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notesMasterIdLst>
    <p:notesMasterId r:id="rId47"/>
  </p:notesMasterIdLst>
  <p:handoutMasterIdLst>
    <p:handoutMasterId r:id="rId48"/>
  </p:handoutMasterIdLst>
  <p:sldIdLst>
    <p:sldId id="278" r:id="rId2"/>
    <p:sldId id="283" r:id="rId3"/>
    <p:sldId id="371" r:id="rId4"/>
    <p:sldId id="327" r:id="rId5"/>
    <p:sldId id="342" r:id="rId6"/>
    <p:sldId id="322" r:id="rId7"/>
    <p:sldId id="318" r:id="rId8"/>
    <p:sldId id="312" r:id="rId9"/>
    <p:sldId id="357" r:id="rId10"/>
    <p:sldId id="358" r:id="rId11"/>
    <p:sldId id="359" r:id="rId12"/>
    <p:sldId id="313" r:id="rId13"/>
    <p:sldId id="362" r:id="rId14"/>
    <p:sldId id="315" r:id="rId15"/>
    <p:sldId id="360" r:id="rId16"/>
    <p:sldId id="323" r:id="rId17"/>
    <p:sldId id="363" r:id="rId18"/>
    <p:sldId id="361" r:id="rId19"/>
    <p:sldId id="314" r:id="rId20"/>
    <p:sldId id="316" r:id="rId21"/>
    <p:sldId id="348" r:id="rId22"/>
    <p:sldId id="325" r:id="rId23"/>
    <p:sldId id="305" r:id="rId24"/>
    <p:sldId id="349" r:id="rId25"/>
    <p:sldId id="299" r:id="rId26"/>
    <p:sldId id="344" r:id="rId27"/>
    <p:sldId id="332" r:id="rId28"/>
    <p:sldId id="343" r:id="rId29"/>
    <p:sldId id="341" r:id="rId30"/>
    <p:sldId id="370" r:id="rId31"/>
    <p:sldId id="319" r:id="rId32"/>
    <p:sldId id="277" r:id="rId33"/>
    <p:sldId id="350" r:id="rId34"/>
    <p:sldId id="351" r:id="rId35"/>
    <p:sldId id="352" r:id="rId36"/>
    <p:sldId id="347" r:id="rId37"/>
    <p:sldId id="338" r:id="rId38"/>
    <p:sldId id="353" r:id="rId39"/>
    <p:sldId id="331" r:id="rId40"/>
    <p:sldId id="289" r:id="rId41"/>
    <p:sldId id="366" r:id="rId42"/>
    <p:sldId id="365" r:id="rId43"/>
    <p:sldId id="364" r:id="rId44"/>
    <p:sldId id="337" r:id="rId45"/>
    <p:sldId id="345" r:id="rId46"/>
  </p:sldIdLst>
  <p:sldSz cx="9144000" cy="6858000" type="screen4x3"/>
  <p:notesSz cx="6858000" cy="91995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BA3"/>
    <a:srgbClr val="F0AB78"/>
    <a:srgbClr val="FF8585"/>
    <a:srgbClr val="1F255B"/>
    <a:srgbClr val="660033"/>
    <a:srgbClr val="EDC9C9"/>
    <a:srgbClr val="F3FCC0"/>
    <a:srgbClr val="962A68"/>
    <a:srgbClr val="F9B1E4"/>
    <a:srgbClr val="8C83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94755" autoAdjust="0"/>
  </p:normalViewPr>
  <p:slideViewPr>
    <p:cSldViewPr showGuides="1">
      <p:cViewPr varScale="1">
        <p:scale>
          <a:sx n="102" d="100"/>
          <a:sy n="102" d="100"/>
        </p:scale>
        <p:origin x="-198" y="-102"/>
      </p:cViewPr>
      <p:guideLst>
        <p:guide orient="horz" pos="2064"/>
        <p:guide pos="28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34"/>
    </p:cViewPr>
  </p:sorterViewPr>
  <p:notesViewPr>
    <p:cSldViewPr showGuides="1">
      <p:cViewPr varScale="1">
        <p:scale>
          <a:sx n="53" d="100"/>
          <a:sy n="53" d="100"/>
        </p:scale>
        <p:origin x="-1794" y="-102"/>
      </p:cViewPr>
      <p:guideLst>
        <p:guide orient="horz" pos="289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CD61C-D153-435B-89A1-3253019FEC07}" type="doc">
      <dgm:prSet loTypeId="urn:microsoft.com/office/officeart/2005/8/layout/radial4" loCatId="relationship" qsTypeId="urn:microsoft.com/office/officeart/2005/8/quickstyle/3d7" qsCatId="3D" csTypeId="urn:microsoft.com/office/officeart/2005/8/colors/colorful4" csCatId="colorful" phldr="1"/>
      <dgm:spPr/>
      <dgm:t>
        <a:bodyPr/>
        <a:lstStyle/>
        <a:p>
          <a:endParaRPr lang="en-US"/>
        </a:p>
      </dgm:t>
    </dgm:pt>
    <dgm:pt modelId="{4C5253A2-D9AF-4C3C-83CF-F866F496F98D}">
      <dgm:prSet phldrT="[Text]"/>
      <dgm:spPr/>
      <dgm:t>
        <a:bodyPr/>
        <a:lstStyle/>
        <a:p>
          <a:r>
            <a:rPr lang="en-US" b="1" cap="none" spc="0" smtClean="0">
              <a:ln w="1905"/>
              <a:effectLst>
                <a:innerShdw blurRad="69850" dist="43180" dir="5400000">
                  <a:srgbClr val="000000">
                    <a:alpha val="65000"/>
                  </a:srgbClr>
                </a:innerShdw>
              </a:effectLst>
            </a:rPr>
            <a:t>Critical Events</a:t>
          </a:r>
          <a:endParaRPr lang="en-US" b="1" cap="none" spc="0" dirty="0">
            <a:ln w="1905"/>
            <a:effectLst>
              <a:innerShdw blurRad="69850" dist="43180" dir="5400000">
                <a:srgbClr val="000000">
                  <a:alpha val="65000"/>
                </a:srgbClr>
              </a:innerShdw>
            </a:effectLst>
          </a:endParaRPr>
        </a:p>
      </dgm:t>
    </dgm:pt>
    <dgm:pt modelId="{2964A073-965A-4243-9046-A1F0880F4451}" type="parTrans" cxnId="{2453A123-2B16-4A29-B534-B8E923A71A60}">
      <dgm:prSet/>
      <dgm:spPr/>
      <dgm:t>
        <a:bodyPr/>
        <a:lstStyle/>
        <a:p>
          <a:endParaRPr lang="en-US"/>
        </a:p>
      </dgm:t>
    </dgm:pt>
    <dgm:pt modelId="{430D4EA7-F86C-47EC-8343-298FF877AEF1}" type="sibTrans" cxnId="{2453A123-2B16-4A29-B534-B8E923A71A60}">
      <dgm:prSet/>
      <dgm:spPr/>
      <dgm:t>
        <a:bodyPr/>
        <a:lstStyle/>
        <a:p>
          <a:endParaRPr lang="en-US"/>
        </a:p>
      </dgm:t>
    </dgm:pt>
    <dgm:pt modelId="{E071EDE6-F1FE-44A7-B0CE-7C67D9FB32EF}">
      <dgm:prSet phldrT="[Text]"/>
      <dgm:spPr/>
      <dgm:t>
        <a:bodyPr/>
        <a:lstStyle/>
        <a:p>
          <a:r>
            <a:rPr lang="en-US" b="1" cap="none" spc="0" smtClean="0">
              <a:ln w="1905"/>
              <a:effectLst>
                <a:innerShdw blurRad="69850" dist="43180" dir="5400000">
                  <a:srgbClr val="000000">
                    <a:alpha val="65000"/>
                  </a:srgbClr>
                </a:innerShdw>
              </a:effectLst>
            </a:rPr>
            <a:t>Fatality</a:t>
          </a:r>
          <a:endParaRPr lang="en-US" b="1" cap="none" spc="0" dirty="0">
            <a:ln w="1905"/>
            <a:effectLst>
              <a:innerShdw blurRad="69850" dist="43180" dir="5400000">
                <a:srgbClr val="000000">
                  <a:alpha val="65000"/>
                </a:srgbClr>
              </a:innerShdw>
            </a:effectLst>
          </a:endParaRPr>
        </a:p>
      </dgm:t>
    </dgm:pt>
    <dgm:pt modelId="{C6764813-CBFB-4CDA-8DB1-4E96AE3F76B3}" type="parTrans" cxnId="{07702241-DB6A-45FC-BC65-9E61EC1BE7DF}">
      <dgm:prSet/>
      <dgm:spPr/>
      <dgm:t>
        <a:bodyPr/>
        <a:lstStyle/>
        <a:p>
          <a:endParaRPr lang="en-US"/>
        </a:p>
      </dgm:t>
    </dgm:pt>
    <dgm:pt modelId="{3D6BCB0C-51A5-44EB-B0F1-46DB513C6095}" type="sibTrans" cxnId="{07702241-DB6A-45FC-BC65-9E61EC1BE7DF}">
      <dgm:prSet/>
      <dgm:spPr/>
      <dgm:t>
        <a:bodyPr/>
        <a:lstStyle/>
        <a:p>
          <a:endParaRPr lang="en-US"/>
        </a:p>
      </dgm:t>
    </dgm:pt>
    <dgm:pt modelId="{56C7A6BD-4E91-4FC9-BFF9-F1768259A3BC}">
      <dgm:prSet phldrT="[Text]"/>
      <dgm:spPr/>
      <dgm:t>
        <a:bodyPr/>
        <a:lstStyle/>
        <a:p>
          <a:r>
            <a:rPr lang="en-US" b="1" cap="none" spc="0" smtClean="0">
              <a:ln w="1905"/>
              <a:effectLst>
                <a:innerShdw blurRad="69850" dist="43180" dir="5400000">
                  <a:srgbClr val="000000">
                    <a:alpha val="65000"/>
                  </a:srgbClr>
                </a:innerShdw>
              </a:effectLst>
            </a:rPr>
            <a:t>Near Fatality</a:t>
          </a:r>
          <a:endParaRPr lang="en-US" b="1" cap="none" spc="0" dirty="0">
            <a:ln w="1905"/>
            <a:effectLst>
              <a:innerShdw blurRad="69850" dist="43180" dir="5400000">
                <a:srgbClr val="000000">
                  <a:alpha val="65000"/>
                </a:srgbClr>
              </a:innerShdw>
            </a:effectLst>
          </a:endParaRPr>
        </a:p>
      </dgm:t>
    </dgm:pt>
    <dgm:pt modelId="{FC1D201B-82B5-4D09-A5B3-7995175DF60F}" type="parTrans" cxnId="{9AF09B3C-037B-4BB1-B0EE-E8D6B2CA9222}">
      <dgm:prSet/>
      <dgm:spPr/>
      <dgm:t>
        <a:bodyPr/>
        <a:lstStyle/>
        <a:p>
          <a:endParaRPr lang="en-US"/>
        </a:p>
      </dgm:t>
    </dgm:pt>
    <dgm:pt modelId="{420C6F3B-0D05-4471-BC00-3B61BA18F14D}" type="sibTrans" cxnId="{9AF09B3C-037B-4BB1-B0EE-E8D6B2CA9222}">
      <dgm:prSet/>
      <dgm:spPr/>
      <dgm:t>
        <a:bodyPr/>
        <a:lstStyle/>
        <a:p>
          <a:endParaRPr lang="en-US"/>
        </a:p>
      </dgm:t>
    </dgm:pt>
    <dgm:pt modelId="{2E3F227E-D6D4-48F7-8E0C-F7F5168CD424}">
      <dgm:prSet phldrT="[Text]"/>
      <dgm:spPr/>
      <dgm:t>
        <a:bodyPr/>
        <a:lstStyle/>
        <a:p>
          <a:r>
            <a:rPr lang="en-US" b="1" cap="none" spc="0" smtClean="0">
              <a:ln w="1905"/>
              <a:effectLst>
                <a:innerShdw blurRad="69850" dist="43180" dir="5400000">
                  <a:srgbClr val="000000">
                    <a:alpha val="65000"/>
                  </a:srgbClr>
                </a:innerShdw>
              </a:effectLst>
            </a:rPr>
            <a:t>Suicide</a:t>
          </a:r>
          <a:endParaRPr lang="en-US" b="1" cap="none" spc="0" dirty="0">
            <a:ln w="1905"/>
            <a:effectLst>
              <a:innerShdw blurRad="69850" dist="43180" dir="5400000">
                <a:srgbClr val="000000">
                  <a:alpha val="65000"/>
                </a:srgbClr>
              </a:innerShdw>
            </a:effectLst>
          </a:endParaRPr>
        </a:p>
      </dgm:t>
    </dgm:pt>
    <dgm:pt modelId="{A404ACE5-ACE9-41EE-B103-C69261827D81}" type="parTrans" cxnId="{15DAAD19-2991-419E-9ECA-574E145B6C8D}">
      <dgm:prSet/>
      <dgm:spPr/>
      <dgm:t>
        <a:bodyPr/>
        <a:lstStyle/>
        <a:p>
          <a:endParaRPr lang="en-US"/>
        </a:p>
      </dgm:t>
    </dgm:pt>
    <dgm:pt modelId="{C4EF93A1-1C88-49D6-9B5E-365A74E0175E}" type="sibTrans" cxnId="{15DAAD19-2991-419E-9ECA-574E145B6C8D}">
      <dgm:prSet/>
      <dgm:spPr/>
      <dgm:t>
        <a:bodyPr/>
        <a:lstStyle/>
        <a:p>
          <a:endParaRPr lang="en-US"/>
        </a:p>
      </dgm:t>
    </dgm:pt>
    <dgm:pt modelId="{911BA9FA-55F0-4C72-AEEA-C7B98C563C30}">
      <dgm:prSet/>
      <dgm:spPr/>
      <dgm:t>
        <a:bodyPr/>
        <a:lstStyle/>
        <a:p>
          <a:r>
            <a:rPr lang="en-US" b="1" cap="none" spc="0" smtClean="0">
              <a:ln w="1905"/>
              <a:effectLst>
                <a:innerShdw blurRad="69850" dist="43180" dir="5400000">
                  <a:srgbClr val="000000">
                    <a:alpha val="65000"/>
                  </a:srgbClr>
                </a:innerShdw>
              </a:effectLst>
            </a:rPr>
            <a:t>Serious Physical Injury</a:t>
          </a:r>
          <a:endParaRPr lang="en-US" b="1" cap="none" spc="0" dirty="0">
            <a:ln w="1905"/>
            <a:effectLst>
              <a:innerShdw blurRad="69850" dist="43180" dir="5400000">
                <a:srgbClr val="000000">
                  <a:alpha val="65000"/>
                </a:srgbClr>
              </a:innerShdw>
            </a:effectLst>
          </a:endParaRPr>
        </a:p>
      </dgm:t>
    </dgm:pt>
    <dgm:pt modelId="{C11F80BF-C66C-4DA3-AB47-C83FFA6CA630}" type="parTrans" cxnId="{762C8B81-FA2A-4DCE-B06E-23FFA5038C10}">
      <dgm:prSet/>
      <dgm:spPr/>
      <dgm:t>
        <a:bodyPr/>
        <a:lstStyle/>
        <a:p>
          <a:endParaRPr lang="en-US"/>
        </a:p>
      </dgm:t>
    </dgm:pt>
    <dgm:pt modelId="{C035F1CE-454B-4FDC-913F-B1EBFF322266}" type="sibTrans" cxnId="{762C8B81-FA2A-4DCE-B06E-23FFA5038C10}">
      <dgm:prSet/>
      <dgm:spPr/>
      <dgm:t>
        <a:bodyPr/>
        <a:lstStyle/>
        <a:p>
          <a:endParaRPr lang="en-US"/>
        </a:p>
      </dgm:t>
    </dgm:pt>
    <dgm:pt modelId="{2040F4E6-540E-4618-9A05-EAFB3BA31D64}" type="pres">
      <dgm:prSet presAssocID="{19ECD61C-D153-435B-89A1-3253019FEC07}" presName="cycle" presStyleCnt="0">
        <dgm:presLayoutVars>
          <dgm:chMax val="1"/>
          <dgm:dir/>
          <dgm:animLvl val="ctr"/>
          <dgm:resizeHandles val="exact"/>
        </dgm:presLayoutVars>
      </dgm:prSet>
      <dgm:spPr/>
      <dgm:t>
        <a:bodyPr/>
        <a:lstStyle/>
        <a:p>
          <a:endParaRPr lang="en-US"/>
        </a:p>
      </dgm:t>
    </dgm:pt>
    <dgm:pt modelId="{22108F4C-7D4D-4263-9B8A-86755E514FC2}" type="pres">
      <dgm:prSet presAssocID="{4C5253A2-D9AF-4C3C-83CF-F866F496F98D}" presName="centerShape" presStyleLbl="node0" presStyleIdx="0" presStyleCnt="1" custScaleX="150743" custScaleY="101189" custLinFactNeighborX="-217" custLinFactNeighborY="-43298"/>
      <dgm:spPr/>
      <dgm:t>
        <a:bodyPr/>
        <a:lstStyle/>
        <a:p>
          <a:endParaRPr lang="en-US"/>
        </a:p>
      </dgm:t>
    </dgm:pt>
    <dgm:pt modelId="{B4CE6B24-05E8-4513-B726-376E5034943C}" type="pres">
      <dgm:prSet presAssocID="{C6764813-CBFB-4CDA-8DB1-4E96AE3F76B3}" presName="parTrans" presStyleLbl="bgSibTrans2D1" presStyleIdx="0" presStyleCnt="4"/>
      <dgm:spPr/>
      <dgm:t>
        <a:bodyPr/>
        <a:lstStyle/>
        <a:p>
          <a:endParaRPr lang="en-US"/>
        </a:p>
      </dgm:t>
    </dgm:pt>
    <dgm:pt modelId="{934996CF-5299-4A3A-98E9-AEAE49613856}" type="pres">
      <dgm:prSet presAssocID="{E071EDE6-F1FE-44A7-B0CE-7C67D9FB32EF}" presName="node" presStyleLbl="node1" presStyleIdx="0" presStyleCnt="4" custScaleX="93285" custScaleY="88398" custRadScaleRad="102912" custRadScaleInc="18522">
        <dgm:presLayoutVars>
          <dgm:bulletEnabled val="1"/>
        </dgm:presLayoutVars>
      </dgm:prSet>
      <dgm:spPr/>
      <dgm:t>
        <a:bodyPr/>
        <a:lstStyle/>
        <a:p>
          <a:endParaRPr lang="en-US"/>
        </a:p>
      </dgm:t>
    </dgm:pt>
    <dgm:pt modelId="{4C6FBF77-89AB-4230-BD0D-7B079DBE5357}" type="pres">
      <dgm:prSet presAssocID="{FC1D201B-82B5-4D09-A5B3-7995175DF60F}" presName="parTrans" presStyleLbl="bgSibTrans2D1" presStyleIdx="1" presStyleCnt="4"/>
      <dgm:spPr/>
      <dgm:t>
        <a:bodyPr/>
        <a:lstStyle/>
        <a:p>
          <a:endParaRPr lang="en-US"/>
        </a:p>
      </dgm:t>
    </dgm:pt>
    <dgm:pt modelId="{5AB9D29F-DEAF-44C0-9134-E3988003ACBA}" type="pres">
      <dgm:prSet presAssocID="{56C7A6BD-4E91-4FC9-BFF9-F1768259A3BC}" presName="node" presStyleLbl="node1" presStyleIdx="1" presStyleCnt="4" custScaleX="99894" custScaleY="109838" custRadScaleRad="44530" custRadScaleInc="-189712">
        <dgm:presLayoutVars>
          <dgm:bulletEnabled val="1"/>
        </dgm:presLayoutVars>
      </dgm:prSet>
      <dgm:spPr/>
      <dgm:t>
        <a:bodyPr/>
        <a:lstStyle/>
        <a:p>
          <a:endParaRPr lang="en-US"/>
        </a:p>
      </dgm:t>
    </dgm:pt>
    <dgm:pt modelId="{35850383-B4F6-4DEB-8767-DEDD339A3691}" type="pres">
      <dgm:prSet presAssocID="{A404ACE5-ACE9-41EE-B103-C69261827D81}" presName="parTrans" presStyleLbl="bgSibTrans2D1" presStyleIdx="2" presStyleCnt="4"/>
      <dgm:spPr/>
      <dgm:t>
        <a:bodyPr/>
        <a:lstStyle/>
        <a:p>
          <a:endParaRPr lang="en-US"/>
        </a:p>
      </dgm:t>
    </dgm:pt>
    <dgm:pt modelId="{EB420343-907B-49F5-9FD8-7157015C5F34}" type="pres">
      <dgm:prSet presAssocID="{2E3F227E-D6D4-48F7-8E0C-F7F5168CD424}" presName="node" presStyleLbl="node1" presStyleIdx="2" presStyleCnt="4" custScaleX="85365" custScaleY="100518" custRadScaleRad="47043" custRadScaleInc="201060">
        <dgm:presLayoutVars>
          <dgm:bulletEnabled val="1"/>
        </dgm:presLayoutVars>
      </dgm:prSet>
      <dgm:spPr/>
      <dgm:t>
        <a:bodyPr/>
        <a:lstStyle/>
        <a:p>
          <a:endParaRPr lang="en-US"/>
        </a:p>
      </dgm:t>
    </dgm:pt>
    <dgm:pt modelId="{17307AAA-2568-49DC-A7B3-704BD7071DF7}" type="pres">
      <dgm:prSet presAssocID="{C11F80BF-C66C-4DA3-AB47-C83FFA6CA630}" presName="parTrans" presStyleLbl="bgSibTrans2D1" presStyleIdx="3" presStyleCnt="4"/>
      <dgm:spPr/>
      <dgm:t>
        <a:bodyPr/>
        <a:lstStyle/>
        <a:p>
          <a:endParaRPr lang="en-US"/>
        </a:p>
      </dgm:t>
    </dgm:pt>
    <dgm:pt modelId="{B502FD1E-2F50-4677-A7D5-51517790F24B}" type="pres">
      <dgm:prSet presAssocID="{911BA9FA-55F0-4C72-AEEA-C7B98C563C30}" presName="node" presStyleLbl="node1" presStyleIdx="3" presStyleCnt="4" custScaleX="85874" custScaleY="110072" custRadScaleRad="103312" custRadScaleInc="-23516">
        <dgm:presLayoutVars>
          <dgm:bulletEnabled val="1"/>
        </dgm:presLayoutVars>
      </dgm:prSet>
      <dgm:spPr/>
      <dgm:t>
        <a:bodyPr/>
        <a:lstStyle/>
        <a:p>
          <a:endParaRPr lang="en-US"/>
        </a:p>
      </dgm:t>
    </dgm:pt>
  </dgm:ptLst>
  <dgm:cxnLst>
    <dgm:cxn modelId="{07702241-DB6A-45FC-BC65-9E61EC1BE7DF}" srcId="{4C5253A2-D9AF-4C3C-83CF-F866F496F98D}" destId="{E071EDE6-F1FE-44A7-B0CE-7C67D9FB32EF}" srcOrd="0" destOrd="0" parTransId="{C6764813-CBFB-4CDA-8DB1-4E96AE3F76B3}" sibTransId="{3D6BCB0C-51A5-44EB-B0F1-46DB513C6095}"/>
    <dgm:cxn modelId="{67372784-81B8-4F3F-A270-3320A3C5B1A2}" type="presOf" srcId="{A404ACE5-ACE9-41EE-B103-C69261827D81}" destId="{35850383-B4F6-4DEB-8767-DEDD339A3691}" srcOrd="0" destOrd="0" presId="urn:microsoft.com/office/officeart/2005/8/layout/radial4"/>
    <dgm:cxn modelId="{2453A123-2B16-4A29-B534-B8E923A71A60}" srcId="{19ECD61C-D153-435B-89A1-3253019FEC07}" destId="{4C5253A2-D9AF-4C3C-83CF-F866F496F98D}" srcOrd="0" destOrd="0" parTransId="{2964A073-965A-4243-9046-A1F0880F4451}" sibTransId="{430D4EA7-F86C-47EC-8343-298FF877AEF1}"/>
    <dgm:cxn modelId="{F9FBF623-9D04-46CB-8498-CFDE46BEA2DA}" type="presOf" srcId="{911BA9FA-55F0-4C72-AEEA-C7B98C563C30}" destId="{B502FD1E-2F50-4677-A7D5-51517790F24B}" srcOrd="0" destOrd="0" presId="urn:microsoft.com/office/officeart/2005/8/layout/radial4"/>
    <dgm:cxn modelId="{934FB780-B7A8-4EFA-88C1-6923BB00A3AC}" type="presOf" srcId="{E071EDE6-F1FE-44A7-B0CE-7C67D9FB32EF}" destId="{934996CF-5299-4A3A-98E9-AEAE49613856}" srcOrd="0" destOrd="0" presId="urn:microsoft.com/office/officeart/2005/8/layout/radial4"/>
    <dgm:cxn modelId="{6304DA48-3608-473B-91A6-21270FAD2264}" type="presOf" srcId="{56C7A6BD-4E91-4FC9-BFF9-F1768259A3BC}" destId="{5AB9D29F-DEAF-44C0-9134-E3988003ACBA}" srcOrd="0" destOrd="0" presId="urn:microsoft.com/office/officeart/2005/8/layout/radial4"/>
    <dgm:cxn modelId="{762C8B81-FA2A-4DCE-B06E-23FFA5038C10}" srcId="{4C5253A2-D9AF-4C3C-83CF-F866F496F98D}" destId="{911BA9FA-55F0-4C72-AEEA-C7B98C563C30}" srcOrd="3" destOrd="0" parTransId="{C11F80BF-C66C-4DA3-AB47-C83FFA6CA630}" sibTransId="{C035F1CE-454B-4FDC-913F-B1EBFF322266}"/>
    <dgm:cxn modelId="{FCDD4560-0917-40A6-83B7-C4929B014A35}" type="presOf" srcId="{19ECD61C-D153-435B-89A1-3253019FEC07}" destId="{2040F4E6-540E-4618-9A05-EAFB3BA31D64}" srcOrd="0" destOrd="0" presId="urn:microsoft.com/office/officeart/2005/8/layout/radial4"/>
    <dgm:cxn modelId="{9CDD099A-5C3D-4D84-8DB3-B96FCAA364C3}" type="presOf" srcId="{C6764813-CBFB-4CDA-8DB1-4E96AE3F76B3}" destId="{B4CE6B24-05E8-4513-B726-376E5034943C}" srcOrd="0" destOrd="0" presId="urn:microsoft.com/office/officeart/2005/8/layout/radial4"/>
    <dgm:cxn modelId="{4AB2F9C5-9670-4B12-81E0-9430CB61DE66}" type="presOf" srcId="{4C5253A2-D9AF-4C3C-83CF-F866F496F98D}" destId="{22108F4C-7D4D-4263-9B8A-86755E514FC2}" srcOrd="0" destOrd="0" presId="urn:microsoft.com/office/officeart/2005/8/layout/radial4"/>
    <dgm:cxn modelId="{53EFA9D3-DC5E-452B-950E-59DB5EA52AE5}" type="presOf" srcId="{FC1D201B-82B5-4D09-A5B3-7995175DF60F}" destId="{4C6FBF77-89AB-4230-BD0D-7B079DBE5357}" srcOrd="0" destOrd="0" presId="urn:microsoft.com/office/officeart/2005/8/layout/radial4"/>
    <dgm:cxn modelId="{9AF09B3C-037B-4BB1-B0EE-E8D6B2CA9222}" srcId="{4C5253A2-D9AF-4C3C-83CF-F866F496F98D}" destId="{56C7A6BD-4E91-4FC9-BFF9-F1768259A3BC}" srcOrd="1" destOrd="0" parTransId="{FC1D201B-82B5-4D09-A5B3-7995175DF60F}" sibTransId="{420C6F3B-0D05-4471-BC00-3B61BA18F14D}"/>
    <dgm:cxn modelId="{A29E902C-33B5-42B3-B1A2-AAD9BC4338C2}" type="presOf" srcId="{2E3F227E-D6D4-48F7-8E0C-F7F5168CD424}" destId="{EB420343-907B-49F5-9FD8-7157015C5F34}" srcOrd="0" destOrd="0" presId="urn:microsoft.com/office/officeart/2005/8/layout/radial4"/>
    <dgm:cxn modelId="{BC91665C-DA45-49A1-BB33-009419C8E189}" type="presOf" srcId="{C11F80BF-C66C-4DA3-AB47-C83FFA6CA630}" destId="{17307AAA-2568-49DC-A7B3-704BD7071DF7}" srcOrd="0" destOrd="0" presId="urn:microsoft.com/office/officeart/2005/8/layout/radial4"/>
    <dgm:cxn modelId="{15DAAD19-2991-419E-9ECA-574E145B6C8D}" srcId="{4C5253A2-D9AF-4C3C-83CF-F866F496F98D}" destId="{2E3F227E-D6D4-48F7-8E0C-F7F5168CD424}" srcOrd="2" destOrd="0" parTransId="{A404ACE5-ACE9-41EE-B103-C69261827D81}" sibTransId="{C4EF93A1-1C88-49D6-9B5E-365A74E0175E}"/>
    <dgm:cxn modelId="{B2B7765A-DD2F-4E4A-851D-5841118886FA}" type="presParOf" srcId="{2040F4E6-540E-4618-9A05-EAFB3BA31D64}" destId="{22108F4C-7D4D-4263-9B8A-86755E514FC2}" srcOrd="0" destOrd="0" presId="urn:microsoft.com/office/officeart/2005/8/layout/radial4"/>
    <dgm:cxn modelId="{9BEC6CB4-1052-4325-A094-2F652AFBB39E}" type="presParOf" srcId="{2040F4E6-540E-4618-9A05-EAFB3BA31D64}" destId="{B4CE6B24-05E8-4513-B726-376E5034943C}" srcOrd="1" destOrd="0" presId="urn:microsoft.com/office/officeart/2005/8/layout/radial4"/>
    <dgm:cxn modelId="{B4CDDAEB-DEF1-4B1C-8E8E-298EE8429D90}" type="presParOf" srcId="{2040F4E6-540E-4618-9A05-EAFB3BA31D64}" destId="{934996CF-5299-4A3A-98E9-AEAE49613856}" srcOrd="2" destOrd="0" presId="urn:microsoft.com/office/officeart/2005/8/layout/radial4"/>
    <dgm:cxn modelId="{FD536E29-50BD-4F8C-81A2-79A21C05FAC5}" type="presParOf" srcId="{2040F4E6-540E-4618-9A05-EAFB3BA31D64}" destId="{4C6FBF77-89AB-4230-BD0D-7B079DBE5357}" srcOrd="3" destOrd="0" presId="urn:microsoft.com/office/officeart/2005/8/layout/radial4"/>
    <dgm:cxn modelId="{19512316-A011-41AB-9FC8-295D5FEEA181}" type="presParOf" srcId="{2040F4E6-540E-4618-9A05-EAFB3BA31D64}" destId="{5AB9D29F-DEAF-44C0-9134-E3988003ACBA}" srcOrd="4" destOrd="0" presId="urn:microsoft.com/office/officeart/2005/8/layout/radial4"/>
    <dgm:cxn modelId="{1728FCC9-FDCB-44F5-8CDD-DE6D45EF9F9A}" type="presParOf" srcId="{2040F4E6-540E-4618-9A05-EAFB3BA31D64}" destId="{35850383-B4F6-4DEB-8767-DEDD339A3691}" srcOrd="5" destOrd="0" presId="urn:microsoft.com/office/officeart/2005/8/layout/radial4"/>
    <dgm:cxn modelId="{6DDA4886-921E-4937-9B44-15CDCA6B4616}" type="presParOf" srcId="{2040F4E6-540E-4618-9A05-EAFB3BA31D64}" destId="{EB420343-907B-49F5-9FD8-7157015C5F34}" srcOrd="6" destOrd="0" presId="urn:microsoft.com/office/officeart/2005/8/layout/radial4"/>
    <dgm:cxn modelId="{138C8A69-99D0-4E48-A1CF-6B9715C59526}" type="presParOf" srcId="{2040F4E6-540E-4618-9A05-EAFB3BA31D64}" destId="{17307AAA-2568-49DC-A7B3-704BD7071DF7}" srcOrd="7" destOrd="0" presId="urn:microsoft.com/office/officeart/2005/8/layout/radial4"/>
    <dgm:cxn modelId="{FC4449D0-6878-42CF-A23B-2E60D7E2E5FA}" type="presParOf" srcId="{2040F4E6-540E-4618-9A05-EAFB3BA31D64}" destId="{B502FD1E-2F50-4677-A7D5-51517790F24B}"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ECD61C-D153-435B-89A1-3253019FEC07}" type="doc">
      <dgm:prSet loTypeId="urn:microsoft.com/office/officeart/2005/8/layout/radial4" loCatId="relationship" qsTypeId="urn:microsoft.com/office/officeart/2005/8/quickstyle/3d7" qsCatId="3D" csTypeId="urn:microsoft.com/office/officeart/2005/8/colors/colorful1#1" csCatId="colorful" phldr="1"/>
      <dgm:spPr/>
      <dgm:t>
        <a:bodyPr/>
        <a:lstStyle/>
        <a:p>
          <a:endParaRPr lang="en-US"/>
        </a:p>
      </dgm:t>
    </dgm:pt>
    <dgm:pt modelId="{4C5253A2-D9AF-4C3C-83CF-F866F496F98D}">
      <dgm:prSet phldrT="[Text]"/>
      <dgm:spPr/>
      <dgm:t>
        <a:bodyPr/>
        <a:lstStyle/>
        <a:p>
          <a:r>
            <a:rPr lang="en-US" b="1" cap="none" spc="0" smtClean="0">
              <a:ln w="1905"/>
              <a:effectLst>
                <a:innerShdw blurRad="69850" dist="43180" dir="5400000">
                  <a:srgbClr val="000000">
                    <a:alpha val="65000"/>
                  </a:srgbClr>
                </a:innerShdw>
              </a:effectLst>
            </a:rPr>
            <a:t>Other Events Requiring Response</a:t>
          </a:r>
          <a:endParaRPr lang="en-US" b="1" cap="none" spc="0" dirty="0">
            <a:ln w="1905"/>
            <a:effectLst>
              <a:innerShdw blurRad="69850" dist="43180" dir="5400000">
                <a:srgbClr val="000000">
                  <a:alpha val="65000"/>
                </a:srgbClr>
              </a:innerShdw>
            </a:effectLst>
          </a:endParaRPr>
        </a:p>
      </dgm:t>
    </dgm:pt>
    <dgm:pt modelId="{2964A073-965A-4243-9046-A1F0880F4451}" type="parTrans" cxnId="{2453A123-2B16-4A29-B534-B8E923A71A60}">
      <dgm:prSet/>
      <dgm:spPr/>
      <dgm:t>
        <a:bodyPr/>
        <a:lstStyle/>
        <a:p>
          <a:endParaRPr lang="en-US"/>
        </a:p>
      </dgm:t>
    </dgm:pt>
    <dgm:pt modelId="{430D4EA7-F86C-47EC-8343-298FF877AEF1}" type="sibTrans" cxnId="{2453A123-2B16-4A29-B534-B8E923A71A60}">
      <dgm:prSet/>
      <dgm:spPr/>
      <dgm:t>
        <a:bodyPr/>
        <a:lstStyle/>
        <a:p>
          <a:endParaRPr lang="en-US"/>
        </a:p>
      </dgm:t>
    </dgm:pt>
    <dgm:pt modelId="{E071EDE6-F1FE-44A7-B0CE-7C67D9FB32EF}">
      <dgm:prSet phldrT="[Text]" custT="1"/>
      <dgm:spPr/>
      <dgm:t>
        <a:bodyPr/>
        <a:lstStyle/>
        <a:p>
          <a:r>
            <a:rPr lang="en-US" sz="2800" b="1" cap="none" spc="0" dirty="0" smtClean="0">
              <a:ln w="1905"/>
              <a:solidFill>
                <a:schemeClr val="tx2">
                  <a:lumMod val="75000"/>
                </a:schemeClr>
              </a:solidFill>
              <a:effectLst>
                <a:innerShdw blurRad="69850" dist="43180" dir="5400000">
                  <a:srgbClr val="000000">
                    <a:alpha val="65000"/>
                  </a:srgbClr>
                </a:innerShdw>
              </a:effectLst>
            </a:rPr>
            <a:t>Media Attention</a:t>
          </a:r>
        </a:p>
      </dgm:t>
    </dgm:pt>
    <dgm:pt modelId="{C6764813-CBFB-4CDA-8DB1-4E96AE3F76B3}" type="parTrans" cxnId="{07702241-DB6A-45FC-BC65-9E61EC1BE7DF}">
      <dgm:prSet/>
      <dgm:spPr/>
      <dgm:t>
        <a:bodyPr/>
        <a:lstStyle/>
        <a:p>
          <a:endParaRPr lang="en-US"/>
        </a:p>
      </dgm:t>
    </dgm:pt>
    <dgm:pt modelId="{3D6BCB0C-51A5-44EB-B0F1-46DB513C6095}" type="sibTrans" cxnId="{07702241-DB6A-45FC-BC65-9E61EC1BE7DF}">
      <dgm:prSet/>
      <dgm:spPr/>
      <dgm:t>
        <a:bodyPr/>
        <a:lstStyle/>
        <a:p>
          <a:endParaRPr lang="en-US"/>
        </a:p>
      </dgm:t>
    </dgm:pt>
    <dgm:pt modelId="{56C7A6BD-4E91-4FC9-BFF9-F1768259A3BC}">
      <dgm:prSet phldrT="[Text]"/>
      <dgm:spPr/>
      <dgm:t>
        <a:bodyPr/>
        <a:lstStyle/>
        <a:p>
          <a:r>
            <a:rPr lang="en-US" b="1" cap="none" spc="0" dirty="0" smtClean="0">
              <a:ln w="1905"/>
              <a:solidFill>
                <a:schemeClr val="tx2">
                  <a:lumMod val="75000"/>
                </a:schemeClr>
              </a:solidFill>
              <a:effectLst>
                <a:innerShdw blurRad="69850" dist="43180" dir="5400000">
                  <a:srgbClr val="000000">
                    <a:alpha val="65000"/>
                  </a:srgbClr>
                </a:innerShdw>
              </a:effectLst>
            </a:rPr>
            <a:t>Child in Foster Care Involving Sexual Abuse or Assault </a:t>
          </a:r>
          <a:endParaRPr lang="en-US" b="1" cap="none" spc="0" dirty="0">
            <a:ln w="1905"/>
            <a:solidFill>
              <a:schemeClr val="tx2">
                <a:lumMod val="75000"/>
              </a:schemeClr>
            </a:solidFill>
            <a:effectLst>
              <a:innerShdw blurRad="69850" dist="43180" dir="5400000">
                <a:srgbClr val="000000">
                  <a:alpha val="65000"/>
                </a:srgbClr>
              </a:innerShdw>
            </a:effectLst>
          </a:endParaRPr>
        </a:p>
      </dgm:t>
    </dgm:pt>
    <dgm:pt modelId="{FC1D201B-82B5-4D09-A5B3-7995175DF60F}" type="parTrans" cxnId="{9AF09B3C-037B-4BB1-B0EE-E8D6B2CA9222}">
      <dgm:prSet/>
      <dgm:spPr/>
      <dgm:t>
        <a:bodyPr/>
        <a:lstStyle/>
        <a:p>
          <a:endParaRPr lang="en-US"/>
        </a:p>
      </dgm:t>
    </dgm:pt>
    <dgm:pt modelId="{420C6F3B-0D05-4471-BC00-3B61BA18F14D}" type="sibTrans" cxnId="{9AF09B3C-037B-4BB1-B0EE-E8D6B2CA9222}">
      <dgm:prSet/>
      <dgm:spPr/>
      <dgm:t>
        <a:bodyPr/>
        <a:lstStyle/>
        <a:p>
          <a:endParaRPr lang="en-US"/>
        </a:p>
      </dgm:t>
    </dgm:pt>
    <dgm:pt modelId="{911BA9FA-55F0-4C72-AEEA-C7B98C563C30}">
      <dgm:prSet/>
      <dgm:spPr/>
      <dgm:t>
        <a:bodyPr/>
        <a:lstStyle/>
        <a:p>
          <a:r>
            <a:rPr lang="en-US" b="1" cap="none" spc="0" dirty="0" smtClean="0">
              <a:ln w="1905"/>
              <a:solidFill>
                <a:schemeClr val="tx2">
                  <a:lumMod val="75000"/>
                </a:schemeClr>
              </a:solidFill>
              <a:effectLst>
                <a:innerShdw blurRad="69850" dist="43180" dir="5400000">
                  <a:srgbClr val="000000">
                    <a:alpha val="65000"/>
                  </a:srgbClr>
                </a:innerShdw>
              </a:effectLst>
            </a:rPr>
            <a:t>Human Trafficking</a:t>
          </a:r>
          <a:endParaRPr lang="en-US" b="1" cap="none" spc="0" dirty="0">
            <a:ln w="1905"/>
            <a:solidFill>
              <a:schemeClr val="tx2">
                <a:lumMod val="75000"/>
              </a:schemeClr>
            </a:solidFill>
            <a:effectLst>
              <a:innerShdw blurRad="69850" dist="43180" dir="5400000">
                <a:srgbClr val="000000">
                  <a:alpha val="65000"/>
                </a:srgbClr>
              </a:innerShdw>
            </a:effectLst>
          </a:endParaRPr>
        </a:p>
      </dgm:t>
    </dgm:pt>
    <dgm:pt modelId="{C11F80BF-C66C-4DA3-AB47-C83FFA6CA630}" type="parTrans" cxnId="{762C8B81-FA2A-4DCE-B06E-23FFA5038C10}">
      <dgm:prSet/>
      <dgm:spPr/>
      <dgm:t>
        <a:bodyPr/>
        <a:lstStyle/>
        <a:p>
          <a:endParaRPr lang="en-US"/>
        </a:p>
      </dgm:t>
    </dgm:pt>
    <dgm:pt modelId="{C035F1CE-454B-4FDC-913F-B1EBFF322266}" type="sibTrans" cxnId="{762C8B81-FA2A-4DCE-B06E-23FFA5038C10}">
      <dgm:prSet/>
      <dgm:spPr/>
      <dgm:t>
        <a:bodyPr/>
        <a:lstStyle/>
        <a:p>
          <a:endParaRPr lang="en-US"/>
        </a:p>
      </dgm:t>
    </dgm:pt>
    <dgm:pt modelId="{2040F4E6-540E-4618-9A05-EAFB3BA31D64}" type="pres">
      <dgm:prSet presAssocID="{19ECD61C-D153-435B-89A1-3253019FEC07}" presName="cycle" presStyleCnt="0">
        <dgm:presLayoutVars>
          <dgm:chMax val="1"/>
          <dgm:dir/>
          <dgm:animLvl val="ctr"/>
          <dgm:resizeHandles val="exact"/>
        </dgm:presLayoutVars>
      </dgm:prSet>
      <dgm:spPr/>
      <dgm:t>
        <a:bodyPr/>
        <a:lstStyle/>
        <a:p>
          <a:endParaRPr lang="en-US"/>
        </a:p>
      </dgm:t>
    </dgm:pt>
    <dgm:pt modelId="{22108F4C-7D4D-4263-9B8A-86755E514FC2}" type="pres">
      <dgm:prSet presAssocID="{4C5253A2-D9AF-4C3C-83CF-F866F496F98D}" presName="centerShape" presStyleLbl="node0" presStyleIdx="0" presStyleCnt="1" custScaleX="161134" custScaleY="102285" custLinFactNeighborX="-217" custLinFactNeighborY="-43298"/>
      <dgm:spPr/>
      <dgm:t>
        <a:bodyPr/>
        <a:lstStyle/>
        <a:p>
          <a:endParaRPr lang="en-US"/>
        </a:p>
      </dgm:t>
    </dgm:pt>
    <dgm:pt modelId="{B4CE6B24-05E8-4513-B726-376E5034943C}" type="pres">
      <dgm:prSet presAssocID="{C6764813-CBFB-4CDA-8DB1-4E96AE3F76B3}" presName="parTrans" presStyleLbl="bgSibTrans2D1" presStyleIdx="0" presStyleCnt="3" custLinFactNeighborX="-626" custLinFactNeighborY="4250"/>
      <dgm:spPr/>
      <dgm:t>
        <a:bodyPr/>
        <a:lstStyle/>
        <a:p>
          <a:endParaRPr lang="en-US"/>
        </a:p>
      </dgm:t>
    </dgm:pt>
    <dgm:pt modelId="{934996CF-5299-4A3A-98E9-AEAE49613856}" type="pres">
      <dgm:prSet presAssocID="{E071EDE6-F1FE-44A7-B0CE-7C67D9FB32EF}" presName="node" presStyleLbl="node1" presStyleIdx="0" presStyleCnt="3" custScaleX="83216" custScaleY="117711" custRadScaleRad="93319" custRadScaleInc="-46833">
        <dgm:presLayoutVars>
          <dgm:bulletEnabled val="1"/>
        </dgm:presLayoutVars>
      </dgm:prSet>
      <dgm:spPr/>
      <dgm:t>
        <a:bodyPr/>
        <a:lstStyle/>
        <a:p>
          <a:endParaRPr lang="en-US"/>
        </a:p>
      </dgm:t>
    </dgm:pt>
    <dgm:pt modelId="{4C6FBF77-89AB-4230-BD0D-7B079DBE5357}" type="pres">
      <dgm:prSet presAssocID="{FC1D201B-82B5-4D09-A5B3-7995175DF60F}" presName="parTrans" presStyleLbl="bgSibTrans2D1" presStyleIdx="1" presStyleCnt="3"/>
      <dgm:spPr/>
      <dgm:t>
        <a:bodyPr/>
        <a:lstStyle/>
        <a:p>
          <a:endParaRPr lang="en-US"/>
        </a:p>
      </dgm:t>
    </dgm:pt>
    <dgm:pt modelId="{5AB9D29F-DEAF-44C0-9134-E3988003ACBA}" type="pres">
      <dgm:prSet presAssocID="{56C7A6BD-4E91-4FC9-BFF9-F1768259A3BC}" presName="node" presStyleLbl="node1" presStyleIdx="1" presStyleCnt="3" custScaleX="93283" custScaleY="117078" custRadScaleRad="1835" custRadScaleInc="-292468">
        <dgm:presLayoutVars>
          <dgm:bulletEnabled val="1"/>
        </dgm:presLayoutVars>
      </dgm:prSet>
      <dgm:spPr/>
      <dgm:t>
        <a:bodyPr/>
        <a:lstStyle/>
        <a:p>
          <a:endParaRPr lang="en-US"/>
        </a:p>
      </dgm:t>
    </dgm:pt>
    <dgm:pt modelId="{17307AAA-2568-49DC-A7B3-704BD7071DF7}" type="pres">
      <dgm:prSet presAssocID="{C11F80BF-C66C-4DA3-AB47-C83FFA6CA630}" presName="parTrans" presStyleLbl="bgSibTrans2D1" presStyleIdx="2" presStyleCnt="3"/>
      <dgm:spPr/>
      <dgm:t>
        <a:bodyPr/>
        <a:lstStyle/>
        <a:p>
          <a:endParaRPr lang="en-US"/>
        </a:p>
      </dgm:t>
    </dgm:pt>
    <dgm:pt modelId="{B502FD1E-2F50-4677-A7D5-51517790F24B}" type="pres">
      <dgm:prSet presAssocID="{911BA9FA-55F0-4C72-AEEA-C7B98C563C30}" presName="node" presStyleLbl="node1" presStyleIdx="2" presStyleCnt="3" custScaleX="105844" custScaleY="110072" custRadScaleRad="92395" custRadScaleInc="32891">
        <dgm:presLayoutVars>
          <dgm:bulletEnabled val="1"/>
        </dgm:presLayoutVars>
      </dgm:prSet>
      <dgm:spPr/>
      <dgm:t>
        <a:bodyPr/>
        <a:lstStyle/>
        <a:p>
          <a:endParaRPr lang="en-US"/>
        </a:p>
      </dgm:t>
    </dgm:pt>
  </dgm:ptLst>
  <dgm:cxnLst>
    <dgm:cxn modelId="{07702241-DB6A-45FC-BC65-9E61EC1BE7DF}" srcId="{4C5253A2-D9AF-4C3C-83CF-F866F496F98D}" destId="{E071EDE6-F1FE-44A7-B0CE-7C67D9FB32EF}" srcOrd="0" destOrd="0" parTransId="{C6764813-CBFB-4CDA-8DB1-4E96AE3F76B3}" sibTransId="{3D6BCB0C-51A5-44EB-B0F1-46DB513C6095}"/>
    <dgm:cxn modelId="{0F7D9CCB-A064-4810-80D7-F6EA877FD097}" type="presOf" srcId="{56C7A6BD-4E91-4FC9-BFF9-F1768259A3BC}" destId="{5AB9D29F-DEAF-44C0-9134-E3988003ACBA}" srcOrd="0" destOrd="0" presId="urn:microsoft.com/office/officeart/2005/8/layout/radial4"/>
    <dgm:cxn modelId="{A387ACDA-9908-4501-8F44-882B87439566}" type="presOf" srcId="{911BA9FA-55F0-4C72-AEEA-C7B98C563C30}" destId="{B502FD1E-2F50-4677-A7D5-51517790F24B}" srcOrd="0" destOrd="0" presId="urn:microsoft.com/office/officeart/2005/8/layout/radial4"/>
    <dgm:cxn modelId="{2453A123-2B16-4A29-B534-B8E923A71A60}" srcId="{19ECD61C-D153-435B-89A1-3253019FEC07}" destId="{4C5253A2-D9AF-4C3C-83CF-F866F496F98D}" srcOrd="0" destOrd="0" parTransId="{2964A073-965A-4243-9046-A1F0880F4451}" sibTransId="{430D4EA7-F86C-47EC-8343-298FF877AEF1}"/>
    <dgm:cxn modelId="{7C497B92-DBB1-4792-B912-AC06F19014B5}" type="presOf" srcId="{C11F80BF-C66C-4DA3-AB47-C83FFA6CA630}" destId="{17307AAA-2568-49DC-A7B3-704BD7071DF7}" srcOrd="0" destOrd="0" presId="urn:microsoft.com/office/officeart/2005/8/layout/radial4"/>
    <dgm:cxn modelId="{9F013FA4-E0C6-4FE7-A749-A12B723D92D7}" type="presOf" srcId="{4C5253A2-D9AF-4C3C-83CF-F866F496F98D}" destId="{22108F4C-7D4D-4263-9B8A-86755E514FC2}" srcOrd="0" destOrd="0" presId="urn:microsoft.com/office/officeart/2005/8/layout/radial4"/>
    <dgm:cxn modelId="{931A77D5-D1E1-4731-B95C-3200673177D7}" type="presOf" srcId="{C6764813-CBFB-4CDA-8DB1-4E96AE3F76B3}" destId="{B4CE6B24-05E8-4513-B726-376E5034943C}" srcOrd="0" destOrd="0" presId="urn:microsoft.com/office/officeart/2005/8/layout/radial4"/>
    <dgm:cxn modelId="{97C6A24B-6CBE-4046-B06A-9452D484F9AD}" type="presOf" srcId="{FC1D201B-82B5-4D09-A5B3-7995175DF60F}" destId="{4C6FBF77-89AB-4230-BD0D-7B079DBE5357}" srcOrd="0" destOrd="0" presId="urn:microsoft.com/office/officeart/2005/8/layout/radial4"/>
    <dgm:cxn modelId="{762C8B81-FA2A-4DCE-B06E-23FFA5038C10}" srcId="{4C5253A2-D9AF-4C3C-83CF-F866F496F98D}" destId="{911BA9FA-55F0-4C72-AEEA-C7B98C563C30}" srcOrd="2" destOrd="0" parTransId="{C11F80BF-C66C-4DA3-AB47-C83FFA6CA630}" sibTransId="{C035F1CE-454B-4FDC-913F-B1EBFF322266}"/>
    <dgm:cxn modelId="{67556319-D978-4464-922C-E369D6314460}" type="presOf" srcId="{19ECD61C-D153-435B-89A1-3253019FEC07}" destId="{2040F4E6-540E-4618-9A05-EAFB3BA31D64}" srcOrd="0" destOrd="0" presId="urn:microsoft.com/office/officeart/2005/8/layout/radial4"/>
    <dgm:cxn modelId="{8381BA7B-DA71-49AF-AB12-5286A49623C0}" type="presOf" srcId="{E071EDE6-F1FE-44A7-B0CE-7C67D9FB32EF}" destId="{934996CF-5299-4A3A-98E9-AEAE49613856}" srcOrd="0" destOrd="0" presId="urn:microsoft.com/office/officeart/2005/8/layout/radial4"/>
    <dgm:cxn modelId="{9AF09B3C-037B-4BB1-B0EE-E8D6B2CA9222}" srcId="{4C5253A2-D9AF-4C3C-83CF-F866F496F98D}" destId="{56C7A6BD-4E91-4FC9-BFF9-F1768259A3BC}" srcOrd="1" destOrd="0" parTransId="{FC1D201B-82B5-4D09-A5B3-7995175DF60F}" sibTransId="{420C6F3B-0D05-4471-BC00-3B61BA18F14D}"/>
    <dgm:cxn modelId="{910878AF-2B30-4520-AEBF-4A3BA2918DDE}" type="presParOf" srcId="{2040F4E6-540E-4618-9A05-EAFB3BA31D64}" destId="{22108F4C-7D4D-4263-9B8A-86755E514FC2}" srcOrd="0" destOrd="0" presId="urn:microsoft.com/office/officeart/2005/8/layout/radial4"/>
    <dgm:cxn modelId="{A520122E-FDCB-4A34-8D22-C21D28991321}" type="presParOf" srcId="{2040F4E6-540E-4618-9A05-EAFB3BA31D64}" destId="{B4CE6B24-05E8-4513-B726-376E5034943C}" srcOrd="1" destOrd="0" presId="urn:microsoft.com/office/officeart/2005/8/layout/radial4"/>
    <dgm:cxn modelId="{C1805CD4-E2C9-4986-A898-B4A3B56ADD58}" type="presParOf" srcId="{2040F4E6-540E-4618-9A05-EAFB3BA31D64}" destId="{934996CF-5299-4A3A-98E9-AEAE49613856}" srcOrd="2" destOrd="0" presId="urn:microsoft.com/office/officeart/2005/8/layout/radial4"/>
    <dgm:cxn modelId="{7EB5C1D2-8B9B-472F-A536-D0DFD65A5E2A}" type="presParOf" srcId="{2040F4E6-540E-4618-9A05-EAFB3BA31D64}" destId="{4C6FBF77-89AB-4230-BD0D-7B079DBE5357}" srcOrd="3" destOrd="0" presId="urn:microsoft.com/office/officeart/2005/8/layout/radial4"/>
    <dgm:cxn modelId="{AF30CB32-1A1A-40A5-B433-C0A2D3B44682}" type="presParOf" srcId="{2040F4E6-540E-4618-9A05-EAFB3BA31D64}" destId="{5AB9D29F-DEAF-44C0-9134-E3988003ACBA}" srcOrd="4" destOrd="0" presId="urn:microsoft.com/office/officeart/2005/8/layout/radial4"/>
    <dgm:cxn modelId="{672D9410-C3A7-4B14-A91F-703BA9ADD2AD}" type="presParOf" srcId="{2040F4E6-540E-4618-9A05-EAFB3BA31D64}" destId="{17307AAA-2568-49DC-A7B3-704BD7071DF7}" srcOrd="5" destOrd="0" presId="urn:microsoft.com/office/officeart/2005/8/layout/radial4"/>
    <dgm:cxn modelId="{2DB02C0E-85E4-4E26-8E20-11CF95FB8BF9}" type="presParOf" srcId="{2040F4E6-540E-4618-9A05-EAFB3BA31D64}" destId="{B502FD1E-2F50-4677-A7D5-51517790F24B}"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08F4C-7D4D-4263-9B8A-86755E514FC2}">
      <dsp:nvSpPr>
        <dsp:cNvPr id="0" name=""/>
        <dsp:cNvSpPr/>
      </dsp:nvSpPr>
      <dsp:spPr>
        <a:xfrm>
          <a:off x="2465421" y="304806"/>
          <a:ext cx="3349497" cy="2248411"/>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33655" tIns="33655" rIns="33655" bIns="33655" numCol="1" spcCol="1270" anchor="ctr" anchorCtr="0">
          <a:noAutofit/>
        </a:bodyPr>
        <a:lstStyle/>
        <a:p>
          <a:pPr lvl="0" algn="ctr" defTabSz="2355850">
            <a:lnSpc>
              <a:spcPct val="90000"/>
            </a:lnSpc>
            <a:spcBef>
              <a:spcPct val="0"/>
            </a:spcBef>
            <a:spcAft>
              <a:spcPct val="35000"/>
            </a:spcAft>
          </a:pPr>
          <a:r>
            <a:rPr lang="en-US" sz="5300" b="1" kern="1200" cap="none" spc="0" smtClean="0">
              <a:ln w="1905"/>
              <a:effectLst>
                <a:innerShdw blurRad="69850" dist="43180" dir="5400000">
                  <a:srgbClr val="000000">
                    <a:alpha val="65000"/>
                  </a:srgbClr>
                </a:innerShdw>
              </a:effectLst>
            </a:rPr>
            <a:t>Critical Events</a:t>
          </a:r>
          <a:endParaRPr lang="en-US" sz="5300" b="1" kern="1200" cap="none" spc="0" dirty="0">
            <a:ln w="1905"/>
            <a:effectLst>
              <a:innerShdw blurRad="69850" dist="43180" dir="5400000">
                <a:srgbClr val="000000">
                  <a:alpha val="65000"/>
                </a:srgbClr>
              </a:innerShdw>
            </a:effectLst>
          </a:endParaRPr>
        </a:p>
      </dsp:txBody>
      <dsp:txXfrm>
        <a:off x="2955943" y="634078"/>
        <a:ext cx="2368453" cy="1589867"/>
      </dsp:txXfrm>
    </dsp:sp>
    <dsp:sp modelId="{B4CE6B24-05E8-4513-B726-376E5034943C}">
      <dsp:nvSpPr>
        <dsp:cNvPr id="0" name=""/>
        <dsp:cNvSpPr/>
      </dsp:nvSpPr>
      <dsp:spPr>
        <a:xfrm rot="9241306">
          <a:off x="1076200" y="2189804"/>
          <a:ext cx="1705573" cy="633267"/>
        </a:xfrm>
        <a:prstGeom prst="leftArrow">
          <a:avLst>
            <a:gd name="adj1" fmla="val 60000"/>
            <a:gd name="adj2" fmla="val 5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934996CF-5299-4A3A-98E9-AEAE49613856}">
      <dsp:nvSpPr>
        <dsp:cNvPr id="0" name=""/>
        <dsp:cNvSpPr/>
      </dsp:nvSpPr>
      <dsp:spPr>
        <a:xfrm>
          <a:off x="177792" y="2133589"/>
          <a:ext cx="1969145" cy="1492789"/>
        </a:xfrm>
        <a:prstGeom prst="roundRect">
          <a:avLst>
            <a:gd name="adj" fmla="val 1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1333500">
            <a:lnSpc>
              <a:spcPct val="90000"/>
            </a:lnSpc>
            <a:spcBef>
              <a:spcPct val="0"/>
            </a:spcBef>
            <a:spcAft>
              <a:spcPct val="35000"/>
            </a:spcAft>
          </a:pPr>
          <a:r>
            <a:rPr lang="en-US" sz="3000" b="1" kern="1200" cap="none" spc="0" smtClean="0">
              <a:ln w="1905"/>
              <a:effectLst>
                <a:innerShdw blurRad="69850" dist="43180" dir="5400000">
                  <a:srgbClr val="000000">
                    <a:alpha val="65000"/>
                  </a:srgbClr>
                </a:innerShdw>
              </a:effectLst>
            </a:rPr>
            <a:t>Fatality</a:t>
          </a:r>
          <a:endParaRPr lang="en-US" sz="3000" b="1" kern="1200" cap="none" spc="0" dirty="0">
            <a:ln w="1905"/>
            <a:effectLst>
              <a:innerShdw blurRad="69850" dist="43180" dir="5400000">
                <a:srgbClr val="000000">
                  <a:alpha val="65000"/>
                </a:srgbClr>
              </a:innerShdw>
            </a:effectLst>
          </a:endParaRPr>
        </a:p>
      </dsp:txBody>
      <dsp:txXfrm>
        <a:off x="221514" y="2177311"/>
        <a:ext cx="1881701" cy="1405345"/>
      </dsp:txXfrm>
    </dsp:sp>
    <dsp:sp modelId="{4C6FBF77-89AB-4230-BD0D-7B079DBE5357}">
      <dsp:nvSpPr>
        <dsp:cNvPr id="0" name=""/>
        <dsp:cNvSpPr/>
      </dsp:nvSpPr>
      <dsp:spPr>
        <a:xfrm rot="6721782">
          <a:off x="2148344" y="3329985"/>
          <a:ext cx="2189033" cy="633267"/>
        </a:xfrm>
        <a:prstGeom prst="leftArrow">
          <a:avLst>
            <a:gd name="adj1" fmla="val 60000"/>
            <a:gd name="adj2" fmla="val 50000"/>
          </a:avLst>
        </a:prstGeom>
        <a:solidFill>
          <a:schemeClr val="accent4">
            <a:hueOff val="-591430"/>
            <a:satOff val="-19911"/>
            <a:lumOff val="-4837"/>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5AB9D29F-DEAF-44C0-9134-E3988003ACBA}">
      <dsp:nvSpPr>
        <dsp:cNvPr id="0" name=""/>
        <dsp:cNvSpPr/>
      </dsp:nvSpPr>
      <dsp:spPr>
        <a:xfrm>
          <a:off x="1777994" y="3733799"/>
          <a:ext cx="2108654" cy="1854849"/>
        </a:xfrm>
        <a:prstGeom prst="roundRect">
          <a:avLst>
            <a:gd name="adj" fmla="val 10000"/>
          </a:avLst>
        </a:prstGeom>
        <a:solidFill>
          <a:schemeClr val="accent4">
            <a:hueOff val="-591430"/>
            <a:satOff val="-19911"/>
            <a:lumOff val="-48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1333500">
            <a:lnSpc>
              <a:spcPct val="90000"/>
            </a:lnSpc>
            <a:spcBef>
              <a:spcPct val="0"/>
            </a:spcBef>
            <a:spcAft>
              <a:spcPct val="35000"/>
            </a:spcAft>
          </a:pPr>
          <a:r>
            <a:rPr lang="en-US" sz="3000" b="1" kern="1200" cap="none" spc="0" smtClean="0">
              <a:ln w="1905"/>
              <a:effectLst>
                <a:innerShdw blurRad="69850" dist="43180" dir="5400000">
                  <a:srgbClr val="000000">
                    <a:alpha val="65000"/>
                  </a:srgbClr>
                </a:innerShdw>
              </a:effectLst>
            </a:rPr>
            <a:t>Near Fatality</a:t>
          </a:r>
          <a:endParaRPr lang="en-US" sz="3000" b="1" kern="1200" cap="none" spc="0" dirty="0">
            <a:ln w="1905"/>
            <a:effectLst>
              <a:innerShdw blurRad="69850" dist="43180" dir="5400000">
                <a:srgbClr val="000000">
                  <a:alpha val="65000"/>
                </a:srgbClr>
              </a:innerShdw>
            </a:effectLst>
          </a:endParaRPr>
        </a:p>
      </dsp:txBody>
      <dsp:txXfrm>
        <a:off x="1832321" y="3788126"/>
        <a:ext cx="2000000" cy="1746195"/>
      </dsp:txXfrm>
    </dsp:sp>
    <dsp:sp modelId="{35850383-B4F6-4DEB-8767-DEDD339A3691}">
      <dsp:nvSpPr>
        <dsp:cNvPr id="0" name=""/>
        <dsp:cNvSpPr/>
      </dsp:nvSpPr>
      <dsp:spPr>
        <a:xfrm rot="4087206">
          <a:off x="3893191" y="3409324"/>
          <a:ext cx="2338817" cy="633267"/>
        </a:xfrm>
        <a:prstGeom prst="leftArrow">
          <a:avLst>
            <a:gd name="adj1" fmla="val 60000"/>
            <a:gd name="adj2" fmla="val 50000"/>
          </a:avLst>
        </a:prstGeom>
        <a:solidFill>
          <a:schemeClr val="accent4">
            <a:hueOff val="-1182860"/>
            <a:satOff val="-39823"/>
            <a:lumOff val="-9673"/>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EB420343-907B-49F5-9FD8-7157015C5F34}">
      <dsp:nvSpPr>
        <dsp:cNvPr id="0" name=""/>
        <dsp:cNvSpPr/>
      </dsp:nvSpPr>
      <dsp:spPr>
        <a:xfrm>
          <a:off x="4597413" y="3962400"/>
          <a:ext cx="1801963" cy="1697461"/>
        </a:xfrm>
        <a:prstGeom prst="roundRect">
          <a:avLst>
            <a:gd name="adj" fmla="val 10000"/>
          </a:avLst>
        </a:prstGeom>
        <a:solidFill>
          <a:schemeClr val="accent4">
            <a:hueOff val="-1182860"/>
            <a:satOff val="-39823"/>
            <a:lumOff val="-9673"/>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1333500">
            <a:lnSpc>
              <a:spcPct val="90000"/>
            </a:lnSpc>
            <a:spcBef>
              <a:spcPct val="0"/>
            </a:spcBef>
            <a:spcAft>
              <a:spcPct val="35000"/>
            </a:spcAft>
          </a:pPr>
          <a:r>
            <a:rPr lang="en-US" sz="3000" b="1" kern="1200" cap="none" spc="0" smtClean="0">
              <a:ln w="1905"/>
              <a:effectLst>
                <a:innerShdw blurRad="69850" dist="43180" dir="5400000">
                  <a:srgbClr val="000000">
                    <a:alpha val="65000"/>
                  </a:srgbClr>
                </a:innerShdw>
              </a:effectLst>
            </a:rPr>
            <a:t>Suicide</a:t>
          </a:r>
          <a:endParaRPr lang="en-US" sz="3000" b="1" kern="1200" cap="none" spc="0" dirty="0">
            <a:ln w="1905"/>
            <a:effectLst>
              <a:innerShdw blurRad="69850" dist="43180" dir="5400000">
                <a:srgbClr val="000000">
                  <a:alpha val="65000"/>
                </a:srgbClr>
              </a:innerShdw>
            </a:effectLst>
          </a:endParaRPr>
        </a:p>
      </dsp:txBody>
      <dsp:txXfrm>
        <a:off x="4647130" y="4012117"/>
        <a:ext cx="1702529" cy="1598027"/>
      </dsp:txXfrm>
    </dsp:sp>
    <dsp:sp modelId="{17307AAA-2568-49DC-A7B3-704BD7071DF7}">
      <dsp:nvSpPr>
        <dsp:cNvPr id="0" name=""/>
        <dsp:cNvSpPr/>
      </dsp:nvSpPr>
      <dsp:spPr>
        <a:xfrm rot="1449302">
          <a:off x="5547898" y="2108614"/>
          <a:ext cx="1627313" cy="633267"/>
        </a:xfrm>
        <a:prstGeom prst="leftArrow">
          <a:avLst>
            <a:gd name="adj1" fmla="val 60000"/>
            <a:gd name="adj2" fmla="val 50000"/>
          </a:avLst>
        </a:prstGeom>
        <a:solidFill>
          <a:schemeClr val="accent4">
            <a:hueOff val="-1774290"/>
            <a:satOff val="-59734"/>
            <a:lumOff val="-1451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B502FD1E-2F50-4677-A7D5-51517790F24B}">
      <dsp:nvSpPr>
        <dsp:cNvPr id="0" name=""/>
        <dsp:cNvSpPr/>
      </dsp:nvSpPr>
      <dsp:spPr>
        <a:xfrm>
          <a:off x="6197616" y="1828801"/>
          <a:ext cx="1812707" cy="1858801"/>
        </a:xfrm>
        <a:prstGeom prst="roundRect">
          <a:avLst>
            <a:gd name="adj" fmla="val 10000"/>
          </a:avLst>
        </a:prstGeom>
        <a:solidFill>
          <a:schemeClr val="accent4">
            <a:hueOff val="-1774290"/>
            <a:satOff val="-59734"/>
            <a:lumOff val="-1451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ctr" defTabSz="1333500">
            <a:lnSpc>
              <a:spcPct val="90000"/>
            </a:lnSpc>
            <a:spcBef>
              <a:spcPct val="0"/>
            </a:spcBef>
            <a:spcAft>
              <a:spcPct val="35000"/>
            </a:spcAft>
          </a:pPr>
          <a:r>
            <a:rPr lang="en-US" sz="3000" b="1" kern="1200" cap="none" spc="0" smtClean="0">
              <a:ln w="1905"/>
              <a:effectLst>
                <a:innerShdw blurRad="69850" dist="43180" dir="5400000">
                  <a:srgbClr val="000000">
                    <a:alpha val="65000"/>
                  </a:srgbClr>
                </a:innerShdw>
              </a:effectLst>
            </a:rPr>
            <a:t>Serious Physical Injury</a:t>
          </a:r>
          <a:endParaRPr lang="en-US" sz="3000" b="1" kern="1200" cap="none" spc="0" dirty="0">
            <a:ln w="1905"/>
            <a:effectLst>
              <a:innerShdw blurRad="69850" dist="43180" dir="5400000">
                <a:srgbClr val="000000">
                  <a:alpha val="65000"/>
                </a:srgbClr>
              </a:innerShdw>
            </a:effectLst>
          </a:endParaRPr>
        </a:p>
      </dsp:txBody>
      <dsp:txXfrm>
        <a:off x="6250708" y="1881893"/>
        <a:ext cx="1706523" cy="17526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08F4C-7D4D-4263-9B8A-86755E514FC2}">
      <dsp:nvSpPr>
        <dsp:cNvPr id="0" name=""/>
        <dsp:cNvSpPr/>
      </dsp:nvSpPr>
      <dsp:spPr>
        <a:xfrm>
          <a:off x="2110841" y="202906"/>
          <a:ext cx="4038689" cy="2563688"/>
        </a:xfrm>
        <a:prstGeom prst="ellipse">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en-US" sz="3500" b="1" kern="1200" cap="none" spc="0" smtClean="0">
              <a:ln w="1905"/>
              <a:effectLst>
                <a:innerShdw blurRad="69850" dist="43180" dir="5400000">
                  <a:srgbClr val="000000">
                    <a:alpha val="65000"/>
                  </a:srgbClr>
                </a:innerShdw>
              </a:effectLst>
            </a:rPr>
            <a:t>Other Events Requiring Response</a:t>
          </a:r>
          <a:endParaRPr lang="en-US" sz="3500" b="1" kern="1200" cap="none" spc="0" dirty="0">
            <a:ln w="1905"/>
            <a:effectLst>
              <a:innerShdw blurRad="69850" dist="43180" dir="5400000">
                <a:srgbClr val="000000">
                  <a:alpha val="65000"/>
                </a:srgbClr>
              </a:innerShdw>
            </a:effectLst>
          </a:endParaRPr>
        </a:p>
      </dsp:txBody>
      <dsp:txXfrm>
        <a:off x="2702293" y="578349"/>
        <a:ext cx="2855785" cy="1812802"/>
      </dsp:txXfrm>
    </dsp:sp>
    <dsp:sp modelId="{B4CE6B24-05E8-4513-B726-376E5034943C}">
      <dsp:nvSpPr>
        <dsp:cNvPr id="0" name=""/>
        <dsp:cNvSpPr/>
      </dsp:nvSpPr>
      <dsp:spPr>
        <a:xfrm rot="8416867">
          <a:off x="704716" y="3015022"/>
          <a:ext cx="2350783" cy="714328"/>
        </a:xfrm>
        <a:prstGeom prst="leftArrow">
          <a:avLst>
            <a:gd name="adj1" fmla="val 60000"/>
            <a:gd name="adj2" fmla="val 5000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934996CF-5299-4A3A-98E9-AEAE49613856}">
      <dsp:nvSpPr>
        <dsp:cNvPr id="0" name=""/>
        <dsp:cNvSpPr/>
      </dsp:nvSpPr>
      <dsp:spPr>
        <a:xfrm>
          <a:off x="0" y="2971803"/>
          <a:ext cx="1981452" cy="2242249"/>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b="1" kern="1200" cap="none" spc="0" dirty="0" smtClean="0">
              <a:ln w="1905"/>
              <a:solidFill>
                <a:schemeClr val="tx2">
                  <a:lumMod val="75000"/>
                </a:schemeClr>
              </a:solidFill>
              <a:effectLst>
                <a:innerShdw blurRad="69850" dist="43180" dir="5400000">
                  <a:srgbClr val="000000">
                    <a:alpha val="65000"/>
                  </a:srgbClr>
                </a:innerShdw>
              </a:effectLst>
            </a:rPr>
            <a:t>Media Attention</a:t>
          </a:r>
        </a:p>
      </dsp:txBody>
      <dsp:txXfrm>
        <a:off x="58035" y="3029838"/>
        <a:ext cx="1865382" cy="2126179"/>
      </dsp:txXfrm>
    </dsp:sp>
    <dsp:sp modelId="{4C6FBF77-89AB-4230-BD0D-7B079DBE5357}">
      <dsp:nvSpPr>
        <dsp:cNvPr id="0" name=""/>
        <dsp:cNvSpPr/>
      </dsp:nvSpPr>
      <dsp:spPr>
        <a:xfrm rot="5388748">
          <a:off x="3297566" y="3347069"/>
          <a:ext cx="1679766" cy="714328"/>
        </a:xfrm>
        <a:prstGeom prst="leftArrow">
          <a:avLst>
            <a:gd name="adj1" fmla="val 60000"/>
            <a:gd name="adj2" fmla="val 5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5AB9D29F-DEAF-44C0-9134-E3988003ACBA}">
      <dsp:nvSpPr>
        <dsp:cNvPr id="0" name=""/>
        <dsp:cNvSpPr/>
      </dsp:nvSpPr>
      <dsp:spPr>
        <a:xfrm>
          <a:off x="3029620" y="3429017"/>
          <a:ext cx="2221157" cy="2230191"/>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US" sz="2500" b="1" kern="1200" cap="none" spc="0" dirty="0" smtClean="0">
              <a:ln w="1905"/>
              <a:solidFill>
                <a:schemeClr val="tx2">
                  <a:lumMod val="75000"/>
                </a:schemeClr>
              </a:solidFill>
              <a:effectLst>
                <a:innerShdw blurRad="69850" dist="43180" dir="5400000">
                  <a:srgbClr val="000000">
                    <a:alpha val="65000"/>
                  </a:srgbClr>
                </a:innerShdw>
              </a:effectLst>
            </a:rPr>
            <a:t>Child in Foster Care Involving Sexual Abuse or Assault </a:t>
          </a:r>
          <a:endParaRPr lang="en-US" sz="2500" b="1" kern="1200" cap="none" spc="0" dirty="0">
            <a:ln w="1905"/>
            <a:solidFill>
              <a:schemeClr val="tx2">
                <a:lumMod val="75000"/>
              </a:schemeClr>
            </a:solidFill>
            <a:effectLst>
              <a:innerShdw blurRad="69850" dist="43180" dir="5400000">
                <a:srgbClr val="000000">
                  <a:alpha val="65000"/>
                </a:srgbClr>
              </a:innerShdw>
            </a:effectLst>
          </a:endParaRPr>
        </a:p>
      </dsp:txBody>
      <dsp:txXfrm>
        <a:off x="3094675" y="3494072"/>
        <a:ext cx="2091047" cy="2100081"/>
      </dsp:txXfrm>
    </dsp:sp>
    <dsp:sp modelId="{17307AAA-2568-49DC-A7B3-704BD7071DF7}">
      <dsp:nvSpPr>
        <dsp:cNvPr id="0" name=""/>
        <dsp:cNvSpPr/>
      </dsp:nvSpPr>
      <dsp:spPr>
        <a:xfrm rot="2088445">
          <a:off x="5408466" y="2711308"/>
          <a:ext cx="1999534" cy="714328"/>
        </a:xfrm>
        <a:prstGeom prst="leftArrow">
          <a:avLst>
            <a:gd name="adj1" fmla="val 60000"/>
            <a:gd name="adj2" fmla="val 5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p3d z="-211800">
          <a:bevelT w="40600" h="20600" prst="relaxedInset"/>
        </a:sp3d>
      </dsp:spPr>
      <dsp:style>
        <a:lnRef idx="0">
          <a:scrgbClr r="0" g="0" b="0"/>
        </a:lnRef>
        <a:fillRef idx="1">
          <a:scrgbClr r="0" g="0" b="0"/>
        </a:fillRef>
        <a:effectRef idx="2">
          <a:scrgbClr r="0" g="0" b="0"/>
        </a:effectRef>
        <a:fontRef idx="minor"/>
      </dsp:style>
    </dsp:sp>
    <dsp:sp modelId="{B502FD1E-2F50-4677-A7D5-51517790F24B}">
      <dsp:nvSpPr>
        <dsp:cNvPr id="0" name=""/>
        <dsp:cNvSpPr/>
      </dsp:nvSpPr>
      <dsp:spPr>
        <a:xfrm>
          <a:off x="5968994" y="2590791"/>
          <a:ext cx="2520246" cy="2096735"/>
        </a:xfrm>
        <a:prstGeom prst="roundRect">
          <a:avLst>
            <a:gd name="adj" fmla="val 1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US" sz="2500" b="1" kern="1200" cap="none" spc="0" dirty="0" smtClean="0">
              <a:ln w="1905"/>
              <a:solidFill>
                <a:schemeClr val="tx2">
                  <a:lumMod val="75000"/>
                </a:schemeClr>
              </a:solidFill>
              <a:effectLst>
                <a:innerShdw blurRad="69850" dist="43180" dir="5400000">
                  <a:srgbClr val="000000">
                    <a:alpha val="65000"/>
                  </a:srgbClr>
                </a:innerShdw>
              </a:effectLst>
            </a:rPr>
            <a:t>Human Trafficking</a:t>
          </a:r>
          <a:endParaRPr lang="en-US" sz="2500" b="1" kern="1200" cap="none" spc="0" dirty="0">
            <a:ln w="1905"/>
            <a:solidFill>
              <a:schemeClr val="tx2">
                <a:lumMod val="75000"/>
              </a:schemeClr>
            </a:solidFill>
            <a:effectLst>
              <a:innerShdw blurRad="69850" dist="43180" dir="5400000">
                <a:srgbClr val="000000">
                  <a:alpha val="65000"/>
                </a:srgbClr>
              </a:innerShdw>
            </a:effectLst>
          </a:endParaRPr>
        </a:p>
      </dsp:txBody>
      <dsp:txXfrm>
        <a:off x="6030405" y="2652202"/>
        <a:ext cx="2397424" cy="1973913"/>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9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9978"/>
          </a:xfrm>
          <a:prstGeom prst="rect">
            <a:avLst/>
          </a:prstGeom>
        </p:spPr>
        <p:txBody>
          <a:bodyPr vert="horz" lIns="91440" tIns="45720" rIns="91440" bIns="45720" rtlCol="0"/>
          <a:lstStyle>
            <a:lvl1pPr algn="r">
              <a:defRPr sz="1200"/>
            </a:lvl1pPr>
          </a:lstStyle>
          <a:p>
            <a:fld id="{A8F951F1-B740-4263-A7AE-F96E203AF4A4}" type="datetimeFigureOut">
              <a:rPr lang="en-US" smtClean="0"/>
              <a:pPr/>
              <a:t>4/30/2015</a:t>
            </a:fld>
            <a:endParaRPr lang="en-US"/>
          </a:p>
        </p:txBody>
      </p:sp>
      <p:sp>
        <p:nvSpPr>
          <p:cNvPr id="4" name="Footer Placeholder 3"/>
          <p:cNvSpPr>
            <a:spLocks noGrp="1"/>
          </p:cNvSpPr>
          <p:nvPr>
            <p:ph type="ftr" sz="quarter" idx="2"/>
          </p:nvPr>
        </p:nvSpPr>
        <p:spPr>
          <a:xfrm>
            <a:off x="0" y="8737988"/>
            <a:ext cx="2971800" cy="45997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37988"/>
            <a:ext cx="2971800" cy="459978"/>
          </a:xfrm>
          <a:prstGeom prst="rect">
            <a:avLst/>
          </a:prstGeom>
        </p:spPr>
        <p:txBody>
          <a:bodyPr vert="horz" lIns="91440" tIns="45720" rIns="91440" bIns="45720" rtlCol="0" anchor="b"/>
          <a:lstStyle>
            <a:lvl1pPr algn="r">
              <a:defRPr sz="1200"/>
            </a:lvl1pPr>
          </a:lstStyle>
          <a:p>
            <a:fld id="{183A5C7F-97A7-4227-A64C-A1D5103A41FE}" type="slidenum">
              <a:rPr lang="en-US" smtClean="0"/>
              <a:pPr/>
              <a:t>‹#›</a:t>
            </a:fld>
            <a:endParaRPr lang="en-US"/>
          </a:p>
        </p:txBody>
      </p:sp>
    </p:spTree>
    <p:extLst>
      <p:ext uri="{BB962C8B-B14F-4D97-AF65-F5344CB8AC3E}">
        <p14:creationId xmlns:p14="http://schemas.microsoft.com/office/powerpoint/2010/main" val="2660063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97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9978"/>
          </a:xfrm>
          <a:prstGeom prst="rect">
            <a:avLst/>
          </a:prstGeom>
        </p:spPr>
        <p:txBody>
          <a:bodyPr vert="horz" lIns="91440" tIns="45720" rIns="91440" bIns="45720" rtlCol="0"/>
          <a:lstStyle>
            <a:lvl1pPr algn="r">
              <a:defRPr sz="1200"/>
            </a:lvl1pPr>
          </a:lstStyle>
          <a:p>
            <a:fld id="{315F81F8-68A4-429F-889C-698553C6EEDE}" type="datetimeFigureOut">
              <a:rPr lang="en-US" smtClean="0"/>
              <a:pPr/>
              <a:t>4/30/2015</a:t>
            </a:fld>
            <a:endParaRPr lang="en-US"/>
          </a:p>
        </p:txBody>
      </p:sp>
      <p:sp>
        <p:nvSpPr>
          <p:cNvPr id="4" name="Slide Image Placeholder 3"/>
          <p:cNvSpPr>
            <a:spLocks noGrp="1" noRot="1" noChangeAspect="1"/>
          </p:cNvSpPr>
          <p:nvPr>
            <p:ph type="sldImg" idx="2"/>
          </p:nvPr>
        </p:nvSpPr>
        <p:spPr>
          <a:xfrm>
            <a:off x="1130300" y="690563"/>
            <a:ext cx="4597400" cy="34496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69793"/>
            <a:ext cx="5486400" cy="413980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37988"/>
            <a:ext cx="2971800" cy="45997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37988"/>
            <a:ext cx="2971800" cy="459978"/>
          </a:xfrm>
          <a:prstGeom prst="rect">
            <a:avLst/>
          </a:prstGeom>
        </p:spPr>
        <p:txBody>
          <a:bodyPr vert="horz" lIns="91440" tIns="45720" rIns="91440" bIns="45720" rtlCol="0" anchor="b"/>
          <a:lstStyle>
            <a:lvl1pPr algn="r">
              <a:defRPr sz="1200"/>
            </a:lvl1pPr>
          </a:lstStyle>
          <a:p>
            <a:fld id="{F1155FC7-C502-4DF6-8A8F-788FA2B41429}" type="slidenum">
              <a:rPr lang="en-US" smtClean="0"/>
              <a:pPr/>
              <a:t>‹#›</a:t>
            </a:fld>
            <a:endParaRPr lang="en-US"/>
          </a:p>
        </p:txBody>
      </p:sp>
    </p:spTree>
    <p:extLst>
      <p:ext uri="{BB962C8B-B14F-4D97-AF65-F5344CB8AC3E}">
        <p14:creationId xmlns:p14="http://schemas.microsoft.com/office/powerpoint/2010/main" val="894651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0300" y="690563"/>
            <a:ext cx="4597400" cy="3449637"/>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155FC7-C502-4DF6-8A8F-788FA2B4142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155FC7-C502-4DF6-8A8F-788FA2B41429}"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a:t>
            </a:r>
            <a:endParaRPr lang="en-US" dirty="0"/>
          </a:p>
        </p:txBody>
      </p:sp>
      <p:sp>
        <p:nvSpPr>
          <p:cNvPr id="4" name="Slide Number Placeholder 3"/>
          <p:cNvSpPr>
            <a:spLocks noGrp="1"/>
          </p:cNvSpPr>
          <p:nvPr>
            <p:ph type="sldNum" sz="quarter" idx="10"/>
          </p:nvPr>
        </p:nvSpPr>
        <p:spPr/>
        <p:txBody>
          <a:bodyPr/>
          <a:lstStyle/>
          <a:p>
            <a:fld id="{F1155FC7-C502-4DF6-8A8F-788FA2B41429}"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95F2F0-7208-42C9-A6CB-AD3973B5C8DF}"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F2F0-7208-42C9-A6CB-AD3973B5C8DF}"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49" y="366713"/>
            <a:ext cx="1543051"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2" y="366713"/>
            <a:ext cx="4476751"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F2F0-7208-42C9-A6CB-AD3973B5C8DF}"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F2F0-7208-42C9-A6CB-AD3973B5C8DF}"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95F2F0-7208-42C9-A6CB-AD3973B5C8DF}" type="datetimeFigureOut">
              <a:rPr lang="en-US" smtClean="0"/>
              <a:pPr/>
              <a:t>4/30/2015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2"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2"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95F2F0-7208-42C9-A6CB-AD3973B5C8DF}"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95F2F0-7208-42C9-A6CB-AD3973B5C8DF}" type="datetimeFigureOut">
              <a:rPr lang="en-US" smtClean="0"/>
              <a:pPr/>
              <a:t>4/30/2015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95F2F0-7208-42C9-A6CB-AD3973B5C8DF}" type="datetimeFigureOut">
              <a:rPr lang="en-US" smtClean="0"/>
              <a:pPr/>
              <a:t>4/30/2015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95F2F0-7208-42C9-A6CB-AD3973B5C8DF}" type="datetimeFigureOut">
              <a:rPr lang="en-US" smtClean="0"/>
              <a:pPr/>
              <a:t>4/30/2015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5F2F0-7208-42C9-A6CB-AD3973B5C8DF}"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5F2F0-7208-42C9-A6CB-AD3973B5C8DF}" type="datetimeFigureOut">
              <a:rPr lang="en-US" smtClean="0"/>
              <a:pPr/>
              <a:t>4/30/2015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4163E-BCE2-4F8F-89B9-4569F4DB3CFA}" type="slidenum">
              <a:rPr lang="en-US" smtClean="0"/>
              <a:pPr/>
              <a:t>‹#›</a:t>
            </a:fld>
            <a:endParaRPr lang="en-US"/>
          </a:p>
        </p:txBody>
      </p:sp>
    </p:spTree>
  </p:cSld>
  <p:clrMapOvr>
    <a:masterClrMapping/>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75000"/>
              </a:schemeClr>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95F2F0-7208-42C9-A6CB-AD3973B5C8DF}" type="datetimeFigureOut">
              <a:rPr lang="en-US" smtClean="0"/>
              <a:pPr/>
              <a:t>4/30/2015</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64163E-BCE2-4F8F-89B9-4569F4DB3CF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ransition>
    <p:fade thruBlk="1"/>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SS.CD.CriticalEventReport@dss.mo.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hyperlink" Target="mailto:DSS.CD.CriticalEventReport@dss.mo.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228600"/>
            <a:ext cx="7010400" cy="1295400"/>
          </a:xfrm>
          <a:solidFill>
            <a:schemeClr val="accent3">
              <a:lumMod val="20000"/>
              <a:lumOff val="80000"/>
            </a:schemeClr>
          </a:solidFill>
          <a:ln w="76200">
            <a:solidFill>
              <a:schemeClr val="accent2">
                <a:lumMod val="50000"/>
              </a:schemeClr>
            </a:solidFill>
          </a:ln>
        </p:spPr>
        <p:style>
          <a:lnRef idx="1">
            <a:schemeClr val="accent4"/>
          </a:lnRef>
          <a:fillRef idx="2">
            <a:schemeClr val="accent4"/>
          </a:fillRef>
          <a:effectRef idx="1">
            <a:schemeClr val="accent4"/>
          </a:effectRef>
          <a:fontRef idx="minor">
            <a:schemeClr val="dk1"/>
          </a:fontRef>
        </p:style>
        <p:txBody>
          <a:bodyPr>
            <a:normAutofit fontScale="85000" lnSpcReduction="1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endParaRPr lang="en-US" sz="1400" b="1" cap="all" dirty="0" smtClean="0">
              <a:ln w="38100">
                <a:solidFill>
                  <a:schemeClr val="bg2">
                    <a:lumMod val="10000"/>
                  </a:schemeClr>
                </a:solidFill>
              </a:ln>
              <a:solidFill>
                <a:schemeClr val="tx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pPr algn="ctr"/>
            <a:r>
              <a:rPr lang="en-US" b="1" dirty="0" smtClean="0">
                <a:ln w="38100">
                  <a:solidFill>
                    <a:schemeClr val="bg2">
                      <a:lumMod val="10000"/>
                    </a:schemeClr>
                  </a:solidFill>
                </a:ln>
                <a:solidFill>
                  <a:schemeClr val="tx1"/>
                </a:solidFill>
                <a:latin typeface="Century" pitchFamily="18" charset="0"/>
              </a:rPr>
              <a:t>Missouri Department of Social Services</a:t>
            </a:r>
          </a:p>
          <a:p>
            <a:pPr algn="ctr"/>
            <a:r>
              <a:rPr lang="en-US" b="1" dirty="0" smtClean="0">
                <a:ln w="38100">
                  <a:solidFill>
                    <a:schemeClr val="bg2">
                      <a:lumMod val="10000"/>
                    </a:schemeClr>
                  </a:solidFill>
                </a:ln>
                <a:solidFill>
                  <a:schemeClr val="tx1"/>
                </a:solidFill>
                <a:latin typeface="Century" pitchFamily="18" charset="0"/>
              </a:rPr>
              <a:t>Children’s Division</a:t>
            </a:r>
            <a:endParaRPr lang="en-US" sz="3600" b="1" dirty="0">
              <a:ln w="38100">
                <a:solidFill>
                  <a:schemeClr val="bg2">
                    <a:lumMod val="10000"/>
                  </a:schemeClr>
                </a:solidFill>
              </a:ln>
              <a:solidFill>
                <a:schemeClr val="tx1"/>
              </a:solidFill>
              <a:latin typeface="Century" pitchFamily="18" charset="0"/>
            </a:endParaRPr>
          </a:p>
        </p:txBody>
      </p:sp>
      <p:pic>
        <p:nvPicPr>
          <p:cNvPr id="1026" name="Picture 2"/>
          <p:cNvPicPr>
            <a:picLocks noChangeAspect="1" noChangeArrowheads="1"/>
          </p:cNvPicPr>
          <p:nvPr/>
        </p:nvPicPr>
        <p:blipFill>
          <a:blip r:embed="rId3" cstate="print">
            <a:duotone>
              <a:schemeClr val="accent2">
                <a:shade val="45000"/>
                <a:satMod val="135000"/>
              </a:schemeClr>
              <a:prstClr val="white"/>
            </a:duotone>
          </a:blip>
          <a:srcRect/>
          <a:stretch>
            <a:fillRect/>
          </a:stretch>
        </p:blipFill>
        <p:spPr bwMode="auto">
          <a:xfrm>
            <a:off x="1066800" y="1752600"/>
            <a:ext cx="6873146" cy="4876800"/>
          </a:xfrm>
          <a:prstGeom prst="rect">
            <a:avLst/>
          </a:prstGeom>
          <a:ln>
            <a:noFill/>
          </a:ln>
          <a:effectLst>
            <a:outerShdw blurRad="292100" dist="139700" dir="2700000" algn="tl" rotWithShape="0">
              <a:srgbClr val="333333">
                <a:alpha val="65000"/>
              </a:srgbClr>
            </a:outerShdw>
          </a:effectLst>
        </p:spPr>
      </p:pic>
      <p:sp>
        <p:nvSpPr>
          <p:cNvPr id="7" name="Rectangle 6"/>
          <p:cNvSpPr/>
          <p:nvPr/>
        </p:nvSpPr>
        <p:spPr>
          <a:xfrm rot="254806">
            <a:off x="1659813" y="4180285"/>
            <a:ext cx="3891681" cy="1754326"/>
          </a:xfrm>
          <a:prstGeom prst="rect">
            <a:avLst/>
          </a:prstGeom>
        </p:spPr>
        <p:txBody>
          <a:bodyPr wrap="square">
            <a:spAutoFit/>
          </a:bodyPr>
          <a:lstStyle/>
          <a:p>
            <a:pPr algn="ctr"/>
            <a:r>
              <a:rPr lang="en-US" sz="3600" b="1" dirty="0" smtClean="0">
                <a:ln w="18000">
                  <a:solidFill>
                    <a:schemeClr val="bg2">
                      <a:lumMod val="10000"/>
                    </a:schemeClr>
                  </a:solidFill>
                  <a:prstDash val="solid"/>
                  <a:miter lim="800000"/>
                </a:ln>
                <a:solidFill>
                  <a:srgbClr val="00B0F0"/>
                </a:solidFill>
                <a:effectLst>
                  <a:outerShdw blurRad="25500" dist="23000" dir="7020000" algn="tl">
                    <a:srgbClr val="000000">
                      <a:alpha val="50000"/>
                    </a:srgbClr>
                  </a:outerShdw>
                </a:effectLst>
                <a:latin typeface="Century" pitchFamily="18" charset="0"/>
              </a:rPr>
              <a:t>Critical Events Process and Tools</a:t>
            </a:r>
            <a:endParaRPr lang="en-US" sz="3600" b="1" dirty="0">
              <a:ln w="18000">
                <a:solidFill>
                  <a:schemeClr val="bg2">
                    <a:lumMod val="10000"/>
                  </a:schemeClr>
                </a:solidFill>
                <a:prstDash val="solid"/>
                <a:miter lim="800000"/>
              </a:ln>
              <a:solidFill>
                <a:srgbClr val="00B0F0"/>
              </a:solidFill>
              <a:effectLst>
                <a:outerShdw blurRad="25500" dist="23000" dir="7020000" algn="tl">
                  <a:srgbClr val="000000">
                    <a:alpha val="50000"/>
                  </a:srgbClr>
                </a:outerShdw>
              </a:effectLst>
              <a:latin typeface="Century" pitchFamily="18" charset="0"/>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p:cNvSpPr>
            <a:spLocks noChangeArrowheads="1"/>
          </p:cNvSpPr>
          <p:nvPr/>
        </p:nvSpPr>
        <p:spPr bwMode="auto">
          <a:xfrm>
            <a:off x="2743200" y="609600"/>
            <a:ext cx="3505200" cy="91440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sz="44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Category C</a:t>
            </a:r>
          </a:p>
          <a:p>
            <a:pPr marL="55563"/>
            <a:endParaRPr lang="en-US" sz="2400" b="1" dirty="0" smtClean="0">
              <a:solidFill>
                <a:srgbClr val="1F255B"/>
              </a:solidFill>
              <a:latin typeface="Century" pitchFamily="18" charset="0"/>
              <a:cs typeface="Arial" pitchFamily="34" charset="0"/>
            </a:endParaRPr>
          </a:p>
          <a:p>
            <a:endParaRPr lang="en-US" sz="2400" dirty="0" smtClean="0">
              <a:latin typeface="Century" pitchFamily="18" charset="0"/>
              <a:cs typeface="Arial" pitchFamily="34" charset="0"/>
            </a:endParaRPr>
          </a:p>
        </p:txBody>
      </p:sp>
      <p:sp>
        <p:nvSpPr>
          <p:cNvPr id="1028" name="AutoShape 4"/>
          <p:cNvSpPr>
            <a:spLocks noChangeArrowheads="1"/>
          </p:cNvSpPr>
          <p:nvPr/>
        </p:nvSpPr>
        <p:spPr bwMode="auto">
          <a:xfrm>
            <a:off x="228600" y="3505200"/>
            <a:ext cx="8534400" cy="2590800"/>
          </a:xfrm>
          <a:prstGeom prst="roundRect">
            <a:avLst>
              <a:gd name="adj" fmla="val 16667"/>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pPr lvl="0" algn="ctr" fontAlgn="base">
              <a:spcBef>
                <a:spcPct val="0"/>
              </a:spcBef>
            </a:pPr>
            <a:r>
              <a:rPr lang="en-US" sz="4400" b="1" dirty="0" smtClean="0">
                <a:ln>
                  <a:solidFill>
                    <a:srgbClr val="660033"/>
                  </a:solidFill>
                </a:ln>
                <a:solidFill>
                  <a:schemeClr val="accent5">
                    <a:lumMod val="20000"/>
                    <a:lumOff val="80000"/>
                  </a:schemeClr>
                </a:solidFill>
                <a:latin typeface="Century" pitchFamily="18" charset="0"/>
                <a:cs typeface="Arial" pitchFamily="34" charset="0"/>
              </a:rPr>
              <a:t>Resulting from alleged CA/N or non-CA/N and involves foster child.</a:t>
            </a:r>
          </a:p>
        </p:txBody>
      </p:sp>
      <p:sp>
        <p:nvSpPr>
          <p:cNvPr id="7" name="AutoShape 2"/>
          <p:cNvSpPr>
            <a:spLocks noChangeArrowheads="1"/>
          </p:cNvSpPr>
          <p:nvPr/>
        </p:nvSpPr>
        <p:spPr bwMode="auto">
          <a:xfrm>
            <a:off x="254000" y="1676400"/>
            <a:ext cx="8483600" cy="160020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55563" algn="ctr"/>
            <a:r>
              <a:rPr lang="en-US" sz="4400" b="1" dirty="0" smtClean="0">
                <a:ln>
                  <a:solidFill>
                    <a:srgbClr val="002060"/>
                  </a:solidFill>
                </a:ln>
                <a:solidFill>
                  <a:srgbClr val="FF8585"/>
                </a:solidFill>
                <a:latin typeface="Century" pitchFamily="18" charset="0"/>
                <a:cs typeface="Arial" pitchFamily="34" charset="0"/>
              </a:rPr>
              <a:t>Fatality, near fatality, suicide or serious injury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7">
                                            <p:bg/>
                                          </p:spTgt>
                                        </p:tgtEl>
                                        <p:attrNameLst>
                                          <p:attrName>style.visibility</p:attrName>
                                        </p:attrNameLst>
                                      </p:cBhvr>
                                      <p:to>
                                        <p:strVal val="visible"/>
                                      </p:to>
                                    </p:set>
                                    <p:anim calcmode="lin" valueType="num">
                                      <p:cBhvr additive="base">
                                        <p:cTn id="15" dur="500" fill="hold"/>
                                        <p:tgtEl>
                                          <p:spTgt spid="7">
                                            <p:bg/>
                                          </p:spTgt>
                                        </p:tgtEl>
                                        <p:attrNameLst>
                                          <p:attrName>ppt_x</p:attrName>
                                        </p:attrNameLst>
                                      </p:cBhvr>
                                      <p:tavLst>
                                        <p:tav tm="0">
                                          <p:val>
                                            <p:strVal val="1+#ppt_w/2"/>
                                          </p:val>
                                        </p:tav>
                                        <p:tav tm="100000">
                                          <p:val>
                                            <p:strVal val="#ppt_x"/>
                                          </p:val>
                                        </p:tav>
                                      </p:tavLst>
                                    </p:anim>
                                    <p:anim calcmode="lin" valueType="num">
                                      <p:cBhvr additive="base">
                                        <p:cTn id="16" dur="500" fill="hold"/>
                                        <p:tgtEl>
                                          <p:spTgt spid="7">
                                            <p:bg/>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2" fill="hold" grpId="0" nodeType="afterEffect">
                                  <p:stCondLst>
                                    <p:cond delay="0"/>
                                  </p:stCondLst>
                                  <p:childTnLst>
                                    <p:set>
                                      <p:cBhvr>
                                        <p:cTn id="23" dur="1" fill="hold">
                                          <p:stCondLst>
                                            <p:cond delay="0"/>
                                          </p:stCondLst>
                                        </p:cTn>
                                        <p:tgtEl>
                                          <p:spTgt spid="1028">
                                            <p:bg/>
                                          </p:spTgt>
                                        </p:tgtEl>
                                        <p:attrNameLst>
                                          <p:attrName>style.visibility</p:attrName>
                                        </p:attrNameLst>
                                      </p:cBhvr>
                                      <p:to>
                                        <p:strVal val="visible"/>
                                      </p:to>
                                    </p:set>
                                    <p:anim calcmode="lin" valueType="num">
                                      <p:cBhvr additive="base">
                                        <p:cTn id="24" dur="500" fill="hold"/>
                                        <p:tgtEl>
                                          <p:spTgt spid="1028">
                                            <p:bg/>
                                          </p:spTgt>
                                        </p:tgtEl>
                                        <p:attrNameLst>
                                          <p:attrName>ppt_x</p:attrName>
                                        </p:attrNameLst>
                                      </p:cBhvr>
                                      <p:tavLst>
                                        <p:tav tm="0">
                                          <p:val>
                                            <p:strVal val="1+#ppt_w/2"/>
                                          </p:val>
                                        </p:tav>
                                        <p:tav tm="100000">
                                          <p:val>
                                            <p:strVal val="#ppt_x"/>
                                          </p:val>
                                        </p:tav>
                                      </p:tavLst>
                                    </p:anim>
                                    <p:anim calcmode="lin" valueType="num">
                                      <p:cBhvr additive="base">
                                        <p:cTn id="25" dur="500" fill="hold"/>
                                        <p:tgtEl>
                                          <p:spTgt spid="1028">
                                            <p:bg/>
                                          </p:spTgt>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28">
                                            <p:txEl>
                                              <p:pRg st="0" end="0"/>
                                            </p:txEl>
                                          </p:spTgt>
                                        </p:tgtEl>
                                        <p:attrNameLst>
                                          <p:attrName>style.visibility</p:attrName>
                                        </p:attrNameLst>
                                      </p:cBhvr>
                                      <p:to>
                                        <p:strVal val="visible"/>
                                      </p:to>
                                    </p:set>
                                    <p:anim calcmode="lin" valueType="num">
                                      <p:cBhvr additive="base">
                                        <p:cTn id="28" dur="500" fill="hold"/>
                                        <p:tgtEl>
                                          <p:spTgt spid="1028">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102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animBg="1"/>
      <p:bldP spid="1028" grpId="0" build="allAtOnce" animBg="1"/>
      <p:bldP spid="7" grpId="0" uiExpand="1"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p:cNvSpPr>
            <a:spLocks noChangeArrowheads="1"/>
          </p:cNvSpPr>
          <p:nvPr/>
        </p:nvSpPr>
        <p:spPr bwMode="auto">
          <a:xfrm>
            <a:off x="2552700" y="457200"/>
            <a:ext cx="3886200" cy="990600"/>
          </a:xfrm>
          <a:prstGeom prst="roundRect">
            <a:avLst>
              <a:gd name="adj" fmla="val 16667"/>
            </a:avLst>
          </a:prstGeom>
          <a:ln>
            <a:solidFill>
              <a:schemeClr val="accent1"/>
            </a:solidFill>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r>
              <a:rPr lang="en-US" sz="48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Category D</a:t>
            </a:r>
            <a:endParaRPr lang="en-US" sz="3200" dirty="0" smtClean="0">
              <a:latin typeface="Century" pitchFamily="18" charset="0"/>
              <a:cs typeface="Arial" pitchFamily="34" charset="0"/>
            </a:endParaRPr>
          </a:p>
        </p:txBody>
      </p:sp>
      <p:sp>
        <p:nvSpPr>
          <p:cNvPr id="1028" name="AutoShape 4"/>
          <p:cNvSpPr>
            <a:spLocks noChangeArrowheads="1"/>
          </p:cNvSpPr>
          <p:nvPr/>
        </p:nvSpPr>
        <p:spPr bwMode="auto">
          <a:xfrm>
            <a:off x="228600" y="3505200"/>
            <a:ext cx="8534400" cy="2667000"/>
          </a:xfrm>
          <a:prstGeom prst="roundRect">
            <a:avLst>
              <a:gd name="adj" fmla="val 16667"/>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lvl="0" algn="ctr" fontAlgn="base">
              <a:spcBef>
                <a:spcPct val="0"/>
              </a:spcBef>
            </a:pPr>
            <a:r>
              <a:rPr lang="en-US" sz="4400" b="1" dirty="0" smtClean="0">
                <a:ln>
                  <a:solidFill>
                    <a:schemeClr val="accent1">
                      <a:lumMod val="50000"/>
                    </a:schemeClr>
                  </a:solidFill>
                </a:ln>
                <a:solidFill>
                  <a:srgbClr val="00B0F0"/>
                </a:solidFill>
                <a:latin typeface="Century" pitchFamily="18" charset="0"/>
                <a:cs typeface="Arial" pitchFamily="34" charset="0"/>
              </a:rPr>
              <a:t>Resulting from alleged CA/N with no relevant CD involvement.</a:t>
            </a:r>
            <a:endParaRPr lang="en-US" sz="8800" b="1" dirty="0" smtClean="0">
              <a:ln>
                <a:solidFill>
                  <a:schemeClr val="accent1">
                    <a:lumMod val="50000"/>
                  </a:schemeClr>
                </a:solidFill>
              </a:ln>
              <a:solidFill>
                <a:srgbClr val="00B0F0"/>
              </a:solidFill>
              <a:latin typeface="Century" pitchFamily="18" charset="0"/>
            </a:endParaRPr>
          </a:p>
        </p:txBody>
      </p:sp>
      <p:sp>
        <p:nvSpPr>
          <p:cNvPr id="7" name="AutoShape 2"/>
          <p:cNvSpPr>
            <a:spLocks noChangeArrowheads="1"/>
          </p:cNvSpPr>
          <p:nvPr/>
        </p:nvSpPr>
        <p:spPr bwMode="auto">
          <a:xfrm>
            <a:off x="254000" y="1676400"/>
            <a:ext cx="8483600" cy="160020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55563" algn="ctr"/>
            <a:r>
              <a:rPr lang="en-US" sz="4400" b="1" dirty="0" smtClean="0">
                <a:ln>
                  <a:solidFill>
                    <a:srgbClr val="002060"/>
                  </a:solidFill>
                </a:ln>
                <a:solidFill>
                  <a:srgbClr val="FF8585"/>
                </a:solidFill>
                <a:latin typeface="Century" pitchFamily="18" charset="0"/>
                <a:cs typeface="Arial" pitchFamily="34" charset="0"/>
              </a:rPr>
              <a:t>Fatality, near fatality, suicide or serious injury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1028">
                                            <p:bg/>
                                          </p:spTgt>
                                        </p:tgtEl>
                                        <p:attrNameLst>
                                          <p:attrName>style.visibility</p:attrName>
                                        </p:attrNameLst>
                                      </p:cBhvr>
                                      <p:to>
                                        <p:strVal val="visible"/>
                                      </p:to>
                                    </p:set>
                                    <p:anim calcmode="lin" valueType="num">
                                      <p:cBhvr additive="base">
                                        <p:cTn id="16" dur="500" fill="hold"/>
                                        <p:tgtEl>
                                          <p:spTgt spid="1028">
                                            <p:bg/>
                                          </p:spTgt>
                                        </p:tgtEl>
                                        <p:attrNameLst>
                                          <p:attrName>ppt_x</p:attrName>
                                        </p:attrNameLst>
                                      </p:cBhvr>
                                      <p:tavLst>
                                        <p:tav tm="0">
                                          <p:val>
                                            <p:strVal val="1+#ppt_w/2"/>
                                          </p:val>
                                        </p:tav>
                                        <p:tav tm="100000">
                                          <p:val>
                                            <p:strVal val="#ppt_x"/>
                                          </p:val>
                                        </p:tav>
                                      </p:tavLst>
                                    </p:anim>
                                    <p:anim calcmode="lin" valueType="num">
                                      <p:cBhvr additive="base">
                                        <p:cTn id="17" dur="500" fill="hold"/>
                                        <p:tgtEl>
                                          <p:spTgt spid="1028">
                                            <p:bg/>
                                          </p:spTgt>
                                        </p:tgtEl>
                                        <p:attrNameLst>
                                          <p:attrName>ppt_y</p:attrName>
                                        </p:attrNameLst>
                                      </p:cBhvr>
                                      <p:tavLst>
                                        <p:tav tm="0">
                                          <p:val>
                                            <p:strVal val="#ppt_y"/>
                                          </p:val>
                                        </p:tav>
                                        <p:tav tm="100000">
                                          <p:val>
                                            <p:strVal val="#ppt_y"/>
                                          </p:val>
                                        </p:tav>
                                      </p:tavLst>
                                    </p:anim>
                                  </p:childTnLst>
                                </p:cTn>
                              </p:par>
                              <p:par>
                                <p:cTn id="18" presetID="2" presetClass="entr" presetSubtype="2" fill="hold" nodeType="withEffect">
                                  <p:stCondLst>
                                    <p:cond delay="0"/>
                                  </p:stCondLst>
                                  <p:childTnLst>
                                    <p:set>
                                      <p:cBhvr>
                                        <p:cTn id="19" dur="1" fill="hold">
                                          <p:stCondLst>
                                            <p:cond delay="0"/>
                                          </p:stCondLst>
                                        </p:cTn>
                                        <p:tgtEl>
                                          <p:spTgt spid="1028">
                                            <p:txEl>
                                              <p:pRg st="0" end="0"/>
                                            </p:txEl>
                                          </p:spTgt>
                                        </p:tgtEl>
                                        <p:attrNameLst>
                                          <p:attrName>style.visibility</p:attrName>
                                        </p:attrNameLst>
                                      </p:cBhvr>
                                      <p:to>
                                        <p:strVal val="visible"/>
                                      </p:to>
                                    </p:set>
                                    <p:anim calcmode="lin" valueType="num">
                                      <p:cBhvr additive="base">
                                        <p:cTn id="20" dur="500" fill="hold"/>
                                        <p:tgtEl>
                                          <p:spTgt spid="1028">
                                            <p:txEl>
                                              <p:pRg st="0" end="0"/>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1028">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7">
                                            <p:bg/>
                                          </p:spTgt>
                                        </p:tgtEl>
                                        <p:attrNameLst>
                                          <p:attrName>style.visibility</p:attrName>
                                        </p:attrNameLst>
                                      </p:cBhvr>
                                      <p:to>
                                        <p:strVal val="visible"/>
                                      </p:to>
                                    </p:set>
                                    <p:anim calcmode="lin" valueType="num">
                                      <p:cBhvr additive="base">
                                        <p:cTn id="24" dur="500" fill="hold"/>
                                        <p:tgtEl>
                                          <p:spTgt spid="7">
                                            <p:bg/>
                                          </p:spTgt>
                                        </p:tgtEl>
                                        <p:attrNameLst>
                                          <p:attrName>ppt_x</p:attrName>
                                        </p:attrNameLst>
                                      </p:cBhvr>
                                      <p:tavLst>
                                        <p:tav tm="0">
                                          <p:val>
                                            <p:strVal val="0-#ppt_w/2"/>
                                          </p:val>
                                        </p:tav>
                                        <p:tav tm="100000">
                                          <p:val>
                                            <p:strVal val="#ppt_x"/>
                                          </p:val>
                                        </p:tav>
                                      </p:tavLst>
                                    </p:anim>
                                    <p:anim calcmode="lin" valueType="num">
                                      <p:cBhvr additive="base">
                                        <p:cTn id="25" dur="500" fill="hold"/>
                                        <p:tgtEl>
                                          <p:spTgt spid="7">
                                            <p:bg/>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additive="base">
                                        <p:cTn id="28"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animBg="1"/>
      <p:bldP spid="1028" grpId="0" build="allAtOnce" animBg="1"/>
      <p:bldP spid="7"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p:cNvSpPr>
            <a:spLocks noGrp="1" noChangeArrowheads="1"/>
          </p:cNvSpPr>
          <p:nvPr>
            <p:ph idx="1"/>
          </p:nvPr>
        </p:nvSpPr>
        <p:spPr bwMode="auto">
          <a:xfrm>
            <a:off x="0" y="1371600"/>
            <a:ext cx="9144000" cy="548640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pPr marL="119063" marR="117475" indent="-6350" fontAlgn="base">
              <a:buNone/>
            </a:pPr>
            <a:r>
              <a:rPr lang="en-US" b="1"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Other events c</a:t>
            </a:r>
            <a:r>
              <a:rPr kumimoji="0" lang="en-US" b="1" i="0" u="none" strike="noStrike" normalizeH="0" baseline="0"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onsidered serious which meet one</a:t>
            </a:r>
            <a:r>
              <a:rPr kumimoji="0" lang="en-US" b="1" i="0" u="none" strike="noStrike" normalizeH="0"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 of th</a:t>
            </a:r>
            <a:r>
              <a:rPr lang="en-US" b="1"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e following:</a:t>
            </a:r>
            <a:endParaRPr kumimoji="0" lang="en-US" b="1" i="0" u="none" strike="noStrike" normalizeH="0" baseline="0"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endParaRPr>
          </a:p>
          <a:p>
            <a:pPr marL="119063" marR="117475" indent="-6350" fontAlgn="base">
              <a:buNone/>
            </a:pPr>
            <a:endParaRPr kumimoji="0" lang="en-US" sz="400" b="1" i="0" u="none" strike="noStrike" normalizeH="0" baseline="0" dirty="0" smtClean="0">
              <a:ln w="12700">
                <a:solidFill>
                  <a:schemeClr val="accent6">
                    <a:lumMod val="50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endParaRPr>
          </a:p>
          <a:p>
            <a:pPr marL="636588" marR="117475" indent="-585788" fontAlgn="base">
              <a:buFont typeface="Wingdings" pitchFamily="2" charset="2"/>
              <a:buChar char="q"/>
            </a:pPr>
            <a:r>
              <a:rPr lang="en-US" b="1"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Media attention - </a:t>
            </a:r>
            <a:r>
              <a:rPr lang="en-US" b="1"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has occurred or is likely to occur</a:t>
            </a:r>
          </a:p>
          <a:p>
            <a:pPr marL="636588" marR="117475" indent="-585788" fontAlgn="base">
              <a:buFont typeface="Wingdings" pitchFamily="2" charset="2"/>
              <a:buChar char="q"/>
            </a:pPr>
            <a:r>
              <a:rPr lang="en-US" b="1"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Child in foster care - </a:t>
            </a:r>
            <a:r>
              <a:rPr kumimoji="0" lang="en-US" b="1" i="0" u="none" strike="noStrike" normalizeH="0" baseline="0"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involving sexual </a:t>
            </a:r>
            <a:r>
              <a:rPr lang="en-US" b="1"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a</a:t>
            </a:r>
            <a:r>
              <a:rPr kumimoji="0" lang="en-US" b="1" i="0" u="none" strike="noStrike" normalizeH="0" baseline="0"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buse, </a:t>
            </a:r>
            <a:r>
              <a:rPr lang="en-US" b="1"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e</a:t>
            </a:r>
            <a:r>
              <a:rPr kumimoji="0" lang="en-US" b="1" i="0" u="none" strike="noStrike" normalizeH="0" baseline="0" dirty="0" smtClean="0">
                <a:ln w="12700">
                  <a:solidFill>
                    <a:sysClr val="windowText" lastClr="000000"/>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xploitation or assault</a:t>
            </a:r>
            <a:endParaRPr kumimoji="0" lang="en-US" b="1" i="0" u="none" strike="noStrike" normalizeH="0" baseline="0"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endParaRPr>
          </a:p>
          <a:p>
            <a:pPr marL="636588" marR="117475" indent="-585788" fontAlgn="base">
              <a:buFont typeface="Wingdings" pitchFamily="2" charset="2"/>
              <a:buChar char="q"/>
            </a:pPr>
            <a:endParaRPr lang="en-US" sz="1100" b="1" dirty="0" smtClean="0">
              <a:ln w="12700">
                <a:solidFill>
                  <a:schemeClr val="accent6">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endParaRPr>
          </a:p>
          <a:p>
            <a:pPr marL="636588" marR="117475" indent="-585788" fontAlgn="base">
              <a:buFont typeface="Wingdings" pitchFamily="2" charset="2"/>
              <a:buChar char="q"/>
            </a:pPr>
            <a:r>
              <a:rPr kumimoji="0" lang="en-US" b="1" i="0" u="none" strike="noStrike" normalizeH="0" baseline="0"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Human </a:t>
            </a:r>
            <a:r>
              <a:rPr lang="en-US" b="1"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t</a:t>
            </a:r>
            <a:r>
              <a:rPr kumimoji="0" lang="en-US" b="1" i="0" u="none" strike="noStrike" normalizeH="0" baseline="0"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rafficking - </a:t>
            </a:r>
            <a:r>
              <a:rPr kumimoji="0" lang="en-US" b="1" i="0" u="none" strike="noStrike" normalizeH="0" baseline="0" dirty="0" smtClean="0">
                <a:ln w="12700">
                  <a:solidFill>
                    <a:schemeClr val="tx1">
                      <a:lumMod val="95000"/>
                      <a:lumOff val="5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Reported </a:t>
            </a:r>
            <a:r>
              <a:rPr kumimoji="0" lang="en-US" b="1" i="0" u="none" strike="noStrike" normalizeH="0" dirty="0" smtClean="0">
                <a:ln w="12700">
                  <a:solidFill>
                    <a:schemeClr val="tx1">
                      <a:lumMod val="95000"/>
                      <a:lumOff val="5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rPr>
              <a:t> allegations.</a:t>
            </a:r>
            <a:endParaRPr kumimoji="0" lang="en-US" sz="2800" b="1" i="0" u="none" strike="noStrike" normalizeH="0" baseline="0" dirty="0" smtClean="0">
              <a:ln w="12700">
                <a:solidFill>
                  <a:schemeClr val="tx1">
                    <a:lumMod val="95000"/>
                    <a:lumOff val="5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US" b="1" i="0" u="none" strike="noStrike" normalizeH="0" baseline="0" dirty="0" smtClean="0">
              <a:ln w="12700">
                <a:solidFill>
                  <a:schemeClr val="accent6">
                    <a:lumMod val="50000"/>
                  </a:schemeClr>
                </a:solidFill>
                <a:prstDash val="solid"/>
              </a:ln>
              <a:solidFill>
                <a:srgbClr val="92D050"/>
              </a:solidFill>
              <a:effectLst>
                <a:outerShdw blurRad="41275" dist="20320" dir="1800000" algn="tl" rotWithShape="0">
                  <a:srgbClr val="000000">
                    <a:alpha val="40000"/>
                  </a:srgbClr>
                </a:outerShdw>
              </a:effectLst>
              <a:latin typeface="Arial Narrow"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b="1" i="0" u="none" strike="noStrike" normalizeH="0" baseline="0" dirty="0" smtClean="0">
                <a:ln w="12700">
                  <a:solidFill>
                    <a:schemeClr val="accent6">
                      <a:lumMod val="50000"/>
                    </a:schemeClr>
                  </a:solidFill>
                  <a:prstDash val="solid"/>
                </a:ln>
                <a:solidFill>
                  <a:srgbClr val="92D050"/>
                </a:solidFill>
                <a:effectLst>
                  <a:outerShdw blurRad="41275" dist="20320" dir="1800000" algn="tl" rotWithShape="0">
                    <a:srgbClr val="000000">
                      <a:alpha val="40000"/>
                    </a:srgbClr>
                  </a:outerShdw>
                </a:effectLst>
                <a:latin typeface="Arial Narrow"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1" i="0" u="none" strike="noStrike" normalizeH="0" baseline="0" dirty="0" smtClean="0">
              <a:ln w="12700">
                <a:solidFill>
                  <a:schemeClr val="accent6">
                    <a:lumMod val="50000"/>
                  </a:schemeClr>
                </a:solidFill>
                <a:prstDash val="solid"/>
              </a:ln>
              <a:solidFill>
                <a:srgbClr val="92D050"/>
              </a:solidFill>
              <a:effectLst>
                <a:outerShdw blurRad="41275" dist="20320" dir="1800000" algn="tl" rotWithShape="0">
                  <a:srgbClr val="000000">
                    <a:alpha val="40000"/>
                  </a:srgbClr>
                </a:outerShdw>
              </a:effectLst>
              <a:latin typeface="Arial Narrow" pitchFamily="34" charset="0"/>
            </a:endParaRPr>
          </a:p>
        </p:txBody>
      </p:sp>
      <p:sp>
        <p:nvSpPr>
          <p:cNvPr id="6" name="AutoShape 2"/>
          <p:cNvSpPr>
            <a:spLocks noChangeArrowheads="1"/>
          </p:cNvSpPr>
          <p:nvPr/>
        </p:nvSpPr>
        <p:spPr bwMode="auto">
          <a:xfrm>
            <a:off x="914400" y="228600"/>
            <a:ext cx="7162800" cy="1066800"/>
          </a:xfrm>
          <a:prstGeom prst="roundRect">
            <a:avLst>
              <a:gd name="adj" fmla="val 16667"/>
            </a:avLst>
          </a:prstGeom>
          <a:ln>
            <a:solidFill>
              <a:schemeClr val="accent1"/>
            </a:solidFill>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pPr marL="119063" marR="117475" indent="-6350" fontAlgn="base">
              <a:buNone/>
            </a:pPr>
            <a:r>
              <a:rPr lang="en-US" sz="4800" b="1" dirty="0" smtClean="0">
                <a:ln w="12700">
                  <a:solidFill>
                    <a:schemeClr val="tx1">
                      <a:lumMod val="95000"/>
                      <a:lumOff val="5000"/>
                    </a:schemeClr>
                  </a:solidFill>
                  <a:prstDash val="solid"/>
                </a:ln>
                <a:solidFill>
                  <a:srgbClr val="92D050"/>
                </a:solidFill>
                <a:effectLst>
                  <a:outerShdw blurRad="41275" dist="20320" dir="1800000" algn="tl" rotWithShape="0">
                    <a:srgbClr val="000000">
                      <a:alpha val="40000"/>
                    </a:srgbClr>
                  </a:outerShdw>
                </a:effectLst>
                <a:latin typeface="Century" pitchFamily="18" charset="0"/>
                <a:cs typeface="Arial" pitchFamily="34" charset="0"/>
              </a:rPr>
              <a:t>Category E - OTHER… </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6">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
                                            <p:bg/>
                                          </p:spTgt>
                                        </p:tgtEl>
                                        <p:attrNameLst>
                                          <p:attrName>style.visibility</p:attrName>
                                        </p:attrNameLst>
                                      </p:cBhvr>
                                      <p:to>
                                        <p:strVal val="visible"/>
                                      </p:to>
                                    </p:set>
                                    <p:anim calcmode="lin" valueType="num">
                                      <p:cBhvr additive="base">
                                        <p:cTn id="15"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6" dur="500" fill="hold"/>
                                        <p:tgtEl>
                                          <p:spTgt spid="4">
                                            <p:bg/>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8" fill="hold" grpId="0" nodeType="after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1000"/>
                            </p:stCondLst>
                            <p:childTnLst>
                              <p:par>
                                <p:cTn id="27" presetID="2" presetClass="entr" presetSubtype="8" fill="hold" grpId="0" nodeType="after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 calcmode="lin" valueType="num">
                                      <p:cBhvr additive="base">
                                        <p:cTn id="29"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1500"/>
                            </p:stCondLst>
                            <p:childTnLst>
                              <p:par>
                                <p:cTn id="32" presetID="2" presetClass="entr" presetSubtype="8" fill="hold" grpId="0" nodeType="afterEffect">
                                  <p:stCondLst>
                                    <p:cond delay="0"/>
                                  </p:stCondLst>
                                  <p:childTnLst>
                                    <p:set>
                                      <p:cBhvr>
                                        <p:cTn id="33" dur="1" fill="hold">
                                          <p:stCondLst>
                                            <p:cond delay="0"/>
                                          </p:stCondLst>
                                        </p:cTn>
                                        <p:tgtEl>
                                          <p:spTgt spid="4">
                                            <p:txEl>
                                              <p:pRg st="5" end="5"/>
                                            </p:txEl>
                                          </p:spTgt>
                                        </p:tgtEl>
                                        <p:attrNameLst>
                                          <p:attrName>style.visibility</p:attrName>
                                        </p:attrNameLst>
                                      </p:cBhvr>
                                      <p:to>
                                        <p:strVal val="visible"/>
                                      </p:to>
                                    </p:set>
                                    <p:anim calcmode="lin" valueType="num">
                                      <p:cBhvr additive="base">
                                        <p:cTn id="34"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P spid="6"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685800"/>
            <a:ext cx="8305800" cy="5257800"/>
          </a:xfrm>
          <a:prstGeom prst="roundRect">
            <a:avLst/>
          </a:prstGeom>
          <a:solidFill>
            <a:srgbClr val="F9B1E4"/>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66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Definitions for “Critical Events”</a:t>
            </a:r>
          </a:p>
          <a:p>
            <a:pPr algn="ctr"/>
            <a:endParaRPr lang="en-US" sz="60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endParaRPr>
          </a:p>
          <a:p>
            <a:pPr algn="ctr"/>
            <a:r>
              <a:rPr lang="en-US" sz="60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 </a:t>
            </a:r>
            <a:r>
              <a:rPr lang="en-US" sz="54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Category</a:t>
            </a:r>
            <a:r>
              <a:rPr lang="en-US" sz="44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 A, B, C, and D</a:t>
            </a:r>
            <a:endParaRPr lang="en-US" sz="4400" b="1" dirty="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7200" y="685800"/>
            <a:ext cx="8445500" cy="5181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smtClean="0">
                <a:ln cmpd="dbl">
                  <a:solidFill>
                    <a:schemeClr val="accent1">
                      <a:lumMod val="50000"/>
                    </a:schemeClr>
                  </a:solidFill>
                </a:ln>
                <a:solidFill>
                  <a:schemeClr val="accent3">
                    <a:lumMod val="75000"/>
                  </a:schemeClr>
                </a:solidFill>
                <a:latin typeface="Century" pitchFamily="18" charset="0"/>
                <a:cs typeface="Arial" pitchFamily="34" charset="0"/>
              </a:rPr>
              <a:t>Serious Physical Injury</a:t>
            </a:r>
          </a:p>
          <a:p>
            <a:endParaRPr lang="en-US" sz="1050" b="1" dirty="0" smtClean="0">
              <a:ln cmpd="dbl">
                <a:solidFill>
                  <a:schemeClr val="accent1">
                    <a:lumMod val="50000"/>
                  </a:schemeClr>
                </a:solidFill>
              </a:ln>
              <a:solidFill>
                <a:srgbClr val="962A68"/>
              </a:solidFill>
              <a:latin typeface="Century" pitchFamily="18" charset="0"/>
              <a:cs typeface="Arial" pitchFamily="34" charset="0"/>
            </a:endParaRPr>
          </a:p>
          <a:p>
            <a:r>
              <a:rPr lang="en-US" sz="3600" b="1" dirty="0" smtClean="0">
                <a:ln cmpd="dbl">
                  <a:solidFill>
                    <a:schemeClr val="accent1">
                      <a:lumMod val="50000"/>
                    </a:schemeClr>
                  </a:solidFill>
                </a:ln>
                <a:solidFill>
                  <a:srgbClr val="962A68"/>
                </a:solidFill>
                <a:latin typeface="Century" pitchFamily="18" charset="0"/>
                <a:cs typeface="Arial" pitchFamily="34" charset="0"/>
              </a:rPr>
              <a:t>An injury which creates a substantial risk of death or causes serious permanent disfigurement or protracted loss or impairment of the function of any bodily member or organ.</a:t>
            </a:r>
            <a:r>
              <a:rPr lang="en-US" sz="3600" b="1" dirty="0" smtClean="0"/>
              <a:t> </a:t>
            </a:r>
          </a:p>
          <a:p>
            <a:endParaRPr lang="en-US" sz="1600" b="1" dirty="0" smtClean="0"/>
          </a:p>
          <a:p>
            <a:r>
              <a:rPr lang="en-US" sz="2400" b="1" dirty="0" smtClean="0">
                <a:solidFill>
                  <a:schemeClr val="accent5">
                    <a:lumMod val="50000"/>
                  </a:schemeClr>
                </a:solidFill>
                <a:latin typeface="Century" pitchFamily="18" charset="0"/>
              </a:rPr>
              <a:t>[See (42 USCS § 247d-6d (10)] </a:t>
            </a:r>
            <a:endParaRPr lang="en-US" sz="2400" b="1" dirty="0" smtClean="0">
              <a:ln cmpd="dbl">
                <a:solidFill>
                  <a:schemeClr val="accent1">
                    <a:lumMod val="50000"/>
                  </a:schemeClr>
                </a:solidFill>
              </a:ln>
              <a:solidFill>
                <a:schemeClr val="accent5">
                  <a:lumMod val="50000"/>
                </a:schemeClr>
              </a:solidFill>
              <a:latin typeface="Century" pitchFamily="18" charset="0"/>
              <a:cs typeface="Arial"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73050" y="762000"/>
            <a:ext cx="8445500" cy="5562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b="1" dirty="0" smtClean="0">
                <a:ln cmpd="dbl">
                  <a:solidFill>
                    <a:schemeClr val="accent1">
                      <a:lumMod val="50000"/>
                    </a:schemeClr>
                  </a:solidFill>
                </a:ln>
                <a:solidFill>
                  <a:srgbClr val="FF8585"/>
                </a:solidFill>
                <a:latin typeface="Century" pitchFamily="18" charset="0"/>
                <a:cs typeface="Arial" pitchFamily="34" charset="0"/>
              </a:rPr>
              <a:t>  Relevant History</a:t>
            </a:r>
          </a:p>
          <a:p>
            <a:endParaRPr lang="en-US" sz="1200" b="1" dirty="0" smtClean="0">
              <a:ln cmpd="dbl">
                <a:solidFill>
                  <a:schemeClr val="accent1">
                    <a:lumMod val="50000"/>
                  </a:schemeClr>
                </a:solidFill>
              </a:ln>
              <a:solidFill>
                <a:schemeClr val="accent5">
                  <a:lumMod val="60000"/>
                  <a:lumOff val="40000"/>
                </a:schemeClr>
              </a:solidFill>
              <a:latin typeface="Century" pitchFamily="18" charset="0"/>
              <a:cs typeface="Arial" pitchFamily="34" charset="0"/>
            </a:endParaRPr>
          </a:p>
          <a:p>
            <a:r>
              <a:rPr lang="en-US" sz="3600" dirty="0" smtClean="0">
                <a:ln>
                  <a:solidFill>
                    <a:srgbClr val="002060"/>
                  </a:solidFill>
                </a:ln>
                <a:solidFill>
                  <a:schemeClr val="accent5">
                    <a:lumMod val="60000"/>
                    <a:lumOff val="40000"/>
                  </a:schemeClr>
                </a:solidFill>
                <a:latin typeface="Century" pitchFamily="18" charset="0"/>
              </a:rPr>
              <a:t>The term “relevant history” referenced in this policy refers to prior CA/N or prior open cases which involve similar incidents or allegations of CA/N; or imply a general history of abusive or neglectful behavior related to the current event.</a:t>
            </a:r>
            <a:endParaRPr lang="en-US" sz="1050" b="1" dirty="0" smtClean="0">
              <a:ln>
                <a:solidFill>
                  <a:srgbClr val="002060"/>
                </a:solidFill>
              </a:ln>
              <a:solidFill>
                <a:schemeClr val="accent5">
                  <a:lumMod val="60000"/>
                  <a:lumOff val="40000"/>
                </a:schemeClr>
              </a:solidFill>
              <a:latin typeface="Century" pitchFamily="18" charset="0"/>
              <a:cs typeface="Arial" pitchFamily="34" charset="0"/>
            </a:endParaRPr>
          </a:p>
          <a:p>
            <a:endParaRPr lang="en-US" sz="2400" b="1" dirty="0" smtClean="0">
              <a:ln cmpd="dbl">
                <a:solidFill>
                  <a:schemeClr val="accent1">
                    <a:lumMod val="50000"/>
                  </a:schemeClr>
                </a:solidFill>
              </a:ln>
              <a:solidFill>
                <a:schemeClr val="accent5">
                  <a:lumMod val="60000"/>
                  <a:lumOff val="40000"/>
                </a:schemeClr>
              </a:solidFill>
              <a:latin typeface="Century" pitchFamily="18" charset="0"/>
              <a:cs typeface="Arial" pitchFamily="34"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76200" y="533400"/>
            <a:ext cx="9144000" cy="594360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4000" b="1" dirty="0" smtClean="0">
                <a:ln>
                  <a:solidFill>
                    <a:schemeClr val="accent1">
                      <a:lumMod val="50000"/>
                    </a:schemeClr>
                  </a:solidFill>
                </a:ln>
                <a:solidFill>
                  <a:srgbClr val="92D050"/>
                </a:solidFill>
                <a:latin typeface="Century" pitchFamily="18" charset="0"/>
              </a:rPr>
              <a:t>Near Fatality</a:t>
            </a:r>
          </a:p>
          <a:p>
            <a:endParaRPr lang="en-US" sz="1600" dirty="0" smtClean="0">
              <a:ln>
                <a:solidFill>
                  <a:schemeClr val="accent1">
                    <a:lumMod val="50000"/>
                  </a:schemeClr>
                </a:solidFill>
              </a:ln>
              <a:solidFill>
                <a:schemeClr val="accent2">
                  <a:lumMod val="75000"/>
                </a:schemeClr>
              </a:solidFill>
              <a:latin typeface="Century" pitchFamily="18" charset="0"/>
            </a:endParaRPr>
          </a:p>
          <a:p>
            <a:r>
              <a:rPr lang="en-US" sz="3200" dirty="0" smtClean="0">
                <a:ln>
                  <a:solidFill>
                    <a:schemeClr val="accent1">
                      <a:lumMod val="50000"/>
                    </a:schemeClr>
                  </a:solidFill>
                </a:ln>
                <a:solidFill>
                  <a:schemeClr val="accent2">
                    <a:lumMod val="75000"/>
                  </a:schemeClr>
                </a:solidFill>
                <a:latin typeface="Century" pitchFamily="18" charset="0"/>
              </a:rPr>
              <a:t>“An act that, as certified by a physician, places the child in serious or critical condition." </a:t>
            </a:r>
          </a:p>
          <a:p>
            <a:endParaRPr lang="en-US" sz="1600" dirty="0" smtClean="0">
              <a:ln>
                <a:solidFill>
                  <a:schemeClr val="accent1">
                    <a:lumMod val="50000"/>
                  </a:schemeClr>
                </a:solidFill>
              </a:ln>
              <a:solidFill>
                <a:schemeClr val="accent2">
                  <a:lumMod val="75000"/>
                </a:schemeClr>
              </a:solidFill>
              <a:latin typeface="Century" pitchFamily="18" charset="0"/>
            </a:endParaRPr>
          </a:p>
          <a:p>
            <a:r>
              <a:rPr lang="en-US" sz="3200" dirty="0" smtClean="0">
                <a:ln>
                  <a:solidFill>
                    <a:schemeClr val="accent1">
                      <a:lumMod val="50000"/>
                    </a:schemeClr>
                  </a:solidFill>
                </a:ln>
                <a:solidFill>
                  <a:schemeClr val="accent4">
                    <a:lumMod val="75000"/>
                  </a:schemeClr>
                </a:solidFill>
                <a:latin typeface="Century" pitchFamily="18" charset="0"/>
              </a:rPr>
              <a:t>For example: </a:t>
            </a:r>
          </a:p>
          <a:p>
            <a:r>
              <a:rPr lang="en-US" sz="3200" dirty="0" smtClean="0">
                <a:ln>
                  <a:solidFill>
                    <a:schemeClr val="accent1">
                      <a:lumMod val="50000"/>
                    </a:schemeClr>
                  </a:solidFill>
                </a:ln>
                <a:solidFill>
                  <a:schemeClr val="accent2">
                    <a:lumMod val="75000"/>
                  </a:schemeClr>
                </a:solidFill>
                <a:latin typeface="Century" pitchFamily="18" charset="0"/>
              </a:rPr>
              <a:t>If hospital records reflect the child's condition is </a:t>
            </a:r>
            <a:r>
              <a:rPr lang="en-US" sz="3200" b="1" i="1" dirty="0" smtClean="0">
                <a:ln>
                  <a:solidFill>
                    <a:schemeClr val="accent1">
                      <a:lumMod val="50000"/>
                    </a:schemeClr>
                  </a:solidFill>
                </a:ln>
                <a:solidFill>
                  <a:srgbClr val="C00000"/>
                </a:solidFill>
                <a:latin typeface="Century" pitchFamily="18" charset="0"/>
              </a:rPr>
              <a:t>serious</a:t>
            </a:r>
            <a:r>
              <a:rPr lang="en-US" sz="3200" dirty="0" smtClean="0">
                <a:ln>
                  <a:solidFill>
                    <a:schemeClr val="accent1">
                      <a:lumMod val="50000"/>
                    </a:schemeClr>
                  </a:solidFill>
                </a:ln>
                <a:solidFill>
                  <a:srgbClr val="C00000"/>
                </a:solidFill>
                <a:latin typeface="Century" pitchFamily="18" charset="0"/>
              </a:rPr>
              <a:t>  </a:t>
            </a:r>
            <a:r>
              <a:rPr lang="en-US" sz="3200" dirty="0" smtClean="0">
                <a:ln>
                  <a:solidFill>
                    <a:schemeClr val="accent1">
                      <a:lumMod val="50000"/>
                    </a:schemeClr>
                  </a:solidFill>
                </a:ln>
                <a:solidFill>
                  <a:schemeClr val="accent2">
                    <a:lumMod val="75000"/>
                  </a:schemeClr>
                </a:solidFill>
                <a:latin typeface="Century" pitchFamily="18" charset="0"/>
              </a:rPr>
              <a:t>or </a:t>
            </a:r>
            <a:r>
              <a:rPr lang="en-US" sz="3200" b="1" i="1" dirty="0" smtClean="0">
                <a:ln>
                  <a:solidFill>
                    <a:schemeClr val="accent1">
                      <a:lumMod val="50000"/>
                    </a:schemeClr>
                  </a:solidFill>
                </a:ln>
                <a:solidFill>
                  <a:srgbClr val="C00000"/>
                </a:solidFill>
                <a:latin typeface="Century" pitchFamily="18" charset="0"/>
              </a:rPr>
              <a:t>critical</a:t>
            </a:r>
            <a:r>
              <a:rPr lang="en-US" sz="3200" dirty="0" smtClean="0">
                <a:ln>
                  <a:solidFill>
                    <a:schemeClr val="accent1">
                      <a:lumMod val="50000"/>
                    </a:schemeClr>
                  </a:solidFill>
                </a:ln>
                <a:solidFill>
                  <a:schemeClr val="accent2">
                    <a:lumMod val="75000"/>
                  </a:schemeClr>
                </a:solidFill>
                <a:latin typeface="Century" pitchFamily="18" charset="0"/>
              </a:rPr>
              <a:t>, this would be considered a </a:t>
            </a:r>
            <a:r>
              <a:rPr lang="en-US" sz="3200" b="1" i="1" dirty="0" smtClean="0">
                <a:ln>
                  <a:solidFill>
                    <a:schemeClr val="accent1">
                      <a:lumMod val="50000"/>
                    </a:schemeClr>
                  </a:solidFill>
                </a:ln>
                <a:solidFill>
                  <a:srgbClr val="C00000"/>
                </a:solidFill>
                <a:latin typeface="Century" pitchFamily="18" charset="0"/>
              </a:rPr>
              <a:t>near fatality</a:t>
            </a:r>
            <a:r>
              <a:rPr lang="en-US" sz="2800" dirty="0" smtClean="0">
                <a:ln>
                  <a:solidFill>
                    <a:schemeClr val="accent1">
                      <a:lumMod val="50000"/>
                    </a:schemeClr>
                  </a:solidFill>
                </a:ln>
                <a:solidFill>
                  <a:schemeClr val="accent2">
                    <a:lumMod val="75000"/>
                  </a:schemeClr>
                </a:solidFill>
                <a:latin typeface="Century" pitchFamily="18" charset="0"/>
              </a:rPr>
              <a:t>.  </a:t>
            </a:r>
            <a:endParaRPr lang="en-US" sz="2400" dirty="0" smtClean="0">
              <a:ln>
                <a:solidFill>
                  <a:schemeClr val="accent1">
                    <a:lumMod val="50000"/>
                  </a:schemeClr>
                </a:solidFill>
              </a:ln>
              <a:solidFill>
                <a:schemeClr val="accent2">
                  <a:lumMod val="75000"/>
                </a:schemeClr>
              </a:solidFill>
              <a:latin typeface="Century" pitchFamily="18" charset="0"/>
            </a:endParaRPr>
          </a:p>
          <a:p>
            <a:endParaRPr lang="en-US" sz="2400" dirty="0" smtClean="0">
              <a:ln>
                <a:solidFill>
                  <a:schemeClr val="accent1">
                    <a:lumMod val="50000"/>
                  </a:schemeClr>
                </a:solidFill>
              </a:ln>
              <a:solidFill>
                <a:schemeClr val="accent2">
                  <a:lumMod val="75000"/>
                </a:schemeClr>
              </a:solidFill>
              <a:latin typeface="Century" pitchFamily="18" charset="0"/>
            </a:endParaRPr>
          </a:p>
          <a:p>
            <a:r>
              <a:rPr lang="en-US" sz="2000" dirty="0" smtClean="0">
                <a:ln>
                  <a:solidFill>
                    <a:schemeClr val="accent1">
                      <a:lumMod val="50000"/>
                    </a:schemeClr>
                  </a:solidFill>
                </a:ln>
                <a:solidFill>
                  <a:schemeClr val="accent4">
                    <a:lumMod val="75000"/>
                  </a:schemeClr>
                </a:solidFill>
                <a:latin typeface="Century" pitchFamily="18" charset="0"/>
              </a:rPr>
              <a:t>[See (Child Abuse Prevention and Treatment Act (CAPTA), as amended (42 U.S.C. 5101 et seq.) - sections 106(b)(2)(B)(x) and (b)(4(A)</a:t>
            </a:r>
            <a:r>
              <a:rPr lang="en-US" sz="2400" dirty="0" smtClean="0">
                <a:ln>
                  <a:solidFill>
                    <a:schemeClr val="accent1">
                      <a:lumMod val="50000"/>
                    </a:schemeClr>
                  </a:solidFill>
                </a:ln>
                <a:solidFill>
                  <a:schemeClr val="accent4">
                    <a:lumMod val="75000"/>
                  </a:schemeClr>
                </a:solidFill>
                <a:latin typeface="Century" pitchFamily="18" charset="0"/>
              </a:rPr>
              <a:t>]</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par>
                          <p:cTn id="20" fill="hold">
                            <p:stCondLst>
                              <p:cond delay="500"/>
                            </p:stCondLst>
                            <p:childTnLst>
                              <p:par>
                                <p:cTn id="21" presetID="2" presetClass="entr" presetSubtype="2" fill="hold" nodeType="after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10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24"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3400" y="685800"/>
            <a:ext cx="8153400" cy="5181600"/>
          </a:xfrm>
          <a:prstGeom prst="roundRect">
            <a:avLst/>
          </a:prstGeom>
          <a:solidFill>
            <a:srgbClr val="F9B1E4"/>
          </a:solidFill>
          <a:ln w="76200"/>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66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Definitions for “Other” Events</a:t>
            </a:r>
          </a:p>
          <a:p>
            <a:pPr algn="ctr"/>
            <a:endParaRPr lang="en-US" sz="40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endParaRPr>
          </a:p>
          <a:p>
            <a:pPr algn="ctr"/>
            <a:r>
              <a:rPr lang="en-US" sz="72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 Category</a:t>
            </a:r>
            <a:r>
              <a:rPr lang="en-US" sz="60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 E</a:t>
            </a:r>
            <a:endParaRPr lang="en-US" sz="6000" b="1" dirty="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 y="457200"/>
            <a:ext cx="8686800" cy="6096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5400" b="1" dirty="0" smtClean="0">
                <a:ln w="11430">
                  <a:solidFill>
                    <a:schemeClr val="accent1">
                      <a:lumMod val="50000"/>
                    </a:schemeClr>
                  </a:solidFill>
                </a:ln>
                <a:solidFill>
                  <a:srgbClr val="C00000"/>
                </a:solidFill>
                <a:effectLst>
                  <a:outerShdw blurRad="50800" dist="39000" dir="5460000" algn="tl">
                    <a:srgbClr val="000000">
                      <a:alpha val="38000"/>
                    </a:srgbClr>
                  </a:outerShdw>
                </a:effectLst>
                <a:latin typeface="Century" pitchFamily="18" charset="0"/>
              </a:rPr>
              <a:t>Media Attention</a:t>
            </a:r>
          </a:p>
          <a:p>
            <a:endParaRPr lang="en-US" sz="1100" b="1" dirty="0" smtClean="0">
              <a:ln w="11430">
                <a:solidFill>
                  <a:schemeClr val="accent1">
                    <a:lumMod val="50000"/>
                  </a:schemeClr>
                </a:solidFill>
              </a:ln>
              <a:solidFill>
                <a:schemeClr val="accent4">
                  <a:lumMod val="75000"/>
                </a:schemeClr>
              </a:solidFill>
              <a:effectLst>
                <a:outerShdw blurRad="50800" dist="39000" dir="5460000" algn="tl">
                  <a:srgbClr val="000000">
                    <a:alpha val="38000"/>
                  </a:srgbClr>
                </a:outerShdw>
              </a:effectLst>
              <a:latin typeface="Century" pitchFamily="18" charset="0"/>
            </a:endParaRPr>
          </a:p>
          <a:p>
            <a:r>
              <a:rPr lang="en-US" sz="3600" b="1" dirty="0" smtClean="0">
                <a:ln w="11430">
                  <a:solidFill>
                    <a:srgbClr val="1F255B"/>
                  </a:solidFill>
                </a:ln>
                <a:solidFill>
                  <a:schemeClr val="bg2">
                    <a:lumMod val="25000"/>
                  </a:schemeClr>
                </a:solidFill>
                <a:effectLst>
                  <a:outerShdw blurRad="50800" dist="39000" dir="5460000" algn="tl">
                    <a:srgbClr val="000000">
                      <a:alpha val="38000"/>
                    </a:srgbClr>
                  </a:outerShdw>
                </a:effectLst>
                <a:latin typeface="Century" pitchFamily="18" charset="0"/>
              </a:rPr>
              <a:t>Refers to a critical event that has been or is likely to be covered or referred to by news media, which may include print media (newspapers, magazines), broadcast news (radio, television), or the Internet (online newspapers, news blogs, etc.). </a:t>
            </a:r>
            <a:endParaRPr lang="en-US" sz="2400" b="1" dirty="0" smtClean="0">
              <a:ln w="11430">
                <a:solidFill>
                  <a:srgbClr val="1F255B"/>
                </a:solidFill>
              </a:ln>
              <a:solidFill>
                <a:schemeClr val="bg2">
                  <a:lumMod val="25000"/>
                </a:schemeClr>
              </a:solidFill>
              <a:effectLst>
                <a:outerShdw blurRad="50800" dist="39000" dir="5460000" algn="tl">
                  <a:srgbClr val="000000">
                    <a:alpha val="38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381000"/>
            <a:ext cx="8839200" cy="6477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en-US" sz="3200" b="1" dirty="0" smtClean="0">
                <a:ln w="12700">
                  <a:solidFill>
                    <a:schemeClr val="accent6">
                      <a:lumMod val="50000"/>
                    </a:schemeClr>
                  </a:solidFill>
                  <a:prstDash val="solid"/>
                </a:ln>
                <a:solidFill>
                  <a:schemeClr val="accent3">
                    <a:lumMod val="50000"/>
                  </a:schemeClr>
                </a:solidFill>
                <a:effectLst>
                  <a:outerShdw blurRad="41275" dist="20320" dir="1800000" algn="tl" rotWithShape="0">
                    <a:srgbClr val="000000">
                      <a:alpha val="40000"/>
                    </a:srgbClr>
                  </a:outerShdw>
                </a:effectLst>
                <a:latin typeface="Century" pitchFamily="18" charset="0"/>
              </a:rPr>
              <a:t>The term " sexual abuse " includes: </a:t>
            </a:r>
          </a:p>
          <a:p>
            <a:endParaRPr lang="en-US" sz="1050" b="1" dirty="0" smtClean="0">
              <a:ln w="12700">
                <a:solidFill>
                  <a:schemeClr val="accent6">
                    <a:lumMod val="5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a:p>
            <a:pPr marL="630238" lvl="1" indent="-455613">
              <a:buFont typeface="Wingdings" pitchFamily="2" charset="2"/>
              <a:buChar char="q"/>
            </a:pPr>
            <a:r>
              <a:rPr lang="en-US" sz="2400" b="1" dirty="0" smtClean="0">
                <a:ln w="12700">
                  <a:solidFill>
                    <a:schemeClr val="accent6">
                      <a:lumMod val="5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the employment, use, persuasion, inducement, enticement, or coercion of any child to engage in, or assist any other person to engage in, any sexually explicit conduct or simulation of such conduct for the purpose of producing a visual depiction of such conduct; or </a:t>
            </a:r>
          </a:p>
          <a:p>
            <a:pPr marL="630238" lvl="1" indent="-455613">
              <a:buFont typeface="Wingdings" pitchFamily="2" charset="2"/>
              <a:buChar char="q"/>
            </a:pPr>
            <a:endParaRPr lang="en-US" sz="1200" b="1" dirty="0" smtClean="0">
              <a:ln w="12700">
                <a:solidFill>
                  <a:schemeClr val="accent6">
                    <a:lumMod val="5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a:p>
            <a:pPr marL="630238" lvl="1" indent="-455613">
              <a:buFont typeface="Wingdings" pitchFamily="2" charset="2"/>
              <a:buChar char="q"/>
            </a:pPr>
            <a:r>
              <a:rPr lang="en-US" sz="2400" b="1" dirty="0" smtClean="0">
                <a:ln w="12700">
                  <a:solidFill>
                    <a:schemeClr val="accent6">
                      <a:lumMod val="5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the rape, and in cases of caretaker or inter-familial relationships, statutory rape, molestation, prostitution, or other form of sexual exploitation of children, or incest with children. </a:t>
            </a:r>
          </a:p>
          <a:p>
            <a:pPr marL="630238" lvl="1" indent="-455613">
              <a:buFont typeface="Wingdings" pitchFamily="2" charset="2"/>
              <a:buChar char="q"/>
            </a:pPr>
            <a:endParaRPr lang="en-US" sz="2400" b="1" dirty="0" smtClean="0">
              <a:ln w="12700">
                <a:solidFill>
                  <a:schemeClr val="accent6">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endParaRPr>
          </a:p>
          <a:p>
            <a:pPr marL="6350" lvl="1" indent="-6350"/>
            <a:r>
              <a:rPr lang="en-US" sz="2000" b="1" dirty="0" smtClean="0">
                <a:ln w="12700">
                  <a:solidFill>
                    <a:schemeClr val="accent6">
                      <a:lumMod val="50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rPr>
              <a:t>[See Child Abuse Prevention and Treatment Act (CAPTA), Section 111. [42 U.S.C. 5106g]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342900"/>
            <a:ext cx="8458200" cy="17145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4000" b="1" dirty="0" smtClean="0">
                <a:ln w="12700">
                  <a:solidFill>
                    <a:srgbClr val="660033"/>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rPr>
              <a:t>Fatality/Critical Event Reporting and Review Protocol</a:t>
            </a:r>
            <a:endParaRPr lang="en-US" sz="4000" b="1" dirty="0">
              <a:ln w="12700">
                <a:solidFill>
                  <a:srgbClr val="660033"/>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endParaRPr>
          </a:p>
        </p:txBody>
      </p:sp>
      <p:sp>
        <p:nvSpPr>
          <p:cNvPr id="7" name="Rounded Rectangle 6"/>
          <p:cNvSpPr/>
          <p:nvPr/>
        </p:nvSpPr>
        <p:spPr>
          <a:xfrm>
            <a:off x="231775" y="2209800"/>
            <a:ext cx="8528050" cy="4267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buNone/>
            </a:pPr>
            <a:r>
              <a:rPr lang="en-US" sz="4000" b="1" dirty="0" smtClean="0">
                <a:ln w="1905">
                  <a:solidFill>
                    <a:schemeClr val="tx1">
                      <a:lumMod val="95000"/>
                      <a:lumOff val="5000"/>
                    </a:schemeClr>
                  </a:solidFill>
                </a:ln>
                <a:solidFill>
                  <a:schemeClr val="tx2">
                    <a:lumMod val="60000"/>
                    <a:lumOff val="40000"/>
                  </a:schemeClr>
                </a:solidFill>
                <a:effectLst>
                  <a:innerShdw blurRad="69850" dist="43180" dir="5400000">
                    <a:srgbClr val="000000">
                      <a:alpha val="65000"/>
                    </a:srgbClr>
                  </a:innerShdw>
                </a:effectLst>
                <a:latin typeface="Century" pitchFamily="18" charset="0"/>
              </a:rPr>
              <a:t>The Agency’s Response to Critical Events.</a:t>
            </a:r>
          </a:p>
          <a:p>
            <a:pPr>
              <a:buNone/>
            </a:pPr>
            <a:endParaRPr lang="en-US" b="1" dirty="0" smtClean="0">
              <a:ln w="1905">
                <a:solidFill>
                  <a:schemeClr val="tx1">
                    <a:lumMod val="95000"/>
                    <a:lumOff val="5000"/>
                  </a:schemeClr>
                </a:solidFill>
              </a:ln>
              <a:solidFill>
                <a:schemeClr val="tx2">
                  <a:lumMod val="60000"/>
                  <a:lumOff val="40000"/>
                </a:schemeClr>
              </a:solidFill>
              <a:effectLst>
                <a:innerShdw blurRad="69850" dist="43180" dir="5400000">
                  <a:srgbClr val="000000">
                    <a:alpha val="65000"/>
                  </a:srgbClr>
                </a:innerShdw>
              </a:effectLst>
              <a:latin typeface="Century" pitchFamily="18" charset="0"/>
            </a:endParaRPr>
          </a:p>
          <a:p>
            <a:pPr marL="630238">
              <a:buFont typeface="Wingdings" pitchFamily="2" charset="2"/>
              <a:buChar char="q"/>
            </a:pPr>
            <a:r>
              <a:rPr lang="en-US" sz="4000" b="1" dirty="0" smtClean="0">
                <a:ln w="1905">
                  <a:solidFill>
                    <a:schemeClr val="tx1">
                      <a:lumMod val="95000"/>
                      <a:lumOff val="5000"/>
                    </a:schemeClr>
                  </a:solidFill>
                </a:ln>
                <a:solidFill>
                  <a:schemeClr val="accent3">
                    <a:lumMod val="50000"/>
                  </a:schemeClr>
                </a:solidFill>
                <a:effectLst>
                  <a:innerShdw blurRad="69850" dist="43180" dir="5400000">
                    <a:srgbClr val="000000">
                      <a:alpha val="65000"/>
                    </a:srgbClr>
                  </a:innerShdw>
                </a:effectLst>
                <a:latin typeface="Century" pitchFamily="18" charset="0"/>
              </a:rPr>
              <a:t>  Reporting</a:t>
            </a:r>
          </a:p>
          <a:p>
            <a:pPr marL="630238">
              <a:buFont typeface="Wingdings" pitchFamily="2" charset="2"/>
              <a:buChar char="q"/>
            </a:pPr>
            <a:endParaRPr lang="en-US" b="1" dirty="0" smtClean="0">
              <a:ln w="1905">
                <a:solidFill>
                  <a:schemeClr val="tx1">
                    <a:lumMod val="95000"/>
                    <a:lumOff val="5000"/>
                  </a:schemeClr>
                </a:solidFill>
              </a:ln>
              <a:solidFill>
                <a:schemeClr val="accent3">
                  <a:lumMod val="50000"/>
                </a:schemeClr>
              </a:solidFill>
              <a:effectLst>
                <a:innerShdw blurRad="69850" dist="43180" dir="5400000">
                  <a:srgbClr val="000000">
                    <a:alpha val="65000"/>
                  </a:srgbClr>
                </a:innerShdw>
              </a:effectLst>
              <a:latin typeface="Century" pitchFamily="18" charset="0"/>
            </a:endParaRPr>
          </a:p>
          <a:p>
            <a:pPr marL="630238">
              <a:buFont typeface="Wingdings" pitchFamily="2" charset="2"/>
              <a:buChar char="q"/>
            </a:pPr>
            <a:r>
              <a:rPr lang="en-US" sz="4000" b="1" dirty="0" smtClean="0">
                <a:ln w="1905">
                  <a:solidFill>
                    <a:schemeClr val="tx1">
                      <a:lumMod val="95000"/>
                      <a:lumOff val="5000"/>
                    </a:schemeClr>
                  </a:solidFill>
                </a:ln>
                <a:solidFill>
                  <a:schemeClr val="accent3">
                    <a:lumMod val="50000"/>
                  </a:schemeClr>
                </a:solidFill>
                <a:effectLst>
                  <a:innerShdw blurRad="69850" dist="43180" dir="5400000">
                    <a:srgbClr val="000000">
                      <a:alpha val="65000"/>
                    </a:srgbClr>
                  </a:innerShdw>
                </a:effectLst>
                <a:latin typeface="Century" pitchFamily="18" charset="0"/>
              </a:rPr>
              <a:t>  Reviewing</a:t>
            </a:r>
          </a:p>
          <a:p>
            <a:pPr marL="630238">
              <a:buFont typeface="Wingdings" pitchFamily="2" charset="2"/>
              <a:buChar char="q"/>
            </a:pPr>
            <a:endParaRPr lang="en-US" b="1" dirty="0" smtClean="0">
              <a:ln w="1905">
                <a:solidFill>
                  <a:schemeClr val="tx1">
                    <a:lumMod val="95000"/>
                    <a:lumOff val="5000"/>
                  </a:schemeClr>
                </a:solidFill>
              </a:ln>
              <a:solidFill>
                <a:schemeClr val="accent3">
                  <a:lumMod val="50000"/>
                </a:schemeClr>
              </a:solidFill>
              <a:effectLst>
                <a:innerShdw blurRad="69850" dist="43180" dir="5400000">
                  <a:srgbClr val="000000">
                    <a:alpha val="65000"/>
                  </a:srgbClr>
                </a:innerShdw>
              </a:effectLst>
              <a:latin typeface="Century" pitchFamily="18" charset="0"/>
            </a:endParaRPr>
          </a:p>
          <a:p>
            <a:pPr marL="630238">
              <a:buFont typeface="Wingdings" pitchFamily="2" charset="2"/>
              <a:buChar char="q"/>
            </a:pPr>
            <a:r>
              <a:rPr lang="en-US" sz="4000" b="1" dirty="0" smtClean="0">
                <a:ln w="1905">
                  <a:solidFill>
                    <a:schemeClr val="tx1">
                      <a:lumMod val="95000"/>
                      <a:lumOff val="5000"/>
                    </a:schemeClr>
                  </a:solidFill>
                </a:ln>
                <a:solidFill>
                  <a:schemeClr val="accent3">
                    <a:lumMod val="50000"/>
                  </a:schemeClr>
                </a:solidFill>
                <a:effectLst>
                  <a:innerShdw blurRad="69850" dist="43180" dir="5400000">
                    <a:srgbClr val="000000">
                      <a:alpha val="65000"/>
                    </a:srgbClr>
                  </a:innerShdw>
                </a:effectLst>
                <a:latin typeface="Century" pitchFamily="18" charset="0"/>
              </a:rPr>
              <a:t>  Documenting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7">
                                            <p:bg/>
                                          </p:spTgt>
                                        </p:tgtEl>
                                        <p:attrNameLst>
                                          <p:attrName>style.visibility</p:attrName>
                                        </p:attrNameLst>
                                      </p:cBhvr>
                                      <p:to>
                                        <p:strVal val="visible"/>
                                      </p:to>
                                    </p:set>
                                    <p:anim calcmode="lin" valueType="num">
                                      <p:cBhvr additive="base">
                                        <p:cTn id="16" dur="500" fill="hold"/>
                                        <p:tgtEl>
                                          <p:spTgt spid="7">
                                            <p:bg/>
                                          </p:spTgt>
                                        </p:tgtEl>
                                        <p:attrNameLst>
                                          <p:attrName>ppt_x</p:attrName>
                                        </p:attrNameLst>
                                      </p:cBhvr>
                                      <p:tavLst>
                                        <p:tav tm="0">
                                          <p:val>
                                            <p:strVal val="1+#ppt_w/2"/>
                                          </p:val>
                                        </p:tav>
                                        <p:tav tm="100000">
                                          <p:val>
                                            <p:strVal val="#ppt_x"/>
                                          </p:val>
                                        </p:tav>
                                      </p:tavLst>
                                    </p:anim>
                                    <p:anim calcmode="lin" valueType="num">
                                      <p:cBhvr additive="base">
                                        <p:cTn id="17" dur="500" fill="hold"/>
                                        <p:tgtEl>
                                          <p:spTgt spid="7">
                                            <p:bg/>
                                          </p:spTgt>
                                        </p:tgtEl>
                                        <p:attrNameLst>
                                          <p:attrName>ppt_y</p:attrName>
                                        </p:attrNameLst>
                                      </p:cBhvr>
                                      <p:tavLst>
                                        <p:tav tm="0">
                                          <p:val>
                                            <p:strVal val="#ppt_y"/>
                                          </p:val>
                                        </p:tav>
                                        <p:tav tm="100000">
                                          <p:val>
                                            <p:strVal val="#ppt_y"/>
                                          </p:val>
                                        </p:tav>
                                      </p:tavLst>
                                    </p:anim>
                                  </p:childTnLst>
                                </p:cTn>
                              </p:par>
                              <p:par>
                                <p:cTn id="18" presetID="2" presetClass="entr" presetSubtype="2" fill="hold" grpId="0" nodeType="with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 calcmode="lin" valueType="num">
                                      <p:cBhvr additive="base">
                                        <p:cTn id="20"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7">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2" fill="hold" grpId="0" nodeType="with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 calcmode="lin" valueType="num">
                                      <p:cBhvr additive="base">
                                        <p:cTn id="24"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7">
                                            <p:txEl>
                                              <p:pRg st="2" end="2"/>
                                            </p:txEl>
                                          </p:spTgt>
                                        </p:tgtEl>
                                        <p:attrNameLst>
                                          <p:attrName>ppt_y</p:attrName>
                                        </p:attrNameLst>
                                      </p:cBhvr>
                                      <p:tavLst>
                                        <p:tav tm="0">
                                          <p:val>
                                            <p:strVal val="#ppt_y"/>
                                          </p:val>
                                        </p:tav>
                                        <p:tav tm="100000">
                                          <p:val>
                                            <p:strVal val="#ppt_y"/>
                                          </p:val>
                                        </p:tav>
                                      </p:tavLst>
                                    </p:anim>
                                  </p:childTnLst>
                                </p:cTn>
                              </p:par>
                              <p:par>
                                <p:cTn id="26" presetID="2" presetClass="entr" presetSubtype="2" fill="hold" grpId="0" nodeType="with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 calcmode="lin" valueType="num">
                                      <p:cBhvr additive="base">
                                        <p:cTn id="28" dur="5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7">
                                            <p:txEl>
                                              <p:pRg st="4" end="4"/>
                                            </p:txEl>
                                          </p:spTgt>
                                        </p:tgtEl>
                                        <p:attrNameLst>
                                          <p:attrName>ppt_y</p:attrName>
                                        </p:attrNameLst>
                                      </p:cBhvr>
                                      <p:tavLst>
                                        <p:tav tm="0">
                                          <p:val>
                                            <p:strVal val="#ppt_y"/>
                                          </p:val>
                                        </p:tav>
                                        <p:tav tm="100000">
                                          <p:val>
                                            <p:strVal val="#ppt_y"/>
                                          </p:val>
                                        </p:tav>
                                      </p:tavLst>
                                    </p:anim>
                                  </p:childTnLst>
                                </p:cTn>
                              </p:par>
                              <p:par>
                                <p:cTn id="30" presetID="2" presetClass="entr" presetSubtype="2" fill="hold" grpId="0" nodeType="with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 calcmode="lin" valueType="num">
                                      <p:cBhvr additive="base">
                                        <p:cTn id="32" dur="500" fill="hold"/>
                                        <p:tgtEl>
                                          <p:spTgt spid="7">
                                            <p:txEl>
                                              <p:pRg st="6" end="6"/>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P spid="7"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0" y="381000"/>
            <a:ext cx="9144000" cy="6477000"/>
          </a:xfrm>
          <a:prstGeom prst="roundRect">
            <a:avLst/>
          </a:prstGeom>
          <a:ln>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rtlCol="0" anchor="ctr">
            <a:noAutofit/>
          </a:bodyPr>
          <a:lstStyle/>
          <a:p>
            <a:pPr>
              <a:buNone/>
            </a:pPr>
            <a:r>
              <a:rPr lang="en-US" sz="3600" b="1" dirty="0" smtClean="0">
                <a:ln w="12700">
                  <a:solidFill>
                    <a:schemeClr val="tx1">
                      <a:lumMod val="95000"/>
                      <a:lumOff val="5000"/>
                    </a:schemeClr>
                  </a:solidFill>
                  <a:prstDash val="solid"/>
                </a:ln>
                <a:solidFill>
                  <a:srgbClr val="7030A0"/>
                </a:solidFill>
                <a:latin typeface="Century" pitchFamily="18" charset="0"/>
              </a:rPr>
              <a:t>Sexual Assault </a:t>
            </a:r>
          </a:p>
          <a:p>
            <a:pPr>
              <a:buNone/>
            </a:pPr>
            <a:r>
              <a:rPr lang="en-US" sz="2800" b="1" dirty="0" smtClean="0">
                <a:ln w="12700">
                  <a:solidFill>
                    <a:schemeClr val="tx1">
                      <a:lumMod val="95000"/>
                      <a:lumOff val="5000"/>
                    </a:schemeClr>
                  </a:solidFill>
                  <a:prstDash val="solid"/>
                </a:ln>
                <a:solidFill>
                  <a:schemeClr val="accent4">
                    <a:lumMod val="50000"/>
                  </a:schemeClr>
                </a:solidFill>
                <a:latin typeface="Century" pitchFamily="18" charset="0"/>
              </a:rPr>
              <a:t>Includes the following:</a:t>
            </a:r>
          </a:p>
          <a:p>
            <a:pPr marL="473075" indent="-417513">
              <a:buFont typeface="Wingdings" pitchFamily="2" charset="2"/>
              <a:buChar char="q"/>
            </a:pP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The acts of rape, forcible rape, statutory rape (1</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st</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and 2</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nd</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degree), sexual assault, sodomy, forcible sodomy, statutory sodomy (1</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st</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and 2</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nd</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degree), child molestation (1</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st</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and 2</a:t>
            </a:r>
            <a:r>
              <a:rPr lang="en-US" sz="2800" b="1" baseline="30000" dirty="0" smtClean="0">
                <a:ln w="12700">
                  <a:solidFill>
                    <a:schemeClr val="tx1">
                      <a:lumMod val="95000"/>
                      <a:lumOff val="5000"/>
                    </a:schemeClr>
                  </a:solidFill>
                  <a:prstDash val="solid"/>
                </a:ln>
                <a:solidFill>
                  <a:schemeClr val="accent2">
                    <a:lumMod val="75000"/>
                  </a:schemeClr>
                </a:solidFill>
                <a:latin typeface="Century" pitchFamily="18" charset="0"/>
              </a:rPr>
              <a:t>nd</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degree), deviate sexual assault, sexual misconduct and sexual abuse, or attempts to commit any of the aforesaid; and</a:t>
            </a:r>
          </a:p>
          <a:p>
            <a:pPr marL="473075" indent="-417513">
              <a:buFont typeface="Wingdings" pitchFamily="2" charset="2"/>
              <a:buChar char="q"/>
            </a:pPr>
            <a:endParaRPr lang="en-US" sz="1100" b="1" dirty="0" smtClean="0">
              <a:ln w="12700">
                <a:solidFill>
                  <a:schemeClr val="tx1">
                    <a:lumMod val="95000"/>
                    <a:lumOff val="5000"/>
                  </a:schemeClr>
                </a:solidFill>
                <a:prstDash val="solid"/>
              </a:ln>
              <a:solidFill>
                <a:schemeClr val="accent2">
                  <a:lumMod val="75000"/>
                </a:schemeClr>
              </a:solidFill>
              <a:latin typeface="Century" pitchFamily="18" charset="0"/>
            </a:endParaRPr>
          </a:p>
          <a:p>
            <a:pPr marL="473075" indent="-417513">
              <a:buFont typeface="Wingdings" pitchFamily="2" charset="2"/>
              <a:buChar char="q"/>
            </a:pP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The act of enticement of a child or any attempt to commit such act. </a:t>
            </a:r>
          </a:p>
          <a:p>
            <a:pPr marL="473075" indent="-417513">
              <a:buNone/>
            </a:pPr>
            <a:r>
              <a:rPr lang="en-US" sz="1000" b="1" dirty="0" smtClean="0">
                <a:ln w="12700">
                  <a:solidFill>
                    <a:schemeClr val="tx1">
                      <a:lumMod val="95000"/>
                      <a:lumOff val="5000"/>
                    </a:schemeClr>
                  </a:solidFill>
                  <a:prstDash val="solid"/>
                </a:ln>
                <a:solidFill>
                  <a:schemeClr val="accent2">
                    <a:lumMod val="75000"/>
                  </a:schemeClr>
                </a:solidFill>
                <a:latin typeface="Century" pitchFamily="18" charset="0"/>
              </a:rPr>
              <a:t> </a:t>
            </a:r>
            <a:r>
              <a:rPr lang="en-US" sz="2400" b="1" dirty="0" smtClean="0">
                <a:ln w="12700">
                  <a:solidFill>
                    <a:schemeClr val="tx1">
                      <a:lumMod val="95000"/>
                      <a:lumOff val="5000"/>
                    </a:schemeClr>
                  </a:solidFill>
                  <a:prstDash val="solid"/>
                </a:ln>
                <a:solidFill>
                  <a:srgbClr val="FF8585"/>
                </a:solidFill>
                <a:latin typeface="Century" pitchFamily="18" charset="0"/>
              </a:rPr>
              <a:t>(See Chapter 566 </a:t>
            </a:r>
            <a:r>
              <a:rPr lang="en-US" sz="2400" b="1" dirty="0" err="1" smtClean="0">
                <a:ln w="12700">
                  <a:solidFill>
                    <a:schemeClr val="tx1">
                      <a:lumMod val="95000"/>
                      <a:lumOff val="5000"/>
                    </a:schemeClr>
                  </a:solidFill>
                  <a:prstDash val="solid"/>
                </a:ln>
                <a:solidFill>
                  <a:srgbClr val="FF8585"/>
                </a:solidFill>
                <a:latin typeface="Century" pitchFamily="18" charset="0"/>
              </a:rPr>
              <a:t>RSMo</a:t>
            </a:r>
            <a:r>
              <a:rPr lang="en-US" sz="2400" b="1" dirty="0" smtClean="0">
                <a:ln w="12700">
                  <a:solidFill>
                    <a:schemeClr val="tx1">
                      <a:lumMod val="95000"/>
                      <a:lumOff val="5000"/>
                    </a:schemeClr>
                  </a:solidFill>
                  <a:prstDash val="solid"/>
                </a:ln>
                <a:solidFill>
                  <a:srgbClr val="FF8585"/>
                </a:solidFill>
                <a:latin typeface="Century" pitchFamily="18" charset="0"/>
              </a:rPr>
              <a:t>. Sexual Offenses)</a:t>
            </a:r>
            <a:endParaRPr lang="en-US" sz="2800" b="1" dirty="0" smtClean="0">
              <a:ln w="12700">
                <a:solidFill>
                  <a:schemeClr val="tx1">
                    <a:lumMod val="95000"/>
                    <a:lumOff val="5000"/>
                  </a:schemeClr>
                </a:solidFill>
                <a:prstDash val="solid"/>
              </a:ln>
              <a:solidFill>
                <a:srgbClr val="FF8585"/>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500"/>
                                        <p:tgtEl>
                                          <p:spTgt spid="4">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fade">
                                      <p:cBhvr>
                                        <p:cTn id="16" dur="500"/>
                                        <p:tgtEl>
                                          <p:spTgt spid="4">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500"/>
                                        <p:tgtEl>
                                          <p:spTgt spid="4">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fade">
                                      <p:cBhvr>
                                        <p:cTn id="2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69900" y="685800"/>
            <a:ext cx="8051800" cy="476250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noAutofit/>
          </a:bodyPr>
          <a:lstStyle/>
          <a:p>
            <a:pPr>
              <a:buNone/>
            </a:pPr>
            <a:r>
              <a:rPr lang="en-US" sz="4000" b="1" dirty="0" smtClean="0">
                <a:ln w="12700">
                  <a:solidFill>
                    <a:schemeClr val="tx1">
                      <a:lumMod val="95000"/>
                      <a:lumOff val="5000"/>
                    </a:schemeClr>
                  </a:solidFill>
                  <a:prstDash val="solid"/>
                </a:ln>
                <a:solidFill>
                  <a:srgbClr val="962A68"/>
                </a:solidFill>
                <a:latin typeface="Century" pitchFamily="18" charset="0"/>
              </a:rPr>
              <a:t>Sexual Assault (continued) </a:t>
            </a:r>
          </a:p>
          <a:p>
            <a:pPr marL="473075" indent="-417513">
              <a:buFont typeface="Wingdings" pitchFamily="2" charset="2"/>
              <a:buChar char="q"/>
            </a:pPr>
            <a:endParaRPr lang="en-US" sz="1800" b="1" dirty="0" smtClean="0">
              <a:ln w="12700">
                <a:solidFill>
                  <a:schemeClr val="tx1">
                    <a:lumMod val="95000"/>
                    <a:lumOff val="5000"/>
                  </a:schemeClr>
                </a:solidFill>
                <a:prstDash val="solid"/>
              </a:ln>
              <a:solidFill>
                <a:schemeClr val="accent2">
                  <a:lumMod val="75000"/>
                </a:schemeClr>
              </a:solidFill>
              <a:latin typeface="Century" pitchFamily="18" charset="0"/>
            </a:endParaRPr>
          </a:p>
          <a:p>
            <a:pPr marL="7938" indent="-7938">
              <a:buNone/>
            </a:pPr>
            <a:r>
              <a:rPr lang="en-US" sz="3600" b="1" dirty="0" smtClean="0">
                <a:ln w="12700">
                  <a:solidFill>
                    <a:schemeClr val="tx1">
                      <a:lumMod val="95000"/>
                      <a:lumOff val="5000"/>
                    </a:schemeClr>
                  </a:solidFill>
                  <a:prstDash val="solid"/>
                </a:ln>
                <a:solidFill>
                  <a:schemeClr val="accent2">
                    <a:lumMod val="75000"/>
                  </a:schemeClr>
                </a:solidFill>
                <a:latin typeface="Century" pitchFamily="18" charset="0"/>
              </a:rPr>
              <a:t>Includes incest, the act of abuse of a child involving sexual contact, and the act of use of a child in a sexual performance. </a:t>
            </a:r>
          </a:p>
          <a:p>
            <a:pPr marL="473075" indent="-417513">
              <a:buFont typeface="Wingdings" pitchFamily="2" charset="2"/>
              <a:buChar char="q"/>
            </a:pPr>
            <a:endParaRPr lang="en-US" sz="1200" b="1" dirty="0" smtClean="0">
              <a:ln w="12700">
                <a:solidFill>
                  <a:schemeClr val="tx1">
                    <a:lumMod val="95000"/>
                    <a:lumOff val="5000"/>
                  </a:schemeClr>
                </a:solidFill>
                <a:prstDash val="solid"/>
              </a:ln>
              <a:solidFill>
                <a:schemeClr val="accent2">
                  <a:lumMod val="75000"/>
                </a:schemeClr>
              </a:solidFill>
              <a:latin typeface="Century" pitchFamily="18" charset="0"/>
            </a:endParaRPr>
          </a:p>
          <a:p>
            <a:pPr marL="473075" indent="-417513">
              <a:buNone/>
            </a:pP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(See Chapter 568 </a:t>
            </a:r>
            <a:r>
              <a:rPr lang="en-US" sz="2800" b="1" dirty="0" err="1" smtClean="0">
                <a:ln w="12700">
                  <a:solidFill>
                    <a:schemeClr val="tx1">
                      <a:lumMod val="95000"/>
                      <a:lumOff val="5000"/>
                    </a:schemeClr>
                  </a:solidFill>
                  <a:prstDash val="solid"/>
                </a:ln>
                <a:solidFill>
                  <a:schemeClr val="accent2">
                    <a:lumMod val="75000"/>
                  </a:schemeClr>
                </a:solidFill>
                <a:latin typeface="Century" pitchFamily="18" charset="0"/>
              </a:rPr>
              <a:t>RSMo</a:t>
            </a:r>
            <a:r>
              <a:rPr lang="en-US" sz="2800" b="1" dirty="0" smtClean="0">
                <a:ln w="12700">
                  <a:solidFill>
                    <a:schemeClr val="tx1">
                      <a:lumMod val="95000"/>
                      <a:lumOff val="5000"/>
                    </a:schemeClr>
                  </a:solidFill>
                  <a:prstDash val="solid"/>
                </a:ln>
                <a:solidFill>
                  <a:schemeClr val="accent2">
                    <a:lumMod val="75000"/>
                  </a:schemeClr>
                </a:solidFill>
                <a:latin typeface="Century" pitchFamily="18" charset="0"/>
              </a:rPr>
              <a:t>. Crimes against Persons) </a:t>
            </a:r>
            <a:endParaRPr lang="en-US" b="1" dirty="0" smtClean="0">
              <a:ln w="12700">
                <a:solidFill>
                  <a:schemeClr val="tx1">
                    <a:lumMod val="95000"/>
                    <a:lumOff val="5000"/>
                  </a:schemeClr>
                </a:solidFill>
                <a:prstDash val="solid"/>
              </a:ln>
              <a:solidFill>
                <a:schemeClr val="accent2">
                  <a:lumMod val="75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5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fade">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304800"/>
            <a:ext cx="9144000" cy="6553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solidFill>
                  <a:schemeClr val="accent5">
                    <a:lumMod val="50000"/>
                  </a:schemeClr>
                </a:solidFill>
              </a:rPr>
              <a:t> </a:t>
            </a:r>
          </a:p>
          <a:p>
            <a:r>
              <a:rPr lang="en-US" sz="3600" b="1" dirty="0" smtClean="0">
                <a:ln w="18000">
                  <a:solidFill>
                    <a:schemeClr val="tx1">
                      <a:lumMod val="95000"/>
                      <a:lumOff val="5000"/>
                    </a:schemeClr>
                  </a:solidFill>
                  <a:prstDash val="solid"/>
                  <a:miter lim="800000"/>
                </a:ln>
                <a:solidFill>
                  <a:srgbClr val="962A68"/>
                </a:solidFill>
                <a:effectLst>
                  <a:outerShdw blurRad="25500" dist="23000" dir="7020000" algn="tl">
                    <a:srgbClr val="000000">
                      <a:alpha val="50000"/>
                    </a:srgbClr>
                  </a:outerShdw>
                </a:effectLst>
                <a:latin typeface="Century" pitchFamily="18" charset="0"/>
              </a:rPr>
              <a:t>Human Trafficking</a:t>
            </a:r>
          </a:p>
          <a:p>
            <a:endParaRPr lang="en-US" sz="1050" dirty="0" smtClean="0">
              <a:solidFill>
                <a:schemeClr val="accent6">
                  <a:lumMod val="25000"/>
                </a:schemeClr>
              </a:solidFill>
              <a:latin typeface="Century" pitchFamily="18" charset="0"/>
            </a:endParaRPr>
          </a:p>
          <a:p>
            <a:r>
              <a:rPr lang="en-US" sz="2800" b="1" dirty="0" smtClean="0">
                <a:ln w="12700">
                  <a:solidFill>
                    <a:schemeClr val="tx1">
                      <a:lumMod val="95000"/>
                      <a:lumOff val="5000"/>
                    </a:schemeClr>
                  </a:solidFill>
                  <a:prstDash val="solid"/>
                </a:ln>
                <a:solidFill>
                  <a:schemeClr val="bg2">
                    <a:lumMod val="75000"/>
                  </a:schemeClr>
                </a:solidFill>
                <a:effectLst>
                  <a:outerShdw blurRad="41275" dist="20320" dir="1800000" algn="tl" rotWithShape="0">
                    <a:srgbClr val="000000">
                      <a:alpha val="40000"/>
                    </a:srgbClr>
                  </a:outerShdw>
                </a:effectLst>
                <a:latin typeface="Century" pitchFamily="18" charset="0"/>
              </a:rPr>
              <a:t>Involves a victim of any of the following offenses: </a:t>
            </a:r>
          </a:p>
          <a:p>
            <a:pPr marL="854075" indent="-454025">
              <a:buFont typeface="Wingdings" pitchFamily="2" charset="2"/>
              <a:buChar char="q"/>
            </a:pPr>
            <a:r>
              <a:rPr lang="en-US" sz="28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rPr>
              <a:t>Abuse through forced labor</a:t>
            </a:r>
          </a:p>
          <a:p>
            <a:pPr marL="854075" indent="-454025">
              <a:buFont typeface="Wingdings" pitchFamily="2" charset="2"/>
              <a:buChar char="q"/>
            </a:pPr>
            <a:endParaRPr lang="en-US" sz="14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endParaRPr>
          </a:p>
          <a:p>
            <a:pPr marL="854075" indent="-454025">
              <a:buFont typeface="Wingdings" pitchFamily="2" charset="2"/>
              <a:buChar char="q"/>
            </a:pPr>
            <a:r>
              <a:rPr lang="en-US" sz="28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rPr>
              <a:t>Trafficking for the purpose of slavery, involuntary servitude,  peonage, or forced labor </a:t>
            </a:r>
          </a:p>
          <a:p>
            <a:pPr marL="854075" indent="-454025">
              <a:buFont typeface="Wingdings" pitchFamily="2" charset="2"/>
              <a:buChar char="q"/>
            </a:pPr>
            <a:endParaRPr lang="en-US" sz="11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endParaRPr>
          </a:p>
          <a:p>
            <a:pPr marL="854075" indent="-454025">
              <a:buFont typeface="Wingdings" pitchFamily="2" charset="2"/>
              <a:buChar char="q"/>
            </a:pPr>
            <a:r>
              <a:rPr lang="en-US" sz="28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rPr>
              <a:t>Sexual trafficking of a child or for the purposes of sexual exploitation </a:t>
            </a:r>
          </a:p>
          <a:p>
            <a:pPr marL="854075" indent="-454025">
              <a:buFont typeface="Wingdings" pitchFamily="2" charset="2"/>
              <a:buChar char="q"/>
            </a:pPr>
            <a:endParaRPr lang="en-US" sz="12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endParaRPr>
          </a:p>
          <a:p>
            <a:pPr marL="854075" indent="-454025">
              <a:buFont typeface="Wingdings" pitchFamily="2" charset="2"/>
              <a:buChar char="q"/>
            </a:pPr>
            <a:endParaRPr lang="en-US" sz="1400" b="1" dirty="0" smtClean="0">
              <a:ln w="12700">
                <a:solidFill>
                  <a:schemeClr val="tx1">
                    <a:lumMod val="95000"/>
                    <a:lumOff val="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endParaRPr>
          </a:p>
          <a:p>
            <a:r>
              <a:rPr lang="en-US" sz="2800" dirty="0" smtClean="0">
                <a:ln>
                  <a:solidFill>
                    <a:schemeClr val="tx2">
                      <a:lumMod val="50000"/>
                    </a:schemeClr>
                  </a:solidFill>
                </a:ln>
                <a:solidFill>
                  <a:srgbClr val="962A68"/>
                </a:solidFill>
                <a:latin typeface="Century" pitchFamily="18" charset="0"/>
              </a:rPr>
              <a:t>(See Sections 566.200, 566.203, 566.206, 566.209, 566.212, or 566.213 </a:t>
            </a:r>
            <a:r>
              <a:rPr lang="en-US" sz="2800" dirty="0" err="1" smtClean="0">
                <a:ln>
                  <a:solidFill>
                    <a:schemeClr val="tx2">
                      <a:lumMod val="50000"/>
                    </a:schemeClr>
                  </a:solidFill>
                </a:ln>
                <a:solidFill>
                  <a:srgbClr val="962A68"/>
                </a:solidFill>
                <a:latin typeface="Century" pitchFamily="18" charset="0"/>
              </a:rPr>
              <a:t>RSMo</a:t>
            </a:r>
            <a:r>
              <a:rPr lang="en-US" sz="2800" dirty="0" smtClean="0">
                <a:ln>
                  <a:solidFill>
                    <a:schemeClr val="tx2">
                      <a:lumMod val="50000"/>
                    </a:schemeClr>
                  </a:solidFill>
                </a:ln>
                <a:solidFill>
                  <a:srgbClr val="962A68"/>
                </a:solidFill>
                <a:latin typeface="Century" pitchFamily="18" charset="0"/>
              </a:rPr>
              <a:t>.) </a:t>
            </a:r>
            <a:endParaRPr lang="en-US" sz="2800" b="1" dirty="0" smtClean="0">
              <a:ln>
                <a:solidFill>
                  <a:schemeClr val="tx2">
                    <a:lumMod val="50000"/>
                  </a:schemeClr>
                </a:solidFill>
              </a:ln>
              <a:solidFill>
                <a:srgbClr val="962A68"/>
              </a:solidFill>
              <a:effectLst>
                <a:outerShdw blurRad="41275" dist="20320" dir="1800000" algn="tl" rotWithShape="0">
                  <a:srgbClr val="000000">
                    <a:alpha val="40000"/>
                  </a:srgbClr>
                </a:outerShdw>
              </a:effectLst>
              <a:latin typeface="Century" pitchFamily="18" charset="0"/>
            </a:endParaRPr>
          </a:p>
          <a:p>
            <a:r>
              <a:rPr lang="en-US" sz="2000" dirty="0" smtClean="0">
                <a:ln>
                  <a:solidFill>
                    <a:schemeClr val="tx2">
                      <a:lumMod val="50000"/>
                    </a:schemeClr>
                  </a:solidFill>
                </a:ln>
                <a:solidFill>
                  <a:srgbClr val="962A68"/>
                </a:solidFill>
                <a:latin typeface="Century" pitchFamily="18" charset="0"/>
              </a:rPr>
              <a:t> </a:t>
            </a:r>
            <a:endParaRPr lang="en-US" sz="2400" dirty="0" smtClean="0">
              <a:ln>
                <a:solidFill>
                  <a:schemeClr val="tx2">
                    <a:lumMod val="50000"/>
                  </a:schemeClr>
                </a:solidFill>
              </a:ln>
              <a:solidFill>
                <a:srgbClr val="962A68"/>
              </a:solidFill>
              <a:latin typeface="Century" pitchFamily="18" charset="0"/>
            </a:endParaRPr>
          </a:p>
          <a:p>
            <a:pPr algn="ctr"/>
            <a:endParaRPr lang="en-US" sz="1600" dirty="0">
              <a:solidFill>
                <a:schemeClr val="accent5">
                  <a:lumMod val="5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childTnLst>
                          </p:cTn>
                        </p:par>
                        <p:par>
                          <p:cTn id="8" fill="hold">
                            <p:stCondLst>
                              <p:cond delay="500"/>
                            </p:stCondLst>
                            <p:childTnLst>
                              <p:par>
                                <p:cTn id="9" presetID="2" presetClass="entr" presetSubtype="2"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additive="base">
                                        <p:cTn id="15"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
                                            <p:txEl>
                                              <p:pRg st="3" end="3"/>
                                            </p:txEl>
                                          </p:spTgt>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 calcmode="lin" valueType="num">
                                      <p:cBhvr additive="base">
                                        <p:cTn id="2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
                                            <p:txEl>
                                              <p:pRg st="6" end="6"/>
                                            </p:txEl>
                                          </p:spTgt>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 calcmode="lin" valueType="num">
                                      <p:cBhvr additive="base">
                                        <p:cTn id="27"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4">
                                            <p:txEl>
                                              <p:pRg st="8" end="8"/>
                                            </p:txEl>
                                          </p:spTgt>
                                        </p:tgtEl>
                                        <p:attrNameLst>
                                          <p:attrName>ppt_y</p:attrName>
                                        </p:attrNameLst>
                                      </p:cBhvr>
                                      <p:tavLst>
                                        <p:tav tm="0">
                                          <p:val>
                                            <p:strVal val="#ppt_y"/>
                                          </p:val>
                                        </p:tav>
                                        <p:tav tm="100000">
                                          <p:val>
                                            <p:strVal val="#ppt_y"/>
                                          </p:val>
                                        </p:tav>
                                      </p:tavLst>
                                    </p:anim>
                                  </p:childTnLst>
                                </p:cTn>
                              </p:par>
                              <p:par>
                                <p:cTn id="29" presetID="10" presetClass="entr" presetSubtype="0" fill="hold" nodeType="with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animEffect transition="in" filter="fade">
                                      <p:cBhvr>
                                        <p:cTn id="31"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1600" y="685800"/>
            <a:ext cx="8788400" cy="6172200"/>
          </a:xfrm>
          <a:prstGeom prst="roundRect">
            <a:avLst/>
          </a:prstGeom>
          <a:ln>
            <a:solidFill>
              <a:srgbClr val="7030A0"/>
            </a:solidFill>
          </a:ln>
        </p:spPr>
        <p:style>
          <a:lnRef idx="1">
            <a:schemeClr val="accent5"/>
          </a:lnRef>
          <a:fillRef idx="2">
            <a:schemeClr val="accent5"/>
          </a:fillRef>
          <a:effectRef idx="1">
            <a:schemeClr val="accent5"/>
          </a:effectRef>
          <a:fontRef idx="minor">
            <a:schemeClr val="dk1"/>
          </a:fontRef>
        </p:style>
        <p:txBody>
          <a:bodyPr wrap="square" rtlCol="0" anchor="ctr">
            <a:noAutofit/>
          </a:bodyPr>
          <a:lstStyle/>
          <a:p>
            <a:endParaRPr lang="en-US" b="1" dirty="0" smtClean="0">
              <a:ln w="1905"/>
              <a:solidFill>
                <a:schemeClr val="accent3">
                  <a:lumMod val="50000"/>
                </a:schemeClr>
              </a:solidFill>
              <a:effectLst>
                <a:innerShdw blurRad="69850" dist="43180" dir="5400000">
                  <a:srgbClr val="000000">
                    <a:alpha val="65000"/>
                  </a:srgbClr>
                </a:innerShdw>
              </a:effectLst>
              <a:latin typeface="Century Gothic" pitchFamily="34" charset="0"/>
            </a:endParaRPr>
          </a:p>
          <a:p>
            <a:r>
              <a:rPr lang="en-US" sz="2800" b="1" dirty="0" smtClean="0">
                <a:solidFill>
                  <a:schemeClr val="accent1">
                    <a:lumMod val="50000"/>
                  </a:schemeClr>
                </a:solidFill>
                <a:latin typeface="Century" pitchFamily="18" charset="0"/>
              </a:rPr>
              <a:t>When a </a:t>
            </a:r>
            <a:r>
              <a:rPr lang="en-US" sz="28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CRITICAL EVENT </a:t>
            </a:r>
            <a:r>
              <a:rPr lang="en-US" sz="2800" b="1" dirty="0" smtClean="0">
                <a:solidFill>
                  <a:schemeClr val="accent1">
                    <a:lumMod val="50000"/>
                  </a:schemeClr>
                </a:solidFill>
                <a:latin typeface="Century" pitchFamily="18" charset="0"/>
              </a:rPr>
              <a:t>or </a:t>
            </a:r>
            <a:r>
              <a:rPr lang="en-US" sz="28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OTHER </a:t>
            </a:r>
            <a:r>
              <a:rPr lang="en-US" sz="2800" b="1" dirty="0" smtClean="0">
                <a:solidFill>
                  <a:schemeClr val="accent1">
                    <a:lumMod val="50000"/>
                  </a:schemeClr>
                </a:solidFill>
                <a:latin typeface="Century" pitchFamily="18" charset="0"/>
              </a:rPr>
              <a:t>event requiring response occurs: </a:t>
            </a:r>
          </a:p>
          <a:p>
            <a:pPr marL="514350" indent="-514350">
              <a:buFont typeface="+mj-lt"/>
              <a:buAutoNum type="arabicPeriod"/>
            </a:pPr>
            <a:r>
              <a:rPr lang="en-US" sz="2800" b="1" dirty="0" smtClean="0">
                <a:solidFill>
                  <a:srgbClr val="660033"/>
                </a:solidFill>
                <a:latin typeface="Century" pitchFamily="18" charset="0"/>
              </a:rPr>
              <a:t>The supervisor will </a:t>
            </a:r>
            <a:r>
              <a:rPr lang="en-US" sz="2800" b="1" dirty="0" smtClean="0">
                <a:ln w="1905"/>
                <a:solidFill>
                  <a:srgbClr val="660033"/>
                </a:solidFill>
                <a:effectLst>
                  <a:innerShdw blurRad="69850" dist="43180" dir="5400000">
                    <a:srgbClr val="000000">
                      <a:alpha val="65000"/>
                    </a:srgbClr>
                  </a:innerShdw>
                </a:effectLst>
                <a:latin typeface="Century" pitchFamily="18" charset="0"/>
              </a:rPr>
              <a:t>notify appropriate management/regional staff ;</a:t>
            </a:r>
          </a:p>
          <a:p>
            <a:pPr marL="514350" indent="-514350">
              <a:buFont typeface="+mj-lt"/>
              <a:buAutoNum type="arabicPeriod"/>
            </a:pPr>
            <a:endParaRPr lang="en-US" sz="1000" b="1" dirty="0" smtClean="0">
              <a:ln w="1905"/>
              <a:solidFill>
                <a:srgbClr val="660033"/>
              </a:solidFill>
              <a:effectLst>
                <a:innerShdw blurRad="69850" dist="43180" dir="5400000">
                  <a:srgbClr val="000000">
                    <a:alpha val="65000"/>
                  </a:srgbClr>
                </a:innerShdw>
              </a:effectLst>
              <a:latin typeface="Century" pitchFamily="18" charset="0"/>
            </a:endParaRPr>
          </a:p>
          <a:p>
            <a:pPr marL="514350" indent="-514350">
              <a:buFont typeface="+mj-lt"/>
              <a:buAutoNum type="arabicPeriod"/>
            </a:pPr>
            <a:r>
              <a:rPr lang="en-US" sz="2800" b="1" dirty="0" smtClean="0">
                <a:ln w="1905"/>
                <a:solidFill>
                  <a:srgbClr val="660033"/>
                </a:solidFill>
                <a:effectLst>
                  <a:innerShdw blurRad="69850" dist="43180" dir="5400000">
                    <a:srgbClr val="000000">
                      <a:alpha val="65000"/>
                    </a:srgbClr>
                  </a:innerShdw>
                </a:effectLst>
                <a:latin typeface="Century" pitchFamily="18" charset="0"/>
              </a:rPr>
              <a:t>Management/regional staff will ensure CD Director/Designee is notified immediately;</a:t>
            </a:r>
          </a:p>
          <a:p>
            <a:pPr marL="457200" indent="-457200">
              <a:buFont typeface="+mj-lt"/>
              <a:buAutoNum type="arabicPeriod"/>
            </a:pPr>
            <a:endParaRPr lang="en-US" sz="1400" b="1" dirty="0" smtClean="0">
              <a:solidFill>
                <a:srgbClr val="660033"/>
              </a:solidFill>
              <a:latin typeface="Century" pitchFamily="18" charset="0"/>
            </a:endParaRPr>
          </a:p>
          <a:p>
            <a:pPr marL="457200" indent="-457200">
              <a:buFont typeface="+mj-lt"/>
              <a:buAutoNum type="arabicPeriod"/>
            </a:pPr>
            <a:r>
              <a:rPr lang="en-US" sz="2800" b="1" dirty="0" smtClean="0">
                <a:solidFill>
                  <a:srgbClr val="660033"/>
                </a:solidFill>
                <a:latin typeface="Century" pitchFamily="18" charset="0"/>
              </a:rPr>
              <a:t>Supervisor will review and submit a CS-23 to Central Office and CC the Circuit Manager and Regional Director via email at: </a:t>
            </a:r>
          </a:p>
          <a:p>
            <a:endParaRPr lang="en-US" sz="1050" b="1" dirty="0" smtClean="0">
              <a:solidFill>
                <a:schemeClr val="accent4">
                  <a:lumMod val="75000"/>
                </a:schemeClr>
              </a:solidFill>
              <a:latin typeface="Century" pitchFamily="18" charset="0"/>
            </a:endParaRPr>
          </a:p>
          <a:p>
            <a:pPr algn="ctr"/>
            <a:r>
              <a:rPr lang="en-US" sz="2800" u="sng" dirty="0" smtClean="0">
                <a:ln w="12700">
                  <a:solidFill>
                    <a:srgbClr val="C00000"/>
                  </a:solidFill>
                  <a:prstDash val="solid"/>
                </a:ln>
                <a:solidFill>
                  <a:srgbClr val="C00000"/>
                </a:solidFill>
                <a:effectLst>
                  <a:outerShdw blurRad="41275" dist="20320" dir="1800000" algn="tl" rotWithShape="0">
                    <a:srgbClr val="000000">
                      <a:alpha val="40000"/>
                    </a:srgbClr>
                  </a:outerShdw>
                </a:effectLst>
                <a:latin typeface="Century" pitchFamily="18" charset="0"/>
                <a:cs typeface="Arial" pitchFamily="34" charset="0"/>
                <a:hlinkClick r:id="rId2"/>
              </a:rPr>
              <a:t>DSS.CD.CriticalEventReport@dss.mo.gov</a:t>
            </a:r>
          </a:p>
          <a:p>
            <a:endParaRPr lang="en-US" sz="1050" b="1" dirty="0" smtClean="0">
              <a:solidFill>
                <a:schemeClr val="accent1">
                  <a:lumMod val="50000"/>
                </a:schemeClr>
              </a:solidFill>
              <a:latin typeface="Century" pitchFamily="18" charset="0"/>
            </a:endParaRPr>
          </a:p>
          <a:p>
            <a:pPr algn="ctr"/>
            <a:r>
              <a:rPr lang="en-US" sz="2800" b="1" dirty="0" smtClean="0">
                <a:solidFill>
                  <a:srgbClr val="660033"/>
                </a:solidFill>
                <a:latin typeface="Century" pitchFamily="18" charset="0"/>
              </a:rPr>
              <a:t>If unable to access email, fax CS-23 form to:</a:t>
            </a:r>
          </a:p>
          <a:p>
            <a:pPr algn="ctr"/>
            <a:r>
              <a:rPr lang="en-US" sz="2800" b="1" dirty="0" smtClean="0">
                <a:solidFill>
                  <a:srgbClr val="660033"/>
                </a:solidFill>
                <a:latin typeface="Century" pitchFamily="18" charset="0"/>
              </a:rPr>
              <a:t> 573-526-3971 </a:t>
            </a:r>
            <a:endParaRPr lang="en-US" sz="2800" b="1" u="sng" dirty="0" smtClean="0">
              <a:ln w="1905"/>
              <a:solidFill>
                <a:srgbClr val="660033"/>
              </a:solidFill>
              <a:effectLst>
                <a:innerShdw blurRad="69850" dist="43180" dir="5400000">
                  <a:srgbClr val="000000">
                    <a:alpha val="65000"/>
                  </a:srgbClr>
                </a:innerShdw>
              </a:effectLst>
              <a:latin typeface="Century" pitchFamily="18" charset="0"/>
            </a:endParaRPr>
          </a:p>
          <a:p>
            <a:pPr algn="ctr"/>
            <a:endParaRPr lang="en-US" sz="2400" b="1" dirty="0" smtClean="0">
              <a:ln w="1905"/>
              <a:solidFill>
                <a:schemeClr val="accent3">
                  <a:lumMod val="75000"/>
                </a:schemeClr>
              </a:solidFill>
              <a:effectLst>
                <a:innerShdw blurRad="69850" dist="43180" dir="5400000">
                  <a:srgbClr val="000000">
                    <a:alpha val="65000"/>
                  </a:srgbClr>
                </a:innerShdw>
              </a:effectLst>
              <a:latin typeface="Century" pitchFamily="18" charset="0"/>
            </a:endParaRPr>
          </a:p>
        </p:txBody>
      </p:sp>
      <p:sp>
        <p:nvSpPr>
          <p:cNvPr id="5" name="Rounded Rectangle 4"/>
          <p:cNvSpPr/>
          <p:nvPr/>
        </p:nvSpPr>
        <p:spPr>
          <a:xfrm>
            <a:off x="152400" y="152400"/>
            <a:ext cx="8686800" cy="533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b="1" dirty="0" smtClean="0">
                <a:ln w="12700">
                  <a:solidFill>
                    <a:schemeClr val="tx2">
                      <a:satMod val="155000"/>
                    </a:schemeClr>
                  </a:solidFill>
                  <a:prstDash val="solid"/>
                </a:ln>
                <a:solidFill>
                  <a:schemeClr val="accent3">
                    <a:lumMod val="75000"/>
                  </a:schemeClr>
                </a:solidFill>
                <a:effectLst>
                  <a:outerShdw blurRad="41275" dist="20320" dir="1800000" algn="tl" rotWithShape="0">
                    <a:srgbClr val="000000">
                      <a:alpha val="40000"/>
                    </a:srgbClr>
                  </a:outerShdw>
                </a:effectLst>
                <a:latin typeface="Century" pitchFamily="18" charset="0"/>
              </a:rPr>
              <a:t>CS-23 Time Frames</a:t>
            </a:r>
            <a:endParaRPr lang="en-US" sz="4000" b="1" dirty="0">
              <a:ln w="12700">
                <a:solidFill>
                  <a:schemeClr val="tx2">
                    <a:satMod val="155000"/>
                  </a:schemeClr>
                </a:solidFill>
                <a:prstDash val="solid"/>
              </a:ln>
              <a:solidFill>
                <a:schemeClr val="accent3">
                  <a:lumMod val="75000"/>
                </a:schemeClr>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 calcmode="lin" valueType="num">
                                      <p:cBhvr additive="base">
                                        <p:cTn id="23"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4">
                                            <p:txEl>
                                              <p:pRg st="6" end="6"/>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anim calcmode="lin" valueType="num">
                                      <p:cBhvr additive="base">
                                        <p:cTn id="27" dur="500" fill="hold"/>
                                        <p:tgtEl>
                                          <p:spTgt spid="4">
                                            <p:txEl>
                                              <p:pRg st="10" end="1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
                                            <p:txEl>
                                              <p:pRg st="10" end="10"/>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anim calcmode="lin" valueType="num">
                                      <p:cBhvr additive="base">
                                        <p:cTn id="31" dur="500" fill="hold"/>
                                        <p:tgtEl>
                                          <p:spTgt spid="4">
                                            <p:txEl>
                                              <p:pRg st="11" end="11"/>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
                                            <p:txEl>
                                              <p:pRg st="11" end="11"/>
                                            </p:txEl>
                                          </p:spTgt>
                                        </p:tgtEl>
                                        <p:attrNameLst>
                                          <p:attrName>ppt_y</p:attrName>
                                        </p:attrNameLst>
                                      </p:cBhvr>
                                      <p:tavLst>
                                        <p:tav tm="0">
                                          <p:val>
                                            <p:strVal val="#ppt_y"/>
                                          </p:val>
                                        </p:tav>
                                        <p:tav tm="100000">
                                          <p:val>
                                            <p:strVal val="#ppt_y"/>
                                          </p:val>
                                        </p:tav>
                                      </p:tavLst>
                                    </p:anim>
                                  </p:childTnLst>
                                </p:cTn>
                              </p:par>
                            </p:childTnLst>
                          </p:cTn>
                        </p:par>
                        <p:par>
                          <p:cTn id="33" fill="hold">
                            <p:stCondLst>
                              <p:cond delay="500"/>
                            </p:stCondLst>
                            <p:childTnLst>
                              <p:par>
                                <p:cTn id="34" presetID="25" presetClass="entr" presetSubtype="0" fill="hold" nodeType="afterEffect">
                                  <p:stCondLst>
                                    <p:cond delay="0"/>
                                  </p:stCondLst>
                                  <p:childTnLst>
                                    <p:set>
                                      <p:cBhvr>
                                        <p:cTn id="35" dur="1" fill="hold">
                                          <p:stCondLst>
                                            <p:cond delay="0"/>
                                          </p:stCondLst>
                                        </p:cTn>
                                        <p:tgtEl>
                                          <p:spTgt spid="4">
                                            <p:txEl>
                                              <p:pRg st="8" end="8"/>
                                            </p:txEl>
                                          </p:spTgt>
                                        </p:tgtEl>
                                        <p:attrNameLst>
                                          <p:attrName>style.visibility</p:attrName>
                                        </p:attrNameLst>
                                      </p:cBhvr>
                                      <p:to>
                                        <p:strVal val="visible"/>
                                      </p:to>
                                    </p:set>
                                    <p:anim calcmode="lin" valueType="num">
                                      <p:cBhvr>
                                        <p:cTn id="36" dur="500" decel="50000" fill="hold">
                                          <p:stCondLst>
                                            <p:cond delay="0"/>
                                          </p:stCondLst>
                                        </p:cTn>
                                        <p:tgtEl>
                                          <p:spTgt spid="4">
                                            <p:txEl>
                                              <p:pRg st="8" end="8"/>
                                            </p:txEl>
                                          </p:spTgt>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4">
                                            <p:txEl>
                                              <p:pRg st="8" end="8"/>
                                            </p:txEl>
                                          </p:spTgt>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4">
                                            <p:txEl>
                                              <p:pRg st="8" end="8"/>
                                            </p:txEl>
                                          </p:spTgt>
                                        </p:tgtEl>
                                        <p:attrNameLst>
                                          <p:attrName>ppt_w</p:attrName>
                                        </p:attrNameLst>
                                      </p:cBhvr>
                                      <p:tavLst>
                                        <p:tav tm="0">
                                          <p:val>
                                            <p:strVal val="#ppt_w*.05"/>
                                          </p:val>
                                        </p:tav>
                                        <p:tav tm="100000">
                                          <p:val>
                                            <p:strVal val="#ppt_w"/>
                                          </p:val>
                                        </p:tav>
                                      </p:tavLst>
                                    </p:anim>
                                    <p:anim calcmode="lin" valueType="num">
                                      <p:cBhvr>
                                        <p:cTn id="39" dur="1000" fill="hold"/>
                                        <p:tgtEl>
                                          <p:spTgt spid="4">
                                            <p:txEl>
                                              <p:pRg st="8" end="8"/>
                                            </p:txEl>
                                          </p:spTgt>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4">
                                            <p:txEl>
                                              <p:pRg st="8" end="8"/>
                                            </p:txEl>
                                          </p:spTgt>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4">
                                            <p:txEl>
                                              <p:pRg st="8" end="8"/>
                                            </p:txEl>
                                          </p:spTgt>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4">
                                            <p:txEl>
                                              <p:pRg st="8" end="8"/>
                                            </p:txEl>
                                          </p:spTgt>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990600"/>
            <a:ext cx="9144000" cy="2895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fontAlgn="base">
              <a:spcBef>
                <a:spcPct val="0"/>
              </a:spcBef>
              <a:spcAft>
                <a:spcPct val="0"/>
              </a:spcAft>
            </a:pPr>
            <a:r>
              <a:rPr lang="en-US" sz="3200" b="1"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ea typeface="Times New Roman" pitchFamily="18" charset="0"/>
                <a:cs typeface="Arial" pitchFamily="34" charset="0"/>
              </a:rPr>
              <a:t>Categories A, B or C</a:t>
            </a:r>
          </a:p>
          <a:p>
            <a:pPr marL="914400" lvl="0" fontAlgn="base">
              <a:spcBef>
                <a:spcPct val="0"/>
              </a:spcBef>
              <a:spcAft>
                <a:spcPct val="0"/>
              </a:spcAft>
            </a:pPr>
            <a:r>
              <a:rPr lang="en-US" sz="3200" b="1" dirty="0" smtClean="0">
                <a:ln w="12700">
                  <a:solidFill>
                    <a:srgbClr val="1F255B"/>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ea typeface="Times New Roman" pitchFamily="18" charset="0"/>
                <a:cs typeface="Arial" pitchFamily="34" charset="0"/>
              </a:rPr>
              <a:t>Business hours - within 3 hours</a:t>
            </a:r>
            <a:endParaRPr lang="en-US" sz="3200" b="1" dirty="0" smtClean="0">
              <a:ln w="12700">
                <a:solidFill>
                  <a:srgbClr val="1F255B"/>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endParaRPr>
          </a:p>
          <a:p>
            <a:pPr marL="914400" lvl="0" eaLnBrk="0" fontAlgn="base" hangingPunct="0">
              <a:spcBef>
                <a:spcPct val="0"/>
              </a:spcBef>
              <a:spcAft>
                <a:spcPct val="0"/>
              </a:spcAft>
            </a:pPr>
            <a:endParaRPr lang="en-US" sz="1100" b="1" dirty="0" smtClean="0">
              <a:ln w="12700">
                <a:solidFill>
                  <a:srgbClr val="1F255B"/>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ea typeface="Times New Roman" pitchFamily="18" charset="0"/>
              <a:cs typeface="Arial" pitchFamily="34" charset="0"/>
            </a:endParaRPr>
          </a:p>
          <a:p>
            <a:pPr marL="914400" lvl="0" eaLnBrk="0" fontAlgn="base" hangingPunct="0">
              <a:spcBef>
                <a:spcPct val="0"/>
              </a:spcBef>
              <a:spcAft>
                <a:spcPct val="0"/>
              </a:spcAft>
            </a:pPr>
            <a:r>
              <a:rPr lang="en-US" sz="3200" b="1" dirty="0" smtClean="0">
                <a:ln w="12700">
                  <a:solidFill>
                    <a:srgbClr val="1F255B"/>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ea typeface="Times New Roman" pitchFamily="18" charset="0"/>
                <a:cs typeface="Arial" pitchFamily="34" charset="0"/>
              </a:rPr>
              <a:t>After hours - by 10 a.m. the following business day</a:t>
            </a:r>
            <a:r>
              <a:rPr lang="en-US" sz="3200" b="1" dirty="0" smtClean="0">
                <a:ln w="12700">
                  <a:solidFill>
                    <a:srgbClr val="1F255B"/>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 </a:t>
            </a:r>
          </a:p>
        </p:txBody>
      </p:sp>
      <p:sp>
        <p:nvSpPr>
          <p:cNvPr id="5" name="Rounded Rectangle 4"/>
          <p:cNvSpPr/>
          <p:nvPr/>
        </p:nvSpPr>
        <p:spPr>
          <a:xfrm>
            <a:off x="0" y="0"/>
            <a:ext cx="4191000" cy="838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r>
              <a:rPr lang="en-US" sz="4400" b="1" dirty="0" smtClean="0">
                <a:ln w="12700">
                  <a:solidFill>
                    <a:srgbClr val="962A68"/>
                  </a:solidFill>
                  <a:prstDash val="solid"/>
                </a:ln>
                <a:solidFill>
                  <a:srgbClr val="FF8585"/>
                </a:solidFill>
                <a:effectLst>
                  <a:outerShdw blurRad="41275" dist="20320" dir="1800000" algn="tl" rotWithShape="0">
                    <a:srgbClr val="000000">
                      <a:alpha val="40000"/>
                    </a:srgbClr>
                  </a:outerShdw>
                </a:effectLst>
                <a:latin typeface="Century" pitchFamily="18" charset="0"/>
              </a:rPr>
              <a:t>Initiate CS-23</a:t>
            </a:r>
            <a:endParaRPr lang="en-US" sz="4400" b="1" dirty="0">
              <a:ln w="12700">
                <a:solidFill>
                  <a:srgbClr val="962A68"/>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p:txBody>
      </p:sp>
      <p:sp>
        <p:nvSpPr>
          <p:cNvPr id="10" name="Rounded Rectangle 9"/>
          <p:cNvSpPr/>
          <p:nvPr/>
        </p:nvSpPr>
        <p:spPr>
          <a:xfrm>
            <a:off x="0" y="3962400"/>
            <a:ext cx="9144000" cy="28956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3600" b="1" dirty="0" smtClean="0">
                <a:ln w="12700">
                  <a:solidFill>
                    <a:schemeClr val="accent2">
                      <a:lumMod val="5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Category D or E</a:t>
            </a:r>
          </a:p>
          <a:p>
            <a:pPr marL="973138"/>
            <a:r>
              <a:rPr lang="en-US" sz="3600" b="1" dirty="0" smtClean="0">
                <a:ln w="12700">
                  <a:solidFill>
                    <a:schemeClr val="accent2">
                      <a:lumMod val="50000"/>
                    </a:schemeClr>
                  </a:solidFill>
                  <a:prstDash val="solid"/>
                </a:ln>
                <a:solidFill>
                  <a:schemeClr val="accent3">
                    <a:lumMod val="75000"/>
                  </a:schemeClr>
                </a:solidFill>
                <a:effectLst>
                  <a:outerShdw blurRad="41275" dist="20320" dir="1800000" algn="tl" rotWithShape="0">
                    <a:srgbClr val="000000">
                      <a:alpha val="40000"/>
                    </a:srgbClr>
                  </a:outerShdw>
                </a:effectLst>
                <a:latin typeface="Century" pitchFamily="18" charset="0"/>
              </a:rPr>
              <a:t>Within one business day, unless media involved (refer to A, B, C timeframes)</a:t>
            </a:r>
            <a:endParaRPr lang="en-US" sz="3600" b="1" dirty="0">
              <a:ln w="12700">
                <a:solidFill>
                  <a:schemeClr val="accent2">
                    <a:lumMod val="50000"/>
                  </a:schemeClr>
                </a:solidFill>
                <a:prstDash val="solid"/>
              </a:ln>
              <a:solidFill>
                <a:schemeClr val="accent3">
                  <a:lumMod val="75000"/>
                </a:schemeClr>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9"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6" fill="hold" grpId="0" nodeType="after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1+#ppt_w/2"/>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0650" y="1295400"/>
            <a:ext cx="8750300" cy="5181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466725" indent="-466725">
              <a:buFont typeface="Wingdings" pitchFamily="2" charset="2"/>
              <a:buChar char="q"/>
            </a:pPr>
            <a:r>
              <a:rPr lang="en-US" sz="3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rPr>
              <a:t>Complete the CS-23;</a:t>
            </a:r>
          </a:p>
          <a:p>
            <a:pPr marL="466725" indent="-466725">
              <a:buFont typeface="Wingdings" pitchFamily="2" charset="2"/>
              <a:buChar char="q"/>
            </a:pPr>
            <a:endParaRPr lang="en-US" sz="14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endParaRPr>
          </a:p>
          <a:p>
            <a:pPr marL="466725" indent="-466725">
              <a:buFont typeface="Wingdings" pitchFamily="2" charset="2"/>
              <a:buChar char="q"/>
            </a:pPr>
            <a:r>
              <a:rPr lang="en-US" sz="3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rPr>
              <a:t>Conduct CA/N system check on all persons associated with the event; </a:t>
            </a:r>
          </a:p>
          <a:p>
            <a:pPr marL="466725" indent="-466725">
              <a:buFont typeface="Wingdings" pitchFamily="2" charset="2"/>
              <a:buChar char="q"/>
            </a:pPr>
            <a:endParaRPr lang="en-US" sz="1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endParaRPr>
          </a:p>
          <a:p>
            <a:pPr marL="466725" indent="-466725">
              <a:buFont typeface="Wingdings" pitchFamily="2" charset="2"/>
              <a:buChar char="q"/>
            </a:pPr>
            <a:r>
              <a:rPr lang="en-US" sz="3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rPr>
              <a:t>Include available information from other counties or states; and </a:t>
            </a:r>
          </a:p>
          <a:p>
            <a:pPr marL="466725" indent="-466725">
              <a:buFont typeface="Wingdings" pitchFamily="2" charset="2"/>
              <a:buChar char="q"/>
            </a:pPr>
            <a:endParaRPr lang="en-US" sz="1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endParaRPr>
          </a:p>
          <a:p>
            <a:pPr marL="466725" indent="-466725">
              <a:buFont typeface="Wingdings" pitchFamily="2" charset="2"/>
              <a:buChar char="q"/>
            </a:pPr>
            <a:r>
              <a:rPr lang="en-US" sz="3200" b="1" dirty="0" smtClean="0">
                <a:ln w="1905">
                  <a:solidFill>
                    <a:srgbClr val="962A68"/>
                  </a:solidFill>
                </a:ln>
                <a:solidFill>
                  <a:schemeClr val="bg2">
                    <a:lumMod val="50000"/>
                  </a:schemeClr>
                </a:solidFill>
                <a:effectLst>
                  <a:innerShdw blurRad="69850" dist="43180" dir="5400000">
                    <a:srgbClr val="000000">
                      <a:alpha val="65000"/>
                    </a:srgbClr>
                  </a:innerShdw>
                </a:effectLst>
                <a:latin typeface="Century" pitchFamily="18" charset="0"/>
              </a:rPr>
              <a:t>Send updated CS-23 to Central Office as new/pertinent information becomes available.</a:t>
            </a:r>
          </a:p>
          <a:p>
            <a:pPr marL="466725" indent="-466725">
              <a:buFont typeface="Wingdings" pitchFamily="2" charset="2"/>
              <a:buChar char="q"/>
            </a:pPr>
            <a:endParaRPr lang="en-US" sz="900" b="1" dirty="0" smtClean="0">
              <a:ln w="1905"/>
              <a:solidFill>
                <a:schemeClr val="accent5">
                  <a:lumMod val="75000"/>
                </a:schemeClr>
              </a:solidFill>
              <a:effectLst>
                <a:innerShdw blurRad="69850" dist="43180" dir="5400000">
                  <a:srgbClr val="000000">
                    <a:alpha val="65000"/>
                  </a:srgbClr>
                </a:innerShdw>
              </a:effectLst>
            </a:endParaRPr>
          </a:p>
        </p:txBody>
      </p:sp>
      <p:sp>
        <p:nvSpPr>
          <p:cNvPr id="5" name="Rectangle 4"/>
          <p:cNvSpPr/>
          <p:nvPr/>
        </p:nvSpPr>
        <p:spPr>
          <a:xfrm>
            <a:off x="1295400" y="0"/>
            <a:ext cx="5867400" cy="830997"/>
          </a:xfrm>
          <a:prstGeom prst="rect">
            <a:avLst/>
          </a:prstGeom>
        </p:spPr>
        <p:txBody>
          <a:bodyPr wrap="square">
            <a:spAutoFit/>
          </a:bodyPr>
          <a:lstStyle/>
          <a:p>
            <a:pPr algn="ctr"/>
            <a:r>
              <a:rPr lang="en-US" sz="4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rPr>
              <a:t>CS-23 Procedure</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2" presetClass="entr" presetSubtype="8" fill="hold" grpId="0" nodeType="withEffect">
                                  <p:stCondLst>
                                    <p:cond delay="0"/>
                                  </p:stCondLst>
                                  <p:childTnLst>
                                    <p:set>
                                      <p:cBhvr>
                                        <p:cTn id="9" dur="1" fill="hold">
                                          <p:stCondLst>
                                            <p:cond delay="0"/>
                                          </p:stCondLst>
                                        </p:cTn>
                                        <p:tgtEl>
                                          <p:spTgt spid="4">
                                            <p:bg/>
                                          </p:spTgt>
                                        </p:tgtEl>
                                        <p:attrNameLst>
                                          <p:attrName>style.visibility</p:attrName>
                                        </p:attrNameLst>
                                      </p:cBhvr>
                                      <p:to>
                                        <p:strVal val="visible"/>
                                      </p:to>
                                    </p:set>
                                    <p:anim calcmode="lin" valueType="num">
                                      <p:cBhvr additive="base">
                                        <p:cTn id="10"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1" dur="500" fill="hold"/>
                                        <p:tgtEl>
                                          <p:spTgt spid="4">
                                            <p:bg/>
                                          </p:spTgt>
                                        </p:tgtEl>
                                        <p:attrNameLst>
                                          <p:attrName>ppt_y</p:attrName>
                                        </p:attrNameLst>
                                      </p:cBhvr>
                                      <p:tavLst>
                                        <p:tav tm="0">
                                          <p:val>
                                            <p:strVal val="#ppt_y"/>
                                          </p:val>
                                        </p:tav>
                                        <p:tav tm="100000">
                                          <p:val>
                                            <p:strVal val="#ppt_y"/>
                                          </p:val>
                                        </p:tav>
                                      </p:tavLst>
                                    </p:anim>
                                  </p:childTnLst>
                                </p:cTn>
                              </p:par>
                            </p:childTnLst>
                          </p:cTn>
                        </p:par>
                        <p:par>
                          <p:cTn id="12" fill="hold">
                            <p:stCondLst>
                              <p:cond delay="500"/>
                            </p:stCondLst>
                            <p:childTnLst>
                              <p:par>
                                <p:cTn id="13" presetID="2" presetClass="entr" presetSubtype="4" fill="hold"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additive="base">
                                        <p:cTn id="1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1000"/>
                            </p:stCondLst>
                            <p:childTnLst>
                              <p:par>
                                <p:cTn id="18" presetID="2" presetClass="entr" presetSubtype="4" fill="hold" nodeType="after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 calcmode="lin" valueType="num">
                                      <p:cBhvr additive="base">
                                        <p:cTn id="20"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22" fill="hold">
                            <p:stCondLst>
                              <p:cond delay="1500"/>
                            </p:stCondLst>
                            <p:childTnLst>
                              <p:par>
                                <p:cTn id="23" presetID="2" presetClass="entr" presetSubtype="4" fill="hold" nodeType="after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27" fill="hold">
                            <p:stCondLst>
                              <p:cond delay="2000"/>
                            </p:stCondLst>
                            <p:childTnLst>
                              <p:par>
                                <p:cTn id="28" presetID="2" presetClass="entr" presetSubtype="4" fill="hold" nodeType="after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 calcmode="lin" valueType="num">
                                      <p:cBhvr additive="base">
                                        <p:cTn id="30"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0" y="914400"/>
            <a:ext cx="8763000" cy="5943600"/>
          </a:xfrm>
          <a:prstGeom prst="roundRect">
            <a:avLst/>
          </a:prstGeom>
          <a:effectLst>
            <a:glow rad="228600">
              <a:schemeClr val="accent4">
                <a:satMod val="175000"/>
                <a:alpha val="40000"/>
              </a:schemeClr>
            </a:glow>
            <a:outerShdw blurRad="50800" dist="38100" dir="18900000" algn="bl" rotWithShape="0">
              <a:prstClr val="black">
                <a:alpha val="40000"/>
              </a:prstClr>
            </a:outerShdw>
          </a:effectLst>
          <a:scene3d>
            <a:camera prst="perspectiveLeft"/>
            <a:lightRig rig="threePt" dir="t"/>
          </a:scene3d>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7" name="Oval 6"/>
          <p:cNvSpPr/>
          <p:nvPr/>
        </p:nvSpPr>
        <p:spPr>
          <a:xfrm>
            <a:off x="3048000" y="1143000"/>
            <a:ext cx="4800600" cy="5715000"/>
          </a:xfrm>
          <a:prstGeom prst="ellipse">
            <a:avLst/>
          </a:prstGeom>
          <a:ln w="76200">
            <a:solidFill>
              <a:schemeClr val="accent5">
                <a:lumMod val="75000"/>
              </a:schemeClr>
            </a:solidFill>
          </a:ln>
          <a:effectLst>
            <a:glow rad="228600">
              <a:schemeClr val="accent1">
                <a:satMod val="175000"/>
                <a:alpha val="40000"/>
              </a:schemeClr>
            </a:glow>
            <a:innerShdw blurRad="63500" dist="50800" dir="2700000">
              <a:prstClr val="black">
                <a:alpha val="50000"/>
              </a:prstClr>
            </a:innerShdw>
            <a:reflection blurRad="6350" stA="50000" endA="300" endPos="55500" dist="50800" dir="5400000" sy="-100000" algn="bl" rotWithShape="0"/>
          </a:effectLst>
          <a:scene3d>
            <a:camera prst="perspective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 name="Rounded Rectangle 4"/>
          <p:cNvSpPr/>
          <p:nvPr/>
        </p:nvSpPr>
        <p:spPr>
          <a:xfrm>
            <a:off x="0" y="228600"/>
            <a:ext cx="8458200" cy="2133600"/>
          </a:xfrm>
          <a:prstGeom prst="roundRect">
            <a:avLst/>
          </a:prstGeom>
          <a:effectLst>
            <a:glow rad="228600">
              <a:schemeClr val="accent1">
                <a:satMod val="175000"/>
                <a:alpha val="40000"/>
              </a:schemeClr>
            </a:glow>
            <a:outerShdw blurRad="50800" dist="38100" dir="16200000" rotWithShape="0">
              <a:prstClr val="black">
                <a:alpha val="40000"/>
              </a:prstClr>
            </a:outerShdw>
            <a:reflection blurRad="6350" stA="50000" endA="300" endPos="55500" dist="50800" dir="5400000" sy="-100000" algn="bl" rotWithShape="0"/>
          </a:effectLst>
          <a:scene3d>
            <a:camera prst="perspectiveHeroicExtremeLeftFacing"/>
            <a:lightRig rig="threePt" dir="t">
              <a:rot lat="0" lon="0" rev="1200000"/>
            </a:lightRig>
          </a:scene3d>
          <a:sp3d>
            <a:bevelT w="63500" h="25400" prst="relaxedInset"/>
          </a:sp3d>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6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pitchFamily="18" charset="0"/>
              </a:rPr>
              <a:t>Critical Event Tool Kit</a:t>
            </a:r>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pitchFamily="18" charset="0"/>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381000" y="1600199"/>
            <a:ext cx="6102733" cy="5257801"/>
          </a:xfrm>
          <a:prstGeom prst="rect">
            <a:avLst/>
          </a:prstGeom>
          <a:noFill/>
          <a:ln w="9525">
            <a:noFill/>
            <a:miter lim="800000"/>
            <a:headEnd/>
            <a:tailEnd/>
          </a:ln>
          <a:effectLst>
            <a:glow rad="228600">
              <a:schemeClr val="accent1">
                <a:satMod val="175000"/>
                <a:alpha val="40000"/>
              </a:schemeClr>
            </a:glow>
            <a:reflection blurRad="6350" stA="50000" endA="300" endPos="55000" dir="5400000" sy="-100000" algn="bl" rotWithShape="0"/>
          </a:effectLst>
        </p:spPr>
      </p:pic>
    </p:spTree>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057400"/>
            <a:ext cx="8534400" cy="38100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sz="4400" b="1" dirty="0" smtClean="0">
                <a:ln w="1905">
                  <a:solidFill>
                    <a:schemeClr val="tx2">
                      <a:lumMod val="50000"/>
                    </a:schemeClr>
                  </a:solidFill>
                </a:ln>
                <a:solidFill>
                  <a:schemeClr val="accent1">
                    <a:lumMod val="75000"/>
                  </a:schemeClr>
                </a:solidFill>
                <a:effectLst>
                  <a:innerShdw blurRad="69850" dist="43180" dir="5400000">
                    <a:srgbClr val="000000">
                      <a:alpha val="65000"/>
                    </a:srgbClr>
                  </a:innerShdw>
                </a:effectLst>
                <a:latin typeface="Century" pitchFamily="18" charset="0"/>
              </a:rPr>
              <a:t>A collection of tools used to guide a critical event reviewer through the case review process in response to critical events.</a:t>
            </a:r>
            <a:endParaRPr lang="en-US" sz="4400" b="1" dirty="0">
              <a:ln w="1905">
                <a:solidFill>
                  <a:schemeClr val="tx2">
                    <a:lumMod val="50000"/>
                  </a:schemeClr>
                </a:solidFill>
              </a:ln>
              <a:solidFill>
                <a:schemeClr val="accent1">
                  <a:lumMod val="75000"/>
                </a:schemeClr>
              </a:solidFill>
              <a:effectLst>
                <a:innerShdw blurRad="69850" dist="43180" dir="5400000">
                  <a:srgbClr val="000000">
                    <a:alpha val="65000"/>
                  </a:srgbClr>
                </a:innerShdw>
              </a:effectLst>
              <a:latin typeface="Century" pitchFamily="18" charset="0"/>
            </a:endParaRPr>
          </a:p>
        </p:txBody>
      </p:sp>
      <p:sp>
        <p:nvSpPr>
          <p:cNvPr id="6" name="Rounded Rectangle 5"/>
          <p:cNvSpPr/>
          <p:nvPr/>
        </p:nvSpPr>
        <p:spPr>
          <a:xfrm>
            <a:off x="304800" y="304800"/>
            <a:ext cx="8382000" cy="15240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pitchFamily="18" charset="0"/>
              </a:rPr>
              <a:t>What is the </a:t>
            </a:r>
          </a:p>
          <a:p>
            <a:pPr algn="ctr"/>
            <a:r>
              <a:rPr lang="en-US" sz="4400" b="1" dirty="0" smtClean="0">
                <a:ln w="1905"/>
                <a:solidFill>
                  <a:srgbClr val="C00000"/>
                </a:solidFill>
                <a:effectLst>
                  <a:innerShdw blurRad="69850" dist="43180" dir="5400000">
                    <a:srgbClr val="000000">
                      <a:alpha val="65000"/>
                    </a:srgbClr>
                  </a:innerShdw>
                </a:effectLst>
                <a:latin typeface="Century" pitchFamily="18" charset="0"/>
              </a:rPr>
              <a:t>Critical Event Tool Kit</a:t>
            </a:r>
            <a:r>
              <a:rPr 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pitchFamily="18" charset="0"/>
              </a:rPr>
              <a:t>?</a:t>
            </a:r>
            <a:endPar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p:cTn id="7" dur="250" decel="50000" fill="hold">
                                          <p:stCondLst>
                                            <p:cond delay="0"/>
                                          </p:stCondLst>
                                        </p:cTn>
                                        <p:tgtEl>
                                          <p:spTgt spid="4">
                                            <p:bg/>
                                          </p:spTgt>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4">
                                            <p:bg/>
                                          </p:spTgt>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4">
                                            <p:bg/>
                                          </p:spTgt>
                                        </p:tgtEl>
                                        <p:attrNameLst>
                                          <p:attrName>ppt_w</p:attrName>
                                        </p:attrNameLst>
                                      </p:cBhvr>
                                      <p:tavLst>
                                        <p:tav tm="0">
                                          <p:val>
                                            <p:strVal val="#ppt_w*.05"/>
                                          </p:val>
                                        </p:tav>
                                        <p:tav tm="100000">
                                          <p:val>
                                            <p:strVal val="#ppt_w"/>
                                          </p:val>
                                        </p:tav>
                                      </p:tavLst>
                                    </p:anim>
                                    <p:anim calcmode="lin" valueType="num">
                                      <p:cBhvr>
                                        <p:cTn id="10" dur="500" fill="hold"/>
                                        <p:tgtEl>
                                          <p:spTgt spid="4">
                                            <p:bg/>
                                          </p:spTgt>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4">
                                            <p:bg/>
                                          </p:spTgt>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4">
                                            <p:bg/>
                                          </p:spTgt>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4">
                                            <p:bg/>
                                          </p:spTgt>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4">
                                            <p:bg/>
                                          </p:spTgt>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p:cTn id="17" dur="250" decel="50000" fill="hold">
                                          <p:stCondLst>
                                            <p:cond delay="0"/>
                                          </p:stCondLst>
                                        </p:cTn>
                                        <p:tgtEl>
                                          <p:spTgt spid="4">
                                            <p:txEl>
                                              <p:pRg st="0" end="0"/>
                                            </p:txEl>
                                          </p:spTgt>
                                        </p:tgtEl>
                                        <p:attrNameLst>
                                          <p:attrName>style.rotation</p:attrName>
                                        </p:attrNameLst>
                                      </p:cBhvr>
                                      <p:tavLst>
                                        <p:tav tm="0">
                                          <p:val>
                                            <p:fltVal val="-90"/>
                                          </p:val>
                                        </p:tav>
                                        <p:tav tm="100000">
                                          <p:val>
                                            <p:fltVal val="0"/>
                                          </p:val>
                                        </p:tav>
                                      </p:tavLst>
                                    </p:anim>
                                    <p:anim calcmode="lin" valueType="num">
                                      <p:cBhvr>
                                        <p:cTn id="18" dur="250" decel="50000" fill="hold">
                                          <p:stCondLst>
                                            <p:cond delay="0"/>
                                          </p:stCondLst>
                                        </p:cTn>
                                        <p:tgtEl>
                                          <p:spTgt spid="4">
                                            <p:txEl>
                                              <p:pRg st="0" end="0"/>
                                            </p:txEl>
                                          </p:spTgt>
                                        </p:tgtEl>
                                        <p:attrNameLst>
                                          <p:attrName>ppt_w</p:attrName>
                                        </p:attrNameLst>
                                      </p:cBhvr>
                                      <p:tavLst>
                                        <p:tav tm="0">
                                          <p:val>
                                            <p:strVal val="#ppt_w"/>
                                          </p:val>
                                        </p:tav>
                                        <p:tav tm="100000">
                                          <p:val>
                                            <p:strVal val="#ppt_w*.05"/>
                                          </p:val>
                                        </p:tav>
                                      </p:tavLst>
                                    </p:anim>
                                    <p:anim calcmode="lin" valueType="num">
                                      <p:cBhvr>
                                        <p:cTn id="19" dur="250" accel="50000" fill="hold">
                                          <p:stCondLst>
                                            <p:cond delay="250"/>
                                          </p:stCondLst>
                                        </p:cTn>
                                        <p:tgtEl>
                                          <p:spTgt spid="4">
                                            <p:txEl>
                                              <p:pRg st="0" end="0"/>
                                            </p:txEl>
                                          </p:spTgt>
                                        </p:tgtEl>
                                        <p:attrNameLst>
                                          <p:attrName>ppt_w</p:attrName>
                                        </p:attrNameLst>
                                      </p:cBhvr>
                                      <p:tavLst>
                                        <p:tav tm="0">
                                          <p:val>
                                            <p:strVal val="#ppt_w*.05"/>
                                          </p:val>
                                        </p:tav>
                                        <p:tav tm="100000">
                                          <p:val>
                                            <p:strVal val="#ppt_w"/>
                                          </p:val>
                                        </p:tav>
                                      </p:tavLst>
                                    </p:anim>
                                    <p:anim calcmode="lin" valueType="num">
                                      <p:cBhvr>
                                        <p:cTn id="20" dur="5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21" dur="250" decel="50000" fill="hold">
                                          <p:stCondLst>
                                            <p:cond delay="0"/>
                                          </p:stCondLst>
                                        </p:cTn>
                                        <p:tgtEl>
                                          <p:spTgt spid="4">
                                            <p:txEl>
                                              <p:pRg st="0" end="0"/>
                                            </p:txEl>
                                          </p:spTgt>
                                        </p:tgtEl>
                                        <p:attrNameLst>
                                          <p:attrName>ppt_x</p:attrName>
                                        </p:attrNameLst>
                                      </p:cBhvr>
                                      <p:tavLst>
                                        <p:tav tm="0">
                                          <p:val>
                                            <p:strVal val="#ppt_x+.4"/>
                                          </p:val>
                                        </p:tav>
                                        <p:tav tm="100000">
                                          <p:val>
                                            <p:strVal val="#ppt_x"/>
                                          </p:val>
                                        </p:tav>
                                      </p:tavLst>
                                    </p:anim>
                                    <p:anim calcmode="lin" valueType="num">
                                      <p:cBhvr>
                                        <p:cTn id="22" dur="250" decel="50000" fill="hold">
                                          <p:stCondLst>
                                            <p:cond delay="0"/>
                                          </p:stCondLst>
                                        </p:cTn>
                                        <p:tgtEl>
                                          <p:spTgt spid="4">
                                            <p:txEl>
                                              <p:pRg st="0" end="0"/>
                                            </p:txEl>
                                          </p:spTgt>
                                        </p:tgtEl>
                                        <p:attrNameLst>
                                          <p:attrName>ppt_y</p:attrName>
                                        </p:attrNameLst>
                                      </p:cBhvr>
                                      <p:tavLst>
                                        <p:tav tm="0">
                                          <p:val>
                                            <p:strVal val="#ppt_y-.2"/>
                                          </p:val>
                                        </p:tav>
                                        <p:tav tm="100000">
                                          <p:val>
                                            <p:strVal val="#ppt_y+.1"/>
                                          </p:val>
                                        </p:tav>
                                      </p:tavLst>
                                    </p:anim>
                                    <p:anim calcmode="lin" valueType="num">
                                      <p:cBhvr>
                                        <p:cTn id="23" dur="250" accel="50000" fill="hold">
                                          <p:stCondLst>
                                            <p:cond delay="250"/>
                                          </p:stCondLst>
                                        </p:cTn>
                                        <p:tgtEl>
                                          <p:spTgt spid="4">
                                            <p:txEl>
                                              <p:pRg st="0" end="0"/>
                                            </p:txEl>
                                          </p:spTgt>
                                        </p:tgtEl>
                                        <p:attrNameLst>
                                          <p:attrName>ppt_y</p:attrName>
                                        </p:attrNameLst>
                                      </p:cBhvr>
                                      <p:tavLst>
                                        <p:tav tm="0">
                                          <p:val>
                                            <p:strVal val="#ppt_y+.1"/>
                                          </p:val>
                                        </p:tav>
                                        <p:tav tm="100000">
                                          <p:val>
                                            <p:strVal val="#ppt_y"/>
                                          </p:val>
                                        </p:tav>
                                      </p:tavLst>
                                    </p:anim>
                                    <p:animEffect transition="in" filter="fade">
                                      <p:cBhvr>
                                        <p:cTn id="24" dur="500" decel="50000">
                                          <p:stCondLst>
                                            <p:cond delay="0"/>
                                          </p:stCondLst>
                                        </p:cTn>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47650" y="1143000"/>
            <a:ext cx="8496300" cy="8382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prstTxWarp prst="textCanUp">
              <a:avLst/>
            </a:prstTxWarp>
          </a:bodyPr>
          <a:lstStyle/>
          <a:p>
            <a:pPr algn="ctr"/>
            <a:r>
              <a:rPr lang="en-US" sz="105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Century" pitchFamily="18" charset="0"/>
              </a:rPr>
              <a:t>Critical Event Reviewers</a:t>
            </a:r>
            <a:endParaRPr lang="en-US" sz="1050" b="1" dirty="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Century" pitchFamily="18" charset="0"/>
            </a:endParaRPr>
          </a:p>
        </p:txBody>
      </p:sp>
      <p:sp>
        <p:nvSpPr>
          <p:cNvPr id="5" name="Rounded Rectangle 4"/>
          <p:cNvSpPr/>
          <p:nvPr/>
        </p:nvSpPr>
        <p:spPr>
          <a:xfrm>
            <a:off x="190500" y="2209800"/>
            <a:ext cx="8610600" cy="3200400"/>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prstTxWarp prst="textPlain">
              <a:avLst>
                <a:gd name="adj" fmla="val 50171"/>
              </a:avLst>
            </a:prstTxWarp>
          </a:bodyPr>
          <a:lstStyle/>
          <a:p>
            <a:pPr algn="ctr"/>
            <a:r>
              <a:rPr lang="en-US" sz="4000" dirty="0" smtClean="0">
                <a:ln w="12700">
                  <a:solidFill>
                    <a:srgbClr val="1F255B"/>
                  </a:solidFill>
                  <a:prstDash val="solid"/>
                </a:ln>
                <a:solidFill>
                  <a:srgbClr val="F9B1E4"/>
                </a:solidFill>
                <a:effectLst>
                  <a:outerShdw blurRad="41275" dist="20320" dir="1800000" algn="tl" rotWithShape="0">
                    <a:srgbClr val="000000">
                      <a:alpha val="40000"/>
                    </a:srgbClr>
                  </a:outerShdw>
                </a:effectLst>
                <a:latin typeface="Century" pitchFamily="18" charset="0"/>
              </a:rPr>
              <a:t>Reviewer must not have supervisory responsibility for staff involved.</a:t>
            </a:r>
            <a:endParaRPr lang="en-US" sz="4000" dirty="0">
              <a:ln w="12700">
                <a:solidFill>
                  <a:srgbClr val="1F255B"/>
                </a:solidFill>
                <a:prstDash val="solid"/>
              </a:ln>
              <a:solidFill>
                <a:srgbClr val="F9B1E4"/>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5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25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250" accel="50000" fill="hold">
                                          <p:stCondLst>
                                            <p:cond delay="250"/>
                                          </p:stCondLst>
                                        </p:cTn>
                                        <p:tgtEl>
                                          <p:spTgt spid="4"/>
                                        </p:tgtEl>
                                        <p:attrNameLst>
                                          <p:attrName>ppt_w</p:attrName>
                                        </p:attrNameLst>
                                      </p:cBhvr>
                                      <p:tavLst>
                                        <p:tav tm="0">
                                          <p:val>
                                            <p:strVal val="#ppt_w*.05"/>
                                          </p:val>
                                        </p:tav>
                                        <p:tav tm="100000">
                                          <p:val>
                                            <p:strVal val="#ppt_w"/>
                                          </p:val>
                                        </p:tav>
                                      </p:tavLst>
                                    </p:anim>
                                    <p:anim calcmode="lin" valueType="num">
                                      <p:cBhvr>
                                        <p:cTn id="10" dur="500" fill="hold"/>
                                        <p:tgtEl>
                                          <p:spTgt spid="4"/>
                                        </p:tgtEl>
                                        <p:attrNameLst>
                                          <p:attrName>ppt_h</p:attrName>
                                        </p:attrNameLst>
                                      </p:cBhvr>
                                      <p:tavLst>
                                        <p:tav tm="0">
                                          <p:val>
                                            <p:strVal val="#ppt_h"/>
                                          </p:val>
                                        </p:tav>
                                        <p:tav tm="100000">
                                          <p:val>
                                            <p:strVal val="#ppt_h"/>
                                          </p:val>
                                        </p:tav>
                                      </p:tavLst>
                                    </p:anim>
                                    <p:anim calcmode="lin" valueType="num">
                                      <p:cBhvr>
                                        <p:cTn id="11" dur="25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25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250" accel="50000" fill="hold">
                                          <p:stCondLst>
                                            <p:cond delay="250"/>
                                          </p:stCondLst>
                                        </p:cTn>
                                        <p:tgtEl>
                                          <p:spTgt spid="4"/>
                                        </p:tgtEl>
                                        <p:attrNameLst>
                                          <p:attrName>ppt_y</p:attrName>
                                        </p:attrNameLst>
                                      </p:cBhvr>
                                      <p:tavLst>
                                        <p:tav tm="0">
                                          <p:val>
                                            <p:strVal val="#ppt_y+.1"/>
                                          </p:val>
                                        </p:tav>
                                        <p:tav tm="100000">
                                          <p:val>
                                            <p:strVal val="#ppt_y"/>
                                          </p:val>
                                        </p:tav>
                                      </p:tavLst>
                                    </p:anim>
                                    <p:animEffect transition="in" filter="fade">
                                      <p:cBhvr>
                                        <p:cTn id="14" dur="500" decel="50000">
                                          <p:stCondLst>
                                            <p:cond delay="0"/>
                                          </p:stCondLst>
                                        </p:cTn>
                                        <p:tgtEl>
                                          <p:spTgt spid="4"/>
                                        </p:tgtEl>
                                      </p:cBhvr>
                                    </p:animEffect>
                                  </p:childTnLst>
                                </p:cTn>
                              </p:par>
                            </p:childTnLst>
                          </p:cTn>
                        </p:par>
                        <p:par>
                          <p:cTn id="15" fill="hold">
                            <p:stCondLst>
                              <p:cond delay="500"/>
                            </p:stCondLst>
                            <p:childTnLst>
                              <p:par>
                                <p:cTn id="16" presetID="25"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25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9" dur="25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20" dur="250" accel="50000" fill="hold">
                                          <p:stCondLst>
                                            <p:cond delay="250"/>
                                          </p:stCondLst>
                                        </p:cTn>
                                        <p:tgtEl>
                                          <p:spTgt spid="5"/>
                                        </p:tgtEl>
                                        <p:attrNameLst>
                                          <p:attrName>ppt_w</p:attrName>
                                        </p:attrNameLst>
                                      </p:cBhvr>
                                      <p:tavLst>
                                        <p:tav tm="0">
                                          <p:val>
                                            <p:strVal val="#ppt_w*.05"/>
                                          </p:val>
                                        </p:tav>
                                        <p:tav tm="100000">
                                          <p:val>
                                            <p:strVal val="#ppt_w"/>
                                          </p:val>
                                        </p:tav>
                                      </p:tavLst>
                                    </p:anim>
                                    <p:anim calcmode="lin" valueType="num">
                                      <p:cBhvr>
                                        <p:cTn id="21" dur="500" fill="hold"/>
                                        <p:tgtEl>
                                          <p:spTgt spid="5"/>
                                        </p:tgtEl>
                                        <p:attrNameLst>
                                          <p:attrName>ppt_h</p:attrName>
                                        </p:attrNameLst>
                                      </p:cBhvr>
                                      <p:tavLst>
                                        <p:tav tm="0">
                                          <p:val>
                                            <p:strVal val="#ppt_h"/>
                                          </p:val>
                                        </p:tav>
                                        <p:tav tm="100000">
                                          <p:val>
                                            <p:strVal val="#ppt_h"/>
                                          </p:val>
                                        </p:tav>
                                      </p:tavLst>
                                    </p:anim>
                                    <p:anim calcmode="lin" valueType="num">
                                      <p:cBhvr>
                                        <p:cTn id="22" dur="25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3" dur="25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4" dur="250" accel="50000" fill="hold">
                                          <p:stCondLst>
                                            <p:cond delay="250"/>
                                          </p:stCondLst>
                                        </p:cTn>
                                        <p:tgtEl>
                                          <p:spTgt spid="5"/>
                                        </p:tgtEl>
                                        <p:attrNameLst>
                                          <p:attrName>ppt_y</p:attrName>
                                        </p:attrNameLst>
                                      </p:cBhvr>
                                      <p:tavLst>
                                        <p:tav tm="0">
                                          <p:val>
                                            <p:strVal val="#ppt_y+.1"/>
                                          </p:val>
                                        </p:tav>
                                        <p:tav tm="100000">
                                          <p:val>
                                            <p:strVal val="#ppt_y"/>
                                          </p:val>
                                        </p:tav>
                                      </p:tavLst>
                                    </p:anim>
                                    <p:animEffect transition="in" filter="fade">
                                      <p:cBhvr>
                                        <p:cTn id="25" dur="5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04800" y="1295400"/>
            <a:ext cx="8382000" cy="1752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3200" b="1" dirty="0" smtClean="0">
                <a:ln w="12700">
                  <a:solidFill>
                    <a:srgbClr val="1F255B"/>
                  </a:solidFill>
                  <a:prstDash val="solid"/>
                </a:ln>
                <a:solidFill>
                  <a:srgbClr val="7030A0"/>
                </a:solidFill>
                <a:effectLst>
                  <a:outerShdw blurRad="41275" dist="20320" dir="1800000" algn="tl" rotWithShape="0">
                    <a:srgbClr val="000000">
                      <a:alpha val="40000"/>
                    </a:srgbClr>
                  </a:outerShdw>
                </a:effectLst>
                <a:latin typeface="Century" pitchFamily="18" charset="0"/>
              </a:rPr>
              <a:t>Category A and B</a:t>
            </a:r>
          </a:p>
          <a:p>
            <a:r>
              <a:rPr lang="en-US" sz="3200" b="1" dirty="0" smtClean="0">
                <a:ln w="12700">
                  <a:solidFill>
                    <a:srgbClr val="1F255B"/>
                  </a:solidFill>
                  <a:prstDash val="solid"/>
                </a:ln>
                <a:solidFill>
                  <a:schemeClr val="accent3">
                    <a:lumMod val="50000"/>
                  </a:schemeClr>
                </a:solidFill>
                <a:effectLst>
                  <a:outerShdw blurRad="41275" dist="20320" dir="1800000" algn="tl" rotWithShape="0">
                    <a:srgbClr val="000000">
                      <a:alpha val="40000"/>
                    </a:srgbClr>
                  </a:outerShdw>
                </a:effectLst>
                <a:latin typeface="Century" pitchFamily="18" charset="0"/>
              </a:rPr>
              <a:t>Reviewer internal to the region of the critical event</a:t>
            </a:r>
          </a:p>
          <a:p>
            <a:endParaRPr lang="en-US" sz="1400" b="1" dirty="0" smtClean="0">
              <a:ln w="12700">
                <a:solidFill>
                  <a:srgbClr val="1F255B"/>
                </a:solidFill>
                <a:prstDash val="solid"/>
              </a:ln>
              <a:solidFill>
                <a:schemeClr val="bg2">
                  <a:lumMod val="90000"/>
                </a:schemeClr>
              </a:solidFill>
              <a:effectLst>
                <a:outerShdw blurRad="41275" dist="20320" dir="1800000" algn="tl" rotWithShape="0">
                  <a:srgbClr val="000000">
                    <a:alpha val="40000"/>
                  </a:srgbClr>
                </a:outerShdw>
              </a:effectLst>
              <a:latin typeface="Century" pitchFamily="18" charset="0"/>
            </a:endParaRPr>
          </a:p>
          <a:p>
            <a:pPr lvl="0"/>
            <a:endParaRPr lang="en-US" sz="1050" b="1" dirty="0" smtClean="0">
              <a:ln w="12700">
                <a:solidFill>
                  <a:srgbClr val="1F255B"/>
                </a:solidFill>
                <a:prstDash val="solid"/>
              </a:ln>
              <a:solidFill>
                <a:schemeClr val="bg2">
                  <a:lumMod val="90000"/>
                </a:schemeClr>
              </a:solidFill>
              <a:effectLst>
                <a:outerShdw blurRad="41275" dist="20320" dir="1800000" algn="tl" rotWithShape="0">
                  <a:srgbClr val="000000">
                    <a:alpha val="40000"/>
                  </a:srgbClr>
                </a:outerShdw>
              </a:effectLst>
              <a:latin typeface="Century" pitchFamily="18" charset="0"/>
            </a:endParaRPr>
          </a:p>
        </p:txBody>
      </p:sp>
      <p:sp>
        <p:nvSpPr>
          <p:cNvPr id="8" name="Rounded Rectangle 7"/>
          <p:cNvSpPr/>
          <p:nvPr/>
        </p:nvSpPr>
        <p:spPr>
          <a:xfrm>
            <a:off x="342900" y="5257800"/>
            <a:ext cx="8305800" cy="1143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2800" b="1" dirty="0" smtClean="0">
                <a:ln>
                  <a:solidFill>
                    <a:srgbClr val="1F255B"/>
                  </a:solidFill>
                </a:ln>
                <a:solidFill>
                  <a:srgbClr val="962A68"/>
                </a:solidFill>
                <a:latin typeface="Century" pitchFamily="18" charset="0"/>
              </a:rPr>
              <a:t>Division Director/designee has the discretion to request a review by another region.</a:t>
            </a:r>
            <a:endParaRPr lang="en-US" sz="2800" b="1" dirty="0">
              <a:ln>
                <a:solidFill>
                  <a:srgbClr val="1F255B"/>
                </a:solidFill>
              </a:ln>
              <a:solidFill>
                <a:srgbClr val="962A68"/>
              </a:solidFill>
              <a:latin typeface="Century" pitchFamily="18" charset="0"/>
            </a:endParaRPr>
          </a:p>
        </p:txBody>
      </p:sp>
      <p:sp>
        <p:nvSpPr>
          <p:cNvPr id="9" name="Rounded Rectangle 8"/>
          <p:cNvSpPr/>
          <p:nvPr/>
        </p:nvSpPr>
        <p:spPr>
          <a:xfrm>
            <a:off x="381000" y="228600"/>
            <a:ext cx="8305800" cy="838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smtClean="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rPr>
              <a:t>Who completes the reviews?</a:t>
            </a:r>
            <a:endParaRPr lang="en-US" sz="3600" b="1" dirty="0">
              <a:ln w="12700">
                <a:solidFill>
                  <a:schemeClr val="tx2">
                    <a:satMod val="155000"/>
                  </a:schemeClr>
                </a:solidFill>
                <a:prstDash val="solid"/>
              </a:ln>
              <a:solidFill>
                <a:srgbClr val="660033"/>
              </a:solidFill>
              <a:effectLst>
                <a:outerShdw blurRad="41275" dist="20320" dir="1800000" algn="tl" rotWithShape="0">
                  <a:srgbClr val="000000">
                    <a:alpha val="40000"/>
                  </a:srgbClr>
                </a:outerShdw>
              </a:effectLst>
              <a:latin typeface="Century" pitchFamily="18" charset="0"/>
            </a:endParaRPr>
          </a:p>
        </p:txBody>
      </p:sp>
      <p:sp>
        <p:nvSpPr>
          <p:cNvPr id="5" name="Rounded Rectangle 4"/>
          <p:cNvSpPr/>
          <p:nvPr/>
        </p:nvSpPr>
        <p:spPr>
          <a:xfrm>
            <a:off x="361950" y="3276600"/>
            <a:ext cx="8267700" cy="16764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r>
              <a:rPr lang="en-US" sz="3200" b="1" dirty="0" smtClean="0">
                <a:ln w="12700">
                  <a:solidFill>
                    <a:srgbClr val="1F255B"/>
                  </a:solidFill>
                  <a:prstDash val="solid"/>
                </a:ln>
                <a:solidFill>
                  <a:srgbClr val="FF8585"/>
                </a:solidFill>
                <a:effectLst>
                  <a:outerShdw blurRad="41275" dist="20320" dir="1800000" algn="tl" rotWithShape="0">
                    <a:srgbClr val="000000">
                      <a:alpha val="40000"/>
                    </a:srgbClr>
                  </a:outerShdw>
                </a:effectLst>
                <a:latin typeface="Century" pitchFamily="18" charset="0"/>
              </a:rPr>
              <a:t>Category C </a:t>
            </a:r>
          </a:p>
          <a:p>
            <a:pPr marL="63500" indent="-4763"/>
            <a:r>
              <a:rPr lang="en-US" sz="3200" b="1" dirty="0" smtClean="0">
                <a:ln w="12700">
                  <a:solidFill>
                    <a:srgbClr val="1F255B"/>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rPr>
              <a:t>Reviewer external to the region of the critical event </a:t>
            </a:r>
            <a:endParaRPr lang="en-US" sz="3200" b="1" dirty="0">
              <a:ln w="12700">
                <a:solidFill>
                  <a:srgbClr val="1F255B"/>
                </a:solidFill>
                <a:prstDash val="solid"/>
              </a:ln>
              <a:solidFill>
                <a:schemeClr val="accent4">
                  <a:lumMod val="50000"/>
                </a:schemeClr>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Purpose</a:t>
            </a:r>
            <a:endParaRPr lang="en-US"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ECFBA3"/>
                </a:solidFill>
              </a:rPr>
              <a:t>The purpose of this process is to review circumstances surrounding critical events, including the Children’s Division’s initial response to the critical event and prior involvement with the impacted family.</a:t>
            </a:r>
          </a:p>
          <a:p>
            <a:r>
              <a:rPr lang="en-US" dirty="0" smtClean="0">
                <a:solidFill>
                  <a:srgbClr val="F0AB78"/>
                </a:solidFill>
              </a:rPr>
              <a:t>The goal is to identify systemic issues, agency practices, or areas of need which, if addressed through policy or practice, may improve the Division’s effectiveness moving forward. </a:t>
            </a:r>
            <a:endParaRPr lang="en-US" dirty="0">
              <a:solidFill>
                <a:srgbClr val="F0AB78"/>
              </a:solidFill>
            </a:endParaRPr>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ounded Rectangle 3"/>
          <p:cNvSpPr/>
          <p:nvPr/>
        </p:nvSpPr>
        <p:spPr>
          <a:xfrm>
            <a:off x="101600" y="1981200"/>
            <a:ext cx="8788400" cy="39624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6075"/>
            <a:r>
              <a:rPr lang="en-US" sz="4400" b="1"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rPr>
              <a:t>Every critical event requires completion of a CS-23, however; </a:t>
            </a:r>
            <a:r>
              <a:rPr lang="en-US" sz="4400" b="1" u="sng"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rPr>
              <a:t>not every CS-23 requires a Critical Event Tool Kit.</a:t>
            </a:r>
            <a:endParaRPr lang="en-US" sz="4800" b="1" u="sng"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p:txBody>
      </p:sp>
      <p:sp>
        <p:nvSpPr>
          <p:cNvPr id="5" name="Rounded Rectangle 4"/>
          <p:cNvSpPr/>
          <p:nvPr/>
        </p:nvSpPr>
        <p:spPr>
          <a:xfrm>
            <a:off x="228600" y="838200"/>
            <a:ext cx="8534400" cy="762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b="1" dirty="0" smtClean="0">
                <a:ln w="12700">
                  <a:solidFill>
                    <a:srgbClr val="660033"/>
                  </a:solidFill>
                  <a:prstDash val="solid"/>
                </a:ln>
                <a:solidFill>
                  <a:srgbClr val="EDC9C9"/>
                </a:solidFill>
                <a:effectLst>
                  <a:outerShdw blurRad="41275" dist="20320" dir="1800000" algn="tl" rotWithShape="0">
                    <a:srgbClr val="000000">
                      <a:alpha val="40000"/>
                    </a:srgbClr>
                  </a:outerShdw>
                </a:effectLst>
                <a:latin typeface="Century" pitchFamily="18" charset="0"/>
              </a:rPr>
              <a:t>When is a Critical Event Tool Kit Required?</a:t>
            </a:r>
            <a:endParaRPr lang="en-US" sz="3200" dirty="0">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Rounded Rectangle 3"/>
          <p:cNvSpPr/>
          <p:nvPr/>
        </p:nvSpPr>
        <p:spPr>
          <a:xfrm>
            <a:off x="101600" y="1295400"/>
            <a:ext cx="8788400" cy="533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n-US" sz="2400" b="1" u="sng" dirty="0" smtClean="0">
              <a:ln w="12700">
                <a:solidFill>
                  <a:srgbClr val="962A68"/>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a:p>
            <a:pPr lvl="1" indent="-457200">
              <a:buFont typeface="Wingdings" pitchFamily="2" charset="2"/>
              <a:buChar char="q"/>
            </a:pP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Category A  - A Critical Event Tool Kit is </a:t>
            </a:r>
            <a:r>
              <a:rPr lang="en-US" sz="2600" b="1" u="sng"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rPr>
              <a:t>required</a:t>
            </a: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a:t>
            </a:r>
          </a:p>
          <a:p>
            <a:pPr lvl="1" indent="-457200">
              <a:buFont typeface="Wingdings" pitchFamily="2" charset="2"/>
              <a:buChar char="q"/>
            </a:pPr>
            <a:endPar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endParaRPr>
          </a:p>
          <a:p>
            <a:pPr lvl="1" indent="-457200">
              <a:buFont typeface="Wingdings" pitchFamily="2" charset="2"/>
              <a:buChar char="q"/>
            </a:pP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Category B – A Critical Event Tool Kit is </a:t>
            </a:r>
            <a:r>
              <a:rPr lang="en-US" sz="2600" b="1" u="sng" dirty="0" smtClean="0">
                <a:ln w="12700">
                  <a:solidFill>
                    <a:schemeClr val="tx1">
                      <a:lumMod val="95000"/>
                      <a:lumOff val="5000"/>
                    </a:schemeClr>
                  </a:solidFill>
                  <a:prstDash val="solid"/>
                </a:ln>
                <a:solidFill>
                  <a:srgbClr val="FF0000"/>
                </a:solidFill>
                <a:effectLst>
                  <a:outerShdw blurRad="41275" dist="20320" dir="1800000" algn="tl" rotWithShape="0">
                    <a:srgbClr val="000000">
                      <a:alpha val="40000"/>
                    </a:srgbClr>
                  </a:outerShdw>
                </a:effectLst>
                <a:latin typeface="Century" pitchFamily="18" charset="0"/>
              </a:rPr>
              <a:t>only required </a:t>
            </a: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if CA/N is suspected or a review panel is requested by the Division Director/Designee.</a:t>
            </a:r>
          </a:p>
          <a:p>
            <a:pPr marL="457200" indent="-457200"/>
            <a:r>
              <a:rPr lang="en-US" sz="2600" b="1" dirty="0" smtClean="0">
                <a:ln w="12700">
                  <a:solidFill>
                    <a:srgbClr val="962A68"/>
                  </a:solidFill>
                  <a:prstDash val="solid"/>
                </a:ln>
                <a:solidFill>
                  <a:schemeClr val="accent1">
                    <a:lumMod val="75000"/>
                  </a:schemeClr>
                </a:solidFill>
                <a:effectLst>
                  <a:outerShdw blurRad="41275" dist="20320" dir="1800000" algn="tl" rotWithShape="0">
                    <a:srgbClr val="000000">
                      <a:alpha val="40000"/>
                    </a:srgbClr>
                  </a:outerShdw>
                </a:effectLst>
                <a:latin typeface="Century" pitchFamily="18" charset="0"/>
              </a:rPr>
              <a:t> </a:t>
            </a:r>
          </a:p>
          <a:p>
            <a:pPr lvl="1" indent="-457200">
              <a:buFont typeface="Wingdings" pitchFamily="2" charset="2"/>
              <a:buChar char="q"/>
            </a:pP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Category C – Critical Event Tool Kit is </a:t>
            </a:r>
            <a:r>
              <a:rPr lang="en-US" sz="2600" b="1" u="sng"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rPr>
              <a:t>required</a:t>
            </a: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a:t>
            </a:r>
          </a:p>
          <a:p>
            <a:pPr lvl="1" indent="-457200">
              <a:buFont typeface="Wingdings" pitchFamily="2" charset="2"/>
              <a:buChar char="q"/>
            </a:pPr>
            <a:endPar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endParaRPr>
          </a:p>
          <a:p>
            <a:pPr lvl="1" indent="-457200">
              <a:buFont typeface="Wingdings" pitchFamily="2" charset="2"/>
              <a:buChar char="q"/>
            </a:pP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Category D and E, a Critical Event Tool Kit is </a:t>
            </a:r>
            <a:r>
              <a:rPr lang="en-US" sz="2600" b="1" u="sng"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rPr>
              <a:t>not required, unless </a:t>
            </a:r>
            <a:r>
              <a:rPr lang="en-US" sz="2600" b="1" dirty="0" smtClean="0">
                <a:ln w="12700">
                  <a:solidFill>
                    <a:srgbClr val="1F255B"/>
                  </a:solidFill>
                  <a:prstDash val="solid"/>
                </a:ln>
                <a:solidFill>
                  <a:srgbClr val="C00000"/>
                </a:solidFill>
                <a:effectLst>
                  <a:outerShdw blurRad="41275" dist="20320" dir="1800000" algn="tl" rotWithShape="0">
                    <a:srgbClr val="000000">
                      <a:alpha val="40000"/>
                    </a:srgbClr>
                  </a:outerShdw>
                </a:effectLst>
                <a:latin typeface="Century" pitchFamily="18" charset="0"/>
              </a:rPr>
              <a:t> </a:t>
            </a:r>
            <a:r>
              <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requested by the Regional Director or Central Office.</a:t>
            </a:r>
            <a:r>
              <a:rPr lang="en-US" sz="2600" b="1" i="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rPr>
              <a:t> </a:t>
            </a:r>
            <a:endParaRPr lang="en-US" sz="2600" b="1" dirty="0" smtClean="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endParaRPr>
          </a:p>
          <a:p>
            <a:endParaRPr lang="en-US" sz="2400" b="1" u="sng" dirty="0" smtClean="0">
              <a:ln w="12700">
                <a:solidFill>
                  <a:srgbClr val="962A68"/>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a:p>
            <a:pPr marL="457200" indent="-457200"/>
            <a:r>
              <a:rPr lang="en-US" sz="2400" b="1" dirty="0" smtClean="0">
                <a:ln w="12700">
                  <a:solidFill>
                    <a:srgbClr val="962A68"/>
                  </a:solidFill>
                  <a:prstDash val="solid"/>
                </a:ln>
                <a:solidFill>
                  <a:schemeClr val="accent1">
                    <a:lumMod val="75000"/>
                  </a:schemeClr>
                </a:solidFill>
                <a:effectLst>
                  <a:outerShdw blurRad="41275" dist="20320" dir="1800000" algn="tl" rotWithShape="0">
                    <a:srgbClr val="000000">
                      <a:alpha val="40000"/>
                    </a:srgbClr>
                  </a:outerShdw>
                </a:effectLst>
                <a:latin typeface="Century" pitchFamily="18" charset="0"/>
              </a:rPr>
              <a:t> </a:t>
            </a:r>
            <a:endParaRPr lang="en-US" sz="2400" b="1" dirty="0">
              <a:ln w="12700">
                <a:solidFill>
                  <a:schemeClr val="tx1">
                    <a:lumMod val="95000"/>
                    <a:lumOff val="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latin typeface="Century" pitchFamily="18" charset="0"/>
            </a:endParaRPr>
          </a:p>
        </p:txBody>
      </p:sp>
      <p:sp>
        <p:nvSpPr>
          <p:cNvPr id="5" name="Rounded Rectangle 4"/>
          <p:cNvSpPr/>
          <p:nvPr/>
        </p:nvSpPr>
        <p:spPr>
          <a:xfrm>
            <a:off x="228600" y="304800"/>
            <a:ext cx="8534400" cy="762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b="1" dirty="0" smtClean="0">
                <a:ln w="12700">
                  <a:solidFill>
                    <a:srgbClr val="660033"/>
                  </a:solidFill>
                  <a:prstDash val="solid"/>
                </a:ln>
                <a:solidFill>
                  <a:srgbClr val="EDC9C9"/>
                </a:solidFill>
                <a:effectLst>
                  <a:outerShdw blurRad="41275" dist="20320" dir="1800000" algn="tl" rotWithShape="0">
                    <a:srgbClr val="000000">
                      <a:alpha val="40000"/>
                    </a:srgbClr>
                  </a:outerShdw>
                </a:effectLst>
                <a:latin typeface="Century" pitchFamily="18" charset="0"/>
              </a:rPr>
              <a:t>When is a Critical Event Tool Kit Required?</a:t>
            </a:r>
            <a:endParaRPr lang="en-US" sz="3200" dirty="0">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 y="762000"/>
            <a:ext cx="8763000" cy="5867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466725" indent="-1588"/>
            <a:endParaRPr lang="en-US" sz="28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Case Review of the Critical Event</a:t>
            </a:r>
          </a:p>
          <a:p>
            <a:pPr marL="914400" lvl="0" indent="-457200">
              <a:buFont typeface="Wingdings" pitchFamily="2" charset="2"/>
              <a:buChar char="q"/>
            </a:pPr>
            <a:endParaRPr lang="en-US" sz="20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Log of Prior History (CA/N, AC, FCS and IIS)</a:t>
            </a:r>
          </a:p>
          <a:p>
            <a:pPr marL="914400" lvl="0" indent="-457200">
              <a:buFont typeface="Wingdings" pitchFamily="2" charset="2"/>
              <a:buChar char="q"/>
            </a:pPr>
            <a:endParaRPr lang="en-US" sz="20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Review of Open cases</a:t>
            </a:r>
          </a:p>
          <a:p>
            <a:pPr marL="914400" lvl="0" indent="-457200">
              <a:buFont typeface="Wingdings" pitchFamily="2" charset="2"/>
              <a:buChar char="q"/>
            </a:pPr>
            <a:endParaRPr lang="en-US" sz="20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Review of Priors</a:t>
            </a:r>
          </a:p>
          <a:p>
            <a:pPr marL="914400" lvl="0" indent="-457200">
              <a:buFont typeface="Wingdings" pitchFamily="2" charset="2"/>
              <a:buChar char="q"/>
            </a:pPr>
            <a:endParaRPr lang="en-US" sz="20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Staff Interviews</a:t>
            </a:r>
          </a:p>
          <a:p>
            <a:pPr marL="914400" lvl="0" indent="-457200">
              <a:buFont typeface="Wingdings" pitchFamily="2" charset="2"/>
              <a:buChar char="q"/>
            </a:pPr>
            <a:endParaRPr lang="en-US" sz="20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914400" lvl="0" indent="-457200">
              <a:buFont typeface="Wingdings" pitchFamily="2" charset="2"/>
              <a:buChar char="q"/>
            </a:pP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Observations from </a:t>
            </a: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Critical </a:t>
            </a: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Event </a:t>
            </a:r>
            <a:r>
              <a:rPr lang="en-US" sz="3200"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rPr>
              <a:t>Review  </a:t>
            </a:r>
          </a:p>
          <a:p>
            <a:pPr marL="466725" indent="-1588"/>
            <a:endParaRPr lang="en-US" dirty="0" smtClean="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a:p>
            <a:pPr marL="466725" indent="-1588">
              <a:buFont typeface="Wingdings" pitchFamily="2" charset="2"/>
              <a:buChar char="Ø"/>
            </a:pPr>
            <a:endParaRPr lang="en-US" sz="1400" dirty="0">
              <a:ln w="31550" cmpd="sng">
                <a:solidFill>
                  <a:srgbClr val="7030A0"/>
                </a:solidFill>
                <a:prstDash val="solid"/>
              </a:ln>
              <a:solidFill>
                <a:srgbClr val="FF8585"/>
              </a:solidFill>
              <a:effectLst>
                <a:outerShdw blurRad="50800" dist="40000" dir="5400000" algn="tl" rotWithShape="0">
                  <a:srgbClr val="000000">
                    <a:shade val="5000"/>
                    <a:satMod val="120000"/>
                    <a:alpha val="33000"/>
                  </a:srgbClr>
                </a:outerShdw>
              </a:effectLst>
              <a:latin typeface="Century Gothic" pitchFamily="34" charset="0"/>
              <a:cs typeface="Times New Roman" pitchFamily="18" charset="0"/>
            </a:endParaRPr>
          </a:p>
        </p:txBody>
      </p:sp>
      <p:sp>
        <p:nvSpPr>
          <p:cNvPr id="6" name="Rectangle 5"/>
          <p:cNvSpPr/>
          <p:nvPr/>
        </p:nvSpPr>
        <p:spPr>
          <a:xfrm>
            <a:off x="1371600" y="0"/>
            <a:ext cx="6172199" cy="769441"/>
          </a:xfrm>
          <a:prstGeom prst="rect">
            <a:avLst/>
          </a:prstGeom>
        </p:spPr>
        <p:txBody>
          <a:bodyPr wrap="square">
            <a:spAutoFit/>
          </a:bodyPr>
          <a:lstStyle/>
          <a:p>
            <a:pPr algn="ctr"/>
            <a:r>
              <a:rPr lang="en-US" sz="4400" b="1" dirty="0" smtClean="0">
                <a:ln w="18415" cmpd="sng">
                  <a:solidFill>
                    <a:srgbClr val="FFFFFF"/>
                  </a:solidFill>
                  <a:prstDash val="solid"/>
                </a:ln>
                <a:solidFill>
                  <a:srgbClr val="92D050"/>
                </a:solidFill>
                <a:effectLst>
                  <a:outerShdw blurRad="63500" dir="3600000" algn="tl" rotWithShape="0">
                    <a:srgbClr val="000000">
                      <a:alpha val="70000"/>
                    </a:srgbClr>
                  </a:outerShdw>
                </a:effectLst>
                <a:latin typeface="Century" pitchFamily="18" charset="0"/>
              </a:rPr>
              <a:t>Critical Event Tool Kit</a:t>
            </a:r>
            <a:endParaRPr lang="en-US" sz="4400" b="1" dirty="0">
              <a:ln w="18415" cmpd="sng">
                <a:solidFill>
                  <a:srgbClr val="FFFFFF"/>
                </a:solidFill>
                <a:prstDash val="solid"/>
              </a:ln>
              <a:solidFill>
                <a:srgbClr val="92D050"/>
              </a:solidFill>
              <a:effectLst>
                <a:outerShdw blurRad="63500" dir="3600000" algn="tl" rotWithShape="0">
                  <a:srgbClr val="000000">
                    <a:alpha val="7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 calcmode="lin" valueType="num">
                                      <p:cBhvr additive="base">
                                        <p:cTn id="22"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 calcmode="lin" valueType="num">
                                      <p:cBhvr additive="base">
                                        <p:cTn id="2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nodeType="afterEffect">
                                  <p:stCondLst>
                                    <p:cond delay="0"/>
                                  </p:stCondLst>
                                  <p:childTnLst>
                                    <p:set>
                                      <p:cBhvr>
                                        <p:cTn id="31" dur="1" fill="hold">
                                          <p:stCondLst>
                                            <p:cond delay="0"/>
                                          </p:stCondLst>
                                        </p:cTn>
                                        <p:tgtEl>
                                          <p:spTgt spid="4">
                                            <p:txEl>
                                              <p:pRg st="9" end="9"/>
                                            </p:txEl>
                                          </p:spTgt>
                                        </p:tgtEl>
                                        <p:attrNameLst>
                                          <p:attrName>style.visibility</p:attrName>
                                        </p:attrNameLst>
                                      </p:cBhvr>
                                      <p:to>
                                        <p:strVal val="visible"/>
                                      </p:to>
                                    </p:set>
                                    <p:anim calcmode="lin" valueType="num">
                                      <p:cBhvr additive="base">
                                        <p:cTn id="32"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nodeType="after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anim calcmode="lin" valueType="num">
                                      <p:cBhvr additive="base">
                                        <p:cTn id="37"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42900" y="228600"/>
            <a:ext cx="8305800" cy="106680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lnSpc>
                <a:spcPts val="1200"/>
              </a:lnSpc>
              <a:spcBef>
                <a:spcPts val="70"/>
              </a:spcBef>
            </a:pPr>
            <a:r>
              <a:rPr lang="en-US" sz="4000" b="1" dirty="0" smtClean="0">
                <a:ln>
                  <a:solidFill>
                    <a:schemeClr val="tx1">
                      <a:lumMod val="95000"/>
                      <a:lumOff val="5000"/>
                    </a:schemeClr>
                  </a:solidFill>
                </a:ln>
                <a:solidFill>
                  <a:srgbClr val="00B0F0"/>
                </a:solidFill>
                <a:latin typeface="Century" pitchFamily="18" charset="0"/>
                <a:ea typeface="Calibri"/>
                <a:cs typeface="Times New Roman"/>
              </a:rPr>
              <a:t>Case Review of the </a:t>
            </a:r>
            <a:r>
              <a:rPr lang="en-US" sz="4400" b="1" dirty="0" smtClean="0">
                <a:ln>
                  <a:solidFill>
                    <a:schemeClr val="tx1">
                      <a:lumMod val="95000"/>
                      <a:lumOff val="5000"/>
                    </a:schemeClr>
                  </a:solidFill>
                </a:ln>
                <a:solidFill>
                  <a:srgbClr val="00B0F0"/>
                </a:solidFill>
                <a:latin typeface="Century" pitchFamily="18" charset="0"/>
                <a:ea typeface="Calibri"/>
                <a:cs typeface="Times New Roman"/>
              </a:rPr>
              <a:t>Critical </a:t>
            </a:r>
            <a:r>
              <a:rPr lang="en-US" sz="3600" b="1" dirty="0" smtClean="0">
                <a:ln>
                  <a:solidFill>
                    <a:schemeClr val="tx1">
                      <a:lumMod val="95000"/>
                      <a:lumOff val="5000"/>
                    </a:schemeClr>
                  </a:solidFill>
                </a:ln>
                <a:solidFill>
                  <a:srgbClr val="00B0F0"/>
                </a:solidFill>
                <a:latin typeface="Century" pitchFamily="18" charset="0"/>
                <a:ea typeface="Calibri"/>
                <a:cs typeface="Times New Roman"/>
              </a:rPr>
              <a:t>Event</a:t>
            </a:r>
            <a:endParaRPr lang="en-US" sz="9600" dirty="0">
              <a:ln>
                <a:solidFill>
                  <a:schemeClr val="tx1">
                    <a:lumMod val="95000"/>
                    <a:lumOff val="5000"/>
                  </a:schemeClr>
                </a:solidFill>
              </a:ln>
              <a:solidFill>
                <a:srgbClr val="00B0F0"/>
              </a:solidFill>
              <a:latin typeface="Century" pitchFamily="18" charset="0"/>
              <a:ea typeface="Calibri"/>
              <a:cs typeface="Times New Roman"/>
            </a:endParaRPr>
          </a:p>
        </p:txBody>
      </p:sp>
      <p:sp>
        <p:nvSpPr>
          <p:cNvPr id="6" name="Rounded Rectangle 5"/>
          <p:cNvSpPr/>
          <p:nvPr/>
        </p:nvSpPr>
        <p:spPr>
          <a:xfrm>
            <a:off x="228600" y="1600200"/>
            <a:ext cx="4267200" cy="4800600"/>
          </a:xfrm>
          <a:prstGeom prst="roundRect">
            <a:avLst/>
          </a:prstGeom>
          <a:ln>
            <a:solidFill>
              <a:srgbClr val="962A68"/>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5400" dirty="0" smtClean="0">
                <a:ln>
                  <a:solidFill>
                    <a:schemeClr val="tx1">
                      <a:lumMod val="95000"/>
                      <a:lumOff val="5000"/>
                    </a:schemeClr>
                  </a:solidFill>
                </a:ln>
                <a:solidFill>
                  <a:srgbClr val="FF8585"/>
                </a:solidFill>
                <a:latin typeface="Century" pitchFamily="18" charset="0"/>
                <a:ea typeface="Calibri"/>
                <a:cs typeface="Times New Roman"/>
              </a:rPr>
              <a:t>CD-164</a:t>
            </a:r>
            <a:r>
              <a:rPr lang="en-US" sz="5400" dirty="0" smtClean="0">
                <a:ln>
                  <a:solidFill>
                    <a:srgbClr val="660033"/>
                  </a:solidFill>
                </a:ln>
                <a:solidFill>
                  <a:srgbClr val="FF8585"/>
                </a:solidFill>
                <a:latin typeface="Century" pitchFamily="18" charset="0"/>
                <a:ea typeface="Calibri"/>
                <a:cs typeface="Times New Roman"/>
              </a:rPr>
              <a:t> </a:t>
            </a:r>
          </a:p>
          <a:p>
            <a:pPr algn="ctr"/>
            <a:endParaRPr lang="en-US" sz="1400" dirty="0" smtClean="0">
              <a:ln>
                <a:solidFill>
                  <a:srgbClr val="660033"/>
                </a:solidFill>
              </a:ln>
              <a:solidFill>
                <a:schemeClr val="accent4">
                  <a:lumMod val="75000"/>
                </a:schemeClr>
              </a:solidFill>
              <a:latin typeface="Century" pitchFamily="18" charset="0"/>
              <a:ea typeface="Calibri"/>
              <a:cs typeface="Times New Roman"/>
            </a:endParaRPr>
          </a:p>
          <a:p>
            <a:pPr algn="ctr"/>
            <a:r>
              <a:rPr lang="en-US" sz="3600" dirty="0" smtClean="0">
                <a:ln>
                  <a:solidFill>
                    <a:schemeClr val="tx1">
                      <a:lumMod val="95000"/>
                      <a:lumOff val="5000"/>
                    </a:schemeClr>
                  </a:solidFill>
                </a:ln>
                <a:solidFill>
                  <a:schemeClr val="accent4">
                    <a:lumMod val="75000"/>
                  </a:schemeClr>
                </a:solidFill>
                <a:latin typeface="Century" pitchFamily="18" charset="0"/>
                <a:ea typeface="Calibri"/>
                <a:cs typeface="Times New Roman"/>
              </a:rPr>
              <a:t>Used to review Critical Event Cases which occurred in a family home</a:t>
            </a:r>
            <a:endParaRPr lang="en-US" sz="9600" dirty="0">
              <a:ln>
                <a:solidFill>
                  <a:schemeClr val="tx1">
                    <a:lumMod val="95000"/>
                    <a:lumOff val="5000"/>
                  </a:schemeClr>
                </a:solidFill>
              </a:ln>
              <a:solidFill>
                <a:schemeClr val="accent4">
                  <a:lumMod val="75000"/>
                </a:schemeClr>
              </a:solidFill>
              <a:latin typeface="Century" pitchFamily="18" charset="0"/>
              <a:ea typeface="Calibri"/>
              <a:cs typeface="Times New Roman"/>
            </a:endParaRPr>
          </a:p>
        </p:txBody>
      </p:sp>
      <p:sp>
        <p:nvSpPr>
          <p:cNvPr id="7" name="Rounded Rectangle 6"/>
          <p:cNvSpPr/>
          <p:nvPr/>
        </p:nvSpPr>
        <p:spPr>
          <a:xfrm>
            <a:off x="4495800" y="1524000"/>
            <a:ext cx="4419600" cy="4953000"/>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5400" dirty="0" smtClean="0">
                <a:ln>
                  <a:solidFill>
                    <a:schemeClr val="tx1">
                      <a:lumMod val="95000"/>
                      <a:lumOff val="5000"/>
                    </a:schemeClr>
                  </a:solidFill>
                </a:ln>
                <a:solidFill>
                  <a:srgbClr val="00B050"/>
                </a:solidFill>
                <a:latin typeface="Century" pitchFamily="18" charset="0"/>
                <a:ea typeface="Calibri"/>
                <a:cs typeface="Times New Roman"/>
              </a:rPr>
              <a:t>CD-164 RF </a:t>
            </a:r>
          </a:p>
          <a:p>
            <a:pPr algn="ctr"/>
            <a:endParaRPr lang="en-US" sz="1200" dirty="0" smtClean="0">
              <a:ln>
                <a:solidFill>
                  <a:srgbClr val="7030A0"/>
                </a:solidFill>
              </a:ln>
              <a:solidFill>
                <a:srgbClr val="00B050"/>
              </a:solidFill>
              <a:latin typeface="Century" pitchFamily="18" charset="0"/>
              <a:ea typeface="Calibri"/>
              <a:cs typeface="Times New Roman"/>
            </a:endParaRPr>
          </a:p>
          <a:p>
            <a:pPr algn="ctr"/>
            <a:r>
              <a:rPr lang="en-US" sz="3600" dirty="0" smtClean="0">
                <a:ln>
                  <a:solidFill>
                    <a:schemeClr val="tx1">
                      <a:lumMod val="95000"/>
                      <a:lumOff val="5000"/>
                    </a:schemeClr>
                  </a:solidFill>
                </a:ln>
                <a:solidFill>
                  <a:schemeClr val="bg2">
                    <a:lumMod val="90000"/>
                  </a:schemeClr>
                </a:solidFill>
                <a:latin typeface="Century" pitchFamily="18" charset="0"/>
                <a:ea typeface="Calibri"/>
                <a:cs typeface="Times New Roman"/>
              </a:rPr>
              <a:t>Used to review Critical Event cases which occurred in a resource home</a:t>
            </a:r>
            <a:r>
              <a:rPr lang="en-US" sz="4000" dirty="0" smtClean="0">
                <a:ln>
                  <a:solidFill>
                    <a:schemeClr val="tx1">
                      <a:lumMod val="95000"/>
                      <a:lumOff val="5000"/>
                    </a:schemeClr>
                  </a:solidFill>
                </a:ln>
                <a:solidFill>
                  <a:schemeClr val="bg2">
                    <a:lumMod val="90000"/>
                  </a:schemeClr>
                </a:solidFill>
                <a:ea typeface="Calibri"/>
                <a:cs typeface="Times New Roman"/>
              </a:rPr>
              <a:t>  </a:t>
            </a:r>
            <a:endParaRPr lang="en-US" sz="8800" dirty="0">
              <a:ln>
                <a:solidFill>
                  <a:schemeClr val="tx1">
                    <a:lumMod val="95000"/>
                    <a:lumOff val="5000"/>
                  </a:schemeClr>
                </a:solidFill>
              </a:ln>
              <a:solidFill>
                <a:schemeClr val="bg2">
                  <a:lumMod val="90000"/>
                </a:schemeClr>
              </a:solidFill>
              <a:latin typeface="Calibri"/>
              <a:ea typeface="Calibri"/>
              <a:cs typeface="Times New Roman"/>
            </a:endParaRPr>
          </a:p>
        </p:txBody>
      </p:sp>
      <p:sp>
        <p:nvSpPr>
          <p:cNvPr id="8" name="Rectangle 7"/>
          <p:cNvSpPr/>
          <p:nvPr/>
        </p:nvSpPr>
        <p:spPr>
          <a:xfrm>
            <a:off x="3238500" y="2438400"/>
            <a:ext cx="2514600" cy="1107996"/>
          </a:xfrm>
          <a:prstGeom prst="rect">
            <a:avLst/>
          </a:prstGeom>
          <a:noFill/>
          <a:ln w="19050">
            <a:noFill/>
          </a:ln>
        </p:spPr>
        <p:txBody>
          <a:bodyPr wrap="square" lIns="91440" tIns="45720" rIns="91440" bIns="45720">
            <a:spAutoFit/>
          </a:bodyPr>
          <a:lstStyle/>
          <a:p>
            <a:pPr algn="ctr"/>
            <a:r>
              <a:rPr lang="en-US" sz="6600" b="1" dirty="0" smtClean="0">
                <a:ln w="18000">
                  <a:solidFill>
                    <a:schemeClr val="tx1">
                      <a:lumMod val="95000"/>
                      <a:lumOff val="5000"/>
                    </a:schemeClr>
                  </a:solidFill>
                  <a:prstDash val="solid"/>
                  <a:miter lim="800000"/>
                </a:ln>
                <a:solidFill>
                  <a:srgbClr val="FF0000"/>
                </a:solidFill>
                <a:effectLst>
                  <a:outerShdw blurRad="25500" dist="23000" dir="7020000" algn="tl">
                    <a:srgbClr val="000000">
                      <a:alpha val="50000"/>
                    </a:srgbClr>
                  </a:outerShdw>
                </a:effectLst>
                <a:latin typeface="Century" pitchFamily="18" charset="0"/>
              </a:rPr>
              <a:t>OR</a:t>
            </a:r>
            <a:endParaRPr lang="en-US" sz="5400" b="1" dirty="0">
              <a:ln w="18000">
                <a:solidFill>
                  <a:schemeClr val="tx1">
                    <a:lumMod val="95000"/>
                    <a:lumOff val="5000"/>
                  </a:schemeClr>
                </a:solidFill>
                <a:prstDash val="solid"/>
                <a:miter lim="800000"/>
              </a:ln>
              <a:solidFill>
                <a:srgbClr val="FF0000"/>
              </a:solidFill>
              <a:effectLst>
                <a:outerShdw blurRad="25500" dist="23000" dir="7020000" algn="tl">
                  <a:srgbClr val="000000">
                    <a:alpha val="5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5"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decel="50000" fill="hold">
                                          <p:stCondLst>
                                            <p:cond delay="0"/>
                                          </p:stCondLst>
                                        </p:cTn>
                                        <p:tgtEl>
                                          <p:spTgt spid="8"/>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8"/>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8"/>
                                        </p:tgtEl>
                                        <p:attrNameLst>
                                          <p:attrName>ppt_w</p:attrName>
                                        </p:attrNameLst>
                                      </p:cBhvr>
                                      <p:tavLst>
                                        <p:tav tm="0">
                                          <p:val>
                                            <p:strVal val="#ppt_w*.05"/>
                                          </p:val>
                                        </p:tav>
                                        <p:tav tm="100000">
                                          <p:val>
                                            <p:strVal val="#ppt_w"/>
                                          </p:val>
                                        </p:tav>
                                      </p:tavLst>
                                    </p:anim>
                                    <p:anim calcmode="lin" valueType="num">
                                      <p:cBhvr>
                                        <p:cTn id="20" dur="1000" fill="hold"/>
                                        <p:tgtEl>
                                          <p:spTgt spid="8"/>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8"/>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8"/>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8"/>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8"/>
                                        </p:tgtEl>
                                      </p:cBhvr>
                                    </p:animEffect>
                                  </p:childTnLst>
                                </p:cTn>
                              </p:par>
                            </p:childTnLst>
                          </p:cTn>
                        </p:par>
                        <p:par>
                          <p:cTn id="25" fill="hold">
                            <p:stCondLst>
                              <p:cond delay="2000"/>
                            </p:stCondLst>
                            <p:childTnLst>
                              <p:par>
                                <p:cTn id="26" presetID="2" presetClass="entr" presetSubtype="2"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1+#ppt_w/2"/>
                                          </p:val>
                                        </p:tav>
                                        <p:tav tm="100000">
                                          <p:val>
                                            <p:strVal val="#ppt_x"/>
                                          </p:val>
                                        </p:tav>
                                      </p:tavLst>
                                    </p:anim>
                                    <p:anim calcmode="lin" valueType="num">
                                      <p:cBhvr additive="base">
                                        <p:cTn id="29"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42900" y="609600"/>
            <a:ext cx="8305800" cy="182880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4800" b="1" dirty="0" smtClean="0">
                <a:ln>
                  <a:solidFill>
                    <a:srgbClr val="002060"/>
                  </a:solidFill>
                </a:ln>
                <a:solidFill>
                  <a:srgbClr val="EDC9C9"/>
                </a:solidFill>
                <a:latin typeface="Century" pitchFamily="18" charset="0"/>
              </a:rPr>
              <a:t>Log of Prior History</a:t>
            </a:r>
          </a:p>
          <a:p>
            <a:pPr algn="ctr"/>
            <a:r>
              <a:rPr lang="en-US" sz="4000" dirty="0" smtClean="0">
                <a:ln>
                  <a:solidFill>
                    <a:schemeClr val="accent6">
                      <a:lumMod val="50000"/>
                    </a:schemeClr>
                  </a:solidFill>
                </a:ln>
                <a:solidFill>
                  <a:srgbClr val="92D050"/>
                </a:solidFill>
                <a:latin typeface="Century" pitchFamily="18" charset="0"/>
                <a:ea typeface="Calibri"/>
                <a:cs typeface="Times New Roman"/>
              </a:rPr>
              <a:t>CD-164A</a:t>
            </a:r>
            <a:r>
              <a:rPr lang="en-US" sz="4000" b="1" dirty="0" smtClean="0">
                <a:ln>
                  <a:solidFill>
                    <a:srgbClr val="002060"/>
                  </a:solidFill>
                </a:ln>
                <a:solidFill>
                  <a:srgbClr val="EDC9C9"/>
                </a:solidFill>
                <a:latin typeface="Century" pitchFamily="18" charset="0"/>
              </a:rPr>
              <a:t> </a:t>
            </a:r>
          </a:p>
        </p:txBody>
      </p:sp>
      <p:sp>
        <p:nvSpPr>
          <p:cNvPr id="6" name="Rounded Rectangle 5"/>
          <p:cNvSpPr/>
          <p:nvPr/>
        </p:nvSpPr>
        <p:spPr>
          <a:xfrm>
            <a:off x="228600" y="2667000"/>
            <a:ext cx="8534400" cy="3657600"/>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1600" dirty="0" smtClean="0">
              <a:ln>
                <a:solidFill>
                  <a:schemeClr val="accent6">
                    <a:lumMod val="50000"/>
                  </a:schemeClr>
                </a:solidFill>
              </a:ln>
              <a:solidFill>
                <a:srgbClr val="92D050"/>
              </a:solidFill>
              <a:latin typeface="Century" pitchFamily="18" charset="0"/>
              <a:ea typeface="Calibri"/>
              <a:cs typeface="Times New Roman"/>
            </a:endParaRPr>
          </a:p>
          <a:p>
            <a:pPr algn="ctr"/>
            <a:r>
              <a:rPr lang="en-US" sz="4800" dirty="0" smtClean="0">
                <a:ln>
                  <a:solidFill>
                    <a:schemeClr val="accent6">
                      <a:lumMod val="50000"/>
                    </a:schemeClr>
                  </a:solidFill>
                </a:ln>
                <a:solidFill>
                  <a:srgbClr val="92D050"/>
                </a:solidFill>
                <a:latin typeface="Century" pitchFamily="18" charset="0"/>
                <a:ea typeface="Calibri"/>
                <a:cs typeface="Times New Roman"/>
              </a:rPr>
              <a:t>Used to log all prior history including CA/N history and current open or closed AC, FCS or IIS cases</a:t>
            </a:r>
            <a:endParaRPr lang="en-US" sz="4800" dirty="0">
              <a:ln>
                <a:solidFill>
                  <a:schemeClr val="accent6">
                    <a:lumMod val="50000"/>
                  </a:schemeClr>
                </a:solidFill>
              </a:ln>
              <a:solidFill>
                <a:srgbClr val="92D050"/>
              </a:solidFill>
              <a:latin typeface="Century" pitchFamily="18" charset="0"/>
              <a:ea typeface="Calibri"/>
              <a:cs typeface="Times New Roman"/>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1+#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ln w="12700">
                  <a:solidFill>
                    <a:srgbClr val="F9B1E4"/>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rPr>
              <a:t>Review of Open Cases</a:t>
            </a:r>
            <a:r>
              <a:rPr lang="en-US" b="1" dirty="0" smtClean="0">
                <a:ln w="12700">
                  <a:solidFill>
                    <a:srgbClr val="F9B1E4"/>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rPr>
              <a:t/>
            </a:r>
            <a:br>
              <a:rPr lang="en-US" b="1" dirty="0" smtClean="0">
                <a:ln w="12700">
                  <a:solidFill>
                    <a:srgbClr val="F9B1E4"/>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rPr>
            </a:br>
            <a:endParaRPr lang="en-US" b="1" dirty="0">
              <a:ln w="12700">
                <a:solidFill>
                  <a:srgbClr val="F9B1E4"/>
                </a:solidFill>
                <a:prstDash val="solid"/>
              </a:ln>
              <a:solidFill>
                <a:schemeClr val="bg2">
                  <a:tint val="85000"/>
                  <a:satMod val="155000"/>
                </a:schemeClr>
              </a:solidFill>
              <a:effectLst>
                <a:outerShdw blurRad="41275" dist="20320" dir="1800000" algn="tl" rotWithShape="0">
                  <a:srgbClr val="000000">
                    <a:alpha val="40000"/>
                  </a:srgbClr>
                </a:outerShdw>
              </a:effectLst>
              <a:latin typeface="Century" pitchFamily="18" charset="0"/>
            </a:endParaRPr>
          </a:p>
        </p:txBody>
      </p:sp>
      <p:sp>
        <p:nvSpPr>
          <p:cNvPr id="4" name="Oval 3"/>
          <p:cNvSpPr/>
          <p:nvPr/>
        </p:nvSpPr>
        <p:spPr>
          <a:xfrm>
            <a:off x="0" y="914400"/>
            <a:ext cx="4495800" cy="3505200"/>
          </a:xfrm>
          <a:prstGeom prst="ellipse">
            <a:avLst/>
          </a:prstGeom>
          <a:ln>
            <a:solidFill>
              <a:srgbClr val="1F255B"/>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ln>
                  <a:solidFill>
                    <a:srgbClr val="660033"/>
                  </a:solidFill>
                </a:ln>
                <a:solidFill>
                  <a:srgbClr val="FFFF00"/>
                </a:solidFill>
                <a:latin typeface="Century" pitchFamily="18" charset="0"/>
              </a:rPr>
              <a:t>CD-164 FCS</a:t>
            </a:r>
          </a:p>
          <a:p>
            <a:pPr algn="ctr"/>
            <a:endParaRPr lang="en-US" sz="1600" dirty="0" smtClean="0">
              <a:ln>
                <a:solidFill>
                  <a:srgbClr val="660033"/>
                </a:solidFill>
              </a:ln>
              <a:solidFill>
                <a:srgbClr val="FFFF00"/>
              </a:solidFill>
              <a:latin typeface="Century" pitchFamily="18" charset="0"/>
            </a:endParaRPr>
          </a:p>
          <a:p>
            <a:pPr algn="ctr"/>
            <a:r>
              <a:rPr lang="en-US" sz="2800" dirty="0" smtClean="0">
                <a:ln>
                  <a:solidFill>
                    <a:srgbClr val="660033"/>
                  </a:solidFill>
                </a:ln>
                <a:solidFill>
                  <a:srgbClr val="FFFF00"/>
                </a:solidFill>
                <a:latin typeface="Century" pitchFamily="18" charset="0"/>
              </a:rPr>
              <a:t>Used to review open FCS cases </a:t>
            </a:r>
            <a:endParaRPr lang="en-US" sz="2800" dirty="0">
              <a:ln>
                <a:solidFill>
                  <a:srgbClr val="660033"/>
                </a:solidFill>
              </a:ln>
              <a:solidFill>
                <a:srgbClr val="FFFF00"/>
              </a:solidFill>
              <a:latin typeface="Century" pitchFamily="18" charset="0"/>
            </a:endParaRPr>
          </a:p>
        </p:txBody>
      </p:sp>
      <p:sp>
        <p:nvSpPr>
          <p:cNvPr id="5" name="Oval 4"/>
          <p:cNvSpPr/>
          <p:nvPr/>
        </p:nvSpPr>
        <p:spPr>
          <a:xfrm>
            <a:off x="4800600" y="838200"/>
            <a:ext cx="4343400" cy="3352800"/>
          </a:xfrm>
          <a:prstGeom prst="ellipse">
            <a:avLst/>
          </a:prstGeom>
          <a:ln>
            <a:solidFill>
              <a:srgbClr val="1F255B"/>
            </a:solid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4000" dirty="0" smtClean="0">
                <a:ln>
                  <a:solidFill>
                    <a:srgbClr val="660033"/>
                  </a:solidFill>
                </a:ln>
                <a:solidFill>
                  <a:schemeClr val="bg2">
                    <a:lumMod val="90000"/>
                  </a:schemeClr>
                </a:solidFill>
                <a:latin typeface="Century" pitchFamily="18" charset="0"/>
              </a:rPr>
              <a:t>CD-164 AC</a:t>
            </a:r>
          </a:p>
          <a:p>
            <a:pPr algn="ctr"/>
            <a:endParaRPr lang="en-US" sz="1600" dirty="0" smtClean="0">
              <a:ln>
                <a:solidFill>
                  <a:srgbClr val="660033"/>
                </a:solidFill>
              </a:ln>
              <a:solidFill>
                <a:schemeClr val="bg2">
                  <a:lumMod val="90000"/>
                </a:schemeClr>
              </a:solidFill>
              <a:latin typeface="Century" pitchFamily="18" charset="0"/>
            </a:endParaRPr>
          </a:p>
          <a:p>
            <a:pPr algn="ctr"/>
            <a:r>
              <a:rPr lang="en-US" sz="2800" dirty="0" smtClean="0">
                <a:ln>
                  <a:solidFill>
                    <a:srgbClr val="660033"/>
                  </a:solidFill>
                </a:ln>
                <a:solidFill>
                  <a:schemeClr val="bg2">
                    <a:lumMod val="90000"/>
                  </a:schemeClr>
                </a:solidFill>
                <a:latin typeface="Century" pitchFamily="18" charset="0"/>
              </a:rPr>
              <a:t>Used to review open AC cases </a:t>
            </a:r>
            <a:endParaRPr lang="en-US" sz="2800" dirty="0">
              <a:ln>
                <a:solidFill>
                  <a:srgbClr val="660033"/>
                </a:solidFill>
              </a:ln>
              <a:solidFill>
                <a:schemeClr val="bg2">
                  <a:lumMod val="90000"/>
                </a:schemeClr>
              </a:solidFill>
              <a:latin typeface="Century" pitchFamily="18" charset="0"/>
            </a:endParaRPr>
          </a:p>
        </p:txBody>
      </p:sp>
      <p:sp>
        <p:nvSpPr>
          <p:cNvPr id="6" name="Oval 5"/>
          <p:cNvSpPr/>
          <p:nvPr/>
        </p:nvSpPr>
        <p:spPr>
          <a:xfrm>
            <a:off x="2514600" y="3733800"/>
            <a:ext cx="4324350" cy="3124200"/>
          </a:xfrm>
          <a:prstGeom prst="ellips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4000" dirty="0" smtClean="0">
                <a:ln>
                  <a:solidFill>
                    <a:srgbClr val="660033"/>
                  </a:solidFill>
                </a:ln>
                <a:solidFill>
                  <a:schemeClr val="accent4">
                    <a:lumMod val="40000"/>
                    <a:lumOff val="60000"/>
                  </a:schemeClr>
                </a:solidFill>
                <a:latin typeface="Century" pitchFamily="18" charset="0"/>
              </a:rPr>
              <a:t>CD-164 IIS</a:t>
            </a:r>
          </a:p>
          <a:p>
            <a:pPr algn="ctr"/>
            <a:endParaRPr lang="en-US" sz="1400" dirty="0" smtClean="0">
              <a:ln>
                <a:solidFill>
                  <a:srgbClr val="660033"/>
                </a:solidFill>
              </a:ln>
              <a:solidFill>
                <a:schemeClr val="accent4">
                  <a:lumMod val="40000"/>
                  <a:lumOff val="60000"/>
                </a:schemeClr>
              </a:solidFill>
              <a:latin typeface="Century" pitchFamily="18" charset="0"/>
            </a:endParaRPr>
          </a:p>
          <a:p>
            <a:pPr algn="ctr"/>
            <a:r>
              <a:rPr lang="en-US" sz="2800" dirty="0" smtClean="0">
                <a:ln>
                  <a:solidFill>
                    <a:srgbClr val="660033"/>
                  </a:solidFill>
                </a:ln>
                <a:solidFill>
                  <a:schemeClr val="accent4">
                    <a:lumMod val="40000"/>
                    <a:lumOff val="60000"/>
                  </a:schemeClr>
                </a:solidFill>
                <a:latin typeface="Century" pitchFamily="18" charset="0"/>
              </a:rPr>
              <a:t>Used to review open IIS cases </a:t>
            </a:r>
            <a:endParaRPr lang="en-US" sz="2800" dirty="0">
              <a:ln>
                <a:solidFill>
                  <a:srgbClr val="660033"/>
                </a:solidFill>
              </a:ln>
              <a:solidFill>
                <a:schemeClr val="accent4">
                  <a:lumMod val="40000"/>
                  <a:lumOff val="6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3"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1+#ppt_w/2"/>
                                          </p:val>
                                        </p:tav>
                                        <p:tav tm="100000">
                                          <p:val>
                                            <p:strVal val="#ppt_x"/>
                                          </p:val>
                                        </p:tav>
                                      </p:tavLst>
                                    </p:anim>
                                    <p:anim calcmode="lin" valueType="num">
                                      <p:cBhvr additive="base">
                                        <p:cTn id="13" dur="500" fill="hold"/>
                                        <p:tgtEl>
                                          <p:spTgt spid="5"/>
                                        </p:tgtEl>
                                        <p:attrNameLst>
                                          <p:attrName>ppt_y</p:attrName>
                                        </p:attrNameLst>
                                      </p:cBhvr>
                                      <p:tavLst>
                                        <p:tav tm="0">
                                          <p:val>
                                            <p:strVal val="0-#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28600" y="1143000"/>
            <a:ext cx="4267200" cy="26670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4000" b="1" dirty="0" smtClean="0">
                <a:ln w="18415" cmpd="sng">
                  <a:solidFill>
                    <a:schemeClr val="tx1"/>
                  </a:solidFill>
                  <a:prstDash val="solid"/>
                </a:ln>
                <a:solidFill>
                  <a:srgbClr val="FFC000"/>
                </a:solidFill>
                <a:effectLst>
                  <a:outerShdw blurRad="63500" dir="3600000" algn="tl" rotWithShape="0">
                    <a:srgbClr val="000000">
                      <a:alpha val="70000"/>
                    </a:srgbClr>
                  </a:outerShdw>
                </a:effectLst>
                <a:latin typeface="Century" pitchFamily="18" charset="0"/>
              </a:rPr>
              <a:t>CD-164 CAN_P</a:t>
            </a:r>
          </a:p>
          <a:p>
            <a:pPr algn="ctr"/>
            <a:r>
              <a:rPr lang="en-US" sz="105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rPr>
              <a:t>  </a:t>
            </a:r>
          </a:p>
          <a:p>
            <a:pPr algn="ctr"/>
            <a:endParaRPr lang="en-US" sz="5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endParaRPr>
          </a:p>
          <a:p>
            <a:pPr algn="ctr"/>
            <a:r>
              <a:rPr lang="en-US" sz="2800" b="1" dirty="0" smtClean="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rPr>
              <a:t>Used to review CA/N </a:t>
            </a:r>
            <a:r>
              <a:rPr lang="en-US" sz="2800" b="1" dirty="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rPr>
              <a:t>h</a:t>
            </a:r>
            <a:r>
              <a:rPr lang="en-US" sz="2800" b="1" dirty="0" smtClean="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rPr>
              <a:t>istory relevant to the current Critical Event</a:t>
            </a:r>
            <a:endParaRPr lang="en-US" sz="2800" b="1" dirty="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endParaRPr>
          </a:p>
        </p:txBody>
      </p:sp>
      <p:sp>
        <p:nvSpPr>
          <p:cNvPr id="8" name="Rounded Rectangle 7"/>
          <p:cNvSpPr/>
          <p:nvPr/>
        </p:nvSpPr>
        <p:spPr>
          <a:xfrm>
            <a:off x="228600" y="3810000"/>
            <a:ext cx="4267200" cy="3048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b="1" dirty="0" smtClean="0">
                <a:ln w="18415" cmpd="sng">
                  <a:solidFill>
                    <a:schemeClr val="tx1"/>
                  </a:solidFill>
                  <a:prstDash val="solid"/>
                </a:ln>
                <a:solidFill>
                  <a:srgbClr val="F9B1E4"/>
                </a:solidFill>
                <a:effectLst>
                  <a:outerShdw blurRad="63500" dir="3600000" algn="tl" rotWithShape="0">
                    <a:srgbClr val="000000">
                      <a:alpha val="70000"/>
                    </a:srgbClr>
                  </a:outerShdw>
                </a:effectLst>
                <a:latin typeface="Century" pitchFamily="18" charset="0"/>
              </a:rPr>
              <a:t>CD-164 AC_P </a:t>
            </a:r>
          </a:p>
          <a:p>
            <a:pPr algn="ctr"/>
            <a:endParaRPr lang="en-U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endParaRPr>
          </a:p>
          <a:p>
            <a:pPr algn="ctr"/>
            <a:r>
              <a:rPr lang="en-US" sz="2800" b="1" dirty="0" smtClean="0">
                <a:ln w="18415" cmpd="sng">
                  <a:solidFill>
                    <a:schemeClr val="tx1">
                      <a:lumMod val="95000"/>
                      <a:lumOff val="5000"/>
                    </a:schemeClr>
                  </a:solidFill>
                  <a:prstDash val="solid"/>
                </a:ln>
                <a:solidFill>
                  <a:srgbClr val="FFFFFF"/>
                </a:solidFill>
                <a:effectLst>
                  <a:outerShdw blurRad="63500" dir="3600000" algn="tl" rotWithShape="0">
                    <a:srgbClr val="000000">
                      <a:alpha val="70000"/>
                    </a:srgbClr>
                  </a:outerShdw>
                </a:effectLst>
                <a:latin typeface="Century" pitchFamily="18" charset="0"/>
              </a:rPr>
              <a:t>Used to review AC history relevant to the current Critical Event</a:t>
            </a:r>
            <a:endParaRPr lang="en-US" sz="2800" b="1" dirty="0">
              <a:ln w="18415" cmpd="sng">
                <a:solidFill>
                  <a:schemeClr val="tx1">
                    <a:lumMod val="95000"/>
                    <a:lumOff val="5000"/>
                  </a:schemeClr>
                </a:solidFill>
                <a:prstDash val="solid"/>
              </a:ln>
              <a:solidFill>
                <a:srgbClr val="FFFFFF"/>
              </a:solidFill>
              <a:effectLst>
                <a:outerShdw blurRad="63500" dir="3600000" algn="tl" rotWithShape="0">
                  <a:srgbClr val="000000">
                    <a:alpha val="70000"/>
                  </a:srgbClr>
                </a:outerShdw>
              </a:effectLst>
              <a:latin typeface="Century" pitchFamily="18" charset="0"/>
            </a:endParaRPr>
          </a:p>
        </p:txBody>
      </p:sp>
      <p:sp>
        <p:nvSpPr>
          <p:cNvPr id="9" name="Rounded Rectangle 8"/>
          <p:cNvSpPr/>
          <p:nvPr/>
        </p:nvSpPr>
        <p:spPr>
          <a:xfrm>
            <a:off x="4495800" y="3810000"/>
            <a:ext cx="4343400" cy="30480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4000" b="1" dirty="0" smtClean="0">
                <a:ln w="18415" cmpd="sng">
                  <a:solidFill>
                    <a:schemeClr val="tx1"/>
                  </a:solidFill>
                  <a:prstDash val="solid"/>
                </a:ln>
                <a:solidFill>
                  <a:srgbClr val="FFFF00"/>
                </a:solidFill>
                <a:effectLst>
                  <a:outerShdw blurRad="63500" dir="3600000" algn="tl" rotWithShape="0">
                    <a:srgbClr val="000000">
                      <a:alpha val="70000"/>
                    </a:srgbClr>
                  </a:outerShdw>
                </a:effectLst>
                <a:latin typeface="Century" pitchFamily="18" charset="0"/>
              </a:rPr>
              <a:t>CD-164 IIS_P</a:t>
            </a:r>
          </a:p>
          <a:p>
            <a:pPr algn="ctr"/>
            <a:r>
              <a:rPr lang="en-U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rPr>
              <a:t> </a:t>
            </a:r>
          </a:p>
          <a:p>
            <a:pPr algn="ctr"/>
            <a:r>
              <a:rPr lang="en-US" sz="2800" b="1" dirty="0" smtClean="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rPr>
              <a:t> Used to review IIS history relevant to the current Critical Event</a:t>
            </a:r>
            <a:endParaRPr lang="en-US" sz="2000" b="1" dirty="0" smtClean="0">
              <a:ln w="18415" cmpd="sng">
                <a:solidFill>
                  <a:schemeClr val="tx1">
                    <a:lumMod val="95000"/>
                    <a:lumOff val="5000"/>
                  </a:schemeClr>
                </a:solidFill>
                <a:prstDash val="solid"/>
              </a:ln>
              <a:solidFill>
                <a:schemeClr val="accent4">
                  <a:lumMod val="75000"/>
                </a:schemeClr>
              </a:solidFill>
              <a:effectLst>
                <a:outerShdw blurRad="63500" dir="3600000" algn="tl" rotWithShape="0">
                  <a:srgbClr val="000000">
                    <a:alpha val="70000"/>
                  </a:srgbClr>
                </a:outerShdw>
              </a:effectLst>
              <a:latin typeface="Century" pitchFamily="18" charset="0"/>
            </a:endParaRPr>
          </a:p>
          <a:p>
            <a:pPr algn="ctr"/>
            <a:endParaRPr lang="en-US" sz="20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endParaRPr>
          </a:p>
        </p:txBody>
      </p:sp>
      <p:sp>
        <p:nvSpPr>
          <p:cNvPr id="10" name="Rounded Rectangle 9"/>
          <p:cNvSpPr/>
          <p:nvPr/>
        </p:nvSpPr>
        <p:spPr>
          <a:xfrm>
            <a:off x="4495800" y="1143000"/>
            <a:ext cx="4343400" cy="26670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4000" b="1" dirty="0" smtClean="0">
                <a:ln w="18415" cmpd="sng">
                  <a:solidFill>
                    <a:schemeClr val="tx1"/>
                  </a:solidFill>
                  <a:prstDash val="solid"/>
                </a:ln>
                <a:solidFill>
                  <a:srgbClr val="FF8585"/>
                </a:solidFill>
                <a:effectLst>
                  <a:outerShdw blurRad="63500" dir="3600000" algn="tl" rotWithShape="0">
                    <a:srgbClr val="000000">
                      <a:alpha val="70000"/>
                    </a:srgbClr>
                  </a:outerShdw>
                </a:effectLst>
                <a:latin typeface="Century" pitchFamily="18" charset="0"/>
              </a:rPr>
              <a:t>CD-164 FCS_P</a:t>
            </a:r>
          </a:p>
          <a:p>
            <a:pPr algn="ctr"/>
            <a:endParaRPr lang="en-U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pitchFamily="18" charset="0"/>
            </a:endParaRPr>
          </a:p>
          <a:p>
            <a:pPr algn="ctr"/>
            <a:r>
              <a:rPr lang="en-US" sz="2800" b="1" dirty="0" smtClean="0">
                <a:ln w="18415" cmpd="sng">
                  <a:solidFill>
                    <a:schemeClr val="tx1">
                      <a:lumMod val="95000"/>
                      <a:lumOff val="5000"/>
                    </a:schemeClr>
                  </a:solidFill>
                  <a:prstDash val="solid"/>
                </a:ln>
                <a:solidFill>
                  <a:schemeClr val="accent2">
                    <a:lumMod val="75000"/>
                  </a:schemeClr>
                </a:solidFill>
                <a:effectLst>
                  <a:outerShdw blurRad="63500" dir="3600000" algn="tl" rotWithShape="0">
                    <a:srgbClr val="000000">
                      <a:alpha val="70000"/>
                    </a:srgbClr>
                  </a:outerShdw>
                </a:effectLst>
                <a:latin typeface="Century" pitchFamily="18" charset="0"/>
              </a:rPr>
              <a:t>Used to review FCS history relevant to the current Critical Event</a:t>
            </a:r>
            <a:endParaRPr lang="en-US" sz="2800" b="1" dirty="0">
              <a:ln w="18415" cmpd="sng">
                <a:solidFill>
                  <a:schemeClr val="tx1">
                    <a:lumMod val="95000"/>
                    <a:lumOff val="5000"/>
                  </a:schemeClr>
                </a:solidFill>
                <a:prstDash val="solid"/>
              </a:ln>
              <a:solidFill>
                <a:schemeClr val="accent2">
                  <a:lumMod val="75000"/>
                </a:schemeClr>
              </a:solidFill>
              <a:effectLst>
                <a:outerShdw blurRad="63500" dir="3600000" algn="tl" rotWithShape="0">
                  <a:srgbClr val="000000">
                    <a:alpha val="70000"/>
                  </a:srgbClr>
                </a:outerShdw>
              </a:effectLst>
              <a:latin typeface="Century" pitchFamily="18" charset="0"/>
            </a:endParaRPr>
          </a:p>
        </p:txBody>
      </p:sp>
      <p:sp>
        <p:nvSpPr>
          <p:cNvPr id="26" name="Rounded Rectangle 25"/>
          <p:cNvSpPr/>
          <p:nvPr/>
        </p:nvSpPr>
        <p:spPr>
          <a:xfrm>
            <a:off x="457200" y="152400"/>
            <a:ext cx="8229600" cy="990600"/>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4800" b="1" dirty="0" smtClean="0">
                <a:ln>
                  <a:solidFill>
                    <a:srgbClr val="002060"/>
                  </a:solidFill>
                </a:ln>
                <a:solidFill>
                  <a:schemeClr val="tx2">
                    <a:lumMod val="75000"/>
                  </a:schemeClr>
                </a:solidFill>
                <a:latin typeface="Century" pitchFamily="18" charset="0"/>
              </a:rPr>
              <a:t>Review of Prior History</a:t>
            </a:r>
            <a:endParaRPr lang="en-US" sz="4800" b="1" dirty="0">
              <a:ln>
                <a:solidFill>
                  <a:srgbClr val="002060"/>
                </a:solidFill>
              </a:ln>
              <a:solidFill>
                <a:schemeClr val="tx2">
                  <a:lumMod val="75000"/>
                </a:schemeClr>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1+#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12"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6"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1+#ppt_w/2"/>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2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28600" y="2590800"/>
            <a:ext cx="8534400" cy="32004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smtClean="0">
                <a:ln>
                  <a:solidFill>
                    <a:srgbClr val="FF0000"/>
                  </a:solidFill>
                </a:ln>
                <a:solidFill>
                  <a:schemeClr val="bg2">
                    <a:lumMod val="50000"/>
                  </a:schemeClr>
                </a:solidFill>
                <a:latin typeface="Century" pitchFamily="18" charset="0"/>
              </a:rPr>
              <a:t> </a:t>
            </a:r>
          </a:p>
          <a:p>
            <a:pPr marL="228600"/>
            <a:r>
              <a:rPr lang="en-US" sz="4000" b="1" dirty="0" smtClean="0">
                <a:ln>
                  <a:solidFill>
                    <a:srgbClr val="FF0000"/>
                  </a:solidFill>
                </a:ln>
                <a:solidFill>
                  <a:schemeClr val="bg2">
                    <a:lumMod val="50000"/>
                  </a:schemeClr>
                </a:solidFill>
                <a:latin typeface="Century" pitchFamily="18" charset="0"/>
              </a:rPr>
              <a:t>Used to conduct interviews with staff connected to the current event, open case or prior cases </a:t>
            </a:r>
            <a:r>
              <a:rPr lang="en-US" sz="3600" b="1" dirty="0" smtClean="0">
                <a:ln>
                  <a:solidFill>
                    <a:srgbClr val="FF0000"/>
                  </a:solidFill>
                </a:ln>
                <a:solidFill>
                  <a:schemeClr val="bg2">
                    <a:lumMod val="50000"/>
                  </a:schemeClr>
                </a:solidFill>
                <a:latin typeface="Century" pitchFamily="18" charset="0"/>
              </a:rPr>
              <a:t>(relevant to current critical event)</a:t>
            </a:r>
            <a:endParaRPr lang="en-US" sz="4000" b="1" dirty="0">
              <a:ln>
                <a:solidFill>
                  <a:srgbClr val="FF0000"/>
                </a:solidFill>
              </a:ln>
              <a:solidFill>
                <a:schemeClr val="bg2">
                  <a:lumMod val="50000"/>
                </a:schemeClr>
              </a:solidFill>
              <a:latin typeface="Century" pitchFamily="18" charset="0"/>
            </a:endParaRPr>
          </a:p>
        </p:txBody>
      </p:sp>
      <p:sp>
        <p:nvSpPr>
          <p:cNvPr id="26" name="Rounded Rectangle 25"/>
          <p:cNvSpPr/>
          <p:nvPr/>
        </p:nvSpPr>
        <p:spPr>
          <a:xfrm>
            <a:off x="381000" y="228600"/>
            <a:ext cx="8305800" cy="2209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6000" b="1" dirty="0" smtClean="0">
                <a:ln>
                  <a:solidFill>
                    <a:schemeClr val="bg2">
                      <a:lumMod val="10000"/>
                    </a:schemeClr>
                  </a:solidFill>
                </a:ln>
                <a:solidFill>
                  <a:srgbClr val="C00000"/>
                </a:solidFill>
                <a:latin typeface="Century" pitchFamily="18" charset="0"/>
              </a:rPr>
              <a:t>Staff Interviews</a:t>
            </a:r>
          </a:p>
          <a:p>
            <a:pPr algn="ctr"/>
            <a:r>
              <a:rPr lang="en-US" sz="6000" b="1" dirty="0" smtClean="0">
                <a:ln w="12700">
                  <a:solidFill>
                    <a:schemeClr val="bg2">
                      <a:lumMod val="1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rPr>
              <a:t>CD-164 B</a:t>
            </a:r>
            <a:endParaRPr lang="en-US" sz="6000" b="1" dirty="0">
              <a:ln w="12700">
                <a:solidFill>
                  <a:schemeClr val="bg2">
                    <a:lumMod val="10000"/>
                  </a:schemeClr>
                </a:solidFill>
                <a:prstDash val="solid"/>
              </a:ln>
              <a:solidFill>
                <a:srgbClr val="C00000"/>
              </a:solidFill>
              <a:effectLst>
                <a:outerShdw blurRad="41275" dist="20320" dir="1800000" algn="tl" rotWithShape="0">
                  <a:srgbClr val="000000">
                    <a:alpha val="40000"/>
                  </a:srgbClr>
                </a:outerShdw>
              </a:effectLst>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1+#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71450" y="2438400"/>
            <a:ext cx="8648700" cy="44196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marL="457200" indent="-457200">
              <a:buFont typeface="Wingdings" pitchFamily="2" charset="2"/>
              <a:buChar char="q"/>
            </a:pPr>
            <a:r>
              <a:rPr lang="en-US" sz="3200" b="1" dirty="0" smtClean="0">
                <a:ln>
                  <a:solidFill>
                    <a:srgbClr val="1F255B"/>
                  </a:solidFill>
                </a:ln>
                <a:solidFill>
                  <a:schemeClr val="bg2">
                    <a:lumMod val="50000"/>
                  </a:schemeClr>
                </a:solidFill>
                <a:latin typeface="Century" pitchFamily="18" charset="0"/>
              </a:rPr>
              <a:t>The reviewer will summarize findings from all case records reviewed and interviews noting any practice concerns or practice trends. </a:t>
            </a:r>
          </a:p>
          <a:p>
            <a:pPr marL="457200" indent="-457200">
              <a:buFont typeface="Wingdings" pitchFamily="2" charset="2"/>
              <a:buChar char="q"/>
            </a:pPr>
            <a:endParaRPr lang="en-US" sz="1200" b="1" dirty="0" smtClean="0">
              <a:ln>
                <a:solidFill>
                  <a:srgbClr val="1F255B"/>
                </a:solidFill>
              </a:ln>
              <a:solidFill>
                <a:schemeClr val="bg2">
                  <a:lumMod val="50000"/>
                </a:schemeClr>
              </a:solidFill>
              <a:latin typeface="Century" pitchFamily="18" charset="0"/>
            </a:endParaRPr>
          </a:p>
          <a:p>
            <a:pPr marL="457200" indent="-457200">
              <a:buFont typeface="Wingdings" pitchFamily="2" charset="2"/>
              <a:buChar char="q"/>
            </a:pPr>
            <a:endParaRPr lang="en-US" sz="1200" b="1" dirty="0" smtClean="0">
              <a:ln>
                <a:solidFill>
                  <a:srgbClr val="1F255B"/>
                </a:solidFill>
              </a:ln>
              <a:solidFill>
                <a:schemeClr val="bg2">
                  <a:lumMod val="50000"/>
                </a:schemeClr>
              </a:solidFill>
              <a:latin typeface="Century" pitchFamily="18" charset="0"/>
            </a:endParaRPr>
          </a:p>
          <a:p>
            <a:pPr marL="457200" indent="-457200">
              <a:buFont typeface="Wingdings" pitchFamily="2" charset="2"/>
              <a:buChar char="q"/>
            </a:pPr>
            <a:r>
              <a:rPr lang="en-US" sz="3200" b="1" dirty="0" smtClean="0">
                <a:ln>
                  <a:solidFill>
                    <a:srgbClr val="1F255B"/>
                  </a:solidFill>
                </a:ln>
                <a:solidFill>
                  <a:schemeClr val="bg2">
                    <a:lumMod val="50000"/>
                  </a:schemeClr>
                </a:solidFill>
                <a:latin typeface="Century" pitchFamily="18" charset="0"/>
              </a:rPr>
              <a:t>Recommendations may include issues related to law, policy, practice and training. </a:t>
            </a:r>
            <a:endParaRPr lang="en-US" sz="6000" b="1" dirty="0">
              <a:ln>
                <a:solidFill>
                  <a:srgbClr val="1F255B"/>
                </a:solidFill>
              </a:ln>
              <a:solidFill>
                <a:schemeClr val="bg2">
                  <a:lumMod val="50000"/>
                </a:schemeClr>
              </a:solidFill>
              <a:latin typeface="Century" pitchFamily="18" charset="0"/>
            </a:endParaRPr>
          </a:p>
        </p:txBody>
      </p:sp>
      <p:sp>
        <p:nvSpPr>
          <p:cNvPr id="26" name="Rounded Rectangle 25"/>
          <p:cNvSpPr/>
          <p:nvPr/>
        </p:nvSpPr>
        <p:spPr>
          <a:xfrm>
            <a:off x="178593" y="0"/>
            <a:ext cx="8634413" cy="2286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ln>
                  <a:solidFill>
                    <a:srgbClr val="002060"/>
                  </a:solidFill>
                </a:ln>
                <a:solidFill>
                  <a:schemeClr val="accent4">
                    <a:lumMod val="75000"/>
                  </a:schemeClr>
                </a:solidFill>
                <a:latin typeface="Century" pitchFamily="18" charset="0"/>
              </a:rPr>
              <a:t>Observations </a:t>
            </a:r>
            <a:r>
              <a:rPr lang="en-US" sz="3600" b="1" dirty="0">
                <a:ln>
                  <a:solidFill>
                    <a:srgbClr val="002060"/>
                  </a:solidFill>
                </a:ln>
                <a:solidFill>
                  <a:schemeClr val="accent4">
                    <a:lumMod val="75000"/>
                  </a:schemeClr>
                </a:solidFill>
                <a:latin typeface="Century" pitchFamily="18" charset="0"/>
              </a:rPr>
              <a:t>from Critical </a:t>
            </a:r>
            <a:r>
              <a:rPr lang="en-US" sz="3600" b="1" dirty="0" smtClean="0">
                <a:ln>
                  <a:solidFill>
                    <a:srgbClr val="002060"/>
                  </a:solidFill>
                </a:ln>
                <a:solidFill>
                  <a:schemeClr val="accent4">
                    <a:lumMod val="75000"/>
                  </a:schemeClr>
                </a:solidFill>
                <a:latin typeface="Century" pitchFamily="18" charset="0"/>
              </a:rPr>
              <a:t>Event Review </a:t>
            </a:r>
            <a:endParaRPr lang="en-US" sz="3600" b="1" dirty="0" smtClean="0">
              <a:ln>
                <a:solidFill>
                  <a:srgbClr val="002060"/>
                </a:solidFill>
              </a:ln>
              <a:solidFill>
                <a:schemeClr val="accent4">
                  <a:lumMod val="75000"/>
                </a:schemeClr>
              </a:solidFill>
              <a:latin typeface="Century" pitchFamily="18" charset="0"/>
            </a:endParaRPr>
          </a:p>
          <a:p>
            <a:pPr algn="ctr"/>
            <a:r>
              <a:rPr lang="en-US" sz="4400" b="1" dirty="0" smtClean="0">
                <a:ln>
                  <a:solidFill>
                    <a:srgbClr val="002060"/>
                  </a:solidFill>
                </a:ln>
                <a:solidFill>
                  <a:schemeClr val="accent5">
                    <a:lumMod val="50000"/>
                  </a:schemeClr>
                </a:solidFill>
                <a:latin typeface="Century" pitchFamily="18" charset="0"/>
              </a:rPr>
              <a:t>CD-164 C</a:t>
            </a:r>
            <a:endParaRPr lang="en-US" sz="4400" dirty="0">
              <a:ln>
                <a:solidFill>
                  <a:srgbClr val="002060"/>
                </a:solidFill>
              </a:ln>
              <a:solidFill>
                <a:schemeClr val="accent5">
                  <a:lumMod val="5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1+#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590800"/>
            <a:ext cx="8534400" cy="38862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280988" fontAlgn="base">
              <a:spcBef>
                <a:spcPct val="0"/>
              </a:spcBef>
              <a:spcAft>
                <a:spcPct val="0"/>
              </a:spcAft>
            </a:pPr>
            <a:r>
              <a:rPr lang="en-US" sz="3200" b="1" dirty="0" smtClean="0">
                <a:ln w="9000" cmpd="sng">
                  <a:solidFill>
                    <a:schemeClr val="tx1">
                      <a:lumMod val="95000"/>
                      <a:lumOff val="5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Complete within 10 business </a:t>
            </a:r>
          </a:p>
          <a:p>
            <a:pPr marL="280988" fontAlgn="base">
              <a:spcBef>
                <a:spcPct val="0"/>
              </a:spcBef>
              <a:spcAft>
                <a:spcPct val="0"/>
              </a:spcAft>
            </a:pPr>
            <a:r>
              <a:rPr lang="en-US" sz="3200" b="1" dirty="0" smtClean="0">
                <a:ln w="9000" cmpd="sng">
                  <a:solidFill>
                    <a:schemeClr val="tx1">
                      <a:lumMod val="95000"/>
                      <a:lumOff val="5000"/>
                    </a:schemeClr>
                  </a:solidFill>
                  <a:prstDash val="solid"/>
                </a:ln>
                <a:solidFill>
                  <a:schemeClr val="accent3">
                    <a:lumMod val="50000"/>
                  </a:schemeClr>
                </a:solidFill>
                <a:effectLst>
                  <a:reflection blurRad="12700" stA="28000" endPos="45000" dist="1000" dir="5400000" sy="-100000" algn="bl" rotWithShape="0"/>
                </a:effectLst>
                <a:latin typeface="Times New Roman" pitchFamily="18" charset="0"/>
                <a:cs typeface="Times New Roman" pitchFamily="18" charset="0"/>
              </a:rPr>
              <a:t>days and submit to:</a:t>
            </a:r>
          </a:p>
          <a:p>
            <a:pPr marL="280988" fontAlgn="base">
              <a:spcBef>
                <a:spcPct val="0"/>
              </a:spcBef>
              <a:spcAft>
                <a:spcPct val="0"/>
              </a:spcAft>
            </a:pPr>
            <a:endParaRPr lang="en-US" sz="1400" b="1" dirty="0" smtClean="0">
              <a:ln w="9000" cmpd="sng">
                <a:solidFill>
                  <a:schemeClr val="accent2">
                    <a:lumMod val="50000"/>
                  </a:schemeClr>
                </a:solidFill>
                <a:prstDash val="solid"/>
              </a:ln>
              <a:solidFill>
                <a:srgbClr val="962A68"/>
              </a:solidFill>
              <a:effectLst>
                <a:reflection blurRad="12700" stA="28000" endPos="45000" dist="1000" dir="5400000" sy="-100000" algn="bl" rotWithShape="0"/>
              </a:effectLst>
              <a:latin typeface="Times New Roman" pitchFamily="18" charset="0"/>
              <a:cs typeface="Times New Roman" pitchFamily="18" charset="0"/>
            </a:endParaRPr>
          </a:p>
          <a:p>
            <a:pPr marL="280988"/>
            <a:endParaRPr lang="en-US" sz="300" b="1" dirty="0" smtClean="0">
              <a:ln w="9000" cmpd="sng">
                <a:solidFill>
                  <a:schemeClr val="tx1"/>
                </a:solidFill>
                <a:prstDash val="solid"/>
              </a:ln>
              <a:solidFill>
                <a:schemeClr val="bg2">
                  <a:lumMod val="25000"/>
                </a:schemeClr>
              </a:solidFill>
              <a:effectLst>
                <a:reflection blurRad="12700" stA="28000" endPos="45000" dist="1000" dir="5400000" sy="-100000" algn="bl" rotWithShape="0"/>
              </a:effectLst>
              <a:latin typeface="Times New Roman" pitchFamily="18" charset="0"/>
              <a:cs typeface="Times New Roman" pitchFamily="18" charset="0"/>
            </a:endParaRPr>
          </a:p>
          <a:p>
            <a:pPr marL="280988"/>
            <a:r>
              <a:rPr lang="en-US" sz="3200" u="sng" dirty="0" smtClean="0">
                <a:ln w="12700">
                  <a:solidFill>
                    <a:srgbClr val="C00000"/>
                  </a:solidFill>
                  <a:prstDash val="solid"/>
                </a:ln>
                <a:solidFill>
                  <a:srgbClr val="C00000"/>
                </a:solidFill>
                <a:effectLst>
                  <a:outerShdw blurRad="41275" dist="20320" dir="1800000" algn="tl" rotWithShape="0">
                    <a:srgbClr val="000000">
                      <a:alpha val="40000"/>
                    </a:srgbClr>
                  </a:outerShdw>
                </a:effectLst>
                <a:latin typeface="Times New Roman" pitchFamily="18" charset="0"/>
                <a:cs typeface="Times New Roman" pitchFamily="18" charset="0"/>
                <a:hlinkClick r:id="rId2"/>
              </a:rPr>
              <a:t>DSS.CD.CriticalEventReport@dss.mo.gov</a:t>
            </a:r>
          </a:p>
          <a:p>
            <a:pPr marL="280988"/>
            <a:r>
              <a:rPr lang="en-US" sz="2400" u="sng" dirty="0" smtClean="0">
                <a:ln w="12700">
                  <a:solidFill>
                    <a:srgbClr val="C00000"/>
                  </a:solidFill>
                  <a:prstDash val="solid"/>
                </a:ln>
                <a:solidFill>
                  <a:srgbClr val="C00000"/>
                </a:solidFill>
                <a:effectLst>
                  <a:outerShdw blurRad="41275" dist="20320" dir="1800000" algn="tl" rotWithShape="0">
                    <a:srgbClr val="000000">
                      <a:alpha val="40000"/>
                    </a:srgbClr>
                  </a:outerShdw>
                </a:effectLst>
                <a:latin typeface="Times New Roman" pitchFamily="18" charset="0"/>
                <a:cs typeface="Times New Roman" pitchFamily="18" charset="0"/>
                <a:hlinkClick r:id="rId2"/>
              </a:rPr>
              <a:t> </a:t>
            </a:r>
          </a:p>
          <a:p>
            <a:pPr marL="280988" fontAlgn="base">
              <a:spcBef>
                <a:spcPct val="0"/>
              </a:spcBef>
              <a:spcAft>
                <a:spcPct val="0"/>
              </a:spcAft>
            </a:pPr>
            <a:r>
              <a:rPr lang="en-US" sz="3200" b="1" dirty="0" smtClean="0">
                <a:ln w="9000" cmpd="sng">
                  <a:solidFill>
                    <a:schemeClr val="tx1">
                      <a:lumMod val="95000"/>
                      <a:lumOff val="5000"/>
                    </a:schemeClr>
                  </a:solidFill>
                  <a:prstDash val="solid"/>
                </a:ln>
                <a:solidFill>
                  <a:schemeClr val="bg2">
                    <a:lumMod val="25000"/>
                  </a:schemeClr>
                </a:solidFill>
                <a:effectLst>
                  <a:reflection blurRad="12700" stA="28000" endPos="45000" dist="1000" dir="5400000" sy="-100000" algn="bl" rotWithShape="0"/>
                </a:effectLst>
                <a:latin typeface="Times New Roman" pitchFamily="18" charset="0"/>
                <a:cs typeface="Times New Roman" pitchFamily="18" charset="0"/>
              </a:rPr>
              <a:t>Carbon copy Regional </a:t>
            </a:r>
            <a:r>
              <a:rPr lang="en-US" sz="3200" b="1" dirty="0" smtClean="0">
                <a:ln w="9000" cmpd="sng">
                  <a:solidFill>
                    <a:schemeClr val="tx1">
                      <a:lumMod val="95000"/>
                      <a:lumOff val="5000"/>
                    </a:schemeClr>
                  </a:solidFill>
                  <a:prstDash val="solid"/>
                </a:ln>
                <a:solidFill>
                  <a:schemeClr val="bg2">
                    <a:lumMod val="25000"/>
                  </a:schemeClr>
                </a:solidFill>
                <a:effectLst>
                  <a:reflection blurRad="12700" stA="28000" endPos="45000" dist="1000" dir="5400000" sy="-100000" algn="bl" rotWithShape="0"/>
                </a:effectLst>
                <a:latin typeface="Times New Roman" pitchFamily="18" charset="0"/>
                <a:cs typeface="Times New Roman" pitchFamily="18" charset="0"/>
              </a:rPr>
              <a:t>Director.</a:t>
            </a:r>
            <a:endParaRPr lang="en-US" sz="3200" b="1" dirty="0" smtClean="0">
              <a:ln w="9000" cmpd="sng">
                <a:solidFill>
                  <a:schemeClr val="tx1">
                    <a:lumMod val="95000"/>
                    <a:lumOff val="5000"/>
                  </a:schemeClr>
                </a:solidFill>
                <a:prstDash val="solid"/>
              </a:ln>
              <a:solidFill>
                <a:schemeClr val="bg2">
                  <a:lumMod val="25000"/>
                </a:schemeClr>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5" name="AutoShape 2"/>
          <p:cNvSpPr>
            <a:spLocks noChangeArrowheads="1"/>
          </p:cNvSpPr>
          <p:nvPr/>
        </p:nvSpPr>
        <p:spPr bwMode="auto">
          <a:xfrm>
            <a:off x="457200" y="1295400"/>
            <a:ext cx="6096000" cy="1066800"/>
          </a:xfrm>
          <a:prstGeom prst="flowChartAlternateProcess">
            <a:avLst/>
          </a:prstGeom>
          <a:ln>
            <a:headEnd/>
            <a:tailEn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prstTxWarp prst="textNoShape">
              <a:avLst/>
            </a:prstTxWarp>
          </a:bodyPr>
          <a:lstStyle/>
          <a:p>
            <a:pPr marL="61913" marR="0" lvl="1" algn="ctr" defTabSz="914400" rtl="0" eaLnBrk="1" fontAlgn="base" latinLnBrk="0" hangingPunct="1">
              <a:lnSpc>
                <a:spcPct val="100000"/>
              </a:lnSpc>
              <a:spcBef>
                <a:spcPct val="0"/>
              </a:spcBef>
              <a:spcAft>
                <a:spcPct val="0"/>
              </a:spcAft>
              <a:buClrTx/>
              <a:buSzTx/>
              <a:tabLst/>
            </a:pPr>
            <a:r>
              <a:rPr kumimoji="0" lang="en-US" sz="4400" b="1" i="0" u="none" strike="noStrike" normalizeH="0" baseline="0" dirty="0" smtClean="0">
                <a:ln w="12700">
                  <a:solidFill>
                    <a:schemeClr val="tx2">
                      <a:satMod val="155000"/>
                    </a:schemeClr>
                  </a:solidFill>
                  <a:prstDash val="solid"/>
                </a:ln>
                <a:solidFill>
                  <a:srgbClr val="F9B1E4"/>
                </a:solidFill>
                <a:effectLst>
                  <a:outerShdw blurRad="41275" dist="20320" dir="1800000" algn="tl" rotWithShape="0">
                    <a:srgbClr val="000000">
                      <a:alpha val="40000"/>
                    </a:srgbClr>
                  </a:outerShdw>
                </a:effectLst>
                <a:latin typeface="Times New Roman" pitchFamily="18" charset="0"/>
                <a:cs typeface="Times New Roman" pitchFamily="18" charset="0"/>
              </a:rPr>
              <a:t>Tool Kit Completion:</a:t>
            </a:r>
            <a:endParaRPr kumimoji="0" lang="en-US" sz="8000" b="1" i="0" u="none" strike="noStrike" normalizeH="0" baseline="0" dirty="0" smtClean="0">
              <a:ln w="12700">
                <a:solidFill>
                  <a:schemeClr val="tx2">
                    <a:satMod val="155000"/>
                  </a:schemeClr>
                </a:solidFill>
                <a:prstDash val="solid"/>
              </a:ln>
              <a:solidFill>
                <a:srgbClr val="F9B1E4"/>
              </a:solidFill>
              <a:effectLst>
                <a:outerShdw blurRad="41275" dist="20320" dir="1800000" algn="tl" rotWithShape="0">
                  <a:srgbClr val="000000">
                    <a:alpha val="40000"/>
                  </a:srgbClr>
                </a:outerShdw>
              </a:effectLst>
              <a:latin typeface="Calibri" pitchFamily="34" charset="0"/>
            </a:endParaRPr>
          </a:p>
        </p:txBody>
      </p:sp>
      <p:pic>
        <p:nvPicPr>
          <p:cNvPr id="1030" name="Picture 6"/>
          <p:cNvPicPr>
            <a:picLocks noChangeAspect="1" noChangeArrowheads="1"/>
          </p:cNvPicPr>
          <p:nvPr/>
        </p:nvPicPr>
        <p:blipFill>
          <a:blip r:embed="rId3" cstate="print"/>
          <a:srcRect/>
          <a:stretch>
            <a:fillRect/>
          </a:stretch>
        </p:blipFill>
        <p:spPr bwMode="auto">
          <a:xfrm rot="1027221">
            <a:off x="6266008" y="990059"/>
            <a:ext cx="2505161" cy="2910084"/>
          </a:xfrm>
          <a:prstGeom prst="rect">
            <a:avLst/>
          </a:prstGeom>
          <a:noFill/>
          <a:ln w="9525">
            <a:noFill/>
            <a:miter lim="800000"/>
            <a:headEnd/>
            <a:tailEnd/>
          </a:ln>
          <a:effectLst>
            <a:glow rad="228600">
              <a:schemeClr val="accent1">
                <a:satMod val="175000"/>
                <a:alpha val="40000"/>
              </a:schemeClr>
            </a:glow>
          </a:effectLst>
        </p:spPr>
      </p:pic>
      <p:sp>
        <p:nvSpPr>
          <p:cNvPr id="6" name="Rounded Rectangle 5"/>
          <p:cNvSpPr/>
          <p:nvPr/>
        </p:nvSpPr>
        <p:spPr>
          <a:xfrm>
            <a:off x="266700" y="457200"/>
            <a:ext cx="8458200" cy="533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additive="base">
                                        <p:cTn id="1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6"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5" presetClass="entr" presetSubtype="0" fill="hold" nodeType="afterEffect">
                                  <p:stCondLst>
                                    <p:cond delay="0"/>
                                  </p:stCondLst>
                                  <p:childTnLst>
                                    <p:set>
                                      <p:cBhvr>
                                        <p:cTn id="35" dur="1" fill="hold">
                                          <p:stCondLst>
                                            <p:cond delay="0"/>
                                          </p:stCondLst>
                                        </p:cTn>
                                        <p:tgtEl>
                                          <p:spTgt spid="1030"/>
                                        </p:tgtEl>
                                        <p:attrNameLst>
                                          <p:attrName>style.visibility</p:attrName>
                                        </p:attrNameLst>
                                      </p:cBhvr>
                                      <p:to>
                                        <p:strVal val="visible"/>
                                      </p:to>
                                    </p:set>
                                    <p:anim calcmode="lin" valueType="num">
                                      <p:cBhvr>
                                        <p:cTn id="36" dur="500" decel="50000" fill="hold">
                                          <p:stCondLst>
                                            <p:cond delay="0"/>
                                          </p:stCondLst>
                                        </p:cTn>
                                        <p:tgtEl>
                                          <p:spTgt spid="1030"/>
                                        </p:tgtEl>
                                        <p:attrNameLst>
                                          <p:attrName>style.rotation</p:attrName>
                                        </p:attrNameLst>
                                      </p:cBhvr>
                                      <p:tavLst>
                                        <p:tav tm="0">
                                          <p:val>
                                            <p:fltVal val="-90"/>
                                          </p:val>
                                        </p:tav>
                                        <p:tav tm="100000">
                                          <p:val>
                                            <p:fltVal val="0"/>
                                          </p:val>
                                        </p:tav>
                                      </p:tavLst>
                                    </p:anim>
                                    <p:anim calcmode="lin" valueType="num">
                                      <p:cBhvr>
                                        <p:cTn id="37" dur="500" decel="50000" fill="hold">
                                          <p:stCondLst>
                                            <p:cond delay="0"/>
                                          </p:stCondLst>
                                        </p:cTn>
                                        <p:tgtEl>
                                          <p:spTgt spid="1030"/>
                                        </p:tgtEl>
                                        <p:attrNameLst>
                                          <p:attrName>ppt_w</p:attrName>
                                        </p:attrNameLst>
                                      </p:cBhvr>
                                      <p:tavLst>
                                        <p:tav tm="0">
                                          <p:val>
                                            <p:strVal val="#ppt_w"/>
                                          </p:val>
                                        </p:tav>
                                        <p:tav tm="100000">
                                          <p:val>
                                            <p:strVal val="#ppt_w*.05"/>
                                          </p:val>
                                        </p:tav>
                                      </p:tavLst>
                                    </p:anim>
                                    <p:anim calcmode="lin" valueType="num">
                                      <p:cBhvr>
                                        <p:cTn id="38" dur="500" accel="50000" fill="hold">
                                          <p:stCondLst>
                                            <p:cond delay="500"/>
                                          </p:stCondLst>
                                        </p:cTn>
                                        <p:tgtEl>
                                          <p:spTgt spid="1030"/>
                                        </p:tgtEl>
                                        <p:attrNameLst>
                                          <p:attrName>ppt_w</p:attrName>
                                        </p:attrNameLst>
                                      </p:cBhvr>
                                      <p:tavLst>
                                        <p:tav tm="0">
                                          <p:val>
                                            <p:strVal val="#ppt_w*.05"/>
                                          </p:val>
                                        </p:tav>
                                        <p:tav tm="100000">
                                          <p:val>
                                            <p:strVal val="#ppt_w"/>
                                          </p:val>
                                        </p:tav>
                                      </p:tavLst>
                                    </p:anim>
                                    <p:anim calcmode="lin" valueType="num">
                                      <p:cBhvr>
                                        <p:cTn id="39" dur="1000" fill="hold"/>
                                        <p:tgtEl>
                                          <p:spTgt spid="1030"/>
                                        </p:tgtEl>
                                        <p:attrNameLst>
                                          <p:attrName>ppt_h</p:attrName>
                                        </p:attrNameLst>
                                      </p:cBhvr>
                                      <p:tavLst>
                                        <p:tav tm="0">
                                          <p:val>
                                            <p:strVal val="#ppt_h"/>
                                          </p:val>
                                        </p:tav>
                                        <p:tav tm="100000">
                                          <p:val>
                                            <p:strVal val="#ppt_h"/>
                                          </p:val>
                                        </p:tav>
                                      </p:tavLst>
                                    </p:anim>
                                    <p:anim calcmode="lin" valueType="num">
                                      <p:cBhvr>
                                        <p:cTn id="40" dur="500" decel="50000" fill="hold">
                                          <p:stCondLst>
                                            <p:cond delay="0"/>
                                          </p:stCondLst>
                                        </p:cTn>
                                        <p:tgtEl>
                                          <p:spTgt spid="1030"/>
                                        </p:tgtEl>
                                        <p:attrNameLst>
                                          <p:attrName>ppt_x</p:attrName>
                                        </p:attrNameLst>
                                      </p:cBhvr>
                                      <p:tavLst>
                                        <p:tav tm="0">
                                          <p:val>
                                            <p:strVal val="#ppt_x+.4"/>
                                          </p:val>
                                        </p:tav>
                                        <p:tav tm="100000">
                                          <p:val>
                                            <p:strVal val="#ppt_x"/>
                                          </p:val>
                                        </p:tav>
                                      </p:tavLst>
                                    </p:anim>
                                    <p:anim calcmode="lin" valueType="num">
                                      <p:cBhvr>
                                        <p:cTn id="41" dur="500" decel="50000" fill="hold">
                                          <p:stCondLst>
                                            <p:cond delay="0"/>
                                          </p:stCondLst>
                                        </p:cTn>
                                        <p:tgtEl>
                                          <p:spTgt spid="1030"/>
                                        </p:tgtEl>
                                        <p:attrNameLst>
                                          <p:attrName>ppt_y</p:attrName>
                                        </p:attrNameLst>
                                      </p:cBhvr>
                                      <p:tavLst>
                                        <p:tav tm="0">
                                          <p:val>
                                            <p:strVal val="#ppt_y-.2"/>
                                          </p:val>
                                        </p:tav>
                                        <p:tav tm="100000">
                                          <p:val>
                                            <p:strVal val="#ppt_y+.1"/>
                                          </p:val>
                                        </p:tav>
                                      </p:tavLst>
                                    </p:anim>
                                    <p:anim calcmode="lin" valueType="num">
                                      <p:cBhvr>
                                        <p:cTn id="42" dur="500" accel="50000" fill="hold">
                                          <p:stCondLst>
                                            <p:cond delay="500"/>
                                          </p:stCondLst>
                                        </p:cTn>
                                        <p:tgtEl>
                                          <p:spTgt spid="1030"/>
                                        </p:tgtEl>
                                        <p:attrNameLst>
                                          <p:attrName>ppt_y</p:attrName>
                                        </p:attrNameLst>
                                      </p:cBhvr>
                                      <p:tavLst>
                                        <p:tav tm="0">
                                          <p:val>
                                            <p:strVal val="#ppt_y+.1"/>
                                          </p:val>
                                        </p:tav>
                                        <p:tav tm="100000">
                                          <p:val>
                                            <p:strVal val="#ppt_y"/>
                                          </p:val>
                                        </p:tav>
                                      </p:tavLst>
                                    </p:anim>
                                    <p:animEffect transition="in" filter="fade">
                                      <p:cBhvr>
                                        <p:cTn id="43" dur="1000" decel="50000">
                                          <p:stCondLst>
                                            <p:cond delay="0"/>
                                          </p:stCondLst>
                                        </p:cTn>
                                        <p:tgtEl>
                                          <p:spTgt spid="1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0"/>
            <a:ext cx="8229600" cy="1143000"/>
          </a:xfrm>
        </p:spPr>
        <p:txBody>
          <a:bodyPr/>
          <a:lstStyle/>
          <a:p>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itchFamily="34" charset="0"/>
              </a:rPr>
              <a:t>What Are Critical Events?</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itchFamily="34" charset="0"/>
            </a:endParaRPr>
          </a:p>
        </p:txBody>
      </p:sp>
      <p:graphicFrame>
        <p:nvGraphicFramePr>
          <p:cNvPr id="4" name="Content Placeholder 3"/>
          <p:cNvGraphicFramePr>
            <a:graphicFrameLocks noGrp="1"/>
          </p:cNvGraphicFramePr>
          <p:nvPr>
            <p:ph idx="1"/>
          </p:nvPr>
        </p:nvGraphicFramePr>
        <p:xfrm>
          <a:off x="355600" y="990600"/>
          <a:ext cx="8229600" cy="5668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81000" y="1524000"/>
            <a:ext cx="8229600" cy="46482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565150" indent="-504825">
              <a:buFont typeface="Wingdings" pitchFamily="2" charset="2"/>
              <a:buChar char="q"/>
            </a:pPr>
            <a:r>
              <a:rPr lang="en-US" sz="3600" b="1" dirty="0" smtClean="0">
                <a:ln w="1905">
                  <a:solidFill>
                    <a:schemeClr val="accent6">
                      <a:lumMod val="10000"/>
                    </a:schemeClr>
                  </a:solidFill>
                </a:ln>
                <a:solidFill>
                  <a:schemeClr val="accent5">
                    <a:lumMod val="75000"/>
                  </a:schemeClr>
                </a:solidFill>
                <a:effectLst>
                  <a:innerShdw blurRad="69850" dist="43180" dir="5400000">
                    <a:srgbClr val="000000">
                      <a:alpha val="65000"/>
                    </a:srgbClr>
                  </a:innerShdw>
                </a:effectLst>
                <a:latin typeface="Century" pitchFamily="18" charset="0"/>
              </a:rPr>
              <a:t>A multi-disciplinary panel designed to bring insight from outside the Division </a:t>
            </a:r>
          </a:p>
          <a:p>
            <a:pPr marL="565150" indent="-504825">
              <a:buFont typeface="Wingdings" pitchFamily="2" charset="2"/>
              <a:buChar char="q"/>
            </a:pPr>
            <a:endParaRPr lang="en-US" sz="2400" b="1" dirty="0" smtClean="0">
              <a:ln w="1905">
                <a:solidFill>
                  <a:schemeClr val="accent6">
                    <a:lumMod val="10000"/>
                  </a:schemeClr>
                </a:solidFill>
              </a:ln>
              <a:solidFill>
                <a:schemeClr val="accent5">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r>
              <a:rPr lang="en-US" sz="3600" b="1" dirty="0" smtClean="0">
                <a:ln w="1905">
                  <a:solidFill>
                    <a:schemeClr val="accent6">
                      <a:lumMod val="10000"/>
                    </a:schemeClr>
                  </a:solidFill>
                </a:ln>
                <a:solidFill>
                  <a:schemeClr val="accent5">
                    <a:lumMod val="75000"/>
                  </a:schemeClr>
                </a:solidFill>
                <a:effectLst>
                  <a:innerShdw blurRad="69850" dist="43180" dir="5400000">
                    <a:srgbClr val="000000">
                      <a:alpha val="65000"/>
                    </a:srgbClr>
                  </a:innerShdw>
                </a:effectLst>
                <a:latin typeface="Century" pitchFamily="18" charset="0"/>
              </a:rPr>
              <a:t>The goal is to look at agency systems and causal factors which may have impacted the event</a:t>
            </a:r>
          </a:p>
        </p:txBody>
      </p:sp>
      <p:sp>
        <p:nvSpPr>
          <p:cNvPr id="5" name="Rounded Rectangle 4"/>
          <p:cNvSpPr/>
          <p:nvPr/>
        </p:nvSpPr>
        <p:spPr>
          <a:xfrm>
            <a:off x="609600" y="304800"/>
            <a:ext cx="7772400" cy="10668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4400" b="1" dirty="0" smtClean="0">
                <a:ln>
                  <a:solidFill>
                    <a:schemeClr val="accent1">
                      <a:lumMod val="50000"/>
                    </a:schemeClr>
                  </a:solidFill>
                </a:ln>
                <a:solidFill>
                  <a:schemeClr val="accent2">
                    <a:lumMod val="50000"/>
                  </a:schemeClr>
                </a:solidFill>
                <a:latin typeface="Century" pitchFamily="18" charset="0"/>
              </a:rPr>
              <a:t>Critical Event Review Panel</a:t>
            </a:r>
            <a:endParaRPr lang="en-US" sz="4400" b="1" dirty="0">
              <a:ln>
                <a:solidFill>
                  <a:schemeClr val="accent1">
                    <a:lumMod val="50000"/>
                  </a:schemeClr>
                </a:solidFill>
              </a:ln>
              <a:solidFill>
                <a:schemeClr val="accent2">
                  <a:lumMod val="5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4">
                                            <p:bg/>
                                          </p:spTgt>
                                        </p:tgtEl>
                                        <p:attrNameLst>
                                          <p:attrName>style.visibility</p:attrName>
                                        </p:attrNameLst>
                                      </p:cBhvr>
                                      <p:to>
                                        <p:strVal val="visible"/>
                                      </p:to>
                                    </p:set>
                                    <p:anim calcmode="lin" valueType="num">
                                      <p:cBhvr additive="base">
                                        <p:cTn id="16"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7" dur="500" fill="hold"/>
                                        <p:tgtEl>
                                          <p:spTgt spid="4">
                                            <p:bg/>
                                          </p:spTgt>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P spid="5" grpId="0" uiExpand="1" build="allAtOnce"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 y="1219200"/>
            <a:ext cx="8686800" cy="5334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61913" indent="14288"/>
            <a:r>
              <a:rPr lang="en-US" sz="4000" b="1" dirty="0" smtClean="0">
                <a:ln w="1905">
                  <a:solidFill>
                    <a:schemeClr val="tx1">
                      <a:lumMod val="95000"/>
                      <a:lumOff val="5000"/>
                    </a:schemeClr>
                  </a:solidFill>
                </a:ln>
                <a:solidFill>
                  <a:schemeClr val="accent2">
                    <a:lumMod val="75000"/>
                  </a:schemeClr>
                </a:solidFill>
                <a:effectLst>
                  <a:innerShdw blurRad="69850" dist="43180" dir="5400000">
                    <a:srgbClr val="000000">
                      <a:alpha val="65000"/>
                    </a:srgbClr>
                  </a:innerShdw>
                </a:effectLst>
                <a:latin typeface="Century" pitchFamily="18" charset="0"/>
              </a:rPr>
              <a:t>Panel meetings are held for:</a:t>
            </a:r>
          </a:p>
          <a:p>
            <a:pPr marL="61913" indent="14288"/>
            <a:endParaRPr lang="en-US" sz="300" b="1" dirty="0" smtClean="0">
              <a:ln w="1905">
                <a:solidFill>
                  <a:schemeClr val="tx1">
                    <a:lumMod val="95000"/>
                    <a:lumOff val="5000"/>
                  </a:schemeClr>
                </a:solidFill>
              </a:ln>
              <a:solidFill>
                <a:schemeClr val="accent2">
                  <a:lumMod val="75000"/>
                </a:schemeClr>
              </a:solidFill>
              <a:effectLst>
                <a:innerShdw blurRad="69850" dist="43180" dir="5400000">
                  <a:srgbClr val="000000">
                    <a:alpha val="65000"/>
                  </a:srgbClr>
                </a:innerShdw>
              </a:effectLst>
              <a:latin typeface="Century" pitchFamily="18" charset="0"/>
            </a:endParaRPr>
          </a:p>
          <a:p>
            <a:pPr marL="565150" indent="-504825"/>
            <a:endParaRPr lang="en-US" sz="800" b="1" dirty="0" smtClean="0">
              <a:ln w="1905">
                <a:solidFill>
                  <a:schemeClr val="tx1">
                    <a:lumMod val="95000"/>
                    <a:lumOff val="5000"/>
                  </a:schemeClr>
                </a:solidFill>
              </a:ln>
              <a:solidFill>
                <a:schemeClr val="accent2">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r>
              <a:rPr lang="en-US" sz="2600" b="1" dirty="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rPr>
              <a:t>All Category C events if CA/N is suspected </a:t>
            </a:r>
            <a:r>
              <a:rPr lang="en-US" sz="2600" b="1" u="sng" dirty="0">
                <a:ln w="1905">
                  <a:solidFill>
                    <a:schemeClr val="tx1">
                      <a:lumMod val="95000"/>
                      <a:lumOff val="5000"/>
                    </a:schemeClr>
                  </a:solidFill>
                </a:ln>
                <a:solidFill>
                  <a:srgbClr val="FF0000"/>
                </a:solidFill>
                <a:effectLst>
                  <a:innerShdw blurRad="69850" dist="43180" dir="5400000">
                    <a:srgbClr val="000000">
                      <a:alpha val="65000"/>
                    </a:srgbClr>
                  </a:innerShdw>
                </a:effectLst>
                <a:latin typeface="Century" pitchFamily="18" charset="0"/>
              </a:rPr>
              <a:t>or if  </a:t>
            </a:r>
            <a:r>
              <a:rPr lang="en-US" sz="2600" b="1" dirty="0">
                <a:ln w="1905">
                  <a:solidFill>
                    <a:schemeClr val="tx1">
                      <a:lumMod val="95000"/>
                      <a:lumOff val="5000"/>
                    </a:schemeClr>
                  </a:solidFill>
                </a:ln>
                <a:solidFill>
                  <a:srgbClr val="FFC000"/>
                </a:solidFill>
                <a:effectLst>
                  <a:innerShdw blurRad="69850" dist="43180" dir="5400000">
                    <a:srgbClr val="000000">
                      <a:alpha val="65000"/>
                    </a:srgbClr>
                  </a:innerShdw>
                </a:effectLst>
                <a:latin typeface="Century" pitchFamily="18" charset="0"/>
              </a:rPr>
              <a:t>requested by the Division Director/Designee </a:t>
            </a:r>
            <a:endParaRPr lang="en-US" sz="2600" b="1" dirty="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endParaRPr lang="en-US" sz="2600" b="1" dirty="0" smtClean="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r>
              <a:rPr lang="en-US" sz="2600" b="1" dirty="0" smtClean="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rPr>
              <a:t>Category B fatalities if CA/N is suspected </a:t>
            </a:r>
            <a:r>
              <a:rPr lang="en-US" sz="2600" b="1" u="sng" dirty="0" smtClean="0">
                <a:ln w="1905">
                  <a:solidFill>
                    <a:schemeClr val="tx1">
                      <a:lumMod val="95000"/>
                      <a:lumOff val="5000"/>
                    </a:schemeClr>
                  </a:solidFill>
                </a:ln>
                <a:solidFill>
                  <a:srgbClr val="FF0000"/>
                </a:solidFill>
                <a:effectLst>
                  <a:innerShdw blurRad="69850" dist="43180" dir="5400000">
                    <a:srgbClr val="000000">
                      <a:alpha val="65000"/>
                    </a:srgbClr>
                  </a:innerShdw>
                </a:effectLst>
                <a:latin typeface="Century" pitchFamily="18" charset="0"/>
              </a:rPr>
              <a:t>or </a:t>
            </a:r>
            <a:r>
              <a:rPr lang="en-US" sz="2600" b="1" u="sng" dirty="0">
                <a:ln w="1905">
                  <a:solidFill>
                    <a:schemeClr val="tx1">
                      <a:lumMod val="95000"/>
                      <a:lumOff val="5000"/>
                    </a:schemeClr>
                  </a:solidFill>
                </a:ln>
                <a:solidFill>
                  <a:srgbClr val="FF0000"/>
                </a:solidFill>
                <a:effectLst>
                  <a:innerShdw blurRad="69850" dist="43180" dir="5400000">
                    <a:srgbClr val="000000">
                      <a:alpha val="65000"/>
                    </a:srgbClr>
                  </a:innerShdw>
                </a:effectLst>
                <a:latin typeface="Century" pitchFamily="18" charset="0"/>
              </a:rPr>
              <a:t>if  </a:t>
            </a:r>
            <a:r>
              <a:rPr lang="en-US" sz="2600" b="1" dirty="0">
                <a:ln w="1905">
                  <a:solidFill>
                    <a:schemeClr val="tx1">
                      <a:lumMod val="95000"/>
                      <a:lumOff val="5000"/>
                    </a:schemeClr>
                  </a:solidFill>
                </a:ln>
                <a:solidFill>
                  <a:srgbClr val="FFC000"/>
                </a:solidFill>
                <a:effectLst>
                  <a:innerShdw blurRad="69850" dist="43180" dir="5400000">
                    <a:srgbClr val="000000">
                      <a:alpha val="65000"/>
                    </a:srgbClr>
                  </a:innerShdw>
                </a:effectLst>
                <a:latin typeface="Century" pitchFamily="18" charset="0"/>
              </a:rPr>
              <a:t>requested by the Division Director/Designee </a:t>
            </a:r>
            <a:endParaRPr lang="en-US" sz="2600" b="1" dirty="0" smtClean="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endParaRPr lang="en-US" sz="2600" b="1" dirty="0" smtClean="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endParaRPr>
          </a:p>
          <a:p>
            <a:pPr marL="565150" indent="-504825">
              <a:buFont typeface="Wingdings" pitchFamily="2" charset="2"/>
              <a:buChar char="q"/>
            </a:pPr>
            <a:r>
              <a:rPr lang="en-US" sz="2600" b="1" dirty="0" smtClean="0">
                <a:ln w="1905">
                  <a:solidFill>
                    <a:schemeClr val="tx1">
                      <a:lumMod val="95000"/>
                      <a:lumOff val="5000"/>
                    </a:schemeClr>
                  </a:solidFill>
                </a:ln>
                <a:solidFill>
                  <a:schemeClr val="accent4">
                    <a:lumMod val="75000"/>
                  </a:schemeClr>
                </a:solidFill>
                <a:effectLst>
                  <a:innerShdw blurRad="69850" dist="43180" dir="5400000">
                    <a:srgbClr val="000000">
                      <a:alpha val="65000"/>
                    </a:srgbClr>
                  </a:innerShdw>
                </a:effectLst>
                <a:latin typeface="Century" pitchFamily="18" charset="0"/>
              </a:rPr>
              <a:t>Categories A, B (non-fatalities), D and E, </a:t>
            </a:r>
            <a:r>
              <a:rPr lang="en-US" sz="2600" b="1" u="sng" dirty="0" smtClean="0">
                <a:ln w="1905">
                  <a:solidFill>
                    <a:schemeClr val="tx1">
                      <a:lumMod val="95000"/>
                      <a:lumOff val="5000"/>
                    </a:schemeClr>
                  </a:solidFill>
                </a:ln>
                <a:solidFill>
                  <a:srgbClr val="C00000"/>
                </a:solidFill>
                <a:effectLst>
                  <a:innerShdw blurRad="69850" dist="43180" dir="5400000">
                    <a:srgbClr val="000000">
                      <a:alpha val="65000"/>
                    </a:srgbClr>
                  </a:innerShdw>
                </a:effectLst>
                <a:latin typeface="Century" pitchFamily="18" charset="0"/>
              </a:rPr>
              <a:t>only if</a:t>
            </a:r>
            <a:r>
              <a:rPr lang="en-US" sz="2600" b="1" dirty="0" smtClean="0">
                <a:ln w="1905">
                  <a:solidFill>
                    <a:schemeClr val="tx1">
                      <a:lumMod val="95000"/>
                      <a:lumOff val="5000"/>
                    </a:schemeClr>
                  </a:solidFill>
                </a:ln>
                <a:solidFill>
                  <a:srgbClr val="C00000"/>
                </a:solidFill>
                <a:effectLst>
                  <a:innerShdw blurRad="69850" dist="43180" dir="5400000">
                    <a:srgbClr val="000000">
                      <a:alpha val="65000"/>
                    </a:srgbClr>
                  </a:innerShdw>
                </a:effectLst>
                <a:latin typeface="Century" pitchFamily="18" charset="0"/>
              </a:rPr>
              <a:t>  </a:t>
            </a:r>
            <a:r>
              <a:rPr lang="en-US" sz="2600" b="1" dirty="0" smtClean="0">
                <a:ln w="1905">
                  <a:solidFill>
                    <a:schemeClr val="tx1">
                      <a:lumMod val="95000"/>
                      <a:lumOff val="5000"/>
                    </a:schemeClr>
                  </a:solidFill>
                </a:ln>
                <a:solidFill>
                  <a:srgbClr val="FFC000"/>
                </a:solidFill>
                <a:effectLst>
                  <a:innerShdw blurRad="69850" dist="43180" dir="5400000">
                    <a:srgbClr val="000000">
                      <a:alpha val="65000"/>
                    </a:srgbClr>
                  </a:innerShdw>
                </a:effectLst>
                <a:latin typeface="Century" pitchFamily="18" charset="0"/>
              </a:rPr>
              <a:t>requested by the Division Director/Designee </a:t>
            </a:r>
          </a:p>
          <a:p>
            <a:pPr marL="565150" indent="-504825">
              <a:buFont typeface="Wingdings" pitchFamily="2" charset="2"/>
              <a:buChar char="q"/>
            </a:pPr>
            <a:endParaRPr lang="en-US" sz="1200" b="1" dirty="0" smtClean="0">
              <a:ln w="1905">
                <a:solidFill>
                  <a:schemeClr val="accent6">
                    <a:lumMod val="10000"/>
                  </a:schemeClr>
                </a:solidFill>
              </a:ln>
              <a:solidFill>
                <a:schemeClr val="accent5">
                  <a:lumMod val="75000"/>
                </a:schemeClr>
              </a:solidFill>
              <a:effectLst>
                <a:innerShdw blurRad="69850" dist="43180" dir="5400000">
                  <a:srgbClr val="000000">
                    <a:alpha val="65000"/>
                  </a:srgbClr>
                </a:innerShdw>
              </a:effectLst>
              <a:latin typeface="Century" pitchFamily="18" charset="0"/>
            </a:endParaRPr>
          </a:p>
        </p:txBody>
      </p:sp>
      <p:sp>
        <p:nvSpPr>
          <p:cNvPr id="5" name="Rounded Rectangle 4"/>
          <p:cNvSpPr/>
          <p:nvPr/>
        </p:nvSpPr>
        <p:spPr>
          <a:xfrm>
            <a:off x="285750" y="228600"/>
            <a:ext cx="8420100" cy="838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4800" b="1" dirty="0" smtClean="0">
                <a:ln>
                  <a:solidFill>
                    <a:schemeClr val="accent1">
                      <a:lumMod val="50000"/>
                    </a:schemeClr>
                  </a:solidFill>
                </a:ln>
                <a:solidFill>
                  <a:schemeClr val="accent2">
                    <a:lumMod val="50000"/>
                  </a:schemeClr>
                </a:solidFill>
                <a:latin typeface="Century" pitchFamily="18" charset="0"/>
              </a:rPr>
              <a:t>Critical Event Review Panel</a:t>
            </a:r>
            <a:endParaRPr lang="en-US" sz="4800" b="1" dirty="0">
              <a:ln>
                <a:solidFill>
                  <a:schemeClr val="accent1">
                    <a:lumMod val="50000"/>
                  </a:schemeClr>
                </a:solidFill>
              </a:ln>
              <a:solidFill>
                <a:schemeClr val="accent2">
                  <a:lumMod val="5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4">
                                            <p:bg/>
                                          </p:spTgt>
                                        </p:tgtEl>
                                        <p:attrNameLst>
                                          <p:attrName>style.visibility</p:attrName>
                                        </p:attrNameLst>
                                      </p:cBhvr>
                                      <p:to>
                                        <p:strVal val="visible"/>
                                      </p:to>
                                    </p:set>
                                    <p:anim calcmode="lin" valueType="num">
                                      <p:cBhvr additive="base">
                                        <p:cTn id="16"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7" dur="500" fill="hold"/>
                                        <p:tgtEl>
                                          <p:spTgt spid="4">
                                            <p:bg/>
                                          </p:spTgt>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 calcmode="lin" valueType="num">
                                      <p:cBhvr additive="base">
                                        <p:cTn id="24"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5" end="5"/>
                                            </p:txEl>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 calcmode="lin" valueType="num">
                                      <p:cBhvr additive="base">
                                        <p:cTn id="28" dur="5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75000"/>
                <a:alpha val="6000"/>
              </a:schemeClr>
            </a:gs>
            <a:gs pos="16000">
              <a:srgbClr val="1F1F1F"/>
            </a:gs>
            <a:gs pos="17999">
              <a:srgbClr val="FFFFFF"/>
            </a:gs>
            <a:gs pos="42000">
              <a:srgbClr val="636363"/>
            </a:gs>
            <a:gs pos="53000">
              <a:srgbClr val="CFCFCF"/>
            </a:gs>
            <a:gs pos="66000">
              <a:srgbClr val="CFCFCF"/>
            </a:gs>
            <a:gs pos="75999">
              <a:srgbClr val="1F1F1F"/>
            </a:gs>
            <a:gs pos="78999">
              <a:srgbClr val="FFFFFF"/>
            </a:gs>
            <a:gs pos="100000">
              <a:srgbClr val="7F7F7F"/>
            </a:gs>
          </a:gsLst>
          <a:lin ang="5400000" scaled="1"/>
          <a:tileRect/>
        </a:gradFill>
        <a:effectLst/>
      </p:bgPr>
    </p:bg>
    <p:spTree>
      <p:nvGrpSpPr>
        <p:cNvPr id="1" name=""/>
        <p:cNvGrpSpPr/>
        <p:nvPr/>
      </p:nvGrpSpPr>
      <p:grpSpPr>
        <a:xfrm>
          <a:off x="0" y="0"/>
          <a:ext cx="0" cy="0"/>
          <a:chOff x="0" y="0"/>
          <a:chExt cx="0" cy="0"/>
        </a:xfrm>
      </p:grpSpPr>
      <p:sp>
        <p:nvSpPr>
          <p:cNvPr id="4" name="Rounded Rectangle 3"/>
          <p:cNvSpPr/>
          <p:nvPr/>
        </p:nvSpPr>
        <p:spPr>
          <a:xfrm>
            <a:off x="381000" y="1981200"/>
            <a:ext cx="8229600" cy="4114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US" sz="4000" b="1" dirty="0" smtClean="0">
                <a:ln>
                  <a:solidFill>
                    <a:srgbClr val="1F255B"/>
                  </a:solidFill>
                </a:ln>
                <a:solidFill>
                  <a:schemeClr val="accent2">
                    <a:lumMod val="50000"/>
                  </a:schemeClr>
                </a:solidFill>
                <a:latin typeface="Century" pitchFamily="18" charset="0"/>
              </a:rPr>
              <a:t>The reviewer and staff from the incident county present an overview of the incident, comment on the findings, and provide case updates.  </a:t>
            </a:r>
            <a:endParaRPr lang="en-US" sz="4000" b="1" dirty="0">
              <a:ln>
                <a:solidFill>
                  <a:srgbClr val="1F255B"/>
                </a:solidFill>
              </a:ln>
              <a:solidFill>
                <a:schemeClr val="accent2">
                  <a:lumMod val="50000"/>
                </a:schemeClr>
              </a:solidFill>
              <a:latin typeface="Century" pitchFamily="18" charset="0"/>
            </a:endParaRPr>
          </a:p>
        </p:txBody>
      </p:sp>
      <p:sp>
        <p:nvSpPr>
          <p:cNvPr id="5" name="Rounded Rectangle 4"/>
          <p:cNvSpPr/>
          <p:nvPr/>
        </p:nvSpPr>
        <p:spPr>
          <a:xfrm>
            <a:off x="371475" y="533400"/>
            <a:ext cx="8248650" cy="1143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000" b="1" dirty="0" smtClean="0">
                <a:ln>
                  <a:solidFill>
                    <a:schemeClr val="accent1">
                      <a:lumMod val="50000"/>
                    </a:schemeClr>
                  </a:solidFill>
                </a:ln>
                <a:solidFill>
                  <a:srgbClr val="C00000"/>
                </a:solidFill>
                <a:latin typeface="Century" pitchFamily="18" charset="0"/>
              </a:rPr>
              <a:t>Critical Event Review Panel</a:t>
            </a:r>
            <a:endParaRPr lang="en-US" sz="4000" b="1" dirty="0">
              <a:ln>
                <a:solidFill>
                  <a:schemeClr val="accent1">
                    <a:lumMod val="50000"/>
                  </a:schemeClr>
                </a:solidFill>
              </a:ln>
              <a:solidFill>
                <a:srgbClr val="C00000"/>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4">
                                            <p:bg/>
                                          </p:spTgt>
                                        </p:tgtEl>
                                        <p:attrNameLst>
                                          <p:attrName>style.visibility</p:attrName>
                                        </p:attrNameLst>
                                      </p:cBhvr>
                                      <p:to>
                                        <p:strVal val="visible"/>
                                      </p:to>
                                    </p:set>
                                    <p:anim calcmode="lin" valueType="num">
                                      <p:cBhvr additive="base">
                                        <p:cTn id="16"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7" dur="500" fill="hold"/>
                                        <p:tgtEl>
                                          <p:spTgt spid="4">
                                            <p:bg/>
                                          </p:spTgt>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anim calcmode="lin" valueType="num">
                                      <p:cBhvr additive="base">
                                        <p:cTn id="20"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14300" y="1371600"/>
            <a:ext cx="8763000" cy="5105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565150" indent="-504825">
              <a:buFont typeface="Wingdings" pitchFamily="2" charset="2"/>
              <a:buChar char="q"/>
            </a:pPr>
            <a:endParaRPr lang="en-US" sz="1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endParaRP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The Reviewer</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Division Director and Regional Director</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Contracted Case Management CEO or designee</a:t>
            </a:r>
          </a:p>
          <a:p>
            <a:pPr marL="565150" indent="-504825" algn="ctr"/>
            <a:endParaRPr lang="en-US" sz="16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endParaRPr>
          </a:p>
          <a:p>
            <a:pPr marL="565150" indent="-504825"/>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Representation from:</a:t>
            </a:r>
          </a:p>
          <a:p>
            <a:pPr marL="565150" indent="-504825"/>
            <a:endParaRPr lang="en-US" sz="12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endParaRP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Children’s Division Central Office (CD)</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Department of Social Services (DSS)</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Division of Youth Services (DYS)</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Department of Mental Health (DMH)</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Division of Legal Services (DLS)</a:t>
            </a:r>
          </a:p>
          <a:p>
            <a:pPr marL="565150" indent="-504825">
              <a:buFont typeface="Wingdings" pitchFamily="2" charset="2"/>
              <a:buChar char="q"/>
            </a:pPr>
            <a:r>
              <a:rPr lang="en-US" sz="24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cs typeface="Arial" pitchFamily="34" charset="0"/>
              </a:rPr>
              <a:t>State Technical Assistance Team (STAT)</a:t>
            </a:r>
          </a:p>
          <a:p>
            <a:pPr marL="565150" indent="-504825">
              <a:buFont typeface="Wingdings" pitchFamily="2" charset="2"/>
              <a:buChar char="q"/>
            </a:pPr>
            <a:endParaRPr lang="en-US" sz="11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endParaRPr>
          </a:p>
          <a:p>
            <a:pPr marL="565150" indent="-504825">
              <a:buFont typeface="Wingdings" pitchFamily="2" charset="2"/>
              <a:buChar char="q"/>
            </a:pPr>
            <a:endParaRPr lang="en-US" sz="1100" b="1" dirty="0" smtClean="0">
              <a:ln w="12700">
                <a:solidFill>
                  <a:schemeClr val="tx2">
                    <a:satMod val="155000"/>
                  </a:schemeClr>
                </a:solidFill>
                <a:prstDash val="solid"/>
              </a:ln>
              <a:solidFill>
                <a:schemeClr val="accent5">
                  <a:lumMod val="50000"/>
                </a:schemeClr>
              </a:solidFill>
              <a:effectLst>
                <a:outerShdw blurRad="41275" dist="20320" dir="1800000" algn="tl" rotWithShape="0">
                  <a:srgbClr val="000000">
                    <a:alpha val="40000"/>
                  </a:srgbClr>
                </a:outerShdw>
              </a:effectLst>
              <a:latin typeface="Century" pitchFamily="18" charset="0"/>
            </a:endParaRPr>
          </a:p>
        </p:txBody>
      </p:sp>
      <p:sp>
        <p:nvSpPr>
          <p:cNvPr id="5" name="Rounded Rectangle 4"/>
          <p:cNvSpPr/>
          <p:nvPr/>
        </p:nvSpPr>
        <p:spPr>
          <a:xfrm>
            <a:off x="285750" y="152400"/>
            <a:ext cx="8420100" cy="6858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4000" b="1" dirty="0" smtClean="0">
                <a:ln>
                  <a:solidFill>
                    <a:schemeClr val="accent1">
                      <a:lumMod val="50000"/>
                    </a:schemeClr>
                  </a:solidFill>
                </a:ln>
                <a:solidFill>
                  <a:schemeClr val="accent2">
                    <a:lumMod val="50000"/>
                  </a:schemeClr>
                </a:solidFill>
                <a:latin typeface="Century" pitchFamily="18" charset="0"/>
              </a:rPr>
              <a:t>Who Typically Attends?</a:t>
            </a:r>
            <a:endParaRPr lang="en-US" sz="4000" b="1" dirty="0">
              <a:ln>
                <a:solidFill>
                  <a:schemeClr val="accent1">
                    <a:lumMod val="50000"/>
                  </a:schemeClr>
                </a:solidFill>
              </a:ln>
              <a:solidFill>
                <a:schemeClr val="accent2">
                  <a:lumMod val="50000"/>
                </a:schemeClr>
              </a:solidFill>
              <a:latin typeface="Century" pitchFamily="18" charset="0"/>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4">
                                            <p:bg/>
                                          </p:spTgt>
                                        </p:tgtEl>
                                        <p:attrNameLst>
                                          <p:attrName>style.visibility</p:attrName>
                                        </p:attrNameLst>
                                      </p:cBhvr>
                                      <p:to>
                                        <p:strVal val="visible"/>
                                      </p:to>
                                    </p:set>
                                    <p:anim calcmode="lin" valueType="num">
                                      <p:cBhvr additive="base">
                                        <p:cTn id="16" dur="500" fill="hold"/>
                                        <p:tgtEl>
                                          <p:spTgt spid="4">
                                            <p:bg/>
                                          </p:spTgt>
                                        </p:tgtEl>
                                        <p:attrNameLst>
                                          <p:attrName>ppt_x</p:attrName>
                                        </p:attrNameLst>
                                      </p:cBhvr>
                                      <p:tavLst>
                                        <p:tav tm="0">
                                          <p:val>
                                            <p:strVal val="0-#ppt_w/2"/>
                                          </p:val>
                                        </p:tav>
                                        <p:tav tm="100000">
                                          <p:val>
                                            <p:strVal val="#ppt_x"/>
                                          </p:val>
                                        </p:tav>
                                      </p:tavLst>
                                    </p:anim>
                                    <p:anim calcmode="lin" valueType="num">
                                      <p:cBhvr additive="base">
                                        <p:cTn id="17" dur="500" fill="hold"/>
                                        <p:tgtEl>
                                          <p:spTgt spid="4">
                                            <p:bg/>
                                          </p:spTgt>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 calcmode="lin" valueType="num">
                                      <p:cBhvr additive="base">
                                        <p:cTn id="20"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4">
                                            <p:txEl>
                                              <p:pRg st="1" end="1"/>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 calcmode="lin" valueType="num">
                                      <p:cBhvr additive="base">
                                        <p:cTn id="24"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4">
                                            <p:txEl>
                                              <p:pRg st="2" end="2"/>
                                            </p:txEl>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additive="base">
                                        <p:cTn id="28"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
                                            <p:txEl>
                                              <p:pRg st="3" end="3"/>
                                            </p:txEl>
                                          </p:spTgt>
                                        </p:tgtEl>
                                        <p:attrNameLst>
                                          <p:attrName>ppt_y</p:attrName>
                                        </p:attrNameLst>
                                      </p:cBhvr>
                                      <p:tavLst>
                                        <p:tav tm="0">
                                          <p:val>
                                            <p:strVal val="#ppt_y"/>
                                          </p:val>
                                        </p:tav>
                                        <p:tav tm="100000">
                                          <p:val>
                                            <p:strVal val="#ppt_y"/>
                                          </p:val>
                                        </p:tav>
                                      </p:tavLst>
                                    </p:anim>
                                  </p:childTnLst>
                                </p:cTn>
                              </p:par>
                              <p:par>
                                <p:cTn id="30" presetID="2" presetClass="entr" presetSubtype="8" fill="hold" grpId="0"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additive="base">
                                        <p:cTn id="32"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
                                            <p:txEl>
                                              <p:pRg st="5" end="5"/>
                                            </p:txEl>
                                          </p:spTgt>
                                        </p:tgtEl>
                                        <p:attrNameLst>
                                          <p:attrName>ppt_y</p:attrName>
                                        </p:attrNameLst>
                                      </p:cBhvr>
                                      <p:tavLst>
                                        <p:tav tm="0">
                                          <p:val>
                                            <p:strVal val="#ppt_y"/>
                                          </p:val>
                                        </p:tav>
                                        <p:tav tm="100000">
                                          <p:val>
                                            <p:strVal val="#ppt_y"/>
                                          </p:val>
                                        </p:tav>
                                      </p:tavLst>
                                    </p:anim>
                                  </p:childTnLst>
                                </p:cTn>
                              </p:par>
                              <p:par>
                                <p:cTn id="34" presetID="2" presetClass="entr" presetSubtype="8" fill="hold" grpId="0" nodeType="withEffect">
                                  <p:stCondLst>
                                    <p:cond delay="0"/>
                                  </p:stCondLst>
                                  <p:childTnLst>
                                    <p:set>
                                      <p:cBhvr>
                                        <p:cTn id="35" dur="1" fill="hold">
                                          <p:stCondLst>
                                            <p:cond delay="0"/>
                                          </p:stCondLst>
                                        </p:cTn>
                                        <p:tgtEl>
                                          <p:spTgt spid="4">
                                            <p:txEl>
                                              <p:pRg st="7" end="7"/>
                                            </p:txEl>
                                          </p:spTgt>
                                        </p:tgtEl>
                                        <p:attrNameLst>
                                          <p:attrName>style.visibility</p:attrName>
                                        </p:attrNameLst>
                                      </p:cBhvr>
                                      <p:to>
                                        <p:strVal val="visible"/>
                                      </p:to>
                                    </p:set>
                                    <p:anim calcmode="lin" valueType="num">
                                      <p:cBhvr additive="base">
                                        <p:cTn id="36" dur="5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4">
                                            <p:txEl>
                                              <p:pRg st="7" end="7"/>
                                            </p:txEl>
                                          </p:spTgt>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 calcmode="lin" valueType="num">
                                      <p:cBhvr additive="base">
                                        <p:cTn id="40"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4">
                                            <p:txEl>
                                              <p:pRg st="8" end="8"/>
                                            </p:txEl>
                                          </p:spTgt>
                                        </p:tgtEl>
                                        <p:attrNameLst>
                                          <p:attrName>ppt_y</p:attrName>
                                        </p:attrNameLst>
                                      </p:cBhvr>
                                      <p:tavLst>
                                        <p:tav tm="0">
                                          <p:val>
                                            <p:strVal val="#ppt_y"/>
                                          </p:val>
                                        </p:tav>
                                        <p:tav tm="100000">
                                          <p:val>
                                            <p:strVal val="#ppt_y"/>
                                          </p:val>
                                        </p:tav>
                                      </p:tavLst>
                                    </p:anim>
                                  </p:childTnLst>
                                </p:cTn>
                              </p:par>
                              <p:par>
                                <p:cTn id="42" presetID="2" presetClass="entr" presetSubtype="8" fill="hold" grpId="0" nodeType="withEffect">
                                  <p:stCondLst>
                                    <p:cond delay="0"/>
                                  </p:stCondLst>
                                  <p:childTnLst>
                                    <p:set>
                                      <p:cBhvr>
                                        <p:cTn id="43" dur="1" fill="hold">
                                          <p:stCondLst>
                                            <p:cond delay="0"/>
                                          </p:stCondLst>
                                        </p:cTn>
                                        <p:tgtEl>
                                          <p:spTgt spid="4">
                                            <p:txEl>
                                              <p:pRg st="9" end="9"/>
                                            </p:txEl>
                                          </p:spTgt>
                                        </p:tgtEl>
                                        <p:attrNameLst>
                                          <p:attrName>style.visibility</p:attrName>
                                        </p:attrNameLst>
                                      </p:cBhvr>
                                      <p:to>
                                        <p:strVal val="visible"/>
                                      </p:to>
                                    </p:set>
                                    <p:anim calcmode="lin" valueType="num">
                                      <p:cBhvr additive="base">
                                        <p:cTn id="44" dur="500" fill="hold"/>
                                        <p:tgtEl>
                                          <p:spTgt spid="4">
                                            <p:txEl>
                                              <p:pRg st="9" end="9"/>
                                            </p:txEl>
                                          </p:spTgt>
                                        </p:tgtEl>
                                        <p:attrNameLst>
                                          <p:attrName>ppt_x</p:attrName>
                                        </p:attrNameLst>
                                      </p:cBhvr>
                                      <p:tavLst>
                                        <p:tav tm="0">
                                          <p:val>
                                            <p:strVal val="0-#ppt_w/2"/>
                                          </p:val>
                                        </p:tav>
                                        <p:tav tm="100000">
                                          <p:val>
                                            <p:strVal val="#ppt_x"/>
                                          </p:val>
                                        </p:tav>
                                      </p:tavLst>
                                    </p:anim>
                                    <p:anim calcmode="lin" valueType="num">
                                      <p:cBhvr additive="base">
                                        <p:cTn id="45" dur="500" fill="hold"/>
                                        <p:tgtEl>
                                          <p:spTgt spid="4">
                                            <p:txEl>
                                              <p:pRg st="9" end="9"/>
                                            </p:txEl>
                                          </p:spTgt>
                                        </p:tgtEl>
                                        <p:attrNameLst>
                                          <p:attrName>ppt_y</p:attrName>
                                        </p:attrNameLst>
                                      </p:cBhvr>
                                      <p:tavLst>
                                        <p:tav tm="0">
                                          <p:val>
                                            <p:strVal val="#ppt_y"/>
                                          </p:val>
                                        </p:tav>
                                        <p:tav tm="100000">
                                          <p:val>
                                            <p:strVal val="#ppt_y"/>
                                          </p:val>
                                        </p:tav>
                                      </p:tavLst>
                                    </p:anim>
                                  </p:childTnLst>
                                </p:cTn>
                              </p:par>
                              <p:par>
                                <p:cTn id="46" presetID="2" presetClass="entr" presetSubtype="8" fill="hold" grpId="0" nodeType="withEffect">
                                  <p:stCondLst>
                                    <p:cond delay="0"/>
                                  </p:stCondLst>
                                  <p:childTnLst>
                                    <p:set>
                                      <p:cBhvr>
                                        <p:cTn id="47" dur="1" fill="hold">
                                          <p:stCondLst>
                                            <p:cond delay="0"/>
                                          </p:stCondLst>
                                        </p:cTn>
                                        <p:tgtEl>
                                          <p:spTgt spid="4">
                                            <p:txEl>
                                              <p:pRg st="10" end="10"/>
                                            </p:txEl>
                                          </p:spTgt>
                                        </p:tgtEl>
                                        <p:attrNameLst>
                                          <p:attrName>style.visibility</p:attrName>
                                        </p:attrNameLst>
                                      </p:cBhvr>
                                      <p:to>
                                        <p:strVal val="visible"/>
                                      </p:to>
                                    </p:set>
                                    <p:anim calcmode="lin" valueType="num">
                                      <p:cBhvr additive="base">
                                        <p:cTn id="48" dur="500" fill="hold"/>
                                        <p:tgtEl>
                                          <p:spTgt spid="4">
                                            <p:txEl>
                                              <p:pRg st="10" end="10"/>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4">
                                            <p:txEl>
                                              <p:pRg st="10" end="10"/>
                                            </p:txEl>
                                          </p:spTgt>
                                        </p:tgtEl>
                                        <p:attrNameLst>
                                          <p:attrName>ppt_y</p:attrName>
                                        </p:attrNameLst>
                                      </p:cBhvr>
                                      <p:tavLst>
                                        <p:tav tm="0">
                                          <p:val>
                                            <p:strVal val="#ppt_y"/>
                                          </p:val>
                                        </p:tav>
                                        <p:tav tm="100000">
                                          <p:val>
                                            <p:strVal val="#ppt_y"/>
                                          </p:val>
                                        </p:tav>
                                      </p:tavLst>
                                    </p:anim>
                                  </p:childTnLst>
                                </p:cTn>
                              </p:par>
                              <p:par>
                                <p:cTn id="50" presetID="2" presetClass="entr" presetSubtype="8" fill="hold" grpId="0" nodeType="withEffect">
                                  <p:stCondLst>
                                    <p:cond delay="0"/>
                                  </p:stCondLst>
                                  <p:childTnLst>
                                    <p:set>
                                      <p:cBhvr>
                                        <p:cTn id="51" dur="1" fill="hold">
                                          <p:stCondLst>
                                            <p:cond delay="0"/>
                                          </p:stCondLst>
                                        </p:cTn>
                                        <p:tgtEl>
                                          <p:spTgt spid="4">
                                            <p:txEl>
                                              <p:pRg st="11" end="11"/>
                                            </p:txEl>
                                          </p:spTgt>
                                        </p:tgtEl>
                                        <p:attrNameLst>
                                          <p:attrName>style.visibility</p:attrName>
                                        </p:attrNameLst>
                                      </p:cBhvr>
                                      <p:to>
                                        <p:strVal val="visible"/>
                                      </p:to>
                                    </p:set>
                                    <p:anim calcmode="lin" valueType="num">
                                      <p:cBhvr additive="base">
                                        <p:cTn id="52" dur="500" fill="hold"/>
                                        <p:tgtEl>
                                          <p:spTgt spid="4">
                                            <p:txEl>
                                              <p:pRg st="11" end="11"/>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4">
                                            <p:txEl>
                                              <p:pRg st="11" end="11"/>
                                            </p:txEl>
                                          </p:spTgt>
                                        </p:tgtEl>
                                        <p:attrNameLst>
                                          <p:attrName>ppt_y</p:attrName>
                                        </p:attrNameLst>
                                      </p:cBhvr>
                                      <p:tavLst>
                                        <p:tav tm="0">
                                          <p:val>
                                            <p:strVal val="#ppt_y"/>
                                          </p:val>
                                        </p:tav>
                                        <p:tav tm="100000">
                                          <p:val>
                                            <p:strVal val="#ppt_y"/>
                                          </p:val>
                                        </p:tav>
                                      </p:tavLst>
                                    </p:anim>
                                  </p:childTnLst>
                                </p:cTn>
                              </p:par>
                              <p:par>
                                <p:cTn id="54" presetID="2" presetClass="entr" presetSubtype="8" fill="hold" grpId="0" nodeType="withEffect">
                                  <p:stCondLst>
                                    <p:cond delay="0"/>
                                  </p:stCondLst>
                                  <p:childTnLst>
                                    <p:set>
                                      <p:cBhvr>
                                        <p:cTn id="55" dur="1" fill="hold">
                                          <p:stCondLst>
                                            <p:cond delay="0"/>
                                          </p:stCondLst>
                                        </p:cTn>
                                        <p:tgtEl>
                                          <p:spTgt spid="4">
                                            <p:txEl>
                                              <p:pRg st="12" end="12"/>
                                            </p:txEl>
                                          </p:spTgt>
                                        </p:tgtEl>
                                        <p:attrNameLst>
                                          <p:attrName>style.visibility</p:attrName>
                                        </p:attrNameLst>
                                      </p:cBhvr>
                                      <p:to>
                                        <p:strVal val="visible"/>
                                      </p:to>
                                    </p:set>
                                    <p:anim calcmode="lin" valueType="num">
                                      <p:cBhvr additive="base">
                                        <p:cTn id="56" dur="500" fill="hold"/>
                                        <p:tgtEl>
                                          <p:spTgt spid="4">
                                            <p:txEl>
                                              <p:pRg st="12" end="12"/>
                                            </p:txEl>
                                          </p:spTgt>
                                        </p:tgtEl>
                                        <p:attrNameLst>
                                          <p:attrName>ppt_x</p:attrName>
                                        </p:attrNameLst>
                                      </p:cBhvr>
                                      <p:tavLst>
                                        <p:tav tm="0">
                                          <p:val>
                                            <p:strVal val="0-#ppt_w/2"/>
                                          </p:val>
                                        </p:tav>
                                        <p:tav tm="100000">
                                          <p:val>
                                            <p:strVal val="#ppt_x"/>
                                          </p:val>
                                        </p:tav>
                                      </p:tavLst>
                                    </p:anim>
                                    <p:anim calcmode="lin" valueType="num">
                                      <p:cBhvr additive="base">
                                        <p:cTn id="57" dur="500" fill="hold"/>
                                        <p:tgtEl>
                                          <p:spTgt spid="4">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152400" y="990600"/>
            <a:ext cx="8763000" cy="5638800"/>
          </a:xfrm>
          <a:prstGeom prst="flowChartAlternateProcess">
            <a:avLst/>
          </a:prstGeom>
          <a:solidFill>
            <a:srgbClr val="EDC9C9"/>
          </a:solidFill>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t" anchorCtr="0" compatLnSpc="1">
            <a:prstTxWarp prst="textNoShape">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803275" lvl="1" indent="-566738" fontAlgn="base">
              <a:spcBef>
                <a:spcPct val="0"/>
              </a:spcBef>
              <a:spcAft>
                <a:spcPct val="0"/>
              </a:spcAft>
              <a:buFont typeface="Wingdings" pitchFamily="2" charset="2"/>
              <a:buChar char="q"/>
            </a:pPr>
            <a:r>
              <a:rPr kumimoji="0" lang="en-US" sz="3600" b="1" i="0" u="none" strike="noStrike" normalizeH="0" dirty="0" smtClean="0">
                <a:ln w="1905">
                  <a:solidFill>
                    <a:schemeClr val="accent1">
                      <a:lumMod val="50000"/>
                    </a:schemeClr>
                  </a:solidFill>
                </a:ln>
                <a:solidFill>
                  <a:srgbClr val="660033"/>
                </a:solidFill>
                <a:effectLst>
                  <a:innerShdw blurRad="69850" dist="43180" dir="5400000">
                    <a:srgbClr val="000000">
                      <a:alpha val="65000"/>
                    </a:srgbClr>
                  </a:innerShdw>
                </a:effectLst>
                <a:latin typeface="Century" pitchFamily="18" charset="0"/>
              </a:rPr>
              <a:t>At each Executive Team meeting, critical events and trends will be discussed for law, policy, practice and training implications statewide.</a:t>
            </a:r>
          </a:p>
          <a:p>
            <a:pPr marL="803275" lvl="1" indent="-566738" fontAlgn="base">
              <a:spcBef>
                <a:spcPct val="0"/>
              </a:spcBef>
              <a:spcAft>
                <a:spcPct val="0"/>
              </a:spcAft>
              <a:buFont typeface="Wingdings" pitchFamily="2" charset="2"/>
              <a:buChar char="q"/>
            </a:pPr>
            <a:endParaRPr lang="en-US" b="1" dirty="0" smtClean="0">
              <a:ln w="6350" cmpd="dbl">
                <a:solidFill>
                  <a:schemeClr val="accent1">
                    <a:lumMod val="50000"/>
                  </a:schemeClr>
                </a:solidFill>
                <a:prstDash val="solid"/>
              </a:ln>
              <a:solidFill>
                <a:srgbClr val="660033"/>
              </a:solidFill>
              <a:latin typeface="Century" pitchFamily="18" charset="0"/>
            </a:endParaRPr>
          </a:p>
          <a:p>
            <a:pPr marL="803275" lvl="1" indent="-566738" fontAlgn="base">
              <a:spcBef>
                <a:spcPct val="0"/>
              </a:spcBef>
              <a:spcAft>
                <a:spcPct val="0"/>
              </a:spcAft>
              <a:buFont typeface="Wingdings" pitchFamily="2" charset="2"/>
              <a:buChar char="q"/>
            </a:pPr>
            <a:r>
              <a:rPr lang="en-US" sz="3600" b="1" dirty="0" smtClean="0">
                <a:ln w="6350" cmpd="dbl">
                  <a:solidFill>
                    <a:schemeClr val="accent1">
                      <a:lumMod val="50000"/>
                    </a:schemeClr>
                  </a:solidFill>
                  <a:prstDash val="solid"/>
                </a:ln>
                <a:solidFill>
                  <a:srgbClr val="660033"/>
                </a:solidFill>
                <a:latin typeface="Century" pitchFamily="18" charset="0"/>
              </a:rPr>
              <a:t>Regional Directors will discuss findings and address appropriate plans of action within their regions. </a:t>
            </a:r>
            <a:r>
              <a:rPr kumimoji="0" lang="en-US" sz="3600" b="1" i="0" u="none" strike="noStrike" normalizeH="0" dirty="0" smtClean="0">
                <a:ln w="1905">
                  <a:solidFill>
                    <a:schemeClr val="accent1">
                      <a:lumMod val="50000"/>
                    </a:schemeClr>
                  </a:solidFill>
                </a:ln>
                <a:solidFill>
                  <a:srgbClr val="660033"/>
                </a:solidFill>
                <a:effectLst>
                  <a:innerShdw blurRad="69850" dist="43180" dir="5400000">
                    <a:srgbClr val="000000">
                      <a:alpha val="65000"/>
                    </a:srgbClr>
                  </a:innerShdw>
                </a:effectLst>
                <a:latin typeface="Century" pitchFamily="18" charset="0"/>
              </a:rPr>
              <a:t> </a:t>
            </a:r>
            <a:endParaRPr kumimoji="0" lang="en-US" sz="3200" b="1" i="0" u="none" strike="noStrike" normalizeH="0" dirty="0" smtClean="0">
              <a:ln w="1905">
                <a:solidFill>
                  <a:schemeClr val="accent1">
                    <a:lumMod val="50000"/>
                  </a:schemeClr>
                </a:solidFill>
              </a:ln>
              <a:solidFill>
                <a:srgbClr val="660033"/>
              </a:solidFill>
              <a:effectLst>
                <a:innerShdw blurRad="69850" dist="43180" dir="5400000">
                  <a:srgbClr val="000000">
                    <a:alpha val="65000"/>
                  </a:srgbClr>
                </a:innerShdw>
              </a:effectLst>
              <a:latin typeface="Century" pitchFamily="18" charset="0"/>
            </a:endParaRPr>
          </a:p>
          <a:p>
            <a:pPr marL="582613" lvl="1" indent="-457200" fontAlgn="base">
              <a:spcBef>
                <a:spcPct val="0"/>
              </a:spcBef>
              <a:spcAft>
                <a:spcPct val="0"/>
              </a:spcAft>
              <a:buFont typeface="Wingdings" pitchFamily="2" charset="2"/>
              <a:buChar char="q"/>
            </a:pPr>
            <a:endParaRPr lang="en-US" sz="1100" dirty="0" smtClean="0">
              <a:ln w="1905">
                <a:solidFill>
                  <a:schemeClr val="accent1">
                    <a:lumMod val="50000"/>
                  </a:schemeClr>
                </a:solidFill>
              </a:ln>
              <a:solidFill>
                <a:srgbClr val="660033"/>
              </a:solidFill>
              <a:effectLst>
                <a:innerShdw blurRad="69850" dist="43180" dir="5400000">
                  <a:srgbClr val="000000">
                    <a:alpha val="65000"/>
                  </a:srgbClr>
                </a:innerShdw>
              </a:effectLst>
              <a:latin typeface="Century" pitchFamily="18" charset="0"/>
            </a:endParaRPr>
          </a:p>
          <a:p>
            <a:pPr marL="582613" lvl="1" indent="-457200" fontAlgn="base">
              <a:spcBef>
                <a:spcPct val="0"/>
              </a:spcBef>
              <a:spcAft>
                <a:spcPct val="0"/>
              </a:spcAft>
              <a:buFont typeface="Wingdings" pitchFamily="2" charset="2"/>
              <a:buChar char="q"/>
            </a:pPr>
            <a:endParaRPr kumimoji="0" lang="en-US" sz="3600" i="0" u="none" strike="noStrike" spc="50" normalizeH="0" dirty="0" smtClean="0">
              <a:ln w="11430">
                <a:solidFill>
                  <a:schemeClr val="accent1">
                    <a:lumMod val="50000"/>
                  </a:schemeClr>
                </a:solidFill>
              </a:ln>
              <a:solidFill>
                <a:srgbClr val="660033"/>
              </a:solidFill>
              <a:effectLst>
                <a:outerShdw blurRad="76200" dist="50800" dir="5400000" algn="tl" rotWithShape="0">
                  <a:srgbClr val="000000">
                    <a:alpha val="65000"/>
                  </a:srgbClr>
                </a:outerShdw>
              </a:effectLst>
              <a:latin typeface="Calibri" pitchFamily="34" charset="0"/>
            </a:endParaRPr>
          </a:p>
          <a:p>
            <a:pPr marL="61913" marR="0" lvl="1" algn="ctr" defTabSz="914400" rtl="0" eaLnBrk="1" fontAlgn="base" latinLnBrk="0" hangingPunct="1">
              <a:lnSpc>
                <a:spcPct val="100000"/>
              </a:lnSpc>
              <a:spcBef>
                <a:spcPct val="0"/>
              </a:spcBef>
              <a:spcAft>
                <a:spcPct val="0"/>
              </a:spcAft>
              <a:buClrTx/>
              <a:buSzTx/>
              <a:tabLst/>
            </a:pPr>
            <a:endParaRPr kumimoji="0" lang="en-US" sz="3600" i="0" u="sng" strike="noStrike" spc="50" normalizeH="0" baseline="0" dirty="0" smtClean="0">
              <a:ln w="11430">
                <a:solidFill>
                  <a:schemeClr val="accent1">
                    <a:lumMod val="50000"/>
                  </a:schemeClr>
                </a:solidFill>
              </a:ln>
              <a:solidFill>
                <a:srgbClr val="660033"/>
              </a:solidFill>
              <a:effectLst>
                <a:outerShdw blurRad="76200" dist="50800" dir="5400000" algn="tl" rotWithShape="0">
                  <a:srgbClr val="000000">
                    <a:alpha val="65000"/>
                  </a:srgbClr>
                </a:outerShdw>
              </a:effectLst>
              <a:latin typeface="Calibri" pitchFamily="34" charset="0"/>
            </a:endParaRPr>
          </a:p>
          <a:p>
            <a:pPr marL="623888" marR="0" lvl="1" indent="-457200" defTabSz="914400" rtl="0" eaLnBrk="1" fontAlgn="base" latinLnBrk="0" hangingPunct="1">
              <a:lnSpc>
                <a:spcPct val="100000"/>
              </a:lnSpc>
              <a:spcBef>
                <a:spcPct val="0"/>
              </a:spcBef>
              <a:spcAft>
                <a:spcPct val="0"/>
              </a:spcAft>
              <a:buClrTx/>
              <a:buSzTx/>
              <a:tabLst/>
            </a:pPr>
            <a:endParaRPr kumimoji="0" lang="en-US" sz="2800" i="0" u="none" strike="noStrike" spc="50" normalizeH="0" baseline="0" dirty="0" smtClean="0">
              <a:ln w="11430">
                <a:solidFill>
                  <a:schemeClr val="accent1">
                    <a:lumMod val="50000"/>
                  </a:schemeClr>
                </a:solidFill>
              </a:ln>
              <a:solidFill>
                <a:srgbClr val="660033"/>
              </a:solidFill>
              <a:effectLst>
                <a:outerShdw blurRad="76200" dist="50800" dir="5400000" algn="tl" rotWithShape="0">
                  <a:srgbClr val="000000">
                    <a:alpha val="65000"/>
                  </a:srgbClr>
                </a:outerShdw>
              </a:effectLst>
              <a:latin typeface="Calibri" pitchFamily="34" charset="0"/>
            </a:endParaRPr>
          </a:p>
          <a:p>
            <a:pPr marL="166688" marR="0" lvl="0" algn="l" defTabSz="914400" rtl="0" eaLnBrk="1" fontAlgn="base" latinLnBrk="0" hangingPunct="1">
              <a:lnSpc>
                <a:spcPct val="100000"/>
              </a:lnSpc>
              <a:spcBef>
                <a:spcPct val="0"/>
              </a:spcBef>
              <a:spcAft>
                <a:spcPct val="0"/>
              </a:spcAft>
              <a:buClrTx/>
              <a:buSzTx/>
              <a:buFontTx/>
              <a:buNone/>
              <a:tabLst/>
            </a:pPr>
            <a:endParaRPr kumimoji="0" lang="en-US" sz="6000" i="0" u="none" strike="noStrike" spc="50" normalizeH="0" baseline="0" dirty="0" smtClean="0">
              <a:ln w="11430">
                <a:solidFill>
                  <a:schemeClr val="accent1">
                    <a:lumMod val="50000"/>
                  </a:schemeClr>
                </a:solidFill>
              </a:ln>
              <a:solidFill>
                <a:srgbClr val="660033"/>
              </a:solidFill>
              <a:effectLst>
                <a:outerShdw blurRad="76200" dist="50800" dir="5400000" algn="tl" rotWithShape="0">
                  <a:srgbClr val="000000">
                    <a:alpha val="65000"/>
                  </a:srgbClr>
                </a:outerShdw>
              </a:effectLst>
              <a:latin typeface="Calibri" pitchFamily="34" charset="0"/>
            </a:endParaRPr>
          </a:p>
        </p:txBody>
      </p:sp>
      <p:sp>
        <p:nvSpPr>
          <p:cNvPr id="4" name="Rounded Rectangle 3"/>
          <p:cNvSpPr/>
          <p:nvPr/>
        </p:nvSpPr>
        <p:spPr>
          <a:xfrm>
            <a:off x="1447800" y="304800"/>
            <a:ext cx="6172200" cy="838200"/>
          </a:xfrm>
          <a:prstGeom prst="roundRect">
            <a:avLst/>
          </a:prstGeom>
          <a:solidFill>
            <a:schemeClr val="bg2">
              <a:lumMod val="90000"/>
            </a:schemeClr>
          </a:solidFill>
        </p:spPr>
        <p:style>
          <a:lnRef idx="1">
            <a:schemeClr val="accent5"/>
          </a:lnRef>
          <a:fillRef idx="2">
            <a:schemeClr val="accent5"/>
          </a:fillRef>
          <a:effectRef idx="1">
            <a:schemeClr val="accent5"/>
          </a:effectRef>
          <a:fontRef idx="minor">
            <a:schemeClr val="dk1"/>
          </a:fontRef>
        </p:style>
        <p:txBody>
          <a:bodyPr rtlCol="0" anchor="ctr"/>
          <a:lstStyle/>
          <a:p>
            <a:pPr marL="125413" lvl="1" indent="-3175" algn="ctr" fontAlgn="base">
              <a:spcBef>
                <a:spcPct val="0"/>
              </a:spcBef>
              <a:spcAft>
                <a:spcPct val="0"/>
              </a:spcAft>
            </a:pPr>
            <a:r>
              <a:rPr lang="en-US" sz="3600" b="1" dirty="0" smtClean="0">
                <a:ln w="1905">
                  <a:solidFill>
                    <a:srgbClr val="1F255B"/>
                  </a:solidFill>
                </a:ln>
                <a:solidFill>
                  <a:schemeClr val="bg2">
                    <a:lumMod val="75000"/>
                  </a:schemeClr>
                </a:solidFill>
                <a:effectLst>
                  <a:innerShdw blurRad="69850" dist="43180" dir="5400000">
                    <a:srgbClr val="000000">
                      <a:alpha val="65000"/>
                    </a:srgbClr>
                  </a:innerShdw>
                </a:effectLst>
                <a:latin typeface="Century" pitchFamily="18" charset="0"/>
              </a:rPr>
              <a:t>Trends and  Action Steps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4">
                                            <p:bg/>
                                          </p:spTgt>
                                        </p:tgtEl>
                                        <p:attrNameLst>
                                          <p:attrName>style.visibility</p:attrName>
                                        </p:attrNameLst>
                                      </p:cBhvr>
                                      <p:to>
                                        <p:strVal val="visible"/>
                                      </p:to>
                                    </p:set>
                                    <p:anim calcmode="lin" valueType="num">
                                      <p:cBhvr additive="base">
                                        <p:cTn id="7" dur="500" fill="hold"/>
                                        <p:tgtEl>
                                          <p:spTgt spid="4">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bg/>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ppt_y"/>
                                          </p:val>
                                        </p:tav>
                                        <p:tav tm="100000">
                                          <p:val>
                                            <p:strVal val="#ppt_y"/>
                                          </p:val>
                                        </p:tav>
                                      </p:tavLst>
                                    </p:anim>
                                  </p:childTnLst>
                                </p:cTn>
                              </p:par>
                              <p:par>
                                <p:cTn id="13" presetID="25" presetClass="entr" presetSubtype="0" fill="hold" grpId="0" nodeType="withEffect">
                                  <p:stCondLst>
                                    <p:cond delay="0"/>
                                  </p:stCondLst>
                                  <p:childTnLst>
                                    <p:set>
                                      <p:cBhvr>
                                        <p:cTn id="14" dur="1" fill="hold">
                                          <p:stCondLst>
                                            <p:cond delay="0"/>
                                          </p:stCondLst>
                                        </p:cTn>
                                        <p:tgtEl>
                                          <p:spTgt spid="19458">
                                            <p:bg/>
                                          </p:spTgt>
                                        </p:tgtEl>
                                        <p:attrNameLst>
                                          <p:attrName>style.visibility</p:attrName>
                                        </p:attrNameLst>
                                      </p:cBhvr>
                                      <p:to>
                                        <p:strVal val="visible"/>
                                      </p:to>
                                    </p:set>
                                    <p:anim calcmode="lin" valueType="num">
                                      <p:cBhvr>
                                        <p:cTn id="15" dur="250" decel="50000" fill="hold">
                                          <p:stCondLst>
                                            <p:cond delay="0"/>
                                          </p:stCondLst>
                                        </p:cTn>
                                        <p:tgtEl>
                                          <p:spTgt spid="19458">
                                            <p:bg/>
                                          </p:spTgt>
                                        </p:tgtEl>
                                        <p:attrNameLst>
                                          <p:attrName>style.rotation</p:attrName>
                                        </p:attrNameLst>
                                      </p:cBhvr>
                                      <p:tavLst>
                                        <p:tav tm="0">
                                          <p:val>
                                            <p:fltVal val="-90"/>
                                          </p:val>
                                        </p:tav>
                                        <p:tav tm="100000">
                                          <p:val>
                                            <p:fltVal val="0"/>
                                          </p:val>
                                        </p:tav>
                                      </p:tavLst>
                                    </p:anim>
                                    <p:anim calcmode="lin" valueType="num">
                                      <p:cBhvr>
                                        <p:cTn id="16" dur="250" decel="50000" fill="hold">
                                          <p:stCondLst>
                                            <p:cond delay="0"/>
                                          </p:stCondLst>
                                        </p:cTn>
                                        <p:tgtEl>
                                          <p:spTgt spid="19458">
                                            <p:bg/>
                                          </p:spTgt>
                                        </p:tgtEl>
                                        <p:attrNameLst>
                                          <p:attrName>ppt_w</p:attrName>
                                        </p:attrNameLst>
                                      </p:cBhvr>
                                      <p:tavLst>
                                        <p:tav tm="0">
                                          <p:val>
                                            <p:strVal val="#ppt_w"/>
                                          </p:val>
                                        </p:tav>
                                        <p:tav tm="100000">
                                          <p:val>
                                            <p:strVal val="#ppt_w*.05"/>
                                          </p:val>
                                        </p:tav>
                                      </p:tavLst>
                                    </p:anim>
                                    <p:anim calcmode="lin" valueType="num">
                                      <p:cBhvr>
                                        <p:cTn id="17" dur="250" accel="50000" fill="hold">
                                          <p:stCondLst>
                                            <p:cond delay="250"/>
                                          </p:stCondLst>
                                        </p:cTn>
                                        <p:tgtEl>
                                          <p:spTgt spid="19458">
                                            <p:bg/>
                                          </p:spTgt>
                                        </p:tgtEl>
                                        <p:attrNameLst>
                                          <p:attrName>ppt_w</p:attrName>
                                        </p:attrNameLst>
                                      </p:cBhvr>
                                      <p:tavLst>
                                        <p:tav tm="0">
                                          <p:val>
                                            <p:strVal val="#ppt_w*.05"/>
                                          </p:val>
                                        </p:tav>
                                        <p:tav tm="100000">
                                          <p:val>
                                            <p:strVal val="#ppt_w"/>
                                          </p:val>
                                        </p:tav>
                                      </p:tavLst>
                                    </p:anim>
                                    <p:anim calcmode="lin" valueType="num">
                                      <p:cBhvr>
                                        <p:cTn id="18" dur="500" fill="hold"/>
                                        <p:tgtEl>
                                          <p:spTgt spid="19458">
                                            <p:bg/>
                                          </p:spTgt>
                                        </p:tgtEl>
                                        <p:attrNameLst>
                                          <p:attrName>ppt_h</p:attrName>
                                        </p:attrNameLst>
                                      </p:cBhvr>
                                      <p:tavLst>
                                        <p:tav tm="0">
                                          <p:val>
                                            <p:strVal val="#ppt_h"/>
                                          </p:val>
                                        </p:tav>
                                        <p:tav tm="100000">
                                          <p:val>
                                            <p:strVal val="#ppt_h"/>
                                          </p:val>
                                        </p:tav>
                                      </p:tavLst>
                                    </p:anim>
                                    <p:anim calcmode="lin" valueType="num">
                                      <p:cBhvr>
                                        <p:cTn id="19" dur="250" decel="50000" fill="hold">
                                          <p:stCondLst>
                                            <p:cond delay="0"/>
                                          </p:stCondLst>
                                        </p:cTn>
                                        <p:tgtEl>
                                          <p:spTgt spid="19458">
                                            <p:bg/>
                                          </p:spTgt>
                                        </p:tgtEl>
                                        <p:attrNameLst>
                                          <p:attrName>ppt_x</p:attrName>
                                        </p:attrNameLst>
                                      </p:cBhvr>
                                      <p:tavLst>
                                        <p:tav tm="0">
                                          <p:val>
                                            <p:strVal val="#ppt_x+.4"/>
                                          </p:val>
                                        </p:tav>
                                        <p:tav tm="100000">
                                          <p:val>
                                            <p:strVal val="#ppt_x"/>
                                          </p:val>
                                        </p:tav>
                                      </p:tavLst>
                                    </p:anim>
                                    <p:anim calcmode="lin" valueType="num">
                                      <p:cBhvr>
                                        <p:cTn id="20" dur="250" decel="50000" fill="hold">
                                          <p:stCondLst>
                                            <p:cond delay="0"/>
                                          </p:stCondLst>
                                        </p:cTn>
                                        <p:tgtEl>
                                          <p:spTgt spid="19458">
                                            <p:bg/>
                                          </p:spTgt>
                                        </p:tgtEl>
                                        <p:attrNameLst>
                                          <p:attrName>ppt_y</p:attrName>
                                        </p:attrNameLst>
                                      </p:cBhvr>
                                      <p:tavLst>
                                        <p:tav tm="0">
                                          <p:val>
                                            <p:strVal val="#ppt_y-.2"/>
                                          </p:val>
                                        </p:tav>
                                        <p:tav tm="100000">
                                          <p:val>
                                            <p:strVal val="#ppt_y+.1"/>
                                          </p:val>
                                        </p:tav>
                                      </p:tavLst>
                                    </p:anim>
                                    <p:anim calcmode="lin" valueType="num">
                                      <p:cBhvr>
                                        <p:cTn id="21" dur="250" accel="50000" fill="hold">
                                          <p:stCondLst>
                                            <p:cond delay="250"/>
                                          </p:stCondLst>
                                        </p:cTn>
                                        <p:tgtEl>
                                          <p:spTgt spid="19458">
                                            <p:bg/>
                                          </p:spTgt>
                                        </p:tgtEl>
                                        <p:attrNameLst>
                                          <p:attrName>ppt_y</p:attrName>
                                        </p:attrNameLst>
                                      </p:cBhvr>
                                      <p:tavLst>
                                        <p:tav tm="0">
                                          <p:val>
                                            <p:strVal val="#ppt_y+.1"/>
                                          </p:val>
                                        </p:tav>
                                        <p:tav tm="100000">
                                          <p:val>
                                            <p:strVal val="#ppt_y"/>
                                          </p:val>
                                        </p:tav>
                                      </p:tavLst>
                                    </p:anim>
                                    <p:animEffect transition="in" filter="fade">
                                      <p:cBhvr>
                                        <p:cTn id="22" dur="500" decel="50000">
                                          <p:stCondLst>
                                            <p:cond delay="0"/>
                                          </p:stCondLst>
                                        </p:cTn>
                                        <p:tgtEl>
                                          <p:spTgt spid="19458">
                                            <p:bg/>
                                          </p:spTgt>
                                        </p:tgtEl>
                                      </p:cBhvr>
                                    </p:animEffect>
                                  </p:childTnLst>
                                </p:cTn>
                              </p:par>
                              <p:par>
                                <p:cTn id="23" presetID="25" presetClass="entr" presetSubtype="0" fill="hold" grpId="0" nodeType="withEffect">
                                  <p:stCondLst>
                                    <p:cond delay="0"/>
                                  </p:stCondLst>
                                  <p:childTnLst>
                                    <p:set>
                                      <p:cBhvr>
                                        <p:cTn id="24" dur="1" fill="hold">
                                          <p:stCondLst>
                                            <p:cond delay="0"/>
                                          </p:stCondLst>
                                        </p:cTn>
                                        <p:tgtEl>
                                          <p:spTgt spid="19458">
                                            <p:txEl>
                                              <p:pRg st="0" end="0"/>
                                            </p:txEl>
                                          </p:spTgt>
                                        </p:tgtEl>
                                        <p:attrNameLst>
                                          <p:attrName>style.visibility</p:attrName>
                                        </p:attrNameLst>
                                      </p:cBhvr>
                                      <p:to>
                                        <p:strVal val="visible"/>
                                      </p:to>
                                    </p:set>
                                    <p:anim calcmode="lin" valueType="num">
                                      <p:cBhvr>
                                        <p:cTn id="25" dur="250" decel="50000" fill="hold">
                                          <p:stCondLst>
                                            <p:cond delay="0"/>
                                          </p:stCondLst>
                                        </p:cTn>
                                        <p:tgtEl>
                                          <p:spTgt spid="19458">
                                            <p:txEl>
                                              <p:pRg st="0" end="0"/>
                                            </p:txEl>
                                          </p:spTgt>
                                        </p:tgtEl>
                                        <p:attrNameLst>
                                          <p:attrName>style.rotation</p:attrName>
                                        </p:attrNameLst>
                                      </p:cBhvr>
                                      <p:tavLst>
                                        <p:tav tm="0">
                                          <p:val>
                                            <p:fltVal val="-90"/>
                                          </p:val>
                                        </p:tav>
                                        <p:tav tm="100000">
                                          <p:val>
                                            <p:fltVal val="0"/>
                                          </p:val>
                                        </p:tav>
                                      </p:tavLst>
                                    </p:anim>
                                    <p:anim calcmode="lin" valueType="num">
                                      <p:cBhvr>
                                        <p:cTn id="26" dur="250" decel="50000" fill="hold">
                                          <p:stCondLst>
                                            <p:cond delay="0"/>
                                          </p:stCondLst>
                                        </p:cTn>
                                        <p:tgtEl>
                                          <p:spTgt spid="19458">
                                            <p:txEl>
                                              <p:pRg st="0" end="0"/>
                                            </p:txEl>
                                          </p:spTgt>
                                        </p:tgtEl>
                                        <p:attrNameLst>
                                          <p:attrName>ppt_w</p:attrName>
                                        </p:attrNameLst>
                                      </p:cBhvr>
                                      <p:tavLst>
                                        <p:tav tm="0">
                                          <p:val>
                                            <p:strVal val="#ppt_w"/>
                                          </p:val>
                                        </p:tav>
                                        <p:tav tm="100000">
                                          <p:val>
                                            <p:strVal val="#ppt_w*.05"/>
                                          </p:val>
                                        </p:tav>
                                      </p:tavLst>
                                    </p:anim>
                                    <p:anim calcmode="lin" valueType="num">
                                      <p:cBhvr>
                                        <p:cTn id="27" dur="250" accel="50000" fill="hold">
                                          <p:stCondLst>
                                            <p:cond delay="250"/>
                                          </p:stCondLst>
                                        </p:cTn>
                                        <p:tgtEl>
                                          <p:spTgt spid="19458">
                                            <p:txEl>
                                              <p:pRg st="0" end="0"/>
                                            </p:txEl>
                                          </p:spTgt>
                                        </p:tgtEl>
                                        <p:attrNameLst>
                                          <p:attrName>ppt_w</p:attrName>
                                        </p:attrNameLst>
                                      </p:cBhvr>
                                      <p:tavLst>
                                        <p:tav tm="0">
                                          <p:val>
                                            <p:strVal val="#ppt_w*.05"/>
                                          </p:val>
                                        </p:tav>
                                        <p:tav tm="100000">
                                          <p:val>
                                            <p:strVal val="#ppt_w"/>
                                          </p:val>
                                        </p:tav>
                                      </p:tavLst>
                                    </p:anim>
                                    <p:anim calcmode="lin" valueType="num">
                                      <p:cBhvr>
                                        <p:cTn id="28" dur="500" fill="hold"/>
                                        <p:tgtEl>
                                          <p:spTgt spid="19458">
                                            <p:txEl>
                                              <p:pRg st="0" end="0"/>
                                            </p:txEl>
                                          </p:spTgt>
                                        </p:tgtEl>
                                        <p:attrNameLst>
                                          <p:attrName>ppt_h</p:attrName>
                                        </p:attrNameLst>
                                      </p:cBhvr>
                                      <p:tavLst>
                                        <p:tav tm="0">
                                          <p:val>
                                            <p:strVal val="#ppt_h"/>
                                          </p:val>
                                        </p:tav>
                                        <p:tav tm="100000">
                                          <p:val>
                                            <p:strVal val="#ppt_h"/>
                                          </p:val>
                                        </p:tav>
                                      </p:tavLst>
                                    </p:anim>
                                    <p:anim calcmode="lin" valueType="num">
                                      <p:cBhvr>
                                        <p:cTn id="29" dur="250" decel="50000" fill="hold">
                                          <p:stCondLst>
                                            <p:cond delay="0"/>
                                          </p:stCondLst>
                                        </p:cTn>
                                        <p:tgtEl>
                                          <p:spTgt spid="19458">
                                            <p:txEl>
                                              <p:pRg st="0" end="0"/>
                                            </p:txEl>
                                          </p:spTgt>
                                        </p:tgtEl>
                                        <p:attrNameLst>
                                          <p:attrName>ppt_x</p:attrName>
                                        </p:attrNameLst>
                                      </p:cBhvr>
                                      <p:tavLst>
                                        <p:tav tm="0">
                                          <p:val>
                                            <p:strVal val="#ppt_x+.4"/>
                                          </p:val>
                                        </p:tav>
                                        <p:tav tm="100000">
                                          <p:val>
                                            <p:strVal val="#ppt_x"/>
                                          </p:val>
                                        </p:tav>
                                      </p:tavLst>
                                    </p:anim>
                                    <p:anim calcmode="lin" valueType="num">
                                      <p:cBhvr>
                                        <p:cTn id="30" dur="250" decel="50000" fill="hold">
                                          <p:stCondLst>
                                            <p:cond delay="0"/>
                                          </p:stCondLst>
                                        </p:cTn>
                                        <p:tgtEl>
                                          <p:spTgt spid="19458">
                                            <p:txEl>
                                              <p:pRg st="0" end="0"/>
                                            </p:txEl>
                                          </p:spTgt>
                                        </p:tgtEl>
                                        <p:attrNameLst>
                                          <p:attrName>ppt_y</p:attrName>
                                        </p:attrNameLst>
                                      </p:cBhvr>
                                      <p:tavLst>
                                        <p:tav tm="0">
                                          <p:val>
                                            <p:strVal val="#ppt_y-.2"/>
                                          </p:val>
                                        </p:tav>
                                        <p:tav tm="100000">
                                          <p:val>
                                            <p:strVal val="#ppt_y+.1"/>
                                          </p:val>
                                        </p:tav>
                                      </p:tavLst>
                                    </p:anim>
                                    <p:anim calcmode="lin" valueType="num">
                                      <p:cBhvr>
                                        <p:cTn id="31" dur="250" accel="50000" fill="hold">
                                          <p:stCondLst>
                                            <p:cond delay="250"/>
                                          </p:stCondLst>
                                        </p:cTn>
                                        <p:tgtEl>
                                          <p:spTgt spid="19458">
                                            <p:txEl>
                                              <p:pRg st="0" end="0"/>
                                            </p:txEl>
                                          </p:spTgt>
                                        </p:tgtEl>
                                        <p:attrNameLst>
                                          <p:attrName>ppt_y</p:attrName>
                                        </p:attrNameLst>
                                      </p:cBhvr>
                                      <p:tavLst>
                                        <p:tav tm="0">
                                          <p:val>
                                            <p:strVal val="#ppt_y+.1"/>
                                          </p:val>
                                        </p:tav>
                                        <p:tav tm="100000">
                                          <p:val>
                                            <p:strVal val="#ppt_y"/>
                                          </p:val>
                                        </p:tav>
                                      </p:tavLst>
                                    </p:anim>
                                    <p:animEffect transition="in" filter="fade">
                                      <p:cBhvr>
                                        <p:cTn id="32" dur="500" decel="50000">
                                          <p:stCondLst>
                                            <p:cond delay="0"/>
                                          </p:stCondLst>
                                        </p:cTn>
                                        <p:tgtEl>
                                          <p:spTgt spid="19458">
                                            <p:txEl>
                                              <p:pRg st="0" end="0"/>
                                            </p:txEl>
                                          </p:spTgt>
                                        </p:tgtEl>
                                      </p:cBhvr>
                                    </p:animEffect>
                                  </p:childTnLst>
                                </p:cTn>
                              </p:par>
                              <p:par>
                                <p:cTn id="33" presetID="2" presetClass="entr" presetSubtype="4" fill="hold" grpId="0" nodeType="withEffect">
                                  <p:stCondLst>
                                    <p:cond delay="0"/>
                                  </p:stCondLst>
                                  <p:childTnLst>
                                    <p:set>
                                      <p:cBhvr>
                                        <p:cTn id="34" dur="1" fill="hold">
                                          <p:stCondLst>
                                            <p:cond delay="0"/>
                                          </p:stCondLst>
                                        </p:cTn>
                                        <p:tgtEl>
                                          <p:spTgt spid="19458">
                                            <p:txEl>
                                              <p:pRg st="2" end="2"/>
                                            </p:txEl>
                                          </p:spTgt>
                                        </p:tgtEl>
                                        <p:attrNameLst>
                                          <p:attrName>style.visibility</p:attrName>
                                        </p:attrNameLst>
                                      </p:cBhvr>
                                      <p:to>
                                        <p:strVal val="visible"/>
                                      </p:to>
                                    </p:set>
                                    <p:anim calcmode="lin" valueType="num">
                                      <p:cBhvr additive="base">
                                        <p:cTn id="35"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uiExpand="1" build="p" animBg="1"/>
      <p:bldP spid="4" grpId="0" uiExpand="1" build="allAtOnce"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6" name="Rectangle 5"/>
          <p:cNvSpPr/>
          <p:nvPr/>
        </p:nvSpPr>
        <p:spPr>
          <a:xfrm>
            <a:off x="2133600" y="647700"/>
            <a:ext cx="7010400" cy="5257800"/>
          </a:xfrm>
          <a:prstGeom prst="rect">
            <a:avLst/>
          </a:prstGeom>
          <a:ln/>
          <a:scene3d>
            <a:camera prst="perspectiveHeroicExtremeLeftFacing"/>
            <a:lightRig rig="threePt" dir="t">
              <a:rot lat="0" lon="0" rev="1200000"/>
            </a:lightRig>
          </a:scene3d>
          <a:sp3d>
            <a:bevelT w="63500" h="25400"/>
          </a:sp3d>
        </p:spPr>
        <p:style>
          <a:lnRef idx="0">
            <a:schemeClr val="accent5"/>
          </a:lnRef>
          <a:fillRef idx="1003">
            <a:schemeClr val="lt2"/>
          </a:fillRef>
          <a:effectRef idx="3">
            <a:schemeClr val="accent5"/>
          </a:effectRef>
          <a:fontRef idx="minor">
            <a:schemeClr val="lt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19900" b="1" dirty="0" smtClean="0">
                <a:ln w="76200">
                  <a:solidFill>
                    <a:schemeClr val="accent5">
                      <a:lumMod val="50000"/>
                    </a:schemeClr>
                  </a:solidFill>
                </a:ln>
                <a:blipFill>
                  <a:blip r:embed="rId2"/>
                  <a:tile tx="0" ty="0" sx="100000" sy="100000" flip="none" algn="tl"/>
                </a:blipFill>
                <a:effectLst>
                  <a:outerShdw blurRad="50800" dist="39000" dir="5460000" algn="tl">
                    <a:srgbClr val="000000">
                      <a:alpha val="38000"/>
                    </a:srgbClr>
                  </a:outerShdw>
                </a:effectLst>
                <a:latin typeface="Impact" pitchFamily="34" charset="0"/>
              </a:rPr>
              <a:t>The End</a:t>
            </a:r>
            <a:endParaRPr lang="en-US" sz="19900" b="1" dirty="0">
              <a:ln w="76200">
                <a:solidFill>
                  <a:schemeClr val="accent5">
                    <a:lumMod val="50000"/>
                  </a:schemeClr>
                </a:solidFill>
              </a:ln>
              <a:blipFill>
                <a:blip r:embed="rId2"/>
                <a:tile tx="0" ty="0" sx="100000" sy="100000" flip="none" algn="tl"/>
              </a:blipFill>
              <a:effectLst>
                <a:outerShdw blurRad="50800" dist="39000" dir="5460000" algn="tl">
                  <a:srgbClr val="000000">
                    <a:alpha val="38000"/>
                  </a:srgbClr>
                </a:outerShdw>
              </a:effectLst>
              <a:latin typeface="Impact" pitchFamily="34" charset="0"/>
            </a:endParaRPr>
          </a:p>
        </p:txBody>
      </p:sp>
      <p:pic>
        <p:nvPicPr>
          <p:cNvPr id="2050" name="Picture 2"/>
          <p:cNvPicPr>
            <a:picLocks noGrp="1" noChangeAspect="1" noChangeArrowheads="1"/>
          </p:cNvPicPr>
          <p:nvPr>
            <p:ph idx="1"/>
          </p:nvPr>
        </p:nvPicPr>
        <p:blipFill>
          <a:blip r:embed="rId3" cstate="print"/>
          <a:srcRect/>
          <a:stretch>
            <a:fillRect/>
          </a:stretch>
        </p:blipFill>
        <p:spPr bwMode="auto">
          <a:xfrm>
            <a:off x="-762000" y="381000"/>
            <a:ext cx="5257800" cy="6477000"/>
          </a:xfrm>
          <a:prstGeom prst="rect">
            <a:avLst/>
          </a:prstGeom>
          <a:noFill/>
          <a:ln w="9525">
            <a:noFill/>
            <a:miter lim="800000"/>
            <a:headEnd/>
            <a:tailEnd/>
          </a:ln>
          <a:effectLst/>
        </p:spPr>
      </p:pic>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itchFamily="34" charset="0"/>
              </a:rPr>
              <a:t>What Other Events require a Critical Event Response?</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pitchFamily="34" charset="0"/>
            </a:endParaRPr>
          </a:p>
        </p:txBody>
      </p:sp>
      <p:graphicFrame>
        <p:nvGraphicFramePr>
          <p:cNvPr id="4" name="Content Placeholder 3"/>
          <p:cNvGraphicFramePr>
            <a:graphicFrameLocks noGrp="1"/>
          </p:cNvGraphicFramePr>
          <p:nvPr>
            <p:ph idx="1"/>
          </p:nvPr>
        </p:nvGraphicFramePr>
        <p:xfrm>
          <a:off x="355600" y="990600"/>
          <a:ext cx="8559800" cy="5668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90500" y="1981200"/>
            <a:ext cx="8610600" cy="46482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465138" indent="-6350">
              <a:buNone/>
            </a:pPr>
            <a:r>
              <a:rPr lang="en-US" sz="3600" dirty="0" smtClean="0">
                <a:ln w="18415" cmpd="sng">
                  <a:solidFill>
                    <a:schemeClr val="accent6">
                      <a:lumMod val="10000"/>
                    </a:schemeClr>
                  </a:solidFill>
                  <a:prstDash val="solid"/>
                </a:ln>
                <a:solidFill>
                  <a:schemeClr val="accent1">
                    <a:lumMod val="40000"/>
                    <a:lumOff val="60000"/>
                  </a:schemeClr>
                </a:solidFill>
                <a:effectLst>
                  <a:outerShdw blurRad="63500" dir="3600000" algn="tl" rotWithShape="0">
                    <a:srgbClr val="000000">
                      <a:alpha val="70000"/>
                    </a:srgbClr>
                  </a:outerShdw>
                </a:effectLst>
                <a:latin typeface="Century" pitchFamily="18" charset="0"/>
              </a:rPr>
              <a:t>The CS-23 provides staff a method for collecting accurate, consistent information quickly in order to notify CD Administration of </a:t>
            </a:r>
            <a:r>
              <a:rPr lang="en-US" sz="4000" dirty="0" smtClean="0">
                <a:ln w="18415" cmpd="sng">
                  <a:solidFill>
                    <a:schemeClr val="accent6">
                      <a:lumMod val="10000"/>
                    </a:schemeClr>
                  </a:solidFill>
                  <a:prstDash val="solid"/>
                </a:ln>
                <a:solidFill>
                  <a:srgbClr val="C00000"/>
                </a:solidFill>
                <a:effectLst>
                  <a:outerShdw blurRad="63500" dir="3600000" algn="tl" rotWithShape="0">
                    <a:srgbClr val="000000">
                      <a:alpha val="70000"/>
                    </a:srgbClr>
                  </a:outerShdw>
                </a:effectLst>
                <a:latin typeface="Century" pitchFamily="18" charset="0"/>
              </a:rPr>
              <a:t>critical events </a:t>
            </a:r>
            <a:r>
              <a:rPr lang="en-US" sz="3600" u="sng" dirty="0" smtClean="0">
                <a:ln w="18415" cmpd="sng">
                  <a:solidFill>
                    <a:schemeClr val="accent6">
                      <a:lumMod val="10000"/>
                    </a:schemeClr>
                  </a:solidFill>
                  <a:prstDash val="solid"/>
                </a:ln>
                <a:solidFill>
                  <a:schemeClr val="accent2">
                    <a:lumMod val="60000"/>
                    <a:lumOff val="40000"/>
                  </a:schemeClr>
                </a:solidFill>
                <a:effectLst>
                  <a:outerShdw blurRad="63500" dir="3600000" algn="tl" rotWithShape="0">
                    <a:srgbClr val="000000">
                      <a:alpha val="70000"/>
                    </a:srgbClr>
                  </a:outerShdw>
                </a:effectLst>
                <a:latin typeface="Century" pitchFamily="18" charset="0"/>
              </a:rPr>
              <a:t>or</a:t>
            </a:r>
            <a:r>
              <a:rPr lang="en-US" sz="3600" dirty="0" smtClean="0">
                <a:ln w="18415" cmpd="sng">
                  <a:solidFill>
                    <a:schemeClr val="accent6">
                      <a:lumMod val="10000"/>
                    </a:schemeClr>
                  </a:solidFill>
                  <a:prstDash val="solid"/>
                </a:ln>
                <a:solidFill>
                  <a:schemeClr val="accent2">
                    <a:lumMod val="60000"/>
                    <a:lumOff val="40000"/>
                  </a:schemeClr>
                </a:solidFill>
                <a:effectLst>
                  <a:outerShdw blurRad="63500" dir="3600000" algn="tl" rotWithShape="0">
                    <a:srgbClr val="000000">
                      <a:alpha val="70000"/>
                    </a:srgbClr>
                  </a:outerShdw>
                </a:effectLst>
                <a:latin typeface="Century" pitchFamily="18" charset="0"/>
              </a:rPr>
              <a:t> </a:t>
            </a:r>
            <a:r>
              <a:rPr lang="en-US" sz="4000" dirty="0" smtClean="0">
                <a:ln w="18415" cmpd="sng">
                  <a:solidFill>
                    <a:schemeClr val="accent6">
                      <a:lumMod val="10000"/>
                    </a:schemeClr>
                  </a:solidFill>
                  <a:prstDash val="solid"/>
                </a:ln>
                <a:solidFill>
                  <a:srgbClr val="C00000"/>
                </a:solidFill>
                <a:effectLst>
                  <a:outerShdw blurRad="63500" dir="3600000" algn="tl" rotWithShape="0">
                    <a:srgbClr val="000000">
                      <a:alpha val="70000"/>
                    </a:srgbClr>
                  </a:outerShdw>
                </a:effectLst>
                <a:latin typeface="Century" pitchFamily="18" charset="0"/>
              </a:rPr>
              <a:t>other</a:t>
            </a:r>
            <a:r>
              <a:rPr lang="en-US" sz="3600" dirty="0" smtClean="0">
                <a:ln w="18415" cmpd="sng">
                  <a:solidFill>
                    <a:schemeClr val="accent6">
                      <a:lumMod val="10000"/>
                    </a:schemeClr>
                  </a:solidFill>
                  <a:prstDash val="solid"/>
                </a:ln>
                <a:solidFill>
                  <a:schemeClr val="accent1">
                    <a:lumMod val="40000"/>
                    <a:lumOff val="60000"/>
                  </a:schemeClr>
                </a:solidFill>
                <a:effectLst>
                  <a:outerShdw blurRad="63500" dir="3600000" algn="tl" rotWithShape="0">
                    <a:srgbClr val="000000">
                      <a:alpha val="70000"/>
                    </a:srgbClr>
                  </a:outerShdw>
                </a:effectLst>
                <a:latin typeface="Century" pitchFamily="18" charset="0"/>
              </a:rPr>
              <a:t> situations that require a critical event response.  </a:t>
            </a:r>
          </a:p>
        </p:txBody>
      </p:sp>
      <p:sp>
        <p:nvSpPr>
          <p:cNvPr id="5" name="Rounded Rectangle 4"/>
          <p:cNvSpPr/>
          <p:nvPr/>
        </p:nvSpPr>
        <p:spPr>
          <a:xfrm>
            <a:off x="381000" y="838200"/>
            <a:ext cx="8229600" cy="9906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3200" b="1" dirty="0" smtClean="0">
                <a:ln w="12700">
                  <a:solidFill>
                    <a:schemeClr val="bg2">
                      <a:lumMod val="50000"/>
                    </a:schemeClr>
                  </a:solidFill>
                  <a:prstDash val="solid"/>
                </a:ln>
                <a:solidFill>
                  <a:srgbClr val="660033"/>
                </a:solidFill>
                <a:latin typeface="Century" pitchFamily="18" charset="0"/>
                <a:cs typeface="Arial" pitchFamily="34" charset="0"/>
              </a:rPr>
              <a:t>What is a Critical Event Report (CS-23)?</a:t>
            </a:r>
            <a:endParaRPr lang="en-US" sz="3200" dirty="0">
              <a:ln w="12700">
                <a:solidFill>
                  <a:schemeClr val="bg2">
                    <a:lumMod val="50000"/>
                  </a:schemeClr>
                </a:solidFill>
                <a:prstDash val="solid"/>
              </a:ln>
              <a:solidFill>
                <a:srgbClr val="660033"/>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0-#ppt_w/2"/>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2400" y="1219200"/>
            <a:ext cx="8686800" cy="5410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sz="2800" b="1" dirty="0" smtClean="0">
                <a:ln w="12700">
                  <a:solidFill>
                    <a:schemeClr val="accent2">
                      <a:lumMod val="50000"/>
                    </a:schemeClr>
                  </a:solidFill>
                  <a:prstDash val="solid"/>
                </a:ln>
                <a:solidFill>
                  <a:srgbClr val="0070C0"/>
                </a:solidFill>
                <a:effectLst>
                  <a:outerShdw blurRad="41275" dist="20320" dir="1800000" algn="tl" rotWithShape="0">
                    <a:srgbClr val="000000">
                      <a:alpha val="40000"/>
                    </a:srgbClr>
                  </a:outerShdw>
                </a:effectLst>
                <a:latin typeface="Century" pitchFamily="18" charset="0"/>
              </a:rPr>
              <a:t>Critical events are classified by category, which determines the Division’s response.  </a:t>
            </a:r>
          </a:p>
          <a:p>
            <a:endParaRPr lang="en-US" sz="14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Categories include: </a:t>
            </a:r>
          </a:p>
          <a:p>
            <a:endParaRPr lang="en-US" sz="14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pPr marL="347663">
              <a:buFont typeface="Wingdings" pitchFamily="2" charset="2"/>
              <a:buChar char="q"/>
            </a:pPr>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  Category A</a:t>
            </a:r>
          </a:p>
          <a:p>
            <a:pPr marL="347663">
              <a:buFont typeface="Wingdings" pitchFamily="2" charset="2"/>
              <a:buChar char="q"/>
            </a:pPr>
            <a:endParaRPr lang="en-US" sz="16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pPr marL="1422400">
              <a:buFont typeface="Wingdings" pitchFamily="2" charset="2"/>
              <a:buChar char="q"/>
            </a:pPr>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  Category B</a:t>
            </a:r>
          </a:p>
          <a:p>
            <a:pPr marL="1422400">
              <a:buFont typeface="Wingdings" pitchFamily="2" charset="2"/>
              <a:buChar char="q"/>
            </a:pPr>
            <a:endParaRPr lang="en-US" sz="16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pPr marL="2176463">
              <a:buFont typeface="Wingdings" pitchFamily="2" charset="2"/>
              <a:buChar char="q"/>
            </a:pPr>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  Category C</a:t>
            </a:r>
          </a:p>
          <a:p>
            <a:pPr marL="2176463">
              <a:buFont typeface="Wingdings" pitchFamily="2" charset="2"/>
              <a:buChar char="q"/>
            </a:pPr>
            <a:endParaRPr lang="en-US" sz="16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pPr marL="2801938">
              <a:buFont typeface="Wingdings" pitchFamily="2" charset="2"/>
              <a:buChar char="q"/>
            </a:pPr>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  Category D</a:t>
            </a:r>
          </a:p>
          <a:p>
            <a:pPr marL="2801938">
              <a:buFont typeface="Wingdings" pitchFamily="2" charset="2"/>
              <a:buChar char="q"/>
            </a:pPr>
            <a:endParaRPr lang="en-US" sz="16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a:p>
            <a:pPr marL="3716338">
              <a:buFont typeface="Wingdings" pitchFamily="2" charset="2"/>
              <a:buChar char="q"/>
            </a:pPr>
            <a:r>
              <a:rPr lang="en-US" sz="2800" b="1" dirty="0" smtClean="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rPr>
              <a:t>  Category E</a:t>
            </a:r>
            <a:endParaRPr lang="en-US" sz="2800" b="1" dirty="0">
              <a:ln w="12700">
                <a:solidFill>
                  <a:schemeClr val="accent2">
                    <a:lumMod val="50000"/>
                  </a:schemeClr>
                </a:solidFill>
                <a:prstDash val="solid"/>
              </a:ln>
              <a:solidFill>
                <a:srgbClr val="FF8585"/>
              </a:solidFill>
              <a:effectLst>
                <a:outerShdw blurRad="41275" dist="20320" dir="1800000" algn="tl" rotWithShape="0">
                  <a:srgbClr val="000000">
                    <a:alpha val="40000"/>
                  </a:srgbClr>
                </a:outerShdw>
              </a:effectLst>
              <a:latin typeface="Century" pitchFamily="18" charset="0"/>
            </a:endParaRPr>
          </a:p>
        </p:txBody>
      </p:sp>
      <p:sp>
        <p:nvSpPr>
          <p:cNvPr id="7" name="Rounded Rectangle 6"/>
          <p:cNvSpPr/>
          <p:nvPr/>
        </p:nvSpPr>
        <p:spPr>
          <a:xfrm>
            <a:off x="228600" y="152400"/>
            <a:ext cx="8534400" cy="8382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4000" b="1" dirty="0" smtClean="0">
                <a:ln w="12700">
                  <a:solidFill>
                    <a:schemeClr val="tx1">
                      <a:lumMod val="95000"/>
                      <a:lumOff val="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rPr>
              <a:t>Critical Event Categories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5">
                                            <p:bg/>
                                          </p:spTgt>
                                        </p:tgtEl>
                                        <p:attrNameLst>
                                          <p:attrName>style.visibility</p:attrName>
                                        </p:attrNameLst>
                                      </p:cBhvr>
                                      <p:to>
                                        <p:strVal val="visible"/>
                                      </p:to>
                                    </p:set>
                                    <p:anim calcmode="lin" valueType="num">
                                      <p:cBhvr additive="base">
                                        <p:cTn id="11"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bg/>
                                          </p:spTgt>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additive="base">
                                        <p:cTn id="15"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5">
                                            <p:txEl>
                                              <p:pRg st="0" end="0"/>
                                            </p:txEl>
                                          </p:spTgt>
                                        </p:tgtEl>
                                        <p:attrNameLst>
                                          <p:attrName>ppt_y</p:attrName>
                                        </p:attrNameLst>
                                      </p:cBhvr>
                                      <p:tavLst>
                                        <p:tav tm="0">
                                          <p:val>
                                            <p:strVal val="0-#ppt_h/2"/>
                                          </p:val>
                                        </p:tav>
                                        <p:tav tm="100000">
                                          <p:val>
                                            <p:strVal val="#ppt_y"/>
                                          </p:val>
                                        </p:tav>
                                      </p:tavLst>
                                    </p:anim>
                                  </p:childTnLst>
                                </p:cTn>
                              </p:par>
                              <p:par>
                                <p:cTn id="17" presetID="2" presetClass="entr" presetSubtype="3" fill="hold" grpId="0"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 calcmode="lin" valueType="num">
                                      <p:cBhvr additive="base">
                                        <p:cTn id="23" dur="500" fill="hold"/>
                                        <p:tgtEl>
                                          <p:spTgt spid="5">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5">
                                            <p:txEl>
                                              <p:pRg st="4" end="4"/>
                                            </p:txEl>
                                          </p:spTgt>
                                        </p:tgtEl>
                                        <p:attrNameLst>
                                          <p:attrName>ppt_y</p:attrName>
                                        </p:attrNameLst>
                                      </p:cBhvr>
                                      <p:tavLst>
                                        <p:tav tm="0">
                                          <p:val>
                                            <p:strVal val="0-#ppt_h/2"/>
                                          </p:val>
                                        </p:tav>
                                        <p:tav tm="100000">
                                          <p:val>
                                            <p:strVal val="#ppt_y"/>
                                          </p:val>
                                        </p:tav>
                                      </p:tavLst>
                                    </p:anim>
                                  </p:childTnLst>
                                </p:cTn>
                              </p:par>
                              <p:par>
                                <p:cTn id="25" presetID="2" presetClass="entr" presetSubtype="3"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 calcmode="lin" valueType="num">
                                      <p:cBhvr additive="base">
                                        <p:cTn id="27" dur="500" fill="hold"/>
                                        <p:tgtEl>
                                          <p:spTgt spid="5">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5">
                                            <p:txEl>
                                              <p:pRg st="6" end="6"/>
                                            </p:txEl>
                                          </p:spTgt>
                                        </p:tgtEl>
                                        <p:attrNameLst>
                                          <p:attrName>ppt_y</p:attrName>
                                        </p:attrNameLst>
                                      </p:cBhvr>
                                      <p:tavLst>
                                        <p:tav tm="0">
                                          <p:val>
                                            <p:strVal val="0-#ppt_h/2"/>
                                          </p:val>
                                        </p:tav>
                                        <p:tav tm="100000">
                                          <p:val>
                                            <p:strVal val="#ppt_y"/>
                                          </p:val>
                                        </p:tav>
                                      </p:tavLst>
                                    </p:anim>
                                  </p:childTnLst>
                                </p:cTn>
                              </p:par>
                              <p:par>
                                <p:cTn id="29" presetID="2" presetClass="entr" presetSubtype="3" fill="hold" nodeType="with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anim calcmode="lin" valueType="num">
                                      <p:cBhvr additive="base">
                                        <p:cTn id="31" dur="500" fill="hold"/>
                                        <p:tgtEl>
                                          <p:spTgt spid="5">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txEl>
                                              <p:pRg st="8" end="8"/>
                                            </p:txEl>
                                          </p:spTgt>
                                        </p:tgtEl>
                                        <p:attrNameLst>
                                          <p:attrName>ppt_y</p:attrName>
                                        </p:attrNameLst>
                                      </p:cBhvr>
                                      <p:tavLst>
                                        <p:tav tm="0">
                                          <p:val>
                                            <p:strVal val="0-#ppt_h/2"/>
                                          </p:val>
                                        </p:tav>
                                        <p:tav tm="100000">
                                          <p:val>
                                            <p:strVal val="#ppt_y"/>
                                          </p:val>
                                        </p:tav>
                                      </p:tavLst>
                                    </p:anim>
                                  </p:childTnLst>
                                </p:cTn>
                              </p:par>
                              <p:par>
                                <p:cTn id="33" presetID="2" presetClass="entr" presetSubtype="3" fill="hold" nodeType="with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anim calcmode="lin" valueType="num">
                                      <p:cBhvr additive="base">
                                        <p:cTn id="35" dur="500" fill="hold"/>
                                        <p:tgtEl>
                                          <p:spTgt spid="5">
                                            <p:txEl>
                                              <p:pRg st="10" end="10"/>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5">
                                            <p:txEl>
                                              <p:pRg st="10" end="10"/>
                                            </p:txEl>
                                          </p:spTgt>
                                        </p:tgtEl>
                                        <p:attrNameLst>
                                          <p:attrName>ppt_y</p:attrName>
                                        </p:attrNameLst>
                                      </p:cBhvr>
                                      <p:tavLst>
                                        <p:tav tm="0">
                                          <p:val>
                                            <p:strVal val="0-#ppt_h/2"/>
                                          </p:val>
                                        </p:tav>
                                        <p:tav tm="100000">
                                          <p:val>
                                            <p:strVal val="#ppt_y"/>
                                          </p:val>
                                        </p:tav>
                                      </p:tavLst>
                                    </p:anim>
                                  </p:childTnLst>
                                </p:cTn>
                              </p:par>
                              <p:par>
                                <p:cTn id="37" presetID="2" presetClass="entr" presetSubtype="3" fill="hold"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anim calcmode="lin" valueType="num">
                                      <p:cBhvr additive="base">
                                        <p:cTn id="39" dur="500" fill="hold"/>
                                        <p:tgtEl>
                                          <p:spTgt spid="5">
                                            <p:txEl>
                                              <p:pRg st="12" end="12"/>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5">
                                            <p:txEl>
                                              <p:pRg st="12" end="1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p:cNvSpPr>
            <a:spLocks noChangeArrowheads="1"/>
          </p:cNvSpPr>
          <p:nvPr/>
        </p:nvSpPr>
        <p:spPr bwMode="auto">
          <a:xfrm>
            <a:off x="2667000" y="457200"/>
            <a:ext cx="3657600" cy="990600"/>
          </a:xfrm>
          <a:prstGeom prst="roundRect">
            <a:avLst>
              <a:gd name="adj" fmla="val 16667"/>
            </a:avLst>
          </a:prstGeom>
          <a:ln>
            <a:solidFill>
              <a:schemeClr val="accent1"/>
            </a:solidFill>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t" anchorCtr="0" compatLnSpc="1">
            <a:prstTxWarp prst="textNoShape">
              <a:avLst/>
            </a:prstTxWarp>
          </a:bodyPr>
          <a:lstStyle/>
          <a:p>
            <a:r>
              <a:rPr lang="en-US" sz="44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Category A</a:t>
            </a:r>
          </a:p>
          <a:p>
            <a:pPr marL="55563"/>
            <a:endParaRPr lang="en-US" sz="2000" b="1" dirty="0" smtClean="0">
              <a:solidFill>
                <a:srgbClr val="1F255B"/>
              </a:solidFill>
              <a:latin typeface="Century" pitchFamily="18" charset="0"/>
              <a:cs typeface="Arial" pitchFamily="34" charset="0"/>
            </a:endParaRPr>
          </a:p>
          <a:p>
            <a:endParaRPr lang="en-US" sz="2000" dirty="0" smtClean="0">
              <a:latin typeface="Century" pitchFamily="18" charset="0"/>
              <a:cs typeface="Arial" pitchFamily="34" charset="0"/>
            </a:endParaRPr>
          </a:p>
        </p:txBody>
      </p:sp>
      <p:sp>
        <p:nvSpPr>
          <p:cNvPr id="1028" name="AutoShape 4"/>
          <p:cNvSpPr>
            <a:spLocks noChangeArrowheads="1"/>
          </p:cNvSpPr>
          <p:nvPr/>
        </p:nvSpPr>
        <p:spPr bwMode="auto">
          <a:xfrm>
            <a:off x="228600" y="3733800"/>
            <a:ext cx="8534400" cy="2057400"/>
          </a:xfrm>
          <a:prstGeom prst="roundRect">
            <a:avLst>
              <a:gd name="adj" fmla="val 16667"/>
            </a:avLst>
          </a:prstGeom>
          <a:ln>
            <a:headEnd/>
            <a:tailEn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prstTxWarp prst="textNoShape">
              <a:avLst/>
            </a:prstTxWarp>
          </a:bodyPr>
          <a:lstStyle/>
          <a:p>
            <a:pPr marL="55563"/>
            <a:r>
              <a:rPr lang="en-US" sz="4400" b="1" dirty="0" smtClean="0">
                <a:ln>
                  <a:solidFill>
                    <a:srgbClr val="002060"/>
                  </a:solidFill>
                </a:ln>
                <a:solidFill>
                  <a:schemeClr val="bg2">
                    <a:lumMod val="75000"/>
                  </a:schemeClr>
                </a:solidFill>
                <a:latin typeface="Century" pitchFamily="18" charset="0"/>
                <a:cs typeface="Arial" pitchFamily="34" charset="0"/>
              </a:rPr>
              <a:t>Resulting from alleged CA/N with relevant CD involvement</a:t>
            </a:r>
            <a:endParaRPr kumimoji="0" lang="en-US" sz="4400" b="1" i="0" u="none" strike="noStrike" cap="none" normalizeH="0" baseline="0" dirty="0" smtClean="0">
              <a:ln>
                <a:solidFill>
                  <a:srgbClr val="002060"/>
                </a:solidFill>
              </a:ln>
              <a:solidFill>
                <a:schemeClr val="bg2">
                  <a:lumMod val="75000"/>
                </a:schemeClr>
              </a:solidFill>
              <a:effectLst/>
              <a:latin typeface="Century" pitchFamily="18" charset="0"/>
            </a:endParaRPr>
          </a:p>
        </p:txBody>
      </p:sp>
      <p:sp>
        <p:nvSpPr>
          <p:cNvPr id="7" name="AutoShape 2"/>
          <p:cNvSpPr>
            <a:spLocks noChangeArrowheads="1"/>
          </p:cNvSpPr>
          <p:nvPr/>
        </p:nvSpPr>
        <p:spPr bwMode="auto">
          <a:xfrm>
            <a:off x="254000" y="1676400"/>
            <a:ext cx="8483600" cy="182880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55563" algn="ctr"/>
            <a:r>
              <a:rPr lang="en-US" sz="4400" b="1" dirty="0" smtClean="0">
                <a:ln>
                  <a:solidFill>
                    <a:srgbClr val="002060"/>
                  </a:solidFill>
                </a:ln>
                <a:solidFill>
                  <a:srgbClr val="FF8585"/>
                </a:solidFill>
                <a:latin typeface="Century" pitchFamily="18" charset="0"/>
                <a:cs typeface="Arial" pitchFamily="34" charset="0"/>
              </a:rPr>
              <a:t>Fatality, near fatality, suicide or serious injury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2" fill="hold" grpId="0" nodeType="afterEffect">
                                  <p:stCondLst>
                                    <p:cond delay="0"/>
                                  </p:stCondLst>
                                  <p:childTnLst>
                                    <p:set>
                                      <p:cBhvr>
                                        <p:cTn id="15" dur="1" fill="hold">
                                          <p:stCondLst>
                                            <p:cond delay="0"/>
                                          </p:stCondLst>
                                        </p:cTn>
                                        <p:tgtEl>
                                          <p:spTgt spid="1028">
                                            <p:bg/>
                                          </p:spTgt>
                                        </p:tgtEl>
                                        <p:attrNameLst>
                                          <p:attrName>style.visibility</p:attrName>
                                        </p:attrNameLst>
                                      </p:cBhvr>
                                      <p:to>
                                        <p:strVal val="visible"/>
                                      </p:to>
                                    </p:set>
                                    <p:anim calcmode="lin" valueType="num">
                                      <p:cBhvr additive="base">
                                        <p:cTn id="16" dur="500" fill="hold"/>
                                        <p:tgtEl>
                                          <p:spTgt spid="1028">
                                            <p:bg/>
                                          </p:spTgt>
                                        </p:tgtEl>
                                        <p:attrNameLst>
                                          <p:attrName>ppt_x</p:attrName>
                                        </p:attrNameLst>
                                      </p:cBhvr>
                                      <p:tavLst>
                                        <p:tav tm="0">
                                          <p:val>
                                            <p:strVal val="1+#ppt_w/2"/>
                                          </p:val>
                                        </p:tav>
                                        <p:tav tm="100000">
                                          <p:val>
                                            <p:strVal val="#ppt_x"/>
                                          </p:val>
                                        </p:tav>
                                      </p:tavLst>
                                    </p:anim>
                                    <p:anim calcmode="lin" valueType="num">
                                      <p:cBhvr additive="base">
                                        <p:cTn id="17" dur="500" fill="hold"/>
                                        <p:tgtEl>
                                          <p:spTgt spid="1028">
                                            <p:bg/>
                                          </p:spTgt>
                                        </p:tgtEl>
                                        <p:attrNameLst>
                                          <p:attrName>ppt_y</p:attrName>
                                        </p:attrNameLst>
                                      </p:cBhvr>
                                      <p:tavLst>
                                        <p:tav tm="0">
                                          <p:val>
                                            <p:strVal val="#ppt_y"/>
                                          </p:val>
                                        </p:tav>
                                        <p:tav tm="100000">
                                          <p:val>
                                            <p:strVal val="#ppt_y"/>
                                          </p:val>
                                        </p:tav>
                                      </p:tavLst>
                                    </p:anim>
                                  </p:childTnLst>
                                </p:cTn>
                              </p:par>
                              <p:par>
                                <p:cTn id="18" presetID="2" presetClass="entr" presetSubtype="2" fill="hold" nodeType="withEffect">
                                  <p:stCondLst>
                                    <p:cond delay="0"/>
                                  </p:stCondLst>
                                  <p:childTnLst>
                                    <p:set>
                                      <p:cBhvr>
                                        <p:cTn id="19" dur="1" fill="hold">
                                          <p:stCondLst>
                                            <p:cond delay="0"/>
                                          </p:stCondLst>
                                        </p:cTn>
                                        <p:tgtEl>
                                          <p:spTgt spid="1028">
                                            <p:txEl>
                                              <p:pRg st="0" end="0"/>
                                            </p:txEl>
                                          </p:spTgt>
                                        </p:tgtEl>
                                        <p:attrNameLst>
                                          <p:attrName>style.visibility</p:attrName>
                                        </p:attrNameLst>
                                      </p:cBhvr>
                                      <p:to>
                                        <p:strVal val="visible"/>
                                      </p:to>
                                    </p:set>
                                    <p:anim calcmode="lin" valueType="num">
                                      <p:cBhvr additive="base">
                                        <p:cTn id="20" dur="500" fill="hold"/>
                                        <p:tgtEl>
                                          <p:spTgt spid="1028">
                                            <p:txEl>
                                              <p:pRg st="0" end="0"/>
                                            </p:txEl>
                                          </p:spTgt>
                                        </p:tgtEl>
                                        <p:attrNameLst>
                                          <p:attrName>ppt_x</p:attrName>
                                        </p:attrNameLst>
                                      </p:cBhvr>
                                      <p:tavLst>
                                        <p:tav tm="0">
                                          <p:val>
                                            <p:strVal val="1+#ppt_w/2"/>
                                          </p:val>
                                        </p:tav>
                                        <p:tav tm="100000">
                                          <p:val>
                                            <p:strVal val="#ppt_x"/>
                                          </p:val>
                                        </p:tav>
                                      </p:tavLst>
                                    </p:anim>
                                    <p:anim calcmode="lin" valueType="num">
                                      <p:cBhvr additive="base">
                                        <p:cTn id="21" dur="500" fill="hold"/>
                                        <p:tgtEl>
                                          <p:spTgt spid="1028">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7">
                                            <p:bg/>
                                          </p:spTgt>
                                        </p:tgtEl>
                                        <p:attrNameLst>
                                          <p:attrName>style.visibility</p:attrName>
                                        </p:attrNameLst>
                                      </p:cBhvr>
                                      <p:to>
                                        <p:strVal val="visible"/>
                                      </p:to>
                                    </p:set>
                                    <p:anim calcmode="lin" valueType="num">
                                      <p:cBhvr additive="base">
                                        <p:cTn id="24" dur="500" fill="hold"/>
                                        <p:tgtEl>
                                          <p:spTgt spid="7">
                                            <p:bg/>
                                          </p:spTgt>
                                        </p:tgtEl>
                                        <p:attrNameLst>
                                          <p:attrName>ppt_x</p:attrName>
                                        </p:attrNameLst>
                                      </p:cBhvr>
                                      <p:tavLst>
                                        <p:tav tm="0">
                                          <p:val>
                                            <p:strVal val="0-#ppt_w/2"/>
                                          </p:val>
                                        </p:tav>
                                        <p:tav tm="100000">
                                          <p:val>
                                            <p:strVal val="#ppt_x"/>
                                          </p:val>
                                        </p:tav>
                                      </p:tavLst>
                                    </p:anim>
                                    <p:anim calcmode="lin" valueType="num">
                                      <p:cBhvr additive="base">
                                        <p:cTn id="25" dur="500" fill="hold"/>
                                        <p:tgtEl>
                                          <p:spTgt spid="7">
                                            <p:bg/>
                                          </p:spTgt>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additive="base">
                                        <p:cTn id="28"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animBg="1"/>
      <p:bldP spid="1028" grpId="0" uiExpand="1" build="allAtOnce" animBg="1"/>
      <p:bldP spid="7"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2"/>
          <p:cNvSpPr>
            <a:spLocks noChangeArrowheads="1"/>
          </p:cNvSpPr>
          <p:nvPr/>
        </p:nvSpPr>
        <p:spPr bwMode="auto">
          <a:xfrm>
            <a:off x="2590800" y="457200"/>
            <a:ext cx="3302000" cy="91440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sz="4400" b="1" dirty="0" smtClean="0">
                <a:ln w="12700">
                  <a:solidFill>
                    <a:schemeClr val="tx2">
                      <a:satMod val="155000"/>
                    </a:schemeClr>
                  </a:solidFill>
                  <a:prstDash val="solid"/>
                </a:ln>
                <a:solidFill>
                  <a:schemeClr val="accent4">
                    <a:lumMod val="75000"/>
                  </a:schemeClr>
                </a:solidFill>
                <a:effectLst>
                  <a:outerShdw blurRad="41275" dist="20320" dir="1800000" algn="tl" rotWithShape="0">
                    <a:srgbClr val="000000">
                      <a:alpha val="40000"/>
                    </a:srgbClr>
                  </a:outerShdw>
                </a:effectLst>
                <a:latin typeface="Century" pitchFamily="18" charset="0"/>
                <a:cs typeface="Arial" pitchFamily="34" charset="0"/>
              </a:rPr>
              <a:t>Category B</a:t>
            </a:r>
          </a:p>
          <a:p>
            <a:pPr marL="55563"/>
            <a:endParaRPr lang="en-US" sz="2000" b="1" dirty="0" smtClean="0">
              <a:solidFill>
                <a:srgbClr val="1F255B"/>
              </a:solidFill>
              <a:latin typeface="Century" pitchFamily="18" charset="0"/>
              <a:cs typeface="Arial" pitchFamily="34" charset="0"/>
            </a:endParaRPr>
          </a:p>
          <a:p>
            <a:endParaRPr lang="en-US" sz="2000" dirty="0" smtClean="0">
              <a:latin typeface="Century" pitchFamily="18" charset="0"/>
              <a:cs typeface="Arial" pitchFamily="34" charset="0"/>
            </a:endParaRPr>
          </a:p>
        </p:txBody>
      </p:sp>
      <p:sp>
        <p:nvSpPr>
          <p:cNvPr id="1028" name="AutoShape 4"/>
          <p:cNvSpPr>
            <a:spLocks noChangeArrowheads="1"/>
          </p:cNvSpPr>
          <p:nvPr/>
        </p:nvSpPr>
        <p:spPr bwMode="auto">
          <a:xfrm>
            <a:off x="228600" y="3505200"/>
            <a:ext cx="8534400" cy="3124200"/>
          </a:xfrm>
          <a:prstGeom prst="roundRect">
            <a:avLst>
              <a:gd name="adj" fmla="val 16667"/>
            </a:avLst>
          </a:prstGeom>
          <a:ln>
            <a:headEnd/>
            <a:tailEnd/>
          </a:ln>
        </p:spPr>
        <p:style>
          <a:lnRef idx="0">
            <a:schemeClr val="accent4"/>
          </a:lnRef>
          <a:fillRef idx="3">
            <a:schemeClr val="accent4"/>
          </a:fillRef>
          <a:effectRef idx="3">
            <a:schemeClr val="accent4"/>
          </a:effectRef>
          <a:fontRef idx="minor">
            <a:schemeClr val="lt1"/>
          </a:fontRef>
        </p:style>
        <p:txBody>
          <a:bodyPr vert="horz" wrap="square" lIns="91440" tIns="45720" rIns="91440" bIns="45720" numCol="1" anchor="t" anchorCtr="0" compatLnSpc="1">
            <a:prstTxWarp prst="textNoShape">
              <a:avLst/>
            </a:prstTxWarp>
          </a:bodyPr>
          <a:lstStyle/>
          <a:p>
            <a:pPr lvl="0" fontAlgn="base">
              <a:spcBef>
                <a:spcPct val="0"/>
              </a:spcBef>
            </a:pPr>
            <a:r>
              <a:rPr lang="en-US" sz="4000" b="1" dirty="0" smtClean="0">
                <a:ln>
                  <a:solidFill>
                    <a:srgbClr val="1F255B"/>
                  </a:solidFill>
                </a:ln>
                <a:solidFill>
                  <a:srgbClr val="8C83AF"/>
                </a:solidFill>
                <a:latin typeface="Century" pitchFamily="18" charset="0"/>
                <a:cs typeface="Arial" pitchFamily="34" charset="0"/>
              </a:rPr>
              <a:t>Resulting from alleged CA/N or non-CA/N involving a child with an open FCS case, IIS case or pending hotline.</a:t>
            </a:r>
          </a:p>
        </p:txBody>
      </p:sp>
      <p:sp>
        <p:nvSpPr>
          <p:cNvPr id="7" name="AutoShape 2"/>
          <p:cNvSpPr>
            <a:spLocks noChangeArrowheads="1"/>
          </p:cNvSpPr>
          <p:nvPr/>
        </p:nvSpPr>
        <p:spPr bwMode="auto">
          <a:xfrm>
            <a:off x="254000" y="1676400"/>
            <a:ext cx="8483600" cy="1600200"/>
          </a:xfrm>
          <a:prstGeom prst="roundRect">
            <a:avLst>
              <a:gd name="adj" fmla="val 16667"/>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55563"/>
            <a:r>
              <a:rPr lang="en-US" sz="4400" b="1" dirty="0" smtClean="0">
                <a:ln>
                  <a:solidFill>
                    <a:srgbClr val="002060"/>
                  </a:solidFill>
                </a:ln>
                <a:solidFill>
                  <a:srgbClr val="FF8585"/>
                </a:solidFill>
                <a:latin typeface="Century" pitchFamily="18" charset="0"/>
                <a:cs typeface="Arial" pitchFamily="34" charset="0"/>
              </a:rPr>
              <a:t>Fatality, near fatality, suicide or serious injury</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bg/>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
                                            <p:bg/>
                                          </p:spTgt>
                                        </p:tgtEl>
                                        <p:attrNameLst>
                                          <p:attrName>style.visibility</p:attrName>
                                        </p:attrNameLst>
                                      </p:cBhvr>
                                      <p:to>
                                        <p:strVal val="visible"/>
                                      </p:to>
                                    </p:set>
                                    <p:anim calcmode="lin" valueType="num">
                                      <p:cBhvr additive="base">
                                        <p:cTn id="15" dur="500" fill="hold"/>
                                        <p:tgtEl>
                                          <p:spTgt spid="7">
                                            <p:bg/>
                                          </p:spTgt>
                                        </p:tgtEl>
                                        <p:attrNameLst>
                                          <p:attrName>ppt_x</p:attrName>
                                        </p:attrNameLst>
                                      </p:cBhvr>
                                      <p:tavLst>
                                        <p:tav tm="0">
                                          <p:val>
                                            <p:strVal val="0-#ppt_w/2"/>
                                          </p:val>
                                        </p:tav>
                                        <p:tav tm="100000">
                                          <p:val>
                                            <p:strVal val="#ppt_x"/>
                                          </p:val>
                                        </p:tav>
                                      </p:tavLst>
                                    </p:anim>
                                    <p:anim calcmode="lin" valueType="num">
                                      <p:cBhvr additive="base">
                                        <p:cTn id="16" dur="500" fill="hold"/>
                                        <p:tgtEl>
                                          <p:spTgt spid="7">
                                            <p:bg/>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2" fill="hold" grpId="0" nodeType="afterEffect">
                                  <p:stCondLst>
                                    <p:cond delay="0"/>
                                  </p:stCondLst>
                                  <p:childTnLst>
                                    <p:set>
                                      <p:cBhvr>
                                        <p:cTn id="23" dur="1" fill="hold">
                                          <p:stCondLst>
                                            <p:cond delay="0"/>
                                          </p:stCondLst>
                                        </p:cTn>
                                        <p:tgtEl>
                                          <p:spTgt spid="1028">
                                            <p:bg/>
                                          </p:spTgt>
                                        </p:tgtEl>
                                        <p:attrNameLst>
                                          <p:attrName>style.visibility</p:attrName>
                                        </p:attrNameLst>
                                      </p:cBhvr>
                                      <p:to>
                                        <p:strVal val="visible"/>
                                      </p:to>
                                    </p:set>
                                    <p:anim calcmode="lin" valueType="num">
                                      <p:cBhvr additive="base">
                                        <p:cTn id="24" dur="500" fill="hold"/>
                                        <p:tgtEl>
                                          <p:spTgt spid="1028">
                                            <p:bg/>
                                          </p:spTgt>
                                        </p:tgtEl>
                                        <p:attrNameLst>
                                          <p:attrName>ppt_x</p:attrName>
                                        </p:attrNameLst>
                                      </p:cBhvr>
                                      <p:tavLst>
                                        <p:tav tm="0">
                                          <p:val>
                                            <p:strVal val="1+#ppt_w/2"/>
                                          </p:val>
                                        </p:tav>
                                        <p:tav tm="100000">
                                          <p:val>
                                            <p:strVal val="#ppt_x"/>
                                          </p:val>
                                        </p:tav>
                                      </p:tavLst>
                                    </p:anim>
                                    <p:anim calcmode="lin" valueType="num">
                                      <p:cBhvr additive="base">
                                        <p:cTn id="25" dur="500" fill="hold"/>
                                        <p:tgtEl>
                                          <p:spTgt spid="1028">
                                            <p:bg/>
                                          </p:spTgt>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28">
                                            <p:txEl>
                                              <p:pRg st="0" end="0"/>
                                            </p:txEl>
                                          </p:spTgt>
                                        </p:tgtEl>
                                        <p:attrNameLst>
                                          <p:attrName>style.visibility</p:attrName>
                                        </p:attrNameLst>
                                      </p:cBhvr>
                                      <p:to>
                                        <p:strVal val="visible"/>
                                      </p:to>
                                    </p:set>
                                    <p:anim calcmode="lin" valueType="num">
                                      <p:cBhvr additive="base">
                                        <p:cTn id="28" dur="500" fill="hold"/>
                                        <p:tgtEl>
                                          <p:spTgt spid="1028">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102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animBg="1"/>
      <p:bldP spid="1028" grpId="0" build="allAtOnce" animBg="1"/>
      <p:bldP spid="7" grpId="0" uiExpand="1" build="allAtOnce" animBg="1"/>
    </p:bldLst>
  </p:timing>
</p:sld>
</file>

<file path=ppt/theme/theme1.xml><?xml version="1.0" encoding="utf-8"?>
<a:theme xmlns:a="http://schemas.openxmlformats.org/drawingml/2006/main" name="Office Them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9407</TotalTime>
  <Words>1651</Words>
  <Application>Microsoft Office PowerPoint</Application>
  <PresentationFormat>On-screen Show (4:3)</PresentationFormat>
  <Paragraphs>280</Paragraphs>
  <Slides>45</Slides>
  <Notes>3</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PowerPoint Presentation</vt:lpstr>
      <vt:lpstr>PowerPoint Presentation</vt:lpstr>
      <vt:lpstr>Purpose</vt:lpstr>
      <vt:lpstr>What Are Critical Events?</vt:lpstr>
      <vt:lpstr>What Other Events require a Critical Event Response?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 of Open Cases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Missouri Department of Social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CS-23 is completed when  one of the following critical events occurs:</dc:title>
  <dc:creator>DSS-CD</dc:creator>
  <cp:lastModifiedBy>COLL543</cp:lastModifiedBy>
  <cp:revision>432</cp:revision>
  <dcterms:created xsi:type="dcterms:W3CDTF">2012-01-17T19:51:58Z</dcterms:created>
  <dcterms:modified xsi:type="dcterms:W3CDTF">2015-04-30T19:29:37Z</dcterms:modified>
</cp:coreProperties>
</file>