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handoutMasterIdLst>
    <p:handoutMasterId r:id="rId52"/>
  </p:handoutMasterIdLst>
  <p:sldIdLst>
    <p:sldId id="378" r:id="rId5"/>
    <p:sldId id="474" r:id="rId6"/>
    <p:sldId id="401" r:id="rId7"/>
    <p:sldId id="391" r:id="rId8"/>
    <p:sldId id="392" r:id="rId9"/>
    <p:sldId id="578" r:id="rId10"/>
    <p:sldId id="400" r:id="rId11"/>
    <p:sldId id="380" r:id="rId12"/>
    <p:sldId id="276" r:id="rId13"/>
    <p:sldId id="256" r:id="rId14"/>
    <p:sldId id="558" r:id="rId15"/>
    <p:sldId id="577" r:id="rId16"/>
    <p:sldId id="281" r:id="rId17"/>
    <p:sldId id="478" r:id="rId18"/>
    <p:sldId id="480" r:id="rId19"/>
    <p:sldId id="423" r:id="rId20"/>
    <p:sldId id="290" r:id="rId21"/>
    <p:sldId id="424" r:id="rId22"/>
    <p:sldId id="426" r:id="rId23"/>
    <p:sldId id="427" r:id="rId24"/>
    <p:sldId id="428" r:id="rId25"/>
    <p:sldId id="430" r:id="rId26"/>
    <p:sldId id="431" r:id="rId27"/>
    <p:sldId id="432" r:id="rId28"/>
    <p:sldId id="481" r:id="rId29"/>
    <p:sldId id="434" r:id="rId30"/>
    <p:sldId id="435" r:id="rId31"/>
    <p:sldId id="447" r:id="rId32"/>
    <p:sldId id="448" r:id="rId33"/>
    <p:sldId id="450" r:id="rId34"/>
    <p:sldId id="292" r:id="rId35"/>
    <p:sldId id="285" r:id="rId36"/>
    <p:sldId id="454" r:id="rId37"/>
    <p:sldId id="462" r:id="rId38"/>
    <p:sldId id="461" r:id="rId39"/>
    <p:sldId id="463" r:id="rId40"/>
    <p:sldId id="466" r:id="rId41"/>
    <p:sldId id="467" r:id="rId42"/>
    <p:sldId id="488" r:id="rId43"/>
    <p:sldId id="472" r:id="rId44"/>
    <p:sldId id="477" r:id="rId45"/>
    <p:sldId id="473" r:id="rId46"/>
    <p:sldId id="556" r:id="rId47"/>
    <p:sldId id="280" r:id="rId48"/>
    <p:sldId id="382" r:id="rId49"/>
    <p:sldId id="282"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8">
          <p15:clr>
            <a:srgbClr val="A4A3A4"/>
          </p15:clr>
        </p15:guide>
        <p15:guide id="2" orient="horz" pos="288" userDrawn="1">
          <p15:clr>
            <a:srgbClr val="A4A3A4"/>
          </p15:clr>
        </p15:guide>
        <p15:guide id="3" pos="288" userDrawn="1">
          <p15:clr>
            <a:srgbClr val="A4A3A4"/>
          </p15:clr>
        </p15:guide>
        <p15:guide id="4" pos="2880" userDrawn="1">
          <p15:clr>
            <a:srgbClr val="A4A3A4"/>
          </p15:clr>
        </p15:guide>
        <p15:guide id="5" pos="5472" userDrawn="1">
          <p15:clr>
            <a:srgbClr val="A4A3A4"/>
          </p15:clr>
        </p15:guide>
        <p15:guide id="6" orient="horz" pos="2304" userDrawn="1">
          <p15:clr>
            <a:srgbClr val="A4A3A4"/>
          </p15:clr>
        </p15:guide>
        <p15:guide id="7" orient="horz" pos="552" userDrawn="1">
          <p15:clr>
            <a:srgbClr val="A4A3A4"/>
          </p15:clr>
        </p15:guide>
        <p15:guide id="8" orient="horz" pos="4080" userDrawn="1">
          <p15:clr>
            <a:srgbClr val="A4A3A4"/>
          </p15:clr>
        </p15:guide>
      </p15:sldGuideLst>
    </p:ext>
    <p:ext uri="{2D200454-40CA-4A62-9FC3-DE9A4176ACB9}">
      <p15:notesGuideLst xmlns:p15="http://schemas.microsoft.com/office/powerpoint/2012/main">
        <p15:guide id="1" orient="horz" pos="2953"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u334" initials="h" lastIdx="88" clrIdx="6">
    <p:extLst>
      <p:ext uri="{19B8F6BF-5375-455C-9EA6-DF929625EA0E}">
        <p15:presenceInfo xmlns:p15="http://schemas.microsoft.com/office/powerpoint/2012/main" userId="hu334" providerId="None"/>
      </p:ext>
    </p:extLst>
  </p:cmAuthor>
  <p:cmAuthor id="1" name="Dianne Pena" initials="DP" lastIdx="6" clrIdx="0">
    <p:extLst>
      <p:ext uri="{19B8F6BF-5375-455C-9EA6-DF929625EA0E}">
        <p15:presenceInfo xmlns:p15="http://schemas.microsoft.com/office/powerpoint/2012/main" userId="cdb2cda9b6ca01df" providerId="Windows Live"/>
      </p:ext>
    </p:extLst>
  </p:cmAuthor>
  <p:cmAuthor id="8" name="M Susan Schmidt" initials="MSS" lastIdx="11" clrIdx="7">
    <p:extLst>
      <p:ext uri="{19B8F6BF-5375-455C-9EA6-DF929625EA0E}">
        <p15:presenceInfo xmlns:p15="http://schemas.microsoft.com/office/powerpoint/2012/main" userId="548478588f134734" providerId="Windows Live"/>
      </p:ext>
    </p:extLst>
  </p:cmAuthor>
  <p:cmAuthor id="2" name="Michelle Nolin" initials="MN" lastIdx="151" clrIdx="1">
    <p:extLst>
      <p:ext uri="{19B8F6BF-5375-455C-9EA6-DF929625EA0E}">
        <p15:presenceInfo xmlns:p15="http://schemas.microsoft.com/office/powerpoint/2012/main" userId="S::mnolin@learnethos.com::f39d2788-15a0-418f-a7f4-7d6381543f47" providerId="AD"/>
      </p:ext>
    </p:extLst>
  </p:cmAuthor>
  <p:cmAuthor id="9" name="Tiffany Yee" initials="TY" lastIdx="1" clrIdx="8">
    <p:extLst>
      <p:ext uri="{19B8F6BF-5375-455C-9EA6-DF929625EA0E}">
        <p15:presenceInfo xmlns:p15="http://schemas.microsoft.com/office/powerpoint/2012/main" userId="Tiffany Yee" providerId="None"/>
      </p:ext>
    </p:extLst>
  </p:cmAuthor>
  <p:cmAuthor id="3" name="Leslie Wright" initials="LW" lastIdx="108" clrIdx="2">
    <p:extLst>
      <p:ext uri="{19B8F6BF-5375-455C-9EA6-DF929625EA0E}">
        <p15:presenceInfo xmlns:p15="http://schemas.microsoft.com/office/powerpoint/2012/main" userId="S::wright@adoptionsupport.org::a0e2a280-92a5-487a-a56c-f1146a8f46ca" providerId="AD"/>
      </p:ext>
    </p:extLst>
  </p:cmAuthor>
  <p:cmAuthor id="4" name="Debbie Riley" initials="DR" lastIdx="58" clrIdx="3">
    <p:extLst>
      <p:ext uri="{19B8F6BF-5375-455C-9EA6-DF929625EA0E}">
        <p15:presenceInfo xmlns:p15="http://schemas.microsoft.com/office/powerpoint/2012/main" userId="S::Riley@adoptionsupport.org::bdca124d-4d7b-4253-a6e2-d4cb4228555e" providerId="AD"/>
      </p:ext>
    </p:extLst>
  </p:cmAuthor>
  <p:cmAuthor id="5" name="Microsoft Office User" initials="MOU" lastIdx="61" clrIdx="4">
    <p:extLst>
      <p:ext uri="{19B8F6BF-5375-455C-9EA6-DF929625EA0E}">
        <p15:presenceInfo xmlns:p15="http://schemas.microsoft.com/office/powerpoint/2012/main" userId="Microsoft Office User" providerId="None"/>
      </p:ext>
    </p:extLst>
  </p:cmAuthor>
  <p:cmAuthor id="6" name="Ed Baldwin" initials="EB" lastIdx="98" clrIdx="5">
    <p:extLst>
      <p:ext uri="{19B8F6BF-5375-455C-9EA6-DF929625EA0E}">
        <p15:presenceInfo xmlns:p15="http://schemas.microsoft.com/office/powerpoint/2012/main" userId="d9933f15bf0fce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2F2D"/>
    <a:srgbClr val="7EC8E4"/>
    <a:srgbClr val="A4DEE8"/>
    <a:srgbClr val="FFFFFF"/>
    <a:srgbClr val="183250"/>
    <a:srgbClr val="BFBFBF"/>
    <a:srgbClr val="C13521"/>
    <a:srgbClr val="94D6E0"/>
    <a:srgbClr val="D34E23"/>
    <a:srgbClr val="474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5F080-1A03-4DF2-8D57-026FC8282C50}" v="342" dt="2022-04-11T00:12:57.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6" autoAdjust="0"/>
    <p:restoredTop sz="86395" autoAdjust="0"/>
  </p:normalViewPr>
  <p:slideViewPr>
    <p:cSldViewPr snapToGrid="0" snapToObjects="1">
      <p:cViewPr varScale="1">
        <p:scale>
          <a:sx n="85" d="100"/>
          <a:sy n="85" d="100"/>
        </p:scale>
        <p:origin x="360" y="60"/>
      </p:cViewPr>
      <p:guideLst>
        <p:guide orient="horz" pos="4028"/>
        <p:guide orient="horz" pos="288"/>
        <p:guide pos="288"/>
        <p:guide pos="2880"/>
        <p:guide pos="5472"/>
        <p:guide orient="horz" pos="2304"/>
        <p:guide orient="horz" pos="552"/>
        <p:guide orient="horz" pos="4080"/>
      </p:guideLst>
    </p:cSldViewPr>
  </p:slideViewPr>
  <p:outlineViewPr>
    <p:cViewPr>
      <p:scale>
        <a:sx n="33" d="100"/>
        <a:sy n="33" d="100"/>
      </p:scale>
      <p:origin x="0" y="-590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4" d="100"/>
          <a:sy n="64" d="100"/>
        </p:scale>
        <p:origin x="2862" y="84"/>
      </p:cViewPr>
      <p:guideLst>
        <p:guide orient="horz" pos="2953"/>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tish Mekala" userId="2c2fe377f37fafa6" providerId="LiveId" clId="{4755F080-1A03-4DF2-8D57-026FC8282C50}"/>
    <pc:docChg chg="undo custSel modSld modMainMaster">
      <pc:chgData name="Satish Mekala" userId="2c2fe377f37fafa6" providerId="LiveId" clId="{4755F080-1A03-4DF2-8D57-026FC8282C50}" dt="2022-04-11T00:12:13.307" v="2611"/>
      <pc:docMkLst>
        <pc:docMk/>
      </pc:docMkLst>
      <pc:sldChg chg="addSp delSp modSp mod">
        <pc:chgData name="Satish Mekala" userId="2c2fe377f37fafa6" providerId="LiveId" clId="{4755F080-1A03-4DF2-8D57-026FC8282C50}" dt="2022-04-10T23:57:43.591" v="1630"/>
        <pc:sldMkLst>
          <pc:docMk/>
          <pc:sldMk cId="3487353371" sldId="256"/>
        </pc:sldMkLst>
        <pc:spChg chg="del">
          <ac:chgData name="Satish Mekala" userId="2c2fe377f37fafa6" providerId="LiveId" clId="{4755F080-1A03-4DF2-8D57-026FC8282C50}" dt="2022-04-10T23:47:24.158" v="21" actId="478"/>
          <ac:spMkLst>
            <pc:docMk/>
            <pc:sldMk cId="3487353371" sldId="256"/>
            <ac:spMk id="6" creationId="{2364590B-0057-F04E-A490-F894B8F2A763}"/>
          </ac:spMkLst>
        </pc:spChg>
        <pc:spChg chg="ord">
          <ac:chgData name="Satish Mekala" userId="2c2fe377f37fafa6" providerId="LiveId" clId="{4755F080-1A03-4DF2-8D57-026FC8282C50}" dt="2022-04-10T23:57:43.591" v="1630"/>
          <ac:spMkLst>
            <pc:docMk/>
            <pc:sldMk cId="3487353371" sldId="256"/>
            <ac:spMk id="9" creationId="{5B45886A-66A4-DA43-9D6F-8E8AD595D018}"/>
          </ac:spMkLst>
        </pc:spChg>
        <pc:spChg chg="del">
          <ac:chgData name="Satish Mekala" userId="2c2fe377f37fafa6" providerId="LiveId" clId="{4755F080-1A03-4DF2-8D57-026FC8282C50}" dt="2022-04-10T23:47:24.158" v="21" actId="478"/>
          <ac:spMkLst>
            <pc:docMk/>
            <pc:sldMk cId="3487353371" sldId="256"/>
            <ac:spMk id="10" creationId="{30A97634-80EE-4F41-A5E9-8057E5145D80}"/>
          </ac:spMkLst>
        </pc:spChg>
        <pc:spChg chg="del">
          <ac:chgData name="Satish Mekala" userId="2c2fe377f37fafa6" providerId="LiveId" clId="{4755F080-1A03-4DF2-8D57-026FC8282C50}" dt="2022-04-10T23:47:24.158" v="21" actId="478"/>
          <ac:spMkLst>
            <pc:docMk/>
            <pc:sldMk cId="3487353371" sldId="256"/>
            <ac:spMk id="14" creationId="{5A127787-0349-E74D-BE49-9EBA2F3A8287}"/>
          </ac:spMkLst>
        </pc:spChg>
        <pc:spChg chg="del">
          <ac:chgData name="Satish Mekala" userId="2c2fe377f37fafa6" providerId="LiveId" clId="{4755F080-1A03-4DF2-8D57-026FC8282C50}" dt="2022-04-10T23:47:24.158" v="21" actId="478"/>
          <ac:spMkLst>
            <pc:docMk/>
            <pc:sldMk cId="3487353371" sldId="256"/>
            <ac:spMk id="15" creationId="{D78D5F5A-0B45-8F46-997D-C9A4832D42C9}"/>
          </ac:spMkLst>
        </pc:spChg>
        <pc:spChg chg="del">
          <ac:chgData name="Satish Mekala" userId="2c2fe377f37fafa6" providerId="LiveId" clId="{4755F080-1A03-4DF2-8D57-026FC8282C50}" dt="2022-04-10T23:47:24.158" v="21" actId="478"/>
          <ac:spMkLst>
            <pc:docMk/>
            <pc:sldMk cId="3487353371" sldId="256"/>
            <ac:spMk id="16" creationId="{2C20B47D-1EB7-F947-BA9E-389B80808D02}"/>
          </ac:spMkLst>
        </pc:spChg>
        <pc:picChg chg="add mod">
          <ac:chgData name="Satish Mekala" userId="2c2fe377f37fafa6" providerId="LiveId" clId="{4755F080-1A03-4DF2-8D57-026FC8282C50}" dt="2022-04-10T23:47:38.829" v="26" actId="962"/>
          <ac:picMkLst>
            <pc:docMk/>
            <pc:sldMk cId="3487353371" sldId="256"/>
            <ac:picMk id="4" creationId="{1B41DC20-EBEE-4F4E-9238-06FE06BBD0BF}"/>
          </ac:picMkLst>
        </pc:picChg>
        <pc:picChg chg="del">
          <ac:chgData name="Satish Mekala" userId="2c2fe377f37fafa6" providerId="LiveId" clId="{4755F080-1A03-4DF2-8D57-026FC8282C50}" dt="2022-04-10T23:47:24.158" v="21" actId="478"/>
          <ac:picMkLst>
            <pc:docMk/>
            <pc:sldMk cId="3487353371" sldId="256"/>
            <ac:picMk id="13" creationId="{0A2D2DE6-CBAC-824C-8A3D-A06CAABCC51F}"/>
          </ac:picMkLst>
        </pc:picChg>
      </pc:sldChg>
      <pc:sldChg chg="modSp mod">
        <pc:chgData name="Satish Mekala" userId="2c2fe377f37fafa6" providerId="LiveId" clId="{4755F080-1A03-4DF2-8D57-026FC8282C50}" dt="2022-04-11T00:11:40.691" v="2601" actId="33553"/>
        <pc:sldMkLst>
          <pc:docMk/>
          <pc:sldMk cId="1047787511" sldId="276"/>
        </pc:sldMkLst>
        <pc:spChg chg="ord">
          <ac:chgData name="Satish Mekala" userId="2c2fe377f37fafa6" providerId="LiveId" clId="{4755F080-1A03-4DF2-8D57-026FC8282C50}" dt="2022-04-10T23:57:39.493" v="1629"/>
          <ac:spMkLst>
            <pc:docMk/>
            <pc:sldMk cId="1047787511" sldId="276"/>
            <ac:spMk id="4" creationId="{00000000-0000-0000-0000-000000000000}"/>
          </ac:spMkLst>
        </pc:spChg>
        <pc:spChg chg="mod">
          <ac:chgData name="Satish Mekala" userId="2c2fe377f37fafa6" providerId="LiveId" clId="{4755F080-1A03-4DF2-8D57-026FC8282C50}" dt="2022-04-11T00:11:40.691" v="2601" actId="33553"/>
          <ac:spMkLst>
            <pc:docMk/>
            <pc:sldMk cId="1047787511" sldId="276"/>
            <ac:spMk id="6" creationId="{862A6CC2-C12A-4CA3-95C0-043E31F89956}"/>
          </ac:spMkLst>
        </pc:spChg>
      </pc:sldChg>
      <pc:sldChg chg="modSp mod">
        <pc:chgData name="Satish Mekala" userId="2c2fe377f37fafa6" providerId="LiveId" clId="{4755F080-1A03-4DF2-8D57-026FC8282C50}" dt="2022-04-11T00:10:15.226" v="2544"/>
        <pc:sldMkLst>
          <pc:docMk/>
          <pc:sldMk cId="2997146173" sldId="280"/>
        </pc:sldMkLst>
        <pc:spChg chg="ord">
          <ac:chgData name="Satish Mekala" userId="2c2fe377f37fafa6" providerId="LiveId" clId="{4755F080-1A03-4DF2-8D57-026FC8282C50}" dt="2022-04-11T00:10:15.226" v="2544"/>
          <ac:spMkLst>
            <pc:docMk/>
            <pc:sldMk cId="2997146173" sldId="280"/>
            <ac:spMk id="2" creationId="{622B21D7-CE69-E449-956C-BB065BCDD3F6}"/>
          </ac:spMkLst>
        </pc:spChg>
        <pc:spChg chg="ord">
          <ac:chgData name="Satish Mekala" userId="2c2fe377f37fafa6" providerId="LiveId" clId="{4755F080-1A03-4DF2-8D57-026FC8282C50}" dt="2022-04-11T00:10:13.506" v="2543"/>
          <ac:spMkLst>
            <pc:docMk/>
            <pc:sldMk cId="2997146173" sldId="280"/>
            <ac:spMk id="3" creationId="{86180038-C600-1E4B-963C-17E3E3253526}"/>
          </ac:spMkLst>
        </pc:spChg>
        <pc:picChg chg="mod">
          <ac:chgData name="Satish Mekala" userId="2c2fe377f37fafa6" providerId="LiveId" clId="{4755F080-1A03-4DF2-8D57-026FC8282C50}" dt="2022-04-11T00:10:08.806" v="2542" actId="962"/>
          <ac:picMkLst>
            <pc:docMk/>
            <pc:sldMk cId="2997146173" sldId="280"/>
            <ac:picMk id="6" creationId="{FF5BED03-5F18-6448-AD8F-566B0C7D039D}"/>
          </ac:picMkLst>
        </pc:picChg>
      </pc:sldChg>
      <pc:sldChg chg="modSp mod">
        <pc:chgData name="Satish Mekala" userId="2c2fe377f37fafa6" providerId="LiveId" clId="{4755F080-1A03-4DF2-8D57-026FC8282C50}" dt="2022-04-10T23:58:16.933" v="1635"/>
        <pc:sldMkLst>
          <pc:docMk/>
          <pc:sldMk cId="4274114038" sldId="281"/>
        </pc:sldMkLst>
        <pc:spChg chg="ord">
          <ac:chgData name="Satish Mekala" userId="2c2fe377f37fafa6" providerId="LiveId" clId="{4755F080-1A03-4DF2-8D57-026FC8282C50}" dt="2022-04-10T23:58:16.933" v="1635"/>
          <ac:spMkLst>
            <pc:docMk/>
            <pc:sldMk cId="4274114038" sldId="281"/>
            <ac:spMk id="4" creationId="{3A8C585C-A5BC-4591-9CD8-5A5E269F88C7}"/>
          </ac:spMkLst>
        </pc:spChg>
      </pc:sldChg>
      <pc:sldChg chg="modSp mod">
        <pc:chgData name="Satish Mekala" userId="2c2fe377f37fafa6" providerId="LiveId" clId="{4755F080-1A03-4DF2-8D57-026FC8282C50}" dt="2022-04-11T00:11:44.090" v="2602" actId="33553"/>
        <pc:sldMkLst>
          <pc:docMk/>
          <pc:sldMk cId="2760614206" sldId="282"/>
        </pc:sldMkLst>
        <pc:spChg chg="mod">
          <ac:chgData name="Satish Mekala" userId="2c2fe377f37fafa6" providerId="LiveId" clId="{4755F080-1A03-4DF2-8D57-026FC8282C50}" dt="2022-04-11T00:11:44.090" v="2602" actId="33553"/>
          <ac:spMkLst>
            <pc:docMk/>
            <pc:sldMk cId="2760614206" sldId="282"/>
            <ac:spMk id="5" creationId="{61F2EA2F-016C-C744-8A5E-4D9217FCB8AE}"/>
          </ac:spMkLst>
        </pc:spChg>
        <pc:picChg chg="mod">
          <ac:chgData name="Satish Mekala" userId="2c2fe377f37fafa6" providerId="LiveId" clId="{4755F080-1A03-4DF2-8D57-026FC8282C50}" dt="2022-04-11T00:10:29.145" v="2588" actId="962"/>
          <ac:picMkLst>
            <pc:docMk/>
            <pc:sldMk cId="2760614206" sldId="282"/>
            <ac:picMk id="6" creationId="{E1B9ABE4-5640-6048-AFC0-DD5714F9D5FE}"/>
          </ac:picMkLst>
        </pc:picChg>
      </pc:sldChg>
      <pc:sldChg chg="modSp mod">
        <pc:chgData name="Satish Mekala" userId="2c2fe377f37fafa6" providerId="LiveId" clId="{4755F080-1A03-4DF2-8D57-026FC8282C50}" dt="2022-04-11T00:11:52.943" v="2606" actId="33553"/>
        <pc:sldMkLst>
          <pc:docMk/>
          <pc:sldMk cId="1754073195" sldId="285"/>
        </pc:sldMkLst>
        <pc:spChg chg="mod ord">
          <ac:chgData name="Satish Mekala" userId="2c2fe377f37fafa6" providerId="LiveId" clId="{4755F080-1A03-4DF2-8D57-026FC8282C50}" dt="2022-04-11T00:11:52.943" v="2606" actId="33553"/>
          <ac:spMkLst>
            <pc:docMk/>
            <pc:sldMk cId="1754073195" sldId="285"/>
            <ac:spMk id="6" creationId="{94C2D45B-8E34-41E0-A241-687165FB7FCA}"/>
          </ac:spMkLst>
        </pc:spChg>
      </pc:sldChg>
      <pc:sldChg chg="modSp mod">
        <pc:chgData name="Satish Mekala" userId="2c2fe377f37fafa6" providerId="LiveId" clId="{4755F080-1A03-4DF2-8D57-026FC8282C50}" dt="2022-04-11T00:00:31.801" v="1771"/>
        <pc:sldMkLst>
          <pc:docMk/>
          <pc:sldMk cId="2748982957" sldId="290"/>
        </pc:sldMkLst>
        <pc:spChg chg="ord">
          <ac:chgData name="Satish Mekala" userId="2c2fe377f37fafa6" providerId="LiveId" clId="{4755F080-1A03-4DF2-8D57-026FC8282C50}" dt="2022-04-10T23:59:48.170" v="1757"/>
          <ac:spMkLst>
            <pc:docMk/>
            <pc:sldMk cId="2748982957" sldId="290"/>
            <ac:spMk id="2" creationId="{1E41C9DA-EBF4-4F7C-A116-AAC53D412FEA}"/>
          </ac:spMkLst>
        </pc:spChg>
        <pc:spChg chg="mod ord">
          <ac:chgData name="Satish Mekala" userId="2c2fe377f37fafa6" providerId="LiveId" clId="{4755F080-1A03-4DF2-8D57-026FC8282C50}" dt="2022-04-11T00:00:31.801" v="1771"/>
          <ac:spMkLst>
            <pc:docMk/>
            <pc:sldMk cId="2748982957" sldId="290"/>
            <ac:spMk id="4" creationId="{D6600F5F-20EB-45AC-A655-5DCC76E4E61C}"/>
          </ac:spMkLst>
        </pc:spChg>
        <pc:picChg chg="mod">
          <ac:chgData name="Satish Mekala" userId="2c2fe377f37fafa6" providerId="LiveId" clId="{4755F080-1A03-4DF2-8D57-026FC8282C50}" dt="2022-04-11T00:00:24.372" v="1767" actId="962"/>
          <ac:picMkLst>
            <pc:docMk/>
            <pc:sldMk cId="2748982957" sldId="290"/>
            <ac:picMk id="6" creationId="{8C919773-321C-A045-BF42-BACFBFE1785C}"/>
          </ac:picMkLst>
        </pc:picChg>
        <pc:picChg chg="mod">
          <ac:chgData name="Satish Mekala" userId="2c2fe377f37fafa6" providerId="LiveId" clId="{4755F080-1A03-4DF2-8D57-026FC8282C50}" dt="2022-04-10T23:59:58.467" v="1760" actId="962"/>
          <ac:picMkLst>
            <pc:docMk/>
            <pc:sldMk cId="2748982957" sldId="290"/>
            <ac:picMk id="7" creationId="{331CEA48-8164-43C2-AC1F-CB90F02C7B12}"/>
          </ac:picMkLst>
        </pc:picChg>
        <pc:picChg chg="mod">
          <ac:chgData name="Satish Mekala" userId="2c2fe377f37fafa6" providerId="LiveId" clId="{4755F080-1A03-4DF2-8D57-026FC8282C50}" dt="2022-04-11T00:00:18.483" v="1766" actId="962"/>
          <ac:picMkLst>
            <pc:docMk/>
            <pc:sldMk cId="2748982957" sldId="290"/>
            <ac:picMk id="8" creationId="{FCBB0D27-463E-4AE4-9A4F-1D96B3198020}"/>
          </ac:picMkLst>
        </pc:picChg>
      </pc:sldChg>
      <pc:sldChg chg="modSp mod">
        <pc:chgData name="Satish Mekala" userId="2c2fe377f37fafa6" providerId="LiveId" clId="{4755F080-1A03-4DF2-8D57-026FC8282C50}" dt="2022-04-11T00:06:48.519" v="2372"/>
        <pc:sldMkLst>
          <pc:docMk/>
          <pc:sldMk cId="3732642060" sldId="292"/>
        </pc:sldMkLst>
        <pc:spChg chg="ord">
          <ac:chgData name="Satish Mekala" userId="2c2fe377f37fafa6" providerId="LiveId" clId="{4755F080-1A03-4DF2-8D57-026FC8282C50}" dt="2022-04-11T00:06:48.519" v="2372"/>
          <ac:spMkLst>
            <pc:docMk/>
            <pc:sldMk cId="3732642060" sldId="292"/>
            <ac:spMk id="2" creationId="{9FF77D05-11CF-4DEE-86AF-2C35CA7B0F95}"/>
          </ac:spMkLst>
        </pc:spChg>
        <pc:picChg chg="mod">
          <ac:chgData name="Satish Mekala" userId="2c2fe377f37fafa6" providerId="LiveId" clId="{4755F080-1A03-4DF2-8D57-026FC8282C50}" dt="2022-04-11T00:06:44.256" v="2371" actId="962"/>
          <ac:picMkLst>
            <pc:docMk/>
            <pc:sldMk cId="3732642060" sldId="292"/>
            <ac:picMk id="6" creationId="{467A5D24-12E1-0F48-AE79-FF6C5D9D2B1F}"/>
          </ac:picMkLst>
        </pc:picChg>
      </pc:sldChg>
      <pc:sldChg chg="modSp mod">
        <pc:chgData name="Satish Mekala" userId="2c2fe377f37fafa6" providerId="LiveId" clId="{4755F080-1A03-4DF2-8D57-026FC8282C50}" dt="2022-04-11T00:12:05.063" v="2610"/>
        <pc:sldMkLst>
          <pc:docMk/>
          <pc:sldMk cId="3028136506" sldId="378"/>
        </pc:sldMkLst>
        <pc:spChg chg="mod">
          <ac:chgData name="Satish Mekala" userId="2c2fe377f37fafa6" providerId="LiveId" clId="{4755F080-1A03-4DF2-8D57-026FC8282C50}" dt="2022-04-11T00:12:05.063" v="2610"/>
          <ac:spMkLst>
            <pc:docMk/>
            <pc:sldMk cId="3028136506" sldId="378"/>
            <ac:spMk id="4" creationId="{39D6589E-F2E3-9A4C-9CB7-8EF53D6144CC}"/>
          </ac:spMkLst>
        </pc:spChg>
        <pc:spChg chg="mod">
          <ac:chgData name="Satish Mekala" userId="2c2fe377f37fafa6" providerId="LiveId" clId="{4755F080-1A03-4DF2-8D57-026FC8282C50}" dt="2022-04-11T00:11:34.871" v="2599" actId="33553"/>
          <ac:spMkLst>
            <pc:docMk/>
            <pc:sldMk cId="3028136506" sldId="378"/>
            <ac:spMk id="5" creationId="{022B3BB5-4C94-48B9-95BF-3F248C8A6888}"/>
          </ac:spMkLst>
        </pc:spChg>
        <pc:spChg chg="mod">
          <ac:chgData name="Satish Mekala" userId="2c2fe377f37fafa6" providerId="LiveId" clId="{4755F080-1A03-4DF2-8D57-026FC8282C50}" dt="2022-04-10T23:46:16.035" v="15" actId="207"/>
          <ac:spMkLst>
            <pc:docMk/>
            <pc:sldMk cId="3028136506" sldId="378"/>
            <ac:spMk id="6" creationId="{3AC98E2F-DB68-4792-88E9-24DE39327A67}"/>
          </ac:spMkLst>
        </pc:spChg>
      </pc:sldChg>
      <pc:sldChg chg="modSp mod">
        <pc:chgData name="Satish Mekala" userId="2c2fe377f37fafa6" providerId="LiveId" clId="{4755F080-1A03-4DF2-8D57-026FC8282C50}" dt="2022-04-10T23:57:35.571" v="1628"/>
        <pc:sldMkLst>
          <pc:docMk/>
          <pc:sldMk cId="466013580" sldId="380"/>
        </pc:sldMkLst>
        <pc:spChg chg="ord">
          <ac:chgData name="Satish Mekala" userId="2c2fe377f37fafa6" providerId="LiveId" clId="{4755F080-1A03-4DF2-8D57-026FC8282C50}" dt="2022-04-10T23:57:35.571" v="1628"/>
          <ac:spMkLst>
            <pc:docMk/>
            <pc:sldMk cId="466013580" sldId="380"/>
            <ac:spMk id="2" creationId="{622B21D7-CE69-E449-956C-BB065BCDD3F6}"/>
          </ac:spMkLst>
        </pc:spChg>
        <pc:picChg chg="mod">
          <ac:chgData name="Satish Mekala" userId="2c2fe377f37fafa6" providerId="LiveId" clId="{4755F080-1A03-4DF2-8D57-026FC8282C50}" dt="2022-04-10T23:47:08.792" v="20" actId="962"/>
          <ac:picMkLst>
            <pc:docMk/>
            <pc:sldMk cId="466013580" sldId="380"/>
            <ac:picMk id="5" creationId="{DCE2E480-601C-6D43-A02A-3EDD5EBAF63A}"/>
          </ac:picMkLst>
        </pc:picChg>
      </pc:sldChg>
      <pc:sldChg chg="modSp mod">
        <pc:chgData name="Satish Mekala" userId="2c2fe377f37fafa6" providerId="LiveId" clId="{4755F080-1A03-4DF2-8D57-026FC8282C50}" dt="2022-04-10T23:57:16.623" v="1623"/>
        <pc:sldMkLst>
          <pc:docMk/>
          <pc:sldMk cId="3186500811" sldId="391"/>
        </pc:sldMkLst>
        <pc:spChg chg="ord">
          <ac:chgData name="Satish Mekala" userId="2c2fe377f37fafa6" providerId="LiveId" clId="{4755F080-1A03-4DF2-8D57-026FC8282C50}" dt="2022-04-10T23:57:16.623" v="1623"/>
          <ac:spMkLst>
            <pc:docMk/>
            <pc:sldMk cId="3186500811" sldId="391"/>
            <ac:spMk id="4" creationId="{A846AFFE-CA84-7141-A9A0-D42F105299FB}"/>
          </ac:spMkLst>
        </pc:spChg>
      </pc:sldChg>
      <pc:sldChg chg="modSp mod">
        <pc:chgData name="Satish Mekala" userId="2c2fe377f37fafa6" providerId="LiveId" clId="{4755F080-1A03-4DF2-8D57-026FC8282C50}" dt="2022-04-10T23:57:20.939" v="1624"/>
        <pc:sldMkLst>
          <pc:docMk/>
          <pc:sldMk cId="1273427453" sldId="392"/>
        </pc:sldMkLst>
        <pc:spChg chg="ord">
          <ac:chgData name="Satish Mekala" userId="2c2fe377f37fafa6" providerId="LiveId" clId="{4755F080-1A03-4DF2-8D57-026FC8282C50}" dt="2022-04-10T23:57:20.939" v="1624"/>
          <ac:spMkLst>
            <pc:docMk/>
            <pc:sldMk cId="1273427453" sldId="392"/>
            <ac:spMk id="4" creationId="{41995B79-2BD9-412E-88F2-5BC9A51B5ABC}"/>
          </ac:spMkLst>
        </pc:spChg>
      </pc:sldChg>
      <pc:sldChg chg="modSp mod">
        <pc:chgData name="Satish Mekala" userId="2c2fe377f37fafa6" providerId="LiveId" clId="{4755F080-1A03-4DF2-8D57-026FC8282C50}" dt="2022-04-11T00:11:37.615" v="2600" actId="33553"/>
        <pc:sldMkLst>
          <pc:docMk/>
          <pc:sldMk cId="1166768548" sldId="400"/>
        </pc:sldMkLst>
        <pc:spChg chg="mod">
          <ac:chgData name="Satish Mekala" userId="2c2fe377f37fafa6" providerId="LiveId" clId="{4755F080-1A03-4DF2-8D57-026FC8282C50}" dt="2022-04-11T00:11:37.615" v="2600" actId="33553"/>
          <ac:spMkLst>
            <pc:docMk/>
            <pc:sldMk cId="1166768548" sldId="400"/>
            <ac:spMk id="9" creationId="{B0875CC6-7C2B-4329-A147-8891AFE1BC39}"/>
          </ac:spMkLst>
        </pc:spChg>
        <pc:spChg chg="mod">
          <ac:chgData name="Satish Mekala" userId="2c2fe377f37fafa6" providerId="LiveId" clId="{4755F080-1A03-4DF2-8D57-026FC8282C50}" dt="2022-04-10T23:46:58.755" v="18" actId="207"/>
          <ac:spMkLst>
            <pc:docMk/>
            <pc:sldMk cId="1166768548" sldId="400"/>
            <ac:spMk id="10" creationId="{C8FEEA1A-C540-4D04-8532-4FD775C5FA02}"/>
          </ac:spMkLst>
        </pc:spChg>
      </pc:sldChg>
      <pc:sldChg chg="modSp mod">
        <pc:chgData name="Satish Mekala" userId="2c2fe377f37fafa6" providerId="LiveId" clId="{4755F080-1A03-4DF2-8D57-026FC8282C50}" dt="2022-04-10T23:57:12.114" v="1622"/>
        <pc:sldMkLst>
          <pc:docMk/>
          <pc:sldMk cId="1188566734" sldId="401"/>
        </pc:sldMkLst>
        <pc:spChg chg="ord">
          <ac:chgData name="Satish Mekala" userId="2c2fe377f37fafa6" providerId="LiveId" clId="{4755F080-1A03-4DF2-8D57-026FC8282C50}" dt="2022-04-10T23:57:12.114" v="1622"/>
          <ac:spMkLst>
            <pc:docMk/>
            <pc:sldMk cId="1188566734" sldId="401"/>
            <ac:spMk id="4" creationId="{41995B79-2BD9-412E-88F2-5BC9A51B5ABC}"/>
          </ac:spMkLst>
        </pc:spChg>
      </pc:sldChg>
      <pc:sldChg chg="modSp mod">
        <pc:chgData name="Satish Mekala" userId="2c2fe377f37fafa6" providerId="LiveId" clId="{4755F080-1A03-4DF2-8D57-026FC8282C50}" dt="2022-04-10T23:58:46.732" v="1644"/>
        <pc:sldMkLst>
          <pc:docMk/>
          <pc:sldMk cId="3163467904" sldId="423"/>
        </pc:sldMkLst>
        <pc:spChg chg="ord">
          <ac:chgData name="Satish Mekala" userId="2c2fe377f37fafa6" providerId="LiveId" clId="{4755F080-1A03-4DF2-8D57-026FC8282C50}" dt="2022-04-10T23:58:46.732" v="1644"/>
          <ac:spMkLst>
            <pc:docMk/>
            <pc:sldMk cId="3163467904" sldId="423"/>
            <ac:spMk id="3" creationId="{E4AE713A-A768-4E2D-BECD-EA4C996575F1}"/>
          </ac:spMkLst>
        </pc:spChg>
      </pc:sldChg>
      <pc:sldChg chg="modSp mod">
        <pc:chgData name="Satish Mekala" userId="2c2fe377f37fafa6" providerId="LiveId" clId="{4755F080-1A03-4DF2-8D57-026FC8282C50}" dt="2022-04-11T00:10:45.519" v="2589" actId="962"/>
        <pc:sldMkLst>
          <pc:docMk/>
          <pc:sldMk cId="583339856" sldId="424"/>
        </pc:sldMkLst>
        <pc:spChg chg="mod">
          <ac:chgData name="Satish Mekala" userId="2c2fe377f37fafa6" providerId="LiveId" clId="{4755F080-1A03-4DF2-8D57-026FC8282C50}" dt="2022-04-11T00:00:41.901" v="1772" actId="207"/>
          <ac:spMkLst>
            <pc:docMk/>
            <pc:sldMk cId="583339856" sldId="424"/>
            <ac:spMk id="3" creationId="{BCE4E5BF-1EEE-4E9D-BE20-B1E40ADE5881}"/>
          </ac:spMkLst>
        </pc:spChg>
        <pc:picChg chg="mod">
          <ac:chgData name="Satish Mekala" userId="2c2fe377f37fafa6" providerId="LiveId" clId="{4755F080-1A03-4DF2-8D57-026FC8282C50}" dt="2022-04-11T00:10:45.519" v="2589" actId="962"/>
          <ac:picMkLst>
            <pc:docMk/>
            <pc:sldMk cId="583339856" sldId="424"/>
            <ac:picMk id="7" creationId="{5CDEBC4F-C525-E143-ADEB-3FE4A3FB1D91}"/>
          </ac:picMkLst>
        </pc:picChg>
      </pc:sldChg>
      <pc:sldChg chg="modSp mod">
        <pc:chgData name="Satish Mekala" userId="2c2fe377f37fafa6" providerId="LiveId" clId="{4755F080-1A03-4DF2-8D57-026FC8282C50}" dt="2022-04-11T00:01:29.277" v="1803" actId="962"/>
        <pc:sldMkLst>
          <pc:docMk/>
          <pc:sldMk cId="1174732357" sldId="426"/>
        </pc:sldMkLst>
        <pc:spChg chg="ord">
          <ac:chgData name="Satish Mekala" userId="2c2fe377f37fafa6" providerId="LiveId" clId="{4755F080-1A03-4DF2-8D57-026FC8282C50}" dt="2022-04-11T00:00:56.199" v="1774"/>
          <ac:spMkLst>
            <pc:docMk/>
            <pc:sldMk cId="1174732357" sldId="426"/>
            <ac:spMk id="3" creationId="{CB1FA5A7-2033-43BE-BA57-D8E1A7A54FF6}"/>
          </ac:spMkLst>
        </pc:spChg>
        <pc:spChg chg="ord">
          <ac:chgData name="Satish Mekala" userId="2c2fe377f37fafa6" providerId="LiveId" clId="{4755F080-1A03-4DF2-8D57-026FC8282C50}" dt="2022-04-11T00:01:18.337" v="1800"/>
          <ac:spMkLst>
            <pc:docMk/>
            <pc:sldMk cId="1174732357" sldId="426"/>
            <ac:spMk id="4" creationId="{212D9C8D-98DF-44E8-AAE8-321AC4025B18}"/>
          </ac:spMkLst>
        </pc:spChg>
        <pc:spChg chg="mod">
          <ac:chgData name="Satish Mekala" userId="2c2fe377f37fafa6" providerId="LiveId" clId="{4755F080-1A03-4DF2-8D57-026FC8282C50}" dt="2022-04-11T00:01:22.869" v="1801" actId="962"/>
          <ac:spMkLst>
            <pc:docMk/>
            <pc:sldMk cId="1174732357" sldId="426"/>
            <ac:spMk id="5" creationId="{3E8C6D79-72CB-4153-9EF2-6D77D163E569}"/>
          </ac:spMkLst>
        </pc:spChg>
        <pc:spChg chg="mod">
          <ac:chgData name="Satish Mekala" userId="2c2fe377f37fafa6" providerId="LiveId" clId="{4755F080-1A03-4DF2-8D57-026FC8282C50}" dt="2022-04-11T00:01:26.511" v="1802" actId="962"/>
          <ac:spMkLst>
            <pc:docMk/>
            <pc:sldMk cId="1174732357" sldId="426"/>
            <ac:spMk id="7" creationId="{2CE2821B-5BDF-4AB1-BB2A-CDA1C7CDFBDD}"/>
          </ac:spMkLst>
        </pc:spChg>
        <pc:spChg chg="mod">
          <ac:chgData name="Satish Mekala" userId="2c2fe377f37fafa6" providerId="LiveId" clId="{4755F080-1A03-4DF2-8D57-026FC8282C50}" dt="2022-04-11T00:01:29.277" v="1803" actId="962"/>
          <ac:spMkLst>
            <pc:docMk/>
            <pc:sldMk cId="1174732357" sldId="426"/>
            <ac:spMk id="8" creationId="{91B2A8B4-3DC6-4F33-A757-DA6F858E253F}"/>
          </ac:spMkLst>
        </pc:spChg>
        <pc:picChg chg="mod">
          <ac:chgData name="Satish Mekala" userId="2c2fe377f37fafa6" providerId="LiveId" clId="{4755F080-1A03-4DF2-8D57-026FC8282C50}" dt="2022-04-11T00:01:08.545" v="1796" actId="962"/>
          <ac:picMkLst>
            <pc:docMk/>
            <pc:sldMk cId="1174732357" sldId="426"/>
            <ac:picMk id="2050" creationId="{310EE7DF-AAB6-4764-8D96-80DBEB1525BD}"/>
          </ac:picMkLst>
        </pc:picChg>
      </pc:sldChg>
      <pc:sldChg chg="modSp mod">
        <pc:chgData name="Satish Mekala" userId="2c2fe377f37fafa6" providerId="LiveId" clId="{4755F080-1A03-4DF2-8D57-026FC8282C50}" dt="2022-04-11T00:10:49.238" v="2590" actId="962"/>
        <pc:sldMkLst>
          <pc:docMk/>
          <pc:sldMk cId="2399151973" sldId="427"/>
        </pc:sldMkLst>
        <pc:spChg chg="ord">
          <ac:chgData name="Satish Mekala" userId="2c2fe377f37fafa6" providerId="LiveId" clId="{4755F080-1A03-4DF2-8D57-026FC8282C50}" dt="2022-04-11T00:01:44.137" v="1806"/>
          <ac:spMkLst>
            <pc:docMk/>
            <pc:sldMk cId="2399151973" sldId="427"/>
            <ac:spMk id="4" creationId="{6BA06569-2442-481B-88C1-CB370D6E5189}"/>
          </ac:spMkLst>
        </pc:spChg>
        <pc:picChg chg="mod ord">
          <ac:chgData name="Satish Mekala" userId="2c2fe377f37fafa6" providerId="LiveId" clId="{4755F080-1A03-4DF2-8D57-026FC8282C50}" dt="2022-04-11T00:02:04.064" v="1845" actId="962"/>
          <ac:picMkLst>
            <pc:docMk/>
            <pc:sldMk cId="2399151973" sldId="427"/>
            <ac:picMk id="6" creationId="{7C0CB487-FBB7-4103-916F-BDFE7381A839}"/>
          </ac:picMkLst>
        </pc:picChg>
        <pc:picChg chg="mod">
          <ac:chgData name="Satish Mekala" userId="2c2fe377f37fafa6" providerId="LiveId" clId="{4755F080-1A03-4DF2-8D57-026FC8282C50}" dt="2022-04-11T00:10:49.238" v="2590" actId="962"/>
          <ac:picMkLst>
            <pc:docMk/>
            <pc:sldMk cId="2399151973" sldId="427"/>
            <ac:picMk id="8" creationId="{1D223507-FDF8-4528-A145-EA2ABE21BA57}"/>
          </ac:picMkLst>
        </pc:picChg>
      </pc:sldChg>
      <pc:sldChg chg="modSp mod">
        <pc:chgData name="Satish Mekala" userId="2c2fe377f37fafa6" providerId="LiveId" clId="{4755F080-1A03-4DF2-8D57-026FC8282C50}" dt="2022-04-11T00:11:57.646" v="2608" actId="33553"/>
        <pc:sldMkLst>
          <pc:docMk/>
          <pc:sldMk cId="95673377" sldId="428"/>
        </pc:sldMkLst>
        <pc:spChg chg="ord">
          <ac:chgData name="Satish Mekala" userId="2c2fe377f37fafa6" providerId="LiveId" clId="{4755F080-1A03-4DF2-8D57-026FC8282C50}" dt="2022-04-11T00:02:17.509" v="1849"/>
          <ac:spMkLst>
            <pc:docMk/>
            <pc:sldMk cId="95673377" sldId="428"/>
            <ac:spMk id="4" creationId="{5BFFAE67-5EDB-4FB8-8780-097579E1C894}"/>
          </ac:spMkLst>
        </pc:spChg>
        <pc:spChg chg="mod ord">
          <ac:chgData name="Satish Mekala" userId="2c2fe377f37fafa6" providerId="LiveId" clId="{4755F080-1A03-4DF2-8D57-026FC8282C50}" dt="2022-04-11T00:10:53.537" v="2591" actId="962"/>
          <ac:spMkLst>
            <pc:docMk/>
            <pc:sldMk cId="95673377" sldId="428"/>
            <ac:spMk id="11" creationId="{101E27AF-3DB7-4913-A988-7F5BD0A3EB84}"/>
          </ac:spMkLst>
        </pc:spChg>
        <pc:spChg chg="mod ord">
          <ac:chgData name="Satish Mekala" userId="2c2fe377f37fafa6" providerId="LiveId" clId="{4755F080-1A03-4DF2-8D57-026FC8282C50}" dt="2022-04-11T00:11:57.646" v="2608" actId="33553"/>
          <ac:spMkLst>
            <pc:docMk/>
            <pc:sldMk cId="95673377" sldId="428"/>
            <ac:spMk id="12" creationId="{26B1CB05-CD0C-4F8E-AF35-FAD16034B2DD}"/>
          </ac:spMkLst>
        </pc:spChg>
        <pc:picChg chg="mod">
          <ac:chgData name="Satish Mekala" userId="2c2fe377f37fafa6" providerId="LiveId" clId="{4755F080-1A03-4DF2-8D57-026FC8282C50}" dt="2022-04-11T00:03:41.685" v="2029" actId="962"/>
          <ac:picMkLst>
            <pc:docMk/>
            <pc:sldMk cId="95673377" sldId="428"/>
            <ac:picMk id="1028" creationId="{8460FC93-E37F-47D0-AB09-B43F28BB7EE1}"/>
          </ac:picMkLst>
        </pc:picChg>
      </pc:sldChg>
      <pc:sldChg chg="modSp mod">
        <pc:chgData name="Satish Mekala" userId="2c2fe377f37fafa6" providerId="LiveId" clId="{4755F080-1A03-4DF2-8D57-026FC8282C50}" dt="2022-04-11T00:03:12.181" v="1905"/>
        <pc:sldMkLst>
          <pc:docMk/>
          <pc:sldMk cId="3888248794" sldId="430"/>
        </pc:sldMkLst>
        <pc:spChg chg="ord">
          <ac:chgData name="Satish Mekala" userId="2c2fe377f37fafa6" providerId="LiveId" clId="{4755F080-1A03-4DF2-8D57-026FC8282C50}" dt="2022-04-11T00:03:12.181" v="1905"/>
          <ac:spMkLst>
            <pc:docMk/>
            <pc:sldMk cId="3888248794" sldId="430"/>
            <ac:spMk id="4" creationId="{6BA06569-2442-481B-88C1-CB370D6E5189}"/>
          </ac:spMkLst>
        </pc:spChg>
        <pc:picChg chg="mod ord">
          <ac:chgData name="Satish Mekala" userId="2c2fe377f37fafa6" providerId="LiveId" clId="{4755F080-1A03-4DF2-8D57-026FC8282C50}" dt="2022-04-11T00:03:06.840" v="1904" actId="962"/>
          <ac:picMkLst>
            <pc:docMk/>
            <pc:sldMk cId="3888248794" sldId="430"/>
            <ac:picMk id="6" creationId="{2403CB26-E7C8-4294-8174-4B9BD81B47E2}"/>
          </ac:picMkLst>
        </pc:picChg>
      </pc:sldChg>
      <pc:sldChg chg="modSp mod">
        <pc:chgData name="Satish Mekala" userId="2c2fe377f37fafa6" providerId="LiveId" clId="{4755F080-1A03-4DF2-8D57-026FC8282C50}" dt="2022-04-11T00:11:55.324" v="2607" actId="33553"/>
        <pc:sldMkLst>
          <pc:docMk/>
          <pc:sldMk cId="2120259760" sldId="431"/>
        </pc:sldMkLst>
        <pc:spChg chg="ord">
          <ac:chgData name="Satish Mekala" userId="2c2fe377f37fafa6" providerId="LiveId" clId="{4755F080-1A03-4DF2-8D57-026FC8282C50}" dt="2022-04-11T00:04:13.484" v="2091"/>
          <ac:spMkLst>
            <pc:docMk/>
            <pc:sldMk cId="2120259760" sldId="431"/>
            <ac:spMk id="4" creationId="{5BFFAE67-5EDB-4FB8-8780-097579E1C894}"/>
          </ac:spMkLst>
        </pc:spChg>
        <pc:spChg chg="mod">
          <ac:chgData name="Satish Mekala" userId="2c2fe377f37fafa6" providerId="LiveId" clId="{4755F080-1A03-4DF2-8D57-026FC8282C50}" dt="2022-04-11T00:10:57.544" v="2592" actId="962"/>
          <ac:spMkLst>
            <pc:docMk/>
            <pc:sldMk cId="2120259760" sldId="431"/>
            <ac:spMk id="7" creationId="{0141967A-85AA-406C-831A-C3E8737C51B4}"/>
          </ac:spMkLst>
        </pc:spChg>
        <pc:spChg chg="mod ord">
          <ac:chgData name="Satish Mekala" userId="2c2fe377f37fafa6" providerId="LiveId" clId="{4755F080-1A03-4DF2-8D57-026FC8282C50}" dt="2022-04-11T00:11:55.324" v="2607" actId="33553"/>
          <ac:spMkLst>
            <pc:docMk/>
            <pc:sldMk cId="2120259760" sldId="431"/>
            <ac:spMk id="8" creationId="{FB8EBA44-D222-48F5-BFC3-20DDF9898CC1}"/>
          </ac:spMkLst>
        </pc:spChg>
        <pc:picChg chg="mod">
          <ac:chgData name="Satish Mekala" userId="2c2fe377f37fafa6" providerId="LiveId" clId="{4755F080-1A03-4DF2-8D57-026FC8282C50}" dt="2022-04-11T00:03:58.872" v="2087" actId="962"/>
          <ac:picMkLst>
            <pc:docMk/>
            <pc:sldMk cId="2120259760" sldId="431"/>
            <ac:picMk id="9" creationId="{FCEFC808-1DA6-4B2B-A7E1-CD2FBC3EF5D7}"/>
          </ac:picMkLst>
        </pc:picChg>
      </pc:sldChg>
      <pc:sldChg chg="modSp">
        <pc:chgData name="Satish Mekala" userId="2c2fe377f37fafa6" providerId="LiveId" clId="{4755F080-1A03-4DF2-8D57-026FC8282C50}" dt="2022-04-11T00:04:39.324" v="2149" actId="962"/>
        <pc:sldMkLst>
          <pc:docMk/>
          <pc:sldMk cId="570518785" sldId="432"/>
        </pc:sldMkLst>
        <pc:picChg chg="mod">
          <ac:chgData name="Satish Mekala" userId="2c2fe377f37fafa6" providerId="LiveId" clId="{4755F080-1A03-4DF2-8D57-026FC8282C50}" dt="2022-04-11T00:04:39.324" v="2149" actId="962"/>
          <ac:picMkLst>
            <pc:docMk/>
            <pc:sldMk cId="570518785" sldId="432"/>
            <ac:picMk id="2050" creationId="{04E0D2B0-2CCD-4BED-8DB9-130B677FDE1C}"/>
          </ac:picMkLst>
        </pc:picChg>
      </pc:sldChg>
      <pc:sldChg chg="modSp mod">
        <pc:chgData name="Satish Mekala" userId="2c2fe377f37fafa6" providerId="LiveId" clId="{4755F080-1A03-4DF2-8D57-026FC8282C50}" dt="2022-04-11T00:05:39.088" v="2259" actId="962"/>
        <pc:sldMkLst>
          <pc:docMk/>
          <pc:sldMk cId="333707497" sldId="434"/>
        </pc:sldMkLst>
        <pc:spChg chg="ord">
          <ac:chgData name="Satish Mekala" userId="2c2fe377f37fafa6" providerId="LiveId" clId="{4755F080-1A03-4DF2-8D57-026FC8282C50}" dt="2022-04-11T00:05:25.224" v="2215"/>
          <ac:spMkLst>
            <pc:docMk/>
            <pc:sldMk cId="333707497" sldId="434"/>
            <ac:spMk id="3" creationId="{CD758304-5CE3-4D04-9A82-A4EF35430623}"/>
          </ac:spMkLst>
        </pc:spChg>
        <pc:spChg chg="ord">
          <ac:chgData name="Satish Mekala" userId="2c2fe377f37fafa6" providerId="LiveId" clId="{4755F080-1A03-4DF2-8D57-026FC8282C50}" dt="2022-04-11T00:05:23.753" v="2214"/>
          <ac:spMkLst>
            <pc:docMk/>
            <pc:sldMk cId="333707497" sldId="434"/>
            <ac:spMk id="4" creationId="{0094CDAA-C366-4934-B689-9B5F1076CF9F}"/>
          </ac:spMkLst>
        </pc:spChg>
        <pc:picChg chg="mod">
          <ac:chgData name="Satish Mekala" userId="2c2fe377f37fafa6" providerId="LiveId" clId="{4755F080-1A03-4DF2-8D57-026FC8282C50}" dt="2022-04-11T00:05:39.088" v="2259" actId="962"/>
          <ac:picMkLst>
            <pc:docMk/>
            <pc:sldMk cId="333707497" sldId="434"/>
            <ac:picMk id="2" creationId="{B7460F17-9F0F-DF40-9D8B-8CCF519C5480}"/>
          </ac:picMkLst>
        </pc:picChg>
      </pc:sldChg>
      <pc:sldChg chg="modSp mod">
        <pc:chgData name="Satish Mekala" userId="2c2fe377f37fafa6" providerId="LiveId" clId="{4755F080-1A03-4DF2-8D57-026FC8282C50}" dt="2022-04-11T00:05:48.945" v="2260"/>
        <pc:sldMkLst>
          <pc:docMk/>
          <pc:sldMk cId="2726982576" sldId="435"/>
        </pc:sldMkLst>
        <pc:spChg chg="ord">
          <ac:chgData name="Satish Mekala" userId="2c2fe377f37fafa6" providerId="LiveId" clId="{4755F080-1A03-4DF2-8D57-026FC8282C50}" dt="2022-04-11T00:05:48.945" v="2260"/>
          <ac:spMkLst>
            <pc:docMk/>
            <pc:sldMk cId="2726982576" sldId="435"/>
            <ac:spMk id="4" creationId="{8C1199D4-381E-4252-8BAC-E22354FF9E32}"/>
          </ac:spMkLst>
        </pc:spChg>
      </pc:sldChg>
      <pc:sldChg chg="modSp mod">
        <pc:chgData name="Satish Mekala" userId="2c2fe377f37fafa6" providerId="LiveId" clId="{4755F080-1A03-4DF2-8D57-026FC8282C50}" dt="2022-04-11T00:11:23.236" v="2598" actId="13238"/>
        <pc:sldMkLst>
          <pc:docMk/>
          <pc:sldMk cId="1992622214" sldId="447"/>
        </pc:sldMkLst>
        <pc:spChg chg="ord">
          <ac:chgData name="Satish Mekala" userId="2c2fe377f37fafa6" providerId="LiveId" clId="{4755F080-1A03-4DF2-8D57-026FC8282C50}" dt="2022-04-11T00:05:54.731" v="2261"/>
          <ac:spMkLst>
            <pc:docMk/>
            <pc:sldMk cId="1992622214" sldId="447"/>
            <ac:spMk id="5" creationId="{967A2622-73BA-45CF-AD59-EE0D5166615C}"/>
          </ac:spMkLst>
        </pc:spChg>
        <pc:graphicFrameChg chg="modGraphic">
          <ac:chgData name="Satish Mekala" userId="2c2fe377f37fafa6" providerId="LiveId" clId="{4755F080-1A03-4DF2-8D57-026FC8282C50}" dt="2022-04-11T00:11:23.236" v="2598" actId="13238"/>
          <ac:graphicFrameMkLst>
            <pc:docMk/>
            <pc:sldMk cId="1992622214" sldId="447"/>
            <ac:graphicFrameMk id="7" creationId="{7990CB19-C311-4950-A60B-DA7DDC7FD5B1}"/>
          </ac:graphicFrameMkLst>
        </pc:graphicFrameChg>
      </pc:sldChg>
      <pc:sldChg chg="modSp mod">
        <pc:chgData name="Satish Mekala" userId="2c2fe377f37fafa6" providerId="LiveId" clId="{4755F080-1A03-4DF2-8D57-026FC8282C50}" dt="2022-04-11T00:06:06.395" v="2264"/>
        <pc:sldMkLst>
          <pc:docMk/>
          <pc:sldMk cId="1899963271" sldId="448"/>
        </pc:sldMkLst>
        <pc:spChg chg="ord">
          <ac:chgData name="Satish Mekala" userId="2c2fe377f37fafa6" providerId="LiveId" clId="{4755F080-1A03-4DF2-8D57-026FC8282C50}" dt="2022-04-11T00:06:04.184" v="2263"/>
          <ac:spMkLst>
            <pc:docMk/>
            <pc:sldMk cId="1899963271" sldId="448"/>
            <ac:spMk id="3" creationId="{FD6620E9-45E8-44FC-879F-86D5D37DFCF4}"/>
          </ac:spMkLst>
        </pc:spChg>
        <pc:spChg chg="ord">
          <ac:chgData name="Satish Mekala" userId="2c2fe377f37fafa6" providerId="LiveId" clId="{4755F080-1A03-4DF2-8D57-026FC8282C50}" dt="2022-04-11T00:06:06.395" v="2264"/>
          <ac:spMkLst>
            <pc:docMk/>
            <pc:sldMk cId="1899963271" sldId="448"/>
            <ac:spMk id="4" creationId="{6BA06569-2442-481B-88C1-CB370D6E5189}"/>
          </ac:spMkLst>
        </pc:spChg>
        <pc:picChg chg="mod">
          <ac:chgData name="Satish Mekala" userId="2c2fe377f37fafa6" providerId="LiveId" clId="{4755F080-1A03-4DF2-8D57-026FC8282C50}" dt="2022-04-11T00:06:00.810" v="2262" actId="962"/>
          <ac:picMkLst>
            <pc:docMk/>
            <pc:sldMk cId="1899963271" sldId="448"/>
            <ac:picMk id="6" creationId="{7A0B249E-4EA5-46EC-A8BC-DD33616A752C}"/>
          </ac:picMkLst>
        </pc:picChg>
      </pc:sldChg>
      <pc:sldChg chg="modSp mod">
        <pc:chgData name="Satish Mekala" userId="2c2fe377f37fafa6" providerId="LiveId" clId="{4755F080-1A03-4DF2-8D57-026FC8282C50}" dt="2022-04-11T00:06:24.360" v="2317" actId="962"/>
        <pc:sldMkLst>
          <pc:docMk/>
          <pc:sldMk cId="1722886283" sldId="450"/>
        </pc:sldMkLst>
        <pc:spChg chg="ord">
          <ac:chgData name="Satish Mekala" userId="2c2fe377f37fafa6" providerId="LiveId" clId="{4755F080-1A03-4DF2-8D57-026FC8282C50}" dt="2022-04-11T00:06:14.673" v="2265"/>
          <ac:spMkLst>
            <pc:docMk/>
            <pc:sldMk cId="1722886283" sldId="450"/>
            <ac:spMk id="2" creationId="{26C89170-9CCE-48AF-BF34-61F3F0C0FD64}"/>
          </ac:spMkLst>
        </pc:spChg>
        <pc:picChg chg="mod">
          <ac:chgData name="Satish Mekala" userId="2c2fe377f37fafa6" providerId="LiveId" clId="{4755F080-1A03-4DF2-8D57-026FC8282C50}" dt="2022-04-11T00:06:24.360" v="2317" actId="962"/>
          <ac:picMkLst>
            <pc:docMk/>
            <pc:sldMk cId="1722886283" sldId="450"/>
            <ac:picMk id="10" creationId="{F107D732-6AD2-FF48-8D93-4FCC9A0E5EA0}"/>
          </ac:picMkLst>
        </pc:picChg>
      </pc:sldChg>
      <pc:sldChg chg="modSp mod">
        <pc:chgData name="Satish Mekala" userId="2c2fe377f37fafa6" providerId="LiveId" clId="{4755F080-1A03-4DF2-8D57-026FC8282C50}" dt="2022-04-11T00:11:01.711" v="2593" actId="962"/>
        <pc:sldMkLst>
          <pc:docMk/>
          <pc:sldMk cId="3738556843" sldId="454"/>
        </pc:sldMkLst>
        <pc:spChg chg="ord">
          <ac:chgData name="Satish Mekala" userId="2c2fe377f37fafa6" providerId="LiveId" clId="{4755F080-1A03-4DF2-8D57-026FC8282C50}" dt="2022-04-11T00:07:44.138" v="2378"/>
          <ac:spMkLst>
            <pc:docMk/>
            <pc:sldMk cId="3738556843" sldId="454"/>
            <ac:spMk id="3" creationId="{DF17A008-B0FD-4E13-BE55-8F6622619C79}"/>
          </ac:spMkLst>
        </pc:spChg>
        <pc:graphicFrameChg chg="mod modGraphic">
          <ac:chgData name="Satish Mekala" userId="2c2fe377f37fafa6" providerId="LiveId" clId="{4755F080-1A03-4DF2-8D57-026FC8282C50}" dt="2022-04-11T00:11:01.711" v="2593" actId="962"/>
          <ac:graphicFrameMkLst>
            <pc:docMk/>
            <pc:sldMk cId="3738556843" sldId="454"/>
            <ac:graphicFrameMk id="5" creationId="{BAE6F245-35BE-45F8-9DE5-8DD211FEEFE2}"/>
          </ac:graphicFrameMkLst>
        </pc:graphicFrameChg>
      </pc:sldChg>
      <pc:sldChg chg="modSp mod">
        <pc:chgData name="Satish Mekala" userId="2c2fe377f37fafa6" providerId="LiveId" clId="{4755F080-1A03-4DF2-8D57-026FC8282C50}" dt="2022-04-11T00:11:04.869" v="2594" actId="962"/>
        <pc:sldMkLst>
          <pc:docMk/>
          <pc:sldMk cId="92953192" sldId="461"/>
        </pc:sldMkLst>
        <pc:spChg chg="ord">
          <ac:chgData name="Satish Mekala" userId="2c2fe377f37fafa6" providerId="LiveId" clId="{4755F080-1A03-4DF2-8D57-026FC8282C50}" dt="2022-04-11T00:08:16.432" v="2386"/>
          <ac:spMkLst>
            <pc:docMk/>
            <pc:sldMk cId="92953192" sldId="461"/>
            <ac:spMk id="3" creationId="{DF17A008-B0FD-4E13-BE55-8F6622619C79}"/>
          </ac:spMkLst>
        </pc:spChg>
        <pc:graphicFrameChg chg="mod modGraphic">
          <ac:chgData name="Satish Mekala" userId="2c2fe377f37fafa6" providerId="LiveId" clId="{4755F080-1A03-4DF2-8D57-026FC8282C50}" dt="2022-04-11T00:11:04.869" v="2594" actId="962"/>
          <ac:graphicFrameMkLst>
            <pc:docMk/>
            <pc:sldMk cId="92953192" sldId="461"/>
            <ac:graphicFrameMk id="5" creationId="{22607422-3D70-41B3-9A2D-D475CB06699A}"/>
          </ac:graphicFrameMkLst>
        </pc:graphicFrameChg>
      </pc:sldChg>
      <pc:sldChg chg="modSp mod">
        <pc:chgData name="Satish Mekala" userId="2c2fe377f37fafa6" providerId="LiveId" clId="{4755F080-1A03-4DF2-8D57-026FC8282C50}" dt="2022-04-11T00:08:00.499" v="2381" actId="962"/>
        <pc:sldMkLst>
          <pc:docMk/>
          <pc:sldMk cId="3408495789" sldId="462"/>
        </pc:sldMkLst>
        <pc:spChg chg="ord">
          <ac:chgData name="Satish Mekala" userId="2c2fe377f37fafa6" providerId="LiveId" clId="{4755F080-1A03-4DF2-8D57-026FC8282C50}" dt="2022-04-11T00:07:51.356" v="2379"/>
          <ac:spMkLst>
            <pc:docMk/>
            <pc:sldMk cId="3408495789" sldId="462"/>
            <ac:spMk id="3" creationId="{FD6620E9-45E8-44FC-879F-86D5D37DFCF4}"/>
          </ac:spMkLst>
        </pc:spChg>
        <pc:spChg chg="ord">
          <ac:chgData name="Satish Mekala" userId="2c2fe377f37fafa6" providerId="LiveId" clId="{4755F080-1A03-4DF2-8D57-026FC8282C50}" dt="2022-04-11T00:07:53.790" v="2380"/>
          <ac:spMkLst>
            <pc:docMk/>
            <pc:sldMk cId="3408495789" sldId="462"/>
            <ac:spMk id="4" creationId="{6BA06569-2442-481B-88C1-CB370D6E5189}"/>
          </ac:spMkLst>
        </pc:spChg>
        <pc:picChg chg="mod">
          <ac:chgData name="Satish Mekala" userId="2c2fe377f37fafa6" providerId="LiveId" clId="{4755F080-1A03-4DF2-8D57-026FC8282C50}" dt="2022-04-11T00:08:00.499" v="2381" actId="962"/>
          <ac:picMkLst>
            <pc:docMk/>
            <pc:sldMk cId="3408495789" sldId="462"/>
            <ac:picMk id="7" creationId="{6A988346-C6F2-45CB-8BD2-F6DD411A4494}"/>
          </ac:picMkLst>
        </pc:picChg>
      </pc:sldChg>
      <pc:sldChg chg="modSp mod">
        <pc:chgData name="Satish Mekala" userId="2c2fe377f37fafa6" providerId="LiveId" clId="{4755F080-1A03-4DF2-8D57-026FC8282C50}" dt="2022-04-11T00:11:07.843" v="2595" actId="962"/>
        <pc:sldMkLst>
          <pc:docMk/>
          <pc:sldMk cId="713041641" sldId="463"/>
        </pc:sldMkLst>
        <pc:spChg chg="ord">
          <ac:chgData name="Satish Mekala" userId="2c2fe377f37fafa6" providerId="LiveId" clId="{4755F080-1A03-4DF2-8D57-026FC8282C50}" dt="2022-04-11T00:08:36.760" v="2391"/>
          <ac:spMkLst>
            <pc:docMk/>
            <pc:sldMk cId="713041641" sldId="463"/>
            <ac:spMk id="3" creationId="{DF17A008-B0FD-4E13-BE55-8F6622619C79}"/>
          </ac:spMkLst>
        </pc:spChg>
        <pc:graphicFrameChg chg="mod modGraphic">
          <ac:chgData name="Satish Mekala" userId="2c2fe377f37fafa6" providerId="LiveId" clId="{4755F080-1A03-4DF2-8D57-026FC8282C50}" dt="2022-04-11T00:11:07.843" v="2595" actId="962"/>
          <ac:graphicFrameMkLst>
            <pc:docMk/>
            <pc:sldMk cId="713041641" sldId="463"/>
            <ac:graphicFrameMk id="23" creationId="{E55CD146-E354-400D-9522-746506413E88}"/>
          </ac:graphicFrameMkLst>
        </pc:graphicFrameChg>
      </pc:sldChg>
      <pc:sldChg chg="modSp mod">
        <pc:chgData name="Satish Mekala" userId="2c2fe377f37fafa6" providerId="LiveId" clId="{4755F080-1A03-4DF2-8D57-026FC8282C50}" dt="2022-04-11T00:08:48.046" v="2393"/>
        <pc:sldMkLst>
          <pc:docMk/>
          <pc:sldMk cId="1051945846" sldId="466"/>
        </pc:sldMkLst>
        <pc:spChg chg="ord">
          <ac:chgData name="Satish Mekala" userId="2c2fe377f37fafa6" providerId="LiveId" clId="{4755F080-1A03-4DF2-8D57-026FC8282C50}" dt="2022-04-11T00:08:48.046" v="2393"/>
          <ac:spMkLst>
            <pc:docMk/>
            <pc:sldMk cId="1051945846" sldId="466"/>
            <ac:spMk id="4" creationId="{2C899E26-5A34-472F-AD95-586EEFDC8850}"/>
          </ac:spMkLst>
        </pc:spChg>
        <pc:picChg chg="mod">
          <ac:chgData name="Satish Mekala" userId="2c2fe377f37fafa6" providerId="LiveId" clId="{4755F080-1A03-4DF2-8D57-026FC8282C50}" dt="2022-04-11T00:08:43.398" v="2392" actId="962"/>
          <ac:picMkLst>
            <pc:docMk/>
            <pc:sldMk cId="1051945846" sldId="466"/>
            <ac:picMk id="7" creationId="{A4AC9B6A-E33C-3F4F-ACEB-74E834B48824}"/>
          </ac:picMkLst>
        </pc:picChg>
      </pc:sldChg>
      <pc:sldChg chg="modSp mod">
        <pc:chgData name="Satish Mekala" userId="2c2fe377f37fafa6" providerId="LiveId" clId="{4755F080-1A03-4DF2-8D57-026FC8282C50}" dt="2022-04-11T00:12:13.307" v="2611"/>
        <pc:sldMkLst>
          <pc:docMk/>
          <pc:sldMk cId="1555563677" sldId="467"/>
        </pc:sldMkLst>
        <pc:spChg chg="mod">
          <ac:chgData name="Satish Mekala" userId="2c2fe377f37fafa6" providerId="LiveId" clId="{4755F080-1A03-4DF2-8D57-026FC8282C50}" dt="2022-04-11T00:12:13.307" v="2611"/>
          <ac:spMkLst>
            <pc:docMk/>
            <pc:sldMk cId="1555563677" sldId="467"/>
            <ac:spMk id="4" creationId="{6D894FA3-597A-47BF-A17D-D2EFB0D13B9D}"/>
          </ac:spMkLst>
        </pc:spChg>
        <pc:spChg chg="mod">
          <ac:chgData name="Satish Mekala" userId="2c2fe377f37fafa6" providerId="LiveId" clId="{4755F080-1A03-4DF2-8D57-026FC8282C50}" dt="2022-04-11T00:11:50.758" v="2605" actId="33553"/>
          <ac:spMkLst>
            <pc:docMk/>
            <pc:sldMk cId="1555563677" sldId="467"/>
            <ac:spMk id="6" creationId="{4A4A0BEC-C98B-477B-A601-6A2164F1A202}"/>
          </ac:spMkLst>
        </pc:spChg>
      </pc:sldChg>
      <pc:sldChg chg="modSp mod">
        <pc:chgData name="Satish Mekala" userId="2c2fe377f37fafa6" providerId="LiveId" clId="{4755F080-1A03-4DF2-8D57-026FC8282C50}" dt="2022-04-11T00:09:23.701" v="2491"/>
        <pc:sldMkLst>
          <pc:docMk/>
          <pc:sldMk cId="393927459" sldId="472"/>
        </pc:sldMkLst>
        <pc:spChg chg="ord">
          <ac:chgData name="Satish Mekala" userId="2c2fe377f37fafa6" providerId="LiveId" clId="{4755F080-1A03-4DF2-8D57-026FC8282C50}" dt="2022-04-11T00:09:23.701" v="2491"/>
          <ac:spMkLst>
            <pc:docMk/>
            <pc:sldMk cId="393927459" sldId="472"/>
            <ac:spMk id="3" creationId="{7CC712D7-F6FF-1B43-9EAC-434B5C0F689F}"/>
          </ac:spMkLst>
        </pc:spChg>
        <pc:picChg chg="mod">
          <ac:chgData name="Satish Mekala" userId="2c2fe377f37fafa6" providerId="LiveId" clId="{4755F080-1A03-4DF2-8D57-026FC8282C50}" dt="2022-04-11T00:09:14.354" v="2490" actId="962"/>
          <ac:picMkLst>
            <pc:docMk/>
            <pc:sldMk cId="393927459" sldId="472"/>
            <ac:picMk id="6" creationId="{00410987-90F9-4BCF-A715-8279AD784498}"/>
          </ac:picMkLst>
        </pc:picChg>
      </pc:sldChg>
      <pc:sldChg chg="modSp mod">
        <pc:chgData name="Satish Mekala" userId="2c2fe377f37fafa6" providerId="LiveId" clId="{4755F080-1A03-4DF2-8D57-026FC8282C50}" dt="2022-04-11T00:11:46.427" v="2603" actId="33553"/>
        <pc:sldMkLst>
          <pc:docMk/>
          <pc:sldMk cId="1715569274" sldId="473"/>
        </pc:sldMkLst>
        <pc:spChg chg="ord">
          <ac:chgData name="Satish Mekala" userId="2c2fe377f37fafa6" providerId="LiveId" clId="{4755F080-1A03-4DF2-8D57-026FC8282C50}" dt="2022-04-11T00:09:41.667" v="2495"/>
          <ac:spMkLst>
            <pc:docMk/>
            <pc:sldMk cId="1715569274" sldId="473"/>
            <ac:spMk id="4" creationId="{6D894FA3-597A-47BF-A17D-D2EFB0D13B9D}"/>
          </ac:spMkLst>
        </pc:spChg>
        <pc:spChg chg="mod">
          <ac:chgData name="Satish Mekala" userId="2c2fe377f37fafa6" providerId="LiveId" clId="{4755F080-1A03-4DF2-8D57-026FC8282C50}" dt="2022-04-11T00:11:46.427" v="2603" actId="33553"/>
          <ac:spMkLst>
            <pc:docMk/>
            <pc:sldMk cId="1715569274" sldId="473"/>
            <ac:spMk id="6" creationId="{CA6B05CF-BF47-4D83-8D75-742A7B9852D4}"/>
          </ac:spMkLst>
        </pc:spChg>
      </pc:sldChg>
      <pc:sldChg chg="modSp mod">
        <pc:chgData name="Satish Mekala" userId="2c2fe377f37fafa6" providerId="LiveId" clId="{4755F080-1A03-4DF2-8D57-026FC8282C50}" dt="2022-04-10T23:57:06.033" v="1621"/>
        <pc:sldMkLst>
          <pc:docMk/>
          <pc:sldMk cId="665924551" sldId="474"/>
        </pc:sldMkLst>
        <pc:spChg chg="ord">
          <ac:chgData name="Satish Mekala" userId="2c2fe377f37fafa6" providerId="LiveId" clId="{4755F080-1A03-4DF2-8D57-026FC8282C50}" dt="2022-04-10T23:57:06.033" v="1621"/>
          <ac:spMkLst>
            <pc:docMk/>
            <pc:sldMk cId="665924551" sldId="474"/>
            <ac:spMk id="4" creationId="{41995B79-2BD9-412E-88F2-5BC9A51B5ABC}"/>
          </ac:spMkLst>
        </pc:spChg>
      </pc:sldChg>
      <pc:sldChg chg="modSp mod">
        <pc:chgData name="Satish Mekala" userId="2c2fe377f37fafa6" providerId="LiveId" clId="{4755F080-1A03-4DF2-8D57-026FC8282C50}" dt="2022-04-11T00:11:48.835" v="2604" actId="33553"/>
        <pc:sldMkLst>
          <pc:docMk/>
          <pc:sldMk cId="2673016215" sldId="477"/>
        </pc:sldMkLst>
        <pc:spChg chg="mod">
          <ac:chgData name="Satish Mekala" userId="2c2fe377f37fafa6" providerId="LiveId" clId="{4755F080-1A03-4DF2-8D57-026FC8282C50}" dt="2022-04-11T00:11:48.835" v="2604" actId="33553"/>
          <ac:spMkLst>
            <pc:docMk/>
            <pc:sldMk cId="2673016215" sldId="477"/>
            <ac:spMk id="2" creationId="{93ACCE4A-1985-47B4-A04B-4631EE3C5615}"/>
          </ac:spMkLst>
        </pc:spChg>
        <pc:spChg chg="ord">
          <ac:chgData name="Satish Mekala" userId="2c2fe377f37fafa6" providerId="LiveId" clId="{4755F080-1A03-4DF2-8D57-026FC8282C50}" dt="2022-04-11T00:09:36.647" v="2494"/>
          <ac:spMkLst>
            <pc:docMk/>
            <pc:sldMk cId="2673016215" sldId="477"/>
            <ac:spMk id="4" creationId="{578C404D-6CC0-4C2D-B10D-A3DC75C9FC57}"/>
          </ac:spMkLst>
        </pc:spChg>
        <pc:spChg chg="mod">
          <ac:chgData name="Satish Mekala" userId="2c2fe377f37fafa6" providerId="LiveId" clId="{4755F080-1A03-4DF2-8D57-026FC8282C50}" dt="2022-04-11T00:11:11.733" v="2596" actId="962"/>
          <ac:spMkLst>
            <pc:docMk/>
            <pc:sldMk cId="2673016215" sldId="477"/>
            <ac:spMk id="10" creationId="{7BBFE617-BE4B-D245-9785-3B226ECB18F0}"/>
          </ac:spMkLst>
        </pc:spChg>
        <pc:picChg chg="mod">
          <ac:chgData name="Satish Mekala" userId="2c2fe377f37fafa6" providerId="LiveId" clId="{4755F080-1A03-4DF2-8D57-026FC8282C50}" dt="2022-04-11T00:09:30.996" v="2492" actId="962"/>
          <ac:picMkLst>
            <pc:docMk/>
            <pc:sldMk cId="2673016215" sldId="477"/>
            <ac:picMk id="6" creationId="{9089C879-1CF0-DA43-B265-954FF458D7F9}"/>
          </ac:picMkLst>
        </pc:picChg>
        <pc:picChg chg="mod">
          <ac:chgData name="Satish Mekala" userId="2c2fe377f37fafa6" providerId="LiveId" clId="{4755F080-1A03-4DF2-8D57-026FC8282C50}" dt="2022-04-11T00:11:15.066" v="2597" actId="962"/>
          <ac:picMkLst>
            <pc:docMk/>
            <pc:sldMk cId="2673016215" sldId="477"/>
            <ac:picMk id="9" creationId="{B5D48298-077C-405A-A1EC-19CB28F8AA8E}"/>
          </ac:picMkLst>
        </pc:picChg>
      </pc:sldChg>
      <pc:sldChg chg="modSp mod">
        <pc:chgData name="Satish Mekala" userId="2c2fe377f37fafa6" providerId="LiveId" clId="{4755F080-1A03-4DF2-8D57-026FC8282C50}" dt="2022-04-10T23:58:23.881" v="1639"/>
        <pc:sldMkLst>
          <pc:docMk/>
          <pc:sldMk cId="1014681419" sldId="478"/>
        </pc:sldMkLst>
        <pc:spChg chg="ord">
          <ac:chgData name="Satish Mekala" userId="2c2fe377f37fafa6" providerId="LiveId" clId="{4755F080-1A03-4DF2-8D57-026FC8282C50}" dt="2022-04-10T23:58:21.773" v="1638"/>
          <ac:spMkLst>
            <pc:docMk/>
            <pc:sldMk cId="1014681419" sldId="478"/>
            <ac:spMk id="2" creationId="{08C84CB8-FEC6-46B0-BEA3-52977A343BB2}"/>
          </ac:spMkLst>
        </pc:spChg>
        <pc:spChg chg="ord">
          <ac:chgData name="Satish Mekala" userId="2c2fe377f37fafa6" providerId="LiveId" clId="{4755F080-1A03-4DF2-8D57-026FC8282C50}" dt="2022-04-10T23:58:23.881" v="1639"/>
          <ac:spMkLst>
            <pc:docMk/>
            <pc:sldMk cId="1014681419" sldId="478"/>
            <ac:spMk id="4" creationId="{BA569439-8792-4DED-BB87-9A2C335E7FDE}"/>
          </ac:spMkLst>
        </pc:spChg>
        <pc:picChg chg="mod">
          <ac:chgData name="Satish Mekala" userId="2c2fe377f37fafa6" providerId="LiveId" clId="{4755F080-1A03-4DF2-8D57-026FC8282C50}" dt="2022-04-10T23:50:19.407" v="996" actId="962"/>
          <ac:picMkLst>
            <pc:docMk/>
            <pc:sldMk cId="1014681419" sldId="478"/>
            <ac:picMk id="7" creationId="{DD6CA14F-7224-43A6-BE94-36107130E15B}"/>
          </ac:picMkLst>
        </pc:picChg>
      </pc:sldChg>
      <pc:sldChg chg="modSp mod">
        <pc:chgData name="Satish Mekala" userId="2c2fe377f37fafa6" providerId="LiveId" clId="{4755F080-1A03-4DF2-8D57-026FC8282C50}" dt="2022-04-10T23:58:40.210" v="1643"/>
        <pc:sldMkLst>
          <pc:docMk/>
          <pc:sldMk cId="40921201" sldId="480"/>
        </pc:sldMkLst>
        <pc:spChg chg="ord">
          <ac:chgData name="Satish Mekala" userId="2c2fe377f37fafa6" providerId="LiveId" clId="{4755F080-1A03-4DF2-8D57-026FC8282C50}" dt="2022-04-10T23:58:37.805" v="1642"/>
          <ac:spMkLst>
            <pc:docMk/>
            <pc:sldMk cId="40921201" sldId="480"/>
            <ac:spMk id="2" creationId="{08C84CB8-FEC6-46B0-BEA3-52977A343BB2}"/>
          </ac:spMkLst>
        </pc:spChg>
        <pc:spChg chg="ord">
          <ac:chgData name="Satish Mekala" userId="2c2fe377f37fafa6" providerId="LiveId" clId="{4755F080-1A03-4DF2-8D57-026FC8282C50}" dt="2022-04-10T23:58:40.210" v="1643"/>
          <ac:spMkLst>
            <pc:docMk/>
            <pc:sldMk cId="40921201" sldId="480"/>
            <ac:spMk id="7" creationId="{F3A68F6A-B64A-4E4B-B58D-099EDF4C0494}"/>
          </ac:spMkLst>
        </pc:spChg>
        <pc:picChg chg="mod">
          <ac:chgData name="Satish Mekala" userId="2c2fe377f37fafa6" providerId="LiveId" clId="{4755F080-1A03-4DF2-8D57-026FC8282C50}" dt="2022-04-10T23:55:28.608" v="1620" actId="962"/>
          <ac:picMkLst>
            <pc:docMk/>
            <pc:sldMk cId="40921201" sldId="480"/>
            <ac:picMk id="6" creationId="{602C5BBE-34C6-4DA3-80E6-734A6A6F3695}"/>
          </ac:picMkLst>
        </pc:picChg>
      </pc:sldChg>
      <pc:sldChg chg="modSp mod">
        <pc:chgData name="Satish Mekala" userId="2c2fe377f37fafa6" providerId="LiveId" clId="{4755F080-1A03-4DF2-8D57-026FC8282C50}" dt="2022-04-11T00:05:12.101" v="2213"/>
        <pc:sldMkLst>
          <pc:docMk/>
          <pc:sldMk cId="720462648" sldId="481"/>
        </pc:sldMkLst>
        <pc:spChg chg="ord">
          <ac:chgData name="Satish Mekala" userId="2c2fe377f37fafa6" providerId="LiveId" clId="{4755F080-1A03-4DF2-8D57-026FC8282C50}" dt="2022-04-11T00:05:08.752" v="2212"/>
          <ac:spMkLst>
            <pc:docMk/>
            <pc:sldMk cId="720462648" sldId="481"/>
            <ac:spMk id="3" creationId="{FD6620E9-45E8-44FC-879F-86D5D37DFCF4}"/>
          </ac:spMkLst>
        </pc:spChg>
        <pc:spChg chg="mod">
          <ac:chgData name="Satish Mekala" userId="2c2fe377f37fafa6" providerId="LiveId" clId="{4755F080-1A03-4DF2-8D57-026FC8282C50}" dt="2022-04-11T00:05:02.397" v="2208" actId="962"/>
          <ac:spMkLst>
            <pc:docMk/>
            <pc:sldMk cId="720462648" sldId="481"/>
            <ac:spMk id="8" creationId="{921D2AC2-7386-224D-9260-C7E4DC12BE55}"/>
          </ac:spMkLst>
        </pc:spChg>
        <pc:picChg chg="mod">
          <ac:chgData name="Satish Mekala" userId="2c2fe377f37fafa6" providerId="LiveId" clId="{4755F080-1A03-4DF2-8D57-026FC8282C50}" dt="2022-04-11T00:05:12.101" v="2213"/>
          <ac:picMkLst>
            <pc:docMk/>
            <pc:sldMk cId="720462648" sldId="481"/>
            <ac:picMk id="4100" creationId="{7481A7A1-7FFA-4945-A105-4D0DAF3A9137}"/>
          </ac:picMkLst>
        </pc:picChg>
      </pc:sldChg>
      <pc:sldChg chg="modSp mod">
        <pc:chgData name="Satish Mekala" userId="2c2fe377f37fafa6" providerId="LiveId" clId="{4755F080-1A03-4DF2-8D57-026FC8282C50}" dt="2022-04-11T00:09:05.848" v="2460" actId="962"/>
        <pc:sldMkLst>
          <pc:docMk/>
          <pc:sldMk cId="3373123210" sldId="488"/>
        </pc:sldMkLst>
        <pc:spChg chg="ord">
          <ac:chgData name="Satish Mekala" userId="2c2fe377f37fafa6" providerId="LiveId" clId="{4755F080-1A03-4DF2-8D57-026FC8282C50}" dt="2022-04-11T00:08:54.221" v="2394"/>
          <ac:spMkLst>
            <pc:docMk/>
            <pc:sldMk cId="3373123210" sldId="488"/>
            <ac:spMk id="3" creationId="{186F774D-3B5D-4103-BB54-E3FAA0B34348}"/>
          </ac:spMkLst>
        </pc:spChg>
        <pc:picChg chg="mod">
          <ac:chgData name="Satish Mekala" userId="2c2fe377f37fafa6" providerId="LiveId" clId="{4755F080-1A03-4DF2-8D57-026FC8282C50}" dt="2022-04-11T00:09:05.848" v="2460" actId="962"/>
          <ac:picMkLst>
            <pc:docMk/>
            <pc:sldMk cId="3373123210" sldId="488"/>
            <ac:picMk id="7" creationId="{075F684B-0CE9-4727-9B2B-8E7D191E027F}"/>
          </ac:picMkLst>
        </pc:picChg>
      </pc:sldChg>
      <pc:sldChg chg="modSp mod">
        <pc:chgData name="Satish Mekala" userId="2c2fe377f37fafa6" providerId="LiveId" clId="{4755F080-1A03-4DF2-8D57-026FC8282C50}" dt="2022-04-11T00:09:55.936" v="2540" actId="962"/>
        <pc:sldMkLst>
          <pc:docMk/>
          <pc:sldMk cId="366934309" sldId="556"/>
        </pc:sldMkLst>
        <pc:spChg chg="ord">
          <ac:chgData name="Satish Mekala" userId="2c2fe377f37fafa6" providerId="LiveId" clId="{4755F080-1A03-4DF2-8D57-026FC8282C50}" dt="2022-04-11T00:09:47.540" v="2496"/>
          <ac:spMkLst>
            <pc:docMk/>
            <pc:sldMk cId="366934309" sldId="556"/>
            <ac:spMk id="3" creationId="{C8A8FB3B-3FB5-CF45-A2E4-4021F24F27EF}"/>
          </ac:spMkLst>
        </pc:spChg>
        <pc:picChg chg="mod">
          <ac:chgData name="Satish Mekala" userId="2c2fe377f37fafa6" providerId="LiveId" clId="{4755F080-1A03-4DF2-8D57-026FC8282C50}" dt="2022-04-11T00:09:55.936" v="2540" actId="962"/>
          <ac:picMkLst>
            <pc:docMk/>
            <pc:sldMk cId="366934309" sldId="556"/>
            <ac:picMk id="7" creationId="{A0EE99E0-BF2B-4F6E-880D-6D1EC155377E}"/>
          </ac:picMkLst>
        </pc:picChg>
      </pc:sldChg>
      <pc:sldChg chg="modSp mod">
        <pc:chgData name="Satish Mekala" userId="2c2fe377f37fafa6" providerId="LiveId" clId="{4755F080-1A03-4DF2-8D57-026FC8282C50}" dt="2022-04-10T23:58:05.455" v="1632"/>
        <pc:sldMkLst>
          <pc:docMk/>
          <pc:sldMk cId="245153572" sldId="558"/>
        </pc:sldMkLst>
        <pc:spChg chg="ord">
          <ac:chgData name="Satish Mekala" userId="2c2fe377f37fafa6" providerId="LiveId" clId="{4755F080-1A03-4DF2-8D57-026FC8282C50}" dt="2022-04-10T23:58:05.455" v="1632"/>
          <ac:spMkLst>
            <pc:docMk/>
            <pc:sldMk cId="245153572" sldId="558"/>
            <ac:spMk id="2" creationId="{00000000-0000-0000-0000-000000000000}"/>
          </ac:spMkLst>
        </pc:spChg>
      </pc:sldChg>
      <pc:sldChg chg="modSp mod">
        <pc:chgData name="Satish Mekala" userId="2c2fe377f37fafa6" providerId="LiveId" clId="{4755F080-1A03-4DF2-8D57-026FC8282C50}" dt="2022-04-10T23:58:10.878" v="1634"/>
        <pc:sldMkLst>
          <pc:docMk/>
          <pc:sldMk cId="815944039" sldId="577"/>
        </pc:sldMkLst>
        <pc:spChg chg="ord">
          <ac:chgData name="Satish Mekala" userId="2c2fe377f37fafa6" providerId="LiveId" clId="{4755F080-1A03-4DF2-8D57-026FC8282C50}" dt="2022-04-10T23:58:10.878" v="1634"/>
          <ac:spMkLst>
            <pc:docMk/>
            <pc:sldMk cId="815944039" sldId="577"/>
            <ac:spMk id="2" creationId="{00000000-0000-0000-0000-000000000000}"/>
          </ac:spMkLst>
        </pc:spChg>
      </pc:sldChg>
      <pc:sldChg chg="modSp mod">
        <pc:chgData name="Satish Mekala" userId="2c2fe377f37fafa6" providerId="LiveId" clId="{4755F080-1A03-4DF2-8D57-026FC8282C50}" dt="2022-04-10T23:57:26.329" v="1626"/>
        <pc:sldMkLst>
          <pc:docMk/>
          <pc:sldMk cId="2087952994" sldId="578"/>
        </pc:sldMkLst>
        <pc:spChg chg="ord">
          <ac:chgData name="Satish Mekala" userId="2c2fe377f37fafa6" providerId="LiveId" clId="{4755F080-1A03-4DF2-8D57-026FC8282C50}" dt="2022-04-10T23:57:26.329" v="1626"/>
          <ac:spMkLst>
            <pc:docMk/>
            <pc:sldMk cId="2087952994" sldId="578"/>
            <ac:spMk id="2" creationId="{5CCFF54E-B8E5-CD4D-B3BD-7297B9519D41}"/>
          </ac:spMkLst>
        </pc:spChg>
        <pc:spChg chg="ord">
          <ac:chgData name="Satish Mekala" userId="2c2fe377f37fafa6" providerId="LiveId" clId="{4755F080-1A03-4DF2-8D57-026FC8282C50}" dt="2022-04-10T23:57:24.384" v="1625"/>
          <ac:spMkLst>
            <pc:docMk/>
            <pc:sldMk cId="2087952994" sldId="578"/>
            <ac:spMk id="3" creationId="{7536B5F6-CFB8-0947-9379-2E01797E83AB}"/>
          </ac:spMkLst>
        </pc:spChg>
        <pc:picChg chg="mod">
          <ac:chgData name="Satish Mekala" userId="2c2fe377f37fafa6" providerId="LiveId" clId="{4755F080-1A03-4DF2-8D57-026FC8282C50}" dt="2022-04-10T23:46:51.789" v="17" actId="962"/>
          <ac:picMkLst>
            <pc:docMk/>
            <pc:sldMk cId="2087952994" sldId="578"/>
            <ac:picMk id="6" creationId="{EE5130B2-0314-4F5C-9D3D-3B39C2BCE819}"/>
          </ac:picMkLst>
        </pc:picChg>
      </pc:sldChg>
      <pc:sldMasterChg chg="modSldLayout">
        <pc:chgData name="Satish Mekala" userId="2c2fe377f37fafa6" providerId="LiveId" clId="{4755F080-1A03-4DF2-8D57-026FC8282C50}" dt="2022-04-10T23:45:58.675" v="14" actId="207"/>
        <pc:sldMasterMkLst>
          <pc:docMk/>
          <pc:sldMasterMk cId="816432740" sldId="2147483660"/>
        </pc:sldMasterMkLst>
        <pc:sldLayoutChg chg="modSp">
          <pc:chgData name="Satish Mekala" userId="2c2fe377f37fafa6" providerId="LiveId" clId="{4755F080-1A03-4DF2-8D57-026FC8282C50}" dt="2022-04-10T23:45:05.217" v="4" actId="207"/>
          <pc:sldLayoutMkLst>
            <pc:docMk/>
            <pc:sldMasterMk cId="816432740" sldId="2147483660"/>
            <pc:sldLayoutMk cId="2738039704" sldId="2147483661"/>
          </pc:sldLayoutMkLst>
          <pc:spChg chg="mod">
            <ac:chgData name="Satish Mekala" userId="2c2fe377f37fafa6" providerId="LiveId" clId="{4755F080-1A03-4DF2-8D57-026FC8282C50}" dt="2022-04-10T23:44:24.793" v="0" actId="207"/>
            <ac:spMkLst>
              <pc:docMk/>
              <pc:sldMasterMk cId="816432740" sldId="2147483660"/>
              <pc:sldLayoutMk cId="2738039704" sldId="2147483661"/>
              <ac:spMk id="3" creationId="{00000000-0000-0000-0000-000000000000}"/>
            </ac:spMkLst>
          </pc:spChg>
          <pc:spChg chg="mod">
            <ac:chgData name="Satish Mekala" userId="2c2fe377f37fafa6" providerId="LiveId" clId="{4755F080-1A03-4DF2-8D57-026FC8282C50}" dt="2022-04-10T23:45:05.217" v="4" actId="207"/>
            <ac:spMkLst>
              <pc:docMk/>
              <pc:sldMasterMk cId="816432740" sldId="2147483660"/>
              <pc:sldLayoutMk cId="2738039704" sldId="2147483661"/>
              <ac:spMk id="10" creationId="{1C18AE1B-33BB-964F-8C54-1B2AD85E1080}"/>
            </ac:spMkLst>
          </pc:spChg>
        </pc:sldLayoutChg>
        <pc:sldLayoutChg chg="modSp">
          <pc:chgData name="Satish Mekala" userId="2c2fe377f37fafa6" providerId="LiveId" clId="{4755F080-1A03-4DF2-8D57-026FC8282C50}" dt="2022-04-10T23:45:19.344" v="6" actId="207"/>
          <pc:sldLayoutMkLst>
            <pc:docMk/>
            <pc:sldMasterMk cId="816432740" sldId="2147483660"/>
            <pc:sldLayoutMk cId="1008908345" sldId="2147483662"/>
          </pc:sldLayoutMkLst>
          <pc:spChg chg="mod">
            <ac:chgData name="Satish Mekala" userId="2c2fe377f37fafa6" providerId="LiveId" clId="{4755F080-1A03-4DF2-8D57-026FC8282C50}" dt="2022-04-10T23:45:19.344" v="6" actId="207"/>
            <ac:spMkLst>
              <pc:docMk/>
              <pc:sldMasterMk cId="816432740" sldId="2147483660"/>
              <pc:sldLayoutMk cId="1008908345" sldId="2147483662"/>
              <ac:spMk id="7" creationId="{00000000-0000-0000-0000-000000000000}"/>
            </ac:spMkLst>
          </pc:spChg>
        </pc:sldLayoutChg>
        <pc:sldLayoutChg chg="modSp">
          <pc:chgData name="Satish Mekala" userId="2c2fe377f37fafa6" providerId="LiveId" clId="{4755F080-1A03-4DF2-8D57-026FC8282C50}" dt="2022-04-10T23:45:23.228" v="7" actId="207"/>
          <pc:sldLayoutMkLst>
            <pc:docMk/>
            <pc:sldMasterMk cId="816432740" sldId="2147483660"/>
            <pc:sldLayoutMk cId="2666505963" sldId="2147483664"/>
          </pc:sldLayoutMkLst>
          <pc:spChg chg="mod">
            <ac:chgData name="Satish Mekala" userId="2c2fe377f37fafa6" providerId="LiveId" clId="{4755F080-1A03-4DF2-8D57-026FC8282C50}" dt="2022-04-10T23:45:23.228" v="7" actId="207"/>
            <ac:spMkLst>
              <pc:docMk/>
              <pc:sldMasterMk cId="816432740" sldId="2147483660"/>
              <pc:sldLayoutMk cId="2666505963" sldId="2147483664"/>
              <ac:spMk id="8" creationId="{00000000-0000-0000-0000-000000000000}"/>
            </ac:spMkLst>
          </pc:spChg>
        </pc:sldLayoutChg>
        <pc:sldLayoutChg chg="modSp">
          <pc:chgData name="Satish Mekala" userId="2c2fe377f37fafa6" providerId="LiveId" clId="{4755F080-1A03-4DF2-8D57-026FC8282C50}" dt="2022-04-10T23:45:28.940" v="8" actId="207"/>
          <pc:sldLayoutMkLst>
            <pc:docMk/>
            <pc:sldMasterMk cId="816432740" sldId="2147483660"/>
            <pc:sldLayoutMk cId="2106662458" sldId="2147483665"/>
          </pc:sldLayoutMkLst>
          <pc:spChg chg="mod">
            <ac:chgData name="Satish Mekala" userId="2c2fe377f37fafa6" providerId="LiveId" clId="{4755F080-1A03-4DF2-8D57-026FC8282C50}" dt="2022-04-10T23:45:28.940" v="8" actId="207"/>
            <ac:spMkLst>
              <pc:docMk/>
              <pc:sldMasterMk cId="816432740" sldId="2147483660"/>
              <pc:sldLayoutMk cId="2106662458" sldId="2147483665"/>
              <ac:spMk id="10" creationId="{00000000-0000-0000-0000-000000000000}"/>
            </ac:spMkLst>
          </pc:spChg>
        </pc:sldLayoutChg>
        <pc:sldLayoutChg chg="modSp">
          <pc:chgData name="Satish Mekala" userId="2c2fe377f37fafa6" providerId="LiveId" clId="{4755F080-1A03-4DF2-8D57-026FC8282C50}" dt="2022-04-10T23:45:33.573" v="9" actId="207"/>
          <pc:sldLayoutMkLst>
            <pc:docMk/>
            <pc:sldMasterMk cId="816432740" sldId="2147483660"/>
            <pc:sldLayoutMk cId="1438786904" sldId="2147483666"/>
          </pc:sldLayoutMkLst>
          <pc:spChg chg="mod">
            <ac:chgData name="Satish Mekala" userId="2c2fe377f37fafa6" providerId="LiveId" clId="{4755F080-1A03-4DF2-8D57-026FC8282C50}" dt="2022-04-10T23:45:33.573" v="9" actId="207"/>
            <ac:spMkLst>
              <pc:docMk/>
              <pc:sldMasterMk cId="816432740" sldId="2147483660"/>
              <pc:sldLayoutMk cId="1438786904" sldId="2147483666"/>
              <ac:spMk id="7" creationId="{00000000-0000-0000-0000-000000000000}"/>
            </ac:spMkLst>
          </pc:spChg>
        </pc:sldLayoutChg>
        <pc:sldLayoutChg chg="modSp">
          <pc:chgData name="Satish Mekala" userId="2c2fe377f37fafa6" providerId="LiveId" clId="{4755F080-1A03-4DF2-8D57-026FC8282C50}" dt="2022-04-10T23:45:48.507" v="12" actId="207"/>
          <pc:sldLayoutMkLst>
            <pc:docMk/>
            <pc:sldMasterMk cId="816432740" sldId="2147483660"/>
            <pc:sldLayoutMk cId="990804078" sldId="2147483668"/>
          </pc:sldLayoutMkLst>
          <pc:spChg chg="mod">
            <ac:chgData name="Satish Mekala" userId="2c2fe377f37fafa6" providerId="LiveId" clId="{4755F080-1A03-4DF2-8D57-026FC8282C50}" dt="2022-04-10T23:45:48.507" v="12" actId="207"/>
            <ac:spMkLst>
              <pc:docMk/>
              <pc:sldMasterMk cId="816432740" sldId="2147483660"/>
              <pc:sldLayoutMk cId="990804078" sldId="2147483668"/>
              <ac:spMk id="4" creationId="{00000000-0000-0000-0000-000000000000}"/>
            </ac:spMkLst>
          </pc:spChg>
          <pc:spChg chg="mod">
            <ac:chgData name="Satish Mekala" userId="2c2fe377f37fafa6" providerId="LiveId" clId="{4755F080-1A03-4DF2-8D57-026FC8282C50}" dt="2022-04-10T23:45:45.733" v="11" actId="207"/>
            <ac:spMkLst>
              <pc:docMk/>
              <pc:sldMasterMk cId="816432740" sldId="2147483660"/>
              <pc:sldLayoutMk cId="990804078" sldId="2147483668"/>
              <ac:spMk id="11" creationId="{00000000-0000-0000-0000-000000000000}"/>
            </ac:spMkLst>
          </pc:spChg>
        </pc:sldLayoutChg>
        <pc:sldLayoutChg chg="modSp">
          <pc:chgData name="Satish Mekala" userId="2c2fe377f37fafa6" providerId="LiveId" clId="{4755F080-1A03-4DF2-8D57-026FC8282C50}" dt="2022-04-10T23:45:53.841" v="13" actId="207"/>
          <pc:sldLayoutMkLst>
            <pc:docMk/>
            <pc:sldMasterMk cId="816432740" sldId="2147483660"/>
            <pc:sldLayoutMk cId="3340611168" sldId="2147483670"/>
          </pc:sldLayoutMkLst>
          <pc:spChg chg="mod">
            <ac:chgData name="Satish Mekala" userId="2c2fe377f37fafa6" providerId="LiveId" clId="{4755F080-1A03-4DF2-8D57-026FC8282C50}" dt="2022-04-10T23:45:53.841" v="13" actId="207"/>
            <ac:spMkLst>
              <pc:docMk/>
              <pc:sldMasterMk cId="816432740" sldId="2147483660"/>
              <pc:sldLayoutMk cId="3340611168" sldId="2147483670"/>
              <ac:spMk id="2" creationId="{00000000-0000-0000-0000-000000000000}"/>
            </ac:spMkLst>
          </pc:spChg>
        </pc:sldLayoutChg>
        <pc:sldLayoutChg chg="modSp">
          <pc:chgData name="Satish Mekala" userId="2c2fe377f37fafa6" providerId="LiveId" clId="{4755F080-1A03-4DF2-8D57-026FC8282C50}" dt="2022-04-10T23:45:58.675" v="14" actId="207"/>
          <pc:sldLayoutMkLst>
            <pc:docMk/>
            <pc:sldMasterMk cId="816432740" sldId="2147483660"/>
            <pc:sldLayoutMk cId="271361646" sldId="2147483671"/>
          </pc:sldLayoutMkLst>
          <pc:spChg chg="mod">
            <ac:chgData name="Satish Mekala" userId="2c2fe377f37fafa6" providerId="LiveId" clId="{4755F080-1A03-4DF2-8D57-026FC8282C50}" dt="2022-04-10T23:45:58.675" v="14" actId="207"/>
            <ac:spMkLst>
              <pc:docMk/>
              <pc:sldMasterMk cId="816432740" sldId="2147483660"/>
              <pc:sldLayoutMk cId="271361646" sldId="2147483671"/>
              <ac:spMk id="2" creationId="{00000000-0000-0000-0000-000000000000}"/>
            </ac:spMkLst>
          </pc:spChg>
        </pc:sldLayoutChg>
        <pc:sldLayoutChg chg="modSp">
          <pc:chgData name="Satish Mekala" userId="2c2fe377f37fafa6" providerId="LiveId" clId="{4755F080-1A03-4DF2-8D57-026FC8282C50}" dt="2022-04-10T23:45:13.756" v="5" actId="207"/>
          <pc:sldLayoutMkLst>
            <pc:docMk/>
            <pc:sldMasterMk cId="816432740" sldId="2147483660"/>
            <pc:sldLayoutMk cId="2414417302" sldId="2147483673"/>
          </pc:sldLayoutMkLst>
          <pc:spChg chg="mod">
            <ac:chgData name="Satish Mekala" userId="2c2fe377f37fafa6" providerId="LiveId" clId="{4755F080-1A03-4DF2-8D57-026FC8282C50}" dt="2022-04-10T23:45:13.756" v="5" actId="207"/>
            <ac:spMkLst>
              <pc:docMk/>
              <pc:sldMasterMk cId="816432740" sldId="2147483660"/>
              <pc:sldLayoutMk cId="2414417302" sldId="2147483673"/>
              <ac:spMk id="13" creationId="{00000000-0000-0000-0000-000000000000}"/>
            </ac:spMkLst>
          </pc:spChg>
        </pc:sldLayoutChg>
        <pc:sldLayoutChg chg="modSp">
          <pc:chgData name="Satish Mekala" userId="2c2fe377f37fafa6" providerId="LiveId" clId="{4755F080-1A03-4DF2-8D57-026FC8282C50}" dt="2022-04-10T23:45:41.889" v="10" actId="207"/>
          <pc:sldLayoutMkLst>
            <pc:docMk/>
            <pc:sldMasterMk cId="816432740" sldId="2147483660"/>
            <pc:sldLayoutMk cId="609422618" sldId="2147483679"/>
          </pc:sldLayoutMkLst>
          <pc:spChg chg="mod">
            <ac:chgData name="Satish Mekala" userId="2c2fe377f37fafa6" providerId="LiveId" clId="{4755F080-1A03-4DF2-8D57-026FC8282C50}" dt="2022-04-10T23:45:41.889" v="10" actId="207"/>
            <ac:spMkLst>
              <pc:docMk/>
              <pc:sldMasterMk cId="816432740" sldId="2147483660"/>
              <pc:sldLayoutMk cId="609422618" sldId="2147483679"/>
              <ac:spMk id="2" creationId="{0E25D93B-2BE0-9448-A901-C62514EB467F}"/>
            </ac:spMkLst>
          </pc:spChg>
        </pc:sldLayoutChg>
        <pc:sldLayoutChg chg="modSp mod">
          <pc:chgData name="Satish Mekala" userId="2c2fe377f37fafa6" providerId="LiveId" clId="{4755F080-1A03-4DF2-8D57-026FC8282C50}" dt="2022-04-10T23:44:45.517" v="3" actId="207"/>
          <pc:sldLayoutMkLst>
            <pc:docMk/>
            <pc:sldMasterMk cId="816432740" sldId="2147483660"/>
            <pc:sldLayoutMk cId="4206015207" sldId="2147483680"/>
          </pc:sldLayoutMkLst>
          <pc:spChg chg="mod">
            <ac:chgData name="Satish Mekala" userId="2c2fe377f37fafa6" providerId="LiveId" clId="{4755F080-1A03-4DF2-8D57-026FC8282C50}" dt="2022-04-10T23:44:45.517" v="3" actId="207"/>
            <ac:spMkLst>
              <pc:docMk/>
              <pc:sldMasterMk cId="816432740" sldId="2147483660"/>
              <pc:sldLayoutMk cId="4206015207" sldId="2147483680"/>
              <ac:spMk id="2" creationId="{F2F0A77B-1544-2440-B637-718A210BABAA}"/>
            </ac:spMkLst>
          </pc:spChg>
        </pc:sldLayoutChg>
      </pc:sldMasterChg>
    </pc:docChg>
  </pc:docChgLst>
  <pc:docChgLst>
    <pc:chgData name="Leslie Wright" userId="a0e2a280-92a5-487a-a56c-f1146a8f46ca" providerId="ADAL" clId="{F5D11D29-82B6-4E74-9059-B7F6C53EA357}"/>
    <pc:docChg chg="undo custSel delSld modSld modNotesMaster modHandout">
      <pc:chgData name="Leslie Wright" userId="a0e2a280-92a5-487a-a56c-f1146a8f46ca" providerId="ADAL" clId="{F5D11D29-82B6-4E74-9059-B7F6C53EA357}" dt="2022-03-20T18:16:52.494" v="1417" actId="20577"/>
      <pc:docMkLst>
        <pc:docMk/>
      </pc:docMkLst>
      <pc:sldChg chg="modNotes">
        <pc:chgData name="Leslie Wright" userId="a0e2a280-92a5-487a-a56c-f1146a8f46ca" providerId="ADAL" clId="{F5D11D29-82B6-4E74-9059-B7F6C53EA357}" dt="2022-03-15T14:28:27.344" v="82"/>
        <pc:sldMkLst>
          <pc:docMk/>
          <pc:sldMk cId="3487353371" sldId="256"/>
        </pc:sldMkLst>
      </pc:sldChg>
      <pc:sldChg chg="modNotes">
        <pc:chgData name="Leslie Wright" userId="a0e2a280-92a5-487a-a56c-f1146a8f46ca" providerId="ADAL" clId="{F5D11D29-82B6-4E74-9059-B7F6C53EA357}" dt="2022-03-20T17:15:57.797" v="349" actId="20577"/>
        <pc:sldMkLst>
          <pc:docMk/>
          <pc:sldMk cId="1047787511" sldId="276"/>
        </pc:sldMkLst>
      </pc:sldChg>
      <pc:sldChg chg="modNotes">
        <pc:chgData name="Leslie Wright" userId="a0e2a280-92a5-487a-a56c-f1146a8f46ca" providerId="ADAL" clId="{F5D11D29-82B6-4E74-9059-B7F6C53EA357}" dt="2022-03-18T17:46:00.023" v="264" actId="14100"/>
        <pc:sldMkLst>
          <pc:docMk/>
          <pc:sldMk cId="2997146173" sldId="280"/>
        </pc:sldMkLst>
      </pc:sldChg>
      <pc:sldChg chg="modNotes">
        <pc:chgData name="Leslie Wright" userId="a0e2a280-92a5-487a-a56c-f1146a8f46ca" providerId="ADAL" clId="{F5D11D29-82B6-4E74-9059-B7F6C53EA357}" dt="2022-03-15T14:28:27.344" v="82"/>
        <pc:sldMkLst>
          <pc:docMk/>
          <pc:sldMk cId="4274114038" sldId="281"/>
        </pc:sldMkLst>
      </pc:sldChg>
      <pc:sldChg chg="modNotes">
        <pc:chgData name="Leslie Wright" userId="a0e2a280-92a5-487a-a56c-f1146a8f46ca" providerId="ADAL" clId="{F5D11D29-82B6-4E74-9059-B7F6C53EA357}" dt="2022-03-15T14:28:27.344" v="82"/>
        <pc:sldMkLst>
          <pc:docMk/>
          <pc:sldMk cId="2760614206" sldId="282"/>
        </pc:sldMkLst>
      </pc:sldChg>
      <pc:sldChg chg="modNotes">
        <pc:chgData name="Leslie Wright" userId="a0e2a280-92a5-487a-a56c-f1146a8f46ca" providerId="ADAL" clId="{F5D11D29-82B6-4E74-9059-B7F6C53EA357}" dt="2022-03-15T14:28:27.344" v="82"/>
        <pc:sldMkLst>
          <pc:docMk/>
          <pc:sldMk cId="1754073195" sldId="285"/>
        </pc:sldMkLst>
      </pc:sldChg>
      <pc:sldChg chg="modNotes">
        <pc:chgData name="Leslie Wright" userId="a0e2a280-92a5-487a-a56c-f1146a8f46ca" providerId="ADAL" clId="{F5D11D29-82B6-4E74-9059-B7F6C53EA357}" dt="2022-03-15T14:28:27.344" v="82"/>
        <pc:sldMkLst>
          <pc:docMk/>
          <pc:sldMk cId="2748982957" sldId="290"/>
        </pc:sldMkLst>
      </pc:sldChg>
      <pc:sldChg chg="modNotes">
        <pc:chgData name="Leslie Wright" userId="a0e2a280-92a5-487a-a56c-f1146a8f46ca" providerId="ADAL" clId="{F5D11D29-82B6-4E74-9059-B7F6C53EA357}" dt="2022-03-15T14:28:27.344" v="82"/>
        <pc:sldMkLst>
          <pc:docMk/>
          <pc:sldMk cId="3732642060" sldId="292"/>
        </pc:sldMkLst>
      </pc:sldChg>
      <pc:sldChg chg="modNotes">
        <pc:chgData name="Leslie Wright" userId="a0e2a280-92a5-487a-a56c-f1146a8f46ca" providerId="ADAL" clId="{F5D11D29-82B6-4E74-9059-B7F6C53EA357}" dt="2022-03-15T14:28:27.344" v="82"/>
        <pc:sldMkLst>
          <pc:docMk/>
          <pc:sldMk cId="3028136506" sldId="378"/>
        </pc:sldMkLst>
      </pc:sldChg>
      <pc:sldChg chg="modNotes">
        <pc:chgData name="Leslie Wright" userId="a0e2a280-92a5-487a-a56c-f1146a8f46ca" providerId="ADAL" clId="{F5D11D29-82B6-4E74-9059-B7F6C53EA357}" dt="2022-03-15T14:28:27.344" v="82"/>
        <pc:sldMkLst>
          <pc:docMk/>
          <pc:sldMk cId="466013580" sldId="380"/>
        </pc:sldMkLst>
      </pc:sldChg>
      <pc:sldChg chg="modNotes">
        <pc:chgData name="Leslie Wright" userId="a0e2a280-92a5-487a-a56c-f1146a8f46ca" providerId="ADAL" clId="{F5D11D29-82B6-4E74-9059-B7F6C53EA357}" dt="2022-03-15T14:28:27.344" v="82"/>
        <pc:sldMkLst>
          <pc:docMk/>
          <pc:sldMk cId="1996467366" sldId="382"/>
        </pc:sldMkLst>
      </pc:sldChg>
      <pc:sldChg chg="modNotes">
        <pc:chgData name="Leslie Wright" userId="a0e2a280-92a5-487a-a56c-f1146a8f46ca" providerId="ADAL" clId="{F5D11D29-82B6-4E74-9059-B7F6C53EA357}" dt="2022-03-15T14:28:27.344" v="82"/>
        <pc:sldMkLst>
          <pc:docMk/>
          <pc:sldMk cId="3186500811" sldId="391"/>
        </pc:sldMkLst>
      </pc:sldChg>
      <pc:sldChg chg="modNotes">
        <pc:chgData name="Leslie Wright" userId="a0e2a280-92a5-487a-a56c-f1146a8f46ca" providerId="ADAL" clId="{F5D11D29-82B6-4E74-9059-B7F6C53EA357}" dt="2022-03-15T14:28:27.344" v="82"/>
        <pc:sldMkLst>
          <pc:docMk/>
          <pc:sldMk cId="1273427453" sldId="392"/>
        </pc:sldMkLst>
      </pc:sldChg>
      <pc:sldChg chg="modNotes">
        <pc:chgData name="Leslie Wright" userId="a0e2a280-92a5-487a-a56c-f1146a8f46ca" providerId="ADAL" clId="{F5D11D29-82B6-4E74-9059-B7F6C53EA357}" dt="2022-03-15T14:28:27.344" v="82"/>
        <pc:sldMkLst>
          <pc:docMk/>
          <pc:sldMk cId="1166768548" sldId="400"/>
        </pc:sldMkLst>
      </pc:sldChg>
      <pc:sldChg chg="modNotes">
        <pc:chgData name="Leslie Wright" userId="a0e2a280-92a5-487a-a56c-f1146a8f46ca" providerId="ADAL" clId="{F5D11D29-82B6-4E74-9059-B7F6C53EA357}" dt="2022-03-20T17:10:23.864" v="317" actId="20577"/>
        <pc:sldMkLst>
          <pc:docMk/>
          <pc:sldMk cId="1188566734" sldId="401"/>
        </pc:sldMkLst>
      </pc:sldChg>
      <pc:sldChg chg="modNotes">
        <pc:chgData name="Leslie Wright" userId="a0e2a280-92a5-487a-a56c-f1146a8f46ca" providerId="ADAL" clId="{F5D11D29-82B6-4E74-9059-B7F6C53EA357}" dt="2022-03-15T14:28:27.344" v="82"/>
        <pc:sldMkLst>
          <pc:docMk/>
          <pc:sldMk cId="3163467904" sldId="423"/>
        </pc:sldMkLst>
      </pc:sldChg>
      <pc:sldChg chg="modNotes">
        <pc:chgData name="Leslie Wright" userId="a0e2a280-92a5-487a-a56c-f1146a8f46ca" providerId="ADAL" clId="{F5D11D29-82B6-4E74-9059-B7F6C53EA357}" dt="2022-03-15T14:28:27.344" v="82"/>
        <pc:sldMkLst>
          <pc:docMk/>
          <pc:sldMk cId="583339856" sldId="424"/>
        </pc:sldMkLst>
      </pc:sldChg>
      <pc:sldChg chg="modNotes">
        <pc:chgData name="Leslie Wright" userId="a0e2a280-92a5-487a-a56c-f1146a8f46ca" providerId="ADAL" clId="{F5D11D29-82B6-4E74-9059-B7F6C53EA357}" dt="2022-03-20T17:54:44.193" v="905" actId="14100"/>
        <pc:sldMkLst>
          <pc:docMk/>
          <pc:sldMk cId="1174732357" sldId="426"/>
        </pc:sldMkLst>
      </pc:sldChg>
      <pc:sldChg chg="modNotes">
        <pc:chgData name="Leslie Wright" userId="a0e2a280-92a5-487a-a56c-f1146a8f46ca" providerId="ADAL" clId="{F5D11D29-82B6-4E74-9059-B7F6C53EA357}" dt="2022-03-15T14:28:27.344" v="82"/>
        <pc:sldMkLst>
          <pc:docMk/>
          <pc:sldMk cId="2399151973" sldId="427"/>
        </pc:sldMkLst>
      </pc:sldChg>
      <pc:sldChg chg="modNotes">
        <pc:chgData name="Leslie Wright" userId="a0e2a280-92a5-487a-a56c-f1146a8f46ca" providerId="ADAL" clId="{F5D11D29-82B6-4E74-9059-B7F6C53EA357}" dt="2022-03-20T17:56:20.594" v="906" actId="6549"/>
        <pc:sldMkLst>
          <pc:docMk/>
          <pc:sldMk cId="95673377" sldId="428"/>
        </pc:sldMkLst>
      </pc:sldChg>
      <pc:sldChg chg="modNotes">
        <pc:chgData name="Leslie Wright" userId="a0e2a280-92a5-487a-a56c-f1146a8f46ca" providerId="ADAL" clId="{F5D11D29-82B6-4E74-9059-B7F6C53EA357}" dt="2022-03-15T14:28:27.344" v="82"/>
        <pc:sldMkLst>
          <pc:docMk/>
          <pc:sldMk cId="3888248794" sldId="430"/>
        </pc:sldMkLst>
      </pc:sldChg>
      <pc:sldChg chg="modNotes">
        <pc:chgData name="Leslie Wright" userId="a0e2a280-92a5-487a-a56c-f1146a8f46ca" providerId="ADAL" clId="{F5D11D29-82B6-4E74-9059-B7F6C53EA357}" dt="2022-03-20T17:58:45.403" v="914" actId="20577"/>
        <pc:sldMkLst>
          <pc:docMk/>
          <pc:sldMk cId="2120259760" sldId="431"/>
        </pc:sldMkLst>
      </pc:sldChg>
      <pc:sldChg chg="modNotes">
        <pc:chgData name="Leslie Wright" userId="a0e2a280-92a5-487a-a56c-f1146a8f46ca" providerId="ADAL" clId="{F5D11D29-82B6-4E74-9059-B7F6C53EA357}" dt="2022-03-15T14:28:27.344" v="82"/>
        <pc:sldMkLst>
          <pc:docMk/>
          <pc:sldMk cId="570518785" sldId="432"/>
        </pc:sldMkLst>
      </pc:sldChg>
      <pc:sldChg chg="modNotes">
        <pc:chgData name="Leslie Wright" userId="a0e2a280-92a5-487a-a56c-f1146a8f46ca" providerId="ADAL" clId="{F5D11D29-82B6-4E74-9059-B7F6C53EA357}" dt="2022-03-20T18:06:25.244" v="1334" actId="20577"/>
        <pc:sldMkLst>
          <pc:docMk/>
          <pc:sldMk cId="333707497" sldId="434"/>
        </pc:sldMkLst>
      </pc:sldChg>
      <pc:sldChg chg="modSp mod modNotes">
        <pc:chgData name="Leslie Wright" userId="a0e2a280-92a5-487a-a56c-f1146a8f46ca" providerId="ADAL" clId="{F5D11D29-82B6-4E74-9059-B7F6C53EA357}" dt="2022-03-20T17:11:02.105" v="320" actId="27636"/>
        <pc:sldMkLst>
          <pc:docMk/>
          <pc:sldMk cId="2726982576" sldId="435"/>
        </pc:sldMkLst>
        <pc:spChg chg="mod">
          <ac:chgData name="Leslie Wright" userId="a0e2a280-92a5-487a-a56c-f1146a8f46ca" providerId="ADAL" clId="{F5D11D29-82B6-4E74-9059-B7F6C53EA357}" dt="2022-03-20T17:11:02.105" v="320" actId="27636"/>
          <ac:spMkLst>
            <pc:docMk/>
            <pc:sldMk cId="2726982576" sldId="435"/>
            <ac:spMk id="7" creationId="{4026F88B-0CE0-4B0A-B432-83396F436B0C}"/>
          </ac:spMkLst>
        </pc:spChg>
      </pc:sldChg>
      <pc:sldChg chg="modNotes">
        <pc:chgData name="Leslie Wright" userId="a0e2a280-92a5-487a-a56c-f1146a8f46ca" providerId="ADAL" clId="{F5D11D29-82B6-4E74-9059-B7F6C53EA357}" dt="2022-03-20T18:10:18.376" v="1377" actId="20577"/>
        <pc:sldMkLst>
          <pc:docMk/>
          <pc:sldMk cId="1992622214" sldId="447"/>
        </pc:sldMkLst>
      </pc:sldChg>
      <pc:sldChg chg="modNotes">
        <pc:chgData name="Leslie Wright" userId="a0e2a280-92a5-487a-a56c-f1146a8f46ca" providerId="ADAL" clId="{F5D11D29-82B6-4E74-9059-B7F6C53EA357}" dt="2022-03-15T14:28:27.344" v="82"/>
        <pc:sldMkLst>
          <pc:docMk/>
          <pc:sldMk cId="1899963271" sldId="448"/>
        </pc:sldMkLst>
      </pc:sldChg>
      <pc:sldChg chg="modNotes">
        <pc:chgData name="Leslie Wright" userId="a0e2a280-92a5-487a-a56c-f1146a8f46ca" providerId="ADAL" clId="{F5D11D29-82B6-4E74-9059-B7F6C53EA357}" dt="2022-03-15T14:28:27.344" v="82"/>
        <pc:sldMkLst>
          <pc:docMk/>
          <pc:sldMk cId="1722886283" sldId="450"/>
        </pc:sldMkLst>
      </pc:sldChg>
      <pc:sldChg chg="modNotes">
        <pc:chgData name="Leslie Wright" userId="a0e2a280-92a5-487a-a56c-f1146a8f46ca" providerId="ADAL" clId="{F5D11D29-82B6-4E74-9059-B7F6C53EA357}" dt="2022-03-15T14:28:27.344" v="82"/>
        <pc:sldMkLst>
          <pc:docMk/>
          <pc:sldMk cId="3738556843" sldId="454"/>
        </pc:sldMkLst>
      </pc:sldChg>
      <pc:sldChg chg="modNotes">
        <pc:chgData name="Leslie Wright" userId="a0e2a280-92a5-487a-a56c-f1146a8f46ca" providerId="ADAL" clId="{F5D11D29-82B6-4E74-9059-B7F6C53EA357}" dt="2022-03-15T14:28:27.344" v="82"/>
        <pc:sldMkLst>
          <pc:docMk/>
          <pc:sldMk cId="92953192" sldId="461"/>
        </pc:sldMkLst>
      </pc:sldChg>
      <pc:sldChg chg="modNotes modNotesTx">
        <pc:chgData name="Leslie Wright" userId="a0e2a280-92a5-487a-a56c-f1146a8f46ca" providerId="ADAL" clId="{F5D11D29-82B6-4E74-9059-B7F6C53EA357}" dt="2022-03-20T18:12:29.709" v="1378" actId="20577"/>
        <pc:sldMkLst>
          <pc:docMk/>
          <pc:sldMk cId="3408495789" sldId="462"/>
        </pc:sldMkLst>
      </pc:sldChg>
      <pc:sldChg chg="modNotes">
        <pc:chgData name="Leslie Wright" userId="a0e2a280-92a5-487a-a56c-f1146a8f46ca" providerId="ADAL" clId="{F5D11D29-82B6-4E74-9059-B7F6C53EA357}" dt="2022-03-15T14:28:27.344" v="82"/>
        <pc:sldMkLst>
          <pc:docMk/>
          <pc:sldMk cId="713041641" sldId="463"/>
        </pc:sldMkLst>
      </pc:sldChg>
      <pc:sldChg chg="modNotes">
        <pc:chgData name="Leslie Wright" userId="a0e2a280-92a5-487a-a56c-f1146a8f46ca" providerId="ADAL" clId="{F5D11D29-82B6-4E74-9059-B7F6C53EA357}" dt="2022-03-15T14:28:27.344" v="82"/>
        <pc:sldMkLst>
          <pc:docMk/>
          <pc:sldMk cId="1051945846" sldId="466"/>
        </pc:sldMkLst>
      </pc:sldChg>
      <pc:sldChg chg="modNotes">
        <pc:chgData name="Leslie Wright" userId="a0e2a280-92a5-487a-a56c-f1146a8f46ca" providerId="ADAL" clId="{F5D11D29-82B6-4E74-9059-B7F6C53EA357}" dt="2022-03-20T18:13:11.259" v="1391" actId="20577"/>
        <pc:sldMkLst>
          <pc:docMk/>
          <pc:sldMk cId="1555563677" sldId="467"/>
        </pc:sldMkLst>
      </pc:sldChg>
      <pc:sldChg chg="modNotes">
        <pc:chgData name="Leslie Wright" userId="a0e2a280-92a5-487a-a56c-f1146a8f46ca" providerId="ADAL" clId="{F5D11D29-82B6-4E74-9059-B7F6C53EA357}" dt="2022-03-20T18:14:36.133" v="1395" actId="20577"/>
        <pc:sldMkLst>
          <pc:docMk/>
          <pc:sldMk cId="393927459" sldId="472"/>
        </pc:sldMkLst>
      </pc:sldChg>
      <pc:sldChg chg="modNotes">
        <pc:chgData name="Leslie Wright" userId="a0e2a280-92a5-487a-a56c-f1146a8f46ca" providerId="ADAL" clId="{F5D11D29-82B6-4E74-9059-B7F6C53EA357}" dt="2022-03-20T18:16:19.863" v="1415" actId="20577"/>
        <pc:sldMkLst>
          <pc:docMk/>
          <pc:sldMk cId="1715569274" sldId="473"/>
        </pc:sldMkLst>
      </pc:sldChg>
      <pc:sldChg chg="modNotes">
        <pc:chgData name="Leslie Wright" userId="a0e2a280-92a5-487a-a56c-f1146a8f46ca" providerId="ADAL" clId="{F5D11D29-82B6-4E74-9059-B7F6C53EA357}" dt="2022-03-18T17:34:49.609" v="131" actId="20577"/>
        <pc:sldMkLst>
          <pc:docMk/>
          <pc:sldMk cId="665924551" sldId="474"/>
        </pc:sldMkLst>
      </pc:sldChg>
      <pc:sldChg chg="modNotes">
        <pc:chgData name="Leslie Wright" userId="a0e2a280-92a5-487a-a56c-f1146a8f46ca" providerId="ADAL" clId="{F5D11D29-82B6-4E74-9059-B7F6C53EA357}" dt="2022-03-15T14:28:27.344" v="82"/>
        <pc:sldMkLst>
          <pc:docMk/>
          <pc:sldMk cId="2673016215" sldId="477"/>
        </pc:sldMkLst>
      </pc:sldChg>
      <pc:sldChg chg="modNotes">
        <pc:chgData name="Leslie Wright" userId="a0e2a280-92a5-487a-a56c-f1146a8f46ca" providerId="ADAL" clId="{F5D11D29-82B6-4E74-9059-B7F6C53EA357}" dt="2022-03-20T17:39:34.829" v="403" actId="6549"/>
        <pc:sldMkLst>
          <pc:docMk/>
          <pc:sldMk cId="1014681419" sldId="478"/>
        </pc:sldMkLst>
      </pc:sldChg>
      <pc:sldChg chg="modNotes">
        <pc:chgData name="Leslie Wright" userId="a0e2a280-92a5-487a-a56c-f1146a8f46ca" providerId="ADAL" clId="{F5D11D29-82B6-4E74-9059-B7F6C53EA357}" dt="2022-03-20T17:47:43.478" v="595" actId="20577"/>
        <pc:sldMkLst>
          <pc:docMk/>
          <pc:sldMk cId="40921201" sldId="480"/>
        </pc:sldMkLst>
      </pc:sldChg>
      <pc:sldChg chg="modNotes">
        <pc:chgData name="Leslie Wright" userId="a0e2a280-92a5-487a-a56c-f1146a8f46ca" providerId="ADAL" clId="{F5D11D29-82B6-4E74-9059-B7F6C53EA357}" dt="2022-03-20T18:04:20.158" v="1262" actId="21"/>
        <pc:sldMkLst>
          <pc:docMk/>
          <pc:sldMk cId="720462648" sldId="481"/>
        </pc:sldMkLst>
      </pc:sldChg>
      <pc:sldChg chg="modNotes">
        <pc:chgData name="Leslie Wright" userId="a0e2a280-92a5-487a-a56c-f1146a8f46ca" providerId="ADAL" clId="{F5D11D29-82B6-4E74-9059-B7F6C53EA357}" dt="2022-03-15T14:28:27.344" v="82"/>
        <pc:sldMkLst>
          <pc:docMk/>
          <pc:sldMk cId="3373123210" sldId="488"/>
        </pc:sldMkLst>
      </pc:sldChg>
      <pc:sldChg chg="del modNotes">
        <pc:chgData name="Leslie Wright" userId="a0e2a280-92a5-487a-a56c-f1146a8f46ca" providerId="ADAL" clId="{F5D11D29-82B6-4E74-9059-B7F6C53EA357}" dt="2022-03-18T17:48:51.037" v="288" actId="47"/>
        <pc:sldMkLst>
          <pc:docMk/>
          <pc:sldMk cId="2695307033" sldId="496"/>
        </pc:sldMkLst>
      </pc:sldChg>
      <pc:sldChg chg="del modNotes">
        <pc:chgData name="Leslie Wright" userId="a0e2a280-92a5-487a-a56c-f1146a8f46ca" providerId="ADAL" clId="{F5D11D29-82B6-4E74-9059-B7F6C53EA357}" dt="2022-03-18T17:48:54.486" v="289" actId="47"/>
        <pc:sldMkLst>
          <pc:docMk/>
          <pc:sldMk cId="872839805" sldId="543"/>
        </pc:sldMkLst>
      </pc:sldChg>
      <pc:sldChg chg="modNotes">
        <pc:chgData name="Leslie Wright" userId="a0e2a280-92a5-487a-a56c-f1146a8f46ca" providerId="ADAL" clId="{F5D11D29-82B6-4E74-9059-B7F6C53EA357}" dt="2022-03-20T18:16:52.494" v="1417" actId="20577"/>
        <pc:sldMkLst>
          <pc:docMk/>
          <pc:sldMk cId="366934309" sldId="556"/>
        </pc:sldMkLst>
      </pc:sldChg>
      <pc:sldChg chg="modNotes">
        <pc:chgData name="Leslie Wright" userId="a0e2a280-92a5-487a-a56c-f1146a8f46ca" providerId="ADAL" clId="{F5D11D29-82B6-4E74-9059-B7F6C53EA357}" dt="2022-03-15T14:28:27.344" v="82"/>
        <pc:sldMkLst>
          <pc:docMk/>
          <pc:sldMk cId="245153572" sldId="558"/>
        </pc:sldMkLst>
      </pc:sldChg>
      <pc:sldChg chg="modNotes">
        <pc:chgData name="Leslie Wright" userId="a0e2a280-92a5-487a-a56c-f1146a8f46ca" providerId="ADAL" clId="{F5D11D29-82B6-4E74-9059-B7F6C53EA357}" dt="2022-03-20T17:38:38.643" v="395" actId="20577"/>
        <pc:sldMkLst>
          <pc:docMk/>
          <pc:sldMk cId="815944039" sldId="577"/>
        </pc:sldMkLst>
      </pc:sldChg>
      <pc:sldChg chg="modNotes">
        <pc:chgData name="Leslie Wright" userId="a0e2a280-92a5-487a-a56c-f1146a8f46ca" providerId="ADAL" clId="{F5D11D29-82B6-4E74-9059-B7F6C53EA357}" dt="2022-03-15T14:28:27.344" v="82"/>
        <pc:sldMkLst>
          <pc:docMk/>
          <pc:sldMk cId="2087952994" sldId="5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2DE61-2B81-F349-8D68-93492E27BED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41C29B-004E-7C42-A9EA-DEF3F94C8ABD}">
      <dgm:prSet custT="1"/>
      <dgm:spPr>
        <a:solidFill>
          <a:srgbClr val="7EC8E4"/>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SEEN</a:t>
          </a:r>
        </a:p>
      </dgm:t>
    </dgm:pt>
    <dgm:pt modelId="{16ADD961-06F3-E144-A219-631C2A135FC2}" type="parTrans" cxnId="{D56177BE-9ECA-4440-84A0-B2534979F6A2}">
      <dgm:prSet/>
      <dgm:spPr/>
      <dgm:t>
        <a:bodyPr/>
        <a:lstStyle/>
        <a:p>
          <a:endParaRPr lang="en-US"/>
        </a:p>
      </dgm:t>
    </dgm:pt>
    <dgm:pt modelId="{F5B46EAC-F12E-9B44-9FFD-E2525D914741}" type="sibTrans" cxnId="{D56177BE-9ECA-4440-84A0-B2534979F6A2}">
      <dgm:prSet/>
      <dgm:spPr/>
      <dgm:t>
        <a:bodyPr/>
        <a:lstStyle/>
        <a:p>
          <a:endParaRPr lang="en-US"/>
        </a:p>
      </dgm:t>
    </dgm:pt>
    <dgm:pt modelId="{6A78605A-DC08-FD48-B036-A1812A029AA8}">
      <dgm:prSet custT="1"/>
      <dgm:spPr>
        <a:solidFill>
          <a:srgbClr val="A4DEE8"/>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4572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Be tuned into the child’s needs, spoken and unspoken.</a:t>
          </a:r>
        </a:p>
      </dgm:t>
    </dgm:pt>
    <dgm:pt modelId="{6C6ED168-A21E-4040-AB00-E3AC0965C7AC}" type="parTrans" cxnId="{840B571C-02DD-1D41-8A09-88BA05CD62AC}">
      <dgm:prSet/>
      <dgm:spPr/>
      <dgm:t>
        <a:bodyPr/>
        <a:lstStyle/>
        <a:p>
          <a:endParaRPr lang="en-US"/>
        </a:p>
      </dgm:t>
    </dgm:pt>
    <dgm:pt modelId="{FFA406A6-8562-874F-B948-3C9C6C0C6211}" type="sibTrans" cxnId="{840B571C-02DD-1D41-8A09-88BA05CD62AC}">
      <dgm:prSet/>
      <dgm:spPr/>
      <dgm:t>
        <a:bodyPr/>
        <a:lstStyle/>
        <a:p>
          <a:endParaRPr lang="en-US"/>
        </a:p>
      </dgm:t>
    </dgm:pt>
    <dgm:pt modelId="{69AB31C7-C0F6-B74C-BCBF-8EB1B5F4B664}">
      <dgm:prSet custT="1"/>
      <dgm:spPr>
        <a:solidFill>
          <a:srgbClr val="7EC8E4"/>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SAFE</a:t>
          </a:r>
        </a:p>
      </dgm:t>
    </dgm:pt>
    <dgm:pt modelId="{3EF93E87-D9BD-AB4C-9F41-B6E7247BFA3F}" type="parTrans" cxnId="{6149CAF3-BDC5-BE46-9DAE-21971E86DDDB}">
      <dgm:prSet/>
      <dgm:spPr/>
      <dgm:t>
        <a:bodyPr/>
        <a:lstStyle/>
        <a:p>
          <a:endParaRPr lang="en-US"/>
        </a:p>
      </dgm:t>
    </dgm:pt>
    <dgm:pt modelId="{99350EF3-A1FE-FA4B-AB5F-FE0E65CF1076}" type="sibTrans" cxnId="{6149CAF3-BDC5-BE46-9DAE-21971E86DDDB}">
      <dgm:prSet/>
      <dgm:spPr/>
      <dgm:t>
        <a:bodyPr/>
        <a:lstStyle/>
        <a:p>
          <a:endParaRPr lang="en-US"/>
        </a:p>
      </dgm:t>
    </dgm:pt>
    <dgm:pt modelId="{BDF8569A-FA8B-DD40-8027-34DE99BD1387}">
      <dgm:prSet custT="1"/>
      <dgm:spPr>
        <a:solidFill>
          <a:srgbClr val="A4DEE8"/>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6858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Build safety with time at home/with family, protection, and predictability.</a:t>
          </a:r>
        </a:p>
      </dgm:t>
    </dgm:pt>
    <dgm:pt modelId="{A19BEF65-9E68-AA48-B83B-210CA3B8A68B}" type="parTrans" cxnId="{DFD280BB-05EA-D946-97D2-029307B85033}">
      <dgm:prSet/>
      <dgm:spPr/>
      <dgm:t>
        <a:bodyPr/>
        <a:lstStyle/>
        <a:p>
          <a:endParaRPr lang="en-US"/>
        </a:p>
      </dgm:t>
    </dgm:pt>
    <dgm:pt modelId="{DA437C37-134D-4B4D-A664-9707AF97EBCA}" type="sibTrans" cxnId="{DFD280BB-05EA-D946-97D2-029307B85033}">
      <dgm:prSet/>
      <dgm:spPr/>
      <dgm:t>
        <a:bodyPr/>
        <a:lstStyle/>
        <a:p>
          <a:endParaRPr lang="en-US"/>
        </a:p>
      </dgm:t>
    </dgm:pt>
    <dgm:pt modelId="{5937FA81-513D-DB46-8303-6F13EC3AD738}">
      <dgm:prSet custT="1"/>
      <dgm:spPr>
        <a:solidFill>
          <a:srgbClr val="BFBFBF"/>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SOOTHED</a:t>
          </a:r>
        </a:p>
      </dgm:t>
    </dgm:pt>
    <dgm:pt modelId="{5BA73203-0270-C84E-A4A1-8BF7A6507AF0}" type="parTrans" cxnId="{44FAA482-1067-7244-92A7-B3750073B5BB}">
      <dgm:prSet/>
      <dgm:spPr/>
      <dgm:t>
        <a:bodyPr/>
        <a:lstStyle/>
        <a:p>
          <a:endParaRPr lang="en-US"/>
        </a:p>
      </dgm:t>
    </dgm:pt>
    <dgm:pt modelId="{9F58B8E9-141E-8445-B994-74B7C3774FB6}" type="sibTrans" cxnId="{44FAA482-1067-7244-92A7-B3750073B5BB}">
      <dgm:prSet/>
      <dgm:spPr/>
      <dgm:t>
        <a:bodyPr/>
        <a:lstStyle/>
        <a:p>
          <a:endParaRPr lang="en-US"/>
        </a:p>
      </dgm:t>
    </dgm:pt>
    <dgm:pt modelId="{199A2E35-8014-814C-84CD-C8461A7AB039}">
      <dgm:prSet custT="1"/>
      <dgm:spPr>
        <a:solidFill>
          <a:srgbClr val="BFBFBF"/>
        </a:solidFill>
        <a:ln w="19050" cap="flat" cmpd="sng" algn="ctr">
          <a:solidFill>
            <a:srgbClr val="A4DEE8"/>
          </a:solidFill>
          <a:prstDash val="solid"/>
        </a:ln>
        <a:effectLst/>
      </dgm:spPr>
      <dgm:t>
        <a:bodyPr spcFirstLastPara="0" vert="horz" wrap="square" lIns="228600" tIns="45720" rIns="6858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Comfort by word and action.</a:t>
          </a:r>
        </a:p>
      </dgm:t>
    </dgm:pt>
    <dgm:pt modelId="{00B02C26-F476-3A4B-9E71-8D6CCA0B6A3A}" type="parTrans" cxnId="{5C845E9E-7C91-C242-AE47-CCED8156C808}">
      <dgm:prSet/>
      <dgm:spPr/>
      <dgm:t>
        <a:bodyPr/>
        <a:lstStyle/>
        <a:p>
          <a:endParaRPr lang="en-US"/>
        </a:p>
      </dgm:t>
    </dgm:pt>
    <dgm:pt modelId="{9F8FED67-1736-2249-AB45-555E6370EEC4}" type="sibTrans" cxnId="{5C845E9E-7C91-C242-AE47-CCED8156C808}">
      <dgm:prSet/>
      <dgm:spPr/>
      <dgm:t>
        <a:bodyPr/>
        <a:lstStyle/>
        <a:p>
          <a:endParaRPr lang="en-US"/>
        </a:p>
      </dgm:t>
    </dgm:pt>
    <dgm:pt modelId="{68573C46-56F0-8E47-814D-C1F323D880F7}">
      <dgm:prSet custT="1"/>
      <dgm:spPr>
        <a:solidFill>
          <a:srgbClr val="BFBFBF"/>
        </a:solidFill>
        <a:ln w="19050" cap="flat" cmpd="sng" algn="ctr">
          <a:solidFill>
            <a:prstClr val="white">
              <a:hueOff val="0"/>
              <a:satOff val="0"/>
              <a:lumOff val="0"/>
              <a:alphaOff val="0"/>
            </a:prstClr>
          </a:solidFill>
          <a:prstDash val="solid"/>
        </a:ln>
        <a:effectLst/>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2400" kern="1200" dirty="0">
              <a:solidFill>
                <a:schemeClr val="tx2">
                  <a:lumMod val="50000"/>
                </a:schemeClr>
              </a:solidFill>
              <a:latin typeface="Arial Rounded MT Bold"/>
              <a:ea typeface="+mn-ea"/>
              <a:cs typeface="+mn-cs"/>
            </a:rPr>
            <a:t>SECURE</a:t>
          </a:r>
        </a:p>
      </dgm:t>
    </dgm:pt>
    <dgm:pt modelId="{B7336467-92F6-354F-A924-630939490E22}" type="sibTrans" cxnId="{D79FE9AD-42EE-654E-A496-9785C08001C9}">
      <dgm:prSet/>
      <dgm:spPr/>
      <dgm:t>
        <a:bodyPr/>
        <a:lstStyle/>
        <a:p>
          <a:endParaRPr lang="en-US"/>
        </a:p>
      </dgm:t>
    </dgm:pt>
    <dgm:pt modelId="{50588C46-D4F3-8C4A-81E1-40D5CB3C666E}" type="parTrans" cxnId="{D79FE9AD-42EE-654E-A496-9785C08001C9}">
      <dgm:prSet/>
      <dgm:spPr/>
      <dgm:t>
        <a:bodyPr/>
        <a:lstStyle/>
        <a:p>
          <a:endParaRPr lang="en-US"/>
        </a:p>
      </dgm:t>
    </dgm:pt>
    <dgm:pt modelId="{EED58C64-E9B5-A445-B556-2783F2B605FE}">
      <dgm:prSet custT="1"/>
      <dgm:spPr>
        <a:solidFill>
          <a:srgbClr val="BFBFBF"/>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109728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Connect physically and emotionally to build trust.</a:t>
          </a:r>
        </a:p>
      </dgm:t>
    </dgm:pt>
    <dgm:pt modelId="{B6AB36C6-E8CD-F544-974D-104EABBFC2B3}" type="sibTrans" cxnId="{55602512-2971-1E4A-BAB8-C07CF08E0CB3}">
      <dgm:prSet/>
      <dgm:spPr/>
      <dgm:t>
        <a:bodyPr/>
        <a:lstStyle/>
        <a:p>
          <a:endParaRPr lang="en-US"/>
        </a:p>
      </dgm:t>
    </dgm:pt>
    <dgm:pt modelId="{40833EDB-EB2C-4540-B00C-23CFB5FA2D21}" type="parTrans" cxnId="{55602512-2971-1E4A-BAB8-C07CF08E0CB3}">
      <dgm:prSet/>
      <dgm:spPr/>
      <dgm:t>
        <a:bodyPr/>
        <a:lstStyle/>
        <a:p>
          <a:endParaRPr lang="en-US"/>
        </a:p>
      </dgm:t>
    </dgm:pt>
    <dgm:pt modelId="{7AD65112-EF69-B648-B074-2FE44C77D52B}" type="pres">
      <dgm:prSet presAssocID="{4CA2DE61-2B81-F349-8D68-93492E27BED4}" presName="Name0" presStyleCnt="0">
        <dgm:presLayoutVars>
          <dgm:dir/>
          <dgm:animLvl val="lvl"/>
          <dgm:resizeHandles val="exact"/>
        </dgm:presLayoutVars>
      </dgm:prSet>
      <dgm:spPr/>
    </dgm:pt>
    <dgm:pt modelId="{7E079DD8-13B6-5140-A443-53CC908A4972}" type="pres">
      <dgm:prSet presAssocID="{D341C29B-004E-7C42-A9EA-DEF3F94C8ABD}" presName="linNode" presStyleCnt="0"/>
      <dgm:spPr/>
    </dgm:pt>
    <dgm:pt modelId="{2EFE1F48-172C-E645-B066-8F1D608E8676}" type="pres">
      <dgm:prSet presAssocID="{D341C29B-004E-7C42-A9EA-DEF3F94C8ABD}" presName="parentText" presStyleLbl="node1" presStyleIdx="0" presStyleCnt="4" custScaleX="82543">
        <dgm:presLayoutVars>
          <dgm:chMax val="1"/>
          <dgm:bulletEnabled val="1"/>
        </dgm:presLayoutVars>
      </dgm:prSet>
      <dgm:spPr>
        <a:xfrm>
          <a:off x="56" y="2101"/>
          <a:ext cx="2108579" cy="1010595"/>
        </a:xfrm>
        <a:prstGeom prst="roundRect">
          <a:avLst/>
        </a:prstGeom>
      </dgm:spPr>
    </dgm:pt>
    <dgm:pt modelId="{2B100C71-A956-9940-81F4-4C4B03349039}" type="pres">
      <dgm:prSet presAssocID="{D341C29B-004E-7C42-A9EA-DEF3F94C8ABD}" presName="descendantText" presStyleLbl="alignAccFollowNode1" presStyleIdx="0" presStyleCnt="4" custScaleX="108597" custScaleY="101437">
        <dgm:presLayoutVars>
          <dgm:bulletEnabled val="1"/>
        </dgm:presLayoutVars>
      </dgm:prSet>
      <dgm:spPr>
        <a:xfrm rot="5400000">
          <a:off x="4760228" y="-2548430"/>
          <a:ext cx="808476" cy="6111659"/>
        </a:xfrm>
        <a:prstGeom prst="round2SameRect">
          <a:avLst/>
        </a:prstGeom>
      </dgm:spPr>
    </dgm:pt>
    <dgm:pt modelId="{38879D4E-ADAB-DE4B-9FD2-32A3396CCA12}" type="pres">
      <dgm:prSet presAssocID="{F5B46EAC-F12E-9B44-9FFD-E2525D914741}" presName="sp" presStyleCnt="0"/>
      <dgm:spPr/>
    </dgm:pt>
    <dgm:pt modelId="{00889E31-CDF5-AE49-AAB5-9329F6D27305}" type="pres">
      <dgm:prSet presAssocID="{69AB31C7-C0F6-B74C-BCBF-8EB1B5F4B664}" presName="linNode" presStyleCnt="0"/>
      <dgm:spPr/>
    </dgm:pt>
    <dgm:pt modelId="{83FEEB4E-5040-7644-8455-69E18EE2ECD4}" type="pres">
      <dgm:prSet presAssocID="{69AB31C7-C0F6-B74C-BCBF-8EB1B5F4B664}" presName="parentText" presStyleLbl="node1" presStyleIdx="1" presStyleCnt="4" custScaleX="82543">
        <dgm:presLayoutVars>
          <dgm:chMax val="1"/>
          <dgm:bulletEnabled val="1"/>
        </dgm:presLayoutVars>
      </dgm:prSet>
      <dgm:spPr>
        <a:xfrm>
          <a:off x="56" y="1063226"/>
          <a:ext cx="2108579" cy="1010595"/>
        </a:xfrm>
        <a:prstGeom prst="roundRect">
          <a:avLst/>
        </a:prstGeom>
      </dgm:spPr>
    </dgm:pt>
    <dgm:pt modelId="{587160FD-DC71-6F44-AF13-D6C44B6315F3}" type="pres">
      <dgm:prSet presAssocID="{69AB31C7-C0F6-B74C-BCBF-8EB1B5F4B664}" presName="descendantText" presStyleLbl="alignAccFollowNode1" presStyleIdx="1" presStyleCnt="4" custScaleX="108597" custScaleY="101437">
        <dgm:presLayoutVars>
          <dgm:bulletEnabled val="1"/>
        </dgm:presLayoutVars>
      </dgm:prSet>
      <dgm:spPr>
        <a:xfrm rot="5400000">
          <a:off x="4760228" y="-1487305"/>
          <a:ext cx="808476" cy="6111659"/>
        </a:xfrm>
        <a:prstGeom prst="round2SameRect">
          <a:avLst/>
        </a:prstGeom>
      </dgm:spPr>
    </dgm:pt>
    <dgm:pt modelId="{00CF5B5E-7143-9D43-BEBD-8062BB1CEAD1}" type="pres">
      <dgm:prSet presAssocID="{99350EF3-A1FE-FA4B-AB5F-FE0E65CF1076}" presName="sp" presStyleCnt="0"/>
      <dgm:spPr/>
    </dgm:pt>
    <dgm:pt modelId="{45C6C5AF-1605-3742-88C1-A9598834E8F8}" type="pres">
      <dgm:prSet presAssocID="{5937FA81-513D-DB46-8303-6F13EC3AD738}" presName="linNode" presStyleCnt="0"/>
      <dgm:spPr/>
    </dgm:pt>
    <dgm:pt modelId="{1507A60A-3F31-DB4A-8B7A-2216580C60F3}" type="pres">
      <dgm:prSet presAssocID="{5937FA81-513D-DB46-8303-6F13EC3AD738}" presName="parentText" presStyleLbl="node1" presStyleIdx="2" presStyleCnt="4" custScaleX="81999">
        <dgm:presLayoutVars>
          <dgm:chMax val="1"/>
          <dgm:bulletEnabled val="1"/>
        </dgm:presLayoutVars>
      </dgm:prSet>
      <dgm:spPr>
        <a:xfrm>
          <a:off x="56" y="2124351"/>
          <a:ext cx="2098957" cy="1010595"/>
        </a:xfrm>
        <a:prstGeom prst="roundRect">
          <a:avLst/>
        </a:prstGeom>
      </dgm:spPr>
    </dgm:pt>
    <dgm:pt modelId="{D2CCC669-9401-CB45-B90E-1568550907D6}" type="pres">
      <dgm:prSet presAssocID="{5937FA81-513D-DB46-8303-6F13EC3AD738}" presName="descendantText" presStyleLbl="alignAccFollowNode1" presStyleIdx="2" presStyleCnt="4" custScaleX="108819" custScaleY="101025">
        <dgm:presLayoutVars>
          <dgm:bulletEnabled val="1"/>
        </dgm:presLayoutVars>
      </dgm:prSet>
      <dgm:spPr>
        <a:xfrm rot="5400000">
          <a:off x="4756621" y="-432196"/>
          <a:ext cx="808476" cy="6123690"/>
        </a:xfrm>
        <a:prstGeom prst="round2SameRect">
          <a:avLst/>
        </a:prstGeom>
      </dgm:spPr>
    </dgm:pt>
    <dgm:pt modelId="{10110459-FF30-6440-875B-30A00105DF18}" type="pres">
      <dgm:prSet presAssocID="{9F58B8E9-141E-8445-B994-74B7C3774FB6}" presName="sp" presStyleCnt="0"/>
      <dgm:spPr/>
    </dgm:pt>
    <dgm:pt modelId="{10F26CAB-626A-4149-86C4-EE36E0182DB3}" type="pres">
      <dgm:prSet presAssocID="{68573C46-56F0-8E47-814D-C1F323D880F7}" presName="linNode" presStyleCnt="0"/>
      <dgm:spPr/>
    </dgm:pt>
    <dgm:pt modelId="{13D33CAA-6ED7-314D-A166-4A90174EC0EC}" type="pres">
      <dgm:prSet presAssocID="{68573C46-56F0-8E47-814D-C1F323D880F7}" presName="parentText" presStyleLbl="node1" presStyleIdx="3" presStyleCnt="4" custScaleX="82546">
        <dgm:presLayoutVars>
          <dgm:chMax val="1"/>
          <dgm:bulletEnabled val="1"/>
        </dgm:presLayoutVars>
      </dgm:prSet>
      <dgm:spPr>
        <a:xfrm>
          <a:off x="56" y="3185476"/>
          <a:ext cx="2108667" cy="1010595"/>
        </a:xfrm>
        <a:prstGeom prst="roundRect">
          <a:avLst/>
        </a:prstGeom>
      </dgm:spPr>
    </dgm:pt>
    <dgm:pt modelId="{C8B1DD3B-E1DB-B744-B4DE-81E20CCF45E3}" type="pres">
      <dgm:prSet presAssocID="{68573C46-56F0-8E47-814D-C1F323D880F7}" presName="descendantText" presStyleLbl="alignAccFollowNode1" presStyleIdx="3" presStyleCnt="4" custScaleX="108597" custScaleY="101437">
        <dgm:presLayoutVars>
          <dgm:bulletEnabled val="1"/>
        </dgm:presLayoutVars>
      </dgm:prSet>
      <dgm:spPr>
        <a:xfrm rot="5400000">
          <a:off x="4760316" y="634944"/>
          <a:ext cx="808476" cy="6111659"/>
        </a:xfrm>
        <a:prstGeom prst="round2SameRect">
          <a:avLst/>
        </a:prstGeom>
      </dgm:spPr>
    </dgm:pt>
  </dgm:ptLst>
  <dgm:cxnLst>
    <dgm:cxn modelId="{55602512-2971-1E4A-BAB8-C07CF08E0CB3}" srcId="{68573C46-56F0-8E47-814D-C1F323D880F7}" destId="{EED58C64-E9B5-A445-B556-2783F2B605FE}" srcOrd="0" destOrd="0" parTransId="{40833EDB-EB2C-4540-B00C-23CFB5FA2D21}" sibTransId="{B6AB36C6-E8CD-F544-974D-104EABBFC2B3}"/>
    <dgm:cxn modelId="{840B571C-02DD-1D41-8A09-88BA05CD62AC}" srcId="{D341C29B-004E-7C42-A9EA-DEF3F94C8ABD}" destId="{6A78605A-DC08-FD48-B036-A1812A029AA8}" srcOrd="0" destOrd="0" parTransId="{6C6ED168-A21E-4040-AB00-E3AC0965C7AC}" sibTransId="{FFA406A6-8562-874F-B948-3C9C6C0C6211}"/>
    <dgm:cxn modelId="{D3902333-E620-0C49-BA15-E0C201DE2E43}" type="presOf" srcId="{5937FA81-513D-DB46-8303-6F13EC3AD738}" destId="{1507A60A-3F31-DB4A-8B7A-2216580C60F3}" srcOrd="0" destOrd="0" presId="urn:microsoft.com/office/officeart/2005/8/layout/vList5"/>
    <dgm:cxn modelId="{7F2AD35F-31D8-3C49-A02E-7E77E8D3B527}" type="presOf" srcId="{EED58C64-E9B5-A445-B556-2783F2B605FE}" destId="{C8B1DD3B-E1DB-B744-B4DE-81E20CCF45E3}" srcOrd="0" destOrd="0" presId="urn:microsoft.com/office/officeart/2005/8/layout/vList5"/>
    <dgm:cxn modelId="{96D83969-2124-3D4C-837D-D58D320CC606}" type="presOf" srcId="{199A2E35-8014-814C-84CD-C8461A7AB039}" destId="{D2CCC669-9401-CB45-B90E-1568550907D6}" srcOrd="0" destOrd="0" presId="urn:microsoft.com/office/officeart/2005/8/layout/vList5"/>
    <dgm:cxn modelId="{44FAA482-1067-7244-92A7-B3750073B5BB}" srcId="{4CA2DE61-2B81-F349-8D68-93492E27BED4}" destId="{5937FA81-513D-DB46-8303-6F13EC3AD738}" srcOrd="2" destOrd="0" parTransId="{5BA73203-0270-C84E-A4A1-8BF7A6507AF0}" sibTransId="{9F58B8E9-141E-8445-B994-74B7C3774FB6}"/>
    <dgm:cxn modelId="{5C845E9E-7C91-C242-AE47-CCED8156C808}" srcId="{5937FA81-513D-DB46-8303-6F13EC3AD738}" destId="{199A2E35-8014-814C-84CD-C8461A7AB039}" srcOrd="0" destOrd="0" parTransId="{00B02C26-F476-3A4B-9E71-8D6CCA0B6A3A}" sibTransId="{9F8FED67-1736-2249-AB45-555E6370EEC4}"/>
    <dgm:cxn modelId="{D79FE9AD-42EE-654E-A496-9785C08001C9}" srcId="{4CA2DE61-2B81-F349-8D68-93492E27BED4}" destId="{68573C46-56F0-8E47-814D-C1F323D880F7}" srcOrd="3" destOrd="0" parTransId="{50588C46-D4F3-8C4A-81E1-40D5CB3C666E}" sibTransId="{B7336467-92F6-354F-A924-630939490E22}"/>
    <dgm:cxn modelId="{DFD280BB-05EA-D946-97D2-029307B85033}" srcId="{69AB31C7-C0F6-B74C-BCBF-8EB1B5F4B664}" destId="{BDF8569A-FA8B-DD40-8027-34DE99BD1387}" srcOrd="0" destOrd="0" parTransId="{A19BEF65-9E68-AA48-B83B-210CA3B8A68B}" sibTransId="{DA437C37-134D-4B4D-A664-9707AF97EBCA}"/>
    <dgm:cxn modelId="{D56177BE-9ECA-4440-84A0-B2534979F6A2}" srcId="{4CA2DE61-2B81-F349-8D68-93492E27BED4}" destId="{D341C29B-004E-7C42-A9EA-DEF3F94C8ABD}" srcOrd="0" destOrd="0" parTransId="{16ADD961-06F3-E144-A219-631C2A135FC2}" sibTransId="{F5B46EAC-F12E-9B44-9FFD-E2525D914741}"/>
    <dgm:cxn modelId="{95F589C1-1C10-674A-A174-11313E263B96}" type="presOf" srcId="{D341C29B-004E-7C42-A9EA-DEF3F94C8ABD}" destId="{2EFE1F48-172C-E645-B066-8F1D608E8676}" srcOrd="0" destOrd="0" presId="urn:microsoft.com/office/officeart/2005/8/layout/vList5"/>
    <dgm:cxn modelId="{FBC733C6-927B-814B-836F-7BEB82249623}" type="presOf" srcId="{69AB31C7-C0F6-B74C-BCBF-8EB1B5F4B664}" destId="{83FEEB4E-5040-7644-8455-69E18EE2ECD4}" srcOrd="0" destOrd="0" presId="urn:microsoft.com/office/officeart/2005/8/layout/vList5"/>
    <dgm:cxn modelId="{45A8CDC8-45E0-2C45-B124-6AD902EB0183}" type="presOf" srcId="{6A78605A-DC08-FD48-B036-A1812A029AA8}" destId="{2B100C71-A956-9940-81F4-4C4B03349039}" srcOrd="0" destOrd="0" presId="urn:microsoft.com/office/officeart/2005/8/layout/vList5"/>
    <dgm:cxn modelId="{330284CC-4234-B744-9EDC-2E81E807EF97}" type="presOf" srcId="{68573C46-56F0-8E47-814D-C1F323D880F7}" destId="{13D33CAA-6ED7-314D-A166-4A90174EC0EC}" srcOrd="0" destOrd="0" presId="urn:microsoft.com/office/officeart/2005/8/layout/vList5"/>
    <dgm:cxn modelId="{04B631E2-9B58-5B4C-9D5D-FDAC715005BE}" type="presOf" srcId="{4CA2DE61-2B81-F349-8D68-93492E27BED4}" destId="{7AD65112-EF69-B648-B074-2FE44C77D52B}" srcOrd="0" destOrd="0" presId="urn:microsoft.com/office/officeart/2005/8/layout/vList5"/>
    <dgm:cxn modelId="{BC523AF0-18B0-764F-90B3-AE0821DEB72C}" type="presOf" srcId="{BDF8569A-FA8B-DD40-8027-34DE99BD1387}" destId="{587160FD-DC71-6F44-AF13-D6C44B6315F3}" srcOrd="0" destOrd="0" presId="urn:microsoft.com/office/officeart/2005/8/layout/vList5"/>
    <dgm:cxn modelId="{6149CAF3-BDC5-BE46-9DAE-21971E86DDDB}" srcId="{4CA2DE61-2B81-F349-8D68-93492E27BED4}" destId="{69AB31C7-C0F6-B74C-BCBF-8EB1B5F4B664}" srcOrd="1" destOrd="0" parTransId="{3EF93E87-D9BD-AB4C-9F41-B6E7247BFA3F}" sibTransId="{99350EF3-A1FE-FA4B-AB5F-FE0E65CF1076}"/>
    <dgm:cxn modelId="{1B6D3DC2-4F23-3746-AD3F-9517C92E58E8}" type="presParOf" srcId="{7AD65112-EF69-B648-B074-2FE44C77D52B}" destId="{7E079DD8-13B6-5140-A443-53CC908A4972}" srcOrd="0" destOrd="0" presId="urn:microsoft.com/office/officeart/2005/8/layout/vList5"/>
    <dgm:cxn modelId="{1F338EBD-4240-2E44-94FF-5DFB932742AE}" type="presParOf" srcId="{7E079DD8-13B6-5140-A443-53CC908A4972}" destId="{2EFE1F48-172C-E645-B066-8F1D608E8676}" srcOrd="0" destOrd="0" presId="urn:microsoft.com/office/officeart/2005/8/layout/vList5"/>
    <dgm:cxn modelId="{588E5990-201A-2B42-881C-9CCCAEABB975}" type="presParOf" srcId="{7E079DD8-13B6-5140-A443-53CC908A4972}" destId="{2B100C71-A956-9940-81F4-4C4B03349039}" srcOrd="1" destOrd="0" presId="urn:microsoft.com/office/officeart/2005/8/layout/vList5"/>
    <dgm:cxn modelId="{DC78EB24-135F-5443-8F41-78AD166EA683}" type="presParOf" srcId="{7AD65112-EF69-B648-B074-2FE44C77D52B}" destId="{38879D4E-ADAB-DE4B-9FD2-32A3396CCA12}" srcOrd="1" destOrd="0" presId="urn:microsoft.com/office/officeart/2005/8/layout/vList5"/>
    <dgm:cxn modelId="{D6298CEF-1288-E447-85B3-D169370F40D5}" type="presParOf" srcId="{7AD65112-EF69-B648-B074-2FE44C77D52B}" destId="{00889E31-CDF5-AE49-AAB5-9329F6D27305}" srcOrd="2" destOrd="0" presId="urn:microsoft.com/office/officeart/2005/8/layout/vList5"/>
    <dgm:cxn modelId="{B82A58A8-BB6E-924E-9C7B-9B57A864E402}" type="presParOf" srcId="{00889E31-CDF5-AE49-AAB5-9329F6D27305}" destId="{83FEEB4E-5040-7644-8455-69E18EE2ECD4}" srcOrd="0" destOrd="0" presId="urn:microsoft.com/office/officeart/2005/8/layout/vList5"/>
    <dgm:cxn modelId="{86BC79A7-2BD8-F34B-97BF-025913397938}" type="presParOf" srcId="{00889E31-CDF5-AE49-AAB5-9329F6D27305}" destId="{587160FD-DC71-6F44-AF13-D6C44B6315F3}" srcOrd="1" destOrd="0" presId="urn:microsoft.com/office/officeart/2005/8/layout/vList5"/>
    <dgm:cxn modelId="{5FA21159-9A1B-D541-8629-A28A605E2FA6}" type="presParOf" srcId="{7AD65112-EF69-B648-B074-2FE44C77D52B}" destId="{00CF5B5E-7143-9D43-BEBD-8062BB1CEAD1}" srcOrd="3" destOrd="0" presId="urn:microsoft.com/office/officeart/2005/8/layout/vList5"/>
    <dgm:cxn modelId="{097E148D-0A77-5143-A46E-13267B18D3CA}" type="presParOf" srcId="{7AD65112-EF69-B648-B074-2FE44C77D52B}" destId="{45C6C5AF-1605-3742-88C1-A9598834E8F8}" srcOrd="4" destOrd="0" presId="urn:microsoft.com/office/officeart/2005/8/layout/vList5"/>
    <dgm:cxn modelId="{935F5197-D878-D94C-8680-8AFF7C9C9A09}" type="presParOf" srcId="{45C6C5AF-1605-3742-88C1-A9598834E8F8}" destId="{1507A60A-3F31-DB4A-8B7A-2216580C60F3}" srcOrd="0" destOrd="0" presId="urn:microsoft.com/office/officeart/2005/8/layout/vList5"/>
    <dgm:cxn modelId="{EBD94E33-004F-7940-B034-3333314A046C}" type="presParOf" srcId="{45C6C5AF-1605-3742-88C1-A9598834E8F8}" destId="{D2CCC669-9401-CB45-B90E-1568550907D6}" srcOrd="1" destOrd="0" presId="urn:microsoft.com/office/officeart/2005/8/layout/vList5"/>
    <dgm:cxn modelId="{52EDD08D-1B71-5549-89E1-04A0C4CFEDB8}" type="presParOf" srcId="{7AD65112-EF69-B648-B074-2FE44C77D52B}" destId="{10110459-FF30-6440-875B-30A00105DF18}" srcOrd="5" destOrd="0" presId="urn:microsoft.com/office/officeart/2005/8/layout/vList5"/>
    <dgm:cxn modelId="{D9691ACC-31F3-4841-8FB2-F79696A4B3BB}" type="presParOf" srcId="{7AD65112-EF69-B648-B074-2FE44C77D52B}" destId="{10F26CAB-626A-4149-86C4-EE36E0182DB3}" srcOrd="6" destOrd="0" presId="urn:microsoft.com/office/officeart/2005/8/layout/vList5"/>
    <dgm:cxn modelId="{1CC09237-4E7F-DA49-A5D1-DB4A147A8C68}" type="presParOf" srcId="{10F26CAB-626A-4149-86C4-EE36E0182DB3}" destId="{13D33CAA-6ED7-314D-A166-4A90174EC0EC}" srcOrd="0" destOrd="0" presId="urn:microsoft.com/office/officeart/2005/8/layout/vList5"/>
    <dgm:cxn modelId="{B6A033F3-AB86-AA45-BC93-422E171F5D7F}" type="presParOf" srcId="{10F26CAB-626A-4149-86C4-EE36E0182DB3}" destId="{C8B1DD3B-E1DB-B744-B4DE-81E20CCF45E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A2DE61-2B81-F349-8D68-93492E27BED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41C29B-004E-7C42-A9EA-DEF3F94C8ABD}">
      <dgm:prSet custT="1"/>
      <dgm:spPr>
        <a:solidFill>
          <a:srgbClr val="BFBFBF"/>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SEEN</a:t>
          </a:r>
        </a:p>
      </dgm:t>
    </dgm:pt>
    <dgm:pt modelId="{16ADD961-06F3-E144-A219-631C2A135FC2}" type="parTrans" cxnId="{D56177BE-9ECA-4440-84A0-B2534979F6A2}">
      <dgm:prSet/>
      <dgm:spPr/>
      <dgm:t>
        <a:bodyPr/>
        <a:lstStyle/>
        <a:p>
          <a:endParaRPr lang="en-US"/>
        </a:p>
      </dgm:t>
    </dgm:pt>
    <dgm:pt modelId="{F5B46EAC-F12E-9B44-9FFD-E2525D914741}" type="sibTrans" cxnId="{D56177BE-9ECA-4440-84A0-B2534979F6A2}">
      <dgm:prSet/>
      <dgm:spPr/>
      <dgm:t>
        <a:bodyPr/>
        <a:lstStyle/>
        <a:p>
          <a:endParaRPr lang="en-US"/>
        </a:p>
      </dgm:t>
    </dgm:pt>
    <dgm:pt modelId="{6A78605A-DC08-FD48-B036-A1812A029AA8}">
      <dgm:prSet custT="1"/>
      <dgm:spPr>
        <a:solidFill>
          <a:srgbClr val="BFBFBF"/>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4572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Be tuned into the child’s needs, spoken and unspoken.</a:t>
          </a:r>
        </a:p>
      </dgm:t>
    </dgm:pt>
    <dgm:pt modelId="{6C6ED168-A21E-4040-AB00-E3AC0965C7AC}" type="parTrans" cxnId="{840B571C-02DD-1D41-8A09-88BA05CD62AC}">
      <dgm:prSet/>
      <dgm:spPr/>
      <dgm:t>
        <a:bodyPr/>
        <a:lstStyle/>
        <a:p>
          <a:endParaRPr lang="en-US"/>
        </a:p>
      </dgm:t>
    </dgm:pt>
    <dgm:pt modelId="{FFA406A6-8562-874F-B948-3C9C6C0C6211}" type="sibTrans" cxnId="{840B571C-02DD-1D41-8A09-88BA05CD62AC}">
      <dgm:prSet/>
      <dgm:spPr/>
      <dgm:t>
        <a:bodyPr/>
        <a:lstStyle/>
        <a:p>
          <a:endParaRPr lang="en-US"/>
        </a:p>
      </dgm:t>
    </dgm:pt>
    <dgm:pt modelId="{69AB31C7-C0F6-B74C-BCBF-8EB1B5F4B664}">
      <dgm:prSet custT="1"/>
      <dgm:spPr>
        <a:solidFill>
          <a:srgbClr val="BFBFBF"/>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SAFE</a:t>
          </a:r>
        </a:p>
      </dgm:t>
    </dgm:pt>
    <dgm:pt modelId="{3EF93E87-D9BD-AB4C-9F41-B6E7247BFA3F}" type="parTrans" cxnId="{6149CAF3-BDC5-BE46-9DAE-21971E86DDDB}">
      <dgm:prSet/>
      <dgm:spPr/>
      <dgm:t>
        <a:bodyPr/>
        <a:lstStyle/>
        <a:p>
          <a:endParaRPr lang="en-US"/>
        </a:p>
      </dgm:t>
    </dgm:pt>
    <dgm:pt modelId="{99350EF3-A1FE-FA4B-AB5F-FE0E65CF1076}" type="sibTrans" cxnId="{6149CAF3-BDC5-BE46-9DAE-21971E86DDDB}">
      <dgm:prSet/>
      <dgm:spPr/>
      <dgm:t>
        <a:bodyPr/>
        <a:lstStyle/>
        <a:p>
          <a:endParaRPr lang="en-US"/>
        </a:p>
      </dgm:t>
    </dgm:pt>
    <dgm:pt modelId="{BDF8569A-FA8B-DD40-8027-34DE99BD1387}">
      <dgm:prSet custT="1"/>
      <dgm:spPr>
        <a:solidFill>
          <a:srgbClr val="BFBFBF"/>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6858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Build safety with time at home/with family, protection, and predictability.</a:t>
          </a:r>
        </a:p>
      </dgm:t>
    </dgm:pt>
    <dgm:pt modelId="{A19BEF65-9E68-AA48-B83B-210CA3B8A68B}" type="parTrans" cxnId="{DFD280BB-05EA-D946-97D2-029307B85033}">
      <dgm:prSet/>
      <dgm:spPr/>
      <dgm:t>
        <a:bodyPr/>
        <a:lstStyle/>
        <a:p>
          <a:endParaRPr lang="en-US"/>
        </a:p>
      </dgm:t>
    </dgm:pt>
    <dgm:pt modelId="{DA437C37-134D-4B4D-A664-9707AF97EBCA}" type="sibTrans" cxnId="{DFD280BB-05EA-D946-97D2-029307B85033}">
      <dgm:prSet/>
      <dgm:spPr/>
      <dgm:t>
        <a:bodyPr/>
        <a:lstStyle/>
        <a:p>
          <a:endParaRPr lang="en-US"/>
        </a:p>
      </dgm:t>
    </dgm:pt>
    <dgm:pt modelId="{5937FA81-513D-DB46-8303-6F13EC3AD738}">
      <dgm:prSet custT="1"/>
      <dgm:spPr>
        <a:solidFill>
          <a:srgbClr val="7EC8E4"/>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SOOTHED</a:t>
          </a:r>
        </a:p>
      </dgm:t>
    </dgm:pt>
    <dgm:pt modelId="{5BA73203-0270-C84E-A4A1-8BF7A6507AF0}" type="parTrans" cxnId="{44FAA482-1067-7244-92A7-B3750073B5BB}">
      <dgm:prSet/>
      <dgm:spPr/>
      <dgm:t>
        <a:bodyPr/>
        <a:lstStyle/>
        <a:p>
          <a:endParaRPr lang="en-US"/>
        </a:p>
      </dgm:t>
    </dgm:pt>
    <dgm:pt modelId="{9F58B8E9-141E-8445-B994-74B7C3774FB6}" type="sibTrans" cxnId="{44FAA482-1067-7244-92A7-B3750073B5BB}">
      <dgm:prSet/>
      <dgm:spPr/>
      <dgm:t>
        <a:bodyPr/>
        <a:lstStyle/>
        <a:p>
          <a:endParaRPr lang="en-US"/>
        </a:p>
      </dgm:t>
    </dgm:pt>
    <dgm:pt modelId="{199A2E35-8014-814C-84CD-C8461A7AB039}">
      <dgm:prSet custT="1"/>
      <dgm:spPr>
        <a:solidFill>
          <a:srgbClr val="A4DEE8"/>
        </a:solidFill>
        <a:ln w="19050" cap="flat" cmpd="sng" algn="ctr">
          <a:solidFill>
            <a:srgbClr val="A4DEE8"/>
          </a:solidFill>
          <a:prstDash val="solid"/>
        </a:ln>
        <a:effectLst/>
      </dgm:spPr>
      <dgm:t>
        <a:bodyPr spcFirstLastPara="0" vert="horz" wrap="square" lIns="228600" tIns="45720" rIns="6858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Comfort by word and action.</a:t>
          </a:r>
        </a:p>
      </dgm:t>
    </dgm:pt>
    <dgm:pt modelId="{00B02C26-F476-3A4B-9E71-8D6CCA0B6A3A}" type="parTrans" cxnId="{5C845E9E-7C91-C242-AE47-CCED8156C808}">
      <dgm:prSet/>
      <dgm:spPr/>
      <dgm:t>
        <a:bodyPr/>
        <a:lstStyle/>
        <a:p>
          <a:endParaRPr lang="en-US"/>
        </a:p>
      </dgm:t>
    </dgm:pt>
    <dgm:pt modelId="{9F8FED67-1736-2249-AB45-555E6370EEC4}" type="sibTrans" cxnId="{5C845E9E-7C91-C242-AE47-CCED8156C808}">
      <dgm:prSet/>
      <dgm:spPr/>
      <dgm:t>
        <a:bodyPr/>
        <a:lstStyle/>
        <a:p>
          <a:endParaRPr lang="en-US"/>
        </a:p>
      </dgm:t>
    </dgm:pt>
    <dgm:pt modelId="{68573C46-56F0-8E47-814D-C1F323D880F7}">
      <dgm:prSet custT="1"/>
      <dgm:spPr>
        <a:solidFill>
          <a:srgbClr val="BFBFBF"/>
        </a:solidFill>
        <a:ln w="19050" cap="flat" cmpd="sng" algn="ctr">
          <a:solidFill>
            <a:prstClr val="white">
              <a:hueOff val="0"/>
              <a:satOff val="0"/>
              <a:lumOff val="0"/>
              <a:alphaOff val="0"/>
            </a:prstClr>
          </a:solidFill>
          <a:prstDash val="solid"/>
        </a:ln>
        <a:effectLst/>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2400" kern="1200" dirty="0">
              <a:solidFill>
                <a:schemeClr val="tx2">
                  <a:lumMod val="50000"/>
                </a:schemeClr>
              </a:solidFill>
              <a:latin typeface="Arial Rounded MT Bold"/>
              <a:ea typeface="+mn-ea"/>
              <a:cs typeface="+mn-cs"/>
            </a:rPr>
            <a:t>SECURE</a:t>
          </a:r>
        </a:p>
      </dgm:t>
    </dgm:pt>
    <dgm:pt modelId="{B7336467-92F6-354F-A924-630939490E22}" type="sibTrans" cxnId="{D79FE9AD-42EE-654E-A496-9785C08001C9}">
      <dgm:prSet/>
      <dgm:spPr/>
      <dgm:t>
        <a:bodyPr/>
        <a:lstStyle/>
        <a:p>
          <a:endParaRPr lang="en-US"/>
        </a:p>
      </dgm:t>
    </dgm:pt>
    <dgm:pt modelId="{50588C46-D4F3-8C4A-81E1-40D5CB3C666E}" type="parTrans" cxnId="{D79FE9AD-42EE-654E-A496-9785C08001C9}">
      <dgm:prSet/>
      <dgm:spPr/>
      <dgm:t>
        <a:bodyPr/>
        <a:lstStyle/>
        <a:p>
          <a:endParaRPr lang="en-US"/>
        </a:p>
      </dgm:t>
    </dgm:pt>
    <dgm:pt modelId="{EED58C64-E9B5-A445-B556-2783F2B605FE}">
      <dgm:prSet custT="1"/>
      <dgm:spPr>
        <a:solidFill>
          <a:srgbClr val="BFBFBF"/>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109728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Connect physically and emotionally to build trust.</a:t>
          </a:r>
        </a:p>
      </dgm:t>
    </dgm:pt>
    <dgm:pt modelId="{B6AB36C6-E8CD-F544-974D-104EABBFC2B3}" type="sibTrans" cxnId="{55602512-2971-1E4A-BAB8-C07CF08E0CB3}">
      <dgm:prSet/>
      <dgm:spPr/>
      <dgm:t>
        <a:bodyPr/>
        <a:lstStyle/>
        <a:p>
          <a:endParaRPr lang="en-US"/>
        </a:p>
      </dgm:t>
    </dgm:pt>
    <dgm:pt modelId="{40833EDB-EB2C-4540-B00C-23CFB5FA2D21}" type="parTrans" cxnId="{55602512-2971-1E4A-BAB8-C07CF08E0CB3}">
      <dgm:prSet/>
      <dgm:spPr/>
      <dgm:t>
        <a:bodyPr/>
        <a:lstStyle/>
        <a:p>
          <a:endParaRPr lang="en-US"/>
        </a:p>
      </dgm:t>
    </dgm:pt>
    <dgm:pt modelId="{7AD65112-EF69-B648-B074-2FE44C77D52B}" type="pres">
      <dgm:prSet presAssocID="{4CA2DE61-2B81-F349-8D68-93492E27BED4}" presName="Name0" presStyleCnt="0">
        <dgm:presLayoutVars>
          <dgm:dir/>
          <dgm:animLvl val="lvl"/>
          <dgm:resizeHandles val="exact"/>
        </dgm:presLayoutVars>
      </dgm:prSet>
      <dgm:spPr/>
    </dgm:pt>
    <dgm:pt modelId="{7E079DD8-13B6-5140-A443-53CC908A4972}" type="pres">
      <dgm:prSet presAssocID="{D341C29B-004E-7C42-A9EA-DEF3F94C8ABD}" presName="linNode" presStyleCnt="0"/>
      <dgm:spPr/>
    </dgm:pt>
    <dgm:pt modelId="{2EFE1F48-172C-E645-B066-8F1D608E8676}" type="pres">
      <dgm:prSet presAssocID="{D341C29B-004E-7C42-A9EA-DEF3F94C8ABD}" presName="parentText" presStyleLbl="node1" presStyleIdx="0" presStyleCnt="4" custScaleX="82543" custScaleY="110187" custLinFactNeighborX="-611" custLinFactNeighborY="-75">
        <dgm:presLayoutVars>
          <dgm:chMax val="1"/>
          <dgm:bulletEnabled val="1"/>
        </dgm:presLayoutVars>
      </dgm:prSet>
      <dgm:spPr>
        <a:xfrm>
          <a:off x="56" y="2101"/>
          <a:ext cx="2108579" cy="1010595"/>
        </a:xfrm>
        <a:prstGeom prst="roundRect">
          <a:avLst/>
        </a:prstGeom>
      </dgm:spPr>
    </dgm:pt>
    <dgm:pt modelId="{2B100C71-A956-9940-81F4-4C4B03349039}" type="pres">
      <dgm:prSet presAssocID="{D341C29B-004E-7C42-A9EA-DEF3F94C8ABD}" presName="descendantText" presStyleLbl="alignAccFollowNode1" presStyleIdx="0" presStyleCnt="4" custScaleX="108597">
        <dgm:presLayoutVars>
          <dgm:bulletEnabled val="1"/>
        </dgm:presLayoutVars>
      </dgm:prSet>
      <dgm:spPr>
        <a:xfrm rot="5400000">
          <a:off x="4760228" y="-2548430"/>
          <a:ext cx="808476" cy="6111659"/>
        </a:xfrm>
        <a:prstGeom prst="round2SameRect">
          <a:avLst/>
        </a:prstGeom>
      </dgm:spPr>
    </dgm:pt>
    <dgm:pt modelId="{38879D4E-ADAB-DE4B-9FD2-32A3396CCA12}" type="pres">
      <dgm:prSet presAssocID="{F5B46EAC-F12E-9B44-9FFD-E2525D914741}" presName="sp" presStyleCnt="0"/>
      <dgm:spPr/>
    </dgm:pt>
    <dgm:pt modelId="{00889E31-CDF5-AE49-AAB5-9329F6D27305}" type="pres">
      <dgm:prSet presAssocID="{69AB31C7-C0F6-B74C-BCBF-8EB1B5F4B664}" presName="linNode" presStyleCnt="0"/>
      <dgm:spPr/>
    </dgm:pt>
    <dgm:pt modelId="{83FEEB4E-5040-7644-8455-69E18EE2ECD4}" type="pres">
      <dgm:prSet presAssocID="{69AB31C7-C0F6-B74C-BCBF-8EB1B5F4B664}" presName="parentText" presStyleLbl="node1" presStyleIdx="1" presStyleCnt="4" custScaleX="82543">
        <dgm:presLayoutVars>
          <dgm:chMax val="1"/>
          <dgm:bulletEnabled val="1"/>
        </dgm:presLayoutVars>
      </dgm:prSet>
      <dgm:spPr>
        <a:xfrm>
          <a:off x="56" y="1063226"/>
          <a:ext cx="2108579" cy="1010595"/>
        </a:xfrm>
        <a:prstGeom prst="roundRect">
          <a:avLst/>
        </a:prstGeom>
      </dgm:spPr>
    </dgm:pt>
    <dgm:pt modelId="{587160FD-DC71-6F44-AF13-D6C44B6315F3}" type="pres">
      <dgm:prSet presAssocID="{69AB31C7-C0F6-B74C-BCBF-8EB1B5F4B664}" presName="descendantText" presStyleLbl="alignAccFollowNode1" presStyleIdx="1" presStyleCnt="4" custScaleX="108597">
        <dgm:presLayoutVars>
          <dgm:bulletEnabled val="1"/>
        </dgm:presLayoutVars>
      </dgm:prSet>
      <dgm:spPr>
        <a:xfrm rot="5400000">
          <a:off x="4760228" y="-1487305"/>
          <a:ext cx="808476" cy="6111659"/>
        </a:xfrm>
        <a:prstGeom prst="round2SameRect">
          <a:avLst/>
        </a:prstGeom>
      </dgm:spPr>
    </dgm:pt>
    <dgm:pt modelId="{00CF5B5E-7143-9D43-BEBD-8062BB1CEAD1}" type="pres">
      <dgm:prSet presAssocID="{99350EF3-A1FE-FA4B-AB5F-FE0E65CF1076}" presName="sp" presStyleCnt="0"/>
      <dgm:spPr/>
    </dgm:pt>
    <dgm:pt modelId="{45C6C5AF-1605-3742-88C1-A9598834E8F8}" type="pres">
      <dgm:prSet presAssocID="{5937FA81-513D-DB46-8303-6F13EC3AD738}" presName="linNode" presStyleCnt="0"/>
      <dgm:spPr/>
    </dgm:pt>
    <dgm:pt modelId="{1507A60A-3F31-DB4A-8B7A-2216580C60F3}" type="pres">
      <dgm:prSet presAssocID="{5937FA81-513D-DB46-8303-6F13EC3AD738}" presName="parentText" presStyleLbl="node1" presStyleIdx="2" presStyleCnt="4" custScaleX="81999">
        <dgm:presLayoutVars>
          <dgm:chMax val="1"/>
          <dgm:bulletEnabled val="1"/>
        </dgm:presLayoutVars>
      </dgm:prSet>
      <dgm:spPr>
        <a:xfrm>
          <a:off x="56" y="2124351"/>
          <a:ext cx="2098957" cy="1010595"/>
        </a:xfrm>
        <a:prstGeom prst="roundRect">
          <a:avLst/>
        </a:prstGeom>
      </dgm:spPr>
    </dgm:pt>
    <dgm:pt modelId="{D2CCC669-9401-CB45-B90E-1568550907D6}" type="pres">
      <dgm:prSet presAssocID="{5937FA81-513D-DB46-8303-6F13EC3AD738}" presName="descendantText" presStyleLbl="alignAccFollowNode1" presStyleIdx="2" presStyleCnt="4" custScaleX="108819">
        <dgm:presLayoutVars>
          <dgm:bulletEnabled val="1"/>
        </dgm:presLayoutVars>
      </dgm:prSet>
      <dgm:spPr>
        <a:xfrm rot="5400000">
          <a:off x="4756621" y="-432196"/>
          <a:ext cx="808476" cy="6123690"/>
        </a:xfrm>
        <a:prstGeom prst="round2SameRect">
          <a:avLst/>
        </a:prstGeom>
      </dgm:spPr>
    </dgm:pt>
    <dgm:pt modelId="{10110459-FF30-6440-875B-30A00105DF18}" type="pres">
      <dgm:prSet presAssocID="{9F58B8E9-141E-8445-B994-74B7C3774FB6}" presName="sp" presStyleCnt="0"/>
      <dgm:spPr/>
    </dgm:pt>
    <dgm:pt modelId="{10F26CAB-626A-4149-86C4-EE36E0182DB3}" type="pres">
      <dgm:prSet presAssocID="{68573C46-56F0-8E47-814D-C1F323D880F7}" presName="linNode" presStyleCnt="0"/>
      <dgm:spPr/>
    </dgm:pt>
    <dgm:pt modelId="{13D33CAA-6ED7-314D-A166-4A90174EC0EC}" type="pres">
      <dgm:prSet presAssocID="{68573C46-56F0-8E47-814D-C1F323D880F7}" presName="parentText" presStyleLbl="node1" presStyleIdx="3" presStyleCnt="4" custScaleX="82546">
        <dgm:presLayoutVars>
          <dgm:chMax val="1"/>
          <dgm:bulletEnabled val="1"/>
        </dgm:presLayoutVars>
      </dgm:prSet>
      <dgm:spPr>
        <a:xfrm>
          <a:off x="56" y="3185476"/>
          <a:ext cx="2108667" cy="1010595"/>
        </a:xfrm>
        <a:prstGeom prst="roundRect">
          <a:avLst/>
        </a:prstGeom>
      </dgm:spPr>
    </dgm:pt>
    <dgm:pt modelId="{C8B1DD3B-E1DB-B744-B4DE-81E20CCF45E3}" type="pres">
      <dgm:prSet presAssocID="{68573C46-56F0-8E47-814D-C1F323D880F7}" presName="descendantText" presStyleLbl="alignAccFollowNode1" presStyleIdx="3" presStyleCnt="4" custScaleX="108597">
        <dgm:presLayoutVars>
          <dgm:bulletEnabled val="1"/>
        </dgm:presLayoutVars>
      </dgm:prSet>
      <dgm:spPr>
        <a:xfrm rot="5400000">
          <a:off x="4760316" y="634944"/>
          <a:ext cx="808476" cy="6111659"/>
        </a:xfrm>
        <a:prstGeom prst="round2SameRect">
          <a:avLst/>
        </a:prstGeom>
      </dgm:spPr>
    </dgm:pt>
  </dgm:ptLst>
  <dgm:cxnLst>
    <dgm:cxn modelId="{55602512-2971-1E4A-BAB8-C07CF08E0CB3}" srcId="{68573C46-56F0-8E47-814D-C1F323D880F7}" destId="{EED58C64-E9B5-A445-B556-2783F2B605FE}" srcOrd="0" destOrd="0" parTransId="{40833EDB-EB2C-4540-B00C-23CFB5FA2D21}" sibTransId="{B6AB36C6-E8CD-F544-974D-104EABBFC2B3}"/>
    <dgm:cxn modelId="{840B571C-02DD-1D41-8A09-88BA05CD62AC}" srcId="{D341C29B-004E-7C42-A9EA-DEF3F94C8ABD}" destId="{6A78605A-DC08-FD48-B036-A1812A029AA8}" srcOrd="0" destOrd="0" parTransId="{6C6ED168-A21E-4040-AB00-E3AC0965C7AC}" sibTransId="{FFA406A6-8562-874F-B948-3C9C6C0C6211}"/>
    <dgm:cxn modelId="{D3902333-E620-0C49-BA15-E0C201DE2E43}" type="presOf" srcId="{5937FA81-513D-DB46-8303-6F13EC3AD738}" destId="{1507A60A-3F31-DB4A-8B7A-2216580C60F3}" srcOrd="0" destOrd="0" presId="urn:microsoft.com/office/officeart/2005/8/layout/vList5"/>
    <dgm:cxn modelId="{7F2AD35F-31D8-3C49-A02E-7E77E8D3B527}" type="presOf" srcId="{EED58C64-E9B5-A445-B556-2783F2B605FE}" destId="{C8B1DD3B-E1DB-B744-B4DE-81E20CCF45E3}" srcOrd="0" destOrd="0" presId="urn:microsoft.com/office/officeart/2005/8/layout/vList5"/>
    <dgm:cxn modelId="{96D83969-2124-3D4C-837D-D58D320CC606}" type="presOf" srcId="{199A2E35-8014-814C-84CD-C8461A7AB039}" destId="{D2CCC669-9401-CB45-B90E-1568550907D6}" srcOrd="0" destOrd="0" presId="urn:microsoft.com/office/officeart/2005/8/layout/vList5"/>
    <dgm:cxn modelId="{44FAA482-1067-7244-92A7-B3750073B5BB}" srcId="{4CA2DE61-2B81-F349-8D68-93492E27BED4}" destId="{5937FA81-513D-DB46-8303-6F13EC3AD738}" srcOrd="2" destOrd="0" parTransId="{5BA73203-0270-C84E-A4A1-8BF7A6507AF0}" sibTransId="{9F58B8E9-141E-8445-B994-74B7C3774FB6}"/>
    <dgm:cxn modelId="{5C845E9E-7C91-C242-AE47-CCED8156C808}" srcId="{5937FA81-513D-DB46-8303-6F13EC3AD738}" destId="{199A2E35-8014-814C-84CD-C8461A7AB039}" srcOrd="0" destOrd="0" parTransId="{00B02C26-F476-3A4B-9E71-8D6CCA0B6A3A}" sibTransId="{9F8FED67-1736-2249-AB45-555E6370EEC4}"/>
    <dgm:cxn modelId="{D79FE9AD-42EE-654E-A496-9785C08001C9}" srcId="{4CA2DE61-2B81-F349-8D68-93492E27BED4}" destId="{68573C46-56F0-8E47-814D-C1F323D880F7}" srcOrd="3" destOrd="0" parTransId="{50588C46-D4F3-8C4A-81E1-40D5CB3C666E}" sibTransId="{B7336467-92F6-354F-A924-630939490E22}"/>
    <dgm:cxn modelId="{DFD280BB-05EA-D946-97D2-029307B85033}" srcId="{69AB31C7-C0F6-B74C-BCBF-8EB1B5F4B664}" destId="{BDF8569A-FA8B-DD40-8027-34DE99BD1387}" srcOrd="0" destOrd="0" parTransId="{A19BEF65-9E68-AA48-B83B-210CA3B8A68B}" sibTransId="{DA437C37-134D-4B4D-A664-9707AF97EBCA}"/>
    <dgm:cxn modelId="{D56177BE-9ECA-4440-84A0-B2534979F6A2}" srcId="{4CA2DE61-2B81-F349-8D68-93492E27BED4}" destId="{D341C29B-004E-7C42-A9EA-DEF3F94C8ABD}" srcOrd="0" destOrd="0" parTransId="{16ADD961-06F3-E144-A219-631C2A135FC2}" sibTransId="{F5B46EAC-F12E-9B44-9FFD-E2525D914741}"/>
    <dgm:cxn modelId="{95F589C1-1C10-674A-A174-11313E263B96}" type="presOf" srcId="{D341C29B-004E-7C42-A9EA-DEF3F94C8ABD}" destId="{2EFE1F48-172C-E645-B066-8F1D608E8676}" srcOrd="0" destOrd="0" presId="urn:microsoft.com/office/officeart/2005/8/layout/vList5"/>
    <dgm:cxn modelId="{FBC733C6-927B-814B-836F-7BEB82249623}" type="presOf" srcId="{69AB31C7-C0F6-B74C-BCBF-8EB1B5F4B664}" destId="{83FEEB4E-5040-7644-8455-69E18EE2ECD4}" srcOrd="0" destOrd="0" presId="urn:microsoft.com/office/officeart/2005/8/layout/vList5"/>
    <dgm:cxn modelId="{45A8CDC8-45E0-2C45-B124-6AD902EB0183}" type="presOf" srcId="{6A78605A-DC08-FD48-B036-A1812A029AA8}" destId="{2B100C71-A956-9940-81F4-4C4B03349039}" srcOrd="0" destOrd="0" presId="urn:microsoft.com/office/officeart/2005/8/layout/vList5"/>
    <dgm:cxn modelId="{330284CC-4234-B744-9EDC-2E81E807EF97}" type="presOf" srcId="{68573C46-56F0-8E47-814D-C1F323D880F7}" destId="{13D33CAA-6ED7-314D-A166-4A90174EC0EC}" srcOrd="0" destOrd="0" presId="urn:microsoft.com/office/officeart/2005/8/layout/vList5"/>
    <dgm:cxn modelId="{04B631E2-9B58-5B4C-9D5D-FDAC715005BE}" type="presOf" srcId="{4CA2DE61-2B81-F349-8D68-93492E27BED4}" destId="{7AD65112-EF69-B648-B074-2FE44C77D52B}" srcOrd="0" destOrd="0" presId="urn:microsoft.com/office/officeart/2005/8/layout/vList5"/>
    <dgm:cxn modelId="{BC523AF0-18B0-764F-90B3-AE0821DEB72C}" type="presOf" srcId="{BDF8569A-FA8B-DD40-8027-34DE99BD1387}" destId="{587160FD-DC71-6F44-AF13-D6C44B6315F3}" srcOrd="0" destOrd="0" presId="urn:microsoft.com/office/officeart/2005/8/layout/vList5"/>
    <dgm:cxn modelId="{6149CAF3-BDC5-BE46-9DAE-21971E86DDDB}" srcId="{4CA2DE61-2B81-F349-8D68-93492E27BED4}" destId="{69AB31C7-C0F6-B74C-BCBF-8EB1B5F4B664}" srcOrd="1" destOrd="0" parTransId="{3EF93E87-D9BD-AB4C-9F41-B6E7247BFA3F}" sibTransId="{99350EF3-A1FE-FA4B-AB5F-FE0E65CF1076}"/>
    <dgm:cxn modelId="{1B6D3DC2-4F23-3746-AD3F-9517C92E58E8}" type="presParOf" srcId="{7AD65112-EF69-B648-B074-2FE44C77D52B}" destId="{7E079DD8-13B6-5140-A443-53CC908A4972}" srcOrd="0" destOrd="0" presId="urn:microsoft.com/office/officeart/2005/8/layout/vList5"/>
    <dgm:cxn modelId="{1F338EBD-4240-2E44-94FF-5DFB932742AE}" type="presParOf" srcId="{7E079DD8-13B6-5140-A443-53CC908A4972}" destId="{2EFE1F48-172C-E645-B066-8F1D608E8676}" srcOrd="0" destOrd="0" presId="urn:microsoft.com/office/officeart/2005/8/layout/vList5"/>
    <dgm:cxn modelId="{588E5990-201A-2B42-881C-9CCCAEABB975}" type="presParOf" srcId="{7E079DD8-13B6-5140-A443-53CC908A4972}" destId="{2B100C71-A956-9940-81F4-4C4B03349039}" srcOrd="1" destOrd="0" presId="urn:microsoft.com/office/officeart/2005/8/layout/vList5"/>
    <dgm:cxn modelId="{DC78EB24-135F-5443-8F41-78AD166EA683}" type="presParOf" srcId="{7AD65112-EF69-B648-B074-2FE44C77D52B}" destId="{38879D4E-ADAB-DE4B-9FD2-32A3396CCA12}" srcOrd="1" destOrd="0" presId="urn:microsoft.com/office/officeart/2005/8/layout/vList5"/>
    <dgm:cxn modelId="{D6298CEF-1288-E447-85B3-D169370F40D5}" type="presParOf" srcId="{7AD65112-EF69-B648-B074-2FE44C77D52B}" destId="{00889E31-CDF5-AE49-AAB5-9329F6D27305}" srcOrd="2" destOrd="0" presId="urn:microsoft.com/office/officeart/2005/8/layout/vList5"/>
    <dgm:cxn modelId="{B82A58A8-BB6E-924E-9C7B-9B57A864E402}" type="presParOf" srcId="{00889E31-CDF5-AE49-AAB5-9329F6D27305}" destId="{83FEEB4E-5040-7644-8455-69E18EE2ECD4}" srcOrd="0" destOrd="0" presId="urn:microsoft.com/office/officeart/2005/8/layout/vList5"/>
    <dgm:cxn modelId="{86BC79A7-2BD8-F34B-97BF-025913397938}" type="presParOf" srcId="{00889E31-CDF5-AE49-AAB5-9329F6D27305}" destId="{587160FD-DC71-6F44-AF13-D6C44B6315F3}" srcOrd="1" destOrd="0" presId="urn:microsoft.com/office/officeart/2005/8/layout/vList5"/>
    <dgm:cxn modelId="{5FA21159-9A1B-D541-8629-A28A605E2FA6}" type="presParOf" srcId="{7AD65112-EF69-B648-B074-2FE44C77D52B}" destId="{00CF5B5E-7143-9D43-BEBD-8062BB1CEAD1}" srcOrd="3" destOrd="0" presId="urn:microsoft.com/office/officeart/2005/8/layout/vList5"/>
    <dgm:cxn modelId="{097E148D-0A77-5143-A46E-13267B18D3CA}" type="presParOf" srcId="{7AD65112-EF69-B648-B074-2FE44C77D52B}" destId="{45C6C5AF-1605-3742-88C1-A9598834E8F8}" srcOrd="4" destOrd="0" presId="urn:microsoft.com/office/officeart/2005/8/layout/vList5"/>
    <dgm:cxn modelId="{935F5197-D878-D94C-8680-8AFF7C9C9A09}" type="presParOf" srcId="{45C6C5AF-1605-3742-88C1-A9598834E8F8}" destId="{1507A60A-3F31-DB4A-8B7A-2216580C60F3}" srcOrd="0" destOrd="0" presId="urn:microsoft.com/office/officeart/2005/8/layout/vList5"/>
    <dgm:cxn modelId="{EBD94E33-004F-7940-B034-3333314A046C}" type="presParOf" srcId="{45C6C5AF-1605-3742-88C1-A9598834E8F8}" destId="{D2CCC669-9401-CB45-B90E-1568550907D6}" srcOrd="1" destOrd="0" presId="urn:microsoft.com/office/officeart/2005/8/layout/vList5"/>
    <dgm:cxn modelId="{52EDD08D-1B71-5549-89E1-04A0C4CFEDB8}" type="presParOf" srcId="{7AD65112-EF69-B648-B074-2FE44C77D52B}" destId="{10110459-FF30-6440-875B-30A00105DF18}" srcOrd="5" destOrd="0" presId="urn:microsoft.com/office/officeart/2005/8/layout/vList5"/>
    <dgm:cxn modelId="{D9691ACC-31F3-4841-8FB2-F79696A4B3BB}" type="presParOf" srcId="{7AD65112-EF69-B648-B074-2FE44C77D52B}" destId="{10F26CAB-626A-4149-86C4-EE36E0182DB3}" srcOrd="6" destOrd="0" presId="urn:microsoft.com/office/officeart/2005/8/layout/vList5"/>
    <dgm:cxn modelId="{1CC09237-4E7F-DA49-A5D1-DB4A147A8C68}" type="presParOf" srcId="{10F26CAB-626A-4149-86C4-EE36E0182DB3}" destId="{13D33CAA-6ED7-314D-A166-4A90174EC0EC}" srcOrd="0" destOrd="0" presId="urn:microsoft.com/office/officeart/2005/8/layout/vList5"/>
    <dgm:cxn modelId="{B6A033F3-AB86-AA45-BC93-422E171F5D7F}" type="presParOf" srcId="{10F26CAB-626A-4149-86C4-EE36E0182DB3}" destId="{C8B1DD3B-E1DB-B744-B4DE-81E20CCF45E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A2DE61-2B81-F349-8D68-93492E27BED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41C29B-004E-7C42-A9EA-DEF3F94C8ABD}">
      <dgm:prSet custT="1"/>
      <dgm:spPr>
        <a:solidFill>
          <a:srgbClr val="BFBFBF"/>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SEEN</a:t>
          </a:r>
        </a:p>
      </dgm:t>
    </dgm:pt>
    <dgm:pt modelId="{16ADD961-06F3-E144-A219-631C2A135FC2}" type="parTrans" cxnId="{D56177BE-9ECA-4440-84A0-B2534979F6A2}">
      <dgm:prSet/>
      <dgm:spPr/>
      <dgm:t>
        <a:bodyPr/>
        <a:lstStyle/>
        <a:p>
          <a:endParaRPr lang="en-US"/>
        </a:p>
      </dgm:t>
    </dgm:pt>
    <dgm:pt modelId="{F5B46EAC-F12E-9B44-9FFD-E2525D914741}" type="sibTrans" cxnId="{D56177BE-9ECA-4440-84A0-B2534979F6A2}">
      <dgm:prSet/>
      <dgm:spPr/>
      <dgm:t>
        <a:bodyPr/>
        <a:lstStyle/>
        <a:p>
          <a:endParaRPr lang="en-US"/>
        </a:p>
      </dgm:t>
    </dgm:pt>
    <dgm:pt modelId="{6A78605A-DC08-FD48-B036-A1812A029AA8}">
      <dgm:prSet custT="1"/>
      <dgm:spPr>
        <a:solidFill>
          <a:srgbClr val="BFBFBF"/>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4572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Be tuned into the child’s needs, spoken and unspoken.</a:t>
          </a:r>
        </a:p>
      </dgm:t>
    </dgm:pt>
    <dgm:pt modelId="{6C6ED168-A21E-4040-AB00-E3AC0965C7AC}" type="parTrans" cxnId="{840B571C-02DD-1D41-8A09-88BA05CD62AC}">
      <dgm:prSet/>
      <dgm:spPr/>
      <dgm:t>
        <a:bodyPr/>
        <a:lstStyle/>
        <a:p>
          <a:endParaRPr lang="en-US"/>
        </a:p>
      </dgm:t>
    </dgm:pt>
    <dgm:pt modelId="{FFA406A6-8562-874F-B948-3C9C6C0C6211}" type="sibTrans" cxnId="{840B571C-02DD-1D41-8A09-88BA05CD62AC}">
      <dgm:prSet/>
      <dgm:spPr/>
      <dgm:t>
        <a:bodyPr/>
        <a:lstStyle/>
        <a:p>
          <a:endParaRPr lang="en-US"/>
        </a:p>
      </dgm:t>
    </dgm:pt>
    <dgm:pt modelId="{69AB31C7-C0F6-B74C-BCBF-8EB1B5F4B664}">
      <dgm:prSet custT="1"/>
      <dgm:spPr>
        <a:solidFill>
          <a:srgbClr val="BFBFBF"/>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SAFE</a:t>
          </a:r>
        </a:p>
      </dgm:t>
    </dgm:pt>
    <dgm:pt modelId="{3EF93E87-D9BD-AB4C-9F41-B6E7247BFA3F}" type="parTrans" cxnId="{6149CAF3-BDC5-BE46-9DAE-21971E86DDDB}">
      <dgm:prSet/>
      <dgm:spPr/>
      <dgm:t>
        <a:bodyPr/>
        <a:lstStyle/>
        <a:p>
          <a:endParaRPr lang="en-US"/>
        </a:p>
      </dgm:t>
    </dgm:pt>
    <dgm:pt modelId="{99350EF3-A1FE-FA4B-AB5F-FE0E65CF1076}" type="sibTrans" cxnId="{6149CAF3-BDC5-BE46-9DAE-21971E86DDDB}">
      <dgm:prSet/>
      <dgm:spPr/>
      <dgm:t>
        <a:bodyPr/>
        <a:lstStyle/>
        <a:p>
          <a:endParaRPr lang="en-US"/>
        </a:p>
      </dgm:t>
    </dgm:pt>
    <dgm:pt modelId="{BDF8569A-FA8B-DD40-8027-34DE99BD1387}">
      <dgm:prSet custT="1"/>
      <dgm:spPr>
        <a:solidFill>
          <a:srgbClr val="BFBFBF"/>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6858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Build safety with time at home/with family, protection, and predictability.</a:t>
          </a:r>
        </a:p>
      </dgm:t>
    </dgm:pt>
    <dgm:pt modelId="{A19BEF65-9E68-AA48-B83B-210CA3B8A68B}" type="parTrans" cxnId="{DFD280BB-05EA-D946-97D2-029307B85033}">
      <dgm:prSet/>
      <dgm:spPr/>
      <dgm:t>
        <a:bodyPr/>
        <a:lstStyle/>
        <a:p>
          <a:endParaRPr lang="en-US"/>
        </a:p>
      </dgm:t>
    </dgm:pt>
    <dgm:pt modelId="{DA437C37-134D-4B4D-A664-9707AF97EBCA}" type="sibTrans" cxnId="{DFD280BB-05EA-D946-97D2-029307B85033}">
      <dgm:prSet/>
      <dgm:spPr/>
      <dgm:t>
        <a:bodyPr/>
        <a:lstStyle/>
        <a:p>
          <a:endParaRPr lang="en-US"/>
        </a:p>
      </dgm:t>
    </dgm:pt>
    <dgm:pt modelId="{5937FA81-513D-DB46-8303-6F13EC3AD738}">
      <dgm:prSet custT="1"/>
      <dgm:spPr>
        <a:solidFill>
          <a:srgbClr val="BFBFBF"/>
        </a:solidFill>
        <a:ln w="19050" cap="flat" cmpd="sng" algn="ctr">
          <a:solidFill>
            <a:prstClr val="white">
              <a:hueOff val="0"/>
              <a:satOff val="0"/>
              <a:lumOff val="0"/>
              <a:alphaOff val="0"/>
            </a:prstClr>
          </a:solidFill>
          <a:prstDash val="solid"/>
        </a:ln>
        <a:effectLst/>
      </dgm:spPr>
      <dgm:t>
        <a:bodyPr spcFirstLastPara="0" vert="horz" wrap="square" lIns="91440" tIns="45720" rIns="91440" bIns="45720" numCol="1" spcCol="1270" anchor="ctr" anchorCtr="0"/>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SOOTHED</a:t>
          </a:r>
        </a:p>
      </dgm:t>
    </dgm:pt>
    <dgm:pt modelId="{5BA73203-0270-C84E-A4A1-8BF7A6507AF0}" type="parTrans" cxnId="{44FAA482-1067-7244-92A7-B3750073B5BB}">
      <dgm:prSet/>
      <dgm:spPr/>
      <dgm:t>
        <a:bodyPr/>
        <a:lstStyle/>
        <a:p>
          <a:endParaRPr lang="en-US"/>
        </a:p>
      </dgm:t>
    </dgm:pt>
    <dgm:pt modelId="{9F58B8E9-141E-8445-B994-74B7C3774FB6}" type="sibTrans" cxnId="{44FAA482-1067-7244-92A7-B3750073B5BB}">
      <dgm:prSet/>
      <dgm:spPr/>
      <dgm:t>
        <a:bodyPr/>
        <a:lstStyle/>
        <a:p>
          <a:endParaRPr lang="en-US"/>
        </a:p>
      </dgm:t>
    </dgm:pt>
    <dgm:pt modelId="{199A2E35-8014-814C-84CD-C8461A7AB039}">
      <dgm:prSet custT="1"/>
      <dgm:spPr>
        <a:solidFill>
          <a:srgbClr val="BFBFBF"/>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6858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Comfort by word and action.</a:t>
          </a:r>
        </a:p>
      </dgm:t>
    </dgm:pt>
    <dgm:pt modelId="{00B02C26-F476-3A4B-9E71-8D6CCA0B6A3A}" type="parTrans" cxnId="{5C845E9E-7C91-C242-AE47-CCED8156C808}">
      <dgm:prSet/>
      <dgm:spPr/>
      <dgm:t>
        <a:bodyPr/>
        <a:lstStyle/>
        <a:p>
          <a:endParaRPr lang="en-US"/>
        </a:p>
      </dgm:t>
    </dgm:pt>
    <dgm:pt modelId="{9F8FED67-1736-2249-AB45-555E6370EEC4}" type="sibTrans" cxnId="{5C845E9E-7C91-C242-AE47-CCED8156C808}">
      <dgm:prSet/>
      <dgm:spPr/>
      <dgm:t>
        <a:bodyPr/>
        <a:lstStyle/>
        <a:p>
          <a:endParaRPr lang="en-US"/>
        </a:p>
      </dgm:t>
    </dgm:pt>
    <dgm:pt modelId="{68573C46-56F0-8E47-814D-C1F323D880F7}">
      <dgm:prSet custT="1"/>
      <dgm:spPr>
        <a:solidFill>
          <a:srgbClr val="7EC8E4"/>
        </a:solidFill>
        <a:ln w="19050" cap="flat" cmpd="sng" algn="ctr">
          <a:solidFill>
            <a:prstClr val="white">
              <a:hueOff val="0"/>
              <a:satOff val="0"/>
              <a:lumOff val="0"/>
              <a:alphaOff val="0"/>
            </a:prstClr>
          </a:solidFill>
          <a:prstDash val="solid"/>
        </a:ln>
        <a:effectLst/>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n-US" sz="2400" kern="1200" dirty="0">
              <a:solidFill>
                <a:schemeClr val="tx2">
                  <a:lumMod val="50000"/>
                </a:schemeClr>
              </a:solidFill>
              <a:latin typeface="Arial Rounded MT Bold"/>
              <a:ea typeface="+mn-ea"/>
              <a:cs typeface="+mn-cs"/>
            </a:rPr>
            <a:t>SECURE</a:t>
          </a:r>
        </a:p>
      </dgm:t>
    </dgm:pt>
    <dgm:pt modelId="{B7336467-92F6-354F-A924-630939490E22}" type="sibTrans" cxnId="{D79FE9AD-42EE-654E-A496-9785C08001C9}">
      <dgm:prSet/>
      <dgm:spPr/>
      <dgm:t>
        <a:bodyPr/>
        <a:lstStyle/>
        <a:p>
          <a:endParaRPr lang="en-US"/>
        </a:p>
      </dgm:t>
    </dgm:pt>
    <dgm:pt modelId="{50588C46-D4F3-8C4A-81E1-40D5CB3C666E}" type="parTrans" cxnId="{D79FE9AD-42EE-654E-A496-9785C08001C9}">
      <dgm:prSet/>
      <dgm:spPr/>
      <dgm:t>
        <a:bodyPr/>
        <a:lstStyle/>
        <a:p>
          <a:endParaRPr lang="en-US"/>
        </a:p>
      </dgm:t>
    </dgm:pt>
    <dgm:pt modelId="{EED58C64-E9B5-A445-B556-2783F2B605FE}">
      <dgm:prSet custT="1"/>
      <dgm:spPr>
        <a:solidFill>
          <a:srgbClr val="A4DEE8"/>
        </a:solidFill>
        <a:ln w="19050" cap="flat" cmpd="sng" algn="ctr">
          <a:solidFill>
            <a:srgbClr val="4F81BD">
              <a:alpha val="90000"/>
              <a:tint val="40000"/>
              <a:hueOff val="0"/>
              <a:satOff val="0"/>
              <a:lumOff val="0"/>
              <a:alphaOff val="0"/>
            </a:srgbClr>
          </a:solidFill>
          <a:prstDash val="solid"/>
        </a:ln>
        <a:effectLst/>
      </dgm:spPr>
      <dgm:t>
        <a:bodyPr spcFirstLastPara="0" vert="horz" wrap="square" lIns="228600" tIns="45720" rIns="685800" bIns="45720" numCol="1" spcCol="1270" anchor="ctr" anchorCtr="0"/>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Connect physically and emotionally to build trust.</a:t>
          </a:r>
        </a:p>
      </dgm:t>
    </dgm:pt>
    <dgm:pt modelId="{B6AB36C6-E8CD-F544-974D-104EABBFC2B3}" type="sibTrans" cxnId="{55602512-2971-1E4A-BAB8-C07CF08E0CB3}">
      <dgm:prSet/>
      <dgm:spPr/>
      <dgm:t>
        <a:bodyPr/>
        <a:lstStyle/>
        <a:p>
          <a:endParaRPr lang="en-US"/>
        </a:p>
      </dgm:t>
    </dgm:pt>
    <dgm:pt modelId="{40833EDB-EB2C-4540-B00C-23CFB5FA2D21}" type="parTrans" cxnId="{55602512-2971-1E4A-BAB8-C07CF08E0CB3}">
      <dgm:prSet/>
      <dgm:spPr/>
      <dgm:t>
        <a:bodyPr/>
        <a:lstStyle/>
        <a:p>
          <a:endParaRPr lang="en-US"/>
        </a:p>
      </dgm:t>
    </dgm:pt>
    <dgm:pt modelId="{7AD65112-EF69-B648-B074-2FE44C77D52B}" type="pres">
      <dgm:prSet presAssocID="{4CA2DE61-2B81-F349-8D68-93492E27BED4}" presName="Name0" presStyleCnt="0">
        <dgm:presLayoutVars>
          <dgm:dir/>
          <dgm:animLvl val="lvl"/>
          <dgm:resizeHandles val="exact"/>
        </dgm:presLayoutVars>
      </dgm:prSet>
      <dgm:spPr/>
    </dgm:pt>
    <dgm:pt modelId="{7E079DD8-13B6-5140-A443-53CC908A4972}" type="pres">
      <dgm:prSet presAssocID="{D341C29B-004E-7C42-A9EA-DEF3F94C8ABD}" presName="linNode" presStyleCnt="0"/>
      <dgm:spPr/>
    </dgm:pt>
    <dgm:pt modelId="{2EFE1F48-172C-E645-B066-8F1D608E8676}" type="pres">
      <dgm:prSet presAssocID="{D341C29B-004E-7C42-A9EA-DEF3F94C8ABD}" presName="parentText" presStyleLbl="node1" presStyleIdx="0" presStyleCnt="4" custScaleX="82543">
        <dgm:presLayoutVars>
          <dgm:chMax val="1"/>
          <dgm:bulletEnabled val="1"/>
        </dgm:presLayoutVars>
      </dgm:prSet>
      <dgm:spPr>
        <a:xfrm>
          <a:off x="56" y="2101"/>
          <a:ext cx="2108579" cy="1010595"/>
        </a:xfrm>
        <a:prstGeom prst="roundRect">
          <a:avLst/>
        </a:prstGeom>
      </dgm:spPr>
    </dgm:pt>
    <dgm:pt modelId="{2B100C71-A956-9940-81F4-4C4B03349039}" type="pres">
      <dgm:prSet presAssocID="{D341C29B-004E-7C42-A9EA-DEF3F94C8ABD}" presName="descendantText" presStyleLbl="alignAccFollowNode1" presStyleIdx="0" presStyleCnt="4" custScaleX="108597">
        <dgm:presLayoutVars>
          <dgm:bulletEnabled val="1"/>
        </dgm:presLayoutVars>
      </dgm:prSet>
      <dgm:spPr>
        <a:xfrm rot="5400000">
          <a:off x="4760228" y="-2548430"/>
          <a:ext cx="808476" cy="6111659"/>
        </a:xfrm>
        <a:prstGeom prst="round2SameRect">
          <a:avLst/>
        </a:prstGeom>
      </dgm:spPr>
    </dgm:pt>
    <dgm:pt modelId="{38879D4E-ADAB-DE4B-9FD2-32A3396CCA12}" type="pres">
      <dgm:prSet presAssocID="{F5B46EAC-F12E-9B44-9FFD-E2525D914741}" presName="sp" presStyleCnt="0"/>
      <dgm:spPr/>
    </dgm:pt>
    <dgm:pt modelId="{00889E31-CDF5-AE49-AAB5-9329F6D27305}" type="pres">
      <dgm:prSet presAssocID="{69AB31C7-C0F6-B74C-BCBF-8EB1B5F4B664}" presName="linNode" presStyleCnt="0"/>
      <dgm:spPr/>
    </dgm:pt>
    <dgm:pt modelId="{83FEEB4E-5040-7644-8455-69E18EE2ECD4}" type="pres">
      <dgm:prSet presAssocID="{69AB31C7-C0F6-B74C-BCBF-8EB1B5F4B664}" presName="parentText" presStyleLbl="node1" presStyleIdx="1" presStyleCnt="4" custScaleX="82543">
        <dgm:presLayoutVars>
          <dgm:chMax val="1"/>
          <dgm:bulletEnabled val="1"/>
        </dgm:presLayoutVars>
      </dgm:prSet>
      <dgm:spPr>
        <a:xfrm>
          <a:off x="56" y="1063226"/>
          <a:ext cx="2108579" cy="1010595"/>
        </a:xfrm>
        <a:prstGeom prst="roundRect">
          <a:avLst/>
        </a:prstGeom>
      </dgm:spPr>
    </dgm:pt>
    <dgm:pt modelId="{587160FD-DC71-6F44-AF13-D6C44B6315F3}" type="pres">
      <dgm:prSet presAssocID="{69AB31C7-C0F6-B74C-BCBF-8EB1B5F4B664}" presName="descendantText" presStyleLbl="alignAccFollowNode1" presStyleIdx="1" presStyleCnt="4" custScaleX="108597">
        <dgm:presLayoutVars>
          <dgm:bulletEnabled val="1"/>
        </dgm:presLayoutVars>
      </dgm:prSet>
      <dgm:spPr>
        <a:xfrm rot="5400000">
          <a:off x="4760228" y="-1487305"/>
          <a:ext cx="808476" cy="6111659"/>
        </a:xfrm>
        <a:prstGeom prst="round2SameRect">
          <a:avLst/>
        </a:prstGeom>
      </dgm:spPr>
    </dgm:pt>
    <dgm:pt modelId="{00CF5B5E-7143-9D43-BEBD-8062BB1CEAD1}" type="pres">
      <dgm:prSet presAssocID="{99350EF3-A1FE-FA4B-AB5F-FE0E65CF1076}" presName="sp" presStyleCnt="0"/>
      <dgm:spPr/>
    </dgm:pt>
    <dgm:pt modelId="{45C6C5AF-1605-3742-88C1-A9598834E8F8}" type="pres">
      <dgm:prSet presAssocID="{5937FA81-513D-DB46-8303-6F13EC3AD738}" presName="linNode" presStyleCnt="0"/>
      <dgm:spPr/>
    </dgm:pt>
    <dgm:pt modelId="{1507A60A-3F31-DB4A-8B7A-2216580C60F3}" type="pres">
      <dgm:prSet presAssocID="{5937FA81-513D-DB46-8303-6F13EC3AD738}" presName="parentText" presStyleLbl="node1" presStyleIdx="2" presStyleCnt="4" custScaleX="81999">
        <dgm:presLayoutVars>
          <dgm:chMax val="1"/>
          <dgm:bulletEnabled val="1"/>
        </dgm:presLayoutVars>
      </dgm:prSet>
      <dgm:spPr>
        <a:xfrm>
          <a:off x="56" y="2124351"/>
          <a:ext cx="2098957" cy="1010595"/>
        </a:xfrm>
        <a:prstGeom prst="roundRect">
          <a:avLst/>
        </a:prstGeom>
      </dgm:spPr>
    </dgm:pt>
    <dgm:pt modelId="{D2CCC669-9401-CB45-B90E-1568550907D6}" type="pres">
      <dgm:prSet presAssocID="{5937FA81-513D-DB46-8303-6F13EC3AD738}" presName="descendantText" presStyleLbl="alignAccFollowNode1" presStyleIdx="2" presStyleCnt="4" custScaleX="108819">
        <dgm:presLayoutVars>
          <dgm:bulletEnabled val="1"/>
        </dgm:presLayoutVars>
      </dgm:prSet>
      <dgm:spPr>
        <a:xfrm rot="5400000">
          <a:off x="4756621" y="-432196"/>
          <a:ext cx="808476" cy="6123690"/>
        </a:xfrm>
        <a:prstGeom prst="round2SameRect">
          <a:avLst/>
        </a:prstGeom>
      </dgm:spPr>
    </dgm:pt>
    <dgm:pt modelId="{10110459-FF30-6440-875B-30A00105DF18}" type="pres">
      <dgm:prSet presAssocID="{9F58B8E9-141E-8445-B994-74B7C3774FB6}" presName="sp" presStyleCnt="0"/>
      <dgm:spPr/>
    </dgm:pt>
    <dgm:pt modelId="{10F26CAB-626A-4149-86C4-EE36E0182DB3}" type="pres">
      <dgm:prSet presAssocID="{68573C46-56F0-8E47-814D-C1F323D880F7}" presName="linNode" presStyleCnt="0"/>
      <dgm:spPr/>
    </dgm:pt>
    <dgm:pt modelId="{13D33CAA-6ED7-314D-A166-4A90174EC0EC}" type="pres">
      <dgm:prSet presAssocID="{68573C46-56F0-8E47-814D-C1F323D880F7}" presName="parentText" presStyleLbl="node1" presStyleIdx="3" presStyleCnt="4" custScaleX="82546">
        <dgm:presLayoutVars>
          <dgm:chMax val="1"/>
          <dgm:bulletEnabled val="1"/>
        </dgm:presLayoutVars>
      </dgm:prSet>
      <dgm:spPr>
        <a:xfrm>
          <a:off x="56" y="3185476"/>
          <a:ext cx="2108667" cy="1010595"/>
        </a:xfrm>
        <a:prstGeom prst="roundRect">
          <a:avLst/>
        </a:prstGeom>
      </dgm:spPr>
    </dgm:pt>
    <dgm:pt modelId="{C8B1DD3B-E1DB-B744-B4DE-81E20CCF45E3}" type="pres">
      <dgm:prSet presAssocID="{68573C46-56F0-8E47-814D-C1F323D880F7}" presName="descendantText" presStyleLbl="alignAccFollowNode1" presStyleIdx="3" presStyleCnt="4" custScaleX="108597">
        <dgm:presLayoutVars>
          <dgm:bulletEnabled val="1"/>
        </dgm:presLayoutVars>
      </dgm:prSet>
      <dgm:spPr>
        <a:xfrm rot="5400000">
          <a:off x="4760316" y="634944"/>
          <a:ext cx="808476" cy="6111659"/>
        </a:xfrm>
        <a:prstGeom prst="round2SameRect">
          <a:avLst/>
        </a:prstGeom>
      </dgm:spPr>
    </dgm:pt>
  </dgm:ptLst>
  <dgm:cxnLst>
    <dgm:cxn modelId="{55602512-2971-1E4A-BAB8-C07CF08E0CB3}" srcId="{68573C46-56F0-8E47-814D-C1F323D880F7}" destId="{EED58C64-E9B5-A445-B556-2783F2B605FE}" srcOrd="0" destOrd="0" parTransId="{40833EDB-EB2C-4540-B00C-23CFB5FA2D21}" sibTransId="{B6AB36C6-E8CD-F544-974D-104EABBFC2B3}"/>
    <dgm:cxn modelId="{840B571C-02DD-1D41-8A09-88BA05CD62AC}" srcId="{D341C29B-004E-7C42-A9EA-DEF3F94C8ABD}" destId="{6A78605A-DC08-FD48-B036-A1812A029AA8}" srcOrd="0" destOrd="0" parTransId="{6C6ED168-A21E-4040-AB00-E3AC0965C7AC}" sibTransId="{FFA406A6-8562-874F-B948-3C9C6C0C6211}"/>
    <dgm:cxn modelId="{D3902333-E620-0C49-BA15-E0C201DE2E43}" type="presOf" srcId="{5937FA81-513D-DB46-8303-6F13EC3AD738}" destId="{1507A60A-3F31-DB4A-8B7A-2216580C60F3}" srcOrd="0" destOrd="0" presId="urn:microsoft.com/office/officeart/2005/8/layout/vList5"/>
    <dgm:cxn modelId="{7F2AD35F-31D8-3C49-A02E-7E77E8D3B527}" type="presOf" srcId="{EED58C64-E9B5-A445-B556-2783F2B605FE}" destId="{C8B1DD3B-E1DB-B744-B4DE-81E20CCF45E3}" srcOrd="0" destOrd="0" presId="urn:microsoft.com/office/officeart/2005/8/layout/vList5"/>
    <dgm:cxn modelId="{96D83969-2124-3D4C-837D-D58D320CC606}" type="presOf" srcId="{199A2E35-8014-814C-84CD-C8461A7AB039}" destId="{D2CCC669-9401-CB45-B90E-1568550907D6}" srcOrd="0" destOrd="0" presId="urn:microsoft.com/office/officeart/2005/8/layout/vList5"/>
    <dgm:cxn modelId="{44FAA482-1067-7244-92A7-B3750073B5BB}" srcId="{4CA2DE61-2B81-F349-8D68-93492E27BED4}" destId="{5937FA81-513D-DB46-8303-6F13EC3AD738}" srcOrd="2" destOrd="0" parTransId="{5BA73203-0270-C84E-A4A1-8BF7A6507AF0}" sibTransId="{9F58B8E9-141E-8445-B994-74B7C3774FB6}"/>
    <dgm:cxn modelId="{5C845E9E-7C91-C242-AE47-CCED8156C808}" srcId="{5937FA81-513D-DB46-8303-6F13EC3AD738}" destId="{199A2E35-8014-814C-84CD-C8461A7AB039}" srcOrd="0" destOrd="0" parTransId="{00B02C26-F476-3A4B-9E71-8D6CCA0B6A3A}" sibTransId="{9F8FED67-1736-2249-AB45-555E6370EEC4}"/>
    <dgm:cxn modelId="{D79FE9AD-42EE-654E-A496-9785C08001C9}" srcId="{4CA2DE61-2B81-F349-8D68-93492E27BED4}" destId="{68573C46-56F0-8E47-814D-C1F323D880F7}" srcOrd="3" destOrd="0" parTransId="{50588C46-D4F3-8C4A-81E1-40D5CB3C666E}" sibTransId="{B7336467-92F6-354F-A924-630939490E22}"/>
    <dgm:cxn modelId="{DFD280BB-05EA-D946-97D2-029307B85033}" srcId="{69AB31C7-C0F6-B74C-BCBF-8EB1B5F4B664}" destId="{BDF8569A-FA8B-DD40-8027-34DE99BD1387}" srcOrd="0" destOrd="0" parTransId="{A19BEF65-9E68-AA48-B83B-210CA3B8A68B}" sibTransId="{DA437C37-134D-4B4D-A664-9707AF97EBCA}"/>
    <dgm:cxn modelId="{D56177BE-9ECA-4440-84A0-B2534979F6A2}" srcId="{4CA2DE61-2B81-F349-8D68-93492E27BED4}" destId="{D341C29B-004E-7C42-A9EA-DEF3F94C8ABD}" srcOrd="0" destOrd="0" parTransId="{16ADD961-06F3-E144-A219-631C2A135FC2}" sibTransId="{F5B46EAC-F12E-9B44-9FFD-E2525D914741}"/>
    <dgm:cxn modelId="{95F589C1-1C10-674A-A174-11313E263B96}" type="presOf" srcId="{D341C29B-004E-7C42-A9EA-DEF3F94C8ABD}" destId="{2EFE1F48-172C-E645-B066-8F1D608E8676}" srcOrd="0" destOrd="0" presId="urn:microsoft.com/office/officeart/2005/8/layout/vList5"/>
    <dgm:cxn modelId="{FBC733C6-927B-814B-836F-7BEB82249623}" type="presOf" srcId="{69AB31C7-C0F6-B74C-BCBF-8EB1B5F4B664}" destId="{83FEEB4E-5040-7644-8455-69E18EE2ECD4}" srcOrd="0" destOrd="0" presId="urn:microsoft.com/office/officeart/2005/8/layout/vList5"/>
    <dgm:cxn modelId="{45A8CDC8-45E0-2C45-B124-6AD902EB0183}" type="presOf" srcId="{6A78605A-DC08-FD48-B036-A1812A029AA8}" destId="{2B100C71-A956-9940-81F4-4C4B03349039}" srcOrd="0" destOrd="0" presId="urn:microsoft.com/office/officeart/2005/8/layout/vList5"/>
    <dgm:cxn modelId="{330284CC-4234-B744-9EDC-2E81E807EF97}" type="presOf" srcId="{68573C46-56F0-8E47-814D-C1F323D880F7}" destId="{13D33CAA-6ED7-314D-A166-4A90174EC0EC}" srcOrd="0" destOrd="0" presId="urn:microsoft.com/office/officeart/2005/8/layout/vList5"/>
    <dgm:cxn modelId="{04B631E2-9B58-5B4C-9D5D-FDAC715005BE}" type="presOf" srcId="{4CA2DE61-2B81-F349-8D68-93492E27BED4}" destId="{7AD65112-EF69-B648-B074-2FE44C77D52B}" srcOrd="0" destOrd="0" presId="urn:microsoft.com/office/officeart/2005/8/layout/vList5"/>
    <dgm:cxn modelId="{BC523AF0-18B0-764F-90B3-AE0821DEB72C}" type="presOf" srcId="{BDF8569A-FA8B-DD40-8027-34DE99BD1387}" destId="{587160FD-DC71-6F44-AF13-D6C44B6315F3}" srcOrd="0" destOrd="0" presId="urn:microsoft.com/office/officeart/2005/8/layout/vList5"/>
    <dgm:cxn modelId="{6149CAF3-BDC5-BE46-9DAE-21971E86DDDB}" srcId="{4CA2DE61-2B81-F349-8D68-93492E27BED4}" destId="{69AB31C7-C0F6-B74C-BCBF-8EB1B5F4B664}" srcOrd="1" destOrd="0" parTransId="{3EF93E87-D9BD-AB4C-9F41-B6E7247BFA3F}" sibTransId="{99350EF3-A1FE-FA4B-AB5F-FE0E65CF1076}"/>
    <dgm:cxn modelId="{1B6D3DC2-4F23-3746-AD3F-9517C92E58E8}" type="presParOf" srcId="{7AD65112-EF69-B648-B074-2FE44C77D52B}" destId="{7E079DD8-13B6-5140-A443-53CC908A4972}" srcOrd="0" destOrd="0" presId="urn:microsoft.com/office/officeart/2005/8/layout/vList5"/>
    <dgm:cxn modelId="{1F338EBD-4240-2E44-94FF-5DFB932742AE}" type="presParOf" srcId="{7E079DD8-13B6-5140-A443-53CC908A4972}" destId="{2EFE1F48-172C-E645-B066-8F1D608E8676}" srcOrd="0" destOrd="0" presId="urn:microsoft.com/office/officeart/2005/8/layout/vList5"/>
    <dgm:cxn modelId="{588E5990-201A-2B42-881C-9CCCAEABB975}" type="presParOf" srcId="{7E079DD8-13B6-5140-A443-53CC908A4972}" destId="{2B100C71-A956-9940-81F4-4C4B03349039}" srcOrd="1" destOrd="0" presId="urn:microsoft.com/office/officeart/2005/8/layout/vList5"/>
    <dgm:cxn modelId="{DC78EB24-135F-5443-8F41-78AD166EA683}" type="presParOf" srcId="{7AD65112-EF69-B648-B074-2FE44C77D52B}" destId="{38879D4E-ADAB-DE4B-9FD2-32A3396CCA12}" srcOrd="1" destOrd="0" presId="urn:microsoft.com/office/officeart/2005/8/layout/vList5"/>
    <dgm:cxn modelId="{D6298CEF-1288-E447-85B3-D169370F40D5}" type="presParOf" srcId="{7AD65112-EF69-B648-B074-2FE44C77D52B}" destId="{00889E31-CDF5-AE49-AAB5-9329F6D27305}" srcOrd="2" destOrd="0" presId="urn:microsoft.com/office/officeart/2005/8/layout/vList5"/>
    <dgm:cxn modelId="{B82A58A8-BB6E-924E-9C7B-9B57A864E402}" type="presParOf" srcId="{00889E31-CDF5-AE49-AAB5-9329F6D27305}" destId="{83FEEB4E-5040-7644-8455-69E18EE2ECD4}" srcOrd="0" destOrd="0" presId="urn:microsoft.com/office/officeart/2005/8/layout/vList5"/>
    <dgm:cxn modelId="{86BC79A7-2BD8-F34B-97BF-025913397938}" type="presParOf" srcId="{00889E31-CDF5-AE49-AAB5-9329F6D27305}" destId="{587160FD-DC71-6F44-AF13-D6C44B6315F3}" srcOrd="1" destOrd="0" presId="urn:microsoft.com/office/officeart/2005/8/layout/vList5"/>
    <dgm:cxn modelId="{5FA21159-9A1B-D541-8629-A28A605E2FA6}" type="presParOf" srcId="{7AD65112-EF69-B648-B074-2FE44C77D52B}" destId="{00CF5B5E-7143-9D43-BEBD-8062BB1CEAD1}" srcOrd="3" destOrd="0" presId="urn:microsoft.com/office/officeart/2005/8/layout/vList5"/>
    <dgm:cxn modelId="{097E148D-0A77-5143-A46E-13267B18D3CA}" type="presParOf" srcId="{7AD65112-EF69-B648-B074-2FE44C77D52B}" destId="{45C6C5AF-1605-3742-88C1-A9598834E8F8}" srcOrd="4" destOrd="0" presId="urn:microsoft.com/office/officeart/2005/8/layout/vList5"/>
    <dgm:cxn modelId="{935F5197-D878-D94C-8680-8AFF7C9C9A09}" type="presParOf" srcId="{45C6C5AF-1605-3742-88C1-A9598834E8F8}" destId="{1507A60A-3F31-DB4A-8B7A-2216580C60F3}" srcOrd="0" destOrd="0" presId="urn:microsoft.com/office/officeart/2005/8/layout/vList5"/>
    <dgm:cxn modelId="{EBD94E33-004F-7940-B034-3333314A046C}" type="presParOf" srcId="{45C6C5AF-1605-3742-88C1-A9598834E8F8}" destId="{D2CCC669-9401-CB45-B90E-1568550907D6}" srcOrd="1" destOrd="0" presId="urn:microsoft.com/office/officeart/2005/8/layout/vList5"/>
    <dgm:cxn modelId="{52EDD08D-1B71-5549-89E1-04A0C4CFEDB8}" type="presParOf" srcId="{7AD65112-EF69-B648-B074-2FE44C77D52B}" destId="{10110459-FF30-6440-875B-30A00105DF18}" srcOrd="5" destOrd="0" presId="urn:microsoft.com/office/officeart/2005/8/layout/vList5"/>
    <dgm:cxn modelId="{D9691ACC-31F3-4841-8FB2-F79696A4B3BB}" type="presParOf" srcId="{7AD65112-EF69-B648-B074-2FE44C77D52B}" destId="{10F26CAB-626A-4149-86C4-EE36E0182DB3}" srcOrd="6" destOrd="0" presId="urn:microsoft.com/office/officeart/2005/8/layout/vList5"/>
    <dgm:cxn modelId="{1CC09237-4E7F-DA49-A5D1-DB4A147A8C68}" type="presParOf" srcId="{10F26CAB-626A-4149-86C4-EE36E0182DB3}" destId="{13D33CAA-6ED7-314D-A166-4A90174EC0EC}" srcOrd="0" destOrd="0" presId="urn:microsoft.com/office/officeart/2005/8/layout/vList5"/>
    <dgm:cxn modelId="{B6A033F3-AB86-AA45-BC93-422E171F5D7F}" type="presParOf" srcId="{10F26CAB-626A-4149-86C4-EE36E0182DB3}" destId="{C8B1DD3B-E1DB-B744-B4DE-81E20CCF45E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00C71-A956-9940-81F4-4C4B03349039}">
      <dsp:nvSpPr>
        <dsp:cNvPr id="0" name=""/>
        <dsp:cNvSpPr/>
      </dsp:nvSpPr>
      <dsp:spPr>
        <a:xfrm rot="5400000">
          <a:off x="4939623" y="-2367547"/>
          <a:ext cx="795729" cy="5719743"/>
        </a:xfrm>
        <a:prstGeom prst="round2SameRect">
          <a:avLst/>
        </a:prstGeom>
        <a:solidFill>
          <a:srgbClr val="A4DEE8"/>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4572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Be tuned into the child’s needs, spoken and unspoken.</a:t>
          </a:r>
        </a:p>
      </dsp:txBody>
      <dsp:txXfrm rot="-5400000">
        <a:off x="2477616" y="133304"/>
        <a:ext cx="5680899" cy="718041"/>
      </dsp:txXfrm>
    </dsp:sp>
    <dsp:sp modelId="{2EFE1F48-172C-E645-B066-8F1D608E8676}">
      <dsp:nvSpPr>
        <dsp:cNvPr id="0" name=""/>
        <dsp:cNvSpPr/>
      </dsp:nvSpPr>
      <dsp:spPr>
        <a:xfrm>
          <a:off x="32151" y="2038"/>
          <a:ext cx="2445465" cy="980571"/>
        </a:xfrm>
        <a:prstGeom prst="roundRect">
          <a:avLst/>
        </a:prstGeom>
        <a:solidFill>
          <a:srgbClr val="7EC8E4"/>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SEEN</a:t>
          </a:r>
        </a:p>
      </dsp:txBody>
      <dsp:txXfrm>
        <a:off x="80019" y="49906"/>
        <a:ext cx="2349729" cy="884835"/>
      </dsp:txXfrm>
    </dsp:sp>
    <dsp:sp modelId="{587160FD-DC71-6F44-AF13-D6C44B6315F3}">
      <dsp:nvSpPr>
        <dsp:cNvPr id="0" name=""/>
        <dsp:cNvSpPr/>
      </dsp:nvSpPr>
      <dsp:spPr>
        <a:xfrm rot="5400000">
          <a:off x="4939623" y="-1337947"/>
          <a:ext cx="795729" cy="5719743"/>
        </a:xfrm>
        <a:prstGeom prst="round2SameRect">
          <a:avLst/>
        </a:prstGeom>
        <a:solidFill>
          <a:srgbClr val="A4DEE8"/>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6858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Build safety with time at home/with family, protection, and predictability.</a:t>
          </a:r>
        </a:p>
      </dsp:txBody>
      <dsp:txXfrm rot="-5400000">
        <a:off x="2477616" y="1162904"/>
        <a:ext cx="5680899" cy="718041"/>
      </dsp:txXfrm>
    </dsp:sp>
    <dsp:sp modelId="{83FEEB4E-5040-7644-8455-69E18EE2ECD4}">
      <dsp:nvSpPr>
        <dsp:cNvPr id="0" name=""/>
        <dsp:cNvSpPr/>
      </dsp:nvSpPr>
      <dsp:spPr>
        <a:xfrm>
          <a:off x="32151" y="1031638"/>
          <a:ext cx="2445465" cy="980571"/>
        </a:xfrm>
        <a:prstGeom prst="roundRect">
          <a:avLst/>
        </a:prstGeom>
        <a:solidFill>
          <a:srgbClr val="7EC8E4"/>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SAFE</a:t>
          </a:r>
        </a:p>
      </dsp:txBody>
      <dsp:txXfrm>
        <a:off x="80019" y="1079506"/>
        <a:ext cx="2349729" cy="884835"/>
      </dsp:txXfrm>
    </dsp:sp>
    <dsp:sp modelId="{D2CCC669-9401-CB45-B90E-1568550907D6}">
      <dsp:nvSpPr>
        <dsp:cNvPr id="0" name=""/>
        <dsp:cNvSpPr/>
      </dsp:nvSpPr>
      <dsp:spPr>
        <a:xfrm rot="5400000">
          <a:off x="4930968" y="-314194"/>
          <a:ext cx="792497" cy="5731435"/>
        </a:xfrm>
        <a:prstGeom prst="round2SameRect">
          <a:avLst/>
        </a:prstGeom>
        <a:solidFill>
          <a:srgbClr val="BFBFBF"/>
        </a:solidFill>
        <a:ln w="19050" cap="flat" cmpd="sng" algn="ctr">
          <a:solidFill>
            <a:srgbClr val="A4DEE8"/>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6858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Comfort by word and action.</a:t>
          </a:r>
        </a:p>
      </dsp:txBody>
      <dsp:txXfrm rot="-5400000">
        <a:off x="2461500" y="2193961"/>
        <a:ext cx="5692748" cy="715123"/>
      </dsp:txXfrm>
    </dsp:sp>
    <dsp:sp modelId="{1507A60A-3F31-DB4A-8B7A-2216580C60F3}">
      <dsp:nvSpPr>
        <dsp:cNvPr id="0" name=""/>
        <dsp:cNvSpPr/>
      </dsp:nvSpPr>
      <dsp:spPr>
        <a:xfrm>
          <a:off x="32151" y="2061238"/>
          <a:ext cx="2429348" cy="980571"/>
        </a:xfrm>
        <a:prstGeom prst="roundRect">
          <a:avLst/>
        </a:prstGeom>
        <a:solidFill>
          <a:srgbClr val="BFBFBF"/>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SOOTHED</a:t>
          </a:r>
        </a:p>
      </dsp:txBody>
      <dsp:txXfrm>
        <a:off x="80019" y="2109106"/>
        <a:ext cx="2333612" cy="884835"/>
      </dsp:txXfrm>
    </dsp:sp>
    <dsp:sp modelId="{C8B1DD3B-E1DB-B744-B4DE-81E20CCF45E3}">
      <dsp:nvSpPr>
        <dsp:cNvPr id="0" name=""/>
        <dsp:cNvSpPr/>
      </dsp:nvSpPr>
      <dsp:spPr>
        <a:xfrm rot="5400000">
          <a:off x="4939712" y="721252"/>
          <a:ext cx="795729" cy="5719743"/>
        </a:xfrm>
        <a:prstGeom prst="round2SameRect">
          <a:avLst/>
        </a:prstGeom>
        <a:solidFill>
          <a:srgbClr val="BFBFBF"/>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109728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Connect physically and emotionally to build trust.</a:t>
          </a:r>
        </a:p>
      </dsp:txBody>
      <dsp:txXfrm rot="-5400000">
        <a:off x="2477705" y="3222103"/>
        <a:ext cx="5680899" cy="718041"/>
      </dsp:txXfrm>
    </dsp:sp>
    <dsp:sp modelId="{13D33CAA-6ED7-314D-A166-4A90174EC0EC}">
      <dsp:nvSpPr>
        <dsp:cNvPr id="0" name=""/>
        <dsp:cNvSpPr/>
      </dsp:nvSpPr>
      <dsp:spPr>
        <a:xfrm>
          <a:off x="32151" y="3090838"/>
          <a:ext cx="2445554" cy="980571"/>
        </a:xfrm>
        <a:prstGeom prst="roundRect">
          <a:avLst/>
        </a:prstGeom>
        <a:solidFill>
          <a:srgbClr val="BFBFBF"/>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400" kern="1200" dirty="0">
              <a:solidFill>
                <a:schemeClr val="tx2">
                  <a:lumMod val="50000"/>
                </a:schemeClr>
              </a:solidFill>
              <a:latin typeface="Arial Rounded MT Bold"/>
              <a:ea typeface="+mn-ea"/>
              <a:cs typeface="+mn-cs"/>
            </a:rPr>
            <a:t>SECURE</a:t>
          </a:r>
        </a:p>
      </dsp:txBody>
      <dsp:txXfrm>
        <a:off x="80019" y="3138706"/>
        <a:ext cx="2349818" cy="8848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00C71-A956-9940-81F4-4C4B03349039}">
      <dsp:nvSpPr>
        <dsp:cNvPr id="0" name=""/>
        <dsp:cNvSpPr/>
      </dsp:nvSpPr>
      <dsp:spPr>
        <a:xfrm rot="5400000">
          <a:off x="4949227" y="-2328728"/>
          <a:ext cx="766158" cy="5714157"/>
        </a:xfrm>
        <a:prstGeom prst="round2SameRect">
          <a:avLst/>
        </a:prstGeom>
        <a:solidFill>
          <a:srgbClr val="BFBFBF"/>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4572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Be tuned into the child’s needs, spoken and unspoken.</a:t>
          </a:r>
        </a:p>
      </dsp:txBody>
      <dsp:txXfrm rot="-5400000">
        <a:off x="2475228" y="182672"/>
        <a:ext cx="5676756" cy="691356"/>
      </dsp:txXfrm>
    </dsp:sp>
    <dsp:sp modelId="{2EFE1F48-172C-E645-B066-8F1D608E8676}">
      <dsp:nvSpPr>
        <dsp:cNvPr id="0" name=""/>
        <dsp:cNvSpPr/>
      </dsp:nvSpPr>
      <dsp:spPr>
        <a:xfrm>
          <a:off x="1" y="2"/>
          <a:ext cx="2443076" cy="1055258"/>
        </a:xfrm>
        <a:prstGeom prst="roundRect">
          <a:avLst/>
        </a:prstGeom>
        <a:solidFill>
          <a:srgbClr val="BFBFBF"/>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SEEN</a:t>
          </a:r>
        </a:p>
      </dsp:txBody>
      <dsp:txXfrm>
        <a:off x="51514" y="51515"/>
        <a:ext cx="2340050" cy="952232"/>
      </dsp:txXfrm>
    </dsp:sp>
    <dsp:sp modelId="{587160FD-DC71-6F44-AF13-D6C44B6315F3}">
      <dsp:nvSpPr>
        <dsp:cNvPr id="0" name=""/>
        <dsp:cNvSpPr/>
      </dsp:nvSpPr>
      <dsp:spPr>
        <a:xfrm rot="5400000">
          <a:off x="4954408" y="-1277158"/>
          <a:ext cx="766158" cy="5719743"/>
        </a:xfrm>
        <a:prstGeom prst="round2SameRect">
          <a:avLst/>
        </a:prstGeom>
        <a:solidFill>
          <a:srgbClr val="BFBFBF"/>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6858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Build safety with time at home/with family, protection, and predictability.</a:t>
          </a:r>
        </a:p>
      </dsp:txBody>
      <dsp:txXfrm rot="-5400000">
        <a:off x="2477616" y="1237035"/>
        <a:ext cx="5682342" cy="691356"/>
      </dsp:txXfrm>
    </dsp:sp>
    <dsp:sp modelId="{83FEEB4E-5040-7644-8455-69E18EE2ECD4}">
      <dsp:nvSpPr>
        <dsp:cNvPr id="0" name=""/>
        <dsp:cNvSpPr/>
      </dsp:nvSpPr>
      <dsp:spPr>
        <a:xfrm>
          <a:off x="32151" y="1103864"/>
          <a:ext cx="2445465" cy="957697"/>
        </a:xfrm>
        <a:prstGeom prst="roundRect">
          <a:avLst/>
        </a:prstGeom>
        <a:solidFill>
          <a:srgbClr val="BFBFBF"/>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SAFE</a:t>
          </a:r>
        </a:p>
      </dsp:txBody>
      <dsp:txXfrm>
        <a:off x="78902" y="1150615"/>
        <a:ext cx="2351963" cy="864195"/>
      </dsp:txXfrm>
    </dsp:sp>
    <dsp:sp modelId="{D2CCC669-9401-CB45-B90E-1568550907D6}">
      <dsp:nvSpPr>
        <dsp:cNvPr id="0" name=""/>
        <dsp:cNvSpPr/>
      </dsp:nvSpPr>
      <dsp:spPr>
        <a:xfrm rot="5400000">
          <a:off x="4944138" y="-277422"/>
          <a:ext cx="766158" cy="5731435"/>
        </a:xfrm>
        <a:prstGeom prst="round2SameRect">
          <a:avLst/>
        </a:prstGeom>
        <a:solidFill>
          <a:srgbClr val="A4DEE8"/>
        </a:solidFill>
        <a:ln w="19050" cap="flat" cmpd="sng" algn="ctr">
          <a:solidFill>
            <a:srgbClr val="A4DEE8"/>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6858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Comfort by word and action.</a:t>
          </a:r>
        </a:p>
      </dsp:txBody>
      <dsp:txXfrm rot="-5400000">
        <a:off x="2461500" y="2242617"/>
        <a:ext cx="5694034" cy="691356"/>
      </dsp:txXfrm>
    </dsp:sp>
    <dsp:sp modelId="{1507A60A-3F31-DB4A-8B7A-2216580C60F3}">
      <dsp:nvSpPr>
        <dsp:cNvPr id="0" name=""/>
        <dsp:cNvSpPr/>
      </dsp:nvSpPr>
      <dsp:spPr>
        <a:xfrm>
          <a:off x="32151" y="2109446"/>
          <a:ext cx="2429348" cy="957697"/>
        </a:xfrm>
        <a:prstGeom prst="roundRect">
          <a:avLst/>
        </a:prstGeom>
        <a:solidFill>
          <a:srgbClr val="7EC8E4"/>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SOOTHED</a:t>
          </a:r>
        </a:p>
      </dsp:txBody>
      <dsp:txXfrm>
        <a:off x="78902" y="2156197"/>
        <a:ext cx="2335846" cy="864195"/>
      </dsp:txXfrm>
    </dsp:sp>
    <dsp:sp modelId="{C8B1DD3B-E1DB-B744-B4DE-81E20CCF45E3}">
      <dsp:nvSpPr>
        <dsp:cNvPr id="0" name=""/>
        <dsp:cNvSpPr/>
      </dsp:nvSpPr>
      <dsp:spPr>
        <a:xfrm rot="5400000">
          <a:off x="4954497" y="734006"/>
          <a:ext cx="766158" cy="5719743"/>
        </a:xfrm>
        <a:prstGeom prst="round2SameRect">
          <a:avLst/>
        </a:prstGeom>
        <a:solidFill>
          <a:srgbClr val="BFBFBF"/>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109728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Connect physically and emotionally to build trust.</a:t>
          </a:r>
        </a:p>
      </dsp:txBody>
      <dsp:txXfrm rot="-5400000">
        <a:off x="2477705" y="3248200"/>
        <a:ext cx="5682342" cy="691356"/>
      </dsp:txXfrm>
    </dsp:sp>
    <dsp:sp modelId="{13D33CAA-6ED7-314D-A166-4A90174EC0EC}">
      <dsp:nvSpPr>
        <dsp:cNvPr id="0" name=""/>
        <dsp:cNvSpPr/>
      </dsp:nvSpPr>
      <dsp:spPr>
        <a:xfrm>
          <a:off x="32151" y="3115029"/>
          <a:ext cx="2445554" cy="957697"/>
        </a:xfrm>
        <a:prstGeom prst="roundRect">
          <a:avLst/>
        </a:prstGeom>
        <a:solidFill>
          <a:srgbClr val="BFBFBF"/>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400" kern="1200" dirty="0">
              <a:solidFill>
                <a:schemeClr val="tx2">
                  <a:lumMod val="50000"/>
                </a:schemeClr>
              </a:solidFill>
              <a:latin typeface="Arial Rounded MT Bold"/>
              <a:ea typeface="+mn-ea"/>
              <a:cs typeface="+mn-cs"/>
            </a:rPr>
            <a:t>SECURE</a:t>
          </a:r>
        </a:p>
      </dsp:txBody>
      <dsp:txXfrm>
        <a:off x="78902" y="3161780"/>
        <a:ext cx="2352052" cy="864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00C71-A956-9940-81F4-4C4B03349039}">
      <dsp:nvSpPr>
        <dsp:cNvPr id="0" name=""/>
        <dsp:cNvSpPr/>
      </dsp:nvSpPr>
      <dsp:spPr>
        <a:xfrm rot="5400000">
          <a:off x="4945259" y="-2367547"/>
          <a:ext cx="784456" cy="5719743"/>
        </a:xfrm>
        <a:prstGeom prst="round2SameRect">
          <a:avLst/>
        </a:prstGeom>
        <a:solidFill>
          <a:srgbClr val="BFBFBF"/>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4572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Be tuned into the child’s needs, spoken and unspoken.</a:t>
          </a:r>
        </a:p>
      </dsp:txBody>
      <dsp:txXfrm rot="-5400000">
        <a:off x="2477616" y="138390"/>
        <a:ext cx="5681449" cy="707868"/>
      </dsp:txXfrm>
    </dsp:sp>
    <dsp:sp modelId="{2EFE1F48-172C-E645-B066-8F1D608E8676}">
      <dsp:nvSpPr>
        <dsp:cNvPr id="0" name=""/>
        <dsp:cNvSpPr/>
      </dsp:nvSpPr>
      <dsp:spPr>
        <a:xfrm>
          <a:off x="32151" y="2038"/>
          <a:ext cx="2445465" cy="980571"/>
        </a:xfrm>
        <a:prstGeom prst="roundRect">
          <a:avLst/>
        </a:prstGeom>
        <a:solidFill>
          <a:srgbClr val="BFBFBF"/>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SEEN</a:t>
          </a:r>
        </a:p>
      </dsp:txBody>
      <dsp:txXfrm>
        <a:off x="80019" y="49906"/>
        <a:ext cx="2349729" cy="884835"/>
      </dsp:txXfrm>
    </dsp:sp>
    <dsp:sp modelId="{587160FD-DC71-6F44-AF13-D6C44B6315F3}">
      <dsp:nvSpPr>
        <dsp:cNvPr id="0" name=""/>
        <dsp:cNvSpPr/>
      </dsp:nvSpPr>
      <dsp:spPr>
        <a:xfrm rot="5400000">
          <a:off x="4945259" y="-1337947"/>
          <a:ext cx="784456" cy="5719743"/>
        </a:xfrm>
        <a:prstGeom prst="round2SameRect">
          <a:avLst/>
        </a:prstGeom>
        <a:solidFill>
          <a:srgbClr val="BFBFBF"/>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6858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Build safety with time at home/with family, protection, and predictability.</a:t>
          </a:r>
        </a:p>
      </dsp:txBody>
      <dsp:txXfrm rot="-5400000">
        <a:off x="2477616" y="1167990"/>
        <a:ext cx="5681449" cy="707868"/>
      </dsp:txXfrm>
    </dsp:sp>
    <dsp:sp modelId="{83FEEB4E-5040-7644-8455-69E18EE2ECD4}">
      <dsp:nvSpPr>
        <dsp:cNvPr id="0" name=""/>
        <dsp:cNvSpPr/>
      </dsp:nvSpPr>
      <dsp:spPr>
        <a:xfrm>
          <a:off x="32151" y="1031638"/>
          <a:ext cx="2445465" cy="980571"/>
        </a:xfrm>
        <a:prstGeom prst="roundRect">
          <a:avLst/>
        </a:prstGeom>
        <a:solidFill>
          <a:srgbClr val="BFBFBF"/>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SAFE</a:t>
          </a:r>
        </a:p>
      </dsp:txBody>
      <dsp:txXfrm>
        <a:off x="80019" y="1079506"/>
        <a:ext cx="2349729" cy="884835"/>
      </dsp:txXfrm>
    </dsp:sp>
    <dsp:sp modelId="{D2CCC669-9401-CB45-B90E-1568550907D6}">
      <dsp:nvSpPr>
        <dsp:cNvPr id="0" name=""/>
        <dsp:cNvSpPr/>
      </dsp:nvSpPr>
      <dsp:spPr>
        <a:xfrm rot="5400000">
          <a:off x="4934989" y="-314194"/>
          <a:ext cx="784456" cy="5731435"/>
        </a:xfrm>
        <a:prstGeom prst="round2SameRect">
          <a:avLst/>
        </a:prstGeom>
        <a:solidFill>
          <a:srgbClr val="BFBFBF"/>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6858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Comfort by word and action.</a:t>
          </a:r>
        </a:p>
      </dsp:txBody>
      <dsp:txXfrm rot="-5400000">
        <a:off x="2461500" y="2197589"/>
        <a:ext cx="5693141" cy="707868"/>
      </dsp:txXfrm>
    </dsp:sp>
    <dsp:sp modelId="{1507A60A-3F31-DB4A-8B7A-2216580C60F3}">
      <dsp:nvSpPr>
        <dsp:cNvPr id="0" name=""/>
        <dsp:cNvSpPr/>
      </dsp:nvSpPr>
      <dsp:spPr>
        <a:xfrm>
          <a:off x="32151" y="2061238"/>
          <a:ext cx="2429348" cy="980571"/>
        </a:xfrm>
        <a:prstGeom prst="roundRect">
          <a:avLst/>
        </a:prstGeom>
        <a:solidFill>
          <a:srgbClr val="BFBFBF"/>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baseline="0" dirty="0">
              <a:solidFill>
                <a:schemeClr val="tx2">
                  <a:lumMod val="50000"/>
                </a:schemeClr>
              </a:solidFill>
              <a:latin typeface="Arial Rounded MT Bold"/>
              <a:ea typeface="+mn-ea"/>
              <a:cs typeface="+mn-cs"/>
            </a:rPr>
            <a:t>SOOTHED</a:t>
          </a:r>
        </a:p>
      </dsp:txBody>
      <dsp:txXfrm>
        <a:off x="80019" y="2109106"/>
        <a:ext cx="2333612" cy="884835"/>
      </dsp:txXfrm>
    </dsp:sp>
    <dsp:sp modelId="{C8B1DD3B-E1DB-B744-B4DE-81E20CCF45E3}">
      <dsp:nvSpPr>
        <dsp:cNvPr id="0" name=""/>
        <dsp:cNvSpPr/>
      </dsp:nvSpPr>
      <dsp:spPr>
        <a:xfrm rot="5400000">
          <a:off x="4945348" y="721252"/>
          <a:ext cx="784456" cy="5719743"/>
        </a:xfrm>
        <a:prstGeom prst="round2SameRect">
          <a:avLst/>
        </a:prstGeom>
        <a:solidFill>
          <a:srgbClr val="A4DEE8"/>
        </a:solidFill>
        <a:ln w="19050" cap="flat" cmpd="sng" algn="ctr">
          <a:solidFill>
            <a:srgbClr val="4F81BD">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0" tIns="45720" rIns="685800" bIns="45720" numCol="1" spcCol="1270" anchor="ctr" anchorCtr="0">
          <a:noAutofit/>
        </a:bodyPr>
        <a:lstStyle/>
        <a:p>
          <a:pPr marL="0" lvl="1" indent="-228600" algn="l" defTabSz="1066800">
            <a:lnSpc>
              <a:spcPct val="100000"/>
            </a:lnSpc>
            <a:spcBef>
              <a:spcPct val="0"/>
            </a:spcBef>
            <a:spcAft>
              <a:spcPts val="300"/>
            </a:spcAft>
            <a:buFont typeface="Arial" panose="020B0604020202020204" pitchFamily="34" charset="0"/>
            <a:buNone/>
          </a:pPr>
          <a:r>
            <a:rPr lang="en-US" sz="1800" b="0" kern="1200" dirty="0">
              <a:solidFill>
                <a:srgbClr val="183250"/>
              </a:solidFill>
              <a:latin typeface="Arial"/>
              <a:ea typeface="Calibri" panose="020F0502020204030204" pitchFamily="34" charset="0"/>
              <a:cs typeface="Times New Roman" panose="02020603050405020304" pitchFamily="18" charset="0"/>
            </a:rPr>
            <a:t>Connect physically and emotionally to build trust.</a:t>
          </a:r>
        </a:p>
      </dsp:txBody>
      <dsp:txXfrm rot="-5400000">
        <a:off x="2477705" y="3227189"/>
        <a:ext cx="5681449" cy="707868"/>
      </dsp:txXfrm>
    </dsp:sp>
    <dsp:sp modelId="{13D33CAA-6ED7-314D-A166-4A90174EC0EC}">
      <dsp:nvSpPr>
        <dsp:cNvPr id="0" name=""/>
        <dsp:cNvSpPr/>
      </dsp:nvSpPr>
      <dsp:spPr>
        <a:xfrm>
          <a:off x="32151" y="3090838"/>
          <a:ext cx="2445554" cy="980571"/>
        </a:xfrm>
        <a:prstGeom prst="roundRect">
          <a:avLst/>
        </a:prstGeom>
        <a:solidFill>
          <a:srgbClr val="7EC8E4"/>
        </a:solidFill>
        <a:ln w="1905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400" kern="1200" dirty="0">
              <a:solidFill>
                <a:schemeClr val="tx2">
                  <a:lumMod val="50000"/>
                </a:schemeClr>
              </a:solidFill>
              <a:latin typeface="Arial Rounded MT Bold"/>
              <a:ea typeface="+mn-ea"/>
              <a:cs typeface="+mn-cs"/>
            </a:rPr>
            <a:t>SECURE</a:t>
          </a:r>
        </a:p>
      </dsp:txBody>
      <dsp:txXfrm>
        <a:off x="80019" y="3138706"/>
        <a:ext cx="2349818" cy="88483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0" rIns="93162" bIns="4658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2" tIns="46580" rIns="93162" bIns="46580" rtlCol="0"/>
          <a:lstStyle>
            <a:lvl1pPr algn="r">
              <a:defRPr sz="1200"/>
            </a:lvl1pPr>
          </a:lstStyle>
          <a:p>
            <a:fld id="{8961167D-9768-E245-828B-3A7AB24A1AD7}" type="datetimeFigureOut">
              <a:rPr lang="en-US" smtClean="0"/>
              <a:t>4/11/2022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2" tIns="46580" rIns="93162" bIns="465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2" tIns="46580" rIns="93162" bIns="46580" rtlCol="0" anchor="b"/>
          <a:lstStyle>
            <a:lvl1pPr algn="r">
              <a:defRPr sz="1200"/>
            </a:lvl1pPr>
          </a:lstStyle>
          <a:p>
            <a:fld id="{EC3A1E7E-6DB9-D241-9380-835C5AEFEE30}" type="slidenum">
              <a:rPr lang="en-US" smtClean="0"/>
              <a:t>‹#›</a:t>
            </a:fld>
            <a:endParaRPr lang="en-US" dirty="0"/>
          </a:p>
        </p:txBody>
      </p:sp>
    </p:spTree>
    <p:extLst>
      <p:ext uri="{BB962C8B-B14F-4D97-AF65-F5344CB8AC3E}">
        <p14:creationId xmlns:p14="http://schemas.microsoft.com/office/powerpoint/2010/main" val="224379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A7B7A0-FA2D-1342-81A3-865232A61FD2}"/>
              </a:ext>
            </a:extLst>
          </p:cNvPr>
          <p:cNvSpPr/>
          <p:nvPr/>
        </p:nvSpPr>
        <p:spPr>
          <a:xfrm>
            <a:off x="6544439" y="8834567"/>
            <a:ext cx="464339" cy="461835"/>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3162" tIns="46580" rIns="93162" bIns="46580" rtlCol="0" anchor="ctr"/>
          <a:lstStyle/>
          <a:p>
            <a:pPr marL="0" marR="0" lvl="0" indent="0" algn="ctr" defTabSz="93161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Image Placeholder 3"/>
          <p:cNvSpPr>
            <a:spLocks noGrp="1" noRot="1" noChangeAspect="1"/>
          </p:cNvSpPr>
          <p:nvPr>
            <p:ph type="sldImg" idx="2"/>
          </p:nvPr>
        </p:nvSpPr>
        <p:spPr>
          <a:xfrm>
            <a:off x="1414463" y="812800"/>
            <a:ext cx="4181475" cy="3136900"/>
          </a:xfrm>
          <a:prstGeom prst="rect">
            <a:avLst/>
          </a:prstGeom>
          <a:noFill/>
          <a:ln w="12700">
            <a:solidFill>
              <a:prstClr val="black"/>
            </a:solidFill>
          </a:ln>
        </p:spPr>
        <p:txBody>
          <a:bodyPr vert="horz" lIns="93162" tIns="46580" rIns="93162" bIns="46580" rtlCol="0" anchor="ctr"/>
          <a:lstStyle/>
          <a:p>
            <a:endParaRPr lang="en-US" dirty="0"/>
          </a:p>
        </p:txBody>
      </p:sp>
      <p:sp>
        <p:nvSpPr>
          <p:cNvPr id="5" name="Notes Placeholder 4"/>
          <p:cNvSpPr>
            <a:spLocks noGrp="1"/>
          </p:cNvSpPr>
          <p:nvPr>
            <p:ph type="body" sz="quarter" idx="3"/>
          </p:nvPr>
        </p:nvSpPr>
        <p:spPr>
          <a:xfrm>
            <a:off x="701041" y="4473893"/>
            <a:ext cx="5608320" cy="3660457"/>
          </a:xfrm>
          <a:prstGeom prst="rect">
            <a:avLst/>
          </a:prstGeom>
        </p:spPr>
        <p:txBody>
          <a:bodyPr vert="horz" lIns="93162" tIns="46580" rIns="93162" bIns="465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544438" y="8829967"/>
            <a:ext cx="464340" cy="466433"/>
          </a:xfrm>
          <a:prstGeom prst="rect">
            <a:avLst/>
          </a:prstGeom>
        </p:spPr>
        <p:txBody>
          <a:bodyPr vert="horz" lIns="93162" tIns="46580" rIns="93162" bIns="46580" rtlCol="0" anchor="ctr" anchorCtr="0"/>
          <a:lstStyle>
            <a:lvl1pPr algn="ctr">
              <a:defRPr sz="1000">
                <a:solidFill>
                  <a:schemeClr val="bg1"/>
                </a:solidFill>
              </a:defRPr>
            </a:lvl1pPr>
          </a:lstStyle>
          <a:p>
            <a:fld id="{3B90169C-AFAA-4B3F-91CC-5EC03E22AE25}" type="slidenum">
              <a:rPr lang="en-US" smtClean="0"/>
              <a:pPr/>
              <a:t>‹#›</a:t>
            </a:fld>
            <a:endParaRPr lang="en-US" dirty="0"/>
          </a:p>
        </p:txBody>
      </p:sp>
      <p:sp>
        <p:nvSpPr>
          <p:cNvPr id="10" name="Rectangle 9">
            <a:extLst>
              <a:ext uri="{FF2B5EF4-FFF2-40B4-BE49-F238E27FC236}">
                <a16:creationId xmlns:a16="http://schemas.microsoft.com/office/drawing/2014/main" id="{C832DAC5-630C-2A49-9077-7B6414A5BCE0}"/>
              </a:ext>
            </a:extLst>
          </p:cNvPr>
          <p:cNvSpPr/>
          <p:nvPr/>
        </p:nvSpPr>
        <p:spPr>
          <a:xfrm>
            <a:off x="0" y="466435"/>
            <a:ext cx="473852" cy="366045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3162" tIns="46580" rIns="93162" bIns="46580" rtlCol="0" anchor="ctr"/>
          <a:lstStyle/>
          <a:p>
            <a:pPr marL="0" marR="0" lvl="0" indent="0" algn="ctr" defTabSz="93161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1B5E0D4F-92D5-D641-A282-4102F293760D}"/>
              </a:ext>
            </a:extLst>
          </p:cNvPr>
          <p:cNvSpPr/>
          <p:nvPr/>
        </p:nvSpPr>
        <p:spPr>
          <a:xfrm>
            <a:off x="0" y="-3227"/>
            <a:ext cx="473853" cy="469662"/>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lIns="93162" tIns="46580" rIns="93162" bIns="46580" rtlCol="0" anchor="ctr"/>
          <a:lstStyle/>
          <a:p>
            <a:pPr marL="0" marR="0" lvl="0" indent="0" algn="ctr" defTabSz="931615"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3" name="Picture 12" descr="NTDC-Logo-Mark.png">
            <a:extLst>
              <a:ext uri="{FF2B5EF4-FFF2-40B4-BE49-F238E27FC236}">
                <a16:creationId xmlns:a16="http://schemas.microsoft.com/office/drawing/2014/main" id="{C0DE12A5-2F71-5F4C-85C6-17DBC40324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0682" y="8935203"/>
            <a:ext cx="257357" cy="255958"/>
          </a:xfrm>
          <a:prstGeom prst="rect">
            <a:avLst/>
          </a:prstGeom>
        </p:spPr>
      </p:pic>
      <p:pic>
        <p:nvPicPr>
          <p:cNvPr id="15" name="Picture 14" descr="NTDC-Horizontal-Gradient-Orange.png">
            <a:extLst>
              <a:ext uri="{FF2B5EF4-FFF2-40B4-BE49-F238E27FC236}">
                <a16:creationId xmlns:a16="http://schemas.microsoft.com/office/drawing/2014/main" id="{8FDF0472-C71C-D446-800B-F8A83A618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347829" y="6474723"/>
            <a:ext cx="5169507" cy="473851"/>
          </a:xfrm>
          <a:prstGeom prst="rect">
            <a:avLst/>
          </a:prstGeom>
        </p:spPr>
      </p:pic>
    </p:spTree>
    <p:extLst>
      <p:ext uri="{BB962C8B-B14F-4D97-AF65-F5344CB8AC3E}">
        <p14:creationId xmlns:p14="http://schemas.microsoft.com/office/powerpoint/2010/main" val="9221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tdcportal.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ntdcportal.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7BCDB5-73EE-CC4D-A21B-EC4D7E93854D}"/>
              </a:ext>
            </a:extLst>
          </p:cNvPr>
          <p:cNvSpPr/>
          <p:nvPr/>
        </p:nvSpPr>
        <p:spPr>
          <a:xfrm>
            <a:off x="1" y="0"/>
            <a:ext cx="7008778" cy="9311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162" tIns="46580" rIns="93162" bIns="46580" rtlCol="0" anchor="ctr"/>
          <a:lstStyle/>
          <a:p>
            <a:pPr algn="ctr"/>
            <a:endParaRPr lang="en-US" dirty="0"/>
          </a:p>
        </p:txBody>
      </p:sp>
      <p:pic>
        <p:nvPicPr>
          <p:cNvPr id="5" name="Picture 4" descr="NTDC-Horizontal-Gradient-Orange.png">
            <a:extLst>
              <a:ext uri="{FF2B5EF4-FFF2-40B4-BE49-F238E27FC236}">
                <a16:creationId xmlns:a16="http://schemas.microsoft.com/office/drawing/2014/main" id="{80CB78FA-7A60-4748-B5E5-DAA0D6209F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390" y="8805497"/>
            <a:ext cx="5934387" cy="493055"/>
          </a:xfrm>
          <a:prstGeom prst="rect">
            <a:avLst/>
          </a:prstGeom>
        </p:spPr>
      </p:pic>
      <p:sp>
        <p:nvSpPr>
          <p:cNvPr id="6" name="Rectangle 5">
            <a:extLst>
              <a:ext uri="{FF2B5EF4-FFF2-40B4-BE49-F238E27FC236}">
                <a16:creationId xmlns:a16="http://schemas.microsoft.com/office/drawing/2014/main" id="{171A1C2F-6019-B24F-8FF1-C9257EA4C38A}"/>
              </a:ext>
            </a:extLst>
          </p:cNvPr>
          <p:cNvSpPr/>
          <p:nvPr/>
        </p:nvSpPr>
        <p:spPr>
          <a:xfrm>
            <a:off x="1074388" y="2469316"/>
            <a:ext cx="5934387" cy="5930735"/>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3162" tIns="46580" rIns="93162" bIns="46580" rtlCol="0" anchor="ctr"/>
          <a:lstStyle/>
          <a:p>
            <a:pPr algn="ctr" defTabSz="931615">
              <a:defRPr/>
            </a:pPr>
            <a:endParaRPr lang="en-US" sz="1300" dirty="0">
              <a:solidFill>
                <a:prstClr val="white"/>
              </a:solidFill>
              <a:latin typeface="Palatino Linotype"/>
            </a:endParaRPr>
          </a:p>
        </p:txBody>
      </p:sp>
      <p:pic>
        <p:nvPicPr>
          <p:cNvPr id="7" name="Picture 6">
            <a:extLst>
              <a:ext uri="{FF2B5EF4-FFF2-40B4-BE49-F238E27FC236}">
                <a16:creationId xmlns:a16="http://schemas.microsoft.com/office/drawing/2014/main" id="{1ECA67AA-C08C-384C-992E-1B134CBE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763" y="807648"/>
            <a:ext cx="3841922" cy="690014"/>
          </a:xfrm>
          <a:prstGeom prst="rect">
            <a:avLst/>
          </a:prstGeom>
        </p:spPr>
      </p:pic>
      <p:pic>
        <p:nvPicPr>
          <p:cNvPr id="8" name="Picture 7">
            <a:extLst>
              <a:ext uri="{FF2B5EF4-FFF2-40B4-BE49-F238E27FC236}">
                <a16:creationId xmlns:a16="http://schemas.microsoft.com/office/drawing/2014/main" id="{6AB808B2-C332-EC45-9B14-6CE6F25F9827}"/>
              </a:ext>
            </a:extLst>
          </p:cNvPr>
          <p:cNvPicPr>
            <a:picLocks noChangeAspect="1"/>
          </p:cNvPicPr>
          <p:nvPr/>
        </p:nvPicPr>
        <p:blipFill rotWithShape="1">
          <a:blip r:embed="rId5"/>
          <a:srcRect l="881" t="34411" r="3607" b="23761"/>
          <a:stretch/>
        </p:blipFill>
        <p:spPr>
          <a:xfrm>
            <a:off x="1074384" y="1872071"/>
            <a:ext cx="5934393" cy="585327"/>
          </a:xfrm>
          <a:prstGeom prst="rect">
            <a:avLst/>
          </a:prstGeom>
        </p:spPr>
      </p:pic>
      <p:sp>
        <p:nvSpPr>
          <p:cNvPr id="9" name="Rectangle 8">
            <a:extLst>
              <a:ext uri="{FF2B5EF4-FFF2-40B4-BE49-F238E27FC236}">
                <a16:creationId xmlns:a16="http://schemas.microsoft.com/office/drawing/2014/main" id="{0D6229DE-988F-4C49-8E07-0BC02A6F82A3}"/>
              </a:ext>
            </a:extLst>
          </p:cNvPr>
          <p:cNvSpPr/>
          <p:nvPr/>
        </p:nvSpPr>
        <p:spPr>
          <a:xfrm>
            <a:off x="1074382" y="1899018"/>
            <a:ext cx="5934393" cy="56268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162" tIns="46580" rIns="93162" bIns="46580" rtlCol="0" anchor="ctr"/>
          <a:lstStyle/>
          <a:p>
            <a:pPr algn="ctr" defTabSz="931615">
              <a:defRPr/>
            </a:pPr>
            <a:endParaRPr lang="en-US" sz="1300" dirty="0">
              <a:solidFill>
                <a:prstClr val="white"/>
              </a:solidFill>
              <a:latin typeface="Palatino Linotype"/>
            </a:endParaRPr>
          </a:p>
        </p:txBody>
      </p:sp>
      <p:sp>
        <p:nvSpPr>
          <p:cNvPr id="13" name="Title 2">
            <a:extLst>
              <a:ext uri="{FF2B5EF4-FFF2-40B4-BE49-F238E27FC236}">
                <a16:creationId xmlns:a16="http://schemas.microsoft.com/office/drawing/2014/main" id="{F4F4063C-8A04-3A4A-8005-9E6D36C0210B}"/>
              </a:ext>
            </a:extLst>
          </p:cNvPr>
          <p:cNvSpPr txBox="1">
            <a:spLocks/>
          </p:cNvSpPr>
          <p:nvPr/>
        </p:nvSpPr>
        <p:spPr>
          <a:xfrm>
            <a:off x="1328804" y="2401019"/>
            <a:ext cx="4134858" cy="1859280"/>
          </a:xfrm>
          <a:prstGeom prst="rect">
            <a:avLst/>
          </a:prstGeom>
        </p:spPr>
        <p:txBody>
          <a:bodyPr lIns="93162" tIns="46580" rIns="93162" bIns="46580"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chemeClr val="bg1"/>
                </a:solidFill>
                <a:latin typeface="Arial Rounded MT Bold" panose="020F0704030504030204" pitchFamily="34" charset="77"/>
              </a:rPr>
              <a:t>ATTACHMENT</a:t>
            </a:r>
          </a:p>
        </p:txBody>
      </p:sp>
      <p:sp>
        <p:nvSpPr>
          <p:cNvPr id="14" name="Subtitle 1">
            <a:extLst>
              <a:ext uri="{FF2B5EF4-FFF2-40B4-BE49-F238E27FC236}">
                <a16:creationId xmlns:a16="http://schemas.microsoft.com/office/drawing/2014/main" id="{A65B5B5B-9AF3-2B45-935F-616A525C9909}"/>
              </a:ext>
            </a:extLst>
          </p:cNvPr>
          <p:cNvSpPr txBox="1">
            <a:spLocks/>
          </p:cNvSpPr>
          <p:nvPr/>
        </p:nvSpPr>
        <p:spPr>
          <a:xfrm>
            <a:off x="1364945" y="4238928"/>
            <a:ext cx="4235913" cy="608433"/>
          </a:xfrm>
          <a:prstGeom prst="rect">
            <a:avLst/>
          </a:prstGeom>
        </p:spPr>
        <p:txBody>
          <a:bodyPr lIns="93162" tIns="46580" rIns="93162" bIns="4658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solidFill>
                  <a:srgbClr val="EA2A1F"/>
                </a:solidFill>
                <a:latin typeface="Arial" panose="020B0604020202020204" pitchFamily="34" charset="0"/>
                <a:cs typeface="Arial" panose="020B0604020202020204" pitchFamily="34" charset="0"/>
              </a:rPr>
              <a:t>FACILITATOR CLASSROOM GUIDE</a:t>
            </a:r>
          </a:p>
          <a:p>
            <a:pPr marL="0" indent="0">
              <a:buNone/>
            </a:pPr>
            <a:r>
              <a:rPr lang="en-US" sz="1500" dirty="0">
                <a:solidFill>
                  <a:srgbClr val="EA2A1F"/>
                </a:solidFill>
                <a:latin typeface="Arial" panose="020B0604020202020204" pitchFamily="34" charset="0"/>
                <a:cs typeface="Arial" panose="020B0604020202020204" pitchFamily="34" charset="0"/>
              </a:rPr>
              <a:t>Modified January 2022</a:t>
            </a:r>
          </a:p>
        </p:txBody>
      </p:sp>
      <p:sp>
        <p:nvSpPr>
          <p:cNvPr id="2" name="Notes Placeholder 1">
            <a:extLst>
              <a:ext uri="{FF2B5EF4-FFF2-40B4-BE49-F238E27FC236}">
                <a16:creationId xmlns:a16="http://schemas.microsoft.com/office/drawing/2014/main" id="{7B3E48DE-A71B-4A2A-9614-B97B6F548FC4}"/>
              </a:ext>
            </a:extLst>
          </p:cNvPr>
          <p:cNvSpPr>
            <a:spLocks noGrp="1"/>
          </p:cNvSpPr>
          <p:nvPr>
            <p:ph type="body" idx="1"/>
          </p:nvPr>
        </p:nvSpPr>
        <p:spPr>
          <a:xfrm>
            <a:off x="701041" y="4961104"/>
            <a:ext cx="5608320" cy="3173246"/>
          </a:xfrm>
        </p:spPr>
        <p:txBody>
          <a:bodyPr/>
          <a:lstStyle/>
          <a:p>
            <a:endParaRPr lang="en-US" dirty="0"/>
          </a:p>
        </p:txBody>
      </p:sp>
    </p:spTree>
    <p:extLst>
      <p:ext uri="{BB962C8B-B14F-4D97-AF65-F5344CB8AC3E}">
        <p14:creationId xmlns:p14="http://schemas.microsoft.com/office/powerpoint/2010/main" val="263483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0" y="4473892"/>
            <a:ext cx="5813675" cy="4475067"/>
          </a:xfrm>
        </p:spPr>
        <p:txBody>
          <a:bodyPr/>
          <a:lstStyle/>
          <a:p>
            <a:r>
              <a:rPr lang="en-US" b="1" dirty="0">
                <a:solidFill>
                  <a:srgbClr val="000000"/>
                </a:solidFill>
                <a:latin typeface="Calibri" panose="020F0502020204030204" pitchFamily="34" charset="0"/>
              </a:rPr>
              <a:t>FACILITATOR'S NOTE</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slide is shown at the start of each theme. Although the graphic will remain the same, the bricks that are colored in red will change based on the characteristics that will be touched upon in this theme. The characteristics were obtained from review of literature, stakeholder interviews, and review of existing curricula. We want families to become very acquainted with these characteristics throughout the training. It is important to note that in addition to the characteristics that are highlighted in red, there may be additional characteristics that are touched upon during the theme. Facilitators should try to connect these characteristics to the information they are sharing throughout the training. Remind participants that their </a:t>
            </a:r>
            <a:r>
              <a:rPr lang="en-US" b="1" dirty="0">
                <a:solidFill>
                  <a:srgbClr val="000000"/>
                </a:solidFill>
                <a:latin typeface="Calibri" panose="020F0502020204030204" pitchFamily="34" charset="0"/>
              </a:rPr>
              <a:t>Participant Resource</a:t>
            </a:r>
            <a:r>
              <a:rPr lang="en-US" dirty="0">
                <a:solidFill>
                  <a:srgbClr val="000000"/>
                </a:solidFill>
                <a:latin typeface="Calibri" panose="020F0502020204030204" pitchFamily="34" charset="0"/>
              </a:rPr>
              <a:t>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contains the definitions for these characteristics. </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endParaRPr lang="en-US" dirty="0">
              <a:solidFill>
                <a:srgbClr val="000000"/>
              </a:solidFill>
              <a:latin typeface="Calibri" panose="020F0502020204030204" pitchFamily="34" charset="0"/>
            </a:endParaRPr>
          </a:p>
          <a:p>
            <a:r>
              <a:rPr lang="en-US" kern="1200" dirty="0">
                <a:solidFill>
                  <a:srgbClr val="000000"/>
                </a:solidFill>
                <a:effectLst/>
                <a:latin typeface="Calibri" panose="020F0502020204030204" pitchFamily="34" charset="0"/>
                <a:ea typeface="+mn-ea"/>
                <a:cs typeface="+mn-cs"/>
              </a:rPr>
              <a:t>There are 14 characteristics of successful foster and adoptive parents. The Attachment theme will cover the following characteristics:</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Self-Awareness/Self-Reflection</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Trustworthiness</a:t>
            </a:r>
          </a:p>
          <a:p>
            <a:pPr marL="174678" indent="-174678" defTabSz="931615">
              <a:buFont typeface="Arial" panose="020B0604020202020204" pitchFamily="34" charset="0"/>
              <a:buChar char="•"/>
            </a:pPr>
            <a:r>
              <a:rPr lang="en-US" kern="1200" dirty="0">
                <a:solidFill>
                  <a:srgbClr val="000000"/>
                </a:solidFill>
                <a:effectLst/>
                <a:latin typeface="Calibri" panose="020F0502020204030204" pitchFamily="34" charset="0"/>
                <a:ea typeface="+mn-ea"/>
                <a:cs typeface="+mn-cs"/>
              </a:rPr>
              <a:t>Attunement</a:t>
            </a:r>
          </a:p>
          <a:p>
            <a:pPr marL="174678" indent="-174678" defTabSz="931615">
              <a:buFont typeface="Arial" panose="020B0604020202020204" pitchFamily="34" charset="0"/>
              <a:buChar char="•"/>
            </a:pPr>
            <a:r>
              <a:rPr lang="en-US" kern="1200" dirty="0">
                <a:solidFill>
                  <a:srgbClr val="000000"/>
                </a:solidFill>
                <a:effectLst/>
                <a:latin typeface="Calibri" panose="020F0502020204030204" pitchFamily="34" charset="0"/>
                <a:ea typeface="+mn-ea"/>
                <a:cs typeface="+mn-cs"/>
              </a:rPr>
              <a:t>Relationally-Oriented </a:t>
            </a:r>
          </a:p>
          <a:p>
            <a:endParaRPr lang="en-US" b="1" kern="1200" dirty="0">
              <a:solidFill>
                <a:srgbClr val="000000"/>
              </a:solidFill>
              <a:effectLst/>
              <a:latin typeface="Calibri" panose="020F0502020204030204" pitchFamily="34" charset="0"/>
              <a:ea typeface="+mn-ea"/>
              <a:cs typeface="+mn-cs"/>
            </a:endParaRPr>
          </a:p>
          <a:p>
            <a:pPr defTabSz="931615">
              <a:defRPr/>
            </a:pPr>
            <a:endParaRPr lang="en-US" b="1"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EC955B37-B2F2-424C-B214-04FE66BBAFD8}"/>
              </a:ext>
            </a:extLst>
          </p:cNvPr>
          <p:cNvSpPr>
            <a:spLocks noGrp="1"/>
          </p:cNvSpPr>
          <p:nvPr>
            <p:ph type="sldNum" sz="quarter" idx="5"/>
          </p:nvPr>
        </p:nvSpPr>
        <p:spPr>
          <a:xfrm>
            <a:off x="6544438" y="8829967"/>
            <a:ext cx="464340" cy="466433"/>
          </a:xfrm>
          <a:prstGeom prst="rect">
            <a:avLst/>
          </a:prstGeom>
        </p:spPr>
        <p:txBody>
          <a:bodyPr vert="horz" lIns="93162" tIns="46580" rIns="93162" bIns="46580" rtlCol="0" anchor="ctr" anchorCtr="0"/>
          <a:lstStyle>
            <a:lvl1pPr algn="ctr">
              <a:defRPr sz="1000">
                <a:solidFill>
                  <a:schemeClr val="bg1"/>
                </a:solidFill>
              </a:defRPr>
            </a:lvl1pPr>
          </a:lstStyle>
          <a:p>
            <a:fld id="{3B90169C-AFAA-4B3F-91CC-5EC03E22AE25}" type="slidenum">
              <a:rPr lang="en-US" smtClean="0"/>
              <a:pPr/>
              <a:t>10</a:t>
            </a:fld>
            <a:endParaRPr lang="en-US" dirty="0"/>
          </a:p>
        </p:txBody>
      </p:sp>
    </p:spTree>
    <p:extLst>
      <p:ext uri="{BB962C8B-B14F-4D97-AF65-F5344CB8AC3E}">
        <p14:creationId xmlns:p14="http://schemas.microsoft.com/office/powerpoint/2010/main" val="135357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pPr defTabSz="984556">
              <a:defRPr/>
            </a:pPr>
            <a:r>
              <a:rPr lang="en-US" b="1" dirty="0">
                <a:solidFill>
                  <a:srgbClr val="000000"/>
                </a:solidFill>
                <a:latin typeface="Calibri" panose="020F0502020204030204" pitchFamily="34" charset="0"/>
              </a:rPr>
              <a:t>FACILITATOR’S NOTE</a:t>
            </a:r>
          </a:p>
          <a:p>
            <a:pPr defTabSz="984556">
              <a:defRPr/>
            </a:pPr>
            <a:r>
              <a:rPr lang="en-US" dirty="0">
                <a:solidFill>
                  <a:srgbClr val="000000"/>
                </a:solidFill>
                <a:latin typeface="Calibri" panose="020F0502020204030204" pitchFamily="34" charset="0"/>
              </a:rPr>
              <a:t>Move to the next slide after reviewing this one, then ask the question after reading all 4 Characteristics.</a:t>
            </a:r>
          </a:p>
          <a:p>
            <a:endParaRPr lang="en-US" dirty="0"/>
          </a:p>
          <a:p>
            <a:r>
              <a:rPr lang="en-US" b="1" kern="1200" dirty="0">
                <a:solidFill>
                  <a:srgbClr val="000000"/>
                </a:solidFill>
                <a:effectLst/>
                <a:latin typeface="Calibri" panose="020F0502020204030204" pitchFamily="34" charset="0"/>
                <a:ea typeface="+mn-ea"/>
                <a:cs typeface="+mn-cs"/>
              </a:rPr>
              <a:t>SAY</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The Attachment theme will cover the following characteristics:</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Self-Awareness/Self-Reflection</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Trustworthiness</a:t>
            </a:r>
          </a:p>
          <a:p>
            <a:pPr marL="174678" indent="-174678" defTabSz="931615">
              <a:buFont typeface="Arial" panose="020B0604020202020204" pitchFamily="34" charset="0"/>
              <a:buChar char="•"/>
            </a:pPr>
            <a:r>
              <a:rPr lang="en-US" kern="1200" dirty="0">
                <a:solidFill>
                  <a:srgbClr val="000000"/>
                </a:solidFill>
                <a:effectLst/>
                <a:latin typeface="Calibri" panose="020F0502020204030204" pitchFamily="34" charset="0"/>
                <a:ea typeface="+mn-ea"/>
                <a:cs typeface="+mn-cs"/>
              </a:rPr>
              <a:t>Attunement</a:t>
            </a:r>
          </a:p>
          <a:p>
            <a:pPr marL="174678" indent="-174678" defTabSz="931615">
              <a:buFont typeface="Arial" panose="020B0604020202020204" pitchFamily="34" charset="0"/>
              <a:buChar char="•"/>
            </a:pPr>
            <a:r>
              <a:rPr lang="en-US" kern="1200" dirty="0">
                <a:solidFill>
                  <a:srgbClr val="000000"/>
                </a:solidFill>
                <a:effectLst/>
                <a:latin typeface="Calibri" panose="020F0502020204030204" pitchFamily="34" charset="0"/>
                <a:ea typeface="+mn-ea"/>
                <a:cs typeface="+mn-cs"/>
              </a:rPr>
              <a:t>Relationally-Oriented </a:t>
            </a:r>
          </a:p>
          <a:p>
            <a:pPr defTabSz="931615">
              <a:defRPr/>
            </a:pPr>
            <a:endParaRPr lang="en-US" dirty="0">
              <a:solidFill>
                <a:srgbClr val="000000"/>
              </a:solidFill>
              <a:latin typeface="Calibri" panose="020F0502020204030204" pitchFamily="34" charset="0"/>
            </a:endParaRPr>
          </a:p>
          <a:p>
            <a:pPr defTabSz="931615">
              <a:defRPr/>
            </a:pPr>
            <a:r>
              <a:rPr lang="en-US" dirty="0">
                <a:solidFill>
                  <a:srgbClr val="000000"/>
                </a:solidFill>
                <a:latin typeface="Calibri" panose="020F0502020204030204" pitchFamily="34" charset="0"/>
              </a:rPr>
              <a:t>Take a moment to think back how you assessed yourself with these characteristics. It is important as you start this journey to assess your characteristics as they are qualities that can strengthen your ability to successfully parent a child who is in foster care or has been adopted.  </a:t>
            </a:r>
          </a:p>
          <a:p>
            <a:pPr defTabSz="931615">
              <a:defRPr/>
            </a:pPr>
            <a:endParaRPr lang="en-US"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3B90169C-AFAA-4B3F-91CC-5EC03E22AE25}" type="slidenum">
              <a:rPr lang="en-US" smtClean="0"/>
              <a:pPr/>
              <a:t>11</a:t>
            </a:fld>
            <a:endParaRPr lang="en-US" dirty="0"/>
          </a:p>
        </p:txBody>
      </p:sp>
    </p:spTree>
    <p:extLst>
      <p:ext uri="{BB962C8B-B14F-4D97-AF65-F5344CB8AC3E}">
        <p14:creationId xmlns:p14="http://schemas.microsoft.com/office/powerpoint/2010/main" val="399314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5"/>
            <a:ext cx="5608320" cy="4254469"/>
          </a:xfrm>
        </p:spPr>
        <p:txBody>
          <a:bodyPr/>
          <a:lstStyle/>
          <a:p>
            <a:pPr defTabSz="984556">
              <a:defRPr/>
            </a:pPr>
            <a:r>
              <a:rPr lang="en-US" b="1" dirty="0">
                <a:solidFill>
                  <a:srgbClr val="000000"/>
                </a:solidFill>
                <a:latin typeface="Calibri" panose="020F0502020204030204" pitchFamily="34" charset="0"/>
              </a:rPr>
              <a:t>ASK</a:t>
            </a:r>
          </a:p>
          <a:p>
            <a:pPr defTabSz="984556">
              <a:defRPr/>
            </a:pPr>
            <a:r>
              <a:rPr lang="en-US" dirty="0">
                <a:solidFill>
                  <a:srgbClr val="000000"/>
                </a:solidFill>
                <a:latin typeface="Calibri" panose="020F0502020204030204" pitchFamily="34" charset="0"/>
              </a:rPr>
              <a:t>Now that we have reviewed the definitions, why do you think these specific characteristics are important to attachment? </a:t>
            </a:r>
          </a:p>
          <a:p>
            <a:pPr defTabSz="984287">
              <a:defRPr/>
            </a:pPr>
            <a:endParaRPr lang="en-US" dirty="0">
              <a:solidFill>
                <a:srgbClr val="000000"/>
              </a:solidFill>
              <a:latin typeface="Calibri" panose="020F0502020204030204" pitchFamily="34" charset="0"/>
            </a:endParaRPr>
          </a:p>
          <a:p>
            <a:pPr defTabSz="984287">
              <a:defRPr/>
            </a:pPr>
            <a:r>
              <a:rPr lang="en-US" b="1" dirty="0">
                <a:solidFill>
                  <a:srgbClr val="000000"/>
                </a:solidFill>
                <a:latin typeface="Calibri" panose="020F0502020204030204" pitchFamily="34" charset="0"/>
              </a:rPr>
              <a:t>Reinforce the following:</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Self-Awareness/Self-Reflection</a:t>
            </a:r>
            <a:endParaRPr lang="en-US" dirty="0">
              <a:solidFill>
                <a:srgbClr val="000000"/>
              </a:solidFill>
              <a:latin typeface="Calibri" panose="020F0502020204030204" pitchFamily="34" charset="0"/>
            </a:endParaRPr>
          </a:p>
          <a:p>
            <a:pPr marL="547324" lvl="2" indent="-174678" defTabSz="931615">
              <a:buFont typeface="Wingdings" panose="05000000000000000000" pitchFamily="2" charset="2"/>
              <a:buChar char="Ø"/>
              <a:defRPr/>
            </a:pPr>
            <a:r>
              <a:rPr lang="en-US" dirty="0">
                <a:latin typeface="Calibri" panose="020F0502020204030204" pitchFamily="34" charset="0"/>
                <a:ea typeface="Calibri" panose="020F0502020204030204" pitchFamily="34" charset="0"/>
                <a:cs typeface="Times New Roman" panose="02020603050405020304" pitchFamily="18" charset="0"/>
              </a:rPr>
              <a:t>Understanding how the way we were parented affects how we are currently parenting is important. </a:t>
            </a:r>
          </a:p>
          <a:p>
            <a:pPr marL="547324" lvl="2" indent="-174678" defTabSz="931615">
              <a:buFont typeface="Wingdings" panose="05000000000000000000" pitchFamily="2" charset="2"/>
              <a:buChar char="Ø"/>
              <a:defRPr/>
            </a:pPr>
            <a:r>
              <a:rPr lang="en-US" dirty="0">
                <a:latin typeface="Calibri" panose="020F0502020204030204" pitchFamily="34" charset="0"/>
                <a:ea typeface="Calibri" panose="020F0502020204030204" pitchFamily="34" charset="0"/>
                <a:cs typeface="Times New Roman" panose="02020603050405020304" pitchFamily="18" charset="0"/>
              </a:rPr>
              <a:t>Without self-reflection, our strong feelings may come out in reactions that could increase a child’s worry and self-blame as children tend to blame themselves when they see a parent be upset.</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Trustworthiness</a:t>
            </a:r>
          </a:p>
          <a:p>
            <a:pPr marL="547324" lvl="2" indent="-174678" defTabSz="931615">
              <a:buFont typeface="Wingdings" panose="05000000000000000000" pitchFamily="2" charset="2"/>
              <a:buChar char="Ø"/>
              <a:defRPr/>
            </a:pPr>
            <a:r>
              <a:rPr lang="en-US" dirty="0">
                <a:solidFill>
                  <a:srgbClr val="000000"/>
                </a:solidFill>
                <a:latin typeface="Calibri" panose="020F0502020204030204" pitchFamily="34" charset="0"/>
              </a:rPr>
              <a:t>Children who have experienced separations, loss and trauma have had their trust broken; parents who foster or adopt will need to put their relationship with the child first to slowly earn their trust.</a:t>
            </a:r>
          </a:p>
          <a:p>
            <a:pPr marL="547324" lvl="2" indent="-174678" defTabSz="931615">
              <a:buFont typeface="Wingdings" panose="05000000000000000000" pitchFamily="2" charset="2"/>
              <a:buChar char="Ø"/>
              <a:defRPr/>
            </a:pPr>
            <a:r>
              <a:rPr lang="en-US" dirty="0">
                <a:solidFill>
                  <a:srgbClr val="000000"/>
                </a:solidFill>
                <a:latin typeface="Calibri" panose="020F0502020204030204" pitchFamily="34" charset="0"/>
              </a:rPr>
              <a:t>To create trust, parents will need to structure the child’s world in consistent and predictable ways, and follow through with what they say they will do.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Relationally-Oriented </a:t>
            </a:r>
          </a:p>
          <a:p>
            <a:pPr marL="547324" lvl="2" indent="-174678" defTabSz="931615">
              <a:buFont typeface="Wingdings" panose="05000000000000000000" pitchFamily="2" charset="2"/>
              <a:buChar char="Ø"/>
              <a:defRPr/>
            </a:pPr>
            <a:r>
              <a:rPr lang="en-US" dirty="0">
                <a:solidFill>
                  <a:srgbClr val="000000"/>
                </a:solidFill>
                <a:latin typeface="Calibri" panose="020F0502020204030204" pitchFamily="34" charset="0"/>
                <a:cs typeface="+mn-cs"/>
              </a:rPr>
              <a:t>It is important to</a:t>
            </a:r>
            <a:r>
              <a:rPr lang="en-US" kern="1200" dirty="0">
                <a:solidFill>
                  <a:srgbClr val="000000"/>
                </a:solidFill>
                <a:effectLst/>
                <a:latin typeface="Calibri" panose="020F0502020204030204" pitchFamily="34" charset="0"/>
                <a:ea typeface="+mn-ea"/>
                <a:cs typeface="+mn-cs"/>
              </a:rPr>
              <a:t> value the relationships children have with others</a:t>
            </a:r>
            <a:r>
              <a:rPr lang="en-US" dirty="0">
                <a:solidFill>
                  <a:srgbClr val="000000"/>
                </a:solidFill>
                <a:latin typeface="Calibri" panose="020F0502020204030204" pitchFamily="34" charset="0"/>
                <a:cs typeface="+mn-cs"/>
              </a:rPr>
              <a:t> and it will </a:t>
            </a:r>
            <a:r>
              <a:rPr lang="en-US" kern="1200" dirty="0">
                <a:solidFill>
                  <a:srgbClr val="000000"/>
                </a:solidFill>
                <a:effectLst/>
                <a:latin typeface="Calibri" panose="020F0502020204030204" pitchFamily="34" charset="0"/>
                <a:ea typeface="+mn-ea"/>
                <a:cs typeface="+mn-cs"/>
              </a:rPr>
              <a:t>help the child not feel they have to chose between people they care about.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74678" indent="-174678" defTabSz="984287">
              <a:buFont typeface="Arial" panose="020B0604020202020204" pitchFamily="34" charset="0"/>
              <a:buChar char="•"/>
              <a:defRPr/>
            </a:pPr>
            <a:r>
              <a:rPr lang="en-US" dirty="0">
                <a:effectLst/>
                <a:latin typeface="Calibri" panose="020F0502020204030204" pitchFamily="34" charset="0"/>
                <a:ea typeface="Calibri" panose="020F0502020204030204" pitchFamily="34" charset="0"/>
                <a:cs typeface="Times New Roman" panose="02020603050405020304" pitchFamily="18" charset="0"/>
              </a:rPr>
              <a:t>Attunement</a:t>
            </a:r>
            <a:endParaRPr lang="en-US" i="0" dirty="0">
              <a:effectLst/>
              <a:latin typeface="Calibri" panose="020F0502020204030204" pitchFamily="34" charset="0"/>
              <a:ea typeface="Calibri" panose="020F0502020204030204" pitchFamily="34" charset="0"/>
              <a:cs typeface="Times New Roman" panose="02020603050405020304" pitchFamily="18" charset="0"/>
            </a:endParaRPr>
          </a:p>
          <a:p>
            <a:pPr marL="547324" lvl="2" indent="-174678" defTabSz="984287">
              <a:buFont typeface="Wingdings" panose="05000000000000000000" pitchFamily="2" charset="2"/>
              <a:buChar char="Ø"/>
              <a:defRPr/>
            </a:pPr>
            <a:r>
              <a:rPr lang="en-US" i="0" dirty="0">
                <a:effectLst/>
                <a:latin typeface="Calibri" panose="020F0502020204030204" pitchFamily="34" charset="0"/>
                <a:ea typeface="Calibri" panose="020F0502020204030204" pitchFamily="34" charset="0"/>
                <a:cs typeface="Times New Roman" panose="02020603050405020304" pitchFamily="18" charset="0"/>
              </a:rPr>
              <a:t>Being attuned to the child’s emotional needs (i.e., moods and feelings of security) and physical needs (i.e., hunger, levels of exhaustion) help a parent respond positively to those needs and gradually build the child’s trust and sense of safety.</a:t>
            </a:r>
          </a:p>
          <a:p>
            <a:pPr marL="547324" lvl="2" indent="-174678" defTabSz="984287">
              <a:buFont typeface="Wingdings" panose="05000000000000000000" pitchFamily="2" charset="2"/>
              <a:buChar char="Ø"/>
              <a:defRPr/>
            </a:pPr>
            <a:r>
              <a:rPr lang="en-US" i="0" dirty="0">
                <a:effectLst/>
                <a:latin typeface="Calibri" panose="020F0502020204030204" pitchFamily="34" charset="0"/>
                <a:ea typeface="Calibri" panose="020F0502020204030204" pitchFamily="34" charset="0"/>
                <a:cs typeface="Times New Roman" panose="02020603050405020304" pitchFamily="18" charset="0"/>
              </a:rPr>
              <a:t>Being attuned means paying attention to more than words, there are many subtle clues that can help adults learn when a child is in need.</a:t>
            </a:r>
          </a:p>
          <a:p>
            <a:pPr marL="465808" lvl="1">
              <a:lnSpc>
                <a:spcPct val="107000"/>
              </a:lnSpc>
              <a:spcAft>
                <a:spcPts val="814"/>
              </a:spcAft>
              <a:tabLst>
                <a:tab pos="931615" algn="l"/>
              </a:tabLst>
            </a:pPr>
            <a:endParaRPr lang="en-US" i="0" dirty="0">
              <a:effectLst/>
              <a:latin typeface="Calibri" panose="020F0502020204030204" pitchFamily="34" charset="0"/>
              <a:ea typeface="Calibri" panose="020F0502020204030204" pitchFamily="34" charset="0"/>
              <a:cs typeface="Times New Roman" panose="02020603050405020304" pitchFamily="18" charset="0"/>
            </a:endParaRPr>
          </a:p>
          <a:p>
            <a:pPr marL="174678" indent="-174678" defTabSz="931615">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B90169C-AFAA-4B3F-91CC-5EC03E22AE25}" type="slidenum">
              <a:rPr lang="en-US" smtClean="0"/>
              <a:pPr/>
              <a:t>12</a:t>
            </a:fld>
            <a:endParaRPr lang="en-US" dirty="0"/>
          </a:p>
        </p:txBody>
      </p:sp>
    </p:spTree>
    <p:extLst>
      <p:ext uri="{BB962C8B-B14F-4D97-AF65-F5344CB8AC3E}">
        <p14:creationId xmlns:p14="http://schemas.microsoft.com/office/powerpoint/2010/main" val="1981833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45 minutes. </a:t>
            </a:r>
          </a:p>
          <a:p>
            <a:endParaRPr lang="en-US" b="1" dirty="0">
              <a:solidFill>
                <a:srgbClr val="000000"/>
              </a:solidFill>
              <a:latin typeface="Calibri" panose="020F0502020204030204" pitchFamily="34" charset="0"/>
            </a:endParaRPr>
          </a:p>
          <a:p>
            <a:pPr defTabSz="931615">
              <a:defRPr/>
            </a:pPr>
            <a:r>
              <a:rPr lang="en-US" b="1" dirty="0">
                <a:solidFill>
                  <a:srgbClr val="000000"/>
                </a:solidFill>
                <a:latin typeface="Calibri" panose="020F0502020204030204" pitchFamily="34" charset="0"/>
              </a:rPr>
              <a:t>PARAPHRASE</a:t>
            </a:r>
          </a:p>
          <a:p>
            <a:r>
              <a:rPr lang="en-US" b="0" kern="1200" dirty="0">
                <a:solidFill>
                  <a:srgbClr val="000000"/>
                </a:solidFill>
                <a:effectLst/>
                <a:latin typeface="Calibri" panose="020F0502020204030204" pitchFamily="34" charset="0"/>
                <a:ea typeface="+mn-ea"/>
                <a:cs typeface="Arial" panose="020B0604020202020204" pitchFamily="34" charset="0"/>
              </a:rPr>
              <a:t>Let’s now </a:t>
            </a:r>
            <a:r>
              <a:rPr lang="en-US" b="0" kern="1200" dirty="0">
                <a:solidFill>
                  <a:srgbClr val="000000"/>
                </a:solidFill>
                <a:effectLst/>
                <a:latin typeface="Calibri" panose="020F0502020204030204" pitchFamily="34" charset="0"/>
                <a:ea typeface="+mn-ea"/>
                <a:cs typeface="+mn-cs"/>
              </a:rPr>
              <a:t>talk about how attachment is developed and spend some time talking about attachment styles and how they affect behaviors. Later in class, we’ll focus on ways to enhance your relationship with a child</a:t>
            </a:r>
            <a:r>
              <a:rPr lang="en-US" b="0" u="none" kern="1200" dirty="0">
                <a:solidFill>
                  <a:srgbClr val="000000"/>
                </a:solidFill>
                <a:effectLst/>
                <a:latin typeface="Calibri" panose="020F0502020204030204" pitchFamily="34" charset="0"/>
                <a:ea typeface="+mn-ea"/>
                <a:cs typeface="+mn-cs"/>
              </a:rPr>
              <a:t> that you are fostering or have adopted. </a:t>
            </a:r>
            <a:endParaRPr lang="en-US" b="0" kern="1200" dirty="0">
              <a:solidFill>
                <a:srgbClr val="000000"/>
              </a:solidFill>
              <a:effectLst/>
              <a:latin typeface="Calibri" panose="020F0502020204030204" pitchFamily="34" charset="0"/>
              <a:ea typeface="+mn-ea"/>
              <a:cs typeface="+mn-cs"/>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pPr lvl="1"/>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B8C07BEE-04AE-D041-83C8-DC330D9F93BA}"/>
              </a:ext>
            </a:extLst>
          </p:cNvPr>
          <p:cNvSpPr>
            <a:spLocks noGrp="1"/>
          </p:cNvSpPr>
          <p:nvPr>
            <p:ph type="sldNum" sz="quarter" idx="5"/>
          </p:nvPr>
        </p:nvSpPr>
        <p:spPr>
          <a:xfrm>
            <a:off x="6544438" y="8829967"/>
            <a:ext cx="464340" cy="466433"/>
          </a:xfrm>
          <a:prstGeom prst="rect">
            <a:avLst/>
          </a:prstGeom>
        </p:spPr>
        <p:txBody>
          <a:bodyPr vert="horz" lIns="93162" tIns="46580" rIns="93162" bIns="46580" rtlCol="0" anchor="ctr" anchorCtr="0"/>
          <a:lstStyle>
            <a:lvl1pPr algn="ctr">
              <a:defRPr sz="1000">
                <a:solidFill>
                  <a:schemeClr val="bg1"/>
                </a:solidFill>
              </a:defRPr>
            </a:lvl1pPr>
          </a:lstStyle>
          <a:p>
            <a:fld id="{3B90169C-AFAA-4B3F-91CC-5EC03E22AE25}" type="slidenum">
              <a:rPr lang="en-US" smtClean="0"/>
              <a:pPr/>
              <a:t>13</a:t>
            </a:fld>
            <a:endParaRPr lang="en-US" dirty="0"/>
          </a:p>
        </p:txBody>
      </p:sp>
    </p:spTree>
    <p:extLst>
      <p:ext uri="{BB962C8B-B14F-4D97-AF65-F5344CB8AC3E}">
        <p14:creationId xmlns:p14="http://schemas.microsoft.com/office/powerpoint/2010/main" val="1652636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2"/>
            <a:ext cx="5608320" cy="4254472"/>
          </a:xfrm>
        </p:spPr>
        <p:txBody>
          <a:bodyPr/>
          <a:lstStyle/>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defTabSz="931615">
              <a:defRPr/>
            </a:pPr>
            <a:r>
              <a:rPr lang="en-US" b="0" i="0" kern="1200" dirty="0">
                <a:solidFill>
                  <a:srgbClr val="000000"/>
                </a:solidFill>
                <a:effectLst/>
                <a:latin typeface="Calibri" panose="020F0502020204030204" pitchFamily="34" charset="0"/>
                <a:ea typeface="+mn-ea"/>
                <a:cs typeface="Arial" panose="020B0604020202020204" pitchFamily="34" charset="0"/>
              </a:rPr>
              <a:t>It may be useful to point to the graphic as you move through this cycle of the child’s needs being met. This graphic is also </a:t>
            </a:r>
            <a:r>
              <a:rPr lang="en-US" i="0" u="sng" kern="1200" dirty="0">
                <a:solidFill>
                  <a:srgbClr val="000000"/>
                </a:solidFill>
                <a:effectLst/>
                <a:latin typeface="Calibri" panose="020F0502020204030204" pitchFamily="34" charset="0"/>
                <a:ea typeface="+mn-ea"/>
                <a:cs typeface="Arial" panose="020B0604020202020204" pitchFamily="34" charset="0"/>
              </a:rPr>
              <a:t>Handout #1: Cycles of Attachment </a:t>
            </a:r>
            <a:r>
              <a:rPr lang="en-US" b="0" i="0" kern="1200" dirty="0">
                <a:solidFill>
                  <a:srgbClr val="000000"/>
                </a:solidFill>
                <a:effectLst/>
                <a:latin typeface="Calibri" panose="020F0502020204030204" pitchFamily="34" charset="0"/>
                <a:ea typeface="+mn-ea"/>
                <a:cs typeface="Arial" panose="020B0604020202020204" pitchFamily="34" charset="0"/>
              </a:rPr>
              <a:t>for this theme in the  </a:t>
            </a:r>
            <a:r>
              <a:rPr lang="en-US" b="1" i="0"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b="0" i="0" kern="1200" dirty="0">
                <a:solidFill>
                  <a:srgbClr val="000000"/>
                </a:solidFill>
                <a:effectLst/>
                <a:latin typeface="Calibri" panose="020F0502020204030204" pitchFamily="34" charset="0"/>
                <a:ea typeface="+mn-ea"/>
                <a:cs typeface="Arial" panose="020B0604020202020204" pitchFamily="34" charset="0"/>
              </a:rPr>
              <a:t>if it is easier for participants to view on paper.</a:t>
            </a:r>
          </a:p>
          <a:p>
            <a:pPr defTabSz="931615">
              <a:defRPr/>
            </a:pPr>
            <a:endParaRPr lang="en-US" b="0" i="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0" i="0" kern="1200" dirty="0">
                <a:solidFill>
                  <a:srgbClr val="000000"/>
                </a:solidFill>
                <a:effectLst/>
                <a:latin typeface="Calibri" panose="020F0502020204030204" pitchFamily="34" charset="0"/>
                <a:ea typeface="+mn-ea"/>
                <a:cs typeface="Arial" panose="020B0604020202020204" pitchFamily="34" charset="0"/>
              </a:rPr>
              <a:t>This </a:t>
            </a:r>
            <a:r>
              <a:rPr lang="en-US" dirty="0">
                <a:solidFill>
                  <a:srgbClr val="000000"/>
                </a:solidFill>
                <a:latin typeface="Calibri" panose="020F0502020204030204" pitchFamily="34" charset="0"/>
              </a:rPr>
              <a:t>content</a:t>
            </a:r>
            <a:r>
              <a:rPr lang="en-US" b="0" i="0" kern="1200" dirty="0">
                <a:solidFill>
                  <a:srgbClr val="000000"/>
                </a:solidFill>
                <a:effectLst/>
                <a:latin typeface="Calibri" panose="020F0502020204030204" pitchFamily="34" charset="0"/>
                <a:ea typeface="+mn-ea"/>
                <a:cs typeface="Arial" panose="020B0604020202020204" pitchFamily="34" charset="0"/>
              </a:rPr>
              <a:t> is meant to move quickly as the focus should be on the disrupted cycle of attachment, which comes next. </a:t>
            </a:r>
          </a:p>
          <a:p>
            <a:pPr defTabSz="931615">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To understand attachment, we need to go back to the beginning. The building blocks for relationships </a:t>
            </a:r>
            <a:r>
              <a:rPr lang="en-US" dirty="0">
                <a:solidFill>
                  <a:srgbClr val="000000"/>
                </a:solidFill>
                <a:latin typeface="Calibri" panose="020F0502020204030204" pitchFamily="34" charset="0"/>
              </a:rPr>
              <a:t>begin</a:t>
            </a:r>
            <a:r>
              <a:rPr lang="en-US" kern="1200" dirty="0">
                <a:solidFill>
                  <a:srgbClr val="000000"/>
                </a:solidFill>
                <a:effectLst/>
                <a:latin typeface="Calibri" panose="020F0502020204030204" pitchFamily="34" charset="0"/>
                <a:ea typeface="+mn-ea"/>
                <a:cs typeface="Arial" panose="020B0604020202020204" pitchFamily="34" charset="0"/>
              </a:rPr>
              <a:t> in the earliest months between a child and the </a:t>
            </a:r>
            <a:r>
              <a:rPr lang="en-US" dirty="0">
                <a:solidFill>
                  <a:srgbClr val="000000"/>
                </a:solidFill>
                <a:latin typeface="Calibri" panose="020F0502020204030204" pitchFamily="34" charset="0"/>
              </a:rPr>
              <a:t>primary</a:t>
            </a:r>
            <a:r>
              <a:rPr lang="en-US" kern="1200" dirty="0">
                <a:solidFill>
                  <a:srgbClr val="000000"/>
                </a:solidFill>
                <a:effectLst/>
                <a:latin typeface="Calibri" panose="020F0502020204030204" pitchFamily="34" charset="0"/>
                <a:ea typeface="+mn-ea"/>
                <a:cs typeface="Arial" panose="020B0604020202020204" pitchFamily="34" charset="0"/>
              </a:rPr>
              <a:t> person(s)  taking care of them. In a healthy relationship, when the baby expresses a need, the parent comes to meet that need. </a:t>
            </a:r>
          </a:p>
          <a:p>
            <a:pPr defTabSz="931615">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ASK</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What kinds of needs do babies express? </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Reinforce: </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Hunger</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Sleepy</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Too hot or cold</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Dirty diaper needs changing</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Lonely</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How many times a day do babies express these needs? </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Reinforce: Many! </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How do parents and caregivers meet these needs?</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Reinforce: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Picking them up/holding </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Soothing</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Rocking/walking/movement</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Cooing/singing</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Changing what they need-diapers, temperature, environments, etc.</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That’s why caregivers of newborn babies are often so exhausted. But it is important to meet the baby’s needs because it teaches the child that their needs are understood</a:t>
            </a:r>
            <a:r>
              <a:rPr lang="en-US" dirty="0">
                <a:solidFill>
                  <a:srgbClr val="000000"/>
                </a:solidFill>
                <a:latin typeface="Calibri" panose="020F0502020204030204" pitchFamily="34" charset="0"/>
              </a:rPr>
              <a:t>, so</a:t>
            </a:r>
            <a:r>
              <a:rPr lang="en-US" kern="1200" dirty="0">
                <a:solidFill>
                  <a:srgbClr val="000000"/>
                </a:solidFill>
                <a:effectLst/>
                <a:latin typeface="Calibri" panose="020F0502020204030204" pitchFamily="34" charset="0"/>
                <a:ea typeface="+mn-ea"/>
                <a:cs typeface="Arial" panose="020B0604020202020204" pitchFamily="34" charset="0"/>
              </a:rPr>
              <a:t> they can relax because the world is predictable and</a:t>
            </a:r>
            <a:r>
              <a:rPr lang="en-US" u="none" kern="1200" dirty="0">
                <a:solidFill>
                  <a:srgbClr val="000000"/>
                </a:solidFill>
                <a:effectLst/>
                <a:latin typeface="Calibri" panose="020F0502020204030204" pitchFamily="34" charset="0"/>
                <a:ea typeface="+mn-ea"/>
                <a:cs typeface="Arial" panose="020B060402020202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therefore, safe.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14</a:t>
            </a:fld>
            <a:endParaRPr lang="en-US" dirty="0"/>
          </a:p>
        </p:txBody>
      </p:sp>
    </p:spTree>
    <p:extLst>
      <p:ext uri="{BB962C8B-B14F-4D97-AF65-F5344CB8AC3E}">
        <p14:creationId xmlns:p14="http://schemas.microsoft.com/office/powerpoint/2010/main" val="1915592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pPr defTabSz="931615">
              <a:defRPr/>
            </a:pPr>
            <a:r>
              <a:rPr lang="en-US" b="1" dirty="0">
                <a:solidFill>
                  <a:srgbClr val="000000"/>
                </a:solidFill>
                <a:latin typeface="Calibri" panose="020F0502020204030204" pitchFamily="34" charset="0"/>
              </a:rPr>
              <a:t>PARAPHRASE</a:t>
            </a: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When a </a:t>
            </a:r>
            <a:r>
              <a:rPr lang="en-US" dirty="0">
                <a:solidFill>
                  <a:srgbClr val="000000"/>
                </a:solidFill>
                <a:latin typeface="Calibri" panose="020F0502020204030204" pitchFamily="34" charset="0"/>
              </a:rPr>
              <a:t>parent</a:t>
            </a:r>
            <a:r>
              <a:rPr lang="en-US" kern="1200" dirty="0">
                <a:solidFill>
                  <a:srgbClr val="000000"/>
                </a:solidFill>
                <a:effectLst/>
                <a:latin typeface="Calibri" panose="020F0502020204030204" pitchFamily="34" charset="0"/>
                <a:ea typeface="+mn-ea"/>
                <a:cs typeface="Arial" panose="020B0604020202020204" pitchFamily="34" charset="0"/>
              </a:rPr>
              <a:t> does not come or does not reliably meet the child’s needs in an appropriate way, the cycle of healthy attachment gets disrupted. The child’s developing brain and body do not learn to relax or feel secure</a:t>
            </a:r>
            <a:r>
              <a:rPr lang="en-US" u="none" kern="1200" dirty="0">
                <a:solidFill>
                  <a:srgbClr val="000000"/>
                </a:solidFill>
                <a:effectLst/>
                <a:latin typeface="Calibri" panose="020F0502020204030204" pitchFamily="34" charset="0"/>
                <a:ea typeface="+mn-ea"/>
                <a:cs typeface="Arial" panose="020B0604020202020204" pitchFamily="34" charset="0"/>
              </a:rPr>
              <a:t>. Instead, they </a:t>
            </a:r>
            <a:r>
              <a:rPr lang="en-US" kern="1200" dirty="0">
                <a:solidFill>
                  <a:srgbClr val="000000"/>
                </a:solidFill>
                <a:effectLst/>
                <a:latin typeface="Calibri" panose="020F0502020204030204" pitchFamily="34" charset="0"/>
                <a:ea typeface="+mn-ea"/>
                <a:cs typeface="Arial" panose="020B0604020202020204" pitchFamily="34" charset="0"/>
              </a:rPr>
              <a:t>learn difficult messages about people and the world. The world may feel </a:t>
            </a:r>
            <a:r>
              <a:rPr lang="en-US" dirty="0">
                <a:solidFill>
                  <a:srgbClr val="000000"/>
                </a:solidFill>
                <a:latin typeface="Calibri" panose="020F0502020204030204" pitchFamily="34" charset="0"/>
              </a:rPr>
              <a:t>like an unsafe and scary place, and that people will not be there to meet their needs </a:t>
            </a:r>
            <a:r>
              <a:rPr lang="en-US" kern="1200" dirty="0">
                <a:solidFill>
                  <a:srgbClr val="000000"/>
                </a:solidFill>
                <a:effectLst/>
                <a:latin typeface="Calibri" panose="020F0502020204030204" pitchFamily="34" charset="0"/>
                <a:ea typeface="+mn-ea"/>
                <a:cs typeface="Arial" panose="020B0604020202020204" pitchFamily="34" charset="0"/>
              </a:rPr>
              <a:t>Unfortunately, this </a:t>
            </a:r>
            <a:r>
              <a:rPr lang="en-US" dirty="0">
                <a:solidFill>
                  <a:srgbClr val="000000"/>
                </a:solidFill>
                <a:latin typeface="Calibri" panose="020F0502020204030204" pitchFamily="34" charset="0"/>
              </a:rPr>
              <a:t>may be</a:t>
            </a:r>
            <a:r>
              <a:rPr lang="en-US" kern="1200" dirty="0">
                <a:solidFill>
                  <a:srgbClr val="000000"/>
                </a:solidFill>
                <a:effectLst/>
                <a:latin typeface="Calibri" panose="020F0502020204030204" pitchFamily="34" charset="0"/>
                <a:ea typeface="+mn-ea"/>
                <a:cs typeface="Arial" panose="020B0604020202020204" pitchFamily="34" charset="0"/>
              </a:rPr>
              <a:t> the early experience of most of the children that you will be fostering or adopting. </a:t>
            </a:r>
          </a:p>
          <a:p>
            <a:pPr defTabSz="931615">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While we cannot actually recreate the attachment process with older children who have experienced disruptions, we can promote their relationships with stable, nurturing, and attentive caregivers that can provide the emotional support necessary for the child’s healing no matter what age they are when they come to </a:t>
            </a:r>
            <a:r>
              <a:rPr lang="en-US" dirty="0">
                <a:solidFill>
                  <a:srgbClr val="000000"/>
                </a:solidFill>
                <a:latin typeface="Calibri" panose="020F0502020204030204" pitchFamily="34" charset="0"/>
              </a:rPr>
              <a:t>you</a:t>
            </a:r>
            <a:r>
              <a:rPr lang="en-US" kern="1200" dirty="0">
                <a:solidFill>
                  <a:srgbClr val="000000"/>
                </a:solidFill>
                <a:effectLst/>
                <a:latin typeface="Calibri" panose="020F0502020204030204" pitchFamily="34" charset="0"/>
                <a:ea typeface="+mn-ea"/>
                <a:cs typeface="Arial" panose="020B0604020202020204" pitchFamily="34" charset="0"/>
              </a:rPr>
              <a:t>. </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Relationships that focus on the child’s needs over and over again will help improve how the child feels about themselves and interacts with others. This is why parents who are fostering and adopting will become so important in the child’s life!</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15</a:t>
            </a:fld>
            <a:endParaRPr lang="en-US" dirty="0"/>
          </a:p>
        </p:txBody>
      </p:sp>
    </p:spTree>
    <p:extLst>
      <p:ext uri="{BB962C8B-B14F-4D97-AF65-F5344CB8AC3E}">
        <p14:creationId xmlns:p14="http://schemas.microsoft.com/office/powerpoint/2010/main" val="224702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Now that you have been learning about the impact of early attachments, let’s dig a little deeper into how it can play out in relationships later.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Research tells us that both children and adults relate to others with certain styles of attachment. As we discussed, these styles are formed early in life, through interactions with a child’s early caregivers</a:t>
            </a:r>
            <a:r>
              <a:rPr lang="en-US" dirty="0">
                <a:solidFill>
                  <a:srgbClr val="000000"/>
                </a:solidFill>
                <a:latin typeface="Calibri" panose="020F050202020403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It is through these parent-child interactions that we develop our first ideas and feelings about ourselves, others</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and the world. These ideas and feelings often end up guiding the way we interact with others in later relationships.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Attachment styles are generally thought of in </a:t>
            </a:r>
            <a:r>
              <a:rPr lang="en-US" u="none" kern="1200" dirty="0">
                <a:solidFill>
                  <a:srgbClr val="000000"/>
                </a:solidFill>
                <a:effectLst/>
                <a:latin typeface="Calibri" panose="020F0502020204030204" pitchFamily="34" charset="0"/>
                <a:ea typeface="+mn-ea"/>
                <a:cs typeface="Arial" panose="020B0604020202020204" pitchFamily="34" charset="0"/>
              </a:rPr>
              <a:t>four</a:t>
            </a:r>
            <a:r>
              <a:rPr lang="en-US" kern="1200" dirty="0">
                <a:solidFill>
                  <a:srgbClr val="000000"/>
                </a:solidFill>
                <a:effectLst/>
                <a:latin typeface="Calibri" panose="020F0502020204030204" pitchFamily="34" charset="0"/>
                <a:ea typeface="+mn-ea"/>
                <a:cs typeface="Arial" panose="020B0604020202020204" pitchFamily="34" charset="0"/>
              </a:rPr>
              <a:t> categories for children, with</a:t>
            </a:r>
            <a:r>
              <a:rPr lang="en-US" u="none" kern="1200" dirty="0">
                <a:solidFill>
                  <a:srgbClr val="000000"/>
                </a:solidFill>
                <a:effectLst/>
                <a:latin typeface="Calibri" panose="020F0502020204030204" pitchFamily="34" charset="0"/>
                <a:ea typeface="+mn-ea"/>
                <a:cs typeface="Arial" panose="020B0604020202020204" pitchFamily="34" charset="0"/>
              </a:rPr>
              <a:t> corresponding </a:t>
            </a:r>
            <a:r>
              <a:rPr lang="en-US" kern="1200" dirty="0">
                <a:solidFill>
                  <a:srgbClr val="000000"/>
                </a:solidFill>
                <a:effectLst/>
                <a:latin typeface="Calibri" panose="020F0502020204030204" pitchFamily="34" charset="0"/>
                <a:ea typeface="+mn-ea"/>
                <a:cs typeface="Arial" panose="020B0604020202020204" pitchFamily="34" charset="0"/>
              </a:rPr>
              <a:t>styles for adults. However, characteristics from the categories can overlap, and the styles are not fixed patterns for life as they can be impacted by other relationships along the way.</a:t>
            </a:r>
          </a:p>
          <a:p>
            <a:endParaRPr lang="en-US" dirty="0">
              <a:solidFill>
                <a:srgbClr val="000000"/>
              </a:solidFill>
              <a:latin typeface="Calibri" panose="020F050202020403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16</a:t>
            </a:fld>
            <a:endParaRPr lang="en-US" dirty="0"/>
          </a:p>
        </p:txBody>
      </p:sp>
    </p:spTree>
    <p:extLst>
      <p:ext uri="{BB962C8B-B14F-4D97-AF65-F5344CB8AC3E}">
        <p14:creationId xmlns:p14="http://schemas.microsoft.com/office/powerpoint/2010/main" val="1334130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Let’s talk for a few minutes about the children’s styles of attachment. </a:t>
            </a:r>
            <a:r>
              <a:rPr lang="en-US" dirty="0">
                <a:solidFill>
                  <a:srgbClr val="000000"/>
                </a:solidFill>
                <a:latin typeface="Calibri" panose="020F0502020204030204" pitchFamily="34" charset="0"/>
              </a:rPr>
              <a:t>A</a:t>
            </a:r>
            <a:r>
              <a:rPr lang="en-US" kern="1200" dirty="0">
                <a:solidFill>
                  <a:srgbClr val="000000"/>
                </a:solidFill>
                <a:effectLst/>
                <a:latin typeface="Calibri" panose="020F0502020204030204" pitchFamily="34" charset="0"/>
                <a:ea typeface="+mn-ea"/>
                <a:cs typeface="Arial" panose="020B0604020202020204" pitchFamily="34" charset="0"/>
              </a:rPr>
              <a:t>lthough many people have combinations of characteristics, the styles of attachment are generally viewed in </a:t>
            </a:r>
            <a:r>
              <a:rPr lang="en-US" u="none" kern="1200" dirty="0">
                <a:solidFill>
                  <a:srgbClr val="000000"/>
                </a:solidFill>
                <a:effectLst/>
                <a:latin typeface="Calibri" panose="020F0502020204030204" pitchFamily="34" charset="0"/>
                <a:ea typeface="+mn-ea"/>
                <a:cs typeface="Arial" panose="020B0604020202020204" pitchFamily="34" charset="0"/>
              </a:rPr>
              <a:t>four</a:t>
            </a:r>
            <a:r>
              <a:rPr lang="en-US" kern="1200" dirty="0">
                <a:solidFill>
                  <a:srgbClr val="000000"/>
                </a:solidFill>
                <a:effectLst/>
                <a:latin typeface="Calibri" panose="020F0502020204030204" pitchFamily="34" charset="0"/>
                <a:ea typeface="+mn-ea"/>
                <a:cs typeface="Arial" panose="020B0604020202020204" pitchFamily="34" charset="0"/>
              </a:rPr>
              <a:t> categories.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In children, the 4 styles are known as Secure, Avoidant*, Ambivalent*</a:t>
            </a:r>
            <a:r>
              <a:rPr lang="en-US" u="none" kern="1200" dirty="0">
                <a:solidFill>
                  <a:srgbClr val="000000"/>
                </a:solidFill>
                <a:effectLst/>
                <a:latin typeface="Calibri" panose="020F0502020204030204" pitchFamily="34" charset="0"/>
                <a:ea typeface="+mn-ea"/>
                <a:cs typeface="Arial" panose="020B060402020202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and Disorganized.  </a:t>
            </a:r>
          </a:p>
          <a:p>
            <a:endParaRPr lang="en-US" b="1" u="none"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*Sometimes referred to as Anxiously Avoidant and Anxiously Ambivalent.</a:t>
            </a:r>
            <a:endParaRPr lang="en-US" b="1" u="none" kern="1200" dirty="0">
              <a:solidFill>
                <a:srgbClr val="000000"/>
              </a:solidFill>
              <a:effectLst/>
              <a:latin typeface="Calibri" panose="020F0502020204030204" pitchFamily="34" charset="0"/>
              <a:ea typeface="+mn-ea"/>
              <a:cs typeface="Arial" panose="020B0604020202020204" pitchFamily="34" charset="0"/>
            </a:endParaRPr>
          </a:p>
          <a:p>
            <a:endParaRPr lang="en-US" b="1" u="none" kern="1200" dirty="0">
              <a:solidFill>
                <a:srgbClr val="000000"/>
              </a:solidFill>
              <a:effectLst/>
              <a:latin typeface="Calibri" panose="020F0502020204030204" pitchFamily="34" charset="0"/>
              <a:ea typeface="+mn-ea"/>
              <a:cs typeface="Arial" panose="020B0604020202020204" pitchFamily="34" charset="0"/>
            </a:endParaRPr>
          </a:p>
          <a:p>
            <a:r>
              <a:rPr lang="en-US" b="1" u="none"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It may be helpful to point to each style on the slide as you name them. The arrow is indicative of the potential for fluidity and change as they do not have to stay fixed patterns for life.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b="1" i="1"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17</a:t>
            </a:fld>
            <a:endParaRPr lang="en-US" dirty="0"/>
          </a:p>
        </p:txBody>
      </p:sp>
    </p:spTree>
    <p:extLst>
      <p:ext uri="{BB962C8B-B14F-4D97-AF65-F5344CB8AC3E}">
        <p14:creationId xmlns:p14="http://schemas.microsoft.com/office/powerpoint/2010/main" val="3988409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The styles of attachment are patterns that may guide how we interact with others, but it is important to remember that while these patterns are a tendency to act a particular way, that’s not always going to be true. Have you ever been moving along a certain path and then you spent time with someone that made such an impression on you that </a:t>
            </a:r>
            <a:r>
              <a:rPr lang="en-US" u="none" kern="1200" dirty="0">
                <a:solidFill>
                  <a:srgbClr val="000000"/>
                </a:solidFill>
                <a:effectLst/>
                <a:latin typeface="Calibri" panose="020F0502020204030204" pitchFamily="34" charset="0"/>
                <a:ea typeface="+mn-ea"/>
                <a:cs typeface="Arial" panose="020B0604020202020204" pitchFamily="34" charset="0"/>
              </a:rPr>
              <a:t>they</a:t>
            </a:r>
            <a:r>
              <a:rPr lang="en-US" kern="1200" dirty="0">
                <a:solidFill>
                  <a:srgbClr val="000000"/>
                </a:solidFill>
                <a:effectLst/>
                <a:latin typeface="Calibri" panose="020F0502020204030204" pitchFamily="34" charset="0"/>
                <a:ea typeface="+mn-ea"/>
                <a:cs typeface="Arial" panose="020B0604020202020204" pitchFamily="34" charset="0"/>
              </a:rPr>
              <a:t> actually changed your outlook or actions? Maybe it was conversations and time spent with a coach, a colleague, a mentor, a friend? That’s kind of how attachment styles work</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they move in one direction like they’re on aut</a:t>
            </a:r>
            <a:r>
              <a:rPr lang="en-US" u="none" kern="1200" dirty="0">
                <a:solidFill>
                  <a:srgbClr val="000000"/>
                </a:solidFill>
                <a:effectLst/>
                <a:latin typeface="Calibri" panose="020F0502020204030204" pitchFamily="34" charset="0"/>
                <a:ea typeface="+mn-ea"/>
                <a:cs typeface="Arial" panose="020B0604020202020204" pitchFamily="34" charset="0"/>
              </a:rPr>
              <a:t>op</a:t>
            </a:r>
            <a:r>
              <a:rPr lang="en-US" kern="1200" dirty="0">
                <a:solidFill>
                  <a:srgbClr val="000000"/>
                </a:solidFill>
                <a:effectLst/>
                <a:latin typeface="Calibri" panose="020F0502020204030204" pitchFamily="34" charset="0"/>
                <a:ea typeface="+mn-ea"/>
                <a:cs typeface="Arial" panose="020B0604020202020204" pitchFamily="34" charset="0"/>
              </a:rPr>
              <a:t>ilot, but as you see in this slide, sometimes, enough powerful experiences with someone </a:t>
            </a:r>
            <a:r>
              <a:rPr lang="en-US" u="none" kern="1200" dirty="0">
                <a:solidFill>
                  <a:srgbClr val="000000"/>
                </a:solidFill>
                <a:effectLst/>
                <a:latin typeface="Calibri" panose="020F0502020204030204" pitchFamily="34" charset="0"/>
                <a:ea typeface="+mn-ea"/>
                <a:cs typeface="Arial" panose="020B0604020202020204" pitchFamily="34" charset="0"/>
              </a:rPr>
              <a:t>rer</a:t>
            </a:r>
            <a:r>
              <a:rPr lang="en-US" kern="1200" dirty="0">
                <a:solidFill>
                  <a:srgbClr val="000000"/>
                </a:solidFill>
                <a:effectLst/>
                <a:latin typeface="Calibri" panose="020F0502020204030204" pitchFamily="34" charset="0"/>
                <a:ea typeface="+mn-ea"/>
                <a:cs typeface="Arial" panose="020B0604020202020204" pitchFamily="34" charset="0"/>
              </a:rPr>
              <a:t>outes them onto a different track.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18</a:t>
            </a:fld>
            <a:endParaRPr lang="en-US" dirty="0"/>
          </a:p>
        </p:txBody>
      </p:sp>
    </p:spTree>
    <p:extLst>
      <p:ext uri="{BB962C8B-B14F-4D97-AF65-F5344CB8AC3E}">
        <p14:creationId xmlns:p14="http://schemas.microsoft.com/office/powerpoint/2010/main" val="2016061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009707"/>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All this theory might sound a little complicated.  So let’s break it down a bit. </a:t>
            </a:r>
          </a:p>
          <a:p>
            <a:endParaRPr lang="en-US" b="1" strike="sngStrike"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When a child has their needs met the majority of the time, they will likely develop what is known as a “secure” attachment. The securely attached person does not look or act perfectly, nor were they parented perfectly. But, securely attached children believe that their needs are generally understood and can be met, so they experience their world as </a:t>
            </a:r>
            <a:r>
              <a:rPr lang="en-US" dirty="0">
                <a:solidFill>
                  <a:srgbClr val="000000"/>
                </a:solidFill>
                <a:latin typeface="Calibri" panose="020F0502020204030204" pitchFamily="34" charset="0"/>
              </a:rPr>
              <a:t>mostly</a:t>
            </a:r>
            <a:r>
              <a:rPr lang="en-US" kern="1200" dirty="0">
                <a:solidFill>
                  <a:srgbClr val="000000"/>
                </a:solidFill>
                <a:effectLst/>
                <a:latin typeface="Calibri" panose="020F0502020204030204" pitchFamily="34" charset="0"/>
                <a:ea typeface="+mn-ea"/>
                <a:cs typeface="Arial" panose="020B0604020202020204" pitchFamily="34" charset="0"/>
              </a:rPr>
              <a:t> predicable and safe. This belief allows them to have healthy relationships with others and to individually thrive. Maybe some of you had this experience growing up, maybe not.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p>
          <a:p>
            <a:r>
              <a:rPr lang="en-US" b="0" i="0" kern="1200" dirty="0">
                <a:solidFill>
                  <a:srgbClr val="000000"/>
                </a:solidFill>
                <a:effectLst/>
                <a:latin typeface="Calibri" panose="020F0502020204030204" pitchFamily="34" charset="0"/>
                <a:ea typeface="+mn-ea"/>
                <a:cs typeface="Arial" panose="020B0604020202020204" pitchFamily="34" charset="0"/>
              </a:rPr>
              <a:t>Why do you think children who are securely attached from having their needs met would be able to thrive in relationships later?</a:t>
            </a:r>
          </a:p>
          <a:p>
            <a:r>
              <a:rPr lang="en-US" b="0" i="0" kern="1200" dirty="0">
                <a:solidFill>
                  <a:srgbClr val="000000"/>
                </a:solidFill>
                <a:effectLst/>
                <a:latin typeface="Calibri" panose="020F0502020204030204" pitchFamily="34" charset="0"/>
                <a:ea typeface="+mn-ea"/>
                <a:cs typeface="Arial" panose="020B0604020202020204" pitchFamily="34" charset="0"/>
              </a:rPr>
              <a:t>Reinforce the following points if not brought up by participants: </a:t>
            </a:r>
          </a:p>
          <a:p>
            <a:pPr marL="174678" indent="-174678">
              <a:buFont typeface="Arial" panose="020B0604020202020204" pitchFamily="34" charset="0"/>
              <a:buChar char="•"/>
            </a:pPr>
            <a:r>
              <a:rPr lang="en-US" b="0" i="0" kern="1200" dirty="0">
                <a:solidFill>
                  <a:srgbClr val="000000"/>
                </a:solidFill>
                <a:effectLst/>
                <a:latin typeface="Calibri" panose="020F0502020204030204" pitchFamily="34" charset="0"/>
                <a:ea typeface="+mn-ea"/>
                <a:cs typeface="Arial" panose="020B0604020202020204" pitchFamily="34" charset="0"/>
              </a:rPr>
              <a:t>Experience has taught them how to trust</a:t>
            </a:r>
            <a:r>
              <a:rPr lang="en-US" b="0" i="0" u="none" dirty="0">
                <a:solidFill>
                  <a:srgbClr val="000000"/>
                </a:solidFill>
                <a:latin typeface="Calibri" panose="020F0502020204030204" pitchFamily="34" charset="0"/>
              </a:rPr>
              <a:t>.</a:t>
            </a:r>
            <a:endParaRPr lang="en-US" b="0" i="0" u="none" kern="1200" dirty="0">
              <a:solidFill>
                <a:srgbClr val="000000"/>
              </a:solidFill>
              <a:effectLst/>
              <a:latin typeface="Calibri" panose="020F0502020204030204" pitchFamily="34" charset="0"/>
              <a:ea typeface="+mn-ea"/>
              <a:cs typeface="Arial" panose="020B0604020202020204" pitchFamily="34" charset="0"/>
            </a:endParaRPr>
          </a:p>
          <a:p>
            <a:pPr marL="174678" indent="-174678">
              <a:buFont typeface="Arial" panose="020B0604020202020204" pitchFamily="34" charset="0"/>
              <a:buChar char="•"/>
            </a:pPr>
            <a:r>
              <a:rPr lang="en-US" b="0" i="0" kern="1200" dirty="0">
                <a:solidFill>
                  <a:srgbClr val="000000"/>
                </a:solidFill>
                <a:effectLst/>
                <a:latin typeface="Calibri" panose="020F0502020204030204" pitchFamily="34" charset="0"/>
                <a:ea typeface="+mn-ea"/>
                <a:cs typeface="Arial" panose="020B0604020202020204" pitchFamily="34" charset="0"/>
              </a:rPr>
              <a:t>They are not preoccupied with getting their basic needs met</a:t>
            </a:r>
            <a:r>
              <a:rPr lang="en-US" b="0" i="0" u="none" dirty="0">
                <a:solidFill>
                  <a:srgbClr val="000000"/>
                </a:solidFill>
                <a:latin typeface="Calibri" panose="020F0502020204030204" pitchFamily="34" charset="0"/>
              </a:rPr>
              <a:t>.</a:t>
            </a:r>
            <a:endParaRPr lang="en-US" b="0" i="0" u="none" kern="1200" dirty="0">
              <a:solidFill>
                <a:srgbClr val="000000"/>
              </a:solidFill>
              <a:effectLst/>
              <a:latin typeface="Calibri" panose="020F0502020204030204" pitchFamily="34" charset="0"/>
              <a:ea typeface="+mn-ea"/>
              <a:cs typeface="Arial" panose="020B0604020202020204" pitchFamily="34" charset="0"/>
            </a:endParaRPr>
          </a:p>
          <a:p>
            <a:pPr marL="174678" indent="-174678">
              <a:buFont typeface="Arial" panose="020B0604020202020204" pitchFamily="34" charset="0"/>
              <a:buChar char="•"/>
            </a:pPr>
            <a:r>
              <a:rPr lang="en-US" b="0" i="0" kern="1200" dirty="0">
                <a:solidFill>
                  <a:srgbClr val="000000"/>
                </a:solidFill>
                <a:effectLst/>
                <a:latin typeface="Calibri" panose="020F0502020204030204" pitchFamily="34" charset="0"/>
                <a:ea typeface="+mn-ea"/>
                <a:cs typeface="Arial" panose="020B0604020202020204" pitchFamily="34" charset="0"/>
              </a:rPr>
              <a:t>They know what love feels like and can return that love</a:t>
            </a:r>
            <a:r>
              <a:rPr lang="en-US" b="0" i="0" u="none" dirty="0">
                <a:solidFill>
                  <a:srgbClr val="000000"/>
                </a:solidFill>
                <a:latin typeface="Calibri" panose="020F0502020204030204" pitchFamily="34" charset="0"/>
              </a:rPr>
              <a:t>.</a:t>
            </a:r>
            <a:endParaRPr lang="en-US" b="0" i="0" u="none" kern="1200" dirty="0">
              <a:solidFill>
                <a:srgbClr val="000000"/>
              </a:solidFill>
              <a:effectLst/>
              <a:latin typeface="Calibri" panose="020F0502020204030204" pitchFamily="34" charset="0"/>
              <a:ea typeface="+mn-ea"/>
              <a:cs typeface="Arial" panose="020B0604020202020204" pitchFamily="34" charset="0"/>
            </a:endParaRPr>
          </a:p>
          <a:p>
            <a:pPr marL="174678" indent="-174678">
              <a:buFont typeface="Arial" panose="020B0604020202020204" pitchFamily="34" charset="0"/>
              <a:buChar char="•"/>
            </a:pPr>
            <a:r>
              <a:rPr lang="en-US" b="0" i="0" kern="1200" dirty="0">
                <a:solidFill>
                  <a:srgbClr val="000000"/>
                </a:solidFill>
                <a:effectLst/>
                <a:latin typeface="Calibri" panose="020F0502020204030204" pitchFamily="34" charset="0"/>
                <a:ea typeface="+mn-ea"/>
                <a:cs typeface="Arial" panose="020B0604020202020204" pitchFamily="34" charset="0"/>
              </a:rPr>
              <a:t>The person can relax and be open to learning and creating on their own</a:t>
            </a:r>
            <a:r>
              <a:rPr lang="en-US" b="0" i="0" u="none" dirty="0">
                <a:solidFill>
                  <a:srgbClr val="000000"/>
                </a:solidFill>
                <a:latin typeface="Calibri" panose="020F0502020204030204" pitchFamily="34" charset="0"/>
              </a:rPr>
              <a:t>.</a:t>
            </a:r>
            <a:endParaRPr lang="en-US" b="0" i="0" u="none" kern="1200" dirty="0">
              <a:solidFill>
                <a:srgbClr val="000000"/>
              </a:solidFill>
              <a:effectLst/>
              <a:latin typeface="Calibri" panose="020F0502020204030204" pitchFamily="34" charset="0"/>
              <a:ea typeface="+mn-ea"/>
              <a:cs typeface="Arial" panose="020B0604020202020204" pitchFamily="34" charset="0"/>
            </a:endParaRPr>
          </a:p>
          <a:p>
            <a:pPr marL="174678" indent="-174678">
              <a:buFont typeface="Arial" panose="020B0604020202020204" pitchFamily="34" charset="0"/>
              <a:buChar char="•"/>
            </a:pPr>
            <a:r>
              <a:rPr lang="en-US" b="0" i="0" kern="1200" dirty="0">
                <a:solidFill>
                  <a:srgbClr val="000000"/>
                </a:solidFill>
                <a:effectLst/>
                <a:latin typeface="Calibri" panose="020F0502020204030204" pitchFamily="34" charset="0"/>
                <a:ea typeface="+mn-ea"/>
                <a:cs typeface="Arial" panose="020B0604020202020204" pitchFamily="34" charset="0"/>
              </a:rPr>
              <a:t>They know that they can manage tough times because their needs will eventually be met and support will be there if they need it. </a:t>
            </a:r>
          </a:p>
          <a:p>
            <a:r>
              <a:rPr lang="en-US" b="0" i="0" kern="1200" dirty="0">
                <a:solidFill>
                  <a:srgbClr val="000000"/>
                </a:solidFill>
                <a:effectLst/>
                <a:latin typeface="Calibri" panose="020F0502020204030204" pitchFamily="34" charset="0"/>
                <a:ea typeface="+mn-ea"/>
                <a:cs typeface="Arial" panose="020B0604020202020204" pitchFamily="34" charset="0"/>
              </a:rPr>
              <a:t> </a:t>
            </a: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Unfortunately, many of the children who have experienced separations, loss and trauma will not have secure attachment styles. We’re now going to take a look at some video clips on insecure attachment styles, which you will likely see more of when children first come to your home.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19</a:t>
            </a:fld>
            <a:endParaRPr lang="en-US" dirty="0"/>
          </a:p>
        </p:txBody>
      </p:sp>
    </p:spTree>
    <p:extLst>
      <p:ext uri="{BB962C8B-B14F-4D97-AF65-F5344CB8AC3E}">
        <p14:creationId xmlns:p14="http://schemas.microsoft.com/office/powerpoint/2010/main" val="66229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1" y="1162052"/>
            <a:ext cx="5608320" cy="7108540"/>
          </a:xfrm>
        </p:spPr>
        <p:txBody>
          <a:bodyPr/>
          <a:lstStyle/>
          <a:p>
            <a:r>
              <a:rPr lang="en-US" b="1" dirty="0">
                <a:solidFill>
                  <a:srgbClr val="000000"/>
                </a:solidFill>
                <a:latin typeface="Calibri" panose="020F0502020204030204" pitchFamily="34" charset="0"/>
              </a:rPr>
              <a:t>To prepare for this class, you should: </a:t>
            </a:r>
          </a:p>
          <a:p>
            <a:pPr marL="184604" indent="-184604">
              <a:buFont typeface="Arial" panose="020B0604020202020204" pitchFamily="34" charset="0"/>
              <a:buChar char="•"/>
            </a:pPr>
            <a:r>
              <a:rPr lang="en-US" dirty="0">
                <a:solidFill>
                  <a:srgbClr val="000000"/>
                </a:solidFill>
                <a:latin typeface="Calibri" panose="020F0502020204030204" pitchFamily="34" charset="0"/>
              </a:rPr>
              <a:t>Review the facilitator preparation information included in this </a:t>
            </a:r>
            <a:r>
              <a:rPr lang="en-US" b="1" dirty="0">
                <a:solidFill>
                  <a:srgbClr val="000000"/>
                </a:solidFill>
                <a:latin typeface="Calibri" panose="020F0502020204030204" pitchFamily="34" charset="0"/>
              </a:rPr>
              <a:t>Guide</a:t>
            </a:r>
            <a:r>
              <a:rPr lang="en-US" dirty="0">
                <a:solidFill>
                  <a:srgbClr val="000000"/>
                </a:solidFill>
                <a:latin typeface="Calibri" panose="020F0502020204030204" pitchFamily="34" charset="0"/>
              </a:rPr>
              <a:t> along with the handouts</a:t>
            </a:r>
            <a:r>
              <a:rPr lang="en-US" b="1" dirty="0">
                <a:solidFill>
                  <a:srgbClr val="000000"/>
                </a:solidFill>
                <a:latin typeface="Calibri" panose="020F0502020204030204" pitchFamily="34" charset="0"/>
              </a:rPr>
              <a:t>.</a:t>
            </a:r>
          </a:p>
          <a:p>
            <a:pPr marL="184604" indent="-184604">
              <a:buFont typeface="Arial" panose="020B0604020202020204" pitchFamily="34" charset="0"/>
              <a:buChar char="•"/>
            </a:pPr>
            <a:r>
              <a:rPr lang="en-US" dirty="0">
                <a:solidFill>
                  <a:srgbClr val="000000"/>
                </a:solidFill>
                <a:latin typeface="Calibri" panose="020F0502020204030204" pitchFamily="34" charset="0"/>
              </a:rPr>
              <a:t>Review the Resources for this theme found on </a:t>
            </a:r>
            <a:r>
              <a:rPr lang="en-US" dirty="0" err="1">
                <a:solidFill>
                  <a:srgbClr val="000000"/>
                </a:solidFill>
                <a:latin typeface="Calibri" panose="020F0502020204030204" pitchFamily="34" charset="0"/>
              </a:rPr>
              <a:t>CapLEARN</a:t>
            </a:r>
            <a:r>
              <a:rPr lang="en-US" dirty="0">
                <a:solidFill>
                  <a:srgbClr val="000000"/>
                </a:solidFill>
                <a:latin typeface="Calibri" panose="020F0502020204030204" pitchFamily="34" charset="0"/>
              </a:rPr>
              <a:t> (https://learn.childwelfare.gov/) or NTDC website (https://ntdcportal.org/).</a:t>
            </a:r>
          </a:p>
          <a:p>
            <a:pPr marL="184604" indent="-184604">
              <a:buFont typeface="Arial" panose="020B0604020202020204" pitchFamily="34" charset="0"/>
              <a:buChar char="•"/>
              <a:defRPr/>
            </a:pPr>
            <a:r>
              <a:rPr lang="en-US" dirty="0">
                <a:solidFill>
                  <a:srgbClr val="000000"/>
                </a:solidFill>
                <a:latin typeface="Calibri" panose="020F0502020204030204" pitchFamily="34" charset="0"/>
              </a:rPr>
              <a:t>Develop an agenda that includes this theme and any other themes you will be conducting along with it during the class.</a:t>
            </a:r>
          </a:p>
          <a:p>
            <a:pPr marL="179925" indent="-179925">
              <a:buFont typeface="Arial" panose="020B0604020202020204" pitchFamily="34" charset="0"/>
              <a:buChar char="•"/>
            </a:pPr>
            <a:r>
              <a:rPr lang="en-US" dirty="0">
                <a:solidFill>
                  <a:srgbClr val="000000"/>
                </a:solidFill>
                <a:latin typeface="Calibri" panose="020F0502020204030204" pitchFamily="34" charset="0"/>
              </a:rPr>
              <a:t>Ensure that participants have a copy of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that it is accessible to them. This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will be used during all themes and will have handouts needed by participants.  Facilitators should have copies of the handouts for the theme available in case participants do not bring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to class. If the theme is being taught on a remote platform, facilitators should have the handouts available so that they can share in the chat and/or email to participants who do not have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a:t>
            </a:r>
          </a:p>
          <a:p>
            <a:pPr marL="179925" indent="-179925">
              <a:buFont typeface="Arial" panose="020B0604020202020204" pitchFamily="34" charset="0"/>
              <a:buChar char="•"/>
            </a:pPr>
            <a:r>
              <a:rPr lang="en-US" dirty="0">
                <a:solidFill>
                  <a:srgbClr val="000000"/>
                </a:solidFill>
                <a:latin typeface="Calibri" panose="020F0502020204030204" pitchFamily="34" charset="0"/>
              </a:rPr>
              <a:t>Bring any materials you need for the activities. . </a:t>
            </a:r>
          </a:p>
          <a:p>
            <a:pPr marL="184604" indent="-184604">
              <a:buFont typeface="Arial" panose="020B0604020202020204" pitchFamily="34" charset="0"/>
              <a:buChar char="•"/>
              <a:defRPr/>
            </a:pPr>
            <a:r>
              <a:rPr lang="en-US" dirty="0">
                <a:solidFill>
                  <a:srgbClr val="000000"/>
                </a:solidFill>
                <a:latin typeface="Calibri" panose="020F0502020204030204" pitchFamily="34" charset="0"/>
              </a:rPr>
              <a:t>Review any videos or other electronic media used in this theme, if any, and plan the mechanics of how you will present them. Media for this theme are listed in the Materials and Handouts slide. Review the instructions for each media clip (e.g., to pause or stop at a particular time stamp). The videos can be played in different ways, including:</a:t>
            </a:r>
          </a:p>
          <a:p>
            <a:pPr marL="578427" lvl="2" indent="-184604">
              <a:buFont typeface="Wingdings" panose="05000000000000000000" pitchFamily="2" charset="2"/>
              <a:buChar char="Ø"/>
            </a:pPr>
            <a:r>
              <a:rPr lang="en-US" dirty="0">
                <a:solidFill>
                  <a:srgbClr val="000000"/>
                </a:solidFill>
                <a:latin typeface="Calibri" panose="020F0502020204030204" pitchFamily="34" charset="0"/>
              </a:rPr>
              <a:t>Play them from a flash drive or the computer’s hard drive using a media player app</a:t>
            </a:r>
          </a:p>
          <a:p>
            <a:pPr marL="578427" lvl="2" indent="-184604">
              <a:buFont typeface="Wingdings" panose="05000000000000000000" pitchFamily="2" charset="2"/>
              <a:buChar char="Ø"/>
            </a:pPr>
            <a:r>
              <a:rPr lang="en-US" dirty="0">
                <a:solidFill>
                  <a:srgbClr val="000000"/>
                </a:solidFill>
                <a:latin typeface="Calibri" panose="020F0502020204030204" pitchFamily="34" charset="0"/>
              </a:rPr>
              <a:t>Link to them from </a:t>
            </a:r>
            <a:r>
              <a:rPr lang="en-US" dirty="0" err="1">
                <a:solidFill>
                  <a:srgbClr val="000000"/>
                </a:solidFill>
                <a:latin typeface="Calibri" panose="020F0502020204030204" pitchFamily="34" charset="0"/>
              </a:rPr>
              <a:t>CapLEARN</a:t>
            </a:r>
            <a:r>
              <a:rPr lang="en-US" dirty="0">
                <a:solidFill>
                  <a:srgbClr val="000000"/>
                </a:solidFill>
                <a:latin typeface="Calibri" panose="020F0502020204030204" pitchFamily="34" charset="0"/>
              </a:rPr>
              <a:t> or the NTDC website.</a:t>
            </a:r>
          </a:p>
          <a:p>
            <a:pPr marL="184604" indent="-184604">
              <a:buFont typeface="Arial" panose="020B0604020202020204" pitchFamily="34" charset="0"/>
              <a:buChar char="•"/>
            </a:pPr>
            <a:r>
              <a:rPr lang="en-US" dirty="0">
                <a:solidFill>
                  <a:srgbClr val="000000"/>
                </a:solidFill>
                <a:latin typeface="Calibri" panose="020F0502020204030204" pitchFamily="34" charset="0"/>
              </a:rPr>
              <a:t>Practice playing the media for the theme. Ensure that you have the files and apps you need, that your links and connections work, and that you know when to pause or stop the media clip if appropriate.</a:t>
            </a:r>
          </a:p>
          <a:p>
            <a:pPr marL="184604" indent="-184604">
              <a:buFont typeface="Arial" panose="020B0604020202020204" pitchFamily="34" charset="0"/>
              <a:buChar char="•"/>
            </a:pPr>
            <a:r>
              <a:rPr lang="en-US" dirty="0">
                <a:solidFill>
                  <a:srgbClr val="000000"/>
                </a:solidFill>
                <a:latin typeface="Calibri" panose="020F0502020204030204" pitchFamily="34" charset="0"/>
              </a:rPr>
              <a:t>If training on a remote platform, make sure all participants have the link available to access the class and that you have all videos, PPT’s and handouts ready for use. </a:t>
            </a:r>
          </a:p>
          <a:p>
            <a:pPr marL="184604" indent="-184604">
              <a:buFont typeface="Arial" panose="020B0604020202020204" pitchFamily="34" charset="0"/>
              <a:buChar char="•"/>
            </a:pPr>
            <a:r>
              <a:rPr lang="en-US" dirty="0">
                <a:solidFill>
                  <a:srgbClr val="000000"/>
                </a:solidFill>
                <a:latin typeface="Calibri" panose="020F0502020204030204" pitchFamily="34" charset="0"/>
              </a:rPr>
              <a:t>If training in person, ensure that a room is available and set up, with the following: </a:t>
            </a:r>
          </a:p>
          <a:p>
            <a:pPr marL="701496" lvl="2" indent="-209216">
              <a:buFont typeface="Wingdings" panose="05000000000000000000" pitchFamily="2" charset="2"/>
              <a:buChar char="Ø"/>
            </a:pPr>
            <a:r>
              <a:rPr lang="en-US" dirty="0">
                <a:solidFill>
                  <a:schemeClr val="tx1"/>
                </a:solidFill>
                <a:latin typeface="Calibri" panose="020F0502020204030204" pitchFamily="34" charset="0"/>
              </a:rPr>
              <a:t>Enough tables and chairs for all participants</a:t>
            </a:r>
          </a:p>
          <a:p>
            <a:pPr marL="701496" lvl="2" indent="-209216">
              <a:buFont typeface="Wingdings" panose="05000000000000000000" pitchFamily="2" charset="2"/>
              <a:buChar char="Ø"/>
            </a:pPr>
            <a:r>
              <a:rPr lang="en-US" dirty="0">
                <a:solidFill>
                  <a:schemeClr val="tx1"/>
                </a:solidFill>
                <a:latin typeface="Calibri" panose="020F0502020204030204" pitchFamily="34" charset="0"/>
              </a:rPr>
              <a:t>Projector and screen (check that it works with the computer you will be using)</a:t>
            </a:r>
          </a:p>
          <a:p>
            <a:pPr marL="174678" indent="-174678">
              <a:buFont typeface="Arial" panose="020B0604020202020204" pitchFamily="34" charset="0"/>
              <a:buChar char="•"/>
            </a:pPr>
            <a:r>
              <a:rPr lang="en-US" dirty="0">
                <a:latin typeface="Calibri" panose="020F0502020204030204" pitchFamily="34" charset="0"/>
              </a:rPr>
              <a:t>Classroom activities have been adapted so that they can be done on a remote platform. Adaptations will be marked as follows so that they can be easily spotted throughout the Facilitator Classroom Guide:  </a:t>
            </a: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dirty="0">
              <a:solidFill>
                <a:schemeClr val="tx1"/>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99A446FE-42FF-F741-A998-1A0F77FF89A3}"/>
              </a:ext>
            </a:extLst>
          </p:cNvPr>
          <p:cNvSpPr/>
          <p:nvPr/>
        </p:nvSpPr>
        <p:spPr>
          <a:xfrm>
            <a:off x="701040" y="677784"/>
            <a:ext cx="1850009" cy="371069"/>
          </a:xfrm>
          <a:prstGeom prst="rect">
            <a:avLst/>
          </a:prstGeom>
        </p:spPr>
        <p:txBody>
          <a:bodyPr wrap="none" lIns="93162" tIns="46580" rIns="93162" bIns="46580">
            <a:spAutoFit/>
          </a:bodyPr>
          <a:lstStyle/>
          <a:p>
            <a:r>
              <a:rPr lang="en-US" dirty="0">
                <a:solidFill>
                  <a:srgbClr val="183250"/>
                </a:solidFill>
                <a:latin typeface="Arial Rounded MT Bold" panose="020F0704030504030204" pitchFamily="34" charset="77"/>
              </a:rPr>
              <a:t>PREPARATION</a:t>
            </a:r>
          </a:p>
        </p:txBody>
      </p:sp>
      <p:sp>
        <p:nvSpPr>
          <p:cNvPr id="7" name="Slide Number Placeholder 6">
            <a:extLst>
              <a:ext uri="{FF2B5EF4-FFF2-40B4-BE49-F238E27FC236}">
                <a16:creationId xmlns:a16="http://schemas.microsoft.com/office/drawing/2014/main" id="{59D65E82-151F-3746-A46B-0F704E72CAF2}"/>
              </a:ext>
            </a:extLst>
          </p:cNvPr>
          <p:cNvSpPr>
            <a:spLocks noGrp="1"/>
          </p:cNvSpPr>
          <p:nvPr>
            <p:ph type="sldNum" sz="quarter" idx="5"/>
          </p:nvPr>
        </p:nvSpPr>
        <p:spPr>
          <a:xfrm>
            <a:off x="6544438" y="8829967"/>
            <a:ext cx="464340" cy="466433"/>
          </a:xfrm>
          <a:prstGeom prst="rect">
            <a:avLst/>
          </a:prstGeom>
        </p:spPr>
        <p:txBody>
          <a:bodyPr vert="horz" lIns="93162" tIns="46580" rIns="93162" bIns="46580" rtlCol="0" anchor="ctr" anchorCtr="0"/>
          <a:lstStyle>
            <a:lvl1pPr algn="ctr">
              <a:defRPr sz="1000">
                <a:solidFill>
                  <a:schemeClr val="bg1"/>
                </a:solidFill>
              </a:defRPr>
            </a:lvl1pPr>
          </a:lstStyle>
          <a:p>
            <a:fld id="{3B90169C-AFAA-4B3F-91CC-5EC03E22AE25}" type="slidenum">
              <a:rPr lang="en-US" smtClean="0"/>
              <a:pPr/>
              <a:t>2</a:t>
            </a:fld>
            <a:endParaRPr lang="en-US" dirty="0"/>
          </a:p>
        </p:txBody>
      </p:sp>
    </p:spTree>
    <p:extLst>
      <p:ext uri="{BB962C8B-B14F-4D97-AF65-F5344CB8AC3E}">
        <p14:creationId xmlns:p14="http://schemas.microsoft.com/office/powerpoint/2010/main" val="378984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212137"/>
          </a:xfrm>
        </p:spPr>
        <p:txBody>
          <a:bodyPr/>
          <a:lstStyle/>
          <a:p>
            <a:pPr defTabSz="931615">
              <a:defRPr/>
            </a:pPr>
            <a:r>
              <a:rPr lang="en-US" b="1" u="none" kern="1200" dirty="0">
                <a:solidFill>
                  <a:srgbClr val="000000"/>
                </a:solidFill>
                <a:effectLst/>
                <a:latin typeface="Calibri" panose="020F0502020204030204" pitchFamily="34" charset="0"/>
                <a:ea typeface="+mn-ea"/>
                <a:cs typeface="Arial" panose="020B0604020202020204" pitchFamily="34" charset="0"/>
              </a:rPr>
              <a:t>FACILITATOR'S NOTE </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For the discussion on attachment styles, focus on participants’ understanding of the importance of secure attachment and the range of how attachment concerns can present rather than the details in each individual attachment style.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sz="1800" b="1" dirty="0">
                <a:latin typeface="Calibri" panose="020F0502020204030204" pitchFamily="34" charset="0"/>
                <a:ea typeface="Calibri" panose="020F0502020204030204" pitchFamily="34" charset="0"/>
              </a:rPr>
              <a:t>SAY</a:t>
            </a:r>
          </a:p>
          <a:p>
            <a:pPr defTabSz="931615">
              <a:defRPr/>
            </a:pPr>
            <a:r>
              <a:rPr lang="en-US" dirty="0">
                <a:effectLst/>
                <a:latin typeface="Calibri" panose="020F0502020204030204" pitchFamily="34" charset="0"/>
                <a:ea typeface="Calibri" panose="020F0502020204030204" pitchFamily="34" charset="0"/>
              </a:rPr>
              <a:t>These videos were created by Dr. Jacob Ham, a clinical psychologist who is the </a:t>
            </a:r>
            <a:r>
              <a:rPr lang="en-US" spc="51" dirty="0">
                <a:solidFill>
                  <a:srgbClr val="000000"/>
                </a:solidFill>
                <a:latin typeface="Calibri" panose="020F0502020204030204" pitchFamily="34" charset="0"/>
                <a:ea typeface="Calibri" panose="020F0502020204030204" pitchFamily="34" charset="0"/>
              </a:rPr>
              <a:t>Director of the Center for Child Trauma and Resilience </a:t>
            </a:r>
            <a:r>
              <a:rPr lang="en-US" dirty="0">
                <a:effectLst/>
                <a:latin typeface="Calibri" panose="020F0502020204030204" pitchFamily="34" charset="0"/>
                <a:ea typeface="Calibri" panose="020F0502020204030204" pitchFamily="34" charset="0"/>
              </a:rPr>
              <a:t>at Mt. Sinai Hospital in New York, to show what these styles look like in the behaviors of children. </a:t>
            </a:r>
            <a:r>
              <a:rPr lang="en-US" dirty="0">
                <a:effectLst/>
                <a:latin typeface="Calibri" panose="020F0502020204030204" pitchFamily="34" charset="0"/>
                <a:ea typeface="Calibri" panose="020F0502020204030204" pitchFamily="34" charset="0"/>
                <a:cs typeface="Calibri" panose="020F0502020204030204" pitchFamily="34" charset="0"/>
              </a:rPr>
              <a:t>The first insecure style of attachment we’re going to look at is called Avoidant.</a:t>
            </a:r>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31477">
              <a:defRPr/>
            </a:pPr>
            <a:r>
              <a:rPr lang="en-US" kern="1200" dirty="0">
                <a:solidFill>
                  <a:srgbClr val="000000"/>
                </a:solidFill>
                <a:effectLst/>
                <a:latin typeface="Calibri" panose="020F0502020204030204" pitchFamily="34" charset="0"/>
                <a:ea typeface="+mn-ea"/>
                <a:cs typeface="Arial" panose="020B0604020202020204" pitchFamily="34" charset="0"/>
              </a:rPr>
              <a:t>Show the </a:t>
            </a:r>
            <a:r>
              <a:rPr lang="sv-SE" b="0" dirty="0">
                <a:solidFill>
                  <a:srgbClr val="000000"/>
                </a:solidFill>
                <a:latin typeface="Calibri" panose="020F0502020204030204" pitchFamily="34" charset="0"/>
                <a:cs typeface="Times New Roman" panose="02020603050405020304" pitchFamily="18" charset="0"/>
              </a:rPr>
              <a:t>Jacob Ham video clip labeled </a:t>
            </a:r>
            <a:r>
              <a:rPr lang="sv-SE" b="0" i="1" dirty="0">
                <a:solidFill>
                  <a:srgbClr val="000000"/>
                </a:solidFill>
                <a:latin typeface="Calibri" panose="020F0502020204030204" pitchFamily="34" charset="0"/>
                <a:cs typeface="Times New Roman" panose="02020603050405020304" pitchFamily="18" charset="0"/>
              </a:rPr>
              <a:t>Avoidant Attachment. </a:t>
            </a:r>
            <a:r>
              <a:rPr lang="sv-SE" b="0" i="0" dirty="0">
                <a:solidFill>
                  <a:srgbClr val="000000"/>
                </a:solidFill>
                <a:latin typeface="Calibri" panose="020F0502020204030204" pitchFamily="34" charset="0"/>
                <a:cs typeface="Times New Roman" panose="02020603050405020304" pitchFamily="18" charset="0"/>
              </a:rPr>
              <a:t>It is </a:t>
            </a:r>
            <a:r>
              <a:rPr lang="en-US" kern="1200" dirty="0">
                <a:solidFill>
                  <a:srgbClr val="000000"/>
                </a:solidFill>
                <a:effectLst/>
                <a:latin typeface="Calibri" panose="020F0502020204030204" pitchFamily="34" charset="0"/>
                <a:ea typeface="+mn-ea"/>
                <a:cs typeface="Arial" panose="020B0604020202020204" pitchFamily="34" charset="0"/>
              </a:rPr>
              <a:t>located on </a:t>
            </a:r>
            <a:r>
              <a:rPr lang="en-US" dirty="0" err="1">
                <a:solidFill>
                  <a:srgbClr val="000000"/>
                </a:solidFill>
                <a:latin typeface="Calibri" panose="020F0502020204030204" pitchFamily="34" charset="0"/>
              </a:rPr>
              <a:t>CapLEARN</a:t>
            </a:r>
            <a:r>
              <a:rPr lang="en-US" dirty="0">
                <a:solidFill>
                  <a:srgbClr val="000000"/>
                </a:solidFill>
                <a:latin typeface="Calibri" panose="020F0502020204030204" pitchFamily="34" charset="0"/>
              </a:rPr>
              <a:t> (https://learn.childwelfare.gov/) or the NTDC website (https://ntdcportal.org/). The run time is approximately 4 minutes. </a:t>
            </a:r>
            <a:endParaRPr lang="en-US" dirty="0">
              <a:solidFill>
                <a:srgbClr val="000000"/>
              </a:solidFill>
              <a:latin typeface="Calibri" panose="020F0502020204030204" pitchFamily="34" charset="0"/>
              <a:cs typeface="Times New Roman" panose="02020603050405020304" pitchFamily="18"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pPr defTabSz="931615">
              <a:defRPr/>
            </a:pPr>
            <a:r>
              <a:rPr lang="en-US" dirty="0">
                <a:effectLst/>
                <a:latin typeface="Calibri" panose="020F0502020204030204" pitchFamily="34" charset="0"/>
                <a:ea typeface="Calibri" panose="020F0502020204030204" pitchFamily="34" charset="0"/>
                <a:cs typeface="Times New Roman" panose="02020603050405020304" pitchFamily="18" charset="0"/>
              </a:rPr>
              <a:t>To help us think about how to parent this child, now let’s talk about an actual child with this attachment style.</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20</a:t>
            </a:fld>
            <a:endParaRPr lang="en-US" dirty="0"/>
          </a:p>
        </p:txBody>
      </p:sp>
    </p:spTree>
    <p:extLst>
      <p:ext uri="{BB962C8B-B14F-4D97-AF65-F5344CB8AC3E}">
        <p14:creationId xmlns:p14="http://schemas.microsoft.com/office/powerpoint/2010/main" val="1548850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822507"/>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Read the case study below or ask your co-facilitator to read it:</a:t>
            </a:r>
          </a:p>
          <a:p>
            <a:pPr lvl="1"/>
            <a:endParaRPr lang="en-US" kern="1200" dirty="0">
              <a:solidFill>
                <a:srgbClr val="000000"/>
              </a:solidFill>
              <a:effectLst/>
              <a:latin typeface="Calibri" panose="020F0502020204030204" pitchFamily="34" charset="0"/>
              <a:ea typeface="+mn-ea"/>
              <a:cs typeface="Arial" panose="020B0604020202020204" pitchFamily="34" charset="0"/>
            </a:endParaRPr>
          </a:p>
          <a:p>
            <a:pPr lvl="1"/>
            <a:r>
              <a:rPr lang="en-US" i="1" kern="1200" dirty="0">
                <a:solidFill>
                  <a:srgbClr val="000000"/>
                </a:solidFill>
                <a:effectLst/>
                <a:latin typeface="Calibri" panose="020F0502020204030204" pitchFamily="34" charset="0"/>
                <a:ea typeface="+mn-ea"/>
                <a:cs typeface="Arial" panose="020B0604020202020204" pitchFamily="34" charset="0"/>
              </a:rPr>
              <a:t>William came from a family with a lot of children. His mom had a problem with alcohol use, and it was hard for her to take care of all the kids. </a:t>
            </a:r>
            <a:r>
              <a:rPr lang="en-US" i="1" dirty="0">
                <a:solidFill>
                  <a:srgbClr val="000000"/>
                </a:solidFill>
                <a:latin typeface="Calibri" panose="020F0502020204030204" pitchFamily="34" charset="0"/>
              </a:rPr>
              <a:t>William</a:t>
            </a:r>
            <a:r>
              <a:rPr lang="en-US" i="1" kern="1200" dirty="0">
                <a:solidFill>
                  <a:srgbClr val="000000"/>
                </a:solidFill>
                <a:effectLst/>
                <a:latin typeface="Calibri" panose="020F0502020204030204" pitchFamily="34" charset="0"/>
                <a:ea typeface="+mn-ea"/>
                <a:cs typeface="Arial" panose="020B0604020202020204" pitchFamily="34" charset="0"/>
              </a:rPr>
              <a:t> did not have his needs met and learned that his needs were not important. Therefore, he didn’t learn that other people’s needs were important either. He was a great artist, reader, and athlete and at times had a very sweet </a:t>
            </a:r>
            <a:r>
              <a:rPr lang="en-US" i="1" dirty="0">
                <a:solidFill>
                  <a:srgbClr val="000000"/>
                </a:solidFill>
                <a:latin typeface="Calibri" panose="020F0502020204030204" pitchFamily="34" charset="0"/>
              </a:rPr>
              <a:t>side</a:t>
            </a:r>
            <a:r>
              <a:rPr lang="en-US" i="1" kern="1200" dirty="0">
                <a:solidFill>
                  <a:srgbClr val="000000"/>
                </a:solidFill>
                <a:effectLst/>
                <a:latin typeface="Calibri" panose="020F0502020204030204" pitchFamily="34" charset="0"/>
                <a:ea typeface="+mn-ea"/>
                <a:cs typeface="Arial" panose="020B0604020202020204" pitchFamily="34" charset="0"/>
              </a:rPr>
              <a:t>, but at other times, when he hurt another child on the playground, he would either run away or make fun of the child’s pain. If he got a consequence, he would say things like, “It didn’t matter anyway,” or “Kids just have to learn nothing in life ever comes easy.” </a:t>
            </a:r>
          </a:p>
          <a:p>
            <a:endParaRPr lang="en-US" b="1" i="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Facilitate a discussion around what kind of parenting would be most helpful to children with an avoidant style of attachment like William. Encourage responses that are </a:t>
            </a:r>
            <a:r>
              <a:rPr lang="en-US" b="1" kern="1200" dirty="0">
                <a:solidFill>
                  <a:srgbClr val="000000"/>
                </a:solidFill>
                <a:effectLst/>
                <a:latin typeface="Calibri" panose="020F0502020204030204" pitchFamily="34" charset="0"/>
                <a:ea typeface="+mn-ea"/>
                <a:cs typeface="Arial" panose="020B0604020202020204" pitchFamily="34" charset="0"/>
              </a:rPr>
              <a:t>relationally-oriented </a:t>
            </a:r>
            <a:r>
              <a:rPr lang="en-US" kern="1200" dirty="0">
                <a:solidFill>
                  <a:srgbClr val="000000"/>
                </a:solidFill>
                <a:effectLst/>
                <a:latin typeface="Calibri" panose="020F0502020204030204" pitchFamily="34" charset="0"/>
                <a:ea typeface="+mn-ea"/>
                <a:cs typeface="Arial" panose="020B0604020202020204" pitchFamily="34" charset="0"/>
              </a:rPr>
              <a:t>(characteristic) like those below:</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Slowing down and really getting to know the child and their needs. </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Helping the child learn how to identify and express emotions. </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Pointing out situations where needs are expressed and acknowledging that a person’s needs are important. This can be done anywhere and everywhere in daily life, movies, books, etc.</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21</a:t>
            </a:fld>
            <a:endParaRPr lang="en-US" dirty="0"/>
          </a:p>
        </p:txBody>
      </p:sp>
    </p:spTree>
    <p:extLst>
      <p:ext uri="{BB962C8B-B14F-4D97-AF65-F5344CB8AC3E}">
        <p14:creationId xmlns:p14="http://schemas.microsoft.com/office/powerpoint/2010/main" val="3188920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615921"/>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b="0" kern="1200" dirty="0">
                <a:solidFill>
                  <a:srgbClr val="000000"/>
                </a:solidFill>
                <a:effectLst/>
                <a:latin typeface="Calibri" panose="020F0502020204030204" pitchFamily="34" charset="0"/>
                <a:ea typeface="+mn-ea"/>
                <a:cs typeface="Arial" panose="020B0604020202020204" pitchFamily="34" charset="0"/>
              </a:rPr>
              <a:t>Now we’re going to watch another video by Dr. Ham on another insecure, but quite different attachment style. This one is known as ambivalent attachment, also called  anxious attachment. </a:t>
            </a:r>
          </a:p>
          <a:p>
            <a:r>
              <a:rPr lang="en-US" b="0" kern="1200" dirty="0">
                <a:solidFill>
                  <a:srgbClr val="000000"/>
                </a:solidFill>
                <a:effectLst/>
                <a:latin typeface="Calibri" panose="020F0502020204030204" pitchFamily="34" charset="0"/>
                <a:ea typeface="+mn-ea"/>
                <a:cs typeface="Arial" panose="020B0604020202020204" pitchFamily="34" charset="0"/>
              </a:rPr>
              <a:t> </a:t>
            </a:r>
          </a:p>
          <a:p>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31477">
              <a:defRPr/>
            </a:pPr>
            <a:r>
              <a:rPr lang="en-US" kern="1200" dirty="0">
                <a:solidFill>
                  <a:srgbClr val="000000"/>
                </a:solidFill>
                <a:effectLst/>
                <a:latin typeface="Calibri" panose="020F0502020204030204" pitchFamily="34" charset="0"/>
                <a:ea typeface="+mn-ea"/>
                <a:cs typeface="Arial" panose="020B0604020202020204" pitchFamily="34" charset="0"/>
              </a:rPr>
              <a:t>Show the </a:t>
            </a:r>
            <a:r>
              <a:rPr lang="sv-SE" b="0" dirty="0">
                <a:solidFill>
                  <a:srgbClr val="000000"/>
                </a:solidFill>
                <a:latin typeface="Calibri" panose="020F0502020204030204" pitchFamily="34" charset="0"/>
                <a:cs typeface="Times New Roman" panose="02020603050405020304" pitchFamily="18" charset="0"/>
              </a:rPr>
              <a:t>Jacob Ham video clip labeled </a:t>
            </a:r>
            <a:r>
              <a:rPr lang="en-US" b="0" i="1" dirty="0">
                <a:solidFill>
                  <a:srgbClr val="000000"/>
                </a:solidFill>
                <a:latin typeface="Calibri" panose="020F0502020204030204" pitchFamily="34" charset="0"/>
                <a:cs typeface="Times New Roman" panose="02020603050405020304" pitchFamily="18" charset="0"/>
              </a:rPr>
              <a:t>Ambivalent</a:t>
            </a:r>
            <a:r>
              <a:rPr lang="en-US" b="0" dirty="0">
                <a:solidFill>
                  <a:srgbClr val="000000"/>
                </a:solidFill>
                <a:latin typeface="Calibri" panose="020F0502020204030204" pitchFamily="34" charset="0"/>
                <a:cs typeface="Times New Roman" panose="02020603050405020304" pitchFamily="18" charset="0"/>
              </a:rPr>
              <a:t> </a:t>
            </a:r>
            <a:r>
              <a:rPr lang="en-US" b="0" i="1" dirty="0">
                <a:solidFill>
                  <a:srgbClr val="000000"/>
                </a:solidFill>
                <a:latin typeface="Calibri" panose="020F0502020204030204" pitchFamily="34" charset="0"/>
                <a:cs typeface="Times New Roman" panose="02020603050405020304" pitchFamily="18" charset="0"/>
              </a:rPr>
              <a:t>Attachment. </a:t>
            </a:r>
            <a:r>
              <a:rPr lang="sv-SE" b="0" i="0" dirty="0">
                <a:solidFill>
                  <a:srgbClr val="000000"/>
                </a:solidFill>
                <a:latin typeface="Calibri" panose="020F0502020204030204" pitchFamily="34" charset="0"/>
                <a:cs typeface="Times New Roman" panose="02020603050405020304" pitchFamily="18" charset="0"/>
              </a:rPr>
              <a:t>It is </a:t>
            </a:r>
            <a:r>
              <a:rPr lang="en-US" kern="1200" dirty="0">
                <a:solidFill>
                  <a:srgbClr val="000000"/>
                </a:solidFill>
                <a:effectLst/>
                <a:latin typeface="Calibri" panose="020F0502020204030204" pitchFamily="34" charset="0"/>
                <a:ea typeface="+mn-ea"/>
                <a:cs typeface="Arial" panose="020B0604020202020204" pitchFamily="34" charset="0"/>
              </a:rPr>
              <a:t>located on </a:t>
            </a:r>
            <a:r>
              <a:rPr lang="en-US" dirty="0" err="1">
                <a:solidFill>
                  <a:srgbClr val="000000"/>
                </a:solidFill>
                <a:latin typeface="Calibri" panose="020F0502020204030204" pitchFamily="34" charset="0"/>
              </a:rPr>
              <a:t>CapLEARN</a:t>
            </a:r>
            <a:r>
              <a:rPr lang="en-US" dirty="0">
                <a:solidFill>
                  <a:srgbClr val="000000"/>
                </a:solidFill>
                <a:latin typeface="Calibri" panose="020F0502020204030204" pitchFamily="34" charset="0"/>
              </a:rPr>
              <a:t> (https://learn.childwelfare.gov/) or NTDC website (https://ntdcportal.org/). The run time is approximately 5 minutes. </a:t>
            </a: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pPr defTabSz="931615">
              <a:defRPr/>
            </a:pPr>
            <a:r>
              <a:rPr lang="en-US" dirty="0">
                <a:latin typeface="Calibri" panose="020F0502020204030204" pitchFamily="34" charset="0"/>
                <a:ea typeface="Calibri" panose="020F0502020204030204" pitchFamily="34" charset="0"/>
                <a:cs typeface="Times New Roman" panose="02020603050405020304" pitchFamily="18" charset="0"/>
              </a:rPr>
              <a:t>To help us think about how to parent this child, now let’s talk about an actual child with this attachment style.</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22</a:t>
            </a:fld>
            <a:endParaRPr lang="en-US" dirty="0"/>
          </a:p>
        </p:txBody>
      </p:sp>
    </p:spTree>
    <p:extLst>
      <p:ext uri="{BB962C8B-B14F-4D97-AF65-F5344CB8AC3E}">
        <p14:creationId xmlns:p14="http://schemas.microsoft.com/office/powerpoint/2010/main" val="3331914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4"/>
            <a:ext cx="5608320" cy="4560528"/>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Read the case study below or ask your co-facilitator to read it:</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lvl="1"/>
            <a:r>
              <a:rPr lang="en-US" i="1" kern="1200" dirty="0">
                <a:solidFill>
                  <a:srgbClr val="000000"/>
                </a:solidFill>
                <a:effectLst/>
                <a:latin typeface="Calibri" panose="020F0502020204030204" pitchFamily="34" charset="0"/>
                <a:ea typeface="+mn-ea"/>
                <a:cs typeface="Arial" panose="020B0604020202020204" pitchFamily="34" charset="0"/>
              </a:rPr>
              <a:t>Marina was raised by her mother for </a:t>
            </a:r>
            <a:r>
              <a:rPr lang="en-US" i="1" dirty="0">
                <a:solidFill>
                  <a:srgbClr val="000000"/>
                </a:solidFill>
                <a:latin typeface="Calibri" panose="020F0502020204030204" pitchFamily="34" charset="0"/>
              </a:rPr>
              <a:t>her</a:t>
            </a:r>
            <a:r>
              <a:rPr lang="en-US" i="1" kern="1200" dirty="0">
                <a:solidFill>
                  <a:srgbClr val="000000"/>
                </a:solidFill>
                <a:effectLst/>
                <a:latin typeface="Calibri" panose="020F0502020204030204" pitchFamily="34" charset="0"/>
                <a:ea typeface="+mn-ea"/>
                <a:cs typeface="Arial" panose="020B0604020202020204" pitchFamily="34" charset="0"/>
              </a:rPr>
              <a:t> first several years. </a:t>
            </a:r>
            <a:r>
              <a:rPr lang="en-US" i="1" dirty="0">
                <a:solidFill>
                  <a:srgbClr val="000000"/>
                </a:solidFill>
                <a:latin typeface="Calibri" panose="020F0502020204030204" pitchFamily="34" charset="0"/>
              </a:rPr>
              <a:t>Her mother</a:t>
            </a:r>
            <a:r>
              <a:rPr lang="en-US" i="1" kern="1200" dirty="0">
                <a:solidFill>
                  <a:srgbClr val="000000"/>
                </a:solidFill>
                <a:effectLst/>
                <a:latin typeface="Calibri" panose="020F0502020204030204" pitchFamily="34" charset="0"/>
                <a:ea typeface="+mn-ea"/>
                <a:cs typeface="Arial" panose="020B0604020202020204" pitchFamily="34" charset="0"/>
              </a:rPr>
              <a:t> was often homeless, and she had an addiction to methamphetamines. When they were able to live in shelters and motels, Marina’s mom was upbeat and better able to attend to her needs, but when she became stressed or was high or experiencing withdrawals, she would say very cruel things to Marina. By the time Marina came into foster care, she saw herself as ugly and worthless. No one could tell her otherwise, and when she was given new clothes, she would often lose or destroy them. </a:t>
            </a:r>
            <a:r>
              <a:rPr lang="en-US" i="1" dirty="0">
                <a:solidFill>
                  <a:srgbClr val="000000"/>
                </a:solidFill>
                <a:latin typeface="Calibri" panose="020F0502020204030204" pitchFamily="34" charset="0"/>
              </a:rPr>
              <a:t>Maurina</a:t>
            </a:r>
            <a:r>
              <a:rPr lang="en-US" i="1" kern="1200" dirty="0">
                <a:solidFill>
                  <a:srgbClr val="000000"/>
                </a:solidFill>
                <a:effectLst/>
                <a:latin typeface="Calibri" panose="020F0502020204030204" pitchFamily="34" charset="0"/>
                <a:ea typeface="+mn-ea"/>
                <a:cs typeface="Arial" panose="020B0604020202020204" pitchFamily="34" charset="0"/>
              </a:rPr>
              <a:t> had difficulty keeping friends, because once they started spending a lot of time together,</a:t>
            </a:r>
            <a:r>
              <a:rPr lang="en-US" i="1" dirty="0">
                <a:solidFill>
                  <a:srgbClr val="000000"/>
                </a:solidFill>
                <a:latin typeface="Calibri" panose="020F0502020204030204" pitchFamily="34" charset="0"/>
              </a:rPr>
              <a:t> she</a:t>
            </a:r>
            <a:r>
              <a:rPr lang="en-US" i="1" kern="1200" dirty="0">
                <a:solidFill>
                  <a:srgbClr val="000000"/>
                </a:solidFill>
                <a:effectLst/>
                <a:latin typeface="Calibri" panose="020F0502020204030204" pitchFamily="34" charset="0"/>
                <a:ea typeface="+mn-ea"/>
                <a:cs typeface="Arial" panose="020B0604020202020204" pitchFamily="34" charset="0"/>
              </a:rPr>
              <a:t> would become angry and jealous if the friend wanted to be with anyone else. As Marina is getting older, she is beginning to cut on her arms when stressed. She is also often staying out past curfew.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around what kind of parenting would be most helpful to children with an </a:t>
            </a:r>
            <a:r>
              <a:rPr lang="en-US" b="0" i="0" kern="1200" dirty="0">
                <a:solidFill>
                  <a:srgbClr val="000000"/>
                </a:solidFill>
                <a:effectLst/>
                <a:latin typeface="Calibri" panose="020F0502020204030204" pitchFamily="34" charset="0"/>
                <a:ea typeface="+mn-ea"/>
                <a:cs typeface="Arial" panose="020B0604020202020204" pitchFamily="34" charset="0"/>
              </a:rPr>
              <a:t>ambivalent style of attachment like Marina. Encourage responses like those below: </a:t>
            </a:r>
          </a:p>
          <a:p>
            <a:pPr marL="174678" indent="-174678" defTabSz="931615">
              <a:buFont typeface="Arial" panose="020B0604020202020204" pitchFamily="34" charset="0"/>
              <a:buChar char="•"/>
              <a:defRPr/>
            </a:pPr>
            <a:r>
              <a:rPr lang="en-US" b="0" i="0" kern="1200" dirty="0">
                <a:solidFill>
                  <a:srgbClr val="000000"/>
                </a:solidFill>
                <a:effectLst/>
                <a:latin typeface="Calibri" panose="020F0502020204030204" pitchFamily="34" charset="0"/>
                <a:ea typeface="+mn-ea"/>
                <a:cs typeface="Arial" panose="020B0604020202020204" pitchFamily="34" charset="0"/>
              </a:rPr>
              <a:t>Staying concrete, consistent, and clear about rules, roles, and boundaries</a:t>
            </a:r>
            <a:r>
              <a:rPr lang="en-US" b="0" i="0" u="none" dirty="0">
                <a:solidFill>
                  <a:srgbClr val="000000"/>
                </a:solidFill>
                <a:latin typeface="Calibri" panose="020F0502020204030204" pitchFamily="34" charset="0"/>
              </a:rPr>
              <a:t>.</a:t>
            </a:r>
            <a:endParaRPr lang="en-US" b="0" i="0" u="none" kern="1200" dirty="0">
              <a:solidFill>
                <a:srgbClr val="000000"/>
              </a:solidFill>
              <a:effectLst/>
              <a:latin typeface="Calibri" panose="020F0502020204030204" pitchFamily="34" charset="0"/>
              <a:ea typeface="+mn-ea"/>
              <a:cs typeface="Arial" panose="020B0604020202020204" pitchFamily="34" charset="0"/>
            </a:endParaRPr>
          </a:p>
          <a:p>
            <a:pPr marL="174678" indent="-174678">
              <a:buFont typeface="Arial" panose="020B0604020202020204" pitchFamily="34" charset="0"/>
              <a:buChar char="•"/>
            </a:pPr>
            <a:r>
              <a:rPr lang="en-US" b="0" i="0" kern="1200" dirty="0">
                <a:solidFill>
                  <a:srgbClr val="000000"/>
                </a:solidFill>
                <a:effectLst/>
                <a:latin typeface="Calibri" panose="020F0502020204030204" pitchFamily="34" charset="0"/>
                <a:ea typeface="+mn-ea"/>
                <a:cs typeface="Arial" panose="020B0604020202020204" pitchFamily="34" charset="0"/>
              </a:rPr>
              <a:t>Not just telling her she is great but setting her up with successful experiences to believe it herself</a:t>
            </a:r>
            <a:r>
              <a:rPr lang="en-US" b="0" i="0" u="none" dirty="0">
                <a:solidFill>
                  <a:srgbClr val="000000"/>
                </a:solidFill>
                <a:latin typeface="Calibri" panose="020F0502020204030204" pitchFamily="34" charset="0"/>
              </a:rPr>
              <a:t>.</a:t>
            </a:r>
            <a:endParaRPr lang="en-US" b="0" i="0" u="none" kern="1200" dirty="0">
              <a:solidFill>
                <a:srgbClr val="000000"/>
              </a:solidFill>
              <a:effectLst/>
              <a:latin typeface="Calibri" panose="020F0502020204030204" pitchFamily="34" charset="0"/>
              <a:ea typeface="+mn-ea"/>
              <a:cs typeface="Arial" panose="020B0604020202020204" pitchFamily="34" charset="0"/>
            </a:endParaRPr>
          </a:p>
          <a:p>
            <a:pPr marL="174678" indent="-174678">
              <a:buFont typeface="Arial" panose="020B0604020202020204" pitchFamily="34" charset="0"/>
              <a:buChar char="•"/>
            </a:pPr>
            <a:r>
              <a:rPr lang="en-US" b="0" i="0" kern="1200" dirty="0">
                <a:solidFill>
                  <a:srgbClr val="000000"/>
                </a:solidFill>
                <a:effectLst/>
                <a:latin typeface="Calibri" panose="020F0502020204030204" pitchFamily="34" charset="0"/>
                <a:ea typeface="+mn-ea"/>
                <a:cs typeface="Arial" panose="020B0604020202020204" pitchFamily="34" charset="0"/>
              </a:rPr>
              <a:t>Keeping everyone safe, while being understanding and validating, </a:t>
            </a:r>
            <a:r>
              <a:rPr lang="en-US" dirty="0">
                <a:solidFill>
                  <a:srgbClr val="000000"/>
                </a:solidFill>
                <a:latin typeface="Calibri" panose="020F0502020204030204" pitchFamily="34" charset="0"/>
              </a:rPr>
              <a:t>by</a:t>
            </a:r>
            <a:r>
              <a:rPr lang="en-US" b="0" i="0" kern="1200" dirty="0">
                <a:solidFill>
                  <a:srgbClr val="000000"/>
                </a:solidFill>
                <a:effectLst/>
                <a:latin typeface="Calibri" panose="020F0502020204030204" pitchFamily="34" charset="0"/>
                <a:ea typeface="+mn-ea"/>
                <a:cs typeface="Arial" panose="020B0604020202020204" pitchFamily="34" charset="0"/>
              </a:rPr>
              <a:t> using statements like, “We can see you are in pain. </a:t>
            </a:r>
            <a:r>
              <a:rPr lang="en-US" dirty="0">
                <a:solidFill>
                  <a:srgbClr val="000000"/>
                </a:solidFill>
                <a:latin typeface="Calibri" panose="020F0502020204030204" pitchFamily="34" charset="0"/>
              </a:rPr>
              <a:t>W</a:t>
            </a:r>
            <a:r>
              <a:rPr lang="en-US" b="0" i="0" kern="1200" dirty="0">
                <a:solidFill>
                  <a:srgbClr val="000000"/>
                </a:solidFill>
                <a:effectLst/>
                <a:latin typeface="Calibri" panose="020F0502020204030204" pitchFamily="34" charset="0"/>
                <a:ea typeface="+mn-ea"/>
                <a:cs typeface="Arial" panose="020B0604020202020204" pitchFamily="34" charset="0"/>
              </a:rPr>
              <a:t>e are </a:t>
            </a:r>
            <a:r>
              <a:rPr lang="en-US" dirty="0">
                <a:solidFill>
                  <a:srgbClr val="000000"/>
                </a:solidFill>
                <a:latin typeface="Calibri" panose="020F0502020204030204" pitchFamily="34" charset="0"/>
              </a:rPr>
              <a:t>here</a:t>
            </a:r>
            <a:r>
              <a:rPr lang="en-US" b="0" i="0" kern="1200" dirty="0">
                <a:solidFill>
                  <a:srgbClr val="000000"/>
                </a:solidFill>
                <a:effectLst/>
                <a:latin typeface="Calibri" panose="020F0502020204030204" pitchFamily="34" charset="0"/>
                <a:ea typeface="+mn-ea"/>
                <a:cs typeface="Arial" panose="020B0604020202020204" pitchFamily="34" charset="0"/>
              </a:rPr>
              <a:t> to support you.”</a:t>
            </a:r>
          </a:p>
          <a:p>
            <a:pPr marL="174678" indent="-174678">
              <a:buFont typeface="Arial" panose="020B0604020202020204" pitchFamily="34" charset="0"/>
              <a:buChar char="•"/>
            </a:pPr>
            <a:r>
              <a:rPr lang="en-US" dirty="0">
                <a:solidFill>
                  <a:srgbClr val="000000"/>
                </a:solidFill>
                <a:latin typeface="Calibri" panose="020F0502020204030204" pitchFamily="34" charset="0"/>
              </a:rPr>
              <a:t>Do not attempt to be a</a:t>
            </a:r>
            <a:r>
              <a:rPr lang="en-US" b="0" i="0" kern="1200" dirty="0">
                <a:solidFill>
                  <a:srgbClr val="000000"/>
                </a:solidFill>
                <a:effectLst/>
                <a:latin typeface="Calibri" panose="020F0502020204030204" pitchFamily="34" charset="0"/>
                <a:ea typeface="+mn-ea"/>
                <a:cs typeface="Arial" panose="020B0604020202020204" pitchFamily="34" charset="0"/>
              </a:rPr>
              <a:t> perfect parent; don’t set that expectation and be forgiving of yourself!</a:t>
            </a:r>
          </a:p>
          <a:p>
            <a:pPr marL="174678" indent="-174678" defTabSz="931615">
              <a:buFont typeface="Arial" panose="020B0604020202020204" pitchFamily="34" charset="0"/>
              <a:buChar char="•"/>
              <a:defRPr/>
            </a:pPr>
            <a:r>
              <a:rPr lang="en-US" b="0" i="0" kern="1200" dirty="0">
                <a:solidFill>
                  <a:srgbClr val="000000"/>
                </a:solidFill>
                <a:effectLst/>
                <a:latin typeface="Calibri" panose="020F0502020204030204" pitchFamily="34" charset="0"/>
                <a:ea typeface="+mn-ea"/>
                <a:cs typeface="Arial" panose="020B0604020202020204" pitchFamily="34" charset="0"/>
              </a:rPr>
              <a:t>Consistency and predictability will be especially helpful for a child with this attachment style to thrive </a:t>
            </a:r>
            <a:r>
              <a:rPr lang="en-US" dirty="0">
                <a:effectLst/>
                <a:latin typeface="Calibri" panose="020F0502020204030204" pitchFamily="34" charset="0"/>
                <a:ea typeface="Times New Roman" panose="02020603050405020304" pitchFamily="18" charset="0"/>
                <a:cs typeface="Calibri" panose="020F0502020204030204" pitchFamily="34" charset="0"/>
              </a:rPr>
              <a:t>as it will help her to see the world has order, rather than the chaos she was used to. </a:t>
            </a:r>
            <a:r>
              <a:rPr lang="en-US" b="0" i="0" kern="1200" dirty="0">
                <a:solidFill>
                  <a:srgbClr val="000000"/>
                </a:solidFill>
                <a:effectLst/>
                <a:latin typeface="Calibri" panose="020F0502020204030204" pitchFamily="34" charset="0"/>
                <a:ea typeface="+mn-ea"/>
                <a:cs typeface="Arial" panose="020B0604020202020204" pitchFamily="34" charset="0"/>
              </a:rPr>
              <a:t>It </a:t>
            </a:r>
            <a:r>
              <a:rPr lang="en-US" dirty="0">
                <a:effectLst/>
                <a:latin typeface="Calibri" panose="020F0502020204030204" pitchFamily="34" charset="0"/>
                <a:ea typeface="Times New Roman" panose="02020603050405020304" pitchFamily="18" charset="0"/>
                <a:cs typeface="Calibri" panose="020F0502020204030204" pitchFamily="34" charset="0"/>
              </a:rPr>
              <a:t>will also allow her to feel safe and </a:t>
            </a:r>
            <a:r>
              <a:rPr lang="en-US" b="0" i="0" kern="1200" dirty="0">
                <a:solidFill>
                  <a:srgbClr val="000000"/>
                </a:solidFill>
                <a:effectLst/>
                <a:latin typeface="Calibri" panose="020F0502020204030204" pitchFamily="34" charset="0"/>
                <a:ea typeface="+mn-ea"/>
                <a:cs typeface="Arial" panose="020B0604020202020204" pitchFamily="34" charset="0"/>
              </a:rPr>
              <a:t>help the child see you as </a:t>
            </a:r>
            <a:r>
              <a:rPr lang="en-US" b="1" i="0" kern="1200" dirty="0">
                <a:solidFill>
                  <a:srgbClr val="000000"/>
                </a:solidFill>
                <a:effectLst/>
                <a:latin typeface="Calibri" panose="020F0502020204030204" pitchFamily="34" charset="0"/>
                <a:ea typeface="+mn-ea"/>
                <a:cs typeface="Arial" panose="020B0604020202020204" pitchFamily="34" charset="0"/>
              </a:rPr>
              <a:t>trustworthy </a:t>
            </a:r>
            <a:r>
              <a:rPr lang="en-US" b="0" i="0" kern="1200" dirty="0">
                <a:solidFill>
                  <a:srgbClr val="000000"/>
                </a:solidFill>
                <a:effectLst/>
                <a:latin typeface="Calibri" panose="020F0502020204030204" pitchFamily="34" charset="0"/>
                <a:ea typeface="+mn-ea"/>
                <a:cs typeface="Arial" panose="020B0604020202020204" pitchFamily="34" charset="0"/>
              </a:rPr>
              <a:t>(characteristic).</a:t>
            </a:r>
          </a:p>
          <a:p>
            <a:pPr defTabSz="931615"/>
            <a:endParaRPr lang="en-US" b="0" i="0" kern="1200" dirty="0">
              <a:solidFill>
                <a:srgbClr val="000000"/>
              </a:solidFill>
              <a:effectLst/>
              <a:latin typeface="Calibri" panose="020F0502020204030204" pitchFamily="34" charset="0"/>
              <a:ea typeface="+mn-ea"/>
              <a:cs typeface="Arial" panose="020B0604020202020204" pitchFamily="34" charset="0"/>
            </a:endParaRPr>
          </a:p>
          <a:p>
            <a:pPr defTabSz="931615"/>
            <a:r>
              <a:rPr lang="en-US" b="1" i="0" kern="1200" dirty="0">
                <a:solidFill>
                  <a:srgbClr val="000000"/>
                </a:solidFill>
                <a:effectLst/>
                <a:latin typeface="Calibri" panose="020F0502020204030204" pitchFamily="34" charset="0"/>
                <a:ea typeface="+mn-ea"/>
                <a:cs typeface="Arial" panose="020B0604020202020204" pitchFamily="34" charset="0"/>
              </a:rPr>
              <a:t>PARAPHRASE</a:t>
            </a:r>
          </a:p>
          <a:p>
            <a:pPr defTabSz="931615">
              <a:defRPr/>
            </a:pPr>
            <a:r>
              <a:rPr lang="en-US" b="0" i="0" kern="1200" dirty="0">
                <a:solidFill>
                  <a:srgbClr val="000000"/>
                </a:solidFill>
                <a:effectLst/>
                <a:latin typeface="Calibri" panose="020F0502020204030204" pitchFamily="34" charset="0"/>
                <a:ea typeface="+mn-ea"/>
                <a:cs typeface="Arial" panose="020B0604020202020204" pitchFamily="34" charset="0"/>
              </a:rPr>
              <a:t>Having mixed feelings is normal when parenting children with insecure attachment styles. </a:t>
            </a:r>
            <a:r>
              <a:rPr lang="en-US" dirty="0">
                <a:solidFill>
                  <a:srgbClr val="000000"/>
                </a:solidFill>
                <a:latin typeface="Calibri" panose="020F0502020204030204" pitchFamily="34" charset="0"/>
              </a:rPr>
              <a:t>G</a:t>
            </a:r>
            <a:r>
              <a:rPr lang="en-US" b="0" i="0" kern="1200" dirty="0">
                <a:solidFill>
                  <a:srgbClr val="000000"/>
                </a:solidFill>
                <a:effectLst/>
                <a:latin typeface="Calibri" panose="020F0502020204030204" pitchFamily="34" charset="0"/>
                <a:ea typeface="+mn-ea"/>
                <a:cs typeface="Arial" panose="020B0604020202020204" pitchFamily="34" charset="0"/>
              </a:rPr>
              <a:t>ood </a:t>
            </a:r>
            <a:r>
              <a:rPr lang="en-US" b="1" i="0" kern="1200" dirty="0">
                <a:solidFill>
                  <a:srgbClr val="000000"/>
                </a:solidFill>
                <a:effectLst/>
                <a:latin typeface="Calibri" panose="020F0502020204030204" pitchFamily="34" charset="0"/>
                <a:ea typeface="+mn-ea"/>
                <a:cs typeface="Arial" panose="020B0604020202020204" pitchFamily="34" charset="0"/>
              </a:rPr>
              <a:t>self-awareness/self-reflection </a:t>
            </a:r>
            <a:r>
              <a:rPr lang="en-US" b="0" i="0" kern="1200" dirty="0">
                <a:solidFill>
                  <a:srgbClr val="000000"/>
                </a:solidFill>
                <a:effectLst/>
                <a:latin typeface="Calibri" panose="020F0502020204030204" pitchFamily="34" charset="0"/>
                <a:ea typeface="+mn-ea"/>
                <a:cs typeface="Arial" panose="020B0604020202020204" pitchFamily="34" charset="0"/>
              </a:rPr>
              <a:t>(characteristic) will help you to see where you might have the most challenges in being consistent or nurturing and when you may need extra support.</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23</a:t>
            </a:fld>
            <a:endParaRPr lang="en-US" dirty="0"/>
          </a:p>
        </p:txBody>
      </p:sp>
    </p:spTree>
    <p:extLst>
      <p:ext uri="{BB962C8B-B14F-4D97-AF65-F5344CB8AC3E}">
        <p14:creationId xmlns:p14="http://schemas.microsoft.com/office/powerpoint/2010/main" val="2861109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What is not shown in the videos is the Disorganized Attachment style. This happens when children have received such inconsistent, harmful, or even bizarre parenting that it significantly impacts how they view the world. While this is not extremely common in the general population, it is not uncommon in children who have experienced severe forms of abuse and neglect.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0" i="0" kern="1200" dirty="0">
                <a:solidFill>
                  <a:srgbClr val="000000"/>
                </a:solidFill>
                <a:effectLst/>
                <a:latin typeface="Calibri" panose="020F0502020204030204" pitchFamily="34" charset="0"/>
                <a:ea typeface="+mn-ea"/>
                <a:cs typeface="Arial" panose="020B0604020202020204" pitchFamily="34" charset="0"/>
              </a:rPr>
              <a:t>Because the world </a:t>
            </a:r>
            <a:r>
              <a:rPr lang="en-US" dirty="0">
                <a:solidFill>
                  <a:srgbClr val="000000"/>
                </a:solidFill>
                <a:latin typeface="Calibri" panose="020F0502020204030204" pitchFamily="34" charset="0"/>
              </a:rPr>
              <a:t>is</a:t>
            </a:r>
            <a:r>
              <a:rPr lang="en-US" b="0" i="0" kern="1200" dirty="0">
                <a:solidFill>
                  <a:srgbClr val="000000"/>
                </a:solidFill>
                <a:effectLst/>
                <a:latin typeface="Calibri" panose="020F0502020204030204" pitchFamily="34" charset="0"/>
                <a:ea typeface="+mn-ea"/>
                <a:cs typeface="Arial" panose="020B0604020202020204" pitchFamily="34" charset="0"/>
              </a:rPr>
              <a:t> very confusing to a child in these circumstances, later the child’s behavior may make little sense to their caregivers. For example, they are often desperate to connect, but they do not go to their caregivers when they need help or if the caregiver offers help, they may push it away because it is scary to them. A child with this background may feel very confused when they first come into stable homes and sometimes their caregivers </a:t>
            </a:r>
            <a:r>
              <a:rPr lang="en-US" dirty="0">
                <a:solidFill>
                  <a:srgbClr val="000000"/>
                </a:solidFill>
                <a:latin typeface="Calibri" panose="020F0502020204030204" pitchFamily="34" charset="0"/>
              </a:rPr>
              <a:t>are unsure about how to best help them.</a:t>
            </a:r>
            <a:r>
              <a:rPr lang="en-US" b="0" i="0" kern="1200" dirty="0">
                <a:solidFill>
                  <a:srgbClr val="000000"/>
                </a:solidFill>
                <a:effectLst/>
                <a:latin typeface="Calibri" panose="020F0502020204030204" pitchFamily="34" charset="0"/>
                <a:ea typeface="+mn-ea"/>
                <a:cs typeface="Arial" panose="020B0604020202020204" pitchFamily="34" charset="0"/>
              </a:rPr>
              <a:t>. </a:t>
            </a:r>
          </a:p>
        </p:txBody>
      </p:sp>
      <p:sp>
        <p:nvSpPr>
          <p:cNvPr id="4" name="Slide Number Placeholder 3"/>
          <p:cNvSpPr>
            <a:spLocks noGrp="1"/>
          </p:cNvSpPr>
          <p:nvPr>
            <p:ph type="sldNum" sz="quarter" idx="5"/>
          </p:nvPr>
        </p:nvSpPr>
        <p:spPr/>
        <p:txBody>
          <a:bodyPr/>
          <a:lstStyle/>
          <a:p>
            <a:fld id="{3B90169C-AFAA-4B3F-91CC-5EC03E22AE25}" type="slidenum">
              <a:rPr lang="en-US" smtClean="0"/>
              <a:pPr/>
              <a:t>24</a:t>
            </a:fld>
            <a:endParaRPr lang="en-US" dirty="0"/>
          </a:p>
        </p:txBody>
      </p:sp>
    </p:spTree>
    <p:extLst>
      <p:ext uri="{BB962C8B-B14F-4D97-AF65-F5344CB8AC3E}">
        <p14:creationId xmlns:p14="http://schemas.microsoft.com/office/powerpoint/2010/main" val="1016665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586980"/>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As children with disorganized attachment styles get older, they may not know where to turn or how to get their needs met. Their behaviors may seem inconsistent or illogical, such as the boy in the case study we’re about to read. </a:t>
            </a:r>
          </a:p>
          <a:p>
            <a:endParaRPr lang="en-US" dirty="0">
              <a:solidFill>
                <a:srgbClr val="000000"/>
              </a:solidFill>
              <a:latin typeface="Calibri" panose="020F050202020403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While you are listening, think about how you would respond as a parent to this child.  If you feel an emotional reaction, such as concern, frustration or even fear, that is perfectly ok. It is natural to have a reaction. Noticing how we feel helps us to become self-aware</a:t>
            </a:r>
            <a:r>
              <a:rPr lang="en-US" dirty="0">
                <a:solidFill>
                  <a:srgbClr val="000000"/>
                </a:solidFill>
                <a:latin typeface="Calibri" panose="020F0502020204030204" pitchFamily="34" charset="0"/>
              </a:rPr>
              <a:t> and will help us be thoughtful about how to best respond to the child.</a:t>
            </a:r>
            <a:r>
              <a:rPr lang="en-US" kern="1200" dirty="0">
                <a:solidFill>
                  <a:srgbClr val="000000"/>
                </a:solidFill>
                <a:effectLst/>
                <a:latin typeface="Calibri" panose="020F0502020204030204" pitchFamily="34" charset="0"/>
                <a:ea typeface="+mn-ea"/>
                <a:cs typeface="Arial" panose="020B0604020202020204" pitchFamily="34" charset="0"/>
              </a:rPr>
              <a:t> </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Read the case study below or ask your co-facilitator to read it:</a:t>
            </a:r>
          </a:p>
          <a:p>
            <a:pPr marL="186323" lvl="1" defTabSz="931615">
              <a:defRPr/>
            </a:pPr>
            <a:r>
              <a:rPr lang="en-US" i="1" kern="1200" dirty="0">
                <a:solidFill>
                  <a:srgbClr val="000000"/>
                </a:solidFill>
                <a:effectLst/>
                <a:latin typeface="Calibri" panose="020F0502020204030204" pitchFamily="34" charset="0"/>
                <a:ea typeface="+mn-ea"/>
                <a:cs typeface="Arial" panose="020B0604020202020204" pitchFamily="34" charset="0"/>
              </a:rPr>
              <a:t>Paul is a 7-year-old boy. His mother was homeless the first year of his life and eventually left him near an orphanage, where he lived until he was three and half years old. He had different caregivers on different shifts and was given little attention. When he was first adopted, he would wander aimlessly through the house, pulling out and scattering the insides of all his toys. He did not seem to have any sense of family life and expected everyone to sleep in the same room, screaming until they did. He is now able to sleep in his own room, but he often throws his toys away. He often laughs when he gets in trouble, cries when others are laughing and takes whatever he likes from others without asking. When his parents have friends over, he is always sure to stay close and sit right in between them rather than playing with the other children. But, when they are home alone, he ignores them for long periods until nighttime when he does not let them leave his room. </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It is clear this child has a hard start in life. It is important to remember all that we have learned about how attachment is formed in order to strategize how to parent a child with these behaviors. </a:t>
            </a:r>
          </a:p>
          <a:p>
            <a:endParaRPr lang="en-US" dirty="0">
              <a:solidFill>
                <a:srgbClr val="000000"/>
              </a:solidFill>
              <a:latin typeface="Calibri" panose="020F050202020403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25</a:t>
            </a:fld>
            <a:endParaRPr lang="en-US" dirty="0"/>
          </a:p>
        </p:txBody>
      </p:sp>
    </p:spTree>
    <p:extLst>
      <p:ext uri="{BB962C8B-B14F-4D97-AF65-F5344CB8AC3E}">
        <p14:creationId xmlns:p14="http://schemas.microsoft.com/office/powerpoint/2010/main" val="631438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4"/>
            <a:ext cx="5608320" cy="3906619"/>
          </a:xfrm>
        </p:spPr>
        <p:txBody>
          <a:bodyPr/>
          <a:lstStyle/>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around what type of parenting would be most helpful to children with a </a:t>
            </a:r>
            <a:r>
              <a:rPr lang="en-US" b="0" i="0" kern="1200" dirty="0">
                <a:solidFill>
                  <a:srgbClr val="000000"/>
                </a:solidFill>
                <a:effectLst/>
                <a:latin typeface="Calibri" panose="020F0502020204030204" pitchFamily="34" charset="0"/>
                <a:ea typeface="+mn-ea"/>
                <a:cs typeface="Arial" panose="020B0604020202020204" pitchFamily="34" charset="0"/>
              </a:rPr>
              <a:t>disorganized attachment style like Paul. Encourage responses like those below: </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The parent will need to be</a:t>
            </a:r>
            <a:r>
              <a:rPr lang="en-US" b="1" kern="1200" dirty="0">
                <a:solidFill>
                  <a:srgbClr val="000000"/>
                </a:solidFill>
                <a:effectLst/>
                <a:latin typeface="Calibri" panose="020F0502020204030204" pitchFamily="34" charset="0"/>
                <a:ea typeface="+mn-ea"/>
                <a:cs typeface="Arial" panose="020B0604020202020204" pitchFamily="34" charset="0"/>
              </a:rPr>
              <a:t> attuned </a:t>
            </a:r>
            <a:r>
              <a:rPr lang="en-US" kern="1200" dirty="0">
                <a:solidFill>
                  <a:srgbClr val="000000"/>
                </a:solidFill>
                <a:effectLst/>
                <a:latin typeface="Calibri" panose="020F0502020204030204" pitchFamily="34" charset="0"/>
                <a:ea typeface="+mn-ea"/>
                <a:cs typeface="Arial" panose="020B0604020202020204" pitchFamily="34" charset="0"/>
              </a:rPr>
              <a:t>(characteristic) to the child to gain their trust.</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Children with disorganized attachment styles need a very predictable, structured, emotionally supportive parenting style to learn what safety and security looks and feels like (</a:t>
            </a:r>
            <a:r>
              <a:rPr lang="en-US" kern="1200" dirty="0" err="1">
                <a:solidFill>
                  <a:srgbClr val="000000"/>
                </a:solidFill>
                <a:effectLst/>
                <a:latin typeface="Calibri" panose="020F0502020204030204" pitchFamily="34" charset="0"/>
                <a:ea typeface="+mn-ea"/>
                <a:cs typeface="Arial" panose="020B0604020202020204" pitchFamily="34" charset="0"/>
              </a:rPr>
              <a:t>i.e.,“felt</a:t>
            </a:r>
            <a:r>
              <a:rPr lang="en-US" kern="1200" dirty="0">
                <a:solidFill>
                  <a:srgbClr val="000000"/>
                </a:solidFill>
                <a:effectLst/>
                <a:latin typeface="Calibri" panose="020F0502020204030204" pitchFamily="34" charset="0"/>
                <a:ea typeface="+mn-ea"/>
                <a:cs typeface="Arial" panose="020B0604020202020204" pitchFamily="34" charset="0"/>
              </a:rPr>
              <a:t> safety”). </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Parents will need to balance predictability with compassion for the child.</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Good self care and self compassion </a:t>
            </a:r>
            <a:r>
              <a:rPr lang="en-US" dirty="0">
                <a:solidFill>
                  <a:srgbClr val="000000"/>
                </a:solidFill>
                <a:latin typeface="Calibri" panose="020F0502020204030204" pitchFamily="34" charset="0"/>
              </a:rPr>
              <a:t>is essential</a:t>
            </a:r>
            <a:r>
              <a:rPr lang="en-US" kern="1200" dirty="0">
                <a:solidFill>
                  <a:srgbClr val="000000"/>
                </a:solidFill>
                <a:effectLst/>
                <a:latin typeface="Calibri" panose="020F0502020204030204" pitchFamily="34" charset="0"/>
                <a:ea typeface="+mn-ea"/>
                <a:cs typeface="Arial" panose="020B0604020202020204" pitchFamily="34" charset="0"/>
              </a:rPr>
              <a:t> for parents/caregivers.</a:t>
            </a:r>
          </a:p>
          <a:p>
            <a:pPr marL="174678" indent="-174678" defTabSz="931615">
              <a:buFont typeface="Arial" panose="020B0604020202020204" pitchFamily="34" charset="0"/>
              <a:buChar char="•"/>
              <a:defRPr/>
            </a:pPr>
            <a:r>
              <a:rPr lang="en-US" dirty="0">
                <a:solidFill>
                  <a:srgbClr val="000000"/>
                </a:solidFill>
                <a:latin typeface="Calibri" panose="020F0502020204030204" pitchFamily="34" charset="0"/>
              </a:rPr>
              <a:t>Parents should be open to connecting with mental health professionals who have experience with helping parents effectively parent a child with this type of attachment style.</a:t>
            </a: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dirty="0">
                <a:solidFill>
                  <a:srgbClr val="000000"/>
                </a:solidFill>
                <a:latin typeface="Calibri" panose="020F0502020204030204" pitchFamily="34" charset="0"/>
              </a:rPr>
              <a:t>PARAPHRASE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If the parent can help reorganize the child’s emotional confusion by anchoring the child again and again in the safety of being available to them, the child will be able to experience their needs being understood and met in a way they never did before. Gradually, they can learn that the world is predictable and, therefore, safe.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Once a child’s outlook on the world starts to change, their behaviors will shift and start to make more sense, too. While parenting should be structured and predictable, we want to do this while </a:t>
            </a:r>
            <a:r>
              <a:rPr lang="en-US" dirty="0">
                <a:solidFill>
                  <a:srgbClr val="000000"/>
                </a:solidFill>
                <a:latin typeface="Calibri" panose="020F0502020204030204" pitchFamily="34" charset="0"/>
              </a:rPr>
              <a:t>being</a:t>
            </a:r>
            <a:r>
              <a:rPr lang="en-US" kern="1200" dirty="0">
                <a:solidFill>
                  <a:srgbClr val="000000"/>
                </a:solidFill>
                <a:effectLst/>
                <a:latin typeface="Calibri" panose="020F0502020204030204" pitchFamily="34" charset="0"/>
                <a:ea typeface="+mn-ea"/>
                <a:cs typeface="Arial" panose="020B0604020202020204" pitchFamily="34" charset="0"/>
              </a:rPr>
              <a:t> compassionate to their experiences. Balancing structure and predictability with compassion will help the child to see you as being</a:t>
            </a:r>
            <a:r>
              <a:rPr lang="en-US" b="1" kern="1200" dirty="0">
                <a:solidFill>
                  <a:srgbClr val="000000"/>
                </a:solidFill>
                <a:effectLst/>
                <a:latin typeface="Calibri" panose="020F0502020204030204" pitchFamily="34" charset="0"/>
                <a:ea typeface="+mn-ea"/>
                <a:cs typeface="Arial" panose="020B0604020202020204" pitchFamily="34" charset="0"/>
              </a:rPr>
              <a:t> trustworthy </a:t>
            </a:r>
            <a:r>
              <a:rPr lang="en-US" kern="1200" dirty="0">
                <a:solidFill>
                  <a:srgbClr val="000000"/>
                </a:solidFill>
                <a:effectLst/>
                <a:latin typeface="Calibri" panose="020F0502020204030204" pitchFamily="34" charset="0"/>
                <a:ea typeface="+mn-ea"/>
                <a:cs typeface="Arial" panose="020B0604020202020204" pitchFamily="34" charset="0"/>
              </a:rPr>
              <a:t>(characteristic).</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As we’ve been discussing, </a:t>
            </a:r>
            <a:r>
              <a:rPr lang="en-US" dirty="0">
                <a:solidFill>
                  <a:srgbClr val="000000"/>
                </a:solidFill>
                <a:latin typeface="Calibri" panose="020F0502020204030204" pitchFamily="34" charset="0"/>
              </a:rPr>
              <a:t>we</a:t>
            </a:r>
            <a:r>
              <a:rPr lang="en-US" kern="1200" dirty="0">
                <a:solidFill>
                  <a:srgbClr val="000000"/>
                </a:solidFill>
                <a:effectLst/>
                <a:latin typeface="Calibri" panose="020F0502020204030204" pitchFamily="34" charset="0"/>
                <a:ea typeface="+mn-ea"/>
                <a:cs typeface="Arial" panose="020B0604020202020204" pitchFamily="34" charset="0"/>
              </a:rPr>
              <a:t> learn to make meaning of the world through our relationships with others. This remains true in learning harmful, as well as healing messages. Once children’s brains and bodies learn their needs will get met and people can be experienced as</a:t>
            </a:r>
            <a:r>
              <a:rPr lang="en-US" b="1" kern="1200" dirty="0">
                <a:solidFill>
                  <a:srgbClr val="000000"/>
                </a:solidFill>
                <a:effectLst/>
                <a:latin typeface="Calibri" panose="020F0502020204030204" pitchFamily="34" charset="0"/>
                <a:ea typeface="+mn-ea"/>
                <a:cs typeface="Arial" panose="020B0604020202020204" pitchFamily="34" charset="0"/>
              </a:rPr>
              <a:t> trustworthy </a:t>
            </a:r>
            <a:r>
              <a:rPr lang="en-US" kern="1200" dirty="0">
                <a:solidFill>
                  <a:srgbClr val="000000"/>
                </a:solidFill>
                <a:effectLst/>
                <a:latin typeface="Calibri" panose="020F0502020204030204" pitchFamily="34" charset="0"/>
                <a:ea typeface="+mn-ea"/>
                <a:cs typeface="Arial" panose="020B0604020202020204" pitchFamily="34" charset="0"/>
              </a:rPr>
              <a:t>(characteristic), children can relax and turn their attention to growing in other ways. These experiences will need to happen over and over, many times a day, to be more powerful than the experiences where children learned their needs would not be met, that they were not worth it, and that people can’t be trusted.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So, let’s take a minute to make sure we know how to stay consistent while remaining compassionate, which an important balance!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26</a:t>
            </a:fld>
            <a:endParaRPr lang="en-US" dirty="0"/>
          </a:p>
        </p:txBody>
      </p:sp>
    </p:spTree>
    <p:extLst>
      <p:ext uri="{BB962C8B-B14F-4D97-AF65-F5344CB8AC3E}">
        <p14:creationId xmlns:p14="http://schemas.microsoft.com/office/powerpoint/2010/main" val="1141940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3930428"/>
          </a:xfrm>
        </p:spPr>
        <p:txBody>
          <a:bodyPr/>
          <a:lstStyle/>
          <a:p>
            <a:pPr defTabSz="931615">
              <a:defRPr/>
            </a:pPr>
            <a:r>
              <a:rPr lang="en-US" b="1" dirty="0">
                <a:solidFill>
                  <a:srgbClr val="000000"/>
                </a:solidFill>
                <a:latin typeface="Calibri" panose="020F0502020204030204" pitchFamily="34" charset="0"/>
              </a:rPr>
              <a:t>FACILITATOR'S NOTE</a:t>
            </a:r>
          </a:p>
          <a:p>
            <a:pPr defTabSz="931615">
              <a:defRPr/>
            </a:pPr>
            <a:r>
              <a:rPr lang="en-US" kern="1200" dirty="0">
                <a:solidFill>
                  <a:srgbClr val="000000"/>
                </a:solidFill>
                <a:latin typeface="Calibri" panose="020F0502020204030204" pitchFamily="34" charset="0"/>
                <a:ea typeface="+mn-ea"/>
                <a:cs typeface="Arial" panose="020B0604020202020204" pitchFamily="34" charset="0"/>
              </a:rPr>
              <a:t>Next, we will engage participants in a set of true/false questions that will help to clarify the concept of compassionate consistency. This is meant to move quickly to break up and reinforce content, </a:t>
            </a:r>
            <a:r>
              <a:rPr lang="en-US" dirty="0">
                <a:latin typeface="Calibri" panose="020F0502020204030204" pitchFamily="34" charset="0"/>
                <a:ea typeface="Times New Roman" panose="02020603050405020304" pitchFamily="18" charset="0"/>
                <a:cs typeface="Calibri" panose="020F0502020204030204" pitchFamily="34" charset="0"/>
              </a:rPr>
              <a:t>only pause for misunderstandings/clarification.</a:t>
            </a:r>
            <a:endParaRPr lang="en-US" kern="1200" dirty="0">
              <a:solidFill>
                <a:srgbClr val="000000"/>
              </a:solidFill>
              <a:latin typeface="Calibri" panose="020F0502020204030204" pitchFamily="34" charset="0"/>
              <a:ea typeface="+mn-ea"/>
              <a:cs typeface="Arial" panose="020B060402020202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As we just said, it’s important to be both compassionate and consistent.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What is compassionate consistency?</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Let’s check in on what we mean with 4 true or false questions.</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 FOR EACH OF THE 4 STATEMENTS:</a:t>
            </a:r>
          </a:p>
          <a:p>
            <a:pPr marL="174678" indent="-174678">
              <a:buFont typeface="Arial" panose="020B0604020202020204" pitchFamily="34" charset="0"/>
              <a:buChar char="•"/>
            </a:pPr>
            <a:r>
              <a:rPr lang="en-US" dirty="0">
                <a:solidFill>
                  <a:srgbClr val="000000"/>
                </a:solidFill>
                <a:latin typeface="Calibri" panose="020F0502020204030204" pitchFamily="34" charset="0"/>
              </a:rPr>
              <a:t>Read the statement aloud.</a:t>
            </a:r>
          </a:p>
          <a:p>
            <a:pPr marL="174678" indent="-174678">
              <a:buFont typeface="Arial" panose="020B0604020202020204" pitchFamily="34" charset="0"/>
              <a:buChar char="•"/>
            </a:pPr>
            <a:r>
              <a:rPr lang="en-US" dirty="0">
                <a:solidFill>
                  <a:srgbClr val="000000"/>
                </a:solidFill>
                <a:latin typeface="Calibri" panose="020F0502020204030204" pitchFamily="34" charset="0"/>
              </a:rPr>
              <a:t>Wait a moment to allow participants to think about the statement. Ask for a show of hands for True, then False votes. </a:t>
            </a:r>
          </a:p>
          <a:p>
            <a:pPr marL="174678" indent="-174678">
              <a:buFont typeface="Arial" panose="020B0604020202020204" pitchFamily="34" charset="0"/>
              <a:buChar char="•"/>
            </a:pPr>
            <a:r>
              <a:rPr lang="en-US" dirty="0">
                <a:solidFill>
                  <a:srgbClr val="000000"/>
                </a:solidFill>
                <a:latin typeface="Calibri" panose="020F0502020204030204" pitchFamily="34" charset="0"/>
              </a:rPr>
              <a:t>State the correct answer.</a:t>
            </a:r>
          </a:p>
          <a:p>
            <a:pPr defTabSz="931615">
              <a:defRPr/>
            </a:pPr>
            <a:endParaRPr lang="en-US" b="1" dirty="0">
              <a:solidFill>
                <a:srgbClr val="000000"/>
              </a:solidFill>
              <a:latin typeface="Calibri" panose="020F0502020204030204" pitchFamily="34" charset="0"/>
            </a:endParaRPr>
          </a:p>
          <a:p>
            <a:pPr defTabSz="931615">
              <a:defRPr/>
            </a:pPr>
            <a:r>
              <a:rPr lang="en-US" b="1" dirty="0">
                <a:solidFill>
                  <a:srgbClr val="000000"/>
                </a:solidFill>
                <a:latin typeface="Calibri" panose="020F0502020204030204" pitchFamily="34" charset="0"/>
              </a:rPr>
              <a:t>STATEMENT #1:</a:t>
            </a:r>
          </a:p>
          <a:p>
            <a:r>
              <a:rPr lang="en-US" dirty="0">
                <a:solidFill>
                  <a:srgbClr val="000000"/>
                </a:solidFill>
                <a:latin typeface="Calibri" panose="020F0502020204030204" pitchFamily="34" charset="0"/>
              </a:rPr>
              <a:t>This statement is “TRUE.” </a:t>
            </a:r>
          </a:p>
          <a:p>
            <a:r>
              <a:rPr lang="en-US" dirty="0">
                <a:solidFill>
                  <a:srgbClr val="000000"/>
                </a:solidFill>
                <a:latin typeface="Calibri" panose="020F0502020204030204" pitchFamily="34" charset="0"/>
              </a:rPr>
              <a:t>For children who have experienced separations, loss, and trauma, it is especially important to acknowledge their feelings during their mistakes to help with their low self worth.</a:t>
            </a:r>
          </a:p>
          <a:p>
            <a:pPr defTabSz="931615">
              <a:defRPr/>
            </a:pPr>
            <a:endParaRPr lang="en-US" b="1" dirty="0">
              <a:solidFill>
                <a:srgbClr val="000000"/>
              </a:solidFill>
              <a:latin typeface="Calibri" panose="020F0502020204030204" pitchFamily="34" charset="0"/>
            </a:endParaRPr>
          </a:p>
          <a:p>
            <a:pPr defTabSz="931615">
              <a:defRPr/>
            </a:pPr>
            <a:r>
              <a:rPr lang="en-US" b="1" dirty="0">
                <a:solidFill>
                  <a:srgbClr val="000000"/>
                </a:solidFill>
                <a:latin typeface="Calibri" panose="020F0502020204030204" pitchFamily="34" charset="0"/>
              </a:rPr>
              <a:t>STATEMENT #2:</a:t>
            </a:r>
          </a:p>
          <a:p>
            <a:r>
              <a:rPr lang="en-US" dirty="0">
                <a:solidFill>
                  <a:srgbClr val="000000"/>
                </a:solidFill>
                <a:latin typeface="Calibri" panose="020F0502020204030204" pitchFamily="34" charset="0"/>
              </a:rPr>
              <a:t>This statement is “TRUE.” </a:t>
            </a:r>
          </a:p>
          <a:p>
            <a:pPr defTabSz="931615">
              <a:defRPr/>
            </a:pPr>
            <a:r>
              <a:rPr lang="en-US" dirty="0">
                <a:solidFill>
                  <a:srgbClr val="000000"/>
                </a:solidFill>
                <a:latin typeface="Calibri" panose="020F0502020204030204" pitchFamily="34" charset="0"/>
              </a:rPr>
              <a:t>For children who have experienced separations, loss, and trauma, it is important to build their trust by following through in daily things like picking up children on time or taking them somewhere when you said you would.</a:t>
            </a:r>
          </a:p>
          <a:p>
            <a:endParaRPr lang="en-US" dirty="0">
              <a:solidFill>
                <a:srgbClr val="000000"/>
              </a:solidFill>
              <a:latin typeface="Calibri" panose="020F0502020204030204" pitchFamily="34" charset="0"/>
            </a:endParaRPr>
          </a:p>
          <a:p>
            <a:pPr defTabSz="931615">
              <a:defRPr/>
            </a:pPr>
            <a:r>
              <a:rPr lang="en-US" b="1" dirty="0">
                <a:solidFill>
                  <a:srgbClr val="000000"/>
                </a:solidFill>
                <a:latin typeface="Calibri" panose="020F0502020204030204" pitchFamily="34" charset="0"/>
              </a:rPr>
              <a:t>STATEMENT #3:</a:t>
            </a:r>
          </a:p>
          <a:p>
            <a:r>
              <a:rPr lang="en-US" dirty="0">
                <a:solidFill>
                  <a:srgbClr val="000000"/>
                </a:solidFill>
                <a:latin typeface="Calibri" panose="020F0502020204030204" pitchFamily="34" charset="0"/>
              </a:rPr>
              <a:t>This statement is “TRUE.” </a:t>
            </a:r>
          </a:p>
          <a:p>
            <a:r>
              <a:rPr lang="en-US" dirty="0">
                <a:solidFill>
                  <a:srgbClr val="000000"/>
                </a:solidFill>
                <a:latin typeface="Calibri" panose="020F0502020204030204" pitchFamily="34" charset="0"/>
              </a:rPr>
              <a:t>For children who have experienced separations, loss, and trauma, being included helps them feel part of the family and teaches them that children should be supported by their families, even in tough times.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STATEMENT #4:</a:t>
            </a:r>
          </a:p>
          <a:p>
            <a:r>
              <a:rPr lang="en-US" b="0" dirty="0">
                <a:solidFill>
                  <a:srgbClr val="000000"/>
                </a:solidFill>
                <a:latin typeface="Calibri" panose="020F0502020204030204" pitchFamily="34" charset="0"/>
              </a:rPr>
              <a:t>This statement is “FALSE.”  </a:t>
            </a:r>
          </a:p>
          <a:p>
            <a:r>
              <a:rPr lang="en-US" dirty="0">
                <a:solidFill>
                  <a:srgbClr val="000000"/>
                </a:solidFill>
                <a:latin typeface="Calibri" panose="020F0502020204030204" pitchFamily="34" charset="0"/>
              </a:rPr>
              <a:t>Why is this false? Children who have experienced separations and trauma have experienced a tremendous amount of loss already. The goal now is to help them feel they are wanted and that they belong, even when they make mistakes. </a:t>
            </a:r>
          </a:p>
          <a:p>
            <a:pPr marL="361001" lvl="1" indent="-174678">
              <a:buFont typeface="Arial" panose="020B0604020202020204" pitchFamily="34" charset="0"/>
              <a:buChar char="•"/>
            </a:pPr>
            <a:r>
              <a:rPr lang="en-US" dirty="0">
                <a:solidFill>
                  <a:srgbClr val="000000"/>
                </a:solidFill>
                <a:latin typeface="Calibri" panose="020F0502020204030204" pitchFamily="34" charset="0"/>
              </a:rPr>
              <a:t>Are there any exceptions?  If necessary, give an example of exceptions, such as if the parent knows they need to take a break and a deep breath, in which case they can simply share that with the child and step away versus sending the child away. </a:t>
            </a:r>
          </a:p>
          <a:p>
            <a:endParaRPr lang="en-US" dirty="0">
              <a:solidFill>
                <a:srgbClr val="000000"/>
              </a:solidFill>
              <a:latin typeface="Calibri" panose="020F0502020204030204" pitchFamily="34" charset="0"/>
            </a:endParaRPr>
          </a:p>
          <a:p>
            <a:pPr defTabSz="931615">
              <a:defRPr/>
            </a:pP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b="0" kern="1200" dirty="0">
              <a:solidFill>
                <a:srgbClr val="000000"/>
              </a:solidFill>
              <a:effectLst/>
              <a:latin typeface="Calibri" panose="020F0502020204030204" pitchFamily="34" charset="0"/>
              <a:ea typeface="+mn-ea"/>
              <a:cs typeface="Arial" panose="020B0604020202020204" pitchFamily="34" charset="0"/>
            </a:endParaRPr>
          </a:p>
          <a:p>
            <a:r>
              <a:rPr lang="en-US" dirty="0">
                <a:solidFill>
                  <a:srgbClr val="000000"/>
                </a:solidFill>
                <a:latin typeface="Calibri" panose="020F0502020204030204" pitchFamily="34" charset="0"/>
              </a:rPr>
              <a:t>Use the poll or chat function to make this activity more interactive.</a:t>
            </a:r>
          </a:p>
        </p:txBody>
      </p:sp>
      <p:sp>
        <p:nvSpPr>
          <p:cNvPr id="4" name="Slide Number Placeholder 3"/>
          <p:cNvSpPr>
            <a:spLocks noGrp="1"/>
          </p:cNvSpPr>
          <p:nvPr>
            <p:ph type="sldNum" sz="quarter" idx="5"/>
          </p:nvPr>
        </p:nvSpPr>
        <p:spPr/>
        <p:txBody>
          <a:bodyPr/>
          <a:lstStyle/>
          <a:p>
            <a:fld id="{3B90169C-AFAA-4B3F-91CC-5EC03E22AE25}" type="slidenum">
              <a:rPr lang="en-US" smtClean="0"/>
              <a:pPr/>
              <a:t>27</a:t>
            </a:fld>
            <a:endParaRPr lang="en-US" dirty="0"/>
          </a:p>
        </p:txBody>
      </p:sp>
    </p:spTree>
    <p:extLst>
      <p:ext uri="{BB962C8B-B14F-4D97-AF65-F5344CB8AC3E}">
        <p14:creationId xmlns:p14="http://schemas.microsoft.com/office/powerpoint/2010/main" val="645461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437910"/>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As we saw when we discussed children’s attachment styles, how we interact with people later is directly linked to how we learned to be in relationships when we were young. These patterns in adulthood are called Adult Styles of Attachment. There is a resource on them if you would like to read more about the specific styles of adult attachment and how they play out in adult relationships, including parenting.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Remember, having awareness of how we were parented helps us to develop awareness about how we will parent children, which is why Self-awareness/Self- </a:t>
            </a:r>
            <a:r>
              <a:rPr lang="en-US" dirty="0">
                <a:solidFill>
                  <a:srgbClr val="000000"/>
                </a:solidFill>
                <a:latin typeface="Calibri" panose="020F0502020204030204" pitchFamily="34" charset="0"/>
              </a:rPr>
              <a:t>r</a:t>
            </a:r>
            <a:r>
              <a:rPr lang="en-US" kern="1200" dirty="0">
                <a:solidFill>
                  <a:srgbClr val="000000"/>
                </a:solidFill>
                <a:effectLst/>
                <a:latin typeface="Calibri" panose="020F0502020204030204" pitchFamily="34" charset="0"/>
                <a:ea typeface="+mn-ea"/>
                <a:cs typeface="Arial" panose="020B0604020202020204" pitchFamily="34" charset="0"/>
              </a:rPr>
              <a:t>eflection is one of the characteristics of this theme!</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Maybe you developed a very secure attachment style as the result of healthy parenting. Or some of you who experienced less healthy parenting may now function with more of a secure attachment style because you’ve done some work to build your self awareness and not repeat the old patterns you learned in childhood. While it takes work and spending time with stable people, it is possible for a person to learn how to interact with others in healthier ways!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Whether you started with a secure attachment style or learned it later, it is human nature to regress, or go backwards, under stress. Have you ever found yourself </a:t>
            </a:r>
            <a:r>
              <a:rPr lang="en-US" dirty="0">
                <a:solidFill>
                  <a:srgbClr val="000000"/>
                </a:solidFill>
                <a:latin typeface="Calibri" panose="020F0502020204030204" pitchFamily="34" charset="0"/>
              </a:rPr>
              <a:t>fussing</a:t>
            </a:r>
            <a:r>
              <a:rPr lang="en-US" kern="1200" dirty="0">
                <a:solidFill>
                  <a:srgbClr val="000000"/>
                </a:solidFill>
                <a:effectLst/>
                <a:latin typeface="Calibri" panose="020F0502020204030204" pitchFamily="34" charset="0"/>
                <a:ea typeface="+mn-ea"/>
                <a:cs typeface="Arial" panose="020B0604020202020204" pitchFamily="34" charset="0"/>
              </a:rPr>
              <a:t> at a loved one the way a caregiver </a:t>
            </a:r>
            <a:r>
              <a:rPr lang="en-US" dirty="0">
                <a:solidFill>
                  <a:srgbClr val="000000"/>
                </a:solidFill>
                <a:latin typeface="Calibri" panose="020F0502020204030204" pitchFamily="34" charset="0"/>
              </a:rPr>
              <a:t>fussed</a:t>
            </a:r>
            <a:r>
              <a:rPr lang="en-US" kern="1200" dirty="0">
                <a:solidFill>
                  <a:srgbClr val="000000"/>
                </a:solidFill>
                <a:effectLst/>
                <a:latin typeface="Calibri" panose="020F0502020204030204" pitchFamily="34" charset="0"/>
                <a:ea typeface="+mn-ea"/>
                <a:cs typeface="Arial" panose="020B0604020202020204" pitchFamily="34" charset="0"/>
              </a:rPr>
              <a:t> at you, even though you didn’t want to? Being human, we often return to old patterns our brain once knew, and these patterns are tapped during times of stress</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Parenting can zap our resources, challenge our confidence, and add levels of stress we had not expected.</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It’s important to become aware of what patterns you have so that you can be conscious when any old, unwanted interaction styles get tapped into again. How you interact is key to helping create healthy attachment styles for children who have experienced separations, trauma, and loss.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Have a parent facilitator personalize this with an example of regressing under stress to make content more relatable with participants.</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28</a:t>
            </a:fld>
            <a:endParaRPr lang="en-US" dirty="0"/>
          </a:p>
        </p:txBody>
      </p:sp>
    </p:spTree>
    <p:extLst>
      <p:ext uri="{BB962C8B-B14F-4D97-AF65-F5344CB8AC3E}">
        <p14:creationId xmlns:p14="http://schemas.microsoft.com/office/powerpoint/2010/main" val="975297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822507"/>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We are now going to watch a video clip to further understand how a parent’s history intersects with how they parent today. </a:t>
            </a:r>
            <a:r>
              <a:rPr lang="en-US" dirty="0">
                <a:effectLst/>
                <a:latin typeface="Calibri" panose="020F0502020204030204" pitchFamily="34" charset="0"/>
                <a:ea typeface="Calibri" panose="020F0502020204030204" pitchFamily="34" charset="0"/>
                <a:cs typeface="Times New Roman" panose="02020603050405020304" pitchFamily="18" charset="0"/>
              </a:rPr>
              <a:t>This video clip comes from </a:t>
            </a:r>
            <a:r>
              <a:rPr lang="en-US" dirty="0">
                <a:latin typeface="Calibri" panose="020F0502020204030204" pitchFamily="34" charset="0"/>
                <a:ea typeface="Calibri" panose="020F0502020204030204" pitchFamily="34" charset="0"/>
                <a:cs typeface="Times New Roman" panose="02020603050405020304" pitchFamily="18" charset="0"/>
              </a:rPr>
              <a:t>the </a:t>
            </a:r>
            <a:r>
              <a:rPr lang="en-US" dirty="0">
                <a:effectLst/>
                <a:latin typeface="Calibri" panose="020F0502020204030204" pitchFamily="34" charset="0"/>
                <a:ea typeface="Calibri" panose="020F0502020204030204" pitchFamily="34" charset="0"/>
                <a:cs typeface="Times New Roman" panose="02020603050405020304" pitchFamily="18" charset="0"/>
              </a:rPr>
              <a:t>documentary, </a:t>
            </a:r>
            <a:r>
              <a:rPr lang="en-US" i="1" dirty="0">
                <a:effectLst/>
                <a:latin typeface="Calibri" panose="020F0502020204030204" pitchFamily="34" charset="0"/>
                <a:ea typeface="Calibri" panose="020F0502020204030204" pitchFamily="34" charset="0"/>
                <a:cs typeface="Times New Roman" panose="02020603050405020304" pitchFamily="18" charset="0"/>
              </a:rPr>
              <a:t>Dark Matter of Love</a:t>
            </a:r>
            <a:r>
              <a:rPr lang="en-US" dirty="0">
                <a:effectLst/>
                <a:latin typeface="Calibri" panose="020F0502020204030204" pitchFamily="34" charset="0"/>
                <a:ea typeface="Calibri" panose="020F0502020204030204" pitchFamily="34" charset="0"/>
                <a:cs typeface="Times New Roman" panose="02020603050405020304" pitchFamily="18" charset="0"/>
              </a:rPr>
              <a:t>, written and directed by Sarah McCarthy. It is the story of an American family who adopted three children from Russia- including a 12-year-old Masha, who you’ll meet in this clip. You will also see dad with one of the younger children in another clip later today.</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In this clip, Mom is actively working on her </a:t>
            </a:r>
            <a:r>
              <a:rPr lang="en-US" dirty="0">
                <a:solidFill>
                  <a:srgbClr val="000000"/>
                </a:solidFill>
                <a:latin typeface="Calibri" panose="020F0502020204030204" pitchFamily="34" charset="0"/>
              </a:rPr>
              <a:t>relationship</a:t>
            </a:r>
            <a:r>
              <a:rPr lang="en-US" kern="1200" dirty="0">
                <a:solidFill>
                  <a:srgbClr val="000000"/>
                </a:solidFill>
                <a:effectLst/>
                <a:latin typeface="Calibri" panose="020F0502020204030204" pitchFamily="34" charset="0"/>
                <a:ea typeface="+mn-ea"/>
                <a:cs typeface="Arial" panose="020B0604020202020204" pitchFamily="34" charset="0"/>
              </a:rPr>
              <a:t> with Masha.</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Notice her commitment, and the support and partnership with professionals as she works through it all.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dirty="0">
                <a:solidFill>
                  <a:srgbClr val="000000"/>
                </a:solidFill>
                <a:latin typeface="Calibri" panose="020F0502020204030204" pitchFamily="34" charset="0"/>
              </a:rPr>
              <a:t>Play the clip (</a:t>
            </a:r>
            <a:r>
              <a:rPr lang="en-US" i="1" dirty="0">
                <a:solidFill>
                  <a:srgbClr val="000000"/>
                </a:solidFill>
                <a:latin typeface="Calibri" panose="020F0502020204030204" pitchFamily="34" charset="0"/>
              </a:rPr>
              <a:t>The Dark Matter of Love </a:t>
            </a:r>
            <a:r>
              <a:rPr lang="en-US" dirty="0">
                <a:solidFill>
                  <a:srgbClr val="000000"/>
                </a:solidFill>
                <a:latin typeface="Calibri" panose="020F0502020204030204" pitchFamily="34" charset="0"/>
              </a:rPr>
              <a:t>Clip One) located on</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000000"/>
                </a:solidFill>
                <a:latin typeface="Calibri" panose="020F0502020204030204" pitchFamily="34" charset="0"/>
              </a:rPr>
              <a:t>CapLEARN</a:t>
            </a:r>
            <a:r>
              <a:rPr lang="en-US" dirty="0">
                <a:solidFill>
                  <a:srgbClr val="000000"/>
                </a:solidFill>
                <a:latin typeface="Calibri" panose="020F0502020204030204" pitchFamily="34" charset="0"/>
              </a:rPr>
              <a:t> (https://learn.childwelfare.gov/) or the NTDC website (https://ntdcportal.org/). The clip will run approximately three minutes.</a:t>
            </a:r>
          </a:p>
          <a:p>
            <a:endParaRPr lang="en-US" dirty="0">
              <a:solidFill>
                <a:srgbClr val="000000"/>
              </a:solidFill>
              <a:latin typeface="Calibri" panose="020F050202020403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p>
          <a:p>
            <a:r>
              <a:rPr lang="en-US" kern="1200" dirty="0">
                <a:solidFill>
                  <a:srgbClr val="000000"/>
                </a:solidFill>
                <a:effectLst/>
                <a:latin typeface="Calibri" panose="020F0502020204030204" pitchFamily="34" charset="0"/>
                <a:ea typeface="+mn-ea"/>
                <a:cs typeface="Arial" panose="020B0604020202020204" pitchFamily="34" charset="0"/>
              </a:rPr>
              <a:t>What could be making it hard for Mom to stay attuned to her daughter’s emotional needs?</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a:t>
            </a:r>
            <a:r>
              <a:rPr lang="en-US" u="none" dirty="0">
                <a:solidFill>
                  <a:srgbClr val="000000"/>
                </a:solidFill>
                <a:latin typeface="Calibri" panose="020F0502020204030204" pitchFamily="34" charset="0"/>
              </a:rPr>
              <a:t>.</a:t>
            </a:r>
            <a:r>
              <a:rPr lang="en-US" dirty="0">
                <a:solidFill>
                  <a:srgbClr val="000000"/>
                </a:solidFill>
                <a:latin typeface="Calibri" panose="020F0502020204030204" pitchFamily="34" charset="0"/>
              </a:rPr>
              <a:t> And r</a:t>
            </a:r>
            <a:r>
              <a:rPr lang="en-US" kern="1200" dirty="0">
                <a:solidFill>
                  <a:srgbClr val="000000"/>
                </a:solidFill>
                <a:effectLst/>
                <a:latin typeface="Calibri" panose="020F0502020204030204" pitchFamily="34" charset="0"/>
                <a:ea typeface="+mn-ea"/>
                <a:cs typeface="Arial" panose="020B0604020202020204" pitchFamily="34" charset="0"/>
              </a:rPr>
              <a:t>einforce responses about Mom’s own upbringing, such as her own mother not being there for her</a:t>
            </a:r>
            <a:r>
              <a:rPr lang="en-US" u="none" dirty="0">
                <a:solidFill>
                  <a:srgbClr val="000000"/>
                </a:solidFill>
                <a:latin typeface="Calibri" panose="020F050202020403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dirty="0">
                <a:solidFill>
                  <a:srgbClr val="000000"/>
                </a:solidFill>
                <a:latin typeface="Calibri" panose="020F0502020204030204" pitchFamily="34" charset="0"/>
              </a:rPr>
              <a:t>Reinforce mom’s need for self-awareness to understand how this may impact her parenting. </a:t>
            </a: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29</a:t>
            </a:fld>
            <a:endParaRPr lang="en-US" dirty="0"/>
          </a:p>
        </p:txBody>
      </p:sp>
    </p:spTree>
    <p:extLst>
      <p:ext uri="{BB962C8B-B14F-4D97-AF65-F5344CB8AC3E}">
        <p14:creationId xmlns:p14="http://schemas.microsoft.com/office/powerpoint/2010/main" val="1014318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1148619"/>
            <a:ext cx="5843397" cy="7796717"/>
          </a:xfrm>
        </p:spPr>
        <p:txBody>
          <a:bodyPr/>
          <a:lstStyle/>
          <a:p>
            <a:r>
              <a:rPr lang="en-US" b="1" dirty="0">
                <a:solidFill>
                  <a:srgbClr val="000000"/>
                </a:solidFill>
                <a:latin typeface="Calibri" panose="020F0502020204030204" pitchFamily="34" charset="0"/>
              </a:rPr>
              <a:t>FACILITATOR'S NOTE</a:t>
            </a:r>
          </a:p>
          <a:p>
            <a:pPr marL="222209" indent="-184604" defTabSz="984556">
              <a:buFont typeface="Arial" panose="020B0604020202020204" pitchFamily="34" charset="0"/>
              <a:buChar char="•"/>
              <a:defRPr/>
            </a:pPr>
            <a:r>
              <a:rPr lang="en-US" b="0" dirty="0">
                <a:solidFill>
                  <a:srgbClr val="000000"/>
                </a:solidFill>
                <a:latin typeface="Calibri" panose="020F0502020204030204" pitchFamily="34" charset="0"/>
              </a:rPr>
              <a:t>Participants are expected to have the </a:t>
            </a:r>
            <a:r>
              <a:rPr lang="en-US" b="1" dirty="0">
                <a:solidFill>
                  <a:srgbClr val="000000"/>
                </a:solidFill>
                <a:latin typeface="Calibri" panose="020F0502020204030204" pitchFamily="34" charset="0"/>
              </a:rPr>
              <a:t>Participant Resource Manual </a:t>
            </a:r>
            <a:r>
              <a:rPr lang="en-US" b="0" dirty="0">
                <a:solidFill>
                  <a:srgbClr val="000000"/>
                </a:solidFill>
                <a:latin typeface="Calibri" panose="020F0502020204030204" pitchFamily="34" charset="0"/>
              </a:rPr>
              <a:t>available for every session.</a:t>
            </a:r>
          </a:p>
          <a:p>
            <a:pPr marL="37606"/>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MATERIALS NEEDED</a:t>
            </a:r>
          </a:p>
          <a:p>
            <a:pPr defTabSz="984556">
              <a:defRPr/>
            </a:pPr>
            <a:r>
              <a:rPr lang="en-US" kern="1200" dirty="0">
                <a:solidFill>
                  <a:srgbClr val="000000"/>
                </a:solidFill>
                <a:effectLst/>
                <a:latin typeface="Calibri" panose="020F0502020204030204" pitchFamily="34" charset="0"/>
                <a:ea typeface="+mn-ea"/>
                <a:cs typeface="+mn-cs"/>
              </a:rPr>
              <a:t>You will need the following if conducting the session in the classroom:</a:t>
            </a:r>
          </a:p>
          <a:p>
            <a:pPr marL="184604" indent="-184604" defTabSz="9845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screen and projector</a:t>
            </a:r>
            <a:r>
              <a:rPr lang="en-US" dirty="0">
                <a:solidFill>
                  <a:srgbClr val="000000"/>
                </a:solidFill>
                <a:latin typeface="Calibri" panose="020F0502020204030204" pitchFamily="34" charset="0"/>
                <a:cs typeface="+mn-cs"/>
              </a:rPr>
              <a:t> </a:t>
            </a:r>
            <a:r>
              <a:rPr lang="en-US" kern="1200" dirty="0">
                <a:solidFill>
                  <a:srgbClr val="000000"/>
                </a:solidFill>
                <a:effectLst/>
                <a:latin typeface="Calibri" panose="020F0502020204030204" pitchFamily="34" charset="0"/>
                <a:ea typeface="+mn-ea"/>
                <a:cs typeface="+mn-cs"/>
              </a:rPr>
              <a:t>(test before the session with the computer and cables you will use)</a:t>
            </a:r>
          </a:p>
          <a:p>
            <a:pPr marL="184604" indent="-184604" defTabSz="9845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flipchart or whiteboard and markers for several of the activities. A flipchart with a sticky backing on each sheet may be useful </a:t>
            </a:r>
            <a:r>
              <a:rPr lang="en-US" dirty="0">
                <a:solidFill>
                  <a:srgbClr val="000000"/>
                </a:solidFill>
                <a:latin typeface="Calibri" panose="020F0502020204030204" pitchFamily="34" charset="0"/>
                <a:cs typeface="+mn-cs"/>
              </a:rPr>
              <a:t>and will allow </a:t>
            </a:r>
            <a:r>
              <a:rPr lang="en-US" kern="1200" dirty="0">
                <a:solidFill>
                  <a:srgbClr val="000000"/>
                </a:solidFill>
                <a:effectLst/>
                <a:latin typeface="Calibri" panose="020F0502020204030204" pitchFamily="34" charset="0"/>
                <a:ea typeface="+mn-ea"/>
                <a:cs typeface="+mn-cs"/>
              </a:rPr>
              <a:t>you </a:t>
            </a:r>
            <a:r>
              <a:rPr lang="en-US" dirty="0">
                <a:solidFill>
                  <a:srgbClr val="000000"/>
                </a:solidFill>
                <a:latin typeface="Calibri" panose="020F0502020204030204" pitchFamily="34" charset="0"/>
                <a:cs typeface="+mn-cs"/>
              </a:rPr>
              <a:t>to </a:t>
            </a:r>
            <a:r>
              <a:rPr lang="en-US" kern="1200" dirty="0">
                <a:solidFill>
                  <a:srgbClr val="000000"/>
                </a:solidFill>
                <a:effectLst/>
                <a:latin typeface="Calibri" panose="020F0502020204030204" pitchFamily="34" charset="0"/>
                <a:ea typeface="+mn-ea"/>
                <a:cs typeface="+mn-cs"/>
              </a:rPr>
              <a:t>post completed flipchart sheets on the wall for reference.</a:t>
            </a:r>
          </a:p>
          <a:p>
            <a:pPr marL="184604" indent="-184604" defTabSz="984556">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Name tent cards (use the name tent cards made during the Introduction and Welcome theme.)</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Something to use as a grab bag for the Examples of </a:t>
            </a:r>
            <a:r>
              <a:rPr lang="en-US" dirty="0">
                <a:solidFill>
                  <a:srgbClr val="000000"/>
                </a:solidFill>
                <a:latin typeface="Calibri" panose="020F0502020204030204" pitchFamily="34" charset="0"/>
              </a:rPr>
              <a:t>Relationship </a:t>
            </a:r>
            <a:r>
              <a:rPr lang="en-US" u="none" dirty="0">
                <a:solidFill>
                  <a:srgbClr val="000000"/>
                </a:solidFill>
                <a:latin typeface="Calibri" panose="020F0502020204030204" pitchFamily="34" charset="0"/>
              </a:rPr>
              <a:t>P</a:t>
            </a:r>
            <a:r>
              <a:rPr lang="en-US" dirty="0">
                <a:solidFill>
                  <a:srgbClr val="000000"/>
                </a:solidFill>
                <a:latin typeface="Calibri" panose="020F0502020204030204" pitchFamily="34" charset="0"/>
              </a:rPr>
              <a:t>romoting</a:t>
            </a:r>
            <a:r>
              <a:rPr lang="en-US" dirty="0">
                <a:latin typeface="Calibri" panose="020F0502020204030204" pitchFamily="34" charset="0"/>
              </a:rPr>
              <a:t> Activities</a:t>
            </a:r>
            <a:r>
              <a:rPr lang="en-US" dirty="0">
                <a:solidFill>
                  <a:srgbClr val="FF0000"/>
                </a:solidFill>
                <a:latin typeface="Calibri" panose="020F0502020204030204" pitchFamily="34" charset="0"/>
              </a:rPr>
              <a:t> </a:t>
            </a:r>
            <a:r>
              <a:rPr lang="en-US" dirty="0">
                <a:latin typeface="Calibri" panose="020F0502020204030204" pitchFamily="34" charset="0"/>
              </a:rPr>
              <a:t>exercise</a:t>
            </a:r>
            <a:r>
              <a:rPr lang="en-US" kern="1200" dirty="0">
                <a:solidFill>
                  <a:srgbClr val="FF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e.g</a:t>
            </a:r>
            <a:r>
              <a:rPr lang="en-US" u="none" kern="1200" dirty="0">
                <a:solidFill>
                  <a:srgbClr val="000000"/>
                </a:solidFill>
                <a:effectLst/>
                <a:latin typeface="Calibri" panose="020F0502020204030204" pitchFamily="34" charset="0"/>
                <a:ea typeface="+mn-ea"/>
                <a:cs typeface="Arial" panose="020B060402020202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a paper bag, a hat, a cardboard box, or a plastic bin.</a:t>
            </a:r>
          </a:p>
          <a:p>
            <a:pPr marL="174678" indent="-174678" defTabSz="931615">
              <a:buFont typeface="Arial" panose="020B0604020202020204" pitchFamily="34" charset="0"/>
              <a:buChar char="•"/>
              <a:defRPr/>
            </a:pPr>
            <a:r>
              <a:rPr lang="en-US" dirty="0">
                <a:solidFill>
                  <a:srgbClr val="000000"/>
                </a:solidFill>
                <a:latin typeface="Calibri" panose="020F0502020204030204" pitchFamily="34" charset="0"/>
              </a:rPr>
              <a:t>Small sheets of paper for the Relationship </a:t>
            </a:r>
            <a:r>
              <a:rPr lang="en-US" u="none" dirty="0">
                <a:solidFill>
                  <a:srgbClr val="000000"/>
                </a:solidFill>
                <a:latin typeface="Calibri" panose="020F0502020204030204" pitchFamily="34" charset="0"/>
              </a:rPr>
              <a:t>P</a:t>
            </a:r>
            <a:r>
              <a:rPr lang="en-US" dirty="0">
                <a:solidFill>
                  <a:srgbClr val="000000"/>
                </a:solidFill>
                <a:latin typeface="Calibri" panose="020F0502020204030204" pitchFamily="34" charset="0"/>
              </a:rPr>
              <a:t>romoting Activities activity. A 3x5 card will work but smaller sizes are also OK. Bring at least </a:t>
            </a:r>
            <a:r>
              <a:rPr lang="en-US" u="none" dirty="0">
                <a:solidFill>
                  <a:srgbClr val="000000"/>
                </a:solidFill>
                <a:latin typeface="Calibri" panose="020F0502020204030204" pitchFamily="34" charset="0"/>
              </a:rPr>
              <a:t>two </a:t>
            </a:r>
            <a:r>
              <a:rPr lang="en-US" dirty="0">
                <a:solidFill>
                  <a:srgbClr val="000000"/>
                </a:solidFill>
                <a:latin typeface="Calibri" panose="020F0502020204030204" pitchFamily="34" charset="0"/>
              </a:rPr>
              <a:t>per participant; more is fine.</a:t>
            </a:r>
          </a:p>
          <a:p>
            <a:pPr marL="184604" indent="-184604" defTabSz="984556">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Times New Roman" panose="02020603050405020304" pitchFamily="18" charset="0"/>
            </a:endParaRPr>
          </a:p>
          <a:p>
            <a:pPr defTabSz="984556">
              <a:defRPr/>
            </a:pPr>
            <a:r>
              <a:rPr lang="en-US" kern="1200" dirty="0">
                <a:solidFill>
                  <a:srgbClr val="000000"/>
                </a:solidFill>
                <a:effectLst/>
                <a:latin typeface="Calibri" panose="020F0502020204030204" pitchFamily="34" charset="0"/>
                <a:ea typeface="+mn-ea"/>
                <a:cs typeface="+mn-cs"/>
              </a:rPr>
              <a:t>You will need the following if conducting the session via a remote platform:</a:t>
            </a:r>
          </a:p>
          <a:p>
            <a:pPr marL="174651" indent="-174651" defTabSz="9845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Access to a strong internet connection</a:t>
            </a:r>
          </a:p>
          <a:p>
            <a:pPr marL="174651" indent="-174651" defTabSz="9845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back-up plan in the event your internet and/or computer do not work</a:t>
            </a:r>
          </a:p>
          <a:p>
            <a:pPr marL="174651" indent="-174651" defTabSz="984556">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computer that has the ability to connect to a remote platform- Zoom is recommended</a:t>
            </a:r>
          </a:p>
          <a:p>
            <a:endParaRPr lang="en-US" dirty="0">
              <a:solidFill>
                <a:srgbClr val="000000"/>
              </a:solidFill>
              <a:latin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HANDOUTS</a:t>
            </a:r>
          </a:p>
          <a:p>
            <a:pPr defTabSz="984556">
              <a:defRPr/>
            </a:pPr>
            <a:r>
              <a:rPr lang="en-US" kern="1200" dirty="0">
                <a:solidFill>
                  <a:srgbClr val="000000"/>
                </a:solidFill>
                <a:effectLst/>
                <a:latin typeface="Calibri" panose="020F0502020204030204" pitchFamily="34" charset="0"/>
                <a:ea typeface="+mn-ea"/>
                <a:cs typeface="+mn-cs"/>
              </a:rPr>
              <a:t>Have the following handouts accessible. Participants will have all handouts listed below in their </a:t>
            </a:r>
            <a:r>
              <a:rPr lang="en-US" b="1" kern="1200" dirty="0">
                <a:solidFill>
                  <a:srgbClr val="000000"/>
                </a:solidFill>
                <a:effectLst/>
                <a:latin typeface="Calibri" panose="020F0502020204030204" pitchFamily="34" charset="0"/>
                <a:ea typeface="+mn-ea"/>
                <a:cs typeface="+mn-cs"/>
              </a:rPr>
              <a:t>Participant Resource Manual</a:t>
            </a:r>
            <a:r>
              <a:rPr lang="en-US" b="1" dirty="0">
                <a:solidFill>
                  <a:srgbClr val="000000"/>
                </a:solidFill>
                <a:latin typeface="Calibri" panose="020F0502020204030204" pitchFamily="34" charset="0"/>
                <a:cs typeface="+mn-cs"/>
              </a:rPr>
              <a:t>:</a:t>
            </a:r>
            <a:endParaRPr lang="en-US" kern="1200" dirty="0">
              <a:solidFill>
                <a:srgbClr val="000000"/>
              </a:solidFill>
              <a:effectLst/>
              <a:latin typeface="Calibri" panose="020F0502020204030204" pitchFamily="34" charset="0"/>
              <a:ea typeface="+mn-ea"/>
              <a:cs typeface="+mn-cs"/>
            </a:endParaRPr>
          </a:p>
          <a:p>
            <a:pPr marL="184604" indent="-184604" defTabSz="931477">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Handout #1: Cycles of Attachment</a:t>
            </a:r>
          </a:p>
          <a:p>
            <a:pPr marL="174678" indent="-174678">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#2: </a:t>
            </a:r>
            <a:r>
              <a:rPr lang="en-US" b="0"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Examples of Relationship Promoting Activities</a:t>
            </a:r>
          </a:p>
          <a:p>
            <a:pPr marL="174678" indent="-174678">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#3: </a:t>
            </a:r>
            <a:r>
              <a:rPr lang="en-US" b="0" i="0" dirty="0">
                <a:solidFill>
                  <a:srgbClr val="000000"/>
                </a:solidFill>
                <a:latin typeface="Calibri" panose="020F0502020204030204" pitchFamily="34" charset="0"/>
                <a:ea typeface="Calibri" panose="020F0502020204030204" pitchFamily="34" charset="0"/>
                <a:cs typeface="Times New Roman" panose="02020603050405020304" pitchFamily="18" charset="0"/>
              </a:rPr>
              <a:t>JAR Activity Worksheet</a:t>
            </a:r>
            <a:endParaRPr lang="en-US" b="0" i="0" dirty="0">
              <a:solidFill>
                <a:srgbClr val="000000"/>
              </a:solidFill>
              <a:latin typeface="Calibri" panose="020F0502020204030204" pitchFamily="34" charset="0"/>
              <a:cs typeface="Times New Roman" panose="02020603050405020304" pitchFamily="18" charset="0"/>
            </a:endParaRP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VIDEOS AND PODCASTS</a:t>
            </a:r>
          </a:p>
          <a:p>
            <a:pPr defTabSz="931477">
              <a:defRPr/>
            </a:pPr>
            <a:r>
              <a:rPr lang="en-US" dirty="0">
                <a:solidFill>
                  <a:srgbClr val="000000"/>
                </a:solidFill>
                <a:latin typeface="Calibri" panose="020F0502020204030204" pitchFamily="34" charset="0"/>
                <a:cs typeface="Times New Roman" panose="02020603050405020304" pitchFamily="18" charset="0"/>
              </a:rPr>
              <a:t>Before the day when you will facilitate this class, decide how you will show/play the media items, review any specific instructions for the theme, and do a test drive. You may wish to set up the media to the start point.  Unless indicated otherwise below, all videos and podcasts </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can be obtained on </a:t>
            </a:r>
            <a:r>
              <a:rPr lang="en-US" dirty="0" err="1">
                <a:solidFill>
                  <a:srgbClr val="000000"/>
                </a:solidFill>
                <a:latin typeface="Calibri" panose="020F0502020204030204" pitchFamily="34" charset="0"/>
              </a:rPr>
              <a:t>CapLEARN</a:t>
            </a:r>
            <a:r>
              <a:rPr lang="en-US" dirty="0">
                <a:solidFill>
                  <a:srgbClr val="000000"/>
                </a:solidFill>
                <a:latin typeface="Calibri" panose="020F0502020204030204" pitchFamily="34" charset="0"/>
              </a:rPr>
              <a:t> (https://learn.childwelfare.gov/) or NTDC website (</a:t>
            </a:r>
            <a:r>
              <a:rPr lang="en-US" dirty="0">
                <a:solidFill>
                  <a:srgbClr val="000000"/>
                </a:solidFill>
                <a:latin typeface="Calibri" panose="020F0502020204030204" pitchFamily="34" charset="0"/>
                <a:hlinkClick r:id="rId3"/>
              </a:rPr>
              <a:t>https://ntdcportal.org/</a:t>
            </a:r>
            <a:r>
              <a:rPr lang="en-US" dirty="0">
                <a:solidFill>
                  <a:srgbClr val="000000"/>
                </a:solidFill>
                <a:latin typeface="Calibri" panose="020F0502020204030204" pitchFamily="34" charset="0"/>
              </a:rPr>
              <a:t>).</a:t>
            </a:r>
          </a:p>
          <a:p>
            <a:pPr defTabSz="931477">
              <a:defRPr/>
            </a:pPr>
            <a:r>
              <a:rPr lang="en-US" b="1" dirty="0">
                <a:solidFill>
                  <a:srgbClr val="000000"/>
                </a:solidFill>
                <a:latin typeface="Calibri" panose="020F0502020204030204" pitchFamily="34" charset="0"/>
                <a:cs typeface="Times New Roman" panose="02020603050405020304" pitchFamily="18" charset="0"/>
              </a:rPr>
              <a:t>The following media will be used in this theme:</a:t>
            </a:r>
          </a:p>
          <a:p>
            <a:pPr marL="174678" indent="-174678">
              <a:buFont typeface="Arial" panose="020B0604020202020204" pitchFamily="34" charset="0"/>
              <a:buChar char="•"/>
            </a:pPr>
            <a:r>
              <a:rPr lang="sv-SE" b="0" dirty="0">
                <a:solidFill>
                  <a:srgbClr val="000000"/>
                </a:solidFill>
                <a:latin typeface="Calibri" panose="020F0502020204030204" pitchFamily="34" charset="0"/>
                <a:cs typeface="Times New Roman" panose="02020603050405020304" pitchFamily="18" charset="0"/>
              </a:rPr>
              <a:t>Jacob Ham video / </a:t>
            </a:r>
            <a:r>
              <a:rPr lang="sv-SE" b="0" i="1" dirty="0">
                <a:solidFill>
                  <a:srgbClr val="000000"/>
                </a:solidFill>
                <a:latin typeface="Calibri" panose="020F0502020204030204" pitchFamily="34" charset="0"/>
                <a:cs typeface="Times New Roman" panose="02020603050405020304" pitchFamily="18" charset="0"/>
              </a:rPr>
              <a:t>Avoidant Attachment </a:t>
            </a:r>
            <a:r>
              <a:rPr lang="sv-SE" b="0" dirty="0">
                <a:solidFill>
                  <a:srgbClr val="000000"/>
                </a:solidFill>
                <a:latin typeface="Calibri" panose="020F0502020204030204" pitchFamily="34" charset="0"/>
                <a:cs typeface="Times New Roman" panose="02020603050405020304" pitchFamily="18" charset="0"/>
              </a:rPr>
              <a:t>(</a:t>
            </a:r>
            <a:r>
              <a:rPr lang="sv-SE" dirty="0">
                <a:solidFill>
                  <a:srgbClr val="000000"/>
                </a:solidFill>
                <a:latin typeface="Calibri" panose="020F0502020204030204" pitchFamily="34" charset="0"/>
                <a:cs typeface="Times New Roman" panose="02020603050405020304" pitchFamily="18" charset="0"/>
              </a:rPr>
              <a:t>4.12</a:t>
            </a:r>
            <a:r>
              <a:rPr lang="sv-SE" b="0" dirty="0">
                <a:solidFill>
                  <a:srgbClr val="000000"/>
                </a:solidFill>
                <a:latin typeface="Calibri" panose="020F0502020204030204" pitchFamily="34" charset="0"/>
                <a:cs typeface="Times New Roman" panose="02020603050405020304" pitchFamily="18" charset="0"/>
              </a:rPr>
              <a:t> minutes)</a:t>
            </a:r>
          </a:p>
          <a:p>
            <a:pPr marL="174678" indent="-174678">
              <a:buFont typeface="Arial" panose="020B0604020202020204" pitchFamily="34" charset="0"/>
              <a:buChar char="•"/>
            </a:pPr>
            <a:r>
              <a:rPr lang="sv-SE" b="0" dirty="0">
                <a:solidFill>
                  <a:srgbClr val="000000"/>
                </a:solidFill>
                <a:latin typeface="Calibri" panose="020F0502020204030204" pitchFamily="34" charset="0"/>
                <a:cs typeface="Times New Roman" panose="02020603050405020304" pitchFamily="18" charset="0"/>
              </a:rPr>
              <a:t>Jacob Ham video / </a:t>
            </a:r>
            <a:r>
              <a:rPr lang="en-US" b="0" i="1" dirty="0">
                <a:solidFill>
                  <a:srgbClr val="000000"/>
                </a:solidFill>
                <a:latin typeface="Calibri" panose="020F0502020204030204" pitchFamily="34" charset="0"/>
                <a:cs typeface="Times New Roman" panose="02020603050405020304" pitchFamily="18" charset="0"/>
              </a:rPr>
              <a:t>Ambivalent</a:t>
            </a:r>
            <a:r>
              <a:rPr lang="en-US" b="0" dirty="0">
                <a:solidFill>
                  <a:srgbClr val="000000"/>
                </a:solidFill>
                <a:latin typeface="Calibri" panose="020F0502020204030204" pitchFamily="34" charset="0"/>
                <a:cs typeface="Times New Roman" panose="02020603050405020304" pitchFamily="18" charset="0"/>
              </a:rPr>
              <a:t> </a:t>
            </a:r>
            <a:r>
              <a:rPr lang="en-US" b="0" i="1" dirty="0">
                <a:solidFill>
                  <a:srgbClr val="000000"/>
                </a:solidFill>
                <a:latin typeface="Calibri" panose="020F0502020204030204" pitchFamily="34" charset="0"/>
                <a:cs typeface="Times New Roman" panose="02020603050405020304" pitchFamily="18" charset="0"/>
              </a:rPr>
              <a:t>Attachment </a:t>
            </a:r>
            <a:r>
              <a:rPr lang="sv-SE" b="0" dirty="0">
                <a:solidFill>
                  <a:srgbClr val="000000"/>
                </a:solidFill>
                <a:latin typeface="Calibri" panose="020F0502020204030204" pitchFamily="34" charset="0"/>
                <a:cs typeface="Times New Roman" panose="02020603050405020304" pitchFamily="18" charset="0"/>
              </a:rPr>
              <a:t>(4:41 minutes)</a:t>
            </a:r>
          </a:p>
          <a:p>
            <a:pPr marL="174678" indent="-174678">
              <a:buFont typeface="Arial" panose="020B0604020202020204" pitchFamily="34" charset="0"/>
              <a:buChar char="•"/>
            </a:pPr>
            <a:r>
              <a:rPr lang="sv-SE" b="0" i="1" dirty="0">
                <a:solidFill>
                  <a:srgbClr val="000000"/>
                </a:solidFill>
                <a:latin typeface="Calibri" panose="020F0502020204030204" pitchFamily="34" charset="0"/>
                <a:cs typeface="Times New Roman" panose="02020603050405020304" pitchFamily="18" charset="0"/>
              </a:rPr>
              <a:t>The Dark Matter of Love </a:t>
            </a:r>
            <a:r>
              <a:rPr lang="sv-SE" b="0" dirty="0">
                <a:solidFill>
                  <a:srgbClr val="000000"/>
                </a:solidFill>
                <a:latin typeface="Calibri" panose="020F0502020204030204" pitchFamily="34" charset="0"/>
                <a:cs typeface="Times New Roman" panose="02020603050405020304" pitchFamily="18" charset="0"/>
              </a:rPr>
              <a:t>Clip One (2:51 minutes) </a:t>
            </a:r>
          </a:p>
          <a:p>
            <a:pPr marL="174678" indent="-174678">
              <a:buFont typeface="Arial" panose="020B0604020202020204" pitchFamily="34" charset="0"/>
              <a:buChar char="•"/>
            </a:pPr>
            <a:r>
              <a:rPr lang="sv-SE" b="0" i="1" dirty="0">
                <a:solidFill>
                  <a:srgbClr val="000000"/>
                </a:solidFill>
                <a:latin typeface="Calibri" panose="020F0502020204030204" pitchFamily="34" charset="0"/>
                <a:cs typeface="Times New Roman" panose="02020603050405020304" pitchFamily="18" charset="0"/>
              </a:rPr>
              <a:t>The Dark Matter of Love </a:t>
            </a:r>
            <a:r>
              <a:rPr lang="sv-SE" b="0" dirty="0">
                <a:solidFill>
                  <a:srgbClr val="000000"/>
                </a:solidFill>
                <a:latin typeface="Calibri" panose="020F0502020204030204" pitchFamily="34" charset="0"/>
                <a:cs typeface="Times New Roman" panose="02020603050405020304" pitchFamily="18" charset="0"/>
              </a:rPr>
              <a:t>4 S’s</a:t>
            </a:r>
            <a:r>
              <a:rPr lang="sv-SE" b="0" u="none" dirty="0">
                <a:solidFill>
                  <a:srgbClr val="000000"/>
                </a:solidFill>
                <a:latin typeface="Calibri" panose="020F0502020204030204" pitchFamily="34" charset="0"/>
                <a:cs typeface="Times New Roman" panose="02020603050405020304" pitchFamily="18" charset="0"/>
              </a:rPr>
              <a:t> </a:t>
            </a:r>
            <a:r>
              <a:rPr lang="sv-SE" b="0" dirty="0">
                <a:solidFill>
                  <a:srgbClr val="000000"/>
                </a:solidFill>
                <a:latin typeface="Calibri" panose="020F0502020204030204" pitchFamily="34" charset="0"/>
                <a:cs typeface="Times New Roman" panose="02020603050405020304" pitchFamily="18" charset="0"/>
              </a:rPr>
              <a:t>(1:48 minutes)</a:t>
            </a:r>
          </a:p>
          <a:p>
            <a:pPr marL="174678" indent="-174678">
              <a:buFont typeface="Arial" panose="020B0604020202020204" pitchFamily="34" charset="0"/>
              <a:buChar char="•"/>
            </a:pPr>
            <a:r>
              <a:rPr lang="sv-SE" dirty="0">
                <a:solidFill>
                  <a:srgbClr val="000000"/>
                </a:solidFill>
                <a:latin typeface="Calibri" panose="020F0502020204030204" pitchFamily="34" charset="0"/>
                <a:cs typeface="Times New Roman" panose="02020603050405020304" pitchFamily="18" charset="0"/>
              </a:rPr>
              <a:t>NTDC video-</a:t>
            </a:r>
            <a:r>
              <a:rPr lang="sv-SE" i="1" dirty="0">
                <a:solidFill>
                  <a:srgbClr val="000000"/>
                </a:solidFill>
                <a:latin typeface="Calibri" panose="020F0502020204030204" pitchFamily="34" charset="0"/>
                <a:cs typeface="Times New Roman" panose="02020603050405020304" pitchFamily="18" charset="0"/>
              </a:rPr>
              <a:t>Relationship Focused Discipline </a:t>
            </a:r>
            <a:r>
              <a:rPr lang="sv-SE" dirty="0">
                <a:solidFill>
                  <a:srgbClr val="000000"/>
                </a:solidFill>
                <a:latin typeface="Calibri" panose="020F0502020204030204" pitchFamily="34" charset="0"/>
                <a:cs typeface="Times New Roman" panose="02020603050405020304" pitchFamily="18" charset="0"/>
              </a:rPr>
              <a:t>(9:04 minutes)</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184604" indent="-184604">
              <a:buFont typeface="Arial" panose="020B0604020202020204" pitchFamily="34" charset="0"/>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EVALUATION</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 pre- and post-survey available for every theme.  If the facilitator wants to use these evaluation tools, they will need to be downloaded from the NTDC website or </a:t>
            </a:r>
            <a:r>
              <a:rPr lang="en-US" b="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CapLEARN</a:t>
            </a:r>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provided to participants. Participants will need to complete the pre-survey prior to the theme and the post-survey upon completion of the theme.  If conducting the class on a remote platform, the facilitator will need to put the surveys into an online format such as survey monkey.</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185A570-1F2F-7241-B7A3-228C8C8DFCD6}"/>
              </a:ext>
            </a:extLst>
          </p:cNvPr>
          <p:cNvSpPr/>
          <p:nvPr/>
        </p:nvSpPr>
        <p:spPr>
          <a:xfrm>
            <a:off x="701040" y="613680"/>
            <a:ext cx="3486932" cy="371069"/>
          </a:xfrm>
          <a:prstGeom prst="rect">
            <a:avLst/>
          </a:prstGeom>
        </p:spPr>
        <p:txBody>
          <a:bodyPr wrap="none" lIns="93162" tIns="46580" rIns="93162" bIns="46580">
            <a:spAutoFit/>
          </a:bodyPr>
          <a:lstStyle/>
          <a:p>
            <a:r>
              <a:rPr lang="en-US" dirty="0">
                <a:solidFill>
                  <a:srgbClr val="183250"/>
                </a:solidFill>
                <a:latin typeface="Arial Rounded MT Bold" panose="020F0704030504030204" pitchFamily="34" charset="77"/>
              </a:rPr>
              <a:t>MATERIALS AND HANDOUTS</a:t>
            </a:r>
          </a:p>
        </p:txBody>
      </p:sp>
      <p:sp>
        <p:nvSpPr>
          <p:cNvPr id="7" name="Slide Number Placeholder 6">
            <a:extLst>
              <a:ext uri="{FF2B5EF4-FFF2-40B4-BE49-F238E27FC236}">
                <a16:creationId xmlns:a16="http://schemas.microsoft.com/office/drawing/2014/main" id="{CF089E85-71C3-F74C-89D6-642FAF63A26F}"/>
              </a:ext>
            </a:extLst>
          </p:cNvPr>
          <p:cNvSpPr>
            <a:spLocks noGrp="1"/>
          </p:cNvSpPr>
          <p:nvPr>
            <p:ph type="sldNum" sz="quarter" idx="5"/>
          </p:nvPr>
        </p:nvSpPr>
        <p:spPr>
          <a:xfrm>
            <a:off x="6544438" y="8829967"/>
            <a:ext cx="464340" cy="466433"/>
          </a:xfrm>
          <a:prstGeom prst="rect">
            <a:avLst/>
          </a:prstGeom>
        </p:spPr>
        <p:txBody>
          <a:bodyPr vert="horz" lIns="93162" tIns="46580" rIns="93162" bIns="46580" rtlCol="0" anchor="ctr" anchorCtr="0"/>
          <a:lstStyle>
            <a:lvl1pPr algn="ctr">
              <a:defRPr sz="1000">
                <a:solidFill>
                  <a:schemeClr val="bg1"/>
                </a:solidFill>
              </a:defRPr>
            </a:lvl1pPr>
          </a:lstStyle>
          <a:p>
            <a:fld id="{3B90169C-AFAA-4B3F-91CC-5EC03E22AE25}" type="slidenum">
              <a:rPr lang="en-US" smtClean="0"/>
              <a:pPr/>
              <a:t>3</a:t>
            </a:fld>
            <a:endParaRPr lang="en-US" dirty="0"/>
          </a:p>
        </p:txBody>
      </p:sp>
    </p:spTree>
    <p:extLst>
      <p:ext uri="{BB962C8B-B14F-4D97-AF65-F5344CB8AC3E}">
        <p14:creationId xmlns:p14="http://schemas.microsoft.com/office/powerpoint/2010/main" val="33917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4"/>
            <a:ext cx="5608320" cy="4052502"/>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As you’ve been learning today, all of us have a primary attachment style or ways that we tend to interact with others. As you saw in that last video, attachment styles we learned in childhood are connected to how we interact in adulthood. Therefore, our adult attachment style will impact the way we will now parent. </a:t>
            </a:r>
            <a:r>
              <a:rPr lang="en-US" dirty="0">
                <a:solidFill>
                  <a:srgbClr val="000000"/>
                </a:solidFill>
                <a:latin typeface="Calibri" panose="020F0502020204030204" pitchFamily="34" charset="0"/>
              </a:rPr>
              <a:t>W</a:t>
            </a:r>
            <a:r>
              <a:rPr lang="en-US" kern="1200" dirty="0">
                <a:solidFill>
                  <a:srgbClr val="000000"/>
                </a:solidFill>
                <a:effectLst/>
                <a:latin typeface="Calibri" panose="020F0502020204030204" pitchFamily="34" charset="0"/>
                <a:ea typeface="+mn-ea"/>
                <a:cs typeface="Arial" panose="020B0604020202020204" pitchFamily="34" charset="0"/>
              </a:rPr>
              <a:t>hen you have time at home, we’d like you to think about own attachment history for a moment so you can reflect on how that may impact your parenting.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Once you find a quiet moment, think about the way that your parent or earliest caregivers took care of you. Really consider how you were parented.  After all you’ve heard today, think about how your parent’s attachment style felt for you as a child. After you have done that, think about the child you hope to be fostering or adopting. Think about how you might want to parent this child differently or similarly than your parents were with you?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Use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a:t>
            </a:r>
            <a:r>
              <a:rPr lang="en-US" b="0" kern="1200" dirty="0">
                <a:solidFill>
                  <a:srgbClr val="000000"/>
                </a:solidFill>
                <a:effectLst/>
                <a:latin typeface="Calibri" panose="020F0502020204030204" pitchFamily="34" charset="0"/>
                <a:ea typeface="+mn-ea"/>
                <a:cs typeface="Arial" panose="020B0604020202020204" pitchFamily="34" charset="0"/>
              </a:rPr>
              <a:t> to </a:t>
            </a:r>
            <a:r>
              <a:rPr lang="en-US" kern="1200" dirty="0">
                <a:solidFill>
                  <a:srgbClr val="000000"/>
                </a:solidFill>
                <a:effectLst/>
                <a:latin typeface="Calibri" panose="020F0502020204030204" pitchFamily="34" charset="0"/>
                <a:ea typeface="+mn-ea"/>
                <a:cs typeface="Arial" panose="020B0604020202020204" pitchFamily="34" charset="0"/>
              </a:rPr>
              <a:t>write any reflections down.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Being such a thoughtful and aware parent means taking good care of oneself</a:t>
            </a:r>
            <a:r>
              <a:rPr lang="en-US" u="none" kern="1200" dirty="0">
                <a:solidFill>
                  <a:srgbClr val="000000"/>
                </a:solidFill>
                <a:effectLst/>
                <a:latin typeface="Calibri" panose="020F0502020204030204" pitchFamily="34" charset="0"/>
                <a:ea typeface="+mn-ea"/>
                <a:cs typeface="Arial" panose="020B0604020202020204" pitchFamily="34" charset="0"/>
              </a:rPr>
              <a:t>. This allows everyone to keep stress to reasonable levels and regression to old or unhealthy relationship patterns to a minimum. Just like when children are infants and crying out for help, children with backgrounds of separations, loss, and trauma need consistent, present, </a:t>
            </a:r>
            <a:r>
              <a:rPr lang="en-US" b="1" u="none" kern="1200" dirty="0">
                <a:solidFill>
                  <a:srgbClr val="000000"/>
                </a:solidFill>
                <a:effectLst/>
                <a:latin typeface="Calibri" panose="020F0502020204030204" pitchFamily="34" charset="0"/>
                <a:ea typeface="+mn-ea"/>
                <a:cs typeface="Arial" panose="020B0604020202020204" pitchFamily="34" charset="0"/>
              </a:rPr>
              <a:t>attuned </a:t>
            </a:r>
            <a:r>
              <a:rPr lang="en-US" u="none" kern="1200" dirty="0">
                <a:solidFill>
                  <a:srgbClr val="000000"/>
                </a:solidFill>
                <a:effectLst/>
                <a:latin typeface="Calibri" panose="020F0502020204030204" pitchFamily="34" charset="0"/>
                <a:ea typeface="+mn-ea"/>
                <a:cs typeface="Arial" panose="020B0604020202020204" pitchFamily="34" charset="0"/>
              </a:rPr>
              <a:t>caregiving to meet their needs (characteristic). Learning new and effective patterns can be gratifying and, at the same time, exhausting for caregivers. You will </a:t>
            </a:r>
            <a:r>
              <a:rPr lang="en-US" kern="1200" dirty="0">
                <a:solidFill>
                  <a:srgbClr val="000000"/>
                </a:solidFill>
                <a:effectLst/>
                <a:latin typeface="Calibri" panose="020F0502020204030204" pitchFamily="34" charset="0"/>
                <a:ea typeface="+mn-ea"/>
                <a:cs typeface="Arial" panose="020B0604020202020204" pitchFamily="34" charset="0"/>
              </a:rPr>
              <a:t>need to give yourselves permission for rest, healthy nutrition, pleasurable experiences (with and without children), time away, and activities that rejuvenate.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We’ve created a whole theme on Building Your Parental Resilience in our Right Time series to talk more about this because it’s so important.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There is a classroom-based theme specific to kinship caregivers that focuses on caregivers building their resilience. You may choose to share material from it with your participants.</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30</a:t>
            </a:fld>
            <a:endParaRPr lang="en-US" dirty="0"/>
          </a:p>
        </p:txBody>
      </p:sp>
      <p:sp>
        <p:nvSpPr>
          <p:cNvPr id="6" name="Slide Number Placeholder 6">
            <a:extLst>
              <a:ext uri="{FF2B5EF4-FFF2-40B4-BE49-F238E27FC236}">
                <a16:creationId xmlns:a16="http://schemas.microsoft.com/office/drawing/2014/main" id="{892F1CEB-EDA4-3346-B599-C367402217F0}"/>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30</a:t>
            </a:fld>
            <a:endParaRPr lang="en-US" dirty="0"/>
          </a:p>
        </p:txBody>
      </p:sp>
    </p:spTree>
    <p:extLst>
      <p:ext uri="{BB962C8B-B14F-4D97-AF65-F5344CB8AC3E}">
        <p14:creationId xmlns:p14="http://schemas.microsoft.com/office/powerpoint/2010/main" val="4270425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Allow for a 10-minute break. This may be a good point to pause and take the break. </a:t>
            </a: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31</a:t>
            </a:fld>
            <a:endParaRPr lang="en-US" dirty="0"/>
          </a:p>
        </p:txBody>
      </p:sp>
      <p:sp>
        <p:nvSpPr>
          <p:cNvPr id="6" name="Slide Number Placeholder 6">
            <a:extLst>
              <a:ext uri="{FF2B5EF4-FFF2-40B4-BE49-F238E27FC236}">
                <a16:creationId xmlns:a16="http://schemas.microsoft.com/office/drawing/2014/main" id="{A5183CDD-A351-1E47-8F5E-2B603460397F}"/>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31</a:t>
            </a:fld>
            <a:endParaRPr lang="en-US" dirty="0"/>
          </a:p>
        </p:txBody>
      </p:sp>
    </p:spTree>
    <p:extLst>
      <p:ext uri="{BB962C8B-B14F-4D97-AF65-F5344CB8AC3E}">
        <p14:creationId xmlns:p14="http://schemas.microsoft.com/office/powerpoint/2010/main" val="2321430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Allow 25 minutes for this section.</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let’s focus in on how we can enhance our relationships with children.</a:t>
            </a: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32</a:t>
            </a:fld>
            <a:endParaRPr lang="en-US" dirty="0"/>
          </a:p>
        </p:txBody>
      </p:sp>
      <p:sp>
        <p:nvSpPr>
          <p:cNvPr id="6" name="Slide Number Placeholder 6">
            <a:extLst>
              <a:ext uri="{FF2B5EF4-FFF2-40B4-BE49-F238E27FC236}">
                <a16:creationId xmlns:a16="http://schemas.microsoft.com/office/drawing/2014/main" id="{23887347-5685-944E-8C51-78D44B99034A}"/>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32</a:t>
            </a:fld>
            <a:endParaRPr lang="en-US" dirty="0"/>
          </a:p>
        </p:txBody>
      </p:sp>
    </p:spTree>
    <p:extLst>
      <p:ext uri="{BB962C8B-B14F-4D97-AF65-F5344CB8AC3E}">
        <p14:creationId xmlns:p14="http://schemas.microsoft.com/office/powerpoint/2010/main" val="2044651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2"/>
            <a:ext cx="5608320" cy="3819868"/>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One of the primary jobs of a healing parent is to build and protect the relationship with children. For those of you who have parented before, this process likely occurred naturally. But, for children who have experienced separations, loss, and/or trauma, a basic fear they have is that the parent-child relationship will not last. And even worse for children, that anything that goes wrong with it will be their fault. In the early days of a new child living with you, when stressful things happen, building trust in the relationship will be critical to build attachment. This is key in making the relationship with you meaningful, but also in working to heal the child’s previous experiences that taught them that it’s not safe to trust. This healing will happen through many pleasurable experiences together, as well as finding teachable moments to </a:t>
            </a:r>
            <a:r>
              <a:rPr lang="en-US" dirty="0">
                <a:solidFill>
                  <a:srgbClr val="000000"/>
                </a:solidFill>
                <a:latin typeface="Calibri" panose="020F0502020204030204" pitchFamily="34" charset="0"/>
              </a:rPr>
              <a:t>modify or change</a:t>
            </a:r>
            <a:r>
              <a:rPr lang="en-US" kern="1200" dirty="0">
                <a:solidFill>
                  <a:srgbClr val="000000"/>
                </a:solidFill>
                <a:effectLst/>
                <a:latin typeface="Calibri" panose="020F0502020204030204" pitchFamily="34" charset="0"/>
                <a:ea typeface="+mn-ea"/>
                <a:cs typeface="Arial" panose="020B0604020202020204" pitchFamily="34" charset="0"/>
              </a:rPr>
              <a:t> their behavior.</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Remember, opportunities to build your relationship will be happening all day long; every single day and every experience is a new opportunity for healing. While “big ticket” activities and splurges will be fun sometimes, the real relationship building will come through daily experiences, both positive and negative, that include creating a routine and structure, as well as following through with what you’ve said you will do. Just as we learned in the cycle of attachment, trust builds with predictability. Predictability builds patterns. Patterns create ways of being in relationships with others.</a:t>
            </a:r>
            <a:endParaRPr lang="en-US" u="none" kern="1200" dirty="0">
              <a:solidFill>
                <a:srgbClr val="000000"/>
              </a:solidFill>
              <a:effectLst/>
              <a:latin typeface="Calibri" panose="020F0502020204030204" pitchFamily="34" charset="0"/>
              <a:ea typeface="+mn-ea"/>
              <a:cs typeface="Arial" panose="020B0604020202020204" pitchFamily="34" charset="0"/>
            </a:endParaRPr>
          </a:p>
          <a:p>
            <a:endParaRPr lang="en-US" u="none" kern="1200" dirty="0">
              <a:solidFill>
                <a:srgbClr val="000000"/>
              </a:solidFill>
              <a:effectLst/>
              <a:latin typeface="Calibri" panose="020F0502020204030204" pitchFamily="34" charset="0"/>
              <a:ea typeface="+mn-ea"/>
              <a:cs typeface="Arial" panose="020B0604020202020204" pitchFamily="34" charset="0"/>
            </a:endParaRPr>
          </a:p>
          <a:p>
            <a:r>
              <a:rPr lang="en-US" u="none" kern="1200" dirty="0">
                <a:solidFill>
                  <a:srgbClr val="000000"/>
                </a:solidFill>
                <a:effectLst/>
                <a:latin typeface="Calibri" panose="020F0502020204030204" pitchFamily="34" charset="0"/>
                <a:ea typeface="+mn-ea"/>
                <a:cs typeface="Arial" panose="020B0604020202020204" pitchFamily="34" charset="0"/>
              </a:rPr>
              <a:t>One easy way to think about the goals of relationship focused parenting are the 4 S’s of parenting developed by </a:t>
            </a:r>
            <a:r>
              <a:rPr lang="en-US" dirty="0">
                <a:solidFill>
                  <a:srgbClr val="000000"/>
                </a:solidFill>
                <a:latin typeface="Calibri" panose="020F0502020204030204" pitchFamily="34" charset="0"/>
              </a:rPr>
              <a:t>Dr. </a:t>
            </a:r>
            <a:r>
              <a:rPr lang="en-US" u="none" kern="1200" dirty="0">
                <a:solidFill>
                  <a:srgbClr val="000000"/>
                </a:solidFill>
                <a:effectLst/>
                <a:latin typeface="Calibri" panose="020F0502020204030204" pitchFamily="34" charset="0"/>
                <a:ea typeface="+mn-ea"/>
                <a:cs typeface="Arial" panose="020B0604020202020204" pitchFamily="34" charset="0"/>
              </a:rPr>
              <a:t>Daniel Siegel, a well-respected child psychiatrist. The 4 S’s help remind us of what children need to feel: Seen, Safe, Soothed </a:t>
            </a:r>
            <a:r>
              <a:rPr lang="en-US" kern="1200" dirty="0">
                <a:solidFill>
                  <a:srgbClr val="000000"/>
                </a:solidFill>
                <a:effectLst/>
                <a:latin typeface="Calibri" panose="020F0502020204030204" pitchFamily="34" charset="0"/>
                <a:ea typeface="+mn-ea"/>
                <a:cs typeface="Arial" panose="020B0604020202020204" pitchFamily="34" charset="0"/>
              </a:rPr>
              <a:t>and Secure. </a:t>
            </a:r>
            <a:r>
              <a:rPr lang="en-US" strike="noStrike" kern="1200" dirty="0">
                <a:solidFill>
                  <a:srgbClr val="000000"/>
                </a:solidFill>
                <a:effectLst/>
                <a:latin typeface="Calibri" panose="020F0502020204030204" pitchFamily="34" charset="0"/>
                <a:ea typeface="+mn-ea"/>
                <a:cs typeface="Arial" panose="020B0604020202020204" pitchFamily="34" charset="0"/>
              </a:rPr>
              <a:t>We’ll spend a few minutes exploring these</a:t>
            </a:r>
            <a:r>
              <a:rPr lang="en-US" dirty="0">
                <a:solidFill>
                  <a:srgbClr val="000000"/>
                </a:solidFill>
                <a:latin typeface="Calibri" panose="020F0502020204030204" pitchFamily="34" charset="0"/>
              </a:rPr>
              <a:t>.  We will start with the first 2.</a:t>
            </a:r>
            <a:endParaRPr lang="en-US" strike="noStrike" kern="1200" dirty="0">
              <a:solidFill>
                <a:srgbClr val="000000"/>
              </a:solidFill>
              <a:effectLst/>
              <a:latin typeface="Calibri" panose="020F0502020204030204" pitchFamily="34" charset="0"/>
              <a:ea typeface="+mn-ea"/>
              <a:cs typeface="Arial" panose="020B0604020202020204" pitchFamily="34" charset="0"/>
            </a:endParaRPr>
          </a:p>
          <a:p>
            <a:endParaRPr lang="en-US" b="1" strike="sngStrike"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The first S is Seen. Just like with infants, parents need to be tuned in or “attuned” to the needs of children, including those that are not spoken. Getting to know signals of a child’s emotional state, their signs of distress (which may be unpredictable), subtle body language cues, and triggers will be important to anticipate. </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The </a:t>
            </a:r>
            <a:r>
              <a:rPr lang="en-US" dirty="0">
                <a:solidFill>
                  <a:srgbClr val="000000"/>
                </a:solidFill>
                <a:latin typeface="Calibri" panose="020F0502020204030204" pitchFamily="34" charset="0"/>
              </a:rPr>
              <a:t>second </a:t>
            </a:r>
            <a:r>
              <a:rPr lang="en-US" kern="1200" dirty="0">
                <a:solidFill>
                  <a:srgbClr val="000000"/>
                </a:solidFill>
                <a:effectLst/>
                <a:latin typeface="Calibri" panose="020F0502020204030204" pitchFamily="34" charset="0"/>
                <a:ea typeface="+mn-ea"/>
                <a:cs typeface="Arial" panose="020B0604020202020204" pitchFamily="34" charset="0"/>
              </a:rPr>
              <a:t>S is Safe.</a:t>
            </a:r>
            <a:r>
              <a:rPr lang="en-US" dirty="0">
                <a:solidFill>
                  <a:srgbClr val="000000"/>
                </a:solidFill>
                <a:latin typeface="Calibri" panose="020F0502020204030204" pitchFamily="34" charset="0"/>
              </a:rPr>
              <a:t> Because of their life experiences, f</a:t>
            </a:r>
            <a:r>
              <a:rPr lang="en-US" kern="1200" dirty="0">
                <a:solidFill>
                  <a:srgbClr val="000000"/>
                </a:solidFill>
                <a:effectLst/>
                <a:latin typeface="Calibri" panose="020F0502020204030204" pitchFamily="34" charset="0"/>
                <a:ea typeface="+mn-ea"/>
                <a:cs typeface="Arial" panose="020B0604020202020204" pitchFamily="34" charset="0"/>
              </a:rPr>
              <a:t>eeling safe is particularly critical for children with backgrounds of separations, loss, and trauma.</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A situation that may seem safe to others, such as going to a movie, might be seen as threatening to a child with a background of trauma and loss. Perhaps the child’s history has left them afraid of the dark or worried that they will be lost in unfamiliar places.</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33</a:t>
            </a:fld>
            <a:endParaRPr lang="en-US" dirty="0"/>
          </a:p>
        </p:txBody>
      </p:sp>
    </p:spTree>
    <p:extLst>
      <p:ext uri="{BB962C8B-B14F-4D97-AF65-F5344CB8AC3E}">
        <p14:creationId xmlns:p14="http://schemas.microsoft.com/office/powerpoint/2010/main" val="2774216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a:lnSpc>
                <a:spcPct val="107000"/>
              </a:lnSpc>
            </a:pPr>
            <a:r>
              <a:rPr lang="en-US" dirty="0">
                <a:effectLst/>
                <a:latin typeface="Calibri" panose="020F0502020204030204" pitchFamily="34" charset="0"/>
                <a:ea typeface="Calibri" panose="020F0502020204030204" pitchFamily="34" charset="0"/>
                <a:cs typeface="Calibri" panose="020F0502020204030204" pitchFamily="34" charset="0"/>
              </a:rPr>
              <a:t>Now, let’s watch one more video clip from the documentary </a:t>
            </a:r>
            <a:r>
              <a:rPr lang="en-US" i="1" dirty="0">
                <a:effectLst/>
                <a:latin typeface="Calibri" panose="020F0502020204030204" pitchFamily="34" charset="0"/>
                <a:ea typeface="Calibri" panose="020F0502020204030204" pitchFamily="34" charset="0"/>
                <a:cs typeface="Calibri" panose="020F0502020204030204" pitchFamily="34" charset="0"/>
              </a:rPr>
              <a:t>Dark Matter of Love</a:t>
            </a:r>
            <a:r>
              <a:rPr lang="en-US" dirty="0">
                <a:effectLst/>
                <a:latin typeface="Calibri" panose="020F0502020204030204" pitchFamily="34" charset="0"/>
                <a:ea typeface="Calibri" panose="020F0502020204030204" pitchFamily="34" charset="0"/>
                <a:cs typeface="Calibri" panose="020F0502020204030204" pitchFamily="34" charset="0"/>
              </a:rPr>
              <a:t>, where Dad notices that his son has experienced some scary or unpredictable things. Watch how he helps the child to feel seen and safe, which gives him a new sense of mastery over a trauma trigger.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4"/>
              </a:spcAft>
            </a:pPr>
            <a:r>
              <a:rPr lang="en-US" i="1"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dirty="0">
                <a:solidFill>
                  <a:srgbClr val="000000"/>
                </a:solidFill>
                <a:latin typeface="Calibri" panose="020F0502020204030204" pitchFamily="34" charset="0"/>
              </a:rPr>
              <a:t>Play the clip (</a:t>
            </a:r>
            <a:r>
              <a:rPr lang="en-US" b="0" i="1" dirty="0">
                <a:solidFill>
                  <a:srgbClr val="000000"/>
                </a:solidFill>
                <a:latin typeface="Calibri" panose="020F0502020204030204" pitchFamily="34" charset="0"/>
              </a:rPr>
              <a:t>The Dark Matter of Love: </a:t>
            </a:r>
            <a:r>
              <a:rPr lang="en-US" dirty="0">
                <a:solidFill>
                  <a:srgbClr val="000000"/>
                </a:solidFill>
                <a:latin typeface="Calibri" panose="020F0502020204030204" pitchFamily="34" charset="0"/>
              </a:rPr>
              <a:t>“Dark Matters 4 S’s”) located on</a:t>
            </a: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000000"/>
                </a:solidFill>
                <a:latin typeface="Calibri" panose="020F0502020204030204" pitchFamily="34" charset="0"/>
              </a:rPr>
              <a:t>CapLEARN</a:t>
            </a:r>
            <a:r>
              <a:rPr lang="en-US" dirty="0">
                <a:solidFill>
                  <a:srgbClr val="000000"/>
                </a:solidFill>
                <a:latin typeface="Calibri" panose="020F0502020204030204" pitchFamily="34" charset="0"/>
              </a:rPr>
              <a:t> (https://learn.childwelfare.gov/) or the NTDC website (https://ntdcportal.org/). It will run approximately three minutes.</a:t>
            </a:r>
          </a:p>
        </p:txBody>
      </p:sp>
      <p:sp>
        <p:nvSpPr>
          <p:cNvPr id="4" name="Slide Number Placeholder 3"/>
          <p:cNvSpPr>
            <a:spLocks noGrp="1"/>
          </p:cNvSpPr>
          <p:nvPr>
            <p:ph type="sldNum" sz="quarter" idx="5"/>
          </p:nvPr>
        </p:nvSpPr>
        <p:spPr/>
        <p:txBody>
          <a:bodyPr/>
          <a:lstStyle/>
          <a:p>
            <a:fld id="{3B90169C-AFAA-4B3F-91CC-5EC03E22AE25}" type="slidenum">
              <a:rPr lang="en-US" smtClean="0"/>
              <a:pPr/>
              <a:t>34</a:t>
            </a:fld>
            <a:endParaRPr lang="en-US" dirty="0"/>
          </a:p>
        </p:txBody>
      </p:sp>
    </p:spTree>
    <p:extLst>
      <p:ext uri="{BB962C8B-B14F-4D97-AF65-F5344CB8AC3E}">
        <p14:creationId xmlns:p14="http://schemas.microsoft.com/office/powerpoint/2010/main" val="2783697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Do not take much time to process the video. Return to the 4 S’s slide to finish the discussion and segue to the activity which requires time. </a:t>
            </a:r>
          </a:p>
          <a:p>
            <a:pPr defTabSz="931615">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a:defRPr/>
            </a:pPr>
            <a:r>
              <a:rPr lang="en-US" dirty="0">
                <a:solidFill>
                  <a:srgbClr val="000000"/>
                </a:solidFill>
                <a:latin typeface="Calibri" panose="020F0502020204030204" pitchFamily="34" charset="0"/>
              </a:rPr>
              <a:t>The third S is Soothed. Remember that a key job of parents who are fostering or adopting is to increase safety, security and positive experiences while decreasing distress. We just saw an example of this with the dad when he gave the child his earplugs and sat with him on the tractor. In the video clip, it was clear the boy felt seen and safe. Did you also notice how soothed he seemed riding along on the tractor with his father?  Not unlike infants, children who have experienced loss and trauma will need great comforting, not just by words, but by actions. </a:t>
            </a:r>
          </a:p>
          <a:p>
            <a:pPr>
              <a:defRPr/>
            </a:pPr>
            <a:endParaRPr lang="en-US" dirty="0">
              <a:solidFill>
                <a:srgbClr val="000000"/>
              </a:solidFill>
              <a:latin typeface="Calibri" panose="020F0502020204030204" pitchFamily="34" charset="0"/>
            </a:endParaRPr>
          </a:p>
          <a:p>
            <a:pPr defTabSz="931615">
              <a:defRPr/>
            </a:pPr>
            <a:r>
              <a:rPr lang="en-US" b="0" i="0" dirty="0">
                <a:effectLst/>
                <a:latin typeface="Calibri" panose="020F0502020204030204" pitchFamily="34" charset="0"/>
                <a:ea typeface="Times New Roman" panose="02020603050405020304" pitchFamily="18" charset="0"/>
                <a:cs typeface="Calibri" panose="020F0502020204030204" pitchFamily="34" charset="0"/>
              </a:rPr>
              <a:t>Another time children may need soothing is when they are missing their families or </a:t>
            </a:r>
            <a:r>
              <a:rPr lang="en-US" dirty="0">
                <a:latin typeface="Calibri" panose="020F0502020204030204" pitchFamily="34" charset="0"/>
                <a:ea typeface="Times New Roman" panose="02020603050405020304" pitchFamily="18" charset="0"/>
                <a:cs typeface="Calibri" panose="020F0502020204030204" pitchFamily="34" charset="0"/>
              </a:rPr>
              <a:t>other people</a:t>
            </a:r>
            <a:r>
              <a:rPr lang="en-US" b="0" i="0" dirty="0">
                <a:effectLst/>
                <a:latin typeface="Calibri" panose="020F0502020204030204" pitchFamily="34" charset="0"/>
                <a:ea typeface="Times New Roman" panose="02020603050405020304" pitchFamily="18" charset="0"/>
                <a:cs typeface="Calibri" panose="020F0502020204030204" pitchFamily="34" charset="0"/>
              </a:rPr>
              <a:t> they used to be close to. As with the boy on the tractor, the child may not be able to clearly communicate when they have this need for comfort. Having gentle conversations about missing loved ones will give you an opportunity to soothe a child, and also has the added benefit of bringing you closer to them. We’ll talk more about </a:t>
            </a:r>
            <a:r>
              <a:rPr lang="en-US" dirty="0">
                <a:latin typeface="Calibri" panose="020F0502020204030204" pitchFamily="34" charset="0"/>
                <a:ea typeface="Times New Roman" panose="02020603050405020304" pitchFamily="18" charset="0"/>
                <a:cs typeface="Calibri" panose="020F0502020204030204" pitchFamily="34" charset="0"/>
              </a:rPr>
              <a:t>this and</a:t>
            </a:r>
            <a:r>
              <a:rPr lang="en-US" b="0" i="0" dirty="0">
                <a:effectLst/>
                <a:latin typeface="Calibri" panose="020F0502020204030204" pitchFamily="34" charset="0"/>
                <a:ea typeface="Times New Roman" panose="02020603050405020304" pitchFamily="18" charset="0"/>
                <a:cs typeface="Calibri" panose="020F0502020204030204" pitchFamily="34" charset="0"/>
              </a:rPr>
              <a:t> and how to have these conversations in future classes.</a:t>
            </a:r>
            <a:endParaRPr lang="en-US" b="0" i="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b="1" i="1" dirty="0">
              <a:solidFill>
                <a:srgbClr val="000000"/>
              </a:solidFill>
              <a:latin typeface="Calibri" panose="020F0502020204030204" pitchFamily="34" charset="0"/>
            </a:endParaRP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35</a:t>
            </a:fld>
            <a:endParaRPr lang="en-US" dirty="0"/>
          </a:p>
        </p:txBody>
      </p:sp>
    </p:spTree>
    <p:extLst>
      <p:ext uri="{BB962C8B-B14F-4D97-AF65-F5344CB8AC3E}">
        <p14:creationId xmlns:p14="http://schemas.microsoft.com/office/powerpoint/2010/main" val="2099227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The last S stands for Secure. Spending time with children and connecting physically and emotionally will create a strong foundation of stability and trust. Experiences speak much louder than words, so activities that involve touch, movement, and use of our senses particularly help to cement positive patterns and loving messages into brains and bodies. </a:t>
            </a:r>
          </a:p>
          <a:p>
            <a:pPr defTabSz="931615">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 </a:t>
            </a: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36</a:t>
            </a:fld>
            <a:endParaRPr lang="en-US" dirty="0"/>
          </a:p>
        </p:txBody>
      </p:sp>
    </p:spTree>
    <p:extLst>
      <p:ext uri="{BB962C8B-B14F-4D97-AF65-F5344CB8AC3E}">
        <p14:creationId xmlns:p14="http://schemas.microsoft.com/office/powerpoint/2010/main" val="182022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533485"/>
            <a:ext cx="5608320" cy="4503237"/>
          </a:xfrm>
        </p:spPr>
        <p:txBody>
          <a:bodyPr/>
          <a:lstStyle/>
          <a:p>
            <a:r>
              <a:rPr lang="en-US" b="1" dirty="0">
                <a:solidFill>
                  <a:srgbClr val="000000"/>
                </a:solidFill>
                <a:latin typeface="Calibri" panose="020F0502020204030204" pitchFamily="34" charset="0"/>
              </a:rPr>
              <a:t>FACILITATOR'S NOTE</a:t>
            </a:r>
          </a:p>
          <a:p>
            <a:r>
              <a:rPr lang="en-US" kern="1200" dirty="0">
                <a:solidFill>
                  <a:srgbClr val="000000"/>
                </a:solidFill>
                <a:latin typeface="Calibri" panose="020F0502020204030204" pitchFamily="34" charset="0"/>
                <a:ea typeface="+mn-ea"/>
                <a:cs typeface="Arial" panose="020B0604020202020204" pitchFamily="34" charset="0"/>
              </a:rPr>
              <a:t>Now, we will move to an interactive activity to allow participants practice thinking about activities that focus on their relationship with the children. The emphasis should be on activities that are interactive, maximize the senses, and involve movement as they solidify patterns in children’s brains and bodies. </a:t>
            </a:r>
            <a:endParaRPr lang="en-US" b="0" dirty="0">
              <a:solidFill>
                <a:srgbClr val="000000"/>
              </a:solidFill>
              <a:latin typeface="Calibri" panose="020F0502020204030204" pitchFamily="34" charset="0"/>
            </a:endParaRPr>
          </a:p>
          <a:p>
            <a:endParaRPr lang="en-US" b="0" dirty="0">
              <a:solidFill>
                <a:srgbClr val="000000"/>
              </a:solidFill>
              <a:latin typeface="Calibri" panose="020F0502020204030204" pitchFamily="34" charset="0"/>
            </a:endParaRPr>
          </a:p>
          <a:p>
            <a:r>
              <a:rPr lang="en-US" b="0" dirty="0">
                <a:solidFill>
                  <a:srgbClr val="000000"/>
                </a:solidFill>
                <a:latin typeface="Calibri" panose="020F0502020204030204" pitchFamily="34" charset="0"/>
              </a:rPr>
              <a:t>Allow about 15 minutes for the activity</a:t>
            </a:r>
            <a:r>
              <a:rPr lang="en-US" dirty="0">
                <a:solidFill>
                  <a:srgbClr val="000000"/>
                </a:solidFill>
                <a:latin typeface="Calibri" panose="020F0502020204030204" pitchFamily="34" charset="0"/>
              </a:rPr>
              <a:t>.</a:t>
            </a:r>
            <a:endParaRPr lang="en-US" b="0" dirty="0">
              <a:solidFill>
                <a:srgbClr val="000000"/>
              </a:solidFill>
              <a:latin typeface="Calibri" panose="020F0502020204030204" pitchFamily="34" charset="0"/>
            </a:endParaRP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br>
              <a:rPr lang="en-US" b="1" dirty="0">
                <a:solidFill>
                  <a:srgbClr val="000000"/>
                </a:solidFill>
                <a:latin typeface="Calibri" panose="020F0502020204030204" pitchFamily="34" charset="0"/>
              </a:rPr>
            </a:br>
            <a:r>
              <a:rPr lang="en-US" dirty="0">
                <a:solidFill>
                  <a:srgbClr val="000000"/>
                </a:solidFill>
                <a:latin typeface="Calibri" panose="020F0502020204030204" pitchFamily="34" charset="0"/>
              </a:rPr>
              <a:t>Now, let’s take some time to brainstorm together about parenting skills that promote parent-child relationships.  </a:t>
            </a:r>
            <a:r>
              <a:rPr lang="en-US" b="0" dirty="0">
                <a:solidFill>
                  <a:srgbClr val="000000"/>
                </a:solidFill>
                <a:latin typeface="Calibri" panose="020F0502020204030204" pitchFamily="34" charset="0"/>
              </a:rPr>
              <a:t>In a moment, I’m going to pass out some papers and ask each of you to write an activity you think would be relationship-promoting on the paper. </a:t>
            </a:r>
          </a:p>
          <a:p>
            <a:endParaRPr lang="en-US" b="0" dirty="0">
              <a:solidFill>
                <a:srgbClr val="000000"/>
              </a:solidFill>
              <a:latin typeface="Calibri" panose="020F0502020204030204" pitchFamily="34" charset="0"/>
            </a:endParaRPr>
          </a:p>
          <a:p>
            <a:r>
              <a:rPr lang="en-US" b="0" dirty="0">
                <a:solidFill>
                  <a:srgbClr val="000000"/>
                </a:solidFill>
                <a:latin typeface="Calibri" panose="020F0502020204030204" pitchFamily="34" charset="0"/>
              </a:rPr>
              <a:t>To really solidify a positive memory and create new patterns for the child, the activities you choose should be interactive, maximize the senses, and/or involve movement.</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r>
              <a:rPr lang="en-US" b="0" dirty="0">
                <a:solidFill>
                  <a:srgbClr val="000000"/>
                </a:solidFill>
                <a:latin typeface="Calibri" panose="020F0502020204030204" pitchFamily="34" charset="0"/>
              </a:rPr>
              <a:t>Distribute the small papers for the activity.</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b="0" dirty="0">
                <a:solidFill>
                  <a:srgbClr val="000000"/>
                </a:solidFill>
                <a:latin typeface="Calibri" panose="020F0502020204030204" pitchFamily="34" charset="0"/>
              </a:rPr>
              <a:t>Now, please think about activities that would be relationship-promoting.</a:t>
            </a:r>
          </a:p>
          <a:p>
            <a:pPr defTabSz="931615">
              <a:defRPr/>
            </a:pPr>
            <a:r>
              <a:rPr lang="en-US" b="0" dirty="0">
                <a:solidFill>
                  <a:srgbClr val="000000"/>
                </a:solidFill>
                <a:latin typeface="Calibri" panose="020F0502020204030204" pitchFamily="34" charset="0"/>
              </a:rPr>
              <a:t>Write one activity on the </a:t>
            </a:r>
            <a:r>
              <a:rPr lang="en-US" b="0" u="none" dirty="0">
                <a:solidFill>
                  <a:srgbClr val="000000"/>
                </a:solidFill>
                <a:latin typeface="Calibri" panose="020F0502020204030204" pitchFamily="34" charset="0"/>
              </a:rPr>
              <a:t>paper.</a:t>
            </a:r>
          </a:p>
          <a:p>
            <a:r>
              <a:rPr lang="en-US" b="0" dirty="0">
                <a:solidFill>
                  <a:srgbClr val="000000"/>
                </a:solidFill>
                <a:latin typeface="Calibri" panose="020F0502020204030204" pitchFamily="34" charset="0"/>
              </a:rPr>
              <a:t>Please just write one per sheet. If you think of more than one, use extra sheets.</a:t>
            </a:r>
          </a:p>
          <a:p>
            <a:r>
              <a:rPr lang="en-US" b="0" dirty="0">
                <a:solidFill>
                  <a:srgbClr val="000000"/>
                </a:solidFill>
                <a:latin typeface="Calibri" panose="020F0502020204030204" pitchFamily="34" charset="0"/>
              </a:rPr>
              <a:t>I’ll collect them in two minutes.</a:t>
            </a:r>
          </a:p>
          <a:p>
            <a:pPr marL="174678" indent="-174678">
              <a:buFont typeface="Arial" panose="020B0604020202020204" pitchFamily="34" charset="0"/>
              <a:buChar char="•"/>
            </a:pPr>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pPr marL="174678" indent="-174678">
              <a:buFont typeface="Arial" panose="020B0604020202020204" pitchFamily="34" charset="0"/>
              <a:buChar char="•"/>
            </a:pPr>
            <a:r>
              <a:rPr lang="en-US" b="0" dirty="0">
                <a:solidFill>
                  <a:srgbClr val="000000"/>
                </a:solidFill>
                <a:latin typeface="Calibri" panose="020F0502020204030204" pitchFamily="34" charset="0"/>
              </a:rPr>
              <a:t>Circulate as participants work to answer questions</a:t>
            </a:r>
            <a:r>
              <a:rPr lang="en-US" dirty="0">
                <a:solidFill>
                  <a:srgbClr val="000000"/>
                </a:solidFill>
                <a:latin typeface="Calibri" panose="020F0502020204030204" pitchFamily="34" charset="0"/>
              </a:rPr>
              <a:t> </a:t>
            </a:r>
            <a:r>
              <a:rPr lang="en-US" b="0" dirty="0">
                <a:solidFill>
                  <a:srgbClr val="000000"/>
                </a:solidFill>
                <a:latin typeface="Calibri" panose="020F0502020204030204" pitchFamily="34" charset="0"/>
              </a:rPr>
              <a:t>and provide advice.</a:t>
            </a:r>
          </a:p>
          <a:p>
            <a:pPr marL="174678" indent="-174678" defTabSz="931615">
              <a:buFont typeface="Arial" panose="020B0604020202020204" pitchFamily="34" charset="0"/>
              <a:buChar char="•"/>
              <a:defRPr/>
            </a:pPr>
            <a:r>
              <a:rPr lang="en-US" b="0" dirty="0">
                <a:solidFill>
                  <a:srgbClr val="000000"/>
                </a:solidFill>
                <a:latin typeface="Calibri" panose="020F0502020204030204" pitchFamily="34" charset="0"/>
              </a:rPr>
              <a:t>Keep track of time.</a:t>
            </a:r>
          </a:p>
          <a:p>
            <a:pPr marL="174678" indent="-174678" defTabSz="931615">
              <a:buFont typeface="Arial" panose="020B0604020202020204" pitchFamily="34" charset="0"/>
              <a:buChar char="•"/>
              <a:defRPr/>
            </a:pPr>
            <a:r>
              <a:rPr lang="en-US" b="0" dirty="0">
                <a:solidFill>
                  <a:srgbClr val="000000"/>
                </a:solidFill>
                <a:latin typeface="Calibri" panose="020F0502020204030204" pitchFamily="34" charset="0"/>
              </a:rPr>
              <a:t>At 2 minutes, collect the papers, and put them in a grab bag. </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74678" indent="-174678" defTabSz="931615">
              <a:buFont typeface="Arial" panose="020B0604020202020204" pitchFamily="34" charset="0"/>
              <a:buChar char="•"/>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ASK</a:t>
            </a:r>
          </a:p>
          <a:p>
            <a:pPr defTabSz="931615">
              <a:defRPr/>
            </a:pPr>
            <a:r>
              <a:rPr lang="en-US" b="0" kern="1200" dirty="0">
                <a:solidFill>
                  <a:srgbClr val="000000"/>
                </a:solidFill>
                <a:effectLst/>
                <a:latin typeface="Calibri" panose="020F0502020204030204" pitchFamily="34" charset="0"/>
                <a:ea typeface="+mn-ea"/>
                <a:cs typeface="Arial" panose="020B0604020202020204" pitchFamily="34" charset="0"/>
              </a:rPr>
              <a:t>Can I have </a:t>
            </a:r>
            <a:r>
              <a:rPr lang="en-US" b="0" u="none" kern="1200" dirty="0">
                <a:solidFill>
                  <a:srgbClr val="000000"/>
                </a:solidFill>
                <a:effectLst/>
                <a:latin typeface="Calibri" panose="020F0502020204030204" pitchFamily="34" charset="0"/>
                <a:ea typeface="+mn-ea"/>
                <a:cs typeface="Arial" panose="020B0604020202020204" pitchFamily="34" charset="0"/>
              </a:rPr>
              <a:t>two</a:t>
            </a:r>
            <a:r>
              <a:rPr lang="en-US" b="0" kern="1200" dirty="0">
                <a:solidFill>
                  <a:srgbClr val="000000"/>
                </a:solidFill>
                <a:effectLst/>
                <a:latin typeface="Calibri" panose="020F0502020204030204" pitchFamily="34" charset="0"/>
                <a:ea typeface="+mn-ea"/>
                <a:cs typeface="Arial" panose="020B0604020202020204" pitchFamily="34" charset="0"/>
              </a:rPr>
              <a:t> volunteers</a:t>
            </a:r>
            <a:r>
              <a:rPr lang="en-US" b="0" u="none" kern="1200" dirty="0">
                <a:solidFill>
                  <a:srgbClr val="000000"/>
                </a:solidFill>
                <a:effectLst/>
                <a:latin typeface="Calibri" panose="020F0502020204030204" pitchFamily="34" charset="0"/>
                <a:ea typeface="+mn-ea"/>
                <a:cs typeface="Arial" panose="020B0604020202020204" pitchFamily="34" charset="0"/>
              </a:rPr>
              <a:t>? I need </a:t>
            </a:r>
            <a:r>
              <a:rPr lang="en-US" b="0" kern="1200" dirty="0">
                <a:solidFill>
                  <a:srgbClr val="000000"/>
                </a:solidFill>
                <a:effectLst/>
                <a:latin typeface="Calibri" panose="020F0502020204030204" pitchFamily="34" charset="0"/>
                <a:ea typeface="+mn-ea"/>
                <a:cs typeface="Arial" panose="020B0604020202020204" pitchFamily="34" charset="0"/>
              </a:rPr>
              <a:t>someone to pull papers out of the grab bag and read them, and someone else to write activities on the fli</a:t>
            </a:r>
            <a:r>
              <a:rPr lang="en-US" b="0" u="none" kern="1200" dirty="0">
                <a:solidFill>
                  <a:srgbClr val="000000"/>
                </a:solidFill>
                <a:effectLst/>
                <a:latin typeface="Calibri" panose="020F0502020204030204" pitchFamily="34" charset="0"/>
                <a:ea typeface="+mn-ea"/>
                <a:cs typeface="Arial" panose="020B0604020202020204" pitchFamily="34" charset="0"/>
              </a:rPr>
              <a:t>pc</a:t>
            </a:r>
            <a:r>
              <a:rPr lang="en-US" b="0" kern="1200" dirty="0">
                <a:solidFill>
                  <a:srgbClr val="000000"/>
                </a:solidFill>
                <a:effectLst/>
                <a:latin typeface="Calibri" panose="020F0502020204030204" pitchFamily="34" charset="0"/>
                <a:ea typeface="+mn-ea"/>
                <a:cs typeface="Arial" panose="020B0604020202020204" pitchFamily="34" charset="0"/>
              </a:rPr>
              <a:t>hart.</a:t>
            </a:r>
          </a:p>
          <a:p>
            <a:pPr defTabSz="931615">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marL="174678"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After the volunteers come up, ask the first volunteer to pull a paper from the grab bag at random, and to read the activity on it.</a:t>
            </a:r>
          </a:p>
          <a:p>
            <a:pPr marL="174678" indent="-174678" defTabSz="931615">
              <a:buFont typeface="Arial" panose="020B0604020202020204" pitchFamily="34" charset="0"/>
              <a:buChar char="•"/>
              <a:defRPr/>
            </a:pPr>
            <a:r>
              <a:rPr lang="en-US" dirty="0">
                <a:solidFill>
                  <a:srgbClr val="000000"/>
                </a:solidFill>
                <a:latin typeface="Calibri" panose="020F0502020204030204" pitchFamily="34" charset="0"/>
              </a:rPr>
              <a:t>T</a:t>
            </a:r>
            <a:r>
              <a:rPr lang="en-US" b="0" kern="1200" dirty="0">
                <a:solidFill>
                  <a:srgbClr val="000000"/>
                </a:solidFill>
                <a:effectLst/>
                <a:latin typeface="Calibri" panose="020F0502020204030204" pitchFamily="34" charset="0"/>
                <a:ea typeface="+mn-ea"/>
                <a:cs typeface="Arial" panose="020B0604020202020204" pitchFamily="34" charset="0"/>
              </a:rPr>
              <a:t>he second volunteer writes the activity on the white board.</a:t>
            </a:r>
          </a:p>
          <a:p>
            <a:pPr marL="174678"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After all activities are written, ask the group to choose the 5 they think are the most relationship-promoting (interactive/maximizing senses/involving movement). </a:t>
            </a:r>
          </a:p>
          <a:p>
            <a:pPr marL="174678"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Facilitate a brief discussion around their answers. Some questions that may stimulate conversation:</a:t>
            </a:r>
          </a:p>
          <a:p>
            <a:pPr marL="361001" lvl="1" indent="-174678" defTabSz="931615">
              <a:buFont typeface="Wingdings" pitchFamily="2" charset="2"/>
              <a:buChar char="Ø"/>
              <a:defRPr/>
            </a:pPr>
            <a:r>
              <a:rPr lang="en-US" b="0" kern="1200" dirty="0">
                <a:solidFill>
                  <a:srgbClr val="000000"/>
                </a:solidFill>
                <a:effectLst/>
                <a:latin typeface="Calibri" panose="020F0502020204030204" pitchFamily="34" charset="0"/>
                <a:ea typeface="+mn-ea"/>
                <a:cs typeface="Arial" panose="020B0604020202020204" pitchFamily="34" charset="0"/>
              </a:rPr>
              <a:t>Why do you feel this activity is good for promoting the relationship between a parent and child? </a:t>
            </a:r>
          </a:p>
          <a:p>
            <a:pPr marL="361001" lvl="1" indent="-174678" defTabSz="931615">
              <a:buFont typeface="Wingdings" pitchFamily="2" charset="2"/>
              <a:buChar char="Ø"/>
              <a:defRPr/>
            </a:pPr>
            <a:r>
              <a:rPr lang="en-US" b="0" kern="1200" dirty="0">
                <a:solidFill>
                  <a:srgbClr val="000000"/>
                </a:solidFill>
                <a:effectLst/>
                <a:latin typeface="Calibri" panose="020F0502020204030204" pitchFamily="34" charset="0"/>
                <a:ea typeface="+mn-ea"/>
                <a:cs typeface="Arial" panose="020B0604020202020204" pitchFamily="34" charset="0"/>
              </a:rPr>
              <a:t>How could the activity be used or changed for different children (e.g</a:t>
            </a:r>
            <a:r>
              <a:rPr lang="en-US" b="0" u="none" kern="1200" dirty="0">
                <a:solidFill>
                  <a:srgbClr val="000000"/>
                </a:solidFill>
                <a:effectLst/>
                <a:latin typeface="Calibri" panose="020F0502020204030204" pitchFamily="34" charset="0"/>
                <a:ea typeface="+mn-ea"/>
                <a:cs typeface="Arial" panose="020B0604020202020204" pitchFamily="34" charset="0"/>
              </a:rPr>
              <a:t>., </a:t>
            </a:r>
            <a:r>
              <a:rPr lang="en-US" b="0" kern="1200" dirty="0">
                <a:solidFill>
                  <a:srgbClr val="000000"/>
                </a:solidFill>
                <a:effectLst/>
                <a:latin typeface="Calibri" panose="020F0502020204030204" pitchFamily="34" charset="0"/>
                <a:ea typeface="+mn-ea"/>
                <a:cs typeface="Arial" panose="020B0604020202020204" pitchFamily="34" charset="0"/>
              </a:rPr>
              <a:t>toddlers, school-aged, or teens)?</a:t>
            </a:r>
          </a:p>
          <a:p>
            <a:pPr marL="361001" lvl="1" indent="-174678" defTabSz="931615">
              <a:buFont typeface="Wingdings" pitchFamily="2" charset="2"/>
              <a:buChar char="Ø"/>
              <a:defRPr/>
            </a:pPr>
            <a:r>
              <a:rPr lang="en-US" b="0" kern="1200" dirty="0">
                <a:solidFill>
                  <a:srgbClr val="000000"/>
                </a:solidFill>
                <a:effectLst/>
                <a:latin typeface="Calibri" panose="020F0502020204030204" pitchFamily="34" charset="0"/>
                <a:ea typeface="+mn-ea"/>
                <a:cs typeface="Arial" panose="020B0604020202020204" pitchFamily="34" charset="0"/>
              </a:rPr>
              <a:t>What are the exceptions</a:t>
            </a:r>
            <a:r>
              <a:rPr lang="en-US" kern="1200" dirty="0">
                <a:solidFill>
                  <a:srgbClr val="000000"/>
                </a:solidFill>
                <a:effectLst/>
                <a:latin typeface="Calibri" panose="020F0502020204030204" pitchFamily="34" charset="0"/>
                <a:ea typeface="+mn-ea"/>
                <a:cs typeface="Arial" panose="020B0604020202020204" pitchFamily="34" charset="0"/>
              </a:rPr>
              <a:t> - </a:t>
            </a:r>
            <a:r>
              <a:rPr lang="en-US" b="0" kern="1200" dirty="0">
                <a:solidFill>
                  <a:srgbClr val="000000"/>
                </a:solidFill>
                <a:effectLst/>
                <a:latin typeface="Calibri" panose="020F0502020204030204" pitchFamily="34" charset="0"/>
                <a:ea typeface="+mn-ea"/>
                <a:cs typeface="Arial" panose="020B0604020202020204" pitchFamily="34" charset="0"/>
              </a:rPr>
              <a:t>situations where the activity might not be relationship-promoting? (For example, an activity that soothes some children might be too stimulating for others.)</a:t>
            </a:r>
          </a:p>
          <a:p>
            <a:pPr marL="174678"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After you have finished:</a:t>
            </a:r>
          </a:p>
          <a:p>
            <a:pPr marL="361001" lvl="1" indent="-174678" defTabSz="931615">
              <a:buFont typeface="Wingdings" panose="05000000000000000000" pitchFamily="2" charset="2"/>
              <a:buChar char="Ø"/>
              <a:defRPr/>
            </a:pPr>
            <a:r>
              <a:rPr lang="en-US" b="0" kern="1200" dirty="0">
                <a:solidFill>
                  <a:srgbClr val="000000"/>
                </a:solidFill>
                <a:effectLst/>
                <a:latin typeface="Calibri" panose="020F0502020204030204" pitchFamily="34" charset="0"/>
                <a:ea typeface="+mn-ea"/>
                <a:cs typeface="Arial" panose="020B0604020202020204" pitchFamily="34" charset="0"/>
              </a:rPr>
              <a:t>Post the flipchart(s) listing relationship-promoting activities to solidify them for participants</a:t>
            </a:r>
          </a:p>
          <a:p>
            <a:pPr marL="361001" lvl="1" indent="-174678" defTabSz="931615">
              <a:buFont typeface="Wingdings" panose="05000000000000000000" pitchFamily="2" charset="2"/>
              <a:buChar char="Ø"/>
              <a:defRPr/>
            </a:pPr>
            <a:r>
              <a:rPr lang="en-US" b="0" kern="1200" dirty="0">
                <a:solidFill>
                  <a:srgbClr val="000000"/>
                </a:solidFill>
                <a:effectLst/>
                <a:latin typeface="Calibri" panose="020F0502020204030204" pitchFamily="34" charset="0"/>
                <a:ea typeface="+mn-ea"/>
                <a:cs typeface="Arial" panose="020B0604020202020204" pitchFamily="34" charset="0"/>
              </a:rPr>
              <a:t>Invite participants to add to the lists anytime they get an idea for a good activity.</a:t>
            </a:r>
          </a:p>
          <a:p>
            <a:pPr marL="361001" lvl="1" indent="-174678" defTabSz="931615">
              <a:buFont typeface="Wingdings" panose="05000000000000000000" pitchFamily="2" charset="2"/>
              <a:buChar char="Ø"/>
              <a:defRPr/>
            </a:pPr>
            <a:r>
              <a:rPr lang="en-US" b="0" kern="1200" dirty="0">
                <a:solidFill>
                  <a:srgbClr val="000000"/>
                </a:solidFill>
                <a:effectLst/>
                <a:latin typeface="Calibri" panose="020F0502020204030204" pitchFamily="34" charset="0"/>
                <a:ea typeface="+mn-ea"/>
                <a:cs typeface="Arial" panose="020B0604020202020204" pitchFamily="34" charset="0"/>
              </a:rPr>
              <a:t>Refer to </a:t>
            </a:r>
            <a:r>
              <a:rPr lang="en-US" u="sng" dirty="0">
                <a:solidFill>
                  <a:srgbClr val="000000"/>
                </a:solidFill>
                <a:latin typeface="Calibri" panose="020F0502020204030204" pitchFamily="34" charset="0"/>
                <a:cs typeface="Times New Roman" panose="02020603050405020304" pitchFamily="18" charset="0"/>
              </a:rPr>
              <a:t>Handout #2 :</a:t>
            </a:r>
            <a:r>
              <a:rPr lang="en-US" b="0" i="0"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Examples of Relationship Promoting Activities </a:t>
            </a:r>
          </a:p>
          <a:p>
            <a:pPr marL="361001" lvl="1" indent="-174678" defTabSz="931615">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You can also refer participants to a resource for this theme titled Attachment Through the Senses for more ideas and to understand the concept.  </a:t>
            </a:r>
          </a:p>
          <a:p>
            <a:pPr defTabSz="931615">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Invite participants to brainstorm their ideas on their own, and place ideas into the chat. Have a volunteer reader call out the ideas. The facilitator can randomly choose one or more activity in the chat box to discuss with the group. The discussion questions can be posed by randomly unmuting participants or volunteers who raise their hand. Use the white board function or google </a:t>
            </a:r>
            <a:r>
              <a:rPr lang="en-US"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Jamboard</a:t>
            </a: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to reinforce responses. To make this activity more interactive, invite participants to use the reactions buttons. The list from the white board can be sent to participants after class.</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Reinforce responses that are sensory rich and action oriented, such as:</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Going for a walk, hike or run together</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Cooking or baking together</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Games with eye contact like patty cake, peek-a-boo</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Find a swing or trampoline, and swing or jump the time away. Try different speeds or mimicking each others’ moves</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Brushing hair</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Playing sports where you have time alone and fun together like basketball, tennis, ping pong, etc.</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Eating together as a family, anywhere, everywhere</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Sharing all forms of music, especially singing, dancing, or drumming together</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Creating messy art together, like finger-painting and clay or playdoh</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Scream loudly in jubilation together, such as at a concert, a sporting event, or on a roller coaster</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Swimming, water fights, jumping into a wave or a lake together</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Reading snuggled up or rocking together</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kern="1200" dirty="0">
                <a:solidFill>
                  <a:srgbClr val="000000"/>
                </a:solidFill>
                <a:effectLst/>
                <a:latin typeface="Calibri" panose="020F0502020204030204" pitchFamily="34" charset="0"/>
                <a:ea typeface="+mn-ea"/>
                <a:cs typeface="Arial" panose="020B0604020202020204" pitchFamily="34" charset="0"/>
              </a:rPr>
              <a:t>Draw attention to how and why activities like the ones below can still build the parent-child relationship and/or why they may feel more comfortable for children.</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Going for a car ride together</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Biking side by side together</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Side-by-side activities with no eye contact, like doing artwork</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kern="1200" dirty="0">
                <a:solidFill>
                  <a:srgbClr val="000000"/>
                </a:solidFill>
                <a:effectLst/>
                <a:latin typeface="Calibri" panose="020F0502020204030204" pitchFamily="34" charset="0"/>
                <a:ea typeface="+mn-ea"/>
                <a:cs typeface="Arial" panose="020B0604020202020204" pitchFamily="34" charset="0"/>
              </a:rPr>
              <a:t>Draw out why examples such as those below are not really relationship-promoting because they are focused on talking, punishment, and/or spending time away from the parent. If these come up on the lists, comment or ask how any can be done in a way that promotes the relationship. Reinforce ways to have parents present, give encouragements, and being sure to check in frequently. </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Lecturing</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Time-outs</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Changing siblings’ diapers</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Buying the coolest new high-tops</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Watching TV</a:t>
            </a:r>
          </a:p>
          <a:p>
            <a:pPr marL="174678" indent="-174678">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Playing Video Games</a:t>
            </a:r>
          </a:p>
          <a:p>
            <a:pPr marL="174678" indent="-174678" defTabSz="931615">
              <a:buFont typeface="Arial" panose="020B0604020202020204" pitchFamily="34" charset="0"/>
              <a:buChar char="•"/>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marL="174678" indent="-174678" defTabSz="931615">
              <a:buFont typeface="Arial" panose="020B0604020202020204" pitchFamily="34" charset="0"/>
              <a:buChar char="•"/>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marL="174678" indent="-174678">
              <a:buFont typeface="Arial" panose="020B0604020202020204" pitchFamily="34" charset="0"/>
              <a:buChar char="•"/>
            </a:pPr>
            <a:endParaRPr lang="en-US" b="0" dirty="0">
              <a:solidFill>
                <a:srgbClr val="000000"/>
              </a:solidFill>
              <a:latin typeface="Calibri" panose="020F0502020204030204" pitchFamily="34" charset="0"/>
            </a:endParaRPr>
          </a:p>
          <a:p>
            <a:pPr marL="174678" indent="-174678">
              <a:buFont typeface="Arial" panose="020B0604020202020204" pitchFamily="34" charset="0"/>
              <a:buChar char="•"/>
            </a:pPr>
            <a:endParaRPr lang="en-US" b="0" dirty="0">
              <a:solidFill>
                <a:srgbClr val="000000"/>
              </a:solidFill>
              <a:latin typeface="Calibri" panose="020F0502020204030204" pitchFamily="34" charset="0"/>
            </a:endParaRPr>
          </a:p>
          <a:p>
            <a:pPr marL="174678" indent="-174678">
              <a:buFont typeface="Arial" panose="020B0604020202020204" pitchFamily="34" charset="0"/>
              <a:buChar char="•"/>
            </a:pPr>
            <a:endParaRPr lang="en-US" b="0" dirty="0">
              <a:solidFill>
                <a:srgbClr val="000000"/>
              </a:solidFill>
              <a:latin typeface="Calibri" panose="020F0502020204030204" pitchFamily="34" charset="0"/>
            </a:endParaRPr>
          </a:p>
          <a:p>
            <a:pPr marL="174678" indent="-174678">
              <a:buFont typeface="Arial" panose="020B0604020202020204" pitchFamily="34" charset="0"/>
              <a:buChar char="•"/>
            </a:pPr>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37</a:t>
            </a:fld>
            <a:endParaRPr lang="en-US" dirty="0"/>
          </a:p>
        </p:txBody>
      </p:sp>
    </p:spTree>
    <p:extLst>
      <p:ext uri="{BB962C8B-B14F-4D97-AF65-F5344CB8AC3E}">
        <p14:creationId xmlns:p14="http://schemas.microsoft.com/office/powerpoint/2010/main" val="3241469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4"/>
            <a:ext cx="5608320" cy="4356074"/>
          </a:xfrm>
        </p:spPr>
        <p:txBody>
          <a:bodyPr/>
          <a:lstStyle/>
          <a:p>
            <a:pPr defTabSz="931615">
              <a:defRPr/>
            </a:pPr>
            <a:r>
              <a:rPr lang="en-US" b="1" u="none" kern="1200" dirty="0">
                <a:solidFill>
                  <a:srgbClr val="000000"/>
                </a:solidFill>
                <a:effectLst/>
                <a:latin typeface="Calibri" panose="020F0502020204030204" pitchFamily="34" charset="0"/>
                <a:ea typeface="+mn-ea"/>
                <a:cs typeface="Arial" panose="020B0604020202020204" pitchFamily="34" charset="0"/>
              </a:rPr>
              <a:t>FACILITATOR'S NOTE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Be sure you have a minimum of 25 minutes for this section. </a:t>
            </a:r>
          </a:p>
          <a:p>
            <a:endParaRPr lang="en-US" b="1" dirty="0">
              <a:solidFill>
                <a:srgbClr val="000000"/>
              </a:solidFill>
              <a:latin typeface="Calibri" panose="020F050202020403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We’ve been talking about experiencing joy and playful moments with children. Now, let’s talk about more challenging times.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One of the primary roles of parents is to guide children in correcting their behavior when they are off track. What makes this incredibly fulfilling, but also stressful, is that parents are not aiming just to discipline, but to shape lifelong decision-making abilities.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Children who have experienced loss and trauma also need discipline, yet generally benefit most from no</a:t>
            </a:r>
            <a:r>
              <a:rPr lang="en-US" u="none" kern="1200" dirty="0">
                <a:solidFill>
                  <a:srgbClr val="000000"/>
                </a:solidFill>
                <a:effectLst/>
                <a:latin typeface="Calibri" panose="020F0502020204030204" pitchFamily="34" charset="0"/>
                <a:ea typeface="+mn-ea"/>
                <a:cs typeface="Arial" panose="020B0604020202020204" pitchFamily="34" charset="0"/>
              </a:rPr>
              <a:t>n-t</a:t>
            </a:r>
            <a:r>
              <a:rPr lang="en-US" kern="1200" dirty="0">
                <a:solidFill>
                  <a:srgbClr val="000000"/>
                </a:solidFill>
                <a:effectLst/>
                <a:latin typeface="Calibri" panose="020F0502020204030204" pitchFamily="34" charset="0"/>
                <a:ea typeface="+mn-ea"/>
                <a:cs typeface="Arial" panose="020B0604020202020204" pitchFamily="34" charset="0"/>
              </a:rPr>
              <a:t>raditional approaches. Typical strategies that “take away” privileges, experiences, or people from children who have </a:t>
            </a:r>
            <a:r>
              <a:rPr lang="en-US" dirty="0">
                <a:solidFill>
                  <a:srgbClr val="000000"/>
                </a:solidFill>
                <a:latin typeface="Calibri" panose="020F0502020204030204" pitchFamily="34" charset="0"/>
              </a:rPr>
              <a:t>a history of </a:t>
            </a:r>
            <a:r>
              <a:rPr lang="en-US" kern="1200" dirty="0">
                <a:solidFill>
                  <a:srgbClr val="000000"/>
                </a:solidFill>
                <a:effectLst/>
                <a:latin typeface="Calibri" panose="020F0502020204030204" pitchFamily="34" charset="0"/>
                <a:ea typeface="+mn-ea"/>
                <a:cs typeface="Arial" panose="020B0604020202020204" pitchFamily="34" charset="0"/>
              </a:rPr>
              <a:t>loss and trauma can be experienced as more loss, loneliness, or shame. So, these methods are not only ineffective because they put the child into survival mode, they </a:t>
            </a:r>
            <a:r>
              <a:rPr lang="en-US" dirty="0">
                <a:solidFill>
                  <a:srgbClr val="000000"/>
                </a:solidFill>
                <a:latin typeface="Calibri" panose="020F0502020204030204" pitchFamily="34" charset="0"/>
              </a:rPr>
              <a:t>might </a:t>
            </a:r>
            <a:r>
              <a:rPr lang="en-US" kern="1200" dirty="0">
                <a:solidFill>
                  <a:srgbClr val="000000"/>
                </a:solidFill>
                <a:effectLst/>
                <a:latin typeface="Calibri" panose="020F0502020204030204" pitchFamily="34" charset="0"/>
                <a:ea typeface="+mn-ea"/>
                <a:cs typeface="Arial" panose="020B0604020202020204" pitchFamily="34" charset="0"/>
              </a:rPr>
              <a:t>also be experienced as very painful for the child.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Regardless of the child’s age, parents who are fostering or adopting can view these moments as opportunities for children to continue on their healing journey by correcting behavior while simultaneously protecting or even enhancing their relationship. </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38</a:t>
            </a:fld>
            <a:endParaRPr lang="en-US" dirty="0"/>
          </a:p>
        </p:txBody>
      </p:sp>
      <p:sp>
        <p:nvSpPr>
          <p:cNvPr id="6" name="Slide Number Placeholder 6">
            <a:extLst>
              <a:ext uri="{FF2B5EF4-FFF2-40B4-BE49-F238E27FC236}">
                <a16:creationId xmlns:a16="http://schemas.microsoft.com/office/drawing/2014/main" id="{23887347-5685-944E-8C51-78D44B99034A}"/>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38</a:t>
            </a:fld>
            <a:endParaRPr lang="en-US" dirty="0"/>
          </a:p>
        </p:txBody>
      </p:sp>
    </p:spTree>
    <p:extLst>
      <p:ext uri="{BB962C8B-B14F-4D97-AF65-F5344CB8AC3E}">
        <p14:creationId xmlns:p14="http://schemas.microsoft.com/office/powerpoint/2010/main" val="4008991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822507"/>
          </a:xfrm>
        </p:spPr>
        <p:txBody>
          <a:bodyPr/>
          <a:lstStyle/>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Now we’re going to watch a video to learn effective techniques for disciplining children who have experienced loss and </a:t>
            </a:r>
            <a:r>
              <a:rPr lang="en-US" i="0" kern="1200" dirty="0">
                <a:solidFill>
                  <a:srgbClr val="000000"/>
                </a:solidFill>
                <a:effectLst/>
                <a:latin typeface="Calibri" panose="020F0502020204030204" pitchFamily="34" charset="0"/>
                <a:ea typeface="+mn-ea"/>
                <a:cs typeface="Arial" panose="020B0604020202020204" pitchFamily="34" charset="0"/>
              </a:rPr>
              <a:t>trauma with Laura Ornelas. </a:t>
            </a:r>
            <a:r>
              <a:rPr lang="en-US" kern="1200" dirty="0">
                <a:solidFill>
                  <a:srgbClr val="000000"/>
                </a:solidFill>
                <a:effectLst/>
                <a:latin typeface="Calibri" panose="020F0502020204030204" pitchFamily="34" charset="0"/>
                <a:ea typeface="+mn-ea"/>
                <a:cs typeface="Arial" panose="020B0604020202020204" pitchFamily="34" charset="0"/>
              </a:rPr>
              <a:t>Laura is a licensed clinical social worker with 30 years experience working with children and families in foster care and adoption. </a:t>
            </a:r>
            <a:endParaRPr lang="en-US" b="1" i="1"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 discipline strategies you’ll hear about might be new to you since they are not the typical ways people discipline a child when they’ve done something wrong! In this video, you’re going to be introduced to JAR-Joining, Amends Making and Re-do’s. As you watch, listen for why these might work particularly well for children who have experienced loss and trauma. </a:t>
            </a:r>
          </a:p>
          <a:p>
            <a:endParaRPr lang="en-US" b="1" i="1" kern="1200" dirty="0">
              <a:solidFill>
                <a:srgbClr val="000000"/>
              </a:solidFill>
              <a:effectLst/>
              <a:latin typeface="Calibri" panose="020F0502020204030204" pitchFamily="34" charset="0"/>
              <a:ea typeface="+mn-ea"/>
              <a:cs typeface="Arial" panose="020B0604020202020204" pitchFamily="34" charset="0"/>
            </a:endParaRPr>
          </a:p>
          <a:p>
            <a:r>
              <a:rPr lang="en-US" b="1" i="0" kern="1200" dirty="0">
                <a:solidFill>
                  <a:srgbClr val="000000"/>
                </a:solidFill>
                <a:effectLst/>
                <a:latin typeface="Calibri" panose="020F0502020204030204" pitchFamily="34" charset="0"/>
                <a:ea typeface="+mn-ea"/>
                <a:cs typeface="Arial" panose="020B0604020202020204" pitchFamily="34" charset="0"/>
              </a:rPr>
              <a:t>DO</a:t>
            </a:r>
          </a:p>
          <a:p>
            <a:pPr marL="174678" indent="-174678">
              <a:buFont typeface="Arial" panose="020B0604020202020204" pitchFamily="34" charset="0"/>
              <a:buChar char="•"/>
            </a:pPr>
            <a:r>
              <a:rPr lang="en-US" b="0" i="0" kern="1200" dirty="0">
                <a:solidFill>
                  <a:srgbClr val="000000"/>
                </a:solidFill>
                <a:effectLst/>
                <a:latin typeface="Calibri" panose="020F0502020204030204" pitchFamily="34" charset="0"/>
                <a:ea typeface="+mn-ea"/>
                <a:cs typeface="Arial" panose="020B0604020202020204" pitchFamily="34" charset="0"/>
              </a:rPr>
              <a:t>Play the NTDC video </a:t>
            </a:r>
            <a:r>
              <a:rPr lang="en-US" b="0" i="1" kern="1200" dirty="0">
                <a:solidFill>
                  <a:srgbClr val="000000"/>
                </a:solidFill>
                <a:effectLst/>
                <a:latin typeface="Calibri" panose="020F0502020204030204" pitchFamily="34" charset="0"/>
                <a:ea typeface="+mn-ea"/>
                <a:cs typeface="Arial" panose="020B0604020202020204" pitchFamily="34" charset="0"/>
              </a:rPr>
              <a:t>Relationship Focused Discipline</a:t>
            </a:r>
            <a:r>
              <a:rPr lang="en-US" b="0" i="0" kern="1200" dirty="0">
                <a:solidFill>
                  <a:srgbClr val="000000"/>
                </a:solidFill>
                <a:effectLst/>
                <a:latin typeface="Calibri" panose="020F0502020204030204" pitchFamily="34" charset="0"/>
                <a:ea typeface="+mn-ea"/>
                <a:cs typeface="Arial" panose="020B0604020202020204" pitchFamily="34" charset="0"/>
              </a:rPr>
              <a:t>. This video will play for approximately 9 minutes.  </a:t>
            </a:r>
            <a:r>
              <a:rPr lang="en-US" dirty="0">
                <a:solidFill>
                  <a:srgbClr val="000000"/>
                </a:solidFill>
                <a:latin typeface="Calibri" panose="020F0502020204030204" pitchFamily="34" charset="0"/>
              </a:rPr>
              <a:t>It can be </a:t>
            </a:r>
            <a:r>
              <a:rPr lang="en-US" kern="1200" dirty="0">
                <a:solidFill>
                  <a:srgbClr val="000000"/>
                </a:solidFill>
                <a:effectLst/>
                <a:latin typeface="Calibri" panose="020F0502020204030204" pitchFamily="34" charset="0"/>
                <a:ea typeface="+mn-ea"/>
                <a:cs typeface="Arial" panose="020B0604020202020204" pitchFamily="34" charset="0"/>
              </a:rPr>
              <a:t>found in </a:t>
            </a:r>
            <a:r>
              <a:rPr lang="en-US" dirty="0" err="1">
                <a:solidFill>
                  <a:srgbClr val="000000"/>
                </a:solidFill>
                <a:latin typeface="Calibri" panose="020F0502020204030204" pitchFamily="34" charset="0"/>
              </a:rPr>
              <a:t>CapLEARN</a:t>
            </a:r>
            <a:r>
              <a:rPr lang="en-US" dirty="0">
                <a:solidFill>
                  <a:srgbClr val="000000"/>
                </a:solidFill>
                <a:latin typeface="Calibri" panose="020F0502020204030204" pitchFamily="34" charset="0"/>
              </a:rPr>
              <a:t> (https://learn.childwelfare.gov/) or on the NTDC website (</a:t>
            </a:r>
            <a:r>
              <a:rPr lang="en-US" dirty="0">
                <a:solidFill>
                  <a:srgbClr val="000000"/>
                </a:solidFill>
                <a:latin typeface="Calibri" panose="020F0502020204030204" pitchFamily="34" charset="0"/>
                <a:hlinkClick r:id="rId3"/>
              </a:rPr>
              <a:t>https://ntdcportal.org/</a:t>
            </a:r>
            <a:r>
              <a:rPr lang="en-US" dirty="0">
                <a:solidFill>
                  <a:srgbClr val="000000"/>
                </a:solidFill>
                <a:latin typeface="Calibri" panose="020F0502020204030204" pitchFamily="34" charset="0"/>
              </a:rPr>
              <a:t>).</a:t>
            </a:r>
            <a:endParaRPr lang="en-US" i="0" u="none" kern="1200" dirty="0">
              <a:solidFill>
                <a:srgbClr val="000000"/>
              </a:solidFill>
              <a:effectLst/>
              <a:latin typeface="Calibri" panose="020F0502020204030204" pitchFamily="34" charset="0"/>
              <a:ea typeface="+mn-ea"/>
              <a:cs typeface="Arial" panose="020B0604020202020204" pitchFamily="34" charset="0"/>
            </a:endParaRPr>
          </a:p>
          <a:p>
            <a:pPr marL="174678" indent="-174678">
              <a:buFont typeface="Arial" panose="020B0604020202020204" pitchFamily="34" charset="0"/>
              <a:buChar char="•"/>
            </a:pPr>
            <a:r>
              <a:rPr lang="en-US" i="0" u="none" kern="1200" dirty="0">
                <a:solidFill>
                  <a:srgbClr val="000000"/>
                </a:solidFill>
                <a:effectLst/>
                <a:latin typeface="Calibri" panose="020F0502020204030204" pitchFamily="34" charset="0"/>
                <a:ea typeface="+mn-ea"/>
                <a:cs typeface="Arial" panose="020B0604020202020204" pitchFamily="34" charset="0"/>
              </a:rPr>
              <a:t>If time permits, allow for a few brief reactions.</a:t>
            </a:r>
          </a:p>
          <a:p>
            <a:pPr marL="174678" indent="-174678">
              <a:buFont typeface="Arial" panose="020B0604020202020204" pitchFamily="34" charset="0"/>
              <a:buChar char="•"/>
            </a:pPr>
            <a:endParaRPr lang="en-US" b="1" u="none"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mn-cs"/>
              </a:rPr>
              <a:t>SAY</a:t>
            </a:r>
          </a:p>
          <a:p>
            <a:r>
              <a:rPr lang="en-US" kern="1200" dirty="0">
                <a:solidFill>
                  <a:srgbClr val="000000"/>
                </a:solidFill>
                <a:effectLst/>
                <a:latin typeface="Calibri" panose="020F0502020204030204" pitchFamily="34" charset="0"/>
                <a:ea typeface="+mn-ea"/>
                <a:cs typeface="Arial" panose="020B0604020202020204" pitchFamily="34" charset="0"/>
              </a:rPr>
              <a:t>Even though these kind of strategies might not be what you’re used to using when a child has done something wrong, using the JAR brings children closer to parents and is very effective at teaching responsibility through consequences. But, when something is new, it can feel confusing. So, now let’s take some time to practice using JAR!</a:t>
            </a:r>
          </a:p>
          <a:p>
            <a:endParaRPr lang="en-US" b="1" u="none" kern="1200" dirty="0">
              <a:solidFill>
                <a:srgbClr val="000000"/>
              </a:solidFill>
              <a:effectLst/>
              <a:latin typeface="Calibri" panose="020F0502020204030204" pitchFamily="34" charset="0"/>
              <a:ea typeface="+mn-ea"/>
              <a:cs typeface="Arial" panose="020B0604020202020204" pitchFamily="34" charset="0"/>
            </a:endParaRPr>
          </a:p>
          <a:p>
            <a:endParaRPr lang="en-US" b="1" u="none" kern="1200" dirty="0">
              <a:solidFill>
                <a:srgbClr val="000000"/>
              </a:solidFill>
              <a:effectLst/>
              <a:latin typeface="Calibri" panose="020F0502020204030204" pitchFamily="34" charset="0"/>
              <a:ea typeface="+mn-ea"/>
              <a:cs typeface="Arial" panose="020B0604020202020204" pitchFamily="34" charset="0"/>
            </a:endParaRPr>
          </a:p>
          <a:p>
            <a:endParaRPr lang="en-US" b="1" u="none"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39</a:t>
            </a:fld>
            <a:endParaRPr lang="en-US" dirty="0"/>
          </a:p>
        </p:txBody>
      </p:sp>
    </p:spTree>
    <p:extLst>
      <p:ext uri="{BB962C8B-B14F-4D97-AF65-F5344CB8AC3E}">
        <p14:creationId xmlns:p14="http://schemas.microsoft.com/office/powerpoint/2010/main" val="1317680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1" y="1162050"/>
            <a:ext cx="5608320" cy="3660457"/>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Prior to the session, review the theme and competencies. You will not read these aloud to participants. Participants can access all competencies in their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4</a:t>
            </a:fld>
            <a:endParaRPr lang="en-US" dirty="0"/>
          </a:p>
        </p:txBody>
      </p:sp>
      <p:graphicFrame>
        <p:nvGraphicFramePr>
          <p:cNvPr id="5" name="Table 5">
            <a:extLst>
              <a:ext uri="{FF2B5EF4-FFF2-40B4-BE49-F238E27FC236}">
                <a16:creationId xmlns:a16="http://schemas.microsoft.com/office/drawing/2014/main" id="{EBA97B0B-4A35-D14E-83F4-FA32B2C771D1}"/>
              </a:ext>
            </a:extLst>
          </p:cNvPr>
          <p:cNvGraphicFramePr>
            <a:graphicFrameLocks/>
          </p:cNvGraphicFramePr>
          <p:nvPr>
            <p:extLst>
              <p:ext uri="{D42A27DB-BD31-4B8C-83A1-F6EECF244321}">
                <p14:modId xmlns:p14="http://schemas.microsoft.com/office/powerpoint/2010/main" val="855814199"/>
              </p:ext>
            </p:extLst>
          </p:nvPr>
        </p:nvGraphicFramePr>
        <p:xfrm>
          <a:off x="762381" y="3834782"/>
          <a:ext cx="5877355" cy="4333150"/>
        </p:xfrm>
        <a:graphic>
          <a:graphicData uri="http://schemas.openxmlformats.org/drawingml/2006/table">
            <a:tbl>
              <a:tblPr firstRow="1" bandRow="1">
                <a:tableStyleId>{69CF1AB2-1976-4502-BF36-3FF5EA218861}</a:tableStyleId>
              </a:tblPr>
              <a:tblGrid>
                <a:gridCol w="5877355">
                  <a:extLst>
                    <a:ext uri="{9D8B030D-6E8A-4147-A177-3AD203B41FA5}">
                      <a16:colId xmlns:a16="http://schemas.microsoft.com/office/drawing/2014/main" val="2179853046"/>
                    </a:ext>
                  </a:extLst>
                </a:gridCol>
              </a:tblGrid>
              <a:tr h="278892">
                <a:tc>
                  <a:txBody>
                    <a:bodyPr/>
                    <a:lstStyle/>
                    <a:p>
                      <a:r>
                        <a:rPr lang="en-US" sz="1200" dirty="0"/>
                        <a:t>Competencies</a:t>
                      </a:r>
                      <a:endParaRPr lang="en-US" sz="1200" b="0" dirty="0">
                        <a:solidFill>
                          <a:schemeClr val="tx1"/>
                        </a:solidFill>
                        <a:latin typeface="+mj-lt"/>
                      </a:endParaRPr>
                    </a:p>
                  </a:txBody>
                  <a:tcPr marL="93472" marR="93472" marT="46482" marB="46482"/>
                </a:tc>
                <a:extLst>
                  <a:ext uri="{0D108BD9-81ED-4DB2-BD59-A6C34878D82A}">
                    <a16:rowId xmlns:a16="http://schemas.microsoft.com/office/drawing/2014/main" val="2795227620"/>
                  </a:ext>
                </a:extLst>
              </a:tr>
              <a:tr h="263398">
                <a:tc>
                  <a:txBody>
                    <a:bodyPr/>
                    <a:lstStyle/>
                    <a:p>
                      <a:r>
                        <a:rPr lang="en-US" sz="1100" dirty="0"/>
                        <a:t>Knowledge</a:t>
                      </a:r>
                      <a:endParaRPr lang="en-US" sz="1100" b="1" dirty="0">
                        <a:solidFill>
                          <a:schemeClr val="tx1"/>
                        </a:solidFill>
                      </a:endParaRPr>
                    </a:p>
                  </a:txBody>
                  <a:tcPr marL="93472" marR="93472" marT="46482" marB="46482"/>
                </a:tc>
                <a:extLst>
                  <a:ext uri="{0D108BD9-81ED-4DB2-BD59-A6C34878D82A}">
                    <a16:rowId xmlns:a16="http://schemas.microsoft.com/office/drawing/2014/main" val="809970072"/>
                  </a:ext>
                </a:extLst>
              </a:tr>
              <a:tr h="1543914">
                <a:tc>
                  <a:txBody>
                    <a:bodyPr/>
                    <a:lstStyle/>
                    <a:p>
                      <a:pPr marL="228600" marR="0" lvl="0" indent="-228600">
                        <a:lnSpc>
                          <a:spcPct val="107000"/>
                        </a:lnSpc>
                        <a:spcBef>
                          <a:spcPts val="0"/>
                        </a:spcBef>
                        <a:spcAft>
                          <a:spcPts val="0"/>
                        </a:spcAft>
                        <a:buFont typeface="Arial" panose="020B0604020202020204" pitchFamily="34" charset="0"/>
                        <a:buChar char="•"/>
                        <a:tabLst>
                          <a:tab pos="323850" algn="l"/>
                        </a:tabLst>
                      </a:pPr>
                      <a:r>
                        <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I</a:t>
                      </a:r>
                      <a:r>
                        <a:rPr lang="en-US" sz="1100" dirty="0">
                          <a:effectLst/>
                          <a:latin typeface="Calibri" panose="020F0502020204030204" pitchFamily="34" charset="0"/>
                          <a:ea typeface="Calibri" panose="020F0502020204030204" pitchFamily="34" charset="0"/>
                          <a:cs typeface="Arial" panose="020B0604020202020204" pitchFamily="34" charset="0"/>
                        </a:rPr>
                        <a:t>dentify caregiver behaviors that enhance and strengthen relationships. </a:t>
                      </a:r>
                    </a:p>
                    <a:p>
                      <a:pPr marL="228600" marR="0" lvl="0" indent="-228600">
                        <a:lnSpc>
                          <a:spcPct val="107000"/>
                        </a:lnSpc>
                        <a:spcBef>
                          <a:spcPts val="0"/>
                        </a:spcBef>
                        <a:spcAft>
                          <a:spcPts val="0"/>
                        </a:spcAft>
                        <a:buFont typeface="Arial" panose="020B0604020202020204" pitchFamily="34" charset="0"/>
                        <a:buChar char="•"/>
                        <a:tabLst>
                          <a:tab pos="323850" algn="l"/>
                        </a:tabLst>
                      </a:pPr>
                      <a:r>
                        <a:rPr lang="en-US" sz="1100" dirty="0">
                          <a:effectLst/>
                          <a:latin typeface="Calibri" panose="020F0502020204030204" pitchFamily="34" charset="0"/>
                          <a:ea typeface="Calibri" panose="020F0502020204030204" pitchFamily="34" charset="0"/>
                          <a:cs typeface="Arial" panose="020B0604020202020204" pitchFamily="34" charset="0"/>
                        </a:rPr>
                        <a:t>Understand the importance of parent’s own attachment history and style in developing and maintaining relationships with children. </a:t>
                      </a:r>
                    </a:p>
                    <a:p>
                      <a:pPr marL="228600" marR="0" lvl="0" indent="-228600">
                        <a:lnSpc>
                          <a:spcPct val="107000"/>
                        </a:lnSpc>
                        <a:spcBef>
                          <a:spcPts val="0"/>
                        </a:spcBef>
                        <a:spcAft>
                          <a:spcPts val="0"/>
                        </a:spcAft>
                        <a:buFont typeface="Arial" panose="020B0604020202020204" pitchFamily="34" charset="0"/>
                        <a:buChar char="•"/>
                        <a:tabLst>
                          <a:tab pos="323850" algn="l"/>
                        </a:tabLst>
                      </a:pPr>
                      <a:r>
                        <a:rPr lang="en-US" sz="1100" dirty="0">
                          <a:effectLst/>
                          <a:latin typeface="Calibri" panose="020F0502020204030204" pitchFamily="34" charset="0"/>
                          <a:ea typeface="Calibri" panose="020F0502020204030204" pitchFamily="34" charset="0"/>
                          <a:cs typeface="Arial" panose="020B0604020202020204" pitchFamily="34" charset="0"/>
                        </a:rPr>
                        <a:t>Describe the relationship between attachment, safety, attunemen</a:t>
                      </a:r>
                      <a:r>
                        <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t, </a:t>
                      </a:r>
                      <a:r>
                        <a:rPr lang="en-US" sz="1100" dirty="0">
                          <a:effectLst/>
                          <a:latin typeface="Calibri" panose="020F0502020204030204" pitchFamily="34" charset="0"/>
                          <a:ea typeface="Calibri" panose="020F0502020204030204" pitchFamily="34" charset="0"/>
                          <a:cs typeface="Arial" panose="020B0604020202020204" pitchFamily="34" charset="0"/>
                        </a:rPr>
                        <a:t>and relationships.</a:t>
                      </a:r>
                    </a:p>
                    <a:p>
                      <a:pPr marL="228600" marR="0" lvl="0" indent="-228600">
                        <a:lnSpc>
                          <a:spcPct val="107000"/>
                        </a:lnSpc>
                        <a:spcBef>
                          <a:spcPts val="0"/>
                        </a:spcBef>
                        <a:spcAft>
                          <a:spcPts val="0"/>
                        </a:spcAft>
                        <a:buFont typeface="Arial" panose="020B0604020202020204" pitchFamily="34" charset="0"/>
                        <a:buChar char="•"/>
                        <a:tabLst>
                          <a:tab pos="323850" algn="l"/>
                        </a:tabLst>
                      </a:pPr>
                      <a:r>
                        <a:rPr lang="en-US" sz="1100" dirty="0">
                          <a:effectLst/>
                          <a:latin typeface="Calibri" panose="020F0502020204030204" pitchFamily="34" charset="0"/>
                          <a:ea typeface="Calibri" panose="020F0502020204030204" pitchFamily="34" charset="0"/>
                          <a:cs typeface="Arial" panose="020B0604020202020204" pitchFamily="34" charset="0"/>
                        </a:rPr>
                        <a:t>Define the impact of fractured attachment/lack of stable relationships on children’s ability to connect to others. </a:t>
                      </a:r>
                    </a:p>
                    <a:p>
                      <a:pPr marL="228600" marR="0" lvl="0" indent="-228600">
                        <a:lnSpc>
                          <a:spcPct val="107000"/>
                        </a:lnSpc>
                        <a:spcBef>
                          <a:spcPts val="0"/>
                        </a:spcBef>
                        <a:spcAft>
                          <a:spcPts val="0"/>
                        </a:spcAft>
                        <a:buFont typeface="Arial" panose="020B0604020202020204" pitchFamily="34" charset="0"/>
                        <a:buChar char="•"/>
                        <a:tabLst>
                          <a:tab pos="323850" algn="l"/>
                        </a:tabLst>
                      </a:pPr>
                      <a:r>
                        <a:rPr lang="en-US" sz="1100" dirty="0">
                          <a:effectLst/>
                          <a:latin typeface="Calibri" panose="020F0502020204030204" pitchFamily="34" charset="0"/>
                          <a:ea typeface="Calibri" panose="020F0502020204030204" pitchFamily="34" charset="0"/>
                          <a:cs typeface="Arial" panose="020B0604020202020204" pitchFamily="34" charset="0"/>
                        </a:rPr>
                        <a:t>Understand the importance of supporting children’s primary attachments to their birth families in order for them to connect to others</a:t>
                      </a:r>
                      <a:r>
                        <a:rPr lang="en-US" sz="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p>
                  </a:txBody>
                  <a:tcPr marL="93472" marR="93472" marT="46482" marB="46482"/>
                </a:tc>
                <a:extLst>
                  <a:ext uri="{0D108BD9-81ED-4DB2-BD59-A6C34878D82A}">
                    <a16:rowId xmlns:a16="http://schemas.microsoft.com/office/drawing/2014/main" val="936663550"/>
                  </a:ext>
                </a:extLst>
              </a:tr>
              <a:tr h="263398">
                <a:tc>
                  <a:txBody>
                    <a:bodyPr/>
                    <a:lstStyle/>
                    <a:p>
                      <a:pPr marL="0" indent="0">
                        <a:buFont typeface="+mj-lt"/>
                        <a:buNone/>
                      </a:pPr>
                      <a:r>
                        <a:rPr lang="en-US" sz="1100" dirty="0"/>
                        <a:t>Attitudes</a:t>
                      </a:r>
                      <a:endParaRPr lang="en-US" sz="1100" b="1" dirty="0">
                        <a:solidFill>
                          <a:schemeClr val="tx1"/>
                        </a:solidFill>
                      </a:endParaRPr>
                    </a:p>
                  </a:txBody>
                  <a:tcPr marL="93472" marR="93472" marT="46482" marB="46482"/>
                </a:tc>
                <a:extLst>
                  <a:ext uri="{0D108BD9-81ED-4DB2-BD59-A6C34878D82A}">
                    <a16:rowId xmlns:a16="http://schemas.microsoft.com/office/drawing/2014/main" val="2744852601"/>
                  </a:ext>
                </a:extLst>
              </a:tr>
              <a:tr h="1361535">
                <a:tc>
                  <a:txBody>
                    <a:bodyPr/>
                    <a:lstStyle/>
                    <a:p>
                      <a:pPr marL="228600" marR="0" indent="-228600">
                        <a:lnSpc>
                          <a:spcPct val="107000"/>
                        </a:lnSpc>
                        <a:spcBef>
                          <a:spcPts val="0"/>
                        </a:spcBef>
                        <a:spcAft>
                          <a:spcPts val="0"/>
                        </a:spcAft>
                        <a:buFont typeface="Arial" panose="020B0604020202020204" pitchFamily="34" charset="0"/>
                        <a:buChar char="•"/>
                      </a:pPr>
                      <a:r>
                        <a:rPr lang="en-US" sz="1100" dirty="0">
                          <a:effectLst/>
                        </a:rPr>
                        <a:t>Willing to accept the idea that children may have difficulty in relationships due to previous circumstances.</a:t>
                      </a:r>
                    </a:p>
                    <a:p>
                      <a:pPr marL="228600" marR="0" indent="-228600">
                        <a:lnSpc>
                          <a:spcPct val="107000"/>
                        </a:lnSpc>
                        <a:spcBef>
                          <a:spcPts val="0"/>
                        </a:spcBef>
                        <a:spcAft>
                          <a:spcPts val="0"/>
                        </a:spcAft>
                        <a:buFont typeface="Arial" panose="020B0604020202020204" pitchFamily="34" charset="0"/>
                        <a:buChar char="•"/>
                      </a:pPr>
                      <a:r>
                        <a:rPr lang="en-US" sz="1100" dirty="0">
                          <a:effectLst/>
                        </a:rPr>
                        <a:t>Willing to work on the development of healthy relationships with children over an extended period of time. </a:t>
                      </a:r>
                    </a:p>
                    <a:p>
                      <a:pPr marL="228600" marR="0" indent="-228600">
                        <a:lnSpc>
                          <a:spcPct val="107000"/>
                        </a:lnSpc>
                        <a:spcBef>
                          <a:spcPts val="0"/>
                        </a:spcBef>
                        <a:spcAft>
                          <a:spcPts val="0"/>
                        </a:spcAft>
                        <a:buFont typeface="Arial" panose="020B0604020202020204" pitchFamily="34" charset="0"/>
                        <a:buChar char="•"/>
                      </a:pPr>
                      <a:r>
                        <a:rPr lang="en-US" sz="1100" dirty="0">
                          <a:effectLst/>
                        </a:rPr>
                        <a:t>Willing to commit the time needed to be attuned and present for children. </a:t>
                      </a:r>
                    </a:p>
                    <a:p>
                      <a:pPr marL="228600" marR="0" indent="-228600">
                        <a:lnSpc>
                          <a:spcPct val="107000"/>
                        </a:lnSpc>
                        <a:spcBef>
                          <a:spcPts val="0"/>
                        </a:spcBef>
                        <a:spcAft>
                          <a:spcPts val="0"/>
                        </a:spcAft>
                        <a:buFont typeface="Arial" panose="020B0604020202020204" pitchFamily="34" charset="0"/>
                        <a:buChar char="•"/>
                      </a:pPr>
                      <a:r>
                        <a:rPr lang="en-US" sz="1100" dirty="0">
                          <a:effectLst/>
                        </a:rPr>
                        <a:t>Willing to support the concept that children are expanding family versus replacing their birth families. </a:t>
                      </a:r>
                    </a:p>
                  </a:txBody>
                  <a:tcPr marL="93472" marR="93472" marT="46482" marB="46482"/>
                </a:tc>
                <a:extLst>
                  <a:ext uri="{0D108BD9-81ED-4DB2-BD59-A6C34878D82A}">
                    <a16:rowId xmlns:a16="http://schemas.microsoft.com/office/drawing/2014/main" val="482859436"/>
                  </a:ext>
                </a:extLst>
              </a:tr>
              <a:tr h="263398">
                <a:tc>
                  <a:txBody>
                    <a:bodyPr/>
                    <a:lstStyle/>
                    <a:p>
                      <a:pPr marL="0" indent="0">
                        <a:buFont typeface="+mj-lt"/>
                        <a:buNone/>
                      </a:pPr>
                      <a:r>
                        <a:rPr lang="en-US" sz="1100" dirty="0"/>
                        <a:t>Skill</a:t>
                      </a:r>
                      <a:endParaRPr lang="en-US" sz="1100" b="1" dirty="0">
                        <a:solidFill>
                          <a:schemeClr val="tx1"/>
                        </a:solidFill>
                      </a:endParaRPr>
                    </a:p>
                  </a:txBody>
                  <a:tcPr marL="93472" marR="93472" marT="46482" marB="46482"/>
                </a:tc>
                <a:extLst>
                  <a:ext uri="{0D108BD9-81ED-4DB2-BD59-A6C34878D82A}">
                    <a16:rowId xmlns:a16="http://schemas.microsoft.com/office/drawing/2014/main" val="4172620187"/>
                  </a:ext>
                </a:extLst>
              </a:tr>
              <a:tr h="358615">
                <a:tc>
                  <a:txBody>
                    <a:bodyPr/>
                    <a:lstStyle/>
                    <a:p>
                      <a:pPr marL="228600" marR="0" indent="-228600">
                        <a:lnSpc>
                          <a:spcPct val="107000"/>
                        </a:lnSpc>
                        <a:spcBef>
                          <a:spcPts val="0"/>
                        </a:spcBef>
                        <a:spcAft>
                          <a:spcPts val="0"/>
                        </a:spcAft>
                        <a:buFont typeface="Arial" panose="020B0604020202020204" pitchFamily="34" charset="0"/>
                        <a:buChar char="•"/>
                      </a:pPr>
                      <a:r>
                        <a:rPr lang="en-US" sz="1100" dirty="0">
                          <a:effectLst/>
                        </a:rPr>
                        <a:t>Demonstrate how to discipline in ways that protect and/or build the parent-child relationship.</a:t>
                      </a:r>
                    </a:p>
                  </a:txBody>
                  <a:tcPr marL="93472" marR="93472" marT="46482" marB="46482"/>
                </a:tc>
                <a:extLst>
                  <a:ext uri="{0D108BD9-81ED-4DB2-BD59-A6C34878D82A}">
                    <a16:rowId xmlns:a16="http://schemas.microsoft.com/office/drawing/2014/main" val="3517973754"/>
                  </a:ext>
                </a:extLst>
              </a:tr>
            </a:tbl>
          </a:graphicData>
        </a:graphic>
      </p:graphicFrame>
      <p:graphicFrame>
        <p:nvGraphicFramePr>
          <p:cNvPr id="6" name="Table 5">
            <a:extLst>
              <a:ext uri="{FF2B5EF4-FFF2-40B4-BE49-F238E27FC236}">
                <a16:creationId xmlns:a16="http://schemas.microsoft.com/office/drawing/2014/main" id="{A2B929CC-536A-204E-A187-4A0AEA05DF52}"/>
              </a:ext>
            </a:extLst>
          </p:cNvPr>
          <p:cNvGraphicFramePr>
            <a:graphicFrameLocks noGrp="1"/>
          </p:cNvGraphicFramePr>
          <p:nvPr>
            <p:extLst>
              <p:ext uri="{D42A27DB-BD31-4B8C-83A1-F6EECF244321}">
                <p14:modId xmlns:p14="http://schemas.microsoft.com/office/powerpoint/2010/main" val="776965769"/>
              </p:ext>
            </p:extLst>
          </p:nvPr>
        </p:nvGraphicFramePr>
        <p:xfrm>
          <a:off x="762381" y="2158897"/>
          <a:ext cx="5877355" cy="1375443"/>
        </p:xfrm>
        <a:graphic>
          <a:graphicData uri="http://schemas.openxmlformats.org/drawingml/2006/table">
            <a:tbl>
              <a:tblPr firstRow="1" bandRow="1">
                <a:tableStyleId>{22838BEF-8BB2-4498-84A7-C5851F593DF1}</a:tableStyleId>
              </a:tblPr>
              <a:tblGrid>
                <a:gridCol w="5877355">
                  <a:extLst>
                    <a:ext uri="{9D8B030D-6E8A-4147-A177-3AD203B41FA5}">
                      <a16:colId xmlns:a16="http://schemas.microsoft.com/office/drawing/2014/main" val="2041831815"/>
                    </a:ext>
                  </a:extLst>
                </a:gridCol>
              </a:tblGrid>
              <a:tr h="274899">
                <a:tc>
                  <a:txBody>
                    <a:bodyPr/>
                    <a:lstStyle/>
                    <a:p>
                      <a:r>
                        <a:rPr lang="en-US" sz="1200" b="1" dirty="0">
                          <a:solidFill>
                            <a:schemeClr val="tx1"/>
                          </a:solidFill>
                          <a:latin typeface="+mn-lt"/>
                        </a:rPr>
                        <a:t>Theme: Attachment</a:t>
                      </a:r>
                    </a:p>
                  </a:txBody>
                  <a:tcPr marL="93472" marR="93472" marT="46482" marB="46482"/>
                </a:tc>
                <a:extLst>
                  <a:ext uri="{0D108BD9-81ED-4DB2-BD59-A6C34878D82A}">
                    <a16:rowId xmlns:a16="http://schemas.microsoft.com/office/drawing/2014/main" val="72925292"/>
                  </a:ext>
                </a:extLst>
              </a:tr>
              <a:tr h="1099599">
                <a:tc>
                  <a:txBody>
                    <a:bodyPr/>
                    <a:lstStyle/>
                    <a:p>
                      <a:pPr marL="0" indent="0">
                        <a:buFont typeface="Arial" panose="020B0604020202020204" pitchFamily="34" charset="0"/>
                        <a:buNone/>
                      </a:pPr>
                      <a:r>
                        <a:rPr lang="en-US" sz="1100" dirty="0"/>
                        <a:t>Understand the importance of attachment in parenting both for the children and parents who are fostering or adopting; recognize the impact of fractured attachments/lack of attachments on children's ability to attach; can identify strategies to develop healthy attachment bonds, developing trust and developing children’s sense of connectedness and belonging; know how to be attuned to children; recognizing and honoring children’s primary attachment to their birth families.</a:t>
                      </a:r>
                    </a:p>
                  </a:txBody>
                  <a:tcPr marL="93472" marR="93472" marT="46482" marB="46482"/>
                </a:tc>
                <a:extLst>
                  <a:ext uri="{0D108BD9-81ED-4DB2-BD59-A6C34878D82A}">
                    <a16:rowId xmlns:a16="http://schemas.microsoft.com/office/drawing/2014/main" val="2262000146"/>
                  </a:ext>
                </a:extLst>
              </a:tr>
            </a:tbl>
          </a:graphicData>
        </a:graphic>
      </p:graphicFrame>
      <p:sp>
        <p:nvSpPr>
          <p:cNvPr id="7" name="Rectangle 6">
            <a:extLst>
              <a:ext uri="{FF2B5EF4-FFF2-40B4-BE49-F238E27FC236}">
                <a16:creationId xmlns:a16="http://schemas.microsoft.com/office/drawing/2014/main" id="{B0D834C1-73E9-4646-ADA5-3E0ADCC13448}"/>
              </a:ext>
            </a:extLst>
          </p:cNvPr>
          <p:cNvSpPr/>
          <p:nvPr/>
        </p:nvSpPr>
        <p:spPr>
          <a:xfrm>
            <a:off x="701042" y="677784"/>
            <a:ext cx="3514375" cy="371069"/>
          </a:xfrm>
          <a:prstGeom prst="rect">
            <a:avLst/>
          </a:prstGeom>
        </p:spPr>
        <p:txBody>
          <a:bodyPr wrap="none" lIns="93162" tIns="46580" rIns="93162" bIns="46580">
            <a:spAutoFit/>
          </a:bodyPr>
          <a:lstStyle/>
          <a:p>
            <a:r>
              <a:rPr lang="en-US" dirty="0">
                <a:solidFill>
                  <a:srgbClr val="183250"/>
                </a:solidFill>
                <a:latin typeface="Arial Rounded MT Bold" panose="020F0704030504030204" pitchFamily="34" charset="77"/>
              </a:rPr>
              <a:t>THEME AND COMPETENCIES</a:t>
            </a:r>
          </a:p>
        </p:txBody>
      </p:sp>
      <p:sp>
        <p:nvSpPr>
          <p:cNvPr id="10" name="Slide Number Placeholder 6">
            <a:extLst>
              <a:ext uri="{FF2B5EF4-FFF2-40B4-BE49-F238E27FC236}">
                <a16:creationId xmlns:a16="http://schemas.microsoft.com/office/drawing/2014/main" id="{E531E76F-3AB0-4C4F-A6AF-BE7C3CEFCC33}"/>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a:t>
            </a:fld>
            <a:endParaRPr lang="en-US" dirty="0"/>
          </a:p>
        </p:txBody>
      </p:sp>
    </p:spTree>
    <p:extLst>
      <p:ext uri="{BB962C8B-B14F-4D97-AF65-F5344CB8AC3E}">
        <p14:creationId xmlns:p14="http://schemas.microsoft.com/office/powerpoint/2010/main" val="624631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2"/>
            <a:ext cx="5608320" cy="4691043"/>
          </a:xfrm>
        </p:spPr>
        <p:txBody>
          <a:bodyPr/>
          <a:lstStyle/>
          <a:p>
            <a:pPr defTabSz="931615">
              <a:defRPr/>
            </a:pPr>
            <a:r>
              <a:rPr lang="en-US" b="1" kern="1200" dirty="0">
                <a:solidFill>
                  <a:srgbClr val="000000"/>
                </a:solidFill>
                <a:effectLst/>
                <a:latin typeface="Calibri" panose="020F0502020204030204" pitchFamily="34" charset="0"/>
                <a:ea typeface="+mn-ea"/>
                <a:cs typeface="+mn-cs"/>
              </a:rPr>
              <a:t>FACILITATOR'S NOTE</a:t>
            </a:r>
          </a:p>
          <a:p>
            <a:pPr defTabSz="931615">
              <a:defRPr/>
            </a:pPr>
            <a:r>
              <a:rPr lang="en-US" b="0" i="0" kern="1200" dirty="0">
                <a:solidFill>
                  <a:srgbClr val="000000"/>
                </a:solidFill>
                <a:effectLst/>
                <a:latin typeface="Calibri" panose="020F0502020204030204" pitchFamily="34" charset="0"/>
                <a:ea typeface="+mn-ea"/>
                <a:cs typeface="+mn-cs"/>
              </a:rPr>
              <a:t>Allow about 15 minutes for this activity.</a:t>
            </a:r>
          </a:p>
          <a:p>
            <a:pPr defTabSz="931615">
              <a:defRPr/>
            </a:pPr>
            <a:endParaRPr lang="en-US" b="0" kern="1200" dirty="0">
              <a:solidFill>
                <a:srgbClr val="000000"/>
              </a:solidFill>
              <a:effectLst/>
              <a:latin typeface="Calibri" panose="020F0502020204030204" pitchFamily="34" charset="0"/>
              <a:ea typeface="+mn-ea"/>
              <a:cs typeface="+mn-cs"/>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I’m going to hand out a short story of a child who has just done something that needs correcting. Feel free to use </a:t>
            </a:r>
            <a:r>
              <a:rPr lang="en-US" u="sng" dirty="0">
                <a:solidFill>
                  <a:srgbClr val="000000"/>
                </a:solidFill>
                <a:latin typeface="Calibri" panose="020F0502020204030204" pitchFamily="34" charset="0"/>
              </a:rPr>
              <a:t>Handout #3: JAR Activity Worksheet</a:t>
            </a:r>
            <a:r>
              <a:rPr lang="en-US" u="sng"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in your</a:t>
            </a:r>
            <a:r>
              <a:rPr lang="en-US" b="1" kern="1200" dirty="0">
                <a:solidFill>
                  <a:srgbClr val="000000"/>
                </a:solidFill>
                <a:effectLst/>
                <a:latin typeface="Calibri" panose="020F0502020204030204" pitchFamily="34" charset="0"/>
                <a:ea typeface="+mn-ea"/>
                <a:cs typeface="Arial" panose="020B0604020202020204" pitchFamily="34" charset="0"/>
              </a:rPr>
              <a:t> Participant Resource Manual </a:t>
            </a:r>
            <a:r>
              <a:rPr lang="en-US" kern="1200" dirty="0">
                <a:solidFill>
                  <a:srgbClr val="000000"/>
                </a:solidFill>
                <a:effectLst/>
                <a:latin typeface="Calibri" panose="020F0502020204030204" pitchFamily="34" charset="0"/>
                <a:ea typeface="+mn-ea"/>
                <a:cs typeface="Arial" panose="020B0604020202020204" pitchFamily="34" charset="0"/>
              </a:rPr>
              <a:t>to take notes as I’m reading. </a:t>
            </a: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DO</a:t>
            </a:r>
            <a:r>
              <a:rPr lang="en-US" b="0" kern="1200" dirty="0">
                <a:solidFill>
                  <a:srgbClr val="000000"/>
                </a:solidFill>
                <a:effectLst/>
                <a:latin typeface="Calibri" panose="020F0502020204030204" pitchFamily="34" charset="0"/>
                <a:ea typeface="+mn-ea"/>
                <a:cs typeface="Arial" panose="020B0604020202020204" pitchFamily="34" charset="0"/>
              </a:rPr>
              <a:t> </a:t>
            </a:r>
          </a:p>
          <a:p>
            <a:pPr defTabSz="931615">
              <a:defRPr/>
            </a:pPr>
            <a:r>
              <a:rPr lang="en-US" b="0" kern="1200" dirty="0">
                <a:solidFill>
                  <a:srgbClr val="000000"/>
                </a:solidFill>
                <a:effectLst/>
                <a:latin typeface="Calibri" panose="020F0502020204030204" pitchFamily="34" charset="0"/>
                <a:ea typeface="+mn-ea"/>
                <a:cs typeface="Arial" panose="020B0604020202020204" pitchFamily="34" charset="0"/>
              </a:rPr>
              <a:t>Read the short story aloud to the group:</a:t>
            </a:r>
          </a:p>
          <a:p>
            <a:pPr marL="174678" indent="-174678" defTabSz="931615">
              <a:buFont typeface="Arial" panose="020B0604020202020204" pitchFamily="34" charset="0"/>
              <a:buChar char="•"/>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i="1" kern="1200" dirty="0">
                <a:solidFill>
                  <a:srgbClr val="000000"/>
                </a:solidFill>
                <a:effectLst/>
                <a:latin typeface="Calibri" panose="020F0502020204030204" pitchFamily="34" charset="0"/>
                <a:ea typeface="+mn-ea"/>
                <a:cs typeface="Arial" panose="020B0604020202020204" pitchFamily="34" charset="0"/>
              </a:rPr>
              <a:t>A neighbor knocks on your door and says he saw your 13-year-old break </a:t>
            </a:r>
            <a:r>
              <a:rPr lang="en-US" i="1" u="none" kern="1200" dirty="0">
                <a:solidFill>
                  <a:srgbClr val="000000"/>
                </a:solidFill>
                <a:effectLst/>
                <a:latin typeface="Calibri" panose="020F0502020204030204" pitchFamily="34" charset="0"/>
                <a:ea typeface="+mn-ea"/>
                <a:cs typeface="Arial" panose="020B0604020202020204" pitchFamily="34" charset="0"/>
              </a:rPr>
              <a:t>their</a:t>
            </a:r>
            <a:r>
              <a:rPr lang="en-US" i="1" kern="1200" dirty="0">
                <a:solidFill>
                  <a:srgbClr val="000000"/>
                </a:solidFill>
                <a:effectLst/>
                <a:latin typeface="Calibri" panose="020F0502020204030204" pitchFamily="34" charset="0"/>
                <a:ea typeface="+mn-ea"/>
                <a:cs typeface="Arial" panose="020B0604020202020204" pitchFamily="34" charset="0"/>
              </a:rPr>
              <a:t> window yesterday while playing ball. The child has not told you anything about this, but you did notice that the child came straight home from school today and went to her room, which is not typical. The neighbor says there is no mistaking it was her, because he watched her </a:t>
            </a:r>
            <a:r>
              <a:rPr lang="en-US" i="1" dirty="0">
                <a:solidFill>
                  <a:srgbClr val="000000"/>
                </a:solidFill>
                <a:latin typeface="Calibri" panose="020F0502020204030204" pitchFamily="34" charset="0"/>
              </a:rPr>
              <a:t>run into</a:t>
            </a:r>
            <a:r>
              <a:rPr lang="en-US" i="1" kern="1200" dirty="0">
                <a:solidFill>
                  <a:srgbClr val="000000"/>
                </a:solidFill>
                <a:effectLst/>
                <a:latin typeface="Calibri" panose="020F0502020204030204" pitchFamily="34" charset="0"/>
                <a:ea typeface="+mn-ea"/>
                <a:cs typeface="Arial" panose="020B0604020202020204" pitchFamily="34" charset="0"/>
              </a:rPr>
              <a:t> your house after she broke his window. The neighbor seems sincere and believes it was an accident.</a:t>
            </a:r>
          </a:p>
          <a:p>
            <a:pPr marL="372647" lvl="2"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ASK</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To give us a head start on your worksheet, what might be some examples for the A/Amends Making in this scenario?</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Reinforce or give any of the following examples of A’s:</a:t>
            </a:r>
          </a:p>
          <a:p>
            <a:pPr marL="174678" indent="-174678">
              <a:buFont typeface="Wingdings" panose="05000000000000000000" pitchFamily="2" charset="2"/>
              <a:buChar char="v"/>
            </a:pPr>
            <a:r>
              <a:rPr lang="en-US" dirty="0">
                <a:latin typeface="Calibri" panose="020F0502020204030204" pitchFamily="34" charset="0"/>
                <a:ea typeface="Calibri" panose="020F0502020204030204" pitchFamily="34" charset="0"/>
              </a:rPr>
              <a:t>Doing yard work or housework for the person ‘wronged’ (in this example, the neighbor) </a:t>
            </a:r>
          </a:p>
          <a:p>
            <a:pPr marL="174678" indent="-174678">
              <a:buFont typeface="Wingdings" panose="05000000000000000000" pitchFamily="2" charset="2"/>
              <a:buChar char="v"/>
            </a:pPr>
            <a:r>
              <a:rPr lang="en-US" dirty="0">
                <a:latin typeface="Calibri" panose="020F0502020204030204" pitchFamily="34" charset="0"/>
                <a:ea typeface="Calibri" panose="020F0502020204030204" pitchFamily="34" charset="0"/>
              </a:rPr>
              <a:t>Bringing the neighbor a goodie, flowers or a gift, like art work or a baked good.</a:t>
            </a:r>
          </a:p>
          <a:p>
            <a:pPr marL="174678" indent="-174678" defTabSz="931615">
              <a:buFont typeface="Wingdings" panose="05000000000000000000" pitchFamily="2" charset="2"/>
              <a:buChar char="v"/>
              <a:defRPr/>
            </a:pPr>
            <a:r>
              <a:rPr lang="en-US" dirty="0">
                <a:latin typeface="Calibri" panose="020F0502020204030204" pitchFamily="34" charset="0"/>
                <a:ea typeface="Calibri" panose="020F0502020204030204" pitchFamily="34" charset="0"/>
              </a:rPr>
              <a:t>Writing an apology song or rap or poem or story for the neighbor (less direct way of kid expressing themselves in writing)</a:t>
            </a:r>
          </a:p>
          <a:p>
            <a:pPr marL="174678" indent="-174678">
              <a:buFont typeface="Wingdings" panose="05000000000000000000" pitchFamily="2" charset="2"/>
              <a:buChar char="v"/>
            </a:pPr>
            <a:r>
              <a:rPr lang="en-US" dirty="0">
                <a:latin typeface="Calibri" panose="020F0502020204030204" pitchFamily="34" charset="0"/>
                <a:ea typeface="Calibri" panose="020F0502020204030204" pitchFamily="34" charset="0"/>
              </a:rPr>
              <a:t>Creating a talking circle where the person acknowledges their wrong publicly and the community decides restitution</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Remembering all that we have learned today about the importance of parent-child relationships, discuss what ideas you have about how to use the JAR in this situation. Turn to the folks around you to think of some examples of the J/Joining and the R/Re-do’s. Take about 5 minutes in your small group.</a:t>
            </a:r>
          </a:p>
          <a:p>
            <a:pPr defTabSz="931615">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Circulate during the discussion to provide advice and answer questions.</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Keep participants especially focused on generating concrete ideas for the R (as the J was discussed in the video and A was just discussed in class.)</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Keep track of time.</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At about 4 minutes, give the group a 1-minute warning</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At 5 minutes, bring everyone back to a large group discussion.</a:t>
            </a:r>
          </a:p>
          <a:p>
            <a:pPr marL="174678" indent="-174678" defTabSz="931615">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kern="1200" dirty="0">
                <a:solidFill>
                  <a:srgbClr val="000000"/>
                </a:solidFill>
                <a:effectLst/>
                <a:latin typeface="Calibri" panose="020F0502020204030204" pitchFamily="34" charset="0"/>
                <a:ea typeface="+mn-ea"/>
                <a:cs typeface="Arial" panose="020B0604020202020204" pitchFamily="34" charset="0"/>
              </a:rPr>
              <a:t>Use break out rooms with the desired number of participants. Facilitators can feel free to circulate amongst the breakout rooms to be sure participants are understanding the activity.</a:t>
            </a:r>
          </a:p>
          <a:p>
            <a:pPr defTabSz="931615">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31615">
              <a:defRPr/>
            </a:pPr>
            <a:r>
              <a:rPr lang="en-US" b="0" kern="1200" dirty="0">
                <a:solidFill>
                  <a:srgbClr val="000000"/>
                </a:solidFill>
                <a:effectLst/>
                <a:latin typeface="Calibri" panose="020F0502020204030204" pitchFamily="34" charset="0"/>
                <a:ea typeface="+mn-ea"/>
                <a:cs typeface="Arial" panose="020B0604020202020204" pitchFamily="34" charset="0"/>
              </a:rPr>
              <a:t>Now, let’s discuss your ideas about how you would use J.A.R. with the child in this story.</a:t>
            </a:r>
          </a:p>
          <a:p>
            <a:pPr defTabSz="931615">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0" kern="1200" dirty="0">
                <a:solidFill>
                  <a:srgbClr val="000000"/>
                </a:solidFill>
                <a:effectLst/>
                <a:latin typeface="Calibri" panose="020F0502020204030204" pitchFamily="34" charset="0"/>
                <a:ea typeface="+mn-ea"/>
                <a:cs typeface="Arial" panose="020B0604020202020204" pitchFamily="34" charset="0"/>
              </a:rPr>
              <a:t>We already heard a lot about J/J</a:t>
            </a:r>
            <a:r>
              <a:rPr lang="en-US" b="0" u="none" kern="1200" dirty="0">
                <a:solidFill>
                  <a:srgbClr val="000000"/>
                </a:solidFill>
                <a:effectLst/>
                <a:latin typeface="Calibri" panose="020F0502020204030204" pitchFamily="34" charset="0"/>
                <a:ea typeface="+mn-ea"/>
                <a:cs typeface="Arial" panose="020B0604020202020204" pitchFamily="34" charset="0"/>
              </a:rPr>
              <a:t>oining</a:t>
            </a:r>
            <a:r>
              <a:rPr lang="en-US" b="0" kern="1200" dirty="0">
                <a:solidFill>
                  <a:srgbClr val="000000"/>
                </a:solidFill>
                <a:effectLst/>
                <a:latin typeface="Calibri" panose="020F0502020204030204" pitchFamily="34" charset="0"/>
                <a:ea typeface="+mn-ea"/>
                <a:cs typeface="Arial" panose="020B0604020202020204" pitchFamily="34" charset="0"/>
              </a:rPr>
              <a:t> in the video, and we discussed the A/Amends-Making a few minutes ago, so let’s focus our discussion on ideas for using the R/Re-do’s in this situation.  </a:t>
            </a:r>
          </a:p>
          <a:p>
            <a:pPr defTabSz="931615">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ASK</a:t>
            </a:r>
          </a:p>
          <a:p>
            <a:pPr defTabSz="931615">
              <a:defRPr/>
            </a:pPr>
            <a:r>
              <a:rPr lang="en-US" b="0" kern="1200" dirty="0">
                <a:solidFill>
                  <a:srgbClr val="000000"/>
                </a:solidFill>
                <a:effectLst/>
                <a:latin typeface="Calibri" panose="020F0502020204030204" pitchFamily="34" charset="0"/>
                <a:ea typeface="+mn-ea"/>
                <a:cs typeface="Arial" panose="020B0604020202020204" pitchFamily="34" charset="0"/>
              </a:rPr>
              <a:t>What examples would you like to share of some good R’s/Re-do’s? </a:t>
            </a:r>
          </a:p>
          <a:p>
            <a:pPr defTabSz="931615">
              <a:defRPr/>
            </a:pPr>
            <a:r>
              <a:rPr lang="en-US" b="0" kern="1200" dirty="0">
                <a:solidFill>
                  <a:srgbClr val="000000"/>
                </a:solidFill>
                <a:effectLst/>
                <a:latin typeface="Calibri" panose="020F0502020204030204" pitchFamily="34" charset="0"/>
                <a:ea typeface="+mn-ea"/>
                <a:cs typeface="Arial" panose="020B0604020202020204" pitchFamily="34" charset="0"/>
              </a:rPr>
              <a:t>Are there any other J’s (Joining) or A’s (Amends) to add to what we’ve already discussed?</a:t>
            </a:r>
          </a:p>
          <a:p>
            <a:pPr defTabSz="931615">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marL="174678"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Allow a short while to see what ideas participants have. If you’d like to move this discussion quickly, have them simply shout out responses.</a:t>
            </a:r>
          </a:p>
          <a:p>
            <a:pPr marL="174678"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As anyone shares, facilitate a brief discussion about why that is a good example of J, A, or R.</a:t>
            </a:r>
          </a:p>
          <a:p>
            <a:pPr marL="174678"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If necessary, reframe/restate participant responses to make it a more accurate description of Joining, Amends-Making or Re-Do’.</a:t>
            </a:r>
          </a:p>
          <a:p>
            <a:pPr marL="174678"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You may need to give examples to get participants on track. For instance:</a:t>
            </a:r>
          </a:p>
          <a:p>
            <a:pPr marL="361001" lvl="1" indent="-174678" defTabSz="931615">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Re-Do example: taking the ball to a safer place and practicing there instead</a:t>
            </a:r>
          </a:p>
          <a:p>
            <a:pPr defTabSz="931615">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31615">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31615">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marL="174678" indent="-174678" defTabSz="931615">
              <a:buFont typeface="Arial" panose="020B0604020202020204" pitchFamily="34" charset="0"/>
              <a:buChar char="•"/>
              <a:defRPr/>
            </a:pPr>
            <a:endParaRPr lang="en-US" b="0"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a:xfrm flipV="1">
            <a:off x="3970938" y="9296401"/>
            <a:ext cx="3037840" cy="285136"/>
          </a:xfrm>
          <a:prstGeom prst="rect">
            <a:avLst/>
          </a:prstGeom>
        </p:spPr>
        <p:txBody>
          <a:bodyPr/>
          <a:lstStyle/>
          <a:p>
            <a:fld id="{3B90169C-AFAA-4B3F-91CC-5EC03E22AE25}" type="slidenum">
              <a:rPr lang="en-US" smtClean="0"/>
              <a:t>40</a:t>
            </a:fld>
            <a:endParaRPr lang="en-US" dirty="0"/>
          </a:p>
        </p:txBody>
      </p:sp>
      <p:sp>
        <p:nvSpPr>
          <p:cNvPr id="6" name="Slide Number Placeholder 6">
            <a:extLst>
              <a:ext uri="{FF2B5EF4-FFF2-40B4-BE49-F238E27FC236}">
                <a16:creationId xmlns:a16="http://schemas.microsoft.com/office/drawing/2014/main" id="{31555932-306E-724D-AD42-35EDE3E0AC57}"/>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40</a:t>
            </a:fld>
            <a:endParaRPr lang="en-US" dirty="0"/>
          </a:p>
        </p:txBody>
      </p:sp>
    </p:spTree>
    <p:extLst>
      <p:ext uri="{BB962C8B-B14F-4D97-AF65-F5344CB8AC3E}">
        <p14:creationId xmlns:p14="http://schemas.microsoft.com/office/powerpoint/2010/main" val="3065444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lIns="93162" rIns="0"/>
          <a:lstStyle/>
          <a:p>
            <a:pPr marL="0" lvl="1" defTabSz="931615">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marL="0" lvl="1" defTabSz="931615">
              <a:defRPr/>
            </a:pPr>
            <a:r>
              <a:rPr lang="en-US" b="0" kern="1200" dirty="0">
                <a:solidFill>
                  <a:srgbClr val="000000"/>
                </a:solidFill>
                <a:effectLst/>
                <a:latin typeface="Calibri" panose="020F0502020204030204" pitchFamily="34" charset="0"/>
                <a:ea typeface="+mn-ea"/>
                <a:cs typeface="Arial" panose="020B0604020202020204" pitchFamily="34" charset="0"/>
              </a:rPr>
              <a:t>Hopefully, the activity helped you get a better sense of how to use JAR strategies. But it will take practice to get it down, so be thinking about </a:t>
            </a:r>
            <a:r>
              <a:rPr lang="en-US" b="0" u="sng" kern="1200" dirty="0">
                <a:solidFill>
                  <a:srgbClr val="000000"/>
                </a:solidFill>
                <a:effectLst/>
                <a:latin typeface="Calibri" panose="020F0502020204030204" pitchFamily="34" charset="0"/>
                <a:ea typeface="+mn-ea"/>
                <a:cs typeface="Arial" panose="020B0604020202020204" pitchFamily="34" charset="0"/>
              </a:rPr>
              <a:t>J</a:t>
            </a:r>
            <a:r>
              <a:rPr lang="en-US" b="0" kern="1200" dirty="0">
                <a:solidFill>
                  <a:srgbClr val="000000"/>
                </a:solidFill>
                <a:effectLst/>
                <a:latin typeface="Calibri" panose="020F0502020204030204" pitchFamily="34" charset="0"/>
                <a:ea typeface="+mn-ea"/>
                <a:cs typeface="Arial" panose="020B0604020202020204" pitchFamily="34" charset="0"/>
              </a:rPr>
              <a:t>oining, </a:t>
            </a:r>
            <a:r>
              <a:rPr lang="en-US" b="0" u="sng" kern="1200" dirty="0">
                <a:solidFill>
                  <a:srgbClr val="000000"/>
                </a:solidFill>
                <a:effectLst/>
                <a:latin typeface="Calibri" panose="020F0502020204030204" pitchFamily="34" charset="0"/>
                <a:ea typeface="+mn-ea"/>
                <a:cs typeface="Arial" panose="020B0604020202020204" pitchFamily="34" charset="0"/>
              </a:rPr>
              <a:t>A</a:t>
            </a:r>
            <a:r>
              <a:rPr lang="en-US" b="0" kern="1200" dirty="0">
                <a:solidFill>
                  <a:srgbClr val="000000"/>
                </a:solidFill>
                <a:effectLst/>
                <a:latin typeface="Calibri" panose="020F0502020204030204" pitchFamily="34" charset="0"/>
                <a:ea typeface="+mn-ea"/>
                <a:cs typeface="Arial" panose="020B0604020202020204" pitchFamily="34" charset="0"/>
              </a:rPr>
              <a:t>mends-Making, and </a:t>
            </a:r>
            <a:r>
              <a:rPr lang="en-US" b="0" u="sng" kern="1200" dirty="0">
                <a:solidFill>
                  <a:srgbClr val="000000"/>
                </a:solidFill>
                <a:effectLst/>
                <a:latin typeface="Calibri" panose="020F0502020204030204" pitchFamily="34" charset="0"/>
                <a:ea typeface="+mn-ea"/>
                <a:cs typeface="Arial" panose="020B0604020202020204" pitchFamily="34" charset="0"/>
              </a:rPr>
              <a:t>R</a:t>
            </a:r>
            <a:r>
              <a:rPr lang="en-US" b="0" kern="1200" dirty="0">
                <a:solidFill>
                  <a:srgbClr val="000000"/>
                </a:solidFill>
                <a:effectLst/>
                <a:latin typeface="Calibri" panose="020F0502020204030204" pitchFamily="34" charset="0"/>
                <a:ea typeface="+mn-ea"/>
                <a:cs typeface="Arial" panose="020B0604020202020204" pitchFamily="34" charset="0"/>
              </a:rPr>
              <a:t>e-Do’s as discipline situations come up with children and be sure to try out these strategies when children are in your home.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41</a:t>
            </a:fld>
            <a:endParaRPr lang="en-US" dirty="0"/>
          </a:p>
        </p:txBody>
      </p:sp>
    </p:spTree>
    <p:extLst>
      <p:ext uri="{BB962C8B-B14F-4D97-AF65-F5344CB8AC3E}">
        <p14:creationId xmlns:p14="http://schemas.microsoft.com/office/powerpoint/2010/main" val="33215499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473893"/>
            <a:ext cx="5608320" cy="4009819"/>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Allow about 5 minutes to wrap-up.</a:t>
            </a:r>
          </a:p>
          <a:p>
            <a:pPr marL="174678" indent="-174678">
              <a:buFont typeface="Arial" panose="020B0604020202020204" pitchFamily="34" charset="0"/>
              <a:buChar char="•"/>
            </a:pPr>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pPr defTabSz="931615">
              <a:defRPr/>
            </a:pPr>
            <a:r>
              <a:rPr lang="en-US" dirty="0">
                <a:solidFill>
                  <a:srgbClr val="000000"/>
                </a:solidFill>
                <a:latin typeface="+mn-lt"/>
              </a:rPr>
              <a:t>Now, it’s time to wrap up. Before we do, I want to briefly highlight the key points from this theme:</a:t>
            </a:r>
            <a:endParaRPr lang="en-US" kern="1200" dirty="0">
              <a:solidFill>
                <a:srgbClr val="000000"/>
              </a:solidFill>
              <a:effectLst/>
              <a:latin typeface="+mn-lt"/>
              <a:ea typeface="+mn-ea"/>
              <a:cs typeface="Arial" panose="020B0604020202020204" pitchFamily="34" charset="0"/>
            </a:endParaRPr>
          </a:p>
          <a:p>
            <a:pPr marL="174678" indent="-174678">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A child’s experience with previous caregivers will impact the way the way they relate to their current caregiver(s).</a:t>
            </a:r>
          </a:p>
          <a:p>
            <a:pPr marL="174678" indent="-174678">
              <a:buFont typeface="Arial" panose="020B0604020202020204" pitchFamily="34" charset="0"/>
              <a:buChar char="•"/>
            </a:pPr>
            <a:r>
              <a:rPr lang="en-US" dirty="0">
                <a:latin typeface="+mn-lt"/>
              </a:rPr>
              <a:t>For kinship caregivers</a:t>
            </a:r>
            <a:r>
              <a:rPr lang="en-US" b="0" i="0" u="none" dirty="0">
                <a:latin typeface="+mn-lt"/>
              </a:rPr>
              <a:t> raising your grandchild or another family member’s child, the child’s emotional needs and behaviors are still impacted by early life parenting experiences even if you have been a safe and stable force in their life.  These parenting techniques will help reinforce the child’s relationship with you and their ability to regain trust with adults and others.”  </a:t>
            </a:r>
            <a:endParaRPr lang="en-US" kern="1200" dirty="0">
              <a:solidFill>
                <a:srgbClr val="000000"/>
              </a:solidFill>
              <a:effectLst/>
              <a:latin typeface="+mn-lt"/>
              <a:ea typeface="+mn-ea"/>
              <a:cs typeface="Arial" panose="020B0604020202020204" pitchFamily="34" charset="0"/>
            </a:endParaRPr>
          </a:p>
          <a:p>
            <a:pPr marL="174678" indent="-174678">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Children with a history of loss and trauma often find it hard to get close in relationships, and they show this through their behavior.</a:t>
            </a:r>
          </a:p>
          <a:p>
            <a:pPr marL="174678" indent="-174678">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When adults understand a child’s attachment style and history, they can better understand what the behaviors of the child </a:t>
            </a:r>
            <a:r>
              <a:rPr lang="en-US" dirty="0">
                <a:solidFill>
                  <a:srgbClr val="000000"/>
                </a:solidFill>
                <a:latin typeface="+mn-lt"/>
              </a:rPr>
              <a:t>represent</a:t>
            </a:r>
            <a:r>
              <a:rPr lang="en-US" kern="1200" dirty="0">
                <a:solidFill>
                  <a:srgbClr val="000000"/>
                </a:solidFill>
                <a:effectLst/>
                <a:latin typeface="+mn-lt"/>
                <a:ea typeface="+mn-ea"/>
                <a:cs typeface="Arial" panose="020B0604020202020204" pitchFamily="34" charset="0"/>
              </a:rPr>
              <a:t> and how the child can now be more </a:t>
            </a:r>
            <a:r>
              <a:rPr lang="en-US" dirty="0">
                <a:solidFill>
                  <a:srgbClr val="000000"/>
                </a:solidFill>
                <a:latin typeface="+mn-lt"/>
              </a:rPr>
              <a:t>effectively</a:t>
            </a:r>
            <a:r>
              <a:rPr lang="en-US" kern="1200" dirty="0">
                <a:solidFill>
                  <a:srgbClr val="000000"/>
                </a:solidFill>
                <a:effectLst/>
                <a:latin typeface="+mn-lt"/>
                <a:ea typeface="+mn-ea"/>
                <a:cs typeface="Arial" panose="020B0604020202020204" pitchFamily="34" charset="0"/>
              </a:rPr>
              <a:t> parented.</a:t>
            </a:r>
          </a:p>
          <a:p>
            <a:pPr marL="174678" indent="-174678">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Parenting a child with breaks in their attachment can be challenging because the parent will need to adjust their parenting and to stay consistent and compassionate. This will require the parent to have awareness of their own attachment history so that they can focus on the child’s needs rather than their own. </a:t>
            </a:r>
          </a:p>
          <a:p>
            <a:pPr marL="174678" indent="-174678" defTabSz="931615">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Discipline is a necessary component of parenting - methods that bring the child closer to the parent will be essential to provide a healing environment.</a:t>
            </a:r>
          </a:p>
          <a:p>
            <a:pPr marL="174678" indent="-174678">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Talking will not be enough to help children understand the world is now safe. The child experiencing repeated, sensory rich interactions with their parent will be key.</a:t>
            </a:r>
          </a:p>
          <a:p>
            <a:pPr marL="174678" indent="-174678" defTabSz="931615">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We’ll be talking more about helping children to get and stay calm, maybe even avoiding even some behavioral concerns in the Trauma Behaviors and Trauma-Informed Parenting themes. </a:t>
            </a:r>
          </a:p>
          <a:p>
            <a:pPr marL="174678" indent="-174678">
              <a:buFont typeface="Arial" panose="020B0604020202020204" pitchFamily="34" charset="0"/>
              <a:buChar char="•"/>
            </a:pPr>
            <a:endParaRPr lang="en-US" kern="1200" dirty="0">
              <a:solidFill>
                <a:srgbClr val="000000"/>
              </a:solidFill>
              <a:effectLst/>
              <a:latin typeface="+mn-lt"/>
              <a:ea typeface="+mn-ea"/>
              <a:cs typeface="Arial" panose="020B0604020202020204" pitchFamily="34" charset="0"/>
            </a:endParaRPr>
          </a:p>
          <a:p>
            <a:pPr marL="174678" indent="-174678">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42</a:t>
            </a:fld>
            <a:endParaRPr lang="en-US" dirty="0"/>
          </a:p>
        </p:txBody>
      </p:sp>
      <p:sp>
        <p:nvSpPr>
          <p:cNvPr id="6" name="Slide Number Placeholder 6">
            <a:extLst>
              <a:ext uri="{FF2B5EF4-FFF2-40B4-BE49-F238E27FC236}">
                <a16:creationId xmlns:a16="http://schemas.microsoft.com/office/drawing/2014/main" id="{23887347-5685-944E-8C51-78D44B99034A}"/>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42</a:t>
            </a:fld>
            <a:endParaRPr lang="en-US" dirty="0"/>
          </a:p>
        </p:txBody>
      </p:sp>
    </p:spTree>
    <p:extLst>
      <p:ext uri="{BB962C8B-B14F-4D97-AF65-F5344CB8AC3E}">
        <p14:creationId xmlns:p14="http://schemas.microsoft.com/office/powerpoint/2010/main" val="1530693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u="none" kern="1200" dirty="0">
                <a:solidFill>
                  <a:srgbClr val="000000"/>
                </a:solidFill>
                <a:effectLst/>
                <a:latin typeface="+mn-lt"/>
                <a:ea typeface="+mn-ea"/>
                <a:cs typeface="+mn-cs"/>
              </a:rPr>
              <a:t>SAY</a:t>
            </a:r>
          </a:p>
          <a:p>
            <a:r>
              <a:rPr lang="en-US" kern="1200" dirty="0">
                <a:solidFill>
                  <a:srgbClr val="000000"/>
                </a:solidFill>
                <a:effectLst/>
                <a:latin typeface="+mn-lt"/>
                <a:ea typeface="+mn-ea"/>
                <a:cs typeface="+mn-cs"/>
              </a:rPr>
              <a:t>It is critical that as you go through this journey, you continue to enhance your knowledge and skills. It is important that you continue your own learning by taking advantage of resources that are available to you.  This theme has many resources that will help you continue to learn more about this important topic.  For example, there is a good</a:t>
            </a:r>
            <a:r>
              <a:rPr lang="en-US" b="1" kern="1200" dirty="0">
                <a:solidFill>
                  <a:srgbClr val="000000"/>
                </a:solidFill>
                <a:effectLst/>
                <a:latin typeface="+mn-lt"/>
                <a:ea typeface="+mn-ea"/>
                <a:cs typeface="+mn-cs"/>
              </a:rPr>
              <a:t> </a:t>
            </a:r>
            <a:r>
              <a:rPr lang="en-US" b="0" kern="1200" dirty="0">
                <a:solidFill>
                  <a:srgbClr val="000000"/>
                </a:solidFill>
                <a:effectLst/>
                <a:latin typeface="+mn-lt"/>
                <a:ea typeface="+mn-ea"/>
                <a:cs typeface="+mn-cs"/>
              </a:rPr>
              <a:t>podcast in your resources with Laura Ornelas on this theme</a:t>
            </a:r>
            <a:r>
              <a:rPr lang="en-US" b="1" i="1" kern="1200" dirty="0">
                <a:solidFill>
                  <a:srgbClr val="000000"/>
                </a:solidFill>
                <a:effectLst/>
                <a:latin typeface="+mn-lt"/>
                <a:ea typeface="+mn-ea"/>
                <a:cs typeface="+mn-cs"/>
              </a:rPr>
              <a:t>. </a:t>
            </a:r>
          </a:p>
          <a:p>
            <a:endParaRPr lang="en-US" b="1" i="1" dirty="0">
              <a:solidFill>
                <a:srgbClr val="000000"/>
              </a:solidFill>
              <a:latin typeface="+mn-lt"/>
              <a:cs typeface="+mn-cs"/>
            </a:endParaRPr>
          </a:p>
          <a:p>
            <a:r>
              <a:rPr lang="en-US" kern="1200" dirty="0">
                <a:solidFill>
                  <a:srgbClr val="000000"/>
                </a:solidFill>
                <a:effectLst/>
                <a:latin typeface="+mn-lt"/>
                <a:ea typeface="+mn-ea"/>
                <a:cs typeface="+mn-cs"/>
              </a:rPr>
              <a:t>You can find the</a:t>
            </a:r>
            <a:r>
              <a:rPr lang="en-US" b="1" i="1" kern="1200" dirty="0">
                <a:solidFill>
                  <a:srgbClr val="000000"/>
                </a:solidFill>
                <a:effectLst/>
                <a:latin typeface="+mn-lt"/>
                <a:ea typeface="+mn-ea"/>
                <a:cs typeface="+mn-cs"/>
              </a:rPr>
              <a:t> </a:t>
            </a:r>
            <a:r>
              <a:rPr lang="en-US" b="0" i="0" kern="1200" dirty="0">
                <a:solidFill>
                  <a:srgbClr val="000000"/>
                </a:solidFill>
                <a:effectLst/>
                <a:latin typeface="+mn-lt"/>
                <a:ea typeface="+mn-ea"/>
                <a:cs typeface="+mn-cs"/>
              </a:rPr>
              <a:t>re</a:t>
            </a:r>
            <a:r>
              <a:rPr lang="en-US" kern="1200" dirty="0">
                <a:solidFill>
                  <a:srgbClr val="000000"/>
                </a:solidFill>
                <a:effectLst/>
                <a:latin typeface="+mn-lt"/>
                <a:ea typeface="+mn-ea"/>
                <a:cs typeface="+mn-cs"/>
              </a:rPr>
              <a:t>sources on the NTDC website or in CapLEARN.   </a:t>
            </a:r>
          </a:p>
          <a:p>
            <a:endParaRPr lang="en-US" kern="1200" dirty="0">
              <a:solidFill>
                <a:srgbClr val="00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43</a:t>
            </a:fld>
            <a:endParaRPr lang="en-US" dirty="0"/>
          </a:p>
        </p:txBody>
      </p:sp>
    </p:spTree>
    <p:extLst>
      <p:ext uri="{BB962C8B-B14F-4D97-AF65-F5344CB8AC3E}">
        <p14:creationId xmlns:p14="http://schemas.microsoft.com/office/powerpoint/2010/main" val="2230504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a:xfrm>
            <a:off x="701041" y="4280669"/>
            <a:ext cx="5608320" cy="4697076"/>
          </a:xfrm>
        </p:spPr>
        <p:txBody>
          <a:bodyPr/>
          <a:lstStyle/>
          <a:p>
            <a:r>
              <a:rPr lang="en-US" b="1" kern="1200" dirty="0">
                <a:solidFill>
                  <a:srgbClr val="000000"/>
                </a:solidFill>
                <a:effectLst/>
                <a:latin typeface="Calibri" panose="020F0502020204030204" pitchFamily="34" charset="0"/>
                <a:ea typeface="+mn-ea"/>
                <a:cs typeface="+mn-cs"/>
              </a:rPr>
              <a:t>FACILITATOR'S NOTE</a:t>
            </a:r>
          </a:p>
          <a:p>
            <a:pPr lvl="0">
              <a:defRPr/>
            </a:pPr>
            <a:r>
              <a:rPr lang="en-US" dirty="0">
                <a:solidFill>
                  <a:srgbClr val="000000"/>
                </a:solidFill>
                <a:latin typeface="Calibri" panose="020F0502020204030204" pitchFamily="34" charset="0"/>
              </a:rPr>
              <a:t>The closing quote above and the paraphrase section below will be done only once per day, after the last theme presented.  If you are moving on to another theme, invite them to take a break, stretch, or breathe, before moving on to the next theme.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If closing for the day: </a:t>
            </a:r>
          </a:p>
          <a:p>
            <a:pPr marL="174626" indent="-174626">
              <a:buFont typeface="Arial" panose="020B0604020202020204" pitchFamily="34" charset="0"/>
              <a:buChar char="•"/>
            </a:pPr>
            <a:r>
              <a:rPr lang="en-US" dirty="0">
                <a:solidFill>
                  <a:srgbClr val="000000"/>
                </a:solidFill>
                <a:latin typeface="Calibri" panose="020F0502020204030204" pitchFamily="34" charset="0"/>
              </a:rPr>
              <a:t>Thank everyone for attending and for their thoughtful participation and attention. Remind the participants that although this training may seem long, it is critical for them to gather the knowledge, attitude, and skills that are needed as they embark on this journey because they ultimately will play a huge role in the lives of children and families. </a:t>
            </a:r>
          </a:p>
          <a:p>
            <a:pPr marL="174626" indent="-174626">
              <a:buFont typeface="Arial" panose="020B0604020202020204" pitchFamily="34" charset="0"/>
              <a:buChar char="•"/>
            </a:pPr>
            <a:r>
              <a:rPr lang="en-US" dirty="0">
                <a:solidFill>
                  <a:srgbClr val="000000"/>
                </a:solidFill>
                <a:latin typeface="Calibri" panose="020F0502020204030204" pitchFamily="34" charset="0"/>
              </a:rPr>
              <a:t>If in person, collect the name tents or have them tuck them into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to bring back to the next class</a:t>
            </a:r>
            <a:r>
              <a:rPr lang="en-US" b="1" dirty="0">
                <a:solidFill>
                  <a:srgbClr val="000000"/>
                </a:solidFill>
                <a:latin typeface="Calibri" panose="020F0502020204030204" pitchFamily="34" charset="0"/>
              </a:rPr>
              <a: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Close out the day by covering the below topics:</a:t>
            </a:r>
          </a:p>
          <a:p>
            <a:pPr marL="174626" indent="-174626">
              <a:buFont typeface="Arial" panose="020B0604020202020204" pitchFamily="34" charset="0"/>
              <a:buChar char="•"/>
            </a:pPr>
            <a:r>
              <a:rPr lang="en-US" dirty="0">
                <a:solidFill>
                  <a:srgbClr val="000000"/>
                </a:solidFill>
                <a:latin typeface="Calibri" panose="020F0502020204030204" pitchFamily="34" charset="0"/>
              </a:rPr>
              <a:t>Remind participants of the date/time for the next class and let participants know if there are any changes to the location. </a:t>
            </a:r>
          </a:p>
          <a:p>
            <a:pPr marL="174626" indent="-174626">
              <a:buFont typeface="Arial" panose="020B0604020202020204" pitchFamily="34" charset="0"/>
              <a:buChar char="•"/>
            </a:pPr>
            <a:r>
              <a:rPr lang="en-US" dirty="0">
                <a:solidFill>
                  <a:srgbClr val="000000"/>
                </a:solidFill>
                <a:latin typeface="Calibri" panose="020F0502020204030204" pitchFamily="34" charset="0"/>
              </a:rPr>
              <a:t>Encourage participants to contact you (or other facilitators) if they have any questions or concerns. </a:t>
            </a:r>
          </a:p>
          <a:p>
            <a:pPr marL="174626" indent="-174626">
              <a:buFont typeface="Arial" panose="020B0604020202020204" pitchFamily="34" charset="0"/>
              <a:buChar char="•"/>
            </a:pPr>
            <a:r>
              <a:rPr lang="en-US" dirty="0">
                <a:solidFill>
                  <a:srgbClr val="000000"/>
                </a:solidFill>
                <a:latin typeface="Calibri" panose="020F0502020204030204" pitchFamily="34" charset="0"/>
              </a:rPr>
              <a:t>Review the themes that will be covered during the next class. </a:t>
            </a:r>
          </a:p>
          <a:p>
            <a:pPr marL="174626" indent="-174626">
              <a:buFont typeface="Arial" panose="020B0604020202020204" pitchFamily="34" charset="0"/>
              <a:buChar char="•"/>
            </a:pPr>
            <a:r>
              <a:rPr lang="en-US" dirty="0">
                <a:solidFill>
                  <a:srgbClr val="000000"/>
                </a:solidFill>
                <a:latin typeface="Calibri" panose="020F0502020204030204" pitchFamily="34" charset="0"/>
              </a:rPr>
              <a:t>If in person, remind participants to take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with them and to bring them to the next session. If using a remote platform, remind participants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the next class.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b="1" dirty="0">
              <a:solidFill>
                <a:srgbClr val="000000"/>
              </a:solidFill>
              <a:latin typeface="Calibri" panose="020F0502020204030204" pitchFamily="34" charset="0"/>
            </a:endParaRPr>
          </a:p>
          <a:p>
            <a:r>
              <a:rPr lang="en-US" kern="1200" dirty="0">
                <a:solidFill>
                  <a:srgbClr val="000000"/>
                </a:solidFill>
                <a:effectLst/>
                <a:latin typeface="Calibri" panose="020F0502020204030204" pitchFamily="34" charset="0"/>
                <a:ea typeface="+mn-ea"/>
                <a:cs typeface="+mn-cs"/>
              </a:rPr>
              <a:t> </a:t>
            </a:r>
          </a:p>
          <a:p>
            <a:endParaRPr lang="en-US" b="1" dirty="0">
              <a:solidFill>
                <a:srgbClr val="000000"/>
              </a:solidFill>
              <a:latin typeface="Calibri" panose="020F0502020204030204" pitchFamily="34" charset="0"/>
            </a:endParaRPr>
          </a:p>
          <a:p>
            <a:pPr defTabSz="931615">
              <a:defRPr/>
            </a:pPr>
            <a:endParaRPr lang="en-US"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44</a:t>
            </a:fld>
            <a:endParaRPr lang="en-US" dirty="0"/>
          </a:p>
        </p:txBody>
      </p:sp>
      <p:sp>
        <p:nvSpPr>
          <p:cNvPr id="6" name="Slide Number Placeholder 6">
            <a:extLst>
              <a:ext uri="{FF2B5EF4-FFF2-40B4-BE49-F238E27FC236}">
                <a16:creationId xmlns:a16="http://schemas.microsoft.com/office/drawing/2014/main" id="{96321C1E-B752-F447-B6B1-C2F64B8CCEAE}"/>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44</a:t>
            </a:fld>
            <a:endParaRPr lang="en-US" dirty="0"/>
          </a:p>
        </p:txBody>
      </p:sp>
    </p:spTree>
    <p:extLst>
      <p:ext uri="{BB962C8B-B14F-4D97-AF65-F5344CB8AC3E}">
        <p14:creationId xmlns:p14="http://schemas.microsoft.com/office/powerpoint/2010/main" val="510238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45</a:t>
            </a:fld>
            <a:endParaRPr lang="en-US" dirty="0"/>
          </a:p>
        </p:txBody>
      </p:sp>
      <p:sp>
        <p:nvSpPr>
          <p:cNvPr id="6" name="Slide Number Placeholder 6">
            <a:extLst>
              <a:ext uri="{FF2B5EF4-FFF2-40B4-BE49-F238E27FC236}">
                <a16:creationId xmlns:a16="http://schemas.microsoft.com/office/drawing/2014/main" id="{1DF3FF43-DFB0-734B-9F0A-97BE43E3A4A3}"/>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45</a:t>
            </a:fld>
            <a:endParaRPr lang="en-US" dirty="0"/>
          </a:p>
        </p:txBody>
      </p:sp>
    </p:spTree>
    <p:extLst>
      <p:ext uri="{BB962C8B-B14F-4D97-AF65-F5344CB8AC3E}">
        <p14:creationId xmlns:p14="http://schemas.microsoft.com/office/powerpoint/2010/main" val="1225828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488B764B-3B14-0445-891F-FD62DD0084A8}"/>
              </a:ext>
            </a:extLst>
          </p:cNvPr>
          <p:cNvSpPr>
            <a:spLocks noGrp="1"/>
          </p:cNvSpPr>
          <p:nvPr>
            <p:ph type="sldNum" sz="quarter" idx="5"/>
          </p:nvPr>
        </p:nvSpPr>
        <p:spPr>
          <a:xfrm>
            <a:off x="6544438" y="8829967"/>
            <a:ext cx="464340" cy="466433"/>
          </a:xfrm>
          <a:prstGeom prst="rect">
            <a:avLst/>
          </a:prstGeom>
        </p:spPr>
        <p:txBody>
          <a:bodyPr vert="horz" lIns="93162" tIns="46580" rIns="93162" bIns="46580" rtlCol="0" anchor="ctr" anchorCtr="0"/>
          <a:lstStyle>
            <a:lvl1pPr algn="ctr">
              <a:defRPr sz="1000">
                <a:solidFill>
                  <a:schemeClr val="bg1"/>
                </a:solidFill>
              </a:defRPr>
            </a:lvl1pPr>
          </a:lstStyle>
          <a:p>
            <a:fld id="{3B90169C-AFAA-4B3F-91CC-5EC03E22AE25}" type="slidenum">
              <a:rPr lang="en-US" smtClean="0"/>
              <a:pPr/>
              <a:t>46</a:t>
            </a:fld>
            <a:endParaRPr lang="en-US" dirty="0"/>
          </a:p>
        </p:txBody>
      </p:sp>
    </p:spTree>
    <p:extLst>
      <p:ext uri="{BB962C8B-B14F-4D97-AF65-F5344CB8AC3E}">
        <p14:creationId xmlns:p14="http://schemas.microsoft.com/office/powerpoint/2010/main" val="650374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1162051"/>
            <a:ext cx="5917208" cy="8005234"/>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notes page shows a suggested agenda and timing for this theme. Before the theme, please review this agenda and incorporate it into your overall agenda for this and any other themes you are conducting along with it.</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AGENDA</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theme is divided into </a:t>
            </a:r>
            <a:r>
              <a:rPr lang="en-US" u="none" dirty="0">
                <a:solidFill>
                  <a:srgbClr val="000000"/>
                </a:solidFill>
                <a:latin typeface="Calibri" panose="020F0502020204030204" pitchFamily="34" charset="0"/>
              </a:rPr>
              <a:t>five</a:t>
            </a:r>
            <a:r>
              <a:rPr lang="en-US" dirty="0">
                <a:solidFill>
                  <a:srgbClr val="000000"/>
                </a:solidFill>
                <a:latin typeface="Calibri" panose="020F0502020204030204" pitchFamily="34" charset="0"/>
              </a:rPr>
              <a:t> sections. This content is based on 2 hours of classroom material, including a 10-minute break. (See agenda in notes view)</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BEFORE YOU BEGIN THE CLASS</a:t>
            </a:r>
          </a:p>
          <a:p>
            <a:r>
              <a:rPr lang="en-US" dirty="0">
                <a:solidFill>
                  <a:srgbClr val="000000"/>
                </a:solidFill>
                <a:latin typeface="Calibri" panose="020F0502020204030204" pitchFamily="34" charset="0"/>
              </a:rPr>
              <a:t>Before discussing the Color Wheel of Emotions and covering the content of this theme, you should do the following:</a:t>
            </a:r>
          </a:p>
          <a:p>
            <a:pPr marL="184604" indent="-184604">
              <a:buFont typeface="Arial" panose="020B0604020202020204" pitchFamily="34" charset="0"/>
              <a:buChar char="•"/>
            </a:pPr>
            <a:r>
              <a:rPr lang="en-US" dirty="0">
                <a:solidFill>
                  <a:srgbClr val="000000"/>
                </a:solidFill>
                <a:latin typeface="Calibri" panose="020F0502020204030204" pitchFamily="34" charset="0"/>
              </a:rPr>
              <a:t>Make any announcements that are needed regarding the training, timing of training, or process to become a foster or adoptive parent.</a:t>
            </a:r>
          </a:p>
          <a:p>
            <a:pPr marL="184604" indent="-184604">
              <a:buFont typeface="Arial" panose="020B0604020202020204" pitchFamily="34" charset="0"/>
              <a:buChar char="•"/>
              <a:defRPr/>
            </a:pPr>
            <a:r>
              <a:rPr lang="en-US" dirty="0">
                <a:solidFill>
                  <a:srgbClr val="000000"/>
                </a:solidFill>
                <a:latin typeface="Calibri" panose="020F0502020204030204" pitchFamily="34" charset="0"/>
              </a:rPr>
              <a:t>Take out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direct participants to this theme in their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Remind participants that the Competencies for today’s theme are in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a:t>
            </a:r>
          </a:p>
          <a:p>
            <a:pPr marL="184604" indent="-184604">
              <a:buFont typeface="Arial" panose="020B0604020202020204" pitchFamily="34" charset="0"/>
              <a:buChar char="•"/>
              <a:defRPr/>
            </a:pPr>
            <a:r>
              <a:rPr lang="en-US" dirty="0">
                <a:solidFill>
                  <a:srgbClr val="000000"/>
                </a:solidFill>
                <a:latin typeface="Calibri" panose="020F0502020204030204" pitchFamily="34" charset="0"/>
              </a:rPr>
              <a:t>Review the agenda for the theme. Facilitators should add a slide to the PPT deck that includes the agenda so that they can review it with participants.  Make sure to include start and end times and any breaks that will be taken during the session. </a:t>
            </a:r>
          </a:p>
          <a:p>
            <a:pPr marL="184604" indent="-184604">
              <a:buFont typeface="Arial" panose="020B0604020202020204" pitchFamily="34" charset="0"/>
              <a:buChar char="•"/>
            </a:pPr>
            <a:r>
              <a:rPr lang="en-US" dirty="0">
                <a:solidFill>
                  <a:srgbClr val="000000"/>
                </a:solidFill>
                <a:latin typeface="Calibri" panose="020F0502020204030204" pitchFamily="34" charset="0"/>
              </a:rPr>
              <a:t>Encourage participants to be engaged and active learners.  </a:t>
            </a:r>
          </a:p>
          <a:p>
            <a:pPr marL="184604" indent="-184604">
              <a:buFont typeface="Arial" panose="020B0604020202020204" pitchFamily="34" charset="0"/>
              <a:buChar char="•"/>
            </a:pPr>
            <a:r>
              <a:rPr lang="en-US" dirty="0">
                <a:solidFill>
                  <a:srgbClr val="000000"/>
                </a:solidFill>
                <a:latin typeface="Calibri" panose="020F0502020204030204" pitchFamily="34" charset="0"/>
              </a:rPr>
              <a:t>Encourage participants to contact you in between classes with any questions and/or concerns. (Prior to class, list the name(s) of the facilitators on the board with contact information.)</a:t>
            </a:r>
          </a:p>
          <a:p>
            <a:pPr marL="184604" indent="-184604">
              <a:buFont typeface="Arial" panose="020B0604020202020204" pitchFamily="34" charset="0"/>
              <a:buChar char="•"/>
              <a:defRPr/>
            </a:pPr>
            <a:r>
              <a:rPr lang="en-US" dirty="0">
                <a:solidFill>
                  <a:srgbClr val="000000"/>
                </a:solidFill>
                <a:latin typeface="Calibri" panose="020F0502020204030204" pitchFamily="34" charset="0"/>
              </a:rPr>
              <a:t>Remind participants to put out their name tents (these can either be made by the participants during the first class or the agency can print out name tents and provide them to the participants at the first class).  If conducting the class on a remote platform, remind participants to type their first and last names in their screen box. </a:t>
            </a:r>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4FC8185A-0BEC-F545-B900-10B7EA477F55}"/>
              </a:ext>
            </a:extLst>
          </p:cNvPr>
          <p:cNvSpPr/>
          <p:nvPr/>
        </p:nvSpPr>
        <p:spPr>
          <a:xfrm>
            <a:off x="701039" y="677784"/>
            <a:ext cx="2716143" cy="371069"/>
          </a:xfrm>
          <a:prstGeom prst="rect">
            <a:avLst/>
          </a:prstGeom>
        </p:spPr>
        <p:txBody>
          <a:bodyPr wrap="none" lIns="93162" tIns="46580" rIns="93162" bIns="46580">
            <a:spAutoFit/>
          </a:bodyPr>
          <a:lstStyle/>
          <a:p>
            <a:r>
              <a:rPr lang="en-US" dirty="0">
                <a:solidFill>
                  <a:srgbClr val="183250"/>
                </a:solidFill>
                <a:latin typeface="Arial Rounded MT Bold" panose="020F0704030504030204" pitchFamily="34" charset="77"/>
              </a:rPr>
              <a:t>SUGGESTED AGENDA</a:t>
            </a:r>
          </a:p>
        </p:txBody>
      </p:sp>
      <p:graphicFrame>
        <p:nvGraphicFramePr>
          <p:cNvPr id="6" name="Table 5">
            <a:extLst>
              <a:ext uri="{FF2B5EF4-FFF2-40B4-BE49-F238E27FC236}">
                <a16:creationId xmlns:a16="http://schemas.microsoft.com/office/drawing/2014/main" id="{558507BF-4FF5-6A43-8C71-4ABBCA33DAF4}"/>
              </a:ext>
            </a:extLst>
          </p:cNvPr>
          <p:cNvGraphicFramePr>
            <a:graphicFrameLocks/>
          </p:cNvGraphicFramePr>
          <p:nvPr>
            <p:extLst>
              <p:ext uri="{D42A27DB-BD31-4B8C-83A1-F6EECF244321}">
                <p14:modId xmlns:p14="http://schemas.microsoft.com/office/powerpoint/2010/main" val="3216935989"/>
              </p:ext>
            </p:extLst>
          </p:nvPr>
        </p:nvGraphicFramePr>
        <p:xfrm>
          <a:off x="797176" y="2823353"/>
          <a:ext cx="5821073" cy="2474115"/>
        </p:xfrm>
        <a:graphic>
          <a:graphicData uri="http://schemas.openxmlformats.org/drawingml/2006/table">
            <a:tbl>
              <a:tblPr firstRow="1" bandRow="1">
                <a:tableStyleId>{22838BEF-8BB2-4498-84A7-C5851F593DF1}</a:tableStyleId>
              </a:tblPr>
              <a:tblGrid>
                <a:gridCol w="1319375">
                  <a:extLst>
                    <a:ext uri="{9D8B030D-6E8A-4147-A177-3AD203B41FA5}">
                      <a16:colId xmlns:a16="http://schemas.microsoft.com/office/drawing/2014/main" val="2179853046"/>
                    </a:ext>
                  </a:extLst>
                </a:gridCol>
                <a:gridCol w="4501698">
                  <a:extLst>
                    <a:ext uri="{9D8B030D-6E8A-4147-A177-3AD203B41FA5}">
                      <a16:colId xmlns:a16="http://schemas.microsoft.com/office/drawing/2014/main" val="3069621994"/>
                    </a:ext>
                  </a:extLst>
                </a:gridCol>
              </a:tblGrid>
              <a:tr h="532887">
                <a:tc>
                  <a:txBody>
                    <a:bodyPr/>
                    <a:lstStyle/>
                    <a:p>
                      <a:r>
                        <a:rPr lang="en-US" sz="1100" b="0" dirty="0"/>
                        <a:t>Prior to the Session start time</a:t>
                      </a:r>
                    </a:p>
                  </a:txBody>
                  <a:tcPr marL="93472" marR="93472" marT="46482" marB="46482"/>
                </a:tc>
                <a:tc>
                  <a:txBody>
                    <a:bodyPr/>
                    <a:lstStyle/>
                    <a:p>
                      <a:r>
                        <a:rPr lang="en-US" sz="1100" b="0" dirty="0"/>
                        <a:t>Color Wheel of Emotions exercise</a:t>
                      </a:r>
                    </a:p>
                  </a:txBody>
                  <a:tcPr marL="93472" marR="93472" marT="46482" marB="46482"/>
                </a:tc>
                <a:extLst>
                  <a:ext uri="{0D108BD9-81ED-4DB2-BD59-A6C34878D82A}">
                    <a16:rowId xmlns:a16="http://schemas.microsoft.com/office/drawing/2014/main" val="12709079"/>
                  </a:ext>
                </a:extLst>
              </a:tr>
              <a:tr h="323538">
                <a:tc>
                  <a:txBody>
                    <a:bodyPr/>
                    <a:lstStyle/>
                    <a:p>
                      <a:r>
                        <a:rPr lang="en-US" sz="1100" dirty="0"/>
                        <a:t>10 minutes</a:t>
                      </a:r>
                      <a:endParaRPr lang="en-US" sz="1100" b="0" dirty="0"/>
                    </a:p>
                  </a:txBody>
                  <a:tcPr marL="93472" marR="93472" marT="46482" marB="46482"/>
                </a:tc>
                <a:tc>
                  <a:txBody>
                    <a:bodyPr/>
                    <a:lstStyle/>
                    <a:p>
                      <a:r>
                        <a:rPr lang="en-US" sz="1100" dirty="0"/>
                        <a:t>Section 1: Introduction: Attachment</a:t>
                      </a:r>
                      <a:endParaRPr lang="en-US" sz="1100" b="0" dirty="0"/>
                    </a:p>
                  </a:txBody>
                  <a:tcPr marL="93472" marR="93472" marT="46482" marB="46482"/>
                </a:tc>
                <a:extLst>
                  <a:ext uri="{0D108BD9-81ED-4DB2-BD59-A6C34878D82A}">
                    <a16:rowId xmlns:a16="http://schemas.microsoft.com/office/drawing/2014/main" val="235620429"/>
                  </a:ext>
                </a:extLst>
              </a:tr>
              <a:tr h="323538">
                <a:tc>
                  <a:txBody>
                    <a:bodyPr/>
                    <a:lstStyle/>
                    <a:p>
                      <a:r>
                        <a:rPr lang="en-US" sz="1100" dirty="0"/>
                        <a:t>45 minutes</a:t>
                      </a:r>
                    </a:p>
                  </a:txBody>
                  <a:tcPr marL="93472" marR="93472" marT="46482" marB="46482"/>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100" dirty="0"/>
                        <a:t>Section 2: Attachment Patterns</a:t>
                      </a:r>
                    </a:p>
                  </a:txBody>
                  <a:tcPr marL="93472" marR="93472" marT="46482" marB="46482"/>
                </a:tc>
                <a:extLst>
                  <a:ext uri="{0D108BD9-81ED-4DB2-BD59-A6C34878D82A}">
                    <a16:rowId xmlns:a16="http://schemas.microsoft.com/office/drawing/2014/main" val="1637158076"/>
                  </a:ext>
                </a:extLst>
              </a:tr>
              <a:tr h="323538">
                <a:tc>
                  <a:txBody>
                    <a:bodyPr/>
                    <a:lstStyle/>
                    <a:p>
                      <a:r>
                        <a:rPr lang="en-US" sz="1100" dirty="0"/>
                        <a:t>10 minutes</a:t>
                      </a:r>
                    </a:p>
                  </a:txBody>
                  <a:tcPr marL="93472" marR="93472" marT="46482" marB="46482"/>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100" dirty="0"/>
                        <a:t>BREAK</a:t>
                      </a:r>
                    </a:p>
                  </a:txBody>
                  <a:tcPr marL="93472" marR="93472" marT="46482" marB="46482"/>
                </a:tc>
                <a:extLst>
                  <a:ext uri="{0D108BD9-81ED-4DB2-BD59-A6C34878D82A}">
                    <a16:rowId xmlns:a16="http://schemas.microsoft.com/office/drawing/2014/main" val="743774514"/>
                  </a:ext>
                </a:extLst>
              </a:tr>
              <a:tr h="323538">
                <a:tc>
                  <a:txBody>
                    <a:bodyPr/>
                    <a:lstStyle/>
                    <a:p>
                      <a:r>
                        <a:rPr lang="en-US" sz="1100" dirty="0"/>
                        <a:t>25 minutes</a:t>
                      </a:r>
                    </a:p>
                  </a:txBody>
                  <a:tcPr marL="93472" marR="93472" marT="46482" marB="46482"/>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100" dirty="0"/>
                        <a:t>Section 3: Enhancing Relationships</a:t>
                      </a:r>
                    </a:p>
                  </a:txBody>
                  <a:tcPr marL="93472" marR="93472" marT="46482" marB="46482"/>
                </a:tc>
                <a:extLst>
                  <a:ext uri="{0D108BD9-81ED-4DB2-BD59-A6C34878D82A}">
                    <a16:rowId xmlns:a16="http://schemas.microsoft.com/office/drawing/2014/main" val="2410713331"/>
                  </a:ext>
                </a:extLst>
              </a:tr>
              <a:tr h="323538">
                <a:tc>
                  <a:txBody>
                    <a:bodyPr/>
                    <a:lstStyle/>
                    <a:p>
                      <a:r>
                        <a:rPr lang="en-US" sz="1100" dirty="0"/>
                        <a:t>25 minutes</a:t>
                      </a:r>
                    </a:p>
                  </a:txBody>
                  <a:tcPr marL="93472" marR="93472" marT="46482" marB="46482"/>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100" dirty="0"/>
                        <a:t>Section 4: Keeping the Relationship First</a:t>
                      </a:r>
                    </a:p>
                  </a:txBody>
                  <a:tcPr marL="93472" marR="93472" marT="46482" marB="46482"/>
                </a:tc>
                <a:extLst>
                  <a:ext uri="{0D108BD9-81ED-4DB2-BD59-A6C34878D82A}">
                    <a16:rowId xmlns:a16="http://schemas.microsoft.com/office/drawing/2014/main" val="3899655696"/>
                  </a:ext>
                </a:extLst>
              </a:tr>
              <a:tr h="323538">
                <a:tc>
                  <a:txBody>
                    <a:bodyPr/>
                    <a:lstStyle/>
                    <a:p>
                      <a:r>
                        <a:rPr lang="en-US" sz="1100" dirty="0"/>
                        <a:t>5 minutes</a:t>
                      </a:r>
                    </a:p>
                  </a:txBody>
                  <a:tcPr marL="93472" marR="93472" marT="46482" marB="46482"/>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100" dirty="0"/>
                        <a:t>Section 5: Wrap-Up</a:t>
                      </a:r>
                    </a:p>
                  </a:txBody>
                  <a:tcPr marL="93472" marR="93472" marT="46482" marB="46482"/>
                </a:tc>
                <a:extLst>
                  <a:ext uri="{0D108BD9-81ED-4DB2-BD59-A6C34878D82A}">
                    <a16:rowId xmlns:a16="http://schemas.microsoft.com/office/drawing/2014/main" val="809970072"/>
                  </a:ext>
                </a:extLst>
              </a:tr>
            </a:tbl>
          </a:graphicData>
        </a:graphic>
      </p:graphicFrame>
      <p:sp>
        <p:nvSpPr>
          <p:cNvPr id="9" name="Slide Number Placeholder 6">
            <a:extLst>
              <a:ext uri="{FF2B5EF4-FFF2-40B4-BE49-F238E27FC236}">
                <a16:creationId xmlns:a16="http://schemas.microsoft.com/office/drawing/2014/main" id="{6BCA842E-A25B-F940-A14B-52FEDD4594C6}"/>
              </a:ext>
            </a:extLst>
          </p:cNvPr>
          <p:cNvSpPr>
            <a:spLocks noGrp="1"/>
          </p:cNvSpPr>
          <p:nvPr>
            <p:ph type="sldNum" sz="quarter" idx="5"/>
          </p:nvPr>
        </p:nvSpPr>
        <p:spPr>
          <a:xfrm>
            <a:off x="6544438" y="8829967"/>
            <a:ext cx="464340" cy="466433"/>
          </a:xfrm>
          <a:prstGeom prst="rect">
            <a:avLst/>
          </a:prstGeom>
        </p:spPr>
        <p:txBody>
          <a:bodyPr vert="horz" lIns="93162" tIns="46580" rIns="93162" bIns="46580" rtlCol="0" anchor="ctr" anchorCtr="0"/>
          <a:lstStyle>
            <a:lvl1pPr algn="ctr">
              <a:defRPr sz="1000">
                <a:solidFill>
                  <a:schemeClr val="bg1"/>
                </a:solidFill>
              </a:defRPr>
            </a:lvl1pPr>
          </a:lstStyle>
          <a:p>
            <a:fld id="{3B90169C-AFAA-4B3F-91CC-5EC03E22AE25}" type="slidenum">
              <a:rPr lang="en-US" smtClean="0"/>
              <a:pPr/>
              <a:t>5</a:t>
            </a:fld>
            <a:endParaRPr lang="en-US" dirty="0"/>
          </a:p>
        </p:txBody>
      </p:sp>
    </p:spTree>
    <p:extLst>
      <p:ext uri="{BB962C8B-B14F-4D97-AF65-F5344CB8AC3E}">
        <p14:creationId xmlns:p14="http://schemas.microsoft.com/office/powerpoint/2010/main" val="369294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1613" y="831850"/>
            <a:ext cx="4276725" cy="3208338"/>
          </a:xfrm>
        </p:spPr>
      </p:sp>
      <p:sp>
        <p:nvSpPr>
          <p:cNvPr id="3" name="Notes Placeholder 2"/>
          <p:cNvSpPr>
            <a:spLocks noGrp="1"/>
          </p:cNvSpPr>
          <p:nvPr>
            <p:ph type="body" idx="1"/>
          </p:nvPr>
        </p:nvSpPr>
        <p:spPr>
          <a:xfrm>
            <a:off x="722038" y="4575262"/>
            <a:ext cx="5776294" cy="4193564"/>
          </a:xfrm>
        </p:spPr>
        <p:txBody>
          <a:bodyPr/>
          <a:lstStyle/>
          <a:p>
            <a:pPr>
              <a:defRPr/>
            </a:pPr>
            <a:r>
              <a:rPr lang="en-US" b="1" dirty="0">
                <a:solidFill>
                  <a:srgbClr val="000000"/>
                </a:solidFill>
                <a:latin typeface="Calibri" panose="020F0502020204030204" pitchFamily="34" charset="0"/>
              </a:rPr>
              <a:t>FACILITATOR'S NOTE</a:t>
            </a:r>
            <a:r>
              <a:rPr lang="en-US" dirty="0">
                <a:solidFill>
                  <a:srgbClr val="000000"/>
                </a:solidFill>
                <a:latin typeface="Calibri" panose="020F0502020204030204" pitchFamily="34" charset="0"/>
              </a:rPr>
              <a:t> </a:t>
            </a:r>
          </a:p>
          <a:p>
            <a:pPr>
              <a:defRPr/>
            </a:pPr>
            <a:r>
              <a:rPr lang="en-US" kern="1200" dirty="0">
                <a:solidFill>
                  <a:srgbClr val="000000"/>
                </a:solidFill>
                <a:effectLst/>
                <a:latin typeface="Calibri" panose="020F0502020204030204" pitchFamily="34" charset="0"/>
                <a:ea typeface="+mn-ea"/>
                <a:cs typeface="Arial" panose="020B0604020202020204" pitchFamily="34" charset="0"/>
              </a:rPr>
              <a:t>Have this slide showing onscreen as participants assemble for the first </a:t>
            </a:r>
            <a:r>
              <a:rPr lang="en-US" kern="1200" dirty="0">
                <a:solidFill>
                  <a:srgbClr val="000000"/>
                </a:solidFill>
                <a:latin typeface="Calibri" panose="020F0502020204030204" pitchFamily="34" charset="0"/>
                <a:ea typeface="+mn-ea"/>
                <a:cs typeface="Arial" panose="020B0604020202020204" pitchFamily="34" charset="0"/>
              </a:rPr>
              <a:t>class of the day</a:t>
            </a:r>
            <a:r>
              <a:rPr lang="en-US" kern="1200" dirty="0">
                <a:solidFill>
                  <a:srgbClr val="000000"/>
                </a:solidFill>
                <a:effectLst/>
                <a:latin typeface="Calibri" panose="020F0502020204030204" pitchFamily="34" charset="0"/>
                <a:ea typeface="+mn-ea"/>
                <a:cs typeface="Arial" panose="020B0604020202020204" pitchFamily="34" charset="0"/>
              </a:rPr>
              <a:t>. As participants come in, welcome them back and ask them to take a few minutes to do a self-check using the Color Wheel. </a:t>
            </a:r>
            <a:r>
              <a:rPr lang="en-US" b="1" kern="1200" dirty="0">
                <a:solidFill>
                  <a:srgbClr val="000000"/>
                </a:solidFill>
                <a:effectLst/>
                <a:latin typeface="Calibri" panose="020F0502020204030204" pitchFamily="34" charset="0"/>
                <a:ea typeface="+mn-ea"/>
                <a:cs typeface="Arial" panose="020B0604020202020204" pitchFamily="34" charset="0"/>
              </a:rPr>
              <a:t>NOTE: </a:t>
            </a:r>
            <a:r>
              <a:rPr lang="en-US" kern="1200" dirty="0">
                <a:solidFill>
                  <a:srgbClr val="000000"/>
                </a:solidFill>
                <a:effectLst/>
                <a:latin typeface="Calibri" panose="020F0502020204030204" pitchFamily="34" charset="0"/>
                <a:ea typeface="+mn-ea"/>
                <a:cs typeface="Arial" panose="020B0604020202020204" pitchFamily="34" charset="0"/>
              </a:rPr>
              <a:t>The Color Wheel should only be done one time per day</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before the first theme of the day. If combining several themes together on one day, facilitate the Color Wheel at the beginning of the first class of the day as participants are coming into the room. </a:t>
            </a:r>
          </a:p>
          <a:p>
            <a:endParaRPr lang="en-US" b="1" dirty="0">
              <a:solidFill>
                <a:srgbClr val="000000"/>
              </a:solidFill>
              <a:latin typeface="Calibri" panose="020F050202020403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Welcome back. We are so glad that you have taken time out of your day to join us for another exciting learning opportunity. As you recall, tuning in to how you’re doing on a daily basis may not be something everyone here is used to, but this type of regular self-check is critical for parents who are adopting or fostering children who may have experienced trauma, separation, or loss, as it will be helpful to become and stay aware of your own state of mind. It may seem like a simple exercise but be assured that knowing how we’re doing on any given day strengthens our ability to know when and how we need to get support and/or need a different balance. Doing this type of check in will also help us to teach and/or model this skill for children! Please take a moment to look at the color wheel and jot down on paper the color(s) that you are currently feeling.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Wait a little while to give participants time to complete the Color Wheel.</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that everybody has had the opportunity to do a quick check in, would someone like to share what color(s) they landed on today for the Color Wheel?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Call on someone who volunteers to share their color(s). If a challenging emotion or feeling is shared, thank the person and acknowledge their courage in sharing, pause for a moment, encourage everyone to take a deep breath, and transition to beginning the theme.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A4D4FF90-BBA9-0441-A845-A77742F0EB79}"/>
              </a:ext>
            </a:extLst>
          </p:cNvPr>
          <p:cNvSpPr>
            <a:spLocks noGrp="1"/>
          </p:cNvSpPr>
          <p:nvPr>
            <p:ph type="sldNum" sz="quarter" idx="5"/>
          </p:nvPr>
        </p:nvSpPr>
        <p:spPr>
          <a:xfrm>
            <a:off x="6740450" y="9030037"/>
            <a:ext cx="478248" cy="477002"/>
          </a:xfrm>
          <a:prstGeom prst="rect">
            <a:avLst/>
          </a:prstGeom>
        </p:spPr>
        <p:txBody>
          <a:bodyPr vert="horz" lIns="95552" tIns="47777" rIns="95552" bIns="47777" rtlCol="0" anchor="ctr" anchorCtr="0"/>
          <a:lstStyle>
            <a:lvl1pPr algn="ctr">
              <a:defRPr sz="1100">
                <a:solidFill>
                  <a:schemeClr val="bg1"/>
                </a:solidFill>
              </a:defRPr>
            </a:lvl1pPr>
          </a:lstStyle>
          <a:p>
            <a:fld id="{3B90169C-AFAA-4B3F-91CC-5EC03E22AE25}" type="slidenum">
              <a:rPr lang="en-US" smtClean="0"/>
              <a:pPr/>
              <a:t>6</a:t>
            </a:fld>
            <a:endParaRPr lang="en-US" dirty="0"/>
          </a:p>
        </p:txBody>
      </p:sp>
    </p:spTree>
    <p:extLst>
      <p:ext uri="{BB962C8B-B14F-4D97-AF65-F5344CB8AC3E}">
        <p14:creationId xmlns:p14="http://schemas.microsoft.com/office/powerpoint/2010/main" val="145171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Show this slide briefly just before you start the class.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Let’s get started! Welcome to the Attachment theme.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7</a:t>
            </a:fld>
            <a:endParaRPr lang="en-US" dirty="0"/>
          </a:p>
        </p:txBody>
      </p:sp>
      <p:sp>
        <p:nvSpPr>
          <p:cNvPr id="7" name="Slide Number Placeholder 6">
            <a:extLst>
              <a:ext uri="{FF2B5EF4-FFF2-40B4-BE49-F238E27FC236}">
                <a16:creationId xmlns:a16="http://schemas.microsoft.com/office/drawing/2014/main" id="{03052C4B-B221-6C4B-A61F-26592927948A}"/>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7</a:t>
            </a:fld>
            <a:endParaRPr lang="en-US" dirty="0"/>
          </a:p>
        </p:txBody>
      </p:sp>
    </p:spTree>
    <p:extLst>
      <p:ext uri="{BB962C8B-B14F-4D97-AF65-F5344CB8AC3E}">
        <p14:creationId xmlns:p14="http://schemas.microsoft.com/office/powerpoint/2010/main" val="368305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mn-cs"/>
              </a:rPr>
              <a:t>FACILITATOR'S NOTE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The opening quote slide should only be used for the first theme of the day. If combining several themes together on one day, the opening quote slide would only be shown after the Color Wheel at the beginning of </a:t>
            </a:r>
            <a:r>
              <a:rPr lang="en-US" dirty="0">
                <a:solidFill>
                  <a:srgbClr val="000000"/>
                </a:solidFill>
                <a:latin typeface="Calibri" panose="020F0502020204030204" pitchFamily="34" charset="0"/>
                <a:cs typeface="+mn-cs"/>
              </a:rPr>
              <a:t>the first theme</a:t>
            </a:r>
            <a:r>
              <a:rPr lang="en-US" kern="1200" dirty="0">
                <a:solidFill>
                  <a:srgbClr val="000000"/>
                </a:solidFill>
                <a:effectLst/>
                <a:latin typeface="Calibri" panose="020F0502020204030204" pitchFamily="34" charset="0"/>
                <a:ea typeface="+mn-ea"/>
                <a:cs typeface="+mn-cs"/>
              </a:rPr>
              <a:t>. It is important to always emphasize with this slide that this type of parenting involves lifelong learning and it will be critical for families to be invested in their own learning before and after a child is placed in their home. </a:t>
            </a:r>
          </a:p>
          <a:p>
            <a:r>
              <a:rPr lang="en-US" kern="1200" dirty="0">
                <a:solidFill>
                  <a:srgbClr val="000000"/>
                </a:solidFill>
                <a:effectLst/>
                <a:latin typeface="Calibri" panose="020F0502020204030204" pitchFamily="34" charset="0"/>
                <a:ea typeface="+mn-ea"/>
                <a:cs typeface="+mn-cs"/>
              </a:rPr>
              <a:t> </a:t>
            </a:r>
          </a:p>
          <a:p>
            <a:r>
              <a:rPr lang="en-US" b="1" kern="1200" dirty="0">
                <a:solidFill>
                  <a:srgbClr val="000000"/>
                </a:solidFill>
                <a:effectLst/>
                <a:latin typeface="Calibri" panose="020F0502020204030204" pitchFamily="34" charset="0"/>
                <a:ea typeface="+mn-ea"/>
                <a:cs typeface="+mn-cs"/>
              </a:rPr>
              <a:t>PARAPHRASE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We are excited to share this lesson with all of you today. We are going to start with the Attachment theme. As the slide states, this information will help to develop your capacity to support children and families. This type of parenting will require continuous learning. So, let’s dive in and see what important information we have to share with you today. </a:t>
            </a:r>
          </a:p>
          <a:p>
            <a:endParaRPr lang="en-US" kern="1200" dirty="0">
              <a:solidFill>
                <a:srgbClr val="000000"/>
              </a:solidFill>
              <a:effectLst/>
              <a:latin typeface="Calibri" panose="020F0502020204030204" pitchFamily="34" charset="0"/>
              <a:ea typeface="+mn-ea"/>
              <a:cs typeface="+mn-cs"/>
            </a:endParaRPr>
          </a:p>
          <a:p>
            <a:endParaRPr lang="en-US" kern="1200" dirty="0">
              <a:solidFill>
                <a:srgbClr val="000000"/>
              </a:solidFill>
              <a:effectLst/>
              <a:latin typeface="Calibri" panose="020F0502020204030204" pitchFamily="34" charset="0"/>
              <a:ea typeface="+mn-ea"/>
              <a:cs typeface="+mn-cs"/>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fld id="{3B90169C-AFAA-4B3F-91CC-5EC03E22AE25}" type="slidenum">
              <a:rPr lang="en-US" smtClean="0"/>
              <a:t>8</a:t>
            </a:fld>
            <a:endParaRPr lang="en-US" dirty="0"/>
          </a:p>
        </p:txBody>
      </p:sp>
      <p:sp>
        <p:nvSpPr>
          <p:cNvPr id="7" name="Slide Number Placeholder 6">
            <a:extLst>
              <a:ext uri="{FF2B5EF4-FFF2-40B4-BE49-F238E27FC236}">
                <a16:creationId xmlns:a16="http://schemas.microsoft.com/office/drawing/2014/main" id="{830566B2-051D-D348-8B55-5D2F344B460E}"/>
              </a:ext>
            </a:extLst>
          </p:cNvPr>
          <p:cNvSpPr txBox="1">
            <a:spLocks/>
          </p:cNvSpPr>
          <p:nvPr/>
        </p:nvSpPr>
        <p:spPr>
          <a:xfrm>
            <a:off x="6544438" y="8829967"/>
            <a:ext cx="464340" cy="466433"/>
          </a:xfrm>
          <a:prstGeom prst="rect">
            <a:avLst/>
          </a:prstGeom>
        </p:spPr>
        <p:txBody>
          <a:bodyPr vert="horz" lIns="93162" tIns="46580" rIns="93162" bIns="46580"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8</a:t>
            </a:fld>
            <a:endParaRPr lang="en-US" dirty="0"/>
          </a:p>
        </p:txBody>
      </p:sp>
    </p:spTree>
    <p:extLst>
      <p:ext uri="{BB962C8B-B14F-4D97-AF65-F5344CB8AC3E}">
        <p14:creationId xmlns:p14="http://schemas.microsoft.com/office/powerpoint/2010/main" val="7320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812800"/>
            <a:ext cx="4181475" cy="31369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mn-cs"/>
              </a:rPr>
              <a:t>PARAPHRASE</a:t>
            </a:r>
            <a:r>
              <a:rPr lang="en-US" kern="1200" dirty="0">
                <a:solidFill>
                  <a:srgbClr val="000000"/>
                </a:solidFill>
                <a:effectLst/>
                <a:latin typeface="Calibri" panose="020F0502020204030204" pitchFamily="34" charset="0"/>
                <a:ea typeface="+mn-ea"/>
                <a:cs typeface="+mn-cs"/>
              </a:rPr>
              <a:t> </a:t>
            </a:r>
            <a:endParaRPr lang="en-US" b="0" kern="1200" dirty="0">
              <a:solidFill>
                <a:srgbClr val="000000"/>
              </a:solidFill>
              <a:effectLst/>
              <a:latin typeface="Calibri" panose="020F0502020204030204" pitchFamily="34" charset="0"/>
              <a:ea typeface="+mn-ea"/>
              <a:cs typeface="+mn-cs"/>
            </a:endParaRPr>
          </a:p>
          <a:p>
            <a:r>
              <a:rPr lang="en-US" b="0" kern="1200" dirty="0">
                <a:solidFill>
                  <a:srgbClr val="000000"/>
                </a:solidFill>
                <a:effectLst/>
                <a:latin typeface="Calibri" panose="020F0502020204030204" pitchFamily="34" charset="0"/>
                <a:ea typeface="+mn-ea"/>
                <a:cs typeface="Arial" panose="020B0604020202020204" pitchFamily="34" charset="0"/>
              </a:rPr>
              <a:t>For anyone who fosters or adopts a child, you will find that </a:t>
            </a:r>
            <a:r>
              <a:rPr lang="en-US" b="0" kern="1200" dirty="0">
                <a:effectLst/>
                <a:latin typeface="Calibri" panose="020F0502020204030204" pitchFamily="34" charset="0"/>
                <a:ea typeface="+mn-ea"/>
                <a:cs typeface="Arial" panose="020B0604020202020204" pitchFamily="34" charset="0"/>
              </a:rPr>
              <a:t>prioritizing the relationship</a:t>
            </a:r>
            <a:r>
              <a:rPr lang="en-US" b="0" kern="1200" dirty="0">
                <a:effectLst/>
                <a:latin typeface="Calibri" panose="020F0502020204030204" pitchFamily="34" charset="0"/>
                <a:ea typeface="+mn-ea"/>
                <a:cs typeface="+mn-cs"/>
              </a:rPr>
              <a:t> </a:t>
            </a:r>
            <a:r>
              <a:rPr lang="en-US" b="0" kern="1200" dirty="0">
                <a:solidFill>
                  <a:srgbClr val="000000"/>
                </a:solidFill>
                <a:effectLst/>
                <a:latin typeface="Calibri" panose="020F0502020204030204" pitchFamily="34" charset="0"/>
                <a:ea typeface="+mn-ea"/>
                <a:cs typeface="+mn-cs"/>
              </a:rPr>
              <a:t>with the child becomes the most important thing you can do. It can also be the most challenging part of parenting because that may not be as easy as it may sound. As we begin our conversation on attachment, some key things to know about relationships are:</a:t>
            </a:r>
          </a:p>
          <a:p>
            <a:pPr marL="174678" indent="-174678" defTabSz="931615">
              <a:buFont typeface="Arial" panose="020B0604020202020204" pitchFamily="34" charset="0"/>
              <a:buChar char="•"/>
            </a:pPr>
            <a:r>
              <a:rPr lang="en-US" kern="1200" dirty="0">
                <a:solidFill>
                  <a:srgbClr val="000000"/>
                </a:solidFill>
                <a:effectLst/>
                <a:latin typeface="Calibri" panose="020F0502020204030204" pitchFamily="34" charset="0"/>
                <a:ea typeface="+mn-ea"/>
                <a:cs typeface="+mn-cs"/>
              </a:rPr>
              <a:t>Attachment is the foundation of all parent-child relationships.</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Attachment is an emotional dance between two </a:t>
            </a:r>
            <a:r>
              <a:rPr lang="en-US" u="none" kern="1200" dirty="0">
                <a:solidFill>
                  <a:srgbClr val="000000"/>
                </a:solidFill>
                <a:effectLst/>
                <a:latin typeface="Calibri" panose="020F0502020204030204" pitchFamily="34" charset="0"/>
                <a:ea typeface="+mn-ea"/>
                <a:cs typeface="+mn-cs"/>
              </a:rPr>
              <a:t>people-no two relationships are the same.</a:t>
            </a:r>
          </a:p>
          <a:p>
            <a:pPr marL="174678" indent="-174678" defTabSz="931615">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The way a child relates to their current caregiver is directly impacted by what they experienced with their earlier caregivers</a:t>
            </a:r>
            <a:r>
              <a:rPr lang="en-US" u="none" kern="1200" dirty="0">
                <a:solidFill>
                  <a:srgbClr val="000000"/>
                </a:solidFill>
                <a:effectLst/>
                <a:latin typeface="Calibri" panose="020F0502020204030204" pitchFamily="34" charset="0"/>
                <a:ea typeface="+mn-ea"/>
                <a:cs typeface="+mn-cs"/>
              </a:rPr>
              <a:t>. </a:t>
            </a:r>
          </a:p>
          <a:p>
            <a:pPr marL="174678" indent="-174678" defTabSz="931615">
              <a:buFont typeface="Arial" panose="020B0604020202020204" pitchFamily="34" charset="0"/>
              <a:buChar char="•"/>
            </a:pPr>
            <a:r>
              <a:rPr lang="en-US" kern="1200" dirty="0">
                <a:solidFill>
                  <a:srgbClr val="000000"/>
                </a:solidFill>
                <a:effectLst/>
                <a:latin typeface="Calibri" panose="020F0502020204030204" pitchFamily="34" charset="0"/>
                <a:ea typeface="+mn-ea"/>
                <a:cs typeface="+mn-cs"/>
              </a:rPr>
              <a:t>To really feel that </a:t>
            </a:r>
            <a:r>
              <a:rPr lang="en-US" kern="1200" dirty="0">
                <a:solidFill>
                  <a:srgbClr val="000000"/>
                </a:solidFill>
                <a:effectLst/>
                <a:latin typeface="Calibri" panose="020F0502020204030204" pitchFamily="34" charset="0"/>
                <a:ea typeface="+mn-ea"/>
                <a:cs typeface="Arial" panose="020B0604020202020204" pitchFamily="34" charset="0"/>
              </a:rPr>
              <a:t>the world is safe now, children who have experienced separations, loss, and trauma will need caregivers to show them this through their understanding and by consistently meeting their needs.</a:t>
            </a:r>
            <a:endParaRPr lang="en-US" kern="1200" dirty="0">
              <a:solidFill>
                <a:srgbClr val="000000"/>
              </a:solidFill>
              <a:effectLst/>
              <a:latin typeface="Calibri" panose="020F0502020204030204" pitchFamily="34" charset="0"/>
              <a:ea typeface="+mn-ea"/>
              <a:cs typeface="+mn-cs"/>
            </a:endParaRPr>
          </a:p>
          <a:p>
            <a:pPr marL="174678" indent="-174678">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mn-cs"/>
              </a:rPr>
              <a:t>After we learn more about attachment, we can discuss strategies to help you build your toolkit to enhance your relationship with the child you foster or adopt. </a:t>
            </a:r>
          </a:p>
          <a:p>
            <a:pPr marL="174678" indent="-174678">
              <a:buFont typeface="Arial" panose="020B0604020202020204" pitchFamily="34" charset="0"/>
              <a:buChar char="•"/>
            </a:pPr>
            <a:r>
              <a:rPr lang="en-US" dirty="0">
                <a:latin typeface="+mn-lt"/>
              </a:rPr>
              <a:t>This information is also relevant for children living with kinship caregivers who already  have a pre-existing connection and relationship with the caregiver.</a:t>
            </a:r>
          </a:p>
          <a:p>
            <a:pPr marL="174678" indent="-174678">
              <a:buFont typeface="Arial" panose="020B0604020202020204" pitchFamily="34" charset="0"/>
              <a:buChar char="•"/>
            </a:pPr>
            <a:endParaRPr lang="en-US" b="0" kern="1200" dirty="0">
              <a:solidFill>
                <a:srgbClr val="000000"/>
              </a:solidFill>
              <a:effectLst/>
              <a:latin typeface="Calibri" panose="020F0502020204030204" pitchFamily="34" charset="0"/>
              <a:ea typeface="+mn-ea"/>
              <a:cs typeface="+mn-cs"/>
            </a:endParaRPr>
          </a:p>
          <a:p>
            <a:endParaRPr lang="en-US" b="0" kern="1200" dirty="0">
              <a:solidFill>
                <a:srgbClr val="000000"/>
              </a:solidFill>
              <a:effectLst/>
              <a:latin typeface="Calibri" panose="020F0502020204030204" pitchFamily="34" charset="0"/>
              <a:ea typeface="+mn-ea"/>
              <a:cs typeface="+mn-cs"/>
            </a:endParaRPr>
          </a:p>
          <a:p>
            <a:pPr marL="174678" indent="-174678">
              <a:buFont typeface="Arial" panose="020B0604020202020204" pitchFamily="34" charset="0"/>
              <a:buChar char="•"/>
            </a:pPr>
            <a:endParaRPr lang="en-US" b="0" kern="1200" dirty="0">
              <a:solidFill>
                <a:srgbClr val="000000"/>
              </a:solidFill>
              <a:effectLs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544438" y="8829967"/>
            <a:ext cx="464340" cy="466433"/>
          </a:xfrm>
          <a:prstGeom prst="rect">
            <a:avLst/>
          </a:prstGeom>
        </p:spPr>
        <p:txBody>
          <a:bodyPr vert="horz" lIns="93162" tIns="46580" rIns="93162" bIns="46580" rtlCol="0" anchor="ctr" anchorCtr="0"/>
          <a:lstStyle>
            <a:lvl1pPr algn="ctr">
              <a:defRPr sz="1000">
                <a:solidFill>
                  <a:schemeClr val="bg1"/>
                </a:solidFill>
              </a:defRPr>
            </a:lvl1pPr>
          </a:lstStyle>
          <a:p>
            <a:fld id="{3B90169C-AFAA-4B3F-91CC-5EC03E22AE25}" type="slidenum">
              <a:rPr lang="en-US" smtClean="0"/>
              <a:pPr/>
              <a:t>9</a:t>
            </a:fld>
            <a:endParaRPr lang="en-US" dirty="0"/>
          </a:p>
        </p:txBody>
      </p:sp>
    </p:spTree>
    <p:extLst>
      <p:ext uri="{BB962C8B-B14F-4D97-AF65-F5344CB8AC3E}">
        <p14:creationId xmlns:p14="http://schemas.microsoft.com/office/powerpoint/2010/main" val="394416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NTDC-Horizontal-Gradient-Orange.png">
            <a:extLst>
              <a:ext uri="{FF2B5EF4-FFF2-40B4-BE49-F238E27FC236}">
                <a16:creationId xmlns:a16="http://schemas.microsoft.com/office/drawing/2014/main" id="{A41CBAC5-53B7-134E-B315-FDEEB4787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614" y="6381617"/>
            <a:ext cx="8278386" cy="484973"/>
          </a:xfrm>
          <a:prstGeom prst="rect">
            <a:avLst/>
          </a:prstGeom>
        </p:spPr>
      </p:pic>
      <p:sp>
        <p:nvSpPr>
          <p:cNvPr id="7" name="Rectangle 6"/>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Subtitle 2"/>
          <p:cNvSpPr>
            <a:spLocks noGrp="1"/>
          </p:cNvSpPr>
          <p:nvPr>
            <p:ph type="subTitle" idx="1"/>
          </p:nvPr>
        </p:nvSpPr>
        <p:spPr>
          <a:xfrm>
            <a:off x="1421411" y="4704380"/>
            <a:ext cx="4143828" cy="598460"/>
          </a:xfrm>
        </p:spPr>
        <p:txBody>
          <a:bodyPr lIns="0" tIns="0" rIns="0" bIns="0" anchor="t" anchorCtr="0">
            <a:normAutofit/>
          </a:bodyPr>
          <a:lstStyle>
            <a:lvl1pPr marL="0" indent="0" algn="l">
              <a:spcBef>
                <a:spcPts val="0"/>
              </a:spcBef>
              <a:buNone/>
              <a:defRPr sz="1425">
                <a:solidFill>
                  <a:schemeClr val="bg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hasCustomPrompt="1"/>
          </p:nvPr>
        </p:nvSpPr>
        <p:spPr>
          <a:xfrm>
            <a:off x="1299917" y="2878052"/>
            <a:ext cx="6731456" cy="1828800"/>
          </a:xfrm>
        </p:spPr>
        <p:txBody>
          <a:bodyPr/>
          <a:lstStyle>
            <a:lvl1pPr algn="l">
              <a:defRPr sz="3150" cap="none" spc="113"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7984" y="683007"/>
            <a:ext cx="4306824" cy="777737"/>
          </a:xfrm>
          <a:prstGeom prst="rect">
            <a:avLst/>
          </a:prstGeom>
        </p:spPr>
      </p:pic>
      <p:pic>
        <p:nvPicPr>
          <p:cNvPr id="4" name="Picture 3">
            <a:extLst>
              <a:ext uri="{FF2B5EF4-FFF2-40B4-BE49-F238E27FC236}">
                <a16:creationId xmlns:a16="http://schemas.microsoft.com/office/drawing/2014/main" id="{4A3A39D1-FFF3-5A4A-95AF-9EED6742A41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5615" y="1664677"/>
            <a:ext cx="8278386" cy="820983"/>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865614" y="1700670"/>
            <a:ext cx="8278386" cy="78922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Slide Number Placeholder 5">
            <a:extLst>
              <a:ext uri="{FF2B5EF4-FFF2-40B4-BE49-F238E27FC236}">
                <a16:creationId xmlns:a16="http://schemas.microsoft.com/office/drawing/2014/main" id="{1C18AE1B-33BB-964F-8C54-1B2AD85E108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tx1">
                    <a:lumMod val="85000"/>
                    <a:lumOff val="15000"/>
                  </a:schemeClr>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380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70E1AD-011D-BD47-910F-1B1BC4FFCB17}" type="datetime1">
              <a:rPr lang="en-US" smtClean="0">
                <a:solidFill>
                  <a:srgbClr val="1F497D"/>
                </a:solidFill>
              </a:rPr>
              <a:pPr/>
              <a:t>4/11/2022</a:t>
            </a:fld>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
        <p:nvSpPr>
          <p:cNvPr id="7" name="Title 9"/>
          <p:cNvSpPr>
            <a:spLocks noGrp="1"/>
          </p:cNvSpPr>
          <p:nvPr>
            <p:ph type="title"/>
          </p:nvPr>
        </p:nvSpPr>
        <p:spPr>
          <a:xfrm>
            <a:off x="686003" y="550532"/>
            <a:ext cx="7722166" cy="1054394"/>
          </a:xfrm>
        </p:spPr>
        <p:txBody>
          <a:bodyPr/>
          <a:lstStyle>
            <a:lvl1pPr>
              <a:defRPr>
                <a:solidFill>
                  <a:schemeClr val="tx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3878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4/11/2022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pic>
        <p:nvPicPr>
          <p:cNvPr id="3" name="Picture 2" descr="NTDC-Horizontal-Gradient-Oran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155" y="454264"/>
            <a:ext cx="8229600" cy="1280160"/>
          </a:xfrm>
          <a:prstGeom prst="rect">
            <a:avLst/>
          </a:prstGeom>
        </p:spPr>
      </p:pic>
      <p:sp>
        <p:nvSpPr>
          <p:cNvPr id="12" name="Title 9"/>
          <p:cNvSpPr>
            <a:spLocks noGrp="1"/>
          </p:cNvSpPr>
          <p:nvPr>
            <p:ph type="title"/>
          </p:nvPr>
        </p:nvSpPr>
        <p:spPr>
          <a:xfrm>
            <a:off x="715885" y="580414"/>
            <a:ext cx="7722166" cy="1054394"/>
          </a:xfrm>
        </p:spPr>
        <p:txBody>
          <a:bodyPr/>
          <a:lstStyle/>
          <a:p>
            <a:r>
              <a:rPr lang="en-US" dirty="0"/>
              <a:t>Click to edit Master title style</a:t>
            </a:r>
          </a:p>
        </p:txBody>
      </p:sp>
      <p:sp>
        <p:nvSpPr>
          <p:cNvPr id="11" name="Slide Number Placeholder 5">
            <a:extLst>
              <a:ext uri="{FF2B5EF4-FFF2-40B4-BE49-F238E27FC236}">
                <a16:creationId xmlns:a16="http://schemas.microsoft.com/office/drawing/2014/main" id="{E32345EE-6CCA-3841-A2B1-FFA94CD0650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6313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4/11/2022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1" name="Picture 10"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244" y="-9271"/>
            <a:ext cx="8229600" cy="463535"/>
          </a:xfrm>
          <a:prstGeom prst="rect">
            <a:avLst/>
          </a:prstGeom>
        </p:spPr>
      </p:pic>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525215EA-4043-864C-A612-9EA106758BF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03470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5" name="Slide Number Placeholder 5">
            <a:extLst>
              <a:ext uri="{FF2B5EF4-FFF2-40B4-BE49-F238E27FC236}">
                <a16:creationId xmlns:a16="http://schemas.microsoft.com/office/drawing/2014/main" id="{DE6EA2DE-2940-0245-8509-4B17B4B0655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6342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93B-2BE0-9448-A901-C62514EB467F}"/>
              </a:ext>
            </a:extLst>
          </p:cNvPr>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01FE6DE-4927-614F-8762-E1C7FA243898}"/>
              </a:ext>
            </a:extLst>
          </p:cNvPr>
          <p:cNvSpPr>
            <a:spLocks noGrp="1"/>
          </p:cNvSpPr>
          <p:nvPr>
            <p:ph type="dt" sz="half" idx="10"/>
          </p:nvPr>
        </p:nvSpPr>
        <p:spPr/>
        <p:txBody>
          <a:bodyPr/>
          <a:lstStyle/>
          <a:p>
            <a:fld id="{4E05282C-4F37-834B-AEC1-CD0B849C1834}" type="datetime1">
              <a:rPr lang="en-US" smtClean="0">
                <a:solidFill>
                  <a:srgbClr val="1F497D"/>
                </a:solidFill>
              </a:rPr>
              <a:pPr/>
              <a:t>4/11/2022</a:t>
            </a:fld>
            <a:endParaRPr lang="en-US" dirty="0">
              <a:solidFill>
                <a:srgbClr val="1F497D"/>
              </a:solidFill>
            </a:endParaRPr>
          </a:p>
        </p:txBody>
      </p:sp>
      <p:sp>
        <p:nvSpPr>
          <p:cNvPr id="5" name="Rectangle 4">
            <a:extLst>
              <a:ext uri="{FF2B5EF4-FFF2-40B4-BE49-F238E27FC236}">
                <a16:creationId xmlns:a16="http://schemas.microsoft.com/office/drawing/2014/main" id="{05DD01E6-E3DF-114D-82F3-5F68E20AFC47}"/>
              </a:ext>
            </a:extLst>
          </p:cNvPr>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6" name="Picture 5">
            <a:extLst>
              <a:ext uri="{FF2B5EF4-FFF2-40B4-BE49-F238E27FC236}">
                <a16:creationId xmlns:a16="http://schemas.microsoft.com/office/drawing/2014/main" id="{42C6B316-B9F1-A741-BA81-AEC99253FA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984" y="683007"/>
            <a:ext cx="4306824" cy="777737"/>
          </a:xfrm>
          <a:prstGeom prst="rect">
            <a:avLst/>
          </a:prstGeom>
        </p:spPr>
      </p:pic>
      <p:sp>
        <p:nvSpPr>
          <p:cNvPr id="7" name="Slide Number Placeholder 5">
            <a:extLst>
              <a:ext uri="{FF2B5EF4-FFF2-40B4-BE49-F238E27FC236}">
                <a16:creationId xmlns:a16="http://schemas.microsoft.com/office/drawing/2014/main" id="{A09ECD12-86A7-8349-BC0A-C6C8AB29B1D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60942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6665350" y="461963"/>
            <a:ext cx="2023037" cy="5942012"/>
          </a:xfrm>
          <a:prstGeom prst="rect">
            <a:avLst/>
          </a:prstGeom>
          <a:solidFill>
            <a:srgbClr val="94D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381" y="621136"/>
            <a:ext cx="5868105" cy="5772681"/>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3832" y="2306696"/>
            <a:ext cx="1673352" cy="2816352"/>
          </a:xfrm>
        </p:spPr>
        <p:txBody>
          <a:bodyPr tIns="0"/>
          <a:lstStyle>
            <a:lvl1pPr marL="0" indent="0">
              <a:buNone/>
              <a:defRPr sz="1050">
                <a:solidFill>
                  <a:schemeClr val="tx2">
                    <a:lumMod val="50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5613" y="6486525"/>
            <a:ext cx="2133600" cy="274320"/>
          </a:xfrm>
        </p:spPr>
        <p:txBody>
          <a:bodyPr/>
          <a:lstStyle/>
          <a:p>
            <a:fld id="{2C9F8950-2582-824D-A5A3-A49395D41DB5}" type="datetime1">
              <a:rPr lang="en-US" smtClean="0">
                <a:solidFill>
                  <a:srgbClr val="1F497D"/>
                </a:solidFill>
              </a:rPr>
              <a:pPr/>
              <a:t>4/11/2022</a:t>
            </a:fld>
            <a:endParaRPr lang="en-US" dirty="0">
              <a:solidFill>
                <a:srgbClr val="1F497D"/>
              </a:solidFill>
            </a:endParaRPr>
          </a:p>
        </p:txBody>
      </p:sp>
      <p:sp>
        <p:nvSpPr>
          <p:cNvPr id="11" name="Title 10"/>
          <p:cNvSpPr>
            <a:spLocks noGrp="1"/>
          </p:cNvSpPr>
          <p:nvPr>
            <p:ph type="title"/>
          </p:nvPr>
        </p:nvSpPr>
        <p:spPr>
          <a:xfrm>
            <a:off x="6853835" y="624072"/>
            <a:ext cx="1675660" cy="1673352"/>
          </a:xfrm>
        </p:spPr>
        <p:txBody>
          <a:bodyPr anchor="b"/>
          <a:lstStyle>
            <a:lvl1pPr algn="l">
              <a:defRPr sz="1500" spc="113" baseline="0">
                <a:solidFill>
                  <a:schemeClr val="tx2">
                    <a:lumMod val="50000"/>
                  </a:schemeClr>
                </a:solidFill>
              </a:defRPr>
            </a:lvl1pPr>
          </a:lstStyle>
          <a:p>
            <a:r>
              <a:rPr lang="en-US" dirty="0"/>
              <a:t>Click to edit Master title style</a:t>
            </a:r>
          </a:p>
        </p:txBody>
      </p:sp>
      <p:sp>
        <p:nvSpPr>
          <p:cNvPr id="13" name="Rectangle 12"/>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5" name="Rectangle 14"/>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6" name="Slide Number Placeholder 5">
            <a:extLst>
              <a:ext uri="{FF2B5EF4-FFF2-40B4-BE49-F238E27FC236}">
                <a16:creationId xmlns:a16="http://schemas.microsoft.com/office/drawing/2014/main" id="{FE97E21E-0FAF-6C46-8D5B-71092AC46F2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9908040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6665350" y="452438"/>
            <a:ext cx="2023037" cy="5942012"/>
          </a:xfrm>
          <a:prstGeom prst="rect">
            <a:avLst/>
          </a:prstGeom>
          <a:solidFill>
            <a:srgbClr val="183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3"/>
          <p:cNvSpPr>
            <a:spLocks noGrp="1"/>
          </p:cNvSpPr>
          <p:nvPr>
            <p:ph type="body" sz="half" idx="2"/>
          </p:nvPr>
        </p:nvSpPr>
        <p:spPr>
          <a:xfrm>
            <a:off x="6853832" y="2297171"/>
            <a:ext cx="1673352" cy="2816352"/>
          </a:xfrm>
        </p:spPr>
        <p:txBody>
          <a:bodyPr tIns="0"/>
          <a:lstStyle>
            <a:lvl1pPr marL="0" indent="0">
              <a:buNone/>
              <a:defRPr sz="1050">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14" name="Title 10"/>
          <p:cNvSpPr>
            <a:spLocks noGrp="1"/>
          </p:cNvSpPr>
          <p:nvPr>
            <p:ph type="title"/>
          </p:nvPr>
        </p:nvSpPr>
        <p:spPr>
          <a:xfrm>
            <a:off x="6853835" y="614547"/>
            <a:ext cx="1675660" cy="1673352"/>
          </a:xfrm>
        </p:spPr>
        <p:txBody>
          <a:bodyPr anchor="b"/>
          <a:lstStyle>
            <a:lvl1pPr algn="l">
              <a:defRPr sz="1500" spc="113" baseline="0">
                <a:solidFill>
                  <a:srgbClr val="FFFFFF"/>
                </a:solidFill>
              </a:defRPr>
            </a:lvl1pPr>
          </a:lstStyle>
          <a:p>
            <a:r>
              <a:rPr lang="en-US" dirty="0"/>
              <a:t>Click to edit Master title style</a:t>
            </a:r>
          </a:p>
        </p:txBody>
      </p:sp>
      <p:sp>
        <p:nvSpPr>
          <p:cNvPr id="15" name="Rectangle 14"/>
          <p:cNvSpPr/>
          <p:nvPr userDrawn="1"/>
        </p:nvSpPr>
        <p:spPr>
          <a:xfrm>
            <a:off x="8689755" y="6394210"/>
            <a:ext cx="454245" cy="463790"/>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Picture Placeholder 2"/>
          <p:cNvSpPr>
            <a:spLocks noGrp="1"/>
          </p:cNvSpPr>
          <p:nvPr>
            <p:ph type="pic" idx="1"/>
          </p:nvPr>
        </p:nvSpPr>
        <p:spPr>
          <a:xfrm>
            <a:off x="455612" y="461963"/>
            <a:ext cx="6117035" cy="5932488"/>
          </a:xfrm>
        </p:spPr>
        <p:txBody>
          <a:bodyPr anchor="ct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9" name="Slide Number Placeholder 5">
            <a:extLst>
              <a:ext uri="{FF2B5EF4-FFF2-40B4-BE49-F238E27FC236}">
                <a16:creationId xmlns:a16="http://schemas.microsoft.com/office/drawing/2014/main" id="{B7A3B706-F386-E641-AB4D-FB01DF1689A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8206550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3406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044355" y="2750421"/>
            <a:ext cx="5932489" cy="1355574"/>
          </a:xfrm>
          <a:prstGeom prst="rect">
            <a:avLst/>
          </a:prstGeom>
        </p:spPr>
      </p:pic>
      <p:sp>
        <p:nvSpPr>
          <p:cNvPr id="2" name="Vertical Title 1"/>
          <p:cNvSpPr>
            <a:spLocks noGrp="1"/>
          </p:cNvSpPr>
          <p:nvPr>
            <p:ph type="title" orient="vert"/>
          </p:nvPr>
        </p:nvSpPr>
        <p:spPr>
          <a:xfrm>
            <a:off x="7427626" y="852903"/>
            <a:ext cx="1177329" cy="5282543"/>
          </a:xfrm>
        </p:spPr>
        <p:txBody>
          <a:bodyPr vert="eaVert"/>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461963"/>
            <a:ext cx="6597504" cy="5932487"/>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Rectangle 11"/>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3" name="Slide Number Placeholder 5">
            <a:extLst>
              <a:ext uri="{FF2B5EF4-FFF2-40B4-BE49-F238E27FC236}">
                <a16:creationId xmlns:a16="http://schemas.microsoft.com/office/drawing/2014/main" id="{C309BC1B-6D72-5746-8F95-8514FB6037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136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1822890"/>
            <a:ext cx="9143999" cy="503511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hasCustomPrompt="1"/>
          </p:nvPr>
        </p:nvSpPr>
        <p:spPr>
          <a:xfrm>
            <a:off x="1130300" y="2878052"/>
            <a:ext cx="6901073" cy="1828800"/>
          </a:xfrm>
        </p:spPr>
        <p:txBody>
          <a:bodyPr/>
          <a:lstStyle>
            <a:lvl1pPr algn="ctr">
              <a:defRPr sz="3150" cap="none" spc="113" baseline="0">
                <a:solidFill>
                  <a:schemeClr val="bg1"/>
                </a:solidFill>
              </a:defRPr>
            </a:lvl1pPr>
          </a:lstStyle>
          <a:p>
            <a:r>
              <a:rPr lang="en-US" dirty="0"/>
              <a:t>For more information, visit:</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8084" y="459174"/>
            <a:ext cx="902216" cy="777737"/>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0" y="1555160"/>
            <a:ext cx="9144000" cy="267730"/>
          </a:xfrm>
          <a:prstGeom prst="rect">
            <a:avLst/>
          </a:prstGeom>
          <a:solidFill>
            <a:srgbClr val="85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2" name="Rectangle 1">
            <a:extLst>
              <a:ext uri="{FF2B5EF4-FFF2-40B4-BE49-F238E27FC236}">
                <a16:creationId xmlns:a16="http://schemas.microsoft.com/office/drawing/2014/main" id="{F2F0A77B-1544-2440-B637-718A210BABAA}"/>
              </a:ext>
            </a:extLst>
          </p:cNvPr>
          <p:cNvSpPr/>
          <p:nvPr userDrawn="1"/>
        </p:nvSpPr>
        <p:spPr>
          <a:xfrm>
            <a:off x="3068402" y="4051904"/>
            <a:ext cx="3024867" cy="577081"/>
          </a:xfrm>
          <a:prstGeom prst="rect">
            <a:avLst/>
          </a:prstGeom>
        </p:spPr>
        <p:txBody>
          <a:bodyPr wrap="none">
            <a:spAutoFit/>
          </a:bodyPr>
          <a:lstStyle/>
          <a:p>
            <a:r>
              <a:rPr lang="en-US" sz="3150" dirty="0">
                <a:solidFill>
                  <a:schemeClr val="bg1"/>
                </a:solidFill>
                <a:latin typeface="+mj-lt"/>
              </a:rPr>
              <a:t>ntdcportal.org</a:t>
            </a:r>
          </a:p>
        </p:txBody>
      </p:sp>
    </p:spTree>
    <p:extLst>
      <p:ext uri="{BB962C8B-B14F-4D97-AF65-F5344CB8AC3E}">
        <p14:creationId xmlns:p14="http://schemas.microsoft.com/office/powerpoint/2010/main" val="4206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04FA6B9-3BCE-BA43-AEDF-78AD220AD7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9812"/>
            <a:ext cx="9144000" cy="5932488"/>
          </a:xfrm>
          <a:prstGeom prst="rect">
            <a:avLst/>
          </a:prstGeom>
        </p:spPr>
      </p:pic>
      <p:pic>
        <p:nvPicPr>
          <p:cNvPr id="15" name="Picture 14" descr="NTDC-Horizontal-Gradient-Light.png"/>
          <p:cNvPicPr>
            <a:picLocks noChangeAspect="1"/>
          </p:cNvPicPr>
          <p:nvPr userDrawn="1"/>
        </p:nvPicPr>
        <p:blipFill>
          <a:blip r:embed="rId3" cstate="print">
            <a:alphaModFix amt="67000"/>
            <a:extLst>
              <a:ext uri="{28A0092B-C50C-407E-A947-70E740481C1C}">
                <a14:useLocalDpi xmlns:a14="http://schemas.microsoft.com/office/drawing/2010/main"/>
              </a:ext>
            </a:extLst>
          </a:blip>
          <a:stretch>
            <a:fillRect/>
          </a:stretch>
        </p:blipFill>
        <p:spPr>
          <a:xfrm>
            <a:off x="457199" y="461573"/>
            <a:ext cx="8686801" cy="5932487"/>
          </a:xfrm>
          <a:prstGeom prst="rect">
            <a:avLst/>
          </a:prstGeom>
        </p:spPr>
      </p:pic>
      <p:sp>
        <p:nvSpPr>
          <p:cNvPr id="2" name="Rectangle 1">
            <a:extLst>
              <a:ext uri="{FF2B5EF4-FFF2-40B4-BE49-F238E27FC236}">
                <a16:creationId xmlns:a16="http://schemas.microsoft.com/office/drawing/2014/main" id="{88B74CDE-EEEB-3A43-85E1-7FA7476F74FD}"/>
              </a:ext>
            </a:extLst>
          </p:cNvPr>
          <p:cNvSpPr/>
          <p:nvPr userDrawn="1"/>
        </p:nvSpPr>
        <p:spPr>
          <a:xfrm>
            <a:off x="1066800" y="3186545"/>
            <a:ext cx="8077200" cy="225829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Title 12">
            <a:extLst>
              <a:ext uri="{FF2B5EF4-FFF2-40B4-BE49-F238E27FC236}">
                <a16:creationId xmlns:a16="http://schemas.microsoft.com/office/drawing/2014/main" id="{C52AE20A-2E7E-C847-A058-455F876F225B}"/>
              </a:ext>
            </a:extLst>
          </p:cNvPr>
          <p:cNvSpPr>
            <a:spLocks noGrp="1"/>
          </p:cNvSpPr>
          <p:nvPr>
            <p:ph type="title" hasCustomPrompt="1"/>
          </p:nvPr>
        </p:nvSpPr>
        <p:spPr>
          <a:xfrm>
            <a:off x="1299917" y="3429000"/>
            <a:ext cx="6731456" cy="1828800"/>
          </a:xfrm>
        </p:spPr>
        <p:txBody>
          <a:bodyPr/>
          <a:lstStyle>
            <a:lvl1pPr algn="l">
              <a:defRPr sz="3150" cap="none" spc="113" baseline="0">
                <a:solidFill>
                  <a:srgbClr val="183250"/>
                </a:solidFill>
              </a:defRPr>
            </a:lvl1pPr>
          </a:lstStyle>
          <a:p>
            <a:r>
              <a:rPr lang="en-US" dirty="0"/>
              <a:t>Click To Edit Section Title Style</a:t>
            </a:r>
          </a:p>
        </p:txBody>
      </p:sp>
      <p:sp>
        <p:nvSpPr>
          <p:cNvPr id="13" name="Slide Number Placeholder 5">
            <a:extLst>
              <a:ext uri="{FF2B5EF4-FFF2-40B4-BE49-F238E27FC236}">
                <a16:creationId xmlns:a16="http://schemas.microsoft.com/office/drawing/2014/main" id="{5C31F546-A8AD-C64B-BAB8-8C6691B75733}"/>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86449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14" descr="NTDC-Horizontal-Gradient-Ligh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461963"/>
            <a:ext cx="4114801" cy="5932487"/>
          </a:xfrm>
          <a:prstGeom prst="rect">
            <a:avLst/>
          </a:prstGeom>
        </p:spPr>
      </p:pic>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821765" y="1778000"/>
            <a:ext cx="3137647" cy="3346824"/>
          </a:xfrm>
        </p:spPr>
        <p:txBody>
          <a:bodyPr/>
          <a:lstStyle>
            <a:lvl1pPr algn="ctr">
              <a:defRPr sz="3150" spc="113" baseline="0">
                <a:solidFill>
                  <a:schemeClr val="tx2">
                    <a:lumMod val="50000"/>
                  </a:schemeClr>
                </a:solidFill>
              </a:defRPr>
            </a:lvl1pPr>
          </a:lstStyle>
          <a:p>
            <a:r>
              <a:rPr lang="en-US" dirty="0"/>
              <a:t>Click to edit Master title style</a:t>
            </a: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F92FF02-B7D9-1C40-A878-FB89C08C980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4144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F1A6D450-A513-764A-8892-E14792200A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7548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6349" y="0"/>
            <a:ext cx="4593290" cy="68580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612588" y="1852706"/>
            <a:ext cx="3137647" cy="3346824"/>
          </a:xfrm>
        </p:spPr>
        <p:txBody>
          <a:bodyPr/>
          <a:lstStyle>
            <a:lvl1pPr algn="ctr">
              <a:defRPr sz="3150" spc="113" baseline="0">
                <a:solidFill>
                  <a:schemeClr val="bg1"/>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689526"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AD9D96D1-9098-0F4C-B514-E1EFE5E5742F}"/>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97973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90513" indent="-255588">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6FDF8F-9294-DD42-9E9C-4ADDEF186FBC}" type="datetime1">
              <a:rPr lang="en-US" smtClean="0">
                <a:solidFill>
                  <a:srgbClr val="1F497D"/>
                </a:solidFill>
              </a:rPr>
              <a:pPr/>
              <a:t>4/11/2022</a:t>
            </a:fld>
            <a:endParaRPr lang="en-US" dirty="0">
              <a:solidFill>
                <a:srgbClr val="1F497D"/>
              </a:solidFill>
            </a:endParaRPr>
          </a:p>
        </p:txBody>
      </p:sp>
      <p:sp>
        <p:nvSpPr>
          <p:cNvPr id="7" name="Title 6"/>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D9C8D869-B4AD-D647-80E5-C7BF6FC5A9CA}"/>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089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8FE88C8-0BCD-7E49-86FA-D417136169FF}" type="datetime1">
              <a:rPr lang="en-US" smtClean="0">
                <a:solidFill>
                  <a:srgbClr val="1F497D"/>
                </a:solidFill>
              </a:rPr>
              <a:pPr/>
              <a:t>4/11/2022</a:t>
            </a:fld>
            <a:endParaRPr lang="en-US" dirty="0">
              <a:solidFill>
                <a:srgbClr val="1F497D"/>
              </a:solidFill>
            </a:endParaRPr>
          </a:p>
        </p:txBody>
      </p:sp>
      <p:sp>
        <p:nvSpPr>
          <p:cNvPr id="8" name="Title 7"/>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4CF9D544-D19D-5242-A5C4-C0D77D5BE078}"/>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66650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722438"/>
            <a:ext cx="4040188"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3" y="2438412"/>
            <a:ext cx="4040188"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722438"/>
            <a:ext cx="4041775"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33" y="2438412"/>
            <a:ext cx="4041775"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4034640-FB7B-A745-AC94-3CA9C039DAB9}" type="datetime1">
              <a:rPr lang="en-US" smtClean="0">
                <a:solidFill>
                  <a:srgbClr val="1F497D"/>
                </a:solidFill>
              </a:rPr>
              <a:pPr/>
              <a:t>4/11/2022</a:t>
            </a:fld>
            <a:endParaRPr lang="en-US" dirty="0">
              <a:solidFill>
                <a:srgbClr val="1F497D"/>
              </a:solidFill>
            </a:endParaRPr>
          </a:p>
        </p:txBody>
      </p:sp>
      <p:sp>
        <p:nvSpPr>
          <p:cNvPr id="10" name="Title 9"/>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EDD37F6A-3F12-5449-AA7C-211FCAD05732}"/>
              </a:ext>
            </a:extLst>
          </p:cNvPr>
          <p:cNvSpPr>
            <a:spLocks noGrp="1"/>
          </p:cNvSpPr>
          <p:nvPr>
            <p:ph type="sldNum" sz="quarter" idx="11"/>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0666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826"/>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Text Placeholder 2"/>
          <p:cNvSpPr>
            <a:spLocks noGrp="1"/>
          </p:cNvSpPr>
          <p:nvPr>
            <p:ph type="body" idx="1"/>
          </p:nvPr>
        </p:nvSpPr>
        <p:spPr>
          <a:xfrm>
            <a:off x="454246" y="1928305"/>
            <a:ext cx="8222762" cy="4198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cs typeface="Arial"/>
              </a:defRPr>
            </a:lvl1pPr>
          </a:lstStyle>
          <a:p>
            <a:fld id="{4E05282C-4F37-834B-AEC1-CD0B849C1834}" type="datetime1">
              <a:rPr lang="en-US" smtClean="0">
                <a:solidFill>
                  <a:srgbClr val="1F497D"/>
                </a:solidFill>
              </a:rPr>
              <a:pPr/>
              <a:t>4/11/2022</a:t>
            </a:fld>
            <a:endParaRPr lang="en-US" dirty="0">
              <a:solidFill>
                <a:srgbClr val="1F497D"/>
              </a:solidFill>
            </a:endParaRPr>
          </a:p>
        </p:txBody>
      </p:sp>
      <p:sp>
        <p:nvSpPr>
          <p:cNvPr id="11" name="Rectangle 10"/>
          <p:cNvSpPr/>
          <p:nvPr userDrawn="1"/>
        </p:nvSpPr>
        <p:spPr>
          <a:xfrm>
            <a:off x="0" y="452439"/>
            <a:ext cx="460155" cy="128016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7" name="Picture 6" descr="NTDC-Horizontal-Gradient-Light.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0154" y="452438"/>
            <a:ext cx="8229600" cy="1280160"/>
          </a:xfrm>
          <a:prstGeom prst="rect">
            <a:avLst/>
          </a:prstGeom>
        </p:spPr>
      </p:pic>
      <p:sp>
        <p:nvSpPr>
          <p:cNvPr id="2" name="Title Placeholder 1"/>
          <p:cNvSpPr>
            <a:spLocks noGrp="1"/>
          </p:cNvSpPr>
          <p:nvPr>
            <p:ph type="title"/>
          </p:nvPr>
        </p:nvSpPr>
        <p:spPr>
          <a:xfrm>
            <a:off x="460155" y="452439"/>
            <a:ext cx="8229600" cy="1280159"/>
          </a:xfrm>
          <a:prstGeom prst="rect">
            <a:avLst/>
          </a:prstGeom>
        </p:spPr>
        <p:txBody>
          <a:bodyPr vert="horz" lIns="91440" tIns="45720" rIns="91440" bIns="45720" rtlCol="0" anchor="ctr">
            <a:noAutofit/>
          </a:bodyPr>
          <a:lstStyle/>
          <a:p>
            <a:r>
              <a:rPr lang="en-US" dirty="0"/>
              <a:t>Click to edit Master title style</a:t>
            </a:r>
          </a:p>
        </p:txBody>
      </p:sp>
      <p:sp>
        <p:nvSpPr>
          <p:cNvPr id="15" name="Rectangle 14"/>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Slide Number Placeholder 5"/>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pic>
        <p:nvPicPr>
          <p:cNvPr id="17" name="Picture 16" descr="NTDC-Logo-Mark.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Tree>
    <p:extLst>
      <p:ext uri="{BB962C8B-B14F-4D97-AF65-F5344CB8AC3E}">
        <p14:creationId xmlns:p14="http://schemas.microsoft.com/office/powerpoint/2010/main" val="81643274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7" r:id="rId3"/>
    <p:sldLayoutId id="2147483673" r:id="rId4"/>
    <p:sldLayoutId id="2147483678" r:id="rId5"/>
    <p:sldLayoutId id="2147483674" r:id="rId6"/>
    <p:sldLayoutId id="2147483662" r:id="rId7"/>
    <p:sldLayoutId id="2147483664" r:id="rId8"/>
    <p:sldLayoutId id="2147483665" r:id="rId9"/>
    <p:sldLayoutId id="2147483666" r:id="rId10"/>
    <p:sldLayoutId id="2147483675" r:id="rId11"/>
    <p:sldLayoutId id="2147483667" r:id="rId12"/>
    <p:sldLayoutId id="2147483676" r:id="rId13"/>
    <p:sldLayoutId id="2147483679" r:id="rId14"/>
    <p:sldLayoutId id="2147483668" r:id="rId15"/>
    <p:sldLayoutId id="2147483669" r:id="rId16"/>
    <p:sldLayoutId id="2147483670" r:id="rId17"/>
    <p:sldLayoutId id="2147483671" r:id="rId18"/>
  </p:sldLayoutIdLst>
  <p:hf hdr="0" ftr="0" dt="0"/>
  <p:txStyles>
    <p:title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p:titleStyle>
    <p:body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22B3BB5-4C94-48B9-95BF-3F248C8A6888}"/>
              </a:ext>
            </a:extLst>
          </p:cNvPr>
          <p:cNvSpPr txBox="1">
            <a:spLocks noGrp="1"/>
          </p:cNvSpPr>
          <p:nvPr>
            <p:ph type="title" idx="4294967295"/>
          </p:nvPr>
        </p:nvSpPr>
        <p:spPr>
          <a:xfrm>
            <a:off x="1299916" y="2878052"/>
            <a:ext cx="7637895"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150" b="0" i="0" u="none" strike="noStrike" kern="1200" cap="none" spc="113" normalizeH="0" baseline="0" noProof="0" dirty="0">
                <a:ln>
                  <a:noFill/>
                </a:ln>
                <a:solidFill>
                  <a:schemeClr val="bg1"/>
                </a:solidFill>
                <a:effectLst/>
                <a:uLnTx/>
                <a:uFillTx/>
                <a:latin typeface="Arial Rounded MT Bold"/>
                <a:ea typeface="+mj-ea"/>
                <a:cs typeface="Arial Rounded MT Bold"/>
              </a:rPr>
              <a:t>ATTACHMENT</a:t>
            </a:r>
          </a:p>
        </p:txBody>
      </p:sp>
      <p:sp>
        <p:nvSpPr>
          <p:cNvPr id="6" name="Subtitle 1">
            <a:extLst>
              <a:ext uri="{FF2B5EF4-FFF2-40B4-BE49-F238E27FC236}">
                <a16:creationId xmlns:a16="http://schemas.microsoft.com/office/drawing/2014/main" id="{3AC98E2F-DB68-4792-88E9-24DE39327A67}"/>
              </a:ext>
            </a:extLst>
          </p:cNvPr>
          <p:cNvSpPr txBox="1">
            <a:spLocks/>
          </p:cNvSpPr>
          <p:nvPr/>
        </p:nvSpPr>
        <p:spPr>
          <a:xfrm>
            <a:off x="1421411" y="4214269"/>
            <a:ext cx="4143828" cy="598460"/>
          </a:xfrm>
          <a:prstGeom prst="rect">
            <a:avLst/>
          </a:prstGeom>
        </p:spPr>
        <p:txBody>
          <a:bodyPr vert="horz" lIns="0" tIns="0" rIns="0" bIns="0" rtlCol="0" anchor="t" anchorCtr="0">
            <a:normAutofit/>
          </a:bodyPr>
          <a:lstStyle>
            <a:lvl1pPr marL="0" indent="0" algn="l" defTabSz="685766" rtl="0" eaLnBrk="1" latinLnBrk="0" hangingPunct="1">
              <a:spcBef>
                <a:spcPts val="0"/>
              </a:spcBef>
              <a:buClr>
                <a:schemeClr val="accent1"/>
              </a:buClr>
              <a:buFont typeface="Wingdings 2" pitchFamily="18" charset="2"/>
              <a:buNone/>
              <a:defRPr sz="1425" kern="1200" spc="0" baseline="0">
                <a:solidFill>
                  <a:srgbClr val="C13521"/>
                </a:solidFill>
                <a:latin typeface="Arial"/>
                <a:ea typeface="+mn-ea"/>
                <a:cs typeface="Arial"/>
              </a:defRPr>
            </a:lvl1pPr>
            <a:lvl2pPr marL="342884" indent="0" algn="ctr" defTabSz="685766" rtl="0" eaLnBrk="1" latinLnBrk="0" hangingPunct="1">
              <a:spcBef>
                <a:spcPct val="20000"/>
              </a:spcBef>
              <a:buClr>
                <a:schemeClr val="accent2"/>
              </a:buClr>
              <a:buFont typeface="Wingdings" pitchFamily="2" charset="2"/>
              <a:buNone/>
              <a:defRPr sz="1350" kern="1200" spc="0" baseline="0">
                <a:solidFill>
                  <a:schemeClr val="tx1">
                    <a:tint val="75000"/>
                  </a:schemeClr>
                </a:solidFill>
                <a:latin typeface="Arial"/>
                <a:ea typeface="+mn-ea"/>
                <a:cs typeface="Arial"/>
              </a:defRPr>
            </a:lvl2pPr>
            <a:lvl3pPr marL="685766" indent="0" algn="ctr" defTabSz="685766" rtl="0" eaLnBrk="1" latinLnBrk="0" hangingPunct="1">
              <a:spcBef>
                <a:spcPct val="20000"/>
              </a:spcBef>
              <a:buClr>
                <a:schemeClr val="accent3"/>
              </a:buClr>
              <a:buFont typeface="Wingdings" pitchFamily="2" charset="2"/>
              <a:buNone/>
              <a:defRPr sz="1200" kern="1200" spc="0" baseline="0">
                <a:solidFill>
                  <a:schemeClr val="tx1">
                    <a:tint val="75000"/>
                  </a:schemeClr>
                </a:solidFill>
                <a:latin typeface="Arial"/>
                <a:ea typeface="+mn-ea"/>
                <a:cs typeface="Arial"/>
              </a:defRPr>
            </a:lvl3pPr>
            <a:lvl4pPr marL="1028649" indent="0" algn="ctr" defTabSz="685766" rtl="0" eaLnBrk="1" latinLnBrk="0" hangingPunct="1">
              <a:spcBef>
                <a:spcPct val="20000"/>
              </a:spcBef>
              <a:buClr>
                <a:schemeClr val="accent4"/>
              </a:buClr>
              <a:buFont typeface="Wingdings" pitchFamily="2" charset="2"/>
              <a:buNone/>
              <a:defRPr sz="1050" kern="1200" baseline="0">
                <a:solidFill>
                  <a:schemeClr val="tx1">
                    <a:tint val="75000"/>
                  </a:schemeClr>
                </a:solidFill>
                <a:latin typeface="Arial"/>
                <a:ea typeface="+mn-ea"/>
                <a:cs typeface="Arial"/>
              </a:defRPr>
            </a:lvl4pPr>
            <a:lvl5pPr marL="1371532" indent="0" algn="ctr" defTabSz="685766" rtl="0" eaLnBrk="1" latinLnBrk="0" hangingPunct="1">
              <a:spcBef>
                <a:spcPct val="20000"/>
              </a:spcBef>
              <a:buClr>
                <a:schemeClr val="accent6"/>
              </a:buClr>
              <a:buFont typeface="Wingdings" pitchFamily="2" charset="2"/>
              <a:buNone/>
              <a:defRPr sz="975" kern="1200" spc="0" baseline="0">
                <a:solidFill>
                  <a:schemeClr val="tx1">
                    <a:tint val="75000"/>
                  </a:schemeClr>
                </a:solidFill>
                <a:latin typeface="Arial"/>
                <a:ea typeface="+mn-ea"/>
                <a:cs typeface="Arial"/>
              </a:defRPr>
            </a:lvl5pPr>
            <a:lvl6pPr marL="1714415" indent="0" algn="ctr" defTabSz="685766" rtl="0" eaLnBrk="1" latinLnBrk="0" hangingPunct="1">
              <a:spcBef>
                <a:spcPct val="20000"/>
              </a:spcBef>
              <a:buClr>
                <a:schemeClr val="accent1"/>
              </a:buClr>
              <a:buFont typeface="Wingdings" pitchFamily="2" charset="2"/>
              <a:buNone/>
              <a:defRPr sz="900" kern="1200">
                <a:solidFill>
                  <a:schemeClr val="tx1">
                    <a:tint val="75000"/>
                  </a:schemeClr>
                </a:solidFill>
                <a:latin typeface="+mn-lt"/>
                <a:ea typeface="+mn-ea"/>
                <a:cs typeface="+mn-cs"/>
              </a:defRPr>
            </a:lvl6pPr>
            <a:lvl7pPr marL="2057297" indent="0" algn="ctr" defTabSz="685766" rtl="0" eaLnBrk="1" latinLnBrk="0" hangingPunct="1">
              <a:spcBef>
                <a:spcPct val="20000"/>
              </a:spcBef>
              <a:buClr>
                <a:schemeClr val="accent2"/>
              </a:buClr>
              <a:buFont typeface="Wingdings" pitchFamily="2" charset="2"/>
              <a:buNone/>
              <a:defRPr sz="900" kern="1200">
                <a:solidFill>
                  <a:schemeClr val="tx1">
                    <a:tint val="75000"/>
                  </a:schemeClr>
                </a:solidFill>
                <a:latin typeface="+mn-lt"/>
                <a:ea typeface="+mn-ea"/>
                <a:cs typeface="+mn-cs"/>
              </a:defRPr>
            </a:lvl7pPr>
            <a:lvl8pPr marL="2400180" indent="0" algn="ctr" defTabSz="685766" rtl="0" eaLnBrk="1" latinLnBrk="0" hangingPunct="1">
              <a:spcBef>
                <a:spcPct val="20000"/>
              </a:spcBef>
              <a:buClr>
                <a:schemeClr val="accent3"/>
              </a:buClr>
              <a:buFont typeface="Wingdings" pitchFamily="2" charset="2"/>
              <a:buNone/>
              <a:defRPr sz="900" kern="1200">
                <a:solidFill>
                  <a:schemeClr val="tx1">
                    <a:tint val="75000"/>
                  </a:schemeClr>
                </a:solidFill>
                <a:latin typeface="+mn-lt"/>
                <a:ea typeface="+mn-ea"/>
                <a:cs typeface="+mn-cs"/>
              </a:defRPr>
            </a:lvl8pPr>
            <a:lvl9pPr marL="2743064" indent="0" algn="ctr" defTabSz="685766" rtl="0" eaLnBrk="1" latinLnBrk="0" hangingPunct="1">
              <a:spcBef>
                <a:spcPct val="20000"/>
              </a:spcBef>
              <a:buClr>
                <a:schemeClr val="accent5"/>
              </a:buClr>
              <a:buFont typeface="Wingdings" pitchFamily="2" charset="2"/>
              <a:buNone/>
              <a:defRPr sz="900" kern="1200">
                <a:solidFill>
                  <a:schemeClr val="tx1">
                    <a:tint val="75000"/>
                  </a:schemeClr>
                </a:solidFill>
                <a:latin typeface="+mn-lt"/>
                <a:ea typeface="+mn-ea"/>
                <a:cs typeface="+mn-cs"/>
              </a:defRPr>
            </a:lvl9pPr>
          </a:lstStyle>
          <a:p>
            <a:r>
              <a:rPr lang="en-US" dirty="0">
                <a:solidFill>
                  <a:schemeClr val="bg1"/>
                </a:solidFill>
              </a:rPr>
              <a:t>FACILITATOR CLASSROOM GUIDE</a:t>
            </a:r>
          </a:p>
          <a:p>
            <a:r>
              <a:rPr lang="en-US" dirty="0">
                <a:solidFill>
                  <a:schemeClr val="bg1"/>
                </a:solidFill>
              </a:rPr>
              <a:t>Modified </a:t>
            </a:r>
            <a:r>
              <a:rPr lang="en-US" sz="1400" dirty="0">
                <a:solidFill>
                  <a:schemeClr val="bg1"/>
                </a:solidFill>
                <a:latin typeface="Arial" panose="020B0604020202020204" pitchFamily="34" charset="0"/>
                <a:cs typeface="Arial" panose="020B0604020202020204" pitchFamily="34" charset="0"/>
              </a:rPr>
              <a:t>January 2022</a:t>
            </a:r>
            <a:endParaRPr lang="en-US" dirty="0">
              <a:solidFill>
                <a:schemeClr val="bg1"/>
              </a:solidFill>
            </a:endParaRP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1</a:t>
            </a:fld>
            <a:endParaRPr lang="en-US" dirty="0"/>
          </a:p>
        </p:txBody>
      </p:sp>
    </p:spTree>
    <p:extLst>
      <p:ext uri="{BB962C8B-B14F-4D97-AF65-F5344CB8AC3E}">
        <p14:creationId xmlns:p14="http://schemas.microsoft.com/office/powerpoint/2010/main" val="30281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2FE-D856-0C4C-B37F-80BFCCD5AC44}"/>
              </a:ext>
            </a:extLst>
          </p:cNvPr>
          <p:cNvSpPr>
            <a:spLocks noGrp="1"/>
          </p:cNvSpPr>
          <p:nvPr>
            <p:ph type="title"/>
          </p:nvPr>
        </p:nvSpPr>
        <p:spPr/>
        <p:txBody>
          <a:bodyPr/>
          <a:lstStyle/>
          <a:p>
            <a:r>
              <a:rPr lang="en-US" dirty="0"/>
              <a:t>Characteristics of successful foster and adoptive parents</a:t>
            </a:r>
          </a:p>
        </p:txBody>
      </p:sp>
      <p:pic>
        <p:nvPicPr>
          <p:cNvPr id="4" name="Picture 3" descr="Cartoon of a mason building a wall. The bricks have the following text representing characteristics of successful foster and adoptive parents - &#10;Having a sense of humor.&#10;Empathy and compassion.&#10;Self-Awareness/Self-Reflection.&#10;Resilient and Patient.&#10;Trustworthiness.&#10;Emotionally Supportive Nurturing.&#10;Attunement.&#10;Tolerance for Rejection.&#10;Committed.&#10;Appreciation for Diversity Other World Views.&#10;Realistic.&#10;Relationally Oriented.&#10;Adaptability/Flexibility.&#10;Belief in Self-Efficacy.">
            <a:extLst>
              <a:ext uri="{FF2B5EF4-FFF2-40B4-BE49-F238E27FC236}">
                <a16:creationId xmlns:a16="http://schemas.microsoft.com/office/drawing/2014/main" id="{1B41DC20-EBEE-4F4E-9238-06FE06BBD0BF}"/>
              </a:ext>
            </a:extLst>
          </p:cNvPr>
          <p:cNvPicPr>
            <a:picLocks noChangeAspect="1"/>
          </p:cNvPicPr>
          <p:nvPr/>
        </p:nvPicPr>
        <p:blipFill>
          <a:blip r:embed="rId3"/>
          <a:stretch>
            <a:fillRect/>
          </a:stretch>
        </p:blipFill>
        <p:spPr>
          <a:xfrm>
            <a:off x="1448972" y="2246598"/>
            <a:ext cx="6421902" cy="3738417"/>
          </a:xfrm>
          <a:prstGeom prst="rect">
            <a:avLst/>
          </a:prstGeom>
        </p:spPr>
      </p:pic>
      <p:sp>
        <p:nvSpPr>
          <p:cNvPr id="9" name="Slide Number Placeholder 1">
            <a:extLst>
              <a:ext uri="{FF2B5EF4-FFF2-40B4-BE49-F238E27FC236}">
                <a16:creationId xmlns:a16="http://schemas.microsoft.com/office/drawing/2014/main" id="{5B45886A-66A4-DA43-9D6F-8E8AD595D018}"/>
              </a:ext>
            </a:extLst>
          </p:cNvPr>
          <p:cNvSpPr txBox="1">
            <a:spLocks/>
          </p:cNvSpPr>
          <p:nvPr/>
        </p:nvSpPr>
        <p:spPr>
          <a:xfrm>
            <a:off x="8753979" y="6466484"/>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10</a:t>
            </a:fld>
            <a:endParaRPr lang="en-US" sz="830" dirty="0">
              <a:solidFill>
                <a:schemeClr val="bg1"/>
              </a:solidFill>
            </a:endParaRPr>
          </a:p>
        </p:txBody>
      </p:sp>
    </p:spTree>
    <p:extLst>
      <p:ext uri="{BB962C8B-B14F-4D97-AF65-F5344CB8AC3E}">
        <p14:creationId xmlns:p14="http://schemas.microsoft.com/office/powerpoint/2010/main" val="348735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3051" y="385324"/>
            <a:ext cx="8219873" cy="1274322"/>
          </a:xfrm>
        </p:spPr>
        <p:txBody>
          <a:bodyPr/>
          <a:lstStyle/>
          <a:p>
            <a:r>
              <a:rPr lang="en-US" dirty="0"/>
              <a:t>Characteristics for attachment, 1 of 2</a:t>
            </a:r>
          </a:p>
        </p:txBody>
      </p:sp>
      <p:sp>
        <p:nvSpPr>
          <p:cNvPr id="4" name="Rectangle 3"/>
          <p:cNvSpPr/>
          <p:nvPr/>
        </p:nvSpPr>
        <p:spPr>
          <a:xfrm>
            <a:off x="468630" y="1659646"/>
            <a:ext cx="8008214" cy="5387116"/>
          </a:xfrm>
          <a:prstGeom prst="rect">
            <a:avLst/>
          </a:prstGeom>
        </p:spPr>
        <p:txBody>
          <a:bodyPr wrap="square">
            <a:spAutoFit/>
          </a:bodyPr>
          <a:lstStyle/>
          <a:p>
            <a:endParaRPr lang="en-US" b="1" u="sng" dirty="0"/>
          </a:p>
          <a:p>
            <a:r>
              <a:rPr lang="en-US" sz="1700" b="1" u="sng" dirty="0"/>
              <a:t>Self Awareness/Self Reflection</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can identify why they have responded to a child in a certain way.</a:t>
            </a:r>
            <a:r>
              <a:rPr lang="en-US" sz="1700" dirty="0">
                <a:solidFill>
                  <a:srgbClr val="000000"/>
                </a:solidFill>
                <a:effectLst/>
                <a:ea typeface="Times New Roman" panose="02020603050405020304" pitchFamily="18" charset="0"/>
                <a:cs typeface="Times New Roman" panose="02020603050405020304" pitchFamily="18" charset="0"/>
              </a:rPr>
              <a:t>  </a:t>
            </a:r>
            <a:endParaRPr lang="en-US" sz="17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700" dirty="0">
                <a:solidFill>
                  <a:srgbClr val="000000"/>
                </a:solidFill>
                <a:effectLst/>
                <a:ea typeface="Calibri" panose="020F0502020204030204" pitchFamily="34" charset="0"/>
                <a:cs typeface="Times New Roman" panose="02020603050405020304" pitchFamily="18" charset="0"/>
              </a:rPr>
              <a:t>Parents can identify what was good, bad, and different about the way they were raised, while adjusting their own parenting to meet a child’s needs. </a:t>
            </a:r>
            <a:endParaRPr lang="en-US" sz="17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700" dirty="0">
                <a:solidFill>
                  <a:srgbClr val="000000"/>
                </a:solidFill>
                <a:effectLst/>
                <a:ea typeface="Times New Roman" panose="02020603050405020304" pitchFamily="18" charset="0"/>
                <a:cs typeface="Times New Roman" panose="02020603050405020304" pitchFamily="18" charset="0"/>
              </a:rPr>
              <a:t>Parents can identify and forgive themselves for having negative feelings towards a child, moving from disappointment to acceptance. </a:t>
            </a:r>
            <a:endParaRPr lang="en-US" sz="1700" dirty="0">
              <a:ea typeface="Times New Roman" panose="02020603050405020304" pitchFamily="18"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700" dirty="0">
                <a:solidFill>
                  <a:srgbClr val="000000"/>
                </a:solidFill>
                <a:effectLst/>
                <a:ea typeface="Times New Roman" panose="02020603050405020304" pitchFamily="18" charset="0"/>
              </a:rPr>
              <a:t>Parents are aware of their own history of experiencing loss and being hurt, and can identify how this history can negatively impact their parenting if they are not careful.</a:t>
            </a:r>
          </a:p>
          <a:p>
            <a:pPr marR="0" lvl="0">
              <a:lnSpc>
                <a:spcPct val="107000"/>
              </a:lnSpc>
              <a:spcBef>
                <a:spcPts val="0"/>
              </a:spcBef>
            </a:pPr>
            <a:r>
              <a:rPr lang="en-US" sz="1700" b="1" u="sng" dirty="0">
                <a:solidFill>
                  <a:srgbClr val="000000"/>
                </a:solidFill>
                <a:ea typeface="Calibri" panose="020F0502020204030204" pitchFamily="34" charset="0"/>
              </a:rPr>
              <a:t>Trustworthiness:</a:t>
            </a:r>
            <a:endParaRPr lang="en-US" sz="1700" dirty="0"/>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know that creating an environment of trust is the role of the parent. </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know that trust is based on understanding the importance of honesty, consistency, routines, and rituals, and they can implement these qualities/strategies in the home.</a:t>
            </a:r>
            <a:endParaRPr lang="en-US" sz="1700" dirty="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rPr>
              <a:t>Parents are careful in what is promised to a child so that the parents can keep their word and meet the expectations they have set.</a:t>
            </a:r>
            <a:endParaRPr lang="en-US" sz="1700" dirty="0"/>
          </a:p>
          <a:p>
            <a:pPr marL="342900" marR="0" lvl="0" indent="-342900">
              <a:lnSpc>
                <a:spcPct val="107000"/>
              </a:lnSpc>
              <a:spcBef>
                <a:spcPts val="0"/>
              </a:spcBef>
              <a:buFont typeface="Symbol" panose="05050102010706020507" pitchFamily="18" charset="2"/>
              <a:buChar char=""/>
            </a:pPr>
            <a:endParaRPr lang="en-US" sz="1700" dirty="0">
              <a:solidFill>
                <a:srgbClr val="000000"/>
              </a:solidFill>
              <a:effectLst/>
              <a:ea typeface="Times New Roman" panose="02020603050405020304" pitchFamily="18" charset="0"/>
            </a:endParaRPr>
          </a:p>
          <a:p>
            <a:pPr marL="285750" indent="-285750">
              <a:buFont typeface="Arial"/>
              <a:buChar char="•"/>
            </a:pPr>
            <a:endParaRPr lang="en-US" dirty="0"/>
          </a:p>
        </p:txBody>
      </p:sp>
      <p:sp>
        <p:nvSpPr>
          <p:cNvPr id="2" name="Slide Number Placeholder 1"/>
          <p:cNvSpPr>
            <a:spLocks noGrp="1"/>
          </p:cNvSpPr>
          <p:nvPr>
            <p:ph type="sldNum" sz="quarter" idx="12"/>
          </p:nvPr>
        </p:nvSpPr>
        <p:spPr/>
        <p:txBody>
          <a:bodyPr/>
          <a:lstStyle/>
          <a:p>
            <a:fld id="{773137DE-5778-4973-8EC8-21DEEF19827C}" type="slidenum">
              <a:rPr lang="en-US" smtClean="0"/>
              <a:pPr/>
              <a:t>11</a:t>
            </a:fld>
            <a:endParaRPr lang="en-US" dirty="0"/>
          </a:p>
        </p:txBody>
      </p:sp>
    </p:spTree>
    <p:extLst>
      <p:ext uri="{BB962C8B-B14F-4D97-AF65-F5344CB8AC3E}">
        <p14:creationId xmlns:p14="http://schemas.microsoft.com/office/powerpoint/2010/main" val="245153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3051" y="385324"/>
            <a:ext cx="8219873" cy="1274322"/>
          </a:xfrm>
        </p:spPr>
        <p:txBody>
          <a:bodyPr/>
          <a:lstStyle/>
          <a:p>
            <a:r>
              <a:rPr lang="en-US" dirty="0"/>
              <a:t>Characteristics for attachment, 2 of 2</a:t>
            </a:r>
          </a:p>
        </p:txBody>
      </p:sp>
      <p:sp>
        <p:nvSpPr>
          <p:cNvPr id="4" name="Rectangle 3"/>
          <p:cNvSpPr/>
          <p:nvPr/>
        </p:nvSpPr>
        <p:spPr>
          <a:xfrm>
            <a:off x="256971" y="1659647"/>
            <a:ext cx="8219873" cy="5674951"/>
          </a:xfrm>
          <a:prstGeom prst="rect">
            <a:avLst/>
          </a:prstGeom>
        </p:spPr>
        <p:txBody>
          <a:bodyPr wrap="square">
            <a:spAutoFit/>
          </a:bodyPr>
          <a:lstStyle/>
          <a:p>
            <a:r>
              <a:rPr lang="en-US" sz="1700" b="1" u="sng" dirty="0"/>
              <a:t>Relationally Oriented:</a:t>
            </a:r>
            <a:endParaRPr lang="en-US" sz="1700" dirty="0">
              <a:solidFill>
                <a:srgbClr val="000000"/>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700" dirty="0">
                <a:solidFill>
                  <a:srgbClr val="000000"/>
                </a:solidFill>
                <a:effectLst/>
                <a:ea typeface="Calibri" panose="020F0502020204030204" pitchFamily="34" charset="0"/>
                <a:cs typeface="Times New Roman" panose="02020603050405020304" pitchFamily="18" charset="0"/>
              </a:rPr>
              <a:t>Parents recognize and value the relationships the child has with others including their family. </a:t>
            </a:r>
            <a:endParaRPr lang="en-US" sz="17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700" dirty="0">
                <a:solidFill>
                  <a:srgbClr val="000000"/>
                </a:solidFill>
                <a:effectLst/>
                <a:ea typeface="Calibri" panose="020F0502020204030204" pitchFamily="34" charset="0"/>
                <a:cs typeface="Times New Roman" panose="02020603050405020304" pitchFamily="18" charset="0"/>
              </a:rPr>
              <a:t>Parents show </a:t>
            </a:r>
            <a:r>
              <a:rPr lang="en-US" sz="1700" dirty="0">
                <a:effectLst/>
                <a:ea typeface="Calibri" panose="020F0502020204030204" pitchFamily="34" charset="0"/>
                <a:cs typeface="Times New Roman" panose="02020603050405020304" pitchFamily="18" charset="0"/>
              </a:rPr>
              <a:t>respect for the child’s family and previous relationships, and to the child.</a:t>
            </a:r>
            <a:r>
              <a:rPr lang="en-US" sz="1700" dirty="0">
                <a:solidFill>
                  <a:srgbClr val="000000"/>
                </a:solidFill>
                <a:effectLst/>
                <a:ea typeface="Calibri" panose="020F0502020204030204" pitchFamily="34" charset="0"/>
                <a:cs typeface="Times New Roman" panose="02020603050405020304" pitchFamily="18" charset="0"/>
              </a:rPr>
              <a:t> </a:t>
            </a:r>
            <a:endParaRPr lang="en-US" sz="17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700" dirty="0">
                <a:solidFill>
                  <a:srgbClr val="000000"/>
                </a:solidFill>
                <a:effectLst/>
                <a:ea typeface="Calibri" panose="020F0502020204030204" pitchFamily="34" charset="0"/>
                <a:cs typeface="Times New Roman" panose="02020603050405020304" pitchFamily="18" charset="0"/>
              </a:rPr>
              <a:t>Parents move beyond any anger or jealousy they may feel toward the child’s family in order to help the child </a:t>
            </a:r>
            <a:r>
              <a:rPr lang="en-US" sz="1700" dirty="0">
                <a:effectLst/>
                <a:ea typeface="Calibri" panose="020F0502020204030204" pitchFamily="34" charset="0"/>
                <a:cs typeface="Times New Roman" panose="02020603050405020304" pitchFamily="18" charset="0"/>
              </a:rPr>
              <a:t>resolve relationship issues with their family members and former foster families.</a:t>
            </a:r>
            <a:endParaRPr lang="en-US" sz="1700" dirty="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700" dirty="0">
                <a:solidFill>
                  <a:srgbClr val="000000"/>
                </a:solidFill>
                <a:effectLst/>
                <a:ea typeface="Calibri" panose="020F0502020204030204" pitchFamily="34" charset="0"/>
              </a:rPr>
              <a:t>Parents are able to help a child grieve losses, maintain connections, and feel good about themselves.</a:t>
            </a:r>
          </a:p>
          <a:p>
            <a:r>
              <a:rPr lang="en-US" sz="1700" b="1" u="sng" dirty="0"/>
              <a:t>Attunement:</a:t>
            </a:r>
          </a:p>
          <a:p>
            <a:pPr marL="285750" indent="-285750">
              <a:buFont typeface="Arial"/>
              <a:buChar char="•"/>
            </a:pPr>
            <a:r>
              <a:rPr lang="en-US" sz="1700" dirty="0"/>
              <a:t>Parents are aware of, understand, and sensitive to the responses and needs of a child, even when the child does not directly express needs.</a:t>
            </a:r>
          </a:p>
          <a:p>
            <a:pPr marL="285750" indent="-285750">
              <a:buFont typeface="Arial"/>
              <a:buChar char="•"/>
            </a:pPr>
            <a:r>
              <a:rPr lang="en-US" sz="1700" dirty="0"/>
              <a:t>Parents are in tune with child’s moods, rhythms and responses, needs for physical contact, affection, security, stimulation and movement. </a:t>
            </a:r>
          </a:p>
          <a:p>
            <a:pPr marL="285750" indent="-285750">
              <a:buFont typeface="Arial"/>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Parents understand that they need to stay calm and regulated so that they can successfully help the child regulate their emotions.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a:p>
            <a:endParaRPr lang="en-US" sz="1700" dirty="0"/>
          </a:p>
          <a:p>
            <a:pPr marL="342900" marR="0" lvl="0" indent="-342900">
              <a:lnSpc>
                <a:spcPct val="107000"/>
              </a:lnSpc>
              <a:spcBef>
                <a:spcPts val="0"/>
              </a:spcBef>
              <a:spcAft>
                <a:spcPts val="800"/>
              </a:spcAft>
              <a:buFont typeface="Symbol" panose="05050102010706020507" pitchFamily="18" charset="2"/>
              <a:buChar char=""/>
            </a:pPr>
            <a:endParaRPr lang="en-US" sz="1800" dirty="0">
              <a:solidFill>
                <a:srgbClr val="000000"/>
              </a:solidFill>
              <a:effectLst/>
              <a:latin typeface="Arial" panose="020B0604020202020204" pitchFamily="34" charset="0"/>
              <a:ea typeface="Calibri" panose="020F0502020204030204" pitchFamily="34" charset="0"/>
            </a:endParaRPr>
          </a:p>
        </p:txBody>
      </p:sp>
      <p:sp>
        <p:nvSpPr>
          <p:cNvPr id="2" name="Slide Number Placeholder 1"/>
          <p:cNvSpPr>
            <a:spLocks noGrp="1"/>
          </p:cNvSpPr>
          <p:nvPr>
            <p:ph type="sldNum" sz="quarter" idx="12"/>
          </p:nvPr>
        </p:nvSpPr>
        <p:spPr/>
        <p:txBody>
          <a:bodyPr/>
          <a:lstStyle/>
          <a:p>
            <a:fld id="{773137DE-5778-4973-8EC8-21DEEF19827C}" type="slidenum">
              <a:rPr lang="en-US" smtClean="0"/>
              <a:pPr/>
              <a:t>12</a:t>
            </a:fld>
            <a:endParaRPr lang="en-US" dirty="0"/>
          </a:p>
        </p:txBody>
      </p:sp>
    </p:spTree>
    <p:extLst>
      <p:ext uri="{BB962C8B-B14F-4D97-AF65-F5344CB8AC3E}">
        <p14:creationId xmlns:p14="http://schemas.microsoft.com/office/powerpoint/2010/main" val="815944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12042F-6007-4728-A268-D5C635CFD429}"/>
              </a:ext>
            </a:extLst>
          </p:cNvPr>
          <p:cNvSpPr>
            <a:spLocks noGrp="1"/>
          </p:cNvSpPr>
          <p:nvPr>
            <p:ph type="title"/>
          </p:nvPr>
        </p:nvSpPr>
        <p:spPr>
          <a:xfrm>
            <a:off x="1299917" y="3429000"/>
            <a:ext cx="6731456" cy="1828800"/>
          </a:xfrm>
        </p:spPr>
        <p:txBody>
          <a:bodyPr/>
          <a:lstStyle/>
          <a:p>
            <a:r>
              <a:rPr lang="en-US" sz="2000" b="1" dirty="0">
                <a:solidFill>
                  <a:srgbClr val="7F2F2D"/>
                </a:solidFill>
              </a:rPr>
              <a:t>SECTION 2: </a:t>
            </a:r>
            <a:br>
              <a:rPr lang="en-US" sz="2000" b="1" dirty="0"/>
            </a:br>
            <a:r>
              <a:rPr lang="en-US" b="1" dirty="0">
                <a:solidFill>
                  <a:srgbClr val="183250"/>
                </a:solidFill>
              </a:rPr>
              <a:t>ATTACHMENT </a:t>
            </a:r>
            <a:r>
              <a:rPr lang="en-US" b="1" dirty="0"/>
              <a:t>PATTERNS</a:t>
            </a:r>
            <a:endParaRPr lang="en-US" dirty="0">
              <a:solidFill>
                <a:srgbClr val="183250"/>
              </a:solidFill>
            </a:endParaRPr>
          </a:p>
        </p:txBody>
      </p:sp>
      <p:sp>
        <p:nvSpPr>
          <p:cNvPr id="4" name="Slide Number Placeholder 3">
            <a:extLst>
              <a:ext uri="{FF2B5EF4-FFF2-40B4-BE49-F238E27FC236}">
                <a16:creationId xmlns:a16="http://schemas.microsoft.com/office/drawing/2014/main" id="{3A8C585C-A5BC-4591-9CD8-5A5E269F88C7}"/>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13</a:t>
            </a:fld>
            <a:endParaRPr lang="en-US" dirty="0"/>
          </a:p>
        </p:txBody>
      </p:sp>
    </p:spTree>
    <p:extLst>
      <p:ext uri="{BB962C8B-B14F-4D97-AF65-F5344CB8AC3E}">
        <p14:creationId xmlns:p14="http://schemas.microsoft.com/office/powerpoint/2010/main" val="427411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D3F62-BC0B-4155-ADD9-8D28BA98D7B9}"/>
              </a:ext>
            </a:extLst>
          </p:cNvPr>
          <p:cNvSpPr>
            <a:spLocks noGrp="1"/>
          </p:cNvSpPr>
          <p:nvPr>
            <p:ph type="title" idx="4294967295"/>
          </p:nvPr>
        </p:nvSpPr>
        <p:spPr>
          <a:xfrm>
            <a:off x="0" y="550863"/>
            <a:ext cx="7721600" cy="1054100"/>
          </a:xfrm>
        </p:spPr>
        <p:txBody>
          <a:bodyPr/>
          <a:lstStyle/>
          <a:p>
            <a:r>
              <a:rPr lang="en-US" dirty="0"/>
              <a:t>Healthy Cycle of Attachment</a:t>
            </a:r>
          </a:p>
        </p:txBody>
      </p:sp>
      <p:sp>
        <p:nvSpPr>
          <p:cNvPr id="4" name="Rectangle 3">
            <a:extLst>
              <a:ext uri="{FF2B5EF4-FFF2-40B4-BE49-F238E27FC236}">
                <a16:creationId xmlns:a16="http://schemas.microsoft.com/office/drawing/2014/main" id="{BA569439-8792-4DED-BB87-9A2C335E7FDE}"/>
              </a:ext>
            </a:extLst>
          </p:cNvPr>
          <p:cNvSpPr/>
          <p:nvPr/>
        </p:nvSpPr>
        <p:spPr>
          <a:xfrm>
            <a:off x="457200" y="367535"/>
            <a:ext cx="8229600" cy="523220"/>
          </a:xfrm>
          <a:prstGeom prst="rect">
            <a:avLst/>
          </a:prstGeom>
        </p:spPr>
        <p:txBody>
          <a:bodyPr wrap="square">
            <a:spAutoFit/>
          </a:bodyPr>
          <a:lstStyle/>
          <a:p>
            <a:pPr algn="ctr"/>
            <a:r>
              <a:rPr lang="en-US" sz="2800" dirty="0">
                <a:solidFill>
                  <a:schemeClr val="tx2"/>
                </a:solidFill>
                <a:latin typeface="+mj-lt"/>
              </a:rPr>
              <a:t>Healthy Cycle of Attachment</a:t>
            </a:r>
          </a:p>
        </p:txBody>
      </p:sp>
      <p:pic>
        <p:nvPicPr>
          <p:cNvPr id="7" name="Content Placeholder 6" descr="Circular diagram showing the healthy cycle of attachment. Baby's brain and stress response system develop with the expectation that needs will be met by responsive caregivers. the various phases are &#10;Baby has a need (hungry, tired, wet, cold, etc.).&#10;Baby expresses this need by crying, other sounds, movement, facial expressions, etc..&#10;Caregiver responds to meet the baby's need.&#10;Baby's need in met and baby feels safe, protected, understood and secure.">
            <a:extLst>
              <a:ext uri="{FF2B5EF4-FFF2-40B4-BE49-F238E27FC236}">
                <a16:creationId xmlns:a16="http://schemas.microsoft.com/office/drawing/2014/main" id="{DD6CA14F-7224-43A6-BE94-36107130E15B}"/>
              </a:ext>
            </a:extLst>
          </p:cNvPr>
          <p:cNvPicPr>
            <a:picLocks noGrp="1"/>
          </p:cNvPicPr>
          <p:nvPr>
            <p:ph idx="4294967295"/>
          </p:nvPr>
        </p:nvPicPr>
        <p:blipFill rotWithShape="1">
          <a:blip r:embed="rId3" cstate="screen">
            <a:extLst>
              <a:ext uri="{28A0092B-C50C-407E-A947-70E740481C1C}">
                <a14:useLocalDpi xmlns:a14="http://schemas.microsoft.com/office/drawing/2010/main"/>
              </a:ext>
            </a:extLst>
          </a:blip>
          <a:srcRect/>
          <a:stretch/>
        </p:blipFill>
        <p:spPr bwMode="auto">
          <a:xfrm>
            <a:off x="1657111" y="871184"/>
            <a:ext cx="5829778" cy="5585873"/>
          </a:xfrm>
          <a:prstGeom prst="rect">
            <a:avLst/>
          </a:prstGeom>
          <a:noFill/>
          <a:ln>
            <a:noFill/>
          </a:ln>
        </p:spPr>
      </p:pic>
      <p:sp>
        <p:nvSpPr>
          <p:cNvPr id="2" name="Slide Number Placeholder 1">
            <a:extLst>
              <a:ext uri="{FF2B5EF4-FFF2-40B4-BE49-F238E27FC236}">
                <a16:creationId xmlns:a16="http://schemas.microsoft.com/office/drawing/2014/main" id="{08C84CB8-FEC6-46B0-BEA3-52977A343BB2}"/>
              </a:ext>
            </a:extLst>
          </p:cNvPr>
          <p:cNvSpPr>
            <a:spLocks noGrp="1"/>
          </p:cNvSpPr>
          <p:nvPr>
            <p:ph type="sldNum" sz="quarter" idx="4"/>
          </p:nvPr>
        </p:nvSpPr>
        <p:spPr/>
        <p:txBody>
          <a:bodyPr/>
          <a:lstStyle/>
          <a:p>
            <a:fld id="{773137DE-5778-4973-8EC8-21DEEF19827C}" type="slidenum">
              <a:rPr lang="en-US" smtClean="0"/>
              <a:pPr/>
              <a:t>14</a:t>
            </a:fld>
            <a:endParaRPr lang="en-US" dirty="0"/>
          </a:p>
        </p:txBody>
      </p:sp>
    </p:spTree>
    <p:extLst>
      <p:ext uri="{BB962C8B-B14F-4D97-AF65-F5344CB8AC3E}">
        <p14:creationId xmlns:p14="http://schemas.microsoft.com/office/powerpoint/2010/main" val="1014681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A68F6A-B64A-4E4B-B58D-099EDF4C0494}"/>
              </a:ext>
            </a:extLst>
          </p:cNvPr>
          <p:cNvSpPr>
            <a:spLocks noGrp="1"/>
          </p:cNvSpPr>
          <p:nvPr>
            <p:ph type="title" idx="4294967295"/>
          </p:nvPr>
        </p:nvSpPr>
        <p:spPr>
          <a:xfrm>
            <a:off x="457200" y="367535"/>
            <a:ext cx="82296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mj-lt"/>
                <a:ea typeface="+mn-ea"/>
                <a:cs typeface="+mn-cs"/>
              </a:rPr>
              <a:t>Disrupted Cycle of Attachment</a:t>
            </a:r>
          </a:p>
        </p:txBody>
      </p:sp>
      <p:pic>
        <p:nvPicPr>
          <p:cNvPr id="6" name="Content Placeholder 4" descr="Circular diagram showing the disrupted cycle of attachment. Baby's brain and stress response system develop with the expectation that needs are rarely or never met by caregivers, or that calls for help may result in harsh care or physical abuse. the various phases are &#10;Baby has a need (hungry, tired, wet, cold, etc.).&#10;Baby expresses this need by crying, other sounds, movement, facial expressions, etc..&#10;Caregiver rarely (sometimes never) responds to meet the baby's need, or caregiver's response is harsh or abusive.&#10;Baby's need is not met and baby feels unsafe, unprotected, misunderstood and insecure.">
            <a:extLst>
              <a:ext uri="{FF2B5EF4-FFF2-40B4-BE49-F238E27FC236}">
                <a16:creationId xmlns:a16="http://schemas.microsoft.com/office/drawing/2014/main" id="{602C5BBE-34C6-4DA3-80E6-734A6A6F3695}"/>
              </a:ext>
            </a:extLst>
          </p:cNvPr>
          <p:cNvPicPr>
            <a:picLocks/>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1655064" y="896112"/>
            <a:ext cx="5833872" cy="5590192"/>
          </a:xfrm>
          <a:prstGeom prst="rect">
            <a:avLst/>
          </a:prstGeom>
          <a:noFill/>
          <a:ln>
            <a:noFill/>
          </a:ln>
        </p:spPr>
      </p:pic>
      <p:sp>
        <p:nvSpPr>
          <p:cNvPr id="2" name="Slide Number Placeholder 1">
            <a:extLst>
              <a:ext uri="{FF2B5EF4-FFF2-40B4-BE49-F238E27FC236}">
                <a16:creationId xmlns:a16="http://schemas.microsoft.com/office/drawing/2014/main" id="{08C84CB8-FEC6-46B0-BEA3-52977A343BB2}"/>
              </a:ext>
            </a:extLst>
          </p:cNvPr>
          <p:cNvSpPr>
            <a:spLocks noGrp="1"/>
          </p:cNvSpPr>
          <p:nvPr>
            <p:ph type="sldNum" sz="quarter" idx="4"/>
          </p:nvPr>
        </p:nvSpPr>
        <p:spPr/>
        <p:txBody>
          <a:bodyPr/>
          <a:lstStyle/>
          <a:p>
            <a:fld id="{773137DE-5778-4973-8EC8-21DEEF19827C}" type="slidenum">
              <a:rPr lang="en-US" smtClean="0"/>
              <a:pPr/>
              <a:t>15</a:t>
            </a:fld>
            <a:endParaRPr lang="en-US" dirty="0"/>
          </a:p>
        </p:txBody>
      </p:sp>
    </p:spTree>
    <p:extLst>
      <p:ext uri="{BB962C8B-B14F-4D97-AF65-F5344CB8AC3E}">
        <p14:creationId xmlns:p14="http://schemas.microsoft.com/office/powerpoint/2010/main" val="40921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AE713A-A768-4E2D-BECD-EA4C996575F1}"/>
              </a:ext>
            </a:extLst>
          </p:cNvPr>
          <p:cNvSpPr>
            <a:spLocks noGrp="1"/>
          </p:cNvSpPr>
          <p:nvPr>
            <p:ph type="title"/>
          </p:nvPr>
        </p:nvSpPr>
        <p:spPr/>
        <p:txBody>
          <a:bodyPr/>
          <a:lstStyle/>
          <a:p>
            <a:r>
              <a:rPr lang="en-US" sz="2400" dirty="0"/>
              <a:t>OVERVIEW: STYLES of attachment</a:t>
            </a:r>
          </a:p>
        </p:txBody>
      </p:sp>
      <p:sp>
        <p:nvSpPr>
          <p:cNvPr id="2" name="Content Placeholder 1">
            <a:extLst>
              <a:ext uri="{FF2B5EF4-FFF2-40B4-BE49-F238E27FC236}">
                <a16:creationId xmlns:a16="http://schemas.microsoft.com/office/drawing/2014/main" id="{CC87B91E-1331-4F8B-B6F7-92F7A202FD79}"/>
              </a:ext>
            </a:extLst>
          </p:cNvPr>
          <p:cNvSpPr>
            <a:spLocks noGrp="1"/>
          </p:cNvSpPr>
          <p:nvPr>
            <p:ph idx="1"/>
          </p:nvPr>
        </p:nvSpPr>
        <p:spPr/>
        <p:txBody>
          <a:bodyPr>
            <a:normAutofit/>
          </a:bodyPr>
          <a:lstStyle/>
          <a:p>
            <a:pPr marL="201168" indent="-173736">
              <a:spcBef>
                <a:spcPts val="400"/>
              </a:spcBef>
              <a:spcAft>
                <a:spcPts val="400"/>
              </a:spcAft>
            </a:pPr>
            <a:r>
              <a:rPr lang="en-US" sz="2400" dirty="0"/>
              <a:t>Attachment is formed early in life and creates  expectations and beliefs that will guide later relationships.</a:t>
            </a:r>
          </a:p>
          <a:p>
            <a:pPr marL="27432" indent="0">
              <a:spcBef>
                <a:spcPts val="400"/>
              </a:spcBef>
              <a:spcAft>
                <a:spcPts val="400"/>
              </a:spcAft>
              <a:buNone/>
            </a:pPr>
            <a:endParaRPr lang="en-US" sz="2400" dirty="0"/>
          </a:p>
          <a:p>
            <a:pPr marL="201168" indent="-173736">
              <a:spcBef>
                <a:spcPts val="400"/>
              </a:spcBef>
              <a:spcAft>
                <a:spcPts val="400"/>
              </a:spcAft>
            </a:pPr>
            <a:r>
              <a:rPr lang="en-US" sz="2400" dirty="0"/>
              <a:t>Styles of attachment are thought of in four categories for children and four styles for adults; however, many people have combinations of characteristics.</a:t>
            </a:r>
          </a:p>
          <a:p>
            <a:pPr marL="27432" indent="0">
              <a:spcBef>
                <a:spcPts val="400"/>
              </a:spcBef>
              <a:spcAft>
                <a:spcPts val="400"/>
              </a:spcAft>
              <a:buNone/>
            </a:pPr>
            <a:endParaRPr lang="en-US" sz="2400" dirty="0"/>
          </a:p>
          <a:p>
            <a:pPr marL="201168" indent="-173736">
              <a:spcBef>
                <a:spcPts val="400"/>
              </a:spcBef>
              <a:spcAft>
                <a:spcPts val="400"/>
              </a:spcAft>
            </a:pPr>
            <a:r>
              <a:rPr lang="en-US" sz="2400" dirty="0"/>
              <a:t>Attachment styles are not fixed patterns for life. They can be impacted by experiences in future relationships and with whom we are in a relationship at any given time.</a:t>
            </a:r>
          </a:p>
        </p:txBody>
      </p:sp>
      <p:sp>
        <p:nvSpPr>
          <p:cNvPr id="4" name="Slide Number Placeholder 3">
            <a:extLst>
              <a:ext uri="{FF2B5EF4-FFF2-40B4-BE49-F238E27FC236}">
                <a16:creationId xmlns:a16="http://schemas.microsoft.com/office/drawing/2014/main" id="{D34A666E-B80D-403C-A07D-3D4975C59931}"/>
              </a:ext>
            </a:extLst>
          </p:cNvPr>
          <p:cNvSpPr>
            <a:spLocks noGrp="1"/>
          </p:cNvSpPr>
          <p:nvPr>
            <p:ph type="sldNum" sz="quarter" idx="4"/>
          </p:nvPr>
        </p:nvSpPr>
        <p:spPr/>
        <p:txBody>
          <a:bodyPr/>
          <a:lstStyle/>
          <a:p>
            <a:fld id="{773137DE-5778-4973-8EC8-21DEEF19827C}" type="slidenum">
              <a:rPr lang="en-US" smtClean="0"/>
              <a:pPr/>
              <a:t>16</a:t>
            </a:fld>
            <a:endParaRPr lang="en-US" dirty="0"/>
          </a:p>
        </p:txBody>
      </p:sp>
    </p:spTree>
    <p:extLst>
      <p:ext uri="{BB962C8B-B14F-4D97-AF65-F5344CB8AC3E}">
        <p14:creationId xmlns:p14="http://schemas.microsoft.com/office/powerpoint/2010/main" val="3163467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2728EC-5ECE-454B-8666-0BA1045E6208}"/>
              </a:ext>
            </a:extLst>
          </p:cNvPr>
          <p:cNvSpPr>
            <a:spLocks noGrp="1"/>
          </p:cNvSpPr>
          <p:nvPr>
            <p:ph type="title"/>
          </p:nvPr>
        </p:nvSpPr>
        <p:spPr/>
        <p:txBody>
          <a:bodyPr/>
          <a:lstStyle/>
          <a:p>
            <a:r>
              <a:rPr lang="en-US" sz="2400" dirty="0"/>
              <a:t>Children’s Styles of attachment</a:t>
            </a:r>
          </a:p>
        </p:txBody>
      </p:sp>
      <p:sp>
        <p:nvSpPr>
          <p:cNvPr id="4" name="Arrow: Left-Right 3" descr="Arrow spanning across children's styles of attachment.">
            <a:extLst>
              <a:ext uri="{FF2B5EF4-FFF2-40B4-BE49-F238E27FC236}">
                <a16:creationId xmlns:a16="http://schemas.microsoft.com/office/drawing/2014/main" id="{D6600F5F-20EB-45AC-A655-5DCC76E4E61C}"/>
              </a:ext>
            </a:extLst>
          </p:cNvPr>
          <p:cNvSpPr/>
          <p:nvPr/>
        </p:nvSpPr>
        <p:spPr>
          <a:xfrm>
            <a:off x="1343891" y="1732598"/>
            <a:ext cx="6054436" cy="51826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1CEA48-8164-43C2-AC1F-CB90F02C7B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046" y="2957054"/>
            <a:ext cx="8263506" cy="2602778"/>
          </a:xfrm>
          <a:prstGeom prst="rect">
            <a:avLst/>
          </a:prstGeom>
        </p:spPr>
      </p:pic>
      <p:graphicFrame>
        <p:nvGraphicFramePr>
          <p:cNvPr id="5" name="Table 5">
            <a:extLst>
              <a:ext uri="{FF2B5EF4-FFF2-40B4-BE49-F238E27FC236}">
                <a16:creationId xmlns:a16="http://schemas.microsoft.com/office/drawing/2014/main" id="{853FF7E1-A4D5-4440-9C0F-4F5E03ED0302}"/>
              </a:ext>
            </a:extLst>
          </p:cNvPr>
          <p:cNvGraphicFramePr>
            <a:graphicFrameLocks noGrp="1"/>
          </p:cNvGraphicFramePr>
          <p:nvPr>
            <p:ph idx="1"/>
            <p:extLst>
              <p:ext uri="{D42A27DB-BD31-4B8C-83A1-F6EECF244321}">
                <p14:modId xmlns:p14="http://schemas.microsoft.com/office/powerpoint/2010/main" val="1498000132"/>
              </p:ext>
            </p:extLst>
          </p:nvPr>
        </p:nvGraphicFramePr>
        <p:xfrm>
          <a:off x="481046" y="2319438"/>
          <a:ext cx="8263507" cy="1149626"/>
        </p:xfrm>
        <a:graphic>
          <a:graphicData uri="http://schemas.openxmlformats.org/drawingml/2006/table">
            <a:tbl>
              <a:tblPr firstRow="1" bandRow="1">
                <a:tableStyleId>{5C22544A-7EE6-4342-B048-85BDC9FD1C3A}</a:tableStyleId>
              </a:tblPr>
              <a:tblGrid>
                <a:gridCol w="1516563">
                  <a:extLst>
                    <a:ext uri="{9D8B030D-6E8A-4147-A177-3AD203B41FA5}">
                      <a16:colId xmlns:a16="http://schemas.microsoft.com/office/drawing/2014/main" val="657316919"/>
                    </a:ext>
                  </a:extLst>
                </a:gridCol>
                <a:gridCol w="2649757">
                  <a:extLst>
                    <a:ext uri="{9D8B030D-6E8A-4147-A177-3AD203B41FA5}">
                      <a16:colId xmlns:a16="http://schemas.microsoft.com/office/drawing/2014/main" val="1051769487"/>
                    </a:ext>
                  </a:extLst>
                </a:gridCol>
                <a:gridCol w="2094513">
                  <a:extLst>
                    <a:ext uri="{9D8B030D-6E8A-4147-A177-3AD203B41FA5}">
                      <a16:colId xmlns:a16="http://schemas.microsoft.com/office/drawing/2014/main" val="2571929239"/>
                    </a:ext>
                  </a:extLst>
                </a:gridCol>
                <a:gridCol w="2002674">
                  <a:extLst>
                    <a:ext uri="{9D8B030D-6E8A-4147-A177-3AD203B41FA5}">
                      <a16:colId xmlns:a16="http://schemas.microsoft.com/office/drawing/2014/main" val="3491710852"/>
                    </a:ext>
                  </a:extLst>
                </a:gridCol>
              </a:tblGrid>
              <a:tr h="1149626">
                <a:tc>
                  <a:txBody>
                    <a:bodyPr/>
                    <a:lstStyle/>
                    <a:p>
                      <a:pPr algn="ctr"/>
                      <a:r>
                        <a:rPr lang="en-US" sz="2400" dirty="0"/>
                        <a:t>Secure</a:t>
                      </a:r>
                    </a:p>
                  </a:txBody>
                  <a:tcPr marL="0" marR="0" marT="0" marB="0" anchor="ctr">
                    <a:solidFill>
                      <a:srgbClr val="183250"/>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2400" dirty="0"/>
                        <a:t> Ambivalent</a:t>
                      </a:r>
                    </a:p>
                  </a:txBody>
                  <a:tcPr marL="0" marR="0" marT="0" marB="0" anchor="ctr">
                    <a:solidFill>
                      <a:srgbClr val="183250"/>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2400" dirty="0"/>
                        <a:t>Avoidant</a:t>
                      </a:r>
                    </a:p>
                  </a:txBody>
                  <a:tcPr marL="0" marR="0" marT="0" marB="0" anchor="ctr">
                    <a:solidFill>
                      <a:srgbClr val="183250"/>
                    </a:solidFill>
                  </a:tcPr>
                </a:tc>
                <a:tc>
                  <a:txBody>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lang="en-US" sz="2400" dirty="0"/>
                        <a:t>Disorganized</a:t>
                      </a:r>
                    </a:p>
                  </a:txBody>
                  <a:tcPr marL="0" marR="0" marT="0" marB="0" anchor="ctr">
                    <a:solidFill>
                      <a:srgbClr val="183250"/>
                    </a:solidFill>
                  </a:tcPr>
                </a:tc>
                <a:extLst>
                  <a:ext uri="{0D108BD9-81ED-4DB2-BD59-A6C34878D82A}">
                    <a16:rowId xmlns:a16="http://schemas.microsoft.com/office/drawing/2014/main" val="2504832584"/>
                  </a:ext>
                </a:extLst>
              </a:tr>
            </a:tbl>
          </a:graphicData>
        </a:graphic>
      </p:graphicFrame>
      <p:pic>
        <p:nvPicPr>
          <p:cNvPr id="8" name="Picture 7">
            <a:extLst>
              <a:ext uri="{FF2B5EF4-FFF2-40B4-BE49-F238E27FC236}">
                <a16:creationId xmlns:a16="http://schemas.microsoft.com/office/drawing/2014/main" id="{FCBB0D27-463E-4AE4-9A4F-1D96B319802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58569" t="17266" r="34602" b="32337"/>
          <a:stretch/>
        </p:blipFill>
        <p:spPr>
          <a:xfrm>
            <a:off x="4840382" y="4248104"/>
            <a:ext cx="564375" cy="1311728"/>
          </a:xfrm>
          <a:prstGeom prst="rect">
            <a:avLst/>
          </a:prstGeom>
        </p:spPr>
      </p:pic>
      <p:pic>
        <p:nvPicPr>
          <p:cNvPr id="6" name="Picture 5">
            <a:extLst>
              <a:ext uri="{FF2B5EF4-FFF2-40B4-BE49-F238E27FC236}">
                <a16:creationId xmlns:a16="http://schemas.microsoft.com/office/drawing/2014/main" id="{8C919773-321C-A045-BF42-BACFBFE1785C}"/>
              </a:ext>
              <a:ext uri="{C183D7F6-B498-43B3-948B-1728B52AA6E4}">
                <adec:decorative xmlns:adec="http://schemas.microsoft.com/office/drawing/2017/decorative" val="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11" r="65699"/>
          <a:stretch/>
        </p:blipFill>
        <p:spPr>
          <a:xfrm>
            <a:off x="4810967" y="4307934"/>
            <a:ext cx="593790" cy="1251898"/>
          </a:xfrm>
          <a:prstGeom prst="rect">
            <a:avLst/>
          </a:prstGeom>
        </p:spPr>
      </p:pic>
      <p:sp>
        <p:nvSpPr>
          <p:cNvPr id="2" name="Slide Number Placeholder 1">
            <a:extLst>
              <a:ext uri="{FF2B5EF4-FFF2-40B4-BE49-F238E27FC236}">
                <a16:creationId xmlns:a16="http://schemas.microsoft.com/office/drawing/2014/main" id="{1E41C9DA-EBF4-4F7C-A116-AAC53D412FEA}"/>
              </a:ext>
            </a:extLst>
          </p:cNvPr>
          <p:cNvSpPr>
            <a:spLocks noGrp="1"/>
          </p:cNvSpPr>
          <p:nvPr>
            <p:ph type="sldNum" sz="quarter" idx="4"/>
          </p:nvPr>
        </p:nvSpPr>
        <p:spPr/>
        <p:txBody>
          <a:bodyPr/>
          <a:lstStyle/>
          <a:p>
            <a:fld id="{773137DE-5778-4973-8EC8-21DEEF19827C}" type="slidenum">
              <a:rPr lang="en-US" smtClean="0"/>
              <a:pPr/>
              <a:t>17</a:t>
            </a:fld>
            <a:endParaRPr lang="en-US" dirty="0"/>
          </a:p>
        </p:txBody>
      </p:sp>
    </p:spTree>
    <p:extLst>
      <p:ext uri="{BB962C8B-B14F-4D97-AF65-F5344CB8AC3E}">
        <p14:creationId xmlns:p14="http://schemas.microsoft.com/office/powerpoint/2010/main" val="2748982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E4E5BF-1EEE-4E9D-BE20-B1E40ADE5881}"/>
              </a:ext>
            </a:extLst>
          </p:cNvPr>
          <p:cNvSpPr>
            <a:spLocks noGrp="1"/>
          </p:cNvSpPr>
          <p:nvPr>
            <p:ph type="title"/>
          </p:nvPr>
        </p:nvSpPr>
        <p:spPr>
          <a:xfrm>
            <a:off x="457200" y="457199"/>
            <a:ext cx="4114799" cy="5937249"/>
          </a:xfrm>
          <a:prstGeom prst="rect">
            <a:avLst/>
          </a:prstGeom>
        </p:spPr>
        <p:txBody>
          <a:bodyPr anchor="ctr">
            <a:normAutofit/>
          </a:bodyPr>
          <a:lstStyle/>
          <a:p>
            <a:r>
              <a:rPr lang="en-US" sz="3150" dirty="0"/>
              <a:t>Rerouting to a different track </a:t>
            </a:r>
          </a:p>
        </p:txBody>
      </p:sp>
      <p:pic>
        <p:nvPicPr>
          <p:cNvPr id="7" name="Picture 6">
            <a:extLst>
              <a:ext uri="{FF2B5EF4-FFF2-40B4-BE49-F238E27FC236}">
                <a16:creationId xmlns:a16="http://schemas.microsoft.com/office/drawing/2014/main" id="{5CDEBC4F-C525-E143-ADEB-3FE4A3FB1D9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9" t="9260" r="4942"/>
          <a:stretch/>
        </p:blipFill>
        <p:spPr>
          <a:xfrm>
            <a:off x="4571999" y="463551"/>
            <a:ext cx="4114801" cy="5930899"/>
          </a:xfrm>
          <a:prstGeom prst="rect">
            <a:avLst/>
          </a:prstGeom>
          <a:noFill/>
        </p:spPr>
      </p:pic>
      <p:sp>
        <p:nvSpPr>
          <p:cNvPr id="2" name="Slide Number Placeholder 1">
            <a:extLst>
              <a:ext uri="{FF2B5EF4-FFF2-40B4-BE49-F238E27FC236}">
                <a16:creationId xmlns:a16="http://schemas.microsoft.com/office/drawing/2014/main" id="{21DC2E65-2AC7-4050-A3A2-9A8325245E9A}"/>
              </a:ext>
            </a:extLst>
          </p:cNvPr>
          <p:cNvSpPr>
            <a:spLocks noGrp="1"/>
          </p:cNvSpPr>
          <p:nvPr>
            <p:ph type="sldNum" sz="quarter" idx="4"/>
          </p:nvPr>
        </p:nvSpPr>
        <p:spPr>
          <a:xfrm>
            <a:off x="8744552" y="6457057"/>
            <a:ext cx="321810" cy="245659"/>
          </a:xfrm>
          <a:prstGeom prst="rect">
            <a:avLst/>
          </a:prstGeom>
          <a:ln w="19050">
            <a:noFill/>
          </a:ln>
        </p:spPr>
        <p:txBody>
          <a:bodyPr wrap="square" anchor="ctr">
            <a:normAutofit/>
          </a:bodyPr>
          <a:lstStyle/>
          <a:p>
            <a:pPr>
              <a:spcAft>
                <a:spcPts val="600"/>
              </a:spcAft>
            </a:pPr>
            <a:fld id="{773137DE-5778-4973-8EC8-21DEEF19827C}" type="slidenum">
              <a:rPr lang="en-US" sz="825" smtClean="0">
                <a:solidFill>
                  <a:schemeClr val="bg1"/>
                </a:solidFill>
              </a:rPr>
              <a:pPr>
                <a:spcAft>
                  <a:spcPts val="600"/>
                </a:spcAft>
              </a:pPr>
              <a:t>18</a:t>
            </a:fld>
            <a:endParaRPr lang="en-US" sz="825" dirty="0">
              <a:solidFill>
                <a:schemeClr val="bg1"/>
              </a:solidFill>
            </a:endParaRPr>
          </a:p>
        </p:txBody>
      </p:sp>
    </p:spTree>
    <p:extLst>
      <p:ext uri="{BB962C8B-B14F-4D97-AF65-F5344CB8AC3E}">
        <p14:creationId xmlns:p14="http://schemas.microsoft.com/office/powerpoint/2010/main" val="583339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FA5A7-2033-43BE-BA57-D8E1A7A54FF6}"/>
              </a:ext>
            </a:extLst>
          </p:cNvPr>
          <p:cNvSpPr>
            <a:spLocks noGrp="1"/>
          </p:cNvSpPr>
          <p:nvPr>
            <p:ph type="title"/>
          </p:nvPr>
        </p:nvSpPr>
        <p:spPr/>
        <p:txBody>
          <a:bodyPr/>
          <a:lstStyle/>
          <a:p>
            <a:r>
              <a:rPr lang="en-US" sz="2400" dirty="0"/>
              <a:t>Secure attachments</a:t>
            </a:r>
          </a:p>
        </p:txBody>
      </p:sp>
      <p:pic>
        <p:nvPicPr>
          <p:cNvPr id="2050" name="Picture 2" descr="Blackboard.">
            <a:extLst>
              <a:ext uri="{FF2B5EF4-FFF2-40B4-BE49-F238E27FC236}">
                <a16:creationId xmlns:a16="http://schemas.microsoft.com/office/drawing/2014/main" id="{310EE7DF-AAB6-4764-8D96-80DBEB1525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 r="2234" b="5884"/>
          <a:stretch/>
        </p:blipFill>
        <p:spPr bwMode="auto">
          <a:xfrm>
            <a:off x="44244" y="1732598"/>
            <a:ext cx="8863781" cy="452071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ED80843F-B2BA-4BE5-AE7A-CE12B92DE7F4}"/>
              </a:ext>
            </a:extLst>
          </p:cNvPr>
          <p:cNvSpPr>
            <a:spLocks noGrp="1"/>
          </p:cNvSpPr>
          <p:nvPr>
            <p:ph idx="1"/>
          </p:nvPr>
        </p:nvSpPr>
        <p:spPr>
          <a:xfrm>
            <a:off x="845336" y="2412688"/>
            <a:ext cx="7453327" cy="3555627"/>
          </a:xfrm>
          <a:noFill/>
        </p:spPr>
        <p:txBody>
          <a:bodyPr>
            <a:normAutofit fontScale="92500" lnSpcReduction="10000"/>
          </a:bodyPr>
          <a:lstStyle/>
          <a:p>
            <a:pPr marL="34288" indent="0" algn="ctr">
              <a:buNone/>
            </a:pPr>
            <a:r>
              <a:rPr lang="en-US" sz="2800" i="1" dirty="0">
                <a:solidFill>
                  <a:schemeClr val="bg1"/>
                </a:solidFill>
                <a:latin typeface="+mj-lt"/>
              </a:rPr>
              <a:t>My needs were met.</a:t>
            </a:r>
          </a:p>
          <a:p>
            <a:pPr marL="34288" indent="0" algn="ctr">
              <a:buNone/>
            </a:pPr>
            <a:endParaRPr lang="en-US" sz="2800" i="1" dirty="0">
              <a:solidFill>
                <a:schemeClr val="bg1"/>
              </a:solidFill>
              <a:latin typeface="+mj-lt"/>
            </a:endParaRPr>
          </a:p>
          <a:p>
            <a:pPr marL="34288" indent="0" algn="ctr">
              <a:buNone/>
            </a:pPr>
            <a:r>
              <a:rPr lang="en-US" sz="2800" i="1" dirty="0">
                <a:solidFill>
                  <a:schemeClr val="bg1"/>
                </a:solidFill>
                <a:latin typeface="+mj-lt"/>
              </a:rPr>
              <a:t>People are predictable + the world is safe.</a:t>
            </a:r>
          </a:p>
          <a:p>
            <a:pPr marL="34288" indent="0" algn="ctr">
              <a:buNone/>
            </a:pPr>
            <a:endParaRPr lang="en-US" sz="2800" i="1" dirty="0">
              <a:solidFill>
                <a:schemeClr val="bg1"/>
              </a:solidFill>
              <a:latin typeface="+mj-lt"/>
            </a:endParaRPr>
          </a:p>
          <a:p>
            <a:pPr marL="34288" indent="0" algn="ctr">
              <a:buNone/>
            </a:pPr>
            <a:r>
              <a:rPr lang="en-US" sz="2800" i="1" dirty="0">
                <a:solidFill>
                  <a:schemeClr val="bg1"/>
                </a:solidFill>
                <a:latin typeface="+mj-lt"/>
              </a:rPr>
              <a:t>I am free to trust others and the world.</a:t>
            </a:r>
          </a:p>
          <a:p>
            <a:pPr marL="34288" indent="0" algn="ctr">
              <a:buNone/>
            </a:pPr>
            <a:endParaRPr lang="en-US" sz="2800" i="1" dirty="0">
              <a:solidFill>
                <a:schemeClr val="bg1"/>
              </a:solidFill>
              <a:latin typeface="+mj-lt"/>
            </a:endParaRPr>
          </a:p>
          <a:p>
            <a:pPr marL="34288" indent="0" algn="ctr">
              <a:buNone/>
            </a:pPr>
            <a:r>
              <a:rPr lang="en-US" sz="2800" i="1" dirty="0">
                <a:solidFill>
                  <a:schemeClr val="bg1"/>
                </a:solidFill>
                <a:latin typeface="+mj-lt"/>
              </a:rPr>
              <a:t>I can thrive in this safe world and have healthy relationships.</a:t>
            </a:r>
          </a:p>
        </p:txBody>
      </p:sp>
      <p:sp>
        <p:nvSpPr>
          <p:cNvPr id="5" name="Isosceles Triangle 4">
            <a:extLst>
              <a:ext uri="{FF2B5EF4-FFF2-40B4-BE49-F238E27FC236}">
                <a16:creationId xmlns:a16="http://schemas.microsoft.com/office/drawing/2014/main" id="{3E8C6D79-72CB-4153-9EF2-6D77D163E569}"/>
              </a:ext>
              <a:ext uri="{C183D7F6-B498-43B3-948B-1728B52AA6E4}">
                <adec:decorative xmlns:adec="http://schemas.microsoft.com/office/drawing/2017/decorative" val="1"/>
              </a:ext>
            </a:extLst>
          </p:cNvPr>
          <p:cNvSpPr/>
          <p:nvPr/>
        </p:nvSpPr>
        <p:spPr>
          <a:xfrm flipV="1">
            <a:off x="3799702" y="2891482"/>
            <a:ext cx="1544594" cy="27184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2CE2821B-5BDF-4AB1-BB2A-CDA1C7CDFBDD}"/>
              </a:ext>
              <a:ext uri="{C183D7F6-B498-43B3-948B-1728B52AA6E4}">
                <adec:decorative xmlns:adec="http://schemas.microsoft.com/office/drawing/2017/decorative" val="1"/>
              </a:ext>
            </a:extLst>
          </p:cNvPr>
          <p:cNvSpPr/>
          <p:nvPr/>
        </p:nvSpPr>
        <p:spPr>
          <a:xfrm flipV="1">
            <a:off x="3799702" y="3814819"/>
            <a:ext cx="1544594" cy="27184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91B2A8B4-3DC6-4F33-A757-DA6F858E253F}"/>
              </a:ext>
              <a:ext uri="{C183D7F6-B498-43B3-948B-1728B52AA6E4}">
                <adec:decorative xmlns:adec="http://schemas.microsoft.com/office/drawing/2017/decorative" val="1"/>
              </a:ext>
            </a:extLst>
          </p:cNvPr>
          <p:cNvSpPr/>
          <p:nvPr/>
        </p:nvSpPr>
        <p:spPr>
          <a:xfrm flipV="1">
            <a:off x="3799702" y="4738156"/>
            <a:ext cx="1544594" cy="27184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ABF7973A-8124-5D49-8113-820619DED068}"/>
              </a:ext>
            </a:extLst>
          </p:cNvPr>
          <p:cNvSpPr txBox="1">
            <a:spLocks/>
          </p:cNvSpPr>
          <p:nvPr/>
        </p:nvSpPr>
        <p:spPr>
          <a:xfrm>
            <a:off x="8744552" y="6457057"/>
            <a:ext cx="321810" cy="245659"/>
          </a:xfrm>
          <a:prstGeom prst="rect">
            <a:avLst/>
          </a:prstGeom>
          <a:ln w="19050">
            <a:noFill/>
          </a:ln>
        </p:spPr>
        <p:txBody>
          <a:bodyPr vert="horz" wrap="square" lIns="0" tIns="0" rIns="0" bIns="0" rtlCol="0" anchor="ctr" anchorCtr="0"/>
          <a:lstStyle>
            <a:defPPr>
              <a:defRPr lang="en-US"/>
            </a:defPPr>
            <a:lvl1pPr marL="0" algn="ctr" defTabSz="914400" rtl="0" eaLnBrk="1" latinLnBrk="0" hangingPunct="1">
              <a:defRPr sz="825"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mtClean="0"/>
              <a:pPr/>
              <a:t>19</a:t>
            </a:fld>
            <a:endParaRPr lang="en-US" dirty="0"/>
          </a:p>
        </p:txBody>
      </p:sp>
      <p:sp>
        <p:nvSpPr>
          <p:cNvPr id="4" name="Slide Number Placeholder 3">
            <a:extLst>
              <a:ext uri="{FF2B5EF4-FFF2-40B4-BE49-F238E27FC236}">
                <a16:creationId xmlns:a16="http://schemas.microsoft.com/office/drawing/2014/main" id="{212D9C8D-98DF-44E8-AAE8-321AC4025B18}"/>
              </a:ext>
            </a:extLst>
          </p:cNvPr>
          <p:cNvSpPr>
            <a:spLocks noGrp="1"/>
          </p:cNvSpPr>
          <p:nvPr>
            <p:ph type="sldNum" sz="quarter" idx="4"/>
          </p:nvPr>
        </p:nvSpPr>
        <p:spPr>
          <a:xfrm>
            <a:off x="8744552" y="7049525"/>
            <a:ext cx="321810" cy="245659"/>
          </a:xfrm>
        </p:spPr>
        <p:txBody>
          <a:bodyPr/>
          <a:lstStyle/>
          <a:p>
            <a:fld id="{773137DE-5778-4973-8EC8-21DEEF19827C}" type="slidenum">
              <a:rPr lang="en-US" smtClean="0"/>
              <a:pPr/>
              <a:t>19</a:t>
            </a:fld>
            <a:endParaRPr lang="en-US" dirty="0"/>
          </a:p>
        </p:txBody>
      </p:sp>
    </p:spTree>
    <p:extLst>
      <p:ext uri="{BB962C8B-B14F-4D97-AF65-F5344CB8AC3E}">
        <p14:creationId xmlns:p14="http://schemas.microsoft.com/office/powerpoint/2010/main" val="117473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To prepare for the Class</a:t>
            </a:r>
          </a:p>
        </p:txBody>
      </p:sp>
      <p:sp>
        <p:nvSpPr>
          <p:cNvPr id="12" name="Content Placeholder 11">
            <a:extLst>
              <a:ext uri="{FF2B5EF4-FFF2-40B4-BE49-F238E27FC236}">
                <a16:creationId xmlns:a16="http://schemas.microsoft.com/office/drawing/2014/main" id="{0FEBF11E-F233-3D44-91C1-B53C72AC749F}"/>
              </a:ext>
            </a:extLst>
          </p:cNvPr>
          <p:cNvSpPr>
            <a:spLocks noGrp="1"/>
          </p:cNvSpPr>
          <p:nvPr>
            <p:ph idx="1"/>
          </p:nvPr>
        </p:nvSpPr>
        <p:spPr/>
        <p:txBody>
          <a:bodyPr/>
          <a:lstStyle/>
          <a:p>
            <a:r>
              <a:rPr lang="en-US" dirty="0"/>
              <a:t>See Notes view</a:t>
            </a:r>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a:t>
            </a:fld>
            <a:endParaRPr lang="en-US" dirty="0"/>
          </a:p>
        </p:txBody>
      </p:sp>
    </p:spTree>
    <p:extLst>
      <p:ext uri="{BB962C8B-B14F-4D97-AF65-F5344CB8AC3E}">
        <p14:creationId xmlns:p14="http://schemas.microsoft.com/office/powerpoint/2010/main" val="665924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620E9-45E8-44FC-879F-86D5D37DFCF4}"/>
              </a:ext>
            </a:extLst>
          </p:cNvPr>
          <p:cNvSpPr>
            <a:spLocks noGrp="1"/>
          </p:cNvSpPr>
          <p:nvPr>
            <p:ph type="title"/>
          </p:nvPr>
        </p:nvSpPr>
        <p:spPr/>
        <p:txBody>
          <a:bodyPr/>
          <a:lstStyle/>
          <a:p>
            <a:r>
              <a:rPr lang="en-US" sz="2400" dirty="0"/>
              <a:t>AVOIDANT Attachment Style</a:t>
            </a:r>
          </a:p>
        </p:txBody>
      </p:sp>
      <p:pic>
        <p:nvPicPr>
          <p:cNvPr id="8" name="Content Placeholder 5">
            <a:extLst>
              <a:ext uri="{FF2B5EF4-FFF2-40B4-BE49-F238E27FC236}">
                <a16:creationId xmlns:a16="http://schemas.microsoft.com/office/drawing/2014/main" id="{1D223507-FDF8-4528-A145-EA2ABE21BA57}"/>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769" b="3586"/>
          <a:stretch/>
        </p:blipFill>
        <p:spPr>
          <a:xfrm>
            <a:off x="464038" y="1732598"/>
            <a:ext cx="8232065" cy="4197350"/>
          </a:xfrm>
          <a:prstGeom prst="rect">
            <a:avLst/>
          </a:prstGeom>
        </p:spPr>
      </p:pic>
      <p:pic>
        <p:nvPicPr>
          <p:cNvPr id="6" name="Content Placeholder 9" descr="Avoidant attachment">
            <a:extLst>
              <a:ext uri="{FF2B5EF4-FFF2-40B4-BE49-F238E27FC236}">
                <a16:creationId xmlns:a16="http://schemas.microsoft.com/office/drawing/2014/main" id="{7C0CB487-FBB7-4103-916F-BDFE7381A8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584"/>
          <a:stretch/>
        </p:blipFill>
        <p:spPr>
          <a:xfrm>
            <a:off x="464038" y="1732598"/>
            <a:ext cx="8215924" cy="3974419"/>
          </a:xfrm>
          <a:prstGeom prst="rect">
            <a:avLst/>
          </a:prstGeom>
        </p:spPr>
      </p:pic>
      <p:sp>
        <p:nvSpPr>
          <p:cNvPr id="11" name="Content Placeholder 1">
            <a:extLst>
              <a:ext uri="{FF2B5EF4-FFF2-40B4-BE49-F238E27FC236}">
                <a16:creationId xmlns:a16="http://schemas.microsoft.com/office/drawing/2014/main" id="{62C15484-461C-408B-B98E-AF0E18E7FE3D}"/>
              </a:ext>
            </a:extLst>
          </p:cNvPr>
          <p:cNvSpPr txBox="1">
            <a:spLocks/>
          </p:cNvSpPr>
          <p:nvPr/>
        </p:nvSpPr>
        <p:spPr>
          <a:xfrm>
            <a:off x="464038" y="5707017"/>
            <a:ext cx="8222762" cy="687433"/>
          </a:xfrm>
          <a:prstGeom prst="rect">
            <a:avLst/>
          </a:prstGeom>
          <a:solidFill>
            <a:schemeClr val="accent2"/>
          </a:solidFill>
          <a:ln>
            <a:noFill/>
          </a:ln>
        </p:spPr>
        <p:txBody>
          <a:bodyPr vert="horz" lIns="91440" tIns="45720" rIns="91440" bIns="45720" rtlCol="0" anchor="ctr">
            <a:noAutofit/>
          </a:bodyPr>
          <a:lstStyle>
            <a:lvl1pPr marL="290513" indent="-255588"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34925" indent="0" algn="ctr">
              <a:buNone/>
            </a:pPr>
            <a:r>
              <a:rPr lang="en-US" sz="1800" b="1" dirty="0">
                <a:solidFill>
                  <a:schemeClr val="bg1"/>
                </a:solidFill>
                <a:latin typeface="+mn-lt"/>
              </a:rPr>
              <a:t>Show Jacob Ham Video / </a:t>
            </a:r>
            <a:r>
              <a:rPr lang="en-US" sz="1800" b="1" i="1" dirty="0">
                <a:solidFill>
                  <a:schemeClr val="bg1"/>
                </a:solidFill>
                <a:latin typeface="+mn-lt"/>
              </a:rPr>
              <a:t>Avoidant Attachment</a:t>
            </a:r>
            <a:endParaRPr lang="en-US" sz="1800" dirty="0">
              <a:solidFill>
                <a:schemeClr val="bg1"/>
              </a:solidFill>
              <a:latin typeface="+mn-lt"/>
            </a:endParaRPr>
          </a:p>
        </p:txBody>
      </p:sp>
      <p:sp>
        <p:nvSpPr>
          <p:cNvPr id="4" name="Slide Number Placeholder 3">
            <a:extLst>
              <a:ext uri="{FF2B5EF4-FFF2-40B4-BE49-F238E27FC236}">
                <a16:creationId xmlns:a16="http://schemas.microsoft.com/office/drawing/2014/main" id="{6BA06569-2442-481B-88C1-CB370D6E5189}"/>
              </a:ext>
            </a:extLst>
          </p:cNvPr>
          <p:cNvSpPr>
            <a:spLocks noGrp="1"/>
          </p:cNvSpPr>
          <p:nvPr>
            <p:ph type="sldNum" sz="quarter" idx="4"/>
          </p:nvPr>
        </p:nvSpPr>
        <p:spPr/>
        <p:txBody>
          <a:bodyPr/>
          <a:lstStyle/>
          <a:p>
            <a:fld id="{773137DE-5778-4973-8EC8-21DEEF19827C}" type="slidenum">
              <a:rPr lang="en-US" smtClean="0"/>
              <a:pPr/>
              <a:t>20</a:t>
            </a:fld>
            <a:endParaRPr lang="en-US" dirty="0"/>
          </a:p>
        </p:txBody>
      </p:sp>
    </p:spTree>
    <p:extLst>
      <p:ext uri="{BB962C8B-B14F-4D97-AF65-F5344CB8AC3E}">
        <p14:creationId xmlns:p14="http://schemas.microsoft.com/office/powerpoint/2010/main" val="2399151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illiam wearing a blue backpack and looking out.">
            <a:extLst>
              <a:ext uri="{FF2B5EF4-FFF2-40B4-BE49-F238E27FC236}">
                <a16:creationId xmlns:a16="http://schemas.microsoft.com/office/drawing/2014/main" id="{8460FC93-E37F-47D0-AB09-B43F28BB7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67" t="16660" r="18646" b="1916"/>
          <a:stretch/>
        </p:blipFill>
        <p:spPr bwMode="auto">
          <a:xfrm>
            <a:off x="457199" y="438949"/>
            <a:ext cx="8686801" cy="59555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1E27AF-3DB7-4913-A988-7F5BD0A3EB84}"/>
              </a:ext>
              <a:ext uri="{C183D7F6-B498-43B3-948B-1728B52AA6E4}">
                <adec:decorative xmlns:adec="http://schemas.microsoft.com/office/drawing/2017/decorative" val="1"/>
              </a:ext>
            </a:extLst>
          </p:cNvPr>
          <p:cNvSpPr/>
          <p:nvPr/>
        </p:nvSpPr>
        <p:spPr>
          <a:xfrm>
            <a:off x="5147542" y="438951"/>
            <a:ext cx="3996458" cy="59555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Title 2">
            <a:extLst>
              <a:ext uri="{FF2B5EF4-FFF2-40B4-BE49-F238E27FC236}">
                <a16:creationId xmlns:a16="http://schemas.microsoft.com/office/drawing/2014/main" id="{26B1CB05-CD0C-4F8E-AF35-FAD16034B2DD}"/>
              </a:ext>
            </a:extLst>
          </p:cNvPr>
          <p:cNvSpPr txBox="1">
            <a:spLocks noGrp="1"/>
          </p:cNvSpPr>
          <p:nvPr>
            <p:ph type="title" idx="4294967295"/>
          </p:nvPr>
        </p:nvSpPr>
        <p:spPr>
          <a:xfrm>
            <a:off x="5153891" y="501939"/>
            <a:ext cx="3990109" cy="1673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Case Study:</a:t>
            </a:r>
            <a:b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2800" b="0" i="0" u="none" strike="noStrike" kern="1200" cap="all" spc="150" normalizeH="0" baseline="0" noProof="0" dirty="0">
                <a:ln>
                  <a:noFill/>
                </a:ln>
                <a:solidFill>
                  <a:srgbClr val="C00000"/>
                </a:solidFill>
                <a:effectLst/>
                <a:uLnTx/>
                <a:uFillTx/>
                <a:latin typeface="Arial Rounded MT Bold"/>
                <a:ea typeface="+mj-ea"/>
                <a:cs typeface="Arial Rounded MT Bold"/>
              </a:rPr>
              <a:t>William</a:t>
            </a:r>
            <a:b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 What do I need?</a:t>
            </a:r>
            <a:endParaRPr kumimoji="0" lang="en-US" sz="2800" b="0" i="0" u="none" strike="noStrike" kern="1200" cap="all" spc="150" normalizeH="0" baseline="0" noProof="0" dirty="0">
              <a:ln>
                <a:noFill/>
              </a:ln>
              <a:solidFill>
                <a:srgbClr val="C13420"/>
              </a:solidFill>
              <a:effectLst/>
              <a:uLnTx/>
              <a:uFillTx/>
              <a:latin typeface="Arial Rounded MT Bold"/>
              <a:ea typeface="+mj-ea"/>
              <a:cs typeface="Arial Rounded MT Bold"/>
            </a:endParaRPr>
          </a:p>
        </p:txBody>
      </p:sp>
      <p:sp>
        <p:nvSpPr>
          <p:cNvPr id="13" name="Content Placeholder 1">
            <a:extLst>
              <a:ext uri="{FF2B5EF4-FFF2-40B4-BE49-F238E27FC236}">
                <a16:creationId xmlns:a16="http://schemas.microsoft.com/office/drawing/2014/main" id="{0E66FB59-68E0-4E99-AC45-B97625BACD17}"/>
              </a:ext>
            </a:extLst>
          </p:cNvPr>
          <p:cNvSpPr txBox="1">
            <a:spLocks/>
          </p:cNvSpPr>
          <p:nvPr/>
        </p:nvSpPr>
        <p:spPr>
          <a:xfrm>
            <a:off x="5656176" y="2354459"/>
            <a:ext cx="2910308" cy="4063004"/>
          </a:xfrm>
          <a:prstGeom prst="rect">
            <a:avLst/>
          </a:prstGeom>
        </p:spPr>
        <p:txBody>
          <a:bodyPr>
            <a:noAutofit/>
          </a:bodyPr>
          <a:lst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a:lnSpc>
                <a:spcPct val="110000"/>
              </a:lnSpc>
            </a:pPr>
            <a:r>
              <a:rPr lang="en-US" sz="2000" dirty="0">
                <a:solidFill>
                  <a:srgbClr val="183250"/>
                </a:solidFill>
                <a:latin typeface="Arial" panose="020B0604020202020204" pitchFamily="34" charset="0"/>
                <a:cs typeface="Arial" panose="020B0604020202020204" pitchFamily="34" charset="0"/>
              </a:rPr>
              <a:t>Came from a family with a lot of children.</a:t>
            </a:r>
          </a:p>
          <a:p>
            <a:pPr>
              <a:lnSpc>
                <a:spcPct val="110000"/>
              </a:lnSpc>
            </a:pPr>
            <a:r>
              <a:rPr lang="en-US" sz="2000" dirty="0">
                <a:solidFill>
                  <a:srgbClr val="183250"/>
                </a:solidFill>
                <a:latin typeface="Arial" panose="020B0604020202020204" pitchFamily="34" charset="0"/>
                <a:cs typeface="Arial" panose="020B0604020202020204" pitchFamily="34" charset="0"/>
              </a:rPr>
              <a:t>Mom had problems with alcohol use and had difficulties caring for all the kids.</a:t>
            </a:r>
          </a:p>
          <a:p>
            <a:pPr>
              <a:lnSpc>
                <a:spcPct val="110000"/>
              </a:lnSpc>
            </a:pPr>
            <a:r>
              <a:rPr lang="en-US" sz="2000" dirty="0">
                <a:solidFill>
                  <a:srgbClr val="183250"/>
                </a:solidFill>
                <a:latin typeface="Arial" panose="020B0604020202020204" pitchFamily="34" charset="0"/>
                <a:cs typeface="Arial" panose="020B0604020202020204" pitchFamily="34" charset="0"/>
              </a:rPr>
              <a:t>His needs were not met, so he did not think others’ needs were important either.</a:t>
            </a:r>
          </a:p>
        </p:txBody>
      </p:sp>
      <p:sp>
        <p:nvSpPr>
          <p:cNvPr id="4" name="Slide Number Placeholder 3">
            <a:extLst>
              <a:ext uri="{FF2B5EF4-FFF2-40B4-BE49-F238E27FC236}">
                <a16:creationId xmlns:a16="http://schemas.microsoft.com/office/drawing/2014/main" id="{5BFFAE67-5EDB-4FB8-8780-097579E1C894}"/>
              </a:ext>
            </a:extLst>
          </p:cNvPr>
          <p:cNvSpPr>
            <a:spLocks noGrp="1"/>
          </p:cNvSpPr>
          <p:nvPr>
            <p:ph type="sldNum" sz="quarter" idx="4"/>
          </p:nvPr>
        </p:nvSpPr>
        <p:spPr/>
        <p:txBody>
          <a:bodyPr/>
          <a:lstStyle/>
          <a:p>
            <a:fld id="{773137DE-5778-4973-8EC8-21DEEF19827C}" type="slidenum">
              <a:rPr lang="en-US" smtClean="0"/>
              <a:pPr/>
              <a:t>21</a:t>
            </a:fld>
            <a:endParaRPr lang="en-US" dirty="0"/>
          </a:p>
        </p:txBody>
      </p:sp>
    </p:spTree>
    <p:extLst>
      <p:ext uri="{BB962C8B-B14F-4D97-AF65-F5344CB8AC3E}">
        <p14:creationId xmlns:p14="http://schemas.microsoft.com/office/powerpoint/2010/main" val="95673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620E9-45E8-44FC-879F-86D5D37DFCF4}"/>
              </a:ext>
            </a:extLst>
          </p:cNvPr>
          <p:cNvSpPr>
            <a:spLocks noGrp="1"/>
          </p:cNvSpPr>
          <p:nvPr>
            <p:ph type="title"/>
          </p:nvPr>
        </p:nvSpPr>
        <p:spPr/>
        <p:txBody>
          <a:bodyPr/>
          <a:lstStyle/>
          <a:p>
            <a:r>
              <a:rPr lang="en-US" dirty="0"/>
              <a:t> Ambivalent Attachment Style</a:t>
            </a:r>
          </a:p>
        </p:txBody>
      </p:sp>
      <p:pic>
        <p:nvPicPr>
          <p:cNvPr id="6" name="Content Placeholder 5" descr="Ambivalent Attachment. An illustration showing two puzzle pieces that do not fit together.">
            <a:extLst>
              <a:ext uri="{FF2B5EF4-FFF2-40B4-BE49-F238E27FC236}">
                <a16:creationId xmlns:a16="http://schemas.microsoft.com/office/drawing/2014/main" id="{2403CB26-E7C8-4294-8174-4B9BD81B47E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769" b="3586"/>
          <a:stretch/>
        </p:blipFill>
        <p:spPr>
          <a:xfrm>
            <a:off x="464038" y="1732598"/>
            <a:ext cx="8232065" cy="4197350"/>
          </a:xfrm>
          <a:prstGeom prst="rect">
            <a:avLst/>
          </a:prstGeom>
        </p:spPr>
      </p:pic>
      <p:sp>
        <p:nvSpPr>
          <p:cNvPr id="8" name="Content Placeholder 1">
            <a:extLst>
              <a:ext uri="{FF2B5EF4-FFF2-40B4-BE49-F238E27FC236}">
                <a16:creationId xmlns:a16="http://schemas.microsoft.com/office/drawing/2014/main" id="{AD015893-9270-4309-AF0F-385383AD2728}"/>
              </a:ext>
            </a:extLst>
          </p:cNvPr>
          <p:cNvSpPr txBox="1">
            <a:spLocks/>
          </p:cNvSpPr>
          <p:nvPr/>
        </p:nvSpPr>
        <p:spPr>
          <a:xfrm>
            <a:off x="464038" y="5707017"/>
            <a:ext cx="8222762" cy="687433"/>
          </a:xfrm>
          <a:prstGeom prst="rect">
            <a:avLst/>
          </a:prstGeom>
          <a:solidFill>
            <a:schemeClr val="accent2"/>
          </a:solidFill>
          <a:ln>
            <a:noFill/>
          </a:ln>
        </p:spPr>
        <p:txBody>
          <a:bodyPr vert="horz" lIns="91440" tIns="45720" rIns="91440" bIns="45720" rtlCol="0" anchor="ctr">
            <a:noAutofit/>
          </a:bodyPr>
          <a:lstStyle>
            <a:lvl1pPr marL="290513" indent="-255588"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34925" indent="0" algn="ctr">
              <a:buNone/>
            </a:pPr>
            <a:r>
              <a:rPr lang="en-US" sz="1800" b="1" dirty="0">
                <a:solidFill>
                  <a:schemeClr val="bg1"/>
                </a:solidFill>
                <a:latin typeface="+mn-lt"/>
              </a:rPr>
              <a:t>Show Jacob Ham Video / </a:t>
            </a:r>
            <a:r>
              <a:rPr lang="en-US" sz="1800" b="1" i="1" dirty="0">
                <a:solidFill>
                  <a:schemeClr val="bg1"/>
                </a:solidFill>
                <a:latin typeface="+mn-lt"/>
              </a:rPr>
              <a:t>Ambivalent Attachment</a:t>
            </a:r>
            <a:endParaRPr lang="en-US" sz="1800" dirty="0">
              <a:solidFill>
                <a:schemeClr val="bg1"/>
              </a:solidFill>
              <a:latin typeface="+mn-lt"/>
            </a:endParaRPr>
          </a:p>
        </p:txBody>
      </p:sp>
      <p:sp>
        <p:nvSpPr>
          <p:cNvPr id="4" name="Slide Number Placeholder 3">
            <a:extLst>
              <a:ext uri="{FF2B5EF4-FFF2-40B4-BE49-F238E27FC236}">
                <a16:creationId xmlns:a16="http://schemas.microsoft.com/office/drawing/2014/main" id="{6BA06569-2442-481B-88C1-CB370D6E5189}"/>
              </a:ext>
            </a:extLst>
          </p:cNvPr>
          <p:cNvSpPr>
            <a:spLocks noGrp="1"/>
          </p:cNvSpPr>
          <p:nvPr>
            <p:ph type="sldNum" sz="quarter" idx="4"/>
          </p:nvPr>
        </p:nvSpPr>
        <p:spPr/>
        <p:txBody>
          <a:bodyPr/>
          <a:lstStyle/>
          <a:p>
            <a:fld id="{773137DE-5778-4973-8EC8-21DEEF19827C}" type="slidenum">
              <a:rPr lang="en-US" smtClean="0"/>
              <a:pPr/>
              <a:t>22</a:t>
            </a:fld>
            <a:endParaRPr lang="en-US" dirty="0"/>
          </a:p>
        </p:txBody>
      </p:sp>
    </p:spTree>
    <p:extLst>
      <p:ext uri="{BB962C8B-B14F-4D97-AF65-F5344CB8AC3E}">
        <p14:creationId xmlns:p14="http://schemas.microsoft.com/office/powerpoint/2010/main" val="3888248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oto of Marina">
            <a:extLst>
              <a:ext uri="{FF2B5EF4-FFF2-40B4-BE49-F238E27FC236}">
                <a16:creationId xmlns:a16="http://schemas.microsoft.com/office/drawing/2014/main" id="{FCEFC808-1DA6-4B2B-A7E1-CD2FBC3EF5D7}"/>
              </a:ext>
            </a:extLst>
          </p:cNvPr>
          <p:cNvPicPr>
            <a:picLocks noGrp="1" noChangeAspect="1" noChangeArrowheads="1"/>
          </p:cNvPicPr>
          <p:nvPr>
            <p:ph type="pic" idx="4294967295"/>
          </p:nvPr>
        </p:nvPicPr>
        <p:blipFill rotWithShape="1">
          <a:blip r:embed="rId3">
            <a:extLst>
              <a:ext uri="{28A0092B-C50C-407E-A947-70E740481C1C}">
                <a14:useLocalDpi xmlns:a14="http://schemas.microsoft.com/office/drawing/2010/main" val="0"/>
              </a:ext>
            </a:extLst>
          </a:blip>
          <a:srcRect l="11299" t="5937" r="10378" b="13516"/>
          <a:stretch/>
        </p:blipFill>
        <p:spPr bwMode="auto">
          <a:xfrm flipH="1">
            <a:off x="457199" y="438949"/>
            <a:ext cx="8686801" cy="59555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141967A-85AA-406C-831A-C3E8737C51B4}"/>
              </a:ext>
              <a:ext uri="{C183D7F6-B498-43B3-948B-1728B52AA6E4}">
                <adec:decorative xmlns:adec="http://schemas.microsoft.com/office/drawing/2017/decorative" val="1"/>
              </a:ext>
            </a:extLst>
          </p:cNvPr>
          <p:cNvSpPr/>
          <p:nvPr/>
        </p:nvSpPr>
        <p:spPr>
          <a:xfrm>
            <a:off x="5147542" y="438951"/>
            <a:ext cx="3996458" cy="59555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8" name="Title 2">
            <a:extLst>
              <a:ext uri="{FF2B5EF4-FFF2-40B4-BE49-F238E27FC236}">
                <a16:creationId xmlns:a16="http://schemas.microsoft.com/office/drawing/2014/main" id="{FB8EBA44-D222-48F5-BFC3-20DDF9898CC1}"/>
              </a:ext>
            </a:extLst>
          </p:cNvPr>
          <p:cNvSpPr txBox="1">
            <a:spLocks noGrp="1"/>
          </p:cNvSpPr>
          <p:nvPr>
            <p:ph type="title" idx="4294967295"/>
          </p:nvPr>
        </p:nvSpPr>
        <p:spPr>
          <a:xfrm>
            <a:off x="5153891" y="501939"/>
            <a:ext cx="3990109" cy="1673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Case Study:</a:t>
            </a:r>
            <a:b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2800" b="0" i="0" u="none" strike="noStrike" kern="1200" cap="all" spc="150" normalizeH="0" baseline="0" noProof="0" dirty="0">
                <a:ln>
                  <a:noFill/>
                </a:ln>
                <a:solidFill>
                  <a:srgbClr val="C00000"/>
                </a:solidFill>
                <a:effectLst/>
                <a:uLnTx/>
                <a:uFillTx/>
                <a:latin typeface="Arial Rounded MT Bold"/>
                <a:ea typeface="+mj-ea"/>
                <a:cs typeface="Arial Rounded MT Bold"/>
              </a:rPr>
              <a:t>MARINA</a:t>
            </a:r>
            <a:b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 What do I need?</a:t>
            </a:r>
            <a:endParaRPr kumimoji="0" lang="en-US" sz="2800" b="0" i="0" u="none" strike="noStrike" kern="1200" cap="all" spc="150" normalizeH="0" baseline="0" noProof="0" dirty="0">
              <a:ln>
                <a:noFill/>
              </a:ln>
              <a:solidFill>
                <a:srgbClr val="C13420"/>
              </a:solidFill>
              <a:effectLst/>
              <a:uLnTx/>
              <a:uFillTx/>
              <a:latin typeface="Arial Rounded MT Bold"/>
              <a:ea typeface="+mj-ea"/>
              <a:cs typeface="Arial Rounded MT Bold"/>
            </a:endParaRPr>
          </a:p>
        </p:txBody>
      </p:sp>
      <p:sp>
        <p:nvSpPr>
          <p:cNvPr id="10" name="Content Placeholder 1">
            <a:extLst>
              <a:ext uri="{FF2B5EF4-FFF2-40B4-BE49-F238E27FC236}">
                <a16:creationId xmlns:a16="http://schemas.microsoft.com/office/drawing/2014/main" id="{97851B67-BF26-4D0E-8678-46C5A99F16A2}"/>
              </a:ext>
            </a:extLst>
          </p:cNvPr>
          <p:cNvSpPr txBox="1">
            <a:spLocks/>
          </p:cNvSpPr>
          <p:nvPr/>
        </p:nvSpPr>
        <p:spPr>
          <a:xfrm>
            <a:off x="5486400" y="2354459"/>
            <a:ext cx="3409950" cy="4063004"/>
          </a:xfrm>
          <a:prstGeom prst="rect">
            <a:avLst/>
          </a:prstGeom>
        </p:spPr>
        <p:txBody>
          <a:bodyPr>
            <a:noAutofit/>
          </a:bodyPr>
          <a:lst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a:lnSpc>
                <a:spcPct val="110000"/>
              </a:lnSpc>
            </a:pPr>
            <a:r>
              <a:rPr lang="en-US" sz="2000" dirty="0">
                <a:solidFill>
                  <a:srgbClr val="183250"/>
                </a:solidFill>
                <a:latin typeface="Arial" panose="020B0604020202020204" pitchFamily="34" charset="0"/>
                <a:cs typeface="Arial" panose="020B0604020202020204" pitchFamily="34" charset="0"/>
              </a:rPr>
              <a:t>Raised by her mother for first several years. Mother often homeless and had substance abuse problems.</a:t>
            </a:r>
          </a:p>
          <a:p>
            <a:pPr>
              <a:lnSpc>
                <a:spcPct val="110000"/>
              </a:lnSpc>
            </a:pPr>
            <a:r>
              <a:rPr lang="en-US" sz="2000" dirty="0">
                <a:solidFill>
                  <a:srgbClr val="183250"/>
                </a:solidFill>
                <a:latin typeface="Arial" panose="020B0604020202020204" pitchFamily="34" charset="0"/>
                <a:cs typeface="Arial" panose="020B0604020202020204" pitchFamily="34" charset="0"/>
              </a:rPr>
              <a:t>Mother was verbally cruel when stressed.</a:t>
            </a:r>
          </a:p>
          <a:p>
            <a:pPr>
              <a:lnSpc>
                <a:spcPct val="110000"/>
              </a:lnSpc>
            </a:pPr>
            <a:r>
              <a:rPr lang="en-US" sz="2000" dirty="0">
                <a:solidFill>
                  <a:srgbClr val="183250"/>
                </a:solidFill>
                <a:latin typeface="Arial" panose="020B0604020202020204" pitchFamily="34" charset="0"/>
                <a:cs typeface="Arial" panose="020B0604020202020204" pitchFamily="34" charset="0"/>
              </a:rPr>
              <a:t>By the time she came into foster care, Marina saw herself as ugly and worthless.</a:t>
            </a:r>
          </a:p>
        </p:txBody>
      </p:sp>
      <p:sp>
        <p:nvSpPr>
          <p:cNvPr id="4" name="Slide Number Placeholder 3">
            <a:extLst>
              <a:ext uri="{FF2B5EF4-FFF2-40B4-BE49-F238E27FC236}">
                <a16:creationId xmlns:a16="http://schemas.microsoft.com/office/drawing/2014/main" id="{5BFFAE67-5EDB-4FB8-8780-097579E1C894}"/>
              </a:ext>
            </a:extLst>
          </p:cNvPr>
          <p:cNvSpPr>
            <a:spLocks noGrp="1"/>
          </p:cNvSpPr>
          <p:nvPr>
            <p:ph type="sldNum" sz="quarter" idx="4"/>
          </p:nvPr>
        </p:nvSpPr>
        <p:spPr/>
        <p:txBody>
          <a:bodyPr/>
          <a:lstStyle/>
          <a:p>
            <a:fld id="{773137DE-5778-4973-8EC8-21DEEF19827C}" type="slidenum">
              <a:rPr lang="en-US" smtClean="0"/>
              <a:pPr/>
              <a:t>23</a:t>
            </a:fld>
            <a:endParaRPr lang="en-US" dirty="0"/>
          </a:p>
        </p:txBody>
      </p:sp>
    </p:spTree>
    <p:extLst>
      <p:ext uri="{BB962C8B-B14F-4D97-AF65-F5344CB8AC3E}">
        <p14:creationId xmlns:p14="http://schemas.microsoft.com/office/powerpoint/2010/main" val="2120259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620E9-45E8-44FC-879F-86D5D37DFCF4}"/>
              </a:ext>
            </a:extLst>
          </p:cNvPr>
          <p:cNvSpPr>
            <a:spLocks noGrp="1"/>
          </p:cNvSpPr>
          <p:nvPr>
            <p:ph type="title"/>
          </p:nvPr>
        </p:nvSpPr>
        <p:spPr/>
        <p:txBody>
          <a:bodyPr/>
          <a:lstStyle/>
          <a:p>
            <a:r>
              <a:rPr lang="en-US" sz="2400" dirty="0"/>
              <a:t>Disorganized Attachment Style, 1 of 2</a:t>
            </a:r>
          </a:p>
        </p:txBody>
      </p:sp>
      <p:sp>
        <p:nvSpPr>
          <p:cNvPr id="5" name="Content Placeholder 4">
            <a:extLst>
              <a:ext uri="{FF2B5EF4-FFF2-40B4-BE49-F238E27FC236}">
                <a16:creationId xmlns:a16="http://schemas.microsoft.com/office/drawing/2014/main" id="{D6529FDA-19AC-426E-B238-C8D898C93920}"/>
              </a:ext>
            </a:extLst>
          </p:cNvPr>
          <p:cNvSpPr>
            <a:spLocks noGrp="1"/>
          </p:cNvSpPr>
          <p:nvPr>
            <p:ph idx="1"/>
          </p:nvPr>
        </p:nvSpPr>
        <p:spPr/>
        <p:txBody>
          <a:bodyPr>
            <a:normAutofit/>
          </a:bodyPr>
          <a:lstStyle/>
          <a:p>
            <a:pPr marL="201168" indent="-173736">
              <a:spcBef>
                <a:spcPts val="400"/>
              </a:spcBef>
              <a:spcAft>
                <a:spcPts val="400"/>
              </a:spcAft>
            </a:pPr>
            <a:r>
              <a:rPr lang="en-US" sz="2400" dirty="0">
                <a:solidFill>
                  <a:schemeClr val="tx1"/>
                </a:solidFill>
                <a:latin typeface="Arial" panose="020B0604020202020204" pitchFamily="34" charset="0"/>
                <a:cs typeface="Arial" panose="020B0604020202020204" pitchFamily="34" charset="0"/>
              </a:rPr>
              <a:t>Inconsistent, harmful, or even bizarre parenting</a:t>
            </a:r>
          </a:p>
          <a:p>
            <a:pPr marL="571500" lvl="1" indent="-342900">
              <a:spcBef>
                <a:spcPts val="400"/>
              </a:spcBef>
              <a:spcAft>
                <a:spcPts val="400"/>
              </a:spcAft>
              <a:buFont typeface="Wingdings" panose="05000000000000000000" pitchFamily="2" charset="2"/>
              <a:buChar char="v"/>
            </a:pPr>
            <a:r>
              <a:rPr lang="en-US" sz="2400" dirty="0">
                <a:solidFill>
                  <a:schemeClr val="tx1"/>
                </a:solidFill>
                <a:latin typeface="Arial" panose="020B0604020202020204" pitchFamily="34" charset="0"/>
                <a:cs typeface="Arial" panose="020B0604020202020204" pitchFamily="34" charset="0"/>
              </a:rPr>
              <a:t>Significantly affects the child’s view of the world </a:t>
            </a:r>
          </a:p>
          <a:p>
            <a:pPr marL="571500" lvl="1" indent="-342900">
              <a:spcBef>
                <a:spcPts val="400"/>
              </a:spcBef>
              <a:spcAft>
                <a:spcPts val="400"/>
              </a:spcAft>
              <a:buFont typeface="Wingdings" panose="05000000000000000000" pitchFamily="2" charset="2"/>
              <a:buChar char="v"/>
            </a:pPr>
            <a:r>
              <a:rPr lang="en-US" sz="2400" dirty="0">
                <a:solidFill>
                  <a:schemeClr val="tx1"/>
                </a:solidFill>
                <a:latin typeface="Arial" panose="020B0604020202020204" pitchFamily="34" charset="0"/>
                <a:cs typeface="Arial" panose="020B0604020202020204" pitchFamily="34" charset="0"/>
              </a:rPr>
              <a:t>Not uncommon in children who experienced severe forms of abuse and neglect</a:t>
            </a:r>
          </a:p>
          <a:p>
            <a:pPr marL="201168" indent="-173736">
              <a:spcBef>
                <a:spcPts val="400"/>
              </a:spcBef>
              <a:spcAft>
                <a:spcPts val="400"/>
              </a:spcAft>
            </a:pPr>
            <a:r>
              <a:rPr lang="en-US" sz="2400" dirty="0">
                <a:solidFill>
                  <a:schemeClr val="tx1"/>
                </a:solidFill>
                <a:latin typeface="Arial" panose="020B0604020202020204" pitchFamily="34" charset="0"/>
                <a:cs typeface="Arial" panose="020B0604020202020204" pitchFamily="34" charset="0"/>
              </a:rPr>
              <a:t>Behavior often makes little sense</a:t>
            </a:r>
          </a:p>
        </p:txBody>
      </p:sp>
      <p:pic>
        <p:nvPicPr>
          <p:cNvPr id="2050" name="Picture 2" descr="Three question mark blocks.">
            <a:extLst>
              <a:ext uri="{FF2B5EF4-FFF2-40B4-BE49-F238E27FC236}">
                <a16:creationId xmlns:a16="http://schemas.microsoft.com/office/drawing/2014/main" id="{04E0D2B0-2CCD-4BED-8DB9-130B677FDE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22" t="29896" r="12294" b="36229"/>
          <a:stretch/>
        </p:blipFill>
        <p:spPr bwMode="auto">
          <a:xfrm>
            <a:off x="454246" y="4190999"/>
            <a:ext cx="8238555" cy="221168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C079F1E7-1A29-4D43-B283-3D765AF24295}"/>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24</a:t>
            </a:fld>
            <a:endParaRPr lang="en-US" dirty="0"/>
          </a:p>
        </p:txBody>
      </p:sp>
    </p:spTree>
    <p:extLst>
      <p:ext uri="{BB962C8B-B14F-4D97-AF65-F5344CB8AC3E}">
        <p14:creationId xmlns:p14="http://schemas.microsoft.com/office/powerpoint/2010/main" val="570518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620E9-45E8-44FC-879F-86D5D37DFCF4}"/>
              </a:ext>
            </a:extLst>
          </p:cNvPr>
          <p:cNvSpPr>
            <a:spLocks noGrp="1"/>
          </p:cNvSpPr>
          <p:nvPr>
            <p:ph type="title"/>
          </p:nvPr>
        </p:nvSpPr>
        <p:spPr/>
        <p:txBody>
          <a:bodyPr/>
          <a:lstStyle/>
          <a:p>
            <a:r>
              <a:rPr lang="en-US" sz="2400" dirty="0"/>
              <a:t>Disorganized Attachment Style, 2 of 2</a:t>
            </a:r>
          </a:p>
        </p:txBody>
      </p:sp>
      <p:pic>
        <p:nvPicPr>
          <p:cNvPr id="4100" name="Picture 4" descr="A boy closing his ears.">
            <a:extLst>
              <a:ext uri="{FF2B5EF4-FFF2-40B4-BE49-F238E27FC236}">
                <a16:creationId xmlns:a16="http://schemas.microsoft.com/office/drawing/2014/main" id="{7481A7A1-7FFA-4945-A105-4D0DAF3A913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82" t="30227" r="3149" b="21259"/>
          <a:stretch/>
        </p:blipFill>
        <p:spPr bwMode="auto">
          <a:xfrm>
            <a:off x="460155" y="1726791"/>
            <a:ext cx="8223690" cy="277146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921D2AC2-7386-224D-9260-C7E4DC12BE55}"/>
              </a:ext>
              <a:ext uri="{C183D7F6-B498-43B3-948B-1728B52AA6E4}">
                <adec:decorative xmlns:adec="http://schemas.microsoft.com/office/drawing/2017/decorative" val="1"/>
              </a:ext>
            </a:extLst>
          </p:cNvPr>
          <p:cNvSpPr/>
          <p:nvPr/>
        </p:nvSpPr>
        <p:spPr>
          <a:xfrm>
            <a:off x="457200" y="4527755"/>
            <a:ext cx="5225753" cy="2174961"/>
          </a:xfrm>
          <a:prstGeom prst="rightArrow">
            <a:avLst>
              <a:gd name="adj1" fmla="val 78443"/>
              <a:gd name="adj2" fmla="val 6649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D6529FDA-19AC-426E-B238-C8D898C93920}"/>
              </a:ext>
            </a:extLst>
          </p:cNvPr>
          <p:cNvSpPr>
            <a:spLocks noGrp="1"/>
          </p:cNvSpPr>
          <p:nvPr>
            <p:ph sz="half" idx="1"/>
          </p:nvPr>
        </p:nvSpPr>
        <p:spPr>
          <a:xfrm>
            <a:off x="1066088" y="4863067"/>
            <a:ext cx="3657600" cy="1504335"/>
          </a:xfrm>
        </p:spPr>
        <p:txBody>
          <a:bodyPr anchor="ctr">
            <a:noAutofit/>
          </a:bodyPr>
          <a:lstStyle/>
          <a:p>
            <a:pPr>
              <a:spcBef>
                <a:spcPts val="200"/>
              </a:spcBef>
              <a:spcAft>
                <a:spcPts val="200"/>
              </a:spcAft>
            </a:pPr>
            <a:r>
              <a:rPr lang="en-US" sz="2000" dirty="0">
                <a:solidFill>
                  <a:schemeClr val="tx2">
                    <a:lumMod val="50000"/>
                  </a:schemeClr>
                </a:solidFill>
                <a:latin typeface="Arial" panose="020B0604020202020204" pitchFamily="34" charset="0"/>
                <a:cs typeface="Arial" panose="020B0604020202020204" pitchFamily="34" charset="0"/>
              </a:rPr>
              <a:t>Needs were not met</a:t>
            </a:r>
          </a:p>
          <a:p>
            <a:pPr>
              <a:spcBef>
                <a:spcPts val="200"/>
              </a:spcBef>
              <a:spcAft>
                <a:spcPts val="200"/>
              </a:spcAft>
            </a:pPr>
            <a:r>
              <a:rPr lang="en-US" sz="2000" dirty="0">
                <a:solidFill>
                  <a:schemeClr val="tx2">
                    <a:lumMod val="50000"/>
                  </a:schemeClr>
                </a:solidFill>
                <a:latin typeface="Arial" panose="020B0604020202020204" pitchFamily="34" charset="0"/>
                <a:cs typeface="Arial" panose="020B0604020202020204" pitchFamily="34" charset="0"/>
              </a:rPr>
              <a:t>Little help from caregivers</a:t>
            </a:r>
          </a:p>
          <a:p>
            <a:pPr>
              <a:spcBef>
                <a:spcPts val="200"/>
              </a:spcBef>
              <a:spcAft>
                <a:spcPts val="200"/>
              </a:spcAft>
            </a:pPr>
            <a:r>
              <a:rPr lang="en-US" sz="2000" dirty="0">
                <a:solidFill>
                  <a:schemeClr val="tx2">
                    <a:lumMod val="50000"/>
                  </a:schemeClr>
                </a:solidFill>
                <a:latin typeface="Arial" panose="020B0604020202020204" pitchFamily="34" charset="0"/>
                <a:cs typeface="Arial" panose="020B0604020202020204" pitchFamily="34" charset="0"/>
              </a:rPr>
              <a:t>Too young to help themselves</a:t>
            </a:r>
          </a:p>
          <a:p>
            <a:pPr>
              <a:spcBef>
                <a:spcPts val="200"/>
              </a:spcBef>
              <a:spcAft>
                <a:spcPts val="200"/>
              </a:spcAft>
            </a:pPr>
            <a:r>
              <a:rPr lang="en-US" sz="2000" dirty="0">
                <a:solidFill>
                  <a:schemeClr val="tx2">
                    <a:lumMod val="50000"/>
                  </a:schemeClr>
                </a:solidFill>
                <a:latin typeface="Arial" panose="020B0604020202020204" pitchFamily="34" charset="0"/>
                <a:cs typeface="Arial" panose="020B0604020202020204" pitchFamily="34" charset="0"/>
              </a:rPr>
              <a:t>Nothing to cling to </a:t>
            </a:r>
          </a:p>
        </p:txBody>
      </p:sp>
      <p:sp>
        <p:nvSpPr>
          <p:cNvPr id="2" name="Content Placeholder 1">
            <a:extLst>
              <a:ext uri="{FF2B5EF4-FFF2-40B4-BE49-F238E27FC236}">
                <a16:creationId xmlns:a16="http://schemas.microsoft.com/office/drawing/2014/main" id="{2DF6A7B4-3969-4CAD-BAD2-8AD16D9BD4B5}"/>
              </a:ext>
            </a:extLst>
          </p:cNvPr>
          <p:cNvSpPr>
            <a:spLocks noGrp="1"/>
          </p:cNvSpPr>
          <p:nvPr>
            <p:ph sz="half" idx="2"/>
          </p:nvPr>
        </p:nvSpPr>
        <p:spPr>
          <a:xfrm>
            <a:off x="5332576" y="4495088"/>
            <a:ext cx="3426864" cy="1899362"/>
          </a:xfrm>
        </p:spPr>
        <p:txBody>
          <a:bodyPr anchor="ctr">
            <a:normAutofit/>
          </a:bodyPr>
          <a:lstStyle/>
          <a:p>
            <a:pPr marL="34288" indent="0" algn="ctr">
              <a:buNone/>
            </a:pPr>
            <a:r>
              <a:rPr lang="en-US" sz="3200" b="1" dirty="0">
                <a:solidFill>
                  <a:srgbClr val="C00000"/>
                </a:solidFill>
                <a:latin typeface="+mj-lt"/>
                <a:cs typeface="Arial" panose="020B0604020202020204" pitchFamily="34" charset="0"/>
              </a:rPr>
              <a:t>True</a:t>
            </a:r>
          </a:p>
          <a:p>
            <a:pPr marL="34288" indent="0" algn="ctr">
              <a:buNone/>
            </a:pPr>
            <a:r>
              <a:rPr lang="en-US" sz="3200" b="1" dirty="0">
                <a:solidFill>
                  <a:srgbClr val="C00000"/>
                </a:solidFill>
                <a:latin typeface="+mj-lt"/>
                <a:cs typeface="Arial" panose="020B0604020202020204" pitchFamily="34" charset="0"/>
              </a:rPr>
              <a:t>emotional confusion</a:t>
            </a:r>
            <a:endParaRPr lang="en-US" sz="3200" b="1" dirty="0">
              <a:solidFill>
                <a:srgbClr val="C00000"/>
              </a:solidFill>
              <a:latin typeface="+mj-lt"/>
            </a:endParaRPr>
          </a:p>
        </p:txBody>
      </p:sp>
      <p:sp>
        <p:nvSpPr>
          <p:cNvPr id="4" name="Slide Number Placeholder 3">
            <a:extLst>
              <a:ext uri="{FF2B5EF4-FFF2-40B4-BE49-F238E27FC236}">
                <a16:creationId xmlns:a16="http://schemas.microsoft.com/office/drawing/2014/main" id="{6BA06569-2442-481B-88C1-CB370D6E5189}"/>
              </a:ext>
            </a:extLst>
          </p:cNvPr>
          <p:cNvSpPr>
            <a:spLocks noGrp="1"/>
          </p:cNvSpPr>
          <p:nvPr>
            <p:ph type="sldNum" sz="quarter" idx="4"/>
          </p:nvPr>
        </p:nvSpPr>
        <p:spPr/>
        <p:txBody>
          <a:bodyPr/>
          <a:lstStyle/>
          <a:p>
            <a:fld id="{773137DE-5778-4973-8EC8-21DEEF19827C}" type="slidenum">
              <a:rPr lang="en-US" smtClean="0"/>
              <a:pPr/>
              <a:t>25</a:t>
            </a:fld>
            <a:endParaRPr lang="en-US" dirty="0"/>
          </a:p>
        </p:txBody>
      </p:sp>
    </p:spTree>
    <p:extLst>
      <p:ext uri="{BB962C8B-B14F-4D97-AF65-F5344CB8AC3E}">
        <p14:creationId xmlns:p14="http://schemas.microsoft.com/office/powerpoint/2010/main" val="720462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58304-5CE3-4D04-9A82-A4EF35430623}"/>
              </a:ext>
            </a:extLst>
          </p:cNvPr>
          <p:cNvSpPr>
            <a:spLocks noGrp="1"/>
          </p:cNvSpPr>
          <p:nvPr>
            <p:ph type="title"/>
          </p:nvPr>
        </p:nvSpPr>
        <p:spPr/>
        <p:txBody>
          <a:bodyPr/>
          <a:lstStyle/>
          <a:p>
            <a:r>
              <a:rPr lang="en-US" sz="2400" dirty="0"/>
              <a:t>STABILITY builds trust</a:t>
            </a:r>
          </a:p>
        </p:txBody>
      </p:sp>
      <p:sp>
        <p:nvSpPr>
          <p:cNvPr id="9" name="Content Placeholder 8">
            <a:extLst>
              <a:ext uri="{FF2B5EF4-FFF2-40B4-BE49-F238E27FC236}">
                <a16:creationId xmlns:a16="http://schemas.microsoft.com/office/drawing/2014/main" id="{595E4FAB-0B2A-4AF1-8FD6-3D0E7A8C800F}"/>
              </a:ext>
            </a:extLst>
          </p:cNvPr>
          <p:cNvSpPr>
            <a:spLocks noGrp="1"/>
          </p:cNvSpPr>
          <p:nvPr>
            <p:ph idx="1"/>
          </p:nvPr>
        </p:nvSpPr>
        <p:spPr>
          <a:xfrm>
            <a:off x="454246" y="1928305"/>
            <a:ext cx="3315649" cy="4198173"/>
          </a:xfrm>
        </p:spPr>
        <p:txBody>
          <a:bodyPr>
            <a:noAutofit/>
          </a:bodyPr>
          <a:lstStyle/>
          <a:p>
            <a:pPr marL="201168" indent="-173736"/>
            <a:r>
              <a:rPr lang="en-US" sz="2400" dirty="0">
                <a:solidFill>
                  <a:schemeClr val="tx1"/>
                </a:solidFill>
              </a:rPr>
              <a:t>Anchor the child by  being available</a:t>
            </a:r>
          </a:p>
          <a:p>
            <a:pPr marL="201168" indent="-173736"/>
            <a:r>
              <a:rPr lang="en-US" sz="2400" dirty="0">
                <a:solidFill>
                  <a:schemeClr val="tx1"/>
                </a:solidFill>
              </a:rPr>
              <a:t>Understand and meet the child’s needs</a:t>
            </a:r>
          </a:p>
          <a:p>
            <a:pPr marL="201168" indent="-173736"/>
            <a:r>
              <a:rPr lang="en-US" sz="2400" dirty="0">
                <a:solidFill>
                  <a:schemeClr val="tx1"/>
                </a:solidFill>
              </a:rPr>
              <a:t>Parents should be:</a:t>
            </a:r>
          </a:p>
          <a:p>
            <a:pPr marL="402336" lvl="1" indent="-173736"/>
            <a:r>
              <a:rPr lang="en-US" sz="2400" dirty="0">
                <a:solidFill>
                  <a:schemeClr val="tx1"/>
                </a:solidFill>
              </a:rPr>
              <a:t>Structured</a:t>
            </a:r>
          </a:p>
          <a:p>
            <a:pPr marL="402336" lvl="1" indent="-173736"/>
            <a:r>
              <a:rPr lang="en-US" sz="2400" dirty="0">
                <a:solidFill>
                  <a:schemeClr val="tx1"/>
                </a:solidFill>
              </a:rPr>
              <a:t>Predictable </a:t>
            </a:r>
          </a:p>
          <a:p>
            <a:pPr marL="402336" lvl="1" indent="-173736"/>
            <a:r>
              <a:rPr lang="en-US" sz="2400" dirty="0">
                <a:solidFill>
                  <a:schemeClr val="tx1"/>
                </a:solidFill>
              </a:rPr>
              <a:t>Compassionate</a:t>
            </a:r>
          </a:p>
        </p:txBody>
      </p:sp>
      <p:pic>
        <p:nvPicPr>
          <p:cNvPr id="2" name="Picture 1" descr="Group of hands joined.">
            <a:extLst>
              <a:ext uri="{FF2B5EF4-FFF2-40B4-BE49-F238E27FC236}">
                <a16:creationId xmlns:a16="http://schemas.microsoft.com/office/drawing/2014/main" id="{B7460F17-9F0F-DF40-9D8B-8CCF519C54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60" t="2113" r="16920" b="720"/>
          <a:stretch/>
        </p:blipFill>
        <p:spPr>
          <a:xfrm>
            <a:off x="3769895" y="1981200"/>
            <a:ext cx="4916905" cy="4114799"/>
          </a:xfrm>
          <a:prstGeom prst="rect">
            <a:avLst/>
          </a:prstGeom>
        </p:spPr>
      </p:pic>
      <p:sp>
        <p:nvSpPr>
          <p:cNvPr id="4" name="Slide Number Placeholder 3">
            <a:extLst>
              <a:ext uri="{FF2B5EF4-FFF2-40B4-BE49-F238E27FC236}">
                <a16:creationId xmlns:a16="http://schemas.microsoft.com/office/drawing/2014/main" id="{0094CDAA-C366-4934-B689-9B5F1076CF9F}"/>
              </a:ext>
            </a:extLst>
          </p:cNvPr>
          <p:cNvSpPr>
            <a:spLocks noGrp="1"/>
          </p:cNvSpPr>
          <p:nvPr>
            <p:ph type="sldNum" sz="quarter" idx="4"/>
          </p:nvPr>
        </p:nvSpPr>
        <p:spPr/>
        <p:txBody>
          <a:bodyPr/>
          <a:lstStyle/>
          <a:p>
            <a:fld id="{773137DE-5778-4973-8EC8-21DEEF19827C}" type="slidenum">
              <a:rPr lang="en-US" smtClean="0"/>
              <a:pPr/>
              <a:t>26</a:t>
            </a:fld>
            <a:endParaRPr lang="en-US" dirty="0"/>
          </a:p>
        </p:txBody>
      </p:sp>
    </p:spTree>
    <p:extLst>
      <p:ext uri="{BB962C8B-B14F-4D97-AF65-F5344CB8AC3E}">
        <p14:creationId xmlns:p14="http://schemas.microsoft.com/office/powerpoint/2010/main" val="333707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1199D4-381E-4252-8BAC-E22354FF9E32}"/>
              </a:ext>
            </a:extLst>
          </p:cNvPr>
          <p:cNvSpPr>
            <a:spLocks noGrp="1"/>
          </p:cNvSpPr>
          <p:nvPr>
            <p:ph type="title"/>
          </p:nvPr>
        </p:nvSpPr>
        <p:spPr/>
        <p:txBody>
          <a:bodyPr/>
          <a:lstStyle/>
          <a:p>
            <a:r>
              <a:rPr lang="en-US" sz="2400" dirty="0"/>
              <a:t>What Is Compassionate Consistency?</a:t>
            </a:r>
            <a:br>
              <a:rPr lang="en-US" sz="2400" dirty="0"/>
            </a:br>
            <a:endParaRPr lang="en-US" sz="2400" dirty="0"/>
          </a:p>
        </p:txBody>
      </p:sp>
      <p:sp>
        <p:nvSpPr>
          <p:cNvPr id="7" name="Content Placeholder 6">
            <a:extLst>
              <a:ext uri="{FF2B5EF4-FFF2-40B4-BE49-F238E27FC236}">
                <a16:creationId xmlns:a16="http://schemas.microsoft.com/office/drawing/2014/main" id="{4026F88B-0CE0-4B0A-B432-83396F436B0C}"/>
              </a:ext>
            </a:extLst>
          </p:cNvPr>
          <p:cNvSpPr>
            <a:spLocks noGrp="1"/>
          </p:cNvSpPr>
          <p:nvPr>
            <p:ph idx="1"/>
          </p:nvPr>
        </p:nvSpPr>
        <p:spPr>
          <a:xfrm>
            <a:off x="0" y="1928305"/>
            <a:ext cx="8677008" cy="4528752"/>
          </a:xfrm>
        </p:spPr>
        <p:txBody>
          <a:bodyPr>
            <a:normAutofit/>
          </a:bodyPr>
          <a:lstStyle/>
          <a:p>
            <a:pPr marL="34925" lvl="0" indent="0">
              <a:buNone/>
            </a:pPr>
            <a:r>
              <a:rPr lang="en-US" sz="2600" dirty="0">
                <a:solidFill>
                  <a:srgbClr val="C00000"/>
                </a:solidFill>
                <a:latin typeface="+mn-lt"/>
              </a:rPr>
              <a:t>True or False? </a:t>
            </a:r>
          </a:p>
          <a:p>
            <a:pPr marL="457200" lvl="0" indent="-228600">
              <a:spcBef>
                <a:spcPts val="400"/>
              </a:spcBef>
              <a:spcAft>
                <a:spcPts val="400"/>
              </a:spcAft>
              <a:buNone/>
            </a:pPr>
            <a:r>
              <a:rPr lang="en-US" sz="2600" dirty="0">
                <a:latin typeface="+mn-lt"/>
              </a:rPr>
              <a:t>1. It is important to acknowledge children’s feelings    	even when they’ve done something wrong. </a:t>
            </a:r>
          </a:p>
          <a:p>
            <a:pPr marL="457200" indent="-228600">
              <a:spcBef>
                <a:spcPts val="400"/>
              </a:spcBef>
              <a:spcAft>
                <a:spcPts val="400"/>
              </a:spcAft>
              <a:buNone/>
            </a:pPr>
            <a:r>
              <a:rPr lang="en-US" sz="2600" dirty="0">
                <a:latin typeface="+mn-lt"/>
              </a:rPr>
              <a:t>2. The parent should do what they said they would do, even when they’re upset. </a:t>
            </a:r>
          </a:p>
          <a:p>
            <a:pPr marL="457200" indent="-228600">
              <a:spcBef>
                <a:spcPts val="400"/>
              </a:spcBef>
              <a:spcAft>
                <a:spcPts val="400"/>
              </a:spcAft>
              <a:buNone/>
            </a:pPr>
            <a:r>
              <a:rPr lang="en-US" sz="2600" dirty="0">
                <a:latin typeface="+mn-lt"/>
              </a:rPr>
              <a:t>3. Even though their behavior may be challenging, 	the child should be included in as many typical 	activities as possible.</a:t>
            </a:r>
          </a:p>
          <a:p>
            <a:pPr marL="457200" indent="-228600">
              <a:spcBef>
                <a:spcPts val="400"/>
              </a:spcBef>
              <a:spcAft>
                <a:spcPts val="400"/>
              </a:spcAft>
              <a:buNone/>
            </a:pPr>
            <a:r>
              <a:rPr lang="en-US" sz="2600" dirty="0">
                <a:latin typeface="+mn-lt"/>
              </a:rPr>
              <a:t>4. The child should be sent away from activities and   	people because of misbehavior.</a:t>
            </a:r>
          </a:p>
          <a:p>
            <a:pPr marL="457200" indent="-228600">
              <a:spcBef>
                <a:spcPts val="400"/>
              </a:spcBef>
              <a:spcAft>
                <a:spcPts val="400"/>
              </a:spcAft>
              <a:buNone/>
            </a:pPr>
            <a:endParaRPr lang="en-US" sz="2800" strike="sngStrike" dirty="0"/>
          </a:p>
        </p:txBody>
      </p:sp>
      <p:sp>
        <p:nvSpPr>
          <p:cNvPr id="2" name="Slide Number Placeholder 1">
            <a:extLst>
              <a:ext uri="{FF2B5EF4-FFF2-40B4-BE49-F238E27FC236}">
                <a16:creationId xmlns:a16="http://schemas.microsoft.com/office/drawing/2014/main" id="{E922E4D8-82F3-4C9F-8547-A5E39DC046C5}"/>
              </a:ext>
            </a:extLst>
          </p:cNvPr>
          <p:cNvSpPr>
            <a:spLocks noGrp="1"/>
          </p:cNvSpPr>
          <p:nvPr>
            <p:ph type="sldNum" sz="quarter" idx="4"/>
          </p:nvPr>
        </p:nvSpPr>
        <p:spPr/>
        <p:txBody>
          <a:bodyPr/>
          <a:lstStyle/>
          <a:p>
            <a:fld id="{773137DE-5778-4973-8EC8-21DEEF19827C}" type="slidenum">
              <a:rPr lang="en-US" smtClean="0"/>
              <a:pPr/>
              <a:t>27</a:t>
            </a:fld>
            <a:endParaRPr lang="en-US" dirty="0"/>
          </a:p>
        </p:txBody>
      </p:sp>
    </p:spTree>
    <p:extLst>
      <p:ext uri="{BB962C8B-B14F-4D97-AF65-F5344CB8AC3E}">
        <p14:creationId xmlns:p14="http://schemas.microsoft.com/office/powerpoint/2010/main" val="2726982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7A2622-73BA-45CF-AD59-EE0D5166615C}"/>
              </a:ext>
            </a:extLst>
          </p:cNvPr>
          <p:cNvSpPr>
            <a:spLocks noGrp="1"/>
          </p:cNvSpPr>
          <p:nvPr>
            <p:ph type="title"/>
          </p:nvPr>
        </p:nvSpPr>
        <p:spPr/>
        <p:txBody>
          <a:bodyPr/>
          <a:lstStyle/>
          <a:p>
            <a:r>
              <a:rPr lang="en-US" sz="2400" dirty="0"/>
              <a:t>Attachment Styles in Adults</a:t>
            </a:r>
          </a:p>
        </p:txBody>
      </p:sp>
      <p:sp>
        <p:nvSpPr>
          <p:cNvPr id="6" name="TextBox 5">
            <a:extLst>
              <a:ext uri="{FF2B5EF4-FFF2-40B4-BE49-F238E27FC236}">
                <a16:creationId xmlns:a16="http://schemas.microsoft.com/office/drawing/2014/main" id="{02083F3B-BEBD-4414-B028-9EC60F05802F}"/>
              </a:ext>
            </a:extLst>
          </p:cNvPr>
          <p:cNvSpPr txBox="1"/>
          <p:nvPr/>
        </p:nvSpPr>
        <p:spPr>
          <a:xfrm>
            <a:off x="328173" y="2361207"/>
            <a:ext cx="4018182" cy="923330"/>
          </a:xfrm>
          <a:prstGeom prst="rect">
            <a:avLst/>
          </a:prstGeom>
          <a:noFill/>
        </p:spPr>
        <p:txBody>
          <a:bodyPr wrap="square">
            <a:spAutoFit/>
          </a:bodyPr>
          <a:lstStyle/>
          <a:p>
            <a:r>
              <a:rPr lang="en-US" sz="1800" kern="1200" dirty="0">
                <a:solidFill>
                  <a:srgbClr val="C00000"/>
                </a:solidFill>
                <a:effectLst/>
                <a:latin typeface="+mj-lt"/>
              </a:rPr>
              <a:t>Autonomous </a:t>
            </a:r>
          </a:p>
          <a:p>
            <a:pPr marL="201168" marR="0" lvl="0" indent="-173736" algn="l" defTabSz="685766" rtl="0" eaLnBrk="1" fontAlgn="auto" latinLnBrk="0" hangingPunct="1">
              <a:lnSpc>
                <a:spcPct val="100000"/>
              </a:lnSpc>
              <a:spcBef>
                <a:spcPts val="0"/>
              </a:spcBef>
              <a:spcAft>
                <a:spcPts val="0"/>
              </a:spcAft>
              <a:buClr>
                <a:schemeClr val="accent1"/>
              </a:buClr>
              <a:buSzTx/>
              <a:buFont typeface="Wingdings" pitchFamily="2" charset="2"/>
              <a:buChar char="§"/>
              <a:tabLst/>
              <a:defRPr/>
            </a:pPr>
            <a:r>
              <a:rPr lang="en-US" sz="1800" kern="1200" dirty="0">
                <a:effectLst/>
              </a:rPr>
              <a:t>Comfortable in a warm, loving, and emotionally close relationship.</a:t>
            </a:r>
          </a:p>
        </p:txBody>
      </p:sp>
      <p:sp>
        <p:nvSpPr>
          <p:cNvPr id="8" name="TextBox 7">
            <a:extLst>
              <a:ext uri="{FF2B5EF4-FFF2-40B4-BE49-F238E27FC236}">
                <a16:creationId xmlns:a16="http://schemas.microsoft.com/office/drawing/2014/main" id="{30CB190F-B8D1-4387-A088-2A2A958D2C66}"/>
              </a:ext>
            </a:extLst>
          </p:cNvPr>
          <p:cNvSpPr txBox="1"/>
          <p:nvPr/>
        </p:nvSpPr>
        <p:spPr>
          <a:xfrm>
            <a:off x="4401152" y="2361207"/>
            <a:ext cx="4343400" cy="1477328"/>
          </a:xfrm>
          <a:prstGeom prst="rect">
            <a:avLst/>
          </a:prstGeom>
          <a:noFill/>
        </p:spPr>
        <p:txBody>
          <a:bodyPr wrap="square">
            <a:spAutoFit/>
          </a:bodyPr>
          <a:lstStyle/>
          <a:p>
            <a:r>
              <a:rPr lang="en-US" sz="1800" kern="1200" dirty="0">
                <a:solidFill>
                  <a:srgbClr val="C00000"/>
                </a:solidFill>
                <a:effectLst/>
                <a:latin typeface="+mj-lt"/>
              </a:rPr>
              <a:t>Preoccupied </a:t>
            </a:r>
          </a:p>
          <a:p>
            <a:pPr marL="285750" indent="-285750">
              <a:buClr>
                <a:schemeClr val="accent1"/>
              </a:buClr>
              <a:buFont typeface="Wingdings" panose="05000000000000000000" pitchFamily="2" charset="2"/>
              <a:buChar char="§"/>
            </a:pPr>
            <a:r>
              <a:rPr lang="en-US" sz="1800" kern="1200" dirty="0">
                <a:effectLst/>
              </a:rPr>
              <a:t>Insecure in intimate relationships</a:t>
            </a:r>
          </a:p>
          <a:p>
            <a:pPr marL="285750" indent="-285750">
              <a:buClr>
                <a:schemeClr val="accent1"/>
              </a:buClr>
              <a:buFont typeface="Wingdings" panose="05000000000000000000" pitchFamily="2" charset="2"/>
              <a:buChar char="§"/>
            </a:pPr>
            <a:r>
              <a:rPr lang="en-US" sz="1800" kern="1200" dirty="0">
                <a:effectLst/>
              </a:rPr>
              <a:t>Constantly worried about rejection and abandonment; preoccupied </a:t>
            </a:r>
            <a:br>
              <a:rPr lang="en-US" sz="1800" kern="1200" dirty="0">
                <a:effectLst/>
              </a:rPr>
            </a:br>
            <a:r>
              <a:rPr lang="en-US" sz="1800" kern="1200" dirty="0">
                <a:effectLst/>
              </a:rPr>
              <a:t>with relationship</a:t>
            </a:r>
            <a:endParaRPr lang="en-US" sz="1800" dirty="0"/>
          </a:p>
        </p:txBody>
      </p:sp>
      <p:sp>
        <p:nvSpPr>
          <p:cNvPr id="10" name="TextBox 9">
            <a:extLst>
              <a:ext uri="{FF2B5EF4-FFF2-40B4-BE49-F238E27FC236}">
                <a16:creationId xmlns:a16="http://schemas.microsoft.com/office/drawing/2014/main" id="{13C1ED41-7569-4867-8C5F-00A0821DB354}"/>
              </a:ext>
            </a:extLst>
          </p:cNvPr>
          <p:cNvSpPr txBox="1"/>
          <p:nvPr/>
        </p:nvSpPr>
        <p:spPr>
          <a:xfrm>
            <a:off x="328173" y="4836476"/>
            <a:ext cx="4018183" cy="1477328"/>
          </a:xfrm>
          <a:prstGeom prst="rect">
            <a:avLst/>
          </a:prstGeom>
          <a:noFill/>
        </p:spPr>
        <p:txBody>
          <a:bodyPr wrap="square">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800" kern="1200" dirty="0">
                <a:solidFill>
                  <a:srgbClr val="C00000"/>
                </a:solidFill>
                <a:effectLst/>
                <a:latin typeface="+mj-lt"/>
              </a:rPr>
              <a:t>Dismissive </a:t>
            </a:r>
          </a:p>
          <a:p>
            <a:pPr marL="201168" indent="-173736">
              <a:buFont typeface="Wingdings" pitchFamily="2" charset="2"/>
              <a:buChar char="§"/>
            </a:pPr>
            <a:r>
              <a:rPr lang="en-US" sz="1800" kern="1200" dirty="0">
                <a:effectLst/>
              </a:rPr>
              <a:t>Emotionally distant and rejecting in an intimate relationship</a:t>
            </a:r>
          </a:p>
          <a:p>
            <a:pPr marL="201168" indent="-173736">
              <a:buFont typeface="Wingdings" pitchFamily="2" charset="2"/>
              <a:buChar char="§"/>
            </a:pPr>
            <a:r>
              <a:rPr lang="en-US" sz="1800" kern="1200" dirty="0">
                <a:effectLst/>
              </a:rPr>
              <a:t>Keeps partner/loved one at arm’s length</a:t>
            </a:r>
            <a:endParaRPr lang="en-US" sz="1800" dirty="0"/>
          </a:p>
        </p:txBody>
      </p:sp>
      <p:sp>
        <p:nvSpPr>
          <p:cNvPr id="12" name="TextBox 11">
            <a:extLst>
              <a:ext uri="{FF2B5EF4-FFF2-40B4-BE49-F238E27FC236}">
                <a16:creationId xmlns:a16="http://schemas.microsoft.com/office/drawing/2014/main" id="{5C927E9E-63A2-4703-8154-E96266A55DA7}"/>
              </a:ext>
            </a:extLst>
          </p:cNvPr>
          <p:cNvSpPr txBox="1"/>
          <p:nvPr/>
        </p:nvSpPr>
        <p:spPr>
          <a:xfrm>
            <a:off x="4401152" y="4928684"/>
            <a:ext cx="4288603" cy="1200329"/>
          </a:xfrm>
          <a:prstGeom prst="rect">
            <a:avLst/>
          </a:prstGeom>
          <a:noFill/>
        </p:spPr>
        <p:txBody>
          <a:bodyPr wrap="square">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1800" kern="1200" dirty="0">
                <a:solidFill>
                  <a:srgbClr val="C00000"/>
                </a:solidFill>
                <a:effectLst/>
                <a:latin typeface="+mj-lt"/>
              </a:rPr>
              <a:t>Unresolved </a:t>
            </a:r>
          </a:p>
          <a:p>
            <a:pPr marL="201168" lvl="0" indent="-173736">
              <a:buFont typeface="Wingdings" pitchFamily="2" charset="2"/>
              <a:buChar char="§"/>
            </a:pPr>
            <a:r>
              <a:rPr lang="en-US" sz="1800" kern="1200" dirty="0">
                <a:effectLst/>
              </a:rPr>
              <a:t>Unresolved mindset and emotions</a:t>
            </a:r>
          </a:p>
          <a:p>
            <a:pPr marL="201168" lvl="0" indent="-173736">
              <a:buFont typeface="Wingdings" pitchFamily="2" charset="2"/>
              <a:buChar char="§"/>
            </a:pPr>
            <a:r>
              <a:rPr lang="en-US" sz="1800" kern="1200" dirty="0">
                <a:effectLst/>
              </a:rPr>
              <a:t>Cannot tolerate emotional closeness in a relationship</a:t>
            </a:r>
            <a:endParaRPr lang="en-US" sz="1800" dirty="0"/>
          </a:p>
        </p:txBody>
      </p:sp>
      <p:sp>
        <p:nvSpPr>
          <p:cNvPr id="4" name="Slide Number Placeholder 3">
            <a:extLst>
              <a:ext uri="{FF2B5EF4-FFF2-40B4-BE49-F238E27FC236}">
                <a16:creationId xmlns:a16="http://schemas.microsoft.com/office/drawing/2014/main" id="{611E2237-C75E-4049-894B-DE5DD2775634}"/>
              </a:ext>
            </a:extLst>
          </p:cNvPr>
          <p:cNvSpPr>
            <a:spLocks noGrp="1"/>
          </p:cNvSpPr>
          <p:nvPr>
            <p:ph type="sldNum" sz="quarter" idx="4"/>
          </p:nvPr>
        </p:nvSpPr>
        <p:spPr/>
        <p:txBody>
          <a:bodyPr/>
          <a:lstStyle/>
          <a:p>
            <a:fld id="{773137DE-5778-4973-8EC8-21DEEF19827C}" type="slidenum">
              <a:rPr lang="en-US" smtClean="0"/>
              <a:pPr/>
              <a:t>28</a:t>
            </a:fld>
            <a:endParaRPr lang="en-US" dirty="0"/>
          </a:p>
        </p:txBody>
      </p:sp>
    </p:spTree>
    <p:extLst>
      <p:ext uri="{BB962C8B-B14F-4D97-AF65-F5344CB8AC3E}">
        <p14:creationId xmlns:p14="http://schemas.microsoft.com/office/powerpoint/2010/main" val="1992622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620E9-45E8-44FC-879F-86D5D37DFCF4}"/>
              </a:ext>
            </a:extLst>
          </p:cNvPr>
          <p:cNvSpPr>
            <a:spLocks noGrp="1"/>
          </p:cNvSpPr>
          <p:nvPr>
            <p:ph type="title"/>
          </p:nvPr>
        </p:nvSpPr>
        <p:spPr/>
        <p:txBody>
          <a:bodyPr/>
          <a:lstStyle/>
          <a:p>
            <a:r>
              <a:rPr lang="en-US" dirty="0"/>
              <a:t>The Dark Matter of Love</a:t>
            </a:r>
          </a:p>
        </p:txBody>
      </p:sp>
      <p:pic>
        <p:nvPicPr>
          <p:cNvPr id="6" name="Content Placeholder 5">
            <a:extLst>
              <a:ext uri="{FF2B5EF4-FFF2-40B4-BE49-F238E27FC236}">
                <a16:creationId xmlns:a16="http://schemas.microsoft.com/office/drawing/2014/main" id="{7A0B249E-4EA5-46EC-A8BC-DD33616A752C}"/>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7494" t="6764" r="268" b="3724"/>
          <a:stretch/>
        </p:blipFill>
        <p:spPr>
          <a:xfrm>
            <a:off x="481047" y="1732598"/>
            <a:ext cx="8198915" cy="4475697"/>
          </a:xfrm>
          <a:prstGeom prst="rect">
            <a:avLst/>
          </a:prstGeom>
        </p:spPr>
      </p:pic>
      <p:sp>
        <p:nvSpPr>
          <p:cNvPr id="8" name="Content Placeholder 1">
            <a:extLst>
              <a:ext uri="{FF2B5EF4-FFF2-40B4-BE49-F238E27FC236}">
                <a16:creationId xmlns:a16="http://schemas.microsoft.com/office/drawing/2014/main" id="{4E3ED306-BDC7-4D66-9662-180ECB9BCE6D}"/>
              </a:ext>
            </a:extLst>
          </p:cNvPr>
          <p:cNvSpPr txBox="1">
            <a:spLocks/>
          </p:cNvSpPr>
          <p:nvPr/>
        </p:nvSpPr>
        <p:spPr>
          <a:xfrm>
            <a:off x="464038" y="5707017"/>
            <a:ext cx="8222762" cy="687433"/>
          </a:xfrm>
          <a:prstGeom prst="rect">
            <a:avLst/>
          </a:prstGeom>
          <a:solidFill>
            <a:schemeClr val="accent2"/>
          </a:solidFill>
          <a:ln>
            <a:noFill/>
          </a:ln>
        </p:spPr>
        <p:txBody>
          <a:bodyPr vert="horz" lIns="91440" tIns="45720" rIns="91440" bIns="45720" rtlCol="0" anchor="ctr">
            <a:noAutofit/>
          </a:bodyPr>
          <a:lstStyle>
            <a:lvl1pPr marL="290513" indent="-255588"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34925" indent="0" algn="ctr">
              <a:buNone/>
            </a:pPr>
            <a:r>
              <a:rPr lang="en-US" sz="1800" b="1" dirty="0">
                <a:solidFill>
                  <a:schemeClr val="bg1"/>
                </a:solidFill>
                <a:latin typeface="+mn-lt"/>
              </a:rPr>
              <a:t>Show </a:t>
            </a:r>
            <a:r>
              <a:rPr lang="en-US" sz="1800" b="1" i="1" dirty="0">
                <a:solidFill>
                  <a:schemeClr val="bg1"/>
                </a:solidFill>
                <a:latin typeface="+mn-lt"/>
              </a:rPr>
              <a:t>The Dark Matter of Love </a:t>
            </a:r>
            <a:r>
              <a:rPr lang="en-US" sz="1800" b="1" dirty="0">
                <a:solidFill>
                  <a:schemeClr val="bg1"/>
                </a:solidFill>
                <a:latin typeface="+mn-lt"/>
              </a:rPr>
              <a:t>Clip One</a:t>
            </a:r>
            <a:endParaRPr lang="en-US" sz="1800" dirty="0">
              <a:solidFill>
                <a:schemeClr val="bg1"/>
              </a:solidFill>
              <a:latin typeface="+mn-lt"/>
            </a:endParaRPr>
          </a:p>
        </p:txBody>
      </p:sp>
      <p:sp>
        <p:nvSpPr>
          <p:cNvPr id="4" name="Slide Number Placeholder 3">
            <a:extLst>
              <a:ext uri="{FF2B5EF4-FFF2-40B4-BE49-F238E27FC236}">
                <a16:creationId xmlns:a16="http://schemas.microsoft.com/office/drawing/2014/main" id="{6BA06569-2442-481B-88C1-CB370D6E5189}"/>
              </a:ext>
            </a:extLst>
          </p:cNvPr>
          <p:cNvSpPr>
            <a:spLocks noGrp="1"/>
          </p:cNvSpPr>
          <p:nvPr>
            <p:ph type="sldNum" sz="quarter" idx="4"/>
          </p:nvPr>
        </p:nvSpPr>
        <p:spPr/>
        <p:txBody>
          <a:bodyPr/>
          <a:lstStyle/>
          <a:p>
            <a:fld id="{773137DE-5778-4973-8EC8-21DEEF19827C}" type="slidenum">
              <a:rPr lang="en-US" smtClean="0"/>
              <a:pPr/>
              <a:t>29</a:t>
            </a:fld>
            <a:endParaRPr lang="en-US" dirty="0"/>
          </a:p>
        </p:txBody>
      </p:sp>
    </p:spTree>
    <p:extLst>
      <p:ext uri="{BB962C8B-B14F-4D97-AF65-F5344CB8AC3E}">
        <p14:creationId xmlns:p14="http://schemas.microsoft.com/office/powerpoint/2010/main" val="189996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MATERIALS AND HANDOUTS</a:t>
            </a:r>
          </a:p>
        </p:txBody>
      </p:sp>
      <p:sp>
        <p:nvSpPr>
          <p:cNvPr id="13" name="Content Placeholder 12">
            <a:extLst>
              <a:ext uri="{FF2B5EF4-FFF2-40B4-BE49-F238E27FC236}">
                <a16:creationId xmlns:a16="http://schemas.microsoft.com/office/drawing/2014/main" id="{9F5A0D64-5AC4-D542-858F-99B287317715}"/>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a:t>
            </a:fld>
            <a:endParaRPr lang="en-US" dirty="0"/>
          </a:p>
        </p:txBody>
      </p:sp>
    </p:spTree>
    <p:extLst>
      <p:ext uri="{BB962C8B-B14F-4D97-AF65-F5344CB8AC3E}">
        <p14:creationId xmlns:p14="http://schemas.microsoft.com/office/powerpoint/2010/main" val="118856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F0F183D-40D9-4285-9AF4-3BFABD2E739A}"/>
              </a:ext>
            </a:extLst>
          </p:cNvPr>
          <p:cNvSpPr>
            <a:spLocks noGrp="1"/>
          </p:cNvSpPr>
          <p:nvPr>
            <p:ph type="title"/>
          </p:nvPr>
        </p:nvSpPr>
        <p:spPr>
          <a:xfrm>
            <a:off x="457200" y="457200"/>
            <a:ext cx="4114800" cy="5937250"/>
          </a:xfrm>
        </p:spPr>
        <p:txBody>
          <a:bodyPr/>
          <a:lstStyle/>
          <a:p>
            <a:r>
              <a:rPr lang="en-US" sz="3200" dirty="0"/>
              <a:t>Reflection/ relevance</a:t>
            </a:r>
          </a:p>
        </p:txBody>
      </p:sp>
      <p:pic>
        <p:nvPicPr>
          <p:cNvPr id="10" name="Picture 9" descr="Drawing of a light bulb.">
            <a:extLst>
              <a:ext uri="{FF2B5EF4-FFF2-40B4-BE49-F238E27FC236}">
                <a16:creationId xmlns:a16="http://schemas.microsoft.com/office/drawing/2014/main" id="{F107D732-6AD2-FF48-8D93-4FCC9A0E5E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0080" y="1954462"/>
            <a:ext cx="2441090" cy="3051362"/>
          </a:xfrm>
          <a:prstGeom prst="rect">
            <a:avLst/>
          </a:prstGeom>
        </p:spPr>
      </p:pic>
      <p:sp>
        <p:nvSpPr>
          <p:cNvPr id="2" name="Slide Number Placeholder 1">
            <a:extLst>
              <a:ext uri="{FF2B5EF4-FFF2-40B4-BE49-F238E27FC236}">
                <a16:creationId xmlns:a16="http://schemas.microsoft.com/office/drawing/2014/main" id="{26C89170-9CCE-48AF-BF34-61F3F0C0FD64}"/>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30</a:t>
            </a:fld>
            <a:endParaRPr lang="en-US" dirty="0"/>
          </a:p>
        </p:txBody>
      </p:sp>
    </p:spTree>
    <p:extLst>
      <p:ext uri="{BB962C8B-B14F-4D97-AF65-F5344CB8AC3E}">
        <p14:creationId xmlns:p14="http://schemas.microsoft.com/office/powerpoint/2010/main" val="1722886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7E64CD-A2EA-4616-B3F4-52645382A9FC}"/>
              </a:ext>
            </a:extLst>
          </p:cNvPr>
          <p:cNvSpPr>
            <a:spLocks noGrp="1"/>
          </p:cNvSpPr>
          <p:nvPr>
            <p:ph type="title"/>
          </p:nvPr>
        </p:nvSpPr>
        <p:spPr>
          <a:xfrm>
            <a:off x="457200" y="457200"/>
            <a:ext cx="4114799" cy="5937250"/>
          </a:xfrm>
          <a:prstGeom prst="rect">
            <a:avLst/>
          </a:prstGeom>
        </p:spPr>
        <p:txBody>
          <a:bodyPr anchor="ctr">
            <a:normAutofit/>
          </a:bodyPr>
          <a:lstStyle/>
          <a:p>
            <a:r>
              <a:rPr lang="en-US" sz="3200" dirty="0">
                <a:solidFill>
                  <a:srgbClr val="7F2F2D"/>
                </a:solidFill>
              </a:rPr>
              <a:t>BREAK</a:t>
            </a:r>
            <a:r>
              <a:rPr lang="en-US" sz="3200" dirty="0"/>
              <a:t> </a:t>
            </a:r>
            <a:br>
              <a:rPr lang="en-US" sz="3200" dirty="0"/>
            </a:br>
            <a:r>
              <a:rPr lang="en-US" sz="3200" dirty="0"/>
              <a:t>10 minutes</a:t>
            </a:r>
          </a:p>
        </p:txBody>
      </p:sp>
      <p:pic>
        <p:nvPicPr>
          <p:cNvPr id="6" name="Picture 5" descr="Drawing of an alarm clock.">
            <a:extLst>
              <a:ext uri="{FF2B5EF4-FFF2-40B4-BE49-F238E27FC236}">
                <a16:creationId xmlns:a16="http://schemas.microsoft.com/office/drawing/2014/main" id="{467A5D24-12E1-0F48-AE79-FF6C5D9D2B1F}"/>
              </a:ext>
            </a:extLst>
          </p:cNvPr>
          <p:cNvPicPr>
            <a:picLocks noChangeAspect="1"/>
          </p:cNvPicPr>
          <p:nvPr/>
        </p:nvPicPr>
        <p:blipFill>
          <a:blip r:embed="rId3"/>
          <a:stretch>
            <a:fillRect/>
          </a:stretch>
        </p:blipFill>
        <p:spPr>
          <a:xfrm>
            <a:off x="5184590" y="2232040"/>
            <a:ext cx="2770594" cy="2382710"/>
          </a:xfrm>
          <a:prstGeom prst="rect">
            <a:avLst/>
          </a:prstGeom>
        </p:spPr>
      </p:pic>
      <p:sp>
        <p:nvSpPr>
          <p:cNvPr id="2" name="Slide Number Placeholder 1">
            <a:extLst>
              <a:ext uri="{FF2B5EF4-FFF2-40B4-BE49-F238E27FC236}">
                <a16:creationId xmlns:a16="http://schemas.microsoft.com/office/drawing/2014/main" id="{9FF77D05-11CF-4DEE-86AF-2C35CA7B0F95}"/>
              </a:ext>
            </a:extLst>
          </p:cNvPr>
          <p:cNvSpPr>
            <a:spLocks noGrp="1"/>
          </p:cNvSpPr>
          <p:nvPr>
            <p:ph type="sldNum" sz="quarter" idx="4"/>
          </p:nvPr>
        </p:nvSpPr>
        <p:spPr>
          <a:xfrm>
            <a:off x="8744552" y="6457057"/>
            <a:ext cx="321810" cy="245659"/>
          </a:xfrm>
          <a:prstGeom prst="rect">
            <a:avLst/>
          </a:prstGeom>
          <a:ln w="19050">
            <a:noFill/>
          </a:ln>
        </p:spPr>
        <p:txBody>
          <a:bodyPr wrap="square" anchor="ctr" anchorCtr="0">
            <a:normAutofit/>
          </a:bodyPr>
          <a:lstStyle/>
          <a:p>
            <a:pPr>
              <a:spcAft>
                <a:spcPts val="600"/>
              </a:spcAft>
            </a:pPr>
            <a:fld id="{773137DE-5778-4973-8EC8-21DEEF19827C}" type="slidenum">
              <a:rPr lang="en-US" smtClean="0"/>
              <a:pPr>
                <a:spcAft>
                  <a:spcPts val="600"/>
                </a:spcAft>
              </a:pPr>
              <a:t>31</a:t>
            </a:fld>
            <a:endParaRPr lang="en-US" dirty="0"/>
          </a:p>
        </p:txBody>
      </p:sp>
    </p:spTree>
    <p:extLst>
      <p:ext uri="{BB962C8B-B14F-4D97-AF65-F5344CB8AC3E}">
        <p14:creationId xmlns:p14="http://schemas.microsoft.com/office/powerpoint/2010/main" val="3732642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4C2D45B-8E34-41E0-A241-687165FB7FCA}"/>
              </a:ext>
            </a:extLst>
          </p:cNvPr>
          <p:cNvSpPr txBox="1">
            <a:spLocks noGrp="1"/>
          </p:cNvSpPr>
          <p:nvPr>
            <p:ph type="title" idx="4294967295"/>
          </p:nvPr>
        </p:nvSpPr>
        <p:spPr>
          <a:xfrm>
            <a:off x="1299916" y="3429000"/>
            <a:ext cx="79456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113" normalizeH="0" baseline="0" noProof="0" dirty="0">
                <a:ln>
                  <a:noFill/>
                </a:ln>
                <a:solidFill>
                  <a:srgbClr val="7F2F2D"/>
                </a:solidFill>
                <a:effectLst/>
                <a:uLnTx/>
                <a:uFillTx/>
                <a:latin typeface="Arial Rounded MT Bold"/>
                <a:ea typeface="+mj-ea"/>
                <a:cs typeface="Arial Rounded MT Bold"/>
              </a:rPr>
              <a:t>SECTION 3: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t>ENHANCING RELATIONSHIPS</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6D894FA3-597A-47BF-A17D-D2EFB0D13B9D}"/>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32</a:t>
            </a:fld>
            <a:endParaRPr lang="en-US" dirty="0"/>
          </a:p>
        </p:txBody>
      </p:sp>
    </p:spTree>
    <p:extLst>
      <p:ext uri="{BB962C8B-B14F-4D97-AF65-F5344CB8AC3E}">
        <p14:creationId xmlns:p14="http://schemas.microsoft.com/office/powerpoint/2010/main" val="1754073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2E6831-5169-4F65-835F-7290774560C3}"/>
              </a:ext>
            </a:extLst>
          </p:cNvPr>
          <p:cNvSpPr>
            <a:spLocks noGrp="1"/>
          </p:cNvSpPr>
          <p:nvPr>
            <p:ph type="title"/>
          </p:nvPr>
        </p:nvSpPr>
        <p:spPr/>
        <p:txBody>
          <a:bodyPr/>
          <a:lstStyle/>
          <a:p>
            <a:r>
              <a:rPr lang="en-US" sz="2400" dirty="0"/>
              <a:t>The 4 S’s of Relationship focused Parenting</a:t>
            </a:r>
          </a:p>
        </p:txBody>
      </p:sp>
      <p:graphicFrame>
        <p:nvGraphicFramePr>
          <p:cNvPr id="5" name="Content Placeholder 5" descr="Seen. Be tuned into the child's needs, spoken and unspoken.&#10;Safe. Build safety with time at home/with family, protection, and predictability.&#10;Soothed. Comfort by word and action.&#10;Secure. Connect physically and emotionally to build trust.">
            <a:extLst>
              <a:ext uri="{FF2B5EF4-FFF2-40B4-BE49-F238E27FC236}">
                <a16:creationId xmlns:a16="http://schemas.microsoft.com/office/drawing/2014/main" id="{BAE6F245-35BE-45F8-9DE5-8DD211FEEFE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713562704"/>
              </p:ext>
            </p:extLst>
          </p:nvPr>
        </p:nvGraphicFramePr>
        <p:xfrm>
          <a:off x="454244" y="2022553"/>
          <a:ext cx="8229600" cy="4073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F17A008-B0FD-4E13-BE55-8F6622619C79}"/>
              </a:ext>
            </a:extLst>
          </p:cNvPr>
          <p:cNvSpPr>
            <a:spLocks noGrp="1"/>
          </p:cNvSpPr>
          <p:nvPr>
            <p:ph type="sldNum" sz="quarter" idx="4"/>
          </p:nvPr>
        </p:nvSpPr>
        <p:spPr/>
        <p:txBody>
          <a:bodyPr/>
          <a:lstStyle/>
          <a:p>
            <a:fld id="{773137DE-5778-4973-8EC8-21DEEF19827C}" type="slidenum">
              <a:rPr lang="en-US" smtClean="0"/>
              <a:pPr/>
              <a:t>33</a:t>
            </a:fld>
            <a:endParaRPr lang="en-US" dirty="0"/>
          </a:p>
        </p:txBody>
      </p:sp>
    </p:spTree>
    <p:extLst>
      <p:ext uri="{BB962C8B-B14F-4D97-AF65-F5344CB8AC3E}">
        <p14:creationId xmlns:p14="http://schemas.microsoft.com/office/powerpoint/2010/main" val="3738556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6620E9-45E8-44FC-879F-86D5D37DFCF4}"/>
              </a:ext>
            </a:extLst>
          </p:cNvPr>
          <p:cNvSpPr>
            <a:spLocks noGrp="1"/>
          </p:cNvSpPr>
          <p:nvPr>
            <p:ph type="title"/>
          </p:nvPr>
        </p:nvSpPr>
        <p:spPr/>
        <p:txBody>
          <a:bodyPr/>
          <a:lstStyle/>
          <a:p>
            <a:r>
              <a:rPr lang="en-US" i="1" dirty="0"/>
              <a:t>The Dark Matter of Love</a:t>
            </a:r>
            <a:br>
              <a:rPr lang="en-US" dirty="0"/>
            </a:br>
            <a:r>
              <a:rPr lang="en-US" dirty="0"/>
              <a:t>The 4 S’</a:t>
            </a:r>
            <a:r>
              <a:rPr lang="en-US" cap="none" dirty="0"/>
              <a:t>s</a:t>
            </a:r>
            <a:endParaRPr lang="en-US" dirty="0"/>
          </a:p>
        </p:txBody>
      </p:sp>
      <p:pic>
        <p:nvPicPr>
          <p:cNvPr id="7" name="Content Placeholder 6">
            <a:extLst>
              <a:ext uri="{FF2B5EF4-FFF2-40B4-BE49-F238E27FC236}">
                <a16:creationId xmlns:a16="http://schemas.microsoft.com/office/drawing/2014/main" id="{6A988346-C6F2-45CB-8BD2-F6DD411A4494}"/>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 t="6402" r="702"/>
          <a:stretch/>
        </p:blipFill>
        <p:spPr>
          <a:xfrm>
            <a:off x="464038" y="1732598"/>
            <a:ext cx="8229600" cy="4363402"/>
          </a:xfrm>
          <a:prstGeom prst="rect">
            <a:avLst/>
          </a:prstGeom>
        </p:spPr>
      </p:pic>
      <p:sp>
        <p:nvSpPr>
          <p:cNvPr id="8" name="Content Placeholder 1">
            <a:extLst>
              <a:ext uri="{FF2B5EF4-FFF2-40B4-BE49-F238E27FC236}">
                <a16:creationId xmlns:a16="http://schemas.microsoft.com/office/drawing/2014/main" id="{08E251FD-8008-4DC2-A26A-218F331E24A5}"/>
              </a:ext>
            </a:extLst>
          </p:cNvPr>
          <p:cNvSpPr txBox="1">
            <a:spLocks/>
          </p:cNvSpPr>
          <p:nvPr/>
        </p:nvSpPr>
        <p:spPr>
          <a:xfrm>
            <a:off x="460155" y="5674374"/>
            <a:ext cx="8222762" cy="687433"/>
          </a:xfrm>
          <a:prstGeom prst="rect">
            <a:avLst/>
          </a:prstGeom>
          <a:solidFill>
            <a:schemeClr val="accent2"/>
          </a:solidFill>
          <a:ln>
            <a:noFill/>
          </a:ln>
        </p:spPr>
        <p:txBody>
          <a:bodyPr vert="horz" lIns="91440" tIns="45720" rIns="91440" bIns="45720" rtlCol="0" anchor="ctr">
            <a:noAutofit/>
          </a:bodyPr>
          <a:lstStyle>
            <a:lvl1pPr marL="290513" indent="-255588"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34925" indent="0" algn="ctr">
              <a:buNone/>
            </a:pPr>
            <a:r>
              <a:rPr lang="en-US" sz="1800" b="1" dirty="0">
                <a:solidFill>
                  <a:schemeClr val="bg1"/>
                </a:solidFill>
                <a:latin typeface="+mn-lt"/>
              </a:rPr>
              <a:t>Show Dark Matters Of Love - 4 S’s</a:t>
            </a:r>
            <a:endParaRPr lang="en-US" sz="1800" dirty="0">
              <a:solidFill>
                <a:schemeClr val="bg1"/>
              </a:solidFill>
              <a:latin typeface="+mn-lt"/>
            </a:endParaRPr>
          </a:p>
        </p:txBody>
      </p:sp>
      <p:sp>
        <p:nvSpPr>
          <p:cNvPr id="4" name="Slide Number Placeholder 3">
            <a:extLst>
              <a:ext uri="{FF2B5EF4-FFF2-40B4-BE49-F238E27FC236}">
                <a16:creationId xmlns:a16="http://schemas.microsoft.com/office/drawing/2014/main" id="{6BA06569-2442-481B-88C1-CB370D6E5189}"/>
              </a:ext>
            </a:extLst>
          </p:cNvPr>
          <p:cNvSpPr>
            <a:spLocks noGrp="1"/>
          </p:cNvSpPr>
          <p:nvPr>
            <p:ph type="sldNum" sz="quarter" idx="4"/>
          </p:nvPr>
        </p:nvSpPr>
        <p:spPr/>
        <p:txBody>
          <a:bodyPr/>
          <a:lstStyle/>
          <a:p>
            <a:fld id="{773137DE-5778-4973-8EC8-21DEEF19827C}" type="slidenum">
              <a:rPr lang="en-US" smtClean="0"/>
              <a:pPr/>
              <a:t>34</a:t>
            </a:fld>
            <a:endParaRPr lang="en-US" dirty="0"/>
          </a:p>
        </p:txBody>
      </p:sp>
    </p:spTree>
    <p:extLst>
      <p:ext uri="{BB962C8B-B14F-4D97-AF65-F5344CB8AC3E}">
        <p14:creationId xmlns:p14="http://schemas.microsoft.com/office/powerpoint/2010/main" val="3408495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2E6831-5169-4F65-835F-7290774560C3}"/>
              </a:ext>
            </a:extLst>
          </p:cNvPr>
          <p:cNvSpPr>
            <a:spLocks noGrp="1"/>
          </p:cNvSpPr>
          <p:nvPr>
            <p:ph type="title"/>
          </p:nvPr>
        </p:nvSpPr>
        <p:spPr/>
        <p:txBody>
          <a:bodyPr/>
          <a:lstStyle/>
          <a:p>
            <a:r>
              <a:rPr lang="en-US" sz="2400" dirty="0"/>
              <a:t>The 4 S’s of Parenting, 1 of 2</a:t>
            </a:r>
          </a:p>
        </p:txBody>
      </p:sp>
      <p:graphicFrame>
        <p:nvGraphicFramePr>
          <p:cNvPr id="5" name="Content Placeholder 5" descr="Soothed. Comfort by word and action.">
            <a:extLst>
              <a:ext uri="{FF2B5EF4-FFF2-40B4-BE49-F238E27FC236}">
                <a16:creationId xmlns:a16="http://schemas.microsoft.com/office/drawing/2014/main" id="{22607422-3D70-41B3-9A2D-D475CB06699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278641160"/>
              </p:ext>
            </p:extLst>
          </p:nvPr>
        </p:nvGraphicFramePr>
        <p:xfrm>
          <a:off x="454244" y="2022553"/>
          <a:ext cx="8229600" cy="4073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F17A008-B0FD-4E13-BE55-8F6622619C79}"/>
              </a:ext>
            </a:extLst>
          </p:cNvPr>
          <p:cNvSpPr>
            <a:spLocks noGrp="1"/>
          </p:cNvSpPr>
          <p:nvPr>
            <p:ph type="sldNum" sz="quarter" idx="4"/>
          </p:nvPr>
        </p:nvSpPr>
        <p:spPr/>
        <p:txBody>
          <a:bodyPr/>
          <a:lstStyle/>
          <a:p>
            <a:fld id="{773137DE-5778-4973-8EC8-21DEEF19827C}" type="slidenum">
              <a:rPr lang="en-US" smtClean="0"/>
              <a:pPr/>
              <a:t>35</a:t>
            </a:fld>
            <a:endParaRPr lang="en-US" dirty="0"/>
          </a:p>
        </p:txBody>
      </p:sp>
    </p:spTree>
    <p:extLst>
      <p:ext uri="{BB962C8B-B14F-4D97-AF65-F5344CB8AC3E}">
        <p14:creationId xmlns:p14="http://schemas.microsoft.com/office/powerpoint/2010/main" val="92953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2E6831-5169-4F65-835F-7290774560C3}"/>
              </a:ext>
            </a:extLst>
          </p:cNvPr>
          <p:cNvSpPr>
            <a:spLocks noGrp="1"/>
          </p:cNvSpPr>
          <p:nvPr>
            <p:ph type="title"/>
          </p:nvPr>
        </p:nvSpPr>
        <p:spPr/>
        <p:txBody>
          <a:bodyPr/>
          <a:lstStyle/>
          <a:p>
            <a:r>
              <a:rPr lang="en-US" sz="2400" dirty="0"/>
              <a:t>The 4 S’s of Parenting, 2 of 2</a:t>
            </a:r>
          </a:p>
        </p:txBody>
      </p:sp>
      <p:graphicFrame>
        <p:nvGraphicFramePr>
          <p:cNvPr id="23" name="Content Placeholder 5" descr="Secure. Connect physically and emotionally to build trust.">
            <a:extLst>
              <a:ext uri="{FF2B5EF4-FFF2-40B4-BE49-F238E27FC236}">
                <a16:creationId xmlns:a16="http://schemas.microsoft.com/office/drawing/2014/main" id="{E55CD146-E354-400D-9522-746506413E88}"/>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330619756"/>
              </p:ext>
            </p:extLst>
          </p:nvPr>
        </p:nvGraphicFramePr>
        <p:xfrm>
          <a:off x="454244" y="2022553"/>
          <a:ext cx="8229600" cy="4073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F17A008-B0FD-4E13-BE55-8F6622619C79}"/>
              </a:ext>
            </a:extLst>
          </p:cNvPr>
          <p:cNvSpPr>
            <a:spLocks noGrp="1"/>
          </p:cNvSpPr>
          <p:nvPr>
            <p:ph type="sldNum" sz="quarter" idx="4"/>
          </p:nvPr>
        </p:nvSpPr>
        <p:spPr/>
        <p:txBody>
          <a:bodyPr/>
          <a:lstStyle/>
          <a:p>
            <a:fld id="{773137DE-5778-4973-8EC8-21DEEF19827C}" type="slidenum">
              <a:rPr lang="en-US" smtClean="0"/>
              <a:pPr/>
              <a:t>36</a:t>
            </a:fld>
            <a:endParaRPr lang="en-US" dirty="0"/>
          </a:p>
        </p:txBody>
      </p:sp>
    </p:spTree>
    <p:extLst>
      <p:ext uri="{BB962C8B-B14F-4D97-AF65-F5344CB8AC3E}">
        <p14:creationId xmlns:p14="http://schemas.microsoft.com/office/powerpoint/2010/main" val="713041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1BC2BD-B6DE-4EB5-BFA3-E77B5A4516CC}"/>
              </a:ext>
            </a:extLst>
          </p:cNvPr>
          <p:cNvSpPr>
            <a:spLocks noGrp="1"/>
          </p:cNvSpPr>
          <p:nvPr>
            <p:ph type="title"/>
          </p:nvPr>
        </p:nvSpPr>
        <p:spPr>
          <a:xfrm>
            <a:off x="631265" y="577850"/>
            <a:ext cx="3137647" cy="3346824"/>
          </a:xfrm>
        </p:spPr>
        <p:txBody>
          <a:bodyPr/>
          <a:lstStyle/>
          <a:p>
            <a:r>
              <a:rPr lang="en-US" sz="2400" dirty="0"/>
              <a:t>Relationship-PROMOTING Activities</a:t>
            </a:r>
          </a:p>
        </p:txBody>
      </p:sp>
      <p:sp>
        <p:nvSpPr>
          <p:cNvPr id="6" name="Content Placeholder 5">
            <a:extLst>
              <a:ext uri="{FF2B5EF4-FFF2-40B4-BE49-F238E27FC236}">
                <a16:creationId xmlns:a16="http://schemas.microsoft.com/office/drawing/2014/main" id="{55182B21-5D81-45A4-AA44-2B18AA427A0C}"/>
              </a:ext>
            </a:extLst>
          </p:cNvPr>
          <p:cNvSpPr>
            <a:spLocks noGrp="1"/>
          </p:cNvSpPr>
          <p:nvPr>
            <p:ph sz="quarter" idx="10"/>
          </p:nvPr>
        </p:nvSpPr>
        <p:spPr>
          <a:xfrm>
            <a:off x="4629150" y="941295"/>
            <a:ext cx="3984429" cy="5109882"/>
          </a:xfrm>
        </p:spPr>
        <p:txBody>
          <a:bodyPr anchor="t">
            <a:normAutofit/>
          </a:bodyPr>
          <a:lstStyle/>
          <a:p>
            <a:pPr marL="34925" indent="0" algn="ctr">
              <a:buNone/>
            </a:pPr>
            <a:r>
              <a:rPr lang="en-US" sz="2400" dirty="0"/>
              <a:t>What makes an experience relationship-promoting?</a:t>
            </a:r>
          </a:p>
          <a:p>
            <a:pPr marL="34925" indent="0" algn="ctr">
              <a:buNone/>
            </a:pPr>
            <a:endParaRPr lang="en-US" sz="2400" dirty="0"/>
          </a:p>
          <a:p>
            <a:pPr marL="0" indent="-457200" algn="ctr">
              <a:spcBef>
                <a:spcPts val="0"/>
              </a:spcBef>
              <a:buFont typeface="Wingdings" panose="05000000000000000000" pitchFamily="2" charset="2"/>
              <a:buChar char="ü"/>
            </a:pPr>
            <a:r>
              <a:rPr lang="en-US" sz="4000" dirty="0">
                <a:solidFill>
                  <a:srgbClr val="C13521"/>
                </a:solidFill>
                <a:latin typeface="+mj-lt"/>
              </a:rPr>
              <a:t>Is interactive</a:t>
            </a:r>
          </a:p>
          <a:p>
            <a:pPr marL="0" indent="-457200" algn="ctr">
              <a:spcBef>
                <a:spcPts val="0"/>
              </a:spcBef>
              <a:buFont typeface="Wingdings" panose="05000000000000000000" pitchFamily="2" charset="2"/>
              <a:buChar char="ü"/>
            </a:pPr>
            <a:r>
              <a:rPr lang="en-US" sz="4000" dirty="0">
                <a:solidFill>
                  <a:srgbClr val="C13521"/>
                </a:solidFill>
                <a:latin typeface="+mj-lt"/>
              </a:rPr>
              <a:t>Maximizes the senses</a:t>
            </a:r>
          </a:p>
          <a:p>
            <a:pPr marL="0" indent="-457200" algn="ctr">
              <a:spcBef>
                <a:spcPts val="0"/>
              </a:spcBef>
              <a:buFont typeface="Wingdings" panose="05000000000000000000" pitchFamily="2" charset="2"/>
              <a:buChar char="ü"/>
            </a:pPr>
            <a:r>
              <a:rPr lang="en-US" sz="4000" dirty="0">
                <a:solidFill>
                  <a:srgbClr val="C13521"/>
                </a:solidFill>
                <a:latin typeface="+mj-lt"/>
              </a:rPr>
              <a:t>Involves movement</a:t>
            </a:r>
          </a:p>
        </p:txBody>
      </p:sp>
      <p:pic>
        <p:nvPicPr>
          <p:cNvPr id="7" name="Picture 6">
            <a:extLst>
              <a:ext uri="{FF2B5EF4-FFF2-40B4-BE49-F238E27FC236}">
                <a16:creationId xmlns:a16="http://schemas.microsoft.com/office/drawing/2014/main" id="{A4AC9B6A-E33C-3F4F-ACEB-74E834B488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47880" y="3082921"/>
            <a:ext cx="2021032" cy="2021032"/>
          </a:xfrm>
          <a:prstGeom prst="rect">
            <a:avLst/>
          </a:prstGeom>
        </p:spPr>
      </p:pic>
      <p:sp>
        <p:nvSpPr>
          <p:cNvPr id="4" name="Slide Number Placeholder 3">
            <a:extLst>
              <a:ext uri="{FF2B5EF4-FFF2-40B4-BE49-F238E27FC236}">
                <a16:creationId xmlns:a16="http://schemas.microsoft.com/office/drawing/2014/main" id="{2C899E26-5A34-472F-AD95-586EEFDC8850}"/>
              </a:ext>
            </a:extLst>
          </p:cNvPr>
          <p:cNvSpPr>
            <a:spLocks noGrp="1"/>
          </p:cNvSpPr>
          <p:nvPr>
            <p:ph type="sldNum" sz="quarter" idx="4"/>
          </p:nvPr>
        </p:nvSpPr>
        <p:spPr/>
        <p:txBody>
          <a:bodyPr/>
          <a:lstStyle/>
          <a:p>
            <a:fld id="{773137DE-5778-4973-8EC8-21DEEF19827C}" type="slidenum">
              <a:rPr lang="en-US" smtClean="0"/>
              <a:pPr/>
              <a:t>37</a:t>
            </a:fld>
            <a:endParaRPr lang="en-US" dirty="0"/>
          </a:p>
        </p:txBody>
      </p:sp>
    </p:spTree>
    <p:extLst>
      <p:ext uri="{BB962C8B-B14F-4D97-AF65-F5344CB8AC3E}">
        <p14:creationId xmlns:p14="http://schemas.microsoft.com/office/powerpoint/2010/main" val="1051945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A4A0BEC-C98B-477B-A601-6A2164F1A202}"/>
              </a:ext>
            </a:extLst>
          </p:cNvPr>
          <p:cNvSpPr txBox="1">
            <a:spLocks noGrp="1"/>
          </p:cNvSpPr>
          <p:nvPr>
            <p:ph type="title" idx="4294967295"/>
          </p:nvPr>
        </p:nvSpPr>
        <p:spPr>
          <a:xfrm>
            <a:off x="1299916" y="3429000"/>
            <a:ext cx="79456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113" normalizeH="0" baseline="0" noProof="0" dirty="0">
                <a:ln>
                  <a:noFill/>
                </a:ln>
                <a:solidFill>
                  <a:srgbClr val="7F2F2D"/>
                </a:solidFill>
                <a:effectLst/>
                <a:uLnTx/>
                <a:uFillTx/>
                <a:latin typeface="Arial Rounded MT Bold"/>
                <a:ea typeface="+mj-ea"/>
                <a:cs typeface="Arial Rounded MT Bold"/>
              </a:rPr>
              <a:t>SECTION 4: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t>KEEPING THE RELATIONSHIP FIRST</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6D894FA3-597A-47BF-A17D-D2EFB0D13B9D}"/>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38</a:t>
            </a:fld>
            <a:endParaRPr lang="en-US" dirty="0"/>
          </a:p>
        </p:txBody>
      </p:sp>
    </p:spTree>
    <p:extLst>
      <p:ext uri="{BB962C8B-B14F-4D97-AF65-F5344CB8AC3E}">
        <p14:creationId xmlns:p14="http://schemas.microsoft.com/office/powerpoint/2010/main" val="1555563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C48B8-A590-4602-BB54-816123EFC3BB}"/>
              </a:ext>
            </a:extLst>
          </p:cNvPr>
          <p:cNvSpPr>
            <a:spLocks noGrp="1"/>
          </p:cNvSpPr>
          <p:nvPr>
            <p:ph type="title"/>
          </p:nvPr>
        </p:nvSpPr>
        <p:spPr/>
        <p:txBody>
          <a:bodyPr/>
          <a:lstStyle/>
          <a:p>
            <a:r>
              <a:rPr lang="en-US" sz="2400" dirty="0"/>
              <a:t>Relationship-focused discipline</a:t>
            </a:r>
          </a:p>
        </p:txBody>
      </p:sp>
      <p:pic>
        <p:nvPicPr>
          <p:cNvPr id="7" name="Picture 6" descr="Image of a video player button.">
            <a:extLst>
              <a:ext uri="{FF2B5EF4-FFF2-40B4-BE49-F238E27FC236}">
                <a16:creationId xmlns:a16="http://schemas.microsoft.com/office/drawing/2014/main" id="{075F684B-0CE9-4727-9B2B-8E7D191E0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144" y="1767847"/>
            <a:ext cx="5929711" cy="4660752"/>
          </a:xfrm>
          <a:prstGeom prst="rect">
            <a:avLst/>
          </a:prstGeom>
        </p:spPr>
      </p:pic>
      <p:sp>
        <p:nvSpPr>
          <p:cNvPr id="3" name="Slide Number Placeholder 2">
            <a:extLst>
              <a:ext uri="{FF2B5EF4-FFF2-40B4-BE49-F238E27FC236}">
                <a16:creationId xmlns:a16="http://schemas.microsoft.com/office/drawing/2014/main" id="{186F774D-3B5D-4103-BB54-E3FAA0B34348}"/>
              </a:ext>
            </a:extLst>
          </p:cNvPr>
          <p:cNvSpPr>
            <a:spLocks noGrp="1"/>
          </p:cNvSpPr>
          <p:nvPr>
            <p:ph type="sldNum" sz="quarter" idx="4"/>
          </p:nvPr>
        </p:nvSpPr>
        <p:spPr/>
        <p:txBody>
          <a:bodyPr/>
          <a:lstStyle/>
          <a:p>
            <a:fld id="{773137DE-5778-4973-8EC8-21DEEF19827C}" type="slidenum">
              <a:rPr lang="en-US" smtClean="0"/>
              <a:pPr/>
              <a:t>39</a:t>
            </a:fld>
            <a:endParaRPr lang="en-US" dirty="0"/>
          </a:p>
        </p:txBody>
      </p:sp>
    </p:spTree>
    <p:extLst>
      <p:ext uri="{BB962C8B-B14F-4D97-AF65-F5344CB8AC3E}">
        <p14:creationId xmlns:p14="http://schemas.microsoft.com/office/powerpoint/2010/main" val="337312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71BD2-0C8F-EE4E-8E01-205D5A8F70CB}"/>
              </a:ext>
            </a:extLst>
          </p:cNvPr>
          <p:cNvSpPr>
            <a:spLocks noGrp="1"/>
          </p:cNvSpPr>
          <p:nvPr>
            <p:ph type="title"/>
          </p:nvPr>
        </p:nvSpPr>
        <p:spPr/>
        <p:txBody>
          <a:bodyPr/>
          <a:lstStyle/>
          <a:p>
            <a:r>
              <a:rPr lang="en-US" dirty="0"/>
              <a:t>Theme and competencies</a:t>
            </a:r>
          </a:p>
        </p:txBody>
      </p:sp>
      <p:sp>
        <p:nvSpPr>
          <p:cNvPr id="5" name="Content Placeholder 4">
            <a:extLst>
              <a:ext uri="{FF2B5EF4-FFF2-40B4-BE49-F238E27FC236}">
                <a16:creationId xmlns:a16="http://schemas.microsoft.com/office/drawing/2014/main" id="{9C90930B-07BC-A947-AE6B-90738DF1C4EA}"/>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846AFFE-CA84-7141-A9A0-D42F105299FB}"/>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a:t>
            </a:fld>
            <a:endParaRPr lang="en-US" dirty="0"/>
          </a:p>
        </p:txBody>
      </p:sp>
    </p:spTree>
    <p:extLst>
      <p:ext uri="{BB962C8B-B14F-4D97-AF65-F5344CB8AC3E}">
        <p14:creationId xmlns:p14="http://schemas.microsoft.com/office/powerpoint/2010/main" val="3186500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B83F-869D-CE45-A969-D74D84C5EECC}"/>
              </a:ext>
            </a:extLst>
          </p:cNvPr>
          <p:cNvSpPr>
            <a:spLocks noGrp="1"/>
          </p:cNvSpPr>
          <p:nvPr>
            <p:ph type="title"/>
          </p:nvPr>
        </p:nvSpPr>
        <p:spPr>
          <a:xfrm>
            <a:off x="457200" y="457200"/>
            <a:ext cx="4114799" cy="5937250"/>
          </a:xfrm>
        </p:spPr>
        <p:txBody>
          <a:bodyPr/>
          <a:lstStyle/>
          <a:p>
            <a:r>
              <a:rPr lang="en-US" sz="3200" dirty="0"/>
              <a:t>Practicing </a:t>
            </a:r>
            <a:br>
              <a:rPr lang="en-US" sz="3200" dirty="0"/>
            </a:br>
            <a:r>
              <a:rPr lang="en-US" sz="3200" dirty="0"/>
              <a:t>JAR</a:t>
            </a:r>
          </a:p>
        </p:txBody>
      </p:sp>
      <p:pic>
        <p:nvPicPr>
          <p:cNvPr id="6" name="Content Placeholder 6" descr="Image of a jar with the letters J, A, and R.">
            <a:extLst>
              <a:ext uri="{FF2B5EF4-FFF2-40B4-BE49-F238E27FC236}">
                <a16:creationId xmlns:a16="http://schemas.microsoft.com/office/drawing/2014/main" id="{00410987-90F9-4BCF-A715-8279AD784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549" y="1378375"/>
            <a:ext cx="2641600" cy="4197350"/>
          </a:xfrm>
          <a:prstGeom prst="rect">
            <a:avLst/>
          </a:prstGeom>
        </p:spPr>
      </p:pic>
      <p:sp>
        <p:nvSpPr>
          <p:cNvPr id="3" name="Slide Number Placeholder 2">
            <a:extLst>
              <a:ext uri="{FF2B5EF4-FFF2-40B4-BE49-F238E27FC236}">
                <a16:creationId xmlns:a16="http://schemas.microsoft.com/office/drawing/2014/main" id="{7CC712D7-F6FF-1B43-9EAC-434B5C0F689F}"/>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40</a:t>
            </a:fld>
            <a:endParaRPr lang="en-US" dirty="0"/>
          </a:p>
        </p:txBody>
      </p:sp>
    </p:spTree>
    <p:extLst>
      <p:ext uri="{BB962C8B-B14F-4D97-AF65-F5344CB8AC3E}">
        <p14:creationId xmlns:p14="http://schemas.microsoft.com/office/powerpoint/2010/main" val="393927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89C879-1CF0-DA43-B265-954FF458D7F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34" t="9728" b="9630"/>
          <a:stretch/>
        </p:blipFill>
        <p:spPr>
          <a:xfrm>
            <a:off x="457200" y="457200"/>
            <a:ext cx="8686800" cy="5937250"/>
          </a:xfrm>
          <a:prstGeom prst="rect">
            <a:avLst/>
          </a:prstGeom>
        </p:spPr>
      </p:pic>
      <p:sp>
        <p:nvSpPr>
          <p:cNvPr id="10" name="Rectangle 9">
            <a:extLst>
              <a:ext uri="{FF2B5EF4-FFF2-40B4-BE49-F238E27FC236}">
                <a16:creationId xmlns:a16="http://schemas.microsoft.com/office/drawing/2014/main" id="{7BBFE617-BE4B-D245-9785-3B226ECB18F0}"/>
              </a:ext>
              <a:ext uri="{C183D7F6-B498-43B3-948B-1728B52AA6E4}">
                <adec:decorative xmlns:adec="http://schemas.microsoft.com/office/drawing/2017/decorative" val="1"/>
              </a:ext>
            </a:extLst>
          </p:cNvPr>
          <p:cNvSpPr/>
          <p:nvPr/>
        </p:nvSpPr>
        <p:spPr>
          <a:xfrm>
            <a:off x="6426437" y="438951"/>
            <a:ext cx="2717563" cy="5959692"/>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9" name="Content Placeholder 6">
            <a:extLst>
              <a:ext uri="{FF2B5EF4-FFF2-40B4-BE49-F238E27FC236}">
                <a16:creationId xmlns:a16="http://schemas.microsoft.com/office/drawing/2014/main" id="{B5D48298-077C-405A-A1EC-19CB28F8AA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2833" y="2105402"/>
            <a:ext cx="1713967" cy="2723396"/>
          </a:xfrm>
          <a:prstGeom prst="rect">
            <a:avLst/>
          </a:prstGeom>
        </p:spPr>
      </p:pic>
      <p:sp>
        <p:nvSpPr>
          <p:cNvPr id="2" name="Title 1">
            <a:extLst>
              <a:ext uri="{FF2B5EF4-FFF2-40B4-BE49-F238E27FC236}">
                <a16:creationId xmlns:a16="http://schemas.microsoft.com/office/drawing/2014/main" id="{93ACCE4A-1985-47B4-A04B-4631EE3C5615}"/>
              </a:ext>
            </a:extLst>
          </p:cNvPr>
          <p:cNvSpPr>
            <a:spLocks noGrp="1"/>
          </p:cNvSpPr>
          <p:nvPr>
            <p:ph type="title" idx="4294967295"/>
          </p:nvPr>
        </p:nvSpPr>
        <p:spPr>
          <a:xfrm>
            <a:off x="982766" y="457200"/>
            <a:ext cx="5400941" cy="3302949"/>
          </a:xfrm>
          <a:prstGeom prst="rect">
            <a:avLst/>
          </a:prstGeom>
          <a:noFill/>
          <a:ln w="190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288" marR="0" lvl="0" indent="0" algn="ctr" defTabSz="914400" rtl="0" eaLnBrk="1" fontAlgn="auto" latinLnBrk="0" hangingPunct="1">
              <a:lnSpc>
                <a:spcPct val="100000"/>
              </a:lnSpc>
              <a:spcBef>
                <a:spcPts val="0"/>
              </a:spcBef>
              <a:spcAft>
                <a:spcPts val="80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mj-lt"/>
                <a:ea typeface="+mn-ea"/>
                <a:cs typeface="+mn-cs"/>
              </a:rPr>
              <a:t>Practice</a:t>
            </a:r>
          </a:p>
          <a:p>
            <a:pPr marL="34288" marR="0" lvl="0" indent="0" algn="ctr" defTabSz="914400" rtl="0" eaLnBrk="1" fontAlgn="auto" latinLnBrk="0" hangingPunct="1">
              <a:lnSpc>
                <a:spcPct val="100000"/>
              </a:lnSpc>
              <a:spcBef>
                <a:spcPts val="0"/>
              </a:spcBef>
              <a:spcAft>
                <a:spcPts val="80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mj-lt"/>
                <a:ea typeface="+mn-ea"/>
                <a:cs typeface="+mn-cs"/>
              </a:rPr>
              <a:t>Practice</a:t>
            </a:r>
          </a:p>
          <a:p>
            <a:pPr marL="34288" marR="0" lvl="0" indent="0" algn="ctr" defTabSz="914400" rtl="0" eaLnBrk="1" fontAlgn="auto" latinLnBrk="0" hangingPunct="1">
              <a:lnSpc>
                <a:spcPct val="100000"/>
              </a:lnSpc>
              <a:spcBef>
                <a:spcPts val="0"/>
              </a:spcBef>
              <a:spcAft>
                <a:spcPts val="80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mj-lt"/>
                <a:ea typeface="+mn-ea"/>
                <a:cs typeface="+mn-cs"/>
              </a:rPr>
              <a:t>Practice</a:t>
            </a:r>
          </a:p>
        </p:txBody>
      </p:sp>
      <p:sp>
        <p:nvSpPr>
          <p:cNvPr id="4" name="Slide Number Placeholder 3">
            <a:extLst>
              <a:ext uri="{FF2B5EF4-FFF2-40B4-BE49-F238E27FC236}">
                <a16:creationId xmlns:a16="http://schemas.microsoft.com/office/drawing/2014/main" id="{578C404D-6CC0-4C2D-B10D-A3DC75C9FC57}"/>
              </a:ext>
            </a:extLst>
          </p:cNvPr>
          <p:cNvSpPr>
            <a:spLocks noGrp="1"/>
          </p:cNvSpPr>
          <p:nvPr>
            <p:ph type="sldNum" sz="quarter" idx="4"/>
          </p:nvPr>
        </p:nvSpPr>
        <p:spPr/>
        <p:txBody>
          <a:bodyPr/>
          <a:lstStyle/>
          <a:p>
            <a:fld id="{773137DE-5778-4973-8EC8-21DEEF19827C}" type="slidenum">
              <a:rPr lang="en-US" smtClean="0"/>
              <a:pPr/>
              <a:t>41</a:t>
            </a:fld>
            <a:endParaRPr lang="en-US" dirty="0"/>
          </a:p>
        </p:txBody>
      </p:sp>
    </p:spTree>
    <p:extLst>
      <p:ext uri="{BB962C8B-B14F-4D97-AF65-F5344CB8AC3E}">
        <p14:creationId xmlns:p14="http://schemas.microsoft.com/office/powerpoint/2010/main" val="2673016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A6B05CF-BF47-4D83-8D75-742A7B9852D4}"/>
              </a:ext>
            </a:extLst>
          </p:cNvPr>
          <p:cNvSpPr txBox="1">
            <a:spLocks noGrp="1"/>
          </p:cNvSpPr>
          <p:nvPr>
            <p:ph type="title" idx="4294967295"/>
          </p:nvPr>
        </p:nvSpPr>
        <p:spPr>
          <a:xfrm>
            <a:off x="1299916" y="3429000"/>
            <a:ext cx="79456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113" normalizeH="0" baseline="0" noProof="0" dirty="0">
                <a:ln>
                  <a:noFill/>
                </a:ln>
                <a:solidFill>
                  <a:srgbClr val="7F2F2D"/>
                </a:solidFill>
                <a:effectLst/>
                <a:uLnTx/>
                <a:uFillTx/>
                <a:latin typeface="Arial Rounded MT Bold"/>
                <a:ea typeface="+mj-ea"/>
                <a:cs typeface="Arial Rounded MT Bold"/>
              </a:rPr>
              <a:t>SECTION 5: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t>WRAP-UP</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6D894FA3-597A-47BF-A17D-D2EFB0D13B9D}"/>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42</a:t>
            </a:fld>
            <a:endParaRPr lang="en-US" dirty="0"/>
          </a:p>
        </p:txBody>
      </p:sp>
    </p:spTree>
    <p:extLst>
      <p:ext uri="{BB962C8B-B14F-4D97-AF65-F5344CB8AC3E}">
        <p14:creationId xmlns:p14="http://schemas.microsoft.com/office/powerpoint/2010/main" val="1715569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FB3B-3FB5-CF45-A2E4-4021F24F27EF}"/>
              </a:ext>
            </a:extLst>
          </p:cNvPr>
          <p:cNvSpPr>
            <a:spLocks noGrp="1"/>
          </p:cNvSpPr>
          <p:nvPr>
            <p:ph type="title"/>
          </p:nvPr>
        </p:nvSpPr>
        <p:spPr>
          <a:xfrm>
            <a:off x="454246" y="452437"/>
            <a:ext cx="8235509" cy="1245996"/>
          </a:xfrm>
        </p:spPr>
        <p:txBody>
          <a:bodyPr anchor="ctr">
            <a:normAutofit/>
          </a:bodyPr>
          <a:lstStyle/>
          <a:p>
            <a:r>
              <a:rPr lang="en-US" dirty="0"/>
              <a:t>LIFELONG Learning</a:t>
            </a:r>
          </a:p>
        </p:txBody>
      </p:sp>
      <p:pic>
        <p:nvPicPr>
          <p:cNvPr id="7" name="Picture 6" descr="Drawing of a bridge.">
            <a:extLst>
              <a:ext uri="{FF2B5EF4-FFF2-40B4-BE49-F238E27FC236}">
                <a16:creationId xmlns:a16="http://schemas.microsoft.com/office/drawing/2014/main" id="{A0EE99E0-BF2B-4F6E-880D-6D1EC1553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46" y="2228662"/>
            <a:ext cx="8222762" cy="3597458"/>
          </a:xfrm>
          <a:prstGeom prst="rect">
            <a:avLst/>
          </a:prstGeom>
          <a:noFill/>
        </p:spPr>
      </p:pic>
      <p:sp>
        <p:nvSpPr>
          <p:cNvPr id="4" name="Slide Number Placeholder 3">
            <a:extLst>
              <a:ext uri="{FF2B5EF4-FFF2-40B4-BE49-F238E27FC236}">
                <a16:creationId xmlns:a16="http://schemas.microsoft.com/office/drawing/2014/main" id="{5C87BD12-4F2C-2142-9B80-70B422343104}"/>
              </a:ext>
            </a:extLst>
          </p:cNvPr>
          <p:cNvSpPr>
            <a:spLocks noGrp="1"/>
          </p:cNvSpPr>
          <p:nvPr>
            <p:ph type="sldNum" sz="quarter" idx="4"/>
          </p:nvPr>
        </p:nvSpPr>
        <p:spPr>
          <a:xfrm>
            <a:off x="8744552" y="6457057"/>
            <a:ext cx="321810" cy="245659"/>
          </a:xfrm>
        </p:spPr>
        <p:txBody>
          <a:bodyPr wrap="square" anchor="ctr">
            <a:normAutofit/>
          </a:bodyPr>
          <a:lstStyle/>
          <a:p>
            <a:pPr>
              <a:spcAft>
                <a:spcPts val="600"/>
              </a:spcAft>
            </a:pPr>
            <a:fld id="{773137DE-5778-4973-8EC8-21DEEF19827C}" type="slidenum">
              <a:rPr lang="en-US" smtClean="0"/>
              <a:pPr>
                <a:spcAft>
                  <a:spcPts val="600"/>
                </a:spcAft>
              </a:pPr>
              <a:t>43</a:t>
            </a:fld>
            <a:endParaRPr lang="en-US" dirty="0"/>
          </a:p>
        </p:txBody>
      </p:sp>
    </p:spTree>
    <p:extLst>
      <p:ext uri="{BB962C8B-B14F-4D97-AF65-F5344CB8AC3E}">
        <p14:creationId xmlns:p14="http://schemas.microsoft.com/office/powerpoint/2010/main" val="366934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Closing Quote</a:t>
            </a:r>
          </a:p>
        </p:txBody>
      </p:sp>
      <p:pic>
        <p:nvPicPr>
          <p:cNvPr id="6" name="Picture 5" descr="At the end of the day the most overwhelming key to a child's success is the positive involvement of parents. Jane D. Hull">
            <a:extLst>
              <a:ext uri="{FF2B5EF4-FFF2-40B4-BE49-F238E27FC236}">
                <a16:creationId xmlns:a16="http://schemas.microsoft.com/office/drawing/2014/main" id="{FF5BED03-5F18-6448-AD8F-566B0C7D0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276"/>
            <a:ext cx="9143999" cy="7060276"/>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44</a:t>
            </a:fld>
            <a:endParaRPr lang="en-US" dirty="0"/>
          </a:p>
        </p:txBody>
      </p:sp>
    </p:spTree>
    <p:extLst>
      <p:ext uri="{BB962C8B-B14F-4D97-AF65-F5344CB8AC3E}">
        <p14:creationId xmlns:p14="http://schemas.microsoft.com/office/powerpoint/2010/main" val="2997146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34D7A-2AFF-524E-90CA-007CD3D84147}"/>
              </a:ext>
            </a:extLst>
          </p:cNvPr>
          <p:cNvSpPr>
            <a:spLocks noGrp="1"/>
          </p:cNvSpPr>
          <p:nvPr>
            <p:ph type="title"/>
          </p:nvPr>
        </p:nvSpPr>
        <p:spPr/>
        <p:txBody>
          <a:bodyPr/>
          <a:lstStyle/>
          <a:p>
            <a:r>
              <a:rPr lang="en-US" dirty="0"/>
              <a:t>For more information, visit:</a:t>
            </a:r>
          </a:p>
        </p:txBody>
      </p:sp>
      <p:sp>
        <p:nvSpPr>
          <p:cNvPr id="4" name="Slide Number Placeholder 1">
            <a:extLst>
              <a:ext uri="{FF2B5EF4-FFF2-40B4-BE49-F238E27FC236}">
                <a16:creationId xmlns:a16="http://schemas.microsoft.com/office/drawing/2014/main" id="{659742D8-AD74-BF45-A9DC-DC8CC845CF33}"/>
              </a:ext>
            </a:extLst>
          </p:cNvPr>
          <p:cNvSpPr txBox="1">
            <a:spLocks/>
          </p:cNvSpPr>
          <p:nvPr/>
        </p:nvSpPr>
        <p:spPr>
          <a:xfrm>
            <a:off x="8753979" y="6466484"/>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45</a:t>
            </a:fld>
            <a:endParaRPr lang="en-US" sz="830" dirty="0">
              <a:solidFill>
                <a:schemeClr val="bg1"/>
              </a:solidFill>
            </a:endParaRPr>
          </a:p>
        </p:txBody>
      </p:sp>
    </p:spTree>
    <p:extLst>
      <p:ext uri="{BB962C8B-B14F-4D97-AF65-F5344CB8AC3E}">
        <p14:creationId xmlns:p14="http://schemas.microsoft.com/office/powerpoint/2010/main" val="1996467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F2EA2F-016C-C744-8A5E-4D9217FCB8AE}"/>
              </a:ext>
            </a:extLst>
          </p:cNvPr>
          <p:cNvSpPr>
            <a:spLocks noGrp="1"/>
          </p:cNvSpPr>
          <p:nvPr>
            <p:ph type="title" idx="4294967295"/>
          </p:nvPr>
        </p:nvSpPr>
        <p:spPr>
          <a:xfrm>
            <a:off x="495300" y="3429000"/>
            <a:ext cx="81534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This curriculum was funded by the Children’s Bureau, Administration on Children, Youth</a:t>
            </a:r>
            <a:r>
              <a:rPr kumimoji="0" lang="en-US" sz="1400" b="0" i="0" u="sng" strike="noStrike" kern="1200" cap="none" spc="0" normalizeH="0" baseline="0" noProof="0" dirty="0">
                <a:ln>
                  <a:noFill/>
                </a:ln>
                <a:solidFill>
                  <a:schemeClr val="tx1"/>
                </a:solidFill>
                <a:effectLst/>
                <a:uLnTx/>
                <a:uFillTx/>
                <a:latin typeface="+mn-lt"/>
                <a:ea typeface="+mn-ea"/>
                <a:cs typeface="+mn-cs"/>
              </a:rPr>
              <a:t>,</a:t>
            </a:r>
            <a:r>
              <a:rPr kumimoji="0" lang="en-US" sz="1400" b="0" i="0" u="none" strike="noStrike" kern="1200" cap="none" spc="0" normalizeH="0" baseline="0" noProof="0" dirty="0">
                <a:ln>
                  <a:noFill/>
                </a:ln>
                <a:solidFill>
                  <a:schemeClr val="tx1"/>
                </a:solidFill>
                <a:effectLst/>
                <a:uLnTx/>
                <a:uFillTx/>
                <a:latin typeface="+mn-lt"/>
                <a:ea typeface="+mn-ea"/>
                <a:cs typeface="+mn-cs"/>
              </a:rPr>
              <a:t> and Families, Administration for Children and Families, U</a:t>
            </a:r>
            <a:r>
              <a:rPr kumimoji="0" lang="en-US" sz="1400" b="0" i="0" u="sng" strike="noStrike" kern="1200" cap="none" spc="0" normalizeH="0" baseline="0" noProof="0" dirty="0">
                <a:ln>
                  <a:noFill/>
                </a:ln>
                <a:solidFill>
                  <a:schemeClr val="tx1"/>
                </a:solidFill>
                <a:effectLst/>
                <a:uLnTx/>
                <a:uFillTx/>
                <a:latin typeface="+mn-lt"/>
                <a:ea typeface="+mn-ea"/>
                <a:cs typeface="+mn-cs"/>
              </a:rPr>
              <a:t>S</a:t>
            </a:r>
            <a:r>
              <a:rPr kumimoji="0" lang="en-US" sz="1400" b="0" i="0" u="none" strike="noStrike" kern="1200" cap="none" spc="0" normalizeH="0" baseline="0" noProof="0" dirty="0">
                <a:ln>
                  <a:noFill/>
                </a:ln>
                <a:solidFill>
                  <a:schemeClr val="tx1"/>
                </a:solidFill>
                <a:effectLst/>
                <a:uLnTx/>
                <a:uFillTx/>
                <a:latin typeface="+mn-lt"/>
                <a:ea typeface="+mn-ea"/>
                <a:cs typeface="+mn-cs"/>
              </a:rPr>
              <a:t> Department of Health and Human Services, under grant #90CO1132.</a:t>
            </a:r>
            <a:r>
              <a:rPr kumimoji="0" lang="en-US" sz="1400" b="0" i="0" u="sng" strike="noStrike" kern="1200" cap="none" spc="0" normalizeH="0" baseline="0" noProof="0" dirty="0">
                <a:ln>
                  <a:noFill/>
                </a:ln>
                <a:solidFill>
                  <a:schemeClr val="tx1"/>
                </a:solidFill>
                <a:effectLst/>
                <a:uLnTx/>
                <a:uFillTx/>
                <a:latin typeface="+mn-lt"/>
                <a:ea typeface="+mn-ea"/>
                <a:cs typeface="+mn-cs"/>
              </a:rPr>
              <a:t> </a:t>
            </a:r>
            <a:r>
              <a:rPr kumimoji="0" lang="en-US" sz="1400" b="0" i="0" u="none" strike="noStrike" kern="1200" cap="none" spc="0" normalizeH="0" baseline="0" noProof="0" dirty="0">
                <a:ln>
                  <a:noFill/>
                </a:ln>
                <a:solidFill>
                  <a:schemeClr val="tx1"/>
                </a:solidFill>
                <a:effectLst/>
                <a:uLnTx/>
                <a:uFillTx/>
                <a:latin typeface="+mn-lt"/>
                <a:ea typeface="+mn-ea"/>
                <a:cs typeface="+mn-cs"/>
              </a:rPr>
              <a:t>The contents of this curriculum are solely the responsibility of the authors and do not necessarily represent the official views of the Children’s Bureau. </a:t>
            </a:r>
          </a:p>
        </p:txBody>
      </p:sp>
      <p:pic>
        <p:nvPicPr>
          <p:cNvPr id="6" name="Picture 5" descr="Children's Bureau Logo">
            <a:extLst>
              <a:ext uri="{FF2B5EF4-FFF2-40B4-BE49-F238E27FC236}">
                <a16:creationId xmlns:a16="http://schemas.microsoft.com/office/drawing/2014/main" id="{E1B9ABE4-5640-6048-AFC0-DD5714F9D5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6494" y="4704521"/>
            <a:ext cx="2031011" cy="499147"/>
          </a:xfrm>
          <a:prstGeom prst="rect">
            <a:avLst/>
          </a:prstGeom>
        </p:spPr>
      </p:pic>
      <p:sp>
        <p:nvSpPr>
          <p:cNvPr id="7" name="Slide Number Placeholder 1">
            <a:extLst>
              <a:ext uri="{FF2B5EF4-FFF2-40B4-BE49-F238E27FC236}">
                <a16:creationId xmlns:a16="http://schemas.microsoft.com/office/drawing/2014/main" id="{FB4AFB5F-F7C8-4645-91A6-74CBB991AB40}"/>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46</a:t>
            </a:fld>
            <a:endParaRPr lang="en-US" dirty="0"/>
          </a:p>
        </p:txBody>
      </p:sp>
    </p:spTree>
    <p:extLst>
      <p:ext uri="{BB962C8B-B14F-4D97-AF65-F5344CB8AC3E}">
        <p14:creationId xmlns:p14="http://schemas.microsoft.com/office/powerpoint/2010/main" val="2760614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Suggested agenda</a:t>
            </a:r>
          </a:p>
        </p:txBody>
      </p:sp>
      <p:sp>
        <p:nvSpPr>
          <p:cNvPr id="6" name="Content Placeholder 5">
            <a:extLst>
              <a:ext uri="{FF2B5EF4-FFF2-40B4-BE49-F238E27FC236}">
                <a16:creationId xmlns:a16="http://schemas.microsoft.com/office/drawing/2014/main" id="{8CF98CA5-B323-504A-A3E0-D338BAC8D6D3}"/>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5</a:t>
            </a:fld>
            <a:endParaRPr lang="en-US" dirty="0"/>
          </a:p>
        </p:txBody>
      </p:sp>
    </p:spTree>
    <p:extLst>
      <p:ext uri="{BB962C8B-B14F-4D97-AF65-F5344CB8AC3E}">
        <p14:creationId xmlns:p14="http://schemas.microsoft.com/office/powerpoint/2010/main" val="127342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6B5F6-CFB8-0947-9379-2E01797E83AB}"/>
              </a:ext>
            </a:extLst>
          </p:cNvPr>
          <p:cNvSpPr>
            <a:spLocks noGrp="1"/>
          </p:cNvSpPr>
          <p:nvPr>
            <p:ph type="title" idx="4294967295"/>
          </p:nvPr>
        </p:nvSpPr>
        <p:spPr>
          <a:xfrm>
            <a:off x="279133" y="416110"/>
            <a:ext cx="8566484" cy="746365"/>
          </a:xfrm>
        </p:spPr>
        <p:txBody>
          <a:bodyPr/>
          <a:lstStyle/>
          <a:p>
            <a:r>
              <a:rPr lang="en-US" sz="1800" dirty="0">
                <a:solidFill>
                  <a:srgbClr val="183250"/>
                </a:solidFill>
              </a:rPr>
              <a:t>Welcome to the national training and Development Curriculum for foster and adoptive parents</a:t>
            </a:r>
          </a:p>
        </p:txBody>
      </p:sp>
      <p:pic>
        <p:nvPicPr>
          <p:cNvPr id="6" name="Picture 5" descr="The NTDC Color Wheel of Emotions graphic showing the following -&#10;Yellow - Light, energetic, happy.&#10;Green - Hopeful, Inspired.&#10;Blue - Worried, Nervous, Preoccupied.&#10;Purple - Curious, Eager to Learn.&#10;Pink - Relaxed, Satisfied.&#10;Gray - Tired, Overstretched.&#10;White - Sad.&#10;Red - Angry, About to Blow, Totally Stressed Out.&#10;Orange - Annoyed, Frustrated, Irritated.">
            <a:extLst>
              <a:ext uri="{FF2B5EF4-FFF2-40B4-BE49-F238E27FC236}">
                <a16:creationId xmlns:a16="http://schemas.microsoft.com/office/drawing/2014/main" id="{EE5130B2-0314-4F5C-9D3D-3B39C2BCE81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14400" y="1012640"/>
            <a:ext cx="7315200" cy="5429250"/>
          </a:xfrm>
          <a:prstGeom prst="rect">
            <a:avLst/>
          </a:prstGeom>
        </p:spPr>
      </p:pic>
      <p:sp>
        <p:nvSpPr>
          <p:cNvPr id="2" name="Slide Number Placeholder 1">
            <a:extLst>
              <a:ext uri="{FF2B5EF4-FFF2-40B4-BE49-F238E27FC236}">
                <a16:creationId xmlns:a16="http://schemas.microsoft.com/office/drawing/2014/main" id="{5CCFF54E-B8E5-CD4D-B3BD-7297B9519D41}"/>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6</a:t>
            </a:fld>
            <a:endParaRPr lang="en-US" dirty="0"/>
          </a:p>
        </p:txBody>
      </p:sp>
    </p:spTree>
    <p:extLst>
      <p:ext uri="{BB962C8B-B14F-4D97-AF65-F5344CB8AC3E}">
        <p14:creationId xmlns:p14="http://schemas.microsoft.com/office/powerpoint/2010/main" val="2087952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0875CC6-7C2B-4329-A147-8891AFE1BC39}"/>
              </a:ext>
            </a:extLst>
          </p:cNvPr>
          <p:cNvSpPr txBox="1">
            <a:spLocks noGrp="1"/>
          </p:cNvSpPr>
          <p:nvPr>
            <p:ph type="title" idx="4294967295"/>
          </p:nvPr>
        </p:nvSpPr>
        <p:spPr>
          <a:xfrm>
            <a:off x="1299916" y="2878052"/>
            <a:ext cx="7637895"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150" b="0" i="0" u="none" strike="noStrike" kern="1200" cap="none" spc="113" normalizeH="0" baseline="0" noProof="0" dirty="0">
                <a:ln>
                  <a:noFill/>
                </a:ln>
                <a:solidFill>
                  <a:schemeClr val="bg1"/>
                </a:solidFill>
                <a:effectLst/>
                <a:uLnTx/>
                <a:uFillTx/>
                <a:latin typeface="Arial Rounded MT Bold"/>
                <a:ea typeface="+mj-ea"/>
                <a:cs typeface="Arial Rounded MT Bold"/>
              </a:rPr>
              <a:t>ATTACHMENT</a:t>
            </a:r>
          </a:p>
        </p:txBody>
      </p:sp>
      <p:sp>
        <p:nvSpPr>
          <p:cNvPr id="10" name="Subtitle 1">
            <a:extLst>
              <a:ext uri="{FF2B5EF4-FFF2-40B4-BE49-F238E27FC236}">
                <a16:creationId xmlns:a16="http://schemas.microsoft.com/office/drawing/2014/main" id="{C8FEEA1A-C540-4D04-8532-4FD775C5FA02}"/>
              </a:ext>
            </a:extLst>
          </p:cNvPr>
          <p:cNvSpPr txBox="1">
            <a:spLocks/>
          </p:cNvSpPr>
          <p:nvPr/>
        </p:nvSpPr>
        <p:spPr>
          <a:xfrm>
            <a:off x="1421411" y="4214269"/>
            <a:ext cx="4143828" cy="598460"/>
          </a:xfrm>
          <a:prstGeom prst="rect">
            <a:avLst/>
          </a:prstGeom>
        </p:spPr>
        <p:txBody>
          <a:bodyPr vert="horz" lIns="0" tIns="0" rIns="0" bIns="0" rtlCol="0" anchor="t" anchorCtr="0">
            <a:normAutofit/>
          </a:bodyPr>
          <a:lstStyle>
            <a:lvl1pPr marL="0" indent="0" algn="l" defTabSz="685766" rtl="0" eaLnBrk="1" latinLnBrk="0" hangingPunct="1">
              <a:spcBef>
                <a:spcPts val="0"/>
              </a:spcBef>
              <a:buClr>
                <a:schemeClr val="accent1"/>
              </a:buClr>
              <a:buFont typeface="Wingdings 2" pitchFamily="18" charset="2"/>
              <a:buNone/>
              <a:defRPr sz="1425" kern="1200" spc="0" baseline="0">
                <a:solidFill>
                  <a:srgbClr val="C13521"/>
                </a:solidFill>
                <a:latin typeface="Arial"/>
                <a:ea typeface="+mn-ea"/>
                <a:cs typeface="Arial"/>
              </a:defRPr>
            </a:lvl1pPr>
            <a:lvl2pPr marL="342884" indent="0" algn="ctr" defTabSz="685766" rtl="0" eaLnBrk="1" latinLnBrk="0" hangingPunct="1">
              <a:spcBef>
                <a:spcPct val="20000"/>
              </a:spcBef>
              <a:buClr>
                <a:schemeClr val="accent2"/>
              </a:buClr>
              <a:buFont typeface="Wingdings" pitchFamily="2" charset="2"/>
              <a:buNone/>
              <a:defRPr sz="1350" kern="1200" spc="0" baseline="0">
                <a:solidFill>
                  <a:schemeClr val="tx1">
                    <a:tint val="75000"/>
                  </a:schemeClr>
                </a:solidFill>
                <a:latin typeface="Arial"/>
                <a:ea typeface="+mn-ea"/>
                <a:cs typeface="Arial"/>
              </a:defRPr>
            </a:lvl2pPr>
            <a:lvl3pPr marL="685766" indent="0" algn="ctr" defTabSz="685766" rtl="0" eaLnBrk="1" latinLnBrk="0" hangingPunct="1">
              <a:spcBef>
                <a:spcPct val="20000"/>
              </a:spcBef>
              <a:buClr>
                <a:schemeClr val="accent3"/>
              </a:buClr>
              <a:buFont typeface="Wingdings" pitchFamily="2" charset="2"/>
              <a:buNone/>
              <a:defRPr sz="1200" kern="1200" spc="0" baseline="0">
                <a:solidFill>
                  <a:schemeClr val="tx1">
                    <a:tint val="75000"/>
                  </a:schemeClr>
                </a:solidFill>
                <a:latin typeface="Arial"/>
                <a:ea typeface="+mn-ea"/>
                <a:cs typeface="Arial"/>
              </a:defRPr>
            </a:lvl3pPr>
            <a:lvl4pPr marL="1028649" indent="0" algn="ctr" defTabSz="685766" rtl="0" eaLnBrk="1" latinLnBrk="0" hangingPunct="1">
              <a:spcBef>
                <a:spcPct val="20000"/>
              </a:spcBef>
              <a:buClr>
                <a:schemeClr val="accent4"/>
              </a:buClr>
              <a:buFont typeface="Wingdings" pitchFamily="2" charset="2"/>
              <a:buNone/>
              <a:defRPr sz="1050" kern="1200" baseline="0">
                <a:solidFill>
                  <a:schemeClr val="tx1">
                    <a:tint val="75000"/>
                  </a:schemeClr>
                </a:solidFill>
                <a:latin typeface="Arial"/>
                <a:ea typeface="+mn-ea"/>
                <a:cs typeface="Arial"/>
              </a:defRPr>
            </a:lvl4pPr>
            <a:lvl5pPr marL="1371532" indent="0" algn="ctr" defTabSz="685766" rtl="0" eaLnBrk="1" latinLnBrk="0" hangingPunct="1">
              <a:spcBef>
                <a:spcPct val="20000"/>
              </a:spcBef>
              <a:buClr>
                <a:schemeClr val="accent6"/>
              </a:buClr>
              <a:buFont typeface="Wingdings" pitchFamily="2" charset="2"/>
              <a:buNone/>
              <a:defRPr sz="975" kern="1200" spc="0" baseline="0">
                <a:solidFill>
                  <a:schemeClr val="tx1">
                    <a:tint val="75000"/>
                  </a:schemeClr>
                </a:solidFill>
                <a:latin typeface="Arial"/>
                <a:ea typeface="+mn-ea"/>
                <a:cs typeface="Arial"/>
              </a:defRPr>
            </a:lvl5pPr>
            <a:lvl6pPr marL="1714415" indent="0" algn="ctr" defTabSz="685766" rtl="0" eaLnBrk="1" latinLnBrk="0" hangingPunct="1">
              <a:spcBef>
                <a:spcPct val="20000"/>
              </a:spcBef>
              <a:buClr>
                <a:schemeClr val="accent1"/>
              </a:buClr>
              <a:buFont typeface="Wingdings" pitchFamily="2" charset="2"/>
              <a:buNone/>
              <a:defRPr sz="900" kern="1200">
                <a:solidFill>
                  <a:schemeClr val="tx1">
                    <a:tint val="75000"/>
                  </a:schemeClr>
                </a:solidFill>
                <a:latin typeface="+mn-lt"/>
                <a:ea typeface="+mn-ea"/>
                <a:cs typeface="+mn-cs"/>
              </a:defRPr>
            </a:lvl6pPr>
            <a:lvl7pPr marL="2057297" indent="0" algn="ctr" defTabSz="685766" rtl="0" eaLnBrk="1" latinLnBrk="0" hangingPunct="1">
              <a:spcBef>
                <a:spcPct val="20000"/>
              </a:spcBef>
              <a:buClr>
                <a:schemeClr val="accent2"/>
              </a:buClr>
              <a:buFont typeface="Wingdings" pitchFamily="2" charset="2"/>
              <a:buNone/>
              <a:defRPr sz="900" kern="1200">
                <a:solidFill>
                  <a:schemeClr val="tx1">
                    <a:tint val="75000"/>
                  </a:schemeClr>
                </a:solidFill>
                <a:latin typeface="+mn-lt"/>
                <a:ea typeface="+mn-ea"/>
                <a:cs typeface="+mn-cs"/>
              </a:defRPr>
            </a:lvl7pPr>
            <a:lvl8pPr marL="2400180" indent="0" algn="ctr" defTabSz="685766" rtl="0" eaLnBrk="1" latinLnBrk="0" hangingPunct="1">
              <a:spcBef>
                <a:spcPct val="20000"/>
              </a:spcBef>
              <a:buClr>
                <a:schemeClr val="accent3"/>
              </a:buClr>
              <a:buFont typeface="Wingdings" pitchFamily="2" charset="2"/>
              <a:buNone/>
              <a:defRPr sz="900" kern="1200">
                <a:solidFill>
                  <a:schemeClr val="tx1">
                    <a:tint val="75000"/>
                  </a:schemeClr>
                </a:solidFill>
                <a:latin typeface="+mn-lt"/>
                <a:ea typeface="+mn-ea"/>
                <a:cs typeface="+mn-cs"/>
              </a:defRPr>
            </a:lvl8pPr>
            <a:lvl9pPr marL="2743064" indent="0" algn="ctr" defTabSz="685766" rtl="0" eaLnBrk="1" latinLnBrk="0" hangingPunct="1">
              <a:spcBef>
                <a:spcPct val="20000"/>
              </a:spcBef>
              <a:buClr>
                <a:schemeClr val="accent5"/>
              </a:buClr>
              <a:buFont typeface="Wingdings" pitchFamily="2" charset="2"/>
              <a:buNone/>
              <a:defRPr sz="900" kern="1200">
                <a:solidFill>
                  <a:schemeClr val="tx1">
                    <a:tint val="75000"/>
                  </a:schemeClr>
                </a:solidFill>
                <a:latin typeface="+mn-lt"/>
                <a:ea typeface="+mn-ea"/>
                <a:cs typeface="+mn-cs"/>
              </a:defRPr>
            </a:lvl9pPr>
          </a:lstStyle>
          <a:p>
            <a:r>
              <a:rPr lang="en-US" dirty="0">
                <a:solidFill>
                  <a:schemeClr val="bg1"/>
                </a:solidFill>
              </a:rPr>
              <a:t>Modified </a:t>
            </a:r>
            <a:r>
              <a:rPr lang="en-US" sz="1400" dirty="0">
                <a:solidFill>
                  <a:schemeClr val="bg1"/>
                </a:solidFill>
                <a:latin typeface="Arial" panose="020B0604020202020204" pitchFamily="34" charset="0"/>
                <a:cs typeface="Arial" panose="020B0604020202020204" pitchFamily="34" charset="0"/>
              </a:rPr>
              <a:t>January 2022</a:t>
            </a:r>
            <a:endParaRPr lang="en-US" dirty="0">
              <a:solidFill>
                <a:schemeClr val="bg1"/>
              </a:solidFill>
            </a:endParaRPr>
          </a:p>
        </p:txBody>
      </p:sp>
      <p:sp>
        <p:nvSpPr>
          <p:cNvPr id="4" name="Slide Number Placeholder 1">
            <a:extLst>
              <a:ext uri="{FF2B5EF4-FFF2-40B4-BE49-F238E27FC236}">
                <a16:creationId xmlns:a16="http://schemas.microsoft.com/office/drawing/2014/main" id="{71D42BB4-0FEE-CD4B-91F7-425DAE03761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7</a:t>
            </a:fld>
            <a:endParaRPr lang="en-US" dirty="0"/>
          </a:p>
        </p:txBody>
      </p:sp>
    </p:spTree>
    <p:extLst>
      <p:ext uri="{BB962C8B-B14F-4D97-AF65-F5344CB8AC3E}">
        <p14:creationId xmlns:p14="http://schemas.microsoft.com/office/powerpoint/2010/main" val="116676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opening Quote</a:t>
            </a:r>
          </a:p>
        </p:txBody>
      </p:sp>
      <p:pic>
        <p:nvPicPr>
          <p:cNvPr id="5" name="Picture 4" descr="Developing capacity to support children and families">
            <a:extLst>
              <a:ext uri="{FF2B5EF4-FFF2-40B4-BE49-F238E27FC236}">
                <a16:creationId xmlns:a16="http://schemas.microsoft.com/office/drawing/2014/main" id="{DCE2E480-601C-6D43-A02A-3EDD5EBAF6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414"/>
          <a:stretch/>
        </p:blipFill>
        <p:spPr>
          <a:xfrm>
            <a:off x="-1" y="765838"/>
            <a:ext cx="9144001" cy="5541299"/>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8</a:t>
            </a:fld>
            <a:endParaRPr lang="en-US" dirty="0"/>
          </a:p>
        </p:txBody>
      </p:sp>
    </p:spTree>
    <p:extLst>
      <p:ext uri="{BB962C8B-B14F-4D97-AF65-F5344CB8AC3E}">
        <p14:creationId xmlns:p14="http://schemas.microsoft.com/office/powerpoint/2010/main" val="46601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62A6CC2-C12A-4CA3-95C0-043E31F89956}"/>
              </a:ext>
            </a:extLst>
          </p:cNvPr>
          <p:cNvSpPr txBox="1">
            <a:spLocks noGrp="1"/>
          </p:cNvSpPr>
          <p:nvPr>
            <p:ph type="title" idx="4294967295"/>
          </p:nvPr>
        </p:nvSpPr>
        <p:spPr>
          <a:xfrm>
            <a:off x="1299917" y="3429000"/>
            <a:ext cx="6731456"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113" normalizeH="0" baseline="0" noProof="0" dirty="0">
                <a:ln>
                  <a:noFill/>
                </a:ln>
                <a:solidFill>
                  <a:srgbClr val="7F2F2D"/>
                </a:solidFill>
                <a:effectLst/>
                <a:uLnTx/>
                <a:uFillTx/>
                <a:latin typeface="Arial Rounded MT Bold"/>
                <a:ea typeface="+mj-ea"/>
                <a:cs typeface="Arial Rounded MT Bold"/>
              </a:rPr>
              <a:t>SECTION 1: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t>INTRODUCTION: ATTACHMENT</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a:xfrm>
            <a:off x="8744552" y="6457057"/>
            <a:ext cx="321810" cy="245659"/>
          </a:xfrm>
        </p:spPr>
        <p:txBody>
          <a:bodyPr/>
          <a:lstStyle/>
          <a:p>
            <a:fld id="{773137DE-5778-4973-8EC8-21DEEF19827C}" type="slidenum">
              <a:rPr lang="en-US" smtClean="0"/>
              <a:pPr/>
              <a:t>9</a:t>
            </a:fld>
            <a:endParaRPr lang="en-US" dirty="0"/>
          </a:p>
        </p:txBody>
      </p:sp>
    </p:spTree>
    <p:extLst>
      <p:ext uri="{BB962C8B-B14F-4D97-AF65-F5344CB8AC3E}">
        <p14:creationId xmlns:p14="http://schemas.microsoft.com/office/powerpoint/2010/main" val="10477875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Rounded MT Bold"/>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DB158224C38A49B9E314040C34AEC0" ma:contentTypeVersion="13" ma:contentTypeDescription="Create a new document." ma:contentTypeScope="" ma:versionID="812870cfba5aa6e537f47c15145f2fe1">
  <xsd:schema xmlns:xsd="http://www.w3.org/2001/XMLSchema" xmlns:xs="http://www.w3.org/2001/XMLSchema" xmlns:p="http://schemas.microsoft.com/office/2006/metadata/properties" xmlns:ns3="5e51fc44-e64a-46e0-9b4d-033d196ad6e9" xmlns:ns4="37d04a14-e956-49fe-9db6-b39b1d847ce9" targetNamespace="http://schemas.microsoft.com/office/2006/metadata/properties" ma:root="true" ma:fieldsID="658e766498d7370f4debf3d0c91d81b9" ns3:_="" ns4:_="">
    <xsd:import namespace="5e51fc44-e64a-46e0-9b4d-033d196ad6e9"/>
    <xsd:import namespace="37d04a14-e956-49fe-9db6-b39b1d847ce9"/>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fc44-e64a-46e0-9b4d-033d196ad6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04a14-e956-49fe-9db6-b39b1d847ce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124255-8323-40CF-B34A-20252EC1E4A4}">
  <ds:schemaRefs>
    <ds:schemaRef ds:uri="http://purl.org/dc/terms/"/>
    <ds:schemaRef ds:uri="37d04a14-e956-49fe-9db6-b39b1d847ce9"/>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e51fc44-e64a-46e0-9b4d-033d196ad6e9"/>
    <ds:schemaRef ds:uri="http://www.w3.org/XML/1998/namespace"/>
    <ds:schemaRef ds:uri="http://purl.org/dc/dcmitype/"/>
  </ds:schemaRefs>
</ds:datastoreItem>
</file>

<file path=customXml/itemProps2.xml><?xml version="1.0" encoding="utf-8"?>
<ds:datastoreItem xmlns:ds="http://schemas.openxmlformats.org/officeDocument/2006/customXml" ds:itemID="{92300AA3-9C15-4977-9FA8-23422D42CB4A}">
  <ds:schemaRefs>
    <ds:schemaRef ds:uri="http://schemas.microsoft.com/sharepoint/v3/contenttype/forms"/>
  </ds:schemaRefs>
</ds:datastoreItem>
</file>

<file path=customXml/itemProps3.xml><?xml version="1.0" encoding="utf-8"?>
<ds:datastoreItem xmlns:ds="http://schemas.openxmlformats.org/officeDocument/2006/customXml" ds:itemID="{76335E41-0B1C-4B1E-99F0-5FE303ED7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fc44-e64a-46e0-9b4d-033d196ad6e9"/>
    <ds:schemaRef ds:uri="37d04a14-e956-49fe-9db6-b39b1d847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6657</TotalTime>
  <Words>12193</Words>
  <Application>Microsoft Office PowerPoint</Application>
  <PresentationFormat>On-screen Show (4:3)</PresentationFormat>
  <Paragraphs>913</Paragraphs>
  <Slides>46</Slides>
  <Notes>46</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 Rounded MT Bold</vt:lpstr>
      <vt:lpstr>Calibri</vt:lpstr>
      <vt:lpstr>Palatino Linotype</vt:lpstr>
      <vt:lpstr>Symbol</vt:lpstr>
      <vt:lpstr>Wingdings</vt:lpstr>
      <vt:lpstr>Wingdings 2</vt:lpstr>
      <vt:lpstr>3_Grid</vt:lpstr>
      <vt:lpstr>ATTACHMENT</vt:lpstr>
      <vt:lpstr>To prepare for the Class</vt:lpstr>
      <vt:lpstr>MATERIALS AND HANDOUTS</vt:lpstr>
      <vt:lpstr>Theme and competencies</vt:lpstr>
      <vt:lpstr>Suggested agenda</vt:lpstr>
      <vt:lpstr>Welcome to the national training and Development Curriculum for foster and adoptive parents</vt:lpstr>
      <vt:lpstr>ATTACHMENT</vt:lpstr>
      <vt:lpstr>Place holder for slide with opening Quote</vt:lpstr>
      <vt:lpstr>SECTION 1:  INTRODUCTION: ATTACHMENT</vt:lpstr>
      <vt:lpstr>Characteristics of successful foster and adoptive parents</vt:lpstr>
      <vt:lpstr>Characteristics for attachment, 1 of 2</vt:lpstr>
      <vt:lpstr>Characteristics for attachment, 2 of 2</vt:lpstr>
      <vt:lpstr>SECTION 2:  ATTACHMENT PATTERNS</vt:lpstr>
      <vt:lpstr>Healthy Cycle of Attachment</vt:lpstr>
      <vt:lpstr>Disrupted Cycle of Attachment</vt:lpstr>
      <vt:lpstr>OVERVIEW: STYLES of attachment</vt:lpstr>
      <vt:lpstr>Children’s Styles of attachment</vt:lpstr>
      <vt:lpstr>Rerouting to a different track </vt:lpstr>
      <vt:lpstr>Secure attachments</vt:lpstr>
      <vt:lpstr>AVOIDANT Attachment Style</vt:lpstr>
      <vt:lpstr>Case Study: William  What do I need?</vt:lpstr>
      <vt:lpstr> Ambivalent Attachment Style</vt:lpstr>
      <vt:lpstr>Case Study: MARINA  What do I need?</vt:lpstr>
      <vt:lpstr>Disorganized Attachment Style, 1 of 2</vt:lpstr>
      <vt:lpstr>Disorganized Attachment Style, 2 of 2</vt:lpstr>
      <vt:lpstr>STABILITY builds trust</vt:lpstr>
      <vt:lpstr>What Is Compassionate Consistency? </vt:lpstr>
      <vt:lpstr>Attachment Styles in Adults</vt:lpstr>
      <vt:lpstr>The Dark Matter of Love</vt:lpstr>
      <vt:lpstr>Reflection/ relevance</vt:lpstr>
      <vt:lpstr>BREAK  10 minutes</vt:lpstr>
      <vt:lpstr>SECTION 3:  ENHANCING RELATIONSHIPS</vt:lpstr>
      <vt:lpstr>The 4 S’s of Relationship focused Parenting</vt:lpstr>
      <vt:lpstr>The Dark Matter of Love The 4 S’s</vt:lpstr>
      <vt:lpstr>The 4 S’s of Parenting, 1 of 2</vt:lpstr>
      <vt:lpstr>The 4 S’s of Parenting, 2 of 2</vt:lpstr>
      <vt:lpstr>Relationship-PROMOTING Activities</vt:lpstr>
      <vt:lpstr>SECTION 4:  KEEPING THE RELATIONSHIP FIRST</vt:lpstr>
      <vt:lpstr>Relationship-focused discipline</vt:lpstr>
      <vt:lpstr>Practicing  JAR</vt:lpstr>
      <vt:lpstr>Practice Practice Practice</vt:lpstr>
      <vt:lpstr>SECTION 5:  WRAP-UP</vt:lpstr>
      <vt:lpstr>LIFELONG Learning</vt:lpstr>
      <vt:lpstr>Place holder for slide with Closing Quote</vt:lpstr>
      <vt:lpstr>For more information, visit:</vt:lpstr>
      <vt:lpstr>This curriculum was funded by the Children’s Bureau, Administration on Children, Youth, and Families, Administration for Children and Families, US Department of Health and Human Services, under grant #90CO1132. The contents of this curriculum are solely the responsibility of the authors and do not necessarily represent the official views of the Children’s Bureau.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ATTACHMENT. Facilitator Classroom Guide</dc:title>
  <dc:creator>NTDC</dc:creator>
  <cp:lastModifiedBy>Chris Cotterman</cp:lastModifiedBy>
  <cp:revision>264</cp:revision>
  <cp:lastPrinted>2022-02-15T17:15:34Z</cp:lastPrinted>
  <dcterms:created xsi:type="dcterms:W3CDTF">2019-10-16T23:47:18Z</dcterms:created>
  <dcterms:modified xsi:type="dcterms:W3CDTF">2022-04-11T18:12:07Z</dcterms:modified>
</cp:coreProperties>
</file>