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4"/>
  </p:notesMasterIdLst>
  <p:handoutMasterIdLst>
    <p:handoutMasterId r:id="rId55"/>
  </p:handoutMasterIdLst>
  <p:sldIdLst>
    <p:sldId id="474" r:id="rId5"/>
    <p:sldId id="475" r:id="rId6"/>
    <p:sldId id="476" r:id="rId7"/>
    <p:sldId id="477" r:id="rId8"/>
    <p:sldId id="480" r:id="rId9"/>
    <p:sldId id="481" r:id="rId10"/>
    <p:sldId id="503" r:id="rId11"/>
    <p:sldId id="483" r:id="rId12"/>
    <p:sldId id="485" r:id="rId13"/>
    <p:sldId id="484" r:id="rId14"/>
    <p:sldId id="544" r:id="rId15"/>
    <p:sldId id="557" r:id="rId16"/>
    <p:sldId id="486" r:id="rId17"/>
    <p:sldId id="487" r:id="rId18"/>
    <p:sldId id="505" r:id="rId19"/>
    <p:sldId id="506" r:id="rId20"/>
    <p:sldId id="507" r:id="rId21"/>
    <p:sldId id="525" r:id="rId22"/>
    <p:sldId id="526" r:id="rId23"/>
    <p:sldId id="527" r:id="rId24"/>
    <p:sldId id="528" r:id="rId25"/>
    <p:sldId id="529" r:id="rId26"/>
    <p:sldId id="508" r:id="rId27"/>
    <p:sldId id="558" r:id="rId28"/>
    <p:sldId id="559" r:id="rId29"/>
    <p:sldId id="560" r:id="rId30"/>
    <p:sldId id="561" r:id="rId31"/>
    <p:sldId id="546" r:id="rId32"/>
    <p:sldId id="545" r:id="rId33"/>
    <p:sldId id="509" r:id="rId34"/>
    <p:sldId id="510" r:id="rId35"/>
    <p:sldId id="511" r:id="rId36"/>
    <p:sldId id="491" r:id="rId37"/>
    <p:sldId id="513" r:id="rId38"/>
    <p:sldId id="514" r:id="rId39"/>
    <p:sldId id="515" r:id="rId40"/>
    <p:sldId id="516" r:id="rId41"/>
    <p:sldId id="517" r:id="rId42"/>
    <p:sldId id="518" r:id="rId43"/>
    <p:sldId id="519" r:id="rId44"/>
    <p:sldId id="520" r:id="rId45"/>
    <p:sldId id="523" r:id="rId46"/>
    <p:sldId id="521" r:id="rId47"/>
    <p:sldId id="524" r:id="rId48"/>
    <p:sldId id="297" r:id="rId49"/>
    <p:sldId id="556" r:id="rId50"/>
    <p:sldId id="499" r:id="rId51"/>
    <p:sldId id="382" r:id="rId52"/>
    <p:sldId id="282" r:id="rId5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32" userDrawn="1">
          <p15:clr>
            <a:srgbClr val="A4A3A4"/>
          </p15:clr>
        </p15:guide>
        <p15:guide id="2" orient="horz" pos="288" userDrawn="1">
          <p15:clr>
            <a:srgbClr val="A4A3A4"/>
          </p15:clr>
        </p15:guide>
        <p15:guide id="3" pos="288" userDrawn="1">
          <p15:clr>
            <a:srgbClr val="A4A3A4"/>
          </p15:clr>
        </p15:guide>
        <p15:guide id="4" pos="2880" userDrawn="1">
          <p15:clr>
            <a:srgbClr val="A4A3A4"/>
          </p15:clr>
        </p15:guide>
        <p15:guide id="5" orient="horz" pos="1272" userDrawn="1">
          <p15:clr>
            <a:srgbClr val="A4A3A4"/>
          </p15:clr>
        </p15:guide>
        <p15:guide id="6" pos="5472" userDrawn="1">
          <p15:clr>
            <a:srgbClr val="A4A3A4"/>
          </p15:clr>
        </p15:guide>
        <p15:guide id="7" pos="4176" userDrawn="1">
          <p15:clr>
            <a:srgbClr val="A4A3A4"/>
          </p15:clr>
        </p15:guide>
        <p15:guide id="8" pos="4464" userDrawn="1">
          <p15:clr>
            <a:srgbClr val="A4A3A4"/>
          </p15:clr>
        </p15:guide>
        <p15:guide id="9" orient="horz" pos="2184" userDrawn="1">
          <p15:clr>
            <a:srgbClr val="A4A3A4"/>
          </p15:clr>
        </p15:guide>
        <p15:guide id="10" orient="horz" pos="108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 Susan Schmidt" initials="MSS" lastIdx="3" clrIdx="6">
    <p:extLst>
      <p:ext uri="{19B8F6BF-5375-455C-9EA6-DF929625EA0E}">
        <p15:presenceInfo xmlns:p15="http://schemas.microsoft.com/office/powerpoint/2012/main" userId="548478588f134734" providerId="Windows Live"/>
      </p:ext>
    </p:extLst>
  </p:cmAuthor>
  <p:cmAuthor id="1" name="Dianne Pena" initials="DP" lastIdx="6" clrIdx="0">
    <p:extLst>
      <p:ext uri="{19B8F6BF-5375-455C-9EA6-DF929625EA0E}">
        <p15:presenceInfo xmlns:p15="http://schemas.microsoft.com/office/powerpoint/2012/main" userId="cdb2cda9b6ca01df" providerId="Windows Live"/>
      </p:ext>
    </p:extLst>
  </p:cmAuthor>
  <p:cmAuthor id="8" name="Tiffany Yee" initials="TY" lastIdx="2" clrIdx="7">
    <p:extLst>
      <p:ext uri="{19B8F6BF-5375-455C-9EA6-DF929625EA0E}">
        <p15:presenceInfo xmlns:p15="http://schemas.microsoft.com/office/powerpoint/2012/main" userId="Tiffany Yee" providerId="None"/>
      </p:ext>
    </p:extLst>
  </p:cmAuthor>
  <p:cmAuthor id="2" name="Michelle Nolin" initials="MN" lastIdx="142" clrIdx="1">
    <p:extLst>
      <p:ext uri="{19B8F6BF-5375-455C-9EA6-DF929625EA0E}">
        <p15:presenceInfo xmlns:p15="http://schemas.microsoft.com/office/powerpoint/2012/main" userId="S::mnolin@learnethos.com::f39d2788-15a0-418f-a7f4-7d6381543f47" providerId="AD"/>
      </p:ext>
    </p:extLst>
  </p:cmAuthor>
  <p:cmAuthor id="3" name="Leslie Wright" initials="LW" lastIdx="99" clrIdx="2">
    <p:extLst>
      <p:ext uri="{19B8F6BF-5375-455C-9EA6-DF929625EA0E}">
        <p15:presenceInfo xmlns:p15="http://schemas.microsoft.com/office/powerpoint/2012/main" userId="S::wright@adoptionsupport.org::a0e2a280-92a5-487a-a56c-f1146a8f46ca" providerId="AD"/>
      </p:ext>
    </p:extLst>
  </p:cmAuthor>
  <p:cmAuthor id="4" name="Debbie Riley" initials="DR" lastIdx="33" clrIdx="3">
    <p:extLst>
      <p:ext uri="{19B8F6BF-5375-455C-9EA6-DF929625EA0E}">
        <p15:presenceInfo xmlns:p15="http://schemas.microsoft.com/office/powerpoint/2012/main" userId="S::Riley@adoptionsupport.org::bdca124d-4d7b-4253-a6e2-d4cb4228555e" providerId="AD"/>
      </p:ext>
    </p:extLst>
  </p:cmAuthor>
  <p:cmAuthor id="5" name="Microsoft Office User" initials="MOU" lastIdx="57" clrIdx="4">
    <p:extLst>
      <p:ext uri="{19B8F6BF-5375-455C-9EA6-DF929625EA0E}">
        <p15:presenceInfo xmlns:p15="http://schemas.microsoft.com/office/powerpoint/2012/main" userId="Microsoft Office User" providerId="None"/>
      </p:ext>
    </p:extLst>
  </p:cmAuthor>
  <p:cmAuthor id="6" name="Ed Baldwin" initials="EB" lastIdx="144" clrIdx="5">
    <p:extLst>
      <p:ext uri="{19B8F6BF-5375-455C-9EA6-DF929625EA0E}">
        <p15:presenceInfo xmlns:p15="http://schemas.microsoft.com/office/powerpoint/2012/main" userId="d9933f15bf0fcea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4E23"/>
    <a:srgbClr val="873217"/>
    <a:srgbClr val="183250"/>
    <a:srgbClr val="4F81BD"/>
    <a:srgbClr val="FF5B5B"/>
    <a:srgbClr val="FFFFFF"/>
    <a:srgbClr val="5B3A22"/>
    <a:srgbClr val="474652"/>
    <a:srgbClr val="A4DEE8"/>
    <a:srgbClr val="C134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D9CCF5-D85A-49E5-B7E5-A3BFD0F5B04F}" v="4" dt="2022-01-21T12:29:07.3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17" autoAdjust="0"/>
    <p:restoredTop sz="86386" autoAdjust="0"/>
  </p:normalViewPr>
  <p:slideViewPr>
    <p:cSldViewPr snapToGrid="0" snapToObjects="1">
      <p:cViewPr varScale="1">
        <p:scale>
          <a:sx n="82" d="100"/>
          <a:sy n="82" d="100"/>
        </p:scale>
        <p:origin x="752" y="44"/>
      </p:cViewPr>
      <p:guideLst>
        <p:guide orient="horz" pos="4032"/>
        <p:guide orient="horz" pos="288"/>
        <p:guide pos="288"/>
        <p:guide pos="2880"/>
        <p:guide orient="horz" pos="1272"/>
        <p:guide pos="5472"/>
        <p:guide pos="4176"/>
        <p:guide pos="4464"/>
        <p:guide orient="horz" pos="2184"/>
        <p:guide orient="horz" pos="1080"/>
      </p:guideLst>
    </p:cSldViewPr>
  </p:slideViewPr>
  <p:outlineViewPr>
    <p:cViewPr>
      <p:scale>
        <a:sx n="33" d="100"/>
        <a:sy n="33" d="100"/>
      </p:scale>
      <p:origin x="0" y="-4944"/>
    </p:cViewPr>
  </p:outlineViewPr>
  <p:notesTextViewPr>
    <p:cViewPr>
      <p:scale>
        <a:sx n="110" d="100"/>
        <a:sy n="110" d="100"/>
      </p:scale>
      <p:origin x="0" y="0"/>
    </p:cViewPr>
  </p:notesTextViewPr>
  <p:sorterViewPr>
    <p:cViewPr varScale="1">
      <p:scale>
        <a:sx n="1" d="1"/>
        <a:sy n="1" d="1"/>
      </p:scale>
      <p:origin x="0" y="0"/>
    </p:cViewPr>
  </p:sorterViewPr>
  <p:notesViewPr>
    <p:cSldViewPr snapToGrid="0" snapToObjects="1">
      <p:cViewPr varScale="1">
        <p:scale>
          <a:sx n="71" d="100"/>
          <a:sy n="71" d="100"/>
        </p:scale>
        <p:origin x="2928" y="67"/>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595" tIns="48297" rIns="96595" bIns="48297" rtlCol="0"/>
          <a:lstStyle>
            <a:lvl1pPr algn="l">
              <a:defRPr sz="1200"/>
            </a:lvl1pPr>
          </a:lstStyle>
          <a:p>
            <a:endParaRPr lang="en-US" dirty="0"/>
          </a:p>
        </p:txBody>
      </p:sp>
      <p:sp>
        <p:nvSpPr>
          <p:cNvPr id="3" name="Date Placeholder 2"/>
          <p:cNvSpPr>
            <a:spLocks noGrp="1"/>
          </p:cNvSpPr>
          <p:nvPr>
            <p:ph type="dt" sz="quarter" idx="1"/>
          </p:nvPr>
        </p:nvSpPr>
        <p:spPr>
          <a:xfrm>
            <a:off x="4143588" y="0"/>
            <a:ext cx="3169920" cy="480060"/>
          </a:xfrm>
          <a:prstGeom prst="rect">
            <a:avLst/>
          </a:prstGeom>
        </p:spPr>
        <p:txBody>
          <a:bodyPr vert="horz" lIns="96595" tIns="48297" rIns="96595" bIns="48297" rtlCol="0"/>
          <a:lstStyle>
            <a:lvl1pPr algn="r">
              <a:defRPr sz="1200"/>
            </a:lvl1pPr>
          </a:lstStyle>
          <a:p>
            <a:fld id="{8961167D-9768-E245-828B-3A7AB24A1AD7}" type="datetimeFigureOut">
              <a:rPr lang="en-US" smtClean="0"/>
              <a:t>4/29/2022</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595" tIns="48297" rIns="96595" bIns="48297"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8" y="9119474"/>
            <a:ext cx="3169920" cy="480060"/>
          </a:xfrm>
          <a:prstGeom prst="rect">
            <a:avLst/>
          </a:prstGeom>
        </p:spPr>
        <p:txBody>
          <a:bodyPr vert="horz" lIns="96595" tIns="48297" rIns="96595" bIns="48297" rtlCol="0" anchor="b"/>
          <a:lstStyle>
            <a:lvl1pPr algn="r">
              <a:defRPr sz="1200"/>
            </a:lvl1pPr>
          </a:lstStyle>
          <a:p>
            <a:fld id="{EC3A1E7E-6DB9-D241-9380-835C5AEFEE30}" type="slidenum">
              <a:rPr lang="en-US" smtClean="0"/>
              <a:t>‹#›</a:t>
            </a:fld>
            <a:endParaRPr lang="en-US" dirty="0"/>
          </a:p>
        </p:txBody>
      </p:sp>
    </p:spTree>
    <p:extLst>
      <p:ext uri="{BB962C8B-B14F-4D97-AF65-F5344CB8AC3E}">
        <p14:creationId xmlns:p14="http://schemas.microsoft.com/office/powerpoint/2010/main" val="22437978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0A7B7A0-FA2D-1342-81A3-865232A61FD2}"/>
              </a:ext>
            </a:extLst>
          </p:cNvPr>
          <p:cNvSpPr/>
          <p:nvPr/>
        </p:nvSpPr>
        <p:spPr>
          <a:xfrm>
            <a:off x="6828980" y="9124228"/>
            <a:ext cx="484528" cy="476977"/>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lIns="96595" tIns="48297" rIns="96595" bIns="48297" rtlCol="0" anchor="ctr"/>
          <a:lstStyle/>
          <a:p>
            <a:pPr marL="0" marR="0" lvl="0" indent="0" algn="ctr" defTabSz="96595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4" name="Slide Image Placeholder 3"/>
          <p:cNvSpPr>
            <a:spLocks noGrp="1" noRot="1" noChangeAspect="1"/>
          </p:cNvSpPr>
          <p:nvPr>
            <p:ph type="sldImg" idx="2"/>
          </p:nvPr>
        </p:nvSpPr>
        <p:spPr>
          <a:xfrm>
            <a:off x="1497013" y="839788"/>
            <a:ext cx="4321175" cy="3240087"/>
          </a:xfrm>
          <a:prstGeom prst="rect">
            <a:avLst/>
          </a:prstGeom>
          <a:noFill/>
          <a:ln w="12700">
            <a:solidFill>
              <a:prstClr val="black"/>
            </a:solidFill>
          </a:ln>
        </p:spPr>
        <p:txBody>
          <a:bodyPr vert="horz" lIns="96595" tIns="48297" rIns="96595" bIns="48297" rtlCol="0" anchor="ctr"/>
          <a:lstStyle/>
          <a:p>
            <a:endParaRPr lang="en-US" dirty="0"/>
          </a:p>
        </p:txBody>
      </p:sp>
      <p:sp>
        <p:nvSpPr>
          <p:cNvPr id="5" name="Notes Placeholder 4"/>
          <p:cNvSpPr>
            <a:spLocks noGrp="1"/>
          </p:cNvSpPr>
          <p:nvPr>
            <p:ph type="body" sz="quarter" idx="3"/>
          </p:nvPr>
        </p:nvSpPr>
        <p:spPr>
          <a:xfrm>
            <a:off x="731521" y="4620578"/>
            <a:ext cx="5852160" cy="3780472"/>
          </a:xfrm>
          <a:prstGeom prst="rect">
            <a:avLst/>
          </a:prstGeom>
        </p:spPr>
        <p:txBody>
          <a:bodyPr vert="horz" lIns="96595" tIns="48297" rIns="96595" bIns="4829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6828982" y="9119475"/>
            <a:ext cx="484529" cy="481726"/>
          </a:xfrm>
          <a:prstGeom prst="rect">
            <a:avLst/>
          </a:prstGeom>
        </p:spPr>
        <p:txBody>
          <a:bodyPr vert="horz" lIns="96595" tIns="48297" rIns="96595" bIns="48297" rtlCol="0" anchor="ctr" anchorCtr="0"/>
          <a:lstStyle>
            <a:lvl1pPr algn="ctr">
              <a:defRPr sz="1000">
                <a:solidFill>
                  <a:schemeClr val="bg1"/>
                </a:solidFill>
              </a:defRPr>
            </a:lvl1pPr>
          </a:lstStyle>
          <a:p>
            <a:fld id="{3B90169C-AFAA-4B3F-91CC-5EC03E22AE25}" type="slidenum">
              <a:rPr lang="en-US" smtClean="0"/>
              <a:pPr/>
              <a:t>‹#›</a:t>
            </a:fld>
            <a:endParaRPr lang="en-US" dirty="0"/>
          </a:p>
        </p:txBody>
      </p:sp>
      <p:sp>
        <p:nvSpPr>
          <p:cNvPr id="10" name="Rectangle 9">
            <a:extLst>
              <a:ext uri="{FF2B5EF4-FFF2-40B4-BE49-F238E27FC236}">
                <a16:creationId xmlns:a16="http://schemas.microsoft.com/office/drawing/2014/main" id="{C832DAC5-630C-2A49-9077-7B6414A5BCE0}"/>
              </a:ext>
            </a:extLst>
          </p:cNvPr>
          <p:cNvSpPr/>
          <p:nvPr/>
        </p:nvSpPr>
        <p:spPr>
          <a:xfrm>
            <a:off x="1" y="481728"/>
            <a:ext cx="494454" cy="3780472"/>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lIns="96595" tIns="48297" rIns="96595" bIns="48297" rtlCol="0" anchor="ctr"/>
          <a:lstStyle/>
          <a:p>
            <a:pPr marL="0" marR="0" lvl="0" indent="0" algn="ctr" defTabSz="96595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1" name="Rectangle 10">
            <a:extLst>
              <a:ext uri="{FF2B5EF4-FFF2-40B4-BE49-F238E27FC236}">
                <a16:creationId xmlns:a16="http://schemas.microsoft.com/office/drawing/2014/main" id="{1B5E0D4F-92D5-D641-A282-4102F293760D}"/>
              </a:ext>
            </a:extLst>
          </p:cNvPr>
          <p:cNvSpPr/>
          <p:nvPr/>
        </p:nvSpPr>
        <p:spPr>
          <a:xfrm>
            <a:off x="3" y="-3333"/>
            <a:ext cx="494455" cy="485061"/>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lIns="96595" tIns="48297" rIns="96595" bIns="48297" rtlCol="0" anchor="ctr"/>
          <a:lstStyle/>
          <a:p>
            <a:pPr marL="0" marR="0" lvl="0" indent="0" algn="ctr" defTabSz="96595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3" name="Picture 12" descr="NTDC-Logo-Mark.png">
            <a:extLst>
              <a:ext uri="{FF2B5EF4-FFF2-40B4-BE49-F238E27FC236}">
                <a16:creationId xmlns:a16="http://schemas.microsoft.com/office/drawing/2014/main" id="{C0DE12A5-2F71-5F4C-85C6-17DBC40324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49412" y="9228162"/>
            <a:ext cx="268546" cy="264350"/>
          </a:xfrm>
          <a:prstGeom prst="rect">
            <a:avLst/>
          </a:prstGeom>
        </p:spPr>
      </p:pic>
      <p:pic>
        <p:nvPicPr>
          <p:cNvPr id="15" name="Picture 14" descr="NTDC-Horizontal-Gradient-Orange.png">
            <a:extLst>
              <a:ext uri="{FF2B5EF4-FFF2-40B4-BE49-F238E27FC236}">
                <a16:creationId xmlns:a16="http://schemas.microsoft.com/office/drawing/2014/main" id="{8FDF0472-C71C-D446-800B-F8A83A618B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422270" y="6684479"/>
            <a:ext cx="5338999" cy="494453"/>
          </a:xfrm>
          <a:prstGeom prst="rect">
            <a:avLst/>
          </a:prstGeom>
        </p:spPr>
      </p:pic>
    </p:spTree>
    <p:extLst>
      <p:ext uri="{BB962C8B-B14F-4D97-AF65-F5344CB8AC3E}">
        <p14:creationId xmlns:p14="http://schemas.microsoft.com/office/powerpoint/2010/main" val="922112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18288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36576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54864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73152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image" Target="../media/image6.png"/><Relationship Id="rId4" Type="http://schemas.openxmlformats.org/officeDocument/2006/relationships/image" Target="../media/image12.png"/></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tdcportal.or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a:extLst>
              <a:ext uri="{FF2B5EF4-FFF2-40B4-BE49-F238E27FC236}">
                <a16:creationId xmlns:a16="http://schemas.microsoft.com/office/drawing/2014/main" id="{8C5D9C14-843E-4B3D-88CD-A8078F124735}"/>
              </a:ext>
            </a:extLst>
          </p:cNvPr>
          <p:cNvSpPr>
            <a:spLocks noGrp="1"/>
          </p:cNvSpPr>
          <p:nvPr>
            <p:ph type="body" sz="quarter" idx="3"/>
          </p:nvPr>
        </p:nvSpPr>
        <p:spPr/>
        <p:txBody>
          <a:bodyPr/>
          <a:lstStyle/>
          <a:p>
            <a:endParaRPr lang="en-US" dirty="0">
              <a:solidFill>
                <a:srgbClr val="000000"/>
              </a:solidFill>
              <a:latin typeface="Calibri" panose="020F0502020204030204" pitchFamily="34" charset="0"/>
            </a:endParaRPr>
          </a:p>
        </p:txBody>
      </p:sp>
      <p:sp>
        <p:nvSpPr>
          <p:cNvPr id="7" name="Rectangle 6">
            <a:extLst>
              <a:ext uri="{FF2B5EF4-FFF2-40B4-BE49-F238E27FC236}">
                <a16:creationId xmlns:a16="http://schemas.microsoft.com/office/drawing/2014/main" id="{7BB53894-F7EC-4A46-BA30-C23ABA436590}"/>
              </a:ext>
            </a:extLst>
          </p:cNvPr>
          <p:cNvSpPr/>
          <p:nvPr/>
        </p:nvSpPr>
        <p:spPr>
          <a:xfrm>
            <a:off x="6" y="4"/>
            <a:ext cx="7313507"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6595" tIns="48297" rIns="96595" bIns="48297" rtlCol="0" anchor="ctr"/>
          <a:lstStyle/>
          <a:p>
            <a:pPr algn="ctr"/>
            <a:endParaRPr lang="en-US" dirty="0"/>
          </a:p>
        </p:txBody>
      </p:sp>
      <p:pic>
        <p:nvPicPr>
          <p:cNvPr id="8" name="Picture 7" descr="NTDC-Horizontal-Gradient-Orange.png">
            <a:extLst>
              <a:ext uri="{FF2B5EF4-FFF2-40B4-BE49-F238E27FC236}">
                <a16:creationId xmlns:a16="http://schemas.microsoft.com/office/drawing/2014/main" id="{86828043-5997-41AB-B715-CF1CD21D66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1103" y="9094204"/>
            <a:ext cx="6192404" cy="509221"/>
          </a:xfrm>
          <a:prstGeom prst="rect">
            <a:avLst/>
          </a:prstGeom>
        </p:spPr>
      </p:pic>
      <p:sp>
        <p:nvSpPr>
          <p:cNvPr id="9" name="Rectangle 8">
            <a:extLst>
              <a:ext uri="{FF2B5EF4-FFF2-40B4-BE49-F238E27FC236}">
                <a16:creationId xmlns:a16="http://schemas.microsoft.com/office/drawing/2014/main" id="{BF512968-1891-43FF-AC30-AC3C99507B1E}"/>
              </a:ext>
            </a:extLst>
          </p:cNvPr>
          <p:cNvSpPr/>
          <p:nvPr/>
        </p:nvSpPr>
        <p:spPr>
          <a:xfrm>
            <a:off x="1121100" y="2600312"/>
            <a:ext cx="6192404" cy="6125185"/>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lIns="96595" tIns="48297" rIns="96595" bIns="48297" rtlCol="0" anchor="ctr"/>
          <a:lstStyle/>
          <a:p>
            <a:pPr algn="ctr" defTabSz="965956">
              <a:defRPr/>
            </a:pPr>
            <a:endParaRPr lang="en-US" sz="1400" dirty="0">
              <a:solidFill>
                <a:prstClr val="white"/>
              </a:solidFill>
              <a:latin typeface="Palatino Linotype"/>
            </a:endParaRPr>
          </a:p>
        </p:txBody>
      </p:sp>
      <p:pic>
        <p:nvPicPr>
          <p:cNvPr id="10" name="Picture 9">
            <a:extLst>
              <a:ext uri="{FF2B5EF4-FFF2-40B4-BE49-F238E27FC236}">
                <a16:creationId xmlns:a16="http://schemas.microsoft.com/office/drawing/2014/main" id="{C2C6CB57-E849-4EF3-8895-8CE693388D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231" y="834128"/>
            <a:ext cx="4008962" cy="712637"/>
          </a:xfrm>
          <a:prstGeom prst="rect">
            <a:avLst/>
          </a:prstGeom>
        </p:spPr>
      </p:pic>
      <p:pic>
        <p:nvPicPr>
          <p:cNvPr id="11" name="Picture 10">
            <a:extLst>
              <a:ext uri="{FF2B5EF4-FFF2-40B4-BE49-F238E27FC236}">
                <a16:creationId xmlns:a16="http://schemas.microsoft.com/office/drawing/2014/main" id="{2A48AF79-C598-4633-99CC-B14059C2177A}"/>
              </a:ext>
            </a:extLst>
          </p:cNvPr>
          <p:cNvPicPr>
            <a:picLocks noChangeAspect="1"/>
          </p:cNvPicPr>
          <p:nvPr/>
        </p:nvPicPr>
        <p:blipFill rotWithShape="1">
          <a:blip r:embed="rId5"/>
          <a:srcRect l="881" t="34411" r="3607" b="23761"/>
          <a:stretch/>
        </p:blipFill>
        <p:spPr>
          <a:xfrm>
            <a:off x="1121096" y="1933450"/>
            <a:ext cx="6192410" cy="604518"/>
          </a:xfrm>
          <a:prstGeom prst="rect">
            <a:avLst/>
          </a:prstGeom>
        </p:spPr>
      </p:pic>
      <p:sp>
        <p:nvSpPr>
          <p:cNvPr id="12" name="Rectangle 11">
            <a:extLst>
              <a:ext uri="{FF2B5EF4-FFF2-40B4-BE49-F238E27FC236}">
                <a16:creationId xmlns:a16="http://schemas.microsoft.com/office/drawing/2014/main" id="{40C5490B-0977-49E9-86C2-172A81D401E0}"/>
              </a:ext>
            </a:extLst>
          </p:cNvPr>
          <p:cNvSpPr/>
          <p:nvPr/>
        </p:nvSpPr>
        <p:spPr>
          <a:xfrm>
            <a:off x="1121094" y="1961284"/>
            <a:ext cx="6192410" cy="581129"/>
          </a:xfrm>
          <a:prstGeom prst="rect">
            <a:avLst/>
          </a:prstGeom>
          <a:solidFill>
            <a:srgbClr val="85DAE1">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595" tIns="48297" rIns="96595" bIns="48297" rtlCol="0" anchor="ctr"/>
          <a:lstStyle/>
          <a:p>
            <a:pPr algn="ctr" defTabSz="965956">
              <a:defRPr/>
            </a:pPr>
            <a:endParaRPr lang="en-US" sz="1400" dirty="0">
              <a:solidFill>
                <a:prstClr val="white"/>
              </a:solidFill>
              <a:latin typeface="Palatino Linotype"/>
            </a:endParaRPr>
          </a:p>
        </p:txBody>
      </p:sp>
      <p:sp>
        <p:nvSpPr>
          <p:cNvPr id="13" name="Title 2">
            <a:extLst>
              <a:ext uri="{FF2B5EF4-FFF2-40B4-BE49-F238E27FC236}">
                <a16:creationId xmlns:a16="http://schemas.microsoft.com/office/drawing/2014/main" id="{FD510D54-3C64-4722-BDE0-9FDA9E9BF768}"/>
              </a:ext>
            </a:extLst>
          </p:cNvPr>
          <p:cNvSpPr txBox="1">
            <a:spLocks/>
          </p:cNvSpPr>
          <p:nvPr/>
        </p:nvSpPr>
        <p:spPr>
          <a:xfrm>
            <a:off x="1386582" y="2952484"/>
            <a:ext cx="5852159" cy="1920240"/>
          </a:xfrm>
          <a:prstGeom prst="rect">
            <a:avLst/>
          </a:prstGeom>
        </p:spPr>
        <p:txBody>
          <a:bodyPr lIns="96595" tIns="48297" rIns="96595" bIns="48297"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dirty="0">
                <a:solidFill>
                  <a:schemeClr val="bg1"/>
                </a:solidFill>
                <a:latin typeface="Arial Rounded MT Bold" panose="020F0704030504030204" pitchFamily="34" charset="77"/>
              </a:rPr>
              <a:t>CHILD DEVELOPMENT</a:t>
            </a:r>
          </a:p>
        </p:txBody>
      </p:sp>
      <p:sp>
        <p:nvSpPr>
          <p:cNvPr id="14" name="Subtitle 1">
            <a:extLst>
              <a:ext uri="{FF2B5EF4-FFF2-40B4-BE49-F238E27FC236}">
                <a16:creationId xmlns:a16="http://schemas.microsoft.com/office/drawing/2014/main" id="{BB7789B4-8C00-4DCD-B659-AA65418CF2CC}"/>
              </a:ext>
            </a:extLst>
          </p:cNvPr>
          <p:cNvSpPr txBox="1">
            <a:spLocks/>
          </p:cNvSpPr>
          <p:nvPr/>
        </p:nvSpPr>
        <p:spPr>
          <a:xfrm>
            <a:off x="1424291" y="4906017"/>
            <a:ext cx="4420083" cy="628382"/>
          </a:xfrm>
          <a:prstGeom prst="rect">
            <a:avLst/>
          </a:prstGeom>
        </p:spPr>
        <p:txBody>
          <a:bodyPr lIns="96595" tIns="48297" rIns="96595" bIns="48297"/>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rgbClr val="EA2A1F"/>
                </a:solidFill>
                <a:latin typeface="Arial" panose="020B0604020202020204" pitchFamily="34" charset="0"/>
                <a:cs typeface="Arial" panose="020B0604020202020204" pitchFamily="34" charset="0"/>
              </a:rPr>
              <a:t>FACILITATOR CLASSROOM GUIDE</a:t>
            </a:r>
            <a:br>
              <a:rPr lang="en-US" sz="1600" dirty="0">
                <a:solidFill>
                  <a:srgbClr val="EA2A1F"/>
                </a:solidFill>
                <a:latin typeface="Arial" panose="020B0604020202020204" pitchFamily="34" charset="0"/>
                <a:cs typeface="Arial" panose="020B0604020202020204" pitchFamily="34" charset="0"/>
              </a:rPr>
            </a:br>
            <a:r>
              <a:rPr lang="en-US" sz="1600" dirty="0">
                <a:solidFill>
                  <a:srgbClr val="EA2A1F"/>
                </a:solidFill>
                <a:latin typeface="Arial" panose="020B0604020202020204" pitchFamily="34" charset="0"/>
                <a:cs typeface="Arial" panose="020B0604020202020204" pitchFamily="34" charset="0"/>
              </a:rPr>
              <a:t>Modified January 2022</a:t>
            </a:r>
          </a:p>
        </p:txBody>
      </p:sp>
    </p:spTree>
    <p:extLst>
      <p:ext uri="{BB962C8B-B14F-4D97-AF65-F5344CB8AC3E}">
        <p14:creationId xmlns:p14="http://schemas.microsoft.com/office/powerpoint/2010/main" val="2634832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82"/>
            <a:ext cx="5852160" cy="4761648"/>
          </a:xfrm>
        </p:spPr>
        <p:txBody>
          <a:bodyPr/>
          <a:lstStyle/>
          <a:p>
            <a:r>
              <a:rPr lang="en-US" b="1" kern="1200" dirty="0">
                <a:solidFill>
                  <a:srgbClr val="000000"/>
                </a:solidFill>
                <a:effectLst/>
                <a:latin typeface="Calibri" panose="020F0502020204030204" pitchFamily="34" charset="0"/>
                <a:ea typeface="+mn-ea"/>
                <a:cs typeface="+mn-cs"/>
              </a:rPr>
              <a:t>FACILITATOR'S NOTE</a:t>
            </a:r>
            <a:endParaRPr lang="en-US" kern="1200" dirty="0">
              <a:solidFill>
                <a:srgbClr val="000000"/>
              </a:solidFill>
              <a:effectLst/>
              <a:latin typeface="Calibri" panose="020F0502020204030204" pitchFamily="34" charset="0"/>
              <a:ea typeface="+mn-ea"/>
              <a:cs typeface="+mn-cs"/>
            </a:endParaRPr>
          </a:p>
          <a:p>
            <a:r>
              <a:rPr lang="en-US" kern="1200" dirty="0">
                <a:solidFill>
                  <a:srgbClr val="000000"/>
                </a:solidFill>
                <a:effectLst/>
                <a:latin typeface="Calibri" panose="020F0502020204030204" pitchFamily="34" charset="0"/>
                <a:ea typeface="+mn-ea"/>
                <a:cs typeface="+mn-cs"/>
              </a:rPr>
              <a:t>This slide is shown at the start of each theme. Although the graphic will remain the same, the bricks that are colored in red will change based on the characteristics that will be touched upon in this theme. The characteristics were obtained from a review of literature, stakeholder interviews, and review of existing curricula. We want families to become very acquainted with these characteristics throughout the training. It is important to note that in addition to the characteristics that are highlighted in red, there may be additional characteristics that are touched upon during the theme. Facilitators should try to connect these characteristics to the content they are sharing throughout the training. Remind participants that their </a:t>
            </a:r>
            <a:r>
              <a:rPr lang="en-US" b="1" kern="1200" dirty="0">
                <a:solidFill>
                  <a:srgbClr val="000000"/>
                </a:solidFill>
                <a:effectLst/>
                <a:latin typeface="Calibri" panose="020F0502020204030204" pitchFamily="34" charset="0"/>
                <a:ea typeface="+mn-ea"/>
                <a:cs typeface="+mn-cs"/>
              </a:rPr>
              <a:t>Participant Resource</a:t>
            </a:r>
            <a:r>
              <a:rPr lang="en-US" kern="1200" dirty="0">
                <a:solidFill>
                  <a:srgbClr val="000000"/>
                </a:solidFill>
                <a:effectLst/>
                <a:latin typeface="Calibri" panose="020F0502020204030204" pitchFamily="34" charset="0"/>
                <a:ea typeface="+mn-ea"/>
                <a:cs typeface="+mn-cs"/>
              </a:rPr>
              <a:t> </a:t>
            </a:r>
            <a:r>
              <a:rPr lang="en-US" b="1" kern="1200" dirty="0">
                <a:solidFill>
                  <a:srgbClr val="000000"/>
                </a:solidFill>
                <a:effectLst/>
                <a:latin typeface="Calibri" panose="020F0502020204030204" pitchFamily="34" charset="0"/>
                <a:ea typeface="+mn-ea"/>
                <a:cs typeface="+mn-cs"/>
              </a:rPr>
              <a:t>Manual </a:t>
            </a:r>
            <a:r>
              <a:rPr lang="en-US" kern="1200" dirty="0">
                <a:solidFill>
                  <a:srgbClr val="000000"/>
                </a:solidFill>
                <a:effectLst/>
                <a:latin typeface="Calibri" panose="020F0502020204030204" pitchFamily="34" charset="0"/>
                <a:ea typeface="+mn-ea"/>
                <a:cs typeface="+mn-cs"/>
              </a:rPr>
              <a:t>contains the definitions for these characteristics. </a:t>
            </a:r>
          </a:p>
          <a:p>
            <a:endParaRPr lang="en-US" kern="1200" dirty="0">
              <a:solidFill>
                <a:srgbClr val="000000"/>
              </a:solidFill>
              <a:effectLst/>
              <a:latin typeface="Calibri" panose="020F0502020204030204" pitchFamily="34" charset="0"/>
              <a:ea typeface="+mn-ea"/>
              <a:cs typeface="+mn-cs"/>
            </a:endParaRPr>
          </a:p>
          <a:p>
            <a:r>
              <a:rPr lang="en-US" b="1" kern="1200" dirty="0">
                <a:solidFill>
                  <a:srgbClr val="000000"/>
                </a:solidFill>
                <a:effectLst/>
                <a:latin typeface="Calibri" panose="020F0502020204030204" pitchFamily="34" charset="0"/>
                <a:ea typeface="+mn-ea"/>
                <a:cs typeface="+mn-cs"/>
              </a:rPr>
              <a:t>SAY</a:t>
            </a:r>
            <a:endParaRPr lang="en-US" kern="1200" dirty="0">
              <a:solidFill>
                <a:srgbClr val="000000"/>
              </a:solidFill>
              <a:effectLst/>
              <a:latin typeface="Calibri" panose="020F0502020204030204" pitchFamily="34" charset="0"/>
              <a:ea typeface="+mn-ea"/>
              <a:cs typeface="+mn-cs"/>
            </a:endParaRPr>
          </a:p>
          <a:p>
            <a:r>
              <a:rPr lang="en-US" kern="1200" dirty="0">
                <a:solidFill>
                  <a:srgbClr val="000000"/>
                </a:solidFill>
                <a:effectLst/>
                <a:latin typeface="Calibri" panose="020F0502020204030204" pitchFamily="34" charset="0"/>
                <a:ea typeface="+mn-ea"/>
                <a:cs typeface="+mn-cs"/>
              </a:rPr>
              <a:t>Before we get into the content let’s look at the 14 characteristics of successful foster and adoptive parents. When you took your self-assessment, you were asked about these characteristics. </a:t>
            </a:r>
            <a:endParaRPr lang="en-US"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t>10</a:t>
            </a:fld>
            <a:endParaRPr lang="en-US" dirty="0"/>
          </a:p>
        </p:txBody>
      </p:sp>
    </p:spTree>
    <p:extLst>
      <p:ext uri="{BB962C8B-B14F-4D97-AF65-F5344CB8AC3E}">
        <p14:creationId xmlns:p14="http://schemas.microsoft.com/office/powerpoint/2010/main" val="3678412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881">
              <a:defRPr/>
            </a:pPr>
            <a:r>
              <a:rPr lang="en-US" b="1" dirty="0">
                <a:solidFill>
                  <a:srgbClr val="000000"/>
                </a:solidFill>
                <a:latin typeface="Calibri" panose="020F0502020204030204" pitchFamily="34" charset="0"/>
              </a:rPr>
              <a:t>SAY</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The Child Development theme will cover the following characteristics:</a:t>
            </a:r>
          </a:p>
          <a:p>
            <a:pPr marL="181117" indent="-181117" defTabSz="965956">
              <a:buFont typeface="Arial" panose="020B0604020202020204" pitchFamily="34" charset="0"/>
              <a:buChar char="•"/>
              <a:defRPr/>
            </a:pPr>
            <a:r>
              <a:rPr lang="en-US" dirty="0">
                <a:solidFill>
                  <a:srgbClr val="000000"/>
                </a:solidFill>
                <a:latin typeface="Calibri" panose="020F0502020204030204" pitchFamily="34" charset="0"/>
              </a:rPr>
              <a:t>Emotionally supportive/Nurturing</a:t>
            </a:r>
          </a:p>
          <a:p>
            <a:pPr marL="181117" indent="-181117">
              <a:buFont typeface="Arial" panose="020B0604020202020204" pitchFamily="34" charset="0"/>
              <a:buChar char="•"/>
            </a:pPr>
            <a:r>
              <a:rPr lang="en-US" dirty="0">
                <a:solidFill>
                  <a:srgbClr val="000000"/>
                </a:solidFill>
                <a:latin typeface="Calibri" panose="020F0502020204030204" pitchFamily="34" charset="0"/>
              </a:rPr>
              <a:t>Attunement</a:t>
            </a:r>
          </a:p>
          <a:p>
            <a:pPr marL="181117" indent="-181117">
              <a:buFont typeface="Arial" panose="020B0604020202020204" pitchFamily="34" charset="0"/>
              <a:buChar char="•"/>
            </a:pPr>
            <a:r>
              <a:rPr lang="en-US" dirty="0">
                <a:solidFill>
                  <a:srgbClr val="000000"/>
                </a:solidFill>
                <a:latin typeface="Calibri" panose="020F0502020204030204" pitchFamily="34" charset="0"/>
              </a:rPr>
              <a:t>Realistic</a:t>
            </a:r>
          </a:p>
          <a:p>
            <a:pPr defTabSz="965956">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5956">
              <a:defRPr/>
            </a:pPr>
            <a:r>
              <a:rPr lang="en-US" dirty="0">
                <a:solidFill>
                  <a:srgbClr val="000000"/>
                </a:solidFill>
                <a:latin typeface="Calibri" panose="020F0502020204030204" pitchFamily="34" charset="0"/>
              </a:rPr>
              <a:t>Take a moment to think back to how you assessed yourself with these characteristics. It is important as you start this journey to assess your characteristics as they are qualities that can strengthen your ability to successfully parent a child who is in foster care or has been adopted.  </a:t>
            </a:r>
          </a:p>
          <a:p>
            <a:pPr defTabSz="965956">
              <a:defRPr/>
            </a:pPr>
            <a:endParaRPr lang="en-US" dirty="0">
              <a:solidFill>
                <a:srgbClr val="000000"/>
              </a:solidFill>
              <a:latin typeface="Calibri" panose="020F0502020204030204" pitchFamily="34" charset="0"/>
            </a:endParaRPr>
          </a:p>
          <a:p>
            <a:pPr defTabSz="965956">
              <a:defRPr/>
            </a:pPr>
            <a:endParaRPr lang="en-US"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11</a:t>
            </a:fld>
            <a:endParaRPr lang="en-US" dirty="0"/>
          </a:p>
        </p:txBody>
      </p:sp>
    </p:spTree>
    <p:extLst>
      <p:ext uri="{BB962C8B-B14F-4D97-AF65-F5344CB8AC3E}">
        <p14:creationId xmlns:p14="http://schemas.microsoft.com/office/powerpoint/2010/main" val="344217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8"/>
            <a:ext cx="5852160" cy="4698908"/>
          </a:xfrm>
        </p:spPr>
        <p:txBody>
          <a:bodyPr/>
          <a:lstStyle/>
          <a:p>
            <a:pPr defTabSz="965956">
              <a:defRPr/>
            </a:pPr>
            <a:endParaRPr lang="en-US" dirty="0">
              <a:solidFill>
                <a:srgbClr val="000000"/>
              </a:solidFill>
              <a:latin typeface="Calibri" panose="020F0502020204030204" pitchFamily="34" charset="0"/>
            </a:endParaRPr>
          </a:p>
          <a:p>
            <a:pPr defTabSz="965956">
              <a:defRPr/>
            </a:pPr>
            <a:r>
              <a:rPr lang="en-US" b="1" dirty="0">
                <a:solidFill>
                  <a:srgbClr val="000000"/>
                </a:solidFill>
                <a:latin typeface="Calibri" panose="020F0502020204030204" pitchFamily="34" charset="0"/>
              </a:rPr>
              <a:t>ASK</a:t>
            </a:r>
          </a:p>
          <a:p>
            <a:pPr defTabSz="965956">
              <a:defRPr/>
            </a:pPr>
            <a:r>
              <a:rPr lang="en-US" dirty="0">
                <a:solidFill>
                  <a:srgbClr val="000000"/>
                </a:solidFill>
                <a:latin typeface="Calibri" panose="020F0502020204030204" pitchFamily="34" charset="0"/>
              </a:rPr>
              <a:t>Now that we have reviewed the definitions, why do you think these specific characteristics are important to a child’s development? </a:t>
            </a:r>
          </a:p>
          <a:p>
            <a:pPr defTabSz="965956">
              <a:defRPr/>
            </a:pPr>
            <a:endParaRPr lang="en-US" dirty="0">
              <a:solidFill>
                <a:srgbClr val="000000"/>
              </a:solidFill>
              <a:latin typeface="Calibri" panose="020F0502020204030204" pitchFamily="34" charset="0"/>
            </a:endParaRPr>
          </a:p>
          <a:p>
            <a:pPr defTabSz="965956">
              <a:defRPr/>
            </a:pPr>
            <a:r>
              <a:rPr lang="en-US" b="1" dirty="0">
                <a:solidFill>
                  <a:srgbClr val="000000"/>
                </a:solidFill>
                <a:latin typeface="Calibri" panose="020F0502020204030204" pitchFamily="34" charset="0"/>
              </a:rPr>
              <a:t>Reinforce the following:</a:t>
            </a:r>
          </a:p>
          <a:p>
            <a:pPr marL="181117" indent="-181117" defTabSz="965956">
              <a:buFont typeface="Arial" panose="020B0604020202020204" pitchFamily="34" charset="0"/>
              <a:buChar char="•"/>
              <a:defRPr/>
            </a:pPr>
            <a:r>
              <a:rPr lang="en-US" dirty="0">
                <a:solidFill>
                  <a:srgbClr val="000000"/>
                </a:solidFill>
                <a:latin typeface="+mn-lt"/>
              </a:rPr>
              <a:t>Emotionally supportive/Nurturing</a:t>
            </a:r>
          </a:p>
          <a:p>
            <a:pPr marL="363971" lvl="1" indent="-181117" defTabSz="965956">
              <a:buFont typeface="Wingdings" panose="05000000000000000000" pitchFamily="2" charset="2"/>
              <a:buChar char="Ø"/>
              <a:defRPr/>
            </a:pPr>
            <a:r>
              <a:rPr lang="en-US" dirty="0">
                <a:latin typeface="+mn-lt"/>
                <a:ea typeface="Calibri" panose="020F0502020204030204" pitchFamily="34" charset="0"/>
                <a:cs typeface="Times New Roman" panose="02020603050405020304" pitchFamily="18" charset="0"/>
              </a:rPr>
              <a:t>Children who have experienced trauma, loss and grief often need someone who can help them feel calm and more secure. The emotionally supportive parent knows that by staying calm, and being a good listener, they can help the child feel more calm and secure.</a:t>
            </a:r>
            <a:endParaRPr lang="en-US" dirty="0">
              <a:solidFill>
                <a:srgbClr val="000000"/>
              </a:solidFill>
              <a:latin typeface="+mn-lt"/>
            </a:endParaRPr>
          </a:p>
          <a:p>
            <a:pPr marL="181117" indent="-181117">
              <a:buFont typeface="Arial" panose="020B0604020202020204" pitchFamily="34" charset="0"/>
              <a:buChar char="•"/>
            </a:pPr>
            <a:r>
              <a:rPr lang="en-US" dirty="0">
                <a:solidFill>
                  <a:srgbClr val="000000"/>
                </a:solidFill>
                <a:latin typeface="+mn-lt"/>
              </a:rPr>
              <a:t>Attunement</a:t>
            </a:r>
          </a:p>
          <a:p>
            <a:pPr marL="363971" lvl="1" indent="-181117">
              <a:buFont typeface="Wingdings" panose="05000000000000000000" pitchFamily="2" charset="2"/>
              <a:buChar char="Ø"/>
            </a:pPr>
            <a:r>
              <a:rPr lang="en-US" kern="1200" dirty="0">
                <a:solidFill>
                  <a:srgbClr val="000000"/>
                </a:solidFill>
                <a:effectLst/>
                <a:latin typeface="+mn-lt"/>
                <a:ea typeface="+mn-ea"/>
                <a:cs typeface="Arial" panose="020B0604020202020204" pitchFamily="34" charset="0"/>
              </a:rPr>
              <a:t>Children who have experienced trauma and loss are at increased risk for developmental delays. </a:t>
            </a:r>
            <a:r>
              <a:rPr lang="en-US" dirty="0">
                <a:solidFill>
                  <a:srgbClr val="000000"/>
                </a:solidFill>
                <a:latin typeface="+mn-lt"/>
              </a:rPr>
              <a:t>At</a:t>
            </a:r>
            <a:r>
              <a:rPr lang="en-US" kern="1200" dirty="0">
                <a:solidFill>
                  <a:srgbClr val="000000"/>
                </a:solidFill>
                <a:effectLst/>
                <a:latin typeface="+mn-lt"/>
                <a:ea typeface="+mn-ea"/>
                <a:cs typeface="Arial" panose="020B0604020202020204" pitchFamily="34" charset="0"/>
              </a:rPr>
              <a:t>tuned, emotionally supportive caregiving </a:t>
            </a:r>
            <a:r>
              <a:rPr lang="en-US" dirty="0">
                <a:solidFill>
                  <a:srgbClr val="000000"/>
                </a:solidFill>
                <a:latin typeface="+mn-lt"/>
              </a:rPr>
              <a:t>can</a:t>
            </a:r>
            <a:r>
              <a:rPr lang="en-US" kern="1200" dirty="0">
                <a:solidFill>
                  <a:srgbClr val="000000"/>
                </a:solidFill>
                <a:effectLst/>
                <a:latin typeface="+mn-lt"/>
                <a:ea typeface="+mn-ea"/>
                <a:cs typeface="Arial" panose="020B0604020202020204" pitchFamily="34" charset="0"/>
              </a:rPr>
              <a:t> create an environment that helps a child make progress toward developmental milestones</a:t>
            </a:r>
          </a:p>
          <a:p>
            <a:pPr marL="363971" lvl="1" indent="-181117">
              <a:buFont typeface="Wingdings" panose="05000000000000000000" pitchFamily="2" charset="2"/>
              <a:buChar char="Ø"/>
            </a:pPr>
            <a:r>
              <a:rPr lang="en-US" kern="1200" dirty="0">
                <a:solidFill>
                  <a:srgbClr val="000000"/>
                </a:solidFill>
                <a:effectLst/>
                <a:latin typeface="+mn-lt"/>
                <a:ea typeface="+mn-ea"/>
                <a:cs typeface="Arial" panose="020B0604020202020204" pitchFamily="34" charset="0"/>
              </a:rPr>
              <a:t>The attuned parent </a:t>
            </a:r>
            <a:r>
              <a:rPr lang="en-US" dirty="0">
                <a:solidFill>
                  <a:srgbClr val="000000"/>
                </a:solidFill>
                <a:latin typeface="+mn-lt"/>
              </a:rPr>
              <a:t>will</a:t>
            </a:r>
            <a:r>
              <a:rPr lang="en-US" kern="1200" dirty="0">
                <a:solidFill>
                  <a:srgbClr val="000000"/>
                </a:solidFill>
                <a:effectLst/>
                <a:latin typeface="+mn-lt"/>
                <a:ea typeface="+mn-ea"/>
                <a:cs typeface="Arial" panose="020B0604020202020204" pitchFamily="34" charset="0"/>
              </a:rPr>
              <a:t> be a good partner for the professionals who may also be involved with the child. A basic understanding of child development will help the attuned caregiver give good feedback on the child needs, challenges, and positive gains. </a:t>
            </a:r>
            <a:endParaRPr lang="en-US" dirty="0">
              <a:solidFill>
                <a:srgbClr val="000000"/>
              </a:solidFill>
              <a:latin typeface="+mn-lt"/>
            </a:endParaRPr>
          </a:p>
          <a:p>
            <a:pPr marL="181117" indent="-181117">
              <a:buFont typeface="Arial" panose="020B0604020202020204" pitchFamily="34" charset="0"/>
              <a:buChar char="•"/>
            </a:pPr>
            <a:r>
              <a:rPr lang="en-US" dirty="0">
                <a:solidFill>
                  <a:srgbClr val="000000"/>
                </a:solidFill>
                <a:latin typeface="+mn-lt"/>
              </a:rPr>
              <a:t>Realistic</a:t>
            </a:r>
          </a:p>
          <a:p>
            <a:pPr marL="363971" lvl="1" indent="-181117">
              <a:buFont typeface="Wingdings" panose="05000000000000000000" pitchFamily="2" charset="2"/>
              <a:buChar char="Ø"/>
            </a:pPr>
            <a:r>
              <a:rPr lang="en-US" dirty="0">
                <a:solidFill>
                  <a:srgbClr val="000000"/>
                </a:solidFill>
                <a:latin typeface="+mn-lt"/>
              </a:rPr>
              <a:t>The realistic parent accepts the child for who they are and makes adjustments to their parenting as needed to best meet the needs of the child.</a:t>
            </a:r>
          </a:p>
          <a:p>
            <a:pPr marL="363971" lvl="1" indent="-181117">
              <a:buFont typeface="Wingdings" panose="05000000000000000000" pitchFamily="2" charset="2"/>
              <a:buChar char="Ø"/>
            </a:pPr>
            <a:r>
              <a:rPr lang="en-US" dirty="0">
                <a:solidFill>
                  <a:srgbClr val="000000"/>
                </a:solidFill>
                <a:latin typeface="+mn-lt"/>
              </a:rPr>
              <a:t>The realistic parent knows that change and progress take time.</a:t>
            </a:r>
          </a:p>
          <a:p>
            <a:pPr defTabSz="965956">
              <a:defRPr/>
            </a:pPr>
            <a:endParaRPr lang="en-US" b="1" dirty="0">
              <a:solidFill>
                <a:srgbClr val="000000"/>
              </a:solidFill>
              <a:latin typeface="Calibri" panose="020F0502020204030204" pitchFamily="34" charset="0"/>
            </a:endParaRPr>
          </a:p>
          <a:p>
            <a:pPr defTabSz="965956">
              <a:defRPr/>
            </a:pPr>
            <a:endParaRPr lang="en-US"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12</a:t>
            </a:fld>
            <a:endParaRPr lang="en-US" dirty="0"/>
          </a:p>
        </p:txBody>
      </p:sp>
    </p:spTree>
    <p:extLst>
      <p:ext uri="{BB962C8B-B14F-4D97-AF65-F5344CB8AC3E}">
        <p14:creationId xmlns:p14="http://schemas.microsoft.com/office/powerpoint/2010/main" val="3648554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7"/>
            <a:ext cx="5852160" cy="4498896"/>
          </a:xfrm>
        </p:spPr>
        <p:txBody>
          <a:bodyPr/>
          <a:lstStyle/>
          <a:p>
            <a:pPr defTabSz="965956">
              <a:defRPr/>
            </a:pPr>
            <a:r>
              <a:rPr lang="en-US" b="1" kern="1200" dirty="0">
                <a:solidFill>
                  <a:srgbClr val="000000"/>
                </a:solidFill>
                <a:effectLst/>
                <a:latin typeface="Calibri" panose="020F0502020204030204" pitchFamily="34" charset="0"/>
                <a:ea typeface="+mn-ea"/>
                <a:cs typeface="+mn-cs"/>
              </a:rPr>
              <a:t>FACILITATOR'S NOTE</a:t>
            </a:r>
            <a:endParaRPr lang="en-US" kern="1200" dirty="0">
              <a:solidFill>
                <a:srgbClr val="000000"/>
              </a:solidFill>
              <a:effectLst/>
              <a:latin typeface="Calibri" panose="020F0502020204030204" pitchFamily="34" charset="0"/>
              <a:ea typeface="+mn-ea"/>
              <a:cs typeface="+mn-cs"/>
            </a:endParaRPr>
          </a:p>
          <a:p>
            <a:pPr marL="171351" indent="-171351">
              <a:buFont typeface="Arial" panose="020B0604020202020204" pitchFamily="34" charset="0"/>
              <a:buChar char="•"/>
            </a:pPr>
            <a:r>
              <a:rPr lang="en-US" dirty="0">
                <a:latin typeface="+mn-lt"/>
              </a:rPr>
              <a:t>Listen to NTDC Podcast on Child Development which can be obtained from the NTDC website or CapLEARN. (Approximately 16 minutes)</a:t>
            </a:r>
          </a:p>
          <a:p>
            <a:pPr marL="171351" indent="-171351">
              <a:buFont typeface="Arial" panose="020B0604020202020204" pitchFamily="34" charset="0"/>
              <a:buChar char="•"/>
            </a:pPr>
            <a:r>
              <a:rPr lang="en-US" dirty="0">
                <a:latin typeface="+mn-lt"/>
              </a:rPr>
              <a:t>Refer participants to </a:t>
            </a:r>
            <a:r>
              <a:rPr lang="en-US" u="sng" dirty="0">
                <a:latin typeface="+mn-lt"/>
              </a:rPr>
              <a:t>Handout #1: </a:t>
            </a:r>
            <a:r>
              <a:rPr lang="en-US" u="sng" dirty="0">
                <a:solidFill>
                  <a:srgbClr val="000000"/>
                </a:solidFill>
                <a:latin typeface="+mn-lt"/>
                <a:cs typeface="Times New Roman" panose="02020603050405020304" pitchFamily="18" charset="0"/>
              </a:rPr>
              <a:t>Glossary: Child Development Podcast</a:t>
            </a:r>
            <a:endParaRPr lang="en-US" u="sng" dirty="0">
              <a:latin typeface="+mn-lt"/>
            </a:endParaRPr>
          </a:p>
          <a:p>
            <a:endParaRPr lang="en-US" b="0"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ASK</a:t>
            </a:r>
            <a:endParaRPr lang="en-US" dirty="0">
              <a:latin typeface="+mn-lt"/>
            </a:endParaRPr>
          </a:p>
          <a:p>
            <a:pPr marL="171351" indent="-171351">
              <a:buFont typeface="Arial" panose="020B0604020202020204" pitchFamily="34" charset="0"/>
              <a:buChar char="•"/>
            </a:pPr>
            <a:r>
              <a:rPr lang="en-US" dirty="0">
                <a:latin typeface="+mn-lt"/>
              </a:rPr>
              <a:t>What did you hear Dr. Perry explain about the difference in developmental versus chronological age for a child, and why is it important to parent to their developmental versus chronological age? </a:t>
            </a:r>
          </a:p>
          <a:p>
            <a:pPr marL="171351" indent="-171351">
              <a:buFont typeface="Arial" panose="020B0604020202020204" pitchFamily="34" charset="0"/>
              <a:buChar char="•"/>
            </a:pPr>
            <a:r>
              <a:rPr lang="en-US" dirty="0">
                <a:latin typeface="+mn-lt"/>
              </a:rPr>
              <a:t>If you are learning something new, what kind of support is helpful to you or what environment is best for you to learn in?</a:t>
            </a:r>
          </a:p>
          <a:p>
            <a:endParaRPr lang="en-US" dirty="0"/>
          </a:p>
          <a:p>
            <a:pPr lvl="0">
              <a:defRPr/>
            </a:pPr>
            <a:r>
              <a:rPr lang="en-US" b="1" dirty="0">
                <a:solidFill>
                  <a:srgbClr val="000000"/>
                </a:solidFill>
                <a:latin typeface="Calibri" panose="020F0502020204030204" pitchFamily="34" charset="0"/>
              </a:rPr>
              <a:t>PARAPHRASE</a:t>
            </a:r>
          </a:p>
          <a:p>
            <a:pPr lvl="0">
              <a:defRPr/>
            </a:pPr>
            <a:r>
              <a:rPr lang="en-US" b="0" dirty="0">
                <a:solidFill>
                  <a:srgbClr val="000000"/>
                </a:solidFill>
                <a:latin typeface="Calibri" panose="020F0502020204030204" pitchFamily="34" charset="0"/>
              </a:rPr>
              <a:t>Reinforce the following points:</a:t>
            </a:r>
          </a:p>
          <a:p>
            <a:pPr marL="181117" indent="-181117">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Arial" panose="020B0604020202020204" pitchFamily="34" charset="0"/>
              </a:rPr>
              <a:t>Healthy child development depends on supportive and nurturing parenting, building a foundation of safety and trust. </a:t>
            </a:r>
          </a:p>
          <a:p>
            <a:pPr marL="181117" indent="-181117">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Arial" panose="020B0604020202020204" pitchFamily="34" charset="0"/>
              </a:rPr>
              <a:t>When very young children face different types of trauma or neglect, their brains grow and develop differently from children who have not experienced hardship. </a:t>
            </a:r>
          </a:p>
          <a:p>
            <a:pPr marL="181117" indent="-181117">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Arial" panose="020B0604020202020204" pitchFamily="34" charset="0"/>
              </a:rPr>
              <a:t>A child’s brain grows and works best when they have parents and other caregivers </a:t>
            </a:r>
            <a:r>
              <a:rPr lang="en-US" dirty="0">
                <a:solidFill>
                  <a:srgbClr val="000000"/>
                </a:solidFill>
                <a:latin typeface="Calibri" panose="020F0502020204030204" pitchFamily="34" charset="0"/>
              </a:rPr>
              <a:t>who</a:t>
            </a:r>
            <a:r>
              <a:rPr lang="en-US" b="0" kern="1200" dirty="0">
                <a:solidFill>
                  <a:srgbClr val="000000"/>
                </a:solidFill>
                <a:effectLst/>
                <a:latin typeface="Calibri" panose="020F0502020204030204" pitchFamily="34" charset="0"/>
                <a:ea typeface="+mn-ea"/>
                <a:cs typeface="Arial" panose="020B0604020202020204" pitchFamily="34" charset="0"/>
              </a:rPr>
              <a:t> provide nurturing and responsive parenting, leading to a sense of safety. When children feel safe with their primary caregivers, they can reach beyond that foundation, learn new skills</a:t>
            </a:r>
            <a:r>
              <a:rPr lang="en-US" dirty="0">
                <a:solidFill>
                  <a:srgbClr val="000000"/>
                </a:solidFill>
                <a:latin typeface="Calibri" panose="020F0502020204030204" pitchFamily="34" charset="0"/>
              </a:rPr>
              <a:t>,</a:t>
            </a:r>
            <a:r>
              <a:rPr lang="en-US" b="0" kern="1200" dirty="0">
                <a:solidFill>
                  <a:srgbClr val="000000"/>
                </a:solidFill>
                <a:effectLst/>
                <a:latin typeface="Calibri" panose="020F0502020204030204" pitchFamily="34" charset="0"/>
                <a:ea typeface="+mn-ea"/>
                <a:cs typeface="Arial" panose="020B0604020202020204" pitchFamily="34" charset="0"/>
              </a:rPr>
              <a:t> and begin to heal and recover from hardships they may have faced. </a:t>
            </a:r>
          </a:p>
          <a:p>
            <a:pPr marL="181117" indent="-181117">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Arial" panose="020B0604020202020204" pitchFamily="34" charset="0"/>
              </a:rPr>
              <a:t>Children who have experienced early childhood trauma often experience delays in their development in some or all areas, as trauma affects the brain’s development. Developmental milestones may be delayed or lost as a result of the trauma.</a:t>
            </a:r>
          </a:p>
          <a:p>
            <a:pPr marL="181117" indent="-181117">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Arial" panose="020B0604020202020204" pitchFamily="34" charset="0"/>
              </a:rPr>
              <a:t>Some children simply develop more slowly than other children of the same age, even in the absence of trauma. This is called a developmental delay, which may be noticed from birth or at an older age. Other children may develop as expected, but at some point, can no longer do the things that they could do before. This is called a developmental regression. It will be important that you partner with the professionals involved in the child’s life who can help you understand how to provide what the child needs to help them make progress in their growth and development. This may include early intervention services, such as additional help in the preschool setting, speech, or occupational therapy. </a:t>
            </a:r>
          </a:p>
          <a:p>
            <a:pPr marL="171351" indent="-171351">
              <a:buFont typeface="Arial" panose="020B0604020202020204" pitchFamily="34" charset="0"/>
              <a:buChar char="•"/>
            </a:pPr>
            <a:endParaRPr lang="en-US" dirty="0"/>
          </a:p>
          <a:p>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5956">
              <a:defRPr/>
            </a:pPr>
            <a:endParaRPr lang="en-US" b="1" kern="1200" dirty="0">
              <a:solidFill>
                <a:srgbClr val="000000"/>
              </a:solidFill>
              <a:effectLst/>
              <a:latin typeface="Calibri" panose="020F0502020204030204" pitchFamily="34" charset="0"/>
              <a:ea typeface="+mn-ea"/>
              <a:cs typeface="Arial" panose="020B060402020202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t>13</a:t>
            </a:fld>
            <a:endParaRPr lang="en-US" dirty="0"/>
          </a:p>
        </p:txBody>
      </p:sp>
    </p:spTree>
    <p:extLst>
      <p:ext uri="{BB962C8B-B14F-4D97-AF65-F5344CB8AC3E}">
        <p14:creationId xmlns:p14="http://schemas.microsoft.com/office/powerpoint/2010/main" val="2396543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This section will take approximately 25 minutes.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Point out to participants that being aware of the child’s development stages will help parents who are fostering or adopting be</a:t>
            </a:r>
            <a:r>
              <a:rPr lang="en-US" b="1" dirty="0">
                <a:solidFill>
                  <a:srgbClr val="000000"/>
                </a:solidFill>
                <a:latin typeface="Calibri" panose="020F0502020204030204" pitchFamily="34" charset="0"/>
              </a:rPr>
              <a:t> attuned </a:t>
            </a:r>
            <a:r>
              <a:rPr lang="en-US" dirty="0">
                <a:solidFill>
                  <a:srgbClr val="000000"/>
                </a:solidFill>
                <a:latin typeface="Calibri" panose="020F0502020204030204" pitchFamily="34" charset="0"/>
              </a:rPr>
              <a:t>to the child’s needs (characteristic) so they are better able to know how to best parent the child. </a:t>
            </a:r>
          </a:p>
          <a:p>
            <a:endParaRPr lang="en-US"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It is important for parents who foster and adopt to have a basic understanding of typical child development, as well as disrupted child development when it occurs. By understanding a child’s developmental delays, parents will more fully understand how to meet the child's developmental needs and how to be a partner with the child’s caseworker, doctors, nurses, teachers, and other professionals to help that child reach their potential.</a:t>
            </a:r>
          </a:p>
          <a:p>
            <a:endParaRPr lang="en-US" kern="1200" dirty="0">
              <a:solidFill>
                <a:srgbClr val="000000"/>
              </a:solidFill>
              <a:effectLst/>
              <a:latin typeface="Calibri" panose="020F0502020204030204" pitchFamily="34" charset="0"/>
              <a:ea typeface="+mn-ea"/>
              <a:cs typeface="+mn-cs"/>
            </a:endParaRPr>
          </a:p>
          <a:p>
            <a:endParaRPr lang="en-US" kern="1200" dirty="0">
              <a:solidFill>
                <a:srgbClr val="000000"/>
              </a:solidFill>
              <a:effectLst/>
              <a:latin typeface="Calibri" panose="020F0502020204030204" pitchFamily="34" charset="0"/>
              <a:ea typeface="+mn-ea"/>
              <a:cs typeface="+mn-cs"/>
            </a:endParaRPr>
          </a:p>
        </p:txBody>
      </p:sp>
      <p:sp>
        <p:nvSpPr>
          <p:cNvPr id="4" name="Slide Number Placeholder 3"/>
          <p:cNvSpPr>
            <a:spLocks noGrp="1"/>
          </p:cNvSpPr>
          <p:nvPr>
            <p:ph type="sldNum" sz="quarter" idx="5"/>
          </p:nvPr>
        </p:nvSpPr>
        <p:spPr/>
        <p:txBody>
          <a:bodyPr/>
          <a:lstStyle/>
          <a:p>
            <a:fld id="{3B90169C-AFAA-4B3F-91CC-5EC03E22AE25}" type="slidenum">
              <a:rPr lang="en-US" smtClean="0"/>
              <a:t>14</a:t>
            </a:fld>
            <a:endParaRPr lang="en-US" dirty="0"/>
          </a:p>
        </p:txBody>
      </p:sp>
    </p:spTree>
    <p:extLst>
      <p:ext uri="{BB962C8B-B14F-4D97-AF65-F5344CB8AC3E}">
        <p14:creationId xmlns:p14="http://schemas.microsoft.com/office/powerpoint/2010/main" val="1652636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SAY</a:t>
            </a:r>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There are many domains of development, including physical, language/communication, social-emotional, relationship, cognitive, problem solving, gross motor, fine motor, spiritual, moral, and  sexual. It is important to note that development is sequential, and as with building blocks, each skill is built on the foundation of the ones that come before. We will initially focus on these four main domains of development listed on the slide: </a:t>
            </a:r>
          </a:p>
          <a:p>
            <a:pPr marL="175856" indent="-175856">
              <a:buFont typeface="Arial" panose="020B0604020202020204" pitchFamily="34" charset="0"/>
              <a:buChar char="•"/>
            </a:pPr>
            <a:r>
              <a:rPr lang="en-US" dirty="0">
                <a:solidFill>
                  <a:srgbClr val="000000"/>
                </a:solidFill>
                <a:latin typeface="Calibri" panose="020F0502020204030204" pitchFamily="34" charset="0"/>
              </a:rPr>
              <a:t>Cognitive</a:t>
            </a:r>
          </a:p>
          <a:p>
            <a:pPr marL="175856" indent="-17585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Social</a:t>
            </a:r>
            <a:r>
              <a:rPr lang="en-US" dirty="0">
                <a:solidFill>
                  <a:srgbClr val="000000"/>
                </a:solidFill>
                <a:latin typeface="Calibri" panose="020F0502020204030204" pitchFamily="34" charset="0"/>
              </a:rPr>
              <a:t>-Emotional</a:t>
            </a:r>
          </a:p>
          <a:p>
            <a:pPr marL="175856" indent="-17585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Language/Communication</a:t>
            </a:r>
          </a:p>
          <a:p>
            <a:pPr marL="175856" indent="-175856">
              <a:buFont typeface="Arial" panose="020B0604020202020204" pitchFamily="34" charset="0"/>
              <a:buChar char="•"/>
            </a:pPr>
            <a:r>
              <a:rPr lang="en-US" dirty="0">
                <a:solidFill>
                  <a:srgbClr val="000000"/>
                </a:solidFill>
                <a:latin typeface="Calibri" panose="020F0502020204030204" pitchFamily="34" charset="0"/>
              </a:rPr>
              <a:t>Physical</a:t>
            </a:r>
            <a:r>
              <a:rPr lang="en-US" kern="1200" dirty="0">
                <a:solidFill>
                  <a:srgbClr val="000000"/>
                </a:solidFill>
                <a:effectLst/>
                <a:latin typeface="Calibri" panose="020F0502020204030204" pitchFamily="34" charset="0"/>
                <a:ea typeface="+mn-ea"/>
                <a:cs typeface="Arial" panose="020B0604020202020204" pitchFamily="34" charset="0"/>
              </a:rPr>
              <a:t>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There are many steps in the developmental process, and each child moves along at their own unique pace. </a:t>
            </a:r>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15</a:t>
            </a:fld>
            <a:endParaRPr lang="en-US" dirty="0"/>
          </a:p>
        </p:txBody>
      </p:sp>
    </p:spTree>
    <p:extLst>
      <p:ext uri="{BB962C8B-B14F-4D97-AF65-F5344CB8AC3E}">
        <p14:creationId xmlns:p14="http://schemas.microsoft.com/office/powerpoint/2010/main" val="193600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FACILITATOR’S NOTE</a:t>
            </a:r>
          </a:p>
          <a:p>
            <a:r>
              <a:rPr lang="en-US" b="0" dirty="0">
                <a:solidFill>
                  <a:srgbClr val="000000"/>
                </a:solidFill>
                <a:latin typeface="Calibri" panose="020F0502020204030204" pitchFamily="34" charset="0"/>
              </a:rPr>
              <a:t>The next several slides walk participants through </a:t>
            </a:r>
            <a:r>
              <a:rPr lang="en-US" b="0" u="sng" dirty="0">
                <a:solidFill>
                  <a:srgbClr val="000000"/>
                </a:solidFill>
                <a:latin typeface="Calibri" panose="020F0502020204030204" pitchFamily="34" charset="0"/>
              </a:rPr>
              <a:t>Handout #2: </a:t>
            </a:r>
            <a:r>
              <a:rPr lang="en-US" b="0" u="sng" kern="1200" dirty="0">
                <a:solidFill>
                  <a:srgbClr val="000000"/>
                </a:solidFill>
                <a:effectLst/>
                <a:latin typeface="Calibri" panose="020F0502020204030204" pitchFamily="34" charset="0"/>
                <a:ea typeface="+mn-ea"/>
                <a:cs typeface="Arial" panose="020B0604020202020204" pitchFamily="34" charset="0"/>
              </a:rPr>
              <a:t>Broad Developmental Themes from Birth to Age 21 Years</a:t>
            </a:r>
            <a:r>
              <a:rPr lang="en-US" b="0" dirty="0">
                <a:solidFill>
                  <a:srgbClr val="000000"/>
                </a:solidFill>
                <a:latin typeface="Calibri" panose="020F0502020204030204" pitchFamily="34" charset="0"/>
              </a:rPr>
              <a:t>. The intent is to show participants how to use this handout for future use.  Facilitators do not need to read each slide but instead show participants how to use the chart and to point out that the skills for each developmental phase build on each other.</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DO</a:t>
            </a:r>
          </a:p>
          <a:p>
            <a:r>
              <a:rPr lang="en-US" b="0" u="none" kern="1200" dirty="0">
                <a:solidFill>
                  <a:srgbClr val="000000"/>
                </a:solidFill>
                <a:effectLst/>
                <a:latin typeface="Calibri" panose="020F0502020204030204" pitchFamily="34" charset="0"/>
                <a:ea typeface="+mn-ea"/>
                <a:cs typeface="Arial" panose="020B0604020202020204" pitchFamily="34" charset="0"/>
              </a:rPr>
              <a:t>Have participants refer to the </a:t>
            </a:r>
            <a:r>
              <a:rPr lang="en-US" b="0" u="sng" dirty="0">
                <a:solidFill>
                  <a:srgbClr val="000000"/>
                </a:solidFill>
                <a:latin typeface="Calibri" panose="020F0502020204030204" pitchFamily="34" charset="0"/>
              </a:rPr>
              <a:t>Handout #2: </a:t>
            </a:r>
            <a:r>
              <a:rPr lang="en-US" b="0" u="sng" kern="1200" dirty="0">
                <a:solidFill>
                  <a:srgbClr val="000000"/>
                </a:solidFill>
                <a:effectLst/>
                <a:latin typeface="Calibri" panose="020F0502020204030204" pitchFamily="34" charset="0"/>
                <a:ea typeface="+mn-ea"/>
                <a:cs typeface="Arial" panose="020B0604020202020204" pitchFamily="34" charset="0"/>
              </a:rPr>
              <a:t>Broad Developmental Themes from Birth to Age 21 Years.</a:t>
            </a:r>
            <a:endParaRPr lang="en-US" b="0" u="none" kern="1200" dirty="0">
              <a:solidFill>
                <a:srgbClr val="000000"/>
              </a:solidFill>
              <a:effectLst/>
              <a:latin typeface="Calibri" panose="020F0502020204030204" pitchFamily="34" charset="0"/>
              <a:ea typeface="+mn-ea"/>
              <a:cs typeface="Arial" panose="020B0604020202020204" pitchFamily="34" charset="0"/>
            </a:endParaRPr>
          </a:p>
          <a:p>
            <a:endParaRPr lang="en-US" b="0" u="none"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16</a:t>
            </a:fld>
            <a:endParaRPr lang="en-US" dirty="0"/>
          </a:p>
        </p:txBody>
      </p:sp>
    </p:spTree>
    <p:extLst>
      <p:ext uri="{BB962C8B-B14F-4D97-AF65-F5344CB8AC3E}">
        <p14:creationId xmlns:p14="http://schemas.microsoft.com/office/powerpoint/2010/main" val="4250441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SAY</a:t>
            </a:r>
          </a:p>
          <a:p>
            <a:r>
              <a:rPr lang="en-US" kern="1200" dirty="0">
                <a:solidFill>
                  <a:srgbClr val="000000"/>
                </a:solidFill>
                <a:effectLst/>
                <a:latin typeface="Calibri" panose="020F0502020204030204" pitchFamily="34" charset="0"/>
                <a:ea typeface="+mn-ea"/>
                <a:cs typeface="Arial" panose="020B0604020202020204" pitchFamily="34" charset="0"/>
              </a:rPr>
              <a:t>Look at this chart in your handout and follow along as we walk through the developmental boxes from left to right for middle childhood-age 48 to 60 months (4 to 5 years). </a:t>
            </a:r>
          </a:p>
        </p:txBody>
      </p:sp>
      <p:sp>
        <p:nvSpPr>
          <p:cNvPr id="4" name="Slide Number Placeholder 3"/>
          <p:cNvSpPr>
            <a:spLocks noGrp="1"/>
          </p:cNvSpPr>
          <p:nvPr>
            <p:ph type="sldNum" sz="quarter" idx="5"/>
          </p:nvPr>
        </p:nvSpPr>
        <p:spPr/>
        <p:txBody>
          <a:bodyPr/>
          <a:lstStyle/>
          <a:p>
            <a:fld id="{3B90169C-AFAA-4B3F-91CC-5EC03E22AE25}" type="slidenum">
              <a:rPr lang="en-US" smtClean="0"/>
              <a:pPr/>
              <a:t>17</a:t>
            </a:fld>
            <a:endParaRPr lang="en-US" dirty="0"/>
          </a:p>
        </p:txBody>
      </p:sp>
    </p:spTree>
    <p:extLst>
      <p:ext uri="{BB962C8B-B14F-4D97-AF65-F5344CB8AC3E}">
        <p14:creationId xmlns:p14="http://schemas.microsoft.com/office/powerpoint/2010/main" val="358884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FACILITATOR'S NOTE</a:t>
            </a:r>
          </a:p>
          <a:p>
            <a:r>
              <a:rPr lang="en-US" b="0" dirty="0">
                <a:solidFill>
                  <a:srgbClr val="000000"/>
                </a:solidFill>
                <a:latin typeface="Calibri" panose="020F0502020204030204" pitchFamily="34" charset="0"/>
              </a:rPr>
              <a:t>It is not necessary to go through every milestone in detail; the goal is to ensure participants realize there are different developmental domains and to give them an impression of what the different domains are.</a:t>
            </a:r>
          </a:p>
          <a:p>
            <a:endParaRPr lang="en-US" b="0"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DO</a:t>
            </a:r>
          </a:p>
          <a:p>
            <a:r>
              <a:rPr lang="en-US" b="0" dirty="0">
                <a:solidFill>
                  <a:srgbClr val="000000"/>
                </a:solidFill>
                <a:latin typeface="Calibri" panose="020F0502020204030204" pitchFamily="34" charset="0"/>
              </a:rPr>
              <a:t>Briefly discuss the Physical developmental milestones for middle childhood shown on the slide.</a:t>
            </a:r>
          </a:p>
        </p:txBody>
      </p:sp>
      <p:sp>
        <p:nvSpPr>
          <p:cNvPr id="4" name="Slide Number Placeholder 3"/>
          <p:cNvSpPr>
            <a:spLocks noGrp="1"/>
          </p:cNvSpPr>
          <p:nvPr>
            <p:ph type="sldNum" sz="quarter" idx="5"/>
          </p:nvPr>
        </p:nvSpPr>
        <p:spPr/>
        <p:txBody>
          <a:bodyPr/>
          <a:lstStyle/>
          <a:p>
            <a:fld id="{3B90169C-AFAA-4B3F-91CC-5EC03E22AE25}" type="slidenum">
              <a:rPr lang="en-US" smtClean="0"/>
              <a:pPr/>
              <a:t>18</a:t>
            </a:fld>
            <a:endParaRPr lang="en-US" dirty="0"/>
          </a:p>
        </p:txBody>
      </p:sp>
    </p:spTree>
    <p:extLst>
      <p:ext uri="{BB962C8B-B14F-4D97-AF65-F5344CB8AC3E}">
        <p14:creationId xmlns:p14="http://schemas.microsoft.com/office/powerpoint/2010/main" val="492283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FACILITATOR'S NOTE</a:t>
            </a:r>
          </a:p>
          <a:p>
            <a:r>
              <a:rPr lang="en-US" b="0" dirty="0">
                <a:solidFill>
                  <a:srgbClr val="000000"/>
                </a:solidFill>
                <a:latin typeface="Calibri" panose="020F0502020204030204" pitchFamily="34" charset="0"/>
              </a:rPr>
              <a:t>It is not necessary to go through every milestone in detail; the goal is to ensure participants realize there are different developmental domains and to give them an impression of what the different domains are.</a:t>
            </a:r>
          </a:p>
          <a:p>
            <a:endParaRPr lang="en-US" b="0"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DO</a:t>
            </a:r>
          </a:p>
          <a:p>
            <a:r>
              <a:rPr lang="en-US" b="0" dirty="0">
                <a:solidFill>
                  <a:srgbClr val="000000"/>
                </a:solidFill>
                <a:latin typeface="Calibri" panose="020F0502020204030204" pitchFamily="34" charset="0"/>
              </a:rPr>
              <a:t>Briefly discuss the Language developmental milestones for middle childhood shown on the slide.</a:t>
            </a:r>
          </a:p>
        </p:txBody>
      </p:sp>
      <p:sp>
        <p:nvSpPr>
          <p:cNvPr id="4" name="Slide Number Placeholder 3"/>
          <p:cNvSpPr>
            <a:spLocks noGrp="1"/>
          </p:cNvSpPr>
          <p:nvPr>
            <p:ph type="sldNum" sz="quarter" idx="5"/>
          </p:nvPr>
        </p:nvSpPr>
        <p:spPr/>
        <p:txBody>
          <a:bodyPr/>
          <a:lstStyle/>
          <a:p>
            <a:fld id="{3B90169C-AFAA-4B3F-91CC-5EC03E22AE25}" type="slidenum">
              <a:rPr lang="en-US" smtClean="0"/>
              <a:pPr/>
              <a:t>19</a:t>
            </a:fld>
            <a:endParaRPr lang="en-US" dirty="0"/>
          </a:p>
        </p:txBody>
      </p:sp>
    </p:spTree>
    <p:extLst>
      <p:ext uri="{BB962C8B-B14F-4D97-AF65-F5344CB8AC3E}">
        <p14:creationId xmlns:p14="http://schemas.microsoft.com/office/powerpoint/2010/main" val="2200918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a:extLst>
              <a:ext uri="{FF2B5EF4-FFF2-40B4-BE49-F238E27FC236}">
                <a16:creationId xmlns:a16="http://schemas.microsoft.com/office/drawing/2014/main" id="{EEB2D498-EA5D-49E4-A008-418A241E88EB}"/>
              </a:ext>
            </a:extLst>
          </p:cNvPr>
          <p:cNvSpPr>
            <a:spLocks noGrp="1"/>
          </p:cNvSpPr>
          <p:nvPr>
            <p:ph type="body" sz="quarter" idx="3"/>
          </p:nvPr>
        </p:nvSpPr>
        <p:spPr>
          <a:xfrm>
            <a:off x="719908" y="1235695"/>
            <a:ext cx="5852160" cy="8026155"/>
          </a:xfrm>
        </p:spPr>
        <p:txBody>
          <a:bodyPr/>
          <a:lstStyle/>
          <a:p>
            <a:r>
              <a:rPr lang="en-US" b="1" dirty="0">
                <a:solidFill>
                  <a:srgbClr val="000000"/>
                </a:solidFill>
                <a:latin typeface="Calibri" panose="020F0502020204030204" pitchFamily="34" charset="0"/>
              </a:rPr>
              <a:t>To prepare for this class, you should: </a:t>
            </a:r>
          </a:p>
          <a:p>
            <a:pPr marL="181117" indent="-181117">
              <a:buFont typeface="Arial" panose="020B0604020202020204" pitchFamily="34" charset="0"/>
              <a:buChar char="•"/>
            </a:pPr>
            <a:r>
              <a:rPr lang="en-US" dirty="0">
                <a:solidFill>
                  <a:srgbClr val="000000"/>
                </a:solidFill>
                <a:latin typeface="Calibri" panose="020F0502020204030204" pitchFamily="34" charset="0"/>
              </a:rPr>
              <a:t>Review the facilitator preparation information included in this </a:t>
            </a:r>
            <a:r>
              <a:rPr lang="en-US" b="1" dirty="0">
                <a:solidFill>
                  <a:srgbClr val="000000"/>
                </a:solidFill>
                <a:latin typeface="Calibri" panose="020F0502020204030204" pitchFamily="34" charset="0"/>
              </a:rPr>
              <a:t>Guide</a:t>
            </a:r>
            <a:r>
              <a:rPr lang="en-US" dirty="0">
                <a:solidFill>
                  <a:srgbClr val="000000"/>
                </a:solidFill>
                <a:latin typeface="Calibri" panose="020F0502020204030204" pitchFamily="34" charset="0"/>
              </a:rPr>
              <a:t> along with the handouts</a:t>
            </a:r>
            <a:r>
              <a:rPr lang="en-US" b="1" dirty="0">
                <a:solidFill>
                  <a:srgbClr val="000000"/>
                </a:solidFill>
                <a:latin typeface="Calibri" panose="020F0502020204030204" pitchFamily="34" charset="0"/>
              </a:rPr>
              <a:t>.</a:t>
            </a:r>
          </a:p>
          <a:p>
            <a:pPr marL="181117" indent="-181117">
              <a:buFont typeface="Arial" panose="020B0604020202020204" pitchFamily="34" charset="0"/>
              <a:buChar char="•"/>
            </a:pPr>
            <a:r>
              <a:rPr lang="en-US" dirty="0">
                <a:solidFill>
                  <a:srgbClr val="000000"/>
                </a:solidFill>
                <a:latin typeface="Calibri" panose="020F0502020204030204" pitchFamily="34" charset="0"/>
              </a:rPr>
              <a:t>Review the Resources for this theme found on CapLEARN (https://learn.childwelfare.gov/) or NTDC website (https://ntdcportal.org/).</a:t>
            </a:r>
          </a:p>
          <a:p>
            <a:pPr marL="181117" indent="-181117">
              <a:buFont typeface="Arial" panose="020B0604020202020204" pitchFamily="34" charset="0"/>
              <a:buChar char="•"/>
              <a:defRPr/>
            </a:pPr>
            <a:r>
              <a:rPr lang="en-US" dirty="0">
                <a:solidFill>
                  <a:srgbClr val="000000"/>
                </a:solidFill>
                <a:latin typeface="Calibri" panose="020F0502020204030204" pitchFamily="34" charset="0"/>
              </a:rPr>
              <a:t>Develop an agenda that includes this theme and any other themes you will be conducting along with it during the class.</a:t>
            </a:r>
          </a:p>
          <a:p>
            <a:pPr marL="181117" indent="-181117">
              <a:buFont typeface="Arial" panose="020B0604020202020204" pitchFamily="34" charset="0"/>
              <a:buChar char="•"/>
            </a:pPr>
            <a:r>
              <a:rPr lang="en-US" dirty="0">
                <a:solidFill>
                  <a:srgbClr val="000000"/>
                </a:solidFill>
                <a:latin typeface="Calibri" panose="020F0502020204030204" pitchFamily="34" charset="0"/>
              </a:rPr>
              <a:t>Ensure that participants have a copy of the </a:t>
            </a:r>
            <a:r>
              <a:rPr lang="en-US" b="1" dirty="0">
                <a:solidFill>
                  <a:srgbClr val="000000"/>
                </a:solidFill>
                <a:latin typeface="Calibri" panose="020F0502020204030204" pitchFamily="34" charset="0"/>
              </a:rPr>
              <a:t>Participant Resource Manual.</a:t>
            </a:r>
            <a:r>
              <a:rPr lang="en-US" dirty="0">
                <a:solidFill>
                  <a:srgbClr val="000000"/>
                </a:solidFill>
                <a:latin typeface="Calibri" panose="020F0502020204030204" pitchFamily="34" charset="0"/>
              </a:rPr>
              <a:t> This </a:t>
            </a:r>
            <a:r>
              <a:rPr lang="en-US" b="1" dirty="0">
                <a:solidFill>
                  <a:srgbClr val="000000"/>
                </a:solidFill>
                <a:latin typeface="Calibri" panose="020F0502020204030204" pitchFamily="34" charset="0"/>
              </a:rPr>
              <a:t>Manual</a:t>
            </a:r>
            <a:r>
              <a:rPr lang="en-US" dirty="0">
                <a:solidFill>
                  <a:srgbClr val="000000"/>
                </a:solidFill>
                <a:latin typeface="Calibri" panose="020F0502020204030204" pitchFamily="34" charset="0"/>
              </a:rPr>
              <a:t> will be used during all themes and will include the handouts needed by participants. Facilitators should have copies of the handouts for the theme available in case participants do not bring their </a:t>
            </a:r>
            <a:r>
              <a:rPr lang="en-US" b="1" dirty="0">
                <a:solidFill>
                  <a:srgbClr val="000000"/>
                </a:solidFill>
                <a:latin typeface="Calibri" panose="020F0502020204030204" pitchFamily="34" charset="0"/>
              </a:rPr>
              <a:t>Manual</a:t>
            </a:r>
            <a:r>
              <a:rPr lang="en-US" dirty="0">
                <a:solidFill>
                  <a:srgbClr val="000000"/>
                </a:solidFill>
                <a:latin typeface="Calibri" panose="020F0502020204030204" pitchFamily="34" charset="0"/>
              </a:rPr>
              <a:t> to class. If the theme is being taught on a remote platform, facilitators should have the handouts available so that they can share in the chat and/or email to participants who do not have their </a:t>
            </a:r>
            <a:r>
              <a:rPr lang="en-US" b="1" dirty="0">
                <a:solidFill>
                  <a:srgbClr val="000000"/>
                </a:solidFill>
                <a:latin typeface="Calibri" panose="020F0502020204030204" pitchFamily="34" charset="0"/>
              </a:rPr>
              <a:t>Manual</a:t>
            </a:r>
            <a:r>
              <a:rPr lang="en-US" dirty="0">
                <a:solidFill>
                  <a:srgbClr val="000000"/>
                </a:solidFill>
                <a:latin typeface="Calibri" panose="020F0502020204030204" pitchFamily="34" charset="0"/>
              </a:rPr>
              <a:t>. </a:t>
            </a:r>
          </a:p>
          <a:p>
            <a:pPr marL="181117" indent="-181117">
              <a:buFont typeface="Arial" panose="020B0604020202020204" pitchFamily="34" charset="0"/>
              <a:buChar char="•"/>
            </a:pPr>
            <a:r>
              <a:rPr lang="en-US" dirty="0">
                <a:solidFill>
                  <a:srgbClr val="000000"/>
                </a:solidFill>
                <a:latin typeface="Calibri" panose="020F0502020204030204" pitchFamily="34" charset="0"/>
              </a:rPr>
              <a:t>Bring any materials you need for the activities. </a:t>
            </a:r>
          </a:p>
          <a:p>
            <a:pPr marL="181117" indent="-181117">
              <a:buFont typeface="Arial" panose="020B0604020202020204" pitchFamily="34" charset="0"/>
              <a:buChar char="•"/>
              <a:defRPr/>
            </a:pPr>
            <a:r>
              <a:rPr lang="en-US" dirty="0">
                <a:solidFill>
                  <a:srgbClr val="000000"/>
                </a:solidFill>
                <a:latin typeface="Calibri" panose="020F0502020204030204" pitchFamily="34" charset="0"/>
              </a:rPr>
              <a:t>Review any videos or other electronic media used in this theme, if any, and plan the mechanics of how you will present them. Media for this theme are listed in the Materials and Handouts slide. Review the instructions for each media clip (e.g., to pause or stop at a particular time stamp). The videos can be played in different ways, including:</a:t>
            </a:r>
          </a:p>
          <a:p>
            <a:pPr marL="567499" lvl="2" indent="-181117">
              <a:buFont typeface="Wingdings" panose="05000000000000000000" pitchFamily="2" charset="2"/>
              <a:buChar char="Ø"/>
            </a:pPr>
            <a:r>
              <a:rPr lang="en-US" dirty="0">
                <a:solidFill>
                  <a:srgbClr val="000000"/>
                </a:solidFill>
                <a:latin typeface="Calibri" panose="020F0502020204030204" pitchFamily="34" charset="0"/>
              </a:rPr>
              <a:t>Play them from a flash drive or the computer’s hard drive using a media player app</a:t>
            </a:r>
          </a:p>
          <a:p>
            <a:pPr marL="567499" lvl="2" indent="-181117">
              <a:buFont typeface="Wingdings" panose="05000000000000000000" pitchFamily="2" charset="2"/>
              <a:buChar char="Ø"/>
            </a:pPr>
            <a:r>
              <a:rPr lang="en-US" dirty="0">
                <a:solidFill>
                  <a:srgbClr val="000000"/>
                </a:solidFill>
                <a:latin typeface="Calibri" panose="020F0502020204030204" pitchFamily="34" charset="0"/>
              </a:rPr>
              <a:t>Link to them from CapLEARN or the NTDC website.</a:t>
            </a:r>
          </a:p>
          <a:p>
            <a:pPr marL="567499" lvl="2" indent="-181117">
              <a:buFont typeface="Wingdings" panose="05000000000000000000" pitchFamily="2" charset="2"/>
              <a:buChar char="Ø"/>
            </a:pPr>
            <a:r>
              <a:rPr lang="en-US" dirty="0">
                <a:solidFill>
                  <a:srgbClr val="000000"/>
                </a:solidFill>
                <a:latin typeface="Calibri" panose="020F0502020204030204" pitchFamily="34" charset="0"/>
              </a:rPr>
              <a:t>Please note that all clips from </a:t>
            </a:r>
            <a:r>
              <a:rPr lang="en-US" i="1" dirty="0">
                <a:solidFill>
                  <a:srgbClr val="000000"/>
                </a:solidFill>
                <a:latin typeface="Calibri" panose="020F0502020204030204" pitchFamily="34" charset="0"/>
              </a:rPr>
              <a:t>Instant Family </a:t>
            </a:r>
            <a:r>
              <a:rPr lang="en-US" dirty="0">
                <a:solidFill>
                  <a:srgbClr val="000000"/>
                </a:solidFill>
                <a:latin typeface="Calibri" panose="020F0502020204030204" pitchFamily="34" charset="0"/>
              </a:rPr>
              <a:t>movie must be played directly from the </a:t>
            </a:r>
            <a:r>
              <a:rPr lang="en-US" i="1" dirty="0">
                <a:solidFill>
                  <a:srgbClr val="000000"/>
                </a:solidFill>
                <a:latin typeface="Calibri" panose="020F0502020204030204" pitchFamily="34" charset="0"/>
              </a:rPr>
              <a:t>Instant Family </a:t>
            </a:r>
            <a:r>
              <a:rPr lang="en-US" dirty="0">
                <a:solidFill>
                  <a:srgbClr val="000000"/>
                </a:solidFill>
                <a:latin typeface="Calibri" panose="020F0502020204030204" pitchFamily="34" charset="0"/>
              </a:rPr>
              <a:t>DVD or the movie can be streamed using the code provided in the DVD case. It is also available on some TV and Video streaming services (i.e., Prime Video- Amazon.com)</a:t>
            </a:r>
          </a:p>
          <a:p>
            <a:pPr marL="181117" indent="-181117">
              <a:buFont typeface="Arial" panose="020B0604020202020204" pitchFamily="34" charset="0"/>
              <a:buChar char="•"/>
            </a:pPr>
            <a:r>
              <a:rPr lang="en-US" dirty="0">
                <a:solidFill>
                  <a:srgbClr val="000000"/>
                </a:solidFill>
                <a:latin typeface="Calibri" panose="020F0502020204030204" pitchFamily="34" charset="0"/>
              </a:rPr>
              <a:t>Practice playing the media for the theme. Ensure that you have the files and apps you need, that your links and connections work, and that you know when to pause or stop the media clip if appropriate.</a:t>
            </a:r>
          </a:p>
          <a:p>
            <a:pPr marL="181117" indent="-181117">
              <a:buFont typeface="Arial" panose="020B0604020202020204" pitchFamily="34" charset="0"/>
              <a:buChar char="•"/>
            </a:pPr>
            <a:r>
              <a:rPr lang="en-US" dirty="0">
                <a:solidFill>
                  <a:srgbClr val="000000"/>
                </a:solidFill>
                <a:latin typeface="Calibri" panose="020F0502020204030204" pitchFamily="34" charset="0"/>
              </a:rPr>
              <a:t>If training on a remote platform, make sure all participants have the link available to access the class and that you have all videos, PPT’s and handouts ready for use. </a:t>
            </a:r>
          </a:p>
          <a:p>
            <a:pPr marL="181117" indent="-181117">
              <a:buFont typeface="Arial" panose="020B0604020202020204" pitchFamily="34" charset="0"/>
              <a:buChar char="•"/>
            </a:pPr>
            <a:r>
              <a:rPr lang="en-US" dirty="0">
                <a:solidFill>
                  <a:srgbClr val="000000"/>
                </a:solidFill>
                <a:latin typeface="Calibri" panose="020F0502020204030204" pitchFamily="34" charset="0"/>
              </a:rPr>
              <a:t>If training in person, ensure that a room is available and set up, with the following: </a:t>
            </a:r>
          </a:p>
          <a:p>
            <a:pPr marL="688244" lvl="2" indent="-205265">
              <a:buFont typeface="Wingdings" panose="05000000000000000000" pitchFamily="2" charset="2"/>
              <a:buChar char="Ø"/>
            </a:pPr>
            <a:r>
              <a:rPr lang="en-US" dirty="0">
                <a:solidFill>
                  <a:schemeClr val="tx1"/>
                </a:solidFill>
                <a:latin typeface="Calibri" panose="020F0502020204030204" pitchFamily="34" charset="0"/>
              </a:rPr>
              <a:t>Enough tables and chairs for all participants</a:t>
            </a:r>
          </a:p>
          <a:p>
            <a:pPr marL="688244" lvl="2" indent="-205265">
              <a:buFont typeface="Wingdings" panose="05000000000000000000" pitchFamily="2" charset="2"/>
              <a:buChar char="Ø"/>
            </a:pPr>
            <a:r>
              <a:rPr lang="en-US" dirty="0">
                <a:solidFill>
                  <a:schemeClr val="tx1"/>
                </a:solidFill>
                <a:latin typeface="Calibri" panose="020F0502020204030204" pitchFamily="34" charset="0"/>
              </a:rPr>
              <a:t>Projector and screen (check that it works with the computer you will be using)</a:t>
            </a:r>
          </a:p>
          <a:p>
            <a:pPr marL="171378" indent="-171378">
              <a:buFont typeface="Arial" panose="020B0604020202020204" pitchFamily="34" charset="0"/>
              <a:buChar char="•"/>
            </a:pPr>
            <a:r>
              <a:rPr lang="en-US" dirty="0">
                <a:latin typeface="Calibri" panose="020F0502020204030204" pitchFamily="34" charset="0"/>
              </a:rPr>
              <a:t>Many classroom activities have been adapted so that they can be done on a remote platform. Adaptations will be marked as follows so that they can be easily spotted throughout the Facilitator Classroom Guide: </a:t>
            </a:r>
            <a:r>
              <a:rPr lang="en-US" b="1" i="1" u="sng" dirty="0">
                <a:solidFill>
                  <a:srgbClr val="FF0000"/>
                </a:solidFill>
                <a:latin typeface="Calibri" panose="020F0502020204030204" pitchFamily="34" charset="0"/>
              </a:rPr>
              <a:t>Adaptation for Remote Platform</a:t>
            </a:r>
            <a:r>
              <a:rPr lang="en-US" dirty="0">
                <a:latin typeface="Calibri" panose="020F0502020204030204" pitchFamily="34" charset="0"/>
              </a:rPr>
              <a:t> </a:t>
            </a:r>
            <a:endParaRPr lang="en-US" dirty="0">
              <a:solidFill>
                <a:schemeClr val="tx1"/>
              </a:solidFill>
              <a:latin typeface="Calibri" panose="020F0502020204030204" pitchFamily="34" charset="0"/>
            </a:endParaRPr>
          </a:p>
          <a:p>
            <a:pPr marL="289787" lvl="1"/>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t>2</a:t>
            </a:fld>
            <a:endParaRPr lang="en-US" dirty="0"/>
          </a:p>
        </p:txBody>
      </p:sp>
      <p:sp>
        <p:nvSpPr>
          <p:cNvPr id="7" name="Notes Placeholder 2">
            <a:extLst>
              <a:ext uri="{FF2B5EF4-FFF2-40B4-BE49-F238E27FC236}">
                <a16:creationId xmlns:a16="http://schemas.microsoft.com/office/drawing/2014/main" id="{B45EE965-5490-48B2-A1FB-7C6964CACEFD}"/>
              </a:ext>
            </a:extLst>
          </p:cNvPr>
          <p:cNvSpPr txBox="1">
            <a:spLocks/>
          </p:cNvSpPr>
          <p:nvPr/>
        </p:nvSpPr>
        <p:spPr>
          <a:xfrm>
            <a:off x="731521" y="1920241"/>
            <a:ext cx="5852160" cy="7341607"/>
          </a:xfrm>
          <a:prstGeom prst="rect">
            <a:avLst/>
          </a:prstGeom>
        </p:spPr>
        <p:txBody>
          <a:bodyPr vert="horz" lIns="96595" tIns="48297" rIns="96595" bIns="48297" rtlCol="0"/>
          <a:lst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18288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36576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54864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73152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latin typeface="+mn-lt"/>
            </a:endParaRPr>
          </a:p>
        </p:txBody>
      </p:sp>
      <p:sp>
        <p:nvSpPr>
          <p:cNvPr id="8" name="Rectangle 7">
            <a:extLst>
              <a:ext uri="{FF2B5EF4-FFF2-40B4-BE49-F238E27FC236}">
                <a16:creationId xmlns:a16="http://schemas.microsoft.com/office/drawing/2014/main" id="{33125E0F-06A8-4A85-9305-D1893682F63F}"/>
              </a:ext>
            </a:extLst>
          </p:cNvPr>
          <p:cNvSpPr/>
          <p:nvPr/>
        </p:nvSpPr>
        <p:spPr>
          <a:xfrm>
            <a:off x="731521" y="700009"/>
            <a:ext cx="1930410" cy="383219"/>
          </a:xfrm>
          <a:prstGeom prst="rect">
            <a:avLst/>
          </a:prstGeom>
        </p:spPr>
        <p:txBody>
          <a:bodyPr wrap="none" lIns="96595" tIns="48297" rIns="96595" bIns="48297">
            <a:spAutoFit/>
          </a:bodyPr>
          <a:lstStyle/>
          <a:p>
            <a:r>
              <a:rPr lang="en-US" dirty="0">
                <a:latin typeface="Arial Rounded MT Bold" panose="020F0704030504030204" pitchFamily="34" charset="77"/>
              </a:rPr>
              <a:t>PREPARATION</a:t>
            </a:r>
          </a:p>
        </p:txBody>
      </p:sp>
    </p:spTree>
    <p:extLst>
      <p:ext uri="{BB962C8B-B14F-4D97-AF65-F5344CB8AC3E}">
        <p14:creationId xmlns:p14="http://schemas.microsoft.com/office/powerpoint/2010/main" val="2477910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FACILITATOR'S NOTE</a:t>
            </a:r>
          </a:p>
          <a:p>
            <a:r>
              <a:rPr lang="en-US" b="0" dirty="0">
                <a:solidFill>
                  <a:srgbClr val="000000"/>
                </a:solidFill>
                <a:latin typeface="Calibri" panose="020F0502020204030204" pitchFamily="34" charset="0"/>
              </a:rPr>
              <a:t>It is not necessary to go through every milestone in detail; the goal is to ensure participants realize there are different developmental domains and to give them an impression of what the different domains are.</a:t>
            </a:r>
          </a:p>
          <a:p>
            <a:endParaRPr lang="en-US" b="0"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DO</a:t>
            </a:r>
          </a:p>
          <a:p>
            <a:r>
              <a:rPr lang="en-US" b="0" dirty="0">
                <a:solidFill>
                  <a:srgbClr val="000000"/>
                </a:solidFill>
                <a:latin typeface="Calibri" panose="020F0502020204030204" pitchFamily="34" charset="0"/>
              </a:rPr>
              <a:t>Briefly discuss the Social-Emotional developmental milestones for middle childhood shown on the slide. </a:t>
            </a:r>
          </a:p>
          <a:p>
            <a:endParaRPr lang="en-US"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Note</a:t>
            </a:r>
            <a:r>
              <a:rPr lang="en-US" dirty="0">
                <a:solidFill>
                  <a:srgbClr val="000000"/>
                </a:solidFill>
                <a:latin typeface="Calibri" panose="020F0502020204030204" pitchFamily="34" charset="0"/>
              </a:rPr>
              <a:t>: If a parent asks about “associative” play, perhaps they have heard the term parallel play instead.</a:t>
            </a:r>
          </a:p>
        </p:txBody>
      </p:sp>
      <p:sp>
        <p:nvSpPr>
          <p:cNvPr id="4" name="Slide Number Placeholder 3"/>
          <p:cNvSpPr>
            <a:spLocks noGrp="1"/>
          </p:cNvSpPr>
          <p:nvPr>
            <p:ph type="sldNum" sz="quarter" idx="5"/>
          </p:nvPr>
        </p:nvSpPr>
        <p:spPr/>
        <p:txBody>
          <a:bodyPr/>
          <a:lstStyle/>
          <a:p>
            <a:fld id="{3B90169C-AFAA-4B3F-91CC-5EC03E22AE25}" type="slidenum">
              <a:rPr lang="en-US" smtClean="0"/>
              <a:pPr/>
              <a:t>20</a:t>
            </a:fld>
            <a:endParaRPr lang="en-US" dirty="0"/>
          </a:p>
        </p:txBody>
      </p:sp>
    </p:spTree>
    <p:extLst>
      <p:ext uri="{BB962C8B-B14F-4D97-AF65-F5344CB8AC3E}">
        <p14:creationId xmlns:p14="http://schemas.microsoft.com/office/powerpoint/2010/main" val="2315949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FACILITATOR'S NOTE</a:t>
            </a:r>
          </a:p>
          <a:p>
            <a:r>
              <a:rPr lang="en-US" b="0" dirty="0">
                <a:solidFill>
                  <a:srgbClr val="000000"/>
                </a:solidFill>
                <a:latin typeface="Calibri" panose="020F0502020204030204" pitchFamily="34" charset="0"/>
              </a:rPr>
              <a:t>It is not necessary to go through every milestone in detail; the goal is to ensure participants realize there are different developmental domains and to give them an impression of what the different domains are.</a:t>
            </a:r>
          </a:p>
          <a:p>
            <a:endParaRPr lang="en-US" b="0"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DO</a:t>
            </a:r>
          </a:p>
          <a:p>
            <a:r>
              <a:rPr lang="en-US" b="0" dirty="0">
                <a:solidFill>
                  <a:srgbClr val="000000"/>
                </a:solidFill>
                <a:latin typeface="Calibri" panose="020F0502020204030204" pitchFamily="34" charset="0"/>
              </a:rPr>
              <a:t>Briefly discuss the Cognitive developmental milestones for middle childhood shown on the slide.</a:t>
            </a:r>
          </a:p>
          <a:p>
            <a:endParaRPr lang="en-US" b="0"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Notice that this handout contains only a few major developmental domains (Physical, Language, Social-Emotional and Cognitive) for each age, but they are enough for us to see the progression from one stage to the next.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dirty="0">
                <a:solidFill>
                  <a:srgbClr val="000000"/>
                </a:solidFill>
                <a:latin typeface="Calibri" panose="020F0502020204030204" pitchFamily="34" charset="0"/>
              </a:rPr>
              <a:t>DO</a:t>
            </a:r>
          </a:p>
          <a:p>
            <a:r>
              <a:rPr lang="en-US" b="0" dirty="0">
                <a:solidFill>
                  <a:srgbClr val="000000"/>
                </a:solidFill>
                <a:latin typeface="Calibri" panose="020F0502020204030204" pitchFamily="34" charset="0"/>
              </a:rPr>
              <a:t>Give participants a chance to ask questions or comment. </a:t>
            </a:r>
          </a:p>
          <a:p>
            <a:r>
              <a:rPr lang="en-US" b="0" dirty="0">
                <a:solidFill>
                  <a:srgbClr val="000000"/>
                </a:solidFill>
                <a:latin typeface="Calibri" panose="020F0502020204030204" pitchFamily="34" charset="0"/>
              </a:rPr>
              <a:t>Refer participants to </a:t>
            </a:r>
            <a:r>
              <a:rPr lang="en-US" b="0" u="sng" dirty="0">
                <a:solidFill>
                  <a:srgbClr val="000000"/>
                </a:solidFill>
                <a:latin typeface="Calibri" panose="020F0502020204030204" pitchFamily="34" charset="0"/>
              </a:rPr>
              <a:t>Handout #2 Broad Developmental Themes</a:t>
            </a:r>
            <a:r>
              <a:rPr lang="en-US" b="0" dirty="0">
                <a:solidFill>
                  <a:srgbClr val="000000"/>
                </a:solidFill>
                <a:latin typeface="Calibri" panose="020F0502020204030204" pitchFamily="34" charset="0"/>
              </a:rPr>
              <a:t>. </a:t>
            </a:r>
          </a:p>
          <a:p>
            <a:endParaRPr lang="en-US"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21</a:t>
            </a:fld>
            <a:endParaRPr lang="en-US" dirty="0"/>
          </a:p>
        </p:txBody>
      </p:sp>
    </p:spTree>
    <p:extLst>
      <p:ext uri="{BB962C8B-B14F-4D97-AF65-F5344CB8AC3E}">
        <p14:creationId xmlns:p14="http://schemas.microsoft.com/office/powerpoint/2010/main" val="1499275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pPr defTabSz="965956"/>
            <a:r>
              <a:rPr lang="en-US" b="1" dirty="0">
                <a:solidFill>
                  <a:srgbClr val="000000"/>
                </a:solidFill>
                <a:latin typeface="Calibri" panose="020F0502020204030204" pitchFamily="34" charset="0"/>
              </a:rPr>
              <a:t>PARAPHRASE</a:t>
            </a:r>
          </a:p>
          <a:p>
            <a:pPr defTabSz="965956">
              <a:defRPr/>
            </a:pPr>
            <a:r>
              <a:rPr lang="en-US" kern="1200" dirty="0">
                <a:solidFill>
                  <a:srgbClr val="000000"/>
                </a:solidFill>
                <a:effectLst/>
                <a:latin typeface="Calibri" panose="020F0502020204030204" pitchFamily="34" charset="0"/>
                <a:ea typeface="+mn-ea"/>
                <a:cs typeface="Arial" panose="020B0604020202020204" pitchFamily="34" charset="0"/>
              </a:rPr>
              <a:t>Next, follow Language Development down from age 0-12 months to Middle childhood. Notice that the developmental process builds on early (or foundational) abilities and gradually moves toward more advanced or mature levels.  We will not walk through all of the age ranges but instead our purpose with this activity is to show you how to use the chart for future reference. </a:t>
            </a:r>
          </a:p>
          <a:p>
            <a:endParaRPr lang="en-US"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22</a:t>
            </a:fld>
            <a:endParaRPr lang="en-US" dirty="0"/>
          </a:p>
        </p:txBody>
      </p:sp>
    </p:spTree>
    <p:extLst>
      <p:ext uri="{BB962C8B-B14F-4D97-AF65-F5344CB8AC3E}">
        <p14:creationId xmlns:p14="http://schemas.microsoft.com/office/powerpoint/2010/main" val="174936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FACILITATOR'S NOTE</a:t>
            </a:r>
          </a:p>
          <a:p>
            <a:pPr marL="181117" indent="-181117">
              <a:buFont typeface="Arial" panose="020B0604020202020204" pitchFamily="34" charset="0"/>
              <a:buChar char="•"/>
            </a:pPr>
            <a:r>
              <a:rPr lang="en-US" b="0" dirty="0">
                <a:solidFill>
                  <a:srgbClr val="000000"/>
                </a:solidFill>
                <a:latin typeface="Calibri" panose="020F0502020204030204" pitchFamily="34" charset="0"/>
              </a:rPr>
              <a:t>It is not necessary to go through every milestone in detail.</a:t>
            </a:r>
          </a:p>
          <a:p>
            <a:pPr marL="181117" indent="-181117">
              <a:buFont typeface="Arial" panose="020B0604020202020204" pitchFamily="34" charset="0"/>
              <a:buChar char="•"/>
            </a:pPr>
            <a:r>
              <a:rPr lang="en-US" b="0" dirty="0">
                <a:solidFill>
                  <a:srgbClr val="000000"/>
                </a:solidFill>
                <a:latin typeface="Calibri" panose="020F0502020204030204" pitchFamily="34" charset="0"/>
              </a:rPr>
              <a:t>The goal is to ensure participants realize there are clear developmental stages and to give them an impression of different stages and how they build on one another.</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DO</a:t>
            </a:r>
          </a:p>
          <a:p>
            <a:r>
              <a:rPr lang="en-US" b="0" dirty="0">
                <a:solidFill>
                  <a:srgbClr val="000000"/>
                </a:solidFill>
                <a:latin typeface="Calibri" panose="020F0502020204030204" pitchFamily="34" charset="0"/>
              </a:rPr>
              <a:t>Read a few of the Language developmental milestones for infancy shown on the slide.</a:t>
            </a:r>
          </a:p>
          <a:p>
            <a:endParaRPr lang="en-US" b="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23</a:t>
            </a:fld>
            <a:endParaRPr lang="en-US" dirty="0"/>
          </a:p>
        </p:txBody>
      </p:sp>
    </p:spTree>
    <p:extLst>
      <p:ext uri="{BB962C8B-B14F-4D97-AF65-F5344CB8AC3E}">
        <p14:creationId xmlns:p14="http://schemas.microsoft.com/office/powerpoint/2010/main" val="17315675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FACILITATOR'S NOTE</a:t>
            </a:r>
          </a:p>
          <a:p>
            <a:pPr marL="181117" indent="-181117">
              <a:buFont typeface="Arial" panose="020B0604020202020204" pitchFamily="34" charset="0"/>
              <a:buChar char="•"/>
            </a:pPr>
            <a:r>
              <a:rPr lang="en-US" b="0" dirty="0">
                <a:solidFill>
                  <a:srgbClr val="000000"/>
                </a:solidFill>
                <a:latin typeface="Calibri" panose="020F0502020204030204" pitchFamily="34" charset="0"/>
              </a:rPr>
              <a:t>It is not necessary to go through every milestone in detail.</a:t>
            </a:r>
          </a:p>
          <a:p>
            <a:pPr marL="181117" indent="-181117">
              <a:buFont typeface="Arial" panose="020B0604020202020204" pitchFamily="34" charset="0"/>
              <a:buChar char="•"/>
            </a:pPr>
            <a:r>
              <a:rPr lang="en-US" b="0" dirty="0">
                <a:solidFill>
                  <a:srgbClr val="000000"/>
                </a:solidFill>
                <a:latin typeface="Calibri" panose="020F0502020204030204" pitchFamily="34" charset="0"/>
              </a:rPr>
              <a:t>The goal is to ensure participants realize there are clear developmental stages and to give them an impression of different stages and how they build on one another.</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DO</a:t>
            </a:r>
          </a:p>
          <a:p>
            <a:r>
              <a:rPr lang="en-US" b="0" dirty="0">
                <a:solidFill>
                  <a:srgbClr val="000000"/>
                </a:solidFill>
                <a:latin typeface="Calibri" panose="020F0502020204030204" pitchFamily="34" charset="0"/>
              </a:rPr>
              <a:t>Read a few of the Language developmental milestones for infancy shown on the slide.</a:t>
            </a:r>
          </a:p>
          <a:p>
            <a:endParaRPr lang="en-US" b="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24</a:t>
            </a:fld>
            <a:endParaRPr lang="en-US" dirty="0"/>
          </a:p>
        </p:txBody>
      </p:sp>
    </p:spTree>
    <p:extLst>
      <p:ext uri="{BB962C8B-B14F-4D97-AF65-F5344CB8AC3E}">
        <p14:creationId xmlns:p14="http://schemas.microsoft.com/office/powerpoint/2010/main" val="3011976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FACILITATOR'S NOTE</a:t>
            </a:r>
          </a:p>
          <a:p>
            <a:pPr marL="181117" indent="-181117">
              <a:buFont typeface="Arial" panose="020B0604020202020204" pitchFamily="34" charset="0"/>
              <a:buChar char="•"/>
            </a:pPr>
            <a:r>
              <a:rPr lang="en-US" b="0" dirty="0">
                <a:solidFill>
                  <a:srgbClr val="000000"/>
                </a:solidFill>
                <a:latin typeface="Calibri" panose="020F0502020204030204" pitchFamily="34" charset="0"/>
              </a:rPr>
              <a:t>It is not necessary to go through every milestone in detail.</a:t>
            </a:r>
          </a:p>
          <a:p>
            <a:pPr marL="181117" indent="-181117">
              <a:buFont typeface="Arial" panose="020B0604020202020204" pitchFamily="34" charset="0"/>
              <a:buChar char="•"/>
            </a:pPr>
            <a:r>
              <a:rPr lang="en-US" b="0" dirty="0">
                <a:solidFill>
                  <a:srgbClr val="000000"/>
                </a:solidFill>
                <a:latin typeface="Calibri" panose="020F0502020204030204" pitchFamily="34" charset="0"/>
              </a:rPr>
              <a:t>The goal is to ensure participants realize there are clear developmental stages and to give them an impression of different stages and how they build on one another.</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DO</a:t>
            </a:r>
          </a:p>
          <a:p>
            <a:r>
              <a:rPr lang="en-US" b="0" dirty="0">
                <a:solidFill>
                  <a:srgbClr val="000000"/>
                </a:solidFill>
                <a:latin typeface="Calibri" panose="020F0502020204030204" pitchFamily="34" charset="0"/>
              </a:rPr>
              <a:t>Read a few of the Language developmental milestones for infancy shown on the slide.</a:t>
            </a:r>
          </a:p>
          <a:p>
            <a:endParaRPr lang="en-US" b="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25</a:t>
            </a:fld>
            <a:endParaRPr lang="en-US" dirty="0"/>
          </a:p>
        </p:txBody>
      </p:sp>
    </p:spTree>
    <p:extLst>
      <p:ext uri="{BB962C8B-B14F-4D97-AF65-F5344CB8AC3E}">
        <p14:creationId xmlns:p14="http://schemas.microsoft.com/office/powerpoint/2010/main" val="878863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FACILITATOR'S NOTE</a:t>
            </a:r>
          </a:p>
          <a:p>
            <a:pPr marL="181117" indent="-181117">
              <a:buFont typeface="Arial" panose="020B0604020202020204" pitchFamily="34" charset="0"/>
              <a:buChar char="•"/>
            </a:pPr>
            <a:r>
              <a:rPr lang="en-US" b="0" dirty="0">
                <a:solidFill>
                  <a:srgbClr val="000000"/>
                </a:solidFill>
                <a:latin typeface="Calibri" panose="020F0502020204030204" pitchFamily="34" charset="0"/>
              </a:rPr>
              <a:t>It is not necessary to go through every milestone in detail.</a:t>
            </a:r>
          </a:p>
          <a:p>
            <a:pPr marL="181117" indent="-181117">
              <a:buFont typeface="Arial" panose="020B0604020202020204" pitchFamily="34" charset="0"/>
              <a:buChar char="•"/>
            </a:pPr>
            <a:r>
              <a:rPr lang="en-US" b="0" dirty="0">
                <a:solidFill>
                  <a:srgbClr val="000000"/>
                </a:solidFill>
                <a:latin typeface="Calibri" panose="020F0502020204030204" pitchFamily="34" charset="0"/>
              </a:rPr>
              <a:t>The goal is to ensure participants realize there are clear developmental stages and to give them an impression of different stages and how they build on one another.</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DO</a:t>
            </a:r>
          </a:p>
          <a:p>
            <a:r>
              <a:rPr lang="en-US" b="0" dirty="0">
                <a:solidFill>
                  <a:srgbClr val="000000"/>
                </a:solidFill>
                <a:latin typeface="Calibri" panose="020F0502020204030204" pitchFamily="34" charset="0"/>
              </a:rPr>
              <a:t>Read a few of the Language developmental milestones for infancy shown on the slide.</a:t>
            </a:r>
          </a:p>
          <a:p>
            <a:endParaRPr lang="en-US" b="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26</a:t>
            </a:fld>
            <a:endParaRPr lang="en-US" dirty="0"/>
          </a:p>
        </p:txBody>
      </p:sp>
    </p:spTree>
    <p:extLst>
      <p:ext uri="{BB962C8B-B14F-4D97-AF65-F5344CB8AC3E}">
        <p14:creationId xmlns:p14="http://schemas.microsoft.com/office/powerpoint/2010/main" val="37254032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FACILITATOR'S NOTE</a:t>
            </a:r>
          </a:p>
          <a:p>
            <a:pPr marL="181117" indent="-181117">
              <a:buFont typeface="Arial" panose="020B0604020202020204" pitchFamily="34" charset="0"/>
              <a:buChar char="•"/>
            </a:pPr>
            <a:r>
              <a:rPr lang="en-US" b="0" dirty="0">
                <a:solidFill>
                  <a:srgbClr val="000000"/>
                </a:solidFill>
                <a:latin typeface="Calibri" panose="020F0502020204030204" pitchFamily="34" charset="0"/>
              </a:rPr>
              <a:t>It is not necessary to go through every milestone in detail.</a:t>
            </a:r>
          </a:p>
          <a:p>
            <a:pPr marL="181117" indent="-181117">
              <a:buFont typeface="Arial" panose="020B0604020202020204" pitchFamily="34" charset="0"/>
              <a:buChar char="•"/>
            </a:pPr>
            <a:r>
              <a:rPr lang="en-US" b="0" dirty="0">
                <a:solidFill>
                  <a:srgbClr val="000000"/>
                </a:solidFill>
                <a:latin typeface="Calibri" panose="020F0502020204030204" pitchFamily="34" charset="0"/>
              </a:rPr>
              <a:t>The goal is to ensure participants realize there are clear developmental stages and to give them an impression of different stages and how they build on one another.</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DO</a:t>
            </a:r>
          </a:p>
          <a:p>
            <a:r>
              <a:rPr lang="en-US" b="0" dirty="0">
                <a:solidFill>
                  <a:srgbClr val="000000"/>
                </a:solidFill>
                <a:latin typeface="Calibri" panose="020F0502020204030204" pitchFamily="34" charset="0"/>
              </a:rPr>
              <a:t>Read a few of the Language developmental milestones for infancy shown on the slide.</a:t>
            </a:r>
          </a:p>
          <a:p>
            <a:endParaRPr lang="en-US" b="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27</a:t>
            </a:fld>
            <a:endParaRPr lang="en-US" dirty="0"/>
          </a:p>
        </p:txBody>
      </p:sp>
    </p:spTree>
    <p:extLst>
      <p:ext uri="{BB962C8B-B14F-4D97-AF65-F5344CB8AC3E}">
        <p14:creationId xmlns:p14="http://schemas.microsoft.com/office/powerpoint/2010/main" val="2677242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881">
              <a:defRPr/>
            </a:pPr>
            <a:r>
              <a:rPr lang="en-US" b="1" dirty="0">
                <a:solidFill>
                  <a:srgbClr val="000000"/>
                </a:solidFill>
                <a:latin typeface="Calibri" panose="020F0502020204030204" pitchFamily="34" charset="0"/>
              </a:rPr>
              <a:t>SAY</a:t>
            </a:r>
          </a:p>
          <a:p>
            <a:r>
              <a:rPr lang="en-US" dirty="0">
                <a:latin typeface="+mn-lt"/>
              </a:rPr>
              <a:t>Let’s talk briefly about another domain- sexual development.  Perhaps many of us grew up in homes that avoided talking about sex, and it is not always a comfortable topic to discuss in public. It is important that we review this domain for the same reasons that we talk about the other domains—to better understand the children in our homes, and to seek consultation from a professional if there is a concern. Refer to the right-time training Sexual Development and Identity to learn more about sexual development.  Let’s review </a:t>
            </a:r>
            <a:r>
              <a:rPr lang="en-US" u="sng" dirty="0">
                <a:latin typeface="+mn-lt"/>
              </a:rPr>
              <a:t>Handout #3: Sexual Development</a:t>
            </a:r>
            <a:r>
              <a:rPr lang="en-US" dirty="0">
                <a:latin typeface="+mn-lt"/>
              </a:rPr>
              <a:t>.  In our theme on Sexual Trauma, we will have more discussion on the impact of sexual trauma on sexual development.</a:t>
            </a:r>
          </a:p>
          <a:p>
            <a:endParaRPr lang="en-US" dirty="0"/>
          </a:p>
          <a:p>
            <a:r>
              <a:rPr lang="en-US" b="1" dirty="0"/>
              <a:t>DO</a:t>
            </a:r>
          </a:p>
          <a:p>
            <a:r>
              <a:rPr lang="en-US" dirty="0">
                <a:latin typeface="+mn-lt"/>
              </a:rPr>
              <a:t>Refer participants to </a:t>
            </a:r>
            <a:r>
              <a:rPr lang="en-US" u="sng" dirty="0">
                <a:latin typeface="+mn-lt"/>
              </a:rPr>
              <a:t>Handout #3: Sexual Development </a:t>
            </a:r>
            <a:r>
              <a:rPr lang="en-US" dirty="0">
                <a:latin typeface="+mn-lt"/>
              </a:rPr>
              <a:t>and review a couple of the age categories. </a:t>
            </a:r>
          </a:p>
          <a:p>
            <a:r>
              <a:rPr lang="en-US" dirty="0"/>
              <a:t> </a:t>
            </a:r>
          </a:p>
          <a:p>
            <a:endParaRPr lang="en-US"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28</a:t>
            </a:fld>
            <a:endParaRPr lang="en-US" dirty="0"/>
          </a:p>
        </p:txBody>
      </p:sp>
    </p:spTree>
    <p:extLst>
      <p:ext uri="{BB962C8B-B14F-4D97-AF65-F5344CB8AC3E}">
        <p14:creationId xmlns:p14="http://schemas.microsoft.com/office/powerpoint/2010/main" val="4055391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While it is typical for there to be differences in the achievement of developmental milestones, trauma can result in loss of developmental milestones, or the interruption of progression to the next developmental level.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A child might experience trauma such as chronic neglect, emotional or physical abuse, witnessing family violence, separation from caregivers, or something as unintended as displacement as a result of a natural disaster. Each of these traumatic experiences can cause interruption and delay of developmental milestones.</a:t>
            </a:r>
          </a:p>
          <a:p>
            <a:endParaRPr lang="en-US"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29</a:t>
            </a:fld>
            <a:endParaRPr lang="en-US" dirty="0"/>
          </a:p>
        </p:txBody>
      </p:sp>
    </p:spTree>
    <p:extLst>
      <p:ext uri="{BB962C8B-B14F-4D97-AF65-F5344CB8AC3E}">
        <p14:creationId xmlns:p14="http://schemas.microsoft.com/office/powerpoint/2010/main" val="352160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1" y="1383031"/>
            <a:ext cx="5852160" cy="7518160"/>
          </a:xfrm>
        </p:spPr>
        <p:txBody>
          <a:bodyPr/>
          <a:lstStyle/>
          <a:p>
            <a:r>
              <a:rPr lang="en-US" b="1" dirty="0">
                <a:solidFill>
                  <a:srgbClr val="000000"/>
                </a:solidFill>
                <a:latin typeface="Calibri" panose="020F0502020204030204" pitchFamily="34" charset="0"/>
              </a:rPr>
              <a:t>FACILITATOR'S NOTE</a:t>
            </a:r>
          </a:p>
          <a:p>
            <a:pPr marL="218012" indent="-181117" defTabSz="965956">
              <a:buFont typeface="Arial" panose="020B0604020202020204" pitchFamily="34" charset="0"/>
              <a:buChar char="•"/>
              <a:defRPr/>
            </a:pPr>
            <a:r>
              <a:rPr lang="en-US" b="0" dirty="0">
                <a:solidFill>
                  <a:srgbClr val="000000"/>
                </a:solidFill>
                <a:latin typeface="Calibri" panose="020F0502020204030204" pitchFamily="34" charset="0"/>
              </a:rPr>
              <a:t>Participants are expected to have the </a:t>
            </a:r>
            <a:r>
              <a:rPr lang="en-US" b="1" dirty="0">
                <a:solidFill>
                  <a:srgbClr val="000000"/>
                </a:solidFill>
                <a:latin typeface="Calibri" panose="020F0502020204030204" pitchFamily="34" charset="0"/>
              </a:rPr>
              <a:t>Participant Resource Manual </a:t>
            </a:r>
            <a:r>
              <a:rPr lang="en-US" b="0" dirty="0">
                <a:solidFill>
                  <a:srgbClr val="000000"/>
                </a:solidFill>
                <a:latin typeface="Calibri" panose="020F0502020204030204" pitchFamily="34" charset="0"/>
              </a:rPr>
              <a:t>available for every session.</a:t>
            </a:r>
          </a:p>
          <a:p>
            <a:pPr marL="36894"/>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MATERIALS NEEDED</a:t>
            </a:r>
          </a:p>
          <a:p>
            <a:pPr defTabSz="965956">
              <a:defRPr/>
            </a:pPr>
            <a:r>
              <a:rPr lang="en-US" kern="1200" dirty="0">
                <a:solidFill>
                  <a:srgbClr val="000000"/>
                </a:solidFill>
                <a:effectLst/>
                <a:latin typeface="Calibri" panose="020F0502020204030204" pitchFamily="34" charset="0"/>
                <a:ea typeface="+mn-ea"/>
                <a:cs typeface="+mn-cs"/>
              </a:rPr>
              <a:t>You will need the following if conducting the session in the classroom:</a:t>
            </a:r>
          </a:p>
          <a:p>
            <a:pPr marL="181117" indent="-181117" defTabSz="965956">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 screen and projector</a:t>
            </a:r>
            <a:r>
              <a:rPr lang="en-US" dirty="0">
                <a:solidFill>
                  <a:srgbClr val="000000"/>
                </a:solidFill>
                <a:latin typeface="Calibri" panose="020F0502020204030204" pitchFamily="34" charset="0"/>
                <a:cs typeface="+mn-cs"/>
              </a:rPr>
              <a:t> </a:t>
            </a:r>
            <a:r>
              <a:rPr lang="en-US" kern="1200" dirty="0">
                <a:solidFill>
                  <a:srgbClr val="000000"/>
                </a:solidFill>
                <a:effectLst/>
                <a:latin typeface="Calibri" panose="020F0502020204030204" pitchFamily="34" charset="0"/>
                <a:ea typeface="+mn-ea"/>
                <a:cs typeface="+mn-cs"/>
              </a:rPr>
              <a:t>(test before the session with the computer and cables you will use.)</a:t>
            </a:r>
          </a:p>
          <a:p>
            <a:pPr marL="181117" indent="-181117" defTabSz="965956">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 flipchart or whiteboard and markers for several of the activities  A flipchart with a sticky backing on each sheet may be useful </a:t>
            </a:r>
            <a:r>
              <a:rPr lang="en-US" dirty="0">
                <a:solidFill>
                  <a:srgbClr val="000000"/>
                </a:solidFill>
                <a:latin typeface="Calibri" panose="020F0502020204030204" pitchFamily="34" charset="0"/>
                <a:cs typeface="+mn-cs"/>
              </a:rPr>
              <a:t>and will allow </a:t>
            </a:r>
            <a:r>
              <a:rPr lang="en-US" kern="1200" dirty="0">
                <a:solidFill>
                  <a:srgbClr val="000000"/>
                </a:solidFill>
                <a:effectLst/>
                <a:latin typeface="Calibri" panose="020F0502020204030204" pitchFamily="34" charset="0"/>
                <a:ea typeface="+mn-ea"/>
                <a:cs typeface="+mn-cs"/>
              </a:rPr>
              <a:t>you </a:t>
            </a:r>
            <a:r>
              <a:rPr lang="en-US" dirty="0">
                <a:solidFill>
                  <a:srgbClr val="000000"/>
                </a:solidFill>
                <a:latin typeface="Calibri" panose="020F0502020204030204" pitchFamily="34" charset="0"/>
                <a:cs typeface="+mn-cs"/>
              </a:rPr>
              <a:t>to </a:t>
            </a:r>
            <a:r>
              <a:rPr lang="en-US" kern="1200" dirty="0">
                <a:solidFill>
                  <a:srgbClr val="000000"/>
                </a:solidFill>
                <a:effectLst/>
                <a:latin typeface="Calibri" panose="020F0502020204030204" pitchFamily="34" charset="0"/>
                <a:ea typeface="+mn-ea"/>
                <a:cs typeface="+mn-cs"/>
              </a:rPr>
              <a:t>post completed flipchart sheets on the wall for reference.</a:t>
            </a:r>
          </a:p>
          <a:p>
            <a:pPr marL="181117" indent="-181117" defTabSz="965956">
              <a:buFont typeface="Arial" panose="020B0604020202020204" pitchFamily="34" charset="0"/>
              <a:buChar char="•"/>
              <a:defRPr/>
            </a:pPr>
            <a:r>
              <a:rPr lang="en-US" dirty="0">
                <a:solidFill>
                  <a:srgbClr val="000000"/>
                </a:solidFill>
                <a:latin typeface="Calibri" panose="020F0502020204030204" pitchFamily="34" charset="0"/>
                <a:cs typeface="Times New Roman" panose="02020603050405020304" pitchFamily="18" charset="0"/>
              </a:rPr>
              <a:t>Name tent cards (use the name tent cards made during the Introduction and Welcome theme.)</a:t>
            </a:r>
          </a:p>
          <a:p>
            <a:pPr marL="181117" indent="-181117" defTabSz="965956">
              <a:buFont typeface="Arial" panose="020B0604020202020204" pitchFamily="34" charset="0"/>
              <a:buChar char="•"/>
              <a:defRPr/>
            </a:pPr>
            <a:endParaRPr lang="en-US" kern="1200" dirty="0">
              <a:solidFill>
                <a:srgbClr val="000000"/>
              </a:solidFill>
              <a:effectLst/>
              <a:latin typeface="Calibri" panose="020F0502020204030204" pitchFamily="34" charset="0"/>
              <a:ea typeface="+mn-ea"/>
              <a:cs typeface="Times New Roman" panose="02020603050405020304" pitchFamily="18" charset="0"/>
            </a:endParaRPr>
          </a:p>
          <a:p>
            <a:pPr defTabSz="965956">
              <a:defRPr/>
            </a:pPr>
            <a:r>
              <a:rPr lang="en-US" kern="1200" dirty="0">
                <a:solidFill>
                  <a:srgbClr val="000000"/>
                </a:solidFill>
                <a:effectLst/>
                <a:latin typeface="Calibri" panose="020F0502020204030204" pitchFamily="34" charset="0"/>
                <a:ea typeface="+mn-ea"/>
                <a:cs typeface="+mn-cs"/>
              </a:rPr>
              <a:t>You will need the following if conducting the session via a remote platform:</a:t>
            </a:r>
          </a:p>
          <a:p>
            <a:pPr marL="171351" indent="-171351" defTabSz="965956">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Access to a strong internet connection</a:t>
            </a:r>
          </a:p>
          <a:p>
            <a:pPr marL="171351" indent="-171351" defTabSz="965956">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 back-up plan in the event your internet and/or computer do not work</a:t>
            </a:r>
          </a:p>
          <a:p>
            <a:pPr marL="171351" indent="-171351" defTabSz="965956">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 computer that has the ability to connect to a remote platform- Zoom is recommended</a:t>
            </a:r>
          </a:p>
          <a:p>
            <a:endParaRPr lang="en-US" dirty="0">
              <a:solidFill>
                <a:srgbClr val="000000"/>
              </a:solidFill>
              <a:latin typeface="Calibri" panose="020F0502020204030204" pitchFamily="34" charset="0"/>
              <a:cs typeface="Times New Roman" panose="02020603050405020304" pitchFamily="18" charset="0"/>
            </a:endParaRPr>
          </a:p>
          <a:p>
            <a:r>
              <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HANDOUTS</a:t>
            </a:r>
          </a:p>
          <a:p>
            <a:pPr defTabSz="965956">
              <a:defRPr/>
            </a:pPr>
            <a:r>
              <a:rPr lang="en-US" kern="1200" dirty="0">
                <a:solidFill>
                  <a:srgbClr val="000000"/>
                </a:solidFill>
                <a:effectLst/>
                <a:latin typeface="Calibri" panose="020F0502020204030204" pitchFamily="34" charset="0"/>
                <a:ea typeface="+mn-ea"/>
                <a:cs typeface="+mn-cs"/>
              </a:rPr>
              <a:t>Have the following handouts accessible. Participants will have all handouts listed below in their </a:t>
            </a:r>
            <a:r>
              <a:rPr lang="en-US" b="1" kern="1200" dirty="0">
                <a:solidFill>
                  <a:srgbClr val="000000"/>
                </a:solidFill>
                <a:effectLst/>
                <a:latin typeface="Calibri" panose="020F0502020204030204" pitchFamily="34" charset="0"/>
                <a:ea typeface="+mn-ea"/>
                <a:cs typeface="+mn-cs"/>
              </a:rPr>
              <a:t>Participant Resource Manual</a:t>
            </a:r>
            <a:r>
              <a:rPr lang="en-US" b="1" dirty="0">
                <a:solidFill>
                  <a:srgbClr val="000000"/>
                </a:solidFill>
                <a:latin typeface="Calibri" panose="020F0502020204030204" pitchFamily="34" charset="0"/>
                <a:cs typeface="+mn-cs"/>
              </a:rPr>
              <a:t>:</a:t>
            </a:r>
            <a:endParaRPr lang="en-US" kern="1200" dirty="0">
              <a:solidFill>
                <a:srgbClr val="000000"/>
              </a:solidFill>
              <a:effectLst/>
              <a:latin typeface="Calibri" panose="020F0502020204030204" pitchFamily="34" charset="0"/>
              <a:ea typeface="+mn-ea"/>
              <a:cs typeface="+mn-cs"/>
            </a:endParaRPr>
          </a:p>
          <a:p>
            <a:pPr marL="181117" indent="-181117" defTabSz="913881">
              <a:buFont typeface="Arial" panose="020B0604020202020204" pitchFamily="34" charset="0"/>
              <a:buChar char="•"/>
              <a:defRPr/>
            </a:pPr>
            <a:r>
              <a:rPr lang="en-US" dirty="0">
                <a:solidFill>
                  <a:srgbClr val="000000"/>
                </a:solidFill>
                <a:latin typeface="Calibri" panose="020F0502020204030204" pitchFamily="34" charset="0"/>
                <a:cs typeface="Times New Roman" panose="02020603050405020304" pitchFamily="18" charset="0"/>
              </a:rPr>
              <a:t>Handout #1:  Glossary: Child Development Podcast</a:t>
            </a:r>
          </a:p>
          <a:p>
            <a:pPr marL="181117" indent="-181117" defTabSz="913881">
              <a:buFont typeface="Arial" panose="020B0604020202020204" pitchFamily="34" charset="0"/>
              <a:buChar char="•"/>
              <a:defRPr/>
            </a:pPr>
            <a:r>
              <a:rPr lang="en-US" dirty="0">
                <a:solidFill>
                  <a:srgbClr val="000000"/>
                </a:solidFill>
                <a:latin typeface="Calibri" panose="020F0502020204030204" pitchFamily="34" charset="0"/>
                <a:cs typeface="Times New Roman" panose="02020603050405020304" pitchFamily="18" charset="0"/>
              </a:rPr>
              <a:t>Handout #2:  Broad Developmental Themes from Birth to Age 21 Years</a:t>
            </a:r>
          </a:p>
          <a:p>
            <a:pPr marL="181117" indent="-181117" defTabSz="913881">
              <a:buFont typeface="Arial" panose="020B0604020202020204" pitchFamily="34" charset="0"/>
              <a:buChar char="•"/>
              <a:defRPr/>
            </a:pPr>
            <a:r>
              <a:rPr lang="en-US" dirty="0">
                <a:solidFill>
                  <a:srgbClr val="000000"/>
                </a:solidFill>
                <a:latin typeface="Calibri" panose="020F0502020204030204" pitchFamily="34" charset="0"/>
                <a:cs typeface="Times New Roman" panose="02020603050405020304" pitchFamily="18" charset="0"/>
              </a:rPr>
              <a:t>Handout #3:  Sexual Development</a:t>
            </a:r>
          </a:p>
          <a:p>
            <a:pPr marL="181117" indent="-181117">
              <a:buFont typeface="Arial" panose="020B0604020202020204" pitchFamily="34" charset="0"/>
              <a:buChar char="•"/>
            </a:pPr>
            <a:r>
              <a:rPr lang="en-US" dirty="0">
                <a:solidFill>
                  <a:srgbClr val="000000"/>
                </a:solidFill>
                <a:latin typeface="Calibri" panose="020F0502020204030204" pitchFamily="34" charset="0"/>
                <a:cs typeface="Times New Roman" panose="02020603050405020304" pitchFamily="18" charset="0"/>
              </a:rPr>
              <a:t>US Centers for Disease Control Positive Parenting Tips </a:t>
            </a:r>
          </a:p>
          <a:p>
            <a:pPr marL="374309" lvl="1" indent="-181117">
              <a:buFont typeface="Arial" panose="020B0604020202020204" pitchFamily="34" charset="0"/>
              <a:buChar char="•"/>
            </a:pPr>
            <a:r>
              <a:rPr lang="en-US" dirty="0">
                <a:solidFill>
                  <a:srgbClr val="000000"/>
                </a:solidFill>
                <a:latin typeface="Calibri" panose="020F0502020204030204" pitchFamily="34" charset="0"/>
                <a:cs typeface="Times New Roman" panose="02020603050405020304" pitchFamily="18" charset="0"/>
              </a:rPr>
              <a:t>Handout #4:  CDC Tip Sheet infants 0-1</a:t>
            </a:r>
          </a:p>
          <a:p>
            <a:pPr marL="374309" lvl="1" indent="-181117">
              <a:buFont typeface="Arial" panose="020B0604020202020204" pitchFamily="34" charset="0"/>
              <a:buChar char="•"/>
            </a:pPr>
            <a:r>
              <a:rPr lang="en-US" dirty="0">
                <a:solidFill>
                  <a:srgbClr val="000000"/>
                </a:solidFill>
                <a:latin typeface="Calibri" panose="020F0502020204030204" pitchFamily="34" charset="0"/>
                <a:cs typeface="Times New Roman" panose="02020603050405020304" pitchFamily="18" charset="0"/>
              </a:rPr>
              <a:t>Handout #5:  CDC Tip Sheet toddlers 1-2</a:t>
            </a:r>
          </a:p>
          <a:p>
            <a:pPr marL="374309" lvl="1" indent="-181117">
              <a:buFont typeface="Arial" panose="020B0604020202020204" pitchFamily="34" charset="0"/>
              <a:buChar char="•"/>
            </a:pPr>
            <a:r>
              <a:rPr lang="en-US" dirty="0">
                <a:solidFill>
                  <a:srgbClr val="000000"/>
                </a:solidFill>
                <a:latin typeface="Calibri" panose="020F0502020204030204" pitchFamily="34" charset="0"/>
                <a:cs typeface="Times New Roman" panose="02020603050405020304" pitchFamily="18" charset="0"/>
              </a:rPr>
              <a:t>Handout #6:  CDC Tip Sheet toddlers 2-3</a:t>
            </a:r>
          </a:p>
          <a:p>
            <a:pPr marL="374309" lvl="1" indent="-181117">
              <a:buFont typeface="Arial" panose="020B0604020202020204" pitchFamily="34" charset="0"/>
              <a:buChar char="•"/>
            </a:pPr>
            <a:r>
              <a:rPr lang="en-US" dirty="0">
                <a:solidFill>
                  <a:srgbClr val="000000"/>
                </a:solidFill>
                <a:latin typeface="Calibri" panose="020F0502020204030204" pitchFamily="34" charset="0"/>
                <a:cs typeface="Times New Roman" panose="02020603050405020304" pitchFamily="18" charset="0"/>
              </a:rPr>
              <a:t>Handout #7:  CDC Tip Sheet preschoolers 3-5</a:t>
            </a:r>
          </a:p>
          <a:p>
            <a:pPr marL="374309" lvl="1" indent="-181117">
              <a:buFont typeface="Arial" panose="020B0604020202020204" pitchFamily="34" charset="0"/>
              <a:buChar char="•"/>
            </a:pPr>
            <a:r>
              <a:rPr lang="en-US" dirty="0">
                <a:solidFill>
                  <a:srgbClr val="000000"/>
                </a:solidFill>
                <a:latin typeface="Calibri" panose="020F0502020204030204" pitchFamily="34" charset="0"/>
                <a:cs typeface="Times New Roman" panose="02020603050405020304" pitchFamily="18" charset="0"/>
              </a:rPr>
              <a:t>Handout #8:  CDC Tip Sheet middle-childhood 6-8</a:t>
            </a:r>
          </a:p>
          <a:p>
            <a:pPr marL="374309" lvl="1" indent="-181117">
              <a:buFont typeface="Arial" panose="020B0604020202020204" pitchFamily="34" charset="0"/>
              <a:buChar char="•"/>
            </a:pPr>
            <a:r>
              <a:rPr lang="en-US" dirty="0">
                <a:solidFill>
                  <a:srgbClr val="000000"/>
                </a:solidFill>
                <a:latin typeface="Calibri" panose="020F0502020204030204" pitchFamily="34" charset="0"/>
                <a:cs typeface="Times New Roman" panose="02020603050405020304" pitchFamily="18" charset="0"/>
              </a:rPr>
              <a:t>Handout #9:  CDC Tip Sheet middle-childhood 9-11</a:t>
            </a:r>
          </a:p>
          <a:p>
            <a:pPr marL="374309" lvl="1" indent="-181117">
              <a:buFont typeface="Arial" panose="020B0604020202020204" pitchFamily="34" charset="0"/>
              <a:buChar char="•"/>
            </a:pPr>
            <a:r>
              <a:rPr lang="en-US" dirty="0">
                <a:solidFill>
                  <a:srgbClr val="000000"/>
                </a:solidFill>
                <a:latin typeface="Calibri" panose="020F0502020204030204" pitchFamily="34" charset="0"/>
                <a:cs typeface="Times New Roman" panose="02020603050405020304" pitchFamily="18" charset="0"/>
              </a:rPr>
              <a:t>Handout #10:  CDC Tip Sheet young-teen 12-14</a:t>
            </a:r>
          </a:p>
          <a:p>
            <a:pPr marL="374309" lvl="1" indent="-181117">
              <a:buFont typeface="Arial" panose="020B0604020202020204" pitchFamily="34" charset="0"/>
              <a:buChar char="•"/>
            </a:pPr>
            <a:r>
              <a:rPr lang="en-US" dirty="0">
                <a:solidFill>
                  <a:srgbClr val="000000"/>
                </a:solidFill>
                <a:latin typeface="Calibri" panose="020F0502020204030204" pitchFamily="34" charset="0"/>
                <a:cs typeface="Times New Roman" panose="02020603050405020304" pitchFamily="18" charset="0"/>
              </a:rPr>
              <a:t>Handout #11:  CDC Tip Sheet teen 15-17</a:t>
            </a:r>
          </a:p>
          <a:p>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VIDEOS AND PODCASTS</a:t>
            </a:r>
          </a:p>
          <a:p>
            <a:pPr defTabSz="913881">
              <a:defRPr/>
            </a:pPr>
            <a:r>
              <a:rPr lang="en-US" dirty="0">
                <a:solidFill>
                  <a:srgbClr val="000000"/>
                </a:solidFill>
                <a:latin typeface="Calibri" panose="020F0502020204030204" pitchFamily="34" charset="0"/>
                <a:cs typeface="Times New Roman" panose="02020603050405020304" pitchFamily="18" charset="0"/>
              </a:rPr>
              <a:t>Before the day you facilitate this class, decide how you will show/play the media items, review any specific instructions for the theme, and do a test drive. You may wish to set up the media to the start point.  Unless indicated otherwise below, all videos and podcasts </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can be obtained on </a:t>
            </a:r>
            <a:r>
              <a:rPr lang="en-US" dirty="0">
                <a:solidFill>
                  <a:srgbClr val="000000"/>
                </a:solidFill>
                <a:latin typeface="Calibri" panose="020F0502020204030204" pitchFamily="34" charset="0"/>
              </a:rPr>
              <a:t>CapLEARN (https://learn.childwelfare.gov/) or NTDC website (</a:t>
            </a:r>
            <a:r>
              <a:rPr lang="en-US" dirty="0">
                <a:solidFill>
                  <a:srgbClr val="000000"/>
                </a:solidFill>
                <a:latin typeface="Calibri" panose="020F0502020204030204" pitchFamily="34" charset="0"/>
                <a:hlinkClick r:id="rId3"/>
              </a:rPr>
              <a:t>https://ntdcportal.org/</a:t>
            </a:r>
            <a:r>
              <a:rPr lang="en-US" dirty="0">
                <a:solidFill>
                  <a:srgbClr val="000000"/>
                </a:solidFill>
                <a:latin typeface="Calibri" panose="020F0502020204030204" pitchFamily="34" charset="0"/>
              </a:rPr>
              <a:t>).</a:t>
            </a:r>
          </a:p>
          <a:p>
            <a:pPr defTabSz="913881">
              <a:defRPr/>
            </a:pPr>
            <a:r>
              <a:rPr lang="en-US" b="1" dirty="0">
                <a:solidFill>
                  <a:srgbClr val="000000"/>
                </a:solidFill>
                <a:latin typeface="Calibri" panose="020F0502020204030204" pitchFamily="34" charset="0"/>
                <a:cs typeface="Times New Roman" panose="02020603050405020304" pitchFamily="18" charset="0"/>
              </a:rPr>
              <a:t>The following media is used in this theme: </a:t>
            </a:r>
          </a:p>
          <a:p>
            <a:pPr marL="181117" indent="-181117">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Podcast:  Bruce Perry</a:t>
            </a:r>
          </a:p>
          <a:p>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EVALUATION</a:t>
            </a:r>
          </a:p>
          <a:p>
            <a:r>
              <a:rPr lang="en-US"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There is a pre- and post-survey available for every theme.  If the facilitator wants to use these evaluation tools, they will need to be downloaded from the NTDC website or CapLEARN and provided to participants. Participants will need to complete the pre-survey prior to the theme and the post-survey upon completion of the theme.  If conducting the class on a remote platform, the facilitator will need to put the surveys into an online format such as survey monkey.</a:t>
            </a:r>
          </a:p>
          <a:p>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t>3</a:t>
            </a:fld>
            <a:endParaRPr lang="en-US" dirty="0"/>
          </a:p>
        </p:txBody>
      </p:sp>
      <p:sp>
        <p:nvSpPr>
          <p:cNvPr id="7" name="Rectangle 6">
            <a:extLst>
              <a:ext uri="{FF2B5EF4-FFF2-40B4-BE49-F238E27FC236}">
                <a16:creationId xmlns:a16="http://schemas.microsoft.com/office/drawing/2014/main" id="{D129D9C1-2B1E-40B9-934B-4D85DE6FC260}"/>
              </a:ext>
            </a:extLst>
          </p:cNvPr>
          <p:cNvSpPr/>
          <p:nvPr/>
        </p:nvSpPr>
        <p:spPr>
          <a:xfrm>
            <a:off x="731520" y="700010"/>
            <a:ext cx="3593476" cy="380524"/>
          </a:xfrm>
          <a:prstGeom prst="rect">
            <a:avLst/>
          </a:prstGeom>
        </p:spPr>
        <p:txBody>
          <a:bodyPr wrap="none" lIns="96595" tIns="48297" rIns="96595" bIns="48297">
            <a:spAutoFit/>
          </a:bodyPr>
          <a:lstStyle/>
          <a:p>
            <a:r>
              <a:rPr lang="en-US" dirty="0">
                <a:solidFill>
                  <a:srgbClr val="183250"/>
                </a:solidFill>
                <a:latin typeface="Arial Rounded MT Bold" panose="020F0704030504030204" pitchFamily="34" charset="77"/>
              </a:rPr>
              <a:t>MATERIALS AND HANDOUTS</a:t>
            </a:r>
          </a:p>
        </p:txBody>
      </p:sp>
    </p:spTree>
    <p:extLst>
      <p:ext uri="{BB962C8B-B14F-4D97-AF65-F5344CB8AC3E}">
        <p14:creationId xmlns:p14="http://schemas.microsoft.com/office/powerpoint/2010/main" val="339171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7"/>
            <a:ext cx="5852160" cy="4706835"/>
          </a:xfrm>
        </p:spPr>
        <p:txBody>
          <a:bodyPr/>
          <a:lstStyle/>
          <a:p>
            <a:r>
              <a:rPr lang="en-US" b="1" dirty="0">
                <a:solidFill>
                  <a:srgbClr val="000000"/>
                </a:solidFill>
                <a:latin typeface="Calibri" panose="020F050202020403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Consider what it would look like if a traumatic event occurred during the Early Childhood phase; let’s say for a 3-year-old child. If the child experienced delays in development at age 3 due to trauma, then it will also affect the child’s achievement of developmental milestones at age 4 and 5, the middle childhood stage, because skills build upon one another. On the slide you see how this trauma occurring at age 3 can result in developmental delays in all the domains as the child ages.</a:t>
            </a:r>
          </a:p>
          <a:p>
            <a:endParaRPr lang="en-US" dirty="0">
              <a:solidFill>
                <a:srgbClr val="000000"/>
              </a:solidFill>
              <a:latin typeface="Calibri" panose="020F050202020403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We also need to remember, that for a child who has experienced trauma, there may be delays observed in some areas and not in others. For example, the 3-year-old who was impacted by trauma might achieve the Physical milestones but have delays in the Social-Emotional or Cognitive domains. If there is no intervention and the child is not able to catch up for a long time, you can see how it would affect the child’s overall developmental picture and behavior.</a:t>
            </a:r>
          </a:p>
          <a:p>
            <a:endParaRPr lang="en-US" dirty="0">
              <a:solidFill>
                <a:srgbClr val="000000"/>
              </a:solidFill>
              <a:latin typeface="Calibri" panose="020F050202020403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Again, these delays might happen in only one area or may occur across many developmental areas. Another example might be that a child may be developing at their age level in large motor skills like walking and running, but have delays in their speech development, and may need some help in this area. Another child may be ahead in their cognitive abilities; let’s say showing signs that they will be an early reader; but be less developed in social skills, such as having difficulty getting along with peers in preschool.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These delays call upon the parent to change and/or modify parenting to better support the child’s growth and learning. Parents must recognize that due to these delays, a child’s inability to “act their age” is not because they don’t want to, it is because they often cannot. It is important to engage with professionals who can help to develop strategies that will </a:t>
            </a:r>
            <a:r>
              <a:rPr lang="en-US" dirty="0">
                <a:solidFill>
                  <a:srgbClr val="000000"/>
                </a:solidFill>
                <a:latin typeface="Calibri" panose="020F0502020204030204" pitchFamily="34" charset="0"/>
              </a:rPr>
              <a:t>assist</a:t>
            </a:r>
            <a:r>
              <a:rPr lang="en-US" kern="1200" dirty="0">
                <a:solidFill>
                  <a:srgbClr val="000000"/>
                </a:solidFill>
                <a:effectLst/>
                <a:latin typeface="Calibri" panose="020F0502020204030204" pitchFamily="34" charset="0"/>
                <a:ea typeface="+mn-ea"/>
                <a:cs typeface="Arial" panose="020B0604020202020204" pitchFamily="34" charset="0"/>
              </a:rPr>
              <a:t> the child in overcoming these gaps in development. It is also essential that parents who are fostering or adopting take extra care to provide the child with a sense of safety, predictability, and protection. You will also want to provide rich developmental experiences to help the child make progress toward developmental milestones. </a:t>
            </a:r>
          </a:p>
          <a:p>
            <a:endParaRPr lang="en-US"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30</a:t>
            </a:fld>
            <a:endParaRPr lang="en-US" dirty="0"/>
          </a:p>
        </p:txBody>
      </p:sp>
    </p:spTree>
    <p:extLst>
      <p:ext uri="{BB962C8B-B14F-4D97-AF65-F5344CB8AC3E}">
        <p14:creationId xmlns:p14="http://schemas.microsoft.com/office/powerpoint/2010/main" val="2463122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9"/>
            <a:ext cx="5852160" cy="4980622"/>
          </a:xfrm>
        </p:spPr>
        <p:txBody>
          <a:bodyPr/>
          <a:lstStyle/>
          <a:p>
            <a:endParaRPr lang="en-US" b="0"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FACILITATOR NOTES</a:t>
            </a:r>
          </a:p>
          <a:p>
            <a:r>
              <a:rPr lang="en-US" b="0" dirty="0">
                <a:solidFill>
                  <a:srgbClr val="000000"/>
                </a:solidFill>
                <a:latin typeface="Calibri" panose="020F0502020204030204" pitchFamily="34" charset="0"/>
              </a:rPr>
              <a:t>You will not review these handouts in class. You will share information about them so participants can be aware of this resource for further use. </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DO</a:t>
            </a:r>
          </a:p>
          <a:p>
            <a:pPr defTabSz="965956">
              <a:defRPr/>
            </a:pPr>
            <a:r>
              <a:rPr lang="en-US" dirty="0">
                <a:solidFill>
                  <a:srgbClr val="000000"/>
                </a:solidFill>
                <a:latin typeface="Calibri" panose="020F0502020204030204" pitchFamily="34" charset="0"/>
              </a:rPr>
              <a:t>Refer participants to Handouts #4 - #11 in their </a:t>
            </a:r>
            <a:r>
              <a:rPr lang="en-US" b="1" dirty="0">
                <a:solidFill>
                  <a:srgbClr val="000000"/>
                </a:solidFill>
                <a:latin typeface="Calibri" panose="020F0502020204030204" pitchFamily="34" charset="0"/>
              </a:rPr>
              <a:t>Participant Resource Manual</a:t>
            </a:r>
            <a:r>
              <a:rPr lang="en-US" dirty="0">
                <a:solidFill>
                  <a:srgbClr val="000000"/>
                </a:solidFill>
                <a:latin typeface="Calibri" panose="020F0502020204030204" pitchFamily="34" charset="0"/>
              </a:rPr>
              <a:t>. The Centers for Disease Control (CDC) have developed a series of Positive Parenting Tips for different age ranges. You may notice that these tip sheets use slightly different age ranges than the ones used in </a:t>
            </a:r>
            <a:r>
              <a:rPr lang="en-US" u="sng" dirty="0">
                <a:solidFill>
                  <a:srgbClr val="000000"/>
                </a:solidFill>
                <a:latin typeface="Calibri" panose="020F0502020204030204" pitchFamily="34" charset="0"/>
              </a:rPr>
              <a:t>Handout #2: Broad Developmental Themes</a:t>
            </a:r>
            <a:r>
              <a:rPr lang="en-US" dirty="0">
                <a:solidFill>
                  <a:srgbClr val="000000"/>
                </a:solidFill>
                <a:latin typeface="Calibri" panose="020F0502020204030204" pitchFamily="34" charset="0"/>
              </a:rPr>
              <a:t>. </a:t>
            </a:r>
            <a:r>
              <a:rPr lang="en-US" b="0" u="none" dirty="0">
                <a:solidFill>
                  <a:srgbClr val="000000"/>
                </a:solidFill>
                <a:latin typeface="Calibri" panose="020F0502020204030204" pitchFamily="34" charset="0"/>
              </a:rPr>
              <a:t> </a:t>
            </a:r>
            <a:r>
              <a:rPr lang="en-US" dirty="0">
                <a:solidFill>
                  <a:srgbClr val="000000"/>
                </a:solidFill>
                <a:latin typeface="Calibri" panose="020F0502020204030204" pitchFamily="34" charset="0"/>
              </a:rPr>
              <a:t>There are a total of eight tip sheets, one for each age range shown on the slide. These tip sheets can be useful to you understanding the developmental stages of children as they move into your home:</a:t>
            </a:r>
          </a:p>
          <a:p>
            <a:pPr marL="567499" lvl="2" indent="-181117">
              <a:buFont typeface="Wingdings" panose="05000000000000000000" pitchFamily="2" charset="2"/>
              <a:buChar char="Ø"/>
            </a:pPr>
            <a:r>
              <a:rPr lang="en-US" b="0" u="sng" strike="noStrike" kern="1200" baseline="0" dirty="0">
                <a:solidFill>
                  <a:srgbClr val="000000"/>
                </a:solidFill>
                <a:latin typeface="Calibri" panose="020F0502020204030204" pitchFamily="34" charset="0"/>
                <a:ea typeface="+mn-ea"/>
                <a:cs typeface="Arial" panose="020B0604020202020204" pitchFamily="34" charset="0"/>
              </a:rPr>
              <a:t>Handout #4: Infants (0-1 year of age) </a:t>
            </a:r>
          </a:p>
          <a:p>
            <a:pPr marL="567499" lvl="2" indent="-181117" defTabSz="965956">
              <a:buFont typeface="Wingdings" panose="05000000000000000000" pitchFamily="2" charset="2"/>
              <a:buChar char="Ø"/>
              <a:defRPr/>
            </a:pPr>
            <a:r>
              <a:rPr lang="en-US" b="0" u="sng" strike="noStrike" kern="1200" baseline="0" dirty="0">
                <a:solidFill>
                  <a:srgbClr val="000000"/>
                </a:solidFill>
                <a:latin typeface="Calibri" panose="020F0502020204030204" pitchFamily="34" charset="0"/>
                <a:ea typeface="+mn-ea"/>
                <a:cs typeface="Arial" panose="020B0604020202020204" pitchFamily="34" charset="0"/>
              </a:rPr>
              <a:t>Handout #5:  Toddlers (1</a:t>
            </a:r>
            <a:r>
              <a:rPr lang="en-US" u="sng" kern="1200" dirty="0">
                <a:solidFill>
                  <a:srgbClr val="000000"/>
                </a:solidFill>
                <a:effectLst/>
                <a:latin typeface="Calibri" panose="020F0502020204030204" pitchFamily="34" charset="0"/>
                <a:ea typeface="+mn-ea"/>
                <a:cs typeface="Arial" panose="020B0604020202020204" pitchFamily="34" charset="0"/>
              </a:rPr>
              <a:t>-</a:t>
            </a:r>
            <a:r>
              <a:rPr lang="en-US" b="0" u="sng" strike="noStrike" kern="1200" baseline="0" dirty="0">
                <a:solidFill>
                  <a:srgbClr val="000000"/>
                </a:solidFill>
                <a:latin typeface="Calibri" panose="020F0502020204030204" pitchFamily="34" charset="0"/>
                <a:ea typeface="+mn-ea"/>
                <a:cs typeface="Arial" panose="020B0604020202020204" pitchFamily="34" charset="0"/>
              </a:rPr>
              <a:t>2 years of age) </a:t>
            </a:r>
          </a:p>
          <a:p>
            <a:pPr marL="567499" lvl="2" indent="-181117" defTabSz="965956">
              <a:buFont typeface="Wingdings" panose="05000000000000000000" pitchFamily="2" charset="2"/>
              <a:buChar char="Ø"/>
              <a:defRPr/>
            </a:pPr>
            <a:r>
              <a:rPr lang="en-US" b="0" u="sng" strike="noStrike" kern="1200" baseline="0" dirty="0">
                <a:solidFill>
                  <a:srgbClr val="000000"/>
                </a:solidFill>
                <a:latin typeface="Calibri" panose="020F0502020204030204" pitchFamily="34" charset="0"/>
                <a:ea typeface="+mn-ea"/>
                <a:cs typeface="Arial" panose="020B0604020202020204" pitchFamily="34" charset="0"/>
              </a:rPr>
              <a:t>Handout #6:  Toddlers (2</a:t>
            </a:r>
            <a:r>
              <a:rPr lang="en-US" u="sng" kern="1200" dirty="0">
                <a:solidFill>
                  <a:srgbClr val="000000"/>
                </a:solidFill>
                <a:effectLst/>
                <a:latin typeface="Calibri" panose="020F0502020204030204" pitchFamily="34" charset="0"/>
                <a:ea typeface="+mn-ea"/>
                <a:cs typeface="Arial" panose="020B0604020202020204" pitchFamily="34" charset="0"/>
              </a:rPr>
              <a:t>-</a:t>
            </a:r>
            <a:r>
              <a:rPr lang="en-US" b="0" u="sng" strike="noStrike" kern="1200" baseline="0" dirty="0">
                <a:solidFill>
                  <a:srgbClr val="000000"/>
                </a:solidFill>
                <a:latin typeface="Calibri" panose="020F0502020204030204" pitchFamily="34" charset="0"/>
                <a:ea typeface="+mn-ea"/>
                <a:cs typeface="Arial" panose="020B0604020202020204" pitchFamily="34" charset="0"/>
              </a:rPr>
              <a:t>3 years of age) </a:t>
            </a:r>
          </a:p>
          <a:p>
            <a:pPr marL="567499" lvl="2" indent="-181117" defTabSz="965956">
              <a:buFont typeface="Wingdings" panose="05000000000000000000" pitchFamily="2" charset="2"/>
              <a:buChar char="Ø"/>
              <a:defRPr/>
            </a:pPr>
            <a:r>
              <a:rPr lang="en-US" b="0" u="sng" strike="noStrike" kern="1200" baseline="0" dirty="0">
                <a:solidFill>
                  <a:srgbClr val="000000"/>
                </a:solidFill>
                <a:latin typeface="Calibri" panose="020F0502020204030204" pitchFamily="34" charset="0"/>
                <a:ea typeface="+mn-ea"/>
                <a:cs typeface="Arial" panose="020B0604020202020204" pitchFamily="34" charset="0"/>
              </a:rPr>
              <a:t>Handout #7:  Preschoolers (3</a:t>
            </a:r>
            <a:r>
              <a:rPr lang="en-US" u="sng" kern="1200" dirty="0">
                <a:solidFill>
                  <a:srgbClr val="000000"/>
                </a:solidFill>
                <a:effectLst/>
                <a:latin typeface="Calibri" panose="020F0502020204030204" pitchFamily="34" charset="0"/>
                <a:ea typeface="+mn-ea"/>
                <a:cs typeface="Arial" panose="020B0604020202020204" pitchFamily="34" charset="0"/>
              </a:rPr>
              <a:t>-</a:t>
            </a:r>
            <a:r>
              <a:rPr lang="en-US" b="0" u="sng" strike="noStrike" kern="1200" baseline="0" dirty="0">
                <a:solidFill>
                  <a:srgbClr val="000000"/>
                </a:solidFill>
                <a:latin typeface="Calibri" panose="020F0502020204030204" pitchFamily="34" charset="0"/>
                <a:ea typeface="+mn-ea"/>
                <a:cs typeface="Arial" panose="020B0604020202020204" pitchFamily="34" charset="0"/>
              </a:rPr>
              <a:t>5 years of age) </a:t>
            </a:r>
          </a:p>
          <a:p>
            <a:pPr marL="567499" lvl="2" indent="-181117" defTabSz="965956">
              <a:buFont typeface="Wingdings" panose="05000000000000000000" pitchFamily="2" charset="2"/>
              <a:buChar char="Ø"/>
              <a:defRPr/>
            </a:pPr>
            <a:r>
              <a:rPr lang="en-US" b="0" u="sng" strike="noStrike" kern="1200" baseline="0" dirty="0">
                <a:solidFill>
                  <a:srgbClr val="000000"/>
                </a:solidFill>
                <a:latin typeface="Calibri" panose="020F0502020204030204" pitchFamily="34" charset="0"/>
                <a:ea typeface="+mn-ea"/>
                <a:cs typeface="Arial" panose="020B0604020202020204" pitchFamily="34" charset="0"/>
              </a:rPr>
              <a:t>Handout #8:  Middle Childhood (6</a:t>
            </a:r>
            <a:r>
              <a:rPr lang="en-US" u="sng" kern="1200" dirty="0">
                <a:solidFill>
                  <a:srgbClr val="000000"/>
                </a:solidFill>
                <a:effectLst/>
                <a:latin typeface="Calibri" panose="020F0502020204030204" pitchFamily="34" charset="0"/>
                <a:ea typeface="+mn-ea"/>
                <a:cs typeface="Arial" panose="020B0604020202020204" pitchFamily="34" charset="0"/>
              </a:rPr>
              <a:t>-</a:t>
            </a:r>
            <a:r>
              <a:rPr lang="en-US" b="0" u="sng" strike="noStrike" kern="1200" baseline="0" dirty="0">
                <a:solidFill>
                  <a:srgbClr val="000000"/>
                </a:solidFill>
                <a:latin typeface="Calibri" panose="020F0502020204030204" pitchFamily="34" charset="0"/>
                <a:ea typeface="+mn-ea"/>
                <a:cs typeface="Arial" panose="020B0604020202020204" pitchFamily="34" charset="0"/>
              </a:rPr>
              <a:t>8 years of age) </a:t>
            </a:r>
          </a:p>
          <a:p>
            <a:pPr marL="567499" lvl="2" indent="-181117" defTabSz="965956">
              <a:buFont typeface="Wingdings" panose="05000000000000000000" pitchFamily="2" charset="2"/>
              <a:buChar char="Ø"/>
              <a:defRPr/>
            </a:pPr>
            <a:r>
              <a:rPr lang="en-US" b="0" u="sng" strike="noStrike" kern="1200" baseline="0" dirty="0">
                <a:solidFill>
                  <a:srgbClr val="000000"/>
                </a:solidFill>
                <a:latin typeface="Calibri" panose="020F0502020204030204" pitchFamily="34" charset="0"/>
                <a:ea typeface="+mn-ea"/>
                <a:cs typeface="Arial" panose="020B0604020202020204" pitchFamily="34" charset="0"/>
              </a:rPr>
              <a:t>Handout #9:  Middle Childhood (9</a:t>
            </a:r>
            <a:r>
              <a:rPr lang="en-US" u="sng" kern="1200" dirty="0">
                <a:solidFill>
                  <a:srgbClr val="000000"/>
                </a:solidFill>
                <a:effectLst/>
                <a:latin typeface="Calibri" panose="020F0502020204030204" pitchFamily="34" charset="0"/>
                <a:ea typeface="+mn-ea"/>
                <a:cs typeface="Arial" panose="020B0604020202020204" pitchFamily="34" charset="0"/>
              </a:rPr>
              <a:t>-</a:t>
            </a:r>
            <a:r>
              <a:rPr lang="en-US" b="0" u="sng" strike="noStrike" kern="1200" baseline="0" dirty="0">
                <a:solidFill>
                  <a:srgbClr val="000000"/>
                </a:solidFill>
                <a:latin typeface="Calibri" panose="020F0502020204030204" pitchFamily="34" charset="0"/>
                <a:ea typeface="+mn-ea"/>
                <a:cs typeface="Arial" panose="020B0604020202020204" pitchFamily="34" charset="0"/>
              </a:rPr>
              <a:t>11 years of age) </a:t>
            </a:r>
          </a:p>
          <a:p>
            <a:pPr marL="567499" lvl="2" indent="-181117" defTabSz="965956">
              <a:buFont typeface="Wingdings" panose="05000000000000000000" pitchFamily="2" charset="2"/>
              <a:buChar char="Ø"/>
              <a:defRPr/>
            </a:pPr>
            <a:r>
              <a:rPr lang="en-US" b="0" u="sng" strike="noStrike" kern="1200" baseline="0" dirty="0">
                <a:solidFill>
                  <a:srgbClr val="000000"/>
                </a:solidFill>
                <a:latin typeface="Calibri" panose="020F0502020204030204" pitchFamily="34" charset="0"/>
                <a:ea typeface="+mn-ea"/>
                <a:cs typeface="Arial" panose="020B0604020202020204" pitchFamily="34" charset="0"/>
              </a:rPr>
              <a:t>Handout #10:  Young Teens (12</a:t>
            </a:r>
            <a:r>
              <a:rPr lang="en-US" u="sng" kern="1200" dirty="0">
                <a:solidFill>
                  <a:srgbClr val="000000"/>
                </a:solidFill>
                <a:effectLst/>
                <a:latin typeface="Calibri" panose="020F0502020204030204" pitchFamily="34" charset="0"/>
                <a:ea typeface="+mn-ea"/>
                <a:cs typeface="Arial" panose="020B0604020202020204" pitchFamily="34" charset="0"/>
              </a:rPr>
              <a:t>-</a:t>
            </a:r>
            <a:r>
              <a:rPr lang="en-US" b="0" u="sng" strike="noStrike" kern="1200" baseline="0" dirty="0">
                <a:solidFill>
                  <a:srgbClr val="000000"/>
                </a:solidFill>
                <a:latin typeface="Calibri" panose="020F0502020204030204" pitchFamily="34" charset="0"/>
                <a:ea typeface="+mn-ea"/>
                <a:cs typeface="Arial" panose="020B0604020202020204" pitchFamily="34" charset="0"/>
              </a:rPr>
              <a:t>14 years of age) </a:t>
            </a:r>
          </a:p>
          <a:p>
            <a:pPr marL="567499" lvl="2" indent="-181117" defTabSz="965956">
              <a:buFont typeface="Wingdings" panose="05000000000000000000" pitchFamily="2" charset="2"/>
              <a:buChar char="Ø"/>
              <a:defRPr/>
            </a:pPr>
            <a:r>
              <a:rPr lang="en-US" b="0" u="sng" strike="noStrike" kern="1200" baseline="0" dirty="0">
                <a:solidFill>
                  <a:srgbClr val="000000"/>
                </a:solidFill>
                <a:latin typeface="Calibri" panose="020F0502020204030204" pitchFamily="34" charset="0"/>
                <a:ea typeface="+mn-ea"/>
                <a:cs typeface="Arial" panose="020B0604020202020204" pitchFamily="34" charset="0"/>
              </a:rPr>
              <a:t>Handout #11:  Teenagers (15</a:t>
            </a:r>
            <a:r>
              <a:rPr lang="en-US" u="sng" kern="1200" dirty="0">
                <a:solidFill>
                  <a:srgbClr val="000000"/>
                </a:solidFill>
                <a:effectLst/>
                <a:latin typeface="Calibri" panose="020F0502020204030204" pitchFamily="34" charset="0"/>
                <a:ea typeface="+mn-ea"/>
                <a:cs typeface="Arial" panose="020B0604020202020204" pitchFamily="34" charset="0"/>
              </a:rPr>
              <a:t>-</a:t>
            </a:r>
            <a:r>
              <a:rPr lang="en-US" b="0" u="sng" strike="noStrike" kern="1200" baseline="0" dirty="0">
                <a:solidFill>
                  <a:srgbClr val="000000"/>
                </a:solidFill>
                <a:latin typeface="Calibri" panose="020F0502020204030204" pitchFamily="34" charset="0"/>
                <a:ea typeface="+mn-ea"/>
                <a:cs typeface="Arial" panose="020B0604020202020204" pitchFamily="34" charset="0"/>
              </a:rPr>
              <a:t>17 years of age) </a:t>
            </a:r>
            <a:endParaRPr lang="en-US" b="0" u="sng" dirty="0">
              <a:solidFill>
                <a:srgbClr val="000000"/>
              </a:solidFill>
              <a:latin typeface="Calibri" panose="020F0502020204030204" pitchFamily="34" charset="0"/>
            </a:endParaRPr>
          </a:p>
          <a:p>
            <a:pPr defTabSz="965956">
              <a:defRPr/>
            </a:pPr>
            <a:endParaRPr lang="en-US" dirty="0">
              <a:solidFill>
                <a:srgbClr val="000000"/>
              </a:solidFill>
              <a:latin typeface="Calibri" panose="020F0502020204030204" pitchFamily="34" charset="0"/>
            </a:endParaRPr>
          </a:p>
          <a:p>
            <a:pPr defTabSz="965956">
              <a:defRPr/>
            </a:pPr>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31</a:t>
            </a:fld>
            <a:endParaRPr lang="en-US" dirty="0"/>
          </a:p>
        </p:txBody>
      </p:sp>
    </p:spTree>
    <p:extLst>
      <p:ext uri="{BB962C8B-B14F-4D97-AF65-F5344CB8AC3E}">
        <p14:creationId xmlns:p14="http://schemas.microsoft.com/office/powerpoint/2010/main" val="14078262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595887"/>
          </a:xfrm>
        </p:spPr>
        <p:txBody>
          <a:bodyPr/>
          <a:lstStyle/>
          <a:p>
            <a:pPr defTabSz="965956"/>
            <a:r>
              <a:rPr lang="en-US" b="1" dirty="0">
                <a:solidFill>
                  <a:srgbClr val="000000"/>
                </a:solidFill>
                <a:latin typeface="Calibri" panose="020F0502020204030204" pitchFamily="34" charset="0"/>
              </a:rPr>
              <a:t>PARAPHRASE</a:t>
            </a:r>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Remember that each new developmental step takes time to master. New developmental steps are linked to changes in the brain. This means that there is growth of new brain cells, brain connections, and other changes that allow for each new ability to be developed, practiced, and mastered. This makes way for the next developmental step. This </a:t>
            </a:r>
            <a:r>
              <a:rPr lang="en-US" dirty="0">
                <a:solidFill>
                  <a:srgbClr val="000000"/>
                </a:solidFill>
                <a:latin typeface="Calibri" panose="020F0502020204030204" pitchFamily="34" charset="0"/>
              </a:rPr>
              <a:t>will</a:t>
            </a:r>
            <a:r>
              <a:rPr lang="en-US" kern="1200" dirty="0">
                <a:solidFill>
                  <a:srgbClr val="000000"/>
                </a:solidFill>
                <a:effectLst/>
                <a:latin typeface="Calibri" panose="020F0502020204030204" pitchFamily="34" charset="0"/>
                <a:ea typeface="+mn-ea"/>
                <a:cs typeface="Arial" panose="020B0604020202020204" pitchFamily="34" charset="0"/>
              </a:rPr>
              <a:t> take time, so it is important to be patient and supportive, and to keep expectations realistic.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As children experience positive feedback and pleasure in their successes, they will be encouraged to achieve more. They feel rewarded, not only within themselves, but also when someone like a parent or teacher notices the achievement and gives them that positive feedback-a smile</a:t>
            </a:r>
            <a:r>
              <a:rPr lang="en-US" dirty="0">
                <a:solidFill>
                  <a:srgbClr val="000000"/>
                </a:solidFill>
                <a:latin typeface="Calibri" panose="020F0502020204030204" pitchFamily="34" charset="0"/>
              </a:rPr>
              <a:t> or praise, it encourages the child.</a:t>
            </a:r>
            <a:r>
              <a:rPr lang="en-US" kern="1200" dirty="0">
                <a:solidFill>
                  <a:srgbClr val="000000"/>
                </a:solidFill>
                <a:effectLst/>
                <a:latin typeface="Calibri" panose="020F0502020204030204" pitchFamily="34" charset="0"/>
                <a:ea typeface="+mn-ea"/>
                <a:cs typeface="Arial" panose="020B0604020202020204" pitchFamily="34" charset="0"/>
              </a:rPr>
              <a:t> Think of the praise a baby gets when they take their first step, and how they keep working at walking more and more. This is a part of the feedback loop that helps to promote developmental progress.</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Remember, when you are concerned that a child may be experiencing developmental delays or regression, it is important to ask for help from a professional skilled in understanding child development (caseworker, physician, psychiatrist, nurse, psychologist, teacher, etc.). </a:t>
            </a:r>
          </a:p>
          <a:p>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Children with a developmental delay are likely to have a developmental age that’s different from their chronological age. The next section takes a closer look at this concept.</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32</a:t>
            </a:fld>
            <a:endParaRPr lang="en-US" dirty="0"/>
          </a:p>
        </p:txBody>
      </p:sp>
    </p:spTree>
    <p:extLst>
      <p:ext uri="{BB962C8B-B14F-4D97-AF65-F5344CB8AC3E}">
        <p14:creationId xmlns:p14="http://schemas.microsoft.com/office/powerpoint/2010/main" val="918842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7"/>
            <a:ext cx="5852160" cy="4498896"/>
          </a:xfrm>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This section will take approximately 30 minutes. </a:t>
            </a:r>
          </a:p>
          <a:p>
            <a:endParaRPr lang="en-US"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SAY</a:t>
            </a:r>
          </a:p>
          <a:p>
            <a:r>
              <a:rPr lang="en-US" kern="1200" dirty="0">
                <a:solidFill>
                  <a:srgbClr val="000000"/>
                </a:solidFill>
                <a:effectLst/>
                <a:latin typeface="Calibri" panose="020F0502020204030204" pitchFamily="34" charset="0"/>
                <a:ea typeface="+mn-ea"/>
                <a:cs typeface="Arial" panose="020B0604020202020204" pitchFamily="34" charset="0"/>
              </a:rPr>
              <a:t>Many children who are in, or who have experienced out-of-home care, have had life experiences that may have impacted their development. This may cause them to </a:t>
            </a:r>
            <a:r>
              <a:rPr lang="en-US" dirty="0">
                <a:solidFill>
                  <a:srgbClr val="000000"/>
                </a:solidFill>
                <a:latin typeface="Calibri" panose="020F0502020204030204" pitchFamily="34" charset="0"/>
              </a:rPr>
              <a:t>be</a:t>
            </a:r>
            <a:r>
              <a:rPr lang="en-US" kern="1200" dirty="0">
                <a:solidFill>
                  <a:srgbClr val="000000"/>
                </a:solidFill>
                <a:effectLst/>
                <a:latin typeface="Calibri" panose="020F0502020204030204" pitchFamily="34" charset="0"/>
                <a:ea typeface="+mn-ea"/>
                <a:cs typeface="Arial" panose="020B0604020202020204" pitchFamily="34" charset="0"/>
              </a:rPr>
              <a:t> at different stages within different domains. This concept is important for parents who are fostering or adopting to understand.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For example, you may have a 15-year-old child move into your home who physically looks 15; however, emotionally the child may be behaving like a 9-year-old; act like a 7- year- old child socially; cognitively the child may be 8; and sexual development of the child may be 15. Recognizing that the chronological age does not always match where the child is developmentally is crucial. Once this recognition is made and accepted, parents who foster or adopt can adapt their demands/expectations and parenting approach to meet the child at their actual developmental age.  By doing this, parents are being </a:t>
            </a:r>
            <a:r>
              <a:rPr lang="en-US" b="1" kern="1200" dirty="0">
                <a:solidFill>
                  <a:srgbClr val="000000"/>
                </a:solidFill>
                <a:effectLst/>
                <a:latin typeface="Calibri" panose="020F0502020204030204" pitchFamily="34" charset="0"/>
                <a:ea typeface="+mn-ea"/>
                <a:cs typeface="Arial" panose="020B0604020202020204" pitchFamily="34" charset="0"/>
              </a:rPr>
              <a:t>emotionally supportive and nurturing </a:t>
            </a:r>
            <a:r>
              <a:rPr lang="en-US" kern="1200" dirty="0">
                <a:solidFill>
                  <a:srgbClr val="000000"/>
                </a:solidFill>
                <a:effectLst/>
                <a:latin typeface="Calibri" panose="020F0502020204030204" pitchFamily="34" charset="0"/>
                <a:ea typeface="+mn-ea"/>
                <a:cs typeface="Arial" panose="020B0604020202020204" pitchFamily="34" charset="0"/>
              </a:rPr>
              <a:t>of the child (characteristic) and reducing the tendency to have unrealistic expectations of the child. </a:t>
            </a:r>
          </a:p>
          <a:p>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5956">
              <a:defRPr/>
            </a:pPr>
            <a:r>
              <a:rPr lang="en-US" kern="1200" dirty="0">
                <a:solidFill>
                  <a:srgbClr val="000000"/>
                </a:solidFill>
                <a:effectLst/>
                <a:latin typeface="Calibri" panose="020F0502020204030204" pitchFamily="34" charset="0"/>
                <a:ea typeface="+mn-ea"/>
                <a:cs typeface="Arial" panose="020B0604020202020204" pitchFamily="34" charset="0"/>
              </a:rPr>
              <a:t>We’ll introduce the idea of differences between chronological and developmental age with an activity. </a:t>
            </a:r>
          </a:p>
          <a:p>
            <a:endParaRPr lang="en-US"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t>33</a:t>
            </a:fld>
            <a:endParaRPr lang="en-US" dirty="0"/>
          </a:p>
        </p:txBody>
      </p:sp>
    </p:spTree>
    <p:extLst>
      <p:ext uri="{BB962C8B-B14F-4D97-AF65-F5344CB8AC3E}">
        <p14:creationId xmlns:p14="http://schemas.microsoft.com/office/powerpoint/2010/main" val="20446519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326446"/>
          </a:xfrm>
        </p:spPr>
        <p:txBody>
          <a:bodyPr/>
          <a:lstStyle/>
          <a:p>
            <a:r>
              <a:rPr lang="en-US" b="1" kern="1200" dirty="0">
                <a:solidFill>
                  <a:srgbClr val="000000"/>
                </a:solidFill>
                <a:effectLst/>
                <a:latin typeface="Calibri" panose="020F0502020204030204" pitchFamily="34" charset="0"/>
                <a:ea typeface="+mn-ea"/>
                <a:cs typeface="+mn-cs"/>
              </a:rPr>
              <a:t>FACILITATOR'S NOTE</a:t>
            </a:r>
          </a:p>
          <a:p>
            <a:r>
              <a:rPr lang="en-US" kern="1200" dirty="0">
                <a:solidFill>
                  <a:srgbClr val="000000"/>
                </a:solidFill>
                <a:effectLst/>
                <a:latin typeface="Calibri" panose="020F0502020204030204" pitchFamily="34" charset="0"/>
                <a:ea typeface="+mn-ea"/>
                <a:cs typeface="+mn-cs"/>
              </a:rPr>
              <a:t>In this activity, you will read descriptions of a child’s behavior in seven different developmental domains, ask participants to estimate the child’s age from the descriptions, reveal the child’s actual age, and facilitate a whole-group discussion around the difficulties and challenges for the child and the parents that might result from the differences in developmental and chronological age.</a:t>
            </a:r>
          </a:p>
          <a:p>
            <a:endParaRPr lang="en-US" kern="1200" dirty="0">
              <a:solidFill>
                <a:srgbClr val="000000"/>
              </a:solidFill>
              <a:effectLst/>
              <a:latin typeface="Calibri" panose="020F0502020204030204" pitchFamily="34" charset="0"/>
              <a:ea typeface="+mn-ea"/>
              <a:cs typeface="+mn-cs"/>
            </a:endParaRPr>
          </a:p>
          <a:p>
            <a:r>
              <a:rPr lang="en-US" kern="1200" dirty="0">
                <a:solidFill>
                  <a:srgbClr val="000000"/>
                </a:solidFill>
                <a:effectLst/>
                <a:latin typeface="Calibri" panose="020F0502020204030204" pitchFamily="34" charset="0"/>
                <a:ea typeface="+mn-ea"/>
                <a:cs typeface="+mn-cs"/>
              </a:rPr>
              <a:t>Before the session, draw a simple figure of a child on a flipchart or white board- The </a:t>
            </a:r>
            <a:r>
              <a:rPr lang="en-US" dirty="0">
                <a:solidFill>
                  <a:srgbClr val="000000"/>
                </a:solidFill>
                <a:latin typeface="Calibri" panose="020F0502020204030204" pitchFamily="34" charset="0"/>
                <a:cs typeface="+mn-cs"/>
              </a:rPr>
              <a:t>flipchart page or white board </a:t>
            </a:r>
            <a:r>
              <a:rPr lang="en-US" kern="1200" dirty="0">
                <a:solidFill>
                  <a:srgbClr val="000000"/>
                </a:solidFill>
                <a:effectLst/>
                <a:latin typeface="Calibri" panose="020F0502020204030204" pitchFamily="34" charset="0"/>
                <a:ea typeface="+mn-ea"/>
                <a:cs typeface="+mn-cs"/>
              </a:rPr>
              <a:t>should be large enough that you can add in different ages guessed by the participants. After each domain is read and discussed, add the guessed age next to the child you drew on the flipchart or white board.</a:t>
            </a:r>
          </a:p>
          <a:p>
            <a:endParaRPr lang="en-US" kern="1200" dirty="0">
              <a:solidFill>
                <a:srgbClr val="000000"/>
              </a:solidFill>
              <a:effectLst/>
              <a:latin typeface="Calibri" panose="020F0502020204030204" pitchFamily="34" charset="0"/>
              <a:ea typeface="+mn-ea"/>
              <a:cs typeface="+mn-cs"/>
            </a:endParaRPr>
          </a:p>
          <a:p>
            <a:r>
              <a:rPr lang="en-US" b="1" kern="1200" dirty="0">
                <a:solidFill>
                  <a:srgbClr val="000000"/>
                </a:solidFill>
                <a:effectLst/>
                <a:latin typeface="Calibri" panose="020F0502020204030204" pitchFamily="34" charset="0"/>
                <a:ea typeface="+mn-ea"/>
                <a:cs typeface="Arial" panose="020B0604020202020204" pitchFamily="34" charset="0"/>
              </a:rPr>
              <a:t>Don’t reveal the child’s actual age or that this is the same child until all of the domains have been discussed. At that point, you will reveal that all of the descriptions were about the same child, “Randy” and his age is 13.</a:t>
            </a:r>
          </a:p>
          <a:p>
            <a:endParaRPr lang="en-US" kern="1200" dirty="0">
              <a:solidFill>
                <a:srgbClr val="000000"/>
              </a:solidFill>
              <a:effectLst/>
              <a:latin typeface="Calibri" panose="020F0502020204030204" pitchFamily="34" charset="0"/>
              <a:ea typeface="+mn-ea"/>
              <a:cs typeface="Arial" panose="020B0604020202020204" pitchFamily="34" charset="0"/>
            </a:endParaRPr>
          </a:p>
          <a:p>
            <a:pPr>
              <a:tabLst>
                <a:tab pos="739355" algn="l"/>
              </a:tabLst>
            </a:pPr>
            <a:r>
              <a:rPr lang="en-US" b="1" i="1" u="sng" dirty="0">
                <a:solidFill>
                  <a:srgbClr val="FF0000"/>
                </a:solidFill>
                <a:latin typeface="Calibri" panose="020F0502020204030204" pitchFamily="34" charset="0"/>
              </a:rPr>
              <a:t> Adaptation for Remote Platform</a:t>
            </a:r>
            <a:r>
              <a:rPr lang="en-US" kern="1200" dirty="0">
                <a:solidFill>
                  <a:srgbClr val="000000"/>
                </a:solidFill>
                <a:effectLst/>
                <a:latin typeface="Calibri" panose="020F0502020204030204" pitchFamily="34" charset="0"/>
                <a:ea typeface="+mn-ea"/>
                <a:cs typeface="+mn-cs"/>
              </a:rPr>
              <a:t>: </a:t>
            </a:r>
            <a:r>
              <a:rPr lang="en-US" dirty="0">
                <a:solidFill>
                  <a:srgbClr val="000000"/>
                </a:solidFill>
                <a:latin typeface="Calibri" panose="020F0502020204030204" pitchFamily="34" charset="0"/>
                <a:cs typeface="+mn-cs"/>
              </a:rPr>
              <a:t> You can either add a new blank slide and then use Zoom annotate feature (text) to reflect participant responses regarding age OR you can use the white board feature.  If not using Zoom, you can use Jamboard. You need a Google account to access Jamboard. (Sign into your google account and then do a search for Jamboard.) In all of these scenarios you will need a co-facilitator to read the slides with the developmental domains, as you will not be showing them on the PPT.</a:t>
            </a:r>
            <a:endParaRPr lang="en-US" kern="1200" dirty="0">
              <a:solidFill>
                <a:srgbClr val="000000"/>
              </a:solidFill>
              <a:effectLst/>
              <a:latin typeface="Calibri" panose="020F0502020204030204" pitchFamily="34" charset="0"/>
              <a:ea typeface="+mn-ea"/>
              <a:cs typeface="+mn-cs"/>
            </a:endParaRPr>
          </a:p>
          <a:p>
            <a:endParaRPr lang="en-US" kern="1200" dirty="0">
              <a:solidFill>
                <a:srgbClr val="000000"/>
              </a:solidFill>
              <a:effectLst/>
              <a:latin typeface="Calibri" panose="020F0502020204030204" pitchFamily="34" charset="0"/>
              <a:ea typeface="+mn-ea"/>
              <a:cs typeface="+mn-cs"/>
            </a:endParaRPr>
          </a:p>
          <a:p>
            <a:r>
              <a:rPr lang="en-US" b="1" kern="1200" dirty="0">
                <a:solidFill>
                  <a:srgbClr val="000000"/>
                </a:solidFill>
                <a:effectLst/>
                <a:latin typeface="Calibri" panose="020F0502020204030204" pitchFamily="34" charset="0"/>
                <a:ea typeface="+mn-ea"/>
                <a:cs typeface="+mn-cs"/>
              </a:rPr>
              <a:t>SAY</a:t>
            </a:r>
          </a:p>
          <a:p>
            <a:r>
              <a:rPr lang="en-US" kern="1200" dirty="0">
                <a:solidFill>
                  <a:srgbClr val="000000"/>
                </a:solidFill>
                <a:effectLst/>
                <a:latin typeface="Calibri" panose="020F0502020204030204" pitchFamily="34" charset="0"/>
                <a:ea typeface="+mn-ea"/>
                <a:cs typeface="+mn-cs"/>
              </a:rPr>
              <a:t>For this activity, we are going to read descriptions of a child’s different developmental domains. After we read each domain, I will ask you to estimate the child’s age based on each domain on the slide. Let’s get started. </a:t>
            </a:r>
          </a:p>
          <a:p>
            <a:pPr defTabSz="965956">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kern="1200" dirty="0">
              <a:solidFill>
                <a:srgbClr val="000000"/>
              </a:solidFill>
              <a:effectLst/>
              <a:latin typeface="Calibri" panose="020F0502020204030204" pitchFamily="34" charset="0"/>
              <a:ea typeface="+mn-ea"/>
              <a:cs typeface="+mn-cs"/>
            </a:endParaRPr>
          </a:p>
          <a:p>
            <a:pPr defTabSz="965956">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kern="1200" dirty="0">
              <a:solidFill>
                <a:srgbClr val="000000"/>
              </a:solidFill>
              <a:effectLst/>
              <a:latin typeface="Calibri" panose="020F0502020204030204" pitchFamily="34" charset="0"/>
              <a:ea typeface="+mn-ea"/>
              <a:cs typeface="+mn-cs"/>
            </a:endParaRPr>
          </a:p>
        </p:txBody>
      </p:sp>
      <p:sp>
        <p:nvSpPr>
          <p:cNvPr id="4" name="Slide Number Placeholder 3"/>
          <p:cNvSpPr>
            <a:spLocks noGrp="1"/>
          </p:cNvSpPr>
          <p:nvPr>
            <p:ph type="sldNum" sz="quarter" idx="5"/>
          </p:nvPr>
        </p:nvSpPr>
        <p:spPr/>
        <p:txBody>
          <a:bodyPr/>
          <a:lstStyle/>
          <a:p>
            <a:fld id="{3B90169C-AFAA-4B3F-91CC-5EC03E22AE25}" type="slidenum">
              <a:rPr lang="en-US" smtClean="0"/>
              <a:t>34</a:t>
            </a:fld>
            <a:endParaRPr lang="en-US" dirty="0"/>
          </a:p>
        </p:txBody>
      </p:sp>
    </p:spTree>
    <p:extLst>
      <p:ext uri="{BB962C8B-B14F-4D97-AF65-F5344CB8AC3E}">
        <p14:creationId xmlns:p14="http://schemas.microsoft.com/office/powerpoint/2010/main" val="2825046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DO</a:t>
            </a:r>
          </a:p>
          <a:p>
            <a:pPr marL="181117" indent="-181117">
              <a:buFont typeface="Arial" panose="020B0604020202020204" pitchFamily="34" charset="0"/>
              <a:buChar char="•"/>
            </a:pPr>
            <a:r>
              <a:rPr lang="en-US" dirty="0">
                <a:solidFill>
                  <a:srgbClr val="000000"/>
                </a:solidFill>
                <a:latin typeface="Calibri" panose="020F0502020204030204" pitchFamily="34" charset="0"/>
              </a:rPr>
              <a:t>Read the developmental domain or ask a volunteer to read it. If doing this remotely, have your co-facilitator read the domain aloud. </a:t>
            </a:r>
          </a:p>
          <a:p>
            <a:pPr marL="181117" indent="-181117">
              <a:buFont typeface="Arial" panose="020B0604020202020204" pitchFamily="34" charset="0"/>
              <a:buChar char="•"/>
            </a:pPr>
            <a:r>
              <a:rPr lang="en-US" dirty="0">
                <a:solidFill>
                  <a:srgbClr val="000000"/>
                </a:solidFill>
                <a:latin typeface="Calibri" panose="020F0502020204030204" pitchFamily="34" charset="0"/>
              </a:rPr>
              <a:t>Ask the group or a specific volunteer what they think the child’s age is.</a:t>
            </a:r>
          </a:p>
          <a:p>
            <a:pPr marL="181117" indent="-181117">
              <a:buFont typeface="Arial" panose="020B0604020202020204" pitchFamily="34" charset="0"/>
              <a:buChar char="•"/>
            </a:pPr>
            <a:r>
              <a:rPr lang="en-US" dirty="0">
                <a:solidFill>
                  <a:srgbClr val="000000"/>
                </a:solidFill>
                <a:latin typeface="Calibri" panose="020F0502020204030204" pitchFamily="34" charset="0"/>
              </a:rPr>
              <a:t>Write the estimated age on the simple drawing of the child.</a:t>
            </a:r>
          </a:p>
          <a:p>
            <a:pPr marL="181117" indent="-181117">
              <a:buFont typeface="Arial" panose="020B0604020202020204" pitchFamily="34" charset="0"/>
              <a:buChar char="•"/>
            </a:pPr>
            <a:endParaRPr lang="en-US" dirty="0">
              <a:solidFill>
                <a:srgbClr val="000000"/>
              </a:solidFill>
              <a:latin typeface="Calibri" panose="020F0502020204030204" pitchFamily="34" charset="0"/>
            </a:endParaRPr>
          </a:p>
          <a:p>
            <a:pPr defTabSz="965956"/>
            <a:r>
              <a:rPr lang="en-US" b="1" dirty="0">
                <a:solidFill>
                  <a:srgbClr val="000000"/>
                </a:solidFill>
                <a:latin typeface="Calibri" panose="020F0502020204030204" pitchFamily="34" charset="0"/>
              </a:rPr>
              <a:t>FACILITATOR'S NOTE</a:t>
            </a: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It does not matter exactly what age is guessed.</a:t>
            </a:r>
            <a:endParaRPr lang="en-US" b="1"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35</a:t>
            </a:fld>
            <a:endParaRPr lang="en-US" dirty="0"/>
          </a:p>
        </p:txBody>
      </p:sp>
    </p:spTree>
    <p:extLst>
      <p:ext uri="{BB962C8B-B14F-4D97-AF65-F5344CB8AC3E}">
        <p14:creationId xmlns:p14="http://schemas.microsoft.com/office/powerpoint/2010/main" val="33645381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DO</a:t>
            </a:r>
          </a:p>
          <a:p>
            <a:pPr marL="181117" indent="-181117">
              <a:buFont typeface="Arial" panose="020B0604020202020204" pitchFamily="34" charset="0"/>
              <a:buChar char="•"/>
            </a:pPr>
            <a:r>
              <a:rPr lang="en-US" dirty="0">
                <a:solidFill>
                  <a:srgbClr val="000000"/>
                </a:solidFill>
                <a:latin typeface="Calibri" panose="020F0502020204030204" pitchFamily="34" charset="0"/>
              </a:rPr>
              <a:t>Read the developmental domain or ask a volunteer to read it. If doing this remotely, have your co-facilitator read the domain aloud.</a:t>
            </a:r>
          </a:p>
          <a:p>
            <a:pPr marL="181117" indent="-181117">
              <a:buFont typeface="Arial" panose="020B0604020202020204" pitchFamily="34" charset="0"/>
              <a:buChar char="•"/>
            </a:pPr>
            <a:r>
              <a:rPr lang="en-US" dirty="0">
                <a:solidFill>
                  <a:srgbClr val="000000"/>
                </a:solidFill>
                <a:latin typeface="Calibri" panose="020F0502020204030204" pitchFamily="34" charset="0"/>
              </a:rPr>
              <a:t>Ask the group or a specific volunteer what they think the child’s age is.</a:t>
            </a:r>
          </a:p>
          <a:p>
            <a:pPr marL="181117" indent="-181117">
              <a:buFont typeface="Arial" panose="020B0604020202020204" pitchFamily="34" charset="0"/>
              <a:buChar char="•"/>
            </a:pPr>
            <a:r>
              <a:rPr lang="en-US" dirty="0">
                <a:solidFill>
                  <a:srgbClr val="000000"/>
                </a:solidFill>
                <a:latin typeface="Calibri" panose="020F0502020204030204" pitchFamily="34" charset="0"/>
              </a:rPr>
              <a:t>Write the estimated age next to the simple drawing of the child.</a:t>
            </a:r>
          </a:p>
          <a:p>
            <a:pPr marL="181117" indent="-181117">
              <a:buFont typeface="Arial" panose="020B0604020202020204" pitchFamily="34" charset="0"/>
              <a:buChar char="•"/>
            </a:pPr>
            <a:endParaRPr lang="en-US"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FACILITATOR'S NOTE</a:t>
            </a:r>
          </a:p>
          <a:p>
            <a:r>
              <a:rPr lang="en-US" kern="1200" dirty="0">
                <a:solidFill>
                  <a:srgbClr val="000000"/>
                </a:solidFill>
                <a:effectLst/>
                <a:latin typeface="Calibri" panose="020F0502020204030204" pitchFamily="34" charset="0"/>
                <a:ea typeface="+mn-ea"/>
                <a:cs typeface="Arial" panose="020B0604020202020204" pitchFamily="34" charset="0"/>
              </a:rPr>
              <a:t>It does not matter exactly what age is guessed. </a:t>
            </a:r>
            <a:endParaRPr lang="en-US" dirty="0">
              <a:solidFill>
                <a:srgbClr val="000000"/>
              </a:solidFill>
              <a:latin typeface="Calibri" panose="020F0502020204030204" pitchFamily="34" charset="0"/>
            </a:endParaRPr>
          </a:p>
          <a:p>
            <a:pPr marL="181117" indent="-181117">
              <a:buFont typeface="Arial" panose="020B0604020202020204" pitchFamily="34" charset="0"/>
              <a:buChar char="•"/>
            </a:pPr>
            <a:endParaRPr lang="en-US" dirty="0">
              <a:solidFill>
                <a:srgbClr val="000000"/>
              </a:solidFill>
              <a:latin typeface="Calibri" panose="020F0502020204030204" pitchFamily="34" charset="0"/>
            </a:endParaRPr>
          </a:p>
          <a:p>
            <a:pPr marL="181117" indent="-181117">
              <a:buFont typeface="Arial" panose="020B0604020202020204" pitchFamily="34" charset="0"/>
              <a:buChar char="•"/>
            </a:pPr>
            <a:endParaRPr lang="en-US"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36</a:t>
            </a:fld>
            <a:endParaRPr lang="en-US" dirty="0"/>
          </a:p>
        </p:txBody>
      </p:sp>
    </p:spTree>
    <p:extLst>
      <p:ext uri="{BB962C8B-B14F-4D97-AF65-F5344CB8AC3E}">
        <p14:creationId xmlns:p14="http://schemas.microsoft.com/office/powerpoint/2010/main" val="39566510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DO</a:t>
            </a:r>
          </a:p>
          <a:p>
            <a:pPr marL="181117" indent="-181117">
              <a:buFont typeface="Arial" panose="020B0604020202020204" pitchFamily="34" charset="0"/>
              <a:buChar char="•"/>
            </a:pPr>
            <a:r>
              <a:rPr lang="en-US" dirty="0">
                <a:solidFill>
                  <a:srgbClr val="000000"/>
                </a:solidFill>
                <a:latin typeface="Calibri" panose="020F0502020204030204" pitchFamily="34" charset="0"/>
              </a:rPr>
              <a:t>Read the developmental domain or ask a volunteer to read it. If doing this remotely, have your co-facilitator read the domain aloud.</a:t>
            </a:r>
          </a:p>
          <a:p>
            <a:pPr marL="181117" indent="-181117">
              <a:buFont typeface="Arial" panose="020B0604020202020204" pitchFamily="34" charset="0"/>
              <a:buChar char="•"/>
            </a:pPr>
            <a:r>
              <a:rPr lang="en-US" dirty="0">
                <a:solidFill>
                  <a:srgbClr val="000000"/>
                </a:solidFill>
                <a:latin typeface="Calibri" panose="020F0502020204030204" pitchFamily="34" charset="0"/>
              </a:rPr>
              <a:t>Ask the group or a specific volunteer what they think the child’s age is.</a:t>
            </a:r>
          </a:p>
          <a:p>
            <a:pPr marL="181117" indent="-181117">
              <a:buFont typeface="Arial" panose="020B0604020202020204" pitchFamily="34" charset="0"/>
              <a:buChar char="•"/>
            </a:pPr>
            <a:r>
              <a:rPr lang="en-US" dirty="0">
                <a:solidFill>
                  <a:srgbClr val="000000"/>
                </a:solidFill>
                <a:latin typeface="Calibri" panose="020F0502020204030204" pitchFamily="34" charset="0"/>
              </a:rPr>
              <a:t>Write the estimated age next to the simple drawing of the child.</a:t>
            </a:r>
          </a:p>
          <a:p>
            <a:pPr marL="181117" indent="-181117">
              <a:buFont typeface="Arial" panose="020B0604020202020204" pitchFamily="34" charset="0"/>
              <a:buChar char="•"/>
            </a:pPr>
            <a:endParaRPr lang="en-US" dirty="0">
              <a:solidFill>
                <a:srgbClr val="000000"/>
              </a:solidFill>
              <a:latin typeface="Calibri" panose="020F0502020204030204" pitchFamily="34" charset="0"/>
            </a:endParaRPr>
          </a:p>
          <a:p>
            <a:pPr marL="181117" indent="-181117">
              <a:buFont typeface="Arial" panose="020B0604020202020204" pitchFamily="34" charset="0"/>
              <a:buChar char="•"/>
            </a:pPr>
            <a:endParaRPr lang="en-US"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FACILITATOR'S NOTE</a:t>
            </a:r>
          </a:p>
          <a:p>
            <a:r>
              <a:rPr lang="en-US" kern="1200" dirty="0">
                <a:solidFill>
                  <a:srgbClr val="000000"/>
                </a:solidFill>
                <a:effectLst/>
                <a:latin typeface="Calibri" panose="020F0502020204030204" pitchFamily="34" charset="0"/>
                <a:ea typeface="+mn-ea"/>
                <a:cs typeface="Arial" panose="020B0604020202020204" pitchFamily="34" charset="0"/>
              </a:rPr>
              <a:t>It does not matter exactly what age is guessed. </a:t>
            </a:r>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37</a:t>
            </a:fld>
            <a:endParaRPr lang="en-US" dirty="0"/>
          </a:p>
        </p:txBody>
      </p:sp>
    </p:spTree>
    <p:extLst>
      <p:ext uri="{BB962C8B-B14F-4D97-AF65-F5344CB8AC3E}">
        <p14:creationId xmlns:p14="http://schemas.microsoft.com/office/powerpoint/2010/main" val="9088799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DO</a:t>
            </a:r>
          </a:p>
          <a:p>
            <a:pPr marL="181117" indent="-181117">
              <a:buFont typeface="Arial" panose="020B0604020202020204" pitchFamily="34" charset="0"/>
              <a:buChar char="•"/>
            </a:pPr>
            <a:r>
              <a:rPr lang="en-US" dirty="0">
                <a:solidFill>
                  <a:srgbClr val="000000"/>
                </a:solidFill>
                <a:latin typeface="Calibri" panose="020F0502020204030204" pitchFamily="34" charset="0"/>
              </a:rPr>
              <a:t>Read the developmental domain or ask a volunteer to read it. If doing this remotely, have your co-facilitator read the domain aloud.</a:t>
            </a:r>
          </a:p>
          <a:p>
            <a:pPr marL="181117" indent="-181117">
              <a:buFont typeface="Arial" panose="020B0604020202020204" pitchFamily="34" charset="0"/>
              <a:buChar char="•"/>
            </a:pPr>
            <a:r>
              <a:rPr lang="en-US" dirty="0">
                <a:solidFill>
                  <a:srgbClr val="000000"/>
                </a:solidFill>
                <a:latin typeface="Calibri" panose="020F0502020204030204" pitchFamily="34" charset="0"/>
              </a:rPr>
              <a:t>Ask the group or a specific volunteer what they think the child’s age is.</a:t>
            </a:r>
          </a:p>
          <a:p>
            <a:pPr marL="181117" indent="-181117">
              <a:buFont typeface="Arial" panose="020B0604020202020204" pitchFamily="34" charset="0"/>
              <a:buChar char="•"/>
            </a:pPr>
            <a:r>
              <a:rPr lang="en-US" dirty="0">
                <a:solidFill>
                  <a:srgbClr val="000000"/>
                </a:solidFill>
                <a:latin typeface="Calibri" panose="020F0502020204030204" pitchFamily="34" charset="0"/>
              </a:rPr>
              <a:t>Write the estimated age next to the simple drawing of the child.</a:t>
            </a:r>
          </a:p>
          <a:p>
            <a:pPr marL="181117" indent="-181117">
              <a:buFont typeface="Arial" panose="020B0604020202020204" pitchFamily="34" charset="0"/>
              <a:buChar char="•"/>
            </a:pPr>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FACILITATOR'S NOTE</a:t>
            </a:r>
          </a:p>
          <a:p>
            <a:r>
              <a:rPr lang="en-US" kern="1200" dirty="0">
                <a:solidFill>
                  <a:srgbClr val="000000"/>
                </a:solidFill>
                <a:effectLst/>
                <a:latin typeface="Calibri" panose="020F0502020204030204" pitchFamily="34" charset="0"/>
                <a:ea typeface="+mn-ea"/>
                <a:cs typeface="Arial" panose="020B0604020202020204" pitchFamily="34" charset="0"/>
              </a:rPr>
              <a:t>It does not matter exactly what age is guessed. </a:t>
            </a:r>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38</a:t>
            </a:fld>
            <a:endParaRPr lang="en-US" dirty="0"/>
          </a:p>
        </p:txBody>
      </p:sp>
    </p:spTree>
    <p:extLst>
      <p:ext uri="{BB962C8B-B14F-4D97-AF65-F5344CB8AC3E}">
        <p14:creationId xmlns:p14="http://schemas.microsoft.com/office/powerpoint/2010/main" val="18908839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DO</a:t>
            </a:r>
          </a:p>
          <a:p>
            <a:pPr marL="181117" indent="-181117">
              <a:buFont typeface="Arial" panose="020B0604020202020204" pitchFamily="34" charset="0"/>
              <a:buChar char="•"/>
            </a:pPr>
            <a:r>
              <a:rPr lang="en-US" dirty="0">
                <a:solidFill>
                  <a:srgbClr val="000000"/>
                </a:solidFill>
                <a:latin typeface="Calibri" panose="020F0502020204030204" pitchFamily="34" charset="0"/>
              </a:rPr>
              <a:t>Read the developmental domain or ask a volunteer to read it. If doing this remotely, have your co-facilitator read the domain aloud.</a:t>
            </a:r>
          </a:p>
          <a:p>
            <a:pPr marL="181117" indent="-181117">
              <a:buFont typeface="Arial" panose="020B0604020202020204" pitchFamily="34" charset="0"/>
              <a:buChar char="•"/>
            </a:pPr>
            <a:r>
              <a:rPr lang="en-US" dirty="0">
                <a:solidFill>
                  <a:srgbClr val="000000"/>
                </a:solidFill>
                <a:latin typeface="Calibri" panose="020F0502020204030204" pitchFamily="34" charset="0"/>
              </a:rPr>
              <a:t>Ask the group or a specific volunteer what they think the child’s age is.</a:t>
            </a:r>
          </a:p>
          <a:p>
            <a:pPr marL="181117" indent="-181117">
              <a:buFont typeface="Arial" panose="020B0604020202020204" pitchFamily="34" charset="0"/>
              <a:buChar char="•"/>
            </a:pPr>
            <a:r>
              <a:rPr lang="en-US" dirty="0">
                <a:solidFill>
                  <a:srgbClr val="000000"/>
                </a:solidFill>
                <a:latin typeface="Calibri" panose="020F0502020204030204" pitchFamily="34" charset="0"/>
              </a:rPr>
              <a:t>Write the estimated age next to the simple drawing of the child.</a:t>
            </a: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FACILITATOR'S NOTE</a:t>
            </a:r>
          </a:p>
          <a:p>
            <a:r>
              <a:rPr lang="en-US" kern="1200" dirty="0">
                <a:solidFill>
                  <a:srgbClr val="000000"/>
                </a:solidFill>
                <a:effectLst/>
                <a:latin typeface="Calibri" panose="020F0502020204030204" pitchFamily="34" charset="0"/>
                <a:ea typeface="+mn-ea"/>
                <a:cs typeface="Arial" panose="020B0604020202020204" pitchFamily="34" charset="0"/>
              </a:rPr>
              <a:t>It does not matter exactly what age is guessed. </a:t>
            </a:r>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39</a:t>
            </a:fld>
            <a:endParaRPr lang="en-US" dirty="0"/>
          </a:p>
        </p:txBody>
      </p:sp>
    </p:spTree>
    <p:extLst>
      <p:ext uri="{BB962C8B-B14F-4D97-AF65-F5344CB8AC3E}">
        <p14:creationId xmlns:p14="http://schemas.microsoft.com/office/powerpoint/2010/main" val="252115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1" y="1200153"/>
            <a:ext cx="5852160" cy="7919323"/>
          </a:xfrm>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Prior to the session, review the theme and competencies. You will not read these aloud to participants. Participants can access the competencies in in their </a:t>
            </a:r>
            <a:r>
              <a:rPr lang="en-US" b="1" dirty="0">
                <a:solidFill>
                  <a:srgbClr val="000000"/>
                </a:solidFill>
                <a:latin typeface="Calibri" panose="020F0502020204030204" pitchFamily="34" charset="0"/>
              </a:rPr>
              <a:t>Participant Resource Manual. </a:t>
            </a: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graphicFrame>
        <p:nvGraphicFramePr>
          <p:cNvPr id="6" name="Table 5">
            <a:extLst>
              <a:ext uri="{FF2B5EF4-FFF2-40B4-BE49-F238E27FC236}">
                <a16:creationId xmlns:a16="http://schemas.microsoft.com/office/drawing/2014/main" id="{C0F25560-CBE3-46ED-9524-2D1FB6543BB6}"/>
              </a:ext>
            </a:extLst>
          </p:cNvPr>
          <p:cNvGraphicFramePr>
            <a:graphicFrameLocks/>
          </p:cNvGraphicFramePr>
          <p:nvPr>
            <p:extLst>
              <p:ext uri="{D42A27DB-BD31-4B8C-83A1-F6EECF244321}">
                <p14:modId xmlns:p14="http://schemas.microsoft.com/office/powerpoint/2010/main" val="1694878056"/>
              </p:ext>
            </p:extLst>
          </p:nvPr>
        </p:nvGraphicFramePr>
        <p:xfrm>
          <a:off x="795529" y="3720686"/>
          <a:ext cx="6010005" cy="2696205"/>
        </p:xfrm>
        <a:graphic>
          <a:graphicData uri="http://schemas.openxmlformats.org/drawingml/2006/table">
            <a:tbl>
              <a:tblPr firstRow="1" bandRow="1">
                <a:tableStyleId>{69CF1AB2-1976-4502-BF36-3FF5EA218861}</a:tableStyleId>
              </a:tblPr>
              <a:tblGrid>
                <a:gridCol w="6010005">
                  <a:extLst>
                    <a:ext uri="{9D8B030D-6E8A-4147-A177-3AD203B41FA5}">
                      <a16:colId xmlns:a16="http://schemas.microsoft.com/office/drawing/2014/main" val="2179853046"/>
                    </a:ext>
                  </a:extLst>
                </a:gridCol>
              </a:tblGrid>
              <a:tr h="284888">
                <a:tc>
                  <a:txBody>
                    <a:bodyPr/>
                    <a:lstStyle/>
                    <a:p>
                      <a:r>
                        <a:rPr lang="en-US" sz="1200" dirty="0"/>
                        <a:t>Competencies</a:t>
                      </a:r>
                      <a:endParaRPr lang="en-US" sz="1200" b="0" dirty="0">
                        <a:solidFill>
                          <a:schemeClr val="tx1"/>
                        </a:solidFill>
                        <a:latin typeface="+mj-lt"/>
                      </a:endParaRPr>
                    </a:p>
                  </a:txBody>
                  <a:tcPr marL="97536" marR="97536" marT="48006" marB="48006"/>
                </a:tc>
                <a:extLst>
                  <a:ext uri="{0D108BD9-81ED-4DB2-BD59-A6C34878D82A}">
                    <a16:rowId xmlns:a16="http://schemas.microsoft.com/office/drawing/2014/main" val="2795227620"/>
                  </a:ext>
                </a:extLst>
              </a:tr>
              <a:tr h="269148">
                <a:tc>
                  <a:txBody>
                    <a:bodyPr/>
                    <a:lstStyle/>
                    <a:p>
                      <a:r>
                        <a:rPr lang="en-US" sz="1100" dirty="0"/>
                        <a:t>Knowledge</a:t>
                      </a:r>
                      <a:endParaRPr lang="en-US" sz="1100" b="1" dirty="0">
                        <a:solidFill>
                          <a:schemeClr val="tx1"/>
                        </a:solidFill>
                      </a:endParaRPr>
                    </a:p>
                  </a:txBody>
                  <a:tcPr marL="97536" marR="97536" marT="48006" marB="48006"/>
                </a:tc>
                <a:extLst>
                  <a:ext uri="{0D108BD9-81ED-4DB2-BD59-A6C34878D82A}">
                    <a16:rowId xmlns:a16="http://schemas.microsoft.com/office/drawing/2014/main" val="809970072"/>
                  </a:ext>
                </a:extLst>
              </a:tr>
              <a:tr h="849942">
                <a:tc>
                  <a:txBody>
                    <a:bodyPr/>
                    <a:lstStyle/>
                    <a:p>
                      <a:pPr marL="171450" marR="0" indent="-171450" algn="l">
                        <a:spcBef>
                          <a:spcPts val="600"/>
                        </a:spcBef>
                        <a:spcAft>
                          <a:spcPts val="0"/>
                        </a:spcAft>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Understand typical child development as well as disrupted child development.</a:t>
                      </a:r>
                      <a:endParaRPr lang="en-US" sz="1200" dirty="0">
                        <a:effectLst/>
                        <a:latin typeface="+mn-lt"/>
                        <a:ea typeface="Calibri" panose="020F0502020204030204" pitchFamily="34" charset="0"/>
                      </a:endParaRPr>
                    </a:p>
                    <a:p>
                      <a:pPr marL="171450" marR="0" indent="-171450" algn="l">
                        <a:spcBef>
                          <a:spcPts val="600"/>
                        </a:spcBef>
                        <a:spcAft>
                          <a:spcPts val="0"/>
                        </a:spcAft>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Understand developmental delays and how to meet children’s developmental needs. </a:t>
                      </a:r>
                      <a:endParaRPr lang="en-US" sz="1200" dirty="0">
                        <a:effectLst/>
                        <a:latin typeface="+mn-lt"/>
                        <a:ea typeface="Calibri" panose="020F0502020204030204" pitchFamily="34" charset="0"/>
                      </a:endParaRPr>
                    </a:p>
                    <a:p>
                      <a:pPr marL="171450" marR="0" indent="-171450" algn="l">
                        <a:spcBef>
                          <a:spcPts val="600"/>
                        </a:spcBef>
                        <a:spcAft>
                          <a:spcPts val="0"/>
                        </a:spcAft>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Recognize the unique challenges associated with parenting children from each developmental stage.</a:t>
                      </a:r>
                    </a:p>
                  </a:txBody>
                  <a:tcPr marL="121920" marR="121920" marT="0" marB="0"/>
                </a:tc>
                <a:extLst>
                  <a:ext uri="{0D108BD9-81ED-4DB2-BD59-A6C34878D82A}">
                    <a16:rowId xmlns:a16="http://schemas.microsoft.com/office/drawing/2014/main" val="936663550"/>
                  </a:ext>
                </a:extLst>
              </a:tr>
              <a:tr h="269148">
                <a:tc>
                  <a:txBody>
                    <a:bodyPr/>
                    <a:lstStyle/>
                    <a:p>
                      <a:r>
                        <a:rPr lang="en-US" sz="1100" dirty="0"/>
                        <a:t>Attitudes</a:t>
                      </a:r>
                      <a:endParaRPr lang="en-US" sz="1100" b="1" dirty="0">
                        <a:solidFill>
                          <a:schemeClr val="tx1"/>
                        </a:solidFill>
                      </a:endParaRPr>
                    </a:p>
                  </a:txBody>
                  <a:tcPr marL="97536" marR="97536" marT="48006" marB="48006"/>
                </a:tc>
                <a:extLst>
                  <a:ext uri="{0D108BD9-81ED-4DB2-BD59-A6C34878D82A}">
                    <a16:rowId xmlns:a16="http://schemas.microsoft.com/office/drawing/2014/main" val="2744852601"/>
                  </a:ext>
                </a:extLst>
              </a:tr>
              <a:tr h="1023078">
                <a:tc>
                  <a:txBody>
                    <a:bodyPr/>
                    <a:lstStyle/>
                    <a:p>
                      <a:pPr marL="171450" marR="0" indent="-171450" algn="l">
                        <a:spcBef>
                          <a:spcPts val="600"/>
                        </a:spcBef>
                        <a:spcAft>
                          <a:spcPts val="0"/>
                        </a:spcAft>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Believe it is important to support children in reaching their unique and full developmental potential. </a:t>
                      </a:r>
                      <a:endParaRPr lang="en-US" sz="1200" dirty="0">
                        <a:effectLst/>
                        <a:latin typeface="+mn-lt"/>
                        <a:ea typeface="Calibri" panose="020F0502020204030204" pitchFamily="34" charset="0"/>
                      </a:endParaRPr>
                    </a:p>
                    <a:p>
                      <a:pPr marL="171450" marR="0" indent="-171450" algn="l">
                        <a:spcBef>
                          <a:spcPts val="600"/>
                        </a:spcBef>
                        <a:spcAft>
                          <a:spcPts val="0"/>
                        </a:spcAft>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Commit to parenting children based upon their developmental level and not their chronological age. </a:t>
                      </a:r>
                    </a:p>
                    <a:p>
                      <a:pPr marL="171450" marR="0" indent="-171450" algn="l">
                        <a:spcBef>
                          <a:spcPts val="600"/>
                        </a:spcBef>
                        <a:spcAft>
                          <a:spcPts val="0"/>
                        </a:spcAft>
                        <a:buFont typeface="Arial" panose="020B0604020202020204" pitchFamily="34" charset="0"/>
                        <a:buChar char="•"/>
                      </a:pPr>
                      <a:r>
                        <a:rPr lang="en-US" sz="1100" dirty="0">
                          <a:solidFill>
                            <a:schemeClr val="tx1"/>
                          </a:solidFill>
                          <a:effectLst/>
                          <a:latin typeface="+mn-lt"/>
                          <a:ea typeface="Calibri" panose="020F0502020204030204" pitchFamily="34" charset="0"/>
                          <a:cs typeface="Calibri" panose="020F0502020204030204" pitchFamily="34" charset="0"/>
                        </a:rPr>
                        <a:t>Willing to adapt expectations based upon the unique developmental needs of the children.</a:t>
                      </a:r>
                      <a:endParaRPr lang="en-US" sz="1200" dirty="0">
                        <a:solidFill>
                          <a:schemeClr val="tx1"/>
                        </a:solidFill>
                        <a:effectLst/>
                        <a:latin typeface="+mn-lt"/>
                        <a:ea typeface="Calibri" panose="020F0502020204030204" pitchFamily="34" charset="0"/>
                      </a:endParaRPr>
                    </a:p>
                  </a:txBody>
                  <a:tcPr marL="121920" marR="121920" marT="0" marB="0"/>
                </a:tc>
                <a:extLst>
                  <a:ext uri="{0D108BD9-81ED-4DB2-BD59-A6C34878D82A}">
                    <a16:rowId xmlns:a16="http://schemas.microsoft.com/office/drawing/2014/main" val="482859436"/>
                  </a:ext>
                </a:extLst>
              </a:tr>
            </a:tbl>
          </a:graphicData>
        </a:graphic>
      </p:graphicFrame>
      <p:graphicFrame>
        <p:nvGraphicFramePr>
          <p:cNvPr id="7" name="Table 6">
            <a:extLst>
              <a:ext uri="{FF2B5EF4-FFF2-40B4-BE49-F238E27FC236}">
                <a16:creationId xmlns:a16="http://schemas.microsoft.com/office/drawing/2014/main" id="{9C33DB3D-7D29-4B4B-B0B9-84F7EB1D8C47}"/>
              </a:ext>
            </a:extLst>
          </p:cNvPr>
          <p:cNvGraphicFramePr>
            <a:graphicFrameLocks noGrp="1"/>
          </p:cNvGraphicFramePr>
          <p:nvPr>
            <p:extLst>
              <p:ext uri="{D42A27DB-BD31-4B8C-83A1-F6EECF244321}">
                <p14:modId xmlns:p14="http://schemas.microsoft.com/office/powerpoint/2010/main" val="1549391813"/>
              </p:ext>
            </p:extLst>
          </p:nvPr>
        </p:nvGraphicFramePr>
        <p:xfrm>
          <a:off x="795528" y="2229684"/>
          <a:ext cx="6021216" cy="1134607"/>
        </p:xfrm>
        <a:graphic>
          <a:graphicData uri="http://schemas.openxmlformats.org/drawingml/2006/table">
            <a:tbl>
              <a:tblPr firstRow="1" bandRow="1">
                <a:tableStyleId>{22838BEF-8BB2-4498-84A7-C5851F593DF1}</a:tableStyleId>
              </a:tblPr>
              <a:tblGrid>
                <a:gridCol w="6021216">
                  <a:extLst>
                    <a:ext uri="{9D8B030D-6E8A-4147-A177-3AD203B41FA5}">
                      <a16:colId xmlns:a16="http://schemas.microsoft.com/office/drawing/2014/main" val="2041831815"/>
                    </a:ext>
                  </a:extLst>
                </a:gridCol>
              </a:tblGrid>
              <a:tr h="400449">
                <a:tc>
                  <a:txBody>
                    <a:bodyPr/>
                    <a:lstStyle/>
                    <a:p>
                      <a:r>
                        <a:rPr lang="en-US" sz="1200" b="1" dirty="0">
                          <a:solidFill>
                            <a:schemeClr val="tx1"/>
                          </a:solidFill>
                          <a:latin typeface="+mn-lt"/>
                        </a:rPr>
                        <a:t>Theme: Child Development</a:t>
                      </a:r>
                    </a:p>
                  </a:txBody>
                  <a:tcPr marL="97536" marR="97536" marT="48006" marB="48006"/>
                </a:tc>
                <a:extLst>
                  <a:ext uri="{0D108BD9-81ED-4DB2-BD59-A6C34878D82A}">
                    <a16:rowId xmlns:a16="http://schemas.microsoft.com/office/drawing/2014/main" val="72925292"/>
                  </a:ext>
                </a:extLst>
              </a:tr>
              <a:tr h="734158">
                <a:tc>
                  <a:txBody>
                    <a:bodyPr/>
                    <a:lstStyle/>
                    <a:p>
                      <a:pPr marL="0" marR="0" algn="l">
                        <a:spcBef>
                          <a:spcPts val="0"/>
                        </a:spcBef>
                        <a:spcAft>
                          <a:spcPts val="0"/>
                        </a:spcAft>
                      </a:pPr>
                      <a:r>
                        <a:rPr lang="en-US" sz="1100" dirty="0">
                          <a:effectLst/>
                          <a:latin typeface="+mn-lt"/>
                          <a:ea typeface="Calibri" panose="020F0502020204030204" pitchFamily="34" charset="0"/>
                          <a:cs typeface="Calibri" panose="020F0502020204030204" pitchFamily="34" charset="0"/>
                        </a:rPr>
                        <a:t>Understand typical child development as well as disrupted child development; understand developmental delays and how to meet children's developmental needs; recognize the unique challenges associated with parenting children from each developmental stage.</a:t>
                      </a:r>
                      <a:endParaRPr lang="en-US" sz="1200" dirty="0">
                        <a:effectLst/>
                        <a:latin typeface="+mn-lt"/>
                        <a:ea typeface="Calibri" panose="020F0502020204030204" pitchFamily="34" charset="0"/>
                      </a:endParaRPr>
                    </a:p>
                  </a:txBody>
                  <a:tcPr marL="121920" marR="121920" marT="0" marB="0"/>
                </a:tc>
                <a:extLst>
                  <a:ext uri="{0D108BD9-81ED-4DB2-BD59-A6C34878D82A}">
                    <a16:rowId xmlns:a16="http://schemas.microsoft.com/office/drawing/2014/main" val="2262000146"/>
                  </a:ext>
                </a:extLst>
              </a:tr>
            </a:tbl>
          </a:graphicData>
        </a:graphic>
      </p:graphicFrame>
      <p:sp>
        <p:nvSpPr>
          <p:cNvPr id="8" name="Rectangle 7">
            <a:extLst>
              <a:ext uri="{FF2B5EF4-FFF2-40B4-BE49-F238E27FC236}">
                <a16:creationId xmlns:a16="http://schemas.microsoft.com/office/drawing/2014/main" id="{F02ADDC0-2A11-4AE0-ACFA-C7F814FEBC74}"/>
              </a:ext>
            </a:extLst>
          </p:cNvPr>
          <p:cNvSpPr/>
          <p:nvPr/>
        </p:nvSpPr>
        <p:spPr>
          <a:xfrm>
            <a:off x="731522" y="700010"/>
            <a:ext cx="3621741" cy="380524"/>
          </a:xfrm>
          <a:prstGeom prst="rect">
            <a:avLst/>
          </a:prstGeom>
        </p:spPr>
        <p:txBody>
          <a:bodyPr wrap="none" lIns="96595" tIns="48297" rIns="96595" bIns="48297">
            <a:spAutoFit/>
          </a:bodyPr>
          <a:lstStyle/>
          <a:p>
            <a:r>
              <a:rPr lang="en-US" dirty="0">
                <a:solidFill>
                  <a:srgbClr val="183250"/>
                </a:solidFill>
                <a:latin typeface="Arial Rounded MT Bold" panose="020F0704030504030204" pitchFamily="34" charset="77"/>
              </a:rPr>
              <a:t>THEME AND COMPETENCIES</a:t>
            </a:r>
          </a:p>
        </p:txBody>
      </p:sp>
      <p:sp>
        <p:nvSpPr>
          <p:cNvPr id="4" name="Slide Number Placeholder 3"/>
          <p:cNvSpPr>
            <a:spLocks noGrp="1"/>
          </p:cNvSpPr>
          <p:nvPr>
            <p:ph type="sldNum" sz="quarter" idx="5"/>
          </p:nvPr>
        </p:nvSpPr>
        <p:spPr/>
        <p:txBody>
          <a:bodyPr/>
          <a:lstStyle/>
          <a:p>
            <a:fld id="{3B90169C-AFAA-4B3F-91CC-5EC03E22AE25}" type="slidenum">
              <a:rPr lang="en-US" smtClean="0"/>
              <a:t>4</a:t>
            </a:fld>
            <a:endParaRPr lang="en-US" dirty="0"/>
          </a:p>
        </p:txBody>
      </p:sp>
    </p:spTree>
    <p:extLst>
      <p:ext uri="{BB962C8B-B14F-4D97-AF65-F5344CB8AC3E}">
        <p14:creationId xmlns:p14="http://schemas.microsoft.com/office/powerpoint/2010/main" val="6246319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DO</a:t>
            </a:r>
          </a:p>
          <a:p>
            <a:pPr marL="181117" indent="-181117">
              <a:buFont typeface="Arial" panose="020B0604020202020204" pitchFamily="34" charset="0"/>
              <a:buChar char="•"/>
            </a:pPr>
            <a:r>
              <a:rPr lang="en-US" dirty="0">
                <a:solidFill>
                  <a:srgbClr val="000000"/>
                </a:solidFill>
                <a:latin typeface="Calibri" panose="020F0502020204030204" pitchFamily="34" charset="0"/>
              </a:rPr>
              <a:t>Read the developmental domain or ask a volunteer to read it. If doing this remotely, have your co-facilitator read the domain aloud.</a:t>
            </a:r>
          </a:p>
          <a:p>
            <a:pPr marL="181117" indent="-181117">
              <a:buFont typeface="Arial" panose="020B0604020202020204" pitchFamily="34" charset="0"/>
              <a:buChar char="•"/>
            </a:pPr>
            <a:r>
              <a:rPr lang="en-US" dirty="0">
                <a:solidFill>
                  <a:srgbClr val="000000"/>
                </a:solidFill>
                <a:latin typeface="Calibri" panose="020F0502020204030204" pitchFamily="34" charset="0"/>
              </a:rPr>
              <a:t>Ask the group or a specific volunteer what they think the child’s age is.</a:t>
            </a:r>
          </a:p>
          <a:p>
            <a:pPr marL="181117" indent="-181117">
              <a:buFont typeface="Arial" panose="020B0604020202020204" pitchFamily="34" charset="0"/>
              <a:buChar char="•"/>
            </a:pPr>
            <a:r>
              <a:rPr lang="en-US" dirty="0">
                <a:solidFill>
                  <a:srgbClr val="000000"/>
                </a:solidFill>
                <a:latin typeface="Calibri" panose="020F0502020204030204" pitchFamily="34" charset="0"/>
              </a:rPr>
              <a:t>Write the estimated age next to the simple drawing of the child.</a:t>
            </a:r>
          </a:p>
          <a:p>
            <a:pPr marL="181117" indent="-181117">
              <a:buFont typeface="Arial" panose="020B0604020202020204" pitchFamily="34" charset="0"/>
              <a:buChar char="•"/>
            </a:pPr>
            <a:endParaRPr lang="en-US" dirty="0">
              <a:solidFill>
                <a:srgbClr val="000000"/>
              </a:solidFill>
              <a:latin typeface="Calibri" panose="020F0502020204030204" pitchFamily="34" charset="0"/>
            </a:endParaRPr>
          </a:p>
          <a:p>
            <a:pPr marL="181117" indent="-181117">
              <a:buFont typeface="Arial" panose="020B0604020202020204" pitchFamily="34" charset="0"/>
              <a:buChar char="•"/>
            </a:pPr>
            <a:endParaRPr lang="en-US"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FACILITATOR'S NOTE</a:t>
            </a:r>
          </a:p>
          <a:p>
            <a:r>
              <a:rPr lang="en-US" kern="1200" dirty="0">
                <a:solidFill>
                  <a:srgbClr val="000000"/>
                </a:solidFill>
                <a:effectLst/>
                <a:latin typeface="Calibri" panose="020F0502020204030204" pitchFamily="34" charset="0"/>
                <a:ea typeface="+mn-ea"/>
                <a:cs typeface="Arial" panose="020B0604020202020204" pitchFamily="34" charset="0"/>
              </a:rPr>
              <a:t>It does not matter exactly what age is guessed. </a:t>
            </a:r>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40</a:t>
            </a:fld>
            <a:endParaRPr lang="en-US" dirty="0"/>
          </a:p>
        </p:txBody>
      </p:sp>
    </p:spTree>
    <p:extLst>
      <p:ext uri="{BB962C8B-B14F-4D97-AF65-F5344CB8AC3E}">
        <p14:creationId xmlns:p14="http://schemas.microsoft.com/office/powerpoint/2010/main" val="26877432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DO</a:t>
            </a:r>
          </a:p>
          <a:p>
            <a:pPr marL="181117" indent="-181117">
              <a:buFont typeface="Arial" panose="020B0604020202020204" pitchFamily="34" charset="0"/>
              <a:buChar char="•"/>
            </a:pPr>
            <a:r>
              <a:rPr lang="en-US" dirty="0">
                <a:solidFill>
                  <a:srgbClr val="000000"/>
                </a:solidFill>
                <a:latin typeface="Calibri" panose="020F0502020204030204" pitchFamily="34" charset="0"/>
              </a:rPr>
              <a:t>Read the developmental domain or ask a volunteer to read it. If doing this remotely, have your co-facilitator read the domain aloud.</a:t>
            </a:r>
          </a:p>
          <a:p>
            <a:pPr marL="181117" indent="-181117">
              <a:buFont typeface="Arial" panose="020B0604020202020204" pitchFamily="34" charset="0"/>
              <a:buChar char="•"/>
            </a:pPr>
            <a:r>
              <a:rPr lang="en-US" dirty="0">
                <a:solidFill>
                  <a:srgbClr val="000000"/>
                </a:solidFill>
                <a:latin typeface="Calibri" panose="020F0502020204030204" pitchFamily="34" charset="0"/>
              </a:rPr>
              <a:t>Ask the group or a specific volunteer what they think the child’s age is.</a:t>
            </a:r>
          </a:p>
          <a:p>
            <a:pPr marL="181117" indent="-181117">
              <a:buFont typeface="Arial" panose="020B0604020202020204" pitchFamily="34" charset="0"/>
              <a:buChar char="•"/>
            </a:pPr>
            <a:r>
              <a:rPr lang="en-US" dirty="0">
                <a:solidFill>
                  <a:srgbClr val="000000"/>
                </a:solidFill>
                <a:latin typeface="Calibri" panose="020F0502020204030204" pitchFamily="34" charset="0"/>
              </a:rPr>
              <a:t>Write the estimated age next to the simple drawing of the child.</a:t>
            </a:r>
          </a:p>
          <a:p>
            <a:pPr marL="181117" indent="-181117">
              <a:buFont typeface="Arial" panose="020B0604020202020204" pitchFamily="34" charset="0"/>
              <a:buChar char="•"/>
            </a:pPr>
            <a:endParaRPr lang="en-US" dirty="0">
              <a:solidFill>
                <a:srgbClr val="000000"/>
              </a:solidFill>
              <a:latin typeface="Calibri" panose="020F0502020204030204" pitchFamily="34" charset="0"/>
            </a:endParaRPr>
          </a:p>
          <a:p>
            <a:pPr marL="181117" indent="-181117">
              <a:buFont typeface="Arial" panose="020B0604020202020204" pitchFamily="34" charset="0"/>
              <a:buChar char="•"/>
            </a:pPr>
            <a:endParaRPr lang="en-US"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FACILITATOR'S NOTE</a:t>
            </a:r>
          </a:p>
          <a:p>
            <a:r>
              <a:rPr lang="en-US" kern="1200" dirty="0">
                <a:solidFill>
                  <a:srgbClr val="000000"/>
                </a:solidFill>
                <a:effectLst/>
                <a:latin typeface="Calibri" panose="020F0502020204030204" pitchFamily="34" charset="0"/>
                <a:ea typeface="+mn-ea"/>
                <a:cs typeface="Arial" panose="020B0604020202020204" pitchFamily="34" charset="0"/>
              </a:rPr>
              <a:t>It does not matter exactly what age is guessed. </a:t>
            </a:r>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41</a:t>
            </a:fld>
            <a:endParaRPr lang="en-US" dirty="0"/>
          </a:p>
        </p:txBody>
      </p:sp>
    </p:spTree>
    <p:extLst>
      <p:ext uri="{BB962C8B-B14F-4D97-AF65-F5344CB8AC3E}">
        <p14:creationId xmlns:p14="http://schemas.microsoft.com/office/powerpoint/2010/main" val="26183914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SAY</a:t>
            </a:r>
          </a:p>
          <a:p>
            <a:r>
              <a:rPr lang="en-US" kern="1200" dirty="0">
                <a:solidFill>
                  <a:srgbClr val="000000"/>
                </a:solidFill>
                <a:effectLst/>
                <a:latin typeface="Calibri" panose="020F0502020204030204" pitchFamily="34" charset="0"/>
                <a:ea typeface="+mn-ea"/>
                <a:cs typeface="Arial" panose="020B0604020202020204" pitchFamily="34" charset="0"/>
              </a:rPr>
              <a:t>The child we are talking about is Randy. Now that we have identified his developmental stages, let’s look at Randy’s description: </a:t>
            </a:r>
          </a:p>
          <a:p>
            <a:pPr lvl="0"/>
            <a:r>
              <a:rPr lang="en-US" kern="1200" dirty="0">
                <a:solidFill>
                  <a:srgbClr val="000000"/>
                </a:solidFill>
                <a:effectLst/>
                <a:latin typeface="Calibri" panose="020F0502020204030204" pitchFamily="34" charset="0"/>
                <a:ea typeface="+mn-ea"/>
                <a:cs typeface="Arial" panose="020B0604020202020204" pitchFamily="34" charset="0"/>
              </a:rPr>
              <a:t>Randy is 13 years old.  At 5”7, he is taller than his foster mother and weighs 130 pounds. As one of the oldest in his seventh-grade class, since he was held back one year, he is much bigger than most of the kids in his class. He is often mistaken for being in high school, based upon his appearance. Randy moved into this home at the age of 8 after being in seven placements.</a:t>
            </a:r>
          </a:p>
          <a:p>
            <a:pPr lvl="0"/>
            <a:endParaRPr lang="en-US" b="1" kern="1200" dirty="0">
              <a:solidFill>
                <a:srgbClr val="000000"/>
              </a:solidFill>
              <a:effectLst/>
              <a:latin typeface="Calibri" panose="020F0502020204030204" pitchFamily="34" charset="0"/>
              <a:ea typeface="+mn-ea"/>
              <a:cs typeface="Arial" panose="020B0604020202020204" pitchFamily="34" charset="0"/>
            </a:endParaRPr>
          </a:p>
          <a:p>
            <a:pPr lvl="0"/>
            <a:r>
              <a:rPr lang="en-US" b="1" kern="1200" dirty="0">
                <a:solidFill>
                  <a:srgbClr val="000000"/>
                </a:solidFill>
                <a:effectLst/>
                <a:latin typeface="Calibri" panose="020F0502020204030204" pitchFamily="34" charset="0"/>
                <a:ea typeface="+mn-ea"/>
                <a:cs typeface="Arial" panose="020B0604020202020204" pitchFamily="34" charset="0"/>
              </a:rPr>
              <a:t>FACILITATOR’S NOTE</a:t>
            </a:r>
          </a:p>
          <a:p>
            <a:pPr lvl="0"/>
            <a:r>
              <a:rPr lang="en-US" b="0" kern="1200" dirty="0">
                <a:solidFill>
                  <a:srgbClr val="000000"/>
                </a:solidFill>
                <a:effectLst/>
                <a:latin typeface="Calibri" panose="020F0502020204030204" pitchFamily="34" charset="0"/>
                <a:ea typeface="+mn-ea"/>
                <a:cs typeface="Arial" panose="020B0604020202020204" pitchFamily="34" charset="0"/>
              </a:rPr>
              <a:t>Now that participants know that these 7 domains all belong to one child, ask participants what they notice about Randy and his developmental stages?</a:t>
            </a:r>
          </a:p>
          <a:p>
            <a:pPr lvl="0"/>
            <a:endParaRPr lang="en-US" b="0" kern="1200" dirty="0">
              <a:solidFill>
                <a:srgbClr val="000000"/>
              </a:solidFill>
              <a:effectLst/>
              <a:latin typeface="Calibri" panose="020F0502020204030204" pitchFamily="34" charset="0"/>
              <a:ea typeface="+mn-ea"/>
              <a:cs typeface="Arial" panose="020B0604020202020204" pitchFamily="34" charset="0"/>
            </a:endParaRPr>
          </a:p>
          <a:p>
            <a:endParaRPr lang="en-US"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42</a:t>
            </a:fld>
            <a:endParaRPr lang="en-US" dirty="0"/>
          </a:p>
        </p:txBody>
      </p:sp>
    </p:spTree>
    <p:extLst>
      <p:ext uri="{BB962C8B-B14F-4D97-AF65-F5344CB8AC3E}">
        <p14:creationId xmlns:p14="http://schemas.microsoft.com/office/powerpoint/2010/main" val="36249797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6"/>
            <a:ext cx="5852160" cy="4730609"/>
          </a:xfrm>
        </p:spPr>
        <p:txBody>
          <a:bodyPr/>
          <a:lstStyle/>
          <a:p>
            <a:r>
              <a:rPr lang="en-US" b="1" dirty="0">
                <a:solidFill>
                  <a:srgbClr val="000000"/>
                </a:solidFill>
                <a:latin typeface="Calibri" panose="020F0502020204030204" pitchFamily="34" charset="0"/>
              </a:rPr>
              <a:t>DO</a:t>
            </a:r>
          </a:p>
          <a:p>
            <a:r>
              <a:rPr lang="en-US" b="0" dirty="0">
                <a:solidFill>
                  <a:srgbClr val="000000"/>
                </a:solidFill>
                <a:latin typeface="Calibri" panose="020F0502020204030204" pitchFamily="34" charset="0"/>
              </a:rPr>
              <a:t>Facilitate a large group discussion around the questions on the slide.</a:t>
            </a:r>
          </a:p>
          <a:p>
            <a:pPr marL="193192" lvl="1"/>
            <a:r>
              <a:rPr lang="en-US" kern="1200" dirty="0">
                <a:solidFill>
                  <a:srgbClr val="000000"/>
                </a:solidFill>
                <a:effectLst/>
                <a:latin typeface="Calibri" panose="020F0502020204030204" pitchFamily="34" charset="0"/>
                <a:ea typeface="+mn-ea"/>
                <a:cs typeface="Arial" panose="020B0604020202020204" pitchFamily="34" charset="0"/>
              </a:rPr>
              <a:t> </a:t>
            </a:r>
          </a:p>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As Dr. Perry discussed in the podcast, it is important to parent to the child’s developmental age, rather than making assumptions based on the child’s chronological age. Understanding that typical development can vary in different domains, parents should consider what the child’s behavior tells them about the child’s developmental stage in relation to that behavior, and what building blocks they may have missed. Parents who foster and adopt may need to adjust their expectations of the child. For example, consequences for behavior should be at the appropriate developmental level and focused on helping the child add those missing building blocks. This will help the child progress to the developmental level and behavior that is more appropriate for their chronological age.  By parenting to a child’s developmental age, the parent will be more</a:t>
            </a:r>
            <a:r>
              <a:rPr lang="en-US" b="1" kern="1200" dirty="0">
                <a:solidFill>
                  <a:srgbClr val="000000"/>
                </a:solidFill>
                <a:effectLst/>
                <a:latin typeface="Calibri" panose="020F0502020204030204" pitchFamily="34" charset="0"/>
                <a:ea typeface="+mn-ea"/>
                <a:cs typeface="Arial" panose="020B0604020202020204" pitchFamily="34" charset="0"/>
              </a:rPr>
              <a:t> realistic </a:t>
            </a:r>
            <a:r>
              <a:rPr lang="en-US" kern="1200" dirty="0">
                <a:solidFill>
                  <a:srgbClr val="000000"/>
                </a:solidFill>
                <a:effectLst/>
                <a:latin typeface="Calibri" panose="020F0502020204030204" pitchFamily="34" charset="0"/>
                <a:ea typeface="+mn-ea"/>
                <a:cs typeface="Arial" panose="020B0604020202020204" pitchFamily="34" charset="0"/>
              </a:rPr>
              <a:t>in understanding and meeting the child’s needs (characteristic). This can be confusing and challenging because often a child may act a certain age in some areas and act totally different in other areas, just like Randy. </a:t>
            </a:r>
          </a:p>
          <a:p>
            <a:r>
              <a:rPr lang="en-US" kern="1200" dirty="0">
                <a:solidFill>
                  <a:srgbClr val="000000"/>
                </a:solidFill>
                <a:effectLst/>
                <a:latin typeface="Calibri" panose="020F0502020204030204" pitchFamily="34" charset="0"/>
                <a:ea typeface="+mn-ea"/>
                <a:cs typeface="Arial" panose="020B0604020202020204" pitchFamily="34" charset="0"/>
              </a:rPr>
              <a:t> </a:t>
            </a:r>
          </a:p>
          <a:p>
            <a:pPr defTabSz="913881">
              <a:defRPr/>
            </a:pPr>
            <a:r>
              <a:rPr lang="en-US" b="1" dirty="0">
                <a:solidFill>
                  <a:srgbClr val="000000"/>
                </a:solidFill>
                <a:latin typeface="Calibri" panose="020F0502020204030204" pitchFamily="34" charset="0"/>
              </a:rPr>
              <a:t>DO</a:t>
            </a:r>
          </a:p>
          <a:p>
            <a:r>
              <a:rPr lang="en-US" kern="1200" dirty="0">
                <a:solidFill>
                  <a:srgbClr val="000000"/>
                </a:solidFill>
                <a:effectLst/>
                <a:latin typeface="Calibri" panose="020F0502020204030204" pitchFamily="34" charset="0"/>
                <a:ea typeface="+mn-ea"/>
                <a:cs typeface="Arial" panose="020B0604020202020204" pitchFamily="34" charset="0"/>
              </a:rPr>
              <a:t>If the facilitator has a real-life example of a child they knew and/or cared for whose developmental domains did not match their chronological age, this would be a good time to share it. The facilitator can also ask the participants if they have a real-life example to share.  Focus the sharing on the challenges associated with caring for a child with different developmental ages and any tips on how to do this well.</a:t>
            </a:r>
          </a:p>
          <a:p>
            <a:endParaRPr lang="en-US" b="1" kern="1200" dirty="0">
              <a:solidFill>
                <a:srgbClr val="000000"/>
              </a:solidFill>
              <a:effectLst/>
              <a:latin typeface="Calibri" panose="020F0502020204030204" pitchFamily="34" charset="0"/>
              <a:ea typeface="+mn-ea"/>
              <a:cs typeface="Arial" panose="020B0604020202020204" pitchFamily="34" charset="0"/>
            </a:endParaRPr>
          </a:p>
          <a:p>
            <a:pPr marL="374309" lvl="1" indent="-181117">
              <a:buFont typeface="Arial" panose="020B0604020202020204" pitchFamily="34" charset="0"/>
              <a:buChar char="•"/>
            </a:pPr>
            <a:endParaRPr lang="en-US"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43</a:t>
            </a:fld>
            <a:endParaRPr lang="en-US" dirty="0"/>
          </a:p>
        </p:txBody>
      </p:sp>
    </p:spTree>
    <p:extLst>
      <p:ext uri="{BB962C8B-B14F-4D97-AF65-F5344CB8AC3E}">
        <p14:creationId xmlns:p14="http://schemas.microsoft.com/office/powerpoint/2010/main" val="20785686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7"/>
            <a:ext cx="5852160" cy="4498896"/>
          </a:xfrm>
        </p:spPr>
        <p:txBody>
          <a:bodyPr/>
          <a:lstStyle/>
          <a:p>
            <a:pPr defTabSz="965956">
              <a:defRPr/>
            </a:pPr>
            <a:r>
              <a:rPr lang="en-US" b="1" kern="1200" dirty="0">
                <a:solidFill>
                  <a:srgbClr val="000000"/>
                </a:solidFill>
                <a:effectLst/>
                <a:latin typeface="Calibri" panose="020F0502020204030204" pitchFamily="34" charset="0"/>
                <a:ea typeface="+mn-ea"/>
                <a:cs typeface="Arial" panose="020B0604020202020204" pitchFamily="34" charset="0"/>
              </a:rPr>
              <a:t>FACILITATOR'S NOTE</a:t>
            </a:r>
            <a:r>
              <a:rPr lang="en-US" kern="1200" dirty="0">
                <a:solidFill>
                  <a:srgbClr val="000000"/>
                </a:solidFill>
                <a:effectLst/>
                <a:latin typeface="Calibri" panose="020F0502020204030204" pitchFamily="34" charset="0"/>
                <a:ea typeface="+mn-ea"/>
                <a:cs typeface="Arial" panose="020B0604020202020204" pitchFamily="34" charset="0"/>
              </a:rPr>
              <a:t> </a:t>
            </a:r>
          </a:p>
          <a:p>
            <a:pPr defTabSz="965956">
              <a:defRPr/>
            </a:pPr>
            <a:r>
              <a:rPr lang="en-US" kern="1200" dirty="0">
                <a:solidFill>
                  <a:srgbClr val="000000"/>
                </a:solidFill>
                <a:effectLst/>
                <a:latin typeface="Calibri" panose="020F0502020204030204" pitchFamily="34" charset="0"/>
                <a:ea typeface="+mn-ea"/>
                <a:cs typeface="Arial" panose="020B0604020202020204" pitchFamily="34" charset="0"/>
              </a:rPr>
              <a:t>If time permits do this reflection in class. If time is short, ask participants to do on their own at home.  This activity should take approximately 5 minutes. </a:t>
            </a:r>
          </a:p>
          <a:p>
            <a:pPr defTabSz="965956">
              <a:defRPr/>
            </a:pPr>
            <a:endParaRPr lang="en-US" b="1" kern="1200" dirty="0">
              <a:solidFill>
                <a:srgbClr val="000000"/>
              </a:solidFill>
              <a:effectLst/>
              <a:latin typeface="Calibri" panose="020F0502020204030204" pitchFamily="34" charset="0"/>
              <a:ea typeface="+mn-ea"/>
              <a:cs typeface="Arial" panose="020B0604020202020204" pitchFamily="34" charset="0"/>
            </a:endParaRPr>
          </a:p>
          <a:p>
            <a:pPr defTabSz="965956">
              <a:defRPr/>
            </a:pPr>
            <a:r>
              <a:rPr lang="en-US" b="1" kern="1200" dirty="0">
                <a:solidFill>
                  <a:srgbClr val="000000"/>
                </a:solidFill>
                <a:effectLst/>
                <a:latin typeface="Calibri" panose="020F0502020204030204" pitchFamily="34" charset="0"/>
                <a:ea typeface="+mn-ea"/>
                <a:cs typeface="Arial" panose="020B0604020202020204" pitchFamily="34" charset="0"/>
              </a:rPr>
              <a:t>SAY</a:t>
            </a:r>
          </a:p>
          <a:p>
            <a:pPr defTabSz="965956">
              <a:defRPr/>
            </a:pPr>
            <a:r>
              <a:rPr lang="en-US" b="0" kern="1200" dirty="0">
                <a:solidFill>
                  <a:srgbClr val="000000"/>
                </a:solidFill>
                <a:effectLst/>
                <a:latin typeface="Calibri" panose="020F0502020204030204" pitchFamily="34" charset="0"/>
                <a:ea typeface="+mn-ea"/>
                <a:cs typeface="Arial" panose="020B0604020202020204" pitchFamily="34" charset="0"/>
              </a:rPr>
              <a:t>Now, we’ll take a few minutes to reflect on what we’ve learned in this theme. </a:t>
            </a:r>
          </a:p>
          <a:p>
            <a:pPr defTabSz="965956">
              <a:defRPr/>
            </a:pPr>
            <a:endParaRPr lang="en-US" b="1" kern="1200" dirty="0">
              <a:solidFill>
                <a:srgbClr val="000000"/>
              </a:solidFill>
              <a:effectLst/>
              <a:latin typeface="Calibri" panose="020F0502020204030204" pitchFamily="34" charset="0"/>
              <a:ea typeface="+mn-ea"/>
              <a:cs typeface="Arial" panose="020B0604020202020204" pitchFamily="34" charset="0"/>
            </a:endParaRPr>
          </a:p>
          <a:p>
            <a:pPr defTabSz="965956">
              <a:defRPr/>
            </a:pPr>
            <a:r>
              <a:rPr lang="en-US" kern="1200" dirty="0">
                <a:solidFill>
                  <a:srgbClr val="000000"/>
                </a:solidFill>
                <a:effectLst/>
                <a:latin typeface="Calibri" panose="020F0502020204030204" pitchFamily="34" charset="0"/>
                <a:ea typeface="+mn-ea"/>
                <a:cs typeface="Arial" panose="020B0604020202020204" pitchFamily="34" charset="0"/>
              </a:rPr>
              <a:t>Please open your </a:t>
            </a:r>
            <a:r>
              <a:rPr lang="en-US" b="1" kern="1200" dirty="0">
                <a:solidFill>
                  <a:srgbClr val="000000"/>
                </a:solidFill>
                <a:effectLst/>
                <a:latin typeface="Calibri" panose="020F0502020204030204" pitchFamily="34" charset="0"/>
                <a:ea typeface="+mn-ea"/>
                <a:cs typeface="Arial" panose="020B0604020202020204" pitchFamily="34" charset="0"/>
              </a:rPr>
              <a:t>Participant Resource Manual </a:t>
            </a:r>
            <a:r>
              <a:rPr lang="en-US" kern="1200" dirty="0">
                <a:solidFill>
                  <a:srgbClr val="000000"/>
                </a:solidFill>
                <a:effectLst/>
                <a:latin typeface="Calibri" panose="020F0502020204030204" pitchFamily="34" charset="0"/>
                <a:ea typeface="+mn-ea"/>
                <a:cs typeface="Arial" panose="020B0604020202020204" pitchFamily="34" charset="0"/>
              </a:rPr>
              <a:t>for this theme. Think about “Randy” from our activity today. What do you think would be most challenging </a:t>
            </a:r>
            <a:r>
              <a:rPr lang="en-US" dirty="0">
                <a:solidFill>
                  <a:srgbClr val="000000"/>
                </a:solidFill>
                <a:latin typeface="Calibri" panose="020F0502020204030204" pitchFamily="34" charset="0"/>
              </a:rPr>
              <a:t>for</a:t>
            </a:r>
            <a:r>
              <a:rPr lang="en-US" kern="1200" dirty="0">
                <a:solidFill>
                  <a:srgbClr val="000000"/>
                </a:solidFill>
                <a:effectLst/>
                <a:latin typeface="Calibri" panose="020F0502020204030204" pitchFamily="34" charset="0"/>
                <a:ea typeface="+mn-ea"/>
                <a:cs typeface="Arial" panose="020B0604020202020204" pitchFamily="34" charset="0"/>
              </a:rPr>
              <a:t> you if you were caring for him, as a child with such a mixture in developmental stages? What support might you need? Please write your thoughts in your </a:t>
            </a:r>
            <a:r>
              <a:rPr lang="en-US" b="1" kern="1200" dirty="0">
                <a:solidFill>
                  <a:srgbClr val="000000"/>
                </a:solidFill>
                <a:effectLst/>
                <a:latin typeface="Calibri" panose="020F0502020204030204" pitchFamily="34" charset="0"/>
                <a:ea typeface="+mn-ea"/>
                <a:cs typeface="Arial" panose="020B0604020202020204" pitchFamily="34" charset="0"/>
              </a:rPr>
              <a:t>Participant Resource Manual. </a:t>
            </a:r>
          </a:p>
          <a:p>
            <a:pPr defTabSz="965956">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5956">
              <a:defRPr/>
            </a:pPr>
            <a:endParaRPr lang="en-US"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a:xfrm>
            <a:off x="4143588" y="9119475"/>
            <a:ext cx="3169920" cy="481726"/>
          </a:xfrm>
          <a:prstGeom prst="rect">
            <a:avLst/>
          </a:prstGeom>
        </p:spPr>
        <p:txBody>
          <a:bodyPr/>
          <a:lstStyle/>
          <a:p>
            <a:fld id="{3B90169C-AFAA-4B3F-91CC-5EC03E22AE25}" type="slidenum">
              <a:rPr lang="en-US" smtClean="0"/>
              <a:t>44</a:t>
            </a:fld>
            <a:endParaRPr lang="en-US" dirty="0"/>
          </a:p>
        </p:txBody>
      </p:sp>
      <p:sp>
        <p:nvSpPr>
          <p:cNvPr id="6" name="Slide Number Placeholder 6">
            <a:extLst>
              <a:ext uri="{FF2B5EF4-FFF2-40B4-BE49-F238E27FC236}">
                <a16:creationId xmlns:a16="http://schemas.microsoft.com/office/drawing/2014/main" id="{892F1CEB-EDA4-3346-B599-C367402217F0}"/>
              </a:ext>
            </a:extLst>
          </p:cNvPr>
          <p:cNvSpPr txBox="1">
            <a:spLocks/>
          </p:cNvSpPr>
          <p:nvPr/>
        </p:nvSpPr>
        <p:spPr>
          <a:xfrm>
            <a:off x="6828982" y="9119475"/>
            <a:ext cx="484529" cy="481726"/>
          </a:xfrm>
          <a:prstGeom prst="rect">
            <a:avLst/>
          </a:prstGeom>
        </p:spPr>
        <p:txBody>
          <a:bodyPr vert="horz" lIns="96595" tIns="48297" rIns="96595" bIns="48297"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44</a:t>
            </a:fld>
            <a:endParaRPr lang="en-US" dirty="0"/>
          </a:p>
        </p:txBody>
      </p:sp>
    </p:spTree>
    <p:extLst>
      <p:ext uri="{BB962C8B-B14F-4D97-AF65-F5344CB8AC3E}">
        <p14:creationId xmlns:p14="http://schemas.microsoft.com/office/powerpoint/2010/main" val="20898813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endParaRPr lang="en-US"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SAY</a:t>
            </a:r>
          </a:p>
          <a:p>
            <a:r>
              <a:rPr lang="en-US" dirty="0">
                <a:solidFill>
                  <a:srgbClr val="000000"/>
                </a:solidFill>
                <a:latin typeface="Calibri" panose="020F0502020204030204" pitchFamily="34" charset="0"/>
              </a:rPr>
              <a:t>Now, it’s time to wrap up. Before we do, I want to briefly highlight the key points from this theme:</a:t>
            </a:r>
            <a:endParaRPr lang="en-US" kern="1200" dirty="0">
              <a:solidFill>
                <a:srgbClr val="000000"/>
              </a:solidFill>
              <a:effectLst/>
              <a:latin typeface="Calibri" panose="020F0502020204030204" pitchFamily="34" charset="0"/>
              <a:ea typeface="+mn-ea"/>
              <a:cs typeface="Arial" panose="020B0604020202020204" pitchFamily="34" charset="0"/>
            </a:endParaRPr>
          </a:p>
          <a:p>
            <a:pPr marL="374309" lvl="1" indent="-181117">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Each child has a unique developmental path.</a:t>
            </a:r>
          </a:p>
          <a:p>
            <a:pPr marL="374309" lvl="1" indent="-181117">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Developmental milestones are like building blocks—each step builds upon the one before it. </a:t>
            </a:r>
          </a:p>
          <a:p>
            <a:pPr marL="374309" lvl="1" indent="-181117">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Trauma and other factors may cause developmental delays or regressions. These delays should be assessed by a professional skilled in understanding child  development.</a:t>
            </a:r>
          </a:p>
          <a:p>
            <a:pPr marL="374309" lvl="1" indent="-181117">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Parents who are fostering or adopting should be prepared to adjust their expectations about children’s developmental capabilities. </a:t>
            </a:r>
          </a:p>
          <a:p>
            <a:pPr marL="374309" lvl="1" indent="-181117" defTabSz="965956">
              <a:buFont typeface="Wingdings" panose="05000000000000000000" pitchFamily="2" charset="2"/>
              <a:buChar char="Ø"/>
              <a:defRPr/>
            </a:pPr>
            <a:r>
              <a:rPr lang="en-US" kern="1200" dirty="0">
                <a:solidFill>
                  <a:srgbClr val="000000"/>
                </a:solidFill>
                <a:effectLst/>
                <a:latin typeface="Calibri" panose="020F0502020204030204" pitchFamily="34" charset="0"/>
                <a:ea typeface="+mn-ea"/>
                <a:cs typeface="Arial" panose="020B0604020202020204" pitchFamily="34" charset="0"/>
              </a:rPr>
              <a:t>Parenting should be focused on the child’s developmental stage, rather than the chronological age.</a:t>
            </a:r>
          </a:p>
          <a:p>
            <a:pPr marL="374309" lvl="1" indent="-181117" defTabSz="965956">
              <a:buFont typeface="Wingdings" panose="05000000000000000000" pitchFamily="2" charset="2"/>
              <a:buChar char="Ø"/>
              <a:defRPr/>
            </a:pPr>
            <a:r>
              <a:rPr lang="en-US" kern="1200" dirty="0">
                <a:solidFill>
                  <a:srgbClr val="000000"/>
                </a:solidFill>
                <a:effectLst/>
                <a:latin typeface="Calibri" panose="020F0502020204030204" pitchFamily="34" charset="0"/>
                <a:ea typeface="+mn-ea"/>
                <a:cs typeface="Arial" panose="020B0604020202020204" pitchFamily="34" charset="0"/>
              </a:rPr>
              <a:t>You will need to be attuned, realistic, and emotionally supportive and nurturing to successfully parent a child whose developmental age is different from their chronological age.</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t>45</a:t>
            </a:fld>
            <a:endParaRPr lang="en-US" dirty="0"/>
          </a:p>
        </p:txBody>
      </p:sp>
    </p:spTree>
    <p:extLst>
      <p:ext uri="{BB962C8B-B14F-4D97-AF65-F5344CB8AC3E}">
        <p14:creationId xmlns:p14="http://schemas.microsoft.com/office/powerpoint/2010/main" val="34214374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800100"/>
            <a:ext cx="4114800" cy="3086100"/>
          </a:xfrm>
        </p:spPr>
      </p:sp>
      <p:sp>
        <p:nvSpPr>
          <p:cNvPr id="3" name="Notes Placeholder 2"/>
          <p:cNvSpPr>
            <a:spLocks noGrp="1"/>
          </p:cNvSpPr>
          <p:nvPr>
            <p:ph type="body" idx="1"/>
          </p:nvPr>
        </p:nvSpPr>
        <p:spPr/>
        <p:txBody>
          <a:bodyPr/>
          <a:lstStyle/>
          <a:p>
            <a:r>
              <a:rPr lang="en-US" b="1" u="none" kern="1200" dirty="0">
                <a:solidFill>
                  <a:srgbClr val="000000"/>
                </a:solidFill>
                <a:effectLst/>
                <a:latin typeface="+mn-lt"/>
                <a:ea typeface="+mn-ea"/>
                <a:cs typeface="+mn-cs"/>
              </a:rPr>
              <a:t>SAY</a:t>
            </a:r>
          </a:p>
          <a:p>
            <a:r>
              <a:rPr lang="en-US" kern="1200" dirty="0">
                <a:solidFill>
                  <a:srgbClr val="000000"/>
                </a:solidFill>
                <a:effectLst/>
                <a:latin typeface="+mn-lt"/>
                <a:ea typeface="+mn-ea"/>
                <a:cs typeface="+mn-cs"/>
              </a:rPr>
              <a:t>It is critical that as you go through this journey, you continue to enhance your knowledge and skills.  It is important that you continue your own learning by taking advantage of resources that are available to you.  This theme has numerous resources that will help you continue to learn more about this topic.  For example, there is a handout on </a:t>
            </a:r>
            <a:r>
              <a:rPr lang="en-US" b="1" kern="1200" dirty="0">
                <a:solidFill>
                  <a:srgbClr val="000000"/>
                </a:solidFill>
                <a:effectLst/>
                <a:latin typeface="+mn-lt"/>
                <a:ea typeface="+mn-ea"/>
                <a:cs typeface="+mn-cs"/>
              </a:rPr>
              <a:t>Connecting with your Teen </a:t>
            </a:r>
            <a:r>
              <a:rPr lang="en-US" kern="1200" dirty="0">
                <a:solidFill>
                  <a:srgbClr val="000000"/>
                </a:solidFill>
                <a:effectLst/>
                <a:latin typeface="+mn-lt"/>
                <a:ea typeface="+mn-ea"/>
                <a:cs typeface="+mn-cs"/>
              </a:rPr>
              <a:t>that provides practical steps on how to engage with teens.  There is another handout that provides practical tips on how to parent and engage with children who are school age (6-12). You can find the resources on the NTDC website or in CapLEARN.   </a:t>
            </a:r>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t>46</a:t>
            </a:fld>
            <a:endParaRPr lang="en-US" dirty="0"/>
          </a:p>
        </p:txBody>
      </p:sp>
    </p:spTree>
    <p:extLst>
      <p:ext uri="{BB962C8B-B14F-4D97-AF65-F5344CB8AC3E}">
        <p14:creationId xmlns:p14="http://schemas.microsoft.com/office/powerpoint/2010/main" val="22305046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83"/>
            <a:ext cx="5852160" cy="4340542"/>
          </a:xfrm>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FACILITATOR'S NOTE</a:t>
            </a:r>
          </a:p>
          <a:p>
            <a:pPr lvl="0">
              <a:defRPr/>
            </a:pPr>
            <a:r>
              <a:rPr lang="en-US" dirty="0">
                <a:solidFill>
                  <a:srgbClr val="000000"/>
                </a:solidFill>
                <a:latin typeface="Calibri" panose="020F0502020204030204" pitchFamily="34" charset="0"/>
              </a:rPr>
              <a:t>The closing quote above and the paraphrase section below will be done only once per day, after the last theme presented for the day.  If you are moving on to another theme invite them to take a break, stretch, or breathe before moving on to the next theme.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If closing for the day: </a:t>
            </a:r>
          </a:p>
          <a:p>
            <a:pPr marL="175755" indent="-175755">
              <a:buFont typeface="Arial" panose="020B0604020202020204" pitchFamily="34" charset="0"/>
              <a:buChar char="•"/>
            </a:pPr>
            <a:r>
              <a:rPr lang="en-US" dirty="0">
                <a:solidFill>
                  <a:srgbClr val="000000"/>
                </a:solidFill>
                <a:latin typeface="Calibri" panose="020F0502020204030204" pitchFamily="34" charset="0"/>
              </a:rPr>
              <a:t>Thank everyone for attending and for their thoughtful participation and attention. Remind the participants that although this training may seem long, it is critical for them to gather the knowledge, attitude, and skills that are needed as they embark on this journey because they ultimately will play a huge role in the lives of children and families. </a:t>
            </a:r>
          </a:p>
          <a:p>
            <a:pPr marL="175755" indent="-175755">
              <a:buFont typeface="Arial" panose="020B0604020202020204" pitchFamily="34" charset="0"/>
              <a:buChar char="•"/>
            </a:pPr>
            <a:r>
              <a:rPr lang="en-US" dirty="0">
                <a:solidFill>
                  <a:srgbClr val="000000"/>
                </a:solidFill>
                <a:latin typeface="Calibri" panose="020F0502020204030204" pitchFamily="34" charset="0"/>
              </a:rPr>
              <a:t>If in person, collect the name tents or have them tuck them into their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to bring back to the next class</a:t>
            </a:r>
            <a:r>
              <a:rPr lang="en-US" b="1" dirty="0">
                <a:solidFill>
                  <a:srgbClr val="000000"/>
                </a:solidFill>
                <a:latin typeface="Calibri" panose="020F0502020204030204" pitchFamily="34" charset="0"/>
              </a:rPr>
              <a:t>.</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PARAPHRASE </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Close out the day by covering the below topics:</a:t>
            </a:r>
          </a:p>
          <a:p>
            <a:pPr marL="175755" indent="-175755">
              <a:buFont typeface="Arial" panose="020B0604020202020204" pitchFamily="34" charset="0"/>
              <a:buChar char="•"/>
            </a:pPr>
            <a:r>
              <a:rPr lang="en-US" dirty="0">
                <a:solidFill>
                  <a:srgbClr val="000000"/>
                </a:solidFill>
                <a:latin typeface="Calibri" panose="020F0502020204030204" pitchFamily="34" charset="0"/>
              </a:rPr>
              <a:t>Remind participants of the date/time for the next class and let participants know if there are any changes to the location. </a:t>
            </a:r>
          </a:p>
          <a:p>
            <a:pPr marL="175755" indent="-175755">
              <a:buFont typeface="Arial" panose="020B0604020202020204" pitchFamily="34" charset="0"/>
              <a:buChar char="•"/>
            </a:pPr>
            <a:r>
              <a:rPr lang="en-US" dirty="0">
                <a:solidFill>
                  <a:srgbClr val="000000"/>
                </a:solidFill>
                <a:latin typeface="Calibri" panose="020F0502020204030204" pitchFamily="34" charset="0"/>
              </a:rPr>
              <a:t>Encourage participants to contact you (or other facilitators) if they have any questions or concerns. </a:t>
            </a:r>
          </a:p>
          <a:p>
            <a:pPr marL="175755" indent="-175755">
              <a:buFont typeface="Arial" panose="020B0604020202020204" pitchFamily="34" charset="0"/>
              <a:buChar char="•"/>
            </a:pPr>
            <a:r>
              <a:rPr lang="en-US" dirty="0">
                <a:solidFill>
                  <a:srgbClr val="000000"/>
                </a:solidFill>
                <a:latin typeface="Calibri" panose="020F0502020204030204" pitchFamily="34" charset="0"/>
              </a:rPr>
              <a:t>Review the themes that will be covered during the next class. </a:t>
            </a:r>
          </a:p>
          <a:p>
            <a:pPr marL="175755" indent="-175755">
              <a:buFont typeface="Arial" panose="020B0604020202020204" pitchFamily="34" charset="0"/>
              <a:buChar char="•"/>
            </a:pPr>
            <a:r>
              <a:rPr lang="en-US" dirty="0">
                <a:solidFill>
                  <a:srgbClr val="000000"/>
                </a:solidFill>
                <a:latin typeface="Calibri" panose="020F0502020204030204" pitchFamily="34" charset="0"/>
              </a:rPr>
              <a:t>If in person, remind participants to take their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with them and to bring them to the next session. If using a remote platform, remind participants to have the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available for the next class. </a:t>
            </a:r>
          </a:p>
          <a:p>
            <a:endParaRPr lang="en-US" b="1" kern="1200" dirty="0">
              <a:solidFill>
                <a:srgbClr val="000000"/>
              </a:solidFill>
              <a:effectLst/>
              <a:latin typeface="Calibri" panose="020F0502020204030204" pitchFamily="34" charset="0"/>
              <a:ea typeface="+mn-ea"/>
              <a:cs typeface="Arial" panose="020B0604020202020204" pitchFamily="34" charset="0"/>
            </a:endParaRPr>
          </a:p>
          <a:p>
            <a:pPr defTabSz="965956">
              <a:defRPr/>
            </a:pPr>
            <a:endParaRPr lang="en-US"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t>47</a:t>
            </a:fld>
            <a:endParaRPr lang="en-US" dirty="0"/>
          </a:p>
        </p:txBody>
      </p:sp>
    </p:spTree>
    <p:extLst>
      <p:ext uri="{BB962C8B-B14F-4D97-AF65-F5344CB8AC3E}">
        <p14:creationId xmlns:p14="http://schemas.microsoft.com/office/powerpoint/2010/main" val="5102386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a:xfrm>
            <a:off x="4143588" y="9119475"/>
            <a:ext cx="3169920" cy="481726"/>
          </a:xfrm>
          <a:prstGeom prst="rect">
            <a:avLst/>
          </a:prstGeom>
        </p:spPr>
        <p:txBody>
          <a:bodyPr/>
          <a:lstStyle/>
          <a:p>
            <a:fld id="{3B90169C-AFAA-4B3F-91CC-5EC03E22AE25}" type="slidenum">
              <a:rPr lang="en-US" smtClean="0"/>
              <a:t>48</a:t>
            </a:fld>
            <a:endParaRPr lang="en-US" dirty="0"/>
          </a:p>
        </p:txBody>
      </p:sp>
      <p:sp>
        <p:nvSpPr>
          <p:cNvPr id="6" name="Slide Number Placeholder 6">
            <a:extLst>
              <a:ext uri="{FF2B5EF4-FFF2-40B4-BE49-F238E27FC236}">
                <a16:creationId xmlns:a16="http://schemas.microsoft.com/office/drawing/2014/main" id="{1DF3FF43-DFB0-734B-9F0A-97BE43E3A4A3}"/>
              </a:ext>
            </a:extLst>
          </p:cNvPr>
          <p:cNvSpPr txBox="1">
            <a:spLocks/>
          </p:cNvSpPr>
          <p:nvPr/>
        </p:nvSpPr>
        <p:spPr>
          <a:xfrm>
            <a:off x="6828982" y="9119475"/>
            <a:ext cx="484529" cy="481726"/>
          </a:xfrm>
          <a:prstGeom prst="rect">
            <a:avLst/>
          </a:prstGeom>
        </p:spPr>
        <p:txBody>
          <a:bodyPr vert="horz" lIns="96595" tIns="48297" rIns="96595" bIns="48297"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48</a:t>
            </a:fld>
            <a:endParaRPr lang="en-US" dirty="0"/>
          </a:p>
        </p:txBody>
      </p:sp>
    </p:spTree>
    <p:extLst>
      <p:ext uri="{BB962C8B-B14F-4D97-AF65-F5344CB8AC3E}">
        <p14:creationId xmlns:p14="http://schemas.microsoft.com/office/powerpoint/2010/main" val="12258281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endParaRPr lang="en-US" dirty="0">
              <a:solidFill>
                <a:srgbClr val="000000"/>
              </a:solidFill>
              <a:latin typeface="Calibri" panose="020F0502020204030204" pitchFamily="34" charset="0"/>
            </a:endParaRPr>
          </a:p>
        </p:txBody>
      </p:sp>
      <p:sp>
        <p:nvSpPr>
          <p:cNvPr id="5" name="Slide Number Placeholder 6">
            <a:extLst>
              <a:ext uri="{FF2B5EF4-FFF2-40B4-BE49-F238E27FC236}">
                <a16:creationId xmlns:a16="http://schemas.microsoft.com/office/drawing/2014/main" id="{488B764B-3B14-0445-891F-FD62DD0084A8}"/>
              </a:ext>
            </a:extLst>
          </p:cNvPr>
          <p:cNvSpPr>
            <a:spLocks noGrp="1"/>
          </p:cNvSpPr>
          <p:nvPr>
            <p:ph type="sldNum" sz="quarter" idx="5"/>
          </p:nvPr>
        </p:nvSpPr>
        <p:spPr>
          <a:xfrm>
            <a:off x="6828982" y="9119475"/>
            <a:ext cx="484529" cy="481726"/>
          </a:xfrm>
          <a:prstGeom prst="rect">
            <a:avLst/>
          </a:prstGeom>
        </p:spPr>
        <p:txBody>
          <a:bodyPr vert="horz" lIns="96595" tIns="48297" rIns="96595" bIns="48297" rtlCol="0" anchor="ctr" anchorCtr="0"/>
          <a:lstStyle>
            <a:lvl1pPr algn="ctr">
              <a:defRPr sz="1000">
                <a:solidFill>
                  <a:schemeClr val="bg1"/>
                </a:solidFill>
              </a:defRPr>
            </a:lvl1pPr>
          </a:lstStyle>
          <a:p>
            <a:fld id="{3B90169C-AFAA-4B3F-91CC-5EC03E22AE25}" type="slidenum">
              <a:rPr lang="en-US" smtClean="0"/>
              <a:pPr/>
              <a:t>49</a:t>
            </a:fld>
            <a:endParaRPr lang="en-US" dirty="0"/>
          </a:p>
        </p:txBody>
      </p:sp>
    </p:spTree>
    <p:extLst>
      <p:ext uri="{BB962C8B-B14F-4D97-AF65-F5344CB8AC3E}">
        <p14:creationId xmlns:p14="http://schemas.microsoft.com/office/powerpoint/2010/main" val="650374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otes Placeholder 8">
            <a:extLst>
              <a:ext uri="{FF2B5EF4-FFF2-40B4-BE49-F238E27FC236}">
                <a16:creationId xmlns:a16="http://schemas.microsoft.com/office/drawing/2014/main" id="{C5296358-2B0B-4605-A78D-E19809A4FAAF}"/>
              </a:ext>
            </a:extLst>
          </p:cNvPr>
          <p:cNvSpPr>
            <a:spLocks noGrp="1"/>
          </p:cNvSpPr>
          <p:nvPr>
            <p:ph type="body" sz="quarter" idx="3"/>
          </p:nvPr>
        </p:nvSpPr>
        <p:spPr>
          <a:xfrm>
            <a:off x="731521" y="1200153"/>
            <a:ext cx="5852160" cy="7919323"/>
          </a:xfrm>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This slide shows a suggested agenda and timing for this theme. Before the session, please review this agenda and incorporate it into your overall agenda for this and any other themes you are conducting along with it.</a:t>
            </a:r>
          </a:p>
          <a:p>
            <a:endParaRPr lang="en-US"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AGENDA</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This theme is divided into four sections. This content is based on 1.5 hours of classroom material.</a:t>
            </a: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BEFORE YOU BEGIN CLASS</a:t>
            </a:r>
          </a:p>
          <a:p>
            <a:r>
              <a:rPr lang="en-US" dirty="0">
                <a:solidFill>
                  <a:srgbClr val="000000"/>
                </a:solidFill>
                <a:latin typeface="Calibri" panose="020F0502020204030204" pitchFamily="34" charset="0"/>
              </a:rPr>
              <a:t>Before discussing the Color Wheel of Emotions and covering the content of this theme, you should do the following:</a:t>
            </a:r>
          </a:p>
          <a:p>
            <a:pPr marL="181117" indent="-181117">
              <a:buFont typeface="Arial" panose="020B0604020202020204" pitchFamily="34" charset="0"/>
              <a:buChar char="•"/>
            </a:pPr>
            <a:r>
              <a:rPr lang="en-US" dirty="0">
                <a:solidFill>
                  <a:srgbClr val="000000"/>
                </a:solidFill>
                <a:latin typeface="Calibri" panose="020F0502020204030204" pitchFamily="34" charset="0"/>
              </a:rPr>
              <a:t>Make any announcements that are needed regarding the training, timing of training, or process to become a foster or adoptive parent.</a:t>
            </a:r>
          </a:p>
          <a:p>
            <a:pPr marL="181117" indent="-181117">
              <a:buFont typeface="Arial" panose="020B0604020202020204" pitchFamily="34" charset="0"/>
              <a:buChar char="•"/>
              <a:defRPr/>
            </a:pPr>
            <a:r>
              <a:rPr lang="en-US" dirty="0">
                <a:solidFill>
                  <a:srgbClr val="000000"/>
                </a:solidFill>
                <a:latin typeface="Calibri" panose="020F0502020204030204" pitchFamily="34" charset="0"/>
              </a:rPr>
              <a:t>Take out the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and direct participants to this theme in their </a:t>
            </a:r>
            <a:r>
              <a:rPr lang="en-US" b="1" dirty="0">
                <a:solidFill>
                  <a:srgbClr val="000000"/>
                </a:solidFill>
                <a:latin typeface="Calibri" panose="020F0502020204030204" pitchFamily="34" charset="0"/>
              </a:rPr>
              <a:t>Manual. </a:t>
            </a:r>
            <a:r>
              <a:rPr lang="en-US" dirty="0">
                <a:solidFill>
                  <a:srgbClr val="000000"/>
                </a:solidFill>
                <a:latin typeface="Calibri" panose="020F0502020204030204" pitchFamily="34" charset="0"/>
              </a:rPr>
              <a:t>Remind participants that the Competencies for today’s theme are in their </a:t>
            </a:r>
            <a:r>
              <a:rPr lang="en-US" b="1" dirty="0">
                <a:solidFill>
                  <a:srgbClr val="000000"/>
                </a:solidFill>
                <a:latin typeface="Calibri" panose="020F0502020204030204" pitchFamily="34" charset="0"/>
              </a:rPr>
              <a:t>Manual</a:t>
            </a:r>
            <a:r>
              <a:rPr lang="en-US" dirty="0">
                <a:solidFill>
                  <a:srgbClr val="000000"/>
                </a:solidFill>
                <a:latin typeface="Calibri" panose="020F0502020204030204" pitchFamily="34" charset="0"/>
              </a:rPr>
              <a:t>.</a:t>
            </a:r>
          </a:p>
          <a:p>
            <a:pPr marL="181117" indent="-181117">
              <a:buFont typeface="Arial" panose="020B0604020202020204" pitchFamily="34" charset="0"/>
              <a:buChar char="•"/>
              <a:defRPr/>
            </a:pPr>
            <a:r>
              <a:rPr lang="en-US" dirty="0">
                <a:solidFill>
                  <a:srgbClr val="000000"/>
                </a:solidFill>
                <a:latin typeface="Calibri" panose="020F0502020204030204" pitchFamily="34" charset="0"/>
              </a:rPr>
              <a:t>Review the agenda for the theme. Facilitators should add a slide to the PPT deck that includes the agenda so that they can review it with participants.  Make sure to include start and end times and any breaks that will be taken during the session. </a:t>
            </a:r>
          </a:p>
          <a:p>
            <a:pPr marL="181117" indent="-181117">
              <a:buFont typeface="Arial" panose="020B0604020202020204" pitchFamily="34" charset="0"/>
              <a:buChar char="•"/>
            </a:pPr>
            <a:r>
              <a:rPr lang="en-US" dirty="0">
                <a:solidFill>
                  <a:srgbClr val="000000"/>
                </a:solidFill>
                <a:latin typeface="Calibri" panose="020F0502020204030204" pitchFamily="34" charset="0"/>
              </a:rPr>
              <a:t>Encourage participants to be engaged and active learners.  </a:t>
            </a:r>
          </a:p>
          <a:p>
            <a:pPr marL="181117" indent="-181117">
              <a:buFont typeface="Arial" panose="020B0604020202020204" pitchFamily="34" charset="0"/>
              <a:buChar char="•"/>
            </a:pPr>
            <a:r>
              <a:rPr lang="en-US" dirty="0">
                <a:solidFill>
                  <a:srgbClr val="000000"/>
                </a:solidFill>
                <a:latin typeface="Calibri" panose="020F0502020204030204" pitchFamily="34" charset="0"/>
              </a:rPr>
              <a:t>Encourage participants to contact you in between classes with any questions and/or concerns. (Prior to class, list the name(s) of the facilitators on the board with contact information.)</a:t>
            </a:r>
          </a:p>
          <a:p>
            <a:pPr marL="181117" indent="-181117">
              <a:buFont typeface="Arial" panose="020B0604020202020204" pitchFamily="34" charset="0"/>
              <a:buChar char="•"/>
              <a:defRPr/>
            </a:pPr>
            <a:r>
              <a:rPr lang="en-US" dirty="0">
                <a:solidFill>
                  <a:srgbClr val="000000"/>
                </a:solidFill>
                <a:latin typeface="Calibri" panose="020F0502020204030204" pitchFamily="34" charset="0"/>
              </a:rPr>
              <a:t>Remind participants to put out their name tents (these can either be made by the participants during the first class or the agency can print out name tents and provide them to the participants at the first class).  If conducting the class on a remote platform, remind participants to type their first and last names in their screen box. </a:t>
            </a:r>
            <a:endParaRPr lang="en-US" b="1"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t>5</a:t>
            </a:fld>
            <a:endParaRPr lang="en-US" dirty="0"/>
          </a:p>
        </p:txBody>
      </p:sp>
      <p:sp>
        <p:nvSpPr>
          <p:cNvPr id="6" name="Rectangle 5">
            <a:extLst>
              <a:ext uri="{FF2B5EF4-FFF2-40B4-BE49-F238E27FC236}">
                <a16:creationId xmlns:a16="http://schemas.microsoft.com/office/drawing/2014/main" id="{74CAE290-511B-4515-AE39-C1DEF2F1B5C2}"/>
              </a:ext>
            </a:extLst>
          </p:cNvPr>
          <p:cNvSpPr/>
          <p:nvPr/>
        </p:nvSpPr>
        <p:spPr>
          <a:xfrm>
            <a:off x="731524" y="700010"/>
            <a:ext cx="3702706" cy="380524"/>
          </a:xfrm>
          <a:prstGeom prst="rect">
            <a:avLst/>
          </a:prstGeom>
        </p:spPr>
        <p:txBody>
          <a:bodyPr wrap="none" lIns="96595" tIns="48297" rIns="96595" bIns="48297">
            <a:spAutoFit/>
          </a:bodyPr>
          <a:lstStyle/>
          <a:p>
            <a:r>
              <a:rPr lang="en-US" dirty="0">
                <a:solidFill>
                  <a:srgbClr val="183250"/>
                </a:solidFill>
                <a:latin typeface="Arial Rounded MT Bold" panose="020F0704030504030204" pitchFamily="34" charset="77"/>
              </a:rPr>
              <a:t>SUGGESTED THEME AGENDA</a:t>
            </a:r>
          </a:p>
        </p:txBody>
      </p:sp>
      <p:graphicFrame>
        <p:nvGraphicFramePr>
          <p:cNvPr id="7" name="Table 6">
            <a:extLst>
              <a:ext uri="{FF2B5EF4-FFF2-40B4-BE49-F238E27FC236}">
                <a16:creationId xmlns:a16="http://schemas.microsoft.com/office/drawing/2014/main" id="{C5E79037-7579-4E0D-BCB5-4336ADCC8741}"/>
              </a:ext>
            </a:extLst>
          </p:cNvPr>
          <p:cNvGraphicFramePr>
            <a:graphicFrameLocks/>
          </p:cNvGraphicFramePr>
          <p:nvPr>
            <p:extLst>
              <p:ext uri="{D42A27DB-BD31-4B8C-83A1-F6EECF244321}">
                <p14:modId xmlns:p14="http://schemas.microsoft.com/office/powerpoint/2010/main" val="2923075525"/>
              </p:ext>
            </p:extLst>
          </p:nvPr>
        </p:nvGraphicFramePr>
        <p:xfrm>
          <a:off x="787424" y="2959780"/>
          <a:ext cx="5852160" cy="1567710"/>
        </p:xfrm>
        <a:graphic>
          <a:graphicData uri="http://schemas.openxmlformats.org/drawingml/2006/table">
            <a:tbl>
              <a:tblPr firstRow="1" bandRow="1">
                <a:tableStyleId>{22838BEF-8BB2-4498-84A7-C5851F593DF1}</a:tableStyleId>
              </a:tblPr>
              <a:tblGrid>
                <a:gridCol w="1326421">
                  <a:extLst>
                    <a:ext uri="{9D8B030D-6E8A-4147-A177-3AD203B41FA5}">
                      <a16:colId xmlns:a16="http://schemas.microsoft.com/office/drawing/2014/main" val="2179853046"/>
                    </a:ext>
                  </a:extLst>
                </a:gridCol>
                <a:gridCol w="4525739">
                  <a:extLst>
                    <a:ext uri="{9D8B030D-6E8A-4147-A177-3AD203B41FA5}">
                      <a16:colId xmlns:a16="http://schemas.microsoft.com/office/drawing/2014/main" val="3069621994"/>
                    </a:ext>
                  </a:extLst>
                </a:gridCol>
              </a:tblGrid>
              <a:tr h="448056">
                <a:tc>
                  <a:txBody>
                    <a:bodyPr/>
                    <a:lstStyle/>
                    <a:p>
                      <a:r>
                        <a:rPr lang="en-US" sz="1100" b="0" dirty="0"/>
                        <a:t>Prior to the Session start time</a:t>
                      </a:r>
                    </a:p>
                  </a:txBody>
                  <a:tcPr marL="97536" marR="97536" marT="48006" marB="48006"/>
                </a:tc>
                <a:tc>
                  <a:txBody>
                    <a:bodyPr/>
                    <a:lstStyle/>
                    <a:p>
                      <a:r>
                        <a:rPr lang="en-US" sz="1100" b="0" dirty="0"/>
                        <a:t>Color Wheel of Emotions exercise</a:t>
                      </a:r>
                    </a:p>
                  </a:txBody>
                  <a:tcPr marL="97536" marR="97536" marT="48006" marB="48006"/>
                </a:tc>
                <a:extLst>
                  <a:ext uri="{0D108BD9-81ED-4DB2-BD59-A6C34878D82A}">
                    <a16:rowId xmlns:a16="http://schemas.microsoft.com/office/drawing/2014/main" val="12709079"/>
                  </a:ext>
                </a:extLst>
              </a:tr>
              <a:tr h="303552">
                <a:tc>
                  <a:txBody>
                    <a:bodyPr/>
                    <a:lstStyle/>
                    <a:p>
                      <a:pPr marL="0" algn="l" defTabSz="914400" rtl="0" eaLnBrk="1" latinLnBrk="0" hangingPunct="1"/>
                      <a:r>
                        <a:rPr lang="en-US" sz="1100" b="0" kern="1200" dirty="0">
                          <a:solidFill>
                            <a:schemeClr val="dk1"/>
                          </a:solidFill>
                          <a:latin typeface="+mn-lt"/>
                          <a:ea typeface="+mn-ea"/>
                          <a:cs typeface="+mn-cs"/>
                        </a:rPr>
                        <a:t>30 minutes</a:t>
                      </a:r>
                    </a:p>
                  </a:txBody>
                  <a:tcPr marL="97536" marR="97536" marT="48006" marB="48006"/>
                </a:tc>
                <a:tc>
                  <a:txBody>
                    <a:bodyPr/>
                    <a:lstStyle/>
                    <a:p>
                      <a:pPr marL="0" algn="l" defTabSz="914400" rtl="0" eaLnBrk="1" latinLnBrk="0" hangingPunct="1"/>
                      <a:r>
                        <a:rPr lang="en-US" sz="1100" b="0" kern="1200" dirty="0">
                          <a:solidFill>
                            <a:schemeClr val="dk1"/>
                          </a:solidFill>
                          <a:latin typeface="+mn-lt"/>
                          <a:ea typeface="+mn-ea"/>
                          <a:cs typeface="+mn-cs"/>
                        </a:rPr>
                        <a:t>Section 1: Introduction:  Child Development </a:t>
                      </a:r>
                    </a:p>
                  </a:txBody>
                  <a:tcPr marL="97536" marR="97536" marT="48006" marB="48006"/>
                </a:tc>
                <a:extLst>
                  <a:ext uri="{0D108BD9-81ED-4DB2-BD59-A6C34878D82A}">
                    <a16:rowId xmlns:a16="http://schemas.microsoft.com/office/drawing/2014/main" val="235620429"/>
                  </a:ext>
                </a:extLst>
              </a:tr>
              <a:tr h="272034">
                <a:tc>
                  <a: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lain" startAt="25"/>
                        <a:tabLst/>
                        <a:defRPr/>
                      </a:pPr>
                      <a:r>
                        <a:rPr lang="en-US" sz="1100" b="0" kern="1200" noProof="0" dirty="0">
                          <a:solidFill>
                            <a:schemeClr val="dk1"/>
                          </a:solidFill>
                          <a:latin typeface="+mn-lt"/>
                          <a:ea typeface="+mn-ea"/>
                          <a:cs typeface="+mn-cs"/>
                        </a:rPr>
                        <a:t>minutes</a:t>
                      </a:r>
                    </a:p>
                  </a:txBody>
                  <a:tcPr marL="97536" marR="97536" marT="48006" marB="4800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dk1"/>
                          </a:solidFill>
                          <a:latin typeface="+mn-lt"/>
                          <a:ea typeface="+mn-ea"/>
                          <a:cs typeface="+mn-cs"/>
                        </a:rPr>
                        <a:t>Section 2: Typical Child Development</a:t>
                      </a:r>
                    </a:p>
                  </a:txBody>
                  <a:tcPr marL="97536" marR="97536" marT="48006" marB="48006"/>
                </a:tc>
                <a:extLst>
                  <a:ext uri="{0D108BD9-81ED-4DB2-BD59-A6C34878D82A}">
                    <a16:rowId xmlns:a16="http://schemas.microsoft.com/office/drawing/2014/main" val="1637158076"/>
                  </a:ext>
                </a:extLst>
              </a:tr>
              <a:tr h="272034">
                <a:tc>
                  <a: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lain" startAt="30"/>
                        <a:tabLst/>
                        <a:defRPr/>
                      </a:pPr>
                      <a:r>
                        <a:rPr lang="en-US" sz="1100" b="0" kern="1200" noProof="0" dirty="0">
                          <a:solidFill>
                            <a:schemeClr val="dk1"/>
                          </a:solidFill>
                          <a:latin typeface="+mn-lt"/>
                          <a:ea typeface="+mn-ea"/>
                          <a:cs typeface="+mn-cs"/>
                        </a:rPr>
                        <a:t>Minutes</a:t>
                      </a:r>
                    </a:p>
                  </a:txBody>
                  <a:tcPr marL="97536" marR="97536" marT="48006" marB="4800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dk1"/>
                          </a:solidFill>
                          <a:latin typeface="+mn-lt"/>
                          <a:ea typeface="+mn-ea"/>
                          <a:cs typeface="+mn-cs"/>
                        </a:rPr>
                        <a:t>Section 3: Chronological Vs. Developmental Age</a:t>
                      </a:r>
                    </a:p>
                  </a:txBody>
                  <a:tcPr marL="97536" marR="97536" marT="48006" marB="48006"/>
                </a:tc>
                <a:extLst>
                  <a:ext uri="{0D108BD9-81ED-4DB2-BD59-A6C34878D82A}">
                    <a16:rowId xmlns:a16="http://schemas.microsoft.com/office/drawing/2014/main" val="2410713331"/>
                  </a:ext>
                </a:extLst>
              </a:tr>
              <a:tr h="2720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noProof="0" dirty="0">
                          <a:solidFill>
                            <a:schemeClr val="dk1"/>
                          </a:solidFill>
                          <a:latin typeface="+mn-lt"/>
                          <a:ea typeface="+mn-ea"/>
                          <a:cs typeface="+mn-cs"/>
                        </a:rPr>
                        <a:t>5 minutes</a:t>
                      </a:r>
                    </a:p>
                  </a:txBody>
                  <a:tcPr marL="97536" marR="97536" marT="48006" marB="4800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dk1"/>
                          </a:solidFill>
                          <a:latin typeface="+mn-lt"/>
                          <a:ea typeface="+mn-ea"/>
                          <a:cs typeface="+mn-cs"/>
                        </a:rPr>
                        <a:t>Section 4: Wrap-Up</a:t>
                      </a:r>
                    </a:p>
                  </a:txBody>
                  <a:tcPr marL="97536" marR="97536" marT="48006" marB="48006"/>
                </a:tc>
                <a:extLst>
                  <a:ext uri="{0D108BD9-81ED-4DB2-BD59-A6C34878D82A}">
                    <a16:rowId xmlns:a16="http://schemas.microsoft.com/office/drawing/2014/main" val="710922214"/>
                  </a:ext>
                </a:extLst>
              </a:tr>
            </a:tbl>
          </a:graphicData>
        </a:graphic>
      </p:graphicFrame>
    </p:spTree>
    <p:extLst>
      <p:ext uri="{BB962C8B-B14F-4D97-AF65-F5344CB8AC3E}">
        <p14:creationId xmlns:p14="http://schemas.microsoft.com/office/powerpoint/2010/main" val="3692943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342296"/>
          </a:xfrm>
        </p:spPr>
        <p:txBody>
          <a:bodyPr/>
          <a:lstStyle/>
          <a:p>
            <a:r>
              <a:rPr lang="en-US" b="1" dirty="0">
                <a:solidFill>
                  <a:srgbClr val="000000"/>
                </a:solidFill>
                <a:latin typeface="Calibri" panose="020F0502020204030204" pitchFamily="34" charset="0"/>
              </a:rPr>
              <a:t>FACILITATOR'S NOTE</a:t>
            </a:r>
            <a:r>
              <a:rPr lang="en-US" kern="1200" dirty="0">
                <a:solidFill>
                  <a:srgbClr val="000000"/>
                </a:solidFill>
                <a:effectLst/>
                <a:latin typeface="Calibri" panose="020F0502020204030204" pitchFamily="34" charset="0"/>
                <a:ea typeface="+mn-ea"/>
                <a:cs typeface="Arial" panose="020B0604020202020204" pitchFamily="34" charset="0"/>
              </a:rPr>
              <a:t> </a:t>
            </a:r>
          </a:p>
          <a:p>
            <a:pPr defTabSz="965956">
              <a:defRPr/>
            </a:pPr>
            <a:r>
              <a:rPr lang="en-US" kern="1200" dirty="0">
                <a:solidFill>
                  <a:srgbClr val="000000"/>
                </a:solidFill>
                <a:effectLst/>
                <a:latin typeface="Calibri" panose="020F0502020204030204" pitchFamily="34" charset="0"/>
                <a:ea typeface="+mn-ea"/>
                <a:cs typeface="Arial" panose="020B0604020202020204" pitchFamily="34" charset="0"/>
              </a:rPr>
              <a:t>Have this slide showing onscreen as participants assemble for the first </a:t>
            </a:r>
            <a:r>
              <a:rPr lang="en-US" kern="1200" dirty="0">
                <a:solidFill>
                  <a:srgbClr val="000000"/>
                </a:solidFill>
                <a:latin typeface="Calibri" panose="020F0502020204030204" pitchFamily="34" charset="0"/>
                <a:ea typeface="+mn-ea"/>
                <a:cs typeface="Arial" panose="020B0604020202020204" pitchFamily="34" charset="0"/>
              </a:rPr>
              <a:t>class of the day</a:t>
            </a:r>
            <a:r>
              <a:rPr lang="en-US" kern="1200" dirty="0">
                <a:solidFill>
                  <a:srgbClr val="000000"/>
                </a:solidFill>
                <a:effectLst/>
                <a:latin typeface="Calibri" panose="020F0502020204030204" pitchFamily="34" charset="0"/>
                <a:ea typeface="+mn-ea"/>
                <a:cs typeface="Arial" panose="020B0604020202020204" pitchFamily="34" charset="0"/>
              </a:rPr>
              <a:t>. As participants come in, welcome them back and ask them to take a few minutes to do a self-check using the Color Wheel. </a:t>
            </a:r>
            <a:r>
              <a:rPr lang="en-US" b="1" kern="1200" dirty="0">
                <a:solidFill>
                  <a:srgbClr val="000000"/>
                </a:solidFill>
                <a:effectLst/>
                <a:latin typeface="Calibri" panose="020F0502020204030204" pitchFamily="34" charset="0"/>
                <a:ea typeface="+mn-ea"/>
                <a:cs typeface="Arial" panose="020B0604020202020204" pitchFamily="34" charset="0"/>
              </a:rPr>
              <a:t>NOTE: </a:t>
            </a:r>
            <a:r>
              <a:rPr lang="en-US" kern="1200" dirty="0">
                <a:solidFill>
                  <a:srgbClr val="000000"/>
                </a:solidFill>
                <a:effectLst/>
                <a:latin typeface="Calibri" panose="020F0502020204030204" pitchFamily="34" charset="0"/>
                <a:ea typeface="+mn-ea"/>
                <a:cs typeface="Arial" panose="020B0604020202020204" pitchFamily="34" charset="0"/>
              </a:rPr>
              <a:t>The Color Wheel should only be done one time per day</a:t>
            </a:r>
            <a:r>
              <a:rPr lang="en-US" dirty="0">
                <a:solidFill>
                  <a:srgbClr val="000000"/>
                </a:solidFill>
                <a:latin typeface="Calibri" panose="020F050202020403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before the first theme of the day. If combining several themes together on one day, facilitate the Color Wheel at the beginning of the first class of the day as participants are coming into the room. </a:t>
            </a:r>
          </a:p>
          <a:p>
            <a:pPr defTabSz="965956">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SAY</a:t>
            </a: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Welcome back. We are so glad that you have taken time out of your day to join us for another exciting learning opportunity. As you recall, tuning in to how you’re doing on a daily basis may not be something everyone here is used to, but this type of regular self-check is critical for parents who are adopting or fostering children who may have experienced trauma, separation, or loss, as it will be helpful to become and stay aware of your own state of mind. It may seem like a simple exercise but be assured that knowing how we’re doing on any given day strengthens our ability to know when and how we need to get support and/or need a different balance. Doing this type of check in will also help us to teach and/or model this skill for children! Please take a moment to look at the color wheel and jot down on paper the color(s) that you are currently feeling.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DO</a:t>
            </a:r>
          </a:p>
          <a:p>
            <a:r>
              <a:rPr lang="en-US" kern="1200" dirty="0">
                <a:solidFill>
                  <a:srgbClr val="000000"/>
                </a:solidFill>
                <a:effectLst/>
                <a:latin typeface="Calibri" panose="020F0502020204030204" pitchFamily="34" charset="0"/>
                <a:ea typeface="+mn-ea"/>
                <a:cs typeface="Arial" panose="020B0604020202020204" pitchFamily="34" charset="0"/>
              </a:rPr>
              <a:t>Wait a little while to give participants time to complete the Color Wheel.</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SAY</a:t>
            </a:r>
          </a:p>
          <a:p>
            <a:r>
              <a:rPr lang="en-US" kern="1200" dirty="0">
                <a:solidFill>
                  <a:srgbClr val="000000"/>
                </a:solidFill>
                <a:effectLst/>
                <a:latin typeface="Calibri" panose="020F0502020204030204" pitchFamily="34" charset="0"/>
                <a:ea typeface="+mn-ea"/>
                <a:cs typeface="Arial" panose="020B0604020202020204" pitchFamily="34" charset="0"/>
              </a:rPr>
              <a:t>Now that everybody has had the opportunity to do a quick check in, would someone like to share what color(s) they landed on today for the Color Wheel?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DO</a:t>
            </a:r>
          </a:p>
          <a:p>
            <a:r>
              <a:rPr lang="en-US" kern="1200" dirty="0">
                <a:solidFill>
                  <a:srgbClr val="000000"/>
                </a:solidFill>
                <a:effectLst/>
                <a:latin typeface="Calibri" panose="020F0502020204030204" pitchFamily="34" charset="0"/>
                <a:ea typeface="+mn-ea"/>
                <a:cs typeface="Arial" panose="020B0604020202020204" pitchFamily="34" charset="0"/>
              </a:rPr>
              <a:t>Call on someone who volunteers to share their color(s). If a challenging emotion or feeling is shared, thank the person and acknowledge their courage in sharing, pause for a moment, encourage everyone to take a deep breath, and transition to beginning the theme. </a:t>
            </a:r>
          </a:p>
        </p:txBody>
      </p:sp>
      <p:sp>
        <p:nvSpPr>
          <p:cNvPr id="4" name="Slide Number Placeholder 3"/>
          <p:cNvSpPr>
            <a:spLocks noGrp="1"/>
          </p:cNvSpPr>
          <p:nvPr>
            <p:ph type="sldNum" sz="quarter" idx="5"/>
          </p:nvPr>
        </p:nvSpPr>
        <p:spPr/>
        <p:txBody>
          <a:bodyPr/>
          <a:lstStyle/>
          <a:p>
            <a:fld id="{3B90169C-AFAA-4B3F-91CC-5EC03E22AE25}" type="slidenum">
              <a:rPr lang="en-US" smtClean="0"/>
              <a:t>6</a:t>
            </a:fld>
            <a:endParaRPr lang="en-US" dirty="0"/>
          </a:p>
        </p:txBody>
      </p:sp>
    </p:spTree>
    <p:extLst>
      <p:ext uri="{BB962C8B-B14F-4D97-AF65-F5344CB8AC3E}">
        <p14:creationId xmlns:p14="http://schemas.microsoft.com/office/powerpoint/2010/main" val="3271532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4E2DC603-9EE3-4B46-B3FA-460B144ADE95}"/>
              </a:ext>
            </a:extLst>
          </p:cNvPr>
          <p:cNvSpPr>
            <a:spLocks noGrp="1"/>
          </p:cNvSpPr>
          <p:nvPr>
            <p:ph type="body" idx="1"/>
          </p:nvPr>
        </p:nvSpPr>
        <p:spPr>
          <a:xfrm>
            <a:off x="731521" y="4620577"/>
            <a:ext cx="5852160" cy="4498896"/>
          </a:xfrm>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Show this slide briefly just before you start the session.</a:t>
            </a:r>
          </a:p>
          <a:p>
            <a:endParaRPr lang="en-US"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SAY</a:t>
            </a:r>
          </a:p>
          <a:p>
            <a:r>
              <a:rPr lang="en-US" dirty="0">
                <a:solidFill>
                  <a:srgbClr val="000000"/>
                </a:solidFill>
                <a:latin typeface="Calibri" panose="020F0502020204030204" pitchFamily="34" charset="0"/>
              </a:rPr>
              <a:t>Let’s get started! Welcome to the Child Development theme.</a:t>
            </a: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sp>
        <p:nvSpPr>
          <p:cNvPr id="4" name="Slide Image Placeholder 3">
            <a:extLst>
              <a:ext uri="{FF2B5EF4-FFF2-40B4-BE49-F238E27FC236}">
                <a16:creationId xmlns:a16="http://schemas.microsoft.com/office/drawing/2014/main" id="{A5D09E9A-E3C6-48F8-95C9-B210307D4EEC}"/>
              </a:ext>
            </a:extLst>
          </p:cNvPr>
          <p:cNvSpPr>
            <a:spLocks noGrp="1" noRot="1" noChangeAspect="1"/>
          </p:cNvSpPr>
          <p:nvPr>
            <p:ph type="sldImg"/>
          </p:nvPr>
        </p:nvSpPr>
        <p:spPr>
          <a:xfrm>
            <a:off x="1497013" y="839788"/>
            <a:ext cx="4321175" cy="3240087"/>
          </a:xfrm>
        </p:spPr>
      </p:sp>
      <p:sp>
        <p:nvSpPr>
          <p:cNvPr id="15" name="Slide Number Placeholder 3">
            <a:extLst>
              <a:ext uri="{FF2B5EF4-FFF2-40B4-BE49-F238E27FC236}">
                <a16:creationId xmlns:a16="http://schemas.microsoft.com/office/drawing/2014/main" id="{B7983204-E087-4F7B-9AA7-D9A4BE4203E3}"/>
              </a:ext>
            </a:extLst>
          </p:cNvPr>
          <p:cNvSpPr>
            <a:spLocks noGrp="1"/>
          </p:cNvSpPr>
          <p:nvPr>
            <p:ph type="sldNum" sz="quarter" idx="5"/>
          </p:nvPr>
        </p:nvSpPr>
        <p:spPr>
          <a:xfrm>
            <a:off x="6828982" y="9119475"/>
            <a:ext cx="484529" cy="481726"/>
          </a:xfrm>
        </p:spPr>
        <p:txBody>
          <a:bodyPr/>
          <a:lstStyle/>
          <a:p>
            <a:fld id="{3B90169C-AFAA-4B3F-91CC-5EC03E22AE25}" type="slidenum">
              <a:rPr lang="en-US" smtClean="0"/>
              <a:t>7</a:t>
            </a:fld>
            <a:endParaRPr lang="en-US" dirty="0"/>
          </a:p>
        </p:txBody>
      </p:sp>
    </p:spTree>
    <p:extLst>
      <p:ext uri="{BB962C8B-B14F-4D97-AF65-F5344CB8AC3E}">
        <p14:creationId xmlns:p14="http://schemas.microsoft.com/office/powerpoint/2010/main" val="3765801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FACILITATOR'S NOTE</a:t>
            </a: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The opening quote slide should only be used for the first theme of the day. If combining several themes together on one day, the opening quote slide would only be shown after the Color Wheel at the beginning of </a:t>
            </a:r>
            <a:r>
              <a:rPr lang="en-US" kern="1200" dirty="0">
                <a:solidFill>
                  <a:srgbClr val="000000"/>
                </a:solidFill>
                <a:latin typeface="Calibri" panose="020F0502020204030204" pitchFamily="34" charset="0"/>
                <a:ea typeface="+mn-ea"/>
                <a:cs typeface="Arial" panose="020B0604020202020204" pitchFamily="34" charset="0"/>
              </a:rPr>
              <a:t>the first theme</a:t>
            </a:r>
            <a:r>
              <a:rPr lang="en-US" kern="1200" dirty="0">
                <a:solidFill>
                  <a:srgbClr val="000000"/>
                </a:solidFill>
                <a:effectLst/>
                <a:latin typeface="Calibri" panose="020F0502020204030204" pitchFamily="34" charset="0"/>
                <a:ea typeface="+mn-ea"/>
                <a:cs typeface="Arial" panose="020B0604020202020204" pitchFamily="34" charset="0"/>
              </a:rPr>
              <a:t>. It is important to always emphasize with this slide that this type of parenting involves lifelong learning and it will be critical for families to be invested in their own learning before and after a child is placed in their home. </a:t>
            </a:r>
          </a:p>
          <a:p>
            <a:r>
              <a:rPr lang="en-US" kern="1200" dirty="0">
                <a:solidFill>
                  <a:srgbClr val="000000"/>
                </a:solidFill>
                <a:effectLst/>
                <a:latin typeface="Calibri" panose="020F0502020204030204" pitchFamily="34" charset="0"/>
                <a:ea typeface="+mn-ea"/>
                <a:cs typeface="Arial" panose="020B0604020202020204" pitchFamily="34" charset="0"/>
              </a:rPr>
              <a:t> </a:t>
            </a:r>
          </a:p>
          <a:p>
            <a:r>
              <a:rPr lang="en-US" b="1" kern="1200" dirty="0">
                <a:solidFill>
                  <a:srgbClr val="000000"/>
                </a:solidFill>
                <a:effectLst/>
                <a:latin typeface="Calibri" panose="020F0502020204030204" pitchFamily="34" charset="0"/>
                <a:ea typeface="+mn-ea"/>
                <a:cs typeface="Arial" panose="020B0604020202020204" pitchFamily="34" charset="0"/>
              </a:rPr>
              <a:t>PARAPHRASE</a:t>
            </a: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We are excited to share this lesson with all of you today. We are going to start with Child Development. As the slide states, this information will help to develop your capacity to support children and families. This type of parenting will require continuous learning</a:t>
            </a:r>
            <a:r>
              <a:rPr lang="en-US" u="none" kern="1200" dirty="0">
                <a:solidFill>
                  <a:srgbClr val="000000"/>
                </a:solidFill>
                <a:effectLst/>
                <a:latin typeface="Calibri" panose="020F0502020204030204" pitchFamily="34" charset="0"/>
                <a:ea typeface="+mn-ea"/>
                <a:cs typeface="Arial" panose="020B0604020202020204" pitchFamily="34" charset="0"/>
              </a:rPr>
              <a:t>. </a:t>
            </a:r>
            <a:r>
              <a:rPr lang="en-US" u="none" kern="1200" dirty="0">
                <a:effectLst/>
                <a:latin typeface="Calibri" panose="020F0502020204030204" pitchFamily="34" charset="0"/>
                <a:ea typeface="+mn-ea"/>
                <a:cs typeface="Arial" panose="020B0604020202020204" pitchFamily="34" charset="0"/>
              </a:rPr>
              <a:t>So,</a:t>
            </a:r>
            <a:r>
              <a:rPr lang="en-US" u="none" kern="1200" dirty="0">
                <a:solidFill>
                  <a:srgbClr val="FF0000"/>
                </a:solidFill>
                <a:effectLst/>
                <a:latin typeface="Calibri" panose="020F0502020204030204" pitchFamily="34" charset="0"/>
                <a:ea typeface="+mn-ea"/>
                <a:cs typeface="Arial" panose="020B0604020202020204" pitchFamily="34" charset="0"/>
              </a:rPr>
              <a:t> </a:t>
            </a:r>
            <a:r>
              <a:rPr lang="en-US" u="none" kern="1200" dirty="0">
                <a:effectLst/>
                <a:latin typeface="Calibri" panose="020F0502020204030204" pitchFamily="34" charset="0"/>
                <a:ea typeface="+mn-ea"/>
                <a:cs typeface="Arial" panose="020B0604020202020204" pitchFamily="34" charset="0"/>
              </a:rPr>
              <a:t>let’s</a:t>
            </a:r>
            <a:r>
              <a:rPr lang="en-US" u="none" kern="1200" dirty="0">
                <a:solidFill>
                  <a:srgbClr val="FF0000"/>
                </a:solidFill>
                <a:effectLst/>
                <a:latin typeface="Calibri" panose="020F0502020204030204" pitchFamily="34" charset="0"/>
                <a:ea typeface="+mn-ea"/>
                <a:cs typeface="Arial" panose="020B0604020202020204" pitchFamily="34" charset="0"/>
              </a:rPr>
              <a:t> </a:t>
            </a:r>
            <a:r>
              <a:rPr lang="en-US" u="none" kern="1200" dirty="0">
                <a:solidFill>
                  <a:srgbClr val="000000"/>
                </a:solidFill>
                <a:effectLst/>
                <a:latin typeface="Calibri" panose="020F0502020204030204" pitchFamily="34" charset="0"/>
                <a:ea typeface="+mn-ea"/>
                <a:cs typeface="Arial" panose="020B0604020202020204" pitchFamily="34" charset="0"/>
              </a:rPr>
              <a:t>dive </a:t>
            </a:r>
            <a:r>
              <a:rPr lang="en-US" kern="1200" dirty="0">
                <a:solidFill>
                  <a:srgbClr val="000000"/>
                </a:solidFill>
                <a:effectLst/>
                <a:latin typeface="Calibri" panose="020F0502020204030204" pitchFamily="34" charset="0"/>
                <a:ea typeface="+mn-ea"/>
                <a:cs typeface="Arial" panose="020B0604020202020204" pitchFamily="34" charset="0"/>
              </a:rPr>
              <a:t>in and see what important information we have to share with you today. </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t>8</a:t>
            </a:fld>
            <a:endParaRPr lang="en-US" dirty="0"/>
          </a:p>
        </p:txBody>
      </p:sp>
    </p:spTree>
    <p:extLst>
      <p:ext uri="{BB962C8B-B14F-4D97-AF65-F5344CB8AC3E}">
        <p14:creationId xmlns:p14="http://schemas.microsoft.com/office/powerpoint/2010/main" val="732084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kern="1200" dirty="0">
                <a:solidFill>
                  <a:srgbClr val="000000"/>
                </a:solidFill>
                <a:effectLst/>
                <a:latin typeface="Calibri" panose="020F0502020204030204" pitchFamily="34" charset="0"/>
                <a:ea typeface="+mn-ea"/>
                <a:cs typeface="+mn-cs"/>
              </a:rPr>
              <a:t>PARAPHRASE</a:t>
            </a:r>
            <a:r>
              <a:rPr lang="en-US" kern="1200" dirty="0">
                <a:solidFill>
                  <a:srgbClr val="000000"/>
                </a:solidFill>
                <a:effectLst/>
                <a:latin typeface="Calibri" panose="020F0502020204030204" pitchFamily="34" charset="0"/>
                <a:ea typeface="+mn-ea"/>
                <a:cs typeface="+mn-cs"/>
              </a:rPr>
              <a:t> </a:t>
            </a:r>
          </a:p>
          <a:p>
            <a:r>
              <a:rPr lang="en-US" b="0" kern="1200" dirty="0">
                <a:solidFill>
                  <a:srgbClr val="000000"/>
                </a:solidFill>
                <a:effectLst/>
                <a:latin typeface="Calibri" panose="020F0502020204030204" pitchFamily="34" charset="0"/>
                <a:ea typeface="+mn-ea"/>
                <a:cs typeface="+mn-cs"/>
              </a:rPr>
              <a:t>Listed below are the main topics that we will cover during this theme:</a:t>
            </a:r>
          </a:p>
          <a:p>
            <a:pPr marL="181117" indent="-181117">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mn-cs"/>
              </a:rPr>
              <a:t>Children grow and develop in different ways. </a:t>
            </a:r>
          </a:p>
          <a:p>
            <a:pPr marL="181117" indent="-181117">
              <a:buFont typeface="Arial" panose="020B0604020202020204" pitchFamily="34" charset="0"/>
              <a:buChar char="•"/>
            </a:pPr>
            <a:r>
              <a:rPr lang="en-US" dirty="0">
                <a:solidFill>
                  <a:srgbClr val="000000"/>
                </a:solidFill>
                <a:latin typeface="Calibri" panose="020F0502020204030204" pitchFamily="34" charset="0"/>
                <a:cs typeface="+mn-cs"/>
              </a:rPr>
              <a:t>A child’s development can be disrupted if the child experiences trauma and many children who have been fostered or adopted have experienced trauma. </a:t>
            </a:r>
            <a:r>
              <a:rPr lang="en-US" b="0" kern="1200" dirty="0">
                <a:solidFill>
                  <a:srgbClr val="000000"/>
                </a:solidFill>
                <a:effectLst/>
                <a:latin typeface="Calibri" panose="020F0502020204030204" pitchFamily="34" charset="0"/>
                <a:ea typeface="+mn-ea"/>
                <a:cs typeface="+mn-cs"/>
              </a:rPr>
              <a:t>It is important to build a basic foundation for understanding child development, </a:t>
            </a:r>
            <a:r>
              <a:rPr lang="en-US" dirty="0">
                <a:solidFill>
                  <a:srgbClr val="000000"/>
                </a:solidFill>
                <a:latin typeface="Calibri" panose="020F0502020204030204" pitchFamily="34" charset="0"/>
                <a:cs typeface="+mn-cs"/>
              </a:rPr>
              <a:t>so you can better understand and meet the child’s needs.</a:t>
            </a:r>
          </a:p>
          <a:p>
            <a:pPr marL="181117" indent="-181117">
              <a:buFont typeface="Arial" panose="020B0604020202020204" pitchFamily="34" charset="0"/>
              <a:buChar char="•"/>
            </a:pPr>
            <a:r>
              <a:rPr lang="en-US" dirty="0">
                <a:solidFill>
                  <a:srgbClr val="000000"/>
                </a:solidFill>
                <a:latin typeface="Calibri" panose="020F0502020204030204" pitchFamily="34" charset="0"/>
                <a:cs typeface="+mn-cs"/>
              </a:rPr>
              <a:t>This theme will help you build your understanding of child development. </a:t>
            </a:r>
            <a:endParaRPr lang="en-US" b="0" kern="1200" dirty="0">
              <a:solidFill>
                <a:srgbClr val="000000"/>
              </a:solidFill>
              <a:effectLst/>
              <a:latin typeface="Calibri" panose="020F0502020204030204" pitchFamily="34" charset="0"/>
              <a:ea typeface="+mn-ea"/>
              <a:cs typeface="+mn-cs"/>
            </a:endParaRPr>
          </a:p>
        </p:txBody>
      </p:sp>
      <p:sp>
        <p:nvSpPr>
          <p:cNvPr id="4" name="Slide Number Placeholder 3"/>
          <p:cNvSpPr>
            <a:spLocks noGrp="1"/>
          </p:cNvSpPr>
          <p:nvPr>
            <p:ph type="sldNum" sz="quarter" idx="5"/>
          </p:nvPr>
        </p:nvSpPr>
        <p:spPr/>
        <p:txBody>
          <a:bodyPr/>
          <a:lstStyle/>
          <a:p>
            <a:fld id="{3B90169C-AFAA-4B3F-91CC-5EC03E22AE25}" type="slidenum">
              <a:rPr lang="en-US" smtClean="0"/>
              <a:t>9</a:t>
            </a:fld>
            <a:endParaRPr lang="en-US" dirty="0"/>
          </a:p>
        </p:txBody>
      </p:sp>
    </p:spTree>
    <p:extLst>
      <p:ext uri="{BB962C8B-B14F-4D97-AF65-F5344CB8AC3E}">
        <p14:creationId xmlns:p14="http://schemas.microsoft.com/office/powerpoint/2010/main" val="3944168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4" name="Picture 13" descr="NTDC-Horizontal-Gradient-Orange.png">
            <a:extLst>
              <a:ext uri="{FF2B5EF4-FFF2-40B4-BE49-F238E27FC236}">
                <a16:creationId xmlns:a16="http://schemas.microsoft.com/office/drawing/2014/main" id="{A41CBAC5-53B7-134E-B315-FDEEB478700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5614" y="6381617"/>
            <a:ext cx="8278386" cy="484973"/>
          </a:xfrm>
          <a:prstGeom prst="rect">
            <a:avLst/>
          </a:prstGeom>
        </p:spPr>
      </p:pic>
      <p:sp>
        <p:nvSpPr>
          <p:cNvPr id="7" name="Rectangle 6"/>
          <p:cNvSpPr/>
          <p:nvPr userDrawn="1"/>
        </p:nvSpPr>
        <p:spPr>
          <a:xfrm>
            <a:off x="865613" y="2485660"/>
            <a:ext cx="8278386" cy="350910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3" name="Subtitle 2"/>
          <p:cNvSpPr>
            <a:spLocks noGrp="1"/>
          </p:cNvSpPr>
          <p:nvPr>
            <p:ph type="subTitle" idx="1"/>
          </p:nvPr>
        </p:nvSpPr>
        <p:spPr>
          <a:xfrm>
            <a:off x="1421411" y="4704380"/>
            <a:ext cx="4143828" cy="598460"/>
          </a:xfrm>
        </p:spPr>
        <p:txBody>
          <a:bodyPr lIns="0" tIns="0" rIns="0" bIns="0" anchor="t" anchorCtr="0">
            <a:normAutofit/>
          </a:bodyPr>
          <a:lstStyle>
            <a:lvl1pPr marL="0" indent="0" algn="l">
              <a:spcBef>
                <a:spcPts val="0"/>
              </a:spcBef>
              <a:buNone/>
              <a:defRPr sz="1425">
                <a:solidFill>
                  <a:schemeClr val="bg1"/>
                </a:solidFill>
                <a:latin typeface="Arial"/>
                <a:cs typeface="Arial"/>
              </a:defRPr>
            </a:lvl1pPr>
            <a:lvl2pPr marL="342884"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hasCustomPrompt="1"/>
          </p:nvPr>
        </p:nvSpPr>
        <p:spPr>
          <a:xfrm>
            <a:off x="1299917" y="2878052"/>
            <a:ext cx="6731456" cy="1828800"/>
          </a:xfrm>
        </p:spPr>
        <p:txBody>
          <a:bodyPr anchor="b"/>
          <a:lstStyle>
            <a:lvl1pPr algn="l">
              <a:defRPr sz="3150" cap="all" spc="113" baseline="0">
                <a:solidFill>
                  <a:schemeClr val="bg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194A68CA-EA8E-BB47-8976-3077E702CE4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97984" y="683007"/>
            <a:ext cx="4306824" cy="777737"/>
          </a:xfrm>
          <a:prstGeom prst="rect">
            <a:avLst/>
          </a:prstGeom>
        </p:spPr>
      </p:pic>
      <p:pic>
        <p:nvPicPr>
          <p:cNvPr id="4" name="Picture 3">
            <a:extLst>
              <a:ext uri="{FF2B5EF4-FFF2-40B4-BE49-F238E27FC236}">
                <a16:creationId xmlns:a16="http://schemas.microsoft.com/office/drawing/2014/main" id="{4A3A39D1-FFF3-5A4A-95AF-9EED6742A410}"/>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l="881" t="34411" r="3607" b="23761"/>
          <a:stretch/>
        </p:blipFill>
        <p:spPr>
          <a:xfrm>
            <a:off x="865615" y="1664677"/>
            <a:ext cx="8278386" cy="820983"/>
          </a:xfrm>
          <a:prstGeom prst="rect">
            <a:avLst/>
          </a:prstGeom>
        </p:spPr>
      </p:pic>
      <p:sp>
        <p:nvSpPr>
          <p:cNvPr id="18" name="Rectangle 17">
            <a:extLst>
              <a:ext uri="{FF2B5EF4-FFF2-40B4-BE49-F238E27FC236}">
                <a16:creationId xmlns:a16="http://schemas.microsoft.com/office/drawing/2014/main" id="{5744BCB9-F540-214A-B9BB-D5E8098EB5F2}"/>
              </a:ext>
            </a:extLst>
          </p:cNvPr>
          <p:cNvSpPr/>
          <p:nvPr userDrawn="1"/>
        </p:nvSpPr>
        <p:spPr>
          <a:xfrm>
            <a:off x="865614" y="1700670"/>
            <a:ext cx="8278386" cy="789220"/>
          </a:xfrm>
          <a:prstGeom prst="rect">
            <a:avLst/>
          </a:prstGeom>
          <a:solidFill>
            <a:srgbClr val="85DAE1">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0" name="Slide Number Placeholder 5">
            <a:extLst>
              <a:ext uri="{FF2B5EF4-FFF2-40B4-BE49-F238E27FC236}">
                <a16:creationId xmlns:a16="http://schemas.microsoft.com/office/drawing/2014/main" id="{1C18AE1B-33BB-964F-8C54-1B2AD85E1080}"/>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tx1">
                    <a:lumMod val="95000"/>
                    <a:lumOff val="5000"/>
                  </a:schemeClr>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738039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70E1AD-011D-BD47-910F-1B1BC4FFCB17}" type="datetime1">
              <a:rPr lang="en-US" smtClean="0">
                <a:solidFill>
                  <a:srgbClr val="1F497D"/>
                </a:solidFill>
              </a:rPr>
              <a:pPr/>
              <a:t>4/29/2022</a:t>
            </a:fld>
            <a:endParaRPr lang="en-US" dirty="0">
              <a:solidFill>
                <a:srgbClr val="1F497D"/>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73137DE-5778-4973-8EC8-21DEEF19827C}" type="slidenum">
              <a:rPr lang="en-US" smtClean="0"/>
              <a:pPr/>
              <a:t>‹#›</a:t>
            </a:fld>
            <a:endParaRPr lang="en-US" dirty="0"/>
          </a:p>
        </p:txBody>
      </p:sp>
      <p:sp>
        <p:nvSpPr>
          <p:cNvPr id="7" name="Title 9"/>
          <p:cNvSpPr>
            <a:spLocks noGrp="1"/>
          </p:cNvSpPr>
          <p:nvPr>
            <p:ph type="title"/>
          </p:nvPr>
        </p:nvSpPr>
        <p:spPr>
          <a:xfrm>
            <a:off x="447472" y="457201"/>
            <a:ext cx="8219873" cy="1274322"/>
          </a:xfrm>
        </p:spPr>
        <p:txBody>
          <a:bodyPr/>
          <a:lstStyle>
            <a:lvl1pPr>
              <a:defRPr>
                <a:solidFill>
                  <a:schemeClr val="tx1">
                    <a:lumMod val="95000"/>
                    <a:lumOff val="5000"/>
                  </a:schemeClr>
                </a:solidFill>
              </a:defRPr>
            </a:lvl1pPr>
          </a:lstStyle>
          <a:p>
            <a:r>
              <a:rPr lang="en-US" dirty="0"/>
              <a:t>Click to edit Master title style</a:t>
            </a:r>
          </a:p>
        </p:txBody>
      </p:sp>
    </p:spTree>
    <p:extLst>
      <p:ext uri="{BB962C8B-B14F-4D97-AF65-F5344CB8AC3E}">
        <p14:creationId xmlns:p14="http://schemas.microsoft.com/office/powerpoint/2010/main" val="1438786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B6C536-D938-AF43-8776-C3D77910BF8C}" type="datetime1">
              <a:rPr lang="en-US" smtClean="0">
                <a:solidFill>
                  <a:srgbClr val="1F497D"/>
                </a:solidFill>
              </a:rPr>
              <a:pPr/>
              <a:t>4/29/2022</a:t>
            </a:fld>
            <a:endParaRPr lang="en-US" dirty="0">
              <a:solidFill>
                <a:srgbClr val="1F497D"/>
              </a:solidFill>
            </a:endParaRPr>
          </a:p>
        </p:txBody>
      </p:sp>
      <p:sp>
        <p:nvSpPr>
          <p:cNvPr id="7" name="Rectangle 6"/>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0" name="Rectangle 9"/>
          <p:cNvSpPr/>
          <p:nvPr userDrawn="1"/>
        </p:nvSpPr>
        <p:spPr>
          <a:xfrm>
            <a:off x="0" y="0"/>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8" name="Picture 7"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pic>
        <p:nvPicPr>
          <p:cNvPr id="3" name="Picture 2" descr="NTDC-Horizontal-Gradient-Orang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0155" y="454264"/>
            <a:ext cx="8229600" cy="1280160"/>
          </a:xfrm>
          <a:prstGeom prst="rect">
            <a:avLst/>
          </a:prstGeom>
        </p:spPr>
      </p:pic>
      <p:sp>
        <p:nvSpPr>
          <p:cNvPr id="12" name="Title 9"/>
          <p:cNvSpPr>
            <a:spLocks noGrp="1"/>
          </p:cNvSpPr>
          <p:nvPr>
            <p:ph type="title"/>
          </p:nvPr>
        </p:nvSpPr>
        <p:spPr>
          <a:xfrm>
            <a:off x="715885" y="580414"/>
            <a:ext cx="7722166" cy="1054394"/>
          </a:xfrm>
        </p:spPr>
        <p:txBody>
          <a:bodyPr/>
          <a:lstStyle/>
          <a:p>
            <a:r>
              <a:rPr lang="en-US" dirty="0"/>
              <a:t>Click to edit Master title style</a:t>
            </a:r>
          </a:p>
        </p:txBody>
      </p:sp>
      <p:sp>
        <p:nvSpPr>
          <p:cNvPr id="11" name="Slide Number Placeholder 5">
            <a:extLst>
              <a:ext uri="{FF2B5EF4-FFF2-40B4-BE49-F238E27FC236}">
                <a16:creationId xmlns:a16="http://schemas.microsoft.com/office/drawing/2014/main" id="{E32345EE-6CCA-3841-A2B1-FFA94CD06507}"/>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163136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B6C536-D938-AF43-8776-C3D77910BF8C}" type="datetime1">
              <a:rPr lang="en-US" smtClean="0">
                <a:solidFill>
                  <a:srgbClr val="1F497D"/>
                </a:solidFill>
              </a:rPr>
              <a:pPr/>
              <a:t>4/29/2022</a:t>
            </a:fld>
            <a:endParaRPr lang="en-US" dirty="0">
              <a:solidFill>
                <a:srgbClr val="1F497D"/>
              </a:solidFill>
            </a:endParaRPr>
          </a:p>
        </p:txBody>
      </p:sp>
      <p:sp>
        <p:nvSpPr>
          <p:cNvPr id="7" name="Rectangle 6"/>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0" name="Rectangle 9"/>
          <p:cNvSpPr/>
          <p:nvPr userDrawn="1"/>
        </p:nvSpPr>
        <p:spPr>
          <a:xfrm>
            <a:off x="0" y="0"/>
            <a:ext cx="454245"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1" name="Picture 10" descr="NTDC-Horizontal-Gradient-Ligh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244" y="-9271"/>
            <a:ext cx="8229600" cy="463535"/>
          </a:xfrm>
          <a:prstGeom prst="rect">
            <a:avLst/>
          </a:prstGeom>
        </p:spPr>
      </p:pic>
      <p:pic>
        <p:nvPicPr>
          <p:cNvPr id="8" name="Picture 7" descr="NTDC-Logo-Mar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2" name="Slide Number Placeholder 5">
            <a:extLst>
              <a:ext uri="{FF2B5EF4-FFF2-40B4-BE49-F238E27FC236}">
                <a16:creationId xmlns:a16="http://schemas.microsoft.com/office/drawing/2014/main" id="{525215EA-4043-864C-A612-9EA106758BF0}"/>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034701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7" name="Rectangle 6"/>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8" name="Picture 7"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5" name="Slide Number Placeholder 5">
            <a:extLst>
              <a:ext uri="{FF2B5EF4-FFF2-40B4-BE49-F238E27FC236}">
                <a16:creationId xmlns:a16="http://schemas.microsoft.com/office/drawing/2014/main" id="{DE6EA2DE-2940-0245-8509-4B17B4B06557}"/>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1634235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5D93B-2BE0-9448-A901-C62514EB467F}"/>
              </a:ext>
            </a:extLst>
          </p:cNvPr>
          <p:cNvSpPr>
            <a:spLocks noGrp="1"/>
          </p:cNvSpPr>
          <p:nvPr>
            <p:ph type="title"/>
          </p:nvPr>
        </p:nvSpPr>
        <p:spPr/>
        <p:txBody>
          <a:bodyPr/>
          <a:lstStyle>
            <a:lvl1pPr>
              <a:defRPr>
                <a:solidFill>
                  <a:schemeClr val="tx1">
                    <a:lumMod val="95000"/>
                    <a:lumOff val="5000"/>
                  </a:schemeClr>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E01FE6DE-4927-614F-8762-E1C7FA243898}"/>
              </a:ext>
            </a:extLst>
          </p:cNvPr>
          <p:cNvSpPr>
            <a:spLocks noGrp="1"/>
          </p:cNvSpPr>
          <p:nvPr>
            <p:ph type="dt" sz="half" idx="10"/>
          </p:nvPr>
        </p:nvSpPr>
        <p:spPr/>
        <p:txBody>
          <a:bodyPr/>
          <a:lstStyle/>
          <a:p>
            <a:fld id="{4E05282C-4F37-834B-AEC1-CD0B849C1834}" type="datetime1">
              <a:rPr lang="en-US" smtClean="0">
                <a:solidFill>
                  <a:srgbClr val="1F497D"/>
                </a:solidFill>
              </a:rPr>
              <a:pPr/>
              <a:t>4/29/2022</a:t>
            </a:fld>
            <a:endParaRPr lang="en-US" dirty="0">
              <a:solidFill>
                <a:srgbClr val="1F497D"/>
              </a:solidFill>
            </a:endParaRPr>
          </a:p>
        </p:txBody>
      </p:sp>
      <p:sp>
        <p:nvSpPr>
          <p:cNvPr id="5" name="Rectangle 4">
            <a:extLst>
              <a:ext uri="{FF2B5EF4-FFF2-40B4-BE49-F238E27FC236}">
                <a16:creationId xmlns:a16="http://schemas.microsoft.com/office/drawing/2014/main" id="{05DD01E6-E3DF-114D-82F3-5F68E20AFC47}"/>
              </a:ext>
            </a:extLst>
          </p:cNvPr>
          <p:cNvSpPr/>
          <p:nvPr userDrawn="1"/>
        </p:nvSpPr>
        <p:spPr>
          <a:xfrm>
            <a:off x="865613" y="2485660"/>
            <a:ext cx="8278386" cy="350910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6" name="Picture 5">
            <a:extLst>
              <a:ext uri="{FF2B5EF4-FFF2-40B4-BE49-F238E27FC236}">
                <a16:creationId xmlns:a16="http://schemas.microsoft.com/office/drawing/2014/main" id="{42C6B316-B9F1-A741-BA81-AEC99253FA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7984" y="683007"/>
            <a:ext cx="4306824" cy="777737"/>
          </a:xfrm>
          <a:prstGeom prst="rect">
            <a:avLst/>
          </a:prstGeom>
        </p:spPr>
      </p:pic>
      <p:sp>
        <p:nvSpPr>
          <p:cNvPr id="7" name="Slide Number Placeholder 5">
            <a:extLst>
              <a:ext uri="{FF2B5EF4-FFF2-40B4-BE49-F238E27FC236}">
                <a16:creationId xmlns:a16="http://schemas.microsoft.com/office/drawing/2014/main" id="{A09ECD12-86A7-8349-BC0A-C6C8AB29B1D0}"/>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609422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2" name="Rectangle 11"/>
          <p:cNvSpPr/>
          <p:nvPr userDrawn="1"/>
        </p:nvSpPr>
        <p:spPr>
          <a:xfrm>
            <a:off x="6665350" y="461963"/>
            <a:ext cx="2023037" cy="5942012"/>
          </a:xfrm>
          <a:prstGeom prst="rect">
            <a:avLst/>
          </a:prstGeom>
          <a:solidFill>
            <a:srgbClr val="94D6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30381" y="621136"/>
            <a:ext cx="5868105" cy="5772681"/>
          </a:xfrm>
        </p:spPr>
        <p:txBody>
          <a:bodyPr/>
          <a:lstStyle>
            <a:lvl1pPr>
              <a:defRPr sz="2400">
                <a:latin typeface="Arial"/>
                <a:cs typeface="Arial"/>
              </a:defRPr>
            </a:lvl1pPr>
            <a:lvl2pPr>
              <a:defRPr sz="2100">
                <a:latin typeface="Arial"/>
                <a:cs typeface="Arial"/>
              </a:defRPr>
            </a:lvl2pPr>
            <a:lvl3pPr>
              <a:defRPr sz="1800">
                <a:latin typeface="Arial"/>
                <a:cs typeface="Arial"/>
              </a:defRPr>
            </a:lvl3pPr>
            <a:lvl4pPr>
              <a:defRPr sz="1500">
                <a:latin typeface="Arial"/>
                <a:cs typeface="Arial"/>
              </a:defRPr>
            </a:lvl4pPr>
            <a:lvl5pPr>
              <a:defRPr sz="1500">
                <a:latin typeface="Arial"/>
                <a:cs typeface="Aria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853832" y="2306696"/>
            <a:ext cx="1673352" cy="2816352"/>
          </a:xfrm>
        </p:spPr>
        <p:txBody>
          <a:bodyPr tIns="0"/>
          <a:lstStyle>
            <a:lvl1pPr marL="0" indent="0">
              <a:buNone/>
              <a:defRPr sz="1050">
                <a:solidFill>
                  <a:schemeClr val="tx1">
                    <a:lumMod val="95000"/>
                    <a:lumOff val="5000"/>
                  </a:schemeClr>
                </a:solidFill>
              </a:defRPr>
            </a:lvl1pPr>
            <a:lvl2pPr marL="342884" indent="0">
              <a:buNone/>
              <a:defRPr sz="900"/>
            </a:lvl2pPr>
            <a:lvl3pPr marL="685766" indent="0">
              <a:buNone/>
              <a:defRPr sz="750"/>
            </a:lvl3pPr>
            <a:lvl4pPr marL="1028649" indent="0">
              <a:buNone/>
              <a:defRPr sz="675"/>
            </a:lvl4pPr>
            <a:lvl5pPr marL="1371532" indent="0">
              <a:buNone/>
              <a:defRPr sz="675"/>
            </a:lvl5pPr>
            <a:lvl6pPr marL="1714415" indent="0">
              <a:buNone/>
              <a:defRPr sz="675"/>
            </a:lvl6pPr>
            <a:lvl7pPr marL="2057297" indent="0">
              <a:buNone/>
              <a:defRPr sz="675"/>
            </a:lvl7pPr>
            <a:lvl8pPr marL="2400180" indent="0">
              <a:buNone/>
              <a:defRPr sz="675"/>
            </a:lvl8pPr>
            <a:lvl9pPr marL="2743064" indent="0">
              <a:buNone/>
              <a:defRPr sz="675"/>
            </a:lvl9pPr>
          </a:lstStyle>
          <a:p>
            <a:pPr lvl="0"/>
            <a:r>
              <a:rPr lang="en-US" dirty="0"/>
              <a:t>Click to edit Master text styles</a:t>
            </a:r>
          </a:p>
        </p:txBody>
      </p:sp>
      <p:sp>
        <p:nvSpPr>
          <p:cNvPr id="5" name="Date Placeholder 4"/>
          <p:cNvSpPr>
            <a:spLocks noGrp="1"/>
          </p:cNvSpPr>
          <p:nvPr>
            <p:ph type="dt" sz="half" idx="10"/>
          </p:nvPr>
        </p:nvSpPr>
        <p:spPr>
          <a:xfrm>
            <a:off x="455613" y="6486525"/>
            <a:ext cx="2133600" cy="274320"/>
          </a:xfrm>
        </p:spPr>
        <p:txBody>
          <a:bodyPr/>
          <a:lstStyle/>
          <a:p>
            <a:fld id="{2C9F8950-2582-824D-A5A3-A49395D41DB5}" type="datetime1">
              <a:rPr lang="en-US" smtClean="0">
                <a:solidFill>
                  <a:srgbClr val="1F497D"/>
                </a:solidFill>
              </a:rPr>
              <a:pPr/>
              <a:t>4/29/2022</a:t>
            </a:fld>
            <a:endParaRPr lang="en-US" dirty="0">
              <a:solidFill>
                <a:srgbClr val="1F497D"/>
              </a:solidFill>
            </a:endParaRPr>
          </a:p>
        </p:txBody>
      </p:sp>
      <p:sp>
        <p:nvSpPr>
          <p:cNvPr id="11" name="Title 10"/>
          <p:cNvSpPr>
            <a:spLocks noGrp="1"/>
          </p:cNvSpPr>
          <p:nvPr>
            <p:ph type="title"/>
          </p:nvPr>
        </p:nvSpPr>
        <p:spPr>
          <a:xfrm>
            <a:off x="6853835" y="624072"/>
            <a:ext cx="1675660" cy="1673352"/>
          </a:xfrm>
        </p:spPr>
        <p:txBody>
          <a:bodyPr anchor="b"/>
          <a:lstStyle>
            <a:lvl1pPr algn="l">
              <a:defRPr sz="1500" spc="113" baseline="0">
                <a:solidFill>
                  <a:schemeClr val="tx1">
                    <a:lumMod val="95000"/>
                    <a:lumOff val="5000"/>
                  </a:schemeClr>
                </a:solidFill>
              </a:defRPr>
            </a:lvl1pPr>
          </a:lstStyle>
          <a:p>
            <a:r>
              <a:rPr lang="en-US" dirty="0"/>
              <a:t>Click to edit Master title style</a:t>
            </a:r>
          </a:p>
        </p:txBody>
      </p:sp>
      <p:sp>
        <p:nvSpPr>
          <p:cNvPr id="13" name="Rectangle 12"/>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5" name="Rectangle 14"/>
          <p:cNvSpPr/>
          <p:nvPr userDrawn="1"/>
        </p:nvSpPr>
        <p:spPr>
          <a:xfrm>
            <a:off x="0" y="0"/>
            <a:ext cx="454245"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6" name="Slide Number Placeholder 5">
            <a:extLst>
              <a:ext uri="{FF2B5EF4-FFF2-40B4-BE49-F238E27FC236}">
                <a16:creationId xmlns:a16="http://schemas.microsoft.com/office/drawing/2014/main" id="{FE97E21E-0FAF-6C46-8D5B-71092AC46F20}"/>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99080407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tx1"/>
        </a:solidFill>
        <a:effectLst/>
      </p:bgPr>
    </p:bg>
    <p:spTree>
      <p:nvGrpSpPr>
        <p:cNvPr id="1" name=""/>
        <p:cNvGrpSpPr/>
        <p:nvPr/>
      </p:nvGrpSpPr>
      <p:grpSpPr>
        <a:xfrm>
          <a:off x="0" y="0"/>
          <a:ext cx="0" cy="0"/>
          <a:chOff x="0" y="0"/>
          <a:chExt cx="0" cy="0"/>
        </a:xfrm>
      </p:grpSpPr>
      <p:sp>
        <p:nvSpPr>
          <p:cNvPr id="11" name="Rectangle 10"/>
          <p:cNvSpPr/>
          <p:nvPr userDrawn="1"/>
        </p:nvSpPr>
        <p:spPr>
          <a:xfrm>
            <a:off x="6665350" y="452438"/>
            <a:ext cx="2023037" cy="5942012"/>
          </a:xfrm>
          <a:prstGeom prst="rect">
            <a:avLst/>
          </a:prstGeom>
          <a:solidFill>
            <a:srgbClr val="1832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 Placeholder 3"/>
          <p:cNvSpPr>
            <a:spLocks noGrp="1"/>
          </p:cNvSpPr>
          <p:nvPr>
            <p:ph type="body" sz="half" idx="2"/>
          </p:nvPr>
        </p:nvSpPr>
        <p:spPr>
          <a:xfrm>
            <a:off x="6853832" y="2297171"/>
            <a:ext cx="1673352" cy="2816352"/>
          </a:xfrm>
        </p:spPr>
        <p:txBody>
          <a:bodyPr tIns="0"/>
          <a:lstStyle>
            <a:lvl1pPr marL="0" indent="0">
              <a:buNone/>
              <a:defRPr sz="1050">
                <a:solidFill>
                  <a:srgbClr val="FFFFFF"/>
                </a:solidFill>
              </a:defRPr>
            </a:lvl1pPr>
            <a:lvl2pPr marL="342884" indent="0">
              <a:buNone/>
              <a:defRPr sz="900"/>
            </a:lvl2pPr>
            <a:lvl3pPr marL="685766" indent="0">
              <a:buNone/>
              <a:defRPr sz="750"/>
            </a:lvl3pPr>
            <a:lvl4pPr marL="1028649" indent="0">
              <a:buNone/>
              <a:defRPr sz="675"/>
            </a:lvl4pPr>
            <a:lvl5pPr marL="1371532" indent="0">
              <a:buNone/>
              <a:defRPr sz="675"/>
            </a:lvl5pPr>
            <a:lvl6pPr marL="1714415" indent="0">
              <a:buNone/>
              <a:defRPr sz="675"/>
            </a:lvl6pPr>
            <a:lvl7pPr marL="2057297" indent="0">
              <a:buNone/>
              <a:defRPr sz="675"/>
            </a:lvl7pPr>
            <a:lvl8pPr marL="2400180" indent="0">
              <a:buNone/>
              <a:defRPr sz="675"/>
            </a:lvl8pPr>
            <a:lvl9pPr marL="2743064" indent="0">
              <a:buNone/>
              <a:defRPr sz="675"/>
            </a:lvl9pPr>
          </a:lstStyle>
          <a:p>
            <a:pPr lvl="0"/>
            <a:r>
              <a:rPr lang="en-US" dirty="0"/>
              <a:t>Click to edit Master text styles</a:t>
            </a:r>
          </a:p>
        </p:txBody>
      </p:sp>
      <p:sp>
        <p:nvSpPr>
          <p:cNvPr id="14" name="Title 10"/>
          <p:cNvSpPr>
            <a:spLocks noGrp="1"/>
          </p:cNvSpPr>
          <p:nvPr>
            <p:ph type="title"/>
          </p:nvPr>
        </p:nvSpPr>
        <p:spPr>
          <a:xfrm>
            <a:off x="6853835" y="614547"/>
            <a:ext cx="1675660" cy="1673352"/>
          </a:xfrm>
        </p:spPr>
        <p:txBody>
          <a:bodyPr anchor="b"/>
          <a:lstStyle>
            <a:lvl1pPr algn="l">
              <a:defRPr sz="1500" spc="113" baseline="0">
                <a:solidFill>
                  <a:srgbClr val="FFFFFF"/>
                </a:solidFill>
              </a:defRPr>
            </a:lvl1pPr>
          </a:lstStyle>
          <a:p>
            <a:r>
              <a:rPr lang="en-US" dirty="0"/>
              <a:t>Click to edit Master title style</a:t>
            </a:r>
          </a:p>
        </p:txBody>
      </p:sp>
      <p:sp>
        <p:nvSpPr>
          <p:cNvPr id="15" name="Rectangle 14"/>
          <p:cNvSpPr/>
          <p:nvPr userDrawn="1"/>
        </p:nvSpPr>
        <p:spPr>
          <a:xfrm>
            <a:off x="8689755" y="6394210"/>
            <a:ext cx="454245" cy="463790"/>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3" name="Picture Placeholder 2"/>
          <p:cNvSpPr>
            <a:spLocks noGrp="1"/>
          </p:cNvSpPr>
          <p:nvPr>
            <p:ph type="pic" idx="1"/>
          </p:nvPr>
        </p:nvSpPr>
        <p:spPr>
          <a:xfrm>
            <a:off x="455612" y="461963"/>
            <a:ext cx="6117035" cy="5932488"/>
          </a:xfrm>
        </p:spPr>
        <p:txBody>
          <a:bodyPr anchor="ctr"/>
          <a:lstStyle>
            <a:lvl1pPr marL="0" indent="0" algn="ctr">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dirty="0"/>
              <a:t>Click icon to add picture</a:t>
            </a:r>
          </a:p>
        </p:txBody>
      </p:sp>
      <p:pic>
        <p:nvPicPr>
          <p:cNvPr id="8" name="Picture 7"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9" name="Slide Number Placeholder 5">
            <a:extLst>
              <a:ext uri="{FF2B5EF4-FFF2-40B4-BE49-F238E27FC236}">
                <a16:creationId xmlns:a16="http://schemas.microsoft.com/office/drawing/2014/main" id="{B7A3B706-F386-E641-AB4D-FB01DF1689AE}"/>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382065508"/>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1" y="447472"/>
            <a:ext cx="8219808" cy="1274324"/>
          </a:xfrm>
        </p:spPr>
        <p:txBody>
          <a:bodyPr/>
          <a:lstStyle>
            <a:lvl1pPr>
              <a:defRPr>
                <a:solidFill>
                  <a:schemeClr val="tx1">
                    <a:lumMod val="95000"/>
                    <a:lumOff val="5000"/>
                  </a:schemeClr>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3340611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NTDC-Horizontal-Gradient-Ligh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5044355" y="2750421"/>
            <a:ext cx="5932489" cy="1355574"/>
          </a:xfrm>
          <a:prstGeom prst="rect">
            <a:avLst/>
          </a:prstGeom>
        </p:spPr>
      </p:pic>
      <p:sp>
        <p:nvSpPr>
          <p:cNvPr id="2" name="Vertical Title 1"/>
          <p:cNvSpPr>
            <a:spLocks noGrp="1"/>
          </p:cNvSpPr>
          <p:nvPr>
            <p:ph type="title" orient="vert"/>
          </p:nvPr>
        </p:nvSpPr>
        <p:spPr>
          <a:xfrm>
            <a:off x="7427626" y="852903"/>
            <a:ext cx="1177329" cy="5282543"/>
          </a:xfrm>
        </p:spPr>
        <p:txBody>
          <a:bodyPr vert="eaVert"/>
          <a:lstStyle>
            <a:lvl1pPr>
              <a:defRPr>
                <a:solidFill>
                  <a:schemeClr val="tx1">
                    <a:lumMod val="95000"/>
                    <a:lumOff val="5000"/>
                  </a:schemeClr>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461963"/>
            <a:ext cx="6597504" cy="5932487"/>
          </a:xfrm>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2" name="Rectangle 11"/>
          <p:cNvSpPr/>
          <p:nvPr userDrawn="1"/>
        </p:nvSpPr>
        <p:spPr>
          <a:xfrm>
            <a:off x="0" y="0"/>
            <a:ext cx="454245"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8" name="Picture 7" descr="NTDC-Logo-Mar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3" name="Slide Number Placeholder 5">
            <a:extLst>
              <a:ext uri="{FF2B5EF4-FFF2-40B4-BE49-F238E27FC236}">
                <a16:creationId xmlns:a16="http://schemas.microsoft.com/office/drawing/2014/main" id="{C309BC1B-6D72-5746-8F95-8514FB603709}"/>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71361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7" name="Rectangle 6"/>
          <p:cNvSpPr/>
          <p:nvPr userDrawn="1"/>
        </p:nvSpPr>
        <p:spPr>
          <a:xfrm>
            <a:off x="0" y="1822890"/>
            <a:ext cx="9143999" cy="503511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3" name="Title 12"/>
          <p:cNvSpPr>
            <a:spLocks noGrp="1"/>
          </p:cNvSpPr>
          <p:nvPr>
            <p:ph type="title" hasCustomPrompt="1"/>
          </p:nvPr>
        </p:nvSpPr>
        <p:spPr>
          <a:xfrm>
            <a:off x="1130300" y="2878052"/>
            <a:ext cx="6901073" cy="1828800"/>
          </a:xfrm>
        </p:spPr>
        <p:txBody>
          <a:bodyPr/>
          <a:lstStyle>
            <a:lvl1pPr algn="ctr">
              <a:defRPr sz="3150" cap="none" spc="113" baseline="0">
                <a:solidFill>
                  <a:schemeClr val="bg1"/>
                </a:solidFill>
              </a:defRPr>
            </a:lvl1pPr>
          </a:lstStyle>
          <a:p>
            <a:r>
              <a:rPr lang="en-US" dirty="0"/>
              <a:t>For more information, visit:</a:t>
            </a:r>
          </a:p>
        </p:txBody>
      </p:sp>
      <p:pic>
        <p:nvPicPr>
          <p:cNvPr id="11" name="Picture 10">
            <a:extLst>
              <a:ext uri="{FF2B5EF4-FFF2-40B4-BE49-F238E27FC236}">
                <a16:creationId xmlns:a16="http://schemas.microsoft.com/office/drawing/2014/main" id="{194A68CA-EA8E-BB47-8976-3077E702CE4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28084" y="459174"/>
            <a:ext cx="902216" cy="777737"/>
          </a:xfrm>
          <a:prstGeom prst="rect">
            <a:avLst/>
          </a:prstGeom>
        </p:spPr>
      </p:pic>
      <p:sp>
        <p:nvSpPr>
          <p:cNvPr id="18" name="Rectangle 17">
            <a:extLst>
              <a:ext uri="{FF2B5EF4-FFF2-40B4-BE49-F238E27FC236}">
                <a16:creationId xmlns:a16="http://schemas.microsoft.com/office/drawing/2014/main" id="{5744BCB9-F540-214A-B9BB-D5E8098EB5F2}"/>
              </a:ext>
            </a:extLst>
          </p:cNvPr>
          <p:cNvSpPr/>
          <p:nvPr userDrawn="1"/>
        </p:nvSpPr>
        <p:spPr>
          <a:xfrm>
            <a:off x="0" y="1555160"/>
            <a:ext cx="9144000" cy="267730"/>
          </a:xfrm>
          <a:prstGeom prst="rect">
            <a:avLst/>
          </a:prstGeom>
          <a:solidFill>
            <a:srgbClr val="85D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2" name="Rectangle 1">
            <a:extLst>
              <a:ext uri="{FF2B5EF4-FFF2-40B4-BE49-F238E27FC236}">
                <a16:creationId xmlns:a16="http://schemas.microsoft.com/office/drawing/2014/main" id="{F2F0A77B-1544-2440-B637-718A210BABAA}"/>
              </a:ext>
            </a:extLst>
          </p:cNvPr>
          <p:cNvSpPr/>
          <p:nvPr userDrawn="1"/>
        </p:nvSpPr>
        <p:spPr>
          <a:xfrm>
            <a:off x="3068402" y="4051904"/>
            <a:ext cx="3024867" cy="577081"/>
          </a:xfrm>
          <a:prstGeom prst="rect">
            <a:avLst/>
          </a:prstGeom>
        </p:spPr>
        <p:txBody>
          <a:bodyPr wrap="none">
            <a:spAutoFit/>
          </a:bodyPr>
          <a:lstStyle/>
          <a:p>
            <a:r>
              <a:rPr lang="en-US" sz="3150" dirty="0">
                <a:solidFill>
                  <a:schemeClr val="bg1"/>
                </a:solidFill>
                <a:latin typeface="+mj-lt"/>
              </a:rPr>
              <a:t>ntdcportal.org</a:t>
            </a:r>
          </a:p>
        </p:txBody>
      </p:sp>
    </p:spTree>
    <p:extLst>
      <p:ext uri="{BB962C8B-B14F-4D97-AF65-F5344CB8AC3E}">
        <p14:creationId xmlns:p14="http://schemas.microsoft.com/office/powerpoint/2010/main" val="420601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184C41-98A4-4C4C-8CCB-B527D38FC643}"/>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5927" t="48776" r="27559" b="6398"/>
          <a:stretch/>
        </p:blipFill>
        <p:spPr bwMode="auto">
          <a:xfrm>
            <a:off x="457200" y="471248"/>
            <a:ext cx="8686801" cy="59155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NTDC-Horizontal-Gradient-Light.png"/>
          <p:cNvPicPr>
            <a:picLocks noChangeAspect="1"/>
          </p:cNvPicPr>
          <p:nvPr userDrawn="1"/>
        </p:nvPicPr>
        <p:blipFill>
          <a:blip r:embed="rId3" cstate="print">
            <a:alphaModFix amt="67000"/>
            <a:extLst>
              <a:ext uri="{28A0092B-C50C-407E-A947-70E740481C1C}">
                <a14:useLocalDpi xmlns:a14="http://schemas.microsoft.com/office/drawing/2010/main"/>
              </a:ext>
            </a:extLst>
          </a:blip>
          <a:stretch>
            <a:fillRect/>
          </a:stretch>
        </p:blipFill>
        <p:spPr>
          <a:xfrm>
            <a:off x="457200" y="471249"/>
            <a:ext cx="8686801" cy="5932487"/>
          </a:xfrm>
          <a:prstGeom prst="rect">
            <a:avLst/>
          </a:prstGeom>
        </p:spPr>
      </p:pic>
      <p:sp>
        <p:nvSpPr>
          <p:cNvPr id="2" name="Rectangle 1">
            <a:extLst>
              <a:ext uri="{FF2B5EF4-FFF2-40B4-BE49-F238E27FC236}">
                <a16:creationId xmlns:a16="http://schemas.microsoft.com/office/drawing/2014/main" id="{88B74CDE-EEEB-3A43-85E1-7FA7476F74FD}"/>
              </a:ext>
            </a:extLst>
          </p:cNvPr>
          <p:cNvSpPr/>
          <p:nvPr userDrawn="1"/>
        </p:nvSpPr>
        <p:spPr>
          <a:xfrm>
            <a:off x="1066800" y="3186545"/>
            <a:ext cx="8077200" cy="2258291"/>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6349" y="461963"/>
            <a:ext cx="463550" cy="5932487"/>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9" name="Rectangle 8"/>
          <p:cNvSpPr/>
          <p:nvPr userDrawn="1"/>
        </p:nvSpPr>
        <p:spPr>
          <a:xfrm>
            <a:off x="-6350" y="-1"/>
            <a:ext cx="463551" cy="461963"/>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6" name="Rectangle 15"/>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4" name="Title 12">
            <a:extLst>
              <a:ext uri="{FF2B5EF4-FFF2-40B4-BE49-F238E27FC236}">
                <a16:creationId xmlns:a16="http://schemas.microsoft.com/office/drawing/2014/main" id="{C52AE20A-2E7E-C847-A058-455F876F225B}"/>
              </a:ext>
            </a:extLst>
          </p:cNvPr>
          <p:cNvSpPr>
            <a:spLocks noGrp="1"/>
          </p:cNvSpPr>
          <p:nvPr>
            <p:ph type="title" hasCustomPrompt="1"/>
          </p:nvPr>
        </p:nvSpPr>
        <p:spPr>
          <a:xfrm>
            <a:off x="1299917" y="3429000"/>
            <a:ext cx="6731456" cy="1828800"/>
          </a:xfrm>
        </p:spPr>
        <p:txBody>
          <a:bodyPr/>
          <a:lstStyle>
            <a:lvl1pPr algn="l">
              <a:defRPr sz="3150" cap="none" spc="113" baseline="0">
                <a:solidFill>
                  <a:srgbClr val="183250"/>
                </a:solidFill>
              </a:defRPr>
            </a:lvl1pPr>
          </a:lstStyle>
          <a:p>
            <a:r>
              <a:rPr lang="en-US" dirty="0"/>
              <a:t>Click To Edit Section Title Style</a:t>
            </a:r>
          </a:p>
        </p:txBody>
      </p:sp>
      <p:sp>
        <p:nvSpPr>
          <p:cNvPr id="13" name="Slide Number Placeholder 5">
            <a:extLst>
              <a:ext uri="{FF2B5EF4-FFF2-40B4-BE49-F238E27FC236}">
                <a16:creationId xmlns:a16="http://schemas.microsoft.com/office/drawing/2014/main" id="{5C31F546-A8AD-C64B-BAB8-8C6691B75733}"/>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864493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5" name="Picture 14" descr="NTDC-Horizontal-Gradient-Light.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199" y="461963"/>
            <a:ext cx="4114801" cy="5932487"/>
          </a:xfrm>
          <a:prstGeom prst="rect">
            <a:avLst/>
          </a:prstGeom>
        </p:spPr>
      </p:pic>
      <p:sp>
        <p:nvSpPr>
          <p:cNvPr id="7" name="Rectangle 6"/>
          <p:cNvSpPr/>
          <p:nvPr userDrawn="1"/>
        </p:nvSpPr>
        <p:spPr>
          <a:xfrm>
            <a:off x="-6349" y="461963"/>
            <a:ext cx="463550" cy="5932487"/>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3" name="Title 12"/>
          <p:cNvSpPr>
            <a:spLocks noGrp="1"/>
          </p:cNvSpPr>
          <p:nvPr>
            <p:ph type="title"/>
          </p:nvPr>
        </p:nvSpPr>
        <p:spPr>
          <a:xfrm>
            <a:off x="821765" y="1778000"/>
            <a:ext cx="3137647" cy="3346824"/>
          </a:xfrm>
        </p:spPr>
        <p:txBody>
          <a:bodyPr/>
          <a:lstStyle>
            <a:lvl1pPr algn="ctr">
              <a:defRPr sz="3150" spc="113" baseline="0">
                <a:solidFill>
                  <a:schemeClr val="tx1">
                    <a:lumMod val="95000"/>
                    <a:lumOff val="5000"/>
                  </a:schemeClr>
                </a:solidFill>
              </a:defRPr>
            </a:lvl1pPr>
          </a:lstStyle>
          <a:p>
            <a:r>
              <a:rPr lang="en-US" dirty="0"/>
              <a:t>Click to edit Master title style</a:t>
            </a:r>
          </a:p>
        </p:txBody>
      </p:sp>
      <p:sp>
        <p:nvSpPr>
          <p:cNvPr id="9" name="Rectangle 8"/>
          <p:cNvSpPr/>
          <p:nvPr userDrawn="1"/>
        </p:nvSpPr>
        <p:spPr>
          <a:xfrm>
            <a:off x="-6350" y="-1"/>
            <a:ext cx="463551" cy="461963"/>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6" name="Rectangle 15"/>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1" name="Content Placeholder 5"/>
          <p:cNvSpPr>
            <a:spLocks noGrp="1"/>
          </p:cNvSpPr>
          <p:nvPr>
            <p:ph sz="quarter" idx="10"/>
          </p:nvPr>
        </p:nvSpPr>
        <p:spPr>
          <a:xfrm>
            <a:off x="4872300" y="941295"/>
            <a:ext cx="3741279" cy="5109882"/>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DF92FF02-B7D9-1C40-A878-FB89C08C980E}"/>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414417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6349" y="461963"/>
            <a:ext cx="463550" cy="5932487"/>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9" name="Rectangle 8"/>
          <p:cNvSpPr/>
          <p:nvPr userDrawn="1"/>
        </p:nvSpPr>
        <p:spPr>
          <a:xfrm>
            <a:off x="-6350" y="-1"/>
            <a:ext cx="463551" cy="461963"/>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6" name="Rectangle 15"/>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2" name="Slide Number Placeholder 5">
            <a:extLst>
              <a:ext uri="{FF2B5EF4-FFF2-40B4-BE49-F238E27FC236}">
                <a16:creationId xmlns:a16="http://schemas.microsoft.com/office/drawing/2014/main" id="{F1A6D450-A513-764A-8892-E14792200A09}"/>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1075489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7" name="Rectangle 6"/>
          <p:cNvSpPr/>
          <p:nvPr userDrawn="1"/>
        </p:nvSpPr>
        <p:spPr>
          <a:xfrm>
            <a:off x="-6349" y="0"/>
            <a:ext cx="4593290" cy="685800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3" name="Title 12"/>
          <p:cNvSpPr>
            <a:spLocks noGrp="1"/>
          </p:cNvSpPr>
          <p:nvPr>
            <p:ph type="title"/>
          </p:nvPr>
        </p:nvSpPr>
        <p:spPr>
          <a:xfrm>
            <a:off x="612588" y="1852706"/>
            <a:ext cx="3137647" cy="3346824"/>
          </a:xfrm>
        </p:spPr>
        <p:txBody>
          <a:bodyPr/>
          <a:lstStyle>
            <a:lvl1pPr algn="ctr">
              <a:defRPr sz="3150" spc="113" baseline="0">
                <a:solidFill>
                  <a:schemeClr val="bg1"/>
                </a:solidFill>
              </a:defRPr>
            </a:lvl1pPr>
          </a:lstStyle>
          <a:p>
            <a:r>
              <a:rPr lang="en-US" dirty="0"/>
              <a:t>Click to edit Master title style</a:t>
            </a:r>
          </a:p>
        </p:txBody>
      </p:sp>
      <p:sp>
        <p:nvSpPr>
          <p:cNvPr id="16" name="Rectangle 15"/>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1" name="Content Placeholder 5"/>
          <p:cNvSpPr>
            <a:spLocks noGrp="1"/>
          </p:cNvSpPr>
          <p:nvPr>
            <p:ph sz="quarter" idx="10"/>
          </p:nvPr>
        </p:nvSpPr>
        <p:spPr>
          <a:xfrm>
            <a:off x="4872300" y="941295"/>
            <a:ext cx="3741279" cy="5109882"/>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8689526" y="-1"/>
            <a:ext cx="463551" cy="461963"/>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9" name="Slide Number Placeholder 5">
            <a:extLst>
              <a:ext uri="{FF2B5EF4-FFF2-40B4-BE49-F238E27FC236}">
                <a16:creationId xmlns:a16="http://schemas.microsoft.com/office/drawing/2014/main" id="{AD9D96D1-9098-0F4C-B514-E1EFE5E5742F}"/>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1979734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90513" indent="-255588">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F6FDF8F-9294-DD42-9E9C-4ADDEF186FBC}" type="datetime1">
              <a:rPr lang="en-US" smtClean="0">
                <a:solidFill>
                  <a:srgbClr val="1F497D"/>
                </a:solidFill>
              </a:rPr>
              <a:pPr/>
              <a:t>4/29/2022</a:t>
            </a:fld>
            <a:endParaRPr lang="en-US" dirty="0">
              <a:solidFill>
                <a:srgbClr val="1F497D"/>
              </a:solidFill>
            </a:endParaRPr>
          </a:p>
        </p:txBody>
      </p:sp>
      <p:sp>
        <p:nvSpPr>
          <p:cNvPr id="7" name="Title 6"/>
          <p:cNvSpPr>
            <a:spLocks noGrp="1"/>
          </p:cNvSpPr>
          <p:nvPr>
            <p:ph type="title"/>
          </p:nvPr>
        </p:nvSpPr>
        <p:spPr>
          <a:xfrm>
            <a:off x="457200" y="466929"/>
            <a:ext cx="8232555" cy="1231504"/>
          </a:xfrm>
        </p:spPr>
        <p:txBody>
          <a:bodyPr/>
          <a:lstStyle>
            <a:lvl1pPr>
              <a:defRPr>
                <a:solidFill>
                  <a:schemeClr val="tx1">
                    <a:lumMod val="95000"/>
                    <a:lumOff val="5000"/>
                  </a:schemeClr>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D9C8D869-B4AD-D647-80E5-C7BF6FC5A9CA}"/>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1008908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011742"/>
            <a:ext cx="4038600" cy="4114738"/>
          </a:xfrm>
        </p:spPr>
        <p:txBody>
          <a:bodyPr/>
          <a:lstStyle>
            <a:lvl1pPr>
              <a:defRPr sz="2100">
                <a:latin typeface="Arial"/>
                <a:cs typeface="Arial"/>
              </a:defRPr>
            </a:lvl1pPr>
            <a:lvl2pPr>
              <a:defRPr sz="1800">
                <a:latin typeface="Arial"/>
                <a:cs typeface="Arial"/>
              </a:defRPr>
            </a:lvl2pPr>
            <a:lvl3pPr>
              <a:defRPr sz="1500">
                <a:latin typeface="Arial"/>
                <a:cs typeface="Arial"/>
              </a:defRPr>
            </a:lvl3pPr>
            <a:lvl4pPr>
              <a:defRPr sz="1350">
                <a:latin typeface="Arial"/>
                <a:cs typeface="Arial"/>
              </a:defRPr>
            </a:lvl4pPr>
            <a:lvl5pPr>
              <a:defRPr sz="1350">
                <a:latin typeface="Arial"/>
                <a:cs typeface="Aria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11742"/>
            <a:ext cx="4038600" cy="4114738"/>
          </a:xfrm>
        </p:spPr>
        <p:txBody>
          <a:bodyPr/>
          <a:lstStyle>
            <a:lvl1pPr>
              <a:defRPr sz="2100">
                <a:latin typeface="Arial"/>
                <a:cs typeface="Arial"/>
              </a:defRPr>
            </a:lvl1pPr>
            <a:lvl2pPr>
              <a:defRPr sz="1800">
                <a:latin typeface="Arial"/>
                <a:cs typeface="Arial"/>
              </a:defRPr>
            </a:lvl2pPr>
            <a:lvl3pPr>
              <a:defRPr sz="1500">
                <a:latin typeface="Arial"/>
                <a:cs typeface="Arial"/>
              </a:defRPr>
            </a:lvl3pPr>
            <a:lvl4pPr>
              <a:defRPr sz="1350">
                <a:latin typeface="Arial"/>
                <a:cs typeface="Arial"/>
              </a:defRPr>
            </a:lvl4pPr>
            <a:lvl5pPr>
              <a:defRPr sz="1350">
                <a:latin typeface="Arial"/>
                <a:cs typeface="Aria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8FE88C8-0BCD-7E49-86FA-D417136169FF}" type="datetime1">
              <a:rPr lang="en-US" smtClean="0">
                <a:solidFill>
                  <a:srgbClr val="1F497D"/>
                </a:solidFill>
              </a:rPr>
              <a:pPr/>
              <a:t>4/29/2022</a:t>
            </a:fld>
            <a:endParaRPr lang="en-US" dirty="0">
              <a:solidFill>
                <a:srgbClr val="1F497D"/>
              </a:solidFill>
            </a:endParaRPr>
          </a:p>
        </p:txBody>
      </p:sp>
      <p:sp>
        <p:nvSpPr>
          <p:cNvPr id="8" name="Title 7"/>
          <p:cNvSpPr>
            <a:spLocks noGrp="1"/>
          </p:cNvSpPr>
          <p:nvPr>
            <p:ph type="title"/>
          </p:nvPr>
        </p:nvSpPr>
        <p:spPr>
          <a:xfrm>
            <a:off x="457200" y="447472"/>
            <a:ext cx="8232555" cy="1264596"/>
          </a:xfrm>
        </p:spPr>
        <p:txBody>
          <a:bodyPr/>
          <a:lstStyle>
            <a:lvl1pPr>
              <a:defRPr>
                <a:solidFill>
                  <a:schemeClr val="tx1">
                    <a:lumMod val="95000"/>
                    <a:lumOff val="5000"/>
                  </a:schemeClr>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4CF9D544-D19D-5242-A5C4-C0D77D5BE078}"/>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666505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3" y="1722438"/>
            <a:ext cx="4040188" cy="639762"/>
          </a:xfrm>
        </p:spPr>
        <p:txBody>
          <a:bodyPr anchor="b"/>
          <a:lstStyle>
            <a:lvl1pPr marL="0" indent="0" algn="ctr">
              <a:buNone/>
              <a:defRPr sz="1800" b="0">
                <a:solidFill>
                  <a:schemeClr val="tx2"/>
                </a:solidFill>
                <a:latin typeface="Arial"/>
                <a:cs typeface="Arial"/>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3" y="2438412"/>
            <a:ext cx="4040188" cy="3687763"/>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3" y="1722438"/>
            <a:ext cx="4041775" cy="639762"/>
          </a:xfrm>
        </p:spPr>
        <p:txBody>
          <a:bodyPr anchor="b"/>
          <a:lstStyle>
            <a:lvl1pPr marL="0" indent="0" algn="ctr">
              <a:buNone/>
              <a:defRPr sz="1800" b="0">
                <a:solidFill>
                  <a:schemeClr val="tx2"/>
                </a:solidFill>
                <a:latin typeface="Arial"/>
                <a:cs typeface="Arial"/>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45033" y="2438412"/>
            <a:ext cx="4041775" cy="3687763"/>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4034640-FB7B-A745-AC94-3CA9C039DAB9}" type="datetime1">
              <a:rPr lang="en-US" smtClean="0">
                <a:solidFill>
                  <a:srgbClr val="1F497D"/>
                </a:solidFill>
              </a:rPr>
              <a:pPr/>
              <a:t>4/29/2022</a:t>
            </a:fld>
            <a:endParaRPr lang="en-US" dirty="0">
              <a:solidFill>
                <a:srgbClr val="1F497D"/>
              </a:solidFill>
            </a:endParaRPr>
          </a:p>
        </p:txBody>
      </p:sp>
      <p:sp>
        <p:nvSpPr>
          <p:cNvPr id="10" name="Title 9"/>
          <p:cNvSpPr>
            <a:spLocks noGrp="1"/>
          </p:cNvSpPr>
          <p:nvPr>
            <p:ph type="title"/>
          </p:nvPr>
        </p:nvSpPr>
        <p:spPr>
          <a:xfrm>
            <a:off x="457201" y="457200"/>
            <a:ext cx="8229608" cy="1265238"/>
          </a:xfrm>
        </p:spPr>
        <p:txBody>
          <a:bodyPr/>
          <a:lstStyle>
            <a:lvl1pPr>
              <a:defRPr>
                <a:solidFill>
                  <a:schemeClr val="tx1">
                    <a:lumMod val="95000"/>
                    <a:lumOff val="5000"/>
                  </a:schemeClr>
                </a:solidFill>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EDD37F6A-3F12-5449-AA7C-211FCAD05732}"/>
              </a:ext>
            </a:extLst>
          </p:cNvPr>
          <p:cNvSpPr>
            <a:spLocks noGrp="1"/>
          </p:cNvSpPr>
          <p:nvPr>
            <p:ph type="sldNum" sz="quarter" idx="11"/>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106662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1826"/>
            <a:ext cx="460154"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3" name="Text Placeholder 2"/>
          <p:cNvSpPr>
            <a:spLocks noGrp="1"/>
          </p:cNvSpPr>
          <p:nvPr>
            <p:ph type="body" idx="1"/>
          </p:nvPr>
        </p:nvSpPr>
        <p:spPr>
          <a:xfrm>
            <a:off x="454246" y="1928305"/>
            <a:ext cx="8222762" cy="41981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825">
                <a:solidFill>
                  <a:schemeClr val="tx2"/>
                </a:solidFill>
                <a:latin typeface="Arial"/>
                <a:cs typeface="Arial"/>
              </a:defRPr>
            </a:lvl1pPr>
          </a:lstStyle>
          <a:p>
            <a:fld id="{4E05282C-4F37-834B-AEC1-CD0B849C1834}" type="datetime1">
              <a:rPr lang="en-US" smtClean="0">
                <a:solidFill>
                  <a:srgbClr val="1F497D"/>
                </a:solidFill>
              </a:rPr>
              <a:pPr/>
              <a:t>4/29/2022</a:t>
            </a:fld>
            <a:endParaRPr lang="en-US" dirty="0">
              <a:solidFill>
                <a:srgbClr val="1F497D"/>
              </a:solidFill>
            </a:endParaRPr>
          </a:p>
        </p:txBody>
      </p:sp>
      <p:sp>
        <p:nvSpPr>
          <p:cNvPr id="11" name="Rectangle 10"/>
          <p:cNvSpPr/>
          <p:nvPr userDrawn="1"/>
        </p:nvSpPr>
        <p:spPr>
          <a:xfrm>
            <a:off x="0" y="452439"/>
            <a:ext cx="460155" cy="128016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7" name="Picture 6" descr="NTDC-Horizontal-Gradient-Light.png"/>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460154" y="452438"/>
            <a:ext cx="8229600" cy="1280160"/>
          </a:xfrm>
          <a:prstGeom prst="rect">
            <a:avLst/>
          </a:prstGeom>
        </p:spPr>
      </p:pic>
      <p:sp>
        <p:nvSpPr>
          <p:cNvPr id="2" name="Title Placeholder 1"/>
          <p:cNvSpPr>
            <a:spLocks noGrp="1"/>
          </p:cNvSpPr>
          <p:nvPr>
            <p:ph type="title"/>
          </p:nvPr>
        </p:nvSpPr>
        <p:spPr>
          <a:xfrm>
            <a:off x="457200" y="452437"/>
            <a:ext cx="8232555" cy="1280162"/>
          </a:xfrm>
          <a:prstGeom prst="rect">
            <a:avLst/>
          </a:prstGeom>
        </p:spPr>
        <p:txBody>
          <a:bodyPr vert="horz" lIns="91440" tIns="45720" rIns="91440" bIns="45720" rtlCol="0" anchor="ctr">
            <a:noAutofit/>
          </a:bodyPr>
          <a:lstStyle/>
          <a:p>
            <a:r>
              <a:rPr lang="en-US" dirty="0"/>
              <a:t>Click to edit Master title style</a:t>
            </a:r>
          </a:p>
        </p:txBody>
      </p:sp>
      <p:sp>
        <p:nvSpPr>
          <p:cNvPr id="15" name="Rectangle 14"/>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6" name="Slide Number Placeholder 5"/>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pic>
        <p:nvPicPr>
          <p:cNvPr id="17" name="Picture 16" descr="NTDC-Logo-Mark.png"/>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Tree>
    <p:extLst>
      <p:ext uri="{BB962C8B-B14F-4D97-AF65-F5344CB8AC3E}">
        <p14:creationId xmlns:p14="http://schemas.microsoft.com/office/powerpoint/2010/main" val="816432740"/>
      </p:ext>
    </p:extLst>
  </p:cSld>
  <p:clrMap bg1="lt1" tx1="dk1" bg2="lt2" tx2="dk2" accent1="accent1" accent2="accent2" accent3="accent3" accent4="accent4" accent5="accent5" accent6="accent6" hlink="hlink" folHlink="folHlink"/>
  <p:sldLayoutIdLst>
    <p:sldLayoutId id="2147483661" r:id="rId1"/>
    <p:sldLayoutId id="2147483680" r:id="rId2"/>
    <p:sldLayoutId id="2147483677" r:id="rId3"/>
    <p:sldLayoutId id="2147483673" r:id="rId4"/>
    <p:sldLayoutId id="2147483678" r:id="rId5"/>
    <p:sldLayoutId id="2147483674" r:id="rId6"/>
    <p:sldLayoutId id="2147483662" r:id="rId7"/>
    <p:sldLayoutId id="2147483664" r:id="rId8"/>
    <p:sldLayoutId id="2147483665" r:id="rId9"/>
    <p:sldLayoutId id="2147483666" r:id="rId10"/>
    <p:sldLayoutId id="2147483675" r:id="rId11"/>
    <p:sldLayoutId id="2147483667" r:id="rId12"/>
    <p:sldLayoutId id="2147483676" r:id="rId13"/>
    <p:sldLayoutId id="2147483679" r:id="rId14"/>
    <p:sldLayoutId id="2147483668" r:id="rId15"/>
    <p:sldLayoutId id="2147483669" r:id="rId16"/>
    <p:sldLayoutId id="2147483670" r:id="rId17"/>
    <p:sldLayoutId id="2147483671" r:id="rId18"/>
  </p:sldLayoutIdLst>
  <p:hf hdr="0" ftr="0" dt="0"/>
  <p:txStyles>
    <p:titleStyle>
      <a:lvl1pPr algn="ctr" defTabSz="685766" rtl="0" eaLnBrk="1" latinLnBrk="0" hangingPunct="1">
        <a:spcBef>
          <a:spcPct val="0"/>
        </a:spcBef>
        <a:buNone/>
        <a:defRPr sz="2000" kern="1200" cap="all" spc="150" baseline="0">
          <a:ln>
            <a:noFill/>
          </a:ln>
          <a:solidFill>
            <a:schemeClr val="bg1"/>
          </a:solidFill>
          <a:effectLst/>
          <a:latin typeface="Arial Rounded MT Bold"/>
          <a:ea typeface="+mj-ea"/>
          <a:cs typeface="Arial Rounded MT Bold"/>
        </a:defRPr>
      </a:lvl1pPr>
    </p:titleStyle>
    <p:bodyStyle>
      <a:lvl1pPr marL="205730" indent="-171442" algn="l" defTabSz="685766" rtl="0" eaLnBrk="1" latinLnBrk="0" hangingPunct="1">
        <a:spcBef>
          <a:spcPct val="20000"/>
        </a:spcBef>
        <a:buClr>
          <a:schemeClr val="accent1"/>
        </a:buClr>
        <a:buFont typeface="Wingdings 2" pitchFamily="18" charset="2"/>
        <a:buChar char=""/>
        <a:defRPr sz="1500" kern="1200" spc="0" baseline="0">
          <a:solidFill>
            <a:schemeClr val="tx2"/>
          </a:solidFill>
          <a:latin typeface="Arial"/>
          <a:ea typeface="+mn-ea"/>
          <a:cs typeface="Arial"/>
        </a:defRPr>
      </a:lvl1pPr>
      <a:lvl2pPr marL="411460" indent="-137153" algn="l" defTabSz="685766" rtl="0" eaLnBrk="1" latinLnBrk="0" hangingPunct="1">
        <a:spcBef>
          <a:spcPct val="20000"/>
        </a:spcBef>
        <a:buClr>
          <a:schemeClr val="accent2"/>
        </a:buClr>
        <a:buFont typeface="Wingdings" pitchFamily="2" charset="2"/>
        <a:buChar char="§"/>
        <a:defRPr sz="1350" kern="1200" spc="0" baseline="0">
          <a:solidFill>
            <a:schemeClr val="tx2"/>
          </a:solidFill>
          <a:latin typeface="Arial"/>
          <a:ea typeface="+mn-ea"/>
          <a:cs typeface="Arial"/>
        </a:defRPr>
      </a:lvl2pPr>
      <a:lvl3pPr marL="617189" indent="-137153" algn="l" defTabSz="685766" rtl="0" eaLnBrk="1" latinLnBrk="0" hangingPunct="1">
        <a:spcBef>
          <a:spcPct val="20000"/>
        </a:spcBef>
        <a:buClr>
          <a:schemeClr val="accent3"/>
        </a:buClr>
        <a:buFont typeface="Wingdings" pitchFamily="2" charset="2"/>
        <a:buChar char="§"/>
        <a:defRPr sz="1200" kern="1200" spc="0" baseline="0">
          <a:solidFill>
            <a:schemeClr val="tx2"/>
          </a:solidFill>
          <a:latin typeface="Arial"/>
          <a:ea typeface="+mn-ea"/>
          <a:cs typeface="Arial"/>
        </a:defRPr>
      </a:lvl3pPr>
      <a:lvl4pPr marL="822920" indent="-137153" algn="l" defTabSz="685766" rtl="0" eaLnBrk="1" latinLnBrk="0" hangingPunct="1">
        <a:spcBef>
          <a:spcPct val="20000"/>
        </a:spcBef>
        <a:buClr>
          <a:schemeClr val="accent4"/>
        </a:buClr>
        <a:buFont typeface="Wingdings" pitchFamily="2" charset="2"/>
        <a:buChar char="§"/>
        <a:defRPr sz="1050" kern="1200" baseline="0">
          <a:solidFill>
            <a:schemeClr val="tx2"/>
          </a:solidFill>
          <a:latin typeface="Arial"/>
          <a:ea typeface="+mn-ea"/>
          <a:cs typeface="Arial"/>
        </a:defRPr>
      </a:lvl4pPr>
      <a:lvl5pPr marL="960072" indent="-137153" algn="l" defTabSz="685766" rtl="0" eaLnBrk="1" latinLnBrk="0" hangingPunct="1">
        <a:spcBef>
          <a:spcPct val="20000"/>
        </a:spcBef>
        <a:buClr>
          <a:schemeClr val="accent6"/>
        </a:buClr>
        <a:buFont typeface="Wingdings" pitchFamily="2" charset="2"/>
        <a:buChar char="§"/>
        <a:defRPr sz="975"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7.jpeg"/><Relationship Id="rId4" Type="http://schemas.openxmlformats.org/officeDocument/2006/relationships/image" Target="../media/image32.jpeg"/><Relationship Id="rId9" Type="http://schemas.openxmlformats.org/officeDocument/2006/relationships/image" Target="../media/image24.jpeg"/></Relationships>
</file>

<file path=ppt/slides/_rels/slide3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85116F09-8A56-4998-9D79-93E8E9F32BC5}"/>
              </a:ext>
            </a:extLst>
          </p:cNvPr>
          <p:cNvSpPr txBox="1">
            <a:spLocks noGrp="1"/>
          </p:cNvSpPr>
          <p:nvPr>
            <p:ph type="title" idx="4294967295"/>
          </p:nvPr>
        </p:nvSpPr>
        <p:spPr>
          <a:xfrm>
            <a:off x="1299916" y="2878052"/>
            <a:ext cx="7844084"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chemeClr val="bg1"/>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3150" b="0" i="0" u="none" strike="noStrike" kern="1200" cap="all" spc="113" normalizeH="0" baseline="0" noProof="0" dirty="0">
                <a:ln>
                  <a:noFill/>
                </a:ln>
                <a:solidFill>
                  <a:schemeClr val="bg1"/>
                </a:solidFill>
                <a:effectLst/>
                <a:uLnTx/>
                <a:uFillTx/>
                <a:latin typeface="Arial Rounded MT Bold"/>
                <a:ea typeface="+mj-ea"/>
                <a:cs typeface="Arial Rounded MT Bold"/>
              </a:rPr>
              <a:t>Child Development</a:t>
            </a:r>
          </a:p>
        </p:txBody>
      </p:sp>
      <p:sp>
        <p:nvSpPr>
          <p:cNvPr id="14" name="Subtitle 1">
            <a:extLst>
              <a:ext uri="{FF2B5EF4-FFF2-40B4-BE49-F238E27FC236}">
                <a16:creationId xmlns:a16="http://schemas.microsoft.com/office/drawing/2014/main" id="{E8747691-36A3-487E-A64B-D6C86E91A00C}"/>
              </a:ext>
            </a:extLst>
          </p:cNvPr>
          <p:cNvSpPr txBox="1">
            <a:spLocks/>
          </p:cNvSpPr>
          <p:nvPr/>
        </p:nvSpPr>
        <p:spPr>
          <a:xfrm>
            <a:off x="1421411" y="4214269"/>
            <a:ext cx="4143828" cy="598460"/>
          </a:xfrm>
          <a:prstGeom prst="rect">
            <a:avLst/>
          </a:prstGeom>
        </p:spPr>
        <p:txBody>
          <a:bodyPr vert="horz" lIns="0" tIns="0" rIns="0" bIns="0" rtlCol="0" anchor="t" anchorCtr="0">
            <a:normAutofit/>
          </a:bodyPr>
          <a:lstStyle>
            <a:lvl1pPr marL="0" indent="0" algn="l" defTabSz="685766" rtl="0" eaLnBrk="1" latinLnBrk="0" hangingPunct="1">
              <a:spcBef>
                <a:spcPts val="0"/>
              </a:spcBef>
              <a:buClr>
                <a:schemeClr val="accent1"/>
              </a:buClr>
              <a:buFont typeface="Wingdings 2" pitchFamily="18" charset="2"/>
              <a:buNone/>
              <a:defRPr sz="1425" kern="1200" spc="0" baseline="0">
                <a:solidFill>
                  <a:srgbClr val="C13521"/>
                </a:solidFill>
                <a:latin typeface="Arial"/>
                <a:ea typeface="+mn-ea"/>
                <a:cs typeface="Arial"/>
              </a:defRPr>
            </a:lvl1pPr>
            <a:lvl2pPr marL="342884" indent="0" algn="ctr" defTabSz="685766" rtl="0" eaLnBrk="1" latinLnBrk="0" hangingPunct="1">
              <a:spcBef>
                <a:spcPct val="20000"/>
              </a:spcBef>
              <a:buClr>
                <a:schemeClr val="accent2"/>
              </a:buClr>
              <a:buFont typeface="Wingdings" pitchFamily="2" charset="2"/>
              <a:buNone/>
              <a:defRPr sz="1350" kern="1200" spc="0" baseline="0">
                <a:solidFill>
                  <a:schemeClr val="tx1">
                    <a:tint val="75000"/>
                  </a:schemeClr>
                </a:solidFill>
                <a:latin typeface="Arial"/>
                <a:ea typeface="+mn-ea"/>
                <a:cs typeface="Arial"/>
              </a:defRPr>
            </a:lvl2pPr>
            <a:lvl3pPr marL="685766" indent="0" algn="ctr" defTabSz="685766" rtl="0" eaLnBrk="1" latinLnBrk="0" hangingPunct="1">
              <a:spcBef>
                <a:spcPct val="20000"/>
              </a:spcBef>
              <a:buClr>
                <a:schemeClr val="accent3"/>
              </a:buClr>
              <a:buFont typeface="Wingdings" pitchFamily="2" charset="2"/>
              <a:buNone/>
              <a:defRPr sz="1200" kern="1200" spc="0" baseline="0">
                <a:solidFill>
                  <a:schemeClr val="tx1">
                    <a:tint val="75000"/>
                  </a:schemeClr>
                </a:solidFill>
                <a:latin typeface="Arial"/>
                <a:ea typeface="+mn-ea"/>
                <a:cs typeface="Arial"/>
              </a:defRPr>
            </a:lvl3pPr>
            <a:lvl4pPr marL="1028649" indent="0" algn="ctr" defTabSz="685766" rtl="0" eaLnBrk="1" latinLnBrk="0" hangingPunct="1">
              <a:spcBef>
                <a:spcPct val="20000"/>
              </a:spcBef>
              <a:buClr>
                <a:schemeClr val="accent4"/>
              </a:buClr>
              <a:buFont typeface="Wingdings" pitchFamily="2" charset="2"/>
              <a:buNone/>
              <a:defRPr sz="1050" kern="1200" baseline="0">
                <a:solidFill>
                  <a:schemeClr val="tx1">
                    <a:tint val="75000"/>
                  </a:schemeClr>
                </a:solidFill>
                <a:latin typeface="Arial"/>
                <a:ea typeface="+mn-ea"/>
                <a:cs typeface="Arial"/>
              </a:defRPr>
            </a:lvl4pPr>
            <a:lvl5pPr marL="1371532" indent="0" algn="ctr" defTabSz="685766" rtl="0" eaLnBrk="1" latinLnBrk="0" hangingPunct="1">
              <a:spcBef>
                <a:spcPct val="20000"/>
              </a:spcBef>
              <a:buClr>
                <a:schemeClr val="accent6"/>
              </a:buClr>
              <a:buFont typeface="Wingdings" pitchFamily="2" charset="2"/>
              <a:buNone/>
              <a:defRPr sz="975" kern="1200" spc="0" baseline="0">
                <a:solidFill>
                  <a:schemeClr val="tx1">
                    <a:tint val="75000"/>
                  </a:schemeClr>
                </a:solidFill>
                <a:latin typeface="Arial"/>
                <a:ea typeface="+mn-ea"/>
                <a:cs typeface="Arial"/>
              </a:defRPr>
            </a:lvl5pPr>
            <a:lvl6pPr marL="1714415" indent="0" algn="ctr" defTabSz="685766" rtl="0" eaLnBrk="1" latinLnBrk="0" hangingPunct="1">
              <a:spcBef>
                <a:spcPct val="20000"/>
              </a:spcBef>
              <a:buClr>
                <a:schemeClr val="accent1"/>
              </a:buClr>
              <a:buFont typeface="Wingdings" pitchFamily="2" charset="2"/>
              <a:buNone/>
              <a:defRPr sz="900" kern="1200">
                <a:solidFill>
                  <a:schemeClr val="tx1">
                    <a:tint val="75000"/>
                  </a:schemeClr>
                </a:solidFill>
                <a:latin typeface="+mn-lt"/>
                <a:ea typeface="+mn-ea"/>
                <a:cs typeface="+mn-cs"/>
              </a:defRPr>
            </a:lvl6pPr>
            <a:lvl7pPr marL="2057297" indent="0" algn="ctr" defTabSz="685766" rtl="0" eaLnBrk="1" latinLnBrk="0" hangingPunct="1">
              <a:spcBef>
                <a:spcPct val="20000"/>
              </a:spcBef>
              <a:buClr>
                <a:schemeClr val="accent2"/>
              </a:buClr>
              <a:buFont typeface="Wingdings" pitchFamily="2" charset="2"/>
              <a:buNone/>
              <a:defRPr sz="900" kern="1200">
                <a:solidFill>
                  <a:schemeClr val="tx1">
                    <a:tint val="75000"/>
                  </a:schemeClr>
                </a:solidFill>
                <a:latin typeface="+mn-lt"/>
                <a:ea typeface="+mn-ea"/>
                <a:cs typeface="+mn-cs"/>
              </a:defRPr>
            </a:lvl7pPr>
            <a:lvl8pPr marL="2400180" indent="0" algn="ctr" defTabSz="685766" rtl="0" eaLnBrk="1" latinLnBrk="0" hangingPunct="1">
              <a:spcBef>
                <a:spcPct val="20000"/>
              </a:spcBef>
              <a:buClr>
                <a:schemeClr val="accent3"/>
              </a:buClr>
              <a:buFont typeface="Wingdings" pitchFamily="2" charset="2"/>
              <a:buNone/>
              <a:defRPr sz="900" kern="1200">
                <a:solidFill>
                  <a:schemeClr val="tx1">
                    <a:tint val="75000"/>
                  </a:schemeClr>
                </a:solidFill>
                <a:latin typeface="+mn-lt"/>
                <a:ea typeface="+mn-ea"/>
                <a:cs typeface="+mn-cs"/>
              </a:defRPr>
            </a:lvl8pPr>
            <a:lvl9pPr marL="2743064" indent="0" algn="ctr" defTabSz="685766" rtl="0" eaLnBrk="1" latinLnBrk="0" hangingPunct="1">
              <a:spcBef>
                <a:spcPct val="20000"/>
              </a:spcBef>
              <a:buClr>
                <a:schemeClr val="accent5"/>
              </a:buClr>
              <a:buFont typeface="Wingdings" pitchFamily="2" charset="2"/>
              <a:buNone/>
              <a:defRPr sz="900" kern="1200">
                <a:solidFill>
                  <a:schemeClr val="tx1">
                    <a:tint val="75000"/>
                  </a:schemeClr>
                </a:solidFill>
                <a:latin typeface="+mn-lt"/>
                <a:ea typeface="+mn-ea"/>
                <a:cs typeface="+mn-cs"/>
              </a:defRPr>
            </a:lvl9pPr>
          </a:lstStyle>
          <a:p>
            <a:r>
              <a:rPr lang="en-US" sz="1430" dirty="0">
                <a:solidFill>
                  <a:schemeClr val="bg1"/>
                </a:solidFill>
              </a:rPr>
              <a:t>FACILITATOR CLASSROOM GUIDE</a:t>
            </a:r>
          </a:p>
          <a:p>
            <a:r>
              <a:rPr lang="en-US" sz="1430" dirty="0">
                <a:solidFill>
                  <a:schemeClr val="bg1"/>
                </a:solidFill>
              </a:rPr>
              <a:t>Modified January 2022</a:t>
            </a:r>
          </a:p>
        </p:txBody>
      </p:sp>
      <p:sp>
        <p:nvSpPr>
          <p:cNvPr id="4" name="Slide Number Placeholder 3">
            <a:extLst>
              <a:ext uri="{FF2B5EF4-FFF2-40B4-BE49-F238E27FC236}">
                <a16:creationId xmlns:a16="http://schemas.microsoft.com/office/drawing/2014/main" id="{39D6589E-F2E3-9A4C-9CB7-8EF53D6144CC}"/>
              </a:ext>
            </a:extLst>
          </p:cNvPr>
          <p:cNvSpPr>
            <a:spLocks noGrp="1"/>
          </p:cNvSpPr>
          <p:nvPr>
            <p:ph type="sldNum" sz="quarter" idx="4"/>
          </p:nvPr>
        </p:nvSpPr>
        <p:spPr/>
        <p:txBody>
          <a:bodyPr/>
          <a:lstStyle/>
          <a:p>
            <a:fld id="{773137DE-5778-4973-8EC8-21DEEF19827C}" type="slidenum">
              <a:rPr lang="en-US" smtClean="0"/>
              <a:pPr/>
              <a:t>1</a:t>
            </a:fld>
            <a:endParaRPr lang="en-US" dirty="0"/>
          </a:p>
        </p:txBody>
      </p:sp>
    </p:spTree>
    <p:extLst>
      <p:ext uri="{BB962C8B-B14F-4D97-AF65-F5344CB8AC3E}">
        <p14:creationId xmlns:p14="http://schemas.microsoft.com/office/powerpoint/2010/main" val="3933580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342FE-D856-0C4C-B37F-80BFCCD5AC44}"/>
              </a:ext>
            </a:extLst>
          </p:cNvPr>
          <p:cNvSpPr>
            <a:spLocks noGrp="1"/>
          </p:cNvSpPr>
          <p:nvPr>
            <p:ph type="title"/>
          </p:nvPr>
        </p:nvSpPr>
        <p:spPr/>
        <p:txBody>
          <a:bodyPr/>
          <a:lstStyle/>
          <a:p>
            <a:r>
              <a:rPr lang="en-US" dirty="0"/>
              <a:t>Characteristics of successful foster </a:t>
            </a:r>
            <a:br>
              <a:rPr lang="en-US" dirty="0"/>
            </a:br>
            <a:r>
              <a:rPr lang="en-US" dirty="0"/>
              <a:t>and adoptive parents</a:t>
            </a:r>
          </a:p>
        </p:txBody>
      </p:sp>
      <p:pic>
        <p:nvPicPr>
          <p:cNvPr id="13" name="Picture 12" descr="Illustration of a mason building a wall. The bricks have the following text representing characteristics of successful foster and adoptive parents - &#10;Having a sense of humor.&#10;Empathy and compassion.&#10;Self-Awareness/Self-Reflection.&#10;Resilient and Patient.&#10;Trustworthiness.&#10;Emotionally Supportive Nurturing.&#10;Attunement.&#10;Tolerance for Rejection.&#10;Committed.&#10;Appreciation for Diversity Other World Views.&#10;Realistic.&#10;Relationally Oriented.&#10;Adaptability/Flexibility.&#10;Belief in Self-Efficacy.">
            <a:extLst>
              <a:ext uri="{FF2B5EF4-FFF2-40B4-BE49-F238E27FC236}">
                <a16:creationId xmlns:a16="http://schemas.microsoft.com/office/drawing/2014/main" id="{0A2D2DE6-CBAC-824C-8A3D-A06CAABCC5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3658" y="2329771"/>
            <a:ext cx="6667500" cy="3524250"/>
          </a:xfrm>
          <a:prstGeom prst="rect">
            <a:avLst/>
          </a:prstGeom>
        </p:spPr>
      </p:pic>
      <p:sp>
        <p:nvSpPr>
          <p:cNvPr id="6" name="Rectangle 5">
            <a:extLst>
              <a:ext uri="{FF2B5EF4-FFF2-40B4-BE49-F238E27FC236}">
                <a16:creationId xmlns:a16="http://schemas.microsoft.com/office/drawing/2014/main" id="{2364590B-0057-F04E-A490-F894B8F2A763}"/>
              </a:ext>
              <a:ext uri="{C183D7F6-B498-43B3-948B-1728B52AA6E4}">
                <adec:decorative xmlns:adec="http://schemas.microsoft.com/office/drawing/2017/decorative" val="1"/>
              </a:ext>
            </a:extLst>
          </p:cNvPr>
          <p:cNvSpPr/>
          <p:nvPr/>
        </p:nvSpPr>
        <p:spPr>
          <a:xfrm>
            <a:off x="1355494" y="4909551"/>
            <a:ext cx="1646603" cy="355083"/>
          </a:xfrm>
          <a:prstGeom prst="rect">
            <a:avLst/>
          </a:prstGeom>
          <a:solidFill>
            <a:srgbClr val="BA3427">
              <a:alpha val="2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5A127787-0349-E74D-BE49-9EBA2F3A8287}"/>
              </a:ext>
              <a:ext uri="{C183D7F6-B498-43B3-948B-1728B52AA6E4}">
                <adec:decorative xmlns:adec="http://schemas.microsoft.com/office/drawing/2017/decorative" val="1"/>
              </a:ext>
            </a:extLst>
          </p:cNvPr>
          <p:cNvSpPr/>
          <p:nvPr/>
        </p:nvSpPr>
        <p:spPr>
          <a:xfrm>
            <a:off x="2206432" y="2909142"/>
            <a:ext cx="1646603" cy="355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D78D5F5A-0B45-8F46-997D-C9A4832D42C9}"/>
              </a:ext>
              <a:ext uri="{C183D7F6-B498-43B3-948B-1728B52AA6E4}">
                <adec:decorative xmlns:adec="http://schemas.microsoft.com/office/drawing/2017/decorative" val="1"/>
              </a:ext>
            </a:extLst>
          </p:cNvPr>
          <p:cNvSpPr/>
          <p:nvPr/>
        </p:nvSpPr>
        <p:spPr>
          <a:xfrm>
            <a:off x="1355494" y="4109228"/>
            <a:ext cx="1652145" cy="355083"/>
          </a:xfrm>
          <a:prstGeom prst="rect">
            <a:avLst/>
          </a:prstGeom>
          <a:solidFill>
            <a:srgbClr val="BA3427">
              <a:alpha val="2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2C20B47D-1EB7-F947-BA9E-389B80808D02}"/>
              </a:ext>
              <a:ext uri="{C183D7F6-B498-43B3-948B-1728B52AA6E4}">
                <adec:decorative xmlns:adec="http://schemas.microsoft.com/office/drawing/2017/decorative" val="1"/>
              </a:ext>
            </a:extLst>
          </p:cNvPr>
          <p:cNvSpPr/>
          <p:nvPr/>
        </p:nvSpPr>
        <p:spPr>
          <a:xfrm>
            <a:off x="3039128" y="4091896"/>
            <a:ext cx="1627814" cy="355083"/>
          </a:xfrm>
          <a:prstGeom prst="rect">
            <a:avLst/>
          </a:prstGeom>
          <a:solidFill>
            <a:srgbClr val="BA3427">
              <a:alpha val="2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Slide Number Placeholder 1">
            <a:extLst>
              <a:ext uri="{FF2B5EF4-FFF2-40B4-BE49-F238E27FC236}">
                <a16:creationId xmlns:a16="http://schemas.microsoft.com/office/drawing/2014/main" id="{4E3002CA-6B3D-425A-9256-639DAA04C737}"/>
              </a:ext>
            </a:extLst>
          </p:cNvPr>
          <p:cNvSpPr txBox="1">
            <a:spLocks/>
          </p:cNvSpPr>
          <p:nvPr/>
        </p:nvSpPr>
        <p:spPr>
          <a:xfrm>
            <a:off x="8744552" y="6457057"/>
            <a:ext cx="321810" cy="24565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3137DE-5778-4973-8EC8-21DEEF19827C}" type="slidenum">
              <a:rPr lang="en-US" sz="830" smtClean="0">
                <a:solidFill>
                  <a:schemeClr val="bg1"/>
                </a:solidFill>
              </a:rPr>
              <a:pPr/>
              <a:t>10</a:t>
            </a:fld>
            <a:endParaRPr lang="en-US" sz="830" dirty="0">
              <a:solidFill>
                <a:schemeClr val="bg1"/>
              </a:solidFill>
            </a:endParaRPr>
          </a:p>
        </p:txBody>
      </p:sp>
    </p:spTree>
    <p:extLst>
      <p:ext uri="{BB962C8B-B14F-4D97-AF65-F5344CB8AC3E}">
        <p14:creationId xmlns:p14="http://schemas.microsoft.com/office/powerpoint/2010/main" val="2959312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ADFDE6-D4D9-438F-BC2B-8667FB297CF2}"/>
              </a:ext>
            </a:extLst>
          </p:cNvPr>
          <p:cNvSpPr>
            <a:spLocks noGrp="1"/>
          </p:cNvSpPr>
          <p:nvPr>
            <p:ph type="title"/>
          </p:nvPr>
        </p:nvSpPr>
        <p:spPr>
          <a:xfrm>
            <a:off x="447474" y="457201"/>
            <a:ext cx="6049580" cy="1274322"/>
          </a:xfrm>
        </p:spPr>
        <p:txBody>
          <a:bodyPr/>
          <a:lstStyle/>
          <a:p>
            <a:r>
              <a:rPr lang="en-US" dirty="0"/>
              <a:t>Characteristics for child development, 1 of 2 </a:t>
            </a:r>
          </a:p>
        </p:txBody>
      </p:sp>
      <p:pic>
        <p:nvPicPr>
          <p:cNvPr id="4" name="Picture 3">
            <a:extLst>
              <a:ext uri="{FF2B5EF4-FFF2-40B4-BE49-F238E27FC236}">
                <a16:creationId xmlns:a16="http://schemas.microsoft.com/office/drawing/2014/main" id="{1797E7BB-9389-43A5-92D3-71FF0C8B957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0505" y="489904"/>
            <a:ext cx="1646021" cy="1241619"/>
          </a:xfrm>
          <a:prstGeom prst="rect">
            <a:avLst/>
          </a:prstGeom>
        </p:spPr>
      </p:pic>
      <p:sp>
        <p:nvSpPr>
          <p:cNvPr id="5" name="TextBox 4">
            <a:extLst>
              <a:ext uri="{FF2B5EF4-FFF2-40B4-BE49-F238E27FC236}">
                <a16:creationId xmlns:a16="http://schemas.microsoft.com/office/drawing/2014/main" id="{3640CE62-66D0-444B-A283-97F5DB45C9D5}"/>
              </a:ext>
            </a:extLst>
          </p:cNvPr>
          <p:cNvSpPr txBox="1"/>
          <p:nvPr/>
        </p:nvSpPr>
        <p:spPr>
          <a:xfrm>
            <a:off x="327256" y="1966891"/>
            <a:ext cx="8417295" cy="4767844"/>
          </a:xfrm>
          <a:prstGeom prst="rect">
            <a:avLst/>
          </a:prstGeom>
          <a:noFill/>
        </p:spPr>
        <p:txBody>
          <a:bodyPr wrap="square" rtlCol="0">
            <a:spAutoFit/>
          </a:bodyPr>
          <a:lstStyle/>
          <a:p>
            <a:r>
              <a:rPr lang="en-US" sz="1700" b="1" u="sng" dirty="0"/>
              <a:t>Emotionally Supportive/Nurturing:</a:t>
            </a:r>
          </a:p>
          <a:p>
            <a:pPr marL="342900" marR="0" lvl="0" indent="-342900">
              <a:lnSpc>
                <a:spcPct val="107000"/>
              </a:lnSpc>
              <a:spcBef>
                <a:spcPts val="0"/>
              </a:spcBef>
              <a:spcAft>
                <a:spcPts val="0"/>
              </a:spcAft>
              <a:buFont typeface="Symbol" panose="05050102010706020507" pitchFamily="18" charset="2"/>
              <a:buChar char=""/>
            </a:pPr>
            <a:r>
              <a:rPr lang="en-US" sz="1700" dirty="0">
                <a:effectLst/>
                <a:ea typeface="Calibri" panose="020F0502020204030204" pitchFamily="34" charset="0"/>
                <a:cs typeface="Times New Roman" panose="02020603050405020304" pitchFamily="18" charset="0"/>
              </a:rPr>
              <a:t>Parents can create an emotionally supportive environment that gives the child a safe space to verbalize and process their emotions, including the positive ones. </a:t>
            </a:r>
          </a:p>
          <a:p>
            <a:pPr marL="342900" marR="0" lvl="0" indent="-342900">
              <a:lnSpc>
                <a:spcPct val="107000"/>
              </a:lnSpc>
              <a:spcBef>
                <a:spcPts val="0"/>
              </a:spcBef>
              <a:spcAft>
                <a:spcPts val="800"/>
              </a:spcAft>
              <a:buFont typeface="Symbol" panose="05050102010706020507" pitchFamily="18" charset="2"/>
              <a:buChar char=""/>
            </a:pPr>
            <a:r>
              <a:rPr lang="en-US" sz="1700" dirty="0">
                <a:effectLst/>
                <a:ea typeface="Calibri" panose="020F0502020204030204" pitchFamily="34" charset="0"/>
                <a:cs typeface="Times New Roman" panose="02020603050405020304" pitchFamily="18" charset="0"/>
              </a:rPr>
              <a:t>Parents know that the child needs a supportive space to share and a calming guide who will listen and empathize which can include listening more than speaking so that the child finds a solution for </a:t>
            </a:r>
            <a:r>
              <a:rPr lang="en-US" sz="1700" dirty="0">
                <a:ea typeface="Calibri" panose="020F0502020204030204" pitchFamily="34" charset="0"/>
                <a:cs typeface="Times New Roman" panose="02020603050405020304" pitchFamily="18" charset="0"/>
              </a:rPr>
              <a:t>their</a:t>
            </a:r>
            <a:r>
              <a:rPr lang="en-US" sz="1700" dirty="0">
                <a:effectLst/>
                <a:ea typeface="Calibri" panose="020F0502020204030204" pitchFamily="34" charset="0"/>
                <a:cs typeface="Times New Roman" panose="02020603050405020304" pitchFamily="18" charset="0"/>
              </a:rPr>
              <a:t> problem.</a:t>
            </a:r>
          </a:p>
          <a:p>
            <a:r>
              <a:rPr lang="en-US" sz="1700" b="1" u="sng" dirty="0"/>
              <a:t>Attunement:</a:t>
            </a:r>
          </a:p>
          <a:p>
            <a:pPr marL="342900" marR="0" lvl="0" indent="-342900">
              <a:lnSpc>
                <a:spcPct val="107000"/>
              </a:lnSpc>
              <a:spcBef>
                <a:spcPts val="0"/>
              </a:spcBef>
              <a:spcAft>
                <a:spcPts val="0"/>
              </a:spcAft>
              <a:buFont typeface="Symbol" panose="05050102010706020507" pitchFamily="18" charset="2"/>
              <a:buChar char=""/>
            </a:pPr>
            <a:r>
              <a:rPr lang="en-US" sz="1700" dirty="0">
                <a:effectLst/>
                <a:ea typeface="Calibri" panose="020F0502020204030204" pitchFamily="34" charset="0"/>
                <a:cs typeface="Times New Roman" panose="02020603050405020304" pitchFamily="18" charset="0"/>
              </a:rPr>
              <a:t>Parents are aware of, understand, and are sensitive to the specific responses and needs of a child at any given time (despite the degree to which the child expresses or does not express these needs directly).</a:t>
            </a:r>
          </a:p>
          <a:p>
            <a:pPr marL="342900" marR="0" lvl="0" indent="-342900">
              <a:lnSpc>
                <a:spcPct val="107000"/>
              </a:lnSpc>
              <a:spcBef>
                <a:spcPts val="0"/>
              </a:spcBef>
              <a:spcAft>
                <a:spcPts val="0"/>
              </a:spcAft>
              <a:buFont typeface="Symbol" panose="05050102010706020507" pitchFamily="18" charset="2"/>
              <a:buChar char=""/>
            </a:pPr>
            <a:r>
              <a:rPr lang="en-US" sz="1700" dirty="0">
                <a:effectLst/>
                <a:ea typeface="Calibri" panose="020F0502020204030204" pitchFamily="34" charset="0"/>
                <a:cs typeface="Times New Roman" panose="02020603050405020304" pitchFamily="18" charset="0"/>
              </a:rPr>
              <a:t>Parents are in tune with the child’s moods, levels of exhaustion, hunger, rhythms, responses, need for physical contact, affection, security, and stimulation, and are able to use this understanding to build a trusting environment with the child.</a:t>
            </a:r>
          </a:p>
          <a:p>
            <a:pPr marL="342900" marR="0" lvl="0" indent="-342900">
              <a:lnSpc>
                <a:spcPct val="107000"/>
              </a:lnSpc>
              <a:spcBef>
                <a:spcPts val="0"/>
              </a:spcBef>
              <a:spcAft>
                <a:spcPts val="800"/>
              </a:spcAft>
              <a:buFont typeface="Symbol" panose="05050102010706020507" pitchFamily="18" charset="2"/>
              <a:buChar char=""/>
            </a:pPr>
            <a:r>
              <a:rPr lang="en-US" sz="1700" dirty="0">
                <a:effectLst/>
                <a:ea typeface="Calibri" panose="020F0502020204030204" pitchFamily="34" charset="0"/>
                <a:cs typeface="Times New Roman" panose="02020603050405020304" pitchFamily="18" charset="0"/>
              </a:rPr>
              <a:t>Parents understand that they need to stay calm and regulated so that they can successfully help the child regulate their emotions.</a:t>
            </a:r>
          </a:p>
          <a:p>
            <a:endParaRPr lang="en-US" sz="2000" dirty="0"/>
          </a:p>
        </p:txBody>
      </p:sp>
      <p:sp>
        <p:nvSpPr>
          <p:cNvPr id="2" name="Slide Number Placeholder 1">
            <a:extLst>
              <a:ext uri="{FF2B5EF4-FFF2-40B4-BE49-F238E27FC236}">
                <a16:creationId xmlns:a16="http://schemas.microsoft.com/office/drawing/2014/main" id="{9A1937A1-8334-4A2D-A512-FAAE1B266E44}"/>
              </a:ext>
            </a:extLst>
          </p:cNvPr>
          <p:cNvSpPr>
            <a:spLocks noGrp="1"/>
          </p:cNvSpPr>
          <p:nvPr>
            <p:ph type="sldNum" sz="quarter" idx="12"/>
          </p:nvPr>
        </p:nvSpPr>
        <p:spPr/>
        <p:txBody>
          <a:bodyPr/>
          <a:lstStyle/>
          <a:p>
            <a:fld id="{773137DE-5778-4973-8EC8-21DEEF19827C}" type="slidenum">
              <a:rPr lang="en-US" smtClean="0"/>
              <a:pPr/>
              <a:t>11</a:t>
            </a:fld>
            <a:endParaRPr lang="en-US" dirty="0"/>
          </a:p>
        </p:txBody>
      </p:sp>
    </p:spTree>
    <p:extLst>
      <p:ext uri="{BB962C8B-B14F-4D97-AF65-F5344CB8AC3E}">
        <p14:creationId xmlns:p14="http://schemas.microsoft.com/office/powerpoint/2010/main" val="3552602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ADFDE6-D4D9-438F-BC2B-8667FB297CF2}"/>
              </a:ext>
            </a:extLst>
          </p:cNvPr>
          <p:cNvSpPr>
            <a:spLocks noGrp="1"/>
          </p:cNvSpPr>
          <p:nvPr>
            <p:ph type="title"/>
          </p:nvPr>
        </p:nvSpPr>
        <p:spPr>
          <a:xfrm>
            <a:off x="447474" y="457201"/>
            <a:ext cx="6049580" cy="1274322"/>
          </a:xfrm>
        </p:spPr>
        <p:txBody>
          <a:bodyPr/>
          <a:lstStyle/>
          <a:p>
            <a:r>
              <a:rPr lang="en-US" dirty="0"/>
              <a:t>Characteristics for child development, 2 of 2 </a:t>
            </a:r>
          </a:p>
        </p:txBody>
      </p:sp>
      <p:pic>
        <p:nvPicPr>
          <p:cNvPr id="4" name="Picture 3">
            <a:extLst>
              <a:ext uri="{FF2B5EF4-FFF2-40B4-BE49-F238E27FC236}">
                <a16:creationId xmlns:a16="http://schemas.microsoft.com/office/drawing/2014/main" id="{1797E7BB-9389-43A5-92D3-71FF0C8B957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0505" y="489904"/>
            <a:ext cx="1646021" cy="1241619"/>
          </a:xfrm>
          <a:prstGeom prst="rect">
            <a:avLst/>
          </a:prstGeom>
        </p:spPr>
      </p:pic>
      <p:sp>
        <p:nvSpPr>
          <p:cNvPr id="5" name="TextBox 4">
            <a:extLst>
              <a:ext uri="{FF2B5EF4-FFF2-40B4-BE49-F238E27FC236}">
                <a16:creationId xmlns:a16="http://schemas.microsoft.com/office/drawing/2014/main" id="{3640CE62-66D0-444B-A283-97F5DB45C9D5}"/>
              </a:ext>
            </a:extLst>
          </p:cNvPr>
          <p:cNvSpPr txBox="1"/>
          <p:nvPr/>
        </p:nvSpPr>
        <p:spPr>
          <a:xfrm>
            <a:off x="327256" y="2459504"/>
            <a:ext cx="8417295" cy="3003899"/>
          </a:xfrm>
          <a:prstGeom prst="rect">
            <a:avLst/>
          </a:prstGeom>
          <a:noFill/>
        </p:spPr>
        <p:txBody>
          <a:bodyPr wrap="square" rtlCol="0">
            <a:spAutoFit/>
          </a:bodyPr>
          <a:lstStyle/>
          <a:p>
            <a:r>
              <a:rPr lang="en-US" sz="1700" b="1" u="sng" dirty="0"/>
              <a:t>Realistic</a:t>
            </a:r>
            <a:r>
              <a:rPr lang="en-US" sz="1700" dirty="0"/>
              <a:t>:</a:t>
            </a:r>
          </a:p>
          <a:p>
            <a:pPr marL="342900" marR="0" lvl="0" indent="-342900">
              <a:lnSpc>
                <a:spcPct val="107000"/>
              </a:lnSpc>
              <a:spcBef>
                <a:spcPts val="0"/>
              </a:spcBef>
              <a:spcAft>
                <a:spcPts val="0"/>
              </a:spcAft>
              <a:buFont typeface="Symbol" panose="05050102010706020507" pitchFamily="18" charset="2"/>
              <a:buChar char=""/>
            </a:pPr>
            <a:r>
              <a:rPr lang="en-US" sz="1700" dirty="0">
                <a:effectLst/>
                <a:ea typeface="Calibri" panose="020F0502020204030204" pitchFamily="34" charset="0"/>
                <a:cs typeface="Times New Roman" panose="02020603050405020304" pitchFamily="18" charset="0"/>
              </a:rPr>
              <a:t>Parents understand that there will be varying degrees of success with different situations with each child.</a:t>
            </a:r>
          </a:p>
          <a:p>
            <a:pPr marL="342900" marR="0" lvl="0" indent="-342900">
              <a:lnSpc>
                <a:spcPct val="107000"/>
              </a:lnSpc>
              <a:spcBef>
                <a:spcPts val="0"/>
              </a:spcBef>
              <a:spcAft>
                <a:spcPts val="0"/>
              </a:spcAft>
              <a:buFont typeface="Symbol" panose="05050102010706020507" pitchFamily="18" charset="2"/>
              <a:buChar char=""/>
            </a:pPr>
            <a:r>
              <a:rPr lang="en-US" sz="1700" dirty="0">
                <a:effectLst/>
                <a:ea typeface="Calibri" panose="020F0502020204030204" pitchFamily="34" charset="0"/>
                <a:cs typeface="Times New Roman" panose="02020603050405020304" pitchFamily="18" charset="0"/>
              </a:rPr>
              <a:t>Parents understand that the efforts that they provide may not result in a change in a child’s understanding or behavior until much later. </a:t>
            </a:r>
          </a:p>
          <a:p>
            <a:pPr marL="342900" marR="0" lvl="0" indent="-342900">
              <a:lnSpc>
                <a:spcPct val="107000"/>
              </a:lnSpc>
              <a:spcBef>
                <a:spcPts val="0"/>
              </a:spcBef>
              <a:spcAft>
                <a:spcPts val="0"/>
              </a:spcAft>
              <a:buFont typeface="Symbol" panose="05050102010706020507" pitchFamily="18" charset="2"/>
              <a:buChar char=""/>
            </a:pPr>
            <a:r>
              <a:rPr lang="en-US" sz="1700" dirty="0">
                <a:effectLst/>
                <a:ea typeface="Calibri" panose="020F0502020204030204" pitchFamily="34" charset="0"/>
                <a:cs typeface="Times New Roman" panose="02020603050405020304" pitchFamily="18" charset="0"/>
              </a:rPr>
              <a:t>Parents know that when mistakes are made, </a:t>
            </a:r>
            <a:r>
              <a:rPr lang="en-US" sz="1700" dirty="0">
                <a:effectLst/>
                <a:ea typeface="Times New Roman" panose="02020603050405020304" pitchFamily="18" charset="0"/>
                <a:cs typeface="Times New Roman" panose="02020603050405020304" pitchFamily="18" charset="0"/>
              </a:rPr>
              <a:t>adjustments and allowances can be made as they re-evaluate expectations.  </a:t>
            </a:r>
            <a:endParaRPr lang="en-US" sz="17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700" dirty="0">
                <a:effectLst/>
                <a:ea typeface="Calibri" panose="020F0502020204030204" pitchFamily="34" charset="0"/>
                <a:cs typeface="Times New Roman" panose="02020603050405020304" pitchFamily="18" charset="0"/>
              </a:rPr>
              <a:t>Parents know what their expectations are and can identify when those expectations are not being met and need to change</a:t>
            </a:r>
            <a:r>
              <a:rPr lang="en-US" sz="1700" dirty="0">
                <a:solidFill>
                  <a:srgbClr val="000000"/>
                </a:solidFill>
                <a:effectLst/>
                <a:ea typeface="Times New Roman" panose="02020603050405020304" pitchFamily="18" charset="0"/>
                <a:cs typeface="Times New Roman" panose="02020603050405020304" pitchFamily="18" charset="0"/>
              </a:rPr>
              <a:t>.</a:t>
            </a:r>
            <a:endParaRPr lang="en-US" sz="1700" dirty="0">
              <a:effectLst/>
              <a:ea typeface="Calibri" panose="020F0502020204030204" pitchFamily="34" charset="0"/>
              <a:cs typeface="Times New Roman" panose="02020603050405020304" pitchFamily="18" charset="0"/>
            </a:endParaRPr>
          </a:p>
          <a:p>
            <a:endParaRPr lang="en-US" sz="2000" dirty="0"/>
          </a:p>
        </p:txBody>
      </p:sp>
      <p:sp>
        <p:nvSpPr>
          <p:cNvPr id="2" name="Slide Number Placeholder 1">
            <a:extLst>
              <a:ext uri="{FF2B5EF4-FFF2-40B4-BE49-F238E27FC236}">
                <a16:creationId xmlns:a16="http://schemas.microsoft.com/office/drawing/2014/main" id="{9A1937A1-8334-4A2D-A512-FAAE1B266E44}"/>
              </a:ext>
            </a:extLst>
          </p:cNvPr>
          <p:cNvSpPr>
            <a:spLocks noGrp="1"/>
          </p:cNvSpPr>
          <p:nvPr>
            <p:ph type="sldNum" sz="quarter" idx="12"/>
          </p:nvPr>
        </p:nvSpPr>
        <p:spPr/>
        <p:txBody>
          <a:bodyPr/>
          <a:lstStyle/>
          <a:p>
            <a:fld id="{773137DE-5778-4973-8EC8-21DEEF19827C}" type="slidenum">
              <a:rPr lang="en-US" smtClean="0"/>
              <a:pPr/>
              <a:t>12</a:t>
            </a:fld>
            <a:endParaRPr lang="en-US" dirty="0"/>
          </a:p>
        </p:txBody>
      </p:sp>
    </p:spTree>
    <p:extLst>
      <p:ext uri="{BB962C8B-B14F-4D97-AF65-F5344CB8AC3E}">
        <p14:creationId xmlns:p14="http://schemas.microsoft.com/office/powerpoint/2010/main" val="2304413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AF05D2-4EAA-46B2-AD38-92033C71918D}"/>
              </a:ext>
            </a:extLst>
          </p:cNvPr>
          <p:cNvSpPr txBox="1">
            <a:spLocks noGrp="1"/>
          </p:cNvSpPr>
          <p:nvPr>
            <p:ph type="title" idx="4294967295"/>
          </p:nvPr>
        </p:nvSpPr>
        <p:spPr>
          <a:xfrm>
            <a:off x="152400" y="557925"/>
            <a:ext cx="91440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83250"/>
                </a:solidFill>
                <a:effectLst/>
                <a:uLnTx/>
                <a:uFillTx/>
                <a:latin typeface="Arial Rounded MT Bold" panose="020F0704030504030204" pitchFamily="34" charset="77"/>
                <a:ea typeface="+mn-ea"/>
                <a:cs typeface="+mn-cs"/>
              </a:rPr>
              <a:t>PODCAST: CHILD DEVELOPMENT</a:t>
            </a:r>
          </a:p>
        </p:txBody>
      </p:sp>
      <p:pic>
        <p:nvPicPr>
          <p:cNvPr id="3" name="Picture 2" descr="Illustration of a microphone.">
            <a:extLst>
              <a:ext uri="{FF2B5EF4-FFF2-40B4-BE49-F238E27FC236}">
                <a16:creationId xmlns:a16="http://schemas.microsoft.com/office/drawing/2014/main" id="{C8CE295D-AD77-4386-9FC1-600A705D626C}"/>
              </a:ext>
            </a:extLst>
          </p:cNvPr>
          <p:cNvPicPr>
            <a:picLocks noChangeAspect="1"/>
          </p:cNvPicPr>
          <p:nvPr/>
        </p:nvPicPr>
        <p:blipFill>
          <a:blip r:embed="rId3"/>
          <a:stretch>
            <a:fillRect/>
          </a:stretch>
        </p:blipFill>
        <p:spPr>
          <a:xfrm>
            <a:off x="338529" y="1358442"/>
            <a:ext cx="1764592" cy="1514542"/>
          </a:xfrm>
          <a:prstGeom prst="rect">
            <a:avLst/>
          </a:prstGeom>
        </p:spPr>
      </p:pic>
      <p:pic>
        <p:nvPicPr>
          <p:cNvPr id="1026" name="Picture 2" descr="Screenshot of Dr. Bruce Perry">
            <a:extLst>
              <a:ext uri="{FF2B5EF4-FFF2-40B4-BE49-F238E27FC236}">
                <a16:creationId xmlns:a16="http://schemas.microsoft.com/office/drawing/2014/main" id="{8256E0BB-7128-4EE0-B735-95C9E77C0F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598778"/>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AA57D2C-B047-4204-B922-76387EA2CB1A}"/>
              </a:ext>
            </a:extLst>
          </p:cNvPr>
          <p:cNvSpPr/>
          <p:nvPr/>
        </p:nvSpPr>
        <p:spPr>
          <a:xfrm>
            <a:off x="2301239" y="5459261"/>
            <a:ext cx="4846321" cy="1077218"/>
          </a:xfrm>
          <a:prstGeom prst="rect">
            <a:avLst/>
          </a:prstGeom>
        </p:spPr>
        <p:txBody>
          <a:bodyPr wrap="square">
            <a:spAutoFit/>
          </a:bodyPr>
          <a:lstStyle/>
          <a:p>
            <a:r>
              <a:rPr lang="en-US" sz="3200" dirty="0"/>
              <a:t>Guest: Bruce Perry, M.D. </a:t>
            </a:r>
          </a:p>
          <a:p>
            <a:r>
              <a:rPr lang="en-US" sz="3200" dirty="0"/>
              <a:t>Host: April Dinwoodie </a:t>
            </a:r>
            <a:endParaRPr lang="en-US" sz="3200" b="1" dirty="0">
              <a:solidFill>
                <a:srgbClr val="000000"/>
              </a:solidFill>
              <a:latin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773137DE-5778-4973-8EC8-21DEEF19827C}" type="slidenum">
              <a:rPr lang="en-US" smtClean="0"/>
              <a:pPr/>
              <a:t>13</a:t>
            </a:fld>
            <a:endParaRPr lang="en-US" dirty="0"/>
          </a:p>
        </p:txBody>
      </p:sp>
    </p:spTree>
    <p:extLst>
      <p:ext uri="{BB962C8B-B14F-4D97-AF65-F5344CB8AC3E}">
        <p14:creationId xmlns:p14="http://schemas.microsoft.com/office/powerpoint/2010/main" val="2395930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FECA5FA8-95D7-40B3-A331-B745DF8E28E4}"/>
              </a:ext>
            </a:extLst>
          </p:cNvPr>
          <p:cNvSpPr txBox="1">
            <a:spLocks noGrp="1"/>
          </p:cNvSpPr>
          <p:nvPr>
            <p:ph type="title" idx="4294967295"/>
          </p:nvPr>
        </p:nvSpPr>
        <p:spPr>
          <a:xfrm>
            <a:off x="1299916" y="3429000"/>
            <a:ext cx="7766445"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13" normalizeH="0" baseline="0" noProof="0" dirty="0">
                <a:ln>
                  <a:noFill/>
                </a:ln>
                <a:solidFill>
                  <a:schemeClr val="tx1"/>
                </a:solidFill>
                <a:effectLst/>
                <a:uLnTx/>
                <a:uFillTx/>
                <a:latin typeface="Arial Rounded MT Bold"/>
                <a:ea typeface="+mj-ea"/>
                <a:cs typeface="Arial Rounded MT Bold"/>
              </a:rPr>
              <a:t>SECTION 2: </a:t>
            </a:r>
            <a:br>
              <a:rPr kumimoji="0" lang="en-US" sz="2000" b="0" i="0" u="none" strike="noStrike" kern="1200" cap="none" spc="113" normalizeH="0" baseline="0" noProof="0" dirty="0">
                <a:ln>
                  <a:noFill/>
                </a:ln>
                <a:solidFill>
                  <a:schemeClr val="tx1"/>
                </a:solidFill>
                <a:effectLst/>
                <a:uLnTx/>
                <a:uFillTx/>
                <a:latin typeface="Arial Rounded MT Bold"/>
                <a:ea typeface="+mj-ea"/>
                <a:cs typeface="Arial Rounded MT Bold"/>
              </a:rPr>
            </a:br>
            <a:r>
              <a:rPr kumimoji="0" lang="en-US" sz="3600" b="0" i="0" u="none" strike="noStrike" kern="1200" cap="none" spc="113" normalizeH="0" baseline="0" noProof="0" dirty="0">
                <a:ln>
                  <a:noFill/>
                </a:ln>
                <a:solidFill>
                  <a:schemeClr val="tx1"/>
                </a:solidFill>
                <a:effectLst/>
                <a:uLnTx/>
                <a:uFillTx/>
                <a:latin typeface="Arial Rounded MT Bold"/>
                <a:ea typeface="+mj-ea"/>
                <a:cs typeface="Arial Rounded MT Bold"/>
              </a:rPr>
              <a:t>TYPICAL CHILD DEVELOPMENT</a:t>
            </a:r>
          </a:p>
        </p:txBody>
      </p:sp>
      <p:sp>
        <p:nvSpPr>
          <p:cNvPr id="4" name="Slide Number Placeholder 3">
            <a:extLst>
              <a:ext uri="{FF2B5EF4-FFF2-40B4-BE49-F238E27FC236}">
                <a16:creationId xmlns:a16="http://schemas.microsoft.com/office/drawing/2014/main" id="{3A8C585C-A5BC-4591-9CD8-5A5E269F88C7}"/>
              </a:ext>
            </a:extLst>
          </p:cNvPr>
          <p:cNvSpPr>
            <a:spLocks noGrp="1"/>
          </p:cNvSpPr>
          <p:nvPr>
            <p:ph type="sldNum" sz="quarter" idx="4"/>
          </p:nvPr>
        </p:nvSpPr>
        <p:spPr/>
        <p:txBody>
          <a:bodyPr/>
          <a:lstStyle/>
          <a:p>
            <a:fld id="{773137DE-5778-4973-8EC8-21DEEF19827C}" type="slidenum">
              <a:rPr lang="en-US" smtClean="0"/>
              <a:pPr/>
              <a:t>14</a:t>
            </a:fld>
            <a:endParaRPr lang="en-US" dirty="0"/>
          </a:p>
        </p:txBody>
      </p:sp>
    </p:spTree>
    <p:extLst>
      <p:ext uri="{BB962C8B-B14F-4D97-AF65-F5344CB8AC3E}">
        <p14:creationId xmlns:p14="http://schemas.microsoft.com/office/powerpoint/2010/main" val="2258038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24A9F96-9CC8-48E7-B641-D5518C6A9821}"/>
              </a:ext>
              <a:ext uri="{C183D7F6-B498-43B3-948B-1728B52AA6E4}">
                <adec:decorative xmlns:adec="http://schemas.microsoft.com/office/drawing/2017/decorative" val="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1857" r="8527"/>
          <a:stretch/>
        </p:blipFill>
        <p:spPr>
          <a:xfrm>
            <a:off x="731520" y="1731522"/>
            <a:ext cx="7170509" cy="5030713"/>
          </a:xfrm>
          <a:prstGeom prst="rect">
            <a:avLst/>
          </a:prstGeom>
        </p:spPr>
      </p:pic>
      <p:sp>
        <p:nvSpPr>
          <p:cNvPr id="4" name="Title 3">
            <a:extLst>
              <a:ext uri="{FF2B5EF4-FFF2-40B4-BE49-F238E27FC236}">
                <a16:creationId xmlns:a16="http://schemas.microsoft.com/office/drawing/2014/main" id="{C5B8F430-9B3B-4BAD-8FFD-FF0C76031E55}"/>
              </a:ext>
            </a:extLst>
          </p:cNvPr>
          <p:cNvSpPr>
            <a:spLocks noGrp="1"/>
          </p:cNvSpPr>
          <p:nvPr>
            <p:ph type="title"/>
          </p:nvPr>
        </p:nvSpPr>
        <p:spPr/>
        <p:txBody>
          <a:bodyPr/>
          <a:lstStyle/>
          <a:p>
            <a:r>
              <a:rPr lang="en-US" dirty="0"/>
              <a:t>Development Domains</a:t>
            </a:r>
          </a:p>
        </p:txBody>
      </p:sp>
      <p:sp>
        <p:nvSpPr>
          <p:cNvPr id="18" name="TextBox 17">
            <a:extLst>
              <a:ext uri="{FF2B5EF4-FFF2-40B4-BE49-F238E27FC236}">
                <a16:creationId xmlns:a16="http://schemas.microsoft.com/office/drawing/2014/main" id="{ED27120D-786F-48E9-8464-0B795AF46D65}"/>
              </a:ext>
            </a:extLst>
          </p:cNvPr>
          <p:cNvSpPr txBox="1"/>
          <p:nvPr/>
        </p:nvSpPr>
        <p:spPr>
          <a:xfrm>
            <a:off x="2848529" y="2224693"/>
            <a:ext cx="5013370" cy="506058"/>
          </a:xfrm>
          <a:prstGeom prst="rect">
            <a:avLst/>
          </a:prstGeom>
          <a:noFill/>
        </p:spPr>
        <p:txBody>
          <a:bodyPr wrap="square" rtlCol="0">
            <a:noAutofit/>
          </a:bodyPr>
          <a:lstStyle/>
          <a:p>
            <a:pPr algn="ctr" defTabSz="685766"/>
            <a:r>
              <a:rPr lang="en-US" sz="2400" dirty="0">
                <a:solidFill>
                  <a:schemeClr val="tx2">
                    <a:lumMod val="50000"/>
                  </a:schemeClr>
                </a:solidFill>
                <a:latin typeface="+mj-lt"/>
              </a:rPr>
              <a:t>Cognitive</a:t>
            </a:r>
          </a:p>
        </p:txBody>
      </p:sp>
      <p:sp>
        <p:nvSpPr>
          <p:cNvPr id="17" name="TextBox 16">
            <a:extLst>
              <a:ext uri="{FF2B5EF4-FFF2-40B4-BE49-F238E27FC236}">
                <a16:creationId xmlns:a16="http://schemas.microsoft.com/office/drawing/2014/main" id="{54807811-9E62-4BBB-9231-292BC6AD89EF}"/>
              </a:ext>
            </a:extLst>
          </p:cNvPr>
          <p:cNvSpPr txBox="1"/>
          <p:nvPr/>
        </p:nvSpPr>
        <p:spPr>
          <a:xfrm>
            <a:off x="1322065" y="3309760"/>
            <a:ext cx="5013370" cy="506058"/>
          </a:xfrm>
          <a:prstGeom prst="rect">
            <a:avLst/>
          </a:prstGeom>
          <a:noFill/>
        </p:spPr>
        <p:txBody>
          <a:bodyPr wrap="square" rtlCol="0">
            <a:noAutofit/>
          </a:bodyPr>
          <a:lstStyle/>
          <a:p>
            <a:pPr algn="ctr" defTabSz="685766"/>
            <a:r>
              <a:rPr lang="en-US" sz="2400" dirty="0">
                <a:solidFill>
                  <a:schemeClr val="tx2">
                    <a:lumMod val="50000"/>
                  </a:schemeClr>
                </a:solidFill>
                <a:latin typeface="+mj-lt"/>
              </a:rPr>
              <a:t>Social-Emotional</a:t>
            </a:r>
          </a:p>
        </p:txBody>
      </p:sp>
      <p:sp>
        <p:nvSpPr>
          <p:cNvPr id="16" name="TextBox 15">
            <a:extLst>
              <a:ext uri="{FF2B5EF4-FFF2-40B4-BE49-F238E27FC236}">
                <a16:creationId xmlns:a16="http://schemas.microsoft.com/office/drawing/2014/main" id="{C3408220-00E4-46C0-B14B-FA04DD822F43}"/>
              </a:ext>
            </a:extLst>
          </p:cNvPr>
          <p:cNvSpPr txBox="1"/>
          <p:nvPr/>
        </p:nvSpPr>
        <p:spPr>
          <a:xfrm>
            <a:off x="2888659" y="4368398"/>
            <a:ext cx="5013370" cy="506058"/>
          </a:xfrm>
          <a:prstGeom prst="rect">
            <a:avLst/>
          </a:prstGeom>
          <a:noFill/>
        </p:spPr>
        <p:txBody>
          <a:bodyPr wrap="square" rtlCol="0">
            <a:noAutofit/>
          </a:bodyPr>
          <a:lstStyle/>
          <a:p>
            <a:pPr algn="ctr" defTabSz="685766"/>
            <a:r>
              <a:rPr lang="en-US" sz="2400" dirty="0">
                <a:solidFill>
                  <a:schemeClr val="tx2">
                    <a:lumMod val="50000"/>
                  </a:schemeClr>
                </a:solidFill>
                <a:latin typeface="+mj-lt"/>
              </a:rPr>
              <a:t>Language/Communication</a:t>
            </a:r>
          </a:p>
        </p:txBody>
      </p:sp>
      <p:sp>
        <p:nvSpPr>
          <p:cNvPr id="8" name="TextBox 7">
            <a:extLst>
              <a:ext uri="{FF2B5EF4-FFF2-40B4-BE49-F238E27FC236}">
                <a16:creationId xmlns:a16="http://schemas.microsoft.com/office/drawing/2014/main" id="{8DF9B6A9-0105-4024-8181-72B9ED5CAEFA}"/>
              </a:ext>
            </a:extLst>
          </p:cNvPr>
          <p:cNvSpPr txBox="1"/>
          <p:nvPr/>
        </p:nvSpPr>
        <p:spPr>
          <a:xfrm>
            <a:off x="1450169" y="5477846"/>
            <a:ext cx="5013370" cy="506058"/>
          </a:xfrm>
          <a:prstGeom prst="rect">
            <a:avLst/>
          </a:prstGeom>
          <a:noFill/>
        </p:spPr>
        <p:txBody>
          <a:bodyPr wrap="square" rtlCol="0">
            <a:noAutofit/>
          </a:bodyPr>
          <a:lstStyle/>
          <a:p>
            <a:pPr algn="ctr" defTabSz="685766"/>
            <a:r>
              <a:rPr lang="en-US" sz="2400" dirty="0">
                <a:solidFill>
                  <a:schemeClr val="tx2">
                    <a:lumMod val="50000"/>
                  </a:schemeClr>
                </a:solidFill>
                <a:latin typeface="+mj-lt"/>
              </a:rPr>
              <a:t>Physical</a:t>
            </a:r>
          </a:p>
        </p:txBody>
      </p:sp>
      <p:sp>
        <p:nvSpPr>
          <p:cNvPr id="3" name="Slide Number Placeholder 2">
            <a:extLst>
              <a:ext uri="{FF2B5EF4-FFF2-40B4-BE49-F238E27FC236}">
                <a16:creationId xmlns:a16="http://schemas.microsoft.com/office/drawing/2014/main" id="{66C2C8F5-FAF9-4E1A-9529-41E32500EFC5}"/>
              </a:ext>
            </a:extLst>
          </p:cNvPr>
          <p:cNvSpPr>
            <a:spLocks noGrp="1"/>
          </p:cNvSpPr>
          <p:nvPr>
            <p:ph type="sldNum" sz="quarter" idx="12"/>
          </p:nvPr>
        </p:nvSpPr>
        <p:spPr/>
        <p:txBody>
          <a:bodyPr/>
          <a:lstStyle/>
          <a:p>
            <a:fld id="{773137DE-5778-4973-8EC8-21DEEF19827C}" type="slidenum">
              <a:rPr lang="en-US" smtClean="0"/>
              <a:pPr/>
              <a:t>15</a:t>
            </a:fld>
            <a:endParaRPr lang="en-US" dirty="0"/>
          </a:p>
        </p:txBody>
      </p:sp>
    </p:spTree>
    <p:extLst>
      <p:ext uri="{BB962C8B-B14F-4D97-AF65-F5344CB8AC3E}">
        <p14:creationId xmlns:p14="http://schemas.microsoft.com/office/powerpoint/2010/main" val="3606663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FF73D-B967-44CE-95E5-A787EF280A07}"/>
              </a:ext>
            </a:extLst>
          </p:cNvPr>
          <p:cNvSpPr>
            <a:spLocks noGrp="1"/>
          </p:cNvSpPr>
          <p:nvPr>
            <p:ph type="title"/>
          </p:nvPr>
        </p:nvSpPr>
        <p:spPr>
          <a:xfrm>
            <a:off x="447472" y="340963"/>
            <a:ext cx="8219873" cy="1133475"/>
          </a:xfrm>
        </p:spPr>
        <p:txBody>
          <a:bodyPr/>
          <a:lstStyle/>
          <a:p>
            <a:r>
              <a:rPr lang="en-US" dirty="0"/>
              <a:t>Developmental Stages and Milestones, 1 of 7</a:t>
            </a:r>
          </a:p>
        </p:txBody>
      </p:sp>
      <p:graphicFrame>
        <p:nvGraphicFramePr>
          <p:cNvPr id="5" name="Table 4">
            <a:extLst>
              <a:ext uri="{FF2B5EF4-FFF2-40B4-BE49-F238E27FC236}">
                <a16:creationId xmlns:a16="http://schemas.microsoft.com/office/drawing/2014/main" id="{714C2ACB-6F2A-467E-9658-A432ECEA8910}"/>
              </a:ext>
            </a:extLst>
          </p:cNvPr>
          <p:cNvGraphicFramePr>
            <a:graphicFrameLocks noGrp="1"/>
          </p:cNvGraphicFramePr>
          <p:nvPr>
            <p:extLst>
              <p:ext uri="{D42A27DB-BD31-4B8C-83A1-F6EECF244321}">
                <p14:modId xmlns:p14="http://schemas.microsoft.com/office/powerpoint/2010/main" val="3390166270"/>
              </p:ext>
            </p:extLst>
          </p:nvPr>
        </p:nvGraphicFramePr>
        <p:xfrm>
          <a:off x="464237" y="1257300"/>
          <a:ext cx="8218272" cy="5349930"/>
        </p:xfrm>
        <a:graphic>
          <a:graphicData uri="http://schemas.openxmlformats.org/drawingml/2006/table">
            <a:tbl>
              <a:tblPr firstRow="1" bandRow="1">
                <a:tableStyleId>{3B4B98B0-60AC-42C2-AFA5-B58CD77FA1E5}</a:tableStyleId>
              </a:tblPr>
              <a:tblGrid>
                <a:gridCol w="2893348">
                  <a:extLst>
                    <a:ext uri="{9D8B030D-6E8A-4147-A177-3AD203B41FA5}">
                      <a16:colId xmlns:a16="http://schemas.microsoft.com/office/drawing/2014/main" val="2900234608"/>
                    </a:ext>
                  </a:extLst>
                </a:gridCol>
                <a:gridCol w="1331231">
                  <a:extLst>
                    <a:ext uri="{9D8B030D-6E8A-4147-A177-3AD203B41FA5}">
                      <a16:colId xmlns:a16="http://schemas.microsoft.com/office/drawing/2014/main" val="1228421671"/>
                    </a:ext>
                  </a:extLst>
                </a:gridCol>
                <a:gridCol w="1331231">
                  <a:extLst>
                    <a:ext uri="{9D8B030D-6E8A-4147-A177-3AD203B41FA5}">
                      <a16:colId xmlns:a16="http://schemas.microsoft.com/office/drawing/2014/main" val="2555204178"/>
                    </a:ext>
                  </a:extLst>
                </a:gridCol>
                <a:gridCol w="1331231">
                  <a:extLst>
                    <a:ext uri="{9D8B030D-6E8A-4147-A177-3AD203B41FA5}">
                      <a16:colId xmlns:a16="http://schemas.microsoft.com/office/drawing/2014/main" val="724218416"/>
                    </a:ext>
                  </a:extLst>
                </a:gridCol>
                <a:gridCol w="1331231">
                  <a:extLst>
                    <a:ext uri="{9D8B030D-6E8A-4147-A177-3AD203B41FA5}">
                      <a16:colId xmlns:a16="http://schemas.microsoft.com/office/drawing/2014/main" val="3634709654"/>
                    </a:ext>
                  </a:extLst>
                </a:gridCol>
              </a:tblGrid>
              <a:tr h="627442">
                <a:tc>
                  <a:txBody>
                    <a:bodyPr/>
                    <a:lstStyle/>
                    <a:p>
                      <a:r>
                        <a:rPr lang="en-US" sz="1400" b="1" cap="all" baseline="0" dirty="0">
                          <a:solidFill>
                            <a:schemeClr val="bg1"/>
                          </a:solidFill>
                          <a:latin typeface="+mn-lt"/>
                        </a:rPr>
                        <a:t>Age Range</a:t>
                      </a:r>
                    </a:p>
                  </a:txBody>
                  <a:tcPr anchor="b">
                    <a:lnL w="3175" cap="flat" cmpd="sng" algn="ctr">
                      <a:solidFill>
                        <a:schemeClr val="accent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Physical</a:t>
                      </a:r>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Language</a:t>
                      </a:r>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Social-Emotional</a:t>
                      </a:r>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Cognitive</a:t>
                      </a:r>
                    </a:p>
                  </a:txBody>
                  <a:tcPr anchor="b">
                    <a:lnL w="3175" cap="flat" cmpd="sng" algn="ctr">
                      <a:solidFill>
                        <a:schemeClr val="bg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extLst>
                  <a:ext uri="{0D108BD9-81ED-4DB2-BD59-A6C34878D82A}">
                    <a16:rowId xmlns:a16="http://schemas.microsoft.com/office/drawing/2014/main" val="1804133074"/>
                  </a:ext>
                </a:extLst>
              </a:tr>
              <a:tr h="368551">
                <a:tc>
                  <a:txBody>
                    <a:bodyPr/>
                    <a:lstStyle/>
                    <a:p>
                      <a:r>
                        <a:rPr lang="en-US" dirty="0"/>
                        <a:t>Infancy (0-12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8361460"/>
                  </a:ext>
                </a:extLst>
              </a:tr>
              <a:tr h="368551">
                <a:tc>
                  <a:txBody>
                    <a:bodyPr/>
                    <a:lstStyle/>
                    <a:p>
                      <a:r>
                        <a:rPr lang="en-US" dirty="0"/>
                        <a:t>Early Toddler (12-24 mos / 1-2 yrs)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7220241"/>
                  </a:ext>
                </a:extLst>
              </a:tr>
              <a:tr h="368551">
                <a:tc>
                  <a:txBody>
                    <a:bodyPr/>
                    <a:lstStyle/>
                    <a:p>
                      <a:r>
                        <a:rPr lang="en-US" dirty="0"/>
                        <a:t>Late Toddler (24-36 mos / 2-3 yrs)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1323033"/>
                  </a:ext>
                </a:extLst>
              </a:tr>
              <a:tr h="591360">
                <a:tc>
                  <a:txBody>
                    <a:bodyPr/>
                    <a:lstStyle/>
                    <a:p>
                      <a:r>
                        <a:rPr lang="en-US" dirty="0"/>
                        <a:t>Early Childhood (36-48 mos / 3-4 yrs)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0964260"/>
                  </a:ext>
                </a:extLst>
              </a:tr>
              <a:tr h="591360">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dirty="0"/>
                        <a:t>Middle Childhood (48-60 mos / 4-5 yrs)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5007593"/>
                  </a:ext>
                </a:extLst>
              </a:tr>
              <a:tr h="591360">
                <a:tc>
                  <a:txBody>
                    <a:bodyPr/>
                    <a:lstStyle/>
                    <a:p>
                      <a:r>
                        <a:rPr lang="en-US" dirty="0"/>
                        <a:t>Late Childhood (60-72 mos / 5-6 yrs)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3534093"/>
                  </a:ext>
                </a:extLst>
              </a:tr>
              <a:tr h="368551">
                <a:tc>
                  <a:txBody>
                    <a:bodyPr/>
                    <a:lstStyle/>
                    <a:p>
                      <a:r>
                        <a:rPr lang="en-US" dirty="0"/>
                        <a:t>Early Latency (6-7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5563173"/>
                  </a:ext>
                </a:extLst>
              </a:tr>
              <a:tr h="368551">
                <a:tc>
                  <a:txBody>
                    <a:bodyPr/>
                    <a:lstStyle/>
                    <a:p>
                      <a:r>
                        <a:rPr lang="en-US" dirty="0"/>
                        <a:t>Late Latency (8-10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7069492"/>
                  </a:ext>
                </a:extLst>
              </a:tr>
              <a:tr h="368551">
                <a:tc>
                  <a:txBody>
                    <a:bodyPr/>
                    <a:lstStyle/>
                    <a:p>
                      <a:r>
                        <a:rPr lang="en-US" dirty="0"/>
                        <a:t>Early Adolescence (11-14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8893824"/>
                  </a:ext>
                </a:extLst>
              </a:tr>
              <a:tr h="368551">
                <a:tc>
                  <a:txBody>
                    <a:bodyPr/>
                    <a:lstStyle/>
                    <a:p>
                      <a:r>
                        <a:rPr lang="en-US" dirty="0"/>
                        <a:t>Middle Adolescence (15-17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313194"/>
                  </a:ext>
                </a:extLst>
              </a:tr>
              <a:tr h="368551">
                <a:tc>
                  <a:txBody>
                    <a:bodyPr/>
                    <a:lstStyle/>
                    <a:p>
                      <a:r>
                        <a:rPr lang="en-US" dirty="0"/>
                        <a:t>Late Adolescence (18-21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708394"/>
                  </a:ext>
                </a:extLst>
              </a:tr>
            </a:tbl>
          </a:graphicData>
        </a:graphic>
      </p:graphicFrame>
      <p:sp>
        <p:nvSpPr>
          <p:cNvPr id="2" name="Slide Number Placeholder 1">
            <a:extLst>
              <a:ext uri="{FF2B5EF4-FFF2-40B4-BE49-F238E27FC236}">
                <a16:creationId xmlns:a16="http://schemas.microsoft.com/office/drawing/2014/main" id="{5ACB7847-835B-434E-8E3E-ABE8AE97DA0E}"/>
              </a:ext>
            </a:extLst>
          </p:cNvPr>
          <p:cNvSpPr>
            <a:spLocks noGrp="1"/>
          </p:cNvSpPr>
          <p:nvPr>
            <p:ph type="sldNum" sz="quarter" idx="12"/>
          </p:nvPr>
        </p:nvSpPr>
        <p:spPr/>
        <p:txBody>
          <a:bodyPr/>
          <a:lstStyle/>
          <a:p>
            <a:fld id="{773137DE-5778-4973-8EC8-21DEEF19827C}" type="slidenum">
              <a:rPr lang="en-US" smtClean="0"/>
              <a:pPr/>
              <a:t>16</a:t>
            </a:fld>
            <a:endParaRPr lang="en-US" dirty="0"/>
          </a:p>
        </p:txBody>
      </p:sp>
    </p:spTree>
    <p:extLst>
      <p:ext uri="{BB962C8B-B14F-4D97-AF65-F5344CB8AC3E}">
        <p14:creationId xmlns:p14="http://schemas.microsoft.com/office/powerpoint/2010/main" val="1027055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FF73D-B967-44CE-95E5-A787EF280A07}"/>
              </a:ext>
            </a:extLst>
          </p:cNvPr>
          <p:cNvSpPr>
            <a:spLocks noGrp="1"/>
          </p:cNvSpPr>
          <p:nvPr>
            <p:ph type="title"/>
          </p:nvPr>
        </p:nvSpPr>
        <p:spPr/>
        <p:txBody>
          <a:bodyPr/>
          <a:lstStyle/>
          <a:p>
            <a:r>
              <a:rPr lang="en-US" dirty="0"/>
              <a:t>Developmental Stages and Milestones, 2 of 7</a:t>
            </a:r>
          </a:p>
        </p:txBody>
      </p:sp>
      <p:graphicFrame>
        <p:nvGraphicFramePr>
          <p:cNvPr id="9" name="Table 4">
            <a:extLst>
              <a:ext uri="{FF2B5EF4-FFF2-40B4-BE49-F238E27FC236}">
                <a16:creationId xmlns:a16="http://schemas.microsoft.com/office/drawing/2014/main" id="{2B7C628E-5599-47B6-968E-697D9E542178}"/>
              </a:ext>
            </a:extLst>
          </p:cNvPr>
          <p:cNvGraphicFramePr>
            <a:graphicFrameLocks noGrp="1"/>
          </p:cNvGraphicFramePr>
          <p:nvPr>
            <p:extLst>
              <p:ext uri="{D42A27DB-BD31-4B8C-83A1-F6EECF244321}">
                <p14:modId xmlns:p14="http://schemas.microsoft.com/office/powerpoint/2010/main" val="4148646279"/>
              </p:ext>
            </p:extLst>
          </p:nvPr>
        </p:nvGraphicFramePr>
        <p:xfrm>
          <a:off x="439227" y="2087877"/>
          <a:ext cx="8239647" cy="4369175"/>
        </p:xfrm>
        <a:graphic>
          <a:graphicData uri="http://schemas.openxmlformats.org/drawingml/2006/table">
            <a:tbl>
              <a:tblPr firstRow="1" bandRow="1">
                <a:tableStyleId>{3B4B98B0-60AC-42C2-AFA5-B58CD77FA1E5}</a:tableStyleId>
              </a:tblPr>
              <a:tblGrid>
                <a:gridCol w="3145155">
                  <a:extLst>
                    <a:ext uri="{9D8B030D-6E8A-4147-A177-3AD203B41FA5}">
                      <a16:colId xmlns:a16="http://schemas.microsoft.com/office/drawing/2014/main" val="2900234608"/>
                    </a:ext>
                  </a:extLst>
                </a:gridCol>
                <a:gridCol w="1100799">
                  <a:extLst>
                    <a:ext uri="{9D8B030D-6E8A-4147-A177-3AD203B41FA5}">
                      <a16:colId xmlns:a16="http://schemas.microsoft.com/office/drawing/2014/main" val="1228421671"/>
                    </a:ext>
                  </a:extLst>
                </a:gridCol>
                <a:gridCol w="1331231">
                  <a:extLst>
                    <a:ext uri="{9D8B030D-6E8A-4147-A177-3AD203B41FA5}">
                      <a16:colId xmlns:a16="http://schemas.microsoft.com/office/drawing/2014/main" val="2555204178"/>
                    </a:ext>
                  </a:extLst>
                </a:gridCol>
                <a:gridCol w="1331231">
                  <a:extLst>
                    <a:ext uri="{9D8B030D-6E8A-4147-A177-3AD203B41FA5}">
                      <a16:colId xmlns:a16="http://schemas.microsoft.com/office/drawing/2014/main" val="724218416"/>
                    </a:ext>
                  </a:extLst>
                </a:gridCol>
                <a:gridCol w="1331231">
                  <a:extLst>
                    <a:ext uri="{9D8B030D-6E8A-4147-A177-3AD203B41FA5}">
                      <a16:colId xmlns:a16="http://schemas.microsoft.com/office/drawing/2014/main" val="3634709654"/>
                    </a:ext>
                  </a:extLst>
                </a:gridCol>
              </a:tblGrid>
              <a:tr h="582557">
                <a:tc>
                  <a:txBody>
                    <a:bodyPr/>
                    <a:lstStyle/>
                    <a:p>
                      <a:r>
                        <a:rPr lang="en-US" sz="1400" b="1" cap="all" baseline="0" dirty="0">
                          <a:solidFill>
                            <a:schemeClr val="bg1"/>
                          </a:solidFill>
                          <a:latin typeface="+mn-lt"/>
                        </a:rPr>
                        <a:t>Age Range</a:t>
                      </a:r>
                    </a:p>
                  </a:txBody>
                  <a:tcPr anchor="b">
                    <a:lnL w="3175" cap="flat" cmpd="sng" algn="ctr">
                      <a:solidFill>
                        <a:schemeClr val="accent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Physical</a:t>
                      </a:r>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Language</a:t>
                      </a:r>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Social-Emotional</a:t>
                      </a:r>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Cognitive</a:t>
                      </a:r>
                    </a:p>
                  </a:txBody>
                  <a:tcPr anchor="b">
                    <a:lnL w="3175" cap="flat" cmpd="sng" algn="ctr">
                      <a:solidFill>
                        <a:schemeClr val="bg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extLst>
                  <a:ext uri="{0D108BD9-81ED-4DB2-BD59-A6C34878D82A}">
                    <a16:rowId xmlns:a16="http://schemas.microsoft.com/office/drawing/2014/main" val="1804133074"/>
                  </a:ext>
                </a:extLst>
              </a:tr>
              <a:tr h="344238">
                <a:tc>
                  <a:txBody>
                    <a:bodyPr/>
                    <a:lstStyle/>
                    <a:p>
                      <a:r>
                        <a:rPr lang="en-US" dirty="0"/>
                        <a:t>Infancy (0-12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8361460"/>
                  </a:ext>
                </a:extLst>
              </a:tr>
              <a:tr h="344238">
                <a:tc>
                  <a:txBody>
                    <a:bodyPr/>
                    <a:lstStyle/>
                    <a:p>
                      <a:r>
                        <a:rPr lang="en-US" dirty="0"/>
                        <a:t>Early Toddler (12-24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7220241"/>
                  </a:ext>
                </a:extLst>
              </a:tr>
              <a:tr h="344238">
                <a:tc>
                  <a:txBody>
                    <a:bodyPr/>
                    <a:lstStyle/>
                    <a:p>
                      <a:r>
                        <a:rPr lang="en-US" dirty="0"/>
                        <a:t>Late Toddler (24-36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1323033"/>
                  </a:ext>
                </a:extLst>
              </a:tr>
              <a:tr h="344238">
                <a:tc>
                  <a:txBody>
                    <a:bodyPr/>
                    <a:lstStyle/>
                    <a:p>
                      <a:r>
                        <a:rPr lang="en-US" dirty="0"/>
                        <a:t>Early Childhood (36-48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0964260"/>
                  </a:ext>
                </a:extLst>
              </a:tr>
              <a:tr h="344238">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dirty="0"/>
                        <a:t>Middle Childhood (48-60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5007593"/>
                  </a:ext>
                </a:extLst>
              </a:tr>
              <a:tr h="344238">
                <a:tc>
                  <a:txBody>
                    <a:bodyPr/>
                    <a:lstStyle/>
                    <a:p>
                      <a:r>
                        <a:rPr lang="en-US" dirty="0"/>
                        <a:t>Late Childhood (60-72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3534093"/>
                  </a:ext>
                </a:extLst>
              </a:tr>
              <a:tr h="344238">
                <a:tc>
                  <a:txBody>
                    <a:bodyPr/>
                    <a:lstStyle/>
                    <a:p>
                      <a:r>
                        <a:rPr lang="en-US" dirty="0"/>
                        <a:t>Early Latency (6-7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5563173"/>
                  </a:ext>
                </a:extLst>
              </a:tr>
              <a:tr h="344238">
                <a:tc>
                  <a:txBody>
                    <a:bodyPr/>
                    <a:lstStyle/>
                    <a:p>
                      <a:r>
                        <a:rPr lang="en-US" dirty="0"/>
                        <a:t>Late Latency (8-10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7069492"/>
                  </a:ext>
                </a:extLst>
              </a:tr>
              <a:tr h="344238">
                <a:tc>
                  <a:txBody>
                    <a:bodyPr/>
                    <a:lstStyle/>
                    <a:p>
                      <a:r>
                        <a:rPr lang="en-US" dirty="0"/>
                        <a:t>Early Adolescence (11-14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8893824"/>
                  </a:ext>
                </a:extLst>
              </a:tr>
              <a:tr h="344238">
                <a:tc>
                  <a:txBody>
                    <a:bodyPr/>
                    <a:lstStyle/>
                    <a:p>
                      <a:r>
                        <a:rPr lang="en-US" dirty="0"/>
                        <a:t>Middle Adolescence (15-17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313194"/>
                  </a:ext>
                </a:extLst>
              </a:tr>
              <a:tr h="344238">
                <a:tc>
                  <a:txBody>
                    <a:bodyPr/>
                    <a:lstStyle/>
                    <a:p>
                      <a:r>
                        <a:rPr lang="en-US" dirty="0"/>
                        <a:t>Late Adolescence (18-21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708394"/>
                  </a:ext>
                </a:extLst>
              </a:tr>
            </a:tbl>
          </a:graphicData>
        </a:graphic>
      </p:graphicFrame>
      <p:sp>
        <p:nvSpPr>
          <p:cNvPr id="12" name="Rectangle 11" descr="A rectangle highlighting the table's header row.">
            <a:extLst>
              <a:ext uri="{FF2B5EF4-FFF2-40B4-BE49-F238E27FC236}">
                <a16:creationId xmlns:a16="http://schemas.microsoft.com/office/drawing/2014/main" id="{F136EE40-3F15-45CF-B80B-4ADD68A5774F}"/>
              </a:ext>
              <a:ext uri="{C183D7F6-B498-43B3-948B-1728B52AA6E4}">
                <adec:decorative xmlns:adec="http://schemas.microsoft.com/office/drawing/2017/decorative" val="0"/>
              </a:ext>
            </a:extLst>
          </p:cNvPr>
          <p:cNvSpPr/>
          <p:nvPr/>
        </p:nvSpPr>
        <p:spPr>
          <a:xfrm>
            <a:off x="464237" y="2067417"/>
            <a:ext cx="8230887" cy="590058"/>
          </a:xfrm>
          <a:prstGeom prst="rect">
            <a:avLst/>
          </a:prstGeom>
          <a:noFill/>
          <a:ln w="38100">
            <a:solidFill>
              <a:srgbClr val="D34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4FA7B9A-B7D4-4F32-A5E0-166E276EB83F}"/>
              </a:ext>
              <a:ext uri="{C183D7F6-B498-43B3-948B-1728B52AA6E4}">
                <adec:decorative xmlns:adec="http://schemas.microsoft.com/office/drawing/2017/decorative" val="1"/>
              </a:ext>
            </a:extLst>
          </p:cNvPr>
          <p:cNvSpPr/>
          <p:nvPr/>
        </p:nvSpPr>
        <p:spPr>
          <a:xfrm flipV="1">
            <a:off x="419099" y="6221338"/>
            <a:ext cx="8325453" cy="45719"/>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D51F7F8-AD3E-421F-B188-DE9CCAB0C2DB}"/>
              </a:ext>
              <a:ext uri="{C183D7F6-B498-43B3-948B-1728B52AA6E4}">
                <adec:decorative xmlns:adec="http://schemas.microsoft.com/office/drawing/2017/decorative" val="1"/>
              </a:ext>
            </a:extLst>
          </p:cNvPr>
          <p:cNvSpPr/>
          <p:nvPr/>
        </p:nvSpPr>
        <p:spPr>
          <a:xfrm>
            <a:off x="394681" y="2564895"/>
            <a:ext cx="8325453" cy="1297458"/>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5ACB7847-835B-434E-8E3E-ABE8AE97DA0E}"/>
              </a:ext>
            </a:extLst>
          </p:cNvPr>
          <p:cNvSpPr>
            <a:spLocks noGrp="1"/>
          </p:cNvSpPr>
          <p:nvPr>
            <p:ph type="sldNum" sz="quarter" idx="12"/>
          </p:nvPr>
        </p:nvSpPr>
        <p:spPr/>
        <p:txBody>
          <a:bodyPr/>
          <a:lstStyle/>
          <a:p>
            <a:fld id="{773137DE-5778-4973-8EC8-21DEEF19827C}" type="slidenum">
              <a:rPr lang="en-US" smtClean="0"/>
              <a:pPr/>
              <a:t>17</a:t>
            </a:fld>
            <a:endParaRPr lang="en-US" dirty="0"/>
          </a:p>
        </p:txBody>
      </p:sp>
    </p:spTree>
    <p:extLst>
      <p:ext uri="{BB962C8B-B14F-4D97-AF65-F5344CB8AC3E}">
        <p14:creationId xmlns:p14="http://schemas.microsoft.com/office/powerpoint/2010/main" val="1811304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FF73D-B967-44CE-95E5-A787EF280A07}"/>
              </a:ext>
            </a:extLst>
          </p:cNvPr>
          <p:cNvSpPr>
            <a:spLocks noGrp="1"/>
          </p:cNvSpPr>
          <p:nvPr>
            <p:ph type="title"/>
          </p:nvPr>
        </p:nvSpPr>
        <p:spPr/>
        <p:txBody>
          <a:bodyPr/>
          <a:lstStyle/>
          <a:p>
            <a:r>
              <a:rPr lang="en-US" dirty="0"/>
              <a:t>Developmental Stages and Milestones, 3 of 7</a:t>
            </a:r>
          </a:p>
        </p:txBody>
      </p:sp>
      <p:graphicFrame>
        <p:nvGraphicFramePr>
          <p:cNvPr id="12" name="Table 4">
            <a:extLst>
              <a:ext uri="{FF2B5EF4-FFF2-40B4-BE49-F238E27FC236}">
                <a16:creationId xmlns:a16="http://schemas.microsoft.com/office/drawing/2014/main" id="{9EB63D7F-A78C-4ECD-8538-2DEB161755B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088340096"/>
              </p:ext>
            </p:extLst>
          </p:nvPr>
        </p:nvGraphicFramePr>
        <p:xfrm>
          <a:off x="394681" y="2060581"/>
          <a:ext cx="8218272" cy="3978188"/>
        </p:xfrm>
        <a:graphic>
          <a:graphicData uri="http://schemas.openxmlformats.org/drawingml/2006/table">
            <a:tbl>
              <a:tblPr firstRow="1" bandRow="1">
                <a:tableStyleId>{3B4B98B0-60AC-42C2-AFA5-B58CD77FA1E5}</a:tableStyleId>
              </a:tblPr>
              <a:tblGrid>
                <a:gridCol w="2893348">
                  <a:extLst>
                    <a:ext uri="{9D8B030D-6E8A-4147-A177-3AD203B41FA5}">
                      <a16:colId xmlns:a16="http://schemas.microsoft.com/office/drawing/2014/main" val="2900234608"/>
                    </a:ext>
                  </a:extLst>
                </a:gridCol>
                <a:gridCol w="1331231">
                  <a:extLst>
                    <a:ext uri="{9D8B030D-6E8A-4147-A177-3AD203B41FA5}">
                      <a16:colId xmlns:a16="http://schemas.microsoft.com/office/drawing/2014/main" val="1228421671"/>
                    </a:ext>
                  </a:extLst>
                </a:gridCol>
                <a:gridCol w="1331231">
                  <a:extLst>
                    <a:ext uri="{9D8B030D-6E8A-4147-A177-3AD203B41FA5}">
                      <a16:colId xmlns:a16="http://schemas.microsoft.com/office/drawing/2014/main" val="2555204178"/>
                    </a:ext>
                  </a:extLst>
                </a:gridCol>
                <a:gridCol w="1331231">
                  <a:extLst>
                    <a:ext uri="{9D8B030D-6E8A-4147-A177-3AD203B41FA5}">
                      <a16:colId xmlns:a16="http://schemas.microsoft.com/office/drawing/2014/main" val="724218416"/>
                    </a:ext>
                  </a:extLst>
                </a:gridCol>
                <a:gridCol w="1331231">
                  <a:extLst>
                    <a:ext uri="{9D8B030D-6E8A-4147-A177-3AD203B41FA5}">
                      <a16:colId xmlns:a16="http://schemas.microsoft.com/office/drawing/2014/main" val="3634709654"/>
                    </a:ext>
                  </a:extLst>
                </a:gridCol>
              </a:tblGrid>
              <a:tr h="530425">
                <a:tc>
                  <a:txBody>
                    <a:bodyPr/>
                    <a:lstStyle/>
                    <a:p>
                      <a:r>
                        <a:rPr lang="en-US" sz="1400" b="1" cap="all" baseline="0" dirty="0">
                          <a:solidFill>
                            <a:schemeClr val="bg1"/>
                          </a:solidFill>
                          <a:latin typeface="+mn-lt"/>
                        </a:rPr>
                        <a:t>Age Range</a:t>
                      </a:r>
                    </a:p>
                  </a:txBody>
                  <a:tcPr anchor="b">
                    <a:lnL w="3175" cap="flat" cmpd="sng" algn="ctr">
                      <a:solidFill>
                        <a:schemeClr val="accent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Physical</a:t>
                      </a:r>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Language</a:t>
                      </a:r>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Social-Emotional</a:t>
                      </a:r>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Cognitive</a:t>
                      </a:r>
                    </a:p>
                  </a:txBody>
                  <a:tcPr anchor="b">
                    <a:lnL w="3175" cap="flat" cmpd="sng" algn="ctr">
                      <a:solidFill>
                        <a:schemeClr val="bg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extLst>
                  <a:ext uri="{0D108BD9-81ED-4DB2-BD59-A6C34878D82A}">
                    <a16:rowId xmlns:a16="http://schemas.microsoft.com/office/drawing/2014/main" val="1804133074"/>
                  </a:ext>
                </a:extLst>
              </a:tr>
              <a:tr h="313433">
                <a:tc>
                  <a:txBody>
                    <a:bodyPr/>
                    <a:lstStyle/>
                    <a:p>
                      <a:r>
                        <a:rPr lang="en-US" dirty="0"/>
                        <a:t>Infancy (0-12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8361460"/>
                  </a:ext>
                </a:extLst>
              </a:tr>
              <a:tr h="313433">
                <a:tc>
                  <a:txBody>
                    <a:bodyPr/>
                    <a:lstStyle/>
                    <a:p>
                      <a:r>
                        <a:rPr lang="en-US" dirty="0"/>
                        <a:t>Early Toddler (12-24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7220241"/>
                  </a:ext>
                </a:extLst>
              </a:tr>
              <a:tr h="313433">
                <a:tc>
                  <a:txBody>
                    <a:bodyPr/>
                    <a:lstStyle/>
                    <a:p>
                      <a:r>
                        <a:rPr lang="en-US" dirty="0"/>
                        <a:t>Late Toddler (24-36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1323033"/>
                  </a:ext>
                </a:extLst>
              </a:tr>
              <a:tr h="313433">
                <a:tc>
                  <a:txBody>
                    <a:bodyPr/>
                    <a:lstStyle/>
                    <a:p>
                      <a:r>
                        <a:rPr lang="en-US" dirty="0"/>
                        <a:t>Early Childhood (36-48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0964260"/>
                  </a:ext>
                </a:extLst>
              </a:tr>
              <a:tr h="313433">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dirty="0"/>
                        <a:t>Middle Childhood (48-60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5007593"/>
                  </a:ext>
                </a:extLst>
              </a:tr>
              <a:tr h="313433">
                <a:tc>
                  <a:txBody>
                    <a:bodyPr/>
                    <a:lstStyle/>
                    <a:p>
                      <a:r>
                        <a:rPr lang="en-US" dirty="0"/>
                        <a:t>Late Childhood (60-72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3534093"/>
                  </a:ext>
                </a:extLst>
              </a:tr>
              <a:tr h="313433">
                <a:tc>
                  <a:txBody>
                    <a:bodyPr/>
                    <a:lstStyle/>
                    <a:p>
                      <a:r>
                        <a:rPr lang="en-US" dirty="0"/>
                        <a:t>Early Latency (6-7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5563173"/>
                  </a:ext>
                </a:extLst>
              </a:tr>
              <a:tr h="313433">
                <a:tc>
                  <a:txBody>
                    <a:bodyPr/>
                    <a:lstStyle/>
                    <a:p>
                      <a:r>
                        <a:rPr lang="en-US" dirty="0"/>
                        <a:t>Late Latency (8-10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7069492"/>
                  </a:ext>
                </a:extLst>
              </a:tr>
              <a:tr h="313433">
                <a:tc>
                  <a:txBody>
                    <a:bodyPr/>
                    <a:lstStyle/>
                    <a:p>
                      <a:r>
                        <a:rPr lang="en-US" dirty="0"/>
                        <a:t>Early Adolescence (11-14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8893824"/>
                  </a:ext>
                </a:extLst>
              </a:tr>
              <a:tr h="313433">
                <a:tc>
                  <a:txBody>
                    <a:bodyPr/>
                    <a:lstStyle/>
                    <a:p>
                      <a:r>
                        <a:rPr lang="en-US" dirty="0"/>
                        <a:t>Middle Adolescence (15-17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313194"/>
                  </a:ext>
                </a:extLst>
              </a:tr>
              <a:tr h="313433">
                <a:tc>
                  <a:txBody>
                    <a:bodyPr/>
                    <a:lstStyle/>
                    <a:p>
                      <a:r>
                        <a:rPr lang="en-US" dirty="0"/>
                        <a:t>Late Adolescence (18-21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708394"/>
                  </a:ext>
                </a:extLst>
              </a:tr>
            </a:tbl>
          </a:graphicData>
        </a:graphic>
      </p:graphicFrame>
      <p:sp>
        <p:nvSpPr>
          <p:cNvPr id="13" name="Rectangle 12">
            <a:extLst>
              <a:ext uri="{FF2B5EF4-FFF2-40B4-BE49-F238E27FC236}">
                <a16:creationId xmlns:a16="http://schemas.microsoft.com/office/drawing/2014/main" id="{D010F21A-FFB1-487C-88B2-DFB4614992FC}"/>
              </a:ext>
              <a:ext uri="{C183D7F6-B498-43B3-948B-1728B52AA6E4}">
                <adec:decorative xmlns:adec="http://schemas.microsoft.com/office/drawing/2017/decorative" val="1"/>
              </a:ext>
            </a:extLst>
          </p:cNvPr>
          <p:cNvSpPr/>
          <p:nvPr/>
        </p:nvSpPr>
        <p:spPr>
          <a:xfrm>
            <a:off x="394681" y="2564895"/>
            <a:ext cx="8325453" cy="1297458"/>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9C053F6-FB54-4705-B80A-30DC53972B20}"/>
              </a:ext>
              <a:ext uri="{C183D7F6-B498-43B3-948B-1728B52AA6E4}">
                <adec:decorative xmlns:adec="http://schemas.microsoft.com/office/drawing/2017/decorative" val="1"/>
              </a:ext>
            </a:extLst>
          </p:cNvPr>
          <p:cNvSpPr/>
          <p:nvPr/>
        </p:nvSpPr>
        <p:spPr>
          <a:xfrm>
            <a:off x="464237" y="2067417"/>
            <a:ext cx="8230887" cy="505941"/>
          </a:xfrm>
          <a:prstGeom prst="rect">
            <a:avLst/>
          </a:prstGeom>
          <a:noFill/>
          <a:ln w="38100">
            <a:solidFill>
              <a:srgbClr val="D34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descr="A rectangle highlighting the Middle Childhood (48-60 months) row.">
            <a:extLst>
              <a:ext uri="{FF2B5EF4-FFF2-40B4-BE49-F238E27FC236}">
                <a16:creationId xmlns:a16="http://schemas.microsoft.com/office/drawing/2014/main" id="{5119CDB8-20B7-4733-B533-9F7915A07EC8}"/>
              </a:ext>
              <a:ext uri="{C183D7F6-B498-43B3-948B-1728B52AA6E4}">
                <adec:decorative xmlns:adec="http://schemas.microsoft.com/office/drawing/2017/decorative" val="0"/>
              </a:ext>
            </a:extLst>
          </p:cNvPr>
          <p:cNvSpPr/>
          <p:nvPr/>
        </p:nvSpPr>
        <p:spPr>
          <a:xfrm>
            <a:off x="457201" y="3839707"/>
            <a:ext cx="8237924" cy="326079"/>
          </a:xfrm>
          <a:prstGeom prst="rect">
            <a:avLst/>
          </a:prstGeom>
          <a:noFill/>
          <a:ln w="38100">
            <a:solidFill>
              <a:srgbClr val="D34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sosceles Triangle 16" descr="An arrow indicating the Physical column.">
            <a:extLst>
              <a:ext uri="{FF2B5EF4-FFF2-40B4-BE49-F238E27FC236}">
                <a16:creationId xmlns:a16="http://schemas.microsoft.com/office/drawing/2014/main" id="{2D6D6D59-BC19-4F4A-9249-D9141182B4E6}"/>
              </a:ext>
              <a:ext uri="{C183D7F6-B498-43B3-948B-1728B52AA6E4}">
                <adec:decorative xmlns:adec="http://schemas.microsoft.com/office/drawing/2017/decorative" val="0"/>
              </a:ext>
            </a:extLst>
          </p:cNvPr>
          <p:cNvSpPr/>
          <p:nvPr/>
        </p:nvSpPr>
        <p:spPr>
          <a:xfrm>
            <a:off x="3794810" y="4015089"/>
            <a:ext cx="464134" cy="260433"/>
          </a:xfrm>
          <a:prstGeom prst="triangle">
            <a:avLst/>
          </a:prstGeom>
          <a:solidFill>
            <a:srgbClr val="D34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F6824C21-56C8-4849-96D5-63D04E0012FF}"/>
              </a:ext>
            </a:extLst>
          </p:cNvPr>
          <p:cNvSpPr txBox="1"/>
          <p:nvPr/>
        </p:nvSpPr>
        <p:spPr>
          <a:xfrm>
            <a:off x="3358497" y="4250808"/>
            <a:ext cx="5308848" cy="1733808"/>
          </a:xfrm>
          <a:prstGeom prst="rect">
            <a:avLst/>
          </a:prstGeom>
          <a:solidFill>
            <a:srgbClr val="D34E23"/>
          </a:solidFill>
        </p:spPr>
        <p:txBody>
          <a:bodyPr wrap="square" rtlCol="0">
            <a:spAutoFit/>
          </a:bodyPr>
          <a:lstStyle/>
          <a:p>
            <a:pPr marL="201168" indent="-173736">
              <a:spcBef>
                <a:spcPts val="200"/>
              </a:spcBef>
              <a:spcAft>
                <a:spcPts val="200"/>
              </a:spcAft>
              <a:buFont typeface="Wingdings" panose="05000000000000000000" pitchFamily="2" charset="2"/>
              <a:buChar char="§"/>
            </a:pPr>
            <a:r>
              <a:rPr lang="en-US" sz="1500" dirty="0"/>
              <a:t>Able to climb, hop on one foot, kick, throw &amp; catch </a:t>
            </a:r>
          </a:p>
          <a:p>
            <a:pPr marL="201168" indent="-173736">
              <a:spcBef>
                <a:spcPts val="200"/>
              </a:spcBef>
              <a:spcAft>
                <a:spcPts val="200"/>
              </a:spcAft>
              <a:buFont typeface="Wingdings" panose="05000000000000000000" pitchFamily="2" charset="2"/>
              <a:buChar char="§"/>
            </a:pPr>
            <a:r>
              <a:rPr lang="en-US" sz="1500" dirty="0"/>
              <a:t>Can stand on one foot for 3-5 seconds </a:t>
            </a:r>
          </a:p>
          <a:p>
            <a:pPr marL="201168" indent="-173736">
              <a:spcBef>
                <a:spcPts val="200"/>
              </a:spcBef>
              <a:spcAft>
                <a:spcPts val="200"/>
              </a:spcAft>
              <a:buFont typeface="Wingdings" panose="05000000000000000000" pitchFamily="2" charset="2"/>
              <a:buChar char="§"/>
            </a:pPr>
            <a:r>
              <a:rPr lang="en-US" sz="1500" dirty="0"/>
              <a:t>Walks up and down stairs without help </a:t>
            </a:r>
          </a:p>
          <a:p>
            <a:pPr marL="201168" indent="-173736">
              <a:spcBef>
                <a:spcPts val="200"/>
              </a:spcBef>
              <a:spcAft>
                <a:spcPts val="200"/>
              </a:spcAft>
              <a:buFont typeface="Wingdings" panose="05000000000000000000" pitchFamily="2" charset="2"/>
              <a:buChar char="§"/>
            </a:pPr>
            <a:r>
              <a:rPr lang="en-US" sz="1500" dirty="0"/>
              <a:t>Fine motor skills advance- can button, draw, use a zipper </a:t>
            </a:r>
          </a:p>
          <a:p>
            <a:pPr marL="201168" indent="-173736">
              <a:spcBef>
                <a:spcPts val="200"/>
              </a:spcBef>
              <a:spcAft>
                <a:spcPts val="200"/>
              </a:spcAft>
              <a:buFont typeface="Wingdings" panose="05000000000000000000" pitchFamily="2" charset="2"/>
              <a:buChar char="§"/>
            </a:pPr>
            <a:r>
              <a:rPr lang="en-US" sz="1500" dirty="0"/>
              <a:t>Increased height &amp; muscle mass change body shape </a:t>
            </a:r>
          </a:p>
          <a:p>
            <a:pPr marL="201168" indent="-173736">
              <a:spcBef>
                <a:spcPts val="200"/>
              </a:spcBef>
              <a:spcAft>
                <a:spcPts val="200"/>
              </a:spcAft>
              <a:buFont typeface="Wingdings" panose="05000000000000000000" pitchFamily="2" charset="2"/>
              <a:buChar char="§"/>
            </a:pPr>
            <a:r>
              <a:rPr lang="en-US" sz="1500" dirty="0"/>
              <a:t>Day &amp; night bladder/bowel control achieved </a:t>
            </a:r>
          </a:p>
        </p:txBody>
      </p:sp>
      <p:sp>
        <p:nvSpPr>
          <p:cNvPr id="2" name="Slide Number Placeholder 1">
            <a:extLst>
              <a:ext uri="{FF2B5EF4-FFF2-40B4-BE49-F238E27FC236}">
                <a16:creationId xmlns:a16="http://schemas.microsoft.com/office/drawing/2014/main" id="{5ACB7847-835B-434E-8E3E-ABE8AE97DA0E}"/>
              </a:ext>
            </a:extLst>
          </p:cNvPr>
          <p:cNvSpPr>
            <a:spLocks noGrp="1"/>
          </p:cNvSpPr>
          <p:nvPr>
            <p:ph type="sldNum" sz="quarter" idx="12"/>
          </p:nvPr>
        </p:nvSpPr>
        <p:spPr/>
        <p:txBody>
          <a:bodyPr/>
          <a:lstStyle/>
          <a:p>
            <a:fld id="{773137DE-5778-4973-8EC8-21DEEF19827C}" type="slidenum">
              <a:rPr lang="en-US" smtClean="0"/>
              <a:pPr/>
              <a:t>18</a:t>
            </a:fld>
            <a:endParaRPr lang="en-US" dirty="0"/>
          </a:p>
        </p:txBody>
      </p:sp>
    </p:spTree>
    <p:extLst>
      <p:ext uri="{BB962C8B-B14F-4D97-AF65-F5344CB8AC3E}">
        <p14:creationId xmlns:p14="http://schemas.microsoft.com/office/powerpoint/2010/main" val="1686025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FF73D-B967-44CE-95E5-A787EF280A07}"/>
              </a:ext>
            </a:extLst>
          </p:cNvPr>
          <p:cNvSpPr>
            <a:spLocks noGrp="1"/>
          </p:cNvSpPr>
          <p:nvPr>
            <p:ph type="title"/>
          </p:nvPr>
        </p:nvSpPr>
        <p:spPr/>
        <p:txBody>
          <a:bodyPr/>
          <a:lstStyle/>
          <a:p>
            <a:r>
              <a:rPr lang="en-US" dirty="0"/>
              <a:t>Developmental Stages and Milestones, 4 of 7</a:t>
            </a:r>
          </a:p>
        </p:txBody>
      </p:sp>
      <p:graphicFrame>
        <p:nvGraphicFramePr>
          <p:cNvPr id="12" name="Table 4">
            <a:extLst>
              <a:ext uri="{FF2B5EF4-FFF2-40B4-BE49-F238E27FC236}">
                <a16:creationId xmlns:a16="http://schemas.microsoft.com/office/drawing/2014/main" id="{00D26E78-2E4E-43AD-94F5-97D89408E790}"/>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407615292"/>
              </p:ext>
            </p:extLst>
          </p:nvPr>
        </p:nvGraphicFramePr>
        <p:xfrm>
          <a:off x="464237" y="2060581"/>
          <a:ext cx="8218272" cy="3978188"/>
        </p:xfrm>
        <a:graphic>
          <a:graphicData uri="http://schemas.openxmlformats.org/drawingml/2006/table">
            <a:tbl>
              <a:tblPr firstRow="1" bandRow="1">
                <a:tableStyleId>{3B4B98B0-60AC-42C2-AFA5-B58CD77FA1E5}</a:tableStyleId>
              </a:tblPr>
              <a:tblGrid>
                <a:gridCol w="2893348">
                  <a:extLst>
                    <a:ext uri="{9D8B030D-6E8A-4147-A177-3AD203B41FA5}">
                      <a16:colId xmlns:a16="http://schemas.microsoft.com/office/drawing/2014/main" val="2900234608"/>
                    </a:ext>
                  </a:extLst>
                </a:gridCol>
                <a:gridCol w="1331231">
                  <a:extLst>
                    <a:ext uri="{9D8B030D-6E8A-4147-A177-3AD203B41FA5}">
                      <a16:colId xmlns:a16="http://schemas.microsoft.com/office/drawing/2014/main" val="1228421671"/>
                    </a:ext>
                  </a:extLst>
                </a:gridCol>
                <a:gridCol w="1331231">
                  <a:extLst>
                    <a:ext uri="{9D8B030D-6E8A-4147-A177-3AD203B41FA5}">
                      <a16:colId xmlns:a16="http://schemas.microsoft.com/office/drawing/2014/main" val="2555204178"/>
                    </a:ext>
                  </a:extLst>
                </a:gridCol>
                <a:gridCol w="1331231">
                  <a:extLst>
                    <a:ext uri="{9D8B030D-6E8A-4147-A177-3AD203B41FA5}">
                      <a16:colId xmlns:a16="http://schemas.microsoft.com/office/drawing/2014/main" val="724218416"/>
                    </a:ext>
                  </a:extLst>
                </a:gridCol>
                <a:gridCol w="1331231">
                  <a:extLst>
                    <a:ext uri="{9D8B030D-6E8A-4147-A177-3AD203B41FA5}">
                      <a16:colId xmlns:a16="http://schemas.microsoft.com/office/drawing/2014/main" val="3634709654"/>
                    </a:ext>
                  </a:extLst>
                </a:gridCol>
              </a:tblGrid>
              <a:tr h="530425">
                <a:tc>
                  <a:txBody>
                    <a:bodyPr/>
                    <a:lstStyle/>
                    <a:p>
                      <a:r>
                        <a:rPr lang="en-US" sz="1400" b="1" cap="all" baseline="0" dirty="0">
                          <a:solidFill>
                            <a:schemeClr val="bg1"/>
                          </a:solidFill>
                          <a:latin typeface="+mn-lt"/>
                        </a:rPr>
                        <a:t>Age Range</a:t>
                      </a:r>
                    </a:p>
                  </a:txBody>
                  <a:tcPr anchor="b">
                    <a:lnL w="3175" cap="flat" cmpd="sng" algn="ctr">
                      <a:solidFill>
                        <a:schemeClr val="accent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Physical</a:t>
                      </a:r>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Language</a:t>
                      </a:r>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Social-Emotional</a:t>
                      </a:r>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Cognitive</a:t>
                      </a:r>
                    </a:p>
                  </a:txBody>
                  <a:tcPr anchor="b">
                    <a:lnL w="3175" cap="flat" cmpd="sng" algn="ctr">
                      <a:solidFill>
                        <a:schemeClr val="bg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extLst>
                  <a:ext uri="{0D108BD9-81ED-4DB2-BD59-A6C34878D82A}">
                    <a16:rowId xmlns:a16="http://schemas.microsoft.com/office/drawing/2014/main" val="1804133074"/>
                  </a:ext>
                </a:extLst>
              </a:tr>
              <a:tr h="313433">
                <a:tc>
                  <a:txBody>
                    <a:bodyPr/>
                    <a:lstStyle/>
                    <a:p>
                      <a:r>
                        <a:rPr lang="en-US" dirty="0"/>
                        <a:t>Infancy (0-12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8361460"/>
                  </a:ext>
                </a:extLst>
              </a:tr>
              <a:tr h="313433">
                <a:tc>
                  <a:txBody>
                    <a:bodyPr/>
                    <a:lstStyle/>
                    <a:p>
                      <a:r>
                        <a:rPr lang="en-US" dirty="0"/>
                        <a:t>Early Toddler (12-24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7220241"/>
                  </a:ext>
                </a:extLst>
              </a:tr>
              <a:tr h="313433">
                <a:tc>
                  <a:txBody>
                    <a:bodyPr/>
                    <a:lstStyle/>
                    <a:p>
                      <a:r>
                        <a:rPr lang="en-US" dirty="0"/>
                        <a:t>Late Toddler (24-36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1323033"/>
                  </a:ext>
                </a:extLst>
              </a:tr>
              <a:tr h="313433">
                <a:tc>
                  <a:txBody>
                    <a:bodyPr/>
                    <a:lstStyle/>
                    <a:p>
                      <a:r>
                        <a:rPr lang="en-US" dirty="0"/>
                        <a:t>Early Childhood (36-48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0964260"/>
                  </a:ext>
                </a:extLst>
              </a:tr>
              <a:tr h="313433">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dirty="0"/>
                        <a:t>Middle Childhood (48-60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5007593"/>
                  </a:ext>
                </a:extLst>
              </a:tr>
              <a:tr h="313433">
                <a:tc>
                  <a:txBody>
                    <a:bodyPr/>
                    <a:lstStyle/>
                    <a:p>
                      <a:r>
                        <a:rPr lang="en-US" dirty="0"/>
                        <a:t>Late Childhood (60-72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3534093"/>
                  </a:ext>
                </a:extLst>
              </a:tr>
              <a:tr h="313433">
                <a:tc>
                  <a:txBody>
                    <a:bodyPr/>
                    <a:lstStyle/>
                    <a:p>
                      <a:r>
                        <a:rPr lang="en-US" dirty="0"/>
                        <a:t>Early Latency (6-7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5563173"/>
                  </a:ext>
                </a:extLst>
              </a:tr>
              <a:tr h="313433">
                <a:tc>
                  <a:txBody>
                    <a:bodyPr/>
                    <a:lstStyle/>
                    <a:p>
                      <a:r>
                        <a:rPr lang="en-US" dirty="0"/>
                        <a:t>Late Latency (8-10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7069492"/>
                  </a:ext>
                </a:extLst>
              </a:tr>
              <a:tr h="313433">
                <a:tc>
                  <a:txBody>
                    <a:bodyPr/>
                    <a:lstStyle/>
                    <a:p>
                      <a:r>
                        <a:rPr lang="en-US" dirty="0"/>
                        <a:t>Early Adolescence (11-14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8893824"/>
                  </a:ext>
                </a:extLst>
              </a:tr>
              <a:tr h="313433">
                <a:tc>
                  <a:txBody>
                    <a:bodyPr/>
                    <a:lstStyle/>
                    <a:p>
                      <a:r>
                        <a:rPr lang="en-US" dirty="0"/>
                        <a:t>Middle Adolescence (15-17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313194"/>
                  </a:ext>
                </a:extLst>
              </a:tr>
              <a:tr h="313433">
                <a:tc>
                  <a:txBody>
                    <a:bodyPr/>
                    <a:lstStyle/>
                    <a:p>
                      <a:r>
                        <a:rPr lang="en-US" dirty="0"/>
                        <a:t>Late Adolescence (18-21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708394"/>
                  </a:ext>
                </a:extLst>
              </a:tr>
            </a:tbl>
          </a:graphicData>
        </a:graphic>
      </p:graphicFrame>
      <p:sp>
        <p:nvSpPr>
          <p:cNvPr id="18" name="Rectangle 17">
            <a:extLst>
              <a:ext uri="{FF2B5EF4-FFF2-40B4-BE49-F238E27FC236}">
                <a16:creationId xmlns:a16="http://schemas.microsoft.com/office/drawing/2014/main" id="{9AE1BF2B-9008-4353-9DF6-C2C48541D1EB}"/>
              </a:ext>
              <a:ext uri="{C183D7F6-B498-43B3-948B-1728B52AA6E4}">
                <adec:decorative xmlns:adec="http://schemas.microsoft.com/office/drawing/2017/decorative" val="1"/>
              </a:ext>
            </a:extLst>
          </p:cNvPr>
          <p:cNvSpPr/>
          <p:nvPr/>
        </p:nvSpPr>
        <p:spPr>
          <a:xfrm>
            <a:off x="419099" y="4171715"/>
            <a:ext cx="8255281" cy="2049623"/>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424BA3B-E6FF-422F-9C7A-9003830D549F}"/>
              </a:ext>
              <a:ext uri="{C183D7F6-B498-43B3-948B-1728B52AA6E4}">
                <adec:decorative xmlns:adec="http://schemas.microsoft.com/office/drawing/2017/decorative" val="1"/>
              </a:ext>
            </a:extLst>
          </p:cNvPr>
          <p:cNvSpPr/>
          <p:nvPr/>
        </p:nvSpPr>
        <p:spPr>
          <a:xfrm>
            <a:off x="394681" y="2564895"/>
            <a:ext cx="8325453" cy="1297458"/>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FCD6886-75CE-478D-838E-2F83597C6071}"/>
              </a:ext>
              <a:ext uri="{C183D7F6-B498-43B3-948B-1728B52AA6E4}">
                <adec:decorative xmlns:adec="http://schemas.microsoft.com/office/drawing/2017/decorative" val="1"/>
              </a:ext>
            </a:extLst>
          </p:cNvPr>
          <p:cNvSpPr/>
          <p:nvPr/>
        </p:nvSpPr>
        <p:spPr>
          <a:xfrm>
            <a:off x="464237" y="2067417"/>
            <a:ext cx="8230887" cy="505941"/>
          </a:xfrm>
          <a:prstGeom prst="rect">
            <a:avLst/>
          </a:prstGeom>
          <a:noFill/>
          <a:ln w="38100">
            <a:solidFill>
              <a:srgbClr val="D34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descr="A rectangle highlighting the Middle Childhood (48-60 months) row.">
            <a:extLst>
              <a:ext uri="{FF2B5EF4-FFF2-40B4-BE49-F238E27FC236}">
                <a16:creationId xmlns:a16="http://schemas.microsoft.com/office/drawing/2014/main" id="{4E0DA9F9-1190-4CB2-B7AA-E3670A294B87}"/>
              </a:ext>
              <a:ext uri="{C183D7F6-B498-43B3-948B-1728B52AA6E4}">
                <adec:decorative xmlns:adec="http://schemas.microsoft.com/office/drawing/2017/decorative" val="0"/>
              </a:ext>
            </a:extLst>
          </p:cNvPr>
          <p:cNvSpPr/>
          <p:nvPr/>
        </p:nvSpPr>
        <p:spPr>
          <a:xfrm>
            <a:off x="457201" y="3839707"/>
            <a:ext cx="8237924" cy="326079"/>
          </a:xfrm>
          <a:prstGeom prst="rect">
            <a:avLst/>
          </a:prstGeom>
          <a:noFill/>
          <a:ln w="38100">
            <a:solidFill>
              <a:srgbClr val="D34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sosceles Triangle 16" descr="An arrow indicating the Language column.">
            <a:extLst>
              <a:ext uri="{FF2B5EF4-FFF2-40B4-BE49-F238E27FC236}">
                <a16:creationId xmlns:a16="http://schemas.microsoft.com/office/drawing/2014/main" id="{D61AAAA3-68E7-4028-9748-8618DD0E52FB}"/>
              </a:ext>
              <a:ext uri="{C183D7F6-B498-43B3-948B-1728B52AA6E4}">
                <adec:decorative xmlns:adec="http://schemas.microsoft.com/office/drawing/2017/decorative" val="0"/>
              </a:ext>
            </a:extLst>
          </p:cNvPr>
          <p:cNvSpPr/>
          <p:nvPr/>
        </p:nvSpPr>
        <p:spPr>
          <a:xfrm>
            <a:off x="5060902" y="4015089"/>
            <a:ext cx="464134" cy="260433"/>
          </a:xfrm>
          <a:prstGeom prst="triangle">
            <a:avLst/>
          </a:prstGeom>
          <a:solidFill>
            <a:srgbClr val="D34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D9415CC2-F217-4C43-934E-9D17739BBCA8}"/>
              </a:ext>
            </a:extLst>
          </p:cNvPr>
          <p:cNvSpPr txBox="1"/>
          <p:nvPr/>
        </p:nvSpPr>
        <p:spPr>
          <a:xfrm>
            <a:off x="3358497" y="4250808"/>
            <a:ext cx="5308848" cy="1733808"/>
          </a:xfrm>
          <a:prstGeom prst="rect">
            <a:avLst/>
          </a:prstGeom>
          <a:solidFill>
            <a:srgbClr val="D34E23"/>
          </a:solidFill>
        </p:spPr>
        <p:txBody>
          <a:bodyPr wrap="square" rtlCol="0">
            <a:spAutoFit/>
          </a:bodyPr>
          <a:lstStyle/>
          <a:p>
            <a:pPr marL="201168" indent="-173736">
              <a:spcBef>
                <a:spcPts val="200"/>
              </a:spcBef>
              <a:spcAft>
                <a:spcPts val="200"/>
              </a:spcAft>
              <a:buFont typeface="Wingdings" panose="05000000000000000000" pitchFamily="2" charset="2"/>
              <a:buChar char="§"/>
            </a:pPr>
            <a:r>
              <a:rPr lang="en-US" sz="1500" dirty="0"/>
              <a:t>Vocabulary is 2,000+ words </a:t>
            </a:r>
          </a:p>
          <a:p>
            <a:pPr marL="201168" indent="-173736">
              <a:spcBef>
                <a:spcPts val="200"/>
              </a:spcBef>
              <a:spcAft>
                <a:spcPts val="200"/>
              </a:spcAft>
              <a:buFont typeface="Wingdings" panose="05000000000000000000" pitchFamily="2" charset="2"/>
              <a:buChar char="§"/>
            </a:pPr>
            <a:r>
              <a:rPr lang="en-US" sz="1500" dirty="0"/>
              <a:t>Can speak in full sentences &amp; be understood easily </a:t>
            </a:r>
          </a:p>
          <a:p>
            <a:pPr marL="201168" indent="-173736">
              <a:spcBef>
                <a:spcPts val="200"/>
              </a:spcBef>
              <a:spcAft>
                <a:spcPts val="200"/>
              </a:spcAft>
              <a:buFont typeface="Wingdings" panose="05000000000000000000" pitchFamily="2" charset="2"/>
              <a:buChar char="§"/>
            </a:pPr>
            <a:r>
              <a:rPr lang="en-US" sz="1500" dirty="0"/>
              <a:t>Able to follow 2 or 3-part directions (“Take this book to your room, get your jacket and meet me in the kitchen.”) </a:t>
            </a:r>
          </a:p>
          <a:p>
            <a:pPr marL="201168" indent="-173736">
              <a:spcBef>
                <a:spcPts val="200"/>
              </a:spcBef>
              <a:spcAft>
                <a:spcPts val="200"/>
              </a:spcAft>
              <a:buFont typeface="Wingdings" panose="05000000000000000000" pitchFamily="2" charset="2"/>
              <a:buChar char="§"/>
            </a:pPr>
            <a:r>
              <a:rPr lang="en-US" sz="1500" dirty="0"/>
              <a:t>Recognizes familiar word signs (like “stop) </a:t>
            </a:r>
          </a:p>
          <a:p>
            <a:pPr marL="201168" indent="-173736">
              <a:spcBef>
                <a:spcPts val="200"/>
              </a:spcBef>
              <a:spcAft>
                <a:spcPts val="200"/>
              </a:spcAft>
              <a:buFont typeface="Wingdings" panose="05000000000000000000" pitchFamily="2" charset="2"/>
              <a:buChar char="§"/>
            </a:pPr>
            <a:r>
              <a:rPr lang="en-US" sz="1500" dirty="0"/>
              <a:t>Recognizes &amp; can print some letters, words, &amp; numbers </a:t>
            </a:r>
          </a:p>
        </p:txBody>
      </p:sp>
      <p:sp>
        <p:nvSpPr>
          <p:cNvPr id="2" name="Slide Number Placeholder 1">
            <a:extLst>
              <a:ext uri="{FF2B5EF4-FFF2-40B4-BE49-F238E27FC236}">
                <a16:creationId xmlns:a16="http://schemas.microsoft.com/office/drawing/2014/main" id="{5ACB7847-835B-434E-8E3E-ABE8AE97DA0E}"/>
              </a:ext>
            </a:extLst>
          </p:cNvPr>
          <p:cNvSpPr>
            <a:spLocks noGrp="1"/>
          </p:cNvSpPr>
          <p:nvPr>
            <p:ph type="sldNum" sz="quarter" idx="12"/>
          </p:nvPr>
        </p:nvSpPr>
        <p:spPr/>
        <p:txBody>
          <a:bodyPr/>
          <a:lstStyle/>
          <a:p>
            <a:fld id="{773137DE-5778-4973-8EC8-21DEEF19827C}" type="slidenum">
              <a:rPr lang="en-US" smtClean="0"/>
              <a:pPr/>
              <a:t>19</a:t>
            </a:fld>
            <a:endParaRPr lang="en-US" dirty="0"/>
          </a:p>
        </p:txBody>
      </p:sp>
    </p:spTree>
    <p:extLst>
      <p:ext uri="{BB962C8B-B14F-4D97-AF65-F5344CB8AC3E}">
        <p14:creationId xmlns:p14="http://schemas.microsoft.com/office/powerpoint/2010/main" val="1066011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C8C085-9E27-4CE0-89CC-6F308F7DF5AF}"/>
              </a:ext>
            </a:extLst>
          </p:cNvPr>
          <p:cNvSpPr>
            <a:spLocks noGrp="1"/>
          </p:cNvSpPr>
          <p:nvPr>
            <p:ph type="title"/>
          </p:nvPr>
        </p:nvSpPr>
        <p:spPr/>
        <p:txBody>
          <a:bodyPr/>
          <a:lstStyle/>
          <a:p>
            <a:r>
              <a:rPr lang="en-US" dirty="0"/>
              <a:t>To prepare for the session</a:t>
            </a:r>
          </a:p>
        </p:txBody>
      </p:sp>
      <p:sp>
        <p:nvSpPr>
          <p:cNvPr id="6" name="Content Placeholder 5">
            <a:extLst>
              <a:ext uri="{FF2B5EF4-FFF2-40B4-BE49-F238E27FC236}">
                <a16:creationId xmlns:a16="http://schemas.microsoft.com/office/drawing/2014/main" id="{B97984A7-B1A8-D94D-998E-58BE757CE7A0}"/>
              </a:ext>
            </a:extLst>
          </p:cNvPr>
          <p:cNvSpPr>
            <a:spLocks noGrp="1"/>
          </p:cNvSpPr>
          <p:nvPr>
            <p:ph idx="1"/>
          </p:nvPr>
        </p:nvSpPr>
        <p:spPr/>
        <p:txBody>
          <a:bodyPr>
            <a:normAutofit/>
          </a:bodyPr>
          <a:lstStyle/>
          <a:p>
            <a:r>
              <a:rPr lang="en-US" dirty="0"/>
              <a:t>See Notes view</a:t>
            </a:r>
          </a:p>
        </p:txBody>
      </p:sp>
      <p:sp>
        <p:nvSpPr>
          <p:cNvPr id="4" name="Slide Number Placeholder 3">
            <a:extLst>
              <a:ext uri="{FF2B5EF4-FFF2-40B4-BE49-F238E27FC236}">
                <a16:creationId xmlns:a16="http://schemas.microsoft.com/office/drawing/2014/main" id="{41995B79-2BD9-412E-88F2-5BC9A51B5ABC}"/>
              </a:ext>
            </a:extLst>
          </p:cNvPr>
          <p:cNvSpPr>
            <a:spLocks noGrp="1"/>
          </p:cNvSpPr>
          <p:nvPr>
            <p:ph type="sldNum" sz="quarter" idx="4"/>
          </p:nvPr>
        </p:nvSpPr>
        <p:spPr/>
        <p:txBody>
          <a:bodyPr/>
          <a:lstStyle/>
          <a:p>
            <a:fld id="{773137DE-5778-4973-8EC8-21DEEF19827C}" type="slidenum">
              <a:rPr lang="en-US" smtClean="0"/>
              <a:pPr/>
              <a:t>2</a:t>
            </a:fld>
            <a:endParaRPr lang="en-US" dirty="0"/>
          </a:p>
        </p:txBody>
      </p:sp>
    </p:spTree>
    <p:extLst>
      <p:ext uri="{BB962C8B-B14F-4D97-AF65-F5344CB8AC3E}">
        <p14:creationId xmlns:p14="http://schemas.microsoft.com/office/powerpoint/2010/main" val="3303059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FF73D-B967-44CE-95E5-A787EF280A07}"/>
              </a:ext>
            </a:extLst>
          </p:cNvPr>
          <p:cNvSpPr>
            <a:spLocks noGrp="1"/>
          </p:cNvSpPr>
          <p:nvPr>
            <p:ph type="title"/>
          </p:nvPr>
        </p:nvSpPr>
        <p:spPr/>
        <p:txBody>
          <a:bodyPr/>
          <a:lstStyle/>
          <a:p>
            <a:r>
              <a:rPr lang="en-US" dirty="0"/>
              <a:t>Developmental Stages and Milestones, 5 of 7</a:t>
            </a:r>
          </a:p>
        </p:txBody>
      </p:sp>
      <p:graphicFrame>
        <p:nvGraphicFramePr>
          <p:cNvPr id="13" name="Table 4">
            <a:extLst>
              <a:ext uri="{FF2B5EF4-FFF2-40B4-BE49-F238E27FC236}">
                <a16:creationId xmlns:a16="http://schemas.microsoft.com/office/drawing/2014/main" id="{6F13E8DA-A538-42AF-8762-875FE8B2882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145449232"/>
              </p:ext>
            </p:extLst>
          </p:nvPr>
        </p:nvGraphicFramePr>
        <p:xfrm>
          <a:off x="464237" y="2060581"/>
          <a:ext cx="8218272" cy="3978188"/>
        </p:xfrm>
        <a:graphic>
          <a:graphicData uri="http://schemas.openxmlformats.org/drawingml/2006/table">
            <a:tbl>
              <a:tblPr firstRow="1" bandRow="1">
                <a:tableStyleId>{3B4B98B0-60AC-42C2-AFA5-B58CD77FA1E5}</a:tableStyleId>
              </a:tblPr>
              <a:tblGrid>
                <a:gridCol w="2893348">
                  <a:extLst>
                    <a:ext uri="{9D8B030D-6E8A-4147-A177-3AD203B41FA5}">
                      <a16:colId xmlns:a16="http://schemas.microsoft.com/office/drawing/2014/main" val="2900234608"/>
                    </a:ext>
                  </a:extLst>
                </a:gridCol>
                <a:gridCol w="1331231">
                  <a:extLst>
                    <a:ext uri="{9D8B030D-6E8A-4147-A177-3AD203B41FA5}">
                      <a16:colId xmlns:a16="http://schemas.microsoft.com/office/drawing/2014/main" val="1228421671"/>
                    </a:ext>
                  </a:extLst>
                </a:gridCol>
                <a:gridCol w="1331231">
                  <a:extLst>
                    <a:ext uri="{9D8B030D-6E8A-4147-A177-3AD203B41FA5}">
                      <a16:colId xmlns:a16="http://schemas.microsoft.com/office/drawing/2014/main" val="2555204178"/>
                    </a:ext>
                  </a:extLst>
                </a:gridCol>
                <a:gridCol w="1331231">
                  <a:extLst>
                    <a:ext uri="{9D8B030D-6E8A-4147-A177-3AD203B41FA5}">
                      <a16:colId xmlns:a16="http://schemas.microsoft.com/office/drawing/2014/main" val="724218416"/>
                    </a:ext>
                  </a:extLst>
                </a:gridCol>
                <a:gridCol w="1331231">
                  <a:extLst>
                    <a:ext uri="{9D8B030D-6E8A-4147-A177-3AD203B41FA5}">
                      <a16:colId xmlns:a16="http://schemas.microsoft.com/office/drawing/2014/main" val="3634709654"/>
                    </a:ext>
                  </a:extLst>
                </a:gridCol>
              </a:tblGrid>
              <a:tr h="530425">
                <a:tc>
                  <a:txBody>
                    <a:bodyPr/>
                    <a:lstStyle/>
                    <a:p>
                      <a:r>
                        <a:rPr lang="en-US" sz="1400" b="1" cap="all" baseline="0" dirty="0">
                          <a:solidFill>
                            <a:schemeClr val="bg1"/>
                          </a:solidFill>
                          <a:latin typeface="+mn-lt"/>
                        </a:rPr>
                        <a:t>Age Range</a:t>
                      </a:r>
                    </a:p>
                  </a:txBody>
                  <a:tcPr anchor="b">
                    <a:lnL w="3175" cap="flat" cmpd="sng" algn="ctr">
                      <a:solidFill>
                        <a:schemeClr val="accent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Physical</a:t>
                      </a:r>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Language</a:t>
                      </a:r>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Social-Emotional</a:t>
                      </a:r>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Cognitive</a:t>
                      </a:r>
                    </a:p>
                  </a:txBody>
                  <a:tcPr anchor="b">
                    <a:lnL w="3175" cap="flat" cmpd="sng" algn="ctr">
                      <a:solidFill>
                        <a:schemeClr val="bg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extLst>
                  <a:ext uri="{0D108BD9-81ED-4DB2-BD59-A6C34878D82A}">
                    <a16:rowId xmlns:a16="http://schemas.microsoft.com/office/drawing/2014/main" val="1804133074"/>
                  </a:ext>
                </a:extLst>
              </a:tr>
              <a:tr h="313433">
                <a:tc>
                  <a:txBody>
                    <a:bodyPr/>
                    <a:lstStyle/>
                    <a:p>
                      <a:r>
                        <a:rPr lang="en-US" dirty="0"/>
                        <a:t>Infancy (0-12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8361460"/>
                  </a:ext>
                </a:extLst>
              </a:tr>
              <a:tr h="313433">
                <a:tc>
                  <a:txBody>
                    <a:bodyPr/>
                    <a:lstStyle/>
                    <a:p>
                      <a:r>
                        <a:rPr lang="en-US" dirty="0"/>
                        <a:t>Early Toddler (12-24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7220241"/>
                  </a:ext>
                </a:extLst>
              </a:tr>
              <a:tr h="313433">
                <a:tc>
                  <a:txBody>
                    <a:bodyPr/>
                    <a:lstStyle/>
                    <a:p>
                      <a:r>
                        <a:rPr lang="en-US" dirty="0"/>
                        <a:t>Late Toddler (24-36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1323033"/>
                  </a:ext>
                </a:extLst>
              </a:tr>
              <a:tr h="313433">
                <a:tc>
                  <a:txBody>
                    <a:bodyPr/>
                    <a:lstStyle/>
                    <a:p>
                      <a:r>
                        <a:rPr lang="en-US" dirty="0"/>
                        <a:t>Early Childhood (36-48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0964260"/>
                  </a:ext>
                </a:extLst>
              </a:tr>
              <a:tr h="313433">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dirty="0"/>
                        <a:t>Middle Childhood (48-60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5007593"/>
                  </a:ext>
                </a:extLst>
              </a:tr>
              <a:tr h="313433">
                <a:tc>
                  <a:txBody>
                    <a:bodyPr/>
                    <a:lstStyle/>
                    <a:p>
                      <a:r>
                        <a:rPr lang="en-US" dirty="0"/>
                        <a:t>Late Childhood (60-72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3534093"/>
                  </a:ext>
                </a:extLst>
              </a:tr>
              <a:tr h="313433">
                <a:tc>
                  <a:txBody>
                    <a:bodyPr/>
                    <a:lstStyle/>
                    <a:p>
                      <a:r>
                        <a:rPr lang="en-US" dirty="0"/>
                        <a:t>Early Latency (6-7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5563173"/>
                  </a:ext>
                </a:extLst>
              </a:tr>
              <a:tr h="313433">
                <a:tc>
                  <a:txBody>
                    <a:bodyPr/>
                    <a:lstStyle/>
                    <a:p>
                      <a:r>
                        <a:rPr lang="en-US" dirty="0"/>
                        <a:t>Late Latency (8-10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7069492"/>
                  </a:ext>
                </a:extLst>
              </a:tr>
              <a:tr h="313433">
                <a:tc>
                  <a:txBody>
                    <a:bodyPr/>
                    <a:lstStyle/>
                    <a:p>
                      <a:r>
                        <a:rPr lang="en-US" dirty="0"/>
                        <a:t>Early Adolescence (11-14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8893824"/>
                  </a:ext>
                </a:extLst>
              </a:tr>
              <a:tr h="313433">
                <a:tc>
                  <a:txBody>
                    <a:bodyPr/>
                    <a:lstStyle/>
                    <a:p>
                      <a:r>
                        <a:rPr lang="en-US" dirty="0"/>
                        <a:t>Middle Adolescence (15-17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313194"/>
                  </a:ext>
                </a:extLst>
              </a:tr>
              <a:tr h="313433">
                <a:tc>
                  <a:txBody>
                    <a:bodyPr/>
                    <a:lstStyle/>
                    <a:p>
                      <a:r>
                        <a:rPr lang="en-US" dirty="0"/>
                        <a:t>Late Adolescence (18-21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708394"/>
                  </a:ext>
                </a:extLst>
              </a:tr>
            </a:tbl>
          </a:graphicData>
        </a:graphic>
      </p:graphicFrame>
      <p:sp>
        <p:nvSpPr>
          <p:cNvPr id="19" name="Rectangle 18">
            <a:extLst>
              <a:ext uri="{FF2B5EF4-FFF2-40B4-BE49-F238E27FC236}">
                <a16:creationId xmlns:a16="http://schemas.microsoft.com/office/drawing/2014/main" id="{0367419C-EC06-40B4-A63C-072E79D039BA}"/>
              </a:ext>
              <a:ext uri="{C183D7F6-B498-43B3-948B-1728B52AA6E4}">
                <adec:decorative xmlns:adec="http://schemas.microsoft.com/office/drawing/2017/decorative" val="1"/>
              </a:ext>
            </a:extLst>
          </p:cNvPr>
          <p:cNvSpPr/>
          <p:nvPr/>
        </p:nvSpPr>
        <p:spPr>
          <a:xfrm>
            <a:off x="419099" y="4171715"/>
            <a:ext cx="8237924" cy="2049623"/>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4BD1AA1-2FCB-4DE1-8BAE-7F8A2EB7657C}"/>
              </a:ext>
              <a:ext uri="{C183D7F6-B498-43B3-948B-1728B52AA6E4}">
                <adec:decorative xmlns:adec="http://schemas.microsoft.com/office/drawing/2017/decorative" val="1"/>
              </a:ext>
            </a:extLst>
          </p:cNvPr>
          <p:cNvSpPr/>
          <p:nvPr/>
        </p:nvSpPr>
        <p:spPr>
          <a:xfrm>
            <a:off x="394681" y="2564895"/>
            <a:ext cx="8325453" cy="1297458"/>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CA9A012-DDE9-4B60-95F0-BC1604D9A02E}"/>
              </a:ext>
              <a:ext uri="{C183D7F6-B498-43B3-948B-1728B52AA6E4}">
                <adec:decorative xmlns:adec="http://schemas.microsoft.com/office/drawing/2017/decorative" val="1"/>
              </a:ext>
            </a:extLst>
          </p:cNvPr>
          <p:cNvSpPr/>
          <p:nvPr/>
        </p:nvSpPr>
        <p:spPr>
          <a:xfrm>
            <a:off x="464237" y="2067417"/>
            <a:ext cx="8230887" cy="505941"/>
          </a:xfrm>
          <a:prstGeom prst="rect">
            <a:avLst/>
          </a:prstGeom>
          <a:noFill/>
          <a:ln w="38100">
            <a:solidFill>
              <a:srgbClr val="D34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descr="A rectangle highlighting the Middle Childhood (48-60 months) row.">
            <a:extLst>
              <a:ext uri="{FF2B5EF4-FFF2-40B4-BE49-F238E27FC236}">
                <a16:creationId xmlns:a16="http://schemas.microsoft.com/office/drawing/2014/main" id="{1E0BEDF0-6FDC-47AE-AE85-18FF1C2B9688}"/>
              </a:ext>
              <a:ext uri="{C183D7F6-B498-43B3-948B-1728B52AA6E4}">
                <adec:decorative xmlns:adec="http://schemas.microsoft.com/office/drawing/2017/decorative" val="0"/>
              </a:ext>
            </a:extLst>
          </p:cNvPr>
          <p:cNvSpPr/>
          <p:nvPr/>
        </p:nvSpPr>
        <p:spPr>
          <a:xfrm>
            <a:off x="457201" y="3839707"/>
            <a:ext cx="8237924" cy="326079"/>
          </a:xfrm>
          <a:prstGeom prst="rect">
            <a:avLst/>
          </a:prstGeom>
          <a:noFill/>
          <a:ln w="38100">
            <a:solidFill>
              <a:srgbClr val="D34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Isosceles Triangle 17" descr="An arrow indicating the Social-Emotional column.">
            <a:extLst>
              <a:ext uri="{FF2B5EF4-FFF2-40B4-BE49-F238E27FC236}">
                <a16:creationId xmlns:a16="http://schemas.microsoft.com/office/drawing/2014/main" id="{11878BE5-A044-4FBC-B3DC-5C9DCF237CD1}"/>
              </a:ext>
              <a:ext uri="{C183D7F6-B498-43B3-948B-1728B52AA6E4}">
                <adec:decorative xmlns:adec="http://schemas.microsoft.com/office/drawing/2017/decorative" val="0"/>
              </a:ext>
            </a:extLst>
          </p:cNvPr>
          <p:cNvSpPr/>
          <p:nvPr/>
        </p:nvSpPr>
        <p:spPr>
          <a:xfrm>
            <a:off x="6397333" y="4015089"/>
            <a:ext cx="464134" cy="260433"/>
          </a:xfrm>
          <a:prstGeom prst="triangle">
            <a:avLst/>
          </a:prstGeom>
          <a:solidFill>
            <a:srgbClr val="D34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B3981833-77DA-46A0-B153-852EA80AF537}"/>
              </a:ext>
            </a:extLst>
          </p:cNvPr>
          <p:cNvSpPr txBox="1"/>
          <p:nvPr/>
        </p:nvSpPr>
        <p:spPr>
          <a:xfrm>
            <a:off x="3358497" y="4250808"/>
            <a:ext cx="5308848" cy="1733808"/>
          </a:xfrm>
          <a:prstGeom prst="rect">
            <a:avLst/>
          </a:prstGeom>
          <a:solidFill>
            <a:srgbClr val="D34E23"/>
          </a:solidFill>
        </p:spPr>
        <p:txBody>
          <a:bodyPr wrap="square" rtlCol="0">
            <a:spAutoFit/>
          </a:bodyPr>
          <a:lstStyle/>
          <a:p>
            <a:pPr marL="201168" indent="-173736">
              <a:spcBef>
                <a:spcPts val="200"/>
              </a:spcBef>
              <a:spcAft>
                <a:spcPts val="200"/>
              </a:spcAft>
              <a:buFont typeface="Wingdings" panose="05000000000000000000" pitchFamily="2" charset="2"/>
              <a:buChar char="§"/>
            </a:pPr>
            <a:r>
              <a:rPr lang="en-US" sz="1500" dirty="0"/>
              <a:t>Can dress/undress &amp; brush teeth </a:t>
            </a:r>
          </a:p>
          <a:p>
            <a:pPr marL="201168" indent="-173736">
              <a:spcBef>
                <a:spcPts val="200"/>
              </a:spcBef>
              <a:spcAft>
                <a:spcPts val="200"/>
              </a:spcAft>
              <a:buFont typeface="Wingdings" panose="05000000000000000000" pitchFamily="2" charset="2"/>
              <a:buChar char="§"/>
            </a:pPr>
            <a:r>
              <a:rPr lang="en-US" sz="1500" dirty="0"/>
              <a:t>Can ask for help before becoming frustrated </a:t>
            </a:r>
          </a:p>
          <a:p>
            <a:pPr marL="201168" indent="-173736">
              <a:spcBef>
                <a:spcPts val="200"/>
              </a:spcBef>
              <a:spcAft>
                <a:spcPts val="200"/>
              </a:spcAft>
              <a:buFont typeface="Wingdings" panose="05000000000000000000" pitchFamily="2" charset="2"/>
              <a:buChar char="§"/>
            </a:pPr>
            <a:r>
              <a:rPr lang="en-US" sz="1500" dirty="0"/>
              <a:t>Better at expressing anger verbally over physically </a:t>
            </a:r>
          </a:p>
          <a:p>
            <a:pPr marL="201168" indent="-173736">
              <a:spcBef>
                <a:spcPts val="200"/>
              </a:spcBef>
              <a:spcAft>
                <a:spcPts val="200"/>
              </a:spcAft>
              <a:buFont typeface="Wingdings" panose="05000000000000000000" pitchFamily="2" charset="2"/>
              <a:buChar char="§"/>
            </a:pPr>
            <a:r>
              <a:rPr lang="en-US" sz="1500" dirty="0"/>
              <a:t>Engages in extended associative play with other children </a:t>
            </a:r>
          </a:p>
          <a:p>
            <a:pPr marL="201168" indent="-173736">
              <a:spcBef>
                <a:spcPts val="200"/>
              </a:spcBef>
              <a:spcAft>
                <a:spcPts val="200"/>
              </a:spcAft>
              <a:buFont typeface="Wingdings" panose="05000000000000000000" pitchFamily="2" charset="2"/>
              <a:buChar char="§"/>
            </a:pPr>
            <a:r>
              <a:rPr lang="en-US" sz="1500" dirty="0"/>
              <a:t>Enjoys imaginative play and dress-up </a:t>
            </a:r>
          </a:p>
          <a:p>
            <a:pPr marL="201168" indent="-173736">
              <a:spcBef>
                <a:spcPts val="200"/>
              </a:spcBef>
              <a:spcAft>
                <a:spcPts val="200"/>
              </a:spcAft>
              <a:buFont typeface="Wingdings" panose="05000000000000000000" pitchFamily="2" charset="2"/>
              <a:buChar char="§"/>
            </a:pPr>
            <a:r>
              <a:rPr lang="en-US" sz="1500" dirty="0"/>
              <a:t>Likes playing games, but rules may be changed often </a:t>
            </a:r>
          </a:p>
        </p:txBody>
      </p:sp>
      <p:sp>
        <p:nvSpPr>
          <p:cNvPr id="2" name="Slide Number Placeholder 1">
            <a:extLst>
              <a:ext uri="{FF2B5EF4-FFF2-40B4-BE49-F238E27FC236}">
                <a16:creationId xmlns:a16="http://schemas.microsoft.com/office/drawing/2014/main" id="{5ACB7847-835B-434E-8E3E-ABE8AE97DA0E}"/>
              </a:ext>
            </a:extLst>
          </p:cNvPr>
          <p:cNvSpPr>
            <a:spLocks noGrp="1"/>
          </p:cNvSpPr>
          <p:nvPr>
            <p:ph type="sldNum" sz="quarter" idx="12"/>
          </p:nvPr>
        </p:nvSpPr>
        <p:spPr/>
        <p:txBody>
          <a:bodyPr/>
          <a:lstStyle/>
          <a:p>
            <a:fld id="{773137DE-5778-4973-8EC8-21DEEF19827C}" type="slidenum">
              <a:rPr lang="en-US" smtClean="0"/>
              <a:pPr/>
              <a:t>20</a:t>
            </a:fld>
            <a:endParaRPr lang="en-US" dirty="0"/>
          </a:p>
        </p:txBody>
      </p:sp>
    </p:spTree>
    <p:extLst>
      <p:ext uri="{BB962C8B-B14F-4D97-AF65-F5344CB8AC3E}">
        <p14:creationId xmlns:p14="http://schemas.microsoft.com/office/powerpoint/2010/main" val="447588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FF73D-B967-44CE-95E5-A787EF280A07}"/>
              </a:ext>
            </a:extLst>
          </p:cNvPr>
          <p:cNvSpPr>
            <a:spLocks noGrp="1"/>
          </p:cNvSpPr>
          <p:nvPr>
            <p:ph type="title"/>
          </p:nvPr>
        </p:nvSpPr>
        <p:spPr/>
        <p:txBody>
          <a:bodyPr/>
          <a:lstStyle/>
          <a:p>
            <a:r>
              <a:rPr lang="en-US" dirty="0"/>
              <a:t>Developmental Stages and Milestones, 6 of 7</a:t>
            </a:r>
          </a:p>
        </p:txBody>
      </p:sp>
      <p:graphicFrame>
        <p:nvGraphicFramePr>
          <p:cNvPr id="14" name="Table 4">
            <a:extLst>
              <a:ext uri="{FF2B5EF4-FFF2-40B4-BE49-F238E27FC236}">
                <a16:creationId xmlns:a16="http://schemas.microsoft.com/office/drawing/2014/main" id="{9EF6C067-01FD-4DDF-8AB7-F160CC1B2081}"/>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503268043"/>
              </p:ext>
            </p:extLst>
          </p:nvPr>
        </p:nvGraphicFramePr>
        <p:xfrm>
          <a:off x="464237" y="2060581"/>
          <a:ext cx="8218272" cy="3978188"/>
        </p:xfrm>
        <a:graphic>
          <a:graphicData uri="http://schemas.openxmlformats.org/drawingml/2006/table">
            <a:tbl>
              <a:tblPr firstRow="1" bandRow="1">
                <a:tableStyleId>{3B4B98B0-60AC-42C2-AFA5-B58CD77FA1E5}</a:tableStyleId>
              </a:tblPr>
              <a:tblGrid>
                <a:gridCol w="2893348">
                  <a:extLst>
                    <a:ext uri="{9D8B030D-6E8A-4147-A177-3AD203B41FA5}">
                      <a16:colId xmlns:a16="http://schemas.microsoft.com/office/drawing/2014/main" val="2900234608"/>
                    </a:ext>
                  </a:extLst>
                </a:gridCol>
                <a:gridCol w="1331231">
                  <a:extLst>
                    <a:ext uri="{9D8B030D-6E8A-4147-A177-3AD203B41FA5}">
                      <a16:colId xmlns:a16="http://schemas.microsoft.com/office/drawing/2014/main" val="1228421671"/>
                    </a:ext>
                  </a:extLst>
                </a:gridCol>
                <a:gridCol w="1331231">
                  <a:extLst>
                    <a:ext uri="{9D8B030D-6E8A-4147-A177-3AD203B41FA5}">
                      <a16:colId xmlns:a16="http://schemas.microsoft.com/office/drawing/2014/main" val="2555204178"/>
                    </a:ext>
                  </a:extLst>
                </a:gridCol>
                <a:gridCol w="1331231">
                  <a:extLst>
                    <a:ext uri="{9D8B030D-6E8A-4147-A177-3AD203B41FA5}">
                      <a16:colId xmlns:a16="http://schemas.microsoft.com/office/drawing/2014/main" val="724218416"/>
                    </a:ext>
                  </a:extLst>
                </a:gridCol>
                <a:gridCol w="1331231">
                  <a:extLst>
                    <a:ext uri="{9D8B030D-6E8A-4147-A177-3AD203B41FA5}">
                      <a16:colId xmlns:a16="http://schemas.microsoft.com/office/drawing/2014/main" val="3634709654"/>
                    </a:ext>
                  </a:extLst>
                </a:gridCol>
              </a:tblGrid>
              <a:tr h="530425">
                <a:tc>
                  <a:txBody>
                    <a:bodyPr/>
                    <a:lstStyle/>
                    <a:p>
                      <a:r>
                        <a:rPr lang="en-US" sz="1400" b="1" cap="all" baseline="0" dirty="0">
                          <a:solidFill>
                            <a:schemeClr val="bg1"/>
                          </a:solidFill>
                          <a:latin typeface="+mn-lt"/>
                        </a:rPr>
                        <a:t>Age Range</a:t>
                      </a:r>
                    </a:p>
                  </a:txBody>
                  <a:tcPr anchor="b">
                    <a:lnL w="3175" cap="flat" cmpd="sng" algn="ctr">
                      <a:solidFill>
                        <a:schemeClr val="accent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Physical</a:t>
                      </a:r>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Language</a:t>
                      </a:r>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Social-Emotional</a:t>
                      </a:r>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Cognitive</a:t>
                      </a:r>
                    </a:p>
                  </a:txBody>
                  <a:tcPr anchor="b">
                    <a:lnL w="3175" cap="flat" cmpd="sng" algn="ctr">
                      <a:solidFill>
                        <a:schemeClr val="bg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extLst>
                  <a:ext uri="{0D108BD9-81ED-4DB2-BD59-A6C34878D82A}">
                    <a16:rowId xmlns:a16="http://schemas.microsoft.com/office/drawing/2014/main" val="1804133074"/>
                  </a:ext>
                </a:extLst>
              </a:tr>
              <a:tr h="313433">
                <a:tc>
                  <a:txBody>
                    <a:bodyPr/>
                    <a:lstStyle/>
                    <a:p>
                      <a:r>
                        <a:rPr lang="en-US" dirty="0"/>
                        <a:t>Infancy (0-12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8361460"/>
                  </a:ext>
                </a:extLst>
              </a:tr>
              <a:tr h="313433">
                <a:tc>
                  <a:txBody>
                    <a:bodyPr/>
                    <a:lstStyle/>
                    <a:p>
                      <a:r>
                        <a:rPr lang="en-US" dirty="0"/>
                        <a:t>Early Toddler (12-24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7220241"/>
                  </a:ext>
                </a:extLst>
              </a:tr>
              <a:tr h="313433">
                <a:tc>
                  <a:txBody>
                    <a:bodyPr/>
                    <a:lstStyle/>
                    <a:p>
                      <a:r>
                        <a:rPr lang="en-US" dirty="0"/>
                        <a:t>Late Toddler (24-36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1323033"/>
                  </a:ext>
                </a:extLst>
              </a:tr>
              <a:tr h="313433">
                <a:tc>
                  <a:txBody>
                    <a:bodyPr/>
                    <a:lstStyle/>
                    <a:p>
                      <a:r>
                        <a:rPr lang="en-US" dirty="0"/>
                        <a:t>Early Childhood (36-48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0964260"/>
                  </a:ext>
                </a:extLst>
              </a:tr>
              <a:tr h="313433">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dirty="0"/>
                        <a:t>Middle Childhood (48-60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5007593"/>
                  </a:ext>
                </a:extLst>
              </a:tr>
              <a:tr h="313433">
                <a:tc>
                  <a:txBody>
                    <a:bodyPr/>
                    <a:lstStyle/>
                    <a:p>
                      <a:r>
                        <a:rPr lang="en-US" dirty="0"/>
                        <a:t>Late Childhood (60-72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3534093"/>
                  </a:ext>
                </a:extLst>
              </a:tr>
              <a:tr h="313433">
                <a:tc>
                  <a:txBody>
                    <a:bodyPr/>
                    <a:lstStyle/>
                    <a:p>
                      <a:r>
                        <a:rPr lang="en-US" dirty="0"/>
                        <a:t>Early Latency (6-7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5563173"/>
                  </a:ext>
                </a:extLst>
              </a:tr>
              <a:tr h="313433">
                <a:tc>
                  <a:txBody>
                    <a:bodyPr/>
                    <a:lstStyle/>
                    <a:p>
                      <a:r>
                        <a:rPr lang="en-US" dirty="0"/>
                        <a:t>Late Latency (8-10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7069492"/>
                  </a:ext>
                </a:extLst>
              </a:tr>
              <a:tr h="313433">
                <a:tc>
                  <a:txBody>
                    <a:bodyPr/>
                    <a:lstStyle/>
                    <a:p>
                      <a:r>
                        <a:rPr lang="en-US" dirty="0"/>
                        <a:t>Early Adolescence (11-14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8893824"/>
                  </a:ext>
                </a:extLst>
              </a:tr>
              <a:tr h="313433">
                <a:tc>
                  <a:txBody>
                    <a:bodyPr/>
                    <a:lstStyle/>
                    <a:p>
                      <a:r>
                        <a:rPr lang="en-US" dirty="0"/>
                        <a:t>Middle Adolescence (15-17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313194"/>
                  </a:ext>
                </a:extLst>
              </a:tr>
              <a:tr h="313433">
                <a:tc>
                  <a:txBody>
                    <a:bodyPr/>
                    <a:lstStyle/>
                    <a:p>
                      <a:r>
                        <a:rPr lang="en-US" dirty="0"/>
                        <a:t>Late Adolescence (18-21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708394"/>
                  </a:ext>
                </a:extLst>
              </a:tr>
            </a:tbl>
          </a:graphicData>
        </a:graphic>
      </p:graphicFrame>
      <p:sp>
        <p:nvSpPr>
          <p:cNvPr id="6" name="Rectangle 5">
            <a:extLst>
              <a:ext uri="{FF2B5EF4-FFF2-40B4-BE49-F238E27FC236}">
                <a16:creationId xmlns:a16="http://schemas.microsoft.com/office/drawing/2014/main" id="{3C262B3C-5632-4ECD-B666-4566EE121C26}"/>
              </a:ext>
              <a:ext uri="{C183D7F6-B498-43B3-948B-1728B52AA6E4}">
                <adec:decorative xmlns:adec="http://schemas.microsoft.com/office/drawing/2017/decorative" val="1"/>
              </a:ext>
            </a:extLst>
          </p:cNvPr>
          <p:cNvSpPr/>
          <p:nvPr/>
        </p:nvSpPr>
        <p:spPr>
          <a:xfrm>
            <a:off x="394681" y="2564895"/>
            <a:ext cx="8325453" cy="1297458"/>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38D113-1DDD-49AE-9AB1-5C1528D4F7E2}"/>
              </a:ext>
              <a:ext uri="{C183D7F6-B498-43B3-948B-1728B52AA6E4}">
                <adec:decorative xmlns:adec="http://schemas.microsoft.com/office/drawing/2017/decorative" val="1"/>
              </a:ext>
            </a:extLst>
          </p:cNvPr>
          <p:cNvSpPr/>
          <p:nvPr/>
        </p:nvSpPr>
        <p:spPr>
          <a:xfrm>
            <a:off x="464237" y="2067417"/>
            <a:ext cx="8230887" cy="505941"/>
          </a:xfrm>
          <a:prstGeom prst="rect">
            <a:avLst/>
          </a:prstGeom>
          <a:noFill/>
          <a:ln w="38100">
            <a:solidFill>
              <a:srgbClr val="D34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22FCED8-9B3E-4579-9B70-209511206BCA}"/>
              </a:ext>
              <a:ext uri="{C183D7F6-B498-43B3-948B-1728B52AA6E4}">
                <adec:decorative xmlns:adec="http://schemas.microsoft.com/office/drawing/2017/decorative" val="1"/>
              </a:ext>
            </a:extLst>
          </p:cNvPr>
          <p:cNvSpPr/>
          <p:nvPr/>
        </p:nvSpPr>
        <p:spPr>
          <a:xfrm>
            <a:off x="419099" y="4247915"/>
            <a:ext cx="8410575" cy="2049623"/>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descr="A rectangle highlighting the Middle Childhood (48-60 months) row.">
            <a:extLst>
              <a:ext uri="{FF2B5EF4-FFF2-40B4-BE49-F238E27FC236}">
                <a16:creationId xmlns:a16="http://schemas.microsoft.com/office/drawing/2014/main" id="{D1FD7388-4EA3-418D-B985-E15014669B02}"/>
              </a:ext>
              <a:ext uri="{C183D7F6-B498-43B3-948B-1728B52AA6E4}">
                <adec:decorative xmlns:adec="http://schemas.microsoft.com/office/drawing/2017/decorative" val="0"/>
              </a:ext>
            </a:extLst>
          </p:cNvPr>
          <p:cNvSpPr/>
          <p:nvPr/>
        </p:nvSpPr>
        <p:spPr>
          <a:xfrm>
            <a:off x="457201" y="3839707"/>
            <a:ext cx="8237924" cy="326079"/>
          </a:xfrm>
          <a:prstGeom prst="rect">
            <a:avLst/>
          </a:prstGeom>
          <a:noFill/>
          <a:ln w="38100">
            <a:solidFill>
              <a:srgbClr val="D34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descr="An arrow indicating the Cognitive column.">
            <a:extLst>
              <a:ext uri="{FF2B5EF4-FFF2-40B4-BE49-F238E27FC236}">
                <a16:creationId xmlns:a16="http://schemas.microsoft.com/office/drawing/2014/main" id="{18F011CB-2C06-4F7C-BF05-27006D74B41B}"/>
              </a:ext>
              <a:ext uri="{C183D7F6-B498-43B3-948B-1728B52AA6E4}">
                <adec:decorative xmlns:adec="http://schemas.microsoft.com/office/drawing/2017/decorative" val="0"/>
              </a:ext>
            </a:extLst>
          </p:cNvPr>
          <p:cNvSpPr/>
          <p:nvPr/>
        </p:nvSpPr>
        <p:spPr>
          <a:xfrm>
            <a:off x="7768128" y="4015089"/>
            <a:ext cx="464134" cy="260433"/>
          </a:xfrm>
          <a:prstGeom prst="triangle">
            <a:avLst/>
          </a:prstGeom>
          <a:solidFill>
            <a:srgbClr val="D34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E24FC71-8772-46CA-929C-34F66A7BB340}"/>
              </a:ext>
            </a:extLst>
          </p:cNvPr>
          <p:cNvSpPr txBox="1"/>
          <p:nvPr/>
        </p:nvSpPr>
        <p:spPr>
          <a:xfrm>
            <a:off x="3358497" y="4250808"/>
            <a:ext cx="5308848" cy="1682512"/>
          </a:xfrm>
          <a:prstGeom prst="rect">
            <a:avLst/>
          </a:prstGeom>
          <a:solidFill>
            <a:srgbClr val="D34E23"/>
          </a:solidFill>
        </p:spPr>
        <p:txBody>
          <a:bodyPr wrap="square" rtlCol="0">
            <a:spAutoFit/>
          </a:bodyPr>
          <a:lstStyle/>
          <a:p>
            <a:pPr marL="201168" indent="-173736">
              <a:spcBef>
                <a:spcPts val="200"/>
              </a:spcBef>
              <a:spcAft>
                <a:spcPts val="200"/>
              </a:spcAft>
              <a:buFont typeface="Wingdings" panose="05000000000000000000" pitchFamily="2" charset="2"/>
              <a:buChar char="§"/>
            </a:pPr>
            <a:r>
              <a:rPr lang="en-US" sz="1500" dirty="0"/>
              <a:t>Understands the order of daily activities (breakfast, lunch, dinner, bedtime, etc.) </a:t>
            </a:r>
          </a:p>
          <a:p>
            <a:pPr marL="201168" indent="-173736">
              <a:spcBef>
                <a:spcPts val="200"/>
              </a:spcBef>
              <a:spcAft>
                <a:spcPts val="200"/>
              </a:spcAft>
              <a:buFont typeface="Wingdings" panose="05000000000000000000" pitchFamily="2" charset="2"/>
              <a:buChar char="§"/>
            </a:pPr>
            <a:r>
              <a:rPr lang="en-US" sz="1500" dirty="0"/>
              <a:t>Can count ten or more objects </a:t>
            </a:r>
          </a:p>
          <a:p>
            <a:pPr marL="201168" indent="-173736">
              <a:spcBef>
                <a:spcPts val="200"/>
              </a:spcBef>
              <a:spcAft>
                <a:spcPts val="200"/>
              </a:spcAft>
              <a:buFont typeface="Wingdings" panose="05000000000000000000" pitchFamily="2" charset="2"/>
              <a:buChar char="§"/>
            </a:pPr>
            <a:r>
              <a:rPr lang="en-US" sz="1500" dirty="0"/>
              <a:t>Correctly names at least four colors &amp; three shapes </a:t>
            </a:r>
          </a:p>
          <a:p>
            <a:pPr marL="201168" indent="-173736">
              <a:spcBef>
                <a:spcPts val="200"/>
              </a:spcBef>
              <a:spcAft>
                <a:spcPts val="200"/>
              </a:spcAft>
              <a:buFont typeface="Wingdings" panose="05000000000000000000" pitchFamily="2" charset="2"/>
              <a:buChar char="§"/>
            </a:pPr>
            <a:r>
              <a:rPr lang="en-US" sz="1500" dirty="0"/>
              <a:t>Able to draw a person with a body &amp; limbs </a:t>
            </a:r>
          </a:p>
          <a:p>
            <a:pPr marL="201168" indent="-173736">
              <a:spcBef>
                <a:spcPts val="200"/>
              </a:spcBef>
              <a:spcAft>
                <a:spcPts val="200"/>
              </a:spcAft>
              <a:buFont typeface="Wingdings" panose="05000000000000000000" pitchFamily="2" charset="2"/>
              <a:buChar char="§"/>
            </a:pPr>
            <a:r>
              <a:rPr lang="en-US" sz="1500" dirty="0"/>
              <a:t>Can copy a circle, square, or other simple shapes </a:t>
            </a:r>
          </a:p>
        </p:txBody>
      </p:sp>
      <p:sp>
        <p:nvSpPr>
          <p:cNvPr id="2" name="Slide Number Placeholder 1">
            <a:extLst>
              <a:ext uri="{FF2B5EF4-FFF2-40B4-BE49-F238E27FC236}">
                <a16:creationId xmlns:a16="http://schemas.microsoft.com/office/drawing/2014/main" id="{5ACB7847-835B-434E-8E3E-ABE8AE97DA0E}"/>
              </a:ext>
            </a:extLst>
          </p:cNvPr>
          <p:cNvSpPr>
            <a:spLocks noGrp="1"/>
          </p:cNvSpPr>
          <p:nvPr>
            <p:ph type="sldNum" sz="quarter" idx="12"/>
          </p:nvPr>
        </p:nvSpPr>
        <p:spPr/>
        <p:txBody>
          <a:bodyPr/>
          <a:lstStyle/>
          <a:p>
            <a:fld id="{773137DE-5778-4973-8EC8-21DEEF19827C}" type="slidenum">
              <a:rPr lang="en-US" smtClean="0"/>
              <a:pPr/>
              <a:t>21</a:t>
            </a:fld>
            <a:endParaRPr lang="en-US" dirty="0"/>
          </a:p>
        </p:txBody>
      </p:sp>
    </p:spTree>
    <p:extLst>
      <p:ext uri="{BB962C8B-B14F-4D97-AF65-F5344CB8AC3E}">
        <p14:creationId xmlns:p14="http://schemas.microsoft.com/office/powerpoint/2010/main" val="4104313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FF73D-B967-44CE-95E5-A787EF280A07}"/>
              </a:ext>
            </a:extLst>
          </p:cNvPr>
          <p:cNvSpPr>
            <a:spLocks noGrp="1"/>
          </p:cNvSpPr>
          <p:nvPr>
            <p:ph type="title"/>
          </p:nvPr>
        </p:nvSpPr>
        <p:spPr/>
        <p:txBody>
          <a:bodyPr/>
          <a:lstStyle/>
          <a:p>
            <a:r>
              <a:rPr lang="en-US" dirty="0"/>
              <a:t>Developmental Stages and Milestones, 7 of 7</a:t>
            </a:r>
          </a:p>
        </p:txBody>
      </p:sp>
      <p:graphicFrame>
        <p:nvGraphicFramePr>
          <p:cNvPr id="9" name="Table 4">
            <a:extLst>
              <a:ext uri="{FF2B5EF4-FFF2-40B4-BE49-F238E27FC236}">
                <a16:creationId xmlns:a16="http://schemas.microsoft.com/office/drawing/2014/main" id="{A74C9D1A-1E68-4072-9839-5ECB307318ED}"/>
              </a:ext>
            </a:extLst>
          </p:cNvPr>
          <p:cNvGraphicFramePr>
            <a:graphicFrameLocks noGrp="1"/>
          </p:cNvGraphicFramePr>
          <p:nvPr>
            <p:extLst>
              <p:ext uri="{D42A27DB-BD31-4B8C-83A1-F6EECF244321}">
                <p14:modId xmlns:p14="http://schemas.microsoft.com/office/powerpoint/2010/main" val="999490144"/>
              </p:ext>
            </p:extLst>
          </p:nvPr>
        </p:nvGraphicFramePr>
        <p:xfrm>
          <a:off x="464237" y="2060581"/>
          <a:ext cx="8218272" cy="3978188"/>
        </p:xfrm>
        <a:graphic>
          <a:graphicData uri="http://schemas.openxmlformats.org/drawingml/2006/table">
            <a:tbl>
              <a:tblPr firstRow="1" bandRow="1">
                <a:tableStyleId>{3B4B98B0-60AC-42C2-AFA5-B58CD77FA1E5}</a:tableStyleId>
              </a:tblPr>
              <a:tblGrid>
                <a:gridCol w="2893348">
                  <a:extLst>
                    <a:ext uri="{9D8B030D-6E8A-4147-A177-3AD203B41FA5}">
                      <a16:colId xmlns:a16="http://schemas.microsoft.com/office/drawing/2014/main" val="2900234608"/>
                    </a:ext>
                  </a:extLst>
                </a:gridCol>
                <a:gridCol w="1331231">
                  <a:extLst>
                    <a:ext uri="{9D8B030D-6E8A-4147-A177-3AD203B41FA5}">
                      <a16:colId xmlns:a16="http://schemas.microsoft.com/office/drawing/2014/main" val="1228421671"/>
                    </a:ext>
                  </a:extLst>
                </a:gridCol>
                <a:gridCol w="1331231">
                  <a:extLst>
                    <a:ext uri="{9D8B030D-6E8A-4147-A177-3AD203B41FA5}">
                      <a16:colId xmlns:a16="http://schemas.microsoft.com/office/drawing/2014/main" val="2555204178"/>
                    </a:ext>
                  </a:extLst>
                </a:gridCol>
                <a:gridCol w="1331231">
                  <a:extLst>
                    <a:ext uri="{9D8B030D-6E8A-4147-A177-3AD203B41FA5}">
                      <a16:colId xmlns:a16="http://schemas.microsoft.com/office/drawing/2014/main" val="724218416"/>
                    </a:ext>
                  </a:extLst>
                </a:gridCol>
                <a:gridCol w="1331231">
                  <a:extLst>
                    <a:ext uri="{9D8B030D-6E8A-4147-A177-3AD203B41FA5}">
                      <a16:colId xmlns:a16="http://schemas.microsoft.com/office/drawing/2014/main" val="3634709654"/>
                    </a:ext>
                  </a:extLst>
                </a:gridCol>
              </a:tblGrid>
              <a:tr h="530425">
                <a:tc>
                  <a:txBody>
                    <a:bodyPr/>
                    <a:lstStyle/>
                    <a:p>
                      <a:r>
                        <a:rPr lang="en-US" sz="1400" b="1" cap="all" baseline="0" dirty="0">
                          <a:solidFill>
                            <a:schemeClr val="bg1"/>
                          </a:solidFill>
                          <a:latin typeface="+mn-lt"/>
                        </a:rPr>
                        <a:t>Age Range</a:t>
                      </a:r>
                    </a:p>
                  </a:txBody>
                  <a:tcPr anchor="b">
                    <a:lnL w="3175" cap="flat" cmpd="sng" algn="ctr">
                      <a:solidFill>
                        <a:schemeClr val="accent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Physical</a:t>
                      </a:r>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Language</a:t>
                      </a:r>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Social-Emotional</a:t>
                      </a:r>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Cognitive</a:t>
                      </a:r>
                    </a:p>
                  </a:txBody>
                  <a:tcPr anchor="b">
                    <a:lnL w="3175" cap="flat" cmpd="sng" algn="ctr">
                      <a:solidFill>
                        <a:schemeClr val="bg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extLst>
                  <a:ext uri="{0D108BD9-81ED-4DB2-BD59-A6C34878D82A}">
                    <a16:rowId xmlns:a16="http://schemas.microsoft.com/office/drawing/2014/main" val="1804133074"/>
                  </a:ext>
                </a:extLst>
              </a:tr>
              <a:tr h="313433">
                <a:tc>
                  <a:txBody>
                    <a:bodyPr/>
                    <a:lstStyle/>
                    <a:p>
                      <a:r>
                        <a:rPr lang="en-US" dirty="0"/>
                        <a:t>Infancy (0-12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8361460"/>
                  </a:ext>
                </a:extLst>
              </a:tr>
              <a:tr h="313433">
                <a:tc>
                  <a:txBody>
                    <a:bodyPr/>
                    <a:lstStyle/>
                    <a:p>
                      <a:r>
                        <a:rPr lang="en-US" dirty="0"/>
                        <a:t>Early Toddler (12-24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7220241"/>
                  </a:ext>
                </a:extLst>
              </a:tr>
              <a:tr h="313433">
                <a:tc>
                  <a:txBody>
                    <a:bodyPr/>
                    <a:lstStyle/>
                    <a:p>
                      <a:r>
                        <a:rPr lang="en-US" dirty="0"/>
                        <a:t>Late Toddler (24-36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1323033"/>
                  </a:ext>
                </a:extLst>
              </a:tr>
              <a:tr h="313433">
                <a:tc>
                  <a:txBody>
                    <a:bodyPr/>
                    <a:lstStyle/>
                    <a:p>
                      <a:r>
                        <a:rPr lang="en-US" dirty="0"/>
                        <a:t>Early Childhood (36-48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0964260"/>
                  </a:ext>
                </a:extLst>
              </a:tr>
              <a:tr h="313433">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dirty="0"/>
                        <a:t>Middle Childhood (48-60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5007593"/>
                  </a:ext>
                </a:extLst>
              </a:tr>
              <a:tr h="313433">
                <a:tc>
                  <a:txBody>
                    <a:bodyPr/>
                    <a:lstStyle/>
                    <a:p>
                      <a:r>
                        <a:rPr lang="en-US" dirty="0"/>
                        <a:t>Late Childhood (60-72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3534093"/>
                  </a:ext>
                </a:extLst>
              </a:tr>
              <a:tr h="313433">
                <a:tc>
                  <a:txBody>
                    <a:bodyPr/>
                    <a:lstStyle/>
                    <a:p>
                      <a:r>
                        <a:rPr lang="en-US" dirty="0"/>
                        <a:t>Early Latency (6-7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5563173"/>
                  </a:ext>
                </a:extLst>
              </a:tr>
              <a:tr h="313433">
                <a:tc>
                  <a:txBody>
                    <a:bodyPr/>
                    <a:lstStyle/>
                    <a:p>
                      <a:r>
                        <a:rPr lang="en-US" dirty="0"/>
                        <a:t>Late Latency (8-10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7069492"/>
                  </a:ext>
                </a:extLst>
              </a:tr>
              <a:tr h="313433">
                <a:tc>
                  <a:txBody>
                    <a:bodyPr/>
                    <a:lstStyle/>
                    <a:p>
                      <a:r>
                        <a:rPr lang="en-US" dirty="0"/>
                        <a:t>Early Adolescence (11-14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8893824"/>
                  </a:ext>
                </a:extLst>
              </a:tr>
              <a:tr h="313433">
                <a:tc>
                  <a:txBody>
                    <a:bodyPr/>
                    <a:lstStyle/>
                    <a:p>
                      <a:r>
                        <a:rPr lang="en-US" dirty="0"/>
                        <a:t>Middle Adolescence (15-17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313194"/>
                  </a:ext>
                </a:extLst>
              </a:tr>
              <a:tr h="313433">
                <a:tc>
                  <a:txBody>
                    <a:bodyPr/>
                    <a:lstStyle/>
                    <a:p>
                      <a:r>
                        <a:rPr lang="en-US" dirty="0"/>
                        <a:t>Late Adolescence (18-21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708394"/>
                  </a:ext>
                </a:extLst>
              </a:tr>
            </a:tbl>
          </a:graphicData>
        </a:graphic>
      </p:graphicFrame>
      <p:sp>
        <p:nvSpPr>
          <p:cNvPr id="8" name="Rectangle 7">
            <a:extLst>
              <a:ext uri="{FF2B5EF4-FFF2-40B4-BE49-F238E27FC236}">
                <a16:creationId xmlns:a16="http://schemas.microsoft.com/office/drawing/2014/main" id="{11ECDE08-40E0-4A10-856B-6713A6A569E1}"/>
              </a:ext>
              <a:ext uri="{C183D7F6-B498-43B3-948B-1728B52AA6E4}">
                <adec:decorative xmlns:adec="http://schemas.microsoft.com/office/drawing/2017/decorative" val="1"/>
              </a:ext>
            </a:extLst>
          </p:cNvPr>
          <p:cNvSpPr/>
          <p:nvPr/>
        </p:nvSpPr>
        <p:spPr>
          <a:xfrm>
            <a:off x="6022694" y="2561665"/>
            <a:ext cx="2678304" cy="3477104"/>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C262B3C-5632-4ECD-B666-4566EE121C26}"/>
              </a:ext>
              <a:ext uri="{C183D7F6-B498-43B3-948B-1728B52AA6E4}">
                <adec:decorative xmlns:adec="http://schemas.microsoft.com/office/drawing/2017/decorative" val="1"/>
              </a:ext>
            </a:extLst>
          </p:cNvPr>
          <p:cNvSpPr/>
          <p:nvPr/>
        </p:nvSpPr>
        <p:spPr>
          <a:xfrm>
            <a:off x="3362879" y="2561665"/>
            <a:ext cx="1325880" cy="3477104"/>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descr="A rectangle highlighting the Age Range column.">
            <a:extLst>
              <a:ext uri="{FF2B5EF4-FFF2-40B4-BE49-F238E27FC236}">
                <a16:creationId xmlns:a16="http://schemas.microsoft.com/office/drawing/2014/main" id="{3FA41608-4458-46CB-A13B-38DB2D160647}"/>
              </a:ext>
              <a:ext uri="{C183D7F6-B498-43B3-948B-1728B52AA6E4}">
                <adec:decorative xmlns:adec="http://schemas.microsoft.com/office/drawing/2017/decorative" val="0"/>
              </a:ext>
            </a:extLst>
          </p:cNvPr>
          <p:cNvSpPr/>
          <p:nvPr/>
        </p:nvSpPr>
        <p:spPr>
          <a:xfrm>
            <a:off x="464237" y="2060581"/>
            <a:ext cx="2898642" cy="3990545"/>
          </a:xfrm>
          <a:prstGeom prst="rect">
            <a:avLst/>
          </a:prstGeom>
          <a:noFill/>
          <a:ln w="38100">
            <a:solidFill>
              <a:srgbClr val="D34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descr="An arrow highlighting the Language column.">
            <a:extLst>
              <a:ext uri="{FF2B5EF4-FFF2-40B4-BE49-F238E27FC236}">
                <a16:creationId xmlns:a16="http://schemas.microsoft.com/office/drawing/2014/main" id="{4F38D113-1DDD-49AE-9AB1-5C1528D4F7E2}"/>
              </a:ext>
              <a:ext uri="{C183D7F6-B498-43B3-948B-1728B52AA6E4}">
                <adec:decorative xmlns:adec="http://schemas.microsoft.com/office/drawing/2017/decorative" val="0"/>
              </a:ext>
            </a:extLst>
          </p:cNvPr>
          <p:cNvSpPr/>
          <p:nvPr/>
        </p:nvSpPr>
        <p:spPr>
          <a:xfrm>
            <a:off x="4696814" y="2060581"/>
            <a:ext cx="1325880" cy="3990545"/>
          </a:xfrm>
          <a:prstGeom prst="rect">
            <a:avLst/>
          </a:prstGeom>
          <a:noFill/>
          <a:ln w="38100">
            <a:solidFill>
              <a:srgbClr val="D34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5ACB7847-835B-434E-8E3E-ABE8AE97DA0E}"/>
              </a:ext>
            </a:extLst>
          </p:cNvPr>
          <p:cNvSpPr>
            <a:spLocks noGrp="1"/>
          </p:cNvSpPr>
          <p:nvPr>
            <p:ph type="sldNum" sz="quarter" idx="12"/>
          </p:nvPr>
        </p:nvSpPr>
        <p:spPr/>
        <p:txBody>
          <a:bodyPr/>
          <a:lstStyle/>
          <a:p>
            <a:fld id="{773137DE-5778-4973-8EC8-21DEEF19827C}" type="slidenum">
              <a:rPr lang="en-US" smtClean="0"/>
              <a:pPr/>
              <a:t>22</a:t>
            </a:fld>
            <a:endParaRPr lang="en-US" dirty="0"/>
          </a:p>
        </p:txBody>
      </p:sp>
    </p:spTree>
    <p:extLst>
      <p:ext uri="{BB962C8B-B14F-4D97-AF65-F5344CB8AC3E}">
        <p14:creationId xmlns:p14="http://schemas.microsoft.com/office/powerpoint/2010/main" val="845820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FF73D-B967-44CE-95E5-A787EF280A07}"/>
              </a:ext>
            </a:extLst>
          </p:cNvPr>
          <p:cNvSpPr>
            <a:spLocks noGrp="1"/>
          </p:cNvSpPr>
          <p:nvPr>
            <p:ph type="title"/>
          </p:nvPr>
        </p:nvSpPr>
        <p:spPr/>
        <p:txBody>
          <a:bodyPr/>
          <a:lstStyle/>
          <a:p>
            <a:r>
              <a:rPr lang="en-US" dirty="0"/>
              <a:t>Developmental Stages and Milestones</a:t>
            </a:r>
            <a:br>
              <a:rPr lang="en-US" dirty="0"/>
            </a:br>
            <a:r>
              <a:rPr lang="en-US" dirty="0"/>
              <a:t>Language, 1 of 5</a:t>
            </a:r>
          </a:p>
        </p:txBody>
      </p:sp>
      <p:graphicFrame>
        <p:nvGraphicFramePr>
          <p:cNvPr id="7" name="Table 4">
            <a:extLst>
              <a:ext uri="{FF2B5EF4-FFF2-40B4-BE49-F238E27FC236}">
                <a16:creationId xmlns:a16="http://schemas.microsoft.com/office/drawing/2014/main" id="{F9FB2EE5-FA9D-47DA-9790-76C4A5B7C4C6}"/>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400282738"/>
              </p:ext>
            </p:extLst>
          </p:nvPr>
        </p:nvGraphicFramePr>
        <p:xfrm>
          <a:off x="394681" y="2060581"/>
          <a:ext cx="8218272" cy="3978188"/>
        </p:xfrm>
        <a:graphic>
          <a:graphicData uri="http://schemas.openxmlformats.org/drawingml/2006/table">
            <a:tbl>
              <a:tblPr firstRow="1" bandRow="1">
                <a:tableStyleId>{3B4B98B0-60AC-42C2-AFA5-B58CD77FA1E5}</a:tableStyleId>
              </a:tblPr>
              <a:tblGrid>
                <a:gridCol w="2893348">
                  <a:extLst>
                    <a:ext uri="{9D8B030D-6E8A-4147-A177-3AD203B41FA5}">
                      <a16:colId xmlns:a16="http://schemas.microsoft.com/office/drawing/2014/main" val="2900234608"/>
                    </a:ext>
                  </a:extLst>
                </a:gridCol>
                <a:gridCol w="5324924">
                  <a:extLst>
                    <a:ext uri="{9D8B030D-6E8A-4147-A177-3AD203B41FA5}">
                      <a16:colId xmlns:a16="http://schemas.microsoft.com/office/drawing/2014/main" val="1228421671"/>
                    </a:ext>
                  </a:extLst>
                </a:gridCol>
              </a:tblGrid>
              <a:tr h="530425">
                <a:tc>
                  <a:txBody>
                    <a:bodyPr/>
                    <a:lstStyle/>
                    <a:p>
                      <a:r>
                        <a:rPr lang="en-US" sz="1400" b="1" cap="all" baseline="0" dirty="0">
                          <a:solidFill>
                            <a:schemeClr val="bg1"/>
                          </a:solidFill>
                          <a:latin typeface="+mn-lt"/>
                        </a:rPr>
                        <a:t>Age Range</a:t>
                      </a:r>
                    </a:p>
                  </a:txBody>
                  <a:tcPr anchor="b">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Language</a:t>
                      </a:r>
                    </a:p>
                  </a:txBody>
                  <a:tcPr anchor="b">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extLst>
                  <a:ext uri="{0D108BD9-81ED-4DB2-BD59-A6C34878D82A}">
                    <a16:rowId xmlns:a16="http://schemas.microsoft.com/office/drawing/2014/main" val="1804133074"/>
                  </a:ext>
                </a:extLst>
              </a:tr>
              <a:tr h="313433">
                <a:tc>
                  <a:txBody>
                    <a:bodyPr/>
                    <a:lstStyle/>
                    <a:p>
                      <a:r>
                        <a:rPr lang="en-US" b="1" dirty="0">
                          <a:solidFill>
                            <a:srgbClr val="873217"/>
                          </a:solidFill>
                        </a:rPr>
                        <a:t>Infancy (0-12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8361460"/>
                  </a:ext>
                </a:extLst>
              </a:tr>
              <a:tr h="313433">
                <a:tc>
                  <a:txBody>
                    <a:bodyPr/>
                    <a:lstStyle/>
                    <a:p>
                      <a:r>
                        <a:rPr lang="en-US" dirty="0"/>
                        <a:t>Early Toddler (12-24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7220241"/>
                  </a:ext>
                </a:extLst>
              </a:tr>
              <a:tr h="313433">
                <a:tc>
                  <a:txBody>
                    <a:bodyPr/>
                    <a:lstStyle/>
                    <a:p>
                      <a:r>
                        <a:rPr lang="en-US" dirty="0"/>
                        <a:t>Late Toddler (24-36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1323033"/>
                  </a:ext>
                </a:extLst>
              </a:tr>
              <a:tr h="313433">
                <a:tc>
                  <a:txBody>
                    <a:bodyPr/>
                    <a:lstStyle/>
                    <a:p>
                      <a:r>
                        <a:rPr lang="en-US" dirty="0"/>
                        <a:t>Early Childhood (36-48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0964260"/>
                  </a:ext>
                </a:extLst>
              </a:tr>
              <a:tr h="313433">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dirty="0"/>
                        <a:t>Middle Childhood (48-60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5007593"/>
                  </a:ext>
                </a:extLst>
              </a:tr>
              <a:tr h="313433">
                <a:tc>
                  <a:txBody>
                    <a:bodyPr/>
                    <a:lstStyle/>
                    <a:p>
                      <a:r>
                        <a:rPr lang="en-US" dirty="0"/>
                        <a:t>Late Childhood (60-72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3534093"/>
                  </a:ext>
                </a:extLst>
              </a:tr>
              <a:tr h="313433">
                <a:tc>
                  <a:txBody>
                    <a:bodyPr/>
                    <a:lstStyle/>
                    <a:p>
                      <a:r>
                        <a:rPr lang="en-US" dirty="0"/>
                        <a:t>Early Latency (6-7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5563173"/>
                  </a:ext>
                </a:extLst>
              </a:tr>
              <a:tr h="313433">
                <a:tc>
                  <a:txBody>
                    <a:bodyPr/>
                    <a:lstStyle/>
                    <a:p>
                      <a:r>
                        <a:rPr lang="en-US" dirty="0"/>
                        <a:t>Late Latency (8-10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7069492"/>
                  </a:ext>
                </a:extLst>
              </a:tr>
              <a:tr h="313433">
                <a:tc>
                  <a:txBody>
                    <a:bodyPr/>
                    <a:lstStyle/>
                    <a:p>
                      <a:r>
                        <a:rPr lang="en-US" dirty="0"/>
                        <a:t>Early Adolescence (11-14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8893824"/>
                  </a:ext>
                </a:extLst>
              </a:tr>
              <a:tr h="313433">
                <a:tc>
                  <a:txBody>
                    <a:bodyPr/>
                    <a:lstStyle/>
                    <a:p>
                      <a:r>
                        <a:rPr lang="en-US" dirty="0"/>
                        <a:t>Middle Adolescence (15-17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313194"/>
                  </a:ext>
                </a:extLst>
              </a:tr>
              <a:tr h="313433">
                <a:tc>
                  <a:txBody>
                    <a:bodyPr/>
                    <a:lstStyle/>
                    <a:p>
                      <a:r>
                        <a:rPr lang="en-US" dirty="0"/>
                        <a:t>Late Adolescence (18-21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708394"/>
                  </a:ext>
                </a:extLst>
              </a:tr>
            </a:tbl>
          </a:graphicData>
        </a:graphic>
      </p:graphicFrame>
      <p:sp>
        <p:nvSpPr>
          <p:cNvPr id="11" name="Isosceles Triangle 10" descr="An arrow indicating Infancy (0-12 months).">
            <a:extLst>
              <a:ext uri="{FF2B5EF4-FFF2-40B4-BE49-F238E27FC236}">
                <a16:creationId xmlns:a16="http://schemas.microsoft.com/office/drawing/2014/main" id="{EAA07A0B-09EC-4072-82CF-AF0D9A9EACBD}"/>
              </a:ext>
              <a:ext uri="{C183D7F6-B498-43B3-948B-1728B52AA6E4}">
                <adec:decorative xmlns:adec="http://schemas.microsoft.com/office/drawing/2017/decorative" val="0"/>
              </a:ext>
            </a:extLst>
          </p:cNvPr>
          <p:cNvSpPr/>
          <p:nvPr/>
        </p:nvSpPr>
        <p:spPr>
          <a:xfrm rot="16200000">
            <a:off x="2958099" y="2617710"/>
            <a:ext cx="355887" cy="289341"/>
          </a:xfrm>
          <a:prstGeom prst="triangle">
            <a:avLst/>
          </a:prstGeom>
          <a:solidFill>
            <a:srgbClr val="D34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B7CB3A65-4833-47BD-95B9-BEA1D30A373A}"/>
              </a:ext>
            </a:extLst>
          </p:cNvPr>
          <p:cNvSpPr/>
          <p:nvPr/>
        </p:nvSpPr>
        <p:spPr>
          <a:xfrm>
            <a:off x="3280713" y="2584436"/>
            <a:ext cx="5332240" cy="3454333"/>
          </a:xfrm>
          <a:prstGeom prst="rect">
            <a:avLst/>
          </a:prstGeom>
          <a:solidFill>
            <a:srgbClr val="D34E23"/>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0" rtlCol="0" anchor="t" anchorCtr="0"/>
          <a:lstStyle/>
          <a:p>
            <a:pPr marL="201168" indent="-173736">
              <a:spcBef>
                <a:spcPts val="200"/>
              </a:spcBef>
              <a:spcAft>
                <a:spcPts val="200"/>
              </a:spcAft>
              <a:buFont typeface="Wingdings" panose="05000000000000000000" pitchFamily="2" charset="2"/>
              <a:buChar char="§"/>
            </a:pPr>
            <a:r>
              <a:rPr lang="en-US" sz="1800" dirty="0">
                <a:solidFill>
                  <a:schemeClr val="tx1"/>
                </a:solidFill>
              </a:rPr>
              <a:t>Early vocalizations (cooing, babbling) </a:t>
            </a:r>
          </a:p>
          <a:p>
            <a:pPr marL="201168" indent="-173736">
              <a:spcBef>
                <a:spcPts val="200"/>
              </a:spcBef>
              <a:spcAft>
                <a:spcPts val="200"/>
              </a:spcAft>
              <a:buFont typeface="Wingdings" panose="05000000000000000000" pitchFamily="2" charset="2"/>
              <a:buChar char="§"/>
            </a:pPr>
            <a:r>
              <a:rPr lang="en-US" sz="1800" dirty="0">
                <a:solidFill>
                  <a:schemeClr val="tx1"/>
                </a:solidFill>
              </a:rPr>
              <a:t>Back-and-forth vocal exchanges </a:t>
            </a:r>
          </a:p>
          <a:p>
            <a:pPr marL="201168" indent="-173736">
              <a:spcBef>
                <a:spcPts val="200"/>
              </a:spcBef>
              <a:spcAft>
                <a:spcPts val="200"/>
              </a:spcAft>
              <a:buFont typeface="Wingdings" panose="05000000000000000000" pitchFamily="2" charset="2"/>
              <a:buChar char="§"/>
            </a:pPr>
            <a:r>
              <a:rPr lang="en-US" sz="1800" dirty="0">
                <a:solidFill>
                  <a:schemeClr val="tx1"/>
                </a:solidFill>
              </a:rPr>
              <a:t>Can mimic adult conversations with vocalizations </a:t>
            </a:r>
          </a:p>
          <a:p>
            <a:pPr marL="201168" indent="-173736">
              <a:spcBef>
                <a:spcPts val="200"/>
              </a:spcBef>
              <a:spcAft>
                <a:spcPts val="200"/>
              </a:spcAft>
              <a:buFont typeface="Wingdings" panose="05000000000000000000" pitchFamily="2" charset="2"/>
              <a:buChar char="§"/>
            </a:pPr>
            <a:r>
              <a:rPr lang="en-US" sz="1800" dirty="0">
                <a:solidFill>
                  <a:schemeClr val="tx1"/>
                </a:solidFill>
              </a:rPr>
              <a:t>May sign simple words at 1 year, if taught </a:t>
            </a:r>
          </a:p>
          <a:p>
            <a:pPr marL="201168" indent="-173736">
              <a:spcBef>
                <a:spcPts val="200"/>
              </a:spcBef>
              <a:spcAft>
                <a:spcPts val="200"/>
              </a:spcAft>
              <a:buFont typeface="Wingdings" panose="05000000000000000000" pitchFamily="2" charset="2"/>
              <a:buChar char="§"/>
            </a:pPr>
            <a:r>
              <a:rPr lang="en-US" sz="1800" dirty="0">
                <a:solidFill>
                  <a:schemeClr val="tx1"/>
                </a:solidFill>
              </a:rPr>
              <a:t>Single words may come late in this range, or may have special sounds for caregiver(s), food, pets, etc. </a:t>
            </a:r>
          </a:p>
        </p:txBody>
      </p:sp>
      <p:sp>
        <p:nvSpPr>
          <p:cNvPr id="2" name="Slide Number Placeholder 1">
            <a:extLst>
              <a:ext uri="{FF2B5EF4-FFF2-40B4-BE49-F238E27FC236}">
                <a16:creationId xmlns:a16="http://schemas.microsoft.com/office/drawing/2014/main" id="{5ACB7847-835B-434E-8E3E-ABE8AE97DA0E}"/>
              </a:ext>
            </a:extLst>
          </p:cNvPr>
          <p:cNvSpPr>
            <a:spLocks noGrp="1"/>
          </p:cNvSpPr>
          <p:nvPr>
            <p:ph type="sldNum" sz="quarter" idx="12"/>
          </p:nvPr>
        </p:nvSpPr>
        <p:spPr/>
        <p:txBody>
          <a:bodyPr/>
          <a:lstStyle/>
          <a:p>
            <a:fld id="{773137DE-5778-4973-8EC8-21DEEF19827C}" type="slidenum">
              <a:rPr lang="en-US" smtClean="0"/>
              <a:pPr/>
              <a:t>23</a:t>
            </a:fld>
            <a:endParaRPr lang="en-US" dirty="0"/>
          </a:p>
        </p:txBody>
      </p:sp>
    </p:spTree>
    <p:extLst>
      <p:ext uri="{BB962C8B-B14F-4D97-AF65-F5344CB8AC3E}">
        <p14:creationId xmlns:p14="http://schemas.microsoft.com/office/powerpoint/2010/main" val="3592350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FF73D-B967-44CE-95E5-A787EF280A07}"/>
              </a:ext>
            </a:extLst>
          </p:cNvPr>
          <p:cNvSpPr>
            <a:spLocks noGrp="1"/>
          </p:cNvSpPr>
          <p:nvPr>
            <p:ph type="title"/>
          </p:nvPr>
        </p:nvSpPr>
        <p:spPr/>
        <p:txBody>
          <a:bodyPr/>
          <a:lstStyle/>
          <a:p>
            <a:r>
              <a:rPr lang="en-US" dirty="0"/>
              <a:t>Developmental Stages and Milestones</a:t>
            </a:r>
            <a:br>
              <a:rPr lang="en-US" dirty="0"/>
            </a:br>
            <a:r>
              <a:rPr lang="en-US" dirty="0"/>
              <a:t>Language, 2 of 5</a:t>
            </a:r>
          </a:p>
        </p:txBody>
      </p:sp>
      <p:graphicFrame>
        <p:nvGraphicFramePr>
          <p:cNvPr id="7" name="Table 4">
            <a:extLst>
              <a:ext uri="{FF2B5EF4-FFF2-40B4-BE49-F238E27FC236}">
                <a16:creationId xmlns:a16="http://schemas.microsoft.com/office/drawing/2014/main" id="{F9FB2EE5-FA9D-47DA-9790-76C4A5B7C4C6}"/>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112341672"/>
              </p:ext>
            </p:extLst>
          </p:nvPr>
        </p:nvGraphicFramePr>
        <p:xfrm>
          <a:off x="394681" y="2060581"/>
          <a:ext cx="8218272" cy="3978188"/>
        </p:xfrm>
        <a:graphic>
          <a:graphicData uri="http://schemas.openxmlformats.org/drawingml/2006/table">
            <a:tbl>
              <a:tblPr firstRow="1" bandRow="1">
                <a:tableStyleId>{3B4B98B0-60AC-42C2-AFA5-B58CD77FA1E5}</a:tableStyleId>
              </a:tblPr>
              <a:tblGrid>
                <a:gridCol w="2893348">
                  <a:extLst>
                    <a:ext uri="{9D8B030D-6E8A-4147-A177-3AD203B41FA5}">
                      <a16:colId xmlns:a16="http://schemas.microsoft.com/office/drawing/2014/main" val="2900234608"/>
                    </a:ext>
                  </a:extLst>
                </a:gridCol>
                <a:gridCol w="5324924">
                  <a:extLst>
                    <a:ext uri="{9D8B030D-6E8A-4147-A177-3AD203B41FA5}">
                      <a16:colId xmlns:a16="http://schemas.microsoft.com/office/drawing/2014/main" val="1228421671"/>
                    </a:ext>
                  </a:extLst>
                </a:gridCol>
              </a:tblGrid>
              <a:tr h="530425">
                <a:tc>
                  <a:txBody>
                    <a:bodyPr/>
                    <a:lstStyle/>
                    <a:p>
                      <a:r>
                        <a:rPr lang="en-US" sz="1400" b="1" cap="all" baseline="0" dirty="0">
                          <a:solidFill>
                            <a:schemeClr val="bg1"/>
                          </a:solidFill>
                          <a:latin typeface="+mn-lt"/>
                        </a:rPr>
                        <a:t>Age Range</a:t>
                      </a:r>
                    </a:p>
                  </a:txBody>
                  <a:tcPr anchor="b">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Language</a:t>
                      </a:r>
                    </a:p>
                  </a:txBody>
                  <a:tcPr anchor="b">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extLst>
                  <a:ext uri="{0D108BD9-81ED-4DB2-BD59-A6C34878D82A}">
                    <a16:rowId xmlns:a16="http://schemas.microsoft.com/office/drawing/2014/main" val="1804133074"/>
                  </a:ext>
                </a:extLst>
              </a:tr>
              <a:tr h="313433">
                <a:tc>
                  <a:txBody>
                    <a:bodyPr/>
                    <a:lstStyle/>
                    <a:p>
                      <a:r>
                        <a:rPr lang="en-US" sz="1350" kern="1200" dirty="0">
                          <a:solidFill>
                            <a:schemeClr val="tx1"/>
                          </a:solidFill>
                          <a:latin typeface="+mn-lt"/>
                          <a:ea typeface="+mn-ea"/>
                          <a:cs typeface="+mn-cs"/>
                        </a:rPr>
                        <a:t>Infancy (0-12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8361460"/>
                  </a:ext>
                </a:extLst>
              </a:tr>
              <a:tr h="313433">
                <a:tc>
                  <a:txBody>
                    <a:bodyPr/>
                    <a:lstStyle/>
                    <a:p>
                      <a:r>
                        <a:rPr lang="en-US" sz="1350" b="1" kern="1200" dirty="0">
                          <a:solidFill>
                            <a:srgbClr val="873217"/>
                          </a:solidFill>
                          <a:latin typeface="+mn-lt"/>
                          <a:ea typeface="+mn-ea"/>
                          <a:cs typeface="+mn-cs"/>
                        </a:rPr>
                        <a:t>Early Toddler (12-24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7220241"/>
                  </a:ext>
                </a:extLst>
              </a:tr>
              <a:tr h="313433">
                <a:tc>
                  <a:txBody>
                    <a:bodyPr/>
                    <a:lstStyle/>
                    <a:p>
                      <a:r>
                        <a:rPr lang="en-US" dirty="0"/>
                        <a:t>Late Toddler (24-36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1323033"/>
                  </a:ext>
                </a:extLst>
              </a:tr>
              <a:tr h="313433">
                <a:tc>
                  <a:txBody>
                    <a:bodyPr/>
                    <a:lstStyle/>
                    <a:p>
                      <a:r>
                        <a:rPr lang="en-US" dirty="0"/>
                        <a:t>Early Childhood (36-48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0964260"/>
                  </a:ext>
                </a:extLst>
              </a:tr>
              <a:tr h="313433">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dirty="0"/>
                        <a:t>Middle Childhood (48-60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5007593"/>
                  </a:ext>
                </a:extLst>
              </a:tr>
              <a:tr h="313433">
                <a:tc>
                  <a:txBody>
                    <a:bodyPr/>
                    <a:lstStyle/>
                    <a:p>
                      <a:r>
                        <a:rPr lang="en-US" dirty="0"/>
                        <a:t>Late Childhood (60-72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3534093"/>
                  </a:ext>
                </a:extLst>
              </a:tr>
              <a:tr h="313433">
                <a:tc>
                  <a:txBody>
                    <a:bodyPr/>
                    <a:lstStyle/>
                    <a:p>
                      <a:r>
                        <a:rPr lang="en-US" dirty="0"/>
                        <a:t>Early Latency (6-7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5563173"/>
                  </a:ext>
                </a:extLst>
              </a:tr>
              <a:tr h="313433">
                <a:tc>
                  <a:txBody>
                    <a:bodyPr/>
                    <a:lstStyle/>
                    <a:p>
                      <a:r>
                        <a:rPr lang="en-US" dirty="0"/>
                        <a:t>Late Latency (8-10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7069492"/>
                  </a:ext>
                </a:extLst>
              </a:tr>
              <a:tr h="313433">
                <a:tc>
                  <a:txBody>
                    <a:bodyPr/>
                    <a:lstStyle/>
                    <a:p>
                      <a:r>
                        <a:rPr lang="en-US" dirty="0"/>
                        <a:t>Early Adolescence (11-14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8893824"/>
                  </a:ext>
                </a:extLst>
              </a:tr>
              <a:tr h="313433">
                <a:tc>
                  <a:txBody>
                    <a:bodyPr/>
                    <a:lstStyle/>
                    <a:p>
                      <a:r>
                        <a:rPr lang="en-US" dirty="0"/>
                        <a:t>Middle Adolescence (15-17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313194"/>
                  </a:ext>
                </a:extLst>
              </a:tr>
              <a:tr h="313433">
                <a:tc>
                  <a:txBody>
                    <a:bodyPr/>
                    <a:lstStyle/>
                    <a:p>
                      <a:r>
                        <a:rPr lang="en-US" dirty="0"/>
                        <a:t>Late Adolescence (18-21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708394"/>
                  </a:ext>
                </a:extLst>
              </a:tr>
            </a:tbl>
          </a:graphicData>
        </a:graphic>
      </p:graphicFrame>
      <p:sp>
        <p:nvSpPr>
          <p:cNvPr id="8" name="Isosceles Triangle 7" descr="An arrow indicating Early Toddler (12-24 months).">
            <a:extLst>
              <a:ext uri="{FF2B5EF4-FFF2-40B4-BE49-F238E27FC236}">
                <a16:creationId xmlns:a16="http://schemas.microsoft.com/office/drawing/2014/main" id="{E1C46E3F-B58B-4B01-A4F3-3CEE107F2419}"/>
              </a:ext>
              <a:ext uri="{C183D7F6-B498-43B3-948B-1728B52AA6E4}">
                <adec:decorative xmlns:adec="http://schemas.microsoft.com/office/drawing/2017/decorative" val="0"/>
              </a:ext>
            </a:extLst>
          </p:cNvPr>
          <p:cNvSpPr/>
          <p:nvPr/>
        </p:nvSpPr>
        <p:spPr>
          <a:xfrm rot="16200000">
            <a:off x="2958099" y="2931979"/>
            <a:ext cx="355887" cy="289341"/>
          </a:xfrm>
          <a:prstGeom prst="triangle">
            <a:avLst/>
          </a:prstGeom>
          <a:solidFill>
            <a:srgbClr val="D34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B7CB3A65-4833-47BD-95B9-BEA1D30A373A}"/>
              </a:ext>
            </a:extLst>
          </p:cNvPr>
          <p:cNvSpPr/>
          <p:nvPr/>
        </p:nvSpPr>
        <p:spPr>
          <a:xfrm>
            <a:off x="3280713" y="2584436"/>
            <a:ext cx="5332240" cy="3454333"/>
          </a:xfrm>
          <a:prstGeom prst="rect">
            <a:avLst/>
          </a:prstGeom>
          <a:solidFill>
            <a:srgbClr val="D34E23"/>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0" rtlCol="0" anchor="t" anchorCtr="0"/>
          <a:lstStyle/>
          <a:p>
            <a:pPr marL="201168" indent="-173736">
              <a:spcBef>
                <a:spcPts val="200"/>
              </a:spcBef>
              <a:spcAft>
                <a:spcPts val="200"/>
              </a:spcAft>
              <a:buFont typeface="Wingdings" panose="05000000000000000000" pitchFamily="2" charset="2"/>
              <a:buChar char="§"/>
            </a:pPr>
            <a:r>
              <a:rPr lang="en-US" sz="1800" dirty="0">
                <a:solidFill>
                  <a:schemeClr val="tx1"/>
                </a:solidFill>
              </a:rPr>
              <a:t>Typically, 50 words by 18 months </a:t>
            </a:r>
          </a:p>
          <a:p>
            <a:pPr marL="201168" indent="-173736">
              <a:spcBef>
                <a:spcPts val="200"/>
              </a:spcBef>
              <a:spcAft>
                <a:spcPts val="200"/>
              </a:spcAft>
              <a:buFont typeface="Wingdings" panose="05000000000000000000" pitchFamily="2" charset="2"/>
              <a:buChar char="§"/>
            </a:pPr>
            <a:r>
              <a:rPr lang="en-US" sz="1800" dirty="0">
                <a:solidFill>
                  <a:schemeClr val="tx1"/>
                </a:solidFill>
              </a:rPr>
              <a:t>200 words by 24 months </a:t>
            </a:r>
          </a:p>
          <a:p>
            <a:pPr marL="201168" indent="-173736">
              <a:spcBef>
                <a:spcPts val="200"/>
              </a:spcBef>
              <a:spcAft>
                <a:spcPts val="200"/>
              </a:spcAft>
              <a:buFont typeface="Wingdings" panose="05000000000000000000" pitchFamily="2" charset="2"/>
              <a:buChar char="§"/>
            </a:pPr>
            <a:r>
              <a:rPr lang="en-US" sz="1800" dirty="0">
                <a:solidFill>
                  <a:schemeClr val="tx1"/>
                </a:solidFill>
              </a:rPr>
              <a:t>Looks at caregiver as a means for communicating with caregiver in times of ambiguity or stress </a:t>
            </a:r>
          </a:p>
          <a:p>
            <a:pPr marL="201168" indent="-173736">
              <a:spcBef>
                <a:spcPts val="200"/>
              </a:spcBef>
              <a:spcAft>
                <a:spcPts val="200"/>
              </a:spcAft>
              <a:buFont typeface="Wingdings" panose="05000000000000000000" pitchFamily="2" charset="2"/>
              <a:buChar char="§"/>
            </a:pPr>
            <a:r>
              <a:rPr lang="en-US" sz="1800" dirty="0">
                <a:solidFill>
                  <a:schemeClr val="tx1"/>
                </a:solidFill>
              </a:rPr>
              <a:t>Can understand and respond to words </a:t>
            </a:r>
          </a:p>
        </p:txBody>
      </p:sp>
      <p:sp>
        <p:nvSpPr>
          <p:cNvPr id="2" name="Slide Number Placeholder 1">
            <a:extLst>
              <a:ext uri="{FF2B5EF4-FFF2-40B4-BE49-F238E27FC236}">
                <a16:creationId xmlns:a16="http://schemas.microsoft.com/office/drawing/2014/main" id="{5ACB7847-835B-434E-8E3E-ABE8AE97DA0E}"/>
              </a:ext>
            </a:extLst>
          </p:cNvPr>
          <p:cNvSpPr>
            <a:spLocks noGrp="1"/>
          </p:cNvSpPr>
          <p:nvPr>
            <p:ph type="sldNum" sz="quarter" idx="12"/>
          </p:nvPr>
        </p:nvSpPr>
        <p:spPr/>
        <p:txBody>
          <a:bodyPr/>
          <a:lstStyle/>
          <a:p>
            <a:fld id="{773137DE-5778-4973-8EC8-21DEEF19827C}" type="slidenum">
              <a:rPr lang="en-US" smtClean="0"/>
              <a:pPr/>
              <a:t>24</a:t>
            </a:fld>
            <a:endParaRPr lang="en-US" dirty="0"/>
          </a:p>
        </p:txBody>
      </p:sp>
    </p:spTree>
    <p:extLst>
      <p:ext uri="{BB962C8B-B14F-4D97-AF65-F5344CB8AC3E}">
        <p14:creationId xmlns:p14="http://schemas.microsoft.com/office/powerpoint/2010/main" val="3675801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FF73D-B967-44CE-95E5-A787EF280A07}"/>
              </a:ext>
            </a:extLst>
          </p:cNvPr>
          <p:cNvSpPr>
            <a:spLocks noGrp="1"/>
          </p:cNvSpPr>
          <p:nvPr>
            <p:ph type="title"/>
          </p:nvPr>
        </p:nvSpPr>
        <p:spPr/>
        <p:txBody>
          <a:bodyPr/>
          <a:lstStyle/>
          <a:p>
            <a:r>
              <a:rPr lang="en-US" dirty="0"/>
              <a:t>Developmental Stages and Milestones</a:t>
            </a:r>
            <a:br>
              <a:rPr lang="en-US" dirty="0"/>
            </a:br>
            <a:r>
              <a:rPr lang="en-US" dirty="0"/>
              <a:t>Language, 3 of 5</a:t>
            </a:r>
          </a:p>
        </p:txBody>
      </p:sp>
      <p:graphicFrame>
        <p:nvGraphicFramePr>
          <p:cNvPr id="7" name="Table 4">
            <a:extLst>
              <a:ext uri="{FF2B5EF4-FFF2-40B4-BE49-F238E27FC236}">
                <a16:creationId xmlns:a16="http://schemas.microsoft.com/office/drawing/2014/main" id="{F9FB2EE5-FA9D-47DA-9790-76C4A5B7C4C6}"/>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21710073"/>
              </p:ext>
            </p:extLst>
          </p:nvPr>
        </p:nvGraphicFramePr>
        <p:xfrm>
          <a:off x="394681" y="2060581"/>
          <a:ext cx="8218272" cy="3978188"/>
        </p:xfrm>
        <a:graphic>
          <a:graphicData uri="http://schemas.openxmlformats.org/drawingml/2006/table">
            <a:tbl>
              <a:tblPr firstRow="1" bandRow="1">
                <a:tableStyleId>{3B4B98B0-60AC-42C2-AFA5-B58CD77FA1E5}</a:tableStyleId>
              </a:tblPr>
              <a:tblGrid>
                <a:gridCol w="2893348">
                  <a:extLst>
                    <a:ext uri="{9D8B030D-6E8A-4147-A177-3AD203B41FA5}">
                      <a16:colId xmlns:a16="http://schemas.microsoft.com/office/drawing/2014/main" val="2900234608"/>
                    </a:ext>
                  </a:extLst>
                </a:gridCol>
                <a:gridCol w="5324924">
                  <a:extLst>
                    <a:ext uri="{9D8B030D-6E8A-4147-A177-3AD203B41FA5}">
                      <a16:colId xmlns:a16="http://schemas.microsoft.com/office/drawing/2014/main" val="1228421671"/>
                    </a:ext>
                  </a:extLst>
                </a:gridCol>
              </a:tblGrid>
              <a:tr h="530425">
                <a:tc>
                  <a:txBody>
                    <a:bodyPr/>
                    <a:lstStyle/>
                    <a:p>
                      <a:r>
                        <a:rPr lang="en-US" sz="1400" b="1" cap="all" baseline="0" dirty="0">
                          <a:solidFill>
                            <a:schemeClr val="bg1"/>
                          </a:solidFill>
                          <a:latin typeface="+mn-lt"/>
                        </a:rPr>
                        <a:t>Age Range</a:t>
                      </a:r>
                    </a:p>
                  </a:txBody>
                  <a:tcPr anchor="b">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Language</a:t>
                      </a:r>
                    </a:p>
                  </a:txBody>
                  <a:tcPr anchor="b">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extLst>
                  <a:ext uri="{0D108BD9-81ED-4DB2-BD59-A6C34878D82A}">
                    <a16:rowId xmlns:a16="http://schemas.microsoft.com/office/drawing/2014/main" val="1804133074"/>
                  </a:ext>
                </a:extLst>
              </a:tr>
              <a:tr h="313433">
                <a:tc>
                  <a:txBody>
                    <a:bodyPr/>
                    <a:lstStyle/>
                    <a:p>
                      <a:r>
                        <a:rPr lang="en-US" sz="1350" kern="1200" dirty="0">
                          <a:solidFill>
                            <a:schemeClr val="tx1"/>
                          </a:solidFill>
                          <a:latin typeface="+mn-lt"/>
                          <a:ea typeface="+mn-ea"/>
                          <a:cs typeface="+mn-cs"/>
                        </a:rPr>
                        <a:t>Infancy (0-12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8361460"/>
                  </a:ext>
                </a:extLst>
              </a:tr>
              <a:tr h="313433">
                <a:tc>
                  <a:txBody>
                    <a:bodyPr/>
                    <a:lstStyle/>
                    <a:p>
                      <a:r>
                        <a:rPr lang="en-US" sz="1350" kern="1200" dirty="0">
                          <a:solidFill>
                            <a:schemeClr val="tx1"/>
                          </a:solidFill>
                          <a:latin typeface="+mn-lt"/>
                          <a:ea typeface="+mn-ea"/>
                          <a:cs typeface="+mn-cs"/>
                        </a:rPr>
                        <a:t>Early Toddler (12-24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7220241"/>
                  </a:ext>
                </a:extLst>
              </a:tr>
              <a:tr h="313433">
                <a:tc>
                  <a:txBody>
                    <a:bodyPr/>
                    <a:lstStyle/>
                    <a:p>
                      <a:r>
                        <a:rPr lang="en-US" sz="1350" b="1" kern="1200" dirty="0">
                          <a:solidFill>
                            <a:srgbClr val="873217"/>
                          </a:solidFill>
                          <a:latin typeface="+mn-lt"/>
                          <a:ea typeface="+mn-ea"/>
                          <a:cs typeface="+mn-cs"/>
                        </a:rPr>
                        <a:t>Late Toddler (24-36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1323033"/>
                  </a:ext>
                </a:extLst>
              </a:tr>
              <a:tr h="313433">
                <a:tc>
                  <a:txBody>
                    <a:bodyPr/>
                    <a:lstStyle/>
                    <a:p>
                      <a:r>
                        <a:rPr lang="en-US" dirty="0"/>
                        <a:t>Early Childhood (36-48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0964260"/>
                  </a:ext>
                </a:extLst>
              </a:tr>
              <a:tr h="313433">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dirty="0"/>
                        <a:t>Middle Childhood (48-60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5007593"/>
                  </a:ext>
                </a:extLst>
              </a:tr>
              <a:tr h="313433">
                <a:tc>
                  <a:txBody>
                    <a:bodyPr/>
                    <a:lstStyle/>
                    <a:p>
                      <a:r>
                        <a:rPr lang="en-US" dirty="0"/>
                        <a:t>Late Childhood (60-72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3534093"/>
                  </a:ext>
                </a:extLst>
              </a:tr>
              <a:tr h="313433">
                <a:tc>
                  <a:txBody>
                    <a:bodyPr/>
                    <a:lstStyle/>
                    <a:p>
                      <a:r>
                        <a:rPr lang="en-US" dirty="0"/>
                        <a:t>Early Latency (6-7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5563173"/>
                  </a:ext>
                </a:extLst>
              </a:tr>
              <a:tr h="313433">
                <a:tc>
                  <a:txBody>
                    <a:bodyPr/>
                    <a:lstStyle/>
                    <a:p>
                      <a:r>
                        <a:rPr lang="en-US" dirty="0"/>
                        <a:t>Late Latency (8-10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7069492"/>
                  </a:ext>
                </a:extLst>
              </a:tr>
              <a:tr h="313433">
                <a:tc>
                  <a:txBody>
                    <a:bodyPr/>
                    <a:lstStyle/>
                    <a:p>
                      <a:r>
                        <a:rPr lang="en-US" dirty="0"/>
                        <a:t>Early Adolescence (11-14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8893824"/>
                  </a:ext>
                </a:extLst>
              </a:tr>
              <a:tr h="313433">
                <a:tc>
                  <a:txBody>
                    <a:bodyPr/>
                    <a:lstStyle/>
                    <a:p>
                      <a:r>
                        <a:rPr lang="en-US" dirty="0"/>
                        <a:t>Middle Adolescence (15-17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313194"/>
                  </a:ext>
                </a:extLst>
              </a:tr>
              <a:tr h="313433">
                <a:tc>
                  <a:txBody>
                    <a:bodyPr/>
                    <a:lstStyle/>
                    <a:p>
                      <a:r>
                        <a:rPr lang="en-US" dirty="0"/>
                        <a:t>Late Adolescence (18-21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708394"/>
                  </a:ext>
                </a:extLst>
              </a:tr>
            </a:tbl>
          </a:graphicData>
        </a:graphic>
      </p:graphicFrame>
      <p:sp>
        <p:nvSpPr>
          <p:cNvPr id="9" name="Isosceles Triangle 8" descr="An arrow indicating Late Toddler (24-36 months).">
            <a:extLst>
              <a:ext uri="{FF2B5EF4-FFF2-40B4-BE49-F238E27FC236}">
                <a16:creationId xmlns:a16="http://schemas.microsoft.com/office/drawing/2014/main" id="{075A99FE-6CE0-4BB8-A582-9E879A3CCEB6}"/>
              </a:ext>
              <a:ext uri="{C183D7F6-B498-43B3-948B-1728B52AA6E4}">
                <adec:decorative xmlns:adec="http://schemas.microsoft.com/office/drawing/2017/decorative" val="0"/>
              </a:ext>
            </a:extLst>
          </p:cNvPr>
          <p:cNvSpPr/>
          <p:nvPr/>
        </p:nvSpPr>
        <p:spPr>
          <a:xfrm rot="16200000">
            <a:off x="2958099" y="3214081"/>
            <a:ext cx="355887" cy="289341"/>
          </a:xfrm>
          <a:prstGeom prst="triangle">
            <a:avLst/>
          </a:prstGeom>
          <a:solidFill>
            <a:srgbClr val="D34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B7CB3A65-4833-47BD-95B9-BEA1D30A373A}"/>
              </a:ext>
            </a:extLst>
          </p:cNvPr>
          <p:cNvSpPr/>
          <p:nvPr/>
        </p:nvSpPr>
        <p:spPr>
          <a:xfrm>
            <a:off x="3280713" y="2584436"/>
            <a:ext cx="5332240" cy="3454333"/>
          </a:xfrm>
          <a:prstGeom prst="rect">
            <a:avLst/>
          </a:prstGeom>
          <a:solidFill>
            <a:srgbClr val="D34E23"/>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0" rtlCol="0" anchor="t" anchorCtr="0"/>
          <a:lstStyle/>
          <a:p>
            <a:pPr marL="201168" indent="-173736">
              <a:spcBef>
                <a:spcPts val="200"/>
              </a:spcBef>
              <a:spcAft>
                <a:spcPts val="200"/>
              </a:spcAft>
              <a:buFont typeface="Wingdings" panose="05000000000000000000" pitchFamily="2" charset="2"/>
              <a:buChar char="§"/>
            </a:pPr>
            <a:r>
              <a:rPr lang="en-US" sz="1800" dirty="0">
                <a:solidFill>
                  <a:schemeClr val="tx1"/>
                </a:solidFill>
              </a:rPr>
              <a:t>Says 200+ words &amp; can answer simple questions </a:t>
            </a:r>
          </a:p>
          <a:p>
            <a:pPr marL="201168" indent="-173736">
              <a:spcBef>
                <a:spcPts val="200"/>
              </a:spcBef>
              <a:spcAft>
                <a:spcPts val="200"/>
              </a:spcAft>
              <a:buFont typeface="Wingdings" panose="05000000000000000000" pitchFamily="2" charset="2"/>
              <a:buChar char="§"/>
            </a:pPr>
            <a:r>
              <a:rPr lang="en-US" sz="1800" dirty="0">
                <a:solidFill>
                  <a:schemeClr val="tx1"/>
                </a:solidFill>
              </a:rPr>
              <a:t>Points to things when they are named </a:t>
            </a:r>
          </a:p>
          <a:p>
            <a:pPr marL="201168" indent="-173736">
              <a:spcBef>
                <a:spcPts val="200"/>
              </a:spcBef>
              <a:spcAft>
                <a:spcPts val="200"/>
              </a:spcAft>
              <a:buFont typeface="Wingdings" panose="05000000000000000000" pitchFamily="2" charset="2"/>
              <a:buChar char="§"/>
            </a:pPr>
            <a:r>
              <a:rPr lang="en-US" sz="1800" dirty="0">
                <a:solidFill>
                  <a:schemeClr val="tx1"/>
                </a:solidFill>
              </a:rPr>
              <a:t>Knows names of familiar people, says sentences with two to four words </a:t>
            </a:r>
          </a:p>
          <a:p>
            <a:pPr marL="201168" indent="-173736">
              <a:spcBef>
                <a:spcPts val="200"/>
              </a:spcBef>
              <a:spcAft>
                <a:spcPts val="200"/>
              </a:spcAft>
              <a:buFont typeface="Wingdings" panose="05000000000000000000" pitchFamily="2" charset="2"/>
              <a:buChar char="§"/>
            </a:pPr>
            <a:r>
              <a:rPr lang="en-US" sz="1800" dirty="0">
                <a:solidFill>
                  <a:schemeClr val="tx1"/>
                </a:solidFill>
              </a:rPr>
              <a:t>Can follow 1 or 2 step instructions </a:t>
            </a:r>
          </a:p>
          <a:p>
            <a:pPr marL="201168" indent="-173736">
              <a:spcBef>
                <a:spcPts val="200"/>
              </a:spcBef>
              <a:spcAft>
                <a:spcPts val="200"/>
              </a:spcAft>
              <a:buFont typeface="Wingdings" panose="05000000000000000000" pitchFamily="2" charset="2"/>
              <a:buChar char="§"/>
            </a:pPr>
            <a:r>
              <a:rPr lang="en-US" sz="1800" dirty="0">
                <a:solidFill>
                  <a:schemeClr val="tx1"/>
                </a:solidFill>
              </a:rPr>
              <a:t>Knows names of body parts </a:t>
            </a:r>
          </a:p>
        </p:txBody>
      </p:sp>
      <p:sp>
        <p:nvSpPr>
          <p:cNvPr id="2" name="Slide Number Placeholder 1">
            <a:extLst>
              <a:ext uri="{FF2B5EF4-FFF2-40B4-BE49-F238E27FC236}">
                <a16:creationId xmlns:a16="http://schemas.microsoft.com/office/drawing/2014/main" id="{5ACB7847-835B-434E-8E3E-ABE8AE97DA0E}"/>
              </a:ext>
            </a:extLst>
          </p:cNvPr>
          <p:cNvSpPr>
            <a:spLocks noGrp="1"/>
          </p:cNvSpPr>
          <p:nvPr>
            <p:ph type="sldNum" sz="quarter" idx="12"/>
          </p:nvPr>
        </p:nvSpPr>
        <p:spPr/>
        <p:txBody>
          <a:bodyPr/>
          <a:lstStyle/>
          <a:p>
            <a:fld id="{773137DE-5778-4973-8EC8-21DEEF19827C}" type="slidenum">
              <a:rPr lang="en-US" smtClean="0"/>
              <a:pPr/>
              <a:t>25</a:t>
            </a:fld>
            <a:endParaRPr lang="en-US" dirty="0"/>
          </a:p>
        </p:txBody>
      </p:sp>
    </p:spTree>
    <p:extLst>
      <p:ext uri="{BB962C8B-B14F-4D97-AF65-F5344CB8AC3E}">
        <p14:creationId xmlns:p14="http://schemas.microsoft.com/office/powerpoint/2010/main" val="2649599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FF73D-B967-44CE-95E5-A787EF280A07}"/>
              </a:ext>
            </a:extLst>
          </p:cNvPr>
          <p:cNvSpPr>
            <a:spLocks noGrp="1"/>
          </p:cNvSpPr>
          <p:nvPr>
            <p:ph type="title"/>
          </p:nvPr>
        </p:nvSpPr>
        <p:spPr/>
        <p:txBody>
          <a:bodyPr/>
          <a:lstStyle/>
          <a:p>
            <a:r>
              <a:rPr lang="en-US" dirty="0"/>
              <a:t>Developmental Stages and Milestones</a:t>
            </a:r>
            <a:br>
              <a:rPr lang="en-US" dirty="0"/>
            </a:br>
            <a:r>
              <a:rPr lang="en-US" dirty="0"/>
              <a:t>Language, 4 of 5</a:t>
            </a:r>
          </a:p>
        </p:txBody>
      </p:sp>
      <p:graphicFrame>
        <p:nvGraphicFramePr>
          <p:cNvPr id="7" name="Table 4">
            <a:extLst>
              <a:ext uri="{FF2B5EF4-FFF2-40B4-BE49-F238E27FC236}">
                <a16:creationId xmlns:a16="http://schemas.microsoft.com/office/drawing/2014/main" id="{F9FB2EE5-FA9D-47DA-9790-76C4A5B7C4C6}"/>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760338349"/>
              </p:ext>
            </p:extLst>
          </p:nvPr>
        </p:nvGraphicFramePr>
        <p:xfrm>
          <a:off x="394681" y="2060581"/>
          <a:ext cx="8218272" cy="3978188"/>
        </p:xfrm>
        <a:graphic>
          <a:graphicData uri="http://schemas.openxmlformats.org/drawingml/2006/table">
            <a:tbl>
              <a:tblPr firstRow="1" bandRow="1">
                <a:tableStyleId>{3B4B98B0-60AC-42C2-AFA5-B58CD77FA1E5}</a:tableStyleId>
              </a:tblPr>
              <a:tblGrid>
                <a:gridCol w="2893348">
                  <a:extLst>
                    <a:ext uri="{9D8B030D-6E8A-4147-A177-3AD203B41FA5}">
                      <a16:colId xmlns:a16="http://schemas.microsoft.com/office/drawing/2014/main" val="2900234608"/>
                    </a:ext>
                  </a:extLst>
                </a:gridCol>
                <a:gridCol w="5324924">
                  <a:extLst>
                    <a:ext uri="{9D8B030D-6E8A-4147-A177-3AD203B41FA5}">
                      <a16:colId xmlns:a16="http://schemas.microsoft.com/office/drawing/2014/main" val="1228421671"/>
                    </a:ext>
                  </a:extLst>
                </a:gridCol>
              </a:tblGrid>
              <a:tr h="530425">
                <a:tc>
                  <a:txBody>
                    <a:bodyPr/>
                    <a:lstStyle/>
                    <a:p>
                      <a:r>
                        <a:rPr lang="en-US" sz="1400" b="1" cap="all" baseline="0" dirty="0">
                          <a:solidFill>
                            <a:schemeClr val="bg1"/>
                          </a:solidFill>
                          <a:latin typeface="+mn-lt"/>
                        </a:rPr>
                        <a:t>Age Range</a:t>
                      </a:r>
                    </a:p>
                  </a:txBody>
                  <a:tcPr anchor="b">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Language</a:t>
                      </a:r>
                    </a:p>
                  </a:txBody>
                  <a:tcPr anchor="b">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extLst>
                  <a:ext uri="{0D108BD9-81ED-4DB2-BD59-A6C34878D82A}">
                    <a16:rowId xmlns:a16="http://schemas.microsoft.com/office/drawing/2014/main" val="1804133074"/>
                  </a:ext>
                </a:extLst>
              </a:tr>
              <a:tr h="313433">
                <a:tc>
                  <a:txBody>
                    <a:bodyPr/>
                    <a:lstStyle/>
                    <a:p>
                      <a:r>
                        <a:rPr lang="en-US" sz="1350" kern="1200" dirty="0">
                          <a:solidFill>
                            <a:schemeClr val="tx1"/>
                          </a:solidFill>
                          <a:latin typeface="+mn-lt"/>
                          <a:ea typeface="+mn-ea"/>
                          <a:cs typeface="+mn-cs"/>
                        </a:rPr>
                        <a:t>Infancy (0-12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8361460"/>
                  </a:ext>
                </a:extLst>
              </a:tr>
              <a:tr h="313433">
                <a:tc>
                  <a:txBody>
                    <a:bodyPr/>
                    <a:lstStyle/>
                    <a:p>
                      <a:r>
                        <a:rPr lang="en-US" sz="1350" kern="1200" dirty="0">
                          <a:solidFill>
                            <a:schemeClr val="tx1"/>
                          </a:solidFill>
                          <a:latin typeface="+mn-lt"/>
                          <a:ea typeface="+mn-ea"/>
                          <a:cs typeface="+mn-cs"/>
                        </a:rPr>
                        <a:t>Early Toddler (12-24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7220241"/>
                  </a:ext>
                </a:extLst>
              </a:tr>
              <a:tr h="313433">
                <a:tc>
                  <a:txBody>
                    <a:bodyPr/>
                    <a:lstStyle/>
                    <a:p>
                      <a:r>
                        <a:rPr lang="en-US" sz="1350" kern="1200" dirty="0">
                          <a:solidFill>
                            <a:schemeClr val="tx1"/>
                          </a:solidFill>
                          <a:latin typeface="+mn-lt"/>
                          <a:ea typeface="+mn-ea"/>
                          <a:cs typeface="+mn-cs"/>
                        </a:rPr>
                        <a:t>Late Toddler (24-36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1323033"/>
                  </a:ext>
                </a:extLst>
              </a:tr>
              <a:tr h="313433">
                <a:tc>
                  <a:txBody>
                    <a:bodyPr/>
                    <a:lstStyle/>
                    <a:p>
                      <a:r>
                        <a:rPr lang="en-US" sz="1350" b="1" kern="1200" dirty="0">
                          <a:solidFill>
                            <a:srgbClr val="873217"/>
                          </a:solidFill>
                          <a:latin typeface="+mn-lt"/>
                          <a:ea typeface="+mn-ea"/>
                          <a:cs typeface="+mn-cs"/>
                        </a:rPr>
                        <a:t>Early Childhood (36-48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0964260"/>
                  </a:ext>
                </a:extLst>
              </a:tr>
              <a:tr h="313433">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dirty="0"/>
                        <a:t>Middle Childhood (48-60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5007593"/>
                  </a:ext>
                </a:extLst>
              </a:tr>
              <a:tr h="313433">
                <a:tc>
                  <a:txBody>
                    <a:bodyPr/>
                    <a:lstStyle/>
                    <a:p>
                      <a:r>
                        <a:rPr lang="en-US" dirty="0"/>
                        <a:t>Late Childhood (60-72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3534093"/>
                  </a:ext>
                </a:extLst>
              </a:tr>
              <a:tr h="313433">
                <a:tc>
                  <a:txBody>
                    <a:bodyPr/>
                    <a:lstStyle/>
                    <a:p>
                      <a:r>
                        <a:rPr lang="en-US" dirty="0"/>
                        <a:t>Early Latency (6-7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5563173"/>
                  </a:ext>
                </a:extLst>
              </a:tr>
              <a:tr h="313433">
                <a:tc>
                  <a:txBody>
                    <a:bodyPr/>
                    <a:lstStyle/>
                    <a:p>
                      <a:r>
                        <a:rPr lang="en-US" dirty="0"/>
                        <a:t>Late Latency (8-10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7069492"/>
                  </a:ext>
                </a:extLst>
              </a:tr>
              <a:tr h="313433">
                <a:tc>
                  <a:txBody>
                    <a:bodyPr/>
                    <a:lstStyle/>
                    <a:p>
                      <a:r>
                        <a:rPr lang="en-US" dirty="0"/>
                        <a:t>Early Adolescence (11-14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8893824"/>
                  </a:ext>
                </a:extLst>
              </a:tr>
              <a:tr h="313433">
                <a:tc>
                  <a:txBody>
                    <a:bodyPr/>
                    <a:lstStyle/>
                    <a:p>
                      <a:r>
                        <a:rPr lang="en-US" dirty="0"/>
                        <a:t>Middle Adolescence (15-17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313194"/>
                  </a:ext>
                </a:extLst>
              </a:tr>
              <a:tr h="313433">
                <a:tc>
                  <a:txBody>
                    <a:bodyPr/>
                    <a:lstStyle/>
                    <a:p>
                      <a:r>
                        <a:rPr lang="en-US" dirty="0"/>
                        <a:t>Late Adolescence (18-21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708394"/>
                  </a:ext>
                </a:extLst>
              </a:tr>
            </a:tbl>
          </a:graphicData>
        </a:graphic>
      </p:graphicFrame>
      <p:sp>
        <p:nvSpPr>
          <p:cNvPr id="8" name="Isosceles Triangle 7" descr="An arrow indicating Early Childhood (36-48 months).">
            <a:extLst>
              <a:ext uri="{FF2B5EF4-FFF2-40B4-BE49-F238E27FC236}">
                <a16:creationId xmlns:a16="http://schemas.microsoft.com/office/drawing/2014/main" id="{01FE7238-A9F5-45D8-BDEE-A583D511C8E5}"/>
              </a:ext>
              <a:ext uri="{C183D7F6-B498-43B3-948B-1728B52AA6E4}">
                <adec:decorative xmlns:adec="http://schemas.microsoft.com/office/drawing/2017/decorative" val="0"/>
              </a:ext>
            </a:extLst>
          </p:cNvPr>
          <p:cNvSpPr/>
          <p:nvPr/>
        </p:nvSpPr>
        <p:spPr>
          <a:xfrm rot="16200000">
            <a:off x="2958099" y="3556041"/>
            <a:ext cx="355887" cy="289341"/>
          </a:xfrm>
          <a:prstGeom prst="triangle">
            <a:avLst/>
          </a:prstGeom>
          <a:solidFill>
            <a:srgbClr val="D34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B7CB3A65-4833-47BD-95B9-BEA1D30A373A}"/>
              </a:ext>
            </a:extLst>
          </p:cNvPr>
          <p:cNvSpPr/>
          <p:nvPr/>
        </p:nvSpPr>
        <p:spPr>
          <a:xfrm>
            <a:off x="3280713" y="2584436"/>
            <a:ext cx="5332240" cy="3454333"/>
          </a:xfrm>
          <a:prstGeom prst="rect">
            <a:avLst/>
          </a:prstGeom>
          <a:solidFill>
            <a:srgbClr val="D34E23"/>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0" rtlCol="0" anchor="t" anchorCtr="0"/>
          <a:lstStyle/>
          <a:p>
            <a:pPr marL="201168" indent="-173736">
              <a:spcBef>
                <a:spcPts val="200"/>
              </a:spcBef>
              <a:spcAft>
                <a:spcPts val="200"/>
              </a:spcAft>
              <a:buFont typeface="Wingdings" panose="05000000000000000000" pitchFamily="2" charset="2"/>
              <a:buChar char="§"/>
            </a:pPr>
            <a:r>
              <a:rPr lang="en-US" sz="1800" dirty="0">
                <a:solidFill>
                  <a:schemeClr val="tx1"/>
                </a:solidFill>
              </a:rPr>
              <a:t>500-1,000 words </a:t>
            </a:r>
          </a:p>
          <a:p>
            <a:pPr marL="201168" indent="-173736">
              <a:spcBef>
                <a:spcPts val="200"/>
              </a:spcBef>
              <a:spcAft>
                <a:spcPts val="200"/>
              </a:spcAft>
              <a:buFont typeface="Wingdings" panose="05000000000000000000" pitchFamily="2" charset="2"/>
              <a:buChar char="§"/>
            </a:pPr>
            <a:r>
              <a:rPr lang="en-US" sz="1800" dirty="0">
                <a:solidFill>
                  <a:schemeClr val="tx1"/>
                </a:solidFill>
              </a:rPr>
              <a:t>Able to say name and age </a:t>
            </a:r>
          </a:p>
          <a:p>
            <a:pPr marL="201168" indent="-173736">
              <a:spcBef>
                <a:spcPts val="200"/>
              </a:spcBef>
              <a:spcAft>
                <a:spcPts val="200"/>
              </a:spcAft>
              <a:buFont typeface="Wingdings" panose="05000000000000000000" pitchFamily="2" charset="2"/>
              <a:buChar char="§"/>
            </a:pPr>
            <a:r>
              <a:rPr lang="en-US" sz="1800" dirty="0">
                <a:solidFill>
                  <a:schemeClr val="tx1"/>
                </a:solidFill>
              </a:rPr>
              <a:t>Can answer simple questions </a:t>
            </a:r>
          </a:p>
          <a:p>
            <a:pPr marL="201168" indent="-173736">
              <a:spcBef>
                <a:spcPts val="200"/>
              </a:spcBef>
              <a:spcAft>
                <a:spcPts val="200"/>
              </a:spcAft>
              <a:buFont typeface="Wingdings" panose="05000000000000000000" pitchFamily="2" charset="2"/>
              <a:buChar char="§"/>
            </a:pPr>
            <a:r>
              <a:rPr lang="en-US" sz="1800" dirty="0">
                <a:solidFill>
                  <a:schemeClr val="tx1"/>
                </a:solidFill>
              </a:rPr>
              <a:t>Speaks with 5-6-word sentences </a:t>
            </a:r>
          </a:p>
          <a:p>
            <a:pPr marL="201168" indent="-173736">
              <a:spcBef>
                <a:spcPts val="200"/>
              </a:spcBef>
              <a:spcAft>
                <a:spcPts val="200"/>
              </a:spcAft>
              <a:buFont typeface="Wingdings" panose="05000000000000000000" pitchFamily="2" charset="2"/>
              <a:buChar char="§"/>
            </a:pPr>
            <a:r>
              <a:rPr lang="en-US" sz="1800" dirty="0">
                <a:solidFill>
                  <a:schemeClr val="tx1"/>
                </a:solidFill>
              </a:rPr>
              <a:t>Speaks clearly &amp; can be understood by caregivers</a:t>
            </a:r>
          </a:p>
          <a:p>
            <a:pPr marL="201168" indent="-173736">
              <a:spcBef>
                <a:spcPts val="200"/>
              </a:spcBef>
              <a:spcAft>
                <a:spcPts val="200"/>
              </a:spcAft>
              <a:buFont typeface="Wingdings" panose="05000000000000000000" pitchFamily="2" charset="2"/>
              <a:buChar char="§"/>
            </a:pPr>
            <a:r>
              <a:rPr lang="en-US" sz="1800" dirty="0">
                <a:solidFill>
                  <a:schemeClr val="tx1"/>
                </a:solidFill>
              </a:rPr>
              <a:t>Understands “on”, “in,” &amp; “under” </a:t>
            </a:r>
          </a:p>
        </p:txBody>
      </p:sp>
      <p:sp>
        <p:nvSpPr>
          <p:cNvPr id="2" name="Slide Number Placeholder 1">
            <a:extLst>
              <a:ext uri="{FF2B5EF4-FFF2-40B4-BE49-F238E27FC236}">
                <a16:creationId xmlns:a16="http://schemas.microsoft.com/office/drawing/2014/main" id="{5ACB7847-835B-434E-8E3E-ABE8AE97DA0E}"/>
              </a:ext>
            </a:extLst>
          </p:cNvPr>
          <p:cNvSpPr>
            <a:spLocks noGrp="1"/>
          </p:cNvSpPr>
          <p:nvPr>
            <p:ph type="sldNum" sz="quarter" idx="12"/>
          </p:nvPr>
        </p:nvSpPr>
        <p:spPr/>
        <p:txBody>
          <a:bodyPr/>
          <a:lstStyle/>
          <a:p>
            <a:fld id="{773137DE-5778-4973-8EC8-21DEEF19827C}" type="slidenum">
              <a:rPr lang="en-US" smtClean="0"/>
              <a:pPr/>
              <a:t>26</a:t>
            </a:fld>
            <a:endParaRPr lang="en-US" dirty="0"/>
          </a:p>
        </p:txBody>
      </p:sp>
    </p:spTree>
    <p:extLst>
      <p:ext uri="{BB962C8B-B14F-4D97-AF65-F5344CB8AC3E}">
        <p14:creationId xmlns:p14="http://schemas.microsoft.com/office/powerpoint/2010/main" val="457793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FF73D-B967-44CE-95E5-A787EF280A07}"/>
              </a:ext>
            </a:extLst>
          </p:cNvPr>
          <p:cNvSpPr>
            <a:spLocks noGrp="1"/>
          </p:cNvSpPr>
          <p:nvPr>
            <p:ph type="title"/>
          </p:nvPr>
        </p:nvSpPr>
        <p:spPr/>
        <p:txBody>
          <a:bodyPr/>
          <a:lstStyle/>
          <a:p>
            <a:r>
              <a:rPr lang="en-US" dirty="0"/>
              <a:t>Developmental Stages and Milestones</a:t>
            </a:r>
            <a:br>
              <a:rPr lang="en-US" dirty="0"/>
            </a:br>
            <a:r>
              <a:rPr lang="en-US" dirty="0"/>
              <a:t>Language, 5 of 5</a:t>
            </a:r>
          </a:p>
        </p:txBody>
      </p:sp>
      <p:graphicFrame>
        <p:nvGraphicFramePr>
          <p:cNvPr id="7" name="Table 4">
            <a:extLst>
              <a:ext uri="{FF2B5EF4-FFF2-40B4-BE49-F238E27FC236}">
                <a16:creationId xmlns:a16="http://schemas.microsoft.com/office/drawing/2014/main" id="{F9FB2EE5-FA9D-47DA-9790-76C4A5B7C4C6}"/>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579960656"/>
              </p:ext>
            </p:extLst>
          </p:nvPr>
        </p:nvGraphicFramePr>
        <p:xfrm>
          <a:off x="394681" y="2060581"/>
          <a:ext cx="8218272" cy="3978188"/>
        </p:xfrm>
        <a:graphic>
          <a:graphicData uri="http://schemas.openxmlformats.org/drawingml/2006/table">
            <a:tbl>
              <a:tblPr firstRow="1" bandRow="1">
                <a:tableStyleId>{3B4B98B0-60AC-42C2-AFA5-B58CD77FA1E5}</a:tableStyleId>
              </a:tblPr>
              <a:tblGrid>
                <a:gridCol w="2893348">
                  <a:extLst>
                    <a:ext uri="{9D8B030D-6E8A-4147-A177-3AD203B41FA5}">
                      <a16:colId xmlns:a16="http://schemas.microsoft.com/office/drawing/2014/main" val="2900234608"/>
                    </a:ext>
                  </a:extLst>
                </a:gridCol>
                <a:gridCol w="5324924">
                  <a:extLst>
                    <a:ext uri="{9D8B030D-6E8A-4147-A177-3AD203B41FA5}">
                      <a16:colId xmlns:a16="http://schemas.microsoft.com/office/drawing/2014/main" val="1228421671"/>
                    </a:ext>
                  </a:extLst>
                </a:gridCol>
              </a:tblGrid>
              <a:tr h="530425">
                <a:tc>
                  <a:txBody>
                    <a:bodyPr/>
                    <a:lstStyle/>
                    <a:p>
                      <a:r>
                        <a:rPr lang="en-US" sz="1400" b="1" cap="all" baseline="0" dirty="0">
                          <a:solidFill>
                            <a:schemeClr val="bg1"/>
                          </a:solidFill>
                          <a:latin typeface="+mn-lt"/>
                        </a:rPr>
                        <a:t>Age Range</a:t>
                      </a:r>
                    </a:p>
                  </a:txBody>
                  <a:tcPr anchor="b">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Language</a:t>
                      </a:r>
                    </a:p>
                  </a:txBody>
                  <a:tcPr anchor="b">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extLst>
                  <a:ext uri="{0D108BD9-81ED-4DB2-BD59-A6C34878D82A}">
                    <a16:rowId xmlns:a16="http://schemas.microsoft.com/office/drawing/2014/main" val="1804133074"/>
                  </a:ext>
                </a:extLst>
              </a:tr>
              <a:tr h="313433">
                <a:tc>
                  <a:txBody>
                    <a:bodyPr/>
                    <a:lstStyle/>
                    <a:p>
                      <a:r>
                        <a:rPr lang="en-US" sz="1350" kern="1200" dirty="0">
                          <a:solidFill>
                            <a:schemeClr val="tx1"/>
                          </a:solidFill>
                          <a:latin typeface="+mn-lt"/>
                          <a:ea typeface="+mn-ea"/>
                          <a:cs typeface="+mn-cs"/>
                        </a:rPr>
                        <a:t>Infancy (0-12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8361460"/>
                  </a:ext>
                </a:extLst>
              </a:tr>
              <a:tr h="313433">
                <a:tc>
                  <a:txBody>
                    <a:bodyPr/>
                    <a:lstStyle/>
                    <a:p>
                      <a:r>
                        <a:rPr lang="en-US" sz="1350" kern="1200" dirty="0">
                          <a:solidFill>
                            <a:schemeClr val="tx1"/>
                          </a:solidFill>
                          <a:latin typeface="+mn-lt"/>
                          <a:ea typeface="+mn-ea"/>
                          <a:cs typeface="+mn-cs"/>
                        </a:rPr>
                        <a:t>Early Toddler (12-24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7220241"/>
                  </a:ext>
                </a:extLst>
              </a:tr>
              <a:tr h="313433">
                <a:tc>
                  <a:txBody>
                    <a:bodyPr/>
                    <a:lstStyle/>
                    <a:p>
                      <a:r>
                        <a:rPr lang="en-US" sz="1350" kern="1200" dirty="0">
                          <a:solidFill>
                            <a:schemeClr val="tx1"/>
                          </a:solidFill>
                          <a:latin typeface="+mn-lt"/>
                          <a:ea typeface="+mn-ea"/>
                          <a:cs typeface="+mn-cs"/>
                        </a:rPr>
                        <a:t>Late Toddler (24-36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1323033"/>
                  </a:ext>
                </a:extLst>
              </a:tr>
              <a:tr h="313433">
                <a:tc>
                  <a:txBody>
                    <a:bodyPr/>
                    <a:lstStyle/>
                    <a:p>
                      <a:r>
                        <a:rPr lang="en-US" sz="1350" kern="1200" dirty="0">
                          <a:solidFill>
                            <a:schemeClr val="tx1"/>
                          </a:solidFill>
                          <a:latin typeface="+mn-lt"/>
                          <a:ea typeface="+mn-ea"/>
                          <a:cs typeface="+mn-cs"/>
                        </a:rPr>
                        <a:t>Early Childhood (36-48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0964260"/>
                  </a:ext>
                </a:extLst>
              </a:tr>
              <a:tr h="313433">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sz="1350" b="1" kern="1200" dirty="0">
                          <a:solidFill>
                            <a:srgbClr val="873217"/>
                          </a:solidFill>
                          <a:latin typeface="+mn-lt"/>
                          <a:ea typeface="+mn-ea"/>
                          <a:cs typeface="+mn-cs"/>
                        </a:rPr>
                        <a:t>Middle Childhood (48-60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5007593"/>
                  </a:ext>
                </a:extLst>
              </a:tr>
              <a:tr h="313433">
                <a:tc>
                  <a:txBody>
                    <a:bodyPr/>
                    <a:lstStyle/>
                    <a:p>
                      <a:r>
                        <a:rPr lang="en-US" dirty="0"/>
                        <a:t>Late Childhood (60-72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3534093"/>
                  </a:ext>
                </a:extLst>
              </a:tr>
              <a:tr h="313433">
                <a:tc>
                  <a:txBody>
                    <a:bodyPr/>
                    <a:lstStyle/>
                    <a:p>
                      <a:r>
                        <a:rPr lang="en-US" dirty="0"/>
                        <a:t>Early Latency (6-7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5563173"/>
                  </a:ext>
                </a:extLst>
              </a:tr>
              <a:tr h="313433">
                <a:tc>
                  <a:txBody>
                    <a:bodyPr/>
                    <a:lstStyle/>
                    <a:p>
                      <a:r>
                        <a:rPr lang="en-US" dirty="0"/>
                        <a:t>Late Latency (8-10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7069492"/>
                  </a:ext>
                </a:extLst>
              </a:tr>
              <a:tr h="313433">
                <a:tc>
                  <a:txBody>
                    <a:bodyPr/>
                    <a:lstStyle/>
                    <a:p>
                      <a:r>
                        <a:rPr lang="en-US" dirty="0"/>
                        <a:t>Early Adolescence (11-14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8893824"/>
                  </a:ext>
                </a:extLst>
              </a:tr>
              <a:tr h="313433">
                <a:tc>
                  <a:txBody>
                    <a:bodyPr/>
                    <a:lstStyle/>
                    <a:p>
                      <a:r>
                        <a:rPr lang="en-US" dirty="0"/>
                        <a:t>Middle Adolescence (15-17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313194"/>
                  </a:ext>
                </a:extLst>
              </a:tr>
              <a:tr h="313433">
                <a:tc>
                  <a:txBody>
                    <a:bodyPr/>
                    <a:lstStyle/>
                    <a:p>
                      <a:r>
                        <a:rPr lang="en-US" dirty="0"/>
                        <a:t>Late Adolescence (18-21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708394"/>
                  </a:ext>
                </a:extLst>
              </a:tr>
            </a:tbl>
          </a:graphicData>
        </a:graphic>
      </p:graphicFrame>
      <p:sp>
        <p:nvSpPr>
          <p:cNvPr id="9" name="Isosceles Triangle 8" descr="An arrow indicating Middle Childhood (48-60 months).">
            <a:extLst>
              <a:ext uri="{FF2B5EF4-FFF2-40B4-BE49-F238E27FC236}">
                <a16:creationId xmlns:a16="http://schemas.microsoft.com/office/drawing/2014/main" id="{DA7C01F8-5D0B-49E9-AF5D-2B011D18E0ED}"/>
              </a:ext>
              <a:ext uri="{C183D7F6-B498-43B3-948B-1728B52AA6E4}">
                <adec:decorative xmlns:adec="http://schemas.microsoft.com/office/drawing/2017/decorative" val="0"/>
              </a:ext>
            </a:extLst>
          </p:cNvPr>
          <p:cNvSpPr/>
          <p:nvPr/>
        </p:nvSpPr>
        <p:spPr>
          <a:xfrm rot="16200000">
            <a:off x="2958099" y="3831245"/>
            <a:ext cx="355887" cy="289341"/>
          </a:xfrm>
          <a:prstGeom prst="triangle">
            <a:avLst/>
          </a:prstGeom>
          <a:solidFill>
            <a:srgbClr val="D34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B7CB3A65-4833-47BD-95B9-BEA1D30A373A}"/>
              </a:ext>
            </a:extLst>
          </p:cNvPr>
          <p:cNvSpPr/>
          <p:nvPr/>
        </p:nvSpPr>
        <p:spPr>
          <a:xfrm>
            <a:off x="3280713" y="2584436"/>
            <a:ext cx="5332240" cy="3454333"/>
          </a:xfrm>
          <a:prstGeom prst="rect">
            <a:avLst/>
          </a:prstGeom>
          <a:solidFill>
            <a:srgbClr val="D34E23"/>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0" rtlCol="0" anchor="t" anchorCtr="0"/>
          <a:lstStyle/>
          <a:p>
            <a:pPr marL="201168" indent="-173736">
              <a:spcBef>
                <a:spcPts val="200"/>
              </a:spcBef>
              <a:spcAft>
                <a:spcPts val="200"/>
              </a:spcAft>
              <a:buFont typeface="Wingdings" panose="05000000000000000000" pitchFamily="2" charset="2"/>
              <a:buChar char="§"/>
            </a:pPr>
            <a:r>
              <a:rPr lang="en-US" sz="1800" dirty="0">
                <a:solidFill>
                  <a:schemeClr val="tx1"/>
                </a:solidFill>
              </a:rPr>
              <a:t>Vocabulary is 2,000+ words </a:t>
            </a:r>
          </a:p>
          <a:p>
            <a:pPr marL="201168" indent="-173736">
              <a:spcBef>
                <a:spcPts val="200"/>
              </a:spcBef>
              <a:spcAft>
                <a:spcPts val="200"/>
              </a:spcAft>
              <a:buFont typeface="Wingdings" panose="05000000000000000000" pitchFamily="2" charset="2"/>
              <a:buChar char="§"/>
            </a:pPr>
            <a:r>
              <a:rPr lang="en-US" sz="1800" dirty="0">
                <a:solidFill>
                  <a:schemeClr val="tx1"/>
                </a:solidFill>
              </a:rPr>
              <a:t>Can speak in full sentences &amp; be easily understood  </a:t>
            </a:r>
          </a:p>
          <a:p>
            <a:pPr marL="201168" indent="-173736">
              <a:spcBef>
                <a:spcPts val="200"/>
              </a:spcBef>
              <a:spcAft>
                <a:spcPts val="200"/>
              </a:spcAft>
              <a:buFont typeface="Wingdings" panose="05000000000000000000" pitchFamily="2" charset="2"/>
              <a:buChar char="§"/>
            </a:pPr>
            <a:r>
              <a:rPr lang="en-US" sz="1800" dirty="0">
                <a:solidFill>
                  <a:schemeClr val="tx1"/>
                </a:solidFill>
              </a:rPr>
              <a:t>Able to follow 2 or 3 part directions (“Take this book to your room, get your jacket ,and meet me in the kitchen.”) </a:t>
            </a:r>
          </a:p>
          <a:p>
            <a:pPr marL="201168" indent="-173736">
              <a:spcBef>
                <a:spcPts val="200"/>
              </a:spcBef>
              <a:spcAft>
                <a:spcPts val="200"/>
              </a:spcAft>
              <a:buFont typeface="Wingdings" panose="05000000000000000000" pitchFamily="2" charset="2"/>
              <a:buChar char="§"/>
            </a:pPr>
            <a:r>
              <a:rPr lang="en-US" sz="1800" dirty="0">
                <a:solidFill>
                  <a:schemeClr val="tx1"/>
                </a:solidFill>
              </a:rPr>
              <a:t>Recognizes familiar word signs (like “stop”) </a:t>
            </a:r>
          </a:p>
          <a:p>
            <a:pPr marL="201168" indent="-173736">
              <a:spcBef>
                <a:spcPts val="200"/>
              </a:spcBef>
              <a:spcAft>
                <a:spcPts val="200"/>
              </a:spcAft>
              <a:buFont typeface="Wingdings" panose="05000000000000000000" pitchFamily="2" charset="2"/>
              <a:buChar char="§"/>
            </a:pPr>
            <a:r>
              <a:rPr lang="en-US" sz="1800" dirty="0">
                <a:solidFill>
                  <a:schemeClr val="tx1"/>
                </a:solidFill>
              </a:rPr>
              <a:t>Recognizes &amp; can print some letters words &amp; numbers </a:t>
            </a:r>
          </a:p>
        </p:txBody>
      </p:sp>
      <p:sp>
        <p:nvSpPr>
          <p:cNvPr id="2" name="Slide Number Placeholder 1">
            <a:extLst>
              <a:ext uri="{FF2B5EF4-FFF2-40B4-BE49-F238E27FC236}">
                <a16:creationId xmlns:a16="http://schemas.microsoft.com/office/drawing/2014/main" id="{5ACB7847-835B-434E-8E3E-ABE8AE97DA0E}"/>
              </a:ext>
            </a:extLst>
          </p:cNvPr>
          <p:cNvSpPr>
            <a:spLocks noGrp="1"/>
          </p:cNvSpPr>
          <p:nvPr>
            <p:ph type="sldNum" sz="quarter" idx="12"/>
          </p:nvPr>
        </p:nvSpPr>
        <p:spPr/>
        <p:txBody>
          <a:bodyPr/>
          <a:lstStyle/>
          <a:p>
            <a:fld id="{773137DE-5778-4973-8EC8-21DEEF19827C}" type="slidenum">
              <a:rPr lang="en-US" smtClean="0"/>
              <a:pPr/>
              <a:t>27</a:t>
            </a:fld>
            <a:endParaRPr lang="en-US" dirty="0"/>
          </a:p>
        </p:txBody>
      </p:sp>
    </p:spTree>
    <p:extLst>
      <p:ext uri="{BB962C8B-B14F-4D97-AF65-F5344CB8AC3E}">
        <p14:creationId xmlns:p14="http://schemas.microsoft.com/office/powerpoint/2010/main" val="717083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17EE1C-2CF3-4DC7-A5B3-55B6F2F3A1CA}"/>
              </a:ext>
            </a:extLst>
          </p:cNvPr>
          <p:cNvSpPr>
            <a:spLocks noGrp="1"/>
          </p:cNvSpPr>
          <p:nvPr>
            <p:ph type="title"/>
          </p:nvPr>
        </p:nvSpPr>
        <p:spPr/>
        <p:txBody>
          <a:bodyPr/>
          <a:lstStyle/>
          <a:p>
            <a:r>
              <a:rPr lang="en-US" dirty="0"/>
              <a:t>Another Developmental Domain:                    Sexual development</a:t>
            </a:r>
          </a:p>
        </p:txBody>
      </p:sp>
      <p:pic>
        <p:nvPicPr>
          <p:cNvPr id="5" name="Picture 4" descr="A young bou covering his ears.">
            <a:extLst>
              <a:ext uri="{FF2B5EF4-FFF2-40B4-BE49-F238E27FC236}">
                <a16:creationId xmlns:a16="http://schemas.microsoft.com/office/drawing/2014/main" id="{44D94CD3-F634-487B-BE13-E5DADDC566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725" y="1949115"/>
            <a:ext cx="7204670" cy="4068679"/>
          </a:xfrm>
          <a:prstGeom prst="rect">
            <a:avLst/>
          </a:prstGeom>
        </p:spPr>
      </p:pic>
      <p:sp>
        <p:nvSpPr>
          <p:cNvPr id="2" name="Slide Number Placeholder 1">
            <a:extLst>
              <a:ext uri="{FF2B5EF4-FFF2-40B4-BE49-F238E27FC236}">
                <a16:creationId xmlns:a16="http://schemas.microsoft.com/office/drawing/2014/main" id="{0BC9AF76-6C8B-454A-BA63-A1C4402D7B13}"/>
              </a:ext>
            </a:extLst>
          </p:cNvPr>
          <p:cNvSpPr>
            <a:spLocks noGrp="1"/>
          </p:cNvSpPr>
          <p:nvPr>
            <p:ph type="sldNum" sz="quarter" idx="12"/>
          </p:nvPr>
        </p:nvSpPr>
        <p:spPr/>
        <p:txBody>
          <a:bodyPr/>
          <a:lstStyle/>
          <a:p>
            <a:fld id="{773137DE-5778-4973-8EC8-21DEEF19827C}" type="slidenum">
              <a:rPr lang="en-US" smtClean="0"/>
              <a:pPr/>
              <a:t>28</a:t>
            </a:fld>
            <a:endParaRPr lang="en-US" dirty="0"/>
          </a:p>
        </p:txBody>
      </p:sp>
    </p:spTree>
    <p:extLst>
      <p:ext uri="{BB962C8B-B14F-4D97-AF65-F5344CB8AC3E}">
        <p14:creationId xmlns:p14="http://schemas.microsoft.com/office/powerpoint/2010/main" val="442477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descr="Traumatic Childhood Events. This is highlighted.">
            <a:extLst>
              <a:ext uri="{FF2B5EF4-FFF2-40B4-BE49-F238E27FC236}">
                <a16:creationId xmlns:a16="http://schemas.microsoft.com/office/drawing/2014/main" id="{73D22E71-F920-4404-8A81-CEFBE2575B6A}"/>
              </a:ext>
              <a:ext uri="{C183D7F6-B498-43B3-948B-1728B52AA6E4}">
                <adec:decorative xmlns:adec="http://schemas.microsoft.com/office/drawing/2017/decorative" val="0"/>
              </a:ext>
            </a:extLst>
          </p:cNvPr>
          <p:cNvSpPr>
            <a:spLocks noGrp="1"/>
          </p:cNvSpPr>
          <p:nvPr>
            <p:ph type="title" idx="4294967295"/>
          </p:nvPr>
        </p:nvSpPr>
        <p:spPr>
          <a:xfrm>
            <a:off x="3078170" y="428012"/>
            <a:ext cx="3248402" cy="1878932"/>
          </a:xfrm>
          <a:prstGeom prst="ellipse">
            <a:avLst/>
          </a:prstGeom>
          <a:solidFill>
            <a:schemeClr val="tx2"/>
          </a:solidFill>
          <a:ln w="1905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Traumatic Childhood Events</a:t>
            </a:r>
          </a:p>
        </p:txBody>
      </p:sp>
      <p:pic>
        <p:nvPicPr>
          <p:cNvPr id="5" name="Picture 4" descr="A young girl with her head on her knees.">
            <a:extLst>
              <a:ext uri="{FF2B5EF4-FFF2-40B4-BE49-F238E27FC236}">
                <a16:creationId xmlns:a16="http://schemas.microsoft.com/office/drawing/2014/main" id="{0AB91429-2DCC-4D19-B6EF-E6D7CCC8AB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3789" y="2480573"/>
            <a:ext cx="3296653" cy="3850104"/>
          </a:xfrm>
          <a:prstGeom prst="rect">
            <a:avLst/>
          </a:prstGeom>
        </p:spPr>
      </p:pic>
      <p:sp>
        <p:nvSpPr>
          <p:cNvPr id="13" name="Oval 12">
            <a:extLst>
              <a:ext uri="{FF2B5EF4-FFF2-40B4-BE49-F238E27FC236}">
                <a16:creationId xmlns:a16="http://schemas.microsoft.com/office/drawing/2014/main" id="{6AB735FD-4B36-41AF-8193-31886ED5581C}"/>
              </a:ext>
              <a:ext uri="{C183D7F6-B498-43B3-948B-1728B52AA6E4}">
                <adec:decorative xmlns:adec="http://schemas.microsoft.com/office/drawing/2017/decorative" val="0"/>
              </a:ext>
            </a:extLst>
          </p:cNvPr>
          <p:cNvSpPr/>
          <p:nvPr/>
        </p:nvSpPr>
        <p:spPr>
          <a:xfrm>
            <a:off x="589855" y="4461001"/>
            <a:ext cx="2173705" cy="1878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Abandon-ment</a:t>
            </a:r>
          </a:p>
        </p:txBody>
      </p:sp>
      <p:sp>
        <p:nvSpPr>
          <p:cNvPr id="12" name="Title 11">
            <a:extLst>
              <a:ext uri="{FF2B5EF4-FFF2-40B4-BE49-F238E27FC236}">
                <a16:creationId xmlns:a16="http://schemas.microsoft.com/office/drawing/2014/main" id="{F9791BDB-4617-47BF-9E4F-C166088440E0}"/>
              </a:ext>
              <a:ext uri="{C183D7F6-B498-43B3-948B-1728B52AA6E4}">
                <adec:decorative xmlns:adec="http://schemas.microsoft.com/office/drawing/2017/decorative" val="0"/>
              </a:ext>
            </a:extLst>
          </p:cNvPr>
          <p:cNvSpPr>
            <a:spLocks/>
          </p:cNvSpPr>
          <p:nvPr/>
        </p:nvSpPr>
        <p:spPr>
          <a:xfrm>
            <a:off x="680895" y="2459269"/>
            <a:ext cx="2173705" cy="1878932"/>
          </a:xfrm>
          <a:prstGeom prst="ellipse">
            <a:avLst/>
          </a:prstGeom>
          <a:solidFill>
            <a:schemeClr val="accent1"/>
          </a:solidFill>
          <a:ln w="1905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mn-lt"/>
                <a:ea typeface="+mn-ea"/>
                <a:cs typeface="+mn-cs"/>
              </a:rPr>
              <a:t>Neglect</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5" name="Oval 14">
            <a:extLst>
              <a:ext uri="{FF2B5EF4-FFF2-40B4-BE49-F238E27FC236}">
                <a16:creationId xmlns:a16="http://schemas.microsoft.com/office/drawing/2014/main" id="{BC114A35-763B-4660-B083-733A7F827EB7}"/>
              </a:ext>
              <a:ext uri="{C183D7F6-B498-43B3-948B-1728B52AA6E4}">
                <adec:decorative xmlns:adec="http://schemas.microsoft.com/office/drawing/2017/decorative" val="0"/>
              </a:ext>
            </a:extLst>
          </p:cNvPr>
          <p:cNvSpPr/>
          <p:nvPr/>
        </p:nvSpPr>
        <p:spPr>
          <a:xfrm>
            <a:off x="694005" y="407007"/>
            <a:ext cx="2173705" cy="1878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Physical Abuse</a:t>
            </a:r>
          </a:p>
        </p:txBody>
      </p:sp>
      <p:sp>
        <p:nvSpPr>
          <p:cNvPr id="14" name="Oval 13">
            <a:extLst>
              <a:ext uri="{FF2B5EF4-FFF2-40B4-BE49-F238E27FC236}">
                <a16:creationId xmlns:a16="http://schemas.microsoft.com/office/drawing/2014/main" id="{E9E6E66F-9CF5-4E3B-8D6E-C817D1E62F74}"/>
              </a:ext>
              <a:ext uri="{C183D7F6-B498-43B3-948B-1728B52AA6E4}">
                <adec:decorative xmlns:adec="http://schemas.microsoft.com/office/drawing/2017/decorative" val="0"/>
              </a:ext>
            </a:extLst>
          </p:cNvPr>
          <p:cNvSpPr/>
          <p:nvPr/>
        </p:nvSpPr>
        <p:spPr>
          <a:xfrm>
            <a:off x="6537032" y="407007"/>
            <a:ext cx="2173705" cy="1878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Displace-ment</a:t>
            </a:r>
          </a:p>
        </p:txBody>
      </p:sp>
      <p:sp>
        <p:nvSpPr>
          <p:cNvPr id="8" name="Oval 7">
            <a:extLst>
              <a:ext uri="{FF2B5EF4-FFF2-40B4-BE49-F238E27FC236}">
                <a16:creationId xmlns:a16="http://schemas.microsoft.com/office/drawing/2014/main" id="{7D55CF0A-08DD-4F82-8675-488E5E6DFF20}"/>
              </a:ext>
              <a:ext uri="{C183D7F6-B498-43B3-948B-1728B52AA6E4}">
                <adec:decorative xmlns:adec="http://schemas.microsoft.com/office/drawing/2017/decorative" val="0"/>
              </a:ext>
            </a:extLst>
          </p:cNvPr>
          <p:cNvSpPr/>
          <p:nvPr/>
        </p:nvSpPr>
        <p:spPr>
          <a:xfrm>
            <a:off x="6600489" y="2424625"/>
            <a:ext cx="2173705" cy="1878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Family Violence</a:t>
            </a:r>
          </a:p>
        </p:txBody>
      </p:sp>
      <p:sp>
        <p:nvSpPr>
          <p:cNvPr id="11" name="Oval 10">
            <a:extLst>
              <a:ext uri="{FF2B5EF4-FFF2-40B4-BE49-F238E27FC236}">
                <a16:creationId xmlns:a16="http://schemas.microsoft.com/office/drawing/2014/main" id="{05CB8EA5-83E4-47CB-8C59-6DF3321B4913}"/>
              </a:ext>
              <a:ext uri="{C183D7F6-B498-43B3-948B-1728B52AA6E4}">
                <adec:decorative xmlns:adec="http://schemas.microsoft.com/office/drawing/2017/decorative" val="0"/>
              </a:ext>
            </a:extLst>
          </p:cNvPr>
          <p:cNvSpPr/>
          <p:nvPr/>
        </p:nvSpPr>
        <p:spPr>
          <a:xfrm>
            <a:off x="6537032" y="4451745"/>
            <a:ext cx="2465873" cy="1878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Emotional Abuse</a:t>
            </a:r>
          </a:p>
        </p:txBody>
      </p:sp>
      <p:sp>
        <p:nvSpPr>
          <p:cNvPr id="2" name="Slide Number Placeholder 1">
            <a:extLst>
              <a:ext uri="{FF2B5EF4-FFF2-40B4-BE49-F238E27FC236}">
                <a16:creationId xmlns:a16="http://schemas.microsoft.com/office/drawing/2014/main" id="{37F092F5-A461-4822-AD2B-F8DE247AE24E}"/>
              </a:ext>
            </a:extLst>
          </p:cNvPr>
          <p:cNvSpPr>
            <a:spLocks noGrp="1"/>
          </p:cNvSpPr>
          <p:nvPr>
            <p:ph type="sldNum" sz="quarter" idx="4"/>
          </p:nvPr>
        </p:nvSpPr>
        <p:spPr/>
        <p:txBody>
          <a:bodyPr/>
          <a:lstStyle/>
          <a:p>
            <a:fld id="{773137DE-5778-4973-8EC8-21DEEF19827C}" type="slidenum">
              <a:rPr lang="en-US" smtClean="0"/>
              <a:pPr/>
              <a:t>29</a:t>
            </a:fld>
            <a:endParaRPr lang="en-US" dirty="0"/>
          </a:p>
        </p:txBody>
      </p:sp>
    </p:spTree>
    <p:extLst>
      <p:ext uri="{BB962C8B-B14F-4D97-AF65-F5344CB8AC3E}">
        <p14:creationId xmlns:p14="http://schemas.microsoft.com/office/powerpoint/2010/main" val="2506949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C8C085-9E27-4CE0-89CC-6F308F7DF5AF}"/>
              </a:ext>
            </a:extLst>
          </p:cNvPr>
          <p:cNvSpPr>
            <a:spLocks noGrp="1"/>
          </p:cNvSpPr>
          <p:nvPr>
            <p:ph type="title"/>
          </p:nvPr>
        </p:nvSpPr>
        <p:spPr/>
        <p:txBody>
          <a:bodyPr/>
          <a:lstStyle/>
          <a:p>
            <a:r>
              <a:rPr lang="en-US" dirty="0"/>
              <a:t>MATERIALS AND HANDOUTS</a:t>
            </a:r>
          </a:p>
        </p:txBody>
      </p:sp>
      <p:sp>
        <p:nvSpPr>
          <p:cNvPr id="5" name="Content Placeholder 4">
            <a:extLst>
              <a:ext uri="{FF2B5EF4-FFF2-40B4-BE49-F238E27FC236}">
                <a16:creationId xmlns:a16="http://schemas.microsoft.com/office/drawing/2014/main" id="{586A09FE-9D4C-42CB-960B-F8B6C746D948}"/>
              </a:ext>
            </a:extLst>
          </p:cNvPr>
          <p:cNvSpPr>
            <a:spLocks noGrp="1"/>
          </p:cNvSpPr>
          <p:nvPr>
            <p:ph idx="1"/>
          </p:nvPr>
        </p:nvSpPr>
        <p:spPr/>
        <p:txBody>
          <a:bodyPr/>
          <a:lstStyle/>
          <a:p>
            <a:r>
              <a:rPr lang="en-US" dirty="0"/>
              <a:t>See Notes view</a:t>
            </a:r>
          </a:p>
          <a:p>
            <a:endParaRPr lang="en-US" dirty="0"/>
          </a:p>
        </p:txBody>
      </p:sp>
      <p:sp>
        <p:nvSpPr>
          <p:cNvPr id="4" name="Slide Number Placeholder 3">
            <a:extLst>
              <a:ext uri="{FF2B5EF4-FFF2-40B4-BE49-F238E27FC236}">
                <a16:creationId xmlns:a16="http://schemas.microsoft.com/office/drawing/2014/main" id="{AE95970B-D1E2-4BA7-872E-52F3E5EB53DC}"/>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3</a:t>
            </a:fld>
            <a:endParaRPr lang="en-US" dirty="0"/>
          </a:p>
        </p:txBody>
      </p:sp>
    </p:spTree>
    <p:extLst>
      <p:ext uri="{BB962C8B-B14F-4D97-AF65-F5344CB8AC3E}">
        <p14:creationId xmlns:p14="http://schemas.microsoft.com/office/powerpoint/2010/main" val="2429325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FF73D-B967-44CE-95E5-A787EF280A07}"/>
              </a:ext>
            </a:extLst>
          </p:cNvPr>
          <p:cNvSpPr>
            <a:spLocks noGrp="1"/>
          </p:cNvSpPr>
          <p:nvPr>
            <p:ph type="title"/>
          </p:nvPr>
        </p:nvSpPr>
        <p:spPr>
          <a:xfrm>
            <a:off x="686003" y="452438"/>
            <a:ext cx="7722166" cy="1262062"/>
          </a:xfrm>
        </p:spPr>
        <p:txBody>
          <a:bodyPr/>
          <a:lstStyle/>
          <a:p>
            <a:r>
              <a:rPr lang="en-US" dirty="0"/>
              <a:t>Trauma and Development</a:t>
            </a:r>
          </a:p>
        </p:txBody>
      </p:sp>
      <p:graphicFrame>
        <p:nvGraphicFramePr>
          <p:cNvPr id="4" name="Table 4">
            <a:extLst>
              <a:ext uri="{FF2B5EF4-FFF2-40B4-BE49-F238E27FC236}">
                <a16:creationId xmlns:a16="http://schemas.microsoft.com/office/drawing/2014/main" id="{B66B9DBF-5FD4-4389-839D-B3F6FC3C7A7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740324330"/>
              </p:ext>
            </p:extLst>
          </p:nvPr>
        </p:nvGraphicFramePr>
        <p:xfrm>
          <a:off x="464237" y="2060581"/>
          <a:ext cx="8218272" cy="3978188"/>
        </p:xfrm>
        <a:graphic>
          <a:graphicData uri="http://schemas.openxmlformats.org/drawingml/2006/table">
            <a:tbl>
              <a:tblPr firstRow="1" bandRow="1">
                <a:tableStyleId>{3B4B98B0-60AC-42C2-AFA5-B58CD77FA1E5}</a:tableStyleId>
              </a:tblPr>
              <a:tblGrid>
                <a:gridCol w="2893348">
                  <a:extLst>
                    <a:ext uri="{9D8B030D-6E8A-4147-A177-3AD203B41FA5}">
                      <a16:colId xmlns:a16="http://schemas.microsoft.com/office/drawing/2014/main" val="2900234608"/>
                    </a:ext>
                  </a:extLst>
                </a:gridCol>
                <a:gridCol w="1331231">
                  <a:extLst>
                    <a:ext uri="{9D8B030D-6E8A-4147-A177-3AD203B41FA5}">
                      <a16:colId xmlns:a16="http://schemas.microsoft.com/office/drawing/2014/main" val="1228421671"/>
                    </a:ext>
                  </a:extLst>
                </a:gridCol>
                <a:gridCol w="1331231">
                  <a:extLst>
                    <a:ext uri="{9D8B030D-6E8A-4147-A177-3AD203B41FA5}">
                      <a16:colId xmlns:a16="http://schemas.microsoft.com/office/drawing/2014/main" val="2555204178"/>
                    </a:ext>
                  </a:extLst>
                </a:gridCol>
                <a:gridCol w="1331231">
                  <a:extLst>
                    <a:ext uri="{9D8B030D-6E8A-4147-A177-3AD203B41FA5}">
                      <a16:colId xmlns:a16="http://schemas.microsoft.com/office/drawing/2014/main" val="724218416"/>
                    </a:ext>
                  </a:extLst>
                </a:gridCol>
                <a:gridCol w="1331231">
                  <a:extLst>
                    <a:ext uri="{9D8B030D-6E8A-4147-A177-3AD203B41FA5}">
                      <a16:colId xmlns:a16="http://schemas.microsoft.com/office/drawing/2014/main" val="3634709654"/>
                    </a:ext>
                  </a:extLst>
                </a:gridCol>
              </a:tblGrid>
              <a:tr h="530425">
                <a:tc>
                  <a:txBody>
                    <a:bodyPr/>
                    <a:lstStyle/>
                    <a:p>
                      <a:r>
                        <a:rPr lang="en-US" sz="1400" b="1" cap="all" baseline="0" dirty="0">
                          <a:solidFill>
                            <a:schemeClr val="bg1"/>
                          </a:solidFill>
                          <a:latin typeface="+mn-lt"/>
                        </a:rPr>
                        <a:t>Age Range</a:t>
                      </a:r>
                    </a:p>
                  </a:txBody>
                  <a:tcPr anchor="b">
                    <a:lnL w="3175" cap="flat" cmpd="sng" algn="ctr">
                      <a:solidFill>
                        <a:schemeClr val="accent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Physical</a:t>
                      </a:r>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Language</a:t>
                      </a:r>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Social-Emotional</a:t>
                      </a:r>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tc>
                  <a:txBody>
                    <a:bodyPr/>
                    <a:lstStyle/>
                    <a:p>
                      <a:r>
                        <a:rPr lang="en-US" sz="1400" b="1" cap="all" baseline="0" dirty="0">
                          <a:solidFill>
                            <a:schemeClr val="bg1"/>
                          </a:solidFill>
                          <a:latin typeface="+mn-lt"/>
                        </a:rPr>
                        <a:t>Cognitive</a:t>
                      </a:r>
                    </a:p>
                  </a:txBody>
                  <a:tcPr anchor="b">
                    <a:lnL w="3175" cap="flat" cmpd="sng" algn="ctr">
                      <a:solidFill>
                        <a:schemeClr val="bg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183250"/>
                    </a:solidFill>
                  </a:tcPr>
                </a:tc>
                <a:extLst>
                  <a:ext uri="{0D108BD9-81ED-4DB2-BD59-A6C34878D82A}">
                    <a16:rowId xmlns:a16="http://schemas.microsoft.com/office/drawing/2014/main" val="1804133074"/>
                  </a:ext>
                </a:extLst>
              </a:tr>
              <a:tr h="313433">
                <a:tc>
                  <a:txBody>
                    <a:bodyPr/>
                    <a:lstStyle/>
                    <a:p>
                      <a:r>
                        <a:rPr lang="en-US" dirty="0"/>
                        <a:t>Infancy (0-12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8361460"/>
                  </a:ext>
                </a:extLst>
              </a:tr>
              <a:tr h="313433">
                <a:tc>
                  <a:txBody>
                    <a:bodyPr/>
                    <a:lstStyle/>
                    <a:p>
                      <a:r>
                        <a:rPr lang="en-US" dirty="0"/>
                        <a:t>Early Toddler (12-24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7220241"/>
                  </a:ext>
                </a:extLst>
              </a:tr>
              <a:tr h="313433">
                <a:tc>
                  <a:txBody>
                    <a:bodyPr/>
                    <a:lstStyle/>
                    <a:p>
                      <a:r>
                        <a:rPr lang="en-US" dirty="0"/>
                        <a:t>Late Toddler (24-36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1323033"/>
                  </a:ext>
                </a:extLst>
              </a:tr>
              <a:tr h="313433">
                <a:tc>
                  <a:txBody>
                    <a:bodyPr/>
                    <a:lstStyle/>
                    <a:p>
                      <a:r>
                        <a:rPr lang="en-US" dirty="0"/>
                        <a:t>Early Childhood (36-48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0964260"/>
                  </a:ext>
                </a:extLst>
              </a:tr>
              <a:tr h="313433">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dirty="0"/>
                        <a:t>Middle Childhood (48-60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5007593"/>
                  </a:ext>
                </a:extLst>
              </a:tr>
              <a:tr h="313433">
                <a:tc>
                  <a:txBody>
                    <a:bodyPr/>
                    <a:lstStyle/>
                    <a:p>
                      <a:r>
                        <a:rPr lang="en-US" dirty="0"/>
                        <a:t>Late Childhood (60-72 months)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3534093"/>
                  </a:ext>
                </a:extLst>
              </a:tr>
              <a:tr h="313433">
                <a:tc>
                  <a:txBody>
                    <a:bodyPr/>
                    <a:lstStyle/>
                    <a:p>
                      <a:r>
                        <a:rPr lang="en-US" dirty="0"/>
                        <a:t>Early Latency (6-7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5563173"/>
                  </a:ext>
                </a:extLst>
              </a:tr>
              <a:tr h="313433">
                <a:tc>
                  <a:txBody>
                    <a:bodyPr/>
                    <a:lstStyle/>
                    <a:p>
                      <a:r>
                        <a:rPr lang="en-US" dirty="0"/>
                        <a:t>Late Latency (8-10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7069492"/>
                  </a:ext>
                </a:extLst>
              </a:tr>
              <a:tr h="313433">
                <a:tc>
                  <a:txBody>
                    <a:bodyPr/>
                    <a:lstStyle/>
                    <a:p>
                      <a:r>
                        <a:rPr lang="en-US" dirty="0"/>
                        <a:t>Early Adolescence (11-14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8893824"/>
                  </a:ext>
                </a:extLst>
              </a:tr>
              <a:tr h="313433">
                <a:tc>
                  <a:txBody>
                    <a:bodyPr/>
                    <a:lstStyle/>
                    <a:p>
                      <a:r>
                        <a:rPr lang="en-US" dirty="0"/>
                        <a:t>Middle Adolescence (15-17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313194"/>
                  </a:ext>
                </a:extLst>
              </a:tr>
              <a:tr h="313433">
                <a:tc>
                  <a:txBody>
                    <a:bodyPr/>
                    <a:lstStyle/>
                    <a:p>
                      <a:r>
                        <a:rPr lang="en-US" dirty="0"/>
                        <a:t>Late Adolescence (18-21 years)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708394"/>
                  </a:ext>
                </a:extLst>
              </a:tr>
            </a:tbl>
          </a:graphicData>
        </a:graphic>
      </p:graphicFrame>
      <p:pic>
        <p:nvPicPr>
          <p:cNvPr id="17" name="Picture 16" descr="Image showing that Trauma in early childhood (36 - 48 months) could cause possible developmental delay in later stages.">
            <a:extLst>
              <a:ext uri="{FF2B5EF4-FFF2-40B4-BE49-F238E27FC236}">
                <a16:creationId xmlns:a16="http://schemas.microsoft.com/office/drawing/2014/main" id="{C5BFC185-5E87-4C1B-8E74-FBF6101D5993}"/>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461940" y="3532979"/>
            <a:ext cx="5165025" cy="2346983"/>
          </a:xfrm>
          <a:prstGeom prst="rect">
            <a:avLst/>
          </a:prstGeom>
        </p:spPr>
      </p:pic>
      <p:sp>
        <p:nvSpPr>
          <p:cNvPr id="2" name="Slide Number Placeholder 1">
            <a:extLst>
              <a:ext uri="{FF2B5EF4-FFF2-40B4-BE49-F238E27FC236}">
                <a16:creationId xmlns:a16="http://schemas.microsoft.com/office/drawing/2014/main" id="{5ACB7847-835B-434E-8E3E-ABE8AE97DA0E}"/>
              </a:ext>
            </a:extLst>
          </p:cNvPr>
          <p:cNvSpPr>
            <a:spLocks noGrp="1"/>
          </p:cNvSpPr>
          <p:nvPr>
            <p:ph type="sldNum" sz="quarter" idx="12"/>
          </p:nvPr>
        </p:nvSpPr>
        <p:spPr/>
        <p:txBody>
          <a:bodyPr/>
          <a:lstStyle/>
          <a:p>
            <a:fld id="{773137DE-5778-4973-8EC8-21DEEF19827C}" type="slidenum">
              <a:rPr lang="en-US" smtClean="0"/>
              <a:pPr/>
              <a:t>30</a:t>
            </a:fld>
            <a:endParaRPr lang="en-US" dirty="0"/>
          </a:p>
        </p:txBody>
      </p:sp>
    </p:spTree>
    <p:extLst>
      <p:ext uri="{BB962C8B-B14F-4D97-AF65-F5344CB8AC3E}">
        <p14:creationId xmlns:p14="http://schemas.microsoft.com/office/powerpoint/2010/main" val="2508536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3AF691-F209-4177-9555-23949F9FB129}"/>
              </a:ext>
            </a:extLst>
          </p:cNvPr>
          <p:cNvSpPr>
            <a:spLocks noGrp="1"/>
          </p:cNvSpPr>
          <p:nvPr>
            <p:ph type="title"/>
          </p:nvPr>
        </p:nvSpPr>
        <p:spPr>
          <a:xfrm>
            <a:off x="457200" y="474678"/>
            <a:ext cx="8232555" cy="1231504"/>
          </a:xfrm>
        </p:spPr>
        <p:txBody>
          <a:bodyPr/>
          <a:lstStyle/>
          <a:p>
            <a:r>
              <a:rPr lang="en-US" dirty="0"/>
              <a:t>Parenting Tips</a:t>
            </a:r>
          </a:p>
        </p:txBody>
      </p:sp>
      <p:pic>
        <p:nvPicPr>
          <p:cNvPr id="9" name="Content Placeholder 4" descr="Photo of an infant.">
            <a:extLst>
              <a:ext uri="{FF2B5EF4-FFF2-40B4-BE49-F238E27FC236}">
                <a16:creationId xmlns:a16="http://schemas.microsoft.com/office/drawing/2014/main" id="{843B700B-F4C8-4290-947E-AC8B32678E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6841"/>
          <a:stretch/>
        </p:blipFill>
        <p:spPr>
          <a:xfrm>
            <a:off x="104750" y="1910166"/>
            <a:ext cx="2164268" cy="1972189"/>
          </a:xfrm>
          <a:prstGeom prst="rect">
            <a:avLst/>
          </a:prstGeom>
        </p:spPr>
      </p:pic>
      <p:sp>
        <p:nvSpPr>
          <p:cNvPr id="15" name="TextBox 14">
            <a:extLst>
              <a:ext uri="{FF2B5EF4-FFF2-40B4-BE49-F238E27FC236}">
                <a16:creationId xmlns:a16="http://schemas.microsoft.com/office/drawing/2014/main" id="{F52795E1-5D78-4D9A-8BCC-8F6ACC3EC7FA}"/>
              </a:ext>
            </a:extLst>
          </p:cNvPr>
          <p:cNvSpPr txBox="1"/>
          <p:nvPr/>
        </p:nvSpPr>
        <p:spPr>
          <a:xfrm>
            <a:off x="784749" y="3680189"/>
            <a:ext cx="886691" cy="523220"/>
          </a:xfrm>
          <a:prstGeom prst="rect">
            <a:avLst/>
          </a:prstGeom>
          <a:noFill/>
        </p:spPr>
        <p:txBody>
          <a:bodyPr wrap="square" rtlCol="0">
            <a:spAutoFit/>
          </a:bodyPr>
          <a:lstStyle/>
          <a:p>
            <a:pPr algn="ctr"/>
            <a:r>
              <a:rPr lang="en-US" sz="1400" b="1" dirty="0">
                <a:solidFill>
                  <a:schemeClr val="tx2">
                    <a:lumMod val="75000"/>
                  </a:schemeClr>
                </a:solidFill>
              </a:rPr>
              <a:t>Infants</a:t>
            </a:r>
            <a:br>
              <a:rPr lang="en-US" sz="1400" dirty="0">
                <a:solidFill>
                  <a:schemeClr val="tx2">
                    <a:lumMod val="75000"/>
                  </a:schemeClr>
                </a:solidFill>
              </a:rPr>
            </a:br>
            <a:r>
              <a:rPr lang="en-US" sz="1400" dirty="0">
                <a:solidFill>
                  <a:schemeClr val="tx2">
                    <a:lumMod val="75000"/>
                  </a:schemeClr>
                </a:solidFill>
              </a:rPr>
              <a:t>(0-1)</a:t>
            </a:r>
          </a:p>
        </p:txBody>
      </p:sp>
      <p:pic>
        <p:nvPicPr>
          <p:cNvPr id="10" name="Content Placeholder 4" descr="A photograph of a toddler.">
            <a:extLst>
              <a:ext uri="{FF2B5EF4-FFF2-40B4-BE49-F238E27FC236}">
                <a16:creationId xmlns:a16="http://schemas.microsoft.com/office/drawing/2014/main" id="{CB86E4C0-BCCC-4D2D-B242-7D7853659B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10" t="17994" r="19552" b="4634"/>
          <a:stretch/>
        </p:blipFill>
        <p:spPr>
          <a:xfrm>
            <a:off x="2677810" y="1829787"/>
            <a:ext cx="1236403" cy="2069485"/>
          </a:xfrm>
          <a:prstGeom prst="rect">
            <a:avLst/>
          </a:prstGeom>
        </p:spPr>
      </p:pic>
      <p:sp>
        <p:nvSpPr>
          <p:cNvPr id="16" name="TextBox 15">
            <a:extLst>
              <a:ext uri="{FF2B5EF4-FFF2-40B4-BE49-F238E27FC236}">
                <a16:creationId xmlns:a16="http://schemas.microsoft.com/office/drawing/2014/main" id="{BF695D76-933D-4ADD-86CB-BB97FA08C326}"/>
              </a:ext>
            </a:extLst>
          </p:cNvPr>
          <p:cNvSpPr txBox="1"/>
          <p:nvPr/>
        </p:nvSpPr>
        <p:spPr>
          <a:xfrm>
            <a:off x="2719439" y="3899272"/>
            <a:ext cx="1202593" cy="523220"/>
          </a:xfrm>
          <a:prstGeom prst="rect">
            <a:avLst/>
          </a:prstGeom>
          <a:noFill/>
        </p:spPr>
        <p:txBody>
          <a:bodyPr wrap="square" rtlCol="0">
            <a:spAutoFit/>
          </a:bodyPr>
          <a:lstStyle/>
          <a:p>
            <a:pPr algn="ctr"/>
            <a:r>
              <a:rPr lang="en-US" sz="1400" b="1" dirty="0">
                <a:solidFill>
                  <a:schemeClr val="tx2">
                    <a:lumMod val="75000"/>
                  </a:schemeClr>
                </a:solidFill>
              </a:rPr>
              <a:t>Toddlers</a:t>
            </a:r>
            <a:br>
              <a:rPr lang="en-US" sz="1400" dirty="0">
                <a:solidFill>
                  <a:schemeClr val="tx2">
                    <a:lumMod val="75000"/>
                  </a:schemeClr>
                </a:solidFill>
              </a:rPr>
            </a:br>
            <a:r>
              <a:rPr lang="en-US" sz="1400" dirty="0">
                <a:solidFill>
                  <a:schemeClr val="tx2">
                    <a:lumMod val="75000"/>
                  </a:schemeClr>
                </a:solidFill>
              </a:rPr>
              <a:t>(1-2)</a:t>
            </a:r>
          </a:p>
        </p:txBody>
      </p:sp>
      <p:pic>
        <p:nvPicPr>
          <p:cNvPr id="12" name="Content Placeholder 4" descr="A photograph of a toddler.">
            <a:extLst>
              <a:ext uri="{FF2B5EF4-FFF2-40B4-BE49-F238E27FC236}">
                <a16:creationId xmlns:a16="http://schemas.microsoft.com/office/drawing/2014/main" id="{1B9B2CD7-747B-41B0-B7BE-A6FC7C97E5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452"/>
          <a:stretch/>
        </p:blipFill>
        <p:spPr>
          <a:xfrm>
            <a:off x="4518752" y="1732546"/>
            <a:ext cx="1202593" cy="2239523"/>
          </a:xfrm>
          <a:prstGeom prst="rect">
            <a:avLst/>
          </a:prstGeom>
        </p:spPr>
      </p:pic>
      <p:sp>
        <p:nvSpPr>
          <p:cNvPr id="17" name="TextBox 16">
            <a:extLst>
              <a:ext uri="{FF2B5EF4-FFF2-40B4-BE49-F238E27FC236}">
                <a16:creationId xmlns:a16="http://schemas.microsoft.com/office/drawing/2014/main" id="{5A3BF01F-5369-4810-B612-C0E14DADB476}"/>
              </a:ext>
            </a:extLst>
          </p:cNvPr>
          <p:cNvSpPr txBox="1"/>
          <p:nvPr/>
        </p:nvSpPr>
        <p:spPr>
          <a:xfrm>
            <a:off x="4370270" y="3925664"/>
            <a:ext cx="1489196" cy="523220"/>
          </a:xfrm>
          <a:prstGeom prst="rect">
            <a:avLst/>
          </a:prstGeom>
          <a:noFill/>
        </p:spPr>
        <p:txBody>
          <a:bodyPr wrap="square" rtlCol="0">
            <a:spAutoFit/>
          </a:bodyPr>
          <a:lstStyle/>
          <a:p>
            <a:pPr algn="ctr"/>
            <a:r>
              <a:rPr lang="en-US" sz="1400" b="1" dirty="0">
                <a:solidFill>
                  <a:schemeClr val="tx2">
                    <a:lumMod val="75000"/>
                  </a:schemeClr>
                </a:solidFill>
              </a:rPr>
              <a:t>Toddlers</a:t>
            </a:r>
            <a:br>
              <a:rPr lang="en-US" sz="1400" dirty="0">
                <a:solidFill>
                  <a:schemeClr val="tx2">
                    <a:lumMod val="75000"/>
                  </a:schemeClr>
                </a:solidFill>
              </a:rPr>
            </a:br>
            <a:r>
              <a:rPr lang="en-US" sz="1400" dirty="0">
                <a:solidFill>
                  <a:schemeClr val="tx2">
                    <a:lumMod val="75000"/>
                  </a:schemeClr>
                </a:solidFill>
              </a:rPr>
              <a:t>(2-3)</a:t>
            </a:r>
          </a:p>
        </p:txBody>
      </p:sp>
      <p:pic>
        <p:nvPicPr>
          <p:cNvPr id="11" name="Content Placeholder 4" descr="A photograph of a young girl dressed for school.">
            <a:extLst>
              <a:ext uri="{FF2B5EF4-FFF2-40B4-BE49-F238E27FC236}">
                <a16:creationId xmlns:a16="http://schemas.microsoft.com/office/drawing/2014/main" id="{3568B0B5-AF58-484F-A560-6D9585FF359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657" t="16756" r="20895"/>
          <a:stretch/>
        </p:blipFill>
        <p:spPr>
          <a:xfrm>
            <a:off x="6463623" y="1795976"/>
            <a:ext cx="1074408" cy="2219388"/>
          </a:xfrm>
          <a:prstGeom prst="rect">
            <a:avLst/>
          </a:prstGeom>
        </p:spPr>
      </p:pic>
      <p:sp>
        <p:nvSpPr>
          <p:cNvPr id="18" name="TextBox 17">
            <a:extLst>
              <a:ext uri="{FF2B5EF4-FFF2-40B4-BE49-F238E27FC236}">
                <a16:creationId xmlns:a16="http://schemas.microsoft.com/office/drawing/2014/main" id="{B36AF2B0-7860-4591-9CF7-47F2CF3626BC}"/>
              </a:ext>
            </a:extLst>
          </p:cNvPr>
          <p:cNvSpPr txBox="1"/>
          <p:nvPr/>
        </p:nvSpPr>
        <p:spPr>
          <a:xfrm>
            <a:off x="6346184" y="3923266"/>
            <a:ext cx="1311956" cy="523220"/>
          </a:xfrm>
          <a:prstGeom prst="rect">
            <a:avLst/>
          </a:prstGeom>
          <a:noFill/>
        </p:spPr>
        <p:txBody>
          <a:bodyPr wrap="square" rtlCol="0">
            <a:spAutoFit/>
          </a:bodyPr>
          <a:lstStyle/>
          <a:p>
            <a:pPr algn="ctr"/>
            <a:r>
              <a:rPr lang="en-US" sz="1400" b="1" dirty="0">
                <a:solidFill>
                  <a:schemeClr val="tx2">
                    <a:lumMod val="75000"/>
                  </a:schemeClr>
                </a:solidFill>
              </a:rPr>
              <a:t>Preschoolers</a:t>
            </a:r>
          </a:p>
          <a:p>
            <a:pPr algn="ctr"/>
            <a:r>
              <a:rPr lang="en-US" sz="1400" dirty="0">
                <a:solidFill>
                  <a:schemeClr val="tx2">
                    <a:lumMod val="75000"/>
                  </a:schemeClr>
                </a:solidFill>
              </a:rPr>
              <a:t>(3-5)</a:t>
            </a:r>
          </a:p>
        </p:txBody>
      </p:sp>
      <p:pic>
        <p:nvPicPr>
          <p:cNvPr id="13" name="Content Placeholder 4" descr="A photograph of a young girl in a wheelchair.">
            <a:extLst>
              <a:ext uri="{FF2B5EF4-FFF2-40B4-BE49-F238E27FC236}">
                <a16:creationId xmlns:a16="http://schemas.microsoft.com/office/drawing/2014/main" id="{48DE8386-332E-4A64-B5D0-41E8C136B35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186885" y="4177049"/>
            <a:ext cx="1890236" cy="2232945"/>
          </a:xfrm>
          <a:prstGeom prst="rect">
            <a:avLst/>
          </a:prstGeom>
        </p:spPr>
      </p:pic>
      <p:sp>
        <p:nvSpPr>
          <p:cNvPr id="19" name="TextBox 18">
            <a:extLst>
              <a:ext uri="{FF2B5EF4-FFF2-40B4-BE49-F238E27FC236}">
                <a16:creationId xmlns:a16="http://schemas.microsoft.com/office/drawing/2014/main" id="{E9413B5A-798E-4AFA-82A1-7DF8B0F41A95}"/>
              </a:ext>
            </a:extLst>
          </p:cNvPr>
          <p:cNvSpPr txBox="1"/>
          <p:nvPr/>
        </p:nvSpPr>
        <p:spPr>
          <a:xfrm>
            <a:off x="1051980" y="6230367"/>
            <a:ext cx="2077238" cy="523220"/>
          </a:xfrm>
          <a:prstGeom prst="rect">
            <a:avLst/>
          </a:prstGeom>
          <a:noFill/>
        </p:spPr>
        <p:txBody>
          <a:bodyPr wrap="square" rtlCol="0">
            <a:spAutoFit/>
          </a:bodyPr>
          <a:lstStyle/>
          <a:p>
            <a:pPr algn="ctr"/>
            <a:r>
              <a:rPr lang="en-US" sz="1400" b="1" dirty="0">
                <a:solidFill>
                  <a:schemeClr val="tx2">
                    <a:lumMod val="75000"/>
                  </a:schemeClr>
                </a:solidFill>
              </a:rPr>
              <a:t>Middle Childhood</a:t>
            </a:r>
          </a:p>
          <a:p>
            <a:pPr algn="ctr"/>
            <a:r>
              <a:rPr lang="en-US" sz="1400" dirty="0">
                <a:solidFill>
                  <a:schemeClr val="tx2">
                    <a:lumMod val="75000"/>
                  </a:schemeClr>
                </a:solidFill>
              </a:rPr>
              <a:t>(6-8)</a:t>
            </a:r>
          </a:p>
        </p:txBody>
      </p:sp>
      <p:pic>
        <p:nvPicPr>
          <p:cNvPr id="8" name="Content Placeholder 4" descr="A photograph of a young boy dressed for school.">
            <a:extLst>
              <a:ext uri="{FF2B5EF4-FFF2-40B4-BE49-F238E27FC236}">
                <a16:creationId xmlns:a16="http://schemas.microsoft.com/office/drawing/2014/main" id="{C38F7D0F-BC3E-4305-8E67-11E4F274A72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968" r="27768"/>
          <a:stretch/>
        </p:blipFill>
        <p:spPr>
          <a:xfrm>
            <a:off x="3696311" y="3972069"/>
            <a:ext cx="822441" cy="2360464"/>
          </a:xfrm>
          <a:prstGeom prst="rect">
            <a:avLst/>
          </a:prstGeom>
        </p:spPr>
      </p:pic>
      <p:sp>
        <p:nvSpPr>
          <p:cNvPr id="20" name="TextBox 19">
            <a:extLst>
              <a:ext uri="{FF2B5EF4-FFF2-40B4-BE49-F238E27FC236}">
                <a16:creationId xmlns:a16="http://schemas.microsoft.com/office/drawing/2014/main" id="{A42743D8-39A8-403F-AA7B-ED6F39951528}"/>
              </a:ext>
            </a:extLst>
          </p:cNvPr>
          <p:cNvSpPr txBox="1"/>
          <p:nvPr/>
        </p:nvSpPr>
        <p:spPr>
          <a:xfrm>
            <a:off x="2989924" y="6222247"/>
            <a:ext cx="2273975" cy="523220"/>
          </a:xfrm>
          <a:prstGeom prst="rect">
            <a:avLst/>
          </a:prstGeom>
          <a:noFill/>
        </p:spPr>
        <p:txBody>
          <a:bodyPr wrap="square" rtlCol="0">
            <a:spAutoFit/>
          </a:bodyPr>
          <a:lstStyle/>
          <a:p>
            <a:pPr algn="ctr"/>
            <a:r>
              <a:rPr lang="en-US" sz="1400" b="1" dirty="0">
                <a:solidFill>
                  <a:schemeClr val="tx2">
                    <a:lumMod val="75000"/>
                  </a:schemeClr>
                </a:solidFill>
              </a:rPr>
              <a:t>Middle Childhood</a:t>
            </a:r>
          </a:p>
          <a:p>
            <a:pPr algn="ctr"/>
            <a:r>
              <a:rPr lang="en-US" sz="1400" dirty="0">
                <a:solidFill>
                  <a:schemeClr val="tx2">
                    <a:lumMod val="75000"/>
                  </a:schemeClr>
                </a:solidFill>
              </a:rPr>
              <a:t>(9-11)</a:t>
            </a:r>
          </a:p>
        </p:txBody>
      </p:sp>
      <p:pic>
        <p:nvPicPr>
          <p:cNvPr id="7" name="Content Placeholder 4" descr="A photograph of a young teenage girl with a soccer ball.">
            <a:extLst>
              <a:ext uri="{FF2B5EF4-FFF2-40B4-BE49-F238E27FC236}">
                <a16:creationId xmlns:a16="http://schemas.microsoft.com/office/drawing/2014/main" id="{14179DBE-63DE-4A16-80E9-9F413FDE469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532" r="22999"/>
          <a:stretch/>
        </p:blipFill>
        <p:spPr>
          <a:xfrm>
            <a:off x="5505333" y="3972069"/>
            <a:ext cx="851349" cy="2420832"/>
          </a:xfrm>
          <a:prstGeom prst="rect">
            <a:avLst/>
          </a:prstGeom>
        </p:spPr>
      </p:pic>
      <p:sp>
        <p:nvSpPr>
          <p:cNvPr id="21" name="TextBox 20">
            <a:extLst>
              <a:ext uri="{FF2B5EF4-FFF2-40B4-BE49-F238E27FC236}">
                <a16:creationId xmlns:a16="http://schemas.microsoft.com/office/drawing/2014/main" id="{37B98D66-2AC2-4EF3-AD19-4098328A1CED}"/>
              </a:ext>
            </a:extLst>
          </p:cNvPr>
          <p:cNvSpPr txBox="1"/>
          <p:nvPr/>
        </p:nvSpPr>
        <p:spPr>
          <a:xfrm>
            <a:off x="5154089" y="6213274"/>
            <a:ext cx="1623340" cy="523220"/>
          </a:xfrm>
          <a:prstGeom prst="rect">
            <a:avLst/>
          </a:prstGeom>
          <a:noFill/>
        </p:spPr>
        <p:txBody>
          <a:bodyPr wrap="square" rtlCol="0">
            <a:spAutoFit/>
          </a:bodyPr>
          <a:lstStyle/>
          <a:p>
            <a:pPr algn="ctr"/>
            <a:r>
              <a:rPr lang="en-US" sz="1400" b="1" dirty="0">
                <a:solidFill>
                  <a:schemeClr val="tx2">
                    <a:lumMod val="75000"/>
                  </a:schemeClr>
                </a:solidFill>
              </a:rPr>
              <a:t>Young Teens</a:t>
            </a:r>
            <a:br>
              <a:rPr lang="en-US" sz="1400" dirty="0">
                <a:solidFill>
                  <a:schemeClr val="tx2">
                    <a:lumMod val="75000"/>
                  </a:schemeClr>
                </a:solidFill>
              </a:rPr>
            </a:br>
            <a:r>
              <a:rPr lang="en-US" sz="1400" dirty="0">
                <a:solidFill>
                  <a:schemeClr val="tx2">
                    <a:lumMod val="75000"/>
                  </a:schemeClr>
                </a:solidFill>
              </a:rPr>
              <a:t>(12-14)</a:t>
            </a:r>
          </a:p>
        </p:txBody>
      </p:sp>
      <p:pic>
        <p:nvPicPr>
          <p:cNvPr id="14" name="Content Placeholder 4" descr="A photograph of a teenage boy dressed for school.">
            <a:extLst>
              <a:ext uri="{FF2B5EF4-FFF2-40B4-BE49-F238E27FC236}">
                <a16:creationId xmlns:a16="http://schemas.microsoft.com/office/drawing/2014/main" id="{5A7C0CDB-A565-460A-8468-5AA33FD4E7E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6760" r="23828"/>
          <a:stretch/>
        </p:blipFill>
        <p:spPr>
          <a:xfrm>
            <a:off x="7560112" y="3604284"/>
            <a:ext cx="898723" cy="2728249"/>
          </a:xfrm>
          <a:prstGeom prst="rect">
            <a:avLst/>
          </a:prstGeom>
        </p:spPr>
      </p:pic>
      <p:sp>
        <p:nvSpPr>
          <p:cNvPr id="22" name="TextBox 21">
            <a:extLst>
              <a:ext uri="{FF2B5EF4-FFF2-40B4-BE49-F238E27FC236}">
                <a16:creationId xmlns:a16="http://schemas.microsoft.com/office/drawing/2014/main" id="{362B60E0-C094-403D-BB7E-8E84800D76B7}"/>
              </a:ext>
            </a:extLst>
          </p:cNvPr>
          <p:cNvSpPr txBox="1"/>
          <p:nvPr/>
        </p:nvSpPr>
        <p:spPr>
          <a:xfrm>
            <a:off x="7191701" y="6181811"/>
            <a:ext cx="1311956" cy="523220"/>
          </a:xfrm>
          <a:prstGeom prst="rect">
            <a:avLst/>
          </a:prstGeom>
          <a:noFill/>
        </p:spPr>
        <p:txBody>
          <a:bodyPr wrap="square" rtlCol="0">
            <a:spAutoFit/>
          </a:bodyPr>
          <a:lstStyle/>
          <a:p>
            <a:pPr algn="ctr"/>
            <a:r>
              <a:rPr lang="en-US" sz="1400" b="1" dirty="0">
                <a:solidFill>
                  <a:schemeClr val="tx2">
                    <a:lumMod val="75000"/>
                  </a:schemeClr>
                </a:solidFill>
              </a:rPr>
              <a:t>Teenager</a:t>
            </a:r>
          </a:p>
          <a:p>
            <a:pPr algn="ctr"/>
            <a:r>
              <a:rPr lang="en-US" sz="1400" dirty="0">
                <a:solidFill>
                  <a:schemeClr val="tx2">
                    <a:lumMod val="75000"/>
                  </a:schemeClr>
                </a:solidFill>
              </a:rPr>
              <a:t>(15-17)</a:t>
            </a:r>
          </a:p>
        </p:txBody>
      </p:sp>
      <p:sp>
        <p:nvSpPr>
          <p:cNvPr id="2" name="Slide Number Placeholder 1">
            <a:extLst>
              <a:ext uri="{FF2B5EF4-FFF2-40B4-BE49-F238E27FC236}">
                <a16:creationId xmlns:a16="http://schemas.microsoft.com/office/drawing/2014/main" id="{69A36550-691C-404C-8643-F4F5293DA6B5}"/>
              </a:ext>
            </a:extLst>
          </p:cNvPr>
          <p:cNvSpPr>
            <a:spLocks noGrp="1"/>
          </p:cNvSpPr>
          <p:nvPr>
            <p:ph type="sldNum" sz="quarter" idx="4"/>
          </p:nvPr>
        </p:nvSpPr>
        <p:spPr/>
        <p:txBody>
          <a:bodyPr/>
          <a:lstStyle/>
          <a:p>
            <a:fld id="{773137DE-5778-4973-8EC8-21DEEF19827C}" type="slidenum">
              <a:rPr lang="en-US" smtClean="0"/>
              <a:pPr/>
              <a:t>31</a:t>
            </a:fld>
            <a:endParaRPr lang="en-US" dirty="0"/>
          </a:p>
        </p:txBody>
      </p:sp>
    </p:spTree>
    <p:extLst>
      <p:ext uri="{BB962C8B-B14F-4D97-AF65-F5344CB8AC3E}">
        <p14:creationId xmlns:p14="http://schemas.microsoft.com/office/powerpoint/2010/main" val="11760241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092080-300B-4CFE-B016-C3197020F573}"/>
              </a:ext>
            </a:extLst>
          </p:cNvPr>
          <p:cNvSpPr>
            <a:spLocks noGrp="1"/>
          </p:cNvSpPr>
          <p:nvPr>
            <p:ph type="title"/>
          </p:nvPr>
        </p:nvSpPr>
        <p:spPr/>
        <p:txBody>
          <a:bodyPr/>
          <a:lstStyle/>
          <a:p>
            <a:r>
              <a:rPr lang="en-US" dirty="0"/>
              <a:t>Supporting Development</a:t>
            </a:r>
          </a:p>
        </p:txBody>
      </p:sp>
      <p:pic>
        <p:nvPicPr>
          <p:cNvPr id="3074" name="Picture 2" descr="Photo of a young infant trying to walk.">
            <a:extLst>
              <a:ext uri="{FF2B5EF4-FFF2-40B4-BE49-F238E27FC236}">
                <a16:creationId xmlns:a16="http://schemas.microsoft.com/office/drawing/2014/main" id="{829B7317-7F64-4FB5-A86C-57670B7D137A}"/>
              </a:ext>
            </a:extLst>
          </p:cNvPr>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t="20223" r="6468"/>
          <a:stretch/>
        </p:blipFill>
        <p:spPr bwMode="auto">
          <a:xfrm>
            <a:off x="457200" y="1714500"/>
            <a:ext cx="8229600" cy="467995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5E25ABDA-D047-44A2-8A60-953ADAA71E0D}"/>
              </a:ext>
            </a:extLst>
          </p:cNvPr>
          <p:cNvSpPr>
            <a:spLocks noGrp="1"/>
          </p:cNvSpPr>
          <p:nvPr>
            <p:ph type="sldNum" sz="quarter" idx="4"/>
          </p:nvPr>
        </p:nvSpPr>
        <p:spPr/>
        <p:txBody>
          <a:bodyPr/>
          <a:lstStyle/>
          <a:p>
            <a:fld id="{773137DE-5778-4973-8EC8-21DEEF19827C}" type="slidenum">
              <a:rPr lang="en-US" smtClean="0"/>
              <a:pPr/>
              <a:t>32</a:t>
            </a:fld>
            <a:endParaRPr lang="en-US" dirty="0"/>
          </a:p>
        </p:txBody>
      </p:sp>
    </p:spTree>
    <p:extLst>
      <p:ext uri="{BB962C8B-B14F-4D97-AF65-F5344CB8AC3E}">
        <p14:creationId xmlns:p14="http://schemas.microsoft.com/office/powerpoint/2010/main" val="3346708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D8136CD0-C516-4083-B85B-339897B2A15B}"/>
              </a:ext>
            </a:extLst>
          </p:cNvPr>
          <p:cNvSpPr txBox="1">
            <a:spLocks noGrp="1"/>
          </p:cNvSpPr>
          <p:nvPr>
            <p:ph type="title" idx="4294967295"/>
          </p:nvPr>
        </p:nvSpPr>
        <p:spPr>
          <a:xfrm>
            <a:off x="1299916" y="3429000"/>
            <a:ext cx="7328517"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13" normalizeH="0" baseline="0" noProof="0" dirty="0">
                <a:ln>
                  <a:noFill/>
                </a:ln>
                <a:solidFill>
                  <a:schemeClr val="tx1"/>
                </a:solidFill>
                <a:effectLst/>
                <a:uLnTx/>
                <a:uFillTx/>
                <a:latin typeface="Arial Rounded MT Bold"/>
                <a:ea typeface="+mj-ea"/>
                <a:cs typeface="Arial Rounded MT Bold"/>
              </a:rPr>
              <a:t>SECTION 3: </a:t>
            </a:r>
            <a:br>
              <a:rPr kumimoji="0" lang="en-US" sz="2000" b="0" i="0" u="none" strike="noStrike" kern="1200" cap="none" spc="113" normalizeH="0" baseline="0" noProof="0" dirty="0">
                <a:ln>
                  <a:noFill/>
                </a:ln>
                <a:solidFill>
                  <a:schemeClr val="tx1"/>
                </a:solidFill>
                <a:effectLst/>
                <a:uLnTx/>
                <a:uFillTx/>
                <a:latin typeface="Arial Rounded MT Bold"/>
                <a:ea typeface="+mj-ea"/>
                <a:cs typeface="Arial Rounded MT Bold"/>
              </a:rPr>
            </a:br>
            <a:r>
              <a:rPr kumimoji="0" lang="en-US" sz="3600" b="1" i="0" u="none" strike="noStrike" kern="1200" cap="all" spc="113" normalizeH="0" baseline="0" noProof="0" dirty="0">
                <a:ln>
                  <a:noFill/>
                </a:ln>
                <a:solidFill>
                  <a:schemeClr val="tx1"/>
                </a:solidFill>
                <a:effectLst/>
                <a:uLnTx/>
                <a:uFillTx/>
                <a:latin typeface="Arial Rounded MT Bold"/>
                <a:ea typeface="+mj-ea"/>
                <a:cs typeface="Arial Rounded MT Bold"/>
              </a:rPr>
              <a:t>CHRONOLOGICAL Age VS. DEVELOPMENTAL AGE</a:t>
            </a:r>
            <a:endParaRPr kumimoji="0" lang="en-US" sz="3600" b="0" i="0" u="none" strike="noStrike" kern="1200" cap="all" spc="113" normalizeH="0" baseline="0" noProof="0" dirty="0">
              <a:ln>
                <a:noFill/>
              </a:ln>
              <a:solidFill>
                <a:schemeClr val="tx1"/>
              </a:solidFill>
              <a:effectLst/>
              <a:uLnTx/>
              <a:uFillTx/>
              <a:latin typeface="Arial Rounded MT Bold"/>
              <a:ea typeface="+mj-ea"/>
              <a:cs typeface="Arial Rounded MT Bold"/>
            </a:endParaRPr>
          </a:p>
        </p:txBody>
      </p:sp>
      <p:sp>
        <p:nvSpPr>
          <p:cNvPr id="4" name="Slide Number Placeholder 3">
            <a:extLst>
              <a:ext uri="{FF2B5EF4-FFF2-40B4-BE49-F238E27FC236}">
                <a16:creationId xmlns:a16="http://schemas.microsoft.com/office/drawing/2014/main" id="{6D894FA3-597A-47BF-A17D-D2EFB0D13B9D}"/>
              </a:ext>
            </a:extLst>
          </p:cNvPr>
          <p:cNvSpPr>
            <a:spLocks noGrp="1"/>
          </p:cNvSpPr>
          <p:nvPr>
            <p:ph type="sldNum" sz="quarter" idx="4"/>
          </p:nvPr>
        </p:nvSpPr>
        <p:spPr/>
        <p:txBody>
          <a:bodyPr/>
          <a:lstStyle/>
          <a:p>
            <a:fld id="{773137DE-5778-4973-8EC8-21DEEF19827C}" type="slidenum">
              <a:rPr lang="en-US" smtClean="0"/>
              <a:pPr/>
              <a:t>33</a:t>
            </a:fld>
            <a:endParaRPr lang="en-US" dirty="0"/>
          </a:p>
        </p:txBody>
      </p:sp>
    </p:spTree>
    <p:extLst>
      <p:ext uri="{BB962C8B-B14F-4D97-AF65-F5344CB8AC3E}">
        <p14:creationId xmlns:p14="http://schemas.microsoft.com/office/powerpoint/2010/main" val="589951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Content Placeholder 4">
            <a:extLst>
              <a:ext uri="{FF2B5EF4-FFF2-40B4-BE49-F238E27FC236}">
                <a16:creationId xmlns:a16="http://schemas.microsoft.com/office/drawing/2014/main" id="{2A6356C4-5C6B-4E78-959D-09D8B71B6C83}"/>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62" t="17" r="11539" b="-17"/>
          <a:stretch/>
        </p:blipFill>
        <p:spPr>
          <a:xfrm>
            <a:off x="4571999" y="3911771"/>
            <a:ext cx="1677669" cy="2480458"/>
          </a:xfrm>
          <a:prstGeom prst="rect">
            <a:avLst/>
          </a:prstGeom>
        </p:spPr>
      </p:pic>
      <p:pic>
        <p:nvPicPr>
          <p:cNvPr id="31" name="Content Placeholder 4">
            <a:extLst>
              <a:ext uri="{FF2B5EF4-FFF2-40B4-BE49-F238E27FC236}">
                <a16:creationId xmlns:a16="http://schemas.microsoft.com/office/drawing/2014/main" id="{B801E489-5184-49F6-9470-B9AF9B0D160B}"/>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643" r="23689"/>
          <a:stretch/>
        </p:blipFill>
        <p:spPr>
          <a:xfrm>
            <a:off x="6249668" y="3348313"/>
            <a:ext cx="1022336" cy="2527669"/>
          </a:xfrm>
          <a:prstGeom prst="rect">
            <a:avLst/>
          </a:prstGeom>
        </p:spPr>
      </p:pic>
      <p:pic>
        <p:nvPicPr>
          <p:cNvPr id="35" name="Content Placeholder 4">
            <a:extLst>
              <a:ext uri="{FF2B5EF4-FFF2-40B4-BE49-F238E27FC236}">
                <a16:creationId xmlns:a16="http://schemas.microsoft.com/office/drawing/2014/main" id="{DF88452F-4160-44BD-AACA-CA09B0A465E1}"/>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798" r="23579"/>
          <a:stretch/>
        </p:blipFill>
        <p:spPr>
          <a:xfrm>
            <a:off x="7076554" y="3784674"/>
            <a:ext cx="965268" cy="2616126"/>
          </a:xfrm>
          <a:prstGeom prst="rect">
            <a:avLst/>
          </a:prstGeom>
        </p:spPr>
      </p:pic>
      <p:pic>
        <p:nvPicPr>
          <p:cNvPr id="40" name="Content Placeholder 4">
            <a:extLst>
              <a:ext uri="{FF2B5EF4-FFF2-40B4-BE49-F238E27FC236}">
                <a16:creationId xmlns:a16="http://schemas.microsoft.com/office/drawing/2014/main" id="{925991E9-188D-45DE-B6B8-C252A3F47060}"/>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611" t="7611" r="18335"/>
          <a:stretch/>
        </p:blipFill>
        <p:spPr>
          <a:xfrm>
            <a:off x="8007074" y="3562351"/>
            <a:ext cx="1121682" cy="2773134"/>
          </a:xfrm>
          <a:prstGeom prst="rect">
            <a:avLst/>
          </a:prstGeom>
        </p:spPr>
      </p:pic>
      <p:pic>
        <p:nvPicPr>
          <p:cNvPr id="13" name="Content Placeholder 4">
            <a:extLst>
              <a:ext uri="{FF2B5EF4-FFF2-40B4-BE49-F238E27FC236}">
                <a16:creationId xmlns:a16="http://schemas.microsoft.com/office/drawing/2014/main" id="{FA5E4659-FF5E-4930-9FA9-DA7B569249D2}"/>
              </a:ex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827" r="26841"/>
          <a:stretch/>
        </p:blipFill>
        <p:spPr>
          <a:xfrm>
            <a:off x="4582257" y="1590162"/>
            <a:ext cx="1755220" cy="1972189"/>
          </a:xfrm>
          <a:prstGeom prst="rect">
            <a:avLst/>
          </a:prstGeom>
        </p:spPr>
      </p:pic>
      <p:pic>
        <p:nvPicPr>
          <p:cNvPr id="16" name="Content Placeholder 4">
            <a:extLst>
              <a:ext uri="{FF2B5EF4-FFF2-40B4-BE49-F238E27FC236}">
                <a16:creationId xmlns:a16="http://schemas.microsoft.com/office/drawing/2014/main" id="{07A42B00-E6CB-49A3-AB55-68C9271A2E8D}"/>
              </a:ext>
              <a:ext uri="{C183D7F6-B498-43B3-948B-1728B52AA6E4}">
                <adec:decorative xmlns:adec="http://schemas.microsoft.com/office/drawing/2017/decorative" val="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110" t="17994" r="19552" b="4634"/>
          <a:stretch/>
        </p:blipFill>
        <p:spPr>
          <a:xfrm>
            <a:off x="5749791" y="540365"/>
            <a:ext cx="1369165" cy="2291701"/>
          </a:xfrm>
          <a:prstGeom prst="rect">
            <a:avLst/>
          </a:prstGeom>
        </p:spPr>
      </p:pic>
      <p:pic>
        <p:nvPicPr>
          <p:cNvPr id="19" name="Content Placeholder 4">
            <a:extLst>
              <a:ext uri="{FF2B5EF4-FFF2-40B4-BE49-F238E27FC236}">
                <a16:creationId xmlns:a16="http://schemas.microsoft.com/office/drawing/2014/main" id="{C1D8D7A4-E361-4667-8AC8-52638A902DC2}"/>
              </a:ext>
              <a:ext uri="{C183D7F6-B498-43B3-948B-1728B52AA6E4}">
                <adec:decorative xmlns:adec="http://schemas.microsoft.com/office/drawing/2017/decorative" val="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9452"/>
          <a:stretch/>
        </p:blipFill>
        <p:spPr>
          <a:xfrm>
            <a:off x="6945352" y="1298227"/>
            <a:ext cx="1202593" cy="2239523"/>
          </a:xfrm>
          <a:prstGeom prst="rect">
            <a:avLst/>
          </a:prstGeom>
        </p:spPr>
      </p:pic>
      <p:pic>
        <p:nvPicPr>
          <p:cNvPr id="23" name="Content Placeholder 4">
            <a:extLst>
              <a:ext uri="{FF2B5EF4-FFF2-40B4-BE49-F238E27FC236}">
                <a16:creationId xmlns:a16="http://schemas.microsoft.com/office/drawing/2014/main" id="{14B063EB-A572-4A52-8420-EBEA16B26B6A}"/>
              </a:ext>
              <a:ext uri="{C183D7F6-B498-43B3-948B-1728B52AA6E4}">
                <adec:decorative xmlns:adec="http://schemas.microsoft.com/office/drawing/2017/decorative" val="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8657" t="16756" r="20895"/>
          <a:stretch/>
        </p:blipFill>
        <p:spPr>
          <a:xfrm>
            <a:off x="7850350" y="544593"/>
            <a:ext cx="1278405" cy="2640781"/>
          </a:xfrm>
          <a:prstGeom prst="rect">
            <a:avLst/>
          </a:prstGeom>
        </p:spPr>
      </p:pic>
      <p:sp>
        <p:nvSpPr>
          <p:cNvPr id="2" name="Title 1">
            <a:extLst>
              <a:ext uri="{FF2B5EF4-FFF2-40B4-BE49-F238E27FC236}">
                <a16:creationId xmlns:a16="http://schemas.microsoft.com/office/drawing/2014/main" id="{7082CE03-1C75-405F-A6E5-DDB0E7FE3F39}"/>
              </a:ext>
            </a:extLst>
          </p:cNvPr>
          <p:cNvSpPr>
            <a:spLocks noGrp="1"/>
          </p:cNvSpPr>
          <p:nvPr>
            <p:ph type="title"/>
          </p:nvPr>
        </p:nvSpPr>
        <p:spPr>
          <a:xfrm>
            <a:off x="457200" y="452438"/>
            <a:ext cx="4114799" cy="5942012"/>
          </a:xfrm>
        </p:spPr>
        <p:txBody>
          <a:bodyPr/>
          <a:lstStyle/>
          <a:p>
            <a:r>
              <a:rPr lang="en-US" sz="3200" dirty="0"/>
              <a:t>Developmental Domains</a:t>
            </a:r>
          </a:p>
        </p:txBody>
      </p:sp>
      <p:sp>
        <p:nvSpPr>
          <p:cNvPr id="3" name="Slide Number Placeholder 2">
            <a:extLst>
              <a:ext uri="{FF2B5EF4-FFF2-40B4-BE49-F238E27FC236}">
                <a16:creationId xmlns:a16="http://schemas.microsoft.com/office/drawing/2014/main" id="{5E4C79C5-ABC5-4069-8399-78416BFEACBB}"/>
              </a:ext>
            </a:extLst>
          </p:cNvPr>
          <p:cNvSpPr>
            <a:spLocks noGrp="1"/>
          </p:cNvSpPr>
          <p:nvPr>
            <p:ph type="sldNum" sz="quarter" idx="4"/>
          </p:nvPr>
        </p:nvSpPr>
        <p:spPr/>
        <p:txBody>
          <a:bodyPr/>
          <a:lstStyle/>
          <a:p>
            <a:fld id="{773137DE-5778-4973-8EC8-21DEEF19827C}" type="slidenum">
              <a:rPr lang="en-US" smtClean="0"/>
              <a:pPr/>
              <a:t>34</a:t>
            </a:fld>
            <a:endParaRPr lang="en-US" dirty="0"/>
          </a:p>
        </p:txBody>
      </p:sp>
    </p:spTree>
    <p:extLst>
      <p:ext uri="{BB962C8B-B14F-4D97-AF65-F5344CB8AC3E}">
        <p14:creationId xmlns:p14="http://schemas.microsoft.com/office/powerpoint/2010/main" val="4118082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58EE7C-E44B-46D0-8A91-DAE9B572CEFF}"/>
              </a:ext>
            </a:extLst>
          </p:cNvPr>
          <p:cNvSpPr>
            <a:spLocks noGrp="1"/>
          </p:cNvSpPr>
          <p:nvPr>
            <p:ph type="title"/>
          </p:nvPr>
        </p:nvSpPr>
        <p:spPr/>
        <p:txBody>
          <a:bodyPr/>
          <a:lstStyle/>
          <a:p>
            <a:r>
              <a:rPr lang="en-US" sz="2800" b="1" dirty="0"/>
              <a:t>Developmental Domain 1</a:t>
            </a:r>
            <a:endParaRPr lang="en-US" sz="2800" dirty="0"/>
          </a:p>
        </p:txBody>
      </p:sp>
      <p:sp>
        <p:nvSpPr>
          <p:cNvPr id="6" name="Content Placeholder 5">
            <a:extLst>
              <a:ext uri="{FF2B5EF4-FFF2-40B4-BE49-F238E27FC236}">
                <a16:creationId xmlns:a16="http://schemas.microsoft.com/office/drawing/2014/main" id="{B2CCDA40-8838-4AFD-8534-5677B9E18030}"/>
              </a:ext>
            </a:extLst>
          </p:cNvPr>
          <p:cNvSpPr>
            <a:spLocks noGrp="1"/>
          </p:cNvSpPr>
          <p:nvPr>
            <p:ph idx="1"/>
          </p:nvPr>
        </p:nvSpPr>
        <p:spPr/>
        <p:txBody>
          <a:bodyPr>
            <a:normAutofit/>
          </a:bodyPr>
          <a:lstStyle/>
          <a:p>
            <a:pPr marL="34925" indent="0">
              <a:buNone/>
            </a:pPr>
            <a:r>
              <a:rPr lang="en-US" sz="3200" dirty="0"/>
              <a:t>The parent found advertisements of women in lingerie stuffed behind the child’s bed. </a:t>
            </a:r>
          </a:p>
        </p:txBody>
      </p:sp>
      <p:pic>
        <p:nvPicPr>
          <p:cNvPr id="7" name="Picture 6" descr="Illustration of the brain with multiple gear icons.">
            <a:extLst>
              <a:ext uri="{FF2B5EF4-FFF2-40B4-BE49-F238E27FC236}">
                <a16:creationId xmlns:a16="http://schemas.microsoft.com/office/drawing/2014/main" id="{9D166216-405F-7047-B27B-046D3D44FA63}"/>
              </a:ext>
            </a:extLst>
          </p:cNvPr>
          <p:cNvPicPr>
            <a:picLocks noChangeAspect="1"/>
          </p:cNvPicPr>
          <p:nvPr/>
        </p:nvPicPr>
        <p:blipFill>
          <a:blip r:embed="rId3"/>
          <a:stretch>
            <a:fillRect/>
          </a:stretch>
        </p:blipFill>
        <p:spPr>
          <a:xfrm>
            <a:off x="6180462" y="3830896"/>
            <a:ext cx="2506337" cy="2569904"/>
          </a:xfrm>
          <a:prstGeom prst="rect">
            <a:avLst/>
          </a:prstGeom>
        </p:spPr>
      </p:pic>
      <p:sp>
        <p:nvSpPr>
          <p:cNvPr id="4" name="Slide Number Placeholder 3">
            <a:extLst>
              <a:ext uri="{FF2B5EF4-FFF2-40B4-BE49-F238E27FC236}">
                <a16:creationId xmlns:a16="http://schemas.microsoft.com/office/drawing/2014/main" id="{17F91CA2-AD7C-4F4E-A254-8D47B4E50E5B}"/>
              </a:ext>
            </a:extLst>
          </p:cNvPr>
          <p:cNvSpPr>
            <a:spLocks noGrp="1"/>
          </p:cNvSpPr>
          <p:nvPr>
            <p:ph type="sldNum" sz="quarter" idx="4"/>
          </p:nvPr>
        </p:nvSpPr>
        <p:spPr/>
        <p:txBody>
          <a:bodyPr/>
          <a:lstStyle/>
          <a:p>
            <a:fld id="{773137DE-5778-4973-8EC8-21DEEF19827C}" type="slidenum">
              <a:rPr lang="en-US" smtClean="0"/>
              <a:pPr/>
              <a:t>35</a:t>
            </a:fld>
            <a:endParaRPr lang="en-US" dirty="0"/>
          </a:p>
        </p:txBody>
      </p:sp>
    </p:spTree>
    <p:extLst>
      <p:ext uri="{BB962C8B-B14F-4D97-AF65-F5344CB8AC3E}">
        <p14:creationId xmlns:p14="http://schemas.microsoft.com/office/powerpoint/2010/main" val="3472105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58EE7C-E44B-46D0-8A91-DAE9B572CEFF}"/>
              </a:ext>
            </a:extLst>
          </p:cNvPr>
          <p:cNvSpPr>
            <a:spLocks noGrp="1"/>
          </p:cNvSpPr>
          <p:nvPr>
            <p:ph type="title"/>
          </p:nvPr>
        </p:nvSpPr>
        <p:spPr/>
        <p:txBody>
          <a:bodyPr/>
          <a:lstStyle/>
          <a:p>
            <a:r>
              <a:rPr lang="en-US" sz="2800" b="1" dirty="0"/>
              <a:t>Developmental Domain 2</a:t>
            </a:r>
            <a:endParaRPr lang="en-US" sz="2800" dirty="0"/>
          </a:p>
        </p:txBody>
      </p:sp>
      <p:sp>
        <p:nvSpPr>
          <p:cNvPr id="6" name="Content Placeholder 5">
            <a:extLst>
              <a:ext uri="{FF2B5EF4-FFF2-40B4-BE49-F238E27FC236}">
                <a16:creationId xmlns:a16="http://schemas.microsoft.com/office/drawing/2014/main" id="{B2CCDA40-8838-4AFD-8534-5677B9E18030}"/>
              </a:ext>
            </a:extLst>
          </p:cNvPr>
          <p:cNvSpPr>
            <a:spLocks noGrp="1"/>
          </p:cNvSpPr>
          <p:nvPr>
            <p:ph idx="1"/>
          </p:nvPr>
        </p:nvSpPr>
        <p:spPr/>
        <p:txBody>
          <a:bodyPr>
            <a:normAutofit/>
          </a:bodyPr>
          <a:lstStyle/>
          <a:p>
            <a:pPr marL="34925" indent="0">
              <a:buNone/>
            </a:pPr>
            <a:r>
              <a:rPr lang="en-US" sz="3200" dirty="0"/>
              <a:t>The child has difficulty completing basic hygiene skills, going for days without brushing his teeth or showering. The parent repeatedly tells him to take a shower and more specifically to use soap. </a:t>
            </a:r>
          </a:p>
        </p:txBody>
      </p:sp>
      <p:pic>
        <p:nvPicPr>
          <p:cNvPr id="8" name="Picture 7" descr="Illustration of the brain with multiple gear icons.">
            <a:extLst>
              <a:ext uri="{FF2B5EF4-FFF2-40B4-BE49-F238E27FC236}">
                <a16:creationId xmlns:a16="http://schemas.microsoft.com/office/drawing/2014/main" id="{9BE4025F-8CAB-0A43-9194-16FC0272A51F}"/>
              </a:ext>
            </a:extLst>
          </p:cNvPr>
          <p:cNvPicPr>
            <a:picLocks noChangeAspect="1"/>
          </p:cNvPicPr>
          <p:nvPr/>
        </p:nvPicPr>
        <p:blipFill>
          <a:blip r:embed="rId3"/>
          <a:stretch>
            <a:fillRect/>
          </a:stretch>
        </p:blipFill>
        <p:spPr>
          <a:xfrm>
            <a:off x="6170671" y="4132812"/>
            <a:ext cx="2506337" cy="2569904"/>
          </a:xfrm>
          <a:prstGeom prst="rect">
            <a:avLst/>
          </a:prstGeom>
        </p:spPr>
      </p:pic>
      <p:sp>
        <p:nvSpPr>
          <p:cNvPr id="4" name="Slide Number Placeholder 3">
            <a:extLst>
              <a:ext uri="{FF2B5EF4-FFF2-40B4-BE49-F238E27FC236}">
                <a16:creationId xmlns:a16="http://schemas.microsoft.com/office/drawing/2014/main" id="{17F91CA2-AD7C-4F4E-A254-8D47B4E50E5B}"/>
              </a:ext>
            </a:extLst>
          </p:cNvPr>
          <p:cNvSpPr>
            <a:spLocks noGrp="1"/>
          </p:cNvSpPr>
          <p:nvPr>
            <p:ph type="sldNum" sz="quarter" idx="4"/>
          </p:nvPr>
        </p:nvSpPr>
        <p:spPr/>
        <p:txBody>
          <a:bodyPr/>
          <a:lstStyle/>
          <a:p>
            <a:fld id="{773137DE-5778-4973-8EC8-21DEEF19827C}" type="slidenum">
              <a:rPr lang="en-US" smtClean="0"/>
              <a:pPr/>
              <a:t>36</a:t>
            </a:fld>
            <a:endParaRPr lang="en-US" dirty="0"/>
          </a:p>
        </p:txBody>
      </p:sp>
    </p:spTree>
    <p:extLst>
      <p:ext uri="{BB962C8B-B14F-4D97-AF65-F5344CB8AC3E}">
        <p14:creationId xmlns:p14="http://schemas.microsoft.com/office/powerpoint/2010/main" val="32966114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58EE7C-E44B-46D0-8A91-DAE9B572CEFF}"/>
              </a:ext>
            </a:extLst>
          </p:cNvPr>
          <p:cNvSpPr>
            <a:spLocks noGrp="1"/>
          </p:cNvSpPr>
          <p:nvPr>
            <p:ph type="title"/>
          </p:nvPr>
        </p:nvSpPr>
        <p:spPr/>
        <p:txBody>
          <a:bodyPr/>
          <a:lstStyle/>
          <a:p>
            <a:r>
              <a:rPr lang="en-US" sz="2800" b="1" dirty="0"/>
              <a:t>Developmental Domain 3</a:t>
            </a:r>
            <a:endParaRPr lang="en-US" sz="2800" dirty="0"/>
          </a:p>
        </p:txBody>
      </p:sp>
      <p:sp>
        <p:nvSpPr>
          <p:cNvPr id="6" name="Content Placeholder 5">
            <a:extLst>
              <a:ext uri="{FF2B5EF4-FFF2-40B4-BE49-F238E27FC236}">
                <a16:creationId xmlns:a16="http://schemas.microsoft.com/office/drawing/2014/main" id="{B2CCDA40-8838-4AFD-8534-5677B9E18030}"/>
              </a:ext>
            </a:extLst>
          </p:cNvPr>
          <p:cNvSpPr>
            <a:spLocks noGrp="1"/>
          </p:cNvSpPr>
          <p:nvPr>
            <p:ph idx="1"/>
          </p:nvPr>
        </p:nvSpPr>
        <p:spPr/>
        <p:txBody>
          <a:bodyPr>
            <a:normAutofit/>
          </a:bodyPr>
          <a:lstStyle/>
          <a:p>
            <a:pPr marL="34925" indent="0">
              <a:buNone/>
            </a:pPr>
            <a:r>
              <a:rPr lang="en-US" sz="3200" dirty="0"/>
              <a:t>The child had a friend over to play with but continued to leave the friend and go off and do his own activity. The parent had to repeatedly tell him to go back and play with his friend. </a:t>
            </a:r>
          </a:p>
        </p:txBody>
      </p:sp>
      <p:pic>
        <p:nvPicPr>
          <p:cNvPr id="8" name="Picture 7" descr="Illustration of the brain with multiple gear icons.">
            <a:extLst>
              <a:ext uri="{FF2B5EF4-FFF2-40B4-BE49-F238E27FC236}">
                <a16:creationId xmlns:a16="http://schemas.microsoft.com/office/drawing/2014/main" id="{70C19767-21EC-614E-B592-35B647B488C1}"/>
              </a:ext>
            </a:extLst>
          </p:cNvPr>
          <p:cNvPicPr>
            <a:picLocks noChangeAspect="1"/>
          </p:cNvPicPr>
          <p:nvPr/>
        </p:nvPicPr>
        <p:blipFill>
          <a:blip r:embed="rId3"/>
          <a:stretch>
            <a:fillRect/>
          </a:stretch>
        </p:blipFill>
        <p:spPr>
          <a:xfrm>
            <a:off x="6180462" y="3830896"/>
            <a:ext cx="2506337" cy="2569904"/>
          </a:xfrm>
          <a:prstGeom prst="rect">
            <a:avLst/>
          </a:prstGeom>
        </p:spPr>
      </p:pic>
      <p:sp>
        <p:nvSpPr>
          <p:cNvPr id="4" name="Slide Number Placeholder 3">
            <a:extLst>
              <a:ext uri="{FF2B5EF4-FFF2-40B4-BE49-F238E27FC236}">
                <a16:creationId xmlns:a16="http://schemas.microsoft.com/office/drawing/2014/main" id="{17F91CA2-AD7C-4F4E-A254-8D47B4E50E5B}"/>
              </a:ext>
            </a:extLst>
          </p:cNvPr>
          <p:cNvSpPr>
            <a:spLocks noGrp="1"/>
          </p:cNvSpPr>
          <p:nvPr>
            <p:ph type="sldNum" sz="quarter" idx="4"/>
          </p:nvPr>
        </p:nvSpPr>
        <p:spPr/>
        <p:txBody>
          <a:bodyPr/>
          <a:lstStyle/>
          <a:p>
            <a:fld id="{773137DE-5778-4973-8EC8-21DEEF19827C}" type="slidenum">
              <a:rPr lang="en-US" smtClean="0"/>
              <a:pPr/>
              <a:t>37</a:t>
            </a:fld>
            <a:endParaRPr lang="en-US" dirty="0"/>
          </a:p>
        </p:txBody>
      </p:sp>
    </p:spTree>
    <p:extLst>
      <p:ext uri="{BB962C8B-B14F-4D97-AF65-F5344CB8AC3E}">
        <p14:creationId xmlns:p14="http://schemas.microsoft.com/office/powerpoint/2010/main" val="2162163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58EE7C-E44B-46D0-8A91-DAE9B572CEFF}"/>
              </a:ext>
            </a:extLst>
          </p:cNvPr>
          <p:cNvSpPr>
            <a:spLocks noGrp="1"/>
          </p:cNvSpPr>
          <p:nvPr>
            <p:ph type="title"/>
          </p:nvPr>
        </p:nvSpPr>
        <p:spPr/>
        <p:txBody>
          <a:bodyPr/>
          <a:lstStyle/>
          <a:p>
            <a:r>
              <a:rPr lang="en-US" sz="2800" b="1" dirty="0"/>
              <a:t>Developmental Domain 4</a:t>
            </a:r>
            <a:endParaRPr lang="en-US" sz="2800" dirty="0"/>
          </a:p>
        </p:txBody>
      </p:sp>
      <p:sp>
        <p:nvSpPr>
          <p:cNvPr id="6" name="Content Placeholder 5">
            <a:extLst>
              <a:ext uri="{FF2B5EF4-FFF2-40B4-BE49-F238E27FC236}">
                <a16:creationId xmlns:a16="http://schemas.microsoft.com/office/drawing/2014/main" id="{B2CCDA40-8838-4AFD-8534-5677B9E18030}"/>
              </a:ext>
            </a:extLst>
          </p:cNvPr>
          <p:cNvSpPr>
            <a:spLocks noGrp="1"/>
          </p:cNvSpPr>
          <p:nvPr>
            <p:ph idx="1"/>
          </p:nvPr>
        </p:nvSpPr>
        <p:spPr/>
        <p:txBody>
          <a:bodyPr>
            <a:normAutofit/>
          </a:bodyPr>
          <a:lstStyle/>
          <a:p>
            <a:pPr marL="34925" indent="0">
              <a:buNone/>
            </a:pPr>
            <a:r>
              <a:rPr lang="en-US" sz="3200" dirty="0"/>
              <a:t>The child got very upset about his homework tonight. He said he was tired and could not do any work. He slammed down his book and ran into his bed and refused to get up the rest of the night. </a:t>
            </a:r>
          </a:p>
        </p:txBody>
      </p:sp>
      <p:pic>
        <p:nvPicPr>
          <p:cNvPr id="8" name="Picture 7" descr="Illustration of the brain with multiple gear icons.">
            <a:extLst>
              <a:ext uri="{FF2B5EF4-FFF2-40B4-BE49-F238E27FC236}">
                <a16:creationId xmlns:a16="http://schemas.microsoft.com/office/drawing/2014/main" id="{A4D94CF8-EEDC-384A-8D55-4B4A9B2F6BBD}"/>
              </a:ext>
            </a:extLst>
          </p:cNvPr>
          <p:cNvPicPr>
            <a:picLocks noChangeAspect="1"/>
          </p:cNvPicPr>
          <p:nvPr/>
        </p:nvPicPr>
        <p:blipFill>
          <a:blip r:embed="rId3"/>
          <a:stretch>
            <a:fillRect/>
          </a:stretch>
        </p:blipFill>
        <p:spPr>
          <a:xfrm>
            <a:off x="6180462" y="3830896"/>
            <a:ext cx="2506337" cy="2569904"/>
          </a:xfrm>
          <a:prstGeom prst="rect">
            <a:avLst/>
          </a:prstGeom>
        </p:spPr>
      </p:pic>
      <p:sp>
        <p:nvSpPr>
          <p:cNvPr id="4" name="Slide Number Placeholder 3">
            <a:extLst>
              <a:ext uri="{FF2B5EF4-FFF2-40B4-BE49-F238E27FC236}">
                <a16:creationId xmlns:a16="http://schemas.microsoft.com/office/drawing/2014/main" id="{17F91CA2-AD7C-4F4E-A254-8D47B4E50E5B}"/>
              </a:ext>
            </a:extLst>
          </p:cNvPr>
          <p:cNvSpPr>
            <a:spLocks noGrp="1"/>
          </p:cNvSpPr>
          <p:nvPr>
            <p:ph type="sldNum" sz="quarter" idx="4"/>
          </p:nvPr>
        </p:nvSpPr>
        <p:spPr/>
        <p:txBody>
          <a:bodyPr/>
          <a:lstStyle/>
          <a:p>
            <a:fld id="{773137DE-5778-4973-8EC8-21DEEF19827C}" type="slidenum">
              <a:rPr lang="en-US" smtClean="0"/>
              <a:pPr/>
              <a:t>38</a:t>
            </a:fld>
            <a:endParaRPr lang="en-US" dirty="0"/>
          </a:p>
        </p:txBody>
      </p:sp>
    </p:spTree>
    <p:extLst>
      <p:ext uri="{BB962C8B-B14F-4D97-AF65-F5344CB8AC3E}">
        <p14:creationId xmlns:p14="http://schemas.microsoft.com/office/powerpoint/2010/main" val="6041679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58EE7C-E44B-46D0-8A91-DAE9B572CEFF}"/>
              </a:ext>
            </a:extLst>
          </p:cNvPr>
          <p:cNvSpPr>
            <a:spLocks noGrp="1"/>
          </p:cNvSpPr>
          <p:nvPr>
            <p:ph type="title"/>
          </p:nvPr>
        </p:nvSpPr>
        <p:spPr/>
        <p:txBody>
          <a:bodyPr/>
          <a:lstStyle/>
          <a:p>
            <a:r>
              <a:rPr lang="en-US" sz="2800" b="1" dirty="0"/>
              <a:t>Developmental Domain 5</a:t>
            </a:r>
            <a:endParaRPr lang="en-US" sz="2800" dirty="0"/>
          </a:p>
        </p:txBody>
      </p:sp>
      <p:sp>
        <p:nvSpPr>
          <p:cNvPr id="6" name="Content Placeholder 5">
            <a:extLst>
              <a:ext uri="{FF2B5EF4-FFF2-40B4-BE49-F238E27FC236}">
                <a16:creationId xmlns:a16="http://schemas.microsoft.com/office/drawing/2014/main" id="{B2CCDA40-8838-4AFD-8534-5677B9E18030}"/>
              </a:ext>
            </a:extLst>
          </p:cNvPr>
          <p:cNvSpPr>
            <a:spLocks noGrp="1"/>
          </p:cNvSpPr>
          <p:nvPr>
            <p:ph idx="1"/>
          </p:nvPr>
        </p:nvSpPr>
        <p:spPr/>
        <p:txBody>
          <a:bodyPr>
            <a:normAutofit/>
          </a:bodyPr>
          <a:lstStyle/>
          <a:p>
            <a:pPr marL="34925" indent="0">
              <a:buNone/>
            </a:pPr>
            <a:r>
              <a:rPr lang="en-US" sz="3000" dirty="0"/>
              <a:t>The parent found the child’s homework in the trash after he left for school. When he got home from school, the parent ask him why. The child repeatedly said that he did not throw his homework in the trash even after being shown the crumpled-up piece of homework</a:t>
            </a:r>
            <a:r>
              <a:rPr lang="en-US" sz="2800" dirty="0"/>
              <a:t>.</a:t>
            </a:r>
          </a:p>
        </p:txBody>
      </p:sp>
      <p:pic>
        <p:nvPicPr>
          <p:cNvPr id="8" name="Picture 7" descr="Illustration of the brain with multiple gear icons.">
            <a:extLst>
              <a:ext uri="{FF2B5EF4-FFF2-40B4-BE49-F238E27FC236}">
                <a16:creationId xmlns:a16="http://schemas.microsoft.com/office/drawing/2014/main" id="{7DD39699-8BFD-2141-8FC1-0FF84DAE668A}"/>
              </a:ext>
            </a:extLst>
          </p:cNvPr>
          <p:cNvPicPr>
            <a:picLocks noChangeAspect="1"/>
          </p:cNvPicPr>
          <p:nvPr/>
        </p:nvPicPr>
        <p:blipFill>
          <a:blip r:embed="rId3"/>
          <a:stretch>
            <a:fillRect/>
          </a:stretch>
        </p:blipFill>
        <p:spPr>
          <a:xfrm>
            <a:off x="6183418" y="4549140"/>
            <a:ext cx="2506337" cy="2259290"/>
          </a:xfrm>
          <a:prstGeom prst="rect">
            <a:avLst/>
          </a:prstGeom>
        </p:spPr>
      </p:pic>
      <p:sp>
        <p:nvSpPr>
          <p:cNvPr id="4" name="Slide Number Placeholder 3">
            <a:extLst>
              <a:ext uri="{FF2B5EF4-FFF2-40B4-BE49-F238E27FC236}">
                <a16:creationId xmlns:a16="http://schemas.microsoft.com/office/drawing/2014/main" id="{17F91CA2-AD7C-4F4E-A254-8D47B4E50E5B}"/>
              </a:ext>
            </a:extLst>
          </p:cNvPr>
          <p:cNvSpPr>
            <a:spLocks noGrp="1"/>
          </p:cNvSpPr>
          <p:nvPr>
            <p:ph type="sldNum" sz="quarter" idx="4"/>
          </p:nvPr>
        </p:nvSpPr>
        <p:spPr/>
        <p:txBody>
          <a:bodyPr/>
          <a:lstStyle/>
          <a:p>
            <a:fld id="{773137DE-5778-4973-8EC8-21DEEF19827C}" type="slidenum">
              <a:rPr lang="en-US" smtClean="0"/>
              <a:pPr/>
              <a:t>39</a:t>
            </a:fld>
            <a:endParaRPr lang="en-US" dirty="0"/>
          </a:p>
        </p:txBody>
      </p:sp>
    </p:spTree>
    <p:extLst>
      <p:ext uri="{BB962C8B-B14F-4D97-AF65-F5344CB8AC3E}">
        <p14:creationId xmlns:p14="http://schemas.microsoft.com/office/powerpoint/2010/main" val="1034021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771BD2-0C8F-EE4E-8E01-205D5A8F70CB}"/>
              </a:ext>
            </a:extLst>
          </p:cNvPr>
          <p:cNvSpPr>
            <a:spLocks noGrp="1"/>
          </p:cNvSpPr>
          <p:nvPr>
            <p:ph type="title"/>
          </p:nvPr>
        </p:nvSpPr>
        <p:spPr/>
        <p:txBody>
          <a:bodyPr/>
          <a:lstStyle/>
          <a:p>
            <a:r>
              <a:rPr lang="en-US" dirty="0"/>
              <a:t>Theme and competencies</a:t>
            </a:r>
          </a:p>
        </p:txBody>
      </p:sp>
      <p:sp>
        <p:nvSpPr>
          <p:cNvPr id="5" name="Content Placeholder 4">
            <a:extLst>
              <a:ext uri="{FF2B5EF4-FFF2-40B4-BE49-F238E27FC236}">
                <a16:creationId xmlns:a16="http://schemas.microsoft.com/office/drawing/2014/main" id="{D8299C21-58CC-4E96-9954-7C5ACBCF53BB}"/>
              </a:ext>
            </a:extLst>
          </p:cNvPr>
          <p:cNvSpPr>
            <a:spLocks noGrp="1"/>
          </p:cNvSpPr>
          <p:nvPr>
            <p:ph idx="1"/>
          </p:nvPr>
        </p:nvSpPr>
        <p:spPr/>
        <p:txBody>
          <a:bodyPr/>
          <a:lstStyle/>
          <a:p>
            <a:r>
              <a:rPr lang="en-US" dirty="0"/>
              <a:t>See Notes view</a:t>
            </a:r>
          </a:p>
          <a:p>
            <a:endParaRPr lang="en-US" dirty="0"/>
          </a:p>
        </p:txBody>
      </p:sp>
      <p:sp>
        <p:nvSpPr>
          <p:cNvPr id="4" name="Slide Number Placeholder 3">
            <a:extLst>
              <a:ext uri="{FF2B5EF4-FFF2-40B4-BE49-F238E27FC236}">
                <a16:creationId xmlns:a16="http://schemas.microsoft.com/office/drawing/2014/main" id="{A846AFFE-CA84-7141-A9A0-D42F105299FB}"/>
              </a:ext>
            </a:extLst>
          </p:cNvPr>
          <p:cNvSpPr>
            <a:spLocks noGrp="1"/>
          </p:cNvSpPr>
          <p:nvPr>
            <p:ph type="sldNum" sz="quarter" idx="4"/>
          </p:nvPr>
        </p:nvSpPr>
        <p:spPr/>
        <p:txBody>
          <a:bodyPr/>
          <a:lstStyle/>
          <a:p>
            <a:fld id="{773137DE-5778-4973-8EC8-21DEEF19827C}" type="slidenum">
              <a:rPr lang="en-US" smtClean="0"/>
              <a:pPr/>
              <a:t>4</a:t>
            </a:fld>
            <a:endParaRPr lang="en-US" dirty="0"/>
          </a:p>
        </p:txBody>
      </p:sp>
    </p:spTree>
    <p:extLst>
      <p:ext uri="{BB962C8B-B14F-4D97-AF65-F5344CB8AC3E}">
        <p14:creationId xmlns:p14="http://schemas.microsoft.com/office/powerpoint/2010/main" val="30807465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58EE7C-E44B-46D0-8A91-DAE9B572CEFF}"/>
              </a:ext>
            </a:extLst>
          </p:cNvPr>
          <p:cNvSpPr>
            <a:spLocks noGrp="1"/>
          </p:cNvSpPr>
          <p:nvPr>
            <p:ph type="title"/>
          </p:nvPr>
        </p:nvSpPr>
        <p:spPr/>
        <p:txBody>
          <a:bodyPr/>
          <a:lstStyle/>
          <a:p>
            <a:r>
              <a:rPr lang="en-US" sz="2800" b="1" dirty="0"/>
              <a:t>Developmental Domain 6</a:t>
            </a:r>
            <a:endParaRPr lang="en-US" sz="2800" dirty="0"/>
          </a:p>
        </p:txBody>
      </p:sp>
      <p:sp>
        <p:nvSpPr>
          <p:cNvPr id="6" name="Content Placeholder 5">
            <a:extLst>
              <a:ext uri="{FF2B5EF4-FFF2-40B4-BE49-F238E27FC236}">
                <a16:creationId xmlns:a16="http://schemas.microsoft.com/office/drawing/2014/main" id="{B2CCDA40-8838-4AFD-8534-5677B9E18030}"/>
              </a:ext>
            </a:extLst>
          </p:cNvPr>
          <p:cNvSpPr>
            <a:spLocks noGrp="1"/>
          </p:cNvSpPr>
          <p:nvPr>
            <p:ph idx="1"/>
          </p:nvPr>
        </p:nvSpPr>
        <p:spPr/>
        <p:txBody>
          <a:bodyPr>
            <a:normAutofit/>
          </a:bodyPr>
          <a:lstStyle/>
          <a:p>
            <a:pPr marL="34925" indent="0">
              <a:buNone/>
            </a:pPr>
            <a:r>
              <a:rPr lang="en-US" sz="2800" dirty="0"/>
              <a:t>The child was completely focused on food. Every morning the only thing that he could think about was breakfast. He would get up in the middle of night and eat, and even then, he could not complete his morning routine until he ate breakfast. When hungry, he could not do anything other than focus on getting food. </a:t>
            </a:r>
          </a:p>
        </p:txBody>
      </p:sp>
      <p:pic>
        <p:nvPicPr>
          <p:cNvPr id="8" name="Picture 7" descr="Illustration of the brain with multiple gear icons.">
            <a:extLst>
              <a:ext uri="{FF2B5EF4-FFF2-40B4-BE49-F238E27FC236}">
                <a16:creationId xmlns:a16="http://schemas.microsoft.com/office/drawing/2014/main" id="{FDDC0B56-4AE6-424B-8F94-6CE8026B23D7}"/>
              </a:ext>
            </a:extLst>
          </p:cNvPr>
          <p:cNvPicPr>
            <a:picLocks noChangeAspect="1"/>
          </p:cNvPicPr>
          <p:nvPr/>
        </p:nvPicPr>
        <p:blipFill>
          <a:blip r:embed="rId3"/>
          <a:stretch>
            <a:fillRect/>
          </a:stretch>
        </p:blipFill>
        <p:spPr>
          <a:xfrm>
            <a:off x="5929003" y="4914900"/>
            <a:ext cx="2163438" cy="1943100"/>
          </a:xfrm>
          <a:prstGeom prst="rect">
            <a:avLst/>
          </a:prstGeom>
        </p:spPr>
      </p:pic>
      <p:sp>
        <p:nvSpPr>
          <p:cNvPr id="4" name="Slide Number Placeholder 3">
            <a:extLst>
              <a:ext uri="{FF2B5EF4-FFF2-40B4-BE49-F238E27FC236}">
                <a16:creationId xmlns:a16="http://schemas.microsoft.com/office/drawing/2014/main" id="{17F91CA2-AD7C-4F4E-A254-8D47B4E50E5B}"/>
              </a:ext>
            </a:extLst>
          </p:cNvPr>
          <p:cNvSpPr>
            <a:spLocks noGrp="1"/>
          </p:cNvSpPr>
          <p:nvPr>
            <p:ph type="sldNum" sz="quarter" idx="4"/>
          </p:nvPr>
        </p:nvSpPr>
        <p:spPr/>
        <p:txBody>
          <a:bodyPr/>
          <a:lstStyle/>
          <a:p>
            <a:fld id="{773137DE-5778-4973-8EC8-21DEEF19827C}" type="slidenum">
              <a:rPr lang="en-US" smtClean="0"/>
              <a:pPr/>
              <a:t>40</a:t>
            </a:fld>
            <a:endParaRPr lang="en-US" dirty="0"/>
          </a:p>
        </p:txBody>
      </p:sp>
    </p:spTree>
    <p:extLst>
      <p:ext uri="{BB962C8B-B14F-4D97-AF65-F5344CB8AC3E}">
        <p14:creationId xmlns:p14="http://schemas.microsoft.com/office/powerpoint/2010/main" val="27434544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58EE7C-E44B-46D0-8A91-DAE9B572CEFF}"/>
              </a:ext>
            </a:extLst>
          </p:cNvPr>
          <p:cNvSpPr>
            <a:spLocks noGrp="1"/>
          </p:cNvSpPr>
          <p:nvPr>
            <p:ph type="title"/>
          </p:nvPr>
        </p:nvSpPr>
        <p:spPr/>
        <p:txBody>
          <a:bodyPr/>
          <a:lstStyle/>
          <a:p>
            <a:pPr algn="l"/>
            <a:r>
              <a:rPr lang="en-US" sz="2800" b="1" dirty="0"/>
              <a:t>          Developmental Domain 7</a:t>
            </a:r>
            <a:endParaRPr lang="en-US" sz="2800" dirty="0"/>
          </a:p>
        </p:txBody>
      </p:sp>
      <p:sp>
        <p:nvSpPr>
          <p:cNvPr id="6" name="Content Placeholder 5">
            <a:extLst>
              <a:ext uri="{FF2B5EF4-FFF2-40B4-BE49-F238E27FC236}">
                <a16:creationId xmlns:a16="http://schemas.microsoft.com/office/drawing/2014/main" id="{B2CCDA40-8838-4AFD-8534-5677B9E18030}"/>
              </a:ext>
            </a:extLst>
          </p:cNvPr>
          <p:cNvSpPr>
            <a:spLocks noGrp="1"/>
          </p:cNvSpPr>
          <p:nvPr>
            <p:ph idx="1"/>
          </p:nvPr>
        </p:nvSpPr>
        <p:spPr>
          <a:xfrm>
            <a:off x="454246" y="1928305"/>
            <a:ext cx="8222762" cy="4774411"/>
          </a:xfrm>
        </p:spPr>
        <p:txBody>
          <a:bodyPr>
            <a:noAutofit/>
          </a:bodyPr>
          <a:lstStyle/>
          <a:p>
            <a:pPr marL="34925" indent="0">
              <a:buNone/>
            </a:pPr>
            <a:r>
              <a:rPr lang="en-US" sz="2900" dirty="0"/>
              <a:t>The child had 3 chores that he was expected to do every weekend. Although they had been explained to him with step-by-step directions, he would rush through the chores, only partially completing them. Each weekend he would run to the parent 5 minutes after starting his chores to say that he was done. Every week the parent had to provide specific directions for each chore; however, the child continued to not complete them.</a:t>
            </a:r>
          </a:p>
        </p:txBody>
      </p:sp>
      <p:sp>
        <p:nvSpPr>
          <p:cNvPr id="4" name="Slide Number Placeholder 3">
            <a:extLst>
              <a:ext uri="{FF2B5EF4-FFF2-40B4-BE49-F238E27FC236}">
                <a16:creationId xmlns:a16="http://schemas.microsoft.com/office/drawing/2014/main" id="{17F91CA2-AD7C-4F4E-A254-8D47B4E50E5B}"/>
              </a:ext>
            </a:extLst>
          </p:cNvPr>
          <p:cNvSpPr>
            <a:spLocks noGrp="1"/>
          </p:cNvSpPr>
          <p:nvPr>
            <p:ph type="sldNum" sz="quarter" idx="4"/>
          </p:nvPr>
        </p:nvSpPr>
        <p:spPr/>
        <p:txBody>
          <a:bodyPr/>
          <a:lstStyle/>
          <a:p>
            <a:fld id="{773137DE-5778-4973-8EC8-21DEEF19827C}" type="slidenum">
              <a:rPr lang="en-US" smtClean="0"/>
              <a:pPr/>
              <a:t>41</a:t>
            </a:fld>
            <a:endParaRPr lang="en-US" dirty="0"/>
          </a:p>
        </p:txBody>
      </p:sp>
      <p:pic>
        <p:nvPicPr>
          <p:cNvPr id="7" name="Picture 6">
            <a:extLst>
              <a:ext uri="{FF2B5EF4-FFF2-40B4-BE49-F238E27FC236}">
                <a16:creationId xmlns:a16="http://schemas.microsoft.com/office/drawing/2014/main" id="{0CEB1B36-8454-0840-B385-0353DC1CBE2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55180" y="466929"/>
            <a:ext cx="1534575" cy="1231504"/>
          </a:xfrm>
          <a:prstGeom prst="rect">
            <a:avLst/>
          </a:prstGeom>
        </p:spPr>
      </p:pic>
    </p:spTree>
    <p:extLst>
      <p:ext uri="{BB962C8B-B14F-4D97-AF65-F5344CB8AC3E}">
        <p14:creationId xmlns:p14="http://schemas.microsoft.com/office/powerpoint/2010/main" val="40651020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8E7844-F06B-4874-9757-55DFD9BD509D}"/>
              </a:ext>
              <a:ext uri="{C183D7F6-B498-43B3-948B-1728B52AA6E4}">
                <adec:decorative xmlns:adec="http://schemas.microsoft.com/office/drawing/2017/decorative" val="1"/>
              </a:ext>
            </a:extLst>
          </p:cNvPr>
          <p:cNvSpPr/>
          <p:nvPr/>
        </p:nvSpPr>
        <p:spPr>
          <a:xfrm>
            <a:off x="5147542" y="438950"/>
            <a:ext cx="3996458" cy="5980099"/>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9" name="Title 2">
            <a:extLst>
              <a:ext uri="{FF2B5EF4-FFF2-40B4-BE49-F238E27FC236}">
                <a16:creationId xmlns:a16="http://schemas.microsoft.com/office/drawing/2014/main" id="{C29337FF-C18B-4C0F-B5B5-90D3DEDE422C}"/>
              </a:ext>
            </a:extLst>
          </p:cNvPr>
          <p:cNvSpPr txBox="1">
            <a:spLocks noGrp="1"/>
          </p:cNvSpPr>
          <p:nvPr>
            <p:ph type="title" idx="4294967295"/>
          </p:nvPr>
        </p:nvSpPr>
        <p:spPr>
          <a:xfrm>
            <a:off x="5153891" y="825339"/>
            <a:ext cx="3990109" cy="138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lvl1pPr algn="ctr" defTabSz="685766" rtl="0" eaLnBrk="1" latinLnBrk="0" hangingPunct="1">
              <a:spcBef>
                <a:spcPct val="0"/>
              </a:spcBef>
              <a:buNone/>
              <a:defRPr sz="2000" kern="1200" cap="all" spc="150" baseline="0">
                <a:ln>
                  <a:noFill/>
                </a:ln>
                <a:solidFill>
                  <a:schemeClr val="bg1"/>
                </a:solidFill>
                <a:effectLst/>
                <a:latin typeface="Arial Rounded MT Bold"/>
                <a:ea typeface="+mj-ea"/>
                <a:cs typeface="Arial Rounded MT Bold"/>
              </a:defRPr>
            </a:lvl1pPr>
          </a:lstStyle>
          <a:p>
            <a:pPr marL="0" marR="0" lvl="0" indent="0" algn="ctr" defTabSz="685766" rtl="0" eaLnBrk="1" fontAlgn="auto" latinLnBrk="0" hangingPunct="1">
              <a:lnSpc>
                <a:spcPct val="100000"/>
              </a:lnSpc>
              <a:spcBef>
                <a:spcPct val="0"/>
              </a:spcBef>
              <a:spcAft>
                <a:spcPts val="0"/>
              </a:spcAft>
              <a:buClrTx/>
              <a:buSzTx/>
              <a:buFontTx/>
              <a:buNone/>
              <a:tabLst/>
              <a:defRPr/>
            </a:pPr>
            <a:r>
              <a:rPr kumimoji="0" lang="en-US" sz="2800" b="0" i="0" u="none" strike="noStrike" kern="1200" cap="all" spc="150" normalizeH="0" baseline="0" noProof="0" dirty="0">
                <a:ln>
                  <a:noFill/>
                </a:ln>
                <a:solidFill>
                  <a:srgbClr val="183250"/>
                </a:solidFill>
                <a:effectLst/>
                <a:uLnTx/>
                <a:uFillTx/>
                <a:latin typeface="Arial Rounded MT Bold"/>
                <a:ea typeface="+mj-ea"/>
                <a:cs typeface="Arial Rounded MT Bold"/>
              </a:rPr>
              <a:t>Developmental Domains</a:t>
            </a:r>
            <a:br>
              <a:rPr kumimoji="0" lang="en-US" sz="2800" b="0" i="0" u="none" strike="noStrike" kern="1200" cap="all" spc="150" normalizeH="0" baseline="0" noProof="0" dirty="0">
                <a:ln>
                  <a:noFill/>
                </a:ln>
                <a:solidFill>
                  <a:srgbClr val="183250"/>
                </a:solidFill>
                <a:effectLst/>
                <a:uLnTx/>
                <a:uFillTx/>
                <a:latin typeface="Arial Rounded MT Bold"/>
                <a:ea typeface="+mj-ea"/>
                <a:cs typeface="Arial Rounded MT Bold"/>
              </a:rPr>
            </a:br>
            <a:r>
              <a:rPr kumimoji="0" lang="en-US" sz="2800" b="0" i="0" u="none" strike="noStrike" kern="1200" cap="all" spc="150" normalizeH="0" baseline="0" noProof="0" dirty="0">
                <a:ln>
                  <a:noFill/>
                </a:ln>
                <a:solidFill>
                  <a:srgbClr val="873217"/>
                </a:solidFill>
                <a:effectLst/>
                <a:uLnTx/>
                <a:uFillTx/>
                <a:latin typeface="Arial Rounded MT Bold"/>
                <a:ea typeface="+mj-ea"/>
                <a:cs typeface="Arial Rounded MT Bold"/>
              </a:rPr>
              <a:t>RANDY</a:t>
            </a:r>
          </a:p>
        </p:txBody>
      </p:sp>
      <p:pic>
        <p:nvPicPr>
          <p:cNvPr id="11" name="Picture 2" descr="Photo of Randy">
            <a:extLst>
              <a:ext uri="{FF2B5EF4-FFF2-40B4-BE49-F238E27FC236}">
                <a16:creationId xmlns:a16="http://schemas.microsoft.com/office/drawing/2014/main" id="{3B9C79AC-0D24-4BE9-A10D-77A70F099E1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165" t="1475" r="40564" b="2990"/>
          <a:stretch/>
        </p:blipFill>
        <p:spPr bwMode="auto">
          <a:xfrm>
            <a:off x="457200" y="470848"/>
            <a:ext cx="4675526" cy="5923602"/>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1">
            <a:extLst>
              <a:ext uri="{FF2B5EF4-FFF2-40B4-BE49-F238E27FC236}">
                <a16:creationId xmlns:a16="http://schemas.microsoft.com/office/drawing/2014/main" id="{2A0CA405-CDF4-4723-BC3F-981D5FDAB3BE}"/>
              </a:ext>
            </a:extLst>
          </p:cNvPr>
          <p:cNvSpPr txBox="1">
            <a:spLocks/>
          </p:cNvSpPr>
          <p:nvPr/>
        </p:nvSpPr>
        <p:spPr>
          <a:xfrm>
            <a:off x="5495755" y="2794076"/>
            <a:ext cx="3426572" cy="2780248"/>
          </a:xfrm>
          <a:prstGeom prst="rect">
            <a:avLst/>
          </a:prstGeom>
        </p:spPr>
        <p:txBody>
          <a:bodyPr>
            <a:spAutoFit/>
          </a:bodyPr>
          <a:lstStyle>
            <a:lvl1pPr marL="205730" indent="-171442" algn="l" defTabSz="685766" rtl="0" eaLnBrk="1" latinLnBrk="0" hangingPunct="1">
              <a:spcBef>
                <a:spcPct val="20000"/>
              </a:spcBef>
              <a:buClr>
                <a:schemeClr val="accent1"/>
              </a:buClr>
              <a:buFont typeface="Wingdings 2" pitchFamily="18" charset="2"/>
              <a:buChar char=""/>
              <a:defRPr sz="1500" kern="1200" spc="0" baseline="0">
                <a:solidFill>
                  <a:schemeClr val="tx2"/>
                </a:solidFill>
                <a:latin typeface="Arial"/>
                <a:ea typeface="+mn-ea"/>
                <a:cs typeface="Arial"/>
              </a:defRPr>
            </a:lvl1pPr>
            <a:lvl2pPr marL="411460" indent="-137153" algn="l" defTabSz="685766" rtl="0" eaLnBrk="1" latinLnBrk="0" hangingPunct="1">
              <a:spcBef>
                <a:spcPct val="20000"/>
              </a:spcBef>
              <a:buClr>
                <a:schemeClr val="accent2"/>
              </a:buClr>
              <a:buFont typeface="Wingdings" pitchFamily="2" charset="2"/>
              <a:buChar char="§"/>
              <a:defRPr sz="1350" kern="1200" spc="0" baseline="0">
                <a:solidFill>
                  <a:schemeClr val="tx2"/>
                </a:solidFill>
                <a:latin typeface="Arial"/>
                <a:ea typeface="+mn-ea"/>
                <a:cs typeface="Arial"/>
              </a:defRPr>
            </a:lvl2pPr>
            <a:lvl3pPr marL="617189" indent="-137153" algn="l" defTabSz="685766" rtl="0" eaLnBrk="1" latinLnBrk="0" hangingPunct="1">
              <a:spcBef>
                <a:spcPct val="20000"/>
              </a:spcBef>
              <a:buClr>
                <a:schemeClr val="accent3"/>
              </a:buClr>
              <a:buFont typeface="Wingdings" pitchFamily="2" charset="2"/>
              <a:buChar char="§"/>
              <a:defRPr sz="1200" kern="1200" spc="0" baseline="0">
                <a:solidFill>
                  <a:schemeClr val="tx2"/>
                </a:solidFill>
                <a:latin typeface="Arial"/>
                <a:ea typeface="+mn-ea"/>
                <a:cs typeface="Arial"/>
              </a:defRPr>
            </a:lvl3pPr>
            <a:lvl4pPr marL="822920" indent="-137153" algn="l" defTabSz="685766" rtl="0" eaLnBrk="1" latinLnBrk="0" hangingPunct="1">
              <a:spcBef>
                <a:spcPct val="20000"/>
              </a:spcBef>
              <a:buClr>
                <a:schemeClr val="accent4"/>
              </a:buClr>
              <a:buFont typeface="Wingdings" pitchFamily="2" charset="2"/>
              <a:buChar char="§"/>
              <a:defRPr sz="1050" kern="1200" baseline="0">
                <a:solidFill>
                  <a:schemeClr val="tx2"/>
                </a:solidFill>
                <a:latin typeface="Arial"/>
                <a:ea typeface="+mn-ea"/>
                <a:cs typeface="Arial"/>
              </a:defRPr>
            </a:lvl4pPr>
            <a:lvl5pPr marL="960072" indent="-137153" algn="l" defTabSz="685766" rtl="0" eaLnBrk="1" latinLnBrk="0" hangingPunct="1">
              <a:spcBef>
                <a:spcPct val="20000"/>
              </a:spcBef>
              <a:buClr>
                <a:schemeClr val="accent6"/>
              </a:buClr>
              <a:buFont typeface="Wingdings" pitchFamily="2" charset="2"/>
              <a:buChar char="§"/>
              <a:defRPr sz="975"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a:lstStyle>
          <a:p>
            <a:pPr marL="201168">
              <a:spcBef>
                <a:spcPts val="200"/>
              </a:spcBef>
              <a:spcAft>
                <a:spcPts val="200"/>
              </a:spcAft>
            </a:pPr>
            <a:r>
              <a:rPr lang="en-US" sz="2800" dirty="0">
                <a:solidFill>
                  <a:srgbClr val="183250"/>
                </a:solidFill>
                <a:latin typeface="Arial" panose="020B0604020202020204" pitchFamily="34" charset="0"/>
                <a:cs typeface="Arial" panose="020B0604020202020204" pitchFamily="34" charset="0"/>
              </a:rPr>
              <a:t>13 years old</a:t>
            </a:r>
          </a:p>
          <a:p>
            <a:pPr marL="201168">
              <a:spcBef>
                <a:spcPts val="200"/>
              </a:spcBef>
              <a:spcAft>
                <a:spcPts val="200"/>
              </a:spcAft>
            </a:pPr>
            <a:r>
              <a:rPr lang="en-US" sz="2800" dirty="0">
                <a:solidFill>
                  <a:srgbClr val="183250"/>
                </a:solidFill>
                <a:latin typeface="Arial" panose="020B0604020202020204" pitchFamily="34" charset="0"/>
                <a:cs typeface="Arial" panose="020B0604020202020204" pitchFamily="34" charset="0"/>
              </a:rPr>
              <a:t>7th grade</a:t>
            </a:r>
          </a:p>
          <a:p>
            <a:pPr marL="201168">
              <a:spcBef>
                <a:spcPts val="200"/>
              </a:spcBef>
              <a:spcAft>
                <a:spcPts val="200"/>
              </a:spcAft>
            </a:pPr>
            <a:r>
              <a:rPr lang="en-US" sz="2800" dirty="0">
                <a:solidFill>
                  <a:srgbClr val="183250"/>
                </a:solidFill>
                <a:latin typeface="Arial" panose="020B0604020202020204" pitchFamily="34" charset="0"/>
                <a:cs typeface="Arial" panose="020B0604020202020204" pitchFamily="34" charset="0"/>
              </a:rPr>
              <a:t>Much bigger than most of the kids in his class (5’7”, 130 lbs.)</a:t>
            </a:r>
          </a:p>
        </p:txBody>
      </p:sp>
      <p:sp>
        <p:nvSpPr>
          <p:cNvPr id="4" name="Slide Number Placeholder 3">
            <a:extLst>
              <a:ext uri="{FF2B5EF4-FFF2-40B4-BE49-F238E27FC236}">
                <a16:creationId xmlns:a16="http://schemas.microsoft.com/office/drawing/2014/main" id="{17F91CA2-AD7C-4F4E-A254-8D47B4E50E5B}"/>
              </a:ext>
            </a:extLst>
          </p:cNvPr>
          <p:cNvSpPr>
            <a:spLocks noGrp="1"/>
          </p:cNvSpPr>
          <p:nvPr>
            <p:ph type="sldNum" sz="quarter" idx="4"/>
          </p:nvPr>
        </p:nvSpPr>
        <p:spPr/>
        <p:txBody>
          <a:bodyPr/>
          <a:lstStyle/>
          <a:p>
            <a:fld id="{773137DE-5778-4973-8EC8-21DEEF19827C}" type="slidenum">
              <a:rPr lang="en-US" smtClean="0"/>
              <a:pPr/>
              <a:t>42</a:t>
            </a:fld>
            <a:endParaRPr lang="en-US" dirty="0"/>
          </a:p>
        </p:txBody>
      </p:sp>
    </p:spTree>
    <p:extLst>
      <p:ext uri="{BB962C8B-B14F-4D97-AF65-F5344CB8AC3E}">
        <p14:creationId xmlns:p14="http://schemas.microsoft.com/office/powerpoint/2010/main" val="792866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EAE1C7-EAE7-49FF-AD8A-B23FA0398733}"/>
              </a:ext>
              <a:ext uri="{C183D7F6-B498-43B3-948B-1728B52AA6E4}">
                <adec:decorative xmlns:adec="http://schemas.microsoft.com/office/drawing/2017/decorative" val="1"/>
              </a:ext>
            </a:extLst>
          </p:cNvPr>
          <p:cNvSpPr/>
          <p:nvPr/>
        </p:nvSpPr>
        <p:spPr>
          <a:xfrm>
            <a:off x="5147542" y="438950"/>
            <a:ext cx="3996458" cy="5980099"/>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4" name="Slide Number Placeholder 3">
            <a:extLst>
              <a:ext uri="{FF2B5EF4-FFF2-40B4-BE49-F238E27FC236}">
                <a16:creationId xmlns:a16="http://schemas.microsoft.com/office/drawing/2014/main" id="{17F91CA2-AD7C-4F4E-A254-8D47B4E50E5B}"/>
              </a:ext>
            </a:extLst>
          </p:cNvPr>
          <p:cNvSpPr>
            <a:spLocks noGrp="1"/>
          </p:cNvSpPr>
          <p:nvPr>
            <p:ph type="title" idx="4294967295"/>
          </p:nvPr>
        </p:nvSpPr>
        <p:spPr>
          <a:xfrm>
            <a:off x="8743950" y="6456363"/>
            <a:ext cx="322263" cy="246062"/>
          </a:xfrm>
          <a:prstGeom prst="rect">
            <a:avLst/>
          </a:prstGeom>
          <a:noFill/>
          <a:ln w="19050">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73137DE-5778-4973-8EC8-21DEEF19827C}" type="slidenum">
              <a:rPr kumimoji="0" lang="en-US" sz="825" b="0" i="0" u="none" strike="noStrike" kern="1200" cap="none" spc="0" normalizeH="0" baseline="0" noProof="0" smtClean="0">
                <a:ln>
                  <a:noFill/>
                </a:ln>
                <a:solidFill>
                  <a:schemeClr val="bg1"/>
                </a:solidFill>
                <a:effectLst/>
                <a:uLnTx/>
                <a:uFillTx/>
                <a:latin typeface="Arial"/>
                <a:ea typeface="+mn-ea"/>
                <a:cs typeface="Arial"/>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825" b="0" i="0" u="none" strike="noStrike" kern="1200" cap="none" spc="0" normalizeH="0" baseline="0" noProof="0" dirty="0">
              <a:ln>
                <a:noFill/>
              </a:ln>
              <a:solidFill>
                <a:schemeClr val="bg1"/>
              </a:solidFill>
              <a:effectLst/>
              <a:uLnTx/>
              <a:uFillTx/>
              <a:latin typeface="Arial"/>
              <a:ea typeface="+mn-ea"/>
              <a:cs typeface="Arial"/>
            </a:endParaRPr>
          </a:p>
        </p:txBody>
      </p:sp>
      <p:grpSp>
        <p:nvGrpSpPr>
          <p:cNvPr id="3" name="Group 2">
            <a:extLst>
              <a:ext uri="{FF2B5EF4-FFF2-40B4-BE49-F238E27FC236}">
                <a16:creationId xmlns:a16="http://schemas.microsoft.com/office/drawing/2014/main" id="{E2B654D9-FB1C-43C3-B46D-3853D3EAB4CA}"/>
              </a:ext>
              <a:ext uri="{C183D7F6-B498-43B3-948B-1728B52AA6E4}">
                <adec:decorative xmlns:adec="http://schemas.microsoft.com/office/drawing/2017/decorative" val="1"/>
              </a:ext>
            </a:extLst>
          </p:cNvPr>
          <p:cNvGrpSpPr/>
          <p:nvPr/>
        </p:nvGrpSpPr>
        <p:grpSpPr>
          <a:xfrm>
            <a:off x="5076253" y="327134"/>
            <a:ext cx="3990109" cy="6252752"/>
            <a:chOff x="5153891" y="359282"/>
            <a:chExt cx="3990109" cy="6252752"/>
          </a:xfrm>
        </p:grpSpPr>
        <p:sp>
          <p:nvSpPr>
            <p:cNvPr id="8" name="Title 2">
              <a:extLst>
                <a:ext uri="{FF2B5EF4-FFF2-40B4-BE49-F238E27FC236}">
                  <a16:creationId xmlns:a16="http://schemas.microsoft.com/office/drawing/2014/main" id="{E713B3F3-3B69-4CEC-A3C6-8C7096B4663D}"/>
                </a:ext>
              </a:extLst>
            </p:cNvPr>
            <p:cNvSpPr txBox="1">
              <a:spLocks/>
            </p:cNvSpPr>
            <p:nvPr/>
          </p:nvSpPr>
          <p:spPr>
            <a:xfrm>
              <a:off x="5153891" y="359282"/>
              <a:ext cx="3990109" cy="1815882"/>
            </a:xfrm>
            <a:prstGeom prst="rect">
              <a:avLst/>
            </a:prstGeom>
          </p:spPr>
          <p:txBody>
            <a:bodyPr anchor="b">
              <a:spAutoFit/>
            </a:bodyPr>
            <a:lstStyle>
              <a:lvl1pPr algn="ctr" defTabSz="685766" rtl="0" eaLnBrk="1" latinLnBrk="0" hangingPunct="1">
                <a:spcBef>
                  <a:spcPct val="0"/>
                </a:spcBef>
                <a:buNone/>
                <a:defRPr sz="2000" kern="1200" cap="all" spc="150" baseline="0">
                  <a:ln>
                    <a:noFill/>
                  </a:ln>
                  <a:solidFill>
                    <a:schemeClr val="bg1"/>
                  </a:solidFill>
                  <a:effectLst/>
                  <a:latin typeface="Arial Rounded MT Bold"/>
                  <a:ea typeface="+mj-ea"/>
                  <a:cs typeface="Arial Rounded MT Bold"/>
                </a:defRPr>
              </a:lvl1pPr>
            </a:lstStyle>
            <a:p>
              <a:r>
                <a:rPr lang="en-US" sz="2800" dirty="0">
                  <a:solidFill>
                    <a:srgbClr val="183250"/>
                  </a:solidFill>
                </a:rPr>
                <a:t>Developmental Domains </a:t>
              </a:r>
              <a:br>
                <a:rPr lang="en-US" sz="2800" dirty="0">
                  <a:solidFill>
                    <a:srgbClr val="183250"/>
                  </a:solidFill>
                </a:rPr>
              </a:br>
              <a:r>
                <a:rPr lang="en-US" sz="2800" dirty="0">
                  <a:solidFill>
                    <a:srgbClr val="183250"/>
                  </a:solidFill>
                </a:rPr>
                <a:t>Discussion Questions</a:t>
              </a:r>
              <a:endParaRPr lang="en-US" sz="2800" dirty="0">
                <a:solidFill>
                  <a:srgbClr val="D34E23"/>
                </a:solidFill>
              </a:endParaRPr>
            </a:p>
          </p:txBody>
        </p:sp>
        <p:sp>
          <p:nvSpPr>
            <p:cNvPr id="9" name="Content Placeholder 1">
              <a:extLst>
                <a:ext uri="{FF2B5EF4-FFF2-40B4-BE49-F238E27FC236}">
                  <a16:creationId xmlns:a16="http://schemas.microsoft.com/office/drawing/2014/main" id="{4C257D63-4DEA-4E43-9E33-828B543856D2}"/>
                </a:ext>
              </a:extLst>
            </p:cNvPr>
            <p:cNvSpPr txBox="1">
              <a:spLocks/>
            </p:cNvSpPr>
            <p:nvPr/>
          </p:nvSpPr>
          <p:spPr>
            <a:xfrm>
              <a:off x="5425415" y="2354458"/>
              <a:ext cx="3426572" cy="4257576"/>
            </a:xfrm>
            <a:prstGeom prst="rect">
              <a:avLst/>
            </a:prstGeom>
          </p:spPr>
          <p:txBody>
            <a:bodyPr>
              <a:spAutoFit/>
            </a:bodyPr>
            <a:lstStyle>
              <a:lvl1pPr marL="205730" indent="-171442" algn="l" defTabSz="685766" rtl="0" eaLnBrk="1" latinLnBrk="0" hangingPunct="1">
                <a:spcBef>
                  <a:spcPct val="20000"/>
                </a:spcBef>
                <a:buClr>
                  <a:schemeClr val="accent1"/>
                </a:buClr>
                <a:buFont typeface="Wingdings 2" pitchFamily="18" charset="2"/>
                <a:buChar char=""/>
                <a:defRPr sz="1500" kern="1200" spc="0" baseline="0">
                  <a:solidFill>
                    <a:schemeClr val="tx2"/>
                  </a:solidFill>
                  <a:latin typeface="Arial"/>
                  <a:ea typeface="+mn-ea"/>
                  <a:cs typeface="Arial"/>
                </a:defRPr>
              </a:lvl1pPr>
              <a:lvl2pPr marL="411460" indent="-137153" algn="l" defTabSz="685766" rtl="0" eaLnBrk="1" latinLnBrk="0" hangingPunct="1">
                <a:spcBef>
                  <a:spcPct val="20000"/>
                </a:spcBef>
                <a:buClr>
                  <a:schemeClr val="accent2"/>
                </a:buClr>
                <a:buFont typeface="Wingdings" pitchFamily="2" charset="2"/>
                <a:buChar char="§"/>
                <a:defRPr sz="1350" kern="1200" spc="0" baseline="0">
                  <a:solidFill>
                    <a:schemeClr val="tx2"/>
                  </a:solidFill>
                  <a:latin typeface="Arial"/>
                  <a:ea typeface="+mn-ea"/>
                  <a:cs typeface="Arial"/>
                </a:defRPr>
              </a:lvl2pPr>
              <a:lvl3pPr marL="617189" indent="-137153" algn="l" defTabSz="685766" rtl="0" eaLnBrk="1" latinLnBrk="0" hangingPunct="1">
                <a:spcBef>
                  <a:spcPct val="20000"/>
                </a:spcBef>
                <a:buClr>
                  <a:schemeClr val="accent3"/>
                </a:buClr>
                <a:buFont typeface="Wingdings" pitchFamily="2" charset="2"/>
                <a:buChar char="§"/>
                <a:defRPr sz="1200" kern="1200" spc="0" baseline="0">
                  <a:solidFill>
                    <a:schemeClr val="tx2"/>
                  </a:solidFill>
                  <a:latin typeface="Arial"/>
                  <a:ea typeface="+mn-ea"/>
                  <a:cs typeface="Arial"/>
                </a:defRPr>
              </a:lvl3pPr>
              <a:lvl4pPr marL="822920" indent="-137153" algn="l" defTabSz="685766" rtl="0" eaLnBrk="1" latinLnBrk="0" hangingPunct="1">
                <a:spcBef>
                  <a:spcPct val="20000"/>
                </a:spcBef>
                <a:buClr>
                  <a:schemeClr val="accent4"/>
                </a:buClr>
                <a:buFont typeface="Wingdings" pitchFamily="2" charset="2"/>
                <a:buChar char="§"/>
                <a:defRPr sz="1050" kern="1200" baseline="0">
                  <a:solidFill>
                    <a:schemeClr val="tx2"/>
                  </a:solidFill>
                  <a:latin typeface="Arial"/>
                  <a:ea typeface="+mn-ea"/>
                  <a:cs typeface="Arial"/>
                </a:defRPr>
              </a:lvl4pPr>
              <a:lvl5pPr marL="960072" indent="-137153" algn="l" defTabSz="685766" rtl="0" eaLnBrk="1" latinLnBrk="0" hangingPunct="1">
                <a:spcBef>
                  <a:spcPct val="20000"/>
                </a:spcBef>
                <a:buClr>
                  <a:schemeClr val="accent6"/>
                </a:buClr>
                <a:buFont typeface="Wingdings" pitchFamily="2" charset="2"/>
                <a:buChar char="§"/>
                <a:defRPr sz="975"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a:lstStyle>
            <a:p>
              <a:pPr marL="201168">
                <a:spcBef>
                  <a:spcPts val="200"/>
                </a:spcBef>
                <a:spcAft>
                  <a:spcPts val="200"/>
                </a:spcAft>
              </a:pPr>
              <a:r>
                <a:rPr lang="en-US" sz="2400" dirty="0">
                  <a:solidFill>
                    <a:srgbClr val="183250"/>
                  </a:solidFill>
                  <a:latin typeface="Arial" panose="020B0604020202020204" pitchFamily="34" charset="0"/>
                  <a:cs typeface="Arial" panose="020B0604020202020204" pitchFamily="34" charset="0"/>
                </a:rPr>
                <a:t>Randy is 13 years old. Does this match the ages you guessed? </a:t>
              </a:r>
            </a:p>
            <a:p>
              <a:pPr marL="201168">
                <a:spcBef>
                  <a:spcPts val="200"/>
                </a:spcBef>
                <a:spcAft>
                  <a:spcPts val="200"/>
                </a:spcAft>
              </a:pPr>
              <a:r>
                <a:rPr lang="en-US" sz="2400" dirty="0">
                  <a:solidFill>
                    <a:srgbClr val="183250"/>
                  </a:solidFill>
                  <a:latin typeface="Arial" panose="020B0604020202020204" pitchFamily="34" charset="0"/>
                  <a:cs typeface="Arial" panose="020B0604020202020204" pitchFamily="34" charset="0"/>
                </a:rPr>
                <a:t>What difficulties could Randy encounter based upon his mixed developmental ages? </a:t>
              </a:r>
            </a:p>
            <a:p>
              <a:pPr marL="201168">
                <a:spcBef>
                  <a:spcPts val="200"/>
                </a:spcBef>
                <a:spcAft>
                  <a:spcPts val="200"/>
                </a:spcAft>
              </a:pPr>
              <a:r>
                <a:rPr lang="en-US" sz="2400" dirty="0">
                  <a:solidFill>
                    <a:srgbClr val="183250"/>
                  </a:solidFill>
                  <a:latin typeface="Arial" panose="020B0604020202020204" pitchFamily="34" charset="0"/>
                  <a:cs typeface="Arial" panose="020B0604020202020204" pitchFamily="34" charset="0"/>
                </a:rPr>
                <a:t>What challenges might the mixed developmental ages cause for the parent?</a:t>
              </a:r>
            </a:p>
          </p:txBody>
        </p:sp>
      </p:grpSp>
      <p:pic>
        <p:nvPicPr>
          <p:cNvPr id="12" name="Picture 2" descr="Photo of Randy">
            <a:extLst>
              <a:ext uri="{FF2B5EF4-FFF2-40B4-BE49-F238E27FC236}">
                <a16:creationId xmlns:a16="http://schemas.microsoft.com/office/drawing/2014/main" id="{86448A88-F5AE-4000-852F-E19B8DC507E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165" t="1475" r="40564" b="2990"/>
          <a:stretch/>
        </p:blipFill>
        <p:spPr bwMode="auto">
          <a:xfrm>
            <a:off x="457200" y="470848"/>
            <a:ext cx="4675526" cy="5923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9937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2F0F183D-40D9-4285-9AF4-3BFABD2E739A}"/>
              </a:ext>
            </a:extLst>
          </p:cNvPr>
          <p:cNvSpPr>
            <a:spLocks noGrp="1"/>
          </p:cNvSpPr>
          <p:nvPr>
            <p:ph type="title"/>
          </p:nvPr>
        </p:nvSpPr>
        <p:spPr>
          <a:xfrm>
            <a:off x="457200" y="452439"/>
            <a:ext cx="4114800" cy="5942012"/>
          </a:xfrm>
        </p:spPr>
        <p:txBody>
          <a:bodyPr/>
          <a:lstStyle/>
          <a:p>
            <a:r>
              <a:rPr lang="en-US" sz="3200" dirty="0"/>
              <a:t>Reflection/</a:t>
            </a:r>
            <a:br>
              <a:rPr lang="en-US" sz="3200" dirty="0"/>
            </a:br>
            <a:r>
              <a:rPr lang="en-US" sz="3200" dirty="0"/>
              <a:t>RElevance</a:t>
            </a:r>
          </a:p>
        </p:txBody>
      </p:sp>
      <p:pic>
        <p:nvPicPr>
          <p:cNvPr id="9" name="Content Placeholder 8" descr="Illustration of a light bulb.">
            <a:extLst>
              <a:ext uri="{FF2B5EF4-FFF2-40B4-BE49-F238E27FC236}">
                <a16:creationId xmlns:a16="http://schemas.microsoft.com/office/drawing/2014/main" id="{EFB74BFE-BC53-4685-A101-464D339BAD50}"/>
              </a:ext>
            </a:extLst>
          </p:cNvPr>
          <p:cNvPicPr>
            <a:picLocks noGrp="1" noChangeAspect="1"/>
          </p:cNvPicPr>
          <p:nvPr>
            <p:ph sz="quarter" idx="10"/>
          </p:nvPr>
        </p:nvPicPr>
        <p:blipFill>
          <a:blip r:embed="rId3">
            <a:extLst>
              <a:ext uri="{28A0092B-C50C-407E-A947-70E740481C1C}">
                <a14:useLocalDpi xmlns:a14="http://schemas.microsoft.com/office/drawing/2010/main"/>
              </a:ext>
            </a:extLst>
          </a:blip>
          <a:stretch>
            <a:fillRect/>
          </a:stretch>
        </p:blipFill>
        <p:spPr>
          <a:xfrm>
            <a:off x="5004188" y="1380222"/>
            <a:ext cx="3301587" cy="4126984"/>
          </a:xfrm>
          <a:prstGeom prst="rect">
            <a:avLst/>
          </a:prstGeom>
        </p:spPr>
      </p:pic>
      <p:sp>
        <p:nvSpPr>
          <p:cNvPr id="2" name="Slide Number Placeholder 1">
            <a:extLst>
              <a:ext uri="{FF2B5EF4-FFF2-40B4-BE49-F238E27FC236}">
                <a16:creationId xmlns:a16="http://schemas.microsoft.com/office/drawing/2014/main" id="{26C89170-9CCE-48AF-BF34-61F3F0C0FD64}"/>
              </a:ext>
            </a:extLst>
          </p:cNvPr>
          <p:cNvSpPr>
            <a:spLocks noGrp="1"/>
          </p:cNvSpPr>
          <p:nvPr>
            <p:ph type="sldNum" sz="quarter" idx="4"/>
          </p:nvPr>
        </p:nvSpPr>
        <p:spPr/>
        <p:txBody>
          <a:bodyPr/>
          <a:lstStyle/>
          <a:p>
            <a:fld id="{773137DE-5778-4973-8EC8-21DEEF19827C}" type="slidenum">
              <a:rPr lang="en-US" smtClean="0"/>
              <a:pPr/>
              <a:t>44</a:t>
            </a:fld>
            <a:endParaRPr lang="en-US" dirty="0"/>
          </a:p>
        </p:txBody>
      </p:sp>
    </p:spTree>
    <p:extLst>
      <p:ext uri="{BB962C8B-B14F-4D97-AF65-F5344CB8AC3E}">
        <p14:creationId xmlns:p14="http://schemas.microsoft.com/office/powerpoint/2010/main" val="39654481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128349D2-63AB-4838-8857-BBB62FFFCF9A}"/>
              </a:ext>
            </a:extLst>
          </p:cNvPr>
          <p:cNvSpPr txBox="1">
            <a:spLocks noGrp="1"/>
          </p:cNvSpPr>
          <p:nvPr>
            <p:ph type="title" idx="4294967295"/>
          </p:nvPr>
        </p:nvSpPr>
        <p:spPr>
          <a:xfrm>
            <a:off x="1299916" y="3429000"/>
            <a:ext cx="7328517"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13" normalizeH="0" baseline="0" noProof="0" dirty="0">
                <a:ln>
                  <a:noFill/>
                </a:ln>
                <a:solidFill>
                  <a:schemeClr val="tx1"/>
                </a:solidFill>
                <a:effectLst/>
                <a:uLnTx/>
                <a:uFillTx/>
                <a:latin typeface="Arial Rounded MT Bold"/>
                <a:ea typeface="+mj-ea"/>
                <a:cs typeface="Arial Rounded MT Bold"/>
              </a:rPr>
              <a:t>SECTION 4: </a:t>
            </a:r>
            <a:br>
              <a:rPr kumimoji="0" lang="en-US" sz="2000" b="0" i="0" u="none" strike="noStrike" kern="1200" cap="none" spc="113" normalizeH="0" baseline="0" noProof="0" dirty="0">
                <a:ln>
                  <a:noFill/>
                </a:ln>
                <a:solidFill>
                  <a:schemeClr val="tx1"/>
                </a:solidFill>
                <a:effectLst/>
                <a:uLnTx/>
                <a:uFillTx/>
                <a:latin typeface="Arial Rounded MT Bold"/>
                <a:ea typeface="+mj-ea"/>
                <a:cs typeface="Arial Rounded MT Bold"/>
              </a:rPr>
            </a:br>
            <a:r>
              <a:rPr kumimoji="0" lang="en-US" sz="3600" b="1" i="0" u="none" strike="noStrike" kern="1200" cap="all" spc="113" normalizeH="0" baseline="0" noProof="0" dirty="0">
                <a:ln>
                  <a:noFill/>
                </a:ln>
                <a:solidFill>
                  <a:schemeClr val="tx1"/>
                </a:solidFill>
                <a:effectLst/>
                <a:uLnTx/>
                <a:uFillTx/>
                <a:latin typeface="Arial Rounded MT Bold"/>
                <a:ea typeface="+mj-ea"/>
                <a:cs typeface="Arial Rounded MT Bold"/>
              </a:rPr>
              <a:t>WRAP-UP</a:t>
            </a:r>
            <a:endParaRPr kumimoji="0" lang="en-US" sz="3600" b="0" i="0" u="none" strike="noStrike" kern="1200" cap="all" spc="113" normalizeH="0" baseline="0" noProof="0" dirty="0">
              <a:ln>
                <a:noFill/>
              </a:ln>
              <a:solidFill>
                <a:schemeClr val="tx1"/>
              </a:solidFill>
              <a:effectLst/>
              <a:uLnTx/>
              <a:uFillTx/>
              <a:latin typeface="Arial Rounded MT Bold"/>
              <a:ea typeface="+mj-ea"/>
              <a:cs typeface="Arial Rounded MT Bold"/>
            </a:endParaRPr>
          </a:p>
        </p:txBody>
      </p:sp>
      <p:sp>
        <p:nvSpPr>
          <p:cNvPr id="4" name="Slide Number Placeholder 3">
            <a:extLst>
              <a:ext uri="{FF2B5EF4-FFF2-40B4-BE49-F238E27FC236}">
                <a16:creationId xmlns:a16="http://schemas.microsoft.com/office/drawing/2014/main" id="{DB6E2697-A697-4364-A337-24700CF38D47}"/>
              </a:ext>
            </a:extLst>
          </p:cNvPr>
          <p:cNvSpPr>
            <a:spLocks noGrp="1"/>
          </p:cNvSpPr>
          <p:nvPr>
            <p:ph type="sldNum" sz="quarter" idx="4"/>
          </p:nvPr>
        </p:nvSpPr>
        <p:spPr/>
        <p:txBody>
          <a:bodyPr/>
          <a:lstStyle/>
          <a:p>
            <a:fld id="{773137DE-5778-4973-8EC8-21DEEF19827C}" type="slidenum">
              <a:rPr lang="en-US" smtClean="0"/>
              <a:pPr/>
              <a:t>45</a:t>
            </a:fld>
            <a:endParaRPr lang="en-US" dirty="0"/>
          </a:p>
        </p:txBody>
      </p:sp>
    </p:spTree>
    <p:extLst>
      <p:ext uri="{BB962C8B-B14F-4D97-AF65-F5344CB8AC3E}">
        <p14:creationId xmlns:p14="http://schemas.microsoft.com/office/powerpoint/2010/main" val="39957116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A8FB3B-3FB5-CF45-A2E4-4021F24F27EF}"/>
              </a:ext>
            </a:extLst>
          </p:cNvPr>
          <p:cNvSpPr>
            <a:spLocks noGrp="1"/>
          </p:cNvSpPr>
          <p:nvPr>
            <p:ph type="title"/>
          </p:nvPr>
        </p:nvSpPr>
        <p:spPr/>
        <p:txBody>
          <a:bodyPr/>
          <a:lstStyle/>
          <a:p>
            <a:r>
              <a:rPr lang="en-US" sz="2400" dirty="0"/>
              <a:t>LIFELONG Learning</a:t>
            </a:r>
          </a:p>
        </p:txBody>
      </p:sp>
      <p:sp>
        <p:nvSpPr>
          <p:cNvPr id="4" name="Slide Number Placeholder 3">
            <a:extLst>
              <a:ext uri="{FF2B5EF4-FFF2-40B4-BE49-F238E27FC236}">
                <a16:creationId xmlns:a16="http://schemas.microsoft.com/office/drawing/2014/main" id="{5C87BD12-4F2C-2142-9B80-70B422343104}"/>
              </a:ext>
            </a:extLst>
          </p:cNvPr>
          <p:cNvSpPr>
            <a:spLocks noGrp="1"/>
          </p:cNvSpPr>
          <p:nvPr>
            <p:ph type="sldNum" sz="quarter" idx="4"/>
          </p:nvPr>
        </p:nvSpPr>
        <p:spPr/>
        <p:txBody>
          <a:bodyPr/>
          <a:lstStyle/>
          <a:p>
            <a:fld id="{773137DE-5778-4973-8EC8-21DEEF19827C}" type="slidenum">
              <a:rPr lang="en-US" smtClean="0"/>
              <a:pPr/>
              <a:t>46</a:t>
            </a:fld>
            <a:endParaRPr lang="en-US" dirty="0"/>
          </a:p>
        </p:txBody>
      </p:sp>
      <p:pic>
        <p:nvPicPr>
          <p:cNvPr id="7" name="Picture 6" descr="Illustration of a bridge.">
            <a:extLst>
              <a:ext uri="{FF2B5EF4-FFF2-40B4-BE49-F238E27FC236}">
                <a16:creationId xmlns:a16="http://schemas.microsoft.com/office/drawing/2014/main" id="{58A44A47-8D7D-45B1-82E3-327EDE053E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2761"/>
            <a:ext cx="9144000" cy="4007519"/>
          </a:xfrm>
          <a:prstGeom prst="rect">
            <a:avLst/>
          </a:prstGeom>
        </p:spPr>
      </p:pic>
    </p:spTree>
    <p:extLst>
      <p:ext uri="{BB962C8B-B14F-4D97-AF65-F5344CB8AC3E}">
        <p14:creationId xmlns:p14="http://schemas.microsoft.com/office/powerpoint/2010/main" val="3669343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180038-C600-1E4B-963C-17E3E3253526}"/>
              </a:ext>
            </a:extLst>
          </p:cNvPr>
          <p:cNvSpPr>
            <a:spLocks noGrp="1"/>
          </p:cNvSpPr>
          <p:nvPr>
            <p:ph type="title" idx="4294967295"/>
          </p:nvPr>
        </p:nvSpPr>
        <p:spPr>
          <a:xfrm>
            <a:off x="0" y="550863"/>
            <a:ext cx="7721600" cy="1054100"/>
          </a:xfrm>
        </p:spPr>
        <p:txBody>
          <a:bodyPr/>
          <a:lstStyle/>
          <a:p>
            <a:r>
              <a:rPr lang="en-US" dirty="0"/>
              <a:t>Place holder for slide with Closing Quote</a:t>
            </a:r>
          </a:p>
        </p:txBody>
      </p:sp>
      <p:pic>
        <p:nvPicPr>
          <p:cNvPr id="6" name="Picture 5" descr="At the end of the day the most overwhelming key to a child's success is the positive involvement of parents. Jane D. Hull">
            <a:extLst>
              <a:ext uri="{FF2B5EF4-FFF2-40B4-BE49-F238E27FC236}">
                <a16:creationId xmlns:a16="http://schemas.microsoft.com/office/drawing/2014/main" id="{FF5BED03-5F18-6448-AD8F-566B0C7D03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02276"/>
            <a:ext cx="9143999" cy="7060276"/>
          </a:xfrm>
          <a:prstGeom prst="rect">
            <a:avLst/>
          </a:prstGeom>
        </p:spPr>
      </p:pic>
      <p:sp>
        <p:nvSpPr>
          <p:cNvPr id="2" name="Slide Number Placeholder 1">
            <a:extLst>
              <a:ext uri="{FF2B5EF4-FFF2-40B4-BE49-F238E27FC236}">
                <a16:creationId xmlns:a16="http://schemas.microsoft.com/office/drawing/2014/main" id="{622B21D7-CE69-E449-956C-BB065BCDD3F6}"/>
              </a:ext>
            </a:extLst>
          </p:cNvPr>
          <p:cNvSpPr>
            <a:spLocks noGrp="1"/>
          </p:cNvSpPr>
          <p:nvPr>
            <p:ph type="sldNum" sz="quarter" idx="4"/>
          </p:nvPr>
        </p:nvSpPr>
        <p:spPr/>
        <p:txBody>
          <a:bodyPr/>
          <a:lstStyle/>
          <a:p>
            <a:fld id="{773137DE-5778-4973-8EC8-21DEEF19827C}" type="slidenum">
              <a:rPr lang="en-US" smtClean="0"/>
              <a:pPr/>
              <a:t>47</a:t>
            </a:fld>
            <a:endParaRPr lang="en-US" dirty="0"/>
          </a:p>
        </p:txBody>
      </p:sp>
    </p:spTree>
    <p:extLst>
      <p:ext uri="{BB962C8B-B14F-4D97-AF65-F5344CB8AC3E}">
        <p14:creationId xmlns:p14="http://schemas.microsoft.com/office/powerpoint/2010/main" val="35771153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C34D7A-2AFF-524E-90CA-007CD3D84147}"/>
              </a:ext>
            </a:extLst>
          </p:cNvPr>
          <p:cNvSpPr>
            <a:spLocks noGrp="1"/>
          </p:cNvSpPr>
          <p:nvPr>
            <p:ph type="title"/>
          </p:nvPr>
        </p:nvSpPr>
        <p:spPr/>
        <p:txBody>
          <a:bodyPr/>
          <a:lstStyle/>
          <a:p>
            <a:r>
              <a:rPr lang="en-US" dirty="0"/>
              <a:t>For more information, visit:</a:t>
            </a:r>
          </a:p>
        </p:txBody>
      </p:sp>
      <p:sp>
        <p:nvSpPr>
          <p:cNvPr id="2" name="Slide Number Placeholder 1">
            <a:extLst>
              <a:ext uri="{FF2B5EF4-FFF2-40B4-BE49-F238E27FC236}">
                <a16:creationId xmlns:a16="http://schemas.microsoft.com/office/drawing/2014/main" id="{B556948E-81E4-954A-B628-DAFD5F30CB56}"/>
              </a:ext>
            </a:extLst>
          </p:cNvPr>
          <p:cNvSpPr>
            <a:spLocks noGrp="1"/>
          </p:cNvSpPr>
          <p:nvPr>
            <p:ph type="sldNum" sz="quarter" idx="4294967295"/>
          </p:nvPr>
        </p:nvSpPr>
        <p:spPr>
          <a:xfrm>
            <a:off x="8728973" y="6456363"/>
            <a:ext cx="322262" cy="246062"/>
          </a:xfrm>
        </p:spPr>
        <p:txBody>
          <a:bodyPr/>
          <a:lstStyle/>
          <a:p>
            <a:fld id="{773137DE-5778-4973-8EC8-21DEEF19827C}" type="slidenum">
              <a:rPr lang="en-US" smtClean="0"/>
              <a:pPr/>
              <a:t>48</a:t>
            </a:fld>
            <a:endParaRPr lang="en-US" dirty="0"/>
          </a:p>
        </p:txBody>
      </p:sp>
    </p:spTree>
    <p:extLst>
      <p:ext uri="{BB962C8B-B14F-4D97-AF65-F5344CB8AC3E}">
        <p14:creationId xmlns:p14="http://schemas.microsoft.com/office/powerpoint/2010/main" val="19964673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5144DB-6414-4194-9F81-3B8533AA6B90}"/>
              </a:ext>
            </a:extLst>
          </p:cNvPr>
          <p:cNvSpPr>
            <a:spLocks noGrp="1"/>
          </p:cNvSpPr>
          <p:nvPr>
            <p:ph type="title" idx="4294967295"/>
          </p:nvPr>
        </p:nvSpPr>
        <p:spPr>
          <a:xfrm>
            <a:off x="688474" y="3429000"/>
            <a:ext cx="7767052"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This curriculum was funded by the Children’s Bureau, Administration on Children, Youth, and Families, Administration for Children and Families, US Department of Health and Human Services, under grant #90CO1132. The contents of this curriculum are solely the responsibility of the authors and do not necessarily represent the official views of the Children’s Bureau. </a:t>
            </a:r>
          </a:p>
        </p:txBody>
      </p:sp>
      <p:pic>
        <p:nvPicPr>
          <p:cNvPr id="6" name="Picture 5" descr="Children's Bureau logo">
            <a:extLst>
              <a:ext uri="{FF2B5EF4-FFF2-40B4-BE49-F238E27FC236}">
                <a16:creationId xmlns:a16="http://schemas.microsoft.com/office/drawing/2014/main" id="{E1B9ABE4-5640-6048-AFC0-DD5714F9D5FE}"/>
              </a:ext>
            </a:extLst>
          </p:cNvPr>
          <p:cNvPicPr>
            <a:picLocks noChangeAspect="1"/>
          </p:cNvPicPr>
          <p:nvPr/>
        </p:nvPicPr>
        <p:blipFill>
          <a:blip r:embed="rId3"/>
          <a:stretch>
            <a:fillRect/>
          </a:stretch>
        </p:blipFill>
        <p:spPr>
          <a:xfrm>
            <a:off x="3556494" y="4704521"/>
            <a:ext cx="2031011" cy="499147"/>
          </a:xfrm>
          <a:prstGeom prst="rect">
            <a:avLst/>
          </a:prstGeom>
        </p:spPr>
      </p:pic>
      <p:sp>
        <p:nvSpPr>
          <p:cNvPr id="2" name="Slide Number Placeholder 1">
            <a:extLst>
              <a:ext uri="{FF2B5EF4-FFF2-40B4-BE49-F238E27FC236}">
                <a16:creationId xmlns:a16="http://schemas.microsoft.com/office/drawing/2014/main" id="{0EB19414-7594-F143-A600-5D83EA76EA72}"/>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49</a:t>
            </a:fld>
            <a:endParaRPr lang="en-US" dirty="0"/>
          </a:p>
        </p:txBody>
      </p:sp>
    </p:spTree>
    <p:extLst>
      <p:ext uri="{BB962C8B-B14F-4D97-AF65-F5344CB8AC3E}">
        <p14:creationId xmlns:p14="http://schemas.microsoft.com/office/powerpoint/2010/main" val="2760614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C8C085-9E27-4CE0-89CC-6F308F7DF5AF}"/>
              </a:ext>
            </a:extLst>
          </p:cNvPr>
          <p:cNvSpPr>
            <a:spLocks noGrp="1"/>
          </p:cNvSpPr>
          <p:nvPr>
            <p:ph type="title"/>
          </p:nvPr>
        </p:nvSpPr>
        <p:spPr/>
        <p:txBody>
          <a:bodyPr/>
          <a:lstStyle/>
          <a:p>
            <a:r>
              <a:rPr lang="en-US" dirty="0"/>
              <a:t>Suggested Theme agenda</a:t>
            </a:r>
          </a:p>
        </p:txBody>
      </p:sp>
      <p:sp>
        <p:nvSpPr>
          <p:cNvPr id="6" name="Content Placeholder 5">
            <a:extLst>
              <a:ext uri="{FF2B5EF4-FFF2-40B4-BE49-F238E27FC236}">
                <a16:creationId xmlns:a16="http://schemas.microsoft.com/office/drawing/2014/main" id="{60310063-17B9-4DDC-95C9-5BBC765A9B17}"/>
              </a:ext>
            </a:extLst>
          </p:cNvPr>
          <p:cNvSpPr>
            <a:spLocks noGrp="1"/>
          </p:cNvSpPr>
          <p:nvPr>
            <p:ph idx="1"/>
          </p:nvPr>
        </p:nvSpPr>
        <p:spPr/>
        <p:txBody>
          <a:bodyPr/>
          <a:lstStyle/>
          <a:p>
            <a:r>
              <a:rPr lang="en-US" dirty="0"/>
              <a:t>See Notes view</a:t>
            </a:r>
          </a:p>
          <a:p>
            <a:endParaRPr lang="en-US" dirty="0"/>
          </a:p>
          <a:p>
            <a:endParaRPr lang="en-US" dirty="0"/>
          </a:p>
        </p:txBody>
      </p:sp>
      <p:sp>
        <p:nvSpPr>
          <p:cNvPr id="4" name="Slide Number Placeholder 3">
            <a:extLst>
              <a:ext uri="{FF2B5EF4-FFF2-40B4-BE49-F238E27FC236}">
                <a16:creationId xmlns:a16="http://schemas.microsoft.com/office/drawing/2014/main" id="{41995B79-2BD9-412E-88F2-5BC9A51B5ABC}"/>
              </a:ext>
            </a:extLst>
          </p:cNvPr>
          <p:cNvSpPr>
            <a:spLocks noGrp="1"/>
          </p:cNvSpPr>
          <p:nvPr>
            <p:ph type="sldNum" sz="quarter" idx="4"/>
          </p:nvPr>
        </p:nvSpPr>
        <p:spPr/>
        <p:txBody>
          <a:bodyPr/>
          <a:lstStyle/>
          <a:p>
            <a:fld id="{773137DE-5778-4973-8EC8-21DEEF19827C}" type="slidenum">
              <a:rPr lang="en-US" smtClean="0"/>
              <a:pPr/>
              <a:t>5</a:t>
            </a:fld>
            <a:endParaRPr lang="en-US" dirty="0"/>
          </a:p>
        </p:txBody>
      </p:sp>
    </p:spTree>
    <p:extLst>
      <p:ext uri="{BB962C8B-B14F-4D97-AF65-F5344CB8AC3E}">
        <p14:creationId xmlns:p14="http://schemas.microsoft.com/office/powerpoint/2010/main" val="2400831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36B5F6-CFB8-0947-9379-2E01797E83AB}"/>
              </a:ext>
            </a:extLst>
          </p:cNvPr>
          <p:cNvSpPr>
            <a:spLocks noGrp="1"/>
          </p:cNvSpPr>
          <p:nvPr>
            <p:ph type="title" idx="4294967295"/>
          </p:nvPr>
        </p:nvSpPr>
        <p:spPr>
          <a:xfrm>
            <a:off x="0" y="550863"/>
            <a:ext cx="7721600" cy="1054100"/>
          </a:xfrm>
        </p:spPr>
        <p:txBody>
          <a:bodyPr/>
          <a:lstStyle/>
          <a:p>
            <a:r>
              <a:rPr lang="en-US" dirty="0"/>
              <a:t>Welcome to the national training and Development Curriculum for foster and adoptive parents</a:t>
            </a:r>
          </a:p>
        </p:txBody>
      </p:sp>
      <p:sp>
        <p:nvSpPr>
          <p:cNvPr id="7" name="Title 2">
            <a:extLst>
              <a:ext uri="{FF2B5EF4-FFF2-40B4-BE49-F238E27FC236}">
                <a16:creationId xmlns:a16="http://schemas.microsoft.com/office/drawing/2014/main" id="{4FC4D97C-D1DF-43FE-8947-486C10E50086}"/>
              </a:ext>
            </a:extLst>
          </p:cNvPr>
          <p:cNvSpPr txBox="1">
            <a:spLocks/>
          </p:cNvSpPr>
          <p:nvPr/>
        </p:nvSpPr>
        <p:spPr>
          <a:xfrm>
            <a:off x="338973" y="550863"/>
            <a:ext cx="8566484" cy="746365"/>
          </a:xfrm>
          <a:prstGeom prst="rect">
            <a:avLst/>
          </a:prstGeom>
        </p:spPr>
        <p:txBody>
          <a:bodyPr vert="horz" lIns="91440" tIns="45720" rIns="91440" bIns="45720" rtlCol="0" anchor="ctr">
            <a:noAutofit/>
          </a:bodyPr>
          <a:lstStyle>
            <a:lvl1pPr algn="ctr" defTabSz="685766" rtl="0" eaLnBrk="1" latinLnBrk="0" hangingPunct="1">
              <a:spcBef>
                <a:spcPct val="0"/>
              </a:spcBef>
              <a:buNone/>
              <a:defRPr sz="2000" kern="1200" cap="all" spc="150" baseline="0">
                <a:ln>
                  <a:noFill/>
                </a:ln>
                <a:solidFill>
                  <a:schemeClr val="bg1"/>
                </a:solidFill>
                <a:effectLst/>
                <a:latin typeface="Arial Rounded MT Bold"/>
                <a:ea typeface="+mj-ea"/>
                <a:cs typeface="Arial Rounded MT Bold"/>
              </a:defRPr>
            </a:lvl1pPr>
          </a:lstStyle>
          <a:p>
            <a:r>
              <a:rPr lang="en-US" sz="1800" dirty="0">
                <a:solidFill>
                  <a:srgbClr val="183250"/>
                </a:solidFill>
              </a:rPr>
              <a:t>Welcome to the national training and Development Curriculum for foster and adoptive parents</a:t>
            </a:r>
          </a:p>
        </p:txBody>
      </p:sp>
      <p:pic>
        <p:nvPicPr>
          <p:cNvPr id="9" name="Picture 8" descr="The NTDC Color Wheel of Emotions graphic showing the following -&#10;Yellow - Light, energetic, happy.&#10;Green - Hopeful, Inspired.&#10;Blue - Worried, Nervous, Preoccupied.&#10;Purple - Curious, Eager to Learn.&#10;Pink - Relaxed, Satisfied.&#10;Gray - Tired, Overstretched.&#10;White - Sad.&#10;Red - Angry, About to Blow, Totally Stressed Out.&#10;Orange - Annoyed, Frustrated, Irritated.">
            <a:extLst>
              <a:ext uri="{FF2B5EF4-FFF2-40B4-BE49-F238E27FC236}">
                <a16:creationId xmlns:a16="http://schemas.microsoft.com/office/drawing/2014/main" id="{60111B2E-D5B0-4DDF-90C2-4428A9FFA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333" y="1375674"/>
            <a:ext cx="7111755" cy="4924914"/>
          </a:xfrm>
          <a:prstGeom prst="rect">
            <a:avLst/>
          </a:prstGeom>
        </p:spPr>
      </p:pic>
      <p:sp>
        <p:nvSpPr>
          <p:cNvPr id="2" name="Slide Number Placeholder 1">
            <a:extLst>
              <a:ext uri="{FF2B5EF4-FFF2-40B4-BE49-F238E27FC236}">
                <a16:creationId xmlns:a16="http://schemas.microsoft.com/office/drawing/2014/main" id="{5CCFF54E-B8E5-CD4D-B3BD-7297B9519D41}"/>
              </a:ext>
            </a:extLst>
          </p:cNvPr>
          <p:cNvSpPr>
            <a:spLocks noGrp="1"/>
          </p:cNvSpPr>
          <p:nvPr>
            <p:ph type="sldNum" sz="quarter" idx="4"/>
          </p:nvPr>
        </p:nvSpPr>
        <p:spPr/>
        <p:txBody>
          <a:bodyPr/>
          <a:lstStyle/>
          <a:p>
            <a:fld id="{773137DE-5778-4973-8EC8-21DEEF19827C}" type="slidenum">
              <a:rPr lang="en-US" smtClean="0"/>
              <a:pPr/>
              <a:t>6</a:t>
            </a:fld>
            <a:endParaRPr lang="en-US" dirty="0"/>
          </a:p>
        </p:txBody>
      </p:sp>
    </p:spTree>
    <p:extLst>
      <p:ext uri="{BB962C8B-B14F-4D97-AF65-F5344CB8AC3E}">
        <p14:creationId xmlns:p14="http://schemas.microsoft.com/office/powerpoint/2010/main" val="3215559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48F70DA-473D-4530-831D-6D240CC4AC5E}"/>
              </a:ext>
            </a:extLst>
          </p:cNvPr>
          <p:cNvSpPr txBox="1">
            <a:spLocks noGrp="1"/>
          </p:cNvSpPr>
          <p:nvPr>
            <p:ph type="title" idx="4294967295"/>
          </p:nvPr>
        </p:nvSpPr>
        <p:spPr>
          <a:xfrm>
            <a:off x="1299916" y="2878052"/>
            <a:ext cx="7844084"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chemeClr val="bg1"/>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3150" b="0" i="0" u="none" strike="noStrike" kern="1200" cap="all" spc="113" normalizeH="0" baseline="0" noProof="0" dirty="0">
                <a:ln>
                  <a:noFill/>
                </a:ln>
                <a:solidFill>
                  <a:schemeClr val="bg1"/>
                </a:solidFill>
                <a:effectLst/>
                <a:uLnTx/>
                <a:uFillTx/>
                <a:latin typeface="Arial Rounded MT Bold"/>
                <a:ea typeface="+mj-ea"/>
                <a:cs typeface="Arial Rounded MT Bold"/>
              </a:rPr>
              <a:t>Child Development</a:t>
            </a:r>
          </a:p>
        </p:txBody>
      </p:sp>
      <p:sp>
        <p:nvSpPr>
          <p:cNvPr id="6" name="Subtitle 1">
            <a:extLst>
              <a:ext uri="{FF2B5EF4-FFF2-40B4-BE49-F238E27FC236}">
                <a16:creationId xmlns:a16="http://schemas.microsoft.com/office/drawing/2014/main" id="{AB4812A1-9571-464D-912C-7E41A809C8C6}"/>
              </a:ext>
            </a:extLst>
          </p:cNvPr>
          <p:cNvSpPr txBox="1">
            <a:spLocks/>
          </p:cNvSpPr>
          <p:nvPr/>
        </p:nvSpPr>
        <p:spPr>
          <a:xfrm>
            <a:off x="1421411" y="4214268"/>
            <a:ext cx="4143828" cy="609979"/>
          </a:xfrm>
          <a:prstGeom prst="rect">
            <a:avLst/>
          </a:prstGeom>
        </p:spPr>
        <p:txBody>
          <a:bodyPr vert="horz" lIns="0" tIns="0" rIns="0" bIns="0" rtlCol="0" anchor="t" anchorCtr="0">
            <a:normAutofit/>
          </a:bodyPr>
          <a:lstStyle>
            <a:lvl1pPr marL="0" indent="0" algn="l" defTabSz="685766" rtl="0" eaLnBrk="1" latinLnBrk="0" hangingPunct="1">
              <a:spcBef>
                <a:spcPts val="0"/>
              </a:spcBef>
              <a:buClr>
                <a:schemeClr val="accent1"/>
              </a:buClr>
              <a:buFont typeface="Wingdings 2" pitchFamily="18" charset="2"/>
              <a:buNone/>
              <a:defRPr sz="1425" kern="1200" spc="0" baseline="0">
                <a:solidFill>
                  <a:srgbClr val="C13521"/>
                </a:solidFill>
                <a:latin typeface="Arial"/>
                <a:ea typeface="+mn-ea"/>
                <a:cs typeface="Arial"/>
              </a:defRPr>
            </a:lvl1pPr>
            <a:lvl2pPr marL="342884" indent="0" algn="ctr" defTabSz="685766" rtl="0" eaLnBrk="1" latinLnBrk="0" hangingPunct="1">
              <a:spcBef>
                <a:spcPct val="20000"/>
              </a:spcBef>
              <a:buClr>
                <a:schemeClr val="accent2"/>
              </a:buClr>
              <a:buFont typeface="Wingdings" pitchFamily="2" charset="2"/>
              <a:buNone/>
              <a:defRPr sz="1350" kern="1200" spc="0" baseline="0">
                <a:solidFill>
                  <a:schemeClr val="tx1">
                    <a:tint val="75000"/>
                  </a:schemeClr>
                </a:solidFill>
                <a:latin typeface="Arial"/>
                <a:ea typeface="+mn-ea"/>
                <a:cs typeface="Arial"/>
              </a:defRPr>
            </a:lvl2pPr>
            <a:lvl3pPr marL="685766" indent="0" algn="ctr" defTabSz="685766" rtl="0" eaLnBrk="1" latinLnBrk="0" hangingPunct="1">
              <a:spcBef>
                <a:spcPct val="20000"/>
              </a:spcBef>
              <a:buClr>
                <a:schemeClr val="accent3"/>
              </a:buClr>
              <a:buFont typeface="Wingdings" pitchFamily="2" charset="2"/>
              <a:buNone/>
              <a:defRPr sz="1200" kern="1200" spc="0" baseline="0">
                <a:solidFill>
                  <a:schemeClr val="tx1">
                    <a:tint val="75000"/>
                  </a:schemeClr>
                </a:solidFill>
                <a:latin typeface="Arial"/>
                <a:ea typeface="+mn-ea"/>
                <a:cs typeface="Arial"/>
              </a:defRPr>
            </a:lvl3pPr>
            <a:lvl4pPr marL="1028649" indent="0" algn="ctr" defTabSz="685766" rtl="0" eaLnBrk="1" latinLnBrk="0" hangingPunct="1">
              <a:spcBef>
                <a:spcPct val="20000"/>
              </a:spcBef>
              <a:buClr>
                <a:schemeClr val="accent4"/>
              </a:buClr>
              <a:buFont typeface="Wingdings" pitchFamily="2" charset="2"/>
              <a:buNone/>
              <a:defRPr sz="1050" kern="1200" baseline="0">
                <a:solidFill>
                  <a:schemeClr val="tx1">
                    <a:tint val="75000"/>
                  </a:schemeClr>
                </a:solidFill>
                <a:latin typeface="Arial"/>
                <a:ea typeface="+mn-ea"/>
                <a:cs typeface="Arial"/>
              </a:defRPr>
            </a:lvl4pPr>
            <a:lvl5pPr marL="1371532" indent="0" algn="ctr" defTabSz="685766" rtl="0" eaLnBrk="1" latinLnBrk="0" hangingPunct="1">
              <a:spcBef>
                <a:spcPct val="20000"/>
              </a:spcBef>
              <a:buClr>
                <a:schemeClr val="accent6"/>
              </a:buClr>
              <a:buFont typeface="Wingdings" pitchFamily="2" charset="2"/>
              <a:buNone/>
              <a:defRPr sz="975" kern="1200" spc="0" baseline="0">
                <a:solidFill>
                  <a:schemeClr val="tx1">
                    <a:tint val="75000"/>
                  </a:schemeClr>
                </a:solidFill>
                <a:latin typeface="Arial"/>
                <a:ea typeface="+mn-ea"/>
                <a:cs typeface="Arial"/>
              </a:defRPr>
            </a:lvl5pPr>
            <a:lvl6pPr marL="1714415" indent="0" algn="ctr" defTabSz="685766" rtl="0" eaLnBrk="1" latinLnBrk="0" hangingPunct="1">
              <a:spcBef>
                <a:spcPct val="20000"/>
              </a:spcBef>
              <a:buClr>
                <a:schemeClr val="accent1"/>
              </a:buClr>
              <a:buFont typeface="Wingdings" pitchFamily="2" charset="2"/>
              <a:buNone/>
              <a:defRPr sz="900" kern="1200">
                <a:solidFill>
                  <a:schemeClr val="tx1">
                    <a:tint val="75000"/>
                  </a:schemeClr>
                </a:solidFill>
                <a:latin typeface="+mn-lt"/>
                <a:ea typeface="+mn-ea"/>
                <a:cs typeface="+mn-cs"/>
              </a:defRPr>
            </a:lvl6pPr>
            <a:lvl7pPr marL="2057297" indent="0" algn="ctr" defTabSz="685766" rtl="0" eaLnBrk="1" latinLnBrk="0" hangingPunct="1">
              <a:spcBef>
                <a:spcPct val="20000"/>
              </a:spcBef>
              <a:buClr>
                <a:schemeClr val="accent2"/>
              </a:buClr>
              <a:buFont typeface="Wingdings" pitchFamily="2" charset="2"/>
              <a:buNone/>
              <a:defRPr sz="900" kern="1200">
                <a:solidFill>
                  <a:schemeClr val="tx1">
                    <a:tint val="75000"/>
                  </a:schemeClr>
                </a:solidFill>
                <a:latin typeface="+mn-lt"/>
                <a:ea typeface="+mn-ea"/>
                <a:cs typeface="+mn-cs"/>
              </a:defRPr>
            </a:lvl7pPr>
            <a:lvl8pPr marL="2400180" indent="0" algn="ctr" defTabSz="685766" rtl="0" eaLnBrk="1" latinLnBrk="0" hangingPunct="1">
              <a:spcBef>
                <a:spcPct val="20000"/>
              </a:spcBef>
              <a:buClr>
                <a:schemeClr val="accent3"/>
              </a:buClr>
              <a:buFont typeface="Wingdings" pitchFamily="2" charset="2"/>
              <a:buNone/>
              <a:defRPr sz="900" kern="1200">
                <a:solidFill>
                  <a:schemeClr val="tx1">
                    <a:tint val="75000"/>
                  </a:schemeClr>
                </a:solidFill>
                <a:latin typeface="+mn-lt"/>
                <a:ea typeface="+mn-ea"/>
                <a:cs typeface="+mn-cs"/>
              </a:defRPr>
            </a:lvl8pPr>
            <a:lvl9pPr marL="2743064" indent="0" algn="ctr" defTabSz="685766" rtl="0" eaLnBrk="1" latinLnBrk="0" hangingPunct="1">
              <a:spcBef>
                <a:spcPct val="20000"/>
              </a:spcBef>
              <a:buClr>
                <a:schemeClr val="accent5"/>
              </a:buClr>
              <a:buFont typeface="Wingdings" pitchFamily="2" charset="2"/>
              <a:buNone/>
              <a:defRPr sz="900" kern="1200">
                <a:solidFill>
                  <a:schemeClr val="tx1">
                    <a:tint val="75000"/>
                  </a:schemeClr>
                </a:solidFill>
                <a:latin typeface="+mn-lt"/>
                <a:ea typeface="+mn-ea"/>
                <a:cs typeface="+mn-cs"/>
              </a:defRPr>
            </a:lvl9pPr>
          </a:lstStyle>
          <a:p>
            <a:r>
              <a:rPr lang="en-US" dirty="0">
                <a:solidFill>
                  <a:schemeClr val="bg1"/>
                </a:solidFill>
              </a:rPr>
              <a:t>Modified January 2022</a:t>
            </a:r>
          </a:p>
        </p:txBody>
      </p:sp>
      <p:sp>
        <p:nvSpPr>
          <p:cNvPr id="4" name="Slide Number Placeholder 3">
            <a:extLst>
              <a:ext uri="{FF2B5EF4-FFF2-40B4-BE49-F238E27FC236}">
                <a16:creationId xmlns:a16="http://schemas.microsoft.com/office/drawing/2014/main" id="{39D6589E-F2E3-9A4C-9CB7-8EF53D6144CC}"/>
              </a:ext>
            </a:extLst>
          </p:cNvPr>
          <p:cNvSpPr>
            <a:spLocks noGrp="1"/>
          </p:cNvSpPr>
          <p:nvPr>
            <p:ph type="sldNum" sz="quarter" idx="4"/>
          </p:nvPr>
        </p:nvSpPr>
        <p:spPr/>
        <p:txBody>
          <a:bodyPr/>
          <a:lstStyle/>
          <a:p>
            <a:fld id="{773137DE-5778-4973-8EC8-21DEEF19827C}" type="slidenum">
              <a:rPr lang="en-US" smtClean="0"/>
              <a:pPr/>
              <a:t>7</a:t>
            </a:fld>
            <a:endParaRPr lang="en-US" dirty="0"/>
          </a:p>
        </p:txBody>
      </p:sp>
    </p:spTree>
    <p:extLst>
      <p:ext uri="{BB962C8B-B14F-4D97-AF65-F5344CB8AC3E}">
        <p14:creationId xmlns:p14="http://schemas.microsoft.com/office/powerpoint/2010/main" val="3397783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180038-C600-1E4B-963C-17E3E3253526}"/>
              </a:ext>
            </a:extLst>
          </p:cNvPr>
          <p:cNvSpPr>
            <a:spLocks noGrp="1"/>
          </p:cNvSpPr>
          <p:nvPr>
            <p:ph type="title" idx="4294967295"/>
          </p:nvPr>
        </p:nvSpPr>
        <p:spPr>
          <a:xfrm>
            <a:off x="0" y="550863"/>
            <a:ext cx="7721600" cy="1054100"/>
          </a:xfrm>
        </p:spPr>
        <p:txBody>
          <a:bodyPr/>
          <a:lstStyle/>
          <a:p>
            <a:r>
              <a:rPr lang="en-US" dirty="0"/>
              <a:t>Place holder for slide with opening Quote</a:t>
            </a:r>
          </a:p>
        </p:txBody>
      </p:sp>
      <p:pic>
        <p:nvPicPr>
          <p:cNvPr id="5" name="Picture 4" descr="Developing capacity to support children and families.">
            <a:extLst>
              <a:ext uri="{FF2B5EF4-FFF2-40B4-BE49-F238E27FC236}">
                <a16:creationId xmlns:a16="http://schemas.microsoft.com/office/drawing/2014/main" id="{DCE2E480-601C-6D43-A02A-3EDD5EBAF6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88963"/>
            <a:ext cx="9144000" cy="5280074"/>
          </a:xfrm>
          <a:prstGeom prst="rect">
            <a:avLst/>
          </a:prstGeom>
        </p:spPr>
      </p:pic>
      <p:sp>
        <p:nvSpPr>
          <p:cNvPr id="2" name="Slide Number Placeholder 1">
            <a:extLst>
              <a:ext uri="{FF2B5EF4-FFF2-40B4-BE49-F238E27FC236}">
                <a16:creationId xmlns:a16="http://schemas.microsoft.com/office/drawing/2014/main" id="{622B21D7-CE69-E449-956C-BB065BCDD3F6}"/>
              </a:ext>
            </a:extLst>
          </p:cNvPr>
          <p:cNvSpPr>
            <a:spLocks noGrp="1"/>
          </p:cNvSpPr>
          <p:nvPr>
            <p:ph type="sldNum" sz="quarter" idx="4"/>
          </p:nvPr>
        </p:nvSpPr>
        <p:spPr/>
        <p:txBody>
          <a:bodyPr/>
          <a:lstStyle/>
          <a:p>
            <a:fld id="{773137DE-5778-4973-8EC8-21DEEF19827C}" type="slidenum">
              <a:rPr lang="en-US" smtClean="0"/>
              <a:pPr/>
              <a:t>8</a:t>
            </a:fld>
            <a:endParaRPr lang="en-US" dirty="0"/>
          </a:p>
        </p:txBody>
      </p:sp>
    </p:spTree>
    <p:extLst>
      <p:ext uri="{BB962C8B-B14F-4D97-AF65-F5344CB8AC3E}">
        <p14:creationId xmlns:p14="http://schemas.microsoft.com/office/powerpoint/2010/main" val="3109867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0E78DF1-27AD-4850-BE0C-AF6C2F935FCC}"/>
              </a:ext>
            </a:extLst>
          </p:cNvPr>
          <p:cNvSpPr txBox="1">
            <a:spLocks noGrp="1"/>
          </p:cNvSpPr>
          <p:nvPr>
            <p:ph type="title" idx="4294967295"/>
          </p:nvPr>
        </p:nvSpPr>
        <p:spPr>
          <a:xfrm>
            <a:off x="1299916" y="3429000"/>
            <a:ext cx="7766445"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13" normalizeH="0" baseline="0" noProof="0" dirty="0">
                <a:ln>
                  <a:noFill/>
                </a:ln>
                <a:solidFill>
                  <a:schemeClr val="tx1"/>
                </a:solidFill>
                <a:effectLst/>
                <a:uLnTx/>
                <a:uFillTx/>
                <a:latin typeface="Arial Rounded MT Bold"/>
                <a:ea typeface="+mj-ea"/>
                <a:cs typeface="Arial Rounded MT Bold"/>
              </a:rPr>
              <a:t>SECTION 1: </a:t>
            </a:r>
            <a:br>
              <a:rPr kumimoji="0" lang="en-US" sz="2000" b="0" i="0" u="none" strike="noStrike" kern="1200" cap="none" spc="113" normalizeH="0" baseline="0" noProof="0" dirty="0">
                <a:ln>
                  <a:noFill/>
                </a:ln>
                <a:solidFill>
                  <a:schemeClr val="tx1"/>
                </a:solidFill>
                <a:effectLst/>
                <a:uLnTx/>
                <a:uFillTx/>
                <a:latin typeface="Arial Rounded MT Bold"/>
                <a:ea typeface="+mj-ea"/>
                <a:cs typeface="Arial Rounded MT Bold"/>
              </a:rPr>
            </a:br>
            <a:r>
              <a:rPr kumimoji="0" lang="en-US" sz="3600" b="0" i="0" u="none" strike="noStrike" kern="1200" cap="none" spc="113" normalizeH="0" baseline="0" noProof="0" dirty="0">
                <a:ln>
                  <a:noFill/>
                </a:ln>
                <a:solidFill>
                  <a:schemeClr val="tx1"/>
                </a:solidFill>
                <a:effectLst/>
                <a:uLnTx/>
                <a:uFillTx/>
                <a:latin typeface="Arial Rounded MT Bold"/>
                <a:ea typeface="+mj-ea"/>
                <a:cs typeface="Arial Rounded MT Bold"/>
              </a:rPr>
              <a:t>INTRODUCTION: CHILD DEVELOPMENT</a:t>
            </a:r>
          </a:p>
        </p:txBody>
      </p:sp>
      <p:sp>
        <p:nvSpPr>
          <p:cNvPr id="4" name="Slide Number Placeholder 3"/>
          <p:cNvSpPr>
            <a:spLocks noGrp="1"/>
          </p:cNvSpPr>
          <p:nvPr>
            <p:ph type="sldNum" sz="quarter" idx="4"/>
          </p:nvPr>
        </p:nvSpPr>
        <p:spPr/>
        <p:txBody>
          <a:bodyPr/>
          <a:lstStyle/>
          <a:p>
            <a:fld id="{773137DE-5778-4973-8EC8-21DEEF19827C}" type="slidenum">
              <a:rPr lang="en-US" smtClean="0"/>
              <a:pPr/>
              <a:t>9</a:t>
            </a:fld>
            <a:endParaRPr lang="en-US" dirty="0"/>
          </a:p>
        </p:txBody>
      </p:sp>
    </p:spTree>
    <p:extLst>
      <p:ext uri="{BB962C8B-B14F-4D97-AF65-F5344CB8AC3E}">
        <p14:creationId xmlns:p14="http://schemas.microsoft.com/office/powerpoint/2010/main" val="9663959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3_Gri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Arial Rounded MT Bold"/>
        <a:ea typeface=""/>
        <a:cs typeface=""/>
      </a:majorFont>
      <a:minorFont>
        <a:latin typeface="Arial"/>
        <a:ea typeface=""/>
        <a:cs typeface=""/>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1DB158224C38A49B9E314040C34AEC0" ma:contentTypeVersion="13" ma:contentTypeDescription="Create a new document." ma:contentTypeScope="" ma:versionID="812870cfba5aa6e537f47c15145f2fe1">
  <xsd:schema xmlns:xsd="http://www.w3.org/2001/XMLSchema" xmlns:xs="http://www.w3.org/2001/XMLSchema" xmlns:p="http://schemas.microsoft.com/office/2006/metadata/properties" xmlns:ns3="5e51fc44-e64a-46e0-9b4d-033d196ad6e9" xmlns:ns4="37d04a14-e956-49fe-9db6-b39b1d847ce9" targetNamespace="http://schemas.microsoft.com/office/2006/metadata/properties" ma:root="true" ma:fieldsID="658e766498d7370f4debf3d0c91d81b9" ns3:_="" ns4:_="">
    <xsd:import namespace="5e51fc44-e64a-46e0-9b4d-033d196ad6e9"/>
    <xsd:import namespace="37d04a14-e956-49fe-9db6-b39b1d847ce9"/>
    <xsd:element name="properties">
      <xsd:complexType>
        <xsd:sequence>
          <xsd:element name="documentManagement">
            <xsd:complexType>
              <xsd:all>
                <xsd:element ref="ns3:SharedWithUsers" minOccurs="0"/>
                <xsd:element ref="ns3:SharingHintHash" minOccurs="0"/>
                <xsd:element ref="ns3:SharedWithDetails"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51fc44-e64a-46e0-9b4d-033d196ad6e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d04a14-e956-49fe-9db6-b39b1d847ce9"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124255-8323-40CF-B34A-20252EC1E4A4}">
  <ds:schemaRefs>
    <ds:schemaRef ds:uri="http://purl.org/dc/terms/"/>
    <ds:schemaRef ds:uri="http://schemas.microsoft.com/office/2006/documentManagement/types"/>
    <ds:schemaRef ds:uri="http://purl.org/dc/elements/1.1/"/>
    <ds:schemaRef ds:uri="http://www.w3.org/XML/1998/namespace"/>
    <ds:schemaRef ds:uri="http://purl.org/dc/dcmitype/"/>
    <ds:schemaRef ds:uri="http://schemas.microsoft.com/office/infopath/2007/PartnerControls"/>
    <ds:schemaRef ds:uri="http://schemas.openxmlformats.org/package/2006/metadata/core-properties"/>
    <ds:schemaRef ds:uri="37d04a14-e956-49fe-9db6-b39b1d847ce9"/>
    <ds:schemaRef ds:uri="5e51fc44-e64a-46e0-9b4d-033d196ad6e9"/>
    <ds:schemaRef ds:uri="http://schemas.microsoft.com/office/2006/metadata/properties"/>
  </ds:schemaRefs>
</ds:datastoreItem>
</file>

<file path=customXml/itemProps2.xml><?xml version="1.0" encoding="utf-8"?>
<ds:datastoreItem xmlns:ds="http://schemas.openxmlformats.org/officeDocument/2006/customXml" ds:itemID="{92300AA3-9C15-4977-9FA8-23422D42CB4A}">
  <ds:schemaRefs>
    <ds:schemaRef ds:uri="http://schemas.microsoft.com/sharepoint/v3/contenttype/forms"/>
  </ds:schemaRefs>
</ds:datastoreItem>
</file>

<file path=customXml/itemProps3.xml><?xml version="1.0" encoding="utf-8"?>
<ds:datastoreItem xmlns:ds="http://schemas.openxmlformats.org/officeDocument/2006/customXml" ds:itemID="{76335E41-0B1C-4B1E-99F0-5FE303ED75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51fc44-e64a-46e0-9b4d-033d196ad6e9"/>
    <ds:schemaRef ds:uri="37d04a14-e956-49fe-9db6-b39b1d847c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10813</TotalTime>
  <Words>9648</Words>
  <Application>Microsoft Office PowerPoint</Application>
  <PresentationFormat>On-screen Show (4:3)</PresentationFormat>
  <Paragraphs>897</Paragraphs>
  <Slides>49</Slides>
  <Notes>49</Notes>
  <HiddenSlides>6</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Arial Rounded MT Bold</vt:lpstr>
      <vt:lpstr>Calibri</vt:lpstr>
      <vt:lpstr>Palatino Linotype</vt:lpstr>
      <vt:lpstr>Symbol</vt:lpstr>
      <vt:lpstr>Wingdings</vt:lpstr>
      <vt:lpstr>Wingdings 2</vt:lpstr>
      <vt:lpstr>3_Grid</vt:lpstr>
      <vt:lpstr>Child Development</vt:lpstr>
      <vt:lpstr>To prepare for the session</vt:lpstr>
      <vt:lpstr>MATERIALS AND HANDOUTS</vt:lpstr>
      <vt:lpstr>Theme and competencies</vt:lpstr>
      <vt:lpstr>Suggested Theme agenda</vt:lpstr>
      <vt:lpstr>Welcome to the national training and Development Curriculum for foster and adoptive parents</vt:lpstr>
      <vt:lpstr>Child Development</vt:lpstr>
      <vt:lpstr>Place holder for slide with opening Quote</vt:lpstr>
      <vt:lpstr>SECTION 1:  INTRODUCTION: CHILD DEVELOPMENT</vt:lpstr>
      <vt:lpstr>Characteristics of successful foster  and adoptive parents</vt:lpstr>
      <vt:lpstr>Characteristics for child development, 1 of 2 </vt:lpstr>
      <vt:lpstr>Characteristics for child development, 2 of 2 </vt:lpstr>
      <vt:lpstr>PODCAST: CHILD DEVELOPMENT</vt:lpstr>
      <vt:lpstr>SECTION 2:  TYPICAL CHILD DEVELOPMENT</vt:lpstr>
      <vt:lpstr>Development Domains</vt:lpstr>
      <vt:lpstr>Developmental Stages and Milestones, 1 of 7</vt:lpstr>
      <vt:lpstr>Developmental Stages and Milestones, 2 of 7</vt:lpstr>
      <vt:lpstr>Developmental Stages and Milestones, 3 of 7</vt:lpstr>
      <vt:lpstr>Developmental Stages and Milestones, 4 of 7</vt:lpstr>
      <vt:lpstr>Developmental Stages and Milestones, 5 of 7</vt:lpstr>
      <vt:lpstr>Developmental Stages and Milestones, 6 of 7</vt:lpstr>
      <vt:lpstr>Developmental Stages and Milestones, 7 of 7</vt:lpstr>
      <vt:lpstr>Developmental Stages and Milestones Language, 1 of 5</vt:lpstr>
      <vt:lpstr>Developmental Stages and Milestones Language, 2 of 5</vt:lpstr>
      <vt:lpstr>Developmental Stages and Milestones Language, 3 of 5</vt:lpstr>
      <vt:lpstr>Developmental Stages and Milestones Language, 4 of 5</vt:lpstr>
      <vt:lpstr>Developmental Stages and Milestones Language, 5 of 5</vt:lpstr>
      <vt:lpstr>Another Developmental Domain:                    Sexual development</vt:lpstr>
      <vt:lpstr>Traumatic Childhood Events</vt:lpstr>
      <vt:lpstr>Trauma and Development</vt:lpstr>
      <vt:lpstr>Parenting Tips</vt:lpstr>
      <vt:lpstr>Supporting Development</vt:lpstr>
      <vt:lpstr>SECTION 3:  CHRONOLOGICAL Age VS. DEVELOPMENTAL AGE</vt:lpstr>
      <vt:lpstr>Developmental Domains</vt:lpstr>
      <vt:lpstr>Developmental Domain 1</vt:lpstr>
      <vt:lpstr>Developmental Domain 2</vt:lpstr>
      <vt:lpstr>Developmental Domain 3</vt:lpstr>
      <vt:lpstr>Developmental Domain 4</vt:lpstr>
      <vt:lpstr>Developmental Domain 5</vt:lpstr>
      <vt:lpstr>Developmental Domain 6</vt:lpstr>
      <vt:lpstr>          Developmental Domain 7</vt:lpstr>
      <vt:lpstr>Developmental Domains RANDY</vt:lpstr>
      <vt:lpstr>43</vt:lpstr>
      <vt:lpstr>Reflection/ RElevance</vt:lpstr>
      <vt:lpstr>SECTION 4:  WRAP-UP</vt:lpstr>
      <vt:lpstr>LIFELONG Learning</vt:lpstr>
      <vt:lpstr>Place holder for slide with Closing Quote</vt:lpstr>
      <vt:lpstr>For more information, visit:</vt:lpstr>
      <vt:lpstr>This curriculum was funded by the Children’s Bureau, Administration on Children, Youth, and Families, Administration for Children and Families, US Department of Health and Human Services, under grant #90CO1132. The contents of this curriculum are solely the responsibility of the authors and do not necessarily represent the official views of the Children’s Bureau.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 Development. Facilitator Classroom Guide.</dc:title>
  <dc:creator>National Training and Development Curriculum</dc:creator>
  <cp:lastModifiedBy>Chris Cotterman</cp:lastModifiedBy>
  <cp:revision>478</cp:revision>
  <cp:lastPrinted>2022-01-20T23:59:53Z</cp:lastPrinted>
  <dcterms:created xsi:type="dcterms:W3CDTF">2019-10-04T22:34:49Z</dcterms:created>
  <dcterms:modified xsi:type="dcterms:W3CDTF">2022-04-29T15:08:16Z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0x01010081DB158224C38A49B9E314040C34AEC0</vt:lpwstr>
  </property>
</Properties>
</file>