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378" r:id="rId5"/>
    <p:sldId id="474" r:id="rId6"/>
    <p:sldId id="401" r:id="rId7"/>
    <p:sldId id="391" r:id="rId8"/>
    <p:sldId id="392" r:id="rId9"/>
    <p:sldId id="455" r:id="rId10"/>
    <p:sldId id="400" r:id="rId11"/>
    <p:sldId id="380" r:id="rId12"/>
    <p:sldId id="276" r:id="rId13"/>
    <p:sldId id="256" r:id="rId14"/>
    <p:sldId id="547" r:id="rId15"/>
    <p:sldId id="557" r:id="rId16"/>
    <p:sldId id="527" r:id="rId17"/>
    <p:sldId id="558" r:id="rId18"/>
    <p:sldId id="559" r:id="rId19"/>
    <p:sldId id="528" r:id="rId20"/>
    <p:sldId id="480" r:id="rId21"/>
    <p:sldId id="481" r:id="rId22"/>
    <p:sldId id="483" r:id="rId23"/>
    <p:sldId id="482" r:id="rId24"/>
    <p:sldId id="484" r:id="rId25"/>
    <p:sldId id="485" r:id="rId26"/>
    <p:sldId id="492" r:id="rId27"/>
    <p:sldId id="493" r:id="rId28"/>
    <p:sldId id="494" r:id="rId29"/>
    <p:sldId id="486" r:id="rId30"/>
    <p:sldId id="487" r:id="rId31"/>
    <p:sldId id="488" r:id="rId32"/>
    <p:sldId id="489" r:id="rId33"/>
    <p:sldId id="490" r:id="rId34"/>
    <p:sldId id="491" r:id="rId35"/>
    <p:sldId id="495" r:id="rId36"/>
    <p:sldId id="496" r:id="rId37"/>
    <p:sldId id="500" r:id="rId38"/>
    <p:sldId id="501" r:id="rId39"/>
    <p:sldId id="502" r:id="rId40"/>
    <p:sldId id="524" r:id="rId41"/>
    <p:sldId id="505" r:id="rId42"/>
    <p:sldId id="556" r:id="rId43"/>
    <p:sldId id="280" r:id="rId44"/>
    <p:sldId id="382" r:id="rId45"/>
    <p:sldId id="282" r:id="rId46"/>
    <p:sldId id="543" r:id="rId47"/>
    <p:sldId id="544"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288" userDrawn="1">
          <p15:clr>
            <a:srgbClr val="A4A3A4"/>
          </p15:clr>
        </p15:guide>
        <p15:guide id="3" pos="288" userDrawn="1">
          <p15:clr>
            <a:srgbClr val="A4A3A4"/>
          </p15:clr>
        </p15:guide>
        <p15:guide id="4" pos="2880" userDrawn="1">
          <p15:clr>
            <a:srgbClr val="A4A3A4"/>
          </p15:clr>
        </p15:guide>
        <p15:guide id="5" pos="5472" userDrawn="1">
          <p15:clr>
            <a:srgbClr val="A4A3A4"/>
          </p15:clr>
        </p15:guide>
        <p15:guide id="6" orient="horz" pos="1080" userDrawn="1">
          <p15:clr>
            <a:srgbClr val="A4A3A4"/>
          </p15:clr>
        </p15:guide>
        <p15:guide id="7" orient="horz" pos="3840" userDrawn="1">
          <p15:clr>
            <a:srgbClr val="A4A3A4"/>
          </p15:clr>
        </p15:guide>
        <p15:guide id="8" orient="horz" pos="2136" userDrawn="1">
          <p15:clr>
            <a:srgbClr val="A4A3A4"/>
          </p15:clr>
        </p15:guide>
        <p15:guide id="9" orient="horz" pos="3000" userDrawn="1">
          <p15:clr>
            <a:srgbClr val="A4A3A4"/>
          </p15:clr>
        </p15:guide>
        <p15:guide id="10" orient="horz" pos="124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orient="horz" pos="605" userDrawn="1">
          <p15:clr>
            <a:srgbClr val="A4A3A4"/>
          </p15:clr>
        </p15:guide>
        <p15:guide id="4" orient="horz" pos="882" userDrawn="1">
          <p15:clr>
            <a:srgbClr val="A4A3A4"/>
          </p15:clr>
        </p15:guide>
        <p15:guide id="5" pos="5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334" initials="h" lastIdx="88" clrIdx="6">
    <p:extLst>
      <p:ext uri="{19B8F6BF-5375-455C-9EA6-DF929625EA0E}">
        <p15:presenceInfo xmlns:p15="http://schemas.microsoft.com/office/powerpoint/2012/main" userId="hu334" providerId="None"/>
      </p:ext>
    </p:extLst>
  </p:cmAuthor>
  <p:cmAuthor id="1" name="Dianne Pena" initials="DP" lastIdx="6" clrIdx="0">
    <p:extLst>
      <p:ext uri="{19B8F6BF-5375-455C-9EA6-DF929625EA0E}">
        <p15:presenceInfo xmlns:p15="http://schemas.microsoft.com/office/powerpoint/2012/main" userId="cdb2cda9b6ca01df" providerId="Windows Live"/>
      </p:ext>
    </p:extLst>
  </p:cmAuthor>
  <p:cmAuthor id="8" name="Carey Tompkins" initials="MOU" lastIdx="1" clrIdx="7">
    <p:extLst>
      <p:ext uri="{19B8F6BF-5375-455C-9EA6-DF929625EA0E}">
        <p15:presenceInfo xmlns:p15="http://schemas.microsoft.com/office/powerpoint/2012/main" userId="Carey Tompkins" providerId="None"/>
      </p:ext>
    </p:extLst>
  </p:cmAuthor>
  <p:cmAuthor id="2" name="Michelle Nolin" initials="MN" lastIdx="148" clrIdx="1">
    <p:extLst>
      <p:ext uri="{19B8F6BF-5375-455C-9EA6-DF929625EA0E}">
        <p15:presenceInfo xmlns:p15="http://schemas.microsoft.com/office/powerpoint/2012/main" userId="S::mnolin@learnethos.com::f39d2788-15a0-418f-a7f4-7d6381543f47" providerId="AD"/>
      </p:ext>
    </p:extLst>
  </p:cmAuthor>
  <p:cmAuthor id="9" name="Edward Baldwin" initials="EB" lastIdx="18" clrIdx="8">
    <p:extLst>
      <p:ext uri="{19B8F6BF-5375-455C-9EA6-DF929625EA0E}">
        <p15:presenceInfo xmlns:p15="http://schemas.microsoft.com/office/powerpoint/2012/main" userId="Edward Baldwin" providerId="None"/>
      </p:ext>
    </p:extLst>
  </p:cmAuthor>
  <p:cmAuthor id="3" name="Leslie Wright" initials="LW" lastIdx="122" clrIdx="2">
    <p:extLst>
      <p:ext uri="{19B8F6BF-5375-455C-9EA6-DF929625EA0E}">
        <p15:presenceInfo xmlns:p15="http://schemas.microsoft.com/office/powerpoint/2012/main" userId="S::wright@adoptionsupport.org::a0e2a280-92a5-487a-a56c-f1146a8f46ca" providerId="AD"/>
      </p:ext>
    </p:extLst>
  </p:cmAuthor>
  <p:cmAuthor id="10" name="M Susan Schmidt" initials="MSS" lastIdx="3" clrIdx="9">
    <p:extLst>
      <p:ext uri="{19B8F6BF-5375-455C-9EA6-DF929625EA0E}">
        <p15:presenceInfo xmlns:p15="http://schemas.microsoft.com/office/powerpoint/2012/main" userId="548478588f134734" providerId="Windows Live"/>
      </p:ext>
    </p:extLst>
  </p:cmAuthor>
  <p:cmAuthor id="4" name="Debbie Riley" initials="DR" lastIdx="58" clrIdx="3">
    <p:extLst>
      <p:ext uri="{19B8F6BF-5375-455C-9EA6-DF929625EA0E}">
        <p15:presenceInfo xmlns:p15="http://schemas.microsoft.com/office/powerpoint/2012/main" userId="S::Riley@adoptionsupport.org::bdca124d-4d7b-4253-a6e2-d4cb4228555e" providerId="AD"/>
      </p:ext>
    </p:extLst>
  </p:cmAuthor>
  <p:cmAuthor id="5" name="Microsoft Office User" initials="MOU" lastIdx="79" clrIdx="4">
    <p:extLst>
      <p:ext uri="{19B8F6BF-5375-455C-9EA6-DF929625EA0E}">
        <p15:presenceInfo xmlns:p15="http://schemas.microsoft.com/office/powerpoint/2012/main" userId="Microsoft Office User" providerId="None"/>
      </p:ext>
    </p:extLst>
  </p:cmAuthor>
  <p:cmAuthor id="6" name="Ed Baldwin" initials="EB" lastIdx="173" clrIdx="5">
    <p:extLst>
      <p:ext uri="{19B8F6BF-5375-455C-9EA6-DF929625EA0E}">
        <p15:presenceInfo xmlns:p15="http://schemas.microsoft.com/office/powerpoint/2012/main" userId="d9933f15bf0fce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F2D"/>
    <a:srgbClr val="C13420"/>
    <a:srgbClr val="FFFFFF"/>
    <a:srgbClr val="7EC8E4"/>
    <a:srgbClr val="183250"/>
    <a:srgbClr val="D34E23"/>
    <a:srgbClr val="474652"/>
    <a:srgbClr val="A4DEE8"/>
    <a:srgbClr val="496993"/>
    <a:srgbClr val="FCC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EE20B-D87B-4626-9467-87823B3E8343}" v="704" dt="2022-03-15T00:42:43.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95" autoAdjust="0"/>
  </p:normalViewPr>
  <p:slideViewPr>
    <p:cSldViewPr snapToGrid="0" snapToObjects="1">
      <p:cViewPr varScale="1">
        <p:scale>
          <a:sx n="76" d="100"/>
          <a:sy n="76" d="100"/>
        </p:scale>
        <p:origin x="1085" y="48"/>
      </p:cViewPr>
      <p:guideLst>
        <p:guide orient="horz" pos="4032"/>
        <p:guide orient="horz" pos="288"/>
        <p:guide pos="288"/>
        <p:guide pos="2880"/>
        <p:guide pos="5472"/>
        <p:guide orient="horz" pos="1080"/>
        <p:guide orient="horz" pos="3840"/>
        <p:guide orient="horz" pos="2136"/>
        <p:guide orient="horz" pos="3000"/>
        <p:guide orient="horz" pos="1248"/>
      </p:guideLst>
    </p:cSldViewPr>
  </p:slideViewPr>
  <p:outlineViewPr>
    <p:cViewPr>
      <p:scale>
        <a:sx n="33" d="100"/>
        <a:sy n="33" d="100"/>
      </p:scale>
      <p:origin x="0" y="-8694"/>
    </p:cViewPr>
  </p:outlineViewPr>
  <p:notesTextViewPr>
    <p:cViewPr>
      <p:scale>
        <a:sx n="120" d="100"/>
        <a:sy n="120" d="100"/>
      </p:scale>
      <p:origin x="0" y="0"/>
    </p:cViewPr>
  </p:notesTextViewPr>
  <p:sorterViewPr>
    <p:cViewPr varScale="1">
      <p:scale>
        <a:sx n="1" d="1"/>
        <a:sy n="1" d="1"/>
      </p:scale>
      <p:origin x="0" y="0"/>
    </p:cViewPr>
  </p:sorterViewPr>
  <p:notesViewPr>
    <p:cSldViewPr snapToGrid="0" snapToObjects="1">
      <p:cViewPr varScale="1">
        <p:scale>
          <a:sx n="71" d="100"/>
          <a:sy n="71" d="100"/>
        </p:scale>
        <p:origin x="2928" y="67"/>
      </p:cViewPr>
      <p:guideLst>
        <p:guide orient="horz" pos="3024"/>
        <p:guide pos="2304"/>
        <p:guide orient="horz" pos="605"/>
        <p:guide orient="horz" pos="882"/>
        <p:guide pos="5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961167D-9768-E245-828B-3A7AB24A1AD7}" type="datetimeFigureOut">
              <a:rPr lang="en-US" smtClean="0"/>
              <a:t>11/9/2023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828980" y="9124223"/>
            <a:ext cx="484528" cy="47697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97013" y="839788"/>
            <a:ext cx="4321175" cy="3240087"/>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0" y="481728"/>
            <a:ext cx="494453" cy="378047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1" y="-3333"/>
            <a:ext cx="494454" cy="485061"/>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407" y="9228161"/>
            <a:ext cx="268546" cy="264350"/>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422274" y="6684476"/>
            <a:ext cx="5338999" cy="494452"/>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13.png"/><Relationship Id="rId4" Type="http://schemas.openxmlformats.org/officeDocument/2006/relationships/image" Target="../media/image12.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1" y="0"/>
            <a:ext cx="7313507"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103" y="9094199"/>
            <a:ext cx="6192404" cy="509222"/>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121099" y="2537966"/>
            <a:ext cx="6192404" cy="6125186"/>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defTabSz="966612">
              <a:defRPr/>
            </a:pPr>
            <a:endParaRPr lang="en-US" sz="14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31" y="834128"/>
            <a:ext cx="4008962" cy="712637"/>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121095" y="1933449"/>
            <a:ext cx="6192411" cy="604518"/>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121094" y="1961279"/>
            <a:ext cx="6192411" cy="581129"/>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defTabSz="966612">
              <a:defRPr/>
            </a:pPr>
            <a:endParaRPr lang="en-US" sz="14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1386577" y="2479740"/>
            <a:ext cx="4807524" cy="1920240"/>
          </a:xfrm>
          <a:prstGeom prst="rect">
            <a:avLst/>
          </a:prstGeom>
        </p:spPr>
        <p:txBody>
          <a:bodyPr lIns="96661" tIns="48331" rIns="96661" bIns="48331"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latin typeface="Arial Rounded MT Bold" panose="020F0704030504030204" pitchFamily="34" charset="77"/>
              </a:rPr>
              <a:t>Impact of Substance Use</a:t>
            </a:r>
          </a:p>
        </p:txBody>
      </p:sp>
      <p:sp>
        <p:nvSpPr>
          <p:cNvPr id="14" name="Subtitle 1">
            <a:extLst>
              <a:ext uri="{FF2B5EF4-FFF2-40B4-BE49-F238E27FC236}">
                <a16:creationId xmlns:a16="http://schemas.microsoft.com/office/drawing/2014/main" id="{A65B5B5B-9AF3-2B45-935F-616A525C9909}"/>
              </a:ext>
            </a:extLst>
          </p:cNvPr>
          <p:cNvSpPr txBox="1">
            <a:spLocks/>
          </p:cNvSpPr>
          <p:nvPr/>
        </p:nvSpPr>
        <p:spPr>
          <a:xfrm>
            <a:off x="1424290" y="4377908"/>
            <a:ext cx="4420083" cy="628383"/>
          </a:xfrm>
          <a:prstGeom prst="rect">
            <a:avLst/>
          </a:prstGeom>
        </p:spPr>
        <p:txBody>
          <a:bodyPr lIns="96661" tIns="48331" rIns="96661" bIns="4833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solidFill>
                  <a:srgbClr val="EA2A1F"/>
                </a:solidFill>
                <a:latin typeface="Arial" panose="020B0604020202020204" pitchFamily="34" charset="0"/>
                <a:cs typeface="Arial" panose="020B0604020202020204" pitchFamily="34" charset="0"/>
              </a:rPr>
              <a:t>FACILITATOR CLASSROOM GUIDE</a:t>
            </a:r>
            <a:br>
              <a:rPr lang="en-US" sz="1700" dirty="0">
                <a:solidFill>
                  <a:srgbClr val="EA2A1F"/>
                </a:solidFill>
                <a:latin typeface="Arial" panose="020B0604020202020204" pitchFamily="34" charset="0"/>
                <a:cs typeface="Arial" panose="020B0604020202020204" pitchFamily="34" charset="0"/>
              </a:rPr>
            </a:br>
            <a:r>
              <a:rPr lang="en-US" sz="1700" dirty="0">
                <a:solidFill>
                  <a:srgbClr val="EA2A1F"/>
                </a:solidFill>
                <a:latin typeface="Arial" panose="020B0604020202020204" pitchFamily="34" charset="0"/>
                <a:cs typeface="Arial" panose="020B0604020202020204" pitchFamily="34" charset="0"/>
              </a:rPr>
              <a:t>Modified January 2022</a:t>
            </a:r>
          </a:p>
        </p:txBody>
      </p:sp>
      <p:sp>
        <p:nvSpPr>
          <p:cNvPr id="2" name="Notes Placeholder 1">
            <a:extLst>
              <a:ext uri="{FF2B5EF4-FFF2-40B4-BE49-F238E27FC236}">
                <a16:creationId xmlns:a16="http://schemas.microsoft.com/office/drawing/2014/main" id="{5F730E7C-0472-4B6A-8B2D-9B14E07EA7A6}"/>
              </a:ext>
            </a:extLst>
          </p:cNvPr>
          <p:cNvSpPr>
            <a:spLocks noGrp="1"/>
          </p:cNvSpPr>
          <p:nvPr>
            <p:ph type="body" idx="1"/>
          </p:nvPr>
        </p:nvSpPr>
        <p:spPr>
          <a:xfrm>
            <a:off x="731520" y="5064517"/>
            <a:ext cx="5852160" cy="3336533"/>
          </a:xfrm>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kern="1200" dirty="0">
                <a:solidFill>
                  <a:srgbClr val="000000"/>
                </a:solidFill>
                <a:effectLst/>
                <a:latin typeface="Calibri" panose="020F0502020204030204" pitchFamily="34" charset="0"/>
                <a:ea typeface="+mn-ea"/>
                <a:cs typeface="+mn-cs"/>
              </a:rPr>
              <a:t>This slide is shown at the start of each theme. Although the graphic will remain the same, the bricks that are colored in red will change based on the characteristics that will be touched upon in this theme. The characteristics were obtained from a review of literature, stakeholder interviews, and review of existing curricula. We want families to become very acquainted with these characteristics throughout the training. It is important to note that in addition to the characteristics that are highlighted in red, there may be additional characteristics that are touched upon during the theme. Facilitators should try to connect these characteristics to the content they are sharing throughout the training. Remind participants that their </a:t>
            </a:r>
            <a:r>
              <a:rPr lang="en-US" b="1" kern="1200" dirty="0">
                <a:solidFill>
                  <a:srgbClr val="000000"/>
                </a:solidFill>
                <a:effectLst/>
                <a:latin typeface="Calibri" panose="020F0502020204030204" pitchFamily="34" charset="0"/>
                <a:ea typeface="+mn-ea"/>
                <a:cs typeface="+mn-cs"/>
              </a:rPr>
              <a:t>Participant Resource</a:t>
            </a:r>
            <a:r>
              <a:rPr lang="en-US" kern="1200" dirty="0">
                <a:solidFill>
                  <a:srgbClr val="000000"/>
                </a:solidFill>
                <a:effectLst/>
                <a:latin typeface="Calibri" panose="020F0502020204030204" pitchFamily="34" charset="0"/>
                <a:ea typeface="+mn-ea"/>
                <a:cs typeface="+mn-cs"/>
              </a:rPr>
              <a:t> </a:t>
            </a:r>
            <a:r>
              <a:rPr lang="en-US" b="1" kern="1200" dirty="0">
                <a:solidFill>
                  <a:srgbClr val="000000"/>
                </a:solidFill>
                <a:effectLst/>
                <a:latin typeface="Calibri" panose="020F0502020204030204" pitchFamily="34" charset="0"/>
                <a:ea typeface="+mn-ea"/>
                <a:cs typeface="+mn-cs"/>
              </a:rPr>
              <a:t>Manual </a:t>
            </a:r>
            <a:r>
              <a:rPr lang="en-US" kern="1200" dirty="0">
                <a:solidFill>
                  <a:srgbClr val="000000"/>
                </a:solidFill>
                <a:effectLst/>
                <a:latin typeface="Calibri" panose="020F0502020204030204" pitchFamily="34" charset="0"/>
                <a:ea typeface="+mn-ea"/>
                <a:cs typeface="+mn-cs"/>
              </a:rPr>
              <a:t>contains the definitions for these characteristics. </a:t>
            </a:r>
          </a:p>
          <a:p>
            <a:endParaRPr lang="en-US"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SAY</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Before we get into the content let’s look at the 14 characteristics of successful foster and adoptive parents. When you took your self-assessment, you were asked about these characteristics. </a:t>
            </a: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EC955B37-B2F2-424C-B214-04FE66BBAFD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10</a:t>
            </a:fld>
            <a:endParaRPr lang="en-US" dirty="0"/>
          </a:p>
        </p:txBody>
      </p:sp>
    </p:spTree>
    <p:extLst>
      <p:ext uri="{BB962C8B-B14F-4D97-AF65-F5344CB8AC3E}">
        <p14:creationId xmlns:p14="http://schemas.microsoft.com/office/powerpoint/2010/main" val="135357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pPr defTabSz="966206">
              <a:defRPr/>
            </a:pPr>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 Impact of Substance Abuse theme will cover the following characteristics:</a:t>
            </a:r>
          </a:p>
          <a:p>
            <a:pPr marL="181240" indent="-181240">
              <a:buFont typeface="Arial" panose="020B0604020202020204" pitchFamily="34" charset="0"/>
              <a:buChar char="•"/>
            </a:pPr>
            <a:r>
              <a:rPr lang="en-US" dirty="0">
                <a:solidFill>
                  <a:srgbClr val="000000"/>
                </a:solidFill>
                <a:latin typeface="Calibri" panose="020F0502020204030204" pitchFamily="34" charset="0"/>
              </a:rPr>
              <a:t>Adaptability/Flexibility</a:t>
            </a:r>
          </a:p>
          <a:p>
            <a:pPr marL="181240" indent="-181240">
              <a:buFont typeface="Arial" panose="020B0604020202020204" pitchFamily="34" charset="0"/>
              <a:buChar char="•"/>
            </a:pPr>
            <a:r>
              <a:rPr lang="en-US" dirty="0">
                <a:solidFill>
                  <a:srgbClr val="000000"/>
                </a:solidFill>
                <a:latin typeface="Calibri" panose="020F0502020204030204" pitchFamily="34" charset="0"/>
              </a:rPr>
              <a:t>Committed</a:t>
            </a:r>
          </a:p>
          <a:p>
            <a:pPr marL="181240" indent="-181240">
              <a:buFont typeface="Arial" panose="020B0604020202020204" pitchFamily="34" charset="0"/>
              <a:buChar char="•"/>
            </a:pPr>
            <a:r>
              <a:rPr lang="en-US" dirty="0">
                <a:solidFill>
                  <a:srgbClr val="000000"/>
                </a:solidFill>
                <a:latin typeface="Calibri" panose="020F0502020204030204" pitchFamily="34" charset="0"/>
              </a:rPr>
              <a:t>Resilient and Patient</a:t>
            </a:r>
          </a:p>
          <a:p>
            <a:pPr defTabSz="1021263">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1021263">
              <a:defRPr/>
            </a:pPr>
            <a:r>
              <a:rPr lang="en-US" dirty="0">
                <a:solidFill>
                  <a:srgbClr val="000000"/>
                </a:solidFill>
                <a:latin typeface="Calibri" panose="020F0502020204030204" pitchFamily="34" charset="0"/>
              </a:rPr>
              <a:t>Take a moment to think back to the report that you received after taking the self-assessment and how you assessed yourself with these characteristics. It is important as you start this journey to assess your characteristics as they are qualities that can strengthen your ability to successfully parent a child who is in foster care or has been adopted.  </a:t>
            </a:r>
          </a:p>
          <a:p>
            <a:pPr defTabSz="1021263">
              <a:defRPr/>
            </a:pPr>
            <a:endParaRPr lang="en-US" dirty="0">
              <a:solidFill>
                <a:srgbClr val="000000"/>
              </a:solidFill>
              <a:latin typeface="Calibri" panose="020F0502020204030204" pitchFamily="34" charset="0"/>
            </a:endParaRPr>
          </a:p>
          <a:p>
            <a:pPr defTabSz="1021263">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34421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653983"/>
          </a:xfrm>
        </p:spPr>
        <p:txBody>
          <a:bodyPr/>
          <a:lstStyle/>
          <a:p>
            <a:pPr defTabSz="1021263">
              <a:defRPr/>
            </a:pPr>
            <a:endParaRPr lang="en-US" dirty="0">
              <a:solidFill>
                <a:srgbClr val="000000"/>
              </a:solidFill>
              <a:latin typeface="Calibri" panose="020F0502020204030204" pitchFamily="34" charset="0"/>
            </a:endParaRPr>
          </a:p>
          <a:p>
            <a:pPr defTabSz="1021263">
              <a:defRPr/>
            </a:pPr>
            <a:r>
              <a:rPr lang="en-US" b="1" dirty="0">
                <a:solidFill>
                  <a:srgbClr val="000000"/>
                </a:solidFill>
                <a:latin typeface="Calibri" panose="020F0502020204030204" pitchFamily="34" charset="0"/>
              </a:rPr>
              <a:t>ASK</a:t>
            </a:r>
          </a:p>
          <a:p>
            <a:pPr defTabSz="1021263">
              <a:defRPr/>
            </a:pPr>
            <a:r>
              <a:rPr lang="en-US" dirty="0">
                <a:solidFill>
                  <a:srgbClr val="000000"/>
                </a:solidFill>
                <a:latin typeface="Calibri" panose="020F0502020204030204" pitchFamily="34" charset="0"/>
              </a:rPr>
              <a:t>Now that we have reviewed the definitions, why do you think these specific characteristics are important to a for parents to know for this theme? </a:t>
            </a:r>
            <a:endParaRPr lang="en-US" dirty="0"/>
          </a:p>
          <a:p>
            <a:pPr defTabSz="1021263">
              <a:defRPr/>
            </a:pPr>
            <a:endParaRPr lang="en-US" dirty="0"/>
          </a:p>
          <a:p>
            <a:pPr defTabSz="1021263">
              <a:defRPr/>
            </a:pPr>
            <a:r>
              <a:rPr lang="en-US" b="1" dirty="0">
                <a:latin typeface="Calibri" panose="020F0502020204030204" pitchFamily="34" charset="0"/>
                <a:cs typeface="Calibri" panose="020F0502020204030204" pitchFamily="34" charset="0"/>
              </a:rPr>
              <a:t>Reinforce the following:</a:t>
            </a:r>
          </a:p>
          <a:p>
            <a:pPr marL="181240" indent="-181240">
              <a:buFont typeface="Arial" panose="020B0604020202020204" pitchFamily="34" charset="0"/>
              <a:buChar char="•"/>
            </a:pPr>
            <a:r>
              <a:rPr lang="en-US" dirty="0">
                <a:solidFill>
                  <a:srgbClr val="000000"/>
                </a:solidFill>
                <a:latin typeface="Calibri" panose="020F0502020204030204" pitchFamily="34" charset="0"/>
              </a:rPr>
              <a:t>Adaptability/Flexibility</a:t>
            </a:r>
          </a:p>
          <a:p>
            <a:pPr marL="374562" lvl="1" indent="-181240">
              <a:buFont typeface="Wingdings" panose="05000000000000000000" pitchFamily="2" charset="2"/>
              <a:buChar char="Ø"/>
            </a:pPr>
            <a:r>
              <a:rPr lang="en-US" dirty="0">
                <a:solidFill>
                  <a:srgbClr val="000000"/>
                </a:solidFill>
                <a:latin typeface="Calibri" panose="020F0502020204030204" pitchFamily="34" charset="0"/>
              </a:rPr>
              <a:t>A child exposed to substances may need different types of parenting skills and strategies.</a:t>
            </a:r>
          </a:p>
          <a:p>
            <a:pPr marL="374562" lvl="1" indent="-181240">
              <a:buFont typeface="Wingdings" panose="05000000000000000000" pitchFamily="2" charset="2"/>
              <a:buChar char="Ø"/>
            </a:pPr>
            <a:r>
              <a:rPr lang="en-US" dirty="0">
                <a:solidFill>
                  <a:srgbClr val="000000"/>
                </a:solidFill>
                <a:latin typeface="Calibri" panose="020F0502020204030204" pitchFamily="34" charset="0"/>
              </a:rPr>
              <a:t>Parents who recognize when certain parenting strategies are not working and who are willing to be adaptable and flexible in learning how to best parent the child will be more able to meet the unique needs of the child</a:t>
            </a:r>
          </a:p>
          <a:p>
            <a:pPr marL="181240" indent="-181240">
              <a:buFont typeface="Arial" panose="020B0604020202020204" pitchFamily="34" charset="0"/>
              <a:buChar char="•"/>
            </a:pPr>
            <a:r>
              <a:rPr lang="en-US" dirty="0">
                <a:solidFill>
                  <a:srgbClr val="000000"/>
                </a:solidFill>
                <a:latin typeface="Calibri" panose="020F0502020204030204" pitchFamily="34" charset="0"/>
              </a:rPr>
              <a:t>Committed</a:t>
            </a:r>
          </a:p>
          <a:p>
            <a:pPr marL="374562" lvl="1" indent="-181240">
              <a:buFont typeface="Wingdings" panose="05000000000000000000" pitchFamily="2" charset="2"/>
              <a:buChar char="Ø"/>
            </a:pPr>
            <a:r>
              <a:rPr lang="en-US" dirty="0">
                <a:solidFill>
                  <a:srgbClr val="000000"/>
                </a:solidFill>
                <a:latin typeface="Calibri" panose="020F0502020204030204" pitchFamily="34" charset="0"/>
              </a:rPr>
              <a:t>Children who were exposed to substances prenatally, like all children, need a safe, nurturing home environment with parents who are committed to meeting their needs. </a:t>
            </a:r>
          </a:p>
          <a:p>
            <a:pPr marL="374562" lvl="1" indent="-181240">
              <a:buFont typeface="Wingdings" panose="05000000000000000000" pitchFamily="2" charset="2"/>
              <a:buChar char="Ø"/>
            </a:pPr>
            <a:r>
              <a:rPr lang="en-US" dirty="0">
                <a:solidFill>
                  <a:srgbClr val="000000"/>
                </a:solidFill>
                <a:latin typeface="Calibri" panose="020F0502020204030204" pitchFamily="34" charset="0"/>
              </a:rPr>
              <a:t>Children with a Fetal Alcohol Spectrum Disorder need parents who understand the challenges that may arise and are 100 percent committed be parenting the child. </a:t>
            </a:r>
          </a:p>
          <a:p>
            <a:pPr marL="181240" indent="-181240">
              <a:buFont typeface="Arial" panose="020B0604020202020204" pitchFamily="34" charset="0"/>
              <a:buChar char="•"/>
            </a:pPr>
            <a:r>
              <a:rPr lang="en-US" dirty="0">
                <a:solidFill>
                  <a:srgbClr val="000000"/>
                </a:solidFill>
                <a:latin typeface="Calibri" panose="020F0502020204030204" pitchFamily="34" charset="0"/>
              </a:rPr>
              <a:t>Resilient and Patient.</a:t>
            </a:r>
          </a:p>
          <a:p>
            <a:pPr marL="374562" lvl="1" indent="-181240">
              <a:buFont typeface="Wingdings" panose="05000000000000000000" pitchFamily="2" charset="2"/>
              <a:buChar char="Ø"/>
            </a:pPr>
            <a:r>
              <a:rPr lang="en-US" dirty="0">
                <a:solidFill>
                  <a:srgbClr val="000000"/>
                </a:solidFill>
                <a:latin typeface="Calibri" panose="020F0502020204030204" pitchFamily="34" charset="0"/>
              </a:rPr>
              <a:t>Successful parents understand that a child impacted by prenatal substance use will need caring, patient caregivers who have realistic expectations.</a:t>
            </a:r>
          </a:p>
          <a:p>
            <a:pPr marL="374562" lvl="1" indent="-181240" defTabSz="966612">
              <a:buFont typeface="Wingdings" panose="05000000000000000000" pitchFamily="2" charset="2"/>
              <a:buChar char="Ø"/>
              <a:defRPr/>
            </a:pPr>
            <a:r>
              <a:rPr lang="en-US" dirty="0">
                <a:solidFill>
                  <a:srgbClr val="000000"/>
                </a:solidFill>
                <a:latin typeface="Calibri" panose="020F0502020204030204" pitchFamily="34" charset="0"/>
              </a:rPr>
              <a:t>Children with a Fetal Alcohol Spectrum Disorder need parents who can celebrate the small steps understanding that each small step is progress. </a:t>
            </a:r>
          </a:p>
          <a:p>
            <a:pPr marL="181240" indent="-181240">
              <a:buFont typeface="Wingdings" panose="05000000000000000000" pitchFamily="2" charset="2"/>
              <a:buChar char="Ø"/>
            </a:pPr>
            <a:endParaRPr lang="en-US" dirty="0">
              <a:solidFill>
                <a:srgbClr val="000000"/>
              </a:solidFill>
              <a:latin typeface="Calibri" panose="020F0502020204030204" pitchFamily="34" charset="0"/>
            </a:endParaRPr>
          </a:p>
          <a:p>
            <a:pPr defTabSz="1021263">
              <a:defRP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12</a:t>
            </a:fld>
            <a:endParaRPr lang="en-US" dirty="0"/>
          </a:p>
        </p:txBody>
      </p:sp>
    </p:spTree>
    <p:extLst>
      <p:ext uri="{BB962C8B-B14F-4D97-AF65-F5344CB8AC3E}">
        <p14:creationId xmlns:p14="http://schemas.microsoft.com/office/powerpoint/2010/main" val="364855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Calibri" panose="020F0502020204030204" pitchFamily="34" charset="0"/>
                <a:ea typeface="+mn-ea"/>
                <a:cs typeface="+mn-cs"/>
              </a:rPr>
              <a:t>This section should take approximately </a:t>
            </a:r>
            <a:r>
              <a:rPr lang="en-US" dirty="0">
                <a:solidFill>
                  <a:srgbClr val="000000"/>
                </a:solidFill>
                <a:latin typeface="Calibri" panose="020F0502020204030204" pitchFamily="34" charset="0"/>
                <a:cs typeface="+mn-cs"/>
              </a:rPr>
              <a:t>35</a:t>
            </a:r>
            <a:r>
              <a:rPr lang="en-US" b="0" kern="1200" dirty="0">
                <a:solidFill>
                  <a:srgbClr val="000000"/>
                </a:solidFill>
                <a:effectLst/>
                <a:latin typeface="Calibri" panose="020F0502020204030204" pitchFamily="34" charset="0"/>
                <a:ea typeface="+mn-ea"/>
                <a:cs typeface="+mn-cs"/>
              </a:rPr>
              <a:t> minutes.</a:t>
            </a:r>
            <a:endParaRPr lang="en-US" b="0"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mn-lt"/>
              </a:rPr>
              <a:t>PARAPHRASE</a:t>
            </a:r>
          </a:p>
          <a:p>
            <a:r>
              <a:rPr lang="en-US" b="0" dirty="0">
                <a:solidFill>
                  <a:srgbClr val="000000"/>
                </a:solidFill>
                <a:latin typeface="+mn-lt"/>
              </a:rPr>
              <a:t>In this section, we will discuss the possible impact of prenatal exposure to substances on a children’s development.</a:t>
            </a:r>
            <a:r>
              <a:rPr lang="en-US" dirty="0">
                <a:solidFill>
                  <a:srgbClr val="000000"/>
                </a:solidFill>
                <a:latin typeface="+mn-lt"/>
              </a:rPr>
              <a:t> Given what we know from current research, we will spend the most of our time discussing the possible developmental impact on children who have had prenatal exposure to alcohol. </a:t>
            </a:r>
          </a:p>
          <a:p>
            <a:endParaRPr lang="en-US" dirty="0">
              <a:solidFill>
                <a:srgbClr val="000000"/>
              </a:solidFill>
              <a:latin typeface="+mn-lt"/>
            </a:endParaRPr>
          </a:p>
          <a:p>
            <a:r>
              <a:rPr lang="en-US" dirty="0">
                <a:solidFill>
                  <a:srgbClr val="000000"/>
                </a:solidFill>
                <a:latin typeface="+mn-lt"/>
              </a:rPr>
              <a:t>However, first we will begin </a:t>
            </a:r>
            <a:r>
              <a:rPr lang="en-US" b="0" dirty="0">
                <a:solidFill>
                  <a:srgbClr val="000000"/>
                </a:solidFill>
                <a:latin typeface="+mn-lt"/>
              </a:rPr>
              <a:t>with a quick general overview of the impact of prenatal exposure to drugs and alcohol using </a:t>
            </a:r>
            <a:r>
              <a:rPr lang="en-US" b="0" u="sng" dirty="0">
                <a:solidFill>
                  <a:srgbClr val="000000"/>
                </a:solidFill>
                <a:latin typeface="+mn-lt"/>
              </a:rPr>
              <a:t>Handout #1: Understanding Complicated Children: </a:t>
            </a:r>
            <a:r>
              <a:rPr lang="en-US" u="sng" dirty="0">
                <a:latin typeface="+mn-lt"/>
              </a:rPr>
              <a:t>The Impact of Prenatal Exposure </a:t>
            </a:r>
            <a:r>
              <a:rPr lang="en-US" u="none" dirty="0">
                <a:latin typeface="+mn-lt"/>
              </a:rPr>
              <a:t>developed for us by Dr. Julia Bledsoe, a pediatrician at the </a:t>
            </a:r>
            <a:r>
              <a:rPr lang="en-US" b="0" i="0" dirty="0">
                <a:effectLst/>
                <a:latin typeface="+mn-lt"/>
              </a:rPr>
              <a:t>University of Washington Medical Center and Seattle Children's Hospital.</a:t>
            </a:r>
            <a:endParaRPr lang="en-US" b="0" u="none" dirty="0">
              <a:latin typeface="+mn-lt"/>
            </a:endParaRPr>
          </a:p>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13</a:t>
            </a:fld>
            <a:endParaRPr lang="en-US" dirty="0"/>
          </a:p>
        </p:txBody>
      </p:sp>
    </p:spTree>
    <p:extLst>
      <p:ext uri="{BB962C8B-B14F-4D97-AF65-F5344CB8AC3E}">
        <p14:creationId xmlns:p14="http://schemas.microsoft.com/office/powerpoint/2010/main" val="108461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3995884"/>
          </a:xfrm>
        </p:spPr>
        <p:txBody>
          <a:bodyPr/>
          <a:lstStyle/>
          <a:p>
            <a:r>
              <a:rPr lang="en-US" b="1" dirty="0">
                <a:latin typeface="+mn-lt"/>
                <a:cs typeface="Arial"/>
              </a:rPr>
              <a:t>FACILITATOR'S  NOTE</a:t>
            </a:r>
          </a:p>
          <a:p>
            <a:r>
              <a:rPr lang="en-US" dirty="0">
                <a:latin typeface="+mn-lt"/>
                <a:cs typeface="Arial"/>
              </a:rPr>
              <a:t>The points on the slide come from </a:t>
            </a:r>
            <a:r>
              <a:rPr lang="en-US" u="sng" dirty="0">
                <a:latin typeface="+mn-lt"/>
                <a:cs typeface="Arial"/>
              </a:rPr>
              <a:t>Handout #1: Understanding Complicated Children: The Impact of Prenatal Exposure</a:t>
            </a:r>
            <a:r>
              <a:rPr lang="en-US" dirty="0">
                <a:latin typeface="+mn-lt"/>
                <a:cs typeface="Arial"/>
              </a:rPr>
              <a:t>. Review the points and encourage participants to read the handout to learn more.</a:t>
            </a:r>
            <a:endParaRPr lang="en-US" dirty="0">
              <a:latin typeface="+mn-lt"/>
            </a:endParaRPr>
          </a:p>
          <a:p>
            <a:endParaRPr lang="en-US" dirty="0">
              <a:latin typeface="+mn-lt"/>
            </a:endParaRPr>
          </a:p>
          <a:p>
            <a:r>
              <a:rPr lang="en-US" b="1" dirty="0">
                <a:latin typeface="+mn-lt"/>
                <a:cs typeface="Arial"/>
              </a:rPr>
              <a:t>SAY</a:t>
            </a:r>
            <a:endParaRPr lang="en-US" b="1" dirty="0">
              <a:latin typeface="+mn-lt"/>
            </a:endParaRPr>
          </a:p>
          <a:p>
            <a:r>
              <a:rPr lang="en-US" dirty="0">
                <a:latin typeface="+mn-lt"/>
                <a:cs typeface="Arial"/>
              </a:rPr>
              <a:t>Dr. Bledsoe’s article can be found in your </a:t>
            </a:r>
            <a:r>
              <a:rPr lang="en-US" b="1" dirty="0">
                <a:latin typeface="+mn-lt"/>
                <a:cs typeface="Arial"/>
              </a:rPr>
              <a:t>Participant Resource Manual</a:t>
            </a:r>
            <a:r>
              <a:rPr lang="en-US" dirty="0">
                <a:latin typeface="+mn-lt"/>
                <a:cs typeface="Arial"/>
              </a:rPr>
              <a:t>, and I would encourage you to read the full article later. Dr. Bledsoe gives us an overview of the impact of prenatal exposure, highlighting this is a big problem, affecting many children in foster care and children who are available for adoption through private agencies, both in domestic and intercountry adoptions. The article covers the impact of the legal substances, nicotine and alcohol, as well as the illegal substances, such as cocaine, methamphetamines, opiates, and marijuana. For example, the research shows that pre-natal exposure to opiates can cause babies to be born with newborn withdrawal symptoms such as tremors, fussiness, diarrhea, and difficulties with feeding. Opiate exposure has been associated with smaller birth weight. </a:t>
            </a:r>
          </a:p>
          <a:p>
            <a:r>
              <a:rPr lang="en-US" dirty="0">
                <a:latin typeface="+mn-lt"/>
                <a:cs typeface="Arial"/>
              </a:rPr>
              <a:t>Marijuana exposure may lead to an increase in learning problems for exposed children. </a:t>
            </a:r>
          </a:p>
          <a:p>
            <a:r>
              <a:rPr lang="en-US" dirty="0">
                <a:latin typeface="+mn-lt"/>
                <a:cs typeface="Arial"/>
              </a:rPr>
              <a:t>For all substances additional research is needed, but let’s review the list of those things that Dr. Bledsoe described as what we know for sure:</a:t>
            </a:r>
            <a:endParaRPr lang="en-US" dirty="0">
              <a:latin typeface="+mn-lt"/>
            </a:endParaRPr>
          </a:p>
          <a:p>
            <a:endParaRPr lang="en-US" dirty="0">
              <a:latin typeface="+mn-lt"/>
              <a:cs typeface="Arial"/>
            </a:endParaRPr>
          </a:p>
          <a:p>
            <a:pPr marL="181240" indent="-181240">
              <a:buFont typeface="Arial" panose="020B0604020202020204" pitchFamily="34" charset="0"/>
              <a:buChar char="•"/>
            </a:pPr>
            <a:r>
              <a:rPr lang="en-US" b="1" dirty="0">
                <a:latin typeface="+mn-lt"/>
                <a:cs typeface="Arial"/>
              </a:rPr>
              <a:t>Legal is not better.  </a:t>
            </a:r>
            <a:r>
              <a:rPr lang="en-US" b="0" dirty="0">
                <a:latin typeface="+mn-lt"/>
                <a:cs typeface="Arial"/>
              </a:rPr>
              <a:t>More</a:t>
            </a:r>
            <a:r>
              <a:rPr lang="en-US" dirty="0">
                <a:latin typeface="+mn-lt"/>
                <a:cs typeface="Arial"/>
              </a:rPr>
              <a:t> children are exposed prenatally to alcohol and nicotine than to other drugs and they tend to cause the most damage to the developing baby – especially alcohol.  This is not to say that the illegal drugs don’t cause harm, but alcohol and nicotine products have been shown to cause the most severe short and long-term effects on a child. </a:t>
            </a:r>
          </a:p>
          <a:p>
            <a:pPr marL="181240" indent="-181240">
              <a:buFont typeface="Arial" panose="020B0604020202020204" pitchFamily="34" charset="0"/>
              <a:buChar char="•"/>
            </a:pPr>
            <a:endParaRPr lang="en-US" dirty="0">
              <a:latin typeface="+mn-lt"/>
            </a:endParaRPr>
          </a:p>
          <a:p>
            <a:pPr marL="181240" indent="-181240">
              <a:buFont typeface="Calibri"/>
              <a:buChar char="•"/>
            </a:pPr>
            <a:r>
              <a:rPr lang="en-US" b="1" dirty="0">
                <a:latin typeface="+mn-lt"/>
                <a:cs typeface="Arial"/>
              </a:rPr>
              <a:t>Drugs and alcohol use during pregnancy causes a wide range of problems. </a:t>
            </a:r>
            <a:r>
              <a:rPr lang="en-US" dirty="0">
                <a:latin typeface="+mn-lt"/>
                <a:cs typeface="Arial"/>
              </a:rPr>
              <a:t>Babies exposed to substances in the womb can have degrees of severity of problems; some mild, some more severe. </a:t>
            </a:r>
          </a:p>
          <a:p>
            <a:endParaRPr lang="en-US" dirty="0">
              <a:latin typeface="+mn-lt"/>
            </a:endParaRPr>
          </a:p>
          <a:p>
            <a:pPr marL="181240" indent="-181240">
              <a:buFont typeface="Calibri"/>
              <a:buChar char="•"/>
            </a:pPr>
            <a:r>
              <a:rPr lang="en-US" b="1" dirty="0">
                <a:latin typeface="+mn-lt"/>
                <a:cs typeface="Arial"/>
              </a:rPr>
              <a:t>Even with heavy exposure, some children seem unaffected. </a:t>
            </a:r>
            <a:r>
              <a:rPr lang="en-US" dirty="0">
                <a:latin typeface="+mn-lt"/>
                <a:cs typeface="Arial"/>
              </a:rPr>
              <a:t> Although some babies prenatally exposed to alcohol and substances can show short and/or long- term effects of this exposure, many are born healthy without any identifiable problems.</a:t>
            </a:r>
          </a:p>
          <a:p>
            <a:endParaRPr lang="en-US" dirty="0">
              <a:latin typeface="+mn-lt"/>
              <a:cs typeface="Arial"/>
            </a:endParaRPr>
          </a:p>
          <a:p>
            <a:pPr marL="181240" indent="-181240">
              <a:buFont typeface="Calibri"/>
              <a:buChar char="•"/>
            </a:pPr>
            <a:r>
              <a:rPr lang="en-US" b="1" dirty="0">
                <a:latin typeface="+mn-lt"/>
                <a:cs typeface="Arial"/>
              </a:rPr>
              <a:t>There are individual factors of mother and baby that influence outcome</a:t>
            </a:r>
            <a:r>
              <a:rPr lang="en-US" dirty="0">
                <a:latin typeface="+mn-lt"/>
                <a:cs typeface="Arial"/>
              </a:rPr>
              <a:t>. The metabolism of drugs and alcohol of both the baby and the birth mother can influence the severity of problems from exposure to substances in the womb. </a:t>
            </a:r>
          </a:p>
          <a:p>
            <a:pPr>
              <a:buFont typeface="Arial"/>
              <a:buChar char="•"/>
            </a:pPr>
            <a:endParaRPr lang="en-US" dirty="0">
              <a:latin typeface="+mn-lt"/>
            </a:endParaRPr>
          </a:p>
          <a:p>
            <a:pPr>
              <a:buFont typeface="Calibri"/>
              <a:buChar char="•"/>
            </a:pPr>
            <a:r>
              <a:rPr lang="en-US" b="1" dirty="0">
                <a:latin typeface="+mn-lt"/>
                <a:cs typeface="Arial"/>
              </a:rPr>
              <a:t>Nature AND nurture are important. </a:t>
            </a:r>
            <a:r>
              <a:rPr lang="en-US" dirty="0">
                <a:latin typeface="+mn-lt"/>
                <a:cs typeface="Arial"/>
              </a:rPr>
              <a:t> Research shows that both nature (the baby’s genetic or biological make-up) and nurture (the environment in which a baby lives and grows) are important influences on childhood health and development.</a:t>
            </a:r>
          </a:p>
          <a:p>
            <a:pPr>
              <a:buFont typeface="Arial"/>
              <a:buChar char="•"/>
            </a:pPr>
            <a:endParaRPr lang="en-US" dirty="0">
              <a:latin typeface="+mn-lt"/>
            </a:endParaRPr>
          </a:p>
          <a:p>
            <a:pPr>
              <a:buFont typeface="Calibri"/>
              <a:buChar char="•"/>
            </a:pPr>
            <a:r>
              <a:rPr lang="en-US" b="1" dirty="0">
                <a:latin typeface="+mn-lt"/>
                <a:cs typeface="Arial"/>
              </a:rPr>
              <a:t>Problems can be due to something other than alcohol and drug exposure</a:t>
            </a:r>
            <a:r>
              <a:rPr lang="en-US" dirty="0">
                <a:latin typeface="+mn-lt"/>
                <a:cs typeface="Arial"/>
              </a:rPr>
              <a:t>.  Baby and childhood developmental behaviors and problems that cause concern for caregivers may or may not be related to substance exposure.</a:t>
            </a:r>
          </a:p>
          <a:p>
            <a:pPr>
              <a:buFont typeface="Calibri"/>
              <a:buChar char="•"/>
            </a:pPr>
            <a:endParaRPr lang="en-US" dirty="0">
              <a:latin typeface="+mn-lt"/>
              <a:cs typeface="Arial"/>
            </a:endParaRPr>
          </a:p>
          <a:p>
            <a:pPr>
              <a:buFont typeface="Calibri"/>
              <a:buChar char="•"/>
            </a:pPr>
            <a:r>
              <a:rPr lang="en-US" b="1" dirty="0">
                <a:latin typeface="+mn-lt"/>
                <a:cs typeface="Arial"/>
              </a:rPr>
              <a:t>The need for lifelong support from a team. </a:t>
            </a:r>
            <a:r>
              <a:rPr lang="en-US" dirty="0">
                <a:latin typeface="+mn-lt"/>
                <a:cs typeface="Arial"/>
              </a:rPr>
              <a:t> Children who are exposed to alcohol and drugs in the womb benefit from early identification and care over time from a coordinated group of parents/caregivers, families, teachers, and medical professionals.</a:t>
            </a:r>
          </a:p>
          <a:p>
            <a:pPr>
              <a:buFont typeface="Symbol"/>
              <a:buChar char="•"/>
            </a:pPr>
            <a:endParaRPr lang="en-US" dirty="0">
              <a:latin typeface="+mn-lt"/>
            </a:endParaRPr>
          </a:p>
          <a:p>
            <a:pPr>
              <a:buFont typeface="Symbol"/>
              <a:buNone/>
            </a:pPr>
            <a:endParaRPr lang="en-US" dirty="0">
              <a:latin typeface="+mn-lt"/>
            </a:endParaRPr>
          </a:p>
          <a:p>
            <a:pPr marL="181240" indent="-181240">
              <a:buFont typeface="Calibri"/>
              <a:buChar char="•"/>
            </a:pPr>
            <a:endParaRPr lang="en-US" dirty="0">
              <a:latin typeface="+mn-lt"/>
            </a:endParaRPr>
          </a:p>
          <a:p>
            <a:endParaRPr lang="en-US" dirty="0">
              <a:latin typeface="+mn-lt"/>
            </a:endParaRPr>
          </a:p>
          <a:p>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14</a:t>
            </a:fld>
            <a:endParaRPr lang="en-US" dirty="0"/>
          </a:p>
        </p:txBody>
      </p:sp>
    </p:spTree>
    <p:extLst>
      <p:ext uri="{BB962C8B-B14F-4D97-AF65-F5344CB8AC3E}">
        <p14:creationId xmlns:p14="http://schemas.microsoft.com/office/powerpoint/2010/main" val="309670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t>PARAPHRASE</a:t>
            </a:r>
          </a:p>
          <a:p>
            <a:r>
              <a:rPr lang="en-US" dirty="0">
                <a:latin typeface="+mn-lt"/>
              </a:rPr>
              <a:t>Dr. Bledsoe also talks about several additional risk factors that children who have been prenatally exposed to substances may face:</a:t>
            </a:r>
          </a:p>
          <a:p>
            <a:pPr marL="181240" indent="-181240">
              <a:buFont typeface="Arial" panose="020B0604020202020204" pitchFamily="34" charset="0"/>
              <a:buChar char="•"/>
            </a:pPr>
            <a:r>
              <a:rPr lang="en-US" dirty="0">
                <a:latin typeface="+mn-lt"/>
              </a:rPr>
              <a:t>These children may also face increased risk of addiction problems later in life. Knowing this, parents and the growing child can learn steps to prevent these problems from developing. Knowledge can be power in this situation. </a:t>
            </a:r>
          </a:p>
          <a:p>
            <a:pPr marL="181240" indent="-181240">
              <a:buFont typeface="Arial" panose="020B0604020202020204" pitchFamily="34" charset="0"/>
              <a:buChar char="•"/>
            </a:pPr>
            <a:r>
              <a:rPr lang="en-US" dirty="0">
                <a:latin typeface="+mn-lt"/>
              </a:rPr>
              <a:t>Children who have been exposed are often born to parents who are struggling with addiction, and this problem is associated with other risk factors for the family and child such poverty, exposure to trauma, and lack of good medical care</a:t>
            </a:r>
          </a:p>
          <a:p>
            <a:pPr marL="181240" indent="-181240">
              <a:buFont typeface="Arial" panose="020B0604020202020204" pitchFamily="34" charset="0"/>
              <a:buChar char="•"/>
            </a:pPr>
            <a:r>
              <a:rPr lang="en-US" dirty="0">
                <a:latin typeface="+mn-lt"/>
              </a:rPr>
              <a:t>Parent’s substance use may have affected their ability to meet the child’s physical and emotional needs. </a:t>
            </a:r>
          </a:p>
          <a:p>
            <a:pPr marL="181240" indent="-181240">
              <a:buFont typeface="Arial" panose="020B0604020202020204" pitchFamily="34" charset="0"/>
              <a:buChar char="•"/>
            </a:pPr>
            <a:r>
              <a:rPr lang="en-US" dirty="0">
                <a:latin typeface="+mn-lt"/>
              </a:rPr>
              <a:t>These problems may have led to the child’s removal from the parents to ensure the child’s safety and well-being.</a:t>
            </a:r>
          </a:p>
          <a:p>
            <a:pPr marL="181240" indent="-181240">
              <a:buFont typeface="Arial" panose="020B0604020202020204" pitchFamily="34" charset="0"/>
              <a:buChar char="•"/>
            </a:pPr>
            <a:endParaRPr lang="en-US" dirty="0">
              <a:latin typeface="+mn-lt"/>
            </a:endParaRPr>
          </a:p>
          <a:p>
            <a:r>
              <a:rPr lang="en-US" dirty="0">
                <a:latin typeface="+mn-lt"/>
              </a:rPr>
              <a:t>It is important to remember that:</a:t>
            </a:r>
          </a:p>
          <a:p>
            <a:pPr marL="181240" indent="-181240">
              <a:buFont typeface="Arial" panose="020B0604020202020204" pitchFamily="34" charset="0"/>
              <a:buChar char="•"/>
            </a:pPr>
            <a:r>
              <a:rPr lang="en-US" dirty="0">
                <a:latin typeface="+mn-lt"/>
              </a:rPr>
              <a:t> Even when the problems associated with substance use and addiction led to the child being removed from the parent’s care, the child still cares for their parents.</a:t>
            </a:r>
          </a:p>
          <a:p>
            <a:pPr marL="181240" indent="-181240">
              <a:buFont typeface="Arial" panose="020B0604020202020204" pitchFamily="34" charset="0"/>
              <a:buChar char="•"/>
            </a:pPr>
            <a:r>
              <a:rPr lang="en-US" dirty="0">
                <a:latin typeface="+mn-lt"/>
              </a:rPr>
              <a:t>Addiction is a disease, and it is important that the child sees and hears your empathy for the parents and their struggles.</a:t>
            </a:r>
          </a:p>
          <a:p>
            <a:endParaRPr lang="en-US" dirty="0">
              <a:latin typeface="+mn-lt"/>
            </a:endParaRPr>
          </a:p>
          <a:p>
            <a:endParaRPr lang="en-US" dirty="0"/>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15</a:t>
            </a:fld>
            <a:endParaRPr lang="en-US" dirty="0"/>
          </a:p>
        </p:txBody>
      </p:sp>
    </p:spTree>
    <p:extLst>
      <p:ext uri="{BB962C8B-B14F-4D97-AF65-F5344CB8AC3E}">
        <p14:creationId xmlns:p14="http://schemas.microsoft.com/office/powerpoint/2010/main" val="209759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3931752"/>
          </a:xfrm>
        </p:spPr>
        <p:txBody>
          <a:bodyPr/>
          <a:lstStyle/>
          <a:p>
            <a:pPr defTabSz="966612">
              <a:defRPr/>
            </a:pPr>
            <a:r>
              <a:rPr lang="en-US" b="1" dirty="0">
                <a:solidFill>
                  <a:srgbClr val="000000"/>
                </a:solidFill>
                <a:latin typeface="Calibri" panose="020F0502020204030204" pitchFamily="34" charset="0"/>
              </a:rPr>
              <a:t>SAY</a:t>
            </a:r>
          </a:p>
          <a:p>
            <a:r>
              <a:rPr lang="en-US" dirty="0">
                <a:solidFill>
                  <a:srgbClr val="000000"/>
                </a:solidFill>
                <a:latin typeface="Calibri"/>
                <a:cs typeface="Calibri"/>
              </a:rPr>
              <a:t>As Dr. Bledsoe indicated, when it comes it comes to impact of substances on the developing baby during pregnancy, alcohol exposure is associated with the most serious impact.</a:t>
            </a:r>
          </a:p>
          <a:p>
            <a:endParaRPr lang="en-US" dirty="0">
              <a:solidFill>
                <a:srgbClr val="000000"/>
              </a:solidFill>
              <a:latin typeface="Calibri"/>
              <a:cs typeface="Calibri"/>
            </a:endParaRPr>
          </a:p>
          <a:p>
            <a:r>
              <a:rPr lang="en-US" dirty="0">
                <a:solidFill>
                  <a:srgbClr val="000000"/>
                </a:solidFill>
                <a:latin typeface="Calibri"/>
                <a:cs typeface="Calibri"/>
              </a:rPr>
              <a:t>Alcohol exposure can lead to the development of a fetal alcohol spectrum disorder. </a:t>
            </a:r>
          </a:p>
          <a:p>
            <a:r>
              <a:rPr lang="en-US" b="0" dirty="0">
                <a:solidFill>
                  <a:srgbClr val="000000"/>
                </a:solidFill>
                <a:latin typeface="Calibri" panose="020F0502020204030204" pitchFamily="34" charset="0"/>
              </a:rPr>
              <a:t>Before discussing how FASDs affect children’s development, let’s define what we mean by FASDs. </a:t>
            </a:r>
          </a:p>
          <a:p>
            <a:endParaRPr lang="en-US" b="0" dirty="0">
              <a:solidFill>
                <a:srgbClr val="000000"/>
              </a:solidFill>
              <a:latin typeface="Calibri" panose="020F0502020204030204" pitchFamily="34" charset="0"/>
            </a:endParaRPr>
          </a:p>
          <a:p>
            <a:pPr defTabSz="966612">
              <a:defRPr/>
            </a:pPr>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What are Fetal Alcohol Spectrum Disorders?</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dirty="0">
                <a:solidFill>
                  <a:srgbClr val="000000"/>
                </a:solidFill>
                <a:latin typeface="Calibri"/>
                <a:cs typeface="Calibri"/>
              </a:rPr>
              <a:t>Alcohol usage during</a:t>
            </a:r>
            <a:r>
              <a:rPr lang="en-US" kern="1200" dirty="0">
                <a:solidFill>
                  <a:srgbClr val="000000"/>
                </a:solidFill>
                <a:effectLst/>
                <a:latin typeface="Calibri"/>
                <a:cs typeface="Calibri"/>
              </a:rPr>
              <a:t> pregnancy can lead to a number of diagnoses under the umbrella of fetal alcohol spectrum disorders, or FASDs. One FASD is Fetal Alcohol Syndrome or FAS, which involves poor growth (at birth or since), a subtle set of facial features, and evidence of brain damage.</a:t>
            </a:r>
            <a:r>
              <a:rPr lang="en-US" dirty="0">
                <a:solidFill>
                  <a:srgbClr val="000000"/>
                </a:solidFill>
                <a:latin typeface="Calibri"/>
                <a:cs typeface="Calibri"/>
              </a:rPr>
              <a:t> </a:t>
            </a:r>
            <a:endParaRPr lang="en-US" kern="1200" dirty="0">
              <a:solidFill>
                <a:srgbClr val="000000"/>
              </a:solidFill>
              <a:effectLst/>
              <a:latin typeface="Calibri" panose="020F0502020204030204" pitchFamily="34" charset="0"/>
              <a:cs typeface="Calibri"/>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It’s important to remember children affected by prenatal alcohol often don’t have all the possible symptoms and issues, and they may have partial FAS or pFAS (where they’re missing some of the physical features but have equivalent brain dysfunction) or may just have neurodevelopmental impacts that range from mild to severe.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Other conditions that reflect cognitive and behavioral impairments with a history of prenatal alcohol exposure include diagnostic terms you might hear about such as: Neurobehavioral disorder associated with prenatal alcohol exposure (or ND-PAE), static encephalopathy/ alcohol-exposed, or alcohol-related neurodevelopmental disorder (ARND). The bottom line is that alcohol can damage almost every part of the developing brain, and </a:t>
            </a:r>
            <a:r>
              <a:rPr lang="en-US" dirty="0">
                <a:solidFill>
                  <a:srgbClr val="000000"/>
                </a:solidFill>
                <a:latin typeface="Calibri" panose="020F0502020204030204" pitchFamily="34" charset="0"/>
              </a:rPr>
              <a:t>have</a:t>
            </a:r>
            <a:r>
              <a:rPr lang="en-US" kern="1200" dirty="0">
                <a:solidFill>
                  <a:srgbClr val="000000"/>
                </a:solidFill>
                <a:effectLst/>
                <a:latin typeface="Calibri" panose="020F0502020204030204" pitchFamily="34" charset="0"/>
                <a:ea typeface="+mn-ea"/>
                <a:cs typeface="Arial" panose="020B0604020202020204" pitchFamily="34" charset="0"/>
              </a:rPr>
              <a:t> lifelong impacts.</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highlight>
                <a:srgbClr val="FFFF00"/>
              </a:highlight>
              <a:latin typeface="Calibri"/>
              <a:cs typeface="Calibri"/>
            </a:endParaRPr>
          </a:p>
          <a:p>
            <a:pPr lvl="0"/>
            <a:endParaRPr lang="en-US" b="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16</a:t>
            </a:fld>
            <a:endParaRPr lang="en-US" dirty="0"/>
          </a:p>
        </p:txBody>
      </p:sp>
    </p:spTree>
    <p:extLst>
      <p:ext uri="{BB962C8B-B14F-4D97-AF65-F5344CB8AC3E}">
        <p14:creationId xmlns:p14="http://schemas.microsoft.com/office/powerpoint/2010/main" val="210339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As discussed in the Child Development theme, children’s chronological and developmental ages can be different. </a:t>
            </a: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b="1" kern="1200" dirty="0">
                <a:solidFill>
                  <a:srgbClr val="000000"/>
                </a:solidFill>
                <a:effectLst/>
                <a:latin typeface="Calibri" panose="020F0502020204030204" pitchFamily="34" charset="0"/>
                <a:ea typeface="+mn-ea"/>
                <a:cs typeface="Arial" panose="020B0604020202020204" pitchFamily="34" charset="0"/>
              </a:rPr>
              <a:t>DO</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Facilitate a quick review of slide and then let participant know that you will be talking more about each stage in upcoming slides.</a:t>
            </a: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17</a:t>
            </a:fld>
            <a:endParaRPr lang="en-US" dirty="0"/>
          </a:p>
        </p:txBody>
      </p:sp>
    </p:spTree>
    <p:extLst>
      <p:ext uri="{BB962C8B-B14F-4D97-AF65-F5344CB8AC3E}">
        <p14:creationId xmlns:p14="http://schemas.microsoft.com/office/powerpoint/2010/main" val="44062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It is important to note that many children with a FASD have no apparent difficulties in the toddler and early school years. </a:t>
            </a:r>
            <a:r>
              <a:rPr lang="en-US" dirty="0">
                <a:solidFill>
                  <a:srgbClr val="000000"/>
                </a:solidFill>
                <a:latin typeface="Calibri" panose="020F0502020204030204" pitchFamily="34" charset="0"/>
              </a:rPr>
              <a:t>Children with </a:t>
            </a:r>
            <a:r>
              <a:rPr lang="en-US" kern="1200" dirty="0">
                <a:solidFill>
                  <a:srgbClr val="000000"/>
                </a:solidFill>
                <a:effectLst/>
                <a:latin typeface="Calibri" panose="020F0502020204030204" pitchFamily="34" charset="0"/>
                <a:ea typeface="+mn-ea"/>
                <a:cs typeface="Arial" panose="020B0604020202020204" pitchFamily="34" charset="0"/>
              </a:rPr>
              <a:t>FASD are typically very concrete thinkers and do not process abstract concepts well. Preschool and early elementary curriculum are very concrete. Children at this stage are not expected to use a lot of the higher-level parts of their brain for problem solving, abstract thinking, and decision-making. They are not given many tests. </a:t>
            </a: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18</a:t>
            </a:fld>
            <a:endParaRPr lang="en-US" dirty="0"/>
          </a:p>
        </p:txBody>
      </p:sp>
    </p:spTree>
    <p:extLst>
      <p:ext uri="{BB962C8B-B14F-4D97-AF65-F5344CB8AC3E}">
        <p14:creationId xmlns:p14="http://schemas.microsoft.com/office/powerpoint/2010/main" val="263793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041839"/>
          </a:xfrm>
        </p:spPr>
        <p:txBody>
          <a:bodyPr/>
          <a:lstStyle/>
          <a:p>
            <a:pPr defTabSz="966612">
              <a:defRPr/>
            </a:pPr>
            <a:r>
              <a:rPr lang="en-US" b="1" dirty="0">
                <a:solidFill>
                  <a:srgbClr val="000000"/>
                </a:solidFill>
                <a:latin typeface="Calibri" panose="020F050202020403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When they are </a:t>
            </a:r>
            <a:r>
              <a:rPr lang="en-US" dirty="0">
                <a:solidFill>
                  <a:srgbClr val="000000"/>
                </a:solidFill>
                <a:latin typeface="Calibri" panose="020F0502020204030204" pitchFamily="34" charset="0"/>
              </a:rPr>
              <a:t>entering</a:t>
            </a:r>
            <a:r>
              <a:rPr lang="en-US" kern="1200" dirty="0">
                <a:solidFill>
                  <a:srgbClr val="000000"/>
                </a:solidFill>
                <a:effectLst/>
                <a:latin typeface="Calibri" panose="020F0502020204030204" pitchFamily="34" charset="0"/>
                <a:ea typeface="+mn-ea"/>
                <a:cs typeface="Arial" panose="020B0604020202020204" pitchFamily="34" charset="0"/>
              </a:rPr>
              <a:t> into upper elementary and middle school, we start to see many children struggle in school and at home. There are several reasons for this:</a:t>
            </a:r>
          </a:p>
          <a:p>
            <a:pPr marL="374562" lvl="1"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Around fourth grade, many students with a FASD start to struggle as the curriculum becomes more abstract and tests are given frequently. This can increase their anxiety levels, causing behaviors in school</a:t>
            </a:r>
            <a:r>
              <a:rPr lang="en-US" dirty="0">
                <a:solidFill>
                  <a:srgbClr val="000000"/>
                </a:solidFill>
                <a:latin typeface="Calibri" panose="020F0502020204030204" pitchFamily="34" charset="0"/>
              </a:rPr>
              <a:t> and </a:t>
            </a:r>
            <a:r>
              <a:rPr lang="en-US" kern="1200" dirty="0">
                <a:solidFill>
                  <a:srgbClr val="000000"/>
                </a:solidFill>
                <a:effectLst/>
                <a:latin typeface="Calibri" panose="020F0502020204030204" pitchFamily="34" charset="0"/>
                <a:ea typeface="+mn-ea"/>
                <a:cs typeface="Arial" panose="020B0604020202020204" pitchFamily="34" charset="0"/>
              </a:rPr>
              <a:t>school refusal</a:t>
            </a:r>
            <a:r>
              <a:rPr lang="en-US" dirty="0">
                <a:solidFill>
                  <a:srgbClr val="000000"/>
                </a:solidFill>
                <a:latin typeface="Calibri" panose="020F0502020204030204" pitchFamily="34" charset="0"/>
              </a:rPr>
              <a:t>.</a:t>
            </a:r>
            <a:r>
              <a:rPr lang="en-US" kern="1200" dirty="0">
                <a:solidFill>
                  <a:srgbClr val="000000"/>
                </a:solidFill>
                <a:effectLst/>
                <a:latin typeface="Calibri" panose="020F0502020204030204" pitchFamily="34" charset="0"/>
                <a:ea typeface="+mn-ea"/>
                <a:cs typeface="Arial" panose="020B0604020202020204" pitchFamily="34" charset="0"/>
              </a:rPr>
              <a:t> </a:t>
            </a:r>
            <a:r>
              <a:rPr lang="en-US" dirty="0">
                <a:solidFill>
                  <a:srgbClr val="000000"/>
                </a:solidFill>
                <a:latin typeface="Calibri" panose="020F0502020204030204" pitchFamily="34" charset="0"/>
              </a:rPr>
              <a:t>T</a:t>
            </a:r>
            <a:r>
              <a:rPr lang="en-US" kern="1200" dirty="0">
                <a:solidFill>
                  <a:srgbClr val="000000"/>
                </a:solidFill>
                <a:effectLst/>
                <a:latin typeface="Calibri" panose="020F0502020204030204" pitchFamily="34" charset="0"/>
                <a:ea typeface="+mn-ea"/>
                <a:cs typeface="Arial" panose="020B0604020202020204" pitchFamily="34" charset="0"/>
              </a:rPr>
              <a:t>his anxiety can trickle into their home life where they feel more comfortable to express their frustrations.</a:t>
            </a:r>
          </a:p>
          <a:p>
            <a:pPr marL="374562" lvl="1"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Most children with a FASD do not function at their chronological age, even if they have average or high IQs. Their social skills, in particular, lag behind their peers. In early years, this social gap is not as obvious, but as the children get older, these differences become obvious to peers, and they start to become socially isolated as children are self-selecting their friend groups. </a:t>
            </a:r>
          </a:p>
          <a:p>
            <a:pPr marL="374562" lvl="1"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This is also the age when bullying in schools increases and these children are easy targets for bullies. Many young children with a FASD are invited to birthday parties and sleepovers, but these invitations may generally decrease or disappear as children get older, leading them to feel isolated and lonely.</a:t>
            </a:r>
          </a:p>
          <a:p>
            <a:pPr marL="374562" lvl="1"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This is also the age when their bodies are starting the pre-hormonal changes of puberty, which is a difficult time for all pre-adolescents, and is generally even more challenging for </a:t>
            </a:r>
            <a:r>
              <a:rPr lang="en-US" dirty="0">
                <a:solidFill>
                  <a:srgbClr val="000000"/>
                </a:solidFill>
                <a:latin typeface="Calibri" panose="020F0502020204030204" pitchFamily="34" charset="0"/>
              </a:rPr>
              <a:t>those</a:t>
            </a:r>
            <a:r>
              <a:rPr lang="en-US" kern="1200" dirty="0">
                <a:solidFill>
                  <a:srgbClr val="000000"/>
                </a:solidFill>
                <a:effectLst/>
                <a:latin typeface="Calibri" panose="020F0502020204030204" pitchFamily="34" charset="0"/>
                <a:ea typeface="+mn-ea"/>
                <a:cs typeface="Arial" panose="020B0604020202020204" pitchFamily="34" charset="0"/>
              </a:rPr>
              <a:t> with neurobehavioral issues.</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These three factors listed on the bottom of the slide can lead to multiple challenges for children with a FASD. By the end of elementary/beginning of middle school, many start to have significant struggles with challenging behaviors. </a:t>
            </a:r>
            <a:r>
              <a:rPr lang="en-US" dirty="0">
                <a:solidFill>
                  <a:srgbClr val="000000"/>
                </a:solidFill>
                <a:latin typeface="Calibri" panose="020F0502020204030204" pitchFamily="34" charset="0"/>
              </a:rPr>
              <a:t>P</a:t>
            </a:r>
            <a:r>
              <a:rPr lang="en-US" kern="1200" dirty="0">
                <a:solidFill>
                  <a:srgbClr val="000000"/>
                </a:solidFill>
                <a:effectLst/>
                <a:latin typeface="Calibri" panose="020F0502020204030204" pitchFamily="34" charset="0"/>
                <a:ea typeface="+mn-ea"/>
                <a:cs typeface="Arial" panose="020B0604020202020204" pitchFamily="34" charset="0"/>
              </a:rPr>
              <a:t>arents and caregivers are often unclear about the cause of these behaviors. It can look like a child is out of control, when instead it is a child who is struggling significantly academically, socially, and emotionally. </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It is crucial that children’s parents, caregivers, educators, and other adult supporters are aware of these factors as soon as some of these struggles begin, so supports can be implemented to potentially avoid issues with truancy, self-harm, and falling self-esteem.  Parenting children with FASD will take a great deal of </a:t>
            </a:r>
            <a:r>
              <a:rPr lang="en-US" b="1" kern="1200" dirty="0">
                <a:solidFill>
                  <a:srgbClr val="000000"/>
                </a:solidFill>
                <a:effectLst/>
                <a:latin typeface="Calibri" panose="020F0502020204030204" pitchFamily="34" charset="0"/>
                <a:ea typeface="+mn-ea"/>
                <a:cs typeface="Arial" panose="020B0604020202020204" pitchFamily="34" charset="0"/>
              </a:rPr>
              <a:t>commitment</a:t>
            </a:r>
            <a:r>
              <a:rPr lang="en-US" kern="1200" dirty="0">
                <a:solidFill>
                  <a:srgbClr val="000000"/>
                </a:solidFill>
                <a:effectLst/>
                <a:latin typeface="Calibri" panose="020F0502020204030204" pitchFamily="34" charset="0"/>
                <a:ea typeface="+mn-ea"/>
                <a:cs typeface="Arial" panose="020B0604020202020204" pitchFamily="34" charset="0"/>
              </a:rPr>
              <a:t> (characteristic).</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19</a:t>
            </a:fld>
            <a:endParaRPr lang="en-US" dirty="0"/>
          </a:p>
        </p:txBody>
      </p:sp>
    </p:spTree>
    <p:extLst>
      <p:ext uri="{BB962C8B-B14F-4D97-AF65-F5344CB8AC3E}">
        <p14:creationId xmlns:p14="http://schemas.microsoft.com/office/powerpoint/2010/main" val="144473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219198"/>
            <a:ext cx="5852160" cy="8275321"/>
          </a:xfrm>
        </p:spPr>
        <p:txBody>
          <a:bodyPr/>
          <a:lstStyle/>
          <a:p>
            <a:r>
              <a:rPr lang="en-US" b="1" dirty="0">
                <a:solidFill>
                  <a:srgbClr val="000000"/>
                </a:solidFill>
                <a:latin typeface="Calibri" panose="020F0502020204030204" pitchFamily="34" charset="0"/>
              </a:rPr>
              <a:t>To prepare for this class, you should: </a:t>
            </a:r>
          </a:p>
          <a:p>
            <a:pPr marL="191487" indent="-191487">
              <a:buFont typeface="Arial" panose="020B0604020202020204" pitchFamily="34" charset="0"/>
              <a:buChar char="•"/>
            </a:pPr>
            <a:r>
              <a:rPr lang="en-US" dirty="0">
                <a:solidFill>
                  <a:srgbClr val="000000"/>
                </a:solidFill>
                <a:latin typeface="Calibri" panose="020F0502020204030204" pitchFamily="34" charset="0"/>
              </a:rPr>
              <a:t>Review the facilitator preparation information included in this </a:t>
            </a:r>
            <a:r>
              <a:rPr lang="en-US" b="1" dirty="0">
                <a:solidFill>
                  <a:srgbClr val="000000"/>
                </a:solidFill>
                <a:latin typeface="Calibri" panose="020F0502020204030204" pitchFamily="34" charset="0"/>
              </a:rPr>
              <a:t>Guide</a:t>
            </a:r>
            <a:r>
              <a:rPr lang="en-US" dirty="0">
                <a:solidFill>
                  <a:srgbClr val="000000"/>
                </a:solidFill>
                <a:latin typeface="Calibri" panose="020F0502020204030204" pitchFamily="34" charset="0"/>
              </a:rPr>
              <a:t> along with the handouts</a:t>
            </a:r>
            <a:r>
              <a:rPr lang="en-US" b="1" dirty="0">
                <a:solidFill>
                  <a:srgbClr val="000000"/>
                </a:solidFill>
                <a:latin typeface="Calibri" panose="020F0502020204030204" pitchFamily="34" charset="0"/>
              </a:rPr>
              <a:t>.</a:t>
            </a:r>
          </a:p>
          <a:p>
            <a:pPr marL="191487" indent="-191487">
              <a:buFont typeface="Arial" panose="020B0604020202020204" pitchFamily="34" charset="0"/>
              <a:buChar char="•"/>
            </a:pPr>
            <a:r>
              <a:rPr lang="en-US" dirty="0">
                <a:solidFill>
                  <a:srgbClr val="000000"/>
                </a:solidFill>
                <a:latin typeface="Calibri" panose="020F0502020204030204" pitchFamily="34" charset="0"/>
              </a:rPr>
              <a:t>Review the Resources for this theme found on CapLEARN (https://learn.childwelfare.gov/) or NTDC website (https://ntdcportal.org/).</a:t>
            </a:r>
          </a:p>
          <a:p>
            <a:pPr marL="191487" indent="-191487">
              <a:buFont typeface="Arial" panose="020B0604020202020204" pitchFamily="34" charset="0"/>
              <a:buChar char="•"/>
              <a:defRPr/>
            </a:pPr>
            <a:r>
              <a:rPr lang="en-US" dirty="0">
                <a:solidFill>
                  <a:srgbClr val="000000"/>
                </a:solidFill>
                <a:latin typeface="Calibri" panose="020F0502020204030204" pitchFamily="34" charset="0"/>
              </a:rPr>
              <a:t>Develop an agenda that includes this theme and any other themes you will be conducting along with it during the class.</a:t>
            </a:r>
          </a:p>
          <a:p>
            <a:pPr marL="191487" indent="-191487">
              <a:buFont typeface="Arial" panose="020B0604020202020204" pitchFamily="34" charset="0"/>
              <a:buChar char="•"/>
              <a:defRPr/>
            </a:pPr>
            <a:r>
              <a:rPr lang="en-US" dirty="0">
                <a:solidFill>
                  <a:srgbClr val="000000"/>
                </a:solidFill>
                <a:latin typeface="Calibri" panose="020F0502020204030204" pitchFamily="34" charset="0"/>
              </a:rPr>
              <a:t>Ensure that participants have a copy of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that it is accessible to them. This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will be used during all themes and will have handouts needed by participants.  Facilitators should have copies of the handouts for the theme available in case participants do not bring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to class. If the theme is being taught on a remote platform, facilitators should have the handouts available so that they can share in the chat and/or email to participants who do not have their </a:t>
            </a:r>
            <a:r>
              <a:rPr lang="en-US" b="1" dirty="0">
                <a:solidFill>
                  <a:srgbClr val="000000"/>
                </a:solidFill>
                <a:latin typeface="Calibri" panose="020F0502020204030204" pitchFamily="34" charset="0"/>
              </a:rPr>
              <a:t>Manual</a:t>
            </a:r>
            <a:endParaRPr lang="en-US" dirty="0">
              <a:solidFill>
                <a:srgbClr val="000000"/>
              </a:solidFill>
              <a:latin typeface="Calibri" panose="020F0502020204030204" pitchFamily="34" charset="0"/>
            </a:endParaRPr>
          </a:p>
          <a:p>
            <a:pPr marL="191487" indent="-191487">
              <a:buFont typeface="Arial" panose="020B0604020202020204" pitchFamily="34" charset="0"/>
              <a:buChar char="•"/>
            </a:pPr>
            <a:r>
              <a:rPr lang="en-US" dirty="0">
                <a:solidFill>
                  <a:srgbClr val="000000"/>
                </a:solidFill>
                <a:latin typeface="Calibri" panose="020F0502020204030204" pitchFamily="34" charset="0"/>
              </a:rPr>
              <a:t>Bring any materials you need for the activities. </a:t>
            </a:r>
          </a:p>
          <a:p>
            <a:pPr marL="191487" indent="-191487">
              <a:buFont typeface="Arial" panose="020B0604020202020204" pitchFamily="34" charset="0"/>
              <a:buChar char="•"/>
              <a:defRPr/>
            </a:pPr>
            <a:r>
              <a:rPr lang="en-US" dirty="0">
                <a:solidFill>
                  <a:srgbClr val="000000"/>
                </a:solidFill>
                <a:latin typeface="Calibri" panose="020F0502020204030204" pitchFamily="34" charset="0"/>
              </a:rPr>
              <a:t>Review any videos or other electronic media used in this theme, if any, and plan the mechanics of how you will present them. Media for this theme are listed in the Materials and Handouts slide. Review the instructions for each media clip (e.g., to pause or stop at a particular time stamp). The videos can be played in different ways, including:</a:t>
            </a:r>
          </a:p>
          <a:p>
            <a:pPr marL="599992" lvl="2" indent="-191487">
              <a:buFont typeface="Wingdings" panose="05000000000000000000" pitchFamily="2" charset="2"/>
              <a:buChar char="Ø"/>
            </a:pPr>
            <a:r>
              <a:rPr lang="en-US" dirty="0">
                <a:solidFill>
                  <a:srgbClr val="000000"/>
                </a:solidFill>
                <a:latin typeface="Calibri" panose="020F0502020204030204" pitchFamily="34" charset="0"/>
              </a:rPr>
              <a:t>Play them from a flash drive or the computer’s hard drive using a media player app</a:t>
            </a:r>
          </a:p>
          <a:p>
            <a:pPr marL="599992" lvl="2" indent="-191487">
              <a:buFont typeface="Wingdings" panose="05000000000000000000" pitchFamily="2" charset="2"/>
              <a:buChar char="Ø"/>
            </a:pPr>
            <a:r>
              <a:rPr lang="en-US" dirty="0">
                <a:solidFill>
                  <a:srgbClr val="000000"/>
                </a:solidFill>
                <a:latin typeface="Calibri" panose="020F0502020204030204" pitchFamily="34" charset="0"/>
              </a:rPr>
              <a:t>Link to them from CapLEARN or the NTDC website.</a:t>
            </a:r>
          </a:p>
          <a:p>
            <a:pPr marL="191487" indent="-191487">
              <a:buFont typeface="Arial" panose="020B0604020202020204" pitchFamily="34" charset="0"/>
              <a:buChar char="•"/>
            </a:pPr>
            <a:r>
              <a:rPr lang="en-US" dirty="0">
                <a:solidFill>
                  <a:srgbClr val="000000"/>
                </a:solidFill>
                <a:latin typeface="Calibri" panose="020F0502020204030204" pitchFamily="34" charset="0"/>
              </a:rPr>
              <a:t>Practice playing the media for the theme. Ensure that you have the files and apps you need, that your links and connections work, and that you know when to pause or stop the media clip if appropriate.</a:t>
            </a:r>
          </a:p>
          <a:p>
            <a:pPr marL="191487" indent="-191487">
              <a:buFont typeface="Arial" panose="020B0604020202020204" pitchFamily="34" charset="0"/>
              <a:buChar char="•"/>
            </a:pPr>
            <a:r>
              <a:rPr lang="en-US" dirty="0">
                <a:solidFill>
                  <a:srgbClr val="000000"/>
                </a:solidFill>
                <a:latin typeface="Calibri" panose="020F0502020204030204" pitchFamily="34" charset="0"/>
              </a:rPr>
              <a:t>If training on a remote platform, make sure all participants have the link available to access the class and that you have all videos, PPT’s and handouts ready for use. </a:t>
            </a:r>
          </a:p>
          <a:p>
            <a:pPr marL="191487" indent="-191487">
              <a:buFont typeface="Arial" panose="020B0604020202020204" pitchFamily="34" charset="0"/>
              <a:buChar char="•"/>
            </a:pPr>
            <a:r>
              <a:rPr lang="en-US" dirty="0">
                <a:solidFill>
                  <a:srgbClr val="000000"/>
                </a:solidFill>
                <a:latin typeface="Calibri" panose="020F0502020204030204" pitchFamily="34" charset="0"/>
              </a:rPr>
              <a:t>If training in person, ensure that a room is available and set up, with the following: </a:t>
            </a:r>
          </a:p>
          <a:p>
            <a:pPr marL="727649" lvl="2" indent="-217017">
              <a:buFont typeface="Wingdings" panose="05000000000000000000" pitchFamily="2" charset="2"/>
              <a:buChar char="Ø"/>
            </a:pPr>
            <a:r>
              <a:rPr lang="en-US" dirty="0">
                <a:solidFill>
                  <a:schemeClr val="tx1"/>
                </a:solidFill>
                <a:latin typeface="Calibri" panose="020F0502020204030204" pitchFamily="34" charset="0"/>
              </a:rPr>
              <a:t>Enough tables and chairs for all participants</a:t>
            </a:r>
          </a:p>
          <a:p>
            <a:pPr marL="727649" lvl="2" indent="-217017">
              <a:buFont typeface="Wingdings" panose="05000000000000000000" pitchFamily="2" charset="2"/>
              <a:buChar char="Ø"/>
            </a:pPr>
            <a:r>
              <a:rPr lang="en-US" dirty="0">
                <a:solidFill>
                  <a:schemeClr val="tx1"/>
                </a:solidFill>
                <a:latin typeface="Calibri" panose="020F0502020204030204" pitchFamily="34" charset="0"/>
              </a:rPr>
              <a:t>Projector and screen (check that it works with the computer you will be using)</a:t>
            </a:r>
          </a:p>
          <a:p>
            <a:pPr marL="181190" indent="-181190">
              <a:buFont typeface="Arial" panose="020B0604020202020204" pitchFamily="34" charset="0"/>
              <a:buChar char="•"/>
            </a:pPr>
            <a:r>
              <a:rPr lang="en-US" dirty="0">
                <a:latin typeface="Calibri" panose="020F0502020204030204" pitchFamily="34" charset="0"/>
              </a:rPr>
              <a:t>Many classroom activities have been adapted so they can be done on a remote platform. Adaptations will be marked as follows so they can be easily spotted throughout the Facilitator Classroom Guide: </a:t>
            </a:r>
            <a:r>
              <a:rPr lang="en-US" b="1" i="1" u="sng" dirty="0">
                <a:solidFill>
                  <a:srgbClr val="FF0000"/>
                </a:solidFill>
                <a:latin typeface="Calibri" panose="020F0502020204030204" pitchFamily="34" charset="0"/>
              </a:rPr>
              <a:t>Adaptation for Remote Platform</a:t>
            </a:r>
            <a:r>
              <a:rPr lang="en-US" dirty="0">
                <a:latin typeface="Calibri" panose="020F0502020204030204" pitchFamily="34" charset="0"/>
              </a:rPr>
              <a:t> </a:t>
            </a:r>
            <a:endParaRPr lang="en-US" dirty="0">
              <a:solidFill>
                <a:schemeClr val="tx1"/>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99A446FE-42FF-F741-A998-1A0F77FF89A3}"/>
              </a:ext>
            </a:extLst>
          </p:cNvPr>
          <p:cNvSpPr/>
          <p:nvPr/>
        </p:nvSpPr>
        <p:spPr>
          <a:xfrm>
            <a:off x="731521" y="700005"/>
            <a:ext cx="1857075" cy="374605"/>
          </a:xfrm>
          <a:prstGeom prst="rect">
            <a:avLst/>
          </a:prstGeom>
        </p:spPr>
        <p:txBody>
          <a:bodyPr wrap="none" lIns="96661" tIns="48331" rIns="96661" bIns="48331">
            <a:spAutoFit/>
          </a:bodyPr>
          <a:lstStyle/>
          <a:p>
            <a:r>
              <a:rPr lang="en-US" dirty="0">
                <a:latin typeface="Arial Rounded MT Bold" panose="020F0704030504030204" pitchFamily="34" charset="77"/>
              </a:rPr>
              <a:t>PREPARATION</a:t>
            </a:r>
          </a:p>
        </p:txBody>
      </p:sp>
      <p:sp>
        <p:nvSpPr>
          <p:cNvPr id="7" name="Slide Number Placeholder 6">
            <a:extLst>
              <a:ext uri="{FF2B5EF4-FFF2-40B4-BE49-F238E27FC236}">
                <a16:creationId xmlns:a16="http://schemas.microsoft.com/office/drawing/2014/main" id="{59D65E82-151F-3746-A46B-0F704E72CAF2}"/>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2</a:t>
            </a:fld>
            <a:endParaRPr lang="en-US" dirty="0"/>
          </a:p>
        </p:txBody>
      </p:sp>
    </p:spTree>
    <p:extLst>
      <p:ext uri="{BB962C8B-B14F-4D97-AF65-F5344CB8AC3E}">
        <p14:creationId xmlns:p14="http://schemas.microsoft.com/office/powerpoint/2010/main" val="378984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dirty="0">
                <a:solidFill>
                  <a:srgbClr val="000000"/>
                </a:solidFill>
                <a:latin typeface="Calibri" panose="020F050202020403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We start to see many young adults with a FASD begin to show more developed social and emotional maturing, improved life skills and decreased difficulties in life between the ages of 25 and 30. This is partially due to the fact that the frontal lobe of their brain continues developing up to the age of 25 and they are catching up to same-age peers. While this is often the case, many children with a FASD continue to struggle in their adult years.</a:t>
            </a:r>
          </a:p>
          <a:p>
            <a:pPr defTabSz="966612">
              <a:defRPr/>
            </a:pPr>
            <a:endParaRPr lang="en-US" dirty="0">
              <a:solidFill>
                <a:srgbClr val="000000"/>
              </a:solidFill>
              <a:latin typeface="Calibri" panose="020F0502020204030204" pitchFamily="34" charset="0"/>
            </a:endParaRP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Two considerations that seem to factor into which children are able to function better in life are:</a:t>
            </a:r>
          </a:p>
          <a:p>
            <a:pPr marL="181240" indent="-181240" defTabSz="966612">
              <a:buFont typeface="Arial" panose="020B0604020202020204" pitchFamily="34" charset="0"/>
              <a:buChar char="•"/>
              <a:defRPr/>
            </a:pPr>
            <a:r>
              <a:rPr lang="en-US" dirty="0">
                <a:solidFill>
                  <a:srgbClr val="000000"/>
                </a:solidFill>
                <a:latin typeface="Calibri" panose="020F0502020204030204" pitchFamily="34" charset="0"/>
              </a:rPr>
              <a:t>B</a:t>
            </a:r>
            <a:r>
              <a:rPr lang="en-US" kern="1200" dirty="0">
                <a:solidFill>
                  <a:srgbClr val="000000"/>
                </a:solidFill>
                <a:effectLst/>
                <a:latin typeface="Calibri" panose="020F0502020204030204" pitchFamily="34" charset="0"/>
                <a:ea typeface="+mn-ea"/>
                <a:cs typeface="Arial" panose="020B0604020202020204" pitchFamily="34" charset="0"/>
              </a:rPr>
              <a:t>eing able to stay away from addiction </a:t>
            </a:r>
          </a:p>
          <a:p>
            <a:pPr marL="181240" indent="-181240" defTabSz="966612">
              <a:buFont typeface="Arial" panose="020B0604020202020204" pitchFamily="34" charset="0"/>
              <a:buChar char="•"/>
              <a:defRPr/>
            </a:pPr>
            <a:r>
              <a:rPr lang="en-US" dirty="0">
                <a:solidFill>
                  <a:srgbClr val="000000"/>
                </a:solidFill>
                <a:latin typeface="Calibri" panose="020F0502020204030204" pitchFamily="34" charset="0"/>
              </a:rPr>
              <a:t>M</a:t>
            </a:r>
            <a:r>
              <a:rPr lang="en-US" kern="1200" dirty="0">
                <a:solidFill>
                  <a:srgbClr val="000000"/>
                </a:solidFill>
                <a:effectLst/>
                <a:latin typeface="Calibri" panose="020F0502020204030204" pitchFamily="34" charset="0"/>
                <a:ea typeface="+mn-ea"/>
                <a:cs typeface="Arial" panose="020B0604020202020204" pitchFamily="34" charset="0"/>
              </a:rPr>
              <a:t>aintaining a positive relationship with their parents and families</a:t>
            </a:r>
          </a:p>
          <a:p>
            <a:pPr defTabSz="966612">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Let’s illustrate some of the concepts we’ve been discussing with a case study example.</a:t>
            </a: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20</a:t>
            </a:fld>
            <a:endParaRPr lang="en-US" dirty="0"/>
          </a:p>
        </p:txBody>
      </p:sp>
    </p:spTree>
    <p:extLst>
      <p:ext uri="{BB962C8B-B14F-4D97-AF65-F5344CB8AC3E}">
        <p14:creationId xmlns:p14="http://schemas.microsoft.com/office/powerpoint/2010/main" val="264725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20738"/>
            <a:ext cx="4321175" cy="3240087"/>
          </a:xfrm>
        </p:spPr>
      </p:sp>
      <p:sp>
        <p:nvSpPr>
          <p:cNvPr id="3" name="Notes Placeholder 2"/>
          <p:cNvSpPr>
            <a:spLocks noGrp="1"/>
          </p:cNvSpPr>
          <p:nvPr>
            <p:ph type="body" idx="1"/>
          </p:nvPr>
        </p:nvSpPr>
        <p:spPr>
          <a:xfrm>
            <a:off x="731520" y="4373880"/>
            <a:ext cx="5852160" cy="5141976"/>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In this activity, you </a:t>
            </a:r>
            <a:r>
              <a:rPr lang="en-US" b="0" dirty="0">
                <a:latin typeface="Calibri" panose="020F0502020204030204" pitchFamily="34" charset="0"/>
              </a:rPr>
              <a:t>will</a:t>
            </a:r>
            <a:r>
              <a:rPr lang="en-US" b="1" dirty="0">
                <a:latin typeface="Calibri" panose="020F0502020204030204" pitchFamily="34" charset="0"/>
              </a:rPr>
              <a:t>:</a:t>
            </a:r>
          </a:p>
          <a:p>
            <a:pPr marL="186767" indent="-186767">
              <a:buFont typeface="Arial"/>
              <a:buChar char="•"/>
            </a:pPr>
            <a:r>
              <a:rPr lang="en-US" b="1" dirty="0">
                <a:latin typeface="Calibri" panose="020F0502020204030204" pitchFamily="34" charset="0"/>
              </a:rPr>
              <a:t>R</a:t>
            </a:r>
            <a:r>
              <a:rPr lang="en-US" b="0" dirty="0">
                <a:latin typeface="Calibri" panose="020F0502020204030204" pitchFamily="34" charset="0"/>
              </a:rPr>
              <a:t>eview the case study of Amira</a:t>
            </a:r>
          </a:p>
          <a:p>
            <a:pPr marL="186767" indent="-186767">
              <a:buFont typeface="Arial"/>
              <a:buChar char="•"/>
            </a:pPr>
            <a:r>
              <a:rPr lang="en-US" b="1" dirty="0">
                <a:latin typeface="Calibri" panose="020F0502020204030204" pitchFamily="34" charset="0"/>
              </a:rPr>
              <a:t>D</a:t>
            </a:r>
            <a:r>
              <a:rPr lang="en-US" b="0" dirty="0">
                <a:latin typeface="Calibri" panose="020F0502020204030204" pitchFamily="34" charset="0"/>
              </a:rPr>
              <a:t>escribe the Developmental Quadrants diagram </a:t>
            </a:r>
          </a:p>
          <a:p>
            <a:pPr marL="186767" indent="-186767">
              <a:buFont typeface="Arial"/>
              <a:buChar char="•"/>
            </a:pPr>
            <a:r>
              <a:rPr lang="en-US" b="1" dirty="0">
                <a:latin typeface="Calibri" panose="020F0502020204030204" pitchFamily="34" charset="0"/>
              </a:rPr>
              <a:t>F</a:t>
            </a:r>
            <a:r>
              <a:rPr lang="en-US" b="0" dirty="0">
                <a:latin typeface="Calibri" panose="020F0502020204030204" pitchFamily="34" charset="0"/>
              </a:rPr>
              <a:t>acilitate the group in estimating Amira’s developmental age in each quadrant</a:t>
            </a:r>
          </a:p>
          <a:p>
            <a:pPr marL="186767" indent="-186767">
              <a:buFont typeface="Arial"/>
              <a:buChar char="•"/>
            </a:pPr>
            <a:r>
              <a:rPr lang="en-US" b="1" dirty="0">
                <a:latin typeface="Calibri" panose="020F0502020204030204" pitchFamily="34" charset="0"/>
              </a:rPr>
              <a:t>D</a:t>
            </a:r>
            <a:r>
              <a:rPr lang="en-US" b="0" dirty="0">
                <a:latin typeface="Calibri" panose="020F0502020204030204" pitchFamily="34" charset="0"/>
              </a:rPr>
              <a:t>iscuss </a:t>
            </a:r>
            <a:r>
              <a:rPr lang="en-US" b="0" dirty="0">
                <a:solidFill>
                  <a:srgbClr val="000000"/>
                </a:solidFill>
                <a:latin typeface="Calibri" panose="020F0502020204030204" pitchFamily="34" charset="0"/>
              </a:rPr>
              <a:t>the parenting and other strategies based on the child’s developmental age in each quadrant.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READ </a:t>
            </a:r>
            <a:r>
              <a:rPr lang="en-US" dirty="0">
                <a:solidFill>
                  <a:srgbClr val="000000"/>
                </a:solidFill>
                <a:latin typeface="Calibri" panose="020F0502020204030204" pitchFamily="34" charset="0"/>
              </a:rPr>
              <a:t>the case study:</a:t>
            </a:r>
          </a:p>
          <a:p>
            <a:pPr lvl="1"/>
            <a:r>
              <a:rPr lang="en-US" kern="1200" dirty="0">
                <a:solidFill>
                  <a:srgbClr val="000000"/>
                </a:solidFill>
                <a:effectLst/>
                <a:latin typeface="Calibri" panose="020F0502020204030204" pitchFamily="34" charset="0"/>
                <a:ea typeface="+mn-ea"/>
                <a:cs typeface="Arial" panose="020B0604020202020204" pitchFamily="34" charset="0"/>
              </a:rPr>
              <a:t>Amira is a 16-year-old girl who has a FASD. She is in a special education school with lots of support for her challenging behaviors and learning needs. She gets frustrated very easily and has a hard time controlling her emotions. She reads at a fourth-grade level and does third-grade level math. She is obsessed with boys and has had many boyfriends already at age 16. She enjoys wearing makeup, buying clothes, shopping, and talking on the phone. She doesn’t have any same-age friends, although she talks to teenage boys on the phone regularly. For her birthday, she is asking for a doll and a Barbie movie. She recently rented an Arthur video from the library, and she enjoys playing with her neighbor’s kids who are 5 and 6 years old. </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Let’s talk about Amira and her developmental mixture. It is very common for children with a FASD to have very mixed development. </a:t>
            </a:r>
          </a:p>
          <a:p>
            <a:pPr lvl="0"/>
            <a:r>
              <a:rPr lang="en-US" kern="1200" dirty="0">
                <a:solidFill>
                  <a:srgbClr val="000000"/>
                </a:solidFill>
                <a:effectLst/>
                <a:latin typeface="Calibri" panose="020F0502020204030204" pitchFamily="34" charset="0"/>
                <a:ea typeface="+mn-ea"/>
                <a:cs typeface="Arial" panose="020B0604020202020204" pitchFamily="34" charset="0"/>
              </a:rPr>
              <a:t>One common strength for children with a FASD is strong verbal expressive skills. This often confuses adults and makes them think that the child is capable of things they may not be, or that they understand things that they don’t.</a:t>
            </a:r>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4007786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3609022"/>
          </a:xfrm>
        </p:spPr>
        <p:txBody>
          <a:bodyPr/>
          <a:lstStyle/>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Let’s look at the Developmental Quadrant. In the top left quadrant, we put the child’s chronological age. As we continue to discuss this child in the following slides, we’ll put their emotional age in the top right quadrant, their social age in the bottom left quadrant, and their cognitive age in the bottom right quadrant.</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Draw a Developmental Quadrant on a flipchart or whiteboard.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Distribute the Developmental Quadrant handout.</a:t>
            </a:r>
          </a:p>
          <a:p>
            <a:pPr marL="181240" indent="-181240">
              <a:buFont typeface="Arial" panose="020B0604020202020204" pitchFamily="34" charset="0"/>
              <a:buChar char="•"/>
            </a:pPr>
            <a:endParaRPr lang="en-US" dirty="0">
              <a:solidFill>
                <a:srgbClr val="000000"/>
              </a:solidFill>
              <a:latin typeface="Calibri" panose="020F0502020204030204" pitchFamily="34" charset="0"/>
            </a:endParaRPr>
          </a:p>
          <a:p>
            <a:pPr lvl="0"/>
            <a:r>
              <a:rPr lang="en-US" b="1" i="1" u="sng" dirty="0">
                <a:solidFill>
                  <a:srgbClr val="FF0000"/>
                </a:solidFill>
                <a:latin typeface="Calibri" panose="020F0502020204030204" pitchFamily="34" charset="0"/>
              </a:rPr>
              <a:t>Adaptation for Remote Platform</a:t>
            </a:r>
            <a:r>
              <a:rPr lang="en-US" dirty="0">
                <a:solidFill>
                  <a:srgbClr val="000000"/>
                </a:solidFill>
                <a:latin typeface="Calibri" panose="020F0502020204030204" pitchFamily="34" charset="0"/>
              </a:rPr>
              <a:t>: This activity can be easily adapted. Each time the participants suggest ages, you can add it on the actual slide as you move through the slides. You will need to leave “slide show” view to be able to write on the slides and you will need to remember to erase the numbers prior to your next training. You could also choose to use the whiteboard feature or Jamboard (if you have a google account) and draw the quadrant there. </a:t>
            </a:r>
            <a:endParaRPr lang="en-US" kern="1200" dirty="0">
              <a:solidFill>
                <a:srgbClr val="000000"/>
              </a:solidFill>
              <a:effectLst/>
              <a:latin typeface="Calibri" panose="020F0502020204030204" pitchFamily="34" charset="0"/>
              <a:ea typeface="+mn-ea"/>
              <a:cs typeface="Arial" panose="020B0604020202020204" pitchFamily="34" charset="0"/>
            </a:endParaRP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Let’s decide as a group what ages we think we should fill in the quadrants for Amira. </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Facilitate a discussion to fill in the Developmental Quadrant diagram.</a:t>
            </a: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Start with the physical/chronological age.</a:t>
            </a:r>
          </a:p>
          <a:p>
            <a:pPr marL="374562" lvl="1" indent="-181240">
              <a:buFont typeface="Wingdings" panose="05000000000000000000" pitchFamily="2" charset="2"/>
              <a:buChar char="Ø"/>
            </a:pPr>
            <a:r>
              <a:rPr lang="en-US" b="0" kern="1200" dirty="0">
                <a:solidFill>
                  <a:srgbClr val="000000"/>
                </a:solidFill>
                <a:effectLst/>
                <a:latin typeface="Calibri" panose="020F0502020204030204" pitchFamily="34" charset="0"/>
                <a:ea typeface="+mn-ea"/>
                <a:cs typeface="Arial" panose="020B0604020202020204" pitchFamily="34" charset="0"/>
              </a:rPr>
              <a:t>Explain that this is the child’s actual age.</a:t>
            </a:r>
          </a:p>
          <a:p>
            <a:pPr marL="374562" lvl="1" indent="-181240">
              <a:buFont typeface="Wingdings" panose="05000000000000000000" pitchFamily="2" charset="2"/>
              <a:buChar char="Ø"/>
            </a:pPr>
            <a:r>
              <a:rPr lang="en-US" b="0" kern="1200" dirty="0">
                <a:solidFill>
                  <a:srgbClr val="000000"/>
                </a:solidFill>
                <a:effectLst/>
                <a:latin typeface="Calibri" panose="020F0502020204030204" pitchFamily="34" charset="0"/>
                <a:ea typeface="+mn-ea"/>
                <a:cs typeface="Arial" panose="020B0604020202020204" pitchFamily="34" charset="0"/>
              </a:rPr>
              <a:t>Ask participants Amira’s actual age. </a:t>
            </a:r>
          </a:p>
          <a:p>
            <a:pPr marL="374562" lvl="1" indent="-181240">
              <a:buFont typeface="Wingdings" panose="05000000000000000000" pitchFamily="2" charset="2"/>
              <a:buChar char="Ø"/>
            </a:pPr>
            <a:r>
              <a:rPr lang="en-US" b="0" kern="1200" dirty="0">
                <a:solidFill>
                  <a:srgbClr val="000000"/>
                </a:solidFill>
                <a:effectLst/>
                <a:latin typeface="Calibri" panose="020F0502020204030204" pitchFamily="34" charset="0"/>
                <a:ea typeface="+mn-ea"/>
                <a:cs typeface="Arial" panose="020B0604020202020204" pitchFamily="34" charset="0"/>
              </a:rPr>
              <a:t>Allow one participant to answer. (The correct answer is 16, as stated in the case study)</a:t>
            </a:r>
          </a:p>
          <a:p>
            <a:pPr marL="374562" lvl="1" indent="-181240">
              <a:buFont typeface="Wingdings" panose="05000000000000000000" pitchFamily="2" charset="2"/>
              <a:buChar char="Ø"/>
            </a:pPr>
            <a:r>
              <a:rPr lang="en-US" b="0" kern="1200" dirty="0">
                <a:solidFill>
                  <a:srgbClr val="000000"/>
                </a:solidFill>
                <a:effectLst/>
                <a:latin typeface="Calibri" panose="020F0502020204030204" pitchFamily="34" charset="0"/>
                <a:ea typeface="+mn-ea"/>
                <a:cs typeface="Arial" panose="020B0604020202020204" pitchFamily="34" charset="0"/>
              </a:rPr>
              <a:t>Write it in the Physical/Chronological quadrant.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Discuss the other quadrants using the suggestions on the following three slides. Feel free to change the order based on how the discussion flows. </a:t>
            </a:r>
          </a:p>
          <a:p>
            <a:pPr lvl="0"/>
            <a:endParaRPr lang="en-US" b="1" dirty="0">
              <a:solidFill>
                <a:srgbClr val="000000"/>
              </a:solidFill>
              <a:latin typeface="Calibri" panose="020F0502020204030204" pitchFamily="34" charset="0"/>
            </a:endParaRP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22</a:t>
            </a:fld>
            <a:endParaRPr lang="en-US" dirty="0"/>
          </a:p>
        </p:txBody>
      </p:sp>
    </p:spTree>
    <p:extLst>
      <p:ext uri="{BB962C8B-B14F-4D97-AF65-F5344CB8AC3E}">
        <p14:creationId xmlns:p14="http://schemas.microsoft.com/office/powerpoint/2010/main" val="1977728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733169"/>
          </a:xfrm>
        </p:spPr>
        <p:txBody>
          <a:bodyPr/>
          <a:lstStyle/>
          <a:p>
            <a:pPr lvl="0"/>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Facilitate a discussion to estimate Amira’s emotional age</a:t>
            </a:r>
            <a:endParaRPr lang="en-US" kern="1200" dirty="0">
              <a:solidFill>
                <a:srgbClr val="000000"/>
              </a:solidFill>
              <a:effectLst/>
              <a:latin typeface="Calibri" panose="020F0502020204030204" pitchFamily="34" charset="0"/>
              <a:ea typeface="+mn-ea"/>
              <a:cs typeface="Arial" panose="020B0604020202020204" pitchFamily="34" charset="0"/>
            </a:endParaRP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Explain that emotional age is estimated by looking how they respond and react to situations/frustrations.</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Ask participants to estimate Amira’s emotional age. </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Facilitate a discussion. Try to arrive at a consensus regarding the emotional age. It should be approximately 9 years, based on how she responds to situations. (She is easily frustrated and has a hard time managing her emotions and needs help with challenging behaviors at school; she has no friends who are her same age). It’s OK if the consensus is a few years off; the key is that Amira’s emotional age is much younger than her Physical/Chronological age. </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Write the consensus emotional age in the Emotional quadrant.</a:t>
            </a:r>
          </a:p>
          <a:p>
            <a:pPr marL="374562" lvl="1"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23</a:t>
            </a:fld>
            <a:endParaRPr lang="en-US" dirty="0"/>
          </a:p>
        </p:txBody>
      </p:sp>
    </p:spTree>
    <p:extLst>
      <p:ext uri="{BB962C8B-B14F-4D97-AF65-F5344CB8AC3E}">
        <p14:creationId xmlns:p14="http://schemas.microsoft.com/office/powerpoint/2010/main" val="2350034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416428"/>
          </a:xfrm>
        </p:spPr>
        <p:txBody>
          <a:bodyPr/>
          <a:lstStyle/>
          <a:p>
            <a:pPr lvl="0"/>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Facilitate a </a:t>
            </a:r>
            <a:r>
              <a:rPr lang="en-US" dirty="0">
                <a:solidFill>
                  <a:srgbClr val="000000"/>
                </a:solidFill>
                <a:latin typeface="Calibri" panose="020F0502020204030204" pitchFamily="34" charset="0"/>
              </a:rPr>
              <a:t>discussion to estimate Amira’s s</a:t>
            </a:r>
            <a:r>
              <a:rPr lang="en-US" b="0" kern="1200" dirty="0">
                <a:solidFill>
                  <a:srgbClr val="000000"/>
                </a:solidFill>
                <a:effectLst/>
                <a:latin typeface="Calibri" panose="020F0502020204030204" pitchFamily="34" charset="0"/>
                <a:ea typeface="+mn-ea"/>
                <a:cs typeface="Arial" panose="020B0604020202020204" pitchFamily="34" charset="0"/>
              </a:rPr>
              <a:t>ocial age</a:t>
            </a:r>
          </a:p>
          <a:p>
            <a:pPr marL="434976" lvl="1" indent="-241653">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Explain that social age is estimated by looking at the ages of children they play with, what kinds of things they play with, what they watch, etc.</a:t>
            </a:r>
          </a:p>
          <a:p>
            <a:pPr marL="434976" lvl="1" indent="-241653">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Ask participants to estimate Amira’s social age. </a:t>
            </a:r>
          </a:p>
          <a:p>
            <a:pPr marL="434976" lvl="1" indent="-241653">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Facilitate a discussion. Try to arrive at a consensus. It should be approximately 5 years, based on who she plays with and what she watches. (She plays with neighborhood kids who are 5 and 6 years old; she may feel socially comfortable with younger children, while also liking dolls, Barbie movies, Arthur videos.) It’s OK if the consensus is a few years off; the key is that Amira’s social age is much younger than her physical/chronological age.</a:t>
            </a:r>
          </a:p>
          <a:p>
            <a:pPr marL="434976" lvl="1" indent="-241653">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Write the consensus social age in the Social quadrant. While we know we are giving only estimates, it’s clear from her behavior that she is closer to 5 than 16 based on her behaviors. </a:t>
            </a:r>
          </a:p>
          <a:p>
            <a:pPr marL="434976" lvl="1" indent="-241653">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We also know that Amira is obsessed with boys and has had boyfriends, but given her social and emotional age, she will need additional structure and guidance to keep her safe.</a:t>
            </a:r>
          </a:p>
        </p:txBody>
      </p:sp>
      <p:sp>
        <p:nvSpPr>
          <p:cNvPr id="4" name="Slide Number Placeholder 3"/>
          <p:cNvSpPr>
            <a:spLocks noGrp="1"/>
          </p:cNvSpPr>
          <p:nvPr>
            <p:ph type="sldNum" sz="quarter" idx="5"/>
          </p:nvPr>
        </p:nvSpPr>
        <p:spPr/>
        <p:txBody>
          <a:bodyPr/>
          <a:lstStyle/>
          <a:p>
            <a:fld id="{3B90169C-AFAA-4B3F-91CC-5EC03E22AE25}" type="slidenum">
              <a:rPr lang="en-US" smtClean="0"/>
              <a:pPr/>
              <a:t>24</a:t>
            </a:fld>
            <a:endParaRPr lang="en-US" dirty="0"/>
          </a:p>
        </p:txBody>
      </p:sp>
    </p:spTree>
    <p:extLst>
      <p:ext uri="{BB962C8B-B14F-4D97-AF65-F5344CB8AC3E}">
        <p14:creationId xmlns:p14="http://schemas.microsoft.com/office/powerpoint/2010/main" val="108215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pPr lvl="0"/>
            <a:r>
              <a:rPr lang="en-US" b="1" dirty="0">
                <a:solidFill>
                  <a:srgbClr val="000000"/>
                </a:solidFill>
                <a:latin typeface="Calibri" panose="020F0502020204030204" pitchFamily="34" charset="0"/>
              </a:rPr>
              <a:t>DO</a:t>
            </a:r>
          </a:p>
          <a:p>
            <a:pPr marL="181240" indent="-181240">
              <a:buFont typeface="Arial" panose="020B0604020202020204" pitchFamily="34" charset="0"/>
              <a:buChar char="•"/>
            </a:pPr>
            <a:r>
              <a:rPr lang="en-US" dirty="0">
                <a:solidFill>
                  <a:srgbClr val="000000"/>
                </a:solidFill>
                <a:latin typeface="Calibri" panose="020F0502020204030204" pitchFamily="34" charset="0"/>
              </a:rPr>
              <a:t>Facilitate a discussion to estimate Amira’s cognitive age.</a:t>
            </a:r>
          </a:p>
          <a:p>
            <a:pPr marL="374562" lvl="1" indent="-181240" defTabSz="966612">
              <a:buFont typeface="Wingdings" panose="05000000000000000000" pitchFamily="2" charset="2"/>
              <a:buChar char="Ø"/>
              <a:defRPr/>
            </a:pPr>
            <a:r>
              <a:rPr lang="en-US" kern="1200" dirty="0">
                <a:solidFill>
                  <a:srgbClr val="000000"/>
                </a:solidFill>
                <a:effectLst/>
                <a:latin typeface="Calibri" panose="020F0502020204030204" pitchFamily="34" charset="0"/>
                <a:ea typeface="+mn-ea"/>
                <a:cs typeface="Arial" panose="020B0604020202020204" pitchFamily="34" charset="0"/>
              </a:rPr>
              <a:t>Explain that cognitive age is estimated by looking at their academic testing, or what levels of math or reading they are working on.</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Ask participants to estimate Amira’s cognitive age. </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Facilitate a discussion. Try to arrive at a consensus. It should be approximately 9 years, based on Amira’s level in school (fourth-grade reading, third-grade math). It’s OK if the consensus is a few years off; the key is that Amira’s cognitive age is much younger than her physical/chronological age. </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Write the consensus cognitive age in the Cognitive quadrant.</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25</a:t>
            </a:fld>
            <a:endParaRPr lang="en-US" dirty="0"/>
          </a:p>
        </p:txBody>
      </p:sp>
    </p:spTree>
    <p:extLst>
      <p:ext uri="{BB962C8B-B14F-4D97-AF65-F5344CB8AC3E}">
        <p14:creationId xmlns:p14="http://schemas.microsoft.com/office/powerpoint/2010/main" val="313394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284272"/>
          </a:xfrm>
        </p:spPr>
        <p:txBody>
          <a:bodyPr/>
          <a:lstStyle/>
          <a:p>
            <a:pPr lvl="0"/>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a:buFont typeface="Arial" panose="020B0604020202020204" pitchFamily="34" charset="0"/>
              <a:buChar char="•"/>
            </a:pPr>
            <a:r>
              <a:rPr lang="en-US" dirty="0">
                <a:solidFill>
                  <a:srgbClr val="000000"/>
                </a:solidFill>
                <a:latin typeface="Calibri" panose="020F0502020204030204" pitchFamily="34" charset="0"/>
              </a:rPr>
              <a:t>After writing all four ages on the flipchart, write the following:</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Parent/teach to this age (</a:t>
            </a:r>
            <a:r>
              <a:rPr lang="en-US" dirty="0">
                <a:solidFill>
                  <a:srgbClr val="000000"/>
                </a:solidFill>
                <a:latin typeface="Calibri" panose="020F0502020204030204" pitchFamily="34" charset="0"/>
              </a:rPr>
              <a:t>below</a:t>
            </a:r>
            <a:r>
              <a:rPr lang="en-US" kern="1200" dirty="0">
                <a:solidFill>
                  <a:srgbClr val="000000"/>
                </a:solidFill>
                <a:effectLst/>
                <a:latin typeface="Calibri" panose="020F0502020204030204" pitchFamily="34" charset="0"/>
                <a:ea typeface="+mn-ea"/>
                <a:cs typeface="Arial" panose="020B0604020202020204" pitchFamily="34" charset="0"/>
              </a:rPr>
              <a:t> the Emotional Age)</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Provide support and guidance with and about peers and safety measures (</a:t>
            </a:r>
            <a:r>
              <a:rPr lang="en-US" dirty="0">
                <a:solidFill>
                  <a:srgbClr val="000000"/>
                </a:solidFill>
                <a:latin typeface="Calibri" panose="020F0502020204030204" pitchFamily="34" charset="0"/>
              </a:rPr>
              <a:t>below</a:t>
            </a:r>
            <a:r>
              <a:rPr lang="en-US" kern="1200" dirty="0">
                <a:solidFill>
                  <a:srgbClr val="000000"/>
                </a:solidFill>
                <a:effectLst/>
                <a:latin typeface="Calibri" panose="020F0502020204030204" pitchFamily="34" charset="0"/>
                <a:ea typeface="+mn-ea"/>
                <a:cs typeface="Arial" panose="020B0604020202020204" pitchFamily="34" charset="0"/>
              </a:rPr>
              <a:t> the Social Age)</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Advocate at school regarding this age (</a:t>
            </a:r>
            <a:r>
              <a:rPr lang="en-US" dirty="0">
                <a:solidFill>
                  <a:srgbClr val="000000"/>
                </a:solidFill>
                <a:latin typeface="Calibri" panose="020F0502020204030204" pitchFamily="34" charset="0"/>
              </a:rPr>
              <a:t>b</a:t>
            </a:r>
            <a:r>
              <a:rPr lang="en-US" kern="1200" dirty="0">
                <a:solidFill>
                  <a:srgbClr val="000000"/>
                </a:solidFill>
                <a:effectLst/>
                <a:latin typeface="Calibri" panose="020F0502020204030204" pitchFamily="34" charset="0"/>
                <a:ea typeface="+mn-ea"/>
                <a:cs typeface="Arial" panose="020B0604020202020204" pitchFamily="34" charset="0"/>
              </a:rPr>
              <a:t>elow the Cognitive Age)</a:t>
            </a:r>
          </a:p>
          <a:p>
            <a:pPr marL="193322" lvl="1"/>
            <a:endParaRPr lang="en-US" kern="1200" dirty="0">
              <a:solidFill>
                <a:srgbClr val="000000"/>
              </a:solidFill>
              <a:effectLst/>
              <a:latin typeface="Calibri" panose="020F0502020204030204" pitchFamily="34" charset="0"/>
              <a:ea typeface="+mn-ea"/>
              <a:cs typeface="Arial" panose="020B0604020202020204" pitchFamily="34" charset="0"/>
            </a:endParaRPr>
          </a:p>
          <a:p>
            <a:pPr marL="181240" indent="-181240">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Facilitate a discussion of the flipchart.  Highlight the following points:</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The most important aspect of this chart is for the parent who is fostering or adopting to realize they should parent to the emotional age. </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It can be exhausting to parent to the emotional age as it can vary minute to minute, leaving caregivers confused and frustrated. One minute you might be dealing with a child who has the emotional maturity that matches their chronological age, and the next minute their emotional maturity is cut in half. This is common and is a part of their brain injury. This will require parents to have a great deal of </a:t>
            </a:r>
            <a:r>
              <a:rPr lang="en-US" b="1" kern="1200" dirty="0">
                <a:solidFill>
                  <a:srgbClr val="000000"/>
                </a:solidFill>
                <a:effectLst/>
                <a:latin typeface="Calibri" panose="020F0502020204030204" pitchFamily="34" charset="0"/>
                <a:ea typeface="+mn-ea"/>
                <a:cs typeface="Arial" panose="020B0604020202020204" pitchFamily="34" charset="0"/>
              </a:rPr>
              <a:t>flexibility and adaptability </a:t>
            </a:r>
            <a:r>
              <a:rPr lang="en-US" kern="1200" dirty="0">
                <a:solidFill>
                  <a:srgbClr val="000000"/>
                </a:solidFill>
                <a:effectLst/>
                <a:latin typeface="Calibri" panose="020F0502020204030204" pitchFamily="34" charset="0"/>
                <a:ea typeface="+mn-ea"/>
                <a:cs typeface="Arial" panose="020B0604020202020204" pitchFamily="34" charset="0"/>
              </a:rPr>
              <a:t>and </a:t>
            </a:r>
            <a:r>
              <a:rPr lang="en-US" b="1" kern="1200" dirty="0">
                <a:solidFill>
                  <a:srgbClr val="000000"/>
                </a:solidFill>
                <a:effectLst/>
                <a:latin typeface="Calibri" panose="020F0502020204030204" pitchFamily="34" charset="0"/>
                <a:ea typeface="+mn-ea"/>
                <a:cs typeface="Arial" panose="020B0604020202020204" pitchFamily="34" charset="0"/>
              </a:rPr>
              <a:t>patience </a:t>
            </a:r>
            <a:r>
              <a:rPr lang="en-US" kern="1200" dirty="0">
                <a:solidFill>
                  <a:srgbClr val="000000"/>
                </a:solidFill>
                <a:effectLst/>
                <a:latin typeface="Calibri" panose="020F0502020204030204" pitchFamily="34" charset="0"/>
                <a:ea typeface="+mn-ea"/>
                <a:cs typeface="Arial" panose="020B0604020202020204" pitchFamily="34" charset="0"/>
              </a:rPr>
              <a:t>(characteristics).</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It is recommended that parents who are fostering or adopting a child with a FASD take the child’s actual age, cut it in half, and frame your parenting strategies around that age. So, if you are parenting a child with a FASD who is 12 years old, he is likely closer to that of a 6-year-old. We should stop saying phrases like “act your age” or “12-year-olds don’t do that.” It is unfair to expect the child to act their age when developmentally they are not that age.</a:t>
            </a:r>
          </a:p>
          <a:p>
            <a:pPr marL="374562" lvl="1" indent="-181240" defTabSz="966612">
              <a:buFont typeface="Wingdings" panose="05000000000000000000" pitchFamily="2" charset="2"/>
              <a:buChar char="Ø"/>
              <a:defRPr/>
            </a:pPr>
            <a:r>
              <a:rPr lang="en-US" kern="1200" dirty="0">
                <a:solidFill>
                  <a:srgbClr val="000000"/>
                </a:solidFill>
                <a:effectLst/>
                <a:latin typeface="Calibri" panose="020F0502020204030204" pitchFamily="34" charset="0"/>
                <a:ea typeface="+mn-ea"/>
                <a:cs typeface="Arial" panose="020B0604020202020204" pitchFamily="34" charset="0"/>
              </a:rPr>
              <a:t>Remember: Children with a FASD often look like they are being willfully disobedient or naughty, when in fact, they are exhibiting symptoms of a brain injury that play out in a very behavioral way. </a:t>
            </a:r>
          </a:p>
          <a:p>
            <a:pPr lvl="0"/>
            <a:endParaRPr lang="en-US" b="0"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lvl="0"/>
            <a:r>
              <a:rPr lang="en-US" b="0" kern="1200" dirty="0">
                <a:solidFill>
                  <a:srgbClr val="000000"/>
                </a:solidFill>
                <a:effectLst/>
                <a:latin typeface="Calibri" panose="020F0502020204030204" pitchFamily="34" charset="0"/>
                <a:ea typeface="+mn-ea"/>
                <a:cs typeface="Arial" panose="020B0604020202020204" pitchFamily="34" charset="0"/>
              </a:rPr>
              <a:t>Now that we’ve seen how FASD can affect development, let’s look at its impact on the brain.</a:t>
            </a:r>
          </a:p>
        </p:txBody>
      </p:sp>
      <p:sp>
        <p:nvSpPr>
          <p:cNvPr id="4" name="Slide Number Placeholder 3"/>
          <p:cNvSpPr>
            <a:spLocks noGrp="1"/>
          </p:cNvSpPr>
          <p:nvPr>
            <p:ph type="sldNum" sz="quarter" idx="5"/>
          </p:nvPr>
        </p:nvSpPr>
        <p:spPr/>
        <p:txBody>
          <a:bodyPr/>
          <a:lstStyle/>
          <a:p>
            <a:fld id="{3B90169C-AFAA-4B3F-91CC-5EC03E22AE25}" type="slidenum">
              <a:rPr lang="en-US" smtClean="0"/>
              <a:pPr/>
              <a:t>26</a:t>
            </a:fld>
            <a:endParaRPr lang="en-US" dirty="0"/>
          </a:p>
        </p:txBody>
      </p:sp>
    </p:spTree>
    <p:extLst>
      <p:ext uri="{BB962C8B-B14F-4D97-AF65-F5344CB8AC3E}">
        <p14:creationId xmlns:p14="http://schemas.microsoft.com/office/powerpoint/2010/main" val="979514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b="0" kern="1200" dirty="0">
                <a:solidFill>
                  <a:srgbClr val="000000"/>
                </a:solidFill>
                <a:effectLst/>
                <a:latin typeface="Calibri" panose="020F0502020204030204" pitchFamily="34" charset="0"/>
                <a:ea typeface="+mn-ea"/>
                <a:cs typeface="Arial" panose="020B0604020202020204" pitchFamily="34" charset="0"/>
              </a:rPr>
              <a:t>This section should take approximately 15 minutes.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As you know, prenatal exposure to alcohol can result in brain injury. Let’s review FASD (Fetal Alcohol Syndrome Disorders) and FAS (Fetal Alcohol Syndrome) In this section we are going to take a closer look at the brain injury and its effects.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27</a:t>
            </a:fld>
            <a:endParaRPr lang="en-US" dirty="0"/>
          </a:p>
        </p:txBody>
      </p:sp>
    </p:spTree>
    <p:extLst>
      <p:ext uri="{BB962C8B-B14F-4D97-AF65-F5344CB8AC3E}">
        <p14:creationId xmlns:p14="http://schemas.microsoft.com/office/powerpoint/2010/main" val="904734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140835"/>
          </a:xfrm>
        </p:spPr>
        <p:txBody>
          <a:bodyPr/>
          <a:lstStyle/>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This screen shows Magnetic Resonance Imaging (MRI) scans of the developing brains of two 13-year-old boys. The one on the left shows the brain of a typical boy with no FAS. The one on the right show the brain of a boy with FAS.</a:t>
            </a:r>
          </a:p>
          <a:p>
            <a:pPr lvl="0"/>
            <a:r>
              <a:rPr lang="en-US" kern="1200" dirty="0">
                <a:solidFill>
                  <a:srgbClr val="000000"/>
                </a:solidFill>
                <a:effectLst/>
                <a:latin typeface="Calibri" panose="020F0502020204030204" pitchFamily="34" charset="0"/>
                <a:ea typeface="+mn-ea"/>
                <a:cs typeface="Arial" panose="020B0604020202020204" pitchFamily="34" charset="0"/>
              </a:rPr>
              <a:t> </a:t>
            </a:r>
          </a:p>
          <a:p>
            <a:pPr defTabSz="966612">
              <a:defRPr/>
            </a:pPr>
            <a:r>
              <a:rPr lang="en-US" dirty="0">
                <a:solidFill>
                  <a:srgbClr val="000000"/>
                </a:solidFill>
                <a:latin typeface="Calibri" panose="020F0502020204030204" pitchFamily="34" charset="0"/>
              </a:rPr>
              <a:t>L</a:t>
            </a:r>
            <a:r>
              <a:rPr lang="en-US" kern="1200" dirty="0">
                <a:solidFill>
                  <a:srgbClr val="000000"/>
                </a:solidFill>
                <a:effectLst/>
                <a:latin typeface="Calibri" panose="020F0502020204030204" pitchFamily="34" charset="0"/>
                <a:ea typeface="+mn-ea"/>
                <a:cs typeface="Arial" panose="020B0604020202020204" pitchFamily="34" charset="0"/>
              </a:rPr>
              <a:t>ook at the corpus callosum - the white structure in the center of the brain. Neuroscientists explain that the corpus callosum is a thick bundle of fibers in the center of the brain that separates the left and right hemisphere. It helps the two hemispheres to communicate with each other. Notice the difference in length and width of the corpus callosum between these two boys</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Often, children with a FASD have retained information in one hemisphere and are not able to access the information when they need it if the Corpus Callosum is not firing properly in the moment, especially during times when the child is stressed or anxious. This damage is </a:t>
            </a:r>
            <a:r>
              <a:rPr lang="en-US" dirty="0">
                <a:solidFill>
                  <a:srgbClr val="000000"/>
                </a:solidFill>
                <a:latin typeface="Calibri" panose="020F0502020204030204" pitchFamily="34" charset="0"/>
              </a:rPr>
              <a:t>the cause of</a:t>
            </a:r>
            <a:r>
              <a:rPr lang="en-US" kern="1200" dirty="0">
                <a:solidFill>
                  <a:srgbClr val="000000"/>
                </a:solidFill>
                <a:effectLst/>
                <a:latin typeface="Calibri" panose="020F0502020204030204" pitchFamily="34" charset="0"/>
                <a:ea typeface="+mn-ea"/>
                <a:cs typeface="Arial" panose="020B0604020202020204" pitchFamily="34" charset="0"/>
              </a:rPr>
              <a:t> INCONSISTENTCY in children with FASD. </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One day they might know how much toothpaste to put on a toothbrush, and not the next day. One day they might know what 3 x 2 is, and the next day they might not. These inconsistencies can even change minute to minute. This is one of the reasons it is so important to understand the brain injury perspective of children with a FASD. Otherwise, it is easy for parents and caregivers to assume the child is lazy, or not trying hard enough, or even trying to act incompetent. </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Note that many of the structural abnormalities that can be caused by FAS do not show up on a regular MRI, yet many of the children still have brain functional impairments. For some children, it may be difficult to get a clear diagnosis, however, when history and developmental functioning suggest the symptoms consistent with a FASD, parents may need to adjust their parenting style to better meet the emotional and behavioral needs of the child.</a:t>
            </a:r>
          </a:p>
        </p:txBody>
      </p:sp>
      <p:sp>
        <p:nvSpPr>
          <p:cNvPr id="4" name="Slide Number Placeholder 3"/>
          <p:cNvSpPr>
            <a:spLocks noGrp="1"/>
          </p:cNvSpPr>
          <p:nvPr>
            <p:ph type="sldNum" sz="quarter" idx="5"/>
          </p:nvPr>
        </p:nvSpPr>
        <p:spPr/>
        <p:txBody>
          <a:bodyPr/>
          <a:lstStyle/>
          <a:p>
            <a:fld id="{3B90169C-AFAA-4B3F-91CC-5EC03E22AE25}" type="slidenum">
              <a:rPr lang="en-US" smtClean="0"/>
              <a:pPr/>
              <a:t>28</a:t>
            </a:fld>
            <a:endParaRPr lang="en-US" dirty="0"/>
          </a:p>
        </p:txBody>
      </p:sp>
    </p:spTree>
    <p:extLst>
      <p:ext uri="{BB962C8B-B14F-4D97-AF65-F5344CB8AC3E}">
        <p14:creationId xmlns:p14="http://schemas.microsoft.com/office/powerpoint/2010/main" val="2603052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727405"/>
          </a:xfrm>
        </p:spPr>
        <p:txBody>
          <a:bodyPr/>
          <a:lstStyle/>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In addition to inconsistency, which we just discussed, other common challenges for children with a FASD include:</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Impulse control</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Difficulty sensing the passage of time (leading to challenging behaviors during times of transition)</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Difficulty with generalizing (ability to use a skill and to transfer it to similar but not identical situations)</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Sensory Integration issues (being over or under sensitive to things like noise, smells, texture, or touch)</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Difficulty with judgment</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Working memory struggles (example - difficulty remembering and being able to put memory into action, such as remembering the steps of a recipe the child is currently using, or not retaining or being able to carry out simple multi-step directions)</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Poor comprehension</a:t>
            </a: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Now, let’s do a quick activity designed to help you understand how children with a FASD might manage in school. I need a volunteer to read the next slide.</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Select a volunteer. </a:t>
            </a:r>
          </a:p>
        </p:txBody>
      </p:sp>
      <p:sp>
        <p:nvSpPr>
          <p:cNvPr id="4" name="Slide Number Placeholder 3"/>
          <p:cNvSpPr>
            <a:spLocks noGrp="1"/>
          </p:cNvSpPr>
          <p:nvPr>
            <p:ph type="sldNum" sz="quarter" idx="5"/>
          </p:nvPr>
        </p:nvSpPr>
        <p:spPr/>
        <p:txBody>
          <a:bodyPr/>
          <a:lstStyle/>
          <a:p>
            <a:fld id="{3B90169C-AFAA-4B3F-91CC-5EC03E22AE25}" type="slidenum">
              <a:rPr lang="en-US" smtClean="0"/>
              <a:pPr/>
              <a:t>29</a:t>
            </a:fld>
            <a:endParaRPr lang="en-US" dirty="0"/>
          </a:p>
        </p:txBody>
      </p:sp>
    </p:spTree>
    <p:extLst>
      <p:ext uri="{BB962C8B-B14F-4D97-AF65-F5344CB8AC3E}">
        <p14:creationId xmlns:p14="http://schemas.microsoft.com/office/powerpoint/2010/main" val="382322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219351"/>
            <a:ext cx="6097458" cy="7399138"/>
          </a:xfrm>
        </p:spPr>
        <p:txBody>
          <a:bodyPr/>
          <a:lstStyle/>
          <a:p>
            <a:r>
              <a:rPr lang="en-US" b="1" dirty="0">
                <a:solidFill>
                  <a:srgbClr val="000000"/>
                </a:solidFill>
                <a:latin typeface="Calibri" panose="020F0502020204030204" pitchFamily="34" charset="0"/>
              </a:rPr>
              <a:t>FACILITATOR'S NOTE</a:t>
            </a:r>
          </a:p>
          <a:p>
            <a:pPr marL="230494" indent="-191487" defTabSz="1021263">
              <a:buFont typeface="Arial" panose="020B0604020202020204" pitchFamily="34" charset="0"/>
              <a:buChar char="•"/>
              <a:defRPr/>
            </a:pPr>
            <a:r>
              <a:rPr lang="en-US" b="0" dirty="0">
                <a:solidFill>
                  <a:srgbClr val="000000"/>
                </a:solidFill>
                <a:latin typeface="Calibri" panose="020F0502020204030204" pitchFamily="34" charset="0"/>
              </a:rPr>
              <a:t>Participants are expected to have the </a:t>
            </a:r>
            <a:r>
              <a:rPr lang="en-US" b="1" dirty="0">
                <a:solidFill>
                  <a:srgbClr val="000000"/>
                </a:solidFill>
                <a:latin typeface="Calibri" panose="020F0502020204030204" pitchFamily="34" charset="0"/>
              </a:rPr>
              <a:t>Participant Resource Manual </a:t>
            </a:r>
            <a:r>
              <a:rPr lang="en-US" b="0" dirty="0">
                <a:solidFill>
                  <a:srgbClr val="000000"/>
                </a:solidFill>
                <a:latin typeface="Calibri" panose="020F0502020204030204" pitchFamily="34" charset="0"/>
              </a:rPr>
              <a:t>available for every session.</a:t>
            </a:r>
          </a:p>
          <a:p>
            <a:pPr marL="39007"/>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MATERIALS NEEDED</a:t>
            </a:r>
          </a:p>
          <a:p>
            <a:pPr defTabSz="1021263">
              <a:defRPr/>
            </a:pPr>
            <a:r>
              <a:rPr lang="en-US" kern="1200" dirty="0">
                <a:solidFill>
                  <a:srgbClr val="000000"/>
                </a:solidFill>
                <a:effectLst/>
                <a:latin typeface="Calibri" panose="020F0502020204030204" pitchFamily="34" charset="0"/>
                <a:ea typeface="+mn-ea"/>
                <a:cs typeface="+mn-cs"/>
              </a:rPr>
              <a:t>You will need the following if conducting the session in the classroom:</a:t>
            </a:r>
          </a:p>
          <a:p>
            <a:pPr marL="191487" indent="-191487" defTabSz="10212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screen and projector</a:t>
            </a:r>
            <a:r>
              <a:rPr lang="en-US" dirty="0">
                <a:solidFill>
                  <a:srgbClr val="000000"/>
                </a:solidFill>
                <a:latin typeface="Calibri" panose="020F0502020204030204" pitchFamily="34" charset="0"/>
                <a:cs typeface="+mn-cs"/>
              </a:rPr>
              <a:t> </a:t>
            </a:r>
            <a:r>
              <a:rPr lang="en-US" kern="1200" dirty="0">
                <a:solidFill>
                  <a:srgbClr val="000000"/>
                </a:solidFill>
                <a:effectLst/>
                <a:latin typeface="Calibri" panose="020F0502020204030204" pitchFamily="34" charset="0"/>
                <a:ea typeface="+mn-ea"/>
                <a:cs typeface="+mn-cs"/>
              </a:rPr>
              <a:t>(test before the session with the computer and cables you will use)</a:t>
            </a:r>
          </a:p>
          <a:p>
            <a:pPr marL="191487" indent="-191487" defTabSz="10212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flipchart or whiteboard and markers for several of the activities. A flipchart with a sticky backing on each sheet may be useful </a:t>
            </a:r>
            <a:r>
              <a:rPr lang="en-US" dirty="0">
                <a:solidFill>
                  <a:srgbClr val="000000"/>
                </a:solidFill>
                <a:latin typeface="Calibri" panose="020F0502020204030204" pitchFamily="34" charset="0"/>
                <a:cs typeface="+mn-cs"/>
              </a:rPr>
              <a:t>and will allow </a:t>
            </a:r>
            <a:r>
              <a:rPr lang="en-US" kern="1200" dirty="0">
                <a:solidFill>
                  <a:srgbClr val="000000"/>
                </a:solidFill>
                <a:effectLst/>
                <a:latin typeface="Calibri" panose="020F0502020204030204" pitchFamily="34" charset="0"/>
                <a:ea typeface="+mn-ea"/>
                <a:cs typeface="+mn-cs"/>
              </a:rPr>
              <a:t>you </a:t>
            </a:r>
            <a:r>
              <a:rPr lang="en-US" dirty="0">
                <a:solidFill>
                  <a:srgbClr val="000000"/>
                </a:solidFill>
                <a:latin typeface="Calibri" panose="020F0502020204030204" pitchFamily="34" charset="0"/>
                <a:cs typeface="+mn-cs"/>
              </a:rPr>
              <a:t>to </a:t>
            </a:r>
            <a:r>
              <a:rPr lang="en-US" kern="1200" dirty="0">
                <a:solidFill>
                  <a:srgbClr val="000000"/>
                </a:solidFill>
                <a:effectLst/>
                <a:latin typeface="Calibri" panose="020F0502020204030204" pitchFamily="34" charset="0"/>
                <a:ea typeface="+mn-ea"/>
                <a:cs typeface="+mn-cs"/>
              </a:rPr>
              <a:t>post completed flipchart sheets on the wall for reference.</a:t>
            </a:r>
          </a:p>
          <a:p>
            <a:pPr marL="191487" indent="-191487" defTabSz="1021263">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Name tent cards (use the name tent cards made during the Introduction and Welcome theme)</a:t>
            </a:r>
          </a:p>
          <a:p>
            <a:pPr marL="191487" indent="-191487" defTabSz="1021263">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Times New Roman" panose="02020603050405020304" pitchFamily="18" charset="0"/>
            </a:endParaRPr>
          </a:p>
          <a:p>
            <a:pPr defTabSz="1021263">
              <a:defRPr/>
            </a:pPr>
            <a:r>
              <a:rPr lang="en-US" kern="1200" dirty="0">
                <a:solidFill>
                  <a:srgbClr val="000000"/>
                </a:solidFill>
                <a:effectLst/>
                <a:latin typeface="Calibri" panose="020F0502020204030204" pitchFamily="34" charset="0"/>
                <a:ea typeface="+mn-ea"/>
                <a:cs typeface="+mn-cs"/>
              </a:rPr>
              <a:t>You will need the following if conducting the session via a remote platform:</a:t>
            </a:r>
          </a:p>
          <a:p>
            <a:pPr marL="181163" indent="-181163" defTabSz="10212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Access to a strong internet connection</a:t>
            </a:r>
          </a:p>
          <a:p>
            <a:pPr marL="181163" indent="-181163" defTabSz="10212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back-up plan in the event your internet and/or computer do not work</a:t>
            </a:r>
          </a:p>
          <a:p>
            <a:pPr marL="181163" indent="-181163" defTabSz="10212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computer that has the ability to connect to a remote platform- Zoom is recommended</a:t>
            </a:r>
          </a:p>
          <a:p>
            <a:endParaRPr lang="en-US" dirty="0">
              <a:solidFill>
                <a:srgbClr val="000000"/>
              </a:solidFill>
              <a:latin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HANDOUTS</a:t>
            </a:r>
          </a:p>
          <a:p>
            <a:pPr defTabSz="1021263">
              <a:defRPr/>
            </a:pPr>
            <a:r>
              <a:rPr lang="en-US" kern="1200" dirty="0">
                <a:solidFill>
                  <a:srgbClr val="000000"/>
                </a:solidFill>
                <a:effectLst/>
                <a:latin typeface="Calibri" panose="020F0502020204030204" pitchFamily="34" charset="0"/>
                <a:ea typeface="+mn-ea"/>
                <a:cs typeface="+mn-cs"/>
              </a:rPr>
              <a:t>Have the following handouts accessible. Participants will have all handouts listed below in their </a:t>
            </a:r>
            <a:r>
              <a:rPr lang="en-US" b="1" kern="1200" dirty="0">
                <a:solidFill>
                  <a:srgbClr val="000000"/>
                </a:solidFill>
                <a:effectLst/>
                <a:latin typeface="Calibri" panose="020F0502020204030204" pitchFamily="34" charset="0"/>
                <a:ea typeface="+mn-ea"/>
                <a:cs typeface="+mn-cs"/>
              </a:rPr>
              <a:t>Participant Resource Manual</a:t>
            </a:r>
            <a:r>
              <a:rPr lang="en-US" b="1" dirty="0">
                <a:solidFill>
                  <a:srgbClr val="000000"/>
                </a:solidFill>
                <a:latin typeface="Calibri" panose="020F0502020204030204" pitchFamily="34" charset="0"/>
                <a:cs typeface="+mn-cs"/>
              </a:rPr>
              <a:t>:</a:t>
            </a:r>
            <a:endParaRPr lang="en-US" kern="1200" dirty="0">
              <a:solidFill>
                <a:srgbClr val="000000"/>
              </a:solidFill>
              <a:effectLst/>
              <a:latin typeface="Calibri" panose="020F0502020204030204" pitchFamily="34" charset="0"/>
              <a:ea typeface="+mn-ea"/>
              <a:cs typeface="+mn-cs"/>
            </a:endParaRPr>
          </a:p>
          <a:p>
            <a:pPr marL="191487" indent="-191487" defTabSz="966206">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Handout #1: Understanding Complicated Children: The Impact of Prenatal Exposure </a:t>
            </a:r>
          </a:p>
          <a:p>
            <a:pPr marL="191487" indent="-191487" defTabSz="966206">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Handout #2: Developmental Quadrant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91487" indent="-191487" defTabSz="966206">
              <a:buFont typeface="Arial" panose="020B0604020202020204" pitchFamily="34" charset="0"/>
              <a:buChar char="•"/>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VIDEOS AND PODCASTS</a:t>
            </a:r>
            <a:endParaRPr lang="en-US" b="1" dirty="0">
              <a:solidFill>
                <a:srgbClr val="000000"/>
              </a:solidFill>
              <a:latin typeface="Calibri" panose="020F0502020204030204" pitchFamily="34" charset="0"/>
              <a:cs typeface="Times New Roman" panose="02020603050405020304" pitchFamily="18" charset="0"/>
            </a:endParaRPr>
          </a:p>
          <a:p>
            <a:pPr marL="191487" indent="-191487">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are no videos or podcasts in the classroom content for this theme. </a:t>
            </a:r>
          </a:p>
          <a:p>
            <a:pPr marL="191487" indent="-191487">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EVALUATION</a:t>
            </a:r>
          </a:p>
          <a:p>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is a pre- and post-survey available for every theme.  If the facilitator wants to use these evaluation tools, they will need to be downloaded from the NTDC website or CapLEARN and provided to participants. Participants will need to complete the pre-survey prior to the theme and the post-survey upon completion of the theme.  If conducting the class on a remote platform, the facilitator will need to put the surveys into an online format such as survey monkey.</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966206">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185A570-1F2F-7241-B7A3-228C8C8DFCD6}"/>
              </a:ext>
            </a:extLst>
          </p:cNvPr>
          <p:cNvSpPr/>
          <p:nvPr/>
        </p:nvSpPr>
        <p:spPr>
          <a:xfrm>
            <a:off x="731520" y="700887"/>
            <a:ext cx="3493998" cy="374605"/>
          </a:xfrm>
          <a:prstGeom prst="rect">
            <a:avLst/>
          </a:prstGeom>
        </p:spPr>
        <p:txBody>
          <a:bodyPr wrap="none" lIns="96661" tIns="48331" rIns="96661" bIns="48331">
            <a:spAutoFit/>
          </a:bodyPr>
          <a:lstStyle/>
          <a:p>
            <a:r>
              <a:rPr lang="en-US" dirty="0">
                <a:solidFill>
                  <a:srgbClr val="183250"/>
                </a:solidFill>
                <a:latin typeface="Arial Rounded MT Bold" panose="020F0704030504030204" pitchFamily="34" charset="77"/>
              </a:rPr>
              <a:t>MATERIALS AND HANDOUTS</a:t>
            </a:r>
          </a:p>
        </p:txBody>
      </p:sp>
      <p:sp>
        <p:nvSpPr>
          <p:cNvPr id="7" name="Slide Number Placeholder 6">
            <a:extLst>
              <a:ext uri="{FF2B5EF4-FFF2-40B4-BE49-F238E27FC236}">
                <a16:creationId xmlns:a16="http://schemas.microsoft.com/office/drawing/2014/main" id="{CF089E85-71C3-F74C-89D6-642FAF63A26F}"/>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3</a:t>
            </a:fld>
            <a:endParaRPr lang="en-US" dirty="0"/>
          </a:p>
        </p:txBody>
      </p:sp>
    </p:spTree>
    <p:extLst>
      <p:ext uri="{BB962C8B-B14F-4D97-AF65-F5344CB8AC3E}">
        <p14:creationId xmlns:p14="http://schemas.microsoft.com/office/powerpoint/2010/main" val="339171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648273"/>
          </a:xfrm>
        </p:spPr>
        <p:txBody>
          <a:bodyPr/>
          <a:lstStyle/>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Ask the volunteer to read the slide.</a:t>
            </a:r>
          </a:p>
          <a:p>
            <a:r>
              <a:rPr lang="en-US" dirty="0">
                <a:solidFill>
                  <a:srgbClr val="000000"/>
                </a:solidFill>
                <a:latin typeface="Calibri" panose="020F0502020204030204" pitchFamily="34" charset="0"/>
              </a:rPr>
              <a:t>After the volunteer reads, thank them.</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b="0" dirty="0">
                <a:solidFill>
                  <a:srgbClr val="000000"/>
                </a:solidFill>
                <a:latin typeface="Calibri" panose="020F0502020204030204" pitchFamily="34" charset="0"/>
              </a:rPr>
              <a:t>Now, I’m going to ask the group some easy questions about what [our volunteer] just read. Please just shout out the answers as soon as you know them.</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Keep this fast-paced.</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ASK</a:t>
            </a:r>
          </a:p>
          <a:p>
            <a:pPr lvl="0"/>
            <a:r>
              <a:rPr lang="en-US" kern="1200" dirty="0">
                <a:solidFill>
                  <a:srgbClr val="000000"/>
                </a:solidFill>
                <a:effectLst/>
                <a:latin typeface="Calibri" panose="020F0502020204030204" pitchFamily="34" charset="0"/>
                <a:ea typeface="+mn-ea"/>
                <a:cs typeface="Arial" panose="020B0604020202020204" pitchFamily="34" charset="0"/>
              </a:rPr>
              <a:t>Who were the main characters? </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 </a:t>
            </a:r>
          </a:p>
          <a:p>
            <a:pPr lvl="0"/>
            <a:r>
              <a:rPr lang="en-US" kern="1200" dirty="0">
                <a:solidFill>
                  <a:srgbClr val="000000"/>
                </a:solidFill>
                <a:effectLst/>
                <a:latin typeface="Calibri" panose="020F0502020204030204" pitchFamily="34" charset="0"/>
                <a:ea typeface="+mn-ea"/>
                <a:cs typeface="Arial" panose="020B0604020202020204" pitchFamily="34" charset="0"/>
              </a:rPr>
              <a:t>Wait for the group to shout out the answer. [The answer should be: Fingledobe and Pribin]</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dirty="0">
                <a:solidFill>
                  <a:srgbClr val="000000"/>
                </a:solidFill>
                <a:latin typeface="Calibri" panose="020F0502020204030204" pitchFamily="34" charset="0"/>
              </a:rPr>
              <a:t>ASK</a:t>
            </a:r>
          </a:p>
          <a:p>
            <a:pPr lvl="0"/>
            <a:r>
              <a:rPr lang="en-US" kern="1200" dirty="0">
                <a:solidFill>
                  <a:srgbClr val="000000"/>
                </a:solidFill>
                <a:effectLst/>
                <a:latin typeface="Calibri" panose="020F0502020204030204" pitchFamily="34" charset="0"/>
                <a:ea typeface="+mn-ea"/>
                <a:cs typeface="Arial" panose="020B0604020202020204" pitchFamily="34" charset="0"/>
              </a:rPr>
              <a:t>When did the story take place? </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 </a:t>
            </a:r>
          </a:p>
          <a:p>
            <a:pPr lvl="0"/>
            <a:r>
              <a:rPr lang="en-US" kern="1200" dirty="0">
                <a:solidFill>
                  <a:srgbClr val="000000"/>
                </a:solidFill>
                <a:effectLst/>
                <a:latin typeface="Calibri" panose="020F0502020204030204" pitchFamily="34" charset="0"/>
                <a:ea typeface="+mn-ea"/>
                <a:cs typeface="Arial" panose="020B0604020202020204" pitchFamily="34" charset="0"/>
              </a:rPr>
              <a:t>Wait for the group to shout out the answer. [The answer should be: Last serny]</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ASK</a:t>
            </a:r>
          </a:p>
          <a:p>
            <a:pPr lvl="0"/>
            <a:r>
              <a:rPr lang="en-US" kern="1200" dirty="0">
                <a:solidFill>
                  <a:srgbClr val="000000"/>
                </a:solidFill>
                <a:effectLst/>
                <a:latin typeface="Calibri" panose="020F0502020204030204" pitchFamily="34" charset="0"/>
                <a:ea typeface="+mn-ea"/>
                <a:cs typeface="Arial" panose="020B0604020202020204" pitchFamily="34" charset="0"/>
              </a:rPr>
              <a:t>What happened to Fingledobe’s tresk </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 </a:t>
            </a:r>
          </a:p>
          <a:p>
            <a:pPr lvl="0"/>
            <a:r>
              <a:rPr lang="en-US" kern="1200" dirty="0">
                <a:solidFill>
                  <a:srgbClr val="000000"/>
                </a:solidFill>
                <a:effectLst/>
                <a:latin typeface="Calibri" panose="020F0502020204030204" pitchFamily="34" charset="0"/>
                <a:ea typeface="+mn-ea"/>
                <a:cs typeface="Arial" panose="020B0604020202020204" pitchFamily="34" charset="0"/>
              </a:rPr>
              <a:t>Wait for the group to shout out the answer. [The answer should be: A ditty strezzle boofed into it]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ASK</a:t>
            </a:r>
          </a:p>
          <a:p>
            <a:pPr lvl="0"/>
            <a:r>
              <a:rPr lang="en-US" kern="1200" dirty="0">
                <a:solidFill>
                  <a:srgbClr val="000000"/>
                </a:solidFill>
                <a:effectLst/>
                <a:latin typeface="Calibri" panose="020F0502020204030204" pitchFamily="34" charset="0"/>
                <a:ea typeface="+mn-ea"/>
                <a:cs typeface="Arial" panose="020B0604020202020204" pitchFamily="34" charset="0"/>
              </a:rPr>
              <a:t>What did Pribin do? </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 </a:t>
            </a:r>
          </a:p>
          <a:p>
            <a:pPr lvl="0"/>
            <a:r>
              <a:rPr lang="en-US" kern="1200" dirty="0">
                <a:solidFill>
                  <a:srgbClr val="000000"/>
                </a:solidFill>
                <a:effectLst/>
                <a:latin typeface="Calibri" panose="020F0502020204030204" pitchFamily="34" charset="0"/>
                <a:ea typeface="+mn-ea"/>
                <a:cs typeface="Arial" panose="020B0604020202020204" pitchFamily="34" charset="0"/>
              </a:rPr>
              <a:t>Wait for the group to shout out the answer. [The answer should be: He glaped and glaped]</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ASK</a:t>
            </a:r>
          </a:p>
          <a:p>
            <a:pPr lvl="0"/>
            <a:r>
              <a:rPr lang="en-US" kern="1200" dirty="0">
                <a:solidFill>
                  <a:srgbClr val="000000"/>
                </a:solidFill>
                <a:effectLst/>
                <a:latin typeface="Calibri" panose="020F0502020204030204" pitchFamily="34" charset="0"/>
                <a:ea typeface="+mn-ea"/>
                <a:cs typeface="Arial" panose="020B0604020202020204" pitchFamily="34" charset="0"/>
              </a:rPr>
              <a:t>What does this story mean? </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 </a:t>
            </a:r>
          </a:p>
          <a:p>
            <a:pPr lvl="0"/>
            <a:r>
              <a:rPr lang="en-US" kern="1200" dirty="0">
                <a:solidFill>
                  <a:srgbClr val="000000"/>
                </a:solidFill>
                <a:effectLst/>
                <a:latin typeface="Calibri" panose="020F0502020204030204" pitchFamily="34" charset="0"/>
                <a:ea typeface="+mn-ea"/>
                <a:cs typeface="Arial" panose="020B0604020202020204" pitchFamily="34" charset="0"/>
              </a:rPr>
              <a:t>Wait for the group to shout out the answer. [Nobody should have a clue]</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This is an example of what happens when a child doesn’t comprehend something but comes off as if they do. The group was able to read the story and answer the questions, without knowing what they meant. Most children with a FASD are smart enough to figure out what answers the teachers, parents, case managers want to hear, but it doesn’t always mean that they comprehend or understand what they are saying. </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This comprehension challenge leads to many misunderstandings between the adults and the child. It is important for parents who are fostering or adopting to take time to break it down, and see if the child truly understands a task, or a rule, or a request. And remember that this will change frequently, due to their Corpus Callosum damage.</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We all want to seem smart and competent, and it is no different for our children. Imagine living with their body/brain - not understanding things regularly, knowing that people are often frustrated with you, and dealing with feelings of hopelessness and frustration. It makes sense that these children want to sound like they understand things.</a:t>
            </a:r>
          </a:p>
          <a:p>
            <a:pPr lvl="0"/>
            <a:endParaRPr lang="en-US" b="1" dirty="0">
              <a:solidFill>
                <a:srgbClr val="000000"/>
              </a:solidFill>
              <a:latin typeface="Calibri" panose="020F0502020204030204" pitchFamily="34" charset="0"/>
            </a:endParaRPr>
          </a:p>
          <a:p>
            <a:pPr lvl="0"/>
            <a:r>
              <a:rPr lang="en-US" b="1" dirty="0">
                <a:solidFill>
                  <a:srgbClr val="000000"/>
                </a:solidFill>
                <a:latin typeface="Calibri" panose="020F050202020403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The brain injury caused by a FASD can lead to challenging behaviors. In the next section, we’ll use two case studies to discuss ways we can address challenging behaviors. </a:t>
            </a:r>
          </a:p>
          <a:p>
            <a:endParaRPr lang="en-US" b="0" dirty="0">
              <a:solidFill>
                <a:srgbClr val="000000"/>
              </a:solidFill>
              <a:latin typeface="Calibri" panose="020F0502020204030204" pitchFamily="34" charset="0"/>
            </a:endParaRPr>
          </a:p>
          <a:p>
            <a:endParaRPr lang="en-US" b="0" dirty="0">
              <a:solidFill>
                <a:srgbClr val="000000"/>
              </a:solidFill>
              <a:latin typeface="Calibri" panose="020F0502020204030204" pitchFamily="34" charset="0"/>
            </a:endParaRPr>
          </a:p>
          <a:p>
            <a:endParaRPr lang="en-US" b="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30</a:t>
            </a:fld>
            <a:endParaRPr lang="en-US" dirty="0"/>
          </a:p>
        </p:txBody>
      </p:sp>
    </p:spTree>
    <p:extLst>
      <p:ext uri="{BB962C8B-B14F-4D97-AF65-F5344CB8AC3E}">
        <p14:creationId xmlns:p14="http://schemas.microsoft.com/office/powerpoint/2010/main" val="20597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section should take approximately 25 minutes.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pPr lvl="0">
              <a:defRPr/>
            </a:pPr>
            <a:r>
              <a:rPr lang="en-US" dirty="0">
                <a:solidFill>
                  <a:srgbClr val="000000"/>
                </a:solidFill>
                <a:latin typeface="Calibri" panose="020F0502020204030204" pitchFamily="34" charset="0"/>
              </a:rPr>
              <a:t>Let’s start this section with a case study about a child who steals things repeatedly.</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31</a:t>
            </a:fld>
            <a:endParaRPr lang="en-US" dirty="0"/>
          </a:p>
        </p:txBody>
      </p:sp>
    </p:spTree>
    <p:extLst>
      <p:ext uri="{BB962C8B-B14F-4D97-AF65-F5344CB8AC3E}">
        <p14:creationId xmlns:p14="http://schemas.microsoft.com/office/powerpoint/2010/main" val="3394409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3909719"/>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In this activity, you will read the Cell Phone story case study aloud and facilitate a discussion of why the parents’ new approach was successful.</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Allow approximately 10 minutes for the activity.</a:t>
            </a:r>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READ</a:t>
            </a:r>
            <a:r>
              <a:rPr lang="en-US" dirty="0">
                <a:solidFill>
                  <a:srgbClr val="000000"/>
                </a:solidFill>
                <a:latin typeface="Calibri" panose="020F0502020204030204" pitchFamily="34" charset="0"/>
              </a:rPr>
              <a:t> the case study that follows: </a:t>
            </a:r>
          </a:p>
          <a:p>
            <a:r>
              <a:rPr lang="en-US" kern="1200" dirty="0">
                <a:solidFill>
                  <a:srgbClr val="000000"/>
                </a:solidFill>
                <a:effectLst/>
                <a:latin typeface="Calibri" panose="020F0502020204030204" pitchFamily="34" charset="0"/>
                <a:ea typeface="+mn-ea"/>
                <a:cs typeface="Arial" panose="020B0604020202020204" pitchFamily="34" charset="0"/>
              </a:rPr>
              <a:t>Martin has a FASD and has struggled with stealing since his toddler years. No amount of consequences or sticker charts have had an impact on the stealing, leading to huge issues in the family. The parents were constantly disappointed and frustrated because Martin’s stealing was taking place on a regular basis, and the issue was starting to impact their relationship with him.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When Martin was 11 years old, the parents received some training to better understand that Martin’s disability was brain based, and they changed their approach. They sat down with Martin and told him they would not give him a consequence any longer for stealing. They discussed that it still was not acceptable, but that they wanted to work with him to keep giving him the skills to not take things that were not his; they had tried years of therapy with various therapists with no impact.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At age 11, he had already stolen dozens of cell phones. One day, Martin’s parent found a cell phone in his backpack that did not belong to him. The parent approached their son and said, “Who do I need to get this back to?” Phrasing the question this way took the blame and shame away and did not put Martin on the defense immediately. Martin told her who the phone belonged to immediately, which was rarely the case in previous situations. The parent asked Martin where the phone was when he stole it. The son shared that he felt excitement as he had always wanted a cell phone. Martin’s parent asked him what happened next, and he said that he took the phone. Martin’s parent asked him how he felt when he took it, and the son replied, “It felt so good. I want a cell phone so bad and I got really happy.” Martins’ parent then asked other questions about how the person who owned the phone likely felt when they realized it was missing, how much time they spent looking for it, etc. The final question the parent asked Martin was, “How do you feel now about having taken the phone?” Martin replied that he did not feel good about it, and they had a conversation about stealing and the reasons why it isn’t OK.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After about a year of this new approach, Martin stopped stealing.</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32</a:t>
            </a:fld>
            <a:endParaRPr lang="en-US" dirty="0"/>
          </a:p>
        </p:txBody>
      </p:sp>
    </p:spTree>
    <p:extLst>
      <p:ext uri="{BB962C8B-B14F-4D97-AF65-F5344CB8AC3E}">
        <p14:creationId xmlns:p14="http://schemas.microsoft.com/office/powerpoint/2010/main" val="1526082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dirty="0">
                <a:solidFill>
                  <a:srgbClr val="000000"/>
                </a:solidFill>
                <a:latin typeface="Calibri" panose="020F0502020204030204" pitchFamily="34" charset="0"/>
              </a:rPr>
              <a:t>ASK </a:t>
            </a:r>
          </a:p>
          <a:p>
            <a:r>
              <a:rPr lang="en-US" kern="1200" dirty="0">
                <a:solidFill>
                  <a:srgbClr val="000000"/>
                </a:solidFill>
                <a:effectLst/>
                <a:latin typeface="Calibri" panose="020F0502020204030204" pitchFamily="34" charset="0"/>
                <a:ea typeface="+mn-ea"/>
                <a:cs typeface="Arial" panose="020B0604020202020204" pitchFamily="34" charset="0"/>
              </a:rPr>
              <a:t>Why do you think this new approach was successful?</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a:t>
            </a:r>
            <a:r>
              <a:rPr lang="en-US" kern="1200" dirty="0">
                <a:solidFill>
                  <a:srgbClr val="000000"/>
                </a:solidFill>
                <a:effectLst/>
                <a:latin typeface="Calibri" panose="020F0502020204030204" pitchFamily="34" charset="0"/>
                <a:ea typeface="+mn-ea"/>
                <a:cs typeface="Arial" panose="020B0604020202020204" pitchFamily="34" charset="0"/>
              </a:rPr>
              <a:t>his approach was a way of keeping Martin’s anxiety down. Whenever a child is in trouble, or thinks they are in trouble, or were caught doing something they should not have done, their anxiety rises instantly. When they are anxious, it is very difficult for them to get to the truth in their own brain which often leads to confabulating, an unintentional type of lying that is common for people with compromised brains. In these moments, parents are often “lecturing” or trying to give learning points to the child, but the child’s brain is not in a place where it can process and retain the information. Children with a FASD need repetitive lessons given when not stressed or anxious.</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This parent is reflecting the characteristic </a:t>
            </a:r>
            <a:r>
              <a:rPr lang="en-US" b="1" kern="1200" dirty="0">
                <a:solidFill>
                  <a:srgbClr val="000000"/>
                </a:solidFill>
                <a:effectLst/>
                <a:latin typeface="Calibri" panose="020F0502020204030204" pitchFamily="34" charset="0"/>
                <a:ea typeface="+mn-ea"/>
                <a:cs typeface="Arial" panose="020B0604020202020204" pitchFamily="34" charset="0"/>
              </a:rPr>
              <a:t>patience.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b="0" kern="1200" dirty="0">
                <a:solidFill>
                  <a:srgbClr val="000000"/>
                </a:solidFill>
                <a:effectLst/>
                <a:latin typeface="Calibri" panose="020F0502020204030204" pitchFamily="34" charset="0"/>
                <a:ea typeface="+mn-ea"/>
                <a:cs typeface="Arial" panose="020B0604020202020204" pitchFamily="34" charset="0"/>
              </a:rPr>
              <a:t>H</a:t>
            </a:r>
            <a:r>
              <a:rPr lang="en-US" kern="1200" dirty="0">
                <a:solidFill>
                  <a:srgbClr val="000000"/>
                </a:solidFill>
                <a:effectLst/>
                <a:latin typeface="Calibri" panose="020F0502020204030204" pitchFamily="34" charset="0"/>
                <a:ea typeface="+mn-ea"/>
                <a:cs typeface="Arial" panose="020B0604020202020204" pitchFamily="34" charset="0"/>
              </a:rPr>
              <a:t>ow do you think this case study would have turned out if the parents had not received training and learned to have more patience with his behaviors’?</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33</a:t>
            </a:fld>
            <a:endParaRPr lang="en-US" dirty="0"/>
          </a:p>
        </p:txBody>
      </p:sp>
    </p:spTree>
    <p:extLst>
      <p:ext uri="{BB962C8B-B14F-4D97-AF65-F5344CB8AC3E}">
        <p14:creationId xmlns:p14="http://schemas.microsoft.com/office/powerpoint/2010/main" val="1197292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In this activity, you facilitate brainstorming about ways to reframe behaviors for three different challenges, recording key ideas on a flipchart.</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Allow approximately 12 minutes for the activity (4 minutes for each challenge). Stick to this time frame in order to have participants experience the challenge of having to think creatively and quickly in the moment!</a:t>
            </a:r>
            <a:endParaRPr lang="en-US" b="1" dirty="0">
              <a:solidFill>
                <a:srgbClr val="000000"/>
              </a:solidFill>
              <a:latin typeface="Calibri" panose="020F0502020204030204" pitchFamily="34" charset="0"/>
            </a:endParaRP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Here’s the first challenge - a child who refuses to shower or bathe and is starting to have strong body odor.</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Facilitate a discussion. Encourage participants to share their ideas.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Write the ideas on a flipchart.</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The slide shows a few examples you can use if needed to kick-start the discussion.</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Allow approximately 4 minutes for this challenge, so that the entire activity will run about 12 minutes.</a:t>
            </a:r>
          </a:p>
        </p:txBody>
      </p:sp>
      <p:sp>
        <p:nvSpPr>
          <p:cNvPr id="4" name="Slide Number Placeholder 3"/>
          <p:cNvSpPr>
            <a:spLocks noGrp="1"/>
          </p:cNvSpPr>
          <p:nvPr>
            <p:ph type="sldNum" sz="quarter" idx="5"/>
          </p:nvPr>
        </p:nvSpPr>
        <p:spPr/>
        <p:txBody>
          <a:bodyPr/>
          <a:lstStyle/>
          <a:p>
            <a:fld id="{3B90169C-AFAA-4B3F-91CC-5EC03E22AE25}" type="slidenum">
              <a:rPr lang="en-US" smtClean="0"/>
              <a:pPr/>
              <a:t>34</a:t>
            </a:fld>
            <a:endParaRPr lang="en-US" dirty="0"/>
          </a:p>
        </p:txBody>
      </p:sp>
    </p:spTree>
    <p:extLst>
      <p:ext uri="{BB962C8B-B14F-4D97-AF65-F5344CB8AC3E}">
        <p14:creationId xmlns:p14="http://schemas.microsoft.com/office/powerpoint/2010/main" val="2336335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Here’s another challenge - a child who </a:t>
            </a:r>
            <a:r>
              <a:rPr lang="en-US" dirty="0">
                <a:solidFill>
                  <a:srgbClr val="000000"/>
                </a:solidFill>
                <a:latin typeface="Calibri" panose="020F0502020204030204" pitchFamily="34" charset="0"/>
              </a:rPr>
              <a:t>refuses to use lotion on their very dry skin. (The child won’t apply it or let you apply it.)</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Facilitate a discussion. Encourage participants to share their ideas.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Write the ideas on a flipchart.</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The slide shows a few examples you can use if needed to kick-start the discussion.</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Allow approximately 4 minutes for this challenge.</a:t>
            </a: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35</a:t>
            </a:fld>
            <a:endParaRPr lang="en-US" dirty="0"/>
          </a:p>
        </p:txBody>
      </p:sp>
    </p:spTree>
    <p:extLst>
      <p:ext uri="{BB962C8B-B14F-4D97-AF65-F5344CB8AC3E}">
        <p14:creationId xmlns:p14="http://schemas.microsoft.com/office/powerpoint/2010/main" val="2728026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What about a child who keeps taking food while everyone is sleeping?</a:t>
            </a:r>
          </a:p>
          <a:p>
            <a:pPr defTabSz="966612">
              <a:defRPr/>
            </a:pPr>
            <a:endParaRPr lang="en-US" dirty="0">
              <a:solidFill>
                <a:srgbClr val="000000"/>
              </a:solidFill>
              <a:latin typeface="Calibri" panose="020F050202020403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Facilitate a discussion. Encourage participants to share their ideas.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Write the ideas on a flipchart.</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The slide shows an example you can use if needed to kick-start the discussion.</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Allow approximately 4 minutes for this challenge.</a:t>
            </a: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36</a:t>
            </a:fld>
            <a:endParaRPr lang="en-US" dirty="0"/>
          </a:p>
        </p:txBody>
      </p:sp>
    </p:spTree>
    <p:extLst>
      <p:ext uri="{BB962C8B-B14F-4D97-AF65-F5344CB8AC3E}">
        <p14:creationId xmlns:p14="http://schemas.microsoft.com/office/powerpoint/2010/main" val="1062168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pPr defTabSz="1021263">
              <a:defRPr/>
            </a:pPr>
            <a:r>
              <a:rPr lang="en-US" b="1" kern="1200" dirty="0">
                <a:solidFill>
                  <a:srgbClr val="000000"/>
                </a:solidFill>
                <a:effectLst/>
                <a:latin typeface="+mn-lt"/>
                <a:ea typeface="+mn-ea"/>
                <a:cs typeface="Arial" panose="020B0604020202020204" pitchFamily="34" charset="0"/>
              </a:rPr>
              <a:t>FACILITATOR'S NOTE</a:t>
            </a:r>
            <a:r>
              <a:rPr lang="en-US" kern="1200" dirty="0">
                <a:solidFill>
                  <a:srgbClr val="000000"/>
                </a:solidFill>
                <a:effectLst/>
                <a:latin typeface="+mn-lt"/>
                <a:ea typeface="+mn-ea"/>
                <a:cs typeface="Arial" panose="020B0604020202020204" pitchFamily="34" charset="0"/>
              </a:rPr>
              <a:t> </a:t>
            </a:r>
          </a:p>
          <a:p>
            <a:pPr defTabSz="1021263">
              <a:defRPr/>
            </a:pPr>
            <a:r>
              <a:rPr lang="en-US" dirty="0">
                <a:solidFill>
                  <a:srgbClr val="000000"/>
                </a:solidFill>
                <a:latin typeface="+mn-lt"/>
              </a:rPr>
              <a:t>A</a:t>
            </a:r>
            <a:r>
              <a:rPr lang="en-US" kern="1200" dirty="0">
                <a:solidFill>
                  <a:srgbClr val="000000"/>
                </a:solidFill>
                <a:effectLst/>
                <a:latin typeface="+mn-lt"/>
                <a:ea typeface="+mn-ea"/>
                <a:cs typeface="Arial" panose="020B0604020202020204" pitchFamily="34" charset="0"/>
              </a:rPr>
              <a:t>sk participants to do on their own at home. </a:t>
            </a:r>
          </a:p>
          <a:p>
            <a:pPr defTabSz="1021263">
              <a:defRPr/>
            </a:pPr>
            <a:r>
              <a:rPr lang="en-US" b="1" kern="1200" dirty="0">
                <a:solidFill>
                  <a:srgbClr val="000000"/>
                </a:solidFill>
                <a:effectLst/>
                <a:latin typeface="+mn-lt"/>
                <a:ea typeface="+mn-ea"/>
                <a:cs typeface="Arial" panose="020B0604020202020204" pitchFamily="34" charset="0"/>
              </a:rPr>
              <a:t> </a:t>
            </a:r>
          </a:p>
          <a:p>
            <a:pPr defTabSz="1021263">
              <a:defRPr/>
            </a:pPr>
            <a:r>
              <a:rPr lang="en-US" b="1" kern="1200" dirty="0">
                <a:solidFill>
                  <a:srgbClr val="000000"/>
                </a:solidFill>
                <a:effectLst/>
                <a:latin typeface="+mn-lt"/>
                <a:ea typeface="+mn-ea"/>
                <a:cs typeface="Arial" panose="020B0604020202020204" pitchFamily="34" charset="0"/>
              </a:rPr>
              <a:t>Note: </a:t>
            </a:r>
            <a:r>
              <a:rPr lang="en-US" b="0" kern="1200" dirty="0">
                <a:solidFill>
                  <a:srgbClr val="000000"/>
                </a:solidFill>
                <a:effectLst/>
                <a:latin typeface="+mn-lt"/>
                <a:ea typeface="+mn-ea"/>
                <a:cs typeface="Arial" panose="020B0604020202020204" pitchFamily="34" charset="0"/>
              </a:rPr>
              <a:t>There are additional questions for kinship caregivers for this activity in the addendum section.</a:t>
            </a:r>
          </a:p>
          <a:p>
            <a:pPr defTabSz="1021263">
              <a:defRPr/>
            </a:pPr>
            <a:endParaRPr lang="en-US" b="1" kern="1200" dirty="0">
              <a:solidFill>
                <a:srgbClr val="000000"/>
              </a:solidFill>
              <a:effectLst/>
              <a:latin typeface="+mn-lt"/>
              <a:ea typeface="+mn-ea"/>
              <a:cs typeface="Arial" panose="020B0604020202020204" pitchFamily="34" charset="0"/>
            </a:endParaRPr>
          </a:p>
          <a:p>
            <a:pPr defTabSz="1021263">
              <a:defRPr/>
            </a:pPr>
            <a:r>
              <a:rPr lang="en-US" b="1" kern="1200" dirty="0">
                <a:solidFill>
                  <a:srgbClr val="000000"/>
                </a:solidFill>
                <a:effectLst/>
                <a:latin typeface="+mn-lt"/>
                <a:ea typeface="+mn-ea"/>
                <a:cs typeface="Arial" panose="020B0604020202020204" pitchFamily="34" charset="0"/>
              </a:rPr>
              <a:t>SAY</a:t>
            </a:r>
          </a:p>
          <a:p>
            <a:pPr defTabSz="1021263">
              <a:defRPr/>
            </a:pPr>
            <a:r>
              <a:rPr lang="en-US" dirty="0">
                <a:solidFill>
                  <a:srgbClr val="000000"/>
                </a:solidFill>
                <a:latin typeface="+mn-lt"/>
              </a:rPr>
              <a:t>We have covered a lot today. </a:t>
            </a:r>
          </a:p>
          <a:p>
            <a:pPr defTabSz="1021263">
              <a:defRPr/>
            </a:pPr>
            <a:endParaRPr lang="en-US" b="0" kern="1200" dirty="0">
              <a:solidFill>
                <a:srgbClr val="000000"/>
              </a:solidFill>
              <a:effectLst/>
              <a:latin typeface="+mn-lt"/>
              <a:ea typeface="+mn-ea"/>
              <a:cs typeface="Arial" panose="020B0604020202020204" pitchFamily="34" charset="0"/>
            </a:endParaRPr>
          </a:p>
          <a:p>
            <a:pPr defTabSz="1021263">
              <a:defRPr/>
            </a:pPr>
            <a:r>
              <a:rPr lang="en-US" dirty="0">
                <a:solidFill>
                  <a:srgbClr val="000000"/>
                </a:solidFill>
                <a:latin typeface="+mn-lt"/>
              </a:rPr>
              <a:t>Th</a:t>
            </a:r>
            <a:r>
              <a:rPr lang="en-US" kern="1200" dirty="0">
                <a:solidFill>
                  <a:srgbClr val="000000"/>
                </a:solidFill>
                <a:effectLst/>
                <a:latin typeface="+mn-lt"/>
                <a:ea typeface="+mn-ea"/>
                <a:cs typeface="Arial" panose="020B0604020202020204" pitchFamily="34" charset="0"/>
              </a:rPr>
              <a:t>ere are three questions to think about for this exercise for you to do at home. Please think about how they might apply to you and record your thoughts in your </a:t>
            </a:r>
            <a:r>
              <a:rPr lang="en-US" b="1" kern="1200" dirty="0">
                <a:solidFill>
                  <a:srgbClr val="000000"/>
                </a:solidFill>
                <a:effectLst/>
                <a:latin typeface="+mn-lt"/>
                <a:ea typeface="+mn-ea"/>
                <a:cs typeface="Arial" panose="020B0604020202020204" pitchFamily="34" charset="0"/>
              </a:rPr>
              <a:t>Participant Resource Manual</a:t>
            </a:r>
            <a:r>
              <a:rPr lang="en-US" kern="1200" dirty="0">
                <a:solidFill>
                  <a:srgbClr val="000000"/>
                </a:solidFill>
                <a:effectLst/>
                <a:latin typeface="+mn-lt"/>
                <a:ea typeface="+mn-ea"/>
                <a:cs typeface="Arial" panose="020B0604020202020204" pitchFamily="34" charset="0"/>
              </a:rPr>
              <a:t>.</a:t>
            </a:r>
          </a:p>
          <a:p>
            <a:pPr marL="241653" indent="-241653">
              <a:spcBef>
                <a:spcPts val="634"/>
              </a:spcBef>
              <a:buFont typeface="Arial" panose="020B0604020202020204" pitchFamily="34" charset="0"/>
              <a:buChar char="•"/>
            </a:pPr>
            <a:r>
              <a:rPr lang="en-US" dirty="0">
                <a:latin typeface="+mn-lt"/>
              </a:rPr>
              <a:t>How hard do you think that it will be to remember and respond to the child’s developmental age, as opposed to their chronological age?</a:t>
            </a:r>
          </a:p>
          <a:p>
            <a:pPr marL="241653" indent="-241653">
              <a:spcBef>
                <a:spcPts val="634"/>
              </a:spcBef>
              <a:buFont typeface="Arial" panose="020B0604020202020204" pitchFamily="34" charset="0"/>
              <a:buChar char="•"/>
            </a:pPr>
            <a:r>
              <a:rPr lang="en-US" dirty="0">
                <a:latin typeface="+mn-lt"/>
              </a:rPr>
              <a:t>What are some behaviors that might easily be misinterpreted by adults that are more likely symptoms of a brain injury?</a:t>
            </a:r>
          </a:p>
          <a:p>
            <a:pPr marL="241653" indent="-241653">
              <a:spcBef>
                <a:spcPts val="634"/>
              </a:spcBef>
              <a:buFont typeface="Arial" panose="020B0604020202020204" pitchFamily="34" charset="0"/>
              <a:buChar char="•"/>
            </a:pPr>
            <a:r>
              <a:rPr lang="en-US" dirty="0">
                <a:latin typeface="+mn-lt"/>
              </a:rPr>
              <a:t>What supports and resources in your community do you think would be helpful to support a child with a FASD, and how could you find these supports and resources? </a:t>
            </a:r>
          </a:p>
          <a:p>
            <a:pPr defTabSz="1021263">
              <a:defRPr/>
            </a:pPr>
            <a:endParaRPr lang="en-US" kern="1200" dirty="0">
              <a:solidFill>
                <a:srgbClr val="000000"/>
              </a:solidFill>
              <a:effectLst/>
              <a:latin typeface="+mn-lt"/>
              <a:ea typeface="+mn-ea"/>
              <a:cs typeface="Arial" panose="020B0604020202020204" pitchFamily="34" charset="0"/>
            </a:endParaRPr>
          </a:p>
          <a:p>
            <a:pPr defTabSz="1021263">
              <a:defRP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37</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37</a:t>
            </a:fld>
            <a:endParaRPr lang="en-US" dirty="0"/>
          </a:p>
        </p:txBody>
      </p:sp>
    </p:spTree>
    <p:extLst>
      <p:ext uri="{BB962C8B-B14F-4D97-AF65-F5344CB8AC3E}">
        <p14:creationId xmlns:p14="http://schemas.microsoft.com/office/powerpoint/2010/main" val="2089881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Now, it’s time to wrap up. Before we do, I want to briefly highlight the key points from this theme:</a:t>
            </a:r>
            <a:endParaRPr lang="en-US" kern="1200" dirty="0">
              <a:solidFill>
                <a:srgbClr val="000000"/>
              </a:solidFill>
              <a:effectLst/>
              <a:latin typeface="Calibri" panose="020F0502020204030204" pitchFamily="34" charset="0"/>
              <a:ea typeface="+mn-ea"/>
              <a:cs typeface="Arial" panose="020B0604020202020204" pitchFamily="34" charset="0"/>
            </a:endParaRPr>
          </a:p>
          <a:p>
            <a:pPr lvl="0">
              <a:defRPr/>
            </a:pPr>
            <a:endParaRPr lang="en-US" dirty="0">
              <a:solidFill>
                <a:srgbClr val="000000"/>
              </a:solidFill>
              <a:latin typeface="Calibri" panose="020F0502020204030204" pitchFamily="34" charset="0"/>
            </a:endParaRPr>
          </a:p>
          <a:p>
            <a:pPr lvl="0"/>
            <a:r>
              <a:rPr lang="en-US" b="0" kern="1200" dirty="0">
                <a:solidFill>
                  <a:srgbClr val="000000"/>
                </a:solidFill>
                <a:effectLst/>
                <a:latin typeface="Calibri" panose="020F0502020204030204" pitchFamily="34" charset="0"/>
                <a:ea typeface="+mn-ea"/>
                <a:cs typeface="Arial" panose="020B0604020202020204" pitchFamily="34" charset="0"/>
              </a:rPr>
              <a:t>Impacts:</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Alcohol and drug exposure can have a negative impact on the developing fetus.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Challenges may occur from infancy to adolescence/adulthood.</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FASDs are considered a brain injury and a lifelong disability.</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Many people with a FASD will need additional support and guidance throughout their lives.</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b="0" kern="1200" dirty="0">
                <a:solidFill>
                  <a:srgbClr val="000000"/>
                </a:solidFill>
                <a:effectLst/>
                <a:latin typeface="Calibri" panose="020F0502020204030204" pitchFamily="34" charset="0"/>
                <a:ea typeface="+mn-ea"/>
                <a:cs typeface="Arial" panose="020B0604020202020204" pitchFamily="34" charset="0"/>
              </a:rPr>
              <a:t>Interventions:</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We cannot erase the brain damage from prenatal substance use, but we can:</a:t>
            </a:r>
          </a:p>
          <a:p>
            <a:pPr marL="374562" lvl="1" indent="-181240">
              <a:buFont typeface="Wingdings"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Identify challenges in an early and ongoing fashion.</a:t>
            </a:r>
          </a:p>
          <a:p>
            <a:pPr marL="374562" lvl="1" indent="-181240">
              <a:buFont typeface="Wingdings"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Promote resilience.</a:t>
            </a:r>
          </a:p>
          <a:p>
            <a:pPr marL="374562" lvl="1" indent="-181240">
              <a:buFont typeface="Wingdings"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Reframe challenging behaviors.</a:t>
            </a:r>
          </a:p>
          <a:p>
            <a:pPr marL="374562" lvl="1" indent="-181240">
              <a:buFont typeface="Wingdings"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Support children at their developmental and cognitive level.</a:t>
            </a:r>
          </a:p>
          <a:p>
            <a:pPr marL="374562" lvl="1" indent="-181240">
              <a:buFont typeface="Wingdings"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Parent with patience, commitment, and flexibility.</a:t>
            </a:r>
          </a:p>
          <a:p>
            <a:pPr lvl="0">
              <a:defRPr/>
            </a:pP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38</a:t>
            </a:fld>
            <a:endParaRPr lang="en-US" dirty="0"/>
          </a:p>
        </p:txBody>
      </p:sp>
    </p:spTree>
    <p:extLst>
      <p:ext uri="{BB962C8B-B14F-4D97-AF65-F5344CB8AC3E}">
        <p14:creationId xmlns:p14="http://schemas.microsoft.com/office/powerpoint/2010/main" val="1889527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u="none" kern="1200" dirty="0">
                <a:solidFill>
                  <a:srgbClr val="000000"/>
                </a:solidFill>
                <a:effectLst/>
                <a:latin typeface="+mn-lt"/>
                <a:ea typeface="+mn-ea"/>
                <a:cs typeface="+mn-cs"/>
              </a:rPr>
              <a:t>SAY</a:t>
            </a:r>
          </a:p>
          <a:p>
            <a:r>
              <a:rPr lang="en-US" kern="1200" dirty="0">
                <a:solidFill>
                  <a:srgbClr val="000000"/>
                </a:solidFill>
                <a:effectLst/>
                <a:latin typeface="+mn-lt"/>
                <a:ea typeface="+mn-ea"/>
                <a:cs typeface="+mn-cs"/>
              </a:rPr>
              <a:t>It is critical that as you go through this journey, you continue to enhance your knowledge and skills. It is important that you continue your own learning by taking advantage of resources that are available to you.  This theme has numerous resources that will help you continue to learn more about this topic that can be found on the NTDC website or in CapLEARN. </a:t>
            </a:r>
          </a:p>
          <a:p>
            <a:endParaRPr lang="en-US" dirty="0">
              <a:solidFill>
                <a:srgbClr val="000000"/>
              </a:solidFill>
              <a:latin typeface="+mn-lt"/>
              <a:cs typeface="+mn-cs"/>
            </a:endParaRPr>
          </a:p>
          <a:p>
            <a:r>
              <a:rPr lang="en-US" kern="1200" dirty="0">
                <a:solidFill>
                  <a:srgbClr val="000000"/>
                </a:solidFill>
                <a:effectLst/>
                <a:latin typeface="+mn-lt"/>
                <a:ea typeface="+mn-ea"/>
                <a:cs typeface="+mn-cs"/>
              </a:rPr>
              <a:t>Three excellent resources for this theme are: </a:t>
            </a:r>
          </a:p>
          <a:p>
            <a:endParaRPr lang="en-US" kern="1200" dirty="0">
              <a:solidFill>
                <a:srgbClr val="000000"/>
              </a:solidFill>
              <a:effectLst/>
              <a:latin typeface="+mn-lt"/>
              <a:ea typeface="+mn-ea"/>
              <a:cs typeface="+mn-cs"/>
            </a:endParaRPr>
          </a:p>
          <a:p>
            <a:pPr lvl="1"/>
            <a:r>
              <a:rPr lang="en-US" kern="1200" dirty="0">
                <a:solidFill>
                  <a:srgbClr val="000000"/>
                </a:solidFill>
                <a:effectLst/>
                <a:latin typeface="+mn-lt"/>
                <a:ea typeface="+mn-ea"/>
                <a:cs typeface="+mn-cs"/>
              </a:rPr>
              <a:t>1. The</a:t>
            </a:r>
            <a:r>
              <a:rPr lang="en-US" i="0" u="none" strike="noStrike" baseline="0" dirty="0">
                <a:latin typeface="+mn-lt"/>
              </a:rPr>
              <a:t> </a:t>
            </a:r>
            <a:r>
              <a:rPr lang="en-US" b="0" i="0" u="none" strike="noStrike" baseline="0" dirty="0">
                <a:latin typeface="+mn-lt"/>
              </a:rPr>
              <a:t>NTDC Podcast, </a:t>
            </a:r>
            <a:r>
              <a:rPr lang="en-US" b="1" i="0" u="none" strike="noStrike" baseline="0" dirty="0">
                <a:latin typeface="+mn-lt"/>
              </a:rPr>
              <a:t>The Impact of Substance Use </a:t>
            </a:r>
            <a:r>
              <a:rPr lang="en-US" b="0" i="0" u="none" strike="noStrike" baseline="0" dirty="0">
                <a:latin typeface="+mn-lt"/>
              </a:rPr>
              <a:t>with Julian Davies, M.D.</a:t>
            </a:r>
            <a:endParaRPr lang="en-US" b="0" i="0" u="none" strike="noStrike" kern="1200" baseline="0" dirty="0">
              <a:solidFill>
                <a:srgbClr val="000000"/>
              </a:solidFill>
              <a:effectLst/>
              <a:latin typeface="+mn-lt"/>
              <a:ea typeface="+mn-ea"/>
              <a:cs typeface="+mn-cs"/>
            </a:endParaRPr>
          </a:p>
          <a:p>
            <a:pPr lvl="1"/>
            <a:r>
              <a:rPr lang="en-US" b="0" i="0" u="none" strike="noStrike" kern="1200" baseline="0" dirty="0">
                <a:solidFill>
                  <a:srgbClr val="000000"/>
                </a:solidFill>
                <a:effectLst/>
                <a:latin typeface="+mn-lt"/>
                <a:ea typeface="+mn-ea"/>
                <a:cs typeface="+mn-cs"/>
              </a:rPr>
              <a:t>2. </a:t>
            </a:r>
            <a:r>
              <a:rPr lang="en-US" b="1" i="0" u="none" strike="noStrike" baseline="0" dirty="0">
                <a:solidFill>
                  <a:srgbClr val="000000"/>
                </a:solidFill>
                <a:latin typeface="+mn-lt"/>
              </a:rPr>
              <a:t>FASD Parent Tip Sheet </a:t>
            </a:r>
            <a:r>
              <a:rPr lang="en-US" b="0" i="0" u="none" strike="noStrike" baseline="0" dirty="0">
                <a:solidFill>
                  <a:srgbClr val="000000"/>
                </a:solidFill>
                <a:latin typeface="+mn-lt"/>
              </a:rPr>
              <a:t>(NACAC)</a:t>
            </a:r>
          </a:p>
          <a:p>
            <a:pPr lvl="1"/>
            <a:r>
              <a:rPr lang="en-US" b="0" i="0" u="none" strike="noStrike" baseline="0" dirty="0">
                <a:latin typeface="+mn-lt"/>
              </a:rPr>
              <a:t>3. </a:t>
            </a:r>
            <a:r>
              <a:rPr lang="en-US" b="1" i="0" u="none" strike="noStrike" baseline="0" dirty="0">
                <a:solidFill>
                  <a:srgbClr val="000000"/>
                </a:solidFill>
                <a:latin typeface="+mn-lt"/>
              </a:rPr>
              <a:t>Children and Adolescent Prenatal Alcohol and Drug Exposure Intervention Table </a:t>
            </a:r>
            <a:r>
              <a:rPr lang="en-US" i="0" u="none" strike="noStrike" baseline="0" dirty="0">
                <a:solidFill>
                  <a:srgbClr val="000000"/>
                </a:solidFill>
                <a:latin typeface="+mn-lt"/>
              </a:rPr>
              <a:t>by </a:t>
            </a:r>
            <a:r>
              <a:rPr lang="en-US" b="0" i="0" u="none" strike="noStrike" baseline="0" dirty="0">
                <a:solidFill>
                  <a:srgbClr val="000000"/>
                </a:solidFill>
                <a:latin typeface="+mn-lt"/>
              </a:rPr>
              <a:t>Julia Bledsoe, MD</a:t>
            </a:r>
            <a:endParaRPr lang="en-US" kern="1200" dirty="0">
              <a:solidFill>
                <a:srgbClr val="000000"/>
              </a:solidFill>
              <a:effectLst/>
              <a:latin typeface="+mn-lt"/>
              <a:ea typeface="+mn-ea"/>
              <a:cs typeface="+mn-cs"/>
            </a:endParaRPr>
          </a:p>
          <a:p>
            <a:endParaRPr lang="en-US" dirty="0">
              <a:solidFill>
                <a:srgbClr val="000000"/>
              </a:solidFill>
              <a:highlight>
                <a:srgbClr val="FFFF00"/>
              </a:highlight>
              <a:latin typeface="+mn-lt"/>
              <a:cs typeface="+mn-cs"/>
            </a:endParaRPr>
          </a:p>
          <a:p>
            <a:r>
              <a:rPr lang="en-US" kern="1200" dirty="0">
                <a:solidFill>
                  <a:srgbClr val="000000"/>
                </a:solidFill>
                <a:effectLst/>
                <a:highlight>
                  <a:srgbClr val="FFFF00"/>
                </a:highlight>
                <a:latin typeface="+mn-lt"/>
                <a:ea typeface="+mn-ea"/>
                <a:cs typeface="+mn-cs"/>
              </a:rPr>
              <a:t>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39</a:t>
            </a:fld>
            <a:endParaRPr lang="en-US" dirty="0"/>
          </a:p>
        </p:txBody>
      </p:sp>
    </p:spTree>
    <p:extLst>
      <p:ext uri="{BB962C8B-B14F-4D97-AF65-F5344CB8AC3E}">
        <p14:creationId xmlns:p14="http://schemas.microsoft.com/office/powerpoint/2010/main" val="223050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219352"/>
            <a:ext cx="6097458" cy="8381848"/>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Prior to the session, review the theme and competencies. You will not read these aloud to participants. Participants can access the competencies in in their </a:t>
            </a:r>
            <a:r>
              <a:rPr lang="en-US" b="1" dirty="0">
                <a:solidFill>
                  <a:srgbClr val="000000"/>
                </a:solidFill>
                <a:latin typeface="Calibri" panose="020F0502020204030204" pitchFamily="34" charset="0"/>
              </a:rPr>
              <a:t>Participant Resource Manual.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*FASD = fetal alcohol spectrum disorders</a:t>
            </a:r>
          </a:p>
          <a:p>
            <a:r>
              <a:rPr lang="en-US" dirty="0">
                <a:solidFill>
                  <a:srgbClr val="000000"/>
                </a:solidFill>
                <a:latin typeface="Calibri" panose="020F0502020204030204" pitchFamily="34" charset="0"/>
              </a:rPr>
              <a:t>*FAS=fetal alcohol syndrome</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4</a:t>
            </a:fld>
            <a:endParaRPr lang="en-US" dirty="0"/>
          </a:p>
        </p:txBody>
      </p:sp>
      <p:graphicFrame>
        <p:nvGraphicFramePr>
          <p:cNvPr id="5" name="Table 5">
            <a:extLst>
              <a:ext uri="{FF2B5EF4-FFF2-40B4-BE49-F238E27FC236}">
                <a16:creationId xmlns:a16="http://schemas.microsoft.com/office/drawing/2014/main" id="{EBA97B0B-4A35-D14E-83F4-FA32B2C771D1}"/>
              </a:ext>
            </a:extLst>
          </p:cNvPr>
          <p:cNvGraphicFramePr>
            <a:graphicFrameLocks/>
          </p:cNvGraphicFramePr>
          <p:nvPr>
            <p:extLst>
              <p:ext uri="{D42A27DB-BD31-4B8C-83A1-F6EECF244321}">
                <p14:modId xmlns:p14="http://schemas.microsoft.com/office/powerpoint/2010/main" val="1174452173"/>
              </p:ext>
            </p:extLst>
          </p:nvPr>
        </p:nvGraphicFramePr>
        <p:xfrm>
          <a:off x="860612" y="3728146"/>
          <a:ext cx="6093207" cy="4653703"/>
        </p:xfrm>
        <a:graphic>
          <a:graphicData uri="http://schemas.openxmlformats.org/drawingml/2006/table">
            <a:tbl>
              <a:tblPr firstRow="1" bandRow="1">
                <a:tableStyleId>{69CF1AB2-1976-4502-BF36-3FF5EA218861}</a:tableStyleId>
              </a:tblPr>
              <a:tblGrid>
                <a:gridCol w="6093207">
                  <a:extLst>
                    <a:ext uri="{9D8B030D-6E8A-4147-A177-3AD203B41FA5}">
                      <a16:colId xmlns:a16="http://schemas.microsoft.com/office/drawing/2014/main" val="2179853046"/>
                    </a:ext>
                  </a:extLst>
                </a:gridCol>
              </a:tblGrid>
              <a:tr h="296755">
                <a:tc>
                  <a:txBody>
                    <a:bodyPr/>
                    <a:lstStyle/>
                    <a:p>
                      <a:r>
                        <a:rPr lang="en-US" sz="1300" dirty="0">
                          <a:solidFill>
                            <a:schemeClr val="tx1"/>
                          </a:solidFill>
                        </a:rPr>
                        <a:t>Competencies</a:t>
                      </a:r>
                      <a:endParaRPr lang="en-US" sz="1300" b="0" dirty="0">
                        <a:solidFill>
                          <a:schemeClr val="tx1"/>
                        </a:solidFill>
                        <a:latin typeface="+mj-lt"/>
                      </a:endParaRPr>
                    </a:p>
                  </a:txBody>
                  <a:tcPr marL="97536" marR="97536" marT="48006" marB="48006"/>
                </a:tc>
                <a:extLst>
                  <a:ext uri="{0D108BD9-81ED-4DB2-BD59-A6C34878D82A}">
                    <a16:rowId xmlns:a16="http://schemas.microsoft.com/office/drawing/2014/main" val="2795227620"/>
                  </a:ext>
                </a:extLst>
              </a:tr>
              <a:tr h="296755">
                <a:tc>
                  <a:txBody>
                    <a:bodyPr/>
                    <a:lstStyle/>
                    <a:p>
                      <a:r>
                        <a:rPr lang="en-US" sz="1300" dirty="0">
                          <a:solidFill>
                            <a:schemeClr val="tx1"/>
                          </a:solidFill>
                        </a:rPr>
                        <a:t>Knowledge</a:t>
                      </a:r>
                      <a:endParaRPr lang="en-US" sz="1300" b="1" dirty="0">
                        <a:solidFill>
                          <a:schemeClr val="tx1"/>
                        </a:solidFill>
                      </a:endParaRPr>
                    </a:p>
                  </a:txBody>
                  <a:tcPr marL="97536" marR="97536" marT="48006" marB="48006"/>
                </a:tc>
                <a:extLst>
                  <a:ext uri="{0D108BD9-81ED-4DB2-BD59-A6C34878D82A}">
                    <a16:rowId xmlns:a16="http://schemas.microsoft.com/office/drawing/2014/main" val="809970072"/>
                  </a:ext>
                </a:extLst>
              </a:tr>
              <a:tr h="1681616">
                <a:tc>
                  <a:txBody>
                    <a:bodyPr/>
                    <a:lstStyle/>
                    <a:p>
                      <a:pPr marL="171450" indent="-171450">
                        <a:buFont typeface="Arial" panose="020B0604020202020204" pitchFamily="34" charset="0"/>
                        <a:buChar char="•"/>
                      </a:pPr>
                      <a:r>
                        <a:rPr lang="en-US" sz="1300" dirty="0">
                          <a:solidFill>
                            <a:schemeClr val="tx1"/>
                          </a:solidFill>
                        </a:rPr>
                        <a:t>Understand what FASD is and the potential lifelong impact upon children’s social, emotional, and cognitive functioning that are associated with this and other parental substance use conditions.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chemeClr val="tx1"/>
                          </a:solidFill>
                        </a:rPr>
                        <a:t>Understand the impact substance use has on the developing brain</a:t>
                      </a:r>
                      <a:r>
                        <a:rPr lang="en-US" sz="1300" kern="1200" dirty="0">
                          <a:solidFill>
                            <a:schemeClr val="dk1"/>
                          </a:solidFill>
                          <a:effectLst/>
                          <a:latin typeface="+mn-lt"/>
                          <a:ea typeface="+mn-ea"/>
                          <a:cs typeface="+mn-cs"/>
                        </a:rPr>
                        <a:t> - </a:t>
                      </a:r>
                      <a:r>
                        <a:rPr lang="en-US" sz="1300" dirty="0">
                          <a:solidFill>
                            <a:schemeClr val="tx1"/>
                          </a:solidFill>
                        </a:rPr>
                        <a:t>both in utero and throughout the lifetime. </a:t>
                      </a:r>
                    </a:p>
                    <a:p>
                      <a:pPr marL="171450" indent="-171450">
                        <a:buFont typeface="Arial" panose="020B0604020202020204" pitchFamily="34" charset="0"/>
                        <a:buChar char="•"/>
                      </a:pPr>
                      <a:r>
                        <a:rPr lang="en-US" sz="1300" dirty="0">
                          <a:solidFill>
                            <a:schemeClr val="tx1"/>
                          </a:solidFill>
                        </a:rPr>
                        <a:t>Can identify strategies to effectively parent children who have been exposed to substances prenatally. </a:t>
                      </a:r>
                    </a:p>
                    <a:p>
                      <a:pPr marL="171450" indent="-171450">
                        <a:buFont typeface="Arial" panose="020B0604020202020204" pitchFamily="34" charset="0"/>
                        <a:buChar char="•"/>
                      </a:pPr>
                      <a:r>
                        <a:rPr lang="en-US" sz="1300" dirty="0">
                          <a:solidFill>
                            <a:schemeClr val="tx1"/>
                          </a:solidFill>
                        </a:rPr>
                        <a:t>Understand the genetic component of addiction and addiction as a chronic disease. </a:t>
                      </a:r>
                      <a:endParaRPr lang="en-US"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7536" marR="97536" marT="48006" marB="48006"/>
                </a:tc>
                <a:extLst>
                  <a:ext uri="{0D108BD9-81ED-4DB2-BD59-A6C34878D82A}">
                    <a16:rowId xmlns:a16="http://schemas.microsoft.com/office/drawing/2014/main" val="936663550"/>
                  </a:ext>
                </a:extLst>
              </a:tr>
              <a:tr h="296755">
                <a:tc>
                  <a:txBody>
                    <a:bodyPr/>
                    <a:lstStyle/>
                    <a:p>
                      <a:pPr marL="0" indent="0">
                        <a:buFont typeface="+mj-lt"/>
                        <a:buNone/>
                      </a:pPr>
                      <a:r>
                        <a:rPr lang="en-US" sz="1300" dirty="0">
                          <a:solidFill>
                            <a:schemeClr val="tx1"/>
                          </a:solidFill>
                        </a:rPr>
                        <a:t>Attitudes</a:t>
                      </a:r>
                      <a:endParaRPr lang="en-US" sz="1300" b="1" dirty="0">
                        <a:solidFill>
                          <a:schemeClr val="tx1"/>
                        </a:solidFill>
                      </a:endParaRPr>
                    </a:p>
                  </a:txBody>
                  <a:tcPr marL="97536" marR="97536" marT="48006" marB="48006"/>
                </a:tc>
                <a:extLst>
                  <a:ext uri="{0D108BD9-81ED-4DB2-BD59-A6C34878D82A}">
                    <a16:rowId xmlns:a16="http://schemas.microsoft.com/office/drawing/2014/main" val="2744852601"/>
                  </a:ext>
                </a:extLst>
              </a:tr>
              <a:tr h="1483778">
                <a:tc>
                  <a:txBody>
                    <a:bodyPr/>
                    <a:lstStyle/>
                    <a:p>
                      <a:pPr marL="171450" indent="-171450">
                        <a:buFont typeface="Arial" panose="020B0604020202020204" pitchFamily="34" charset="0"/>
                        <a:buChar char="•"/>
                      </a:pPr>
                      <a:r>
                        <a:rPr lang="en-US" sz="1300" dirty="0">
                          <a:solidFill>
                            <a:schemeClr val="tx1"/>
                          </a:solidFill>
                        </a:rPr>
                        <a:t>Committed to learning new techniques and adjusting parenting style when caring for children who have been exposed to substances prenatally. </a:t>
                      </a:r>
                    </a:p>
                    <a:p>
                      <a:pPr marL="171450" indent="-171450">
                        <a:buFont typeface="Arial" panose="020B0604020202020204" pitchFamily="34" charset="0"/>
                        <a:buChar char="•"/>
                      </a:pPr>
                      <a:r>
                        <a:rPr lang="en-US" sz="1300" dirty="0">
                          <a:solidFill>
                            <a:schemeClr val="tx1"/>
                          </a:solidFill>
                        </a:rPr>
                        <a:t>Committed to model a healthy lifestyle for children. </a:t>
                      </a:r>
                    </a:p>
                    <a:p>
                      <a:pPr marL="171450" indent="-171450">
                        <a:buFont typeface="Arial" panose="020B0604020202020204" pitchFamily="34" charset="0"/>
                        <a:buChar char="•"/>
                      </a:pPr>
                      <a:r>
                        <a:rPr lang="en-US" sz="1300" dirty="0">
                          <a:solidFill>
                            <a:schemeClr val="tx1"/>
                          </a:solidFill>
                        </a:rPr>
                        <a:t>Embraces the concept that children who have been exposed to substances will likely have special needs. </a:t>
                      </a:r>
                    </a:p>
                    <a:p>
                      <a:pPr marL="171450" indent="-171450">
                        <a:buFont typeface="Arial" panose="020B0604020202020204" pitchFamily="34" charset="0"/>
                        <a:buChar char="•"/>
                      </a:pPr>
                      <a:r>
                        <a:rPr lang="en-US" sz="1300" dirty="0">
                          <a:solidFill>
                            <a:schemeClr val="tx1"/>
                          </a:solidFill>
                        </a:rPr>
                        <a:t>Willing to have compassion for parents who are seeking treatment for an addiction and understands that relapse is a part of recovery. </a:t>
                      </a:r>
                      <a:endParaRPr lang="en-US" sz="1300" dirty="0">
                        <a:solidFill>
                          <a:schemeClr val="tx1"/>
                        </a:solidFill>
                        <a:effectLst/>
                      </a:endParaRPr>
                    </a:p>
                  </a:txBody>
                  <a:tcPr marL="97536" marR="97536" marT="48006" marB="48006"/>
                </a:tc>
                <a:extLst>
                  <a:ext uri="{0D108BD9-81ED-4DB2-BD59-A6C34878D82A}">
                    <a16:rowId xmlns:a16="http://schemas.microsoft.com/office/drawing/2014/main" val="482859436"/>
                  </a:ext>
                </a:extLst>
              </a:tr>
              <a:tr h="296755">
                <a:tc>
                  <a:txBody>
                    <a:bodyPr/>
                    <a:lstStyle/>
                    <a:p>
                      <a:pPr marL="0" indent="0">
                        <a:buFont typeface="+mj-lt"/>
                        <a:buNone/>
                      </a:pPr>
                      <a:r>
                        <a:rPr lang="en-US" sz="1300" dirty="0">
                          <a:solidFill>
                            <a:schemeClr val="tx1"/>
                          </a:solidFill>
                        </a:rPr>
                        <a:t>Skill</a:t>
                      </a:r>
                      <a:endParaRPr lang="en-US" sz="1300" b="1" dirty="0">
                        <a:solidFill>
                          <a:schemeClr val="tx1"/>
                        </a:solidFill>
                      </a:endParaRPr>
                    </a:p>
                  </a:txBody>
                  <a:tcPr marL="97536" marR="97536" marT="48006" marB="48006"/>
                </a:tc>
                <a:extLst>
                  <a:ext uri="{0D108BD9-81ED-4DB2-BD59-A6C34878D82A}">
                    <a16:rowId xmlns:a16="http://schemas.microsoft.com/office/drawing/2014/main" val="4172620187"/>
                  </a:ext>
                </a:extLst>
              </a:tr>
              <a:tr h="301289">
                <a:tc>
                  <a:txBody>
                    <a:bodyPr/>
                    <a:lstStyle/>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00" dirty="0">
                          <a:solidFill>
                            <a:schemeClr val="tx1"/>
                          </a:solidFill>
                        </a:rPr>
                        <a:t>Able to reframe challenging behaviors using positive behavioral support techniques.</a:t>
                      </a:r>
                      <a:endParaRPr lang="en-US" sz="1300" dirty="0">
                        <a:solidFill>
                          <a:schemeClr val="tx1"/>
                        </a:solidFill>
                        <a:effectLst/>
                      </a:endParaRPr>
                    </a:p>
                  </a:txBody>
                  <a:tcPr marL="97536" marR="97536" marT="48006" marB="48006"/>
                </a:tc>
                <a:extLst>
                  <a:ext uri="{0D108BD9-81ED-4DB2-BD59-A6C34878D82A}">
                    <a16:rowId xmlns:a16="http://schemas.microsoft.com/office/drawing/2014/main" val="3517973754"/>
                  </a:ext>
                </a:extLst>
              </a:tr>
            </a:tbl>
          </a:graphicData>
        </a:graphic>
      </p:graphicFrame>
      <p:graphicFrame>
        <p:nvGraphicFramePr>
          <p:cNvPr id="6" name="Table 5">
            <a:extLst>
              <a:ext uri="{FF2B5EF4-FFF2-40B4-BE49-F238E27FC236}">
                <a16:creationId xmlns:a16="http://schemas.microsoft.com/office/drawing/2014/main" id="{A2B929CC-536A-204E-A187-4A0AEA05DF52}"/>
              </a:ext>
            </a:extLst>
          </p:cNvPr>
          <p:cNvGraphicFramePr>
            <a:graphicFrameLocks noGrp="1"/>
          </p:cNvGraphicFramePr>
          <p:nvPr>
            <p:extLst>
              <p:ext uri="{D42A27DB-BD31-4B8C-83A1-F6EECF244321}">
                <p14:modId xmlns:p14="http://schemas.microsoft.com/office/powerpoint/2010/main" val="504189046"/>
              </p:ext>
            </p:extLst>
          </p:nvPr>
        </p:nvGraphicFramePr>
        <p:xfrm>
          <a:off x="820928" y="2170546"/>
          <a:ext cx="6132892" cy="1596252"/>
        </p:xfrm>
        <a:graphic>
          <a:graphicData uri="http://schemas.openxmlformats.org/drawingml/2006/table">
            <a:tbl>
              <a:tblPr firstRow="1" bandRow="1">
                <a:tableStyleId>{22838BEF-8BB2-4498-84A7-C5851F593DF1}</a:tableStyleId>
              </a:tblPr>
              <a:tblGrid>
                <a:gridCol w="6132892">
                  <a:extLst>
                    <a:ext uri="{9D8B030D-6E8A-4147-A177-3AD203B41FA5}">
                      <a16:colId xmlns:a16="http://schemas.microsoft.com/office/drawing/2014/main" val="2041831815"/>
                    </a:ext>
                  </a:extLst>
                </a:gridCol>
              </a:tblGrid>
              <a:tr h="311520">
                <a:tc>
                  <a:txBody>
                    <a:bodyPr/>
                    <a:lstStyle/>
                    <a:p>
                      <a:r>
                        <a:rPr lang="en-US" sz="1300" b="1" dirty="0">
                          <a:solidFill>
                            <a:schemeClr val="tx1"/>
                          </a:solidFill>
                          <a:latin typeface="+mn-lt"/>
                        </a:rPr>
                        <a:t>Theme: Impact of Substance Use</a:t>
                      </a:r>
                    </a:p>
                  </a:txBody>
                  <a:tcPr marL="97536" marR="97536" marT="48006" marB="48006"/>
                </a:tc>
                <a:extLst>
                  <a:ext uri="{0D108BD9-81ED-4DB2-BD59-A6C34878D82A}">
                    <a16:rowId xmlns:a16="http://schemas.microsoft.com/office/drawing/2014/main" val="72925292"/>
                  </a:ext>
                </a:extLst>
              </a:tr>
              <a:tr h="1246080">
                <a:tc>
                  <a:txBody>
                    <a:bodyPr/>
                    <a:lstStyle/>
                    <a:p>
                      <a:pPr marL="0" indent="0">
                        <a:buFont typeface="Arial" panose="020B0604020202020204" pitchFamily="34" charset="0"/>
                        <a:buNone/>
                      </a:pPr>
                      <a:r>
                        <a:rPr lang="en-US" sz="1300" dirty="0">
                          <a:solidFill>
                            <a:schemeClr val="tx1"/>
                          </a:solidFill>
                        </a:rPr>
                        <a:t>Understand the short and long-term impact on children exposed to substances prenatally including FASD*; recognize issues that may be present if parents use(d) substances; aware of medical issues that can arise due to substance exposure including higher risk of later addiction; understand the genetic component of addiction and addiction as a chronic disease; aware of parenting strategies for children exposed to substances prenatally.</a:t>
                      </a:r>
                    </a:p>
                  </a:txBody>
                  <a:tcPr marL="97536" marR="97536" marT="48006" marB="48006"/>
                </a:tc>
                <a:extLst>
                  <a:ext uri="{0D108BD9-81ED-4DB2-BD59-A6C34878D82A}">
                    <a16:rowId xmlns:a16="http://schemas.microsoft.com/office/drawing/2014/main" val="2262000146"/>
                  </a:ext>
                </a:extLst>
              </a:tr>
            </a:tbl>
          </a:graphicData>
        </a:graphic>
      </p:graphicFrame>
      <p:sp>
        <p:nvSpPr>
          <p:cNvPr id="7" name="Rectangle 6">
            <a:extLst>
              <a:ext uri="{FF2B5EF4-FFF2-40B4-BE49-F238E27FC236}">
                <a16:creationId xmlns:a16="http://schemas.microsoft.com/office/drawing/2014/main" id="{B0D834C1-73E9-4646-ADA5-3E0ADCC13448}"/>
              </a:ext>
            </a:extLst>
          </p:cNvPr>
          <p:cNvSpPr/>
          <p:nvPr/>
        </p:nvSpPr>
        <p:spPr>
          <a:xfrm>
            <a:off x="731520" y="700005"/>
            <a:ext cx="3521441" cy="374605"/>
          </a:xfrm>
          <a:prstGeom prst="rect">
            <a:avLst/>
          </a:prstGeom>
        </p:spPr>
        <p:txBody>
          <a:bodyPr wrap="none" lIns="96661" tIns="48331" rIns="96661" bIns="48331">
            <a:spAutoFit/>
          </a:bodyPr>
          <a:lstStyle/>
          <a:p>
            <a:r>
              <a:rPr lang="en-US" dirty="0">
                <a:solidFill>
                  <a:srgbClr val="183250"/>
                </a:solidFill>
                <a:latin typeface="Arial Rounded MT Bold" panose="020F0704030504030204" pitchFamily="34" charset="77"/>
              </a:rPr>
              <a:t>THEME AND COMPETENCIES</a:t>
            </a:r>
          </a:p>
        </p:txBody>
      </p:sp>
      <p:sp>
        <p:nvSpPr>
          <p:cNvPr id="10" name="Slide Number Placeholder 6">
            <a:extLst>
              <a:ext uri="{FF2B5EF4-FFF2-40B4-BE49-F238E27FC236}">
                <a16:creationId xmlns:a16="http://schemas.microsoft.com/office/drawing/2014/main" id="{E531E76F-3AB0-4C4F-A6AF-BE7C3CEFCC33}"/>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a:t>
            </a:fld>
            <a:endParaRPr lang="en-US" dirty="0"/>
          </a:p>
        </p:txBody>
      </p:sp>
    </p:spTree>
    <p:extLst>
      <p:ext uri="{BB962C8B-B14F-4D97-AF65-F5344CB8AC3E}">
        <p14:creationId xmlns:p14="http://schemas.microsoft.com/office/powerpoint/2010/main" val="624631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6"/>
            <a:ext cx="5852160" cy="4672893"/>
          </a:xfrm>
        </p:spPr>
        <p:txBody>
          <a:bodyPr/>
          <a:lstStyle/>
          <a:p>
            <a:r>
              <a:rPr lang="en-US" b="1" kern="1200" dirty="0">
                <a:solidFill>
                  <a:srgbClr val="000000"/>
                </a:solidFill>
                <a:effectLst/>
                <a:latin typeface="Calibri" panose="020F0502020204030204" pitchFamily="34" charset="0"/>
                <a:ea typeface="+mn-ea"/>
                <a:cs typeface="+mn-cs"/>
              </a:rPr>
              <a:t>FACILITATOR'S NOTE</a:t>
            </a:r>
          </a:p>
          <a:p>
            <a:pPr lvl="0">
              <a:defRPr/>
            </a:pPr>
            <a:r>
              <a:rPr lang="en-US" dirty="0">
                <a:solidFill>
                  <a:srgbClr val="000000"/>
                </a:solidFill>
                <a:latin typeface="Calibri" panose="020F0502020204030204" pitchFamily="34" charset="0"/>
              </a:rPr>
              <a:t>The closing quote above and the paraphrase section below will be done only once per day, after the last theme presented.  If you are moving on to another theme, invite them to take a break, stretch, or breathe before moving on to the next theme.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If closing for the day: </a:t>
            </a:r>
          </a:p>
          <a:p>
            <a:pPr marL="185818" indent="-185818">
              <a:buFont typeface="Arial" panose="020B0604020202020204" pitchFamily="34" charset="0"/>
              <a:buChar char="•"/>
            </a:pPr>
            <a:r>
              <a:rPr lang="en-US" dirty="0">
                <a:solidFill>
                  <a:srgbClr val="000000"/>
                </a:solidFill>
                <a:latin typeface="Calibri" panose="020F0502020204030204" pitchFamily="34" charset="0"/>
              </a:rPr>
              <a:t>Thank everyone for attending and for their thoughtful participation and attention. Remind the participants that although this training may seem long, it is critical for them to gather the knowledge, attitude, and skills that are needed as they embark on this journey because they ultimately will play a huge role in the lives of children and families. </a:t>
            </a:r>
          </a:p>
          <a:p>
            <a:pPr marL="185818" indent="-185818">
              <a:buFont typeface="Arial" panose="020B0604020202020204" pitchFamily="34" charset="0"/>
              <a:buChar cha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Close out the day by covering the below topics:</a:t>
            </a:r>
          </a:p>
          <a:p>
            <a:pPr marL="185818" indent="-185818">
              <a:buFont typeface="Arial" panose="020B0604020202020204" pitchFamily="34" charset="0"/>
              <a:buChar cha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85818" indent="-185818">
              <a:buFont typeface="Arial" panose="020B0604020202020204" pitchFamily="34" charset="0"/>
              <a:buChar char="•"/>
            </a:pPr>
            <a:r>
              <a:rPr lang="en-US" dirty="0">
                <a:solidFill>
                  <a:srgbClr val="000000"/>
                </a:solidFill>
                <a:latin typeface="Calibri" panose="020F0502020204030204" pitchFamily="34" charset="0"/>
              </a:rPr>
              <a:t>Encourage participants to contact you (or other facilitators) if they have any questions or concerns. </a:t>
            </a:r>
          </a:p>
          <a:p>
            <a:pPr marL="185818" indent="-185818">
              <a:buFont typeface="Arial" panose="020B0604020202020204" pitchFamily="34" charset="0"/>
              <a:buChar char="•"/>
            </a:pPr>
            <a:r>
              <a:rPr lang="en-US" dirty="0">
                <a:solidFill>
                  <a:srgbClr val="000000"/>
                </a:solidFill>
                <a:latin typeface="Calibri" panose="020F0502020204030204" pitchFamily="34" charset="0"/>
              </a:rPr>
              <a:t>Review the themes that will be covered during the next class. </a:t>
            </a:r>
          </a:p>
          <a:p>
            <a:pPr marL="185818" indent="-185818">
              <a:buFont typeface="Arial" panose="020B0604020202020204" pitchFamily="34" charset="0"/>
              <a:buChar cha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endParaRPr lang="en-US" b="1" kern="120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40</a:t>
            </a:fld>
            <a:endParaRPr lang="en-US" dirty="0"/>
          </a:p>
        </p:txBody>
      </p:sp>
      <p:sp>
        <p:nvSpPr>
          <p:cNvPr id="6" name="Slide Number Placeholder 6">
            <a:extLst>
              <a:ext uri="{FF2B5EF4-FFF2-40B4-BE49-F238E27FC236}">
                <a16:creationId xmlns:a16="http://schemas.microsoft.com/office/drawing/2014/main" id="{96321C1E-B752-F447-B6B1-C2F64B8CCEAE}"/>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40</a:t>
            </a:fld>
            <a:endParaRPr lang="en-US" dirty="0"/>
          </a:p>
        </p:txBody>
      </p:sp>
    </p:spTree>
    <p:extLst>
      <p:ext uri="{BB962C8B-B14F-4D97-AF65-F5344CB8AC3E}">
        <p14:creationId xmlns:p14="http://schemas.microsoft.com/office/powerpoint/2010/main" val="510238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41</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41</a:t>
            </a:fld>
            <a:endParaRPr lang="en-US" dirty="0"/>
          </a:p>
        </p:txBody>
      </p:sp>
    </p:spTree>
    <p:extLst>
      <p:ext uri="{BB962C8B-B14F-4D97-AF65-F5344CB8AC3E}">
        <p14:creationId xmlns:p14="http://schemas.microsoft.com/office/powerpoint/2010/main" val="1225828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42</a:t>
            </a:fld>
            <a:endParaRPr lang="en-US" dirty="0"/>
          </a:p>
        </p:txBody>
      </p:sp>
    </p:spTree>
    <p:extLst>
      <p:ext uri="{BB962C8B-B14F-4D97-AF65-F5344CB8AC3E}">
        <p14:creationId xmlns:p14="http://schemas.microsoft.com/office/powerpoint/2010/main" val="650374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43</a:t>
            </a:fld>
            <a:endParaRPr lang="en-US" dirty="0"/>
          </a:p>
        </p:txBody>
      </p:sp>
    </p:spTree>
    <p:extLst>
      <p:ext uri="{BB962C8B-B14F-4D97-AF65-F5344CB8AC3E}">
        <p14:creationId xmlns:p14="http://schemas.microsoft.com/office/powerpoint/2010/main" val="1744210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dirty="0">
                <a:latin typeface="+mn-lt"/>
              </a:rPr>
              <a:t>For Reflection/Relevance (slide 37) there are additional questions that are added in the </a:t>
            </a:r>
            <a:r>
              <a:rPr lang="en-US" b="1" dirty="0">
                <a:latin typeface="+mn-lt"/>
              </a:rPr>
              <a:t>Participant Resource Manual </a:t>
            </a:r>
            <a:r>
              <a:rPr lang="en-US" dirty="0">
                <a:latin typeface="+mn-lt"/>
              </a:rPr>
              <a:t>that are specific to kinship caregivers. These questions are in addition to the questions that are listed for all other participants. </a:t>
            </a:r>
          </a:p>
          <a:p>
            <a:endParaRPr lang="en-US" dirty="0">
              <a:latin typeface="+mn-lt"/>
            </a:endParaRPr>
          </a:p>
          <a:p>
            <a:r>
              <a:rPr lang="en-US" dirty="0">
                <a:latin typeface="+mn-lt"/>
              </a:rPr>
              <a:t>The questions are listed below: </a:t>
            </a:r>
          </a:p>
          <a:p>
            <a:pPr marL="181240" indent="-181240">
              <a:buFont typeface="Arial" panose="020B0604020202020204" pitchFamily="34" charset="0"/>
              <a:buChar char="•"/>
            </a:pPr>
            <a:r>
              <a:rPr lang="en-US" sz="1300" dirty="0">
                <a:latin typeface="+mn-lt"/>
              </a:rPr>
              <a:t>How are you dealing with your feelings about your family member (child’s birth parent) whose substance abuse injured the child? </a:t>
            </a:r>
          </a:p>
          <a:p>
            <a:pPr marL="181240" indent="-181240">
              <a:buFont typeface="Arial" panose="020B0604020202020204" pitchFamily="34" charset="0"/>
              <a:buChar char="•"/>
            </a:pPr>
            <a:r>
              <a:rPr lang="en-US" sz="1300" dirty="0">
                <a:latin typeface="+mn-lt"/>
              </a:rPr>
              <a:t>Has this negatively impacted your relationship with your family member or others in the family?</a:t>
            </a:r>
          </a:p>
          <a:p>
            <a:pPr marL="181240" indent="-181240">
              <a:buFont typeface="Arial" panose="020B0604020202020204" pitchFamily="34" charset="0"/>
              <a:buChar char="•"/>
            </a:pPr>
            <a:r>
              <a:rPr lang="en-US" sz="1300" dirty="0">
                <a:latin typeface="+mn-lt"/>
              </a:rPr>
              <a:t>How likely is it that your extended family members </a:t>
            </a:r>
            <a:r>
              <a:rPr lang="en-US" dirty="0">
                <a:latin typeface="+mn-lt"/>
              </a:rPr>
              <a:t>will support</a:t>
            </a:r>
            <a:r>
              <a:rPr lang="en-US" sz="1300" dirty="0">
                <a:latin typeface="+mn-lt"/>
              </a:rPr>
              <a:t> these new parenting approaches and how can you help them understand? </a:t>
            </a:r>
          </a:p>
          <a:p>
            <a:pPr marL="181240" indent="-181240">
              <a:buFont typeface="Arial" panose="020B0604020202020204" pitchFamily="34" charset="0"/>
              <a:buChar char="•"/>
            </a:pPr>
            <a:r>
              <a:rPr lang="en-US" sz="1300" dirty="0">
                <a:latin typeface="+mn-lt"/>
              </a:rPr>
              <a:t>What support do you have or need to help you deal with the common dynamics in families with a substance abusing adult child or other family member? </a:t>
            </a: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44</a:t>
            </a:fld>
            <a:endParaRPr lang="en-US" dirty="0"/>
          </a:p>
        </p:txBody>
      </p:sp>
    </p:spTree>
    <p:extLst>
      <p:ext uri="{BB962C8B-B14F-4D97-AF65-F5344CB8AC3E}">
        <p14:creationId xmlns:p14="http://schemas.microsoft.com/office/powerpoint/2010/main" val="15563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200150"/>
            <a:ext cx="6074164" cy="8141253"/>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slide shows a suggested agenda and timing for this theme. Before the session, please review this agenda and incorporate it into your overall agenda for this and any other themes you are conducting along with it.</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theme is divided into five sections. This content is based on 1.5 hours of classroom material.</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BEFORE YOU BEGIN THE CLASS</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Before discussing the Color Wheel of Emotions and covering the content of this theme, you should do the following:</a:t>
            </a:r>
          </a:p>
          <a:p>
            <a:pPr marL="191487" indent="-191487">
              <a:buFont typeface="Arial" panose="020B0604020202020204" pitchFamily="34" charset="0"/>
              <a:buChar char="•"/>
            </a:pPr>
            <a:r>
              <a:rPr lang="en-US" dirty="0">
                <a:solidFill>
                  <a:srgbClr val="000000"/>
                </a:solidFill>
                <a:latin typeface="Calibri" panose="020F0502020204030204" pitchFamily="34" charset="0"/>
              </a:rPr>
              <a:t>Make any announcements that are needed regarding the training, timing of training, or process to become a foster or adoptive parent.</a:t>
            </a:r>
          </a:p>
          <a:p>
            <a:pPr marL="191487" indent="-191487">
              <a:buFont typeface="Arial" panose="020B0604020202020204" pitchFamily="34" charset="0"/>
              <a:buChar char="•"/>
              <a:defRPr/>
            </a:pPr>
            <a:r>
              <a:rPr lang="en-US" dirty="0">
                <a:solidFill>
                  <a:srgbClr val="000000"/>
                </a:solidFill>
                <a:latin typeface="Calibri" panose="020F0502020204030204" pitchFamily="34" charset="0"/>
              </a:rPr>
              <a:t>Take out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direct participants to this theme in their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Remind participants that the Competencies for today’s theme are in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a:t>
            </a:r>
          </a:p>
          <a:p>
            <a:pPr marL="191487" indent="-191487">
              <a:buFont typeface="Arial" panose="020B0604020202020204" pitchFamily="34" charset="0"/>
              <a:buChar char="•"/>
              <a:defRPr/>
            </a:pPr>
            <a:r>
              <a:rPr lang="en-US" dirty="0">
                <a:solidFill>
                  <a:srgbClr val="000000"/>
                </a:solidFill>
                <a:latin typeface="Calibri" panose="020F0502020204030204" pitchFamily="34" charset="0"/>
              </a:rPr>
              <a:t>Review the agenda for the theme. Facilitators should add a slide to the PPT deck that includes the agenda so that they can review it with participants.  Make sure to include start and end times and any breaks that will be taken during the session. </a:t>
            </a:r>
          </a:p>
          <a:p>
            <a:pPr marL="191487" indent="-191487">
              <a:buFont typeface="Arial" panose="020B0604020202020204" pitchFamily="34" charset="0"/>
              <a:buChar char="•"/>
            </a:pPr>
            <a:r>
              <a:rPr lang="en-US" dirty="0">
                <a:solidFill>
                  <a:srgbClr val="000000"/>
                </a:solidFill>
                <a:latin typeface="Calibri" panose="020F0502020204030204" pitchFamily="34" charset="0"/>
              </a:rPr>
              <a:t>Encourage participants to be engaged and active learners.  </a:t>
            </a:r>
          </a:p>
          <a:p>
            <a:pPr marL="191487" indent="-191487">
              <a:buFont typeface="Arial" panose="020B0604020202020204" pitchFamily="34" charset="0"/>
              <a:buChar char="•"/>
            </a:pPr>
            <a:r>
              <a:rPr lang="en-US" dirty="0">
                <a:solidFill>
                  <a:srgbClr val="000000"/>
                </a:solidFill>
                <a:latin typeface="Calibri" panose="020F0502020204030204" pitchFamily="34" charset="0"/>
              </a:rPr>
              <a:t>Encourage participants to contact you in between classes with any questions and/or concerns. (Prior to class, list the name(s) of the facilitators on the board with contact information.)</a:t>
            </a:r>
          </a:p>
          <a:p>
            <a:pPr marL="191487" indent="-191487">
              <a:buFont typeface="Arial" panose="020B0604020202020204" pitchFamily="34" charset="0"/>
              <a:buChar char="•"/>
              <a:defRPr/>
            </a:pPr>
            <a:r>
              <a:rPr lang="en-US" dirty="0">
                <a:solidFill>
                  <a:srgbClr val="000000"/>
                </a:solidFill>
                <a:latin typeface="Calibri" panose="020F0502020204030204" pitchFamily="34" charset="0"/>
              </a:rPr>
              <a:t>Remind participants to put out their name tents (these can either be made by the participants during the first class or the agency can print out name tents and provide them to the participants at the first class).  If conducting the class on a remote platform, remind participants to type their first and last names in their screen box. </a:t>
            </a:r>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FC8185A-0BEC-F545-B900-10B7EA477F55}"/>
              </a:ext>
            </a:extLst>
          </p:cNvPr>
          <p:cNvSpPr/>
          <p:nvPr/>
        </p:nvSpPr>
        <p:spPr>
          <a:xfrm>
            <a:off x="731520" y="700005"/>
            <a:ext cx="2723210" cy="374605"/>
          </a:xfrm>
          <a:prstGeom prst="rect">
            <a:avLst/>
          </a:prstGeom>
        </p:spPr>
        <p:txBody>
          <a:bodyPr wrap="none" lIns="96661" tIns="48331" rIns="96661" bIns="48331">
            <a:spAutoFit/>
          </a:bodyPr>
          <a:lstStyle/>
          <a:p>
            <a:r>
              <a:rPr lang="en-US" dirty="0">
                <a:latin typeface="Arial Rounded MT Bold" panose="020F0704030504030204" pitchFamily="34" charset="77"/>
              </a:rPr>
              <a:t>SUGGESTED AGENDA</a:t>
            </a:r>
          </a:p>
        </p:txBody>
      </p:sp>
      <p:graphicFrame>
        <p:nvGraphicFramePr>
          <p:cNvPr id="6" name="Table 5">
            <a:extLst>
              <a:ext uri="{FF2B5EF4-FFF2-40B4-BE49-F238E27FC236}">
                <a16:creationId xmlns:a16="http://schemas.microsoft.com/office/drawing/2014/main" id="{558507BF-4FF5-6A43-8C71-4ABBCA33DAF4}"/>
              </a:ext>
            </a:extLst>
          </p:cNvPr>
          <p:cNvGraphicFramePr>
            <a:graphicFrameLocks/>
          </p:cNvGraphicFramePr>
          <p:nvPr>
            <p:extLst>
              <p:ext uri="{D42A27DB-BD31-4B8C-83A1-F6EECF244321}">
                <p14:modId xmlns:p14="http://schemas.microsoft.com/office/powerpoint/2010/main" val="3580369016"/>
              </p:ext>
            </p:extLst>
          </p:nvPr>
        </p:nvGraphicFramePr>
        <p:xfrm>
          <a:off x="831835" y="2922196"/>
          <a:ext cx="5751846" cy="1980692"/>
        </p:xfrm>
        <a:graphic>
          <a:graphicData uri="http://schemas.openxmlformats.org/drawingml/2006/table">
            <a:tbl>
              <a:tblPr firstRow="1" bandRow="1">
                <a:tableStyleId>{22838BEF-8BB2-4498-84A7-C5851F593DF1}</a:tableStyleId>
              </a:tblPr>
              <a:tblGrid>
                <a:gridCol w="1645270">
                  <a:extLst>
                    <a:ext uri="{9D8B030D-6E8A-4147-A177-3AD203B41FA5}">
                      <a16:colId xmlns:a16="http://schemas.microsoft.com/office/drawing/2014/main" val="2179853046"/>
                    </a:ext>
                  </a:extLst>
                </a:gridCol>
                <a:gridCol w="4106576">
                  <a:extLst>
                    <a:ext uri="{9D8B030D-6E8A-4147-A177-3AD203B41FA5}">
                      <a16:colId xmlns:a16="http://schemas.microsoft.com/office/drawing/2014/main" val="3069621994"/>
                    </a:ext>
                  </a:extLst>
                </a:gridCol>
              </a:tblGrid>
              <a:tr h="480060">
                <a:tc>
                  <a:txBody>
                    <a:bodyPr/>
                    <a:lstStyle/>
                    <a:p>
                      <a:r>
                        <a:rPr lang="en-US" sz="1300" b="0" dirty="0"/>
                        <a:t>Prior to the Session start time</a:t>
                      </a:r>
                    </a:p>
                  </a:txBody>
                  <a:tcPr marL="97536" marR="97536" marT="48006" marB="48006"/>
                </a:tc>
                <a:tc>
                  <a:txBody>
                    <a:bodyPr/>
                    <a:lstStyle/>
                    <a:p>
                      <a:r>
                        <a:rPr lang="en-US" sz="1300" b="0" dirty="0"/>
                        <a:t>Color Wheel of Emotions exercise</a:t>
                      </a:r>
                    </a:p>
                  </a:txBody>
                  <a:tcPr marL="97536" marR="97536" marT="48006" marB="48006"/>
                </a:tc>
                <a:extLst>
                  <a:ext uri="{0D108BD9-81ED-4DB2-BD59-A6C34878D82A}">
                    <a16:rowId xmlns:a16="http://schemas.microsoft.com/office/drawing/2014/main" val="12709079"/>
                  </a:ext>
                </a:extLst>
              </a:tr>
              <a:tr h="288036">
                <a:tc>
                  <a:txBody>
                    <a:bodyPr/>
                    <a:lstStyle/>
                    <a:p>
                      <a:r>
                        <a:rPr lang="en-US" sz="1300" dirty="0"/>
                        <a:t>10 minutes</a:t>
                      </a:r>
                      <a:endParaRPr lang="en-US" sz="1300" b="0" dirty="0"/>
                    </a:p>
                  </a:txBody>
                  <a:tcPr marL="97536" marR="97536" marT="48006" marB="48006"/>
                </a:tc>
                <a:tc>
                  <a:txBody>
                    <a:bodyPr/>
                    <a:lstStyle/>
                    <a:p>
                      <a:r>
                        <a:rPr lang="en-US" sz="1300" dirty="0"/>
                        <a:t>Section 1: Introduction: Impact of Substance Use</a:t>
                      </a:r>
                      <a:endParaRPr lang="en-US" sz="1300" b="0" dirty="0"/>
                    </a:p>
                  </a:txBody>
                  <a:tcPr marL="97536" marR="97536" marT="48006" marB="48006"/>
                </a:tc>
                <a:extLst>
                  <a:ext uri="{0D108BD9-81ED-4DB2-BD59-A6C34878D82A}">
                    <a16:rowId xmlns:a16="http://schemas.microsoft.com/office/drawing/2014/main" val="235620429"/>
                  </a:ext>
                </a:extLst>
              </a:tr>
              <a:tr h="292437">
                <a:tc>
                  <a:txBody>
                    <a:bodyPr/>
                    <a:lstStyle/>
                    <a:p>
                      <a:r>
                        <a:rPr lang="en-US" sz="1300" dirty="0"/>
                        <a:t>35 minutes</a:t>
                      </a:r>
                    </a:p>
                  </a:txBody>
                  <a:tcPr marL="97536" marR="97536" marT="48006" marB="48006"/>
                </a:tc>
                <a:tc>
                  <a:txBody>
                    <a:bodyPr/>
                    <a:lstStyle/>
                    <a:p>
                      <a:pPr marL="0" marR="0" algn="l" defTabSz="914400" rtl="0" eaLnBrk="1" latinLnBrk="0" hangingPunct="1">
                        <a:lnSpc>
                          <a:spcPct val="107000"/>
                        </a:lnSpc>
                        <a:spcBef>
                          <a:spcPts val="0"/>
                        </a:spcBef>
                        <a:spcAft>
                          <a:spcPts val="800"/>
                        </a:spcAft>
                      </a:pPr>
                      <a:r>
                        <a:rPr lang="en-US" sz="1300" kern="1200" dirty="0">
                          <a:solidFill>
                            <a:schemeClr val="dk1"/>
                          </a:solidFill>
                          <a:latin typeface="+mn-lt"/>
                          <a:ea typeface="+mn-ea"/>
                          <a:cs typeface="+mn-cs"/>
                        </a:rPr>
                        <a:t>Section 2: Understanding Potential Developmental Impact</a:t>
                      </a:r>
                    </a:p>
                  </a:txBody>
                  <a:tcPr marL="97536" marR="97536" marT="48006" marB="48006"/>
                </a:tc>
                <a:extLst>
                  <a:ext uri="{0D108BD9-81ED-4DB2-BD59-A6C34878D82A}">
                    <a16:rowId xmlns:a16="http://schemas.microsoft.com/office/drawing/2014/main" val="1637158076"/>
                  </a:ext>
                </a:extLst>
              </a:tr>
              <a:tr h="292437">
                <a:tc>
                  <a:txBody>
                    <a:bodyPr/>
                    <a:lstStyle/>
                    <a:p>
                      <a:r>
                        <a:rPr lang="en-US" sz="1300" dirty="0"/>
                        <a:t>15 minutes</a:t>
                      </a:r>
                    </a:p>
                  </a:txBody>
                  <a:tcPr marL="97536" marR="97536" marT="48006" marB="48006"/>
                </a:tc>
                <a:tc>
                  <a:txBody>
                    <a:bodyPr/>
                    <a:lstStyle/>
                    <a:p>
                      <a:pPr marL="0" marR="0" algn="l" defTabSz="914400" rtl="0" eaLnBrk="1" latinLnBrk="0" hangingPunct="1">
                        <a:lnSpc>
                          <a:spcPct val="107000"/>
                        </a:lnSpc>
                        <a:spcBef>
                          <a:spcPts val="0"/>
                        </a:spcBef>
                        <a:spcAft>
                          <a:spcPts val="800"/>
                        </a:spcAft>
                      </a:pPr>
                      <a:r>
                        <a:rPr lang="en-US" sz="1300" kern="1200" dirty="0">
                          <a:solidFill>
                            <a:schemeClr val="dk1"/>
                          </a:solidFill>
                          <a:latin typeface="+mn-lt"/>
                          <a:ea typeface="+mn-ea"/>
                          <a:cs typeface="+mn-cs"/>
                        </a:rPr>
                        <a:t>Section 3: Understanding the Brain Impact</a:t>
                      </a:r>
                    </a:p>
                  </a:txBody>
                  <a:tcPr marL="97536" marR="97536" marT="48006" marB="48006"/>
                </a:tc>
                <a:extLst>
                  <a:ext uri="{0D108BD9-81ED-4DB2-BD59-A6C34878D82A}">
                    <a16:rowId xmlns:a16="http://schemas.microsoft.com/office/drawing/2014/main" val="743774514"/>
                  </a:ext>
                </a:extLst>
              </a:tr>
              <a:tr h="292437">
                <a:tc>
                  <a:txBody>
                    <a:bodyPr/>
                    <a:lstStyle/>
                    <a:p>
                      <a:r>
                        <a:rPr lang="en-US" sz="1300" dirty="0"/>
                        <a:t>25 minutes</a:t>
                      </a:r>
                    </a:p>
                  </a:txBody>
                  <a:tcPr marL="97536" marR="97536" marT="48006" marB="48006"/>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300" kern="1200" dirty="0">
                          <a:solidFill>
                            <a:schemeClr val="dk1"/>
                          </a:solidFill>
                          <a:latin typeface="+mn-lt"/>
                          <a:ea typeface="+mn-ea"/>
                          <a:cs typeface="+mn-cs"/>
                        </a:rPr>
                        <a:t>Section 4: Addressing Challenges</a:t>
                      </a:r>
                      <a:r>
                        <a:rPr lang="en-US" sz="1300" kern="1200" dirty="0">
                          <a:solidFill>
                            <a:schemeClr val="dk1"/>
                          </a:solidFill>
                          <a:effectLst/>
                          <a:latin typeface="+mn-lt"/>
                          <a:ea typeface="+mn-ea"/>
                          <a:cs typeface="+mn-cs"/>
                        </a:rPr>
                        <a:t> - </a:t>
                      </a:r>
                      <a:r>
                        <a:rPr lang="en-US" sz="1300" kern="1200" dirty="0">
                          <a:solidFill>
                            <a:schemeClr val="dk1"/>
                          </a:solidFill>
                          <a:latin typeface="+mn-lt"/>
                          <a:ea typeface="+mn-ea"/>
                          <a:cs typeface="+mn-cs"/>
                        </a:rPr>
                        <a:t>Reframing Behaviors</a:t>
                      </a:r>
                    </a:p>
                  </a:txBody>
                  <a:tcPr marL="97536" marR="97536" marT="48006" marB="48006"/>
                </a:tc>
                <a:extLst>
                  <a:ext uri="{0D108BD9-81ED-4DB2-BD59-A6C34878D82A}">
                    <a16:rowId xmlns:a16="http://schemas.microsoft.com/office/drawing/2014/main" val="190936415"/>
                  </a:ext>
                </a:extLst>
              </a:tr>
              <a:tr h="292437">
                <a:tc>
                  <a:txBody>
                    <a:bodyPr/>
                    <a:lstStyle/>
                    <a:p>
                      <a:r>
                        <a:rPr lang="en-US" sz="1300" dirty="0"/>
                        <a:t>5 minutes</a:t>
                      </a:r>
                    </a:p>
                  </a:txBody>
                  <a:tcPr marL="97536" marR="97536" marT="48006" marB="48006"/>
                </a:tc>
                <a:tc>
                  <a:txBody>
                    <a:bodyPr/>
                    <a:lstStyle/>
                    <a:p>
                      <a:pPr marL="0" marR="0" algn="l" defTabSz="914400" rtl="0" eaLnBrk="1" latinLnBrk="0" hangingPunct="1">
                        <a:lnSpc>
                          <a:spcPct val="107000"/>
                        </a:lnSpc>
                        <a:spcBef>
                          <a:spcPts val="0"/>
                        </a:spcBef>
                        <a:spcAft>
                          <a:spcPts val="800"/>
                        </a:spcAft>
                      </a:pPr>
                      <a:r>
                        <a:rPr lang="en-US" sz="1300" kern="1200" dirty="0">
                          <a:solidFill>
                            <a:schemeClr val="dk1"/>
                          </a:solidFill>
                          <a:latin typeface="+mn-lt"/>
                          <a:ea typeface="+mn-ea"/>
                          <a:cs typeface="+mn-cs"/>
                        </a:rPr>
                        <a:t>Section 5: Wrap Up</a:t>
                      </a:r>
                    </a:p>
                  </a:txBody>
                  <a:tcPr marL="97536" marR="97536" marT="48006" marB="48006"/>
                </a:tc>
                <a:extLst>
                  <a:ext uri="{0D108BD9-81ED-4DB2-BD59-A6C34878D82A}">
                    <a16:rowId xmlns:a16="http://schemas.microsoft.com/office/drawing/2014/main" val="1657167420"/>
                  </a:ext>
                </a:extLst>
              </a:tr>
            </a:tbl>
          </a:graphicData>
        </a:graphic>
      </p:graphicFrame>
      <p:sp>
        <p:nvSpPr>
          <p:cNvPr id="9" name="Slide Number Placeholder 6">
            <a:extLst>
              <a:ext uri="{FF2B5EF4-FFF2-40B4-BE49-F238E27FC236}">
                <a16:creationId xmlns:a16="http://schemas.microsoft.com/office/drawing/2014/main" id="{6BCA842E-A25B-F940-A14B-52FEDD4594C6}"/>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369294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140835"/>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mn-cs"/>
              </a:rPr>
              <a:t> </a:t>
            </a:r>
          </a:p>
          <a:p>
            <a:pPr defTabSz="1021263">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participants assemble for the first </a:t>
            </a:r>
            <a:r>
              <a:rPr lang="en-US" kern="1200" dirty="0">
                <a:solidFill>
                  <a:srgbClr val="000000"/>
                </a:solidFill>
                <a:latin typeface="Calibri" panose="020F0502020204030204" pitchFamily="34" charset="0"/>
                <a:ea typeface="+mn-ea"/>
                <a:cs typeface="Arial" panose="020B0604020202020204" pitchFamily="34" charset="0"/>
              </a:rPr>
              <a:t>class of the day</a:t>
            </a:r>
            <a:r>
              <a:rPr lang="en-US" kern="1200" dirty="0">
                <a:solidFill>
                  <a:srgbClr val="000000"/>
                </a:solidFill>
                <a:effectLst/>
                <a:latin typeface="Calibri" panose="020F0502020204030204" pitchFamily="34" charset="0"/>
                <a:ea typeface="+mn-ea"/>
                <a:cs typeface="Arial" panose="020B0604020202020204" pitchFamily="34" charset="0"/>
              </a:rPr>
              <a:t>. As participants come in, welcome them back and ask them to take a few minutes to do a self-check using the Color Wheel. </a:t>
            </a:r>
            <a:r>
              <a:rPr lang="en-US" b="1" kern="1200" dirty="0">
                <a:solidFill>
                  <a:srgbClr val="000000"/>
                </a:solidFill>
                <a:effectLst/>
                <a:latin typeface="Calibri" panose="020F0502020204030204" pitchFamily="34" charset="0"/>
                <a:ea typeface="+mn-ea"/>
                <a:cs typeface="Arial" panose="020B0604020202020204" pitchFamily="34" charset="0"/>
              </a:rPr>
              <a:t>NOTE: </a:t>
            </a:r>
            <a:r>
              <a:rPr lang="en-US" kern="1200" dirty="0">
                <a:solidFill>
                  <a:srgbClr val="000000"/>
                </a:solidFill>
                <a:effectLst/>
                <a:latin typeface="Calibri" panose="020F0502020204030204" pitchFamily="34" charset="0"/>
                <a:ea typeface="+mn-ea"/>
                <a:cs typeface="Arial" panose="020B0604020202020204" pitchFamily="34" charset="0"/>
              </a:rPr>
              <a:t>The Color Wheel should only be done one time per day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the first theme of the day. If combining several themes together on one day, facilitate the Color Wheel at the beginning of the first class of the day as participants are coming into the room. </a:t>
            </a:r>
          </a:p>
          <a:p>
            <a:pPr defTabSz="1021263">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Wait a little while to give participants time to complete the Color Wheel.</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that everybody has had the opportunity to do a quick check in, would someone like to share what color(s) they landed on today for the Color Wheel?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Call on someone who volunteers to share their color(s). If a challenging emotion or feeling is shared, thank the person and acknowledge their courage in sharing, pause for a moment, encourage everyone to take a deep breath, and transition to beginning the theme. </a:t>
            </a:r>
          </a:p>
          <a:p>
            <a:pPr defTabSz="966612">
              <a:defRPr/>
            </a:pPr>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A4D4FF90-BBA9-0441-A845-A77742F0EB79}"/>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6</a:t>
            </a:fld>
            <a:endParaRPr lang="en-US" dirty="0"/>
          </a:p>
        </p:txBody>
      </p:sp>
    </p:spTree>
    <p:extLst>
      <p:ext uri="{BB962C8B-B14F-4D97-AF65-F5344CB8AC3E}">
        <p14:creationId xmlns:p14="http://schemas.microsoft.com/office/powerpoint/2010/main" val="145171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class.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Impact of Substance Use theme.</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7</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7</a:t>
            </a:fld>
            <a:endParaRPr lang="en-US" dirty="0"/>
          </a:p>
        </p:txBody>
      </p:sp>
    </p:spTree>
    <p:extLst>
      <p:ext uri="{BB962C8B-B14F-4D97-AF65-F5344CB8AC3E}">
        <p14:creationId xmlns:p14="http://schemas.microsoft.com/office/powerpoint/2010/main" val="368305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Arial" panose="020B0604020202020204" pitchFamily="34" charset="0"/>
              </a:rPr>
              <a:t>The opening quote slide should only be used for the first theme of the day. If combining several themes together on one day, the opening quote slide would only be shown after the Color Wheel at the beginning of </a:t>
            </a:r>
            <a:r>
              <a:rPr lang="en-US" kern="1200" dirty="0">
                <a:solidFill>
                  <a:srgbClr val="000000"/>
                </a:solidFill>
                <a:latin typeface="Calibri" panose="020F0502020204030204" pitchFamily="34" charset="0"/>
                <a:ea typeface="+mn-ea"/>
                <a:cs typeface="Arial" panose="020B0604020202020204" pitchFamily="34" charset="0"/>
              </a:rPr>
              <a:t>the first theme</a:t>
            </a:r>
            <a:r>
              <a:rPr lang="en-US" kern="1200" dirty="0">
                <a:solidFill>
                  <a:srgbClr val="000000"/>
                </a:solidFill>
                <a:effectLst/>
                <a:latin typeface="Calibri" panose="020F0502020204030204" pitchFamily="34" charset="0"/>
                <a:ea typeface="+mn-ea"/>
                <a:cs typeface="Arial" panose="020B0604020202020204" pitchFamily="34" charset="0"/>
              </a:rPr>
              <a:t>. It is important to always emphasize with this slide that this type of parenting involves lifelong learning and it will be critical for families to be invested in their own learning before and after a child is placed in their home. </a:t>
            </a:r>
          </a:p>
          <a:p>
            <a:r>
              <a:rPr lang="en-US" kern="1200" dirty="0">
                <a:solidFill>
                  <a:srgbClr val="000000"/>
                </a:solidFill>
                <a:effectLst/>
                <a:latin typeface="Calibri" panose="020F0502020204030204" pitchFamily="34" charset="0"/>
                <a:ea typeface="+mn-ea"/>
                <a:cs typeface="+mn-cs"/>
              </a:rPr>
              <a:t> </a:t>
            </a:r>
          </a:p>
          <a:p>
            <a:r>
              <a:rPr lang="en-US" b="1" kern="1200" dirty="0">
                <a:solidFill>
                  <a:srgbClr val="000000"/>
                </a:solidFill>
                <a:effectLst/>
                <a:latin typeface="Calibri" panose="020F0502020204030204" pitchFamily="34" charset="0"/>
                <a:ea typeface="+mn-ea"/>
                <a:cs typeface="+mn-cs"/>
              </a:rPr>
              <a:t>PARAPHRASE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We are excited to share this lesson with all of you today. We are going to start with Impact of Substance Use, focusing primarily on the impact of prenatal alcohol exposure, as current research has shown this to have the potential for the greatest impact. As the slide states, this information will help to develop your capacity to support children and families. This type of parenting will require continuous learning. So, let’s dive in and see what important information we have to share with you today. </a:t>
            </a:r>
          </a:p>
          <a:p>
            <a:endParaRPr lang="en-US" kern="1200" dirty="0">
              <a:solidFill>
                <a:srgbClr val="000000"/>
              </a:solidFill>
              <a:effectLst/>
              <a:latin typeface="Calibri" panose="020F0502020204030204" pitchFamily="34" charset="0"/>
              <a:ea typeface="+mn-ea"/>
              <a:cs typeface="+mn-cs"/>
            </a:endParaRP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8</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8</a:t>
            </a:fld>
            <a:endParaRPr lang="en-US" dirty="0"/>
          </a:p>
        </p:txBody>
      </p:sp>
    </p:spTree>
    <p:extLst>
      <p:ext uri="{BB962C8B-B14F-4D97-AF65-F5344CB8AC3E}">
        <p14:creationId xmlns:p14="http://schemas.microsoft.com/office/powerpoint/2010/main" val="73208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685201"/>
          </a:xfrm>
        </p:spPr>
        <p:txBody>
          <a:bodyPr/>
          <a:lstStyle/>
          <a:p>
            <a:r>
              <a:rPr lang="en-US" b="1" kern="1200" dirty="0">
                <a:solidFill>
                  <a:srgbClr val="000000"/>
                </a:solidFill>
                <a:effectLst/>
                <a:latin typeface="Calibri" panose="020F0502020204030204" pitchFamily="34" charset="0"/>
                <a:ea typeface="+mn-ea"/>
                <a:cs typeface="+mn-cs"/>
              </a:rPr>
              <a:t>PARAPHRASE</a:t>
            </a:r>
            <a:r>
              <a:rPr lang="en-US" kern="1200" dirty="0">
                <a:solidFill>
                  <a:srgbClr val="000000"/>
                </a:solidFill>
                <a:effectLst/>
                <a:latin typeface="Calibri" panose="020F0502020204030204" pitchFamily="34" charset="0"/>
                <a:ea typeface="+mn-ea"/>
                <a:cs typeface="+mn-cs"/>
              </a:rPr>
              <a:t> </a:t>
            </a:r>
          </a:p>
          <a:p>
            <a:pPr lvl="0">
              <a:defRPr/>
            </a:pPr>
            <a:r>
              <a:rPr lang="en-US" dirty="0">
                <a:solidFill>
                  <a:srgbClr val="000000"/>
                </a:solidFill>
                <a:latin typeface="Calibri" panose="020F0502020204030204" pitchFamily="34" charset="0"/>
              </a:rPr>
              <a:t>The following topics will be covered in today’s theme:</a:t>
            </a:r>
          </a:p>
          <a:p>
            <a:pPr marL="181240" indent="-181240">
              <a:buFont typeface="Arial" panose="020B0604020202020204" pitchFamily="34" charset="0"/>
              <a:buChar char="•"/>
            </a:pPr>
            <a:r>
              <a:rPr lang="en-US" dirty="0">
                <a:solidFill>
                  <a:srgbClr val="000000"/>
                </a:solidFill>
                <a:latin typeface="Calibri" panose="020F0502020204030204" pitchFamily="34" charset="0"/>
                <a:cs typeface="+mn-cs"/>
              </a:rPr>
              <a:t>Neither drugs nor alcohol are safe for a developing fetus. </a:t>
            </a:r>
          </a:p>
          <a:p>
            <a:pPr marL="181240" indent="-181240" defTabSz="966612">
              <a:buFont typeface="Arial" panose="020B0604020202020204" pitchFamily="34" charset="0"/>
              <a:buChar char="•"/>
              <a:defRPr/>
            </a:pPr>
            <a:r>
              <a:rPr lang="en-US" dirty="0">
                <a:solidFill>
                  <a:srgbClr val="000000"/>
                </a:solidFill>
                <a:latin typeface="Calibri" panose="020F0502020204030204" pitchFamily="34" charset="0"/>
                <a:cs typeface="+mn-cs"/>
              </a:rPr>
              <a:t>Prenatal exposure to drugs and alcohol can impact various areas of fetal development, but the brain is where we see the most impact.</a:t>
            </a:r>
          </a:p>
          <a:p>
            <a:pPr marL="181240" indent="-181240" defTabSz="966612">
              <a:buFont typeface="Arial" panose="020B0604020202020204" pitchFamily="34" charset="0"/>
              <a:buChar char="•"/>
              <a:defRPr/>
            </a:pPr>
            <a:r>
              <a:rPr lang="en-US" b="0" kern="1200" dirty="0">
                <a:solidFill>
                  <a:srgbClr val="000000"/>
                </a:solidFill>
                <a:effectLst/>
                <a:latin typeface="Calibri" panose="020F0502020204030204" pitchFamily="34" charset="0"/>
                <a:ea typeface="+mn-ea"/>
                <a:cs typeface="Arial" panose="020B0604020202020204" pitchFamily="34" charset="0"/>
              </a:rPr>
              <a:t>Some children who are in the child welfare system or have been adopted were exposed to drugs and alcohol before they were born. These exposures can affect a baby’s development while they are still in utero. To date, the research on alcohol exposure tells us that alcohol has been shown to have the </a:t>
            </a:r>
            <a:r>
              <a:rPr lang="en-US" dirty="0">
                <a:solidFill>
                  <a:srgbClr val="000000"/>
                </a:solidFill>
                <a:latin typeface="Calibri" panose="020F0502020204030204" pitchFamily="34" charset="0"/>
              </a:rPr>
              <a:t>most serious</a:t>
            </a:r>
            <a:r>
              <a:rPr lang="en-US" b="0" kern="1200" dirty="0">
                <a:solidFill>
                  <a:srgbClr val="000000"/>
                </a:solidFill>
                <a:effectLst/>
                <a:latin typeface="Calibri" panose="020F0502020204030204" pitchFamily="34" charset="0"/>
                <a:ea typeface="+mn-ea"/>
                <a:cs typeface="Arial" panose="020B0604020202020204" pitchFamily="34" charset="0"/>
              </a:rPr>
              <a:t> long-term implications because it can cause permanent brain injury and fetal alcohol spectrum disorders (FASDs).</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One of the most important concepts that parents who are fostering and adopting need to understand about children with a FASD is that it is a permanent brain injury. FASD is most often an invisible disability, even though some of the children might have the physical features of Fetal Alcohol Syndrome (FAS). </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Children with a FASD often look like they are being willfully disobedient, when in fact, they are exhibiting symptoms of a brain injury that play out in a behavioral way. </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Learning to reframe behaviors with the perspective that a child with a FASD lives with a brain injury can help parents have more patience and empathy, even in the difficult times.</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In this theme, we’ll focus on FASD and ways to reframe the challenging behaviors that it may cause.</a:t>
            </a:r>
            <a:endParaRPr lang="en-US" b="0" kern="1200" dirty="0">
              <a:solidFill>
                <a:srgbClr val="000000"/>
              </a:solidFill>
              <a:effectLst/>
              <a:latin typeface="Calibri" panose="020F0502020204030204" pitchFamily="34" charset="0"/>
              <a:ea typeface="+mn-ea"/>
              <a:cs typeface="Arial" panose="020B0604020202020204" pitchFamily="34" charset="0"/>
            </a:endParaRPr>
          </a:p>
          <a:p>
            <a:pPr marL="181240" indent="-181240" defTabSz="966612">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marL="181240" indent="-181240">
              <a:buFont typeface="Arial" panose="020B0604020202020204" pitchFamily="34" charset="0"/>
              <a:buChar char="•"/>
            </a:pPr>
            <a:endParaRPr lang="en-US" b="0" kern="1200" dirty="0">
              <a:solidFill>
                <a:srgbClr val="000000"/>
              </a:solidFill>
              <a:effectLst/>
              <a:latin typeface="Calibri" panose="020F0502020204030204" pitchFamily="34" charset="0"/>
              <a:ea typeface="+mn-ea"/>
              <a:cs typeface="Arial" panose="020B0604020202020204" pitchFamily="34" charset="0"/>
            </a:endParaRPr>
          </a:p>
          <a:p>
            <a:pPr marL="181240" indent="-181240">
              <a:buFont typeface="Arial" panose="020B0604020202020204" pitchFamily="34" charset="0"/>
              <a:buChar char="•"/>
            </a:pPr>
            <a:endParaRPr lang="en-US" b="0" kern="1200" dirty="0">
              <a:solidFill>
                <a:srgbClr val="000000"/>
              </a:solidFill>
              <a:effectLst/>
              <a:highlight>
                <a:srgbClr val="FFFF00"/>
              </a:highligh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9</a:t>
            </a:fld>
            <a:endParaRPr lang="en-US" dirty="0"/>
          </a:p>
        </p:txBody>
      </p:sp>
    </p:spTree>
    <p:extLst>
      <p:ext uri="{BB962C8B-B14F-4D97-AF65-F5344CB8AC3E}">
        <p14:creationId xmlns:p14="http://schemas.microsoft.com/office/powerpoint/2010/main" val="394416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11/9/2023</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686003" y="550532"/>
            <a:ext cx="7722166" cy="1054394"/>
          </a:xfrm>
        </p:spPr>
        <p:txBody>
          <a:bodyPr/>
          <a:lstStyle>
            <a:lvl1pPr>
              <a:defRPr>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11/9/2023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11/9/2023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03470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11/9/2023</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2">
                    <a:lumMod val="50000"/>
                  </a:schemeClr>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11/9/2023</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solidFill>
                  <a:schemeClr val="tx2">
                    <a:lumMod val="50000"/>
                  </a:schemeClr>
                </a:solidFill>
              </a:defRPr>
            </a:lvl1pPr>
          </a:lstStyle>
          <a:p>
            <a:r>
              <a:rPr lang="en-US" dirty="0"/>
              <a:t>Click to edit Master title style</a:t>
            </a:r>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380FEC66-750A-46AD-957A-9384AE77B081}"/>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5364" name="Picture 4">
            <a:extLst>
              <a:ext uri="{FF2B5EF4-FFF2-40B4-BE49-F238E27FC236}">
                <a16:creationId xmlns:a16="http://schemas.microsoft.com/office/drawing/2014/main" id="{CEB7E8E1-381D-4C08-9F5E-58232DFE51D6}"/>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12820" y="452439"/>
            <a:ext cx="8830019" cy="59483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199" y="450897"/>
            <a:ext cx="8686801" cy="5948362"/>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7" name="Rectangle 16">
            <a:extLst>
              <a:ext uri="{FF2B5EF4-FFF2-40B4-BE49-F238E27FC236}">
                <a16:creationId xmlns:a16="http://schemas.microsoft.com/office/drawing/2014/main" id="{90A8E381-932B-4047-9405-14021F19B4EB}"/>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8" name="Rectangle 17">
            <a:extLst>
              <a:ext uri="{FF2B5EF4-FFF2-40B4-BE49-F238E27FC236}">
                <a16:creationId xmlns:a16="http://schemas.microsoft.com/office/drawing/2014/main" id="{C57972B2-995D-FD4D-888E-C91A4C8FD29A}"/>
              </a:ext>
            </a:extLst>
          </p:cNvPr>
          <p:cNvSpPr/>
          <p:nvPr userDrawn="1"/>
        </p:nvSpPr>
        <p:spPr>
          <a:xfrm>
            <a:off x="1" y="452439"/>
            <a:ext cx="462775" cy="594682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644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46089"/>
            <a:ext cx="4114801" cy="5954711"/>
          </a:xfrm>
          <a:prstGeom prst="rect">
            <a:avLst/>
          </a:prstGeom>
        </p:spPr>
      </p:pic>
      <p:sp>
        <p:nvSpPr>
          <p:cNvPr id="13" name="Title 12"/>
          <p:cNvSpPr>
            <a:spLocks noGrp="1"/>
          </p:cNvSpPr>
          <p:nvPr>
            <p:ph type="title"/>
          </p:nvPr>
        </p:nvSpPr>
        <p:spPr>
          <a:xfrm>
            <a:off x="821765" y="1778000"/>
            <a:ext cx="3137647" cy="3346824"/>
          </a:xfrm>
        </p:spPr>
        <p:txBody>
          <a:bodyPr/>
          <a:lstStyle>
            <a:lvl1pPr algn="ctr">
              <a:defRPr sz="3150" spc="113" baseline="0">
                <a:solidFill>
                  <a:schemeClr val="tx2">
                    <a:lumMod val="50000"/>
                  </a:schemeClr>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8" name="Rectangle 17">
            <a:extLst>
              <a:ext uri="{FF2B5EF4-FFF2-40B4-BE49-F238E27FC236}">
                <a16:creationId xmlns:a16="http://schemas.microsoft.com/office/drawing/2014/main" id="{C48C6167-DA47-FF47-A639-70F05FDA259E}"/>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9" name="Rectangle 18">
            <a:extLst>
              <a:ext uri="{FF2B5EF4-FFF2-40B4-BE49-F238E27FC236}">
                <a16:creationId xmlns:a16="http://schemas.microsoft.com/office/drawing/2014/main" id="{9CC9B310-6CED-4548-85C8-3359BEF7D65E}"/>
              </a:ext>
            </a:extLst>
          </p:cNvPr>
          <p:cNvSpPr/>
          <p:nvPr userDrawn="1"/>
        </p:nvSpPr>
        <p:spPr>
          <a:xfrm>
            <a:off x="1" y="452439"/>
            <a:ext cx="462775" cy="594682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4144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8" name="Rectangle 7">
            <a:extLst>
              <a:ext uri="{FF2B5EF4-FFF2-40B4-BE49-F238E27FC236}">
                <a16:creationId xmlns:a16="http://schemas.microsoft.com/office/drawing/2014/main" id="{DD68120F-F45A-384F-8283-935BFF40384E}"/>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C0682612-43E1-CC42-A4ED-1406BCB1D928}"/>
              </a:ext>
            </a:extLst>
          </p:cNvPr>
          <p:cNvSpPr/>
          <p:nvPr userDrawn="1"/>
        </p:nvSpPr>
        <p:spPr>
          <a:xfrm>
            <a:off x="1" y="452439"/>
            <a:ext cx="462775" cy="594682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07548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11/9/2023</a:t>
            </a:fld>
            <a:endParaRPr lang="en-US" dirty="0">
              <a:solidFill>
                <a:srgbClr val="1F497D"/>
              </a:solidFill>
            </a:endParaRPr>
          </a:p>
        </p:txBody>
      </p:sp>
      <p:sp>
        <p:nvSpPr>
          <p:cNvPr id="7" name="Title 6"/>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11/9/2023</a:t>
            </a:fld>
            <a:endParaRPr lang="en-US" dirty="0">
              <a:solidFill>
                <a:srgbClr val="1F497D"/>
              </a:solidFill>
            </a:endParaRPr>
          </a:p>
        </p:txBody>
      </p:sp>
      <p:sp>
        <p:nvSpPr>
          <p:cNvPr id="8" name="Title 7"/>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11/9/2023</a:t>
            </a:fld>
            <a:endParaRPr lang="en-US" dirty="0">
              <a:solidFill>
                <a:srgbClr val="1F497D"/>
              </a:solidFill>
            </a:endParaRPr>
          </a:p>
        </p:txBody>
      </p:sp>
      <p:sp>
        <p:nvSpPr>
          <p:cNvPr id="10" name="Title 9"/>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6158F3-5EF4-40A1-9936-2C6AB484668A}"/>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Rectangle 12">
            <a:extLst>
              <a:ext uri="{FF2B5EF4-FFF2-40B4-BE49-F238E27FC236}">
                <a16:creationId xmlns:a16="http://schemas.microsoft.com/office/drawing/2014/main" id="{AC1B5052-2C65-4DEC-9583-3CE1EF71471F}"/>
              </a:ext>
            </a:extLst>
          </p:cNvPr>
          <p:cNvSpPr/>
          <p:nvPr userDrawn="1"/>
        </p:nvSpPr>
        <p:spPr>
          <a:xfrm>
            <a:off x="1" y="452439"/>
            <a:ext cx="462775"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4" name="Picture 13" descr="NTDC-Horizontal-Gradient-Light.png">
            <a:extLst>
              <a:ext uri="{FF2B5EF4-FFF2-40B4-BE49-F238E27FC236}">
                <a16:creationId xmlns:a16="http://schemas.microsoft.com/office/drawing/2014/main" id="{5928C087-76D2-4FD2-9056-F94B8762A97B}"/>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61042" y="452437"/>
            <a:ext cx="8228712" cy="1280161"/>
          </a:xfrm>
          <a:prstGeom prst="rect">
            <a:avLst/>
          </a:prstGeom>
        </p:spPr>
      </p:pic>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11/9/2023</a:t>
            </a:fld>
            <a:endParaRPr lang="en-US" dirty="0">
              <a:solidFill>
                <a:srgbClr val="1F497D"/>
              </a:solidFill>
            </a:endParaRPr>
          </a:p>
        </p:txBody>
      </p:sp>
      <p:sp>
        <p:nvSpPr>
          <p:cNvPr id="2" name="Title Placeholder 1"/>
          <p:cNvSpPr>
            <a:spLocks noGrp="1"/>
          </p:cNvSpPr>
          <p:nvPr>
            <p:ph type="title"/>
          </p:nvPr>
        </p:nvSpPr>
        <p:spPr>
          <a:xfrm>
            <a:off x="462776" y="452437"/>
            <a:ext cx="8214231" cy="1280161"/>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73" r:id="rId4"/>
    <p:sldLayoutId id="2147483678" r:id="rId5"/>
    <p:sldLayoutId id="2147483674" r:id="rId6"/>
    <p:sldLayoutId id="2147483662" r:id="rId7"/>
    <p:sldLayoutId id="2147483664" r:id="rId8"/>
    <p:sldLayoutId id="2147483665" r:id="rId9"/>
    <p:sldLayoutId id="2147483666" r:id="rId10"/>
    <p:sldLayoutId id="2147483675" r:id="rId11"/>
    <p:sldLayoutId id="2147483667" r:id="rId12"/>
    <p:sldLayoutId id="2147483676" r:id="rId13"/>
    <p:sldLayoutId id="2147483679" r:id="rId14"/>
    <p:sldLayoutId id="2147483668" r:id="rId15"/>
    <p:sldLayoutId id="2147483669" r:id="rId16"/>
    <p:sldLayoutId id="2147483670" r:id="rId17"/>
    <p:sldLayoutId id="2147483671" r:id="rId18"/>
  </p:sldLayoutIdLst>
  <p:hf hdr="0" ftr="0" dt="0"/>
  <p:txStyles>
    <p:titleStyle>
      <a:lvl1pPr algn="ctr" defTabSz="685766" rtl="0" eaLnBrk="1" latinLnBrk="0" hangingPunct="1">
        <a:spcBef>
          <a:spcPct val="0"/>
        </a:spcBef>
        <a:buNone/>
        <a:defRPr sz="2000" kern="1200" cap="all" spc="150" baseline="0">
          <a:ln>
            <a:noFill/>
          </a:ln>
          <a:solidFill>
            <a:schemeClr val="tx2">
              <a:lumMod val="50000"/>
            </a:schemeClr>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B5E23BE1-BE99-4699-8076-E700CC0A030A}"/>
              </a:ext>
            </a:extLst>
          </p:cNvPr>
          <p:cNvSpPr txBox="1">
            <a:spLocks noGrp="1"/>
          </p:cNvSpPr>
          <p:nvPr>
            <p:ph type="title" idx="4294967295"/>
          </p:nvPr>
        </p:nvSpPr>
        <p:spPr>
          <a:xfrm>
            <a:off x="1299917" y="2489890"/>
            <a:ext cx="7095402"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all" spc="113" normalizeH="0" baseline="0" noProof="0" dirty="0">
                <a:ln>
                  <a:noFill/>
                </a:ln>
                <a:solidFill>
                  <a:schemeClr val="bg1"/>
                </a:solidFill>
                <a:effectLst/>
                <a:uLnTx/>
                <a:uFillTx/>
                <a:latin typeface="Arial Rounded MT Bold"/>
                <a:ea typeface="+mj-ea"/>
                <a:cs typeface="Arial Rounded MT Bold"/>
              </a:rPr>
              <a:t>IMPACT OF SUBSTANCE USE</a:t>
            </a:r>
          </a:p>
        </p:txBody>
      </p:sp>
      <p:sp>
        <p:nvSpPr>
          <p:cNvPr id="5" name="Subtitle 6">
            <a:extLst>
              <a:ext uri="{FF2B5EF4-FFF2-40B4-BE49-F238E27FC236}">
                <a16:creationId xmlns:a16="http://schemas.microsoft.com/office/drawing/2014/main" id="{E4D89509-3CE0-4AE7-A5A5-6934765C139F}"/>
              </a:ext>
            </a:extLst>
          </p:cNvPr>
          <p:cNvSpPr txBox="1">
            <a:spLocks/>
          </p:cNvSpPr>
          <p:nvPr/>
        </p:nvSpPr>
        <p:spPr>
          <a:xfrm>
            <a:off x="1421411" y="433468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FACILITATOR CLASSROOM GUIDE</a:t>
            </a:r>
          </a:p>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solidFill>
                  <a:schemeClr val="tx1"/>
                </a:solidFill>
              </a:rPr>
              <a:pPr/>
              <a:t>1</a:t>
            </a:fld>
            <a:endParaRPr lang="en-US" dirty="0">
              <a:solidFill>
                <a:schemeClr val="tx1"/>
              </a:solidFill>
            </a:endParaRPr>
          </a:p>
        </p:txBody>
      </p:sp>
    </p:spTree>
    <p:extLst>
      <p:ext uri="{BB962C8B-B14F-4D97-AF65-F5344CB8AC3E}">
        <p14:creationId xmlns:p14="http://schemas.microsoft.com/office/powerpoint/2010/main" val="3028136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p:txBody>
          <a:bodyPr/>
          <a:lstStyle/>
          <a:p>
            <a:r>
              <a:rPr lang="en-US" dirty="0"/>
              <a:t>Characteristics of successful foster </a:t>
            </a:r>
            <a:br>
              <a:rPr lang="en-US" dirty="0"/>
            </a:br>
            <a:r>
              <a:rPr lang="en-US" dirty="0"/>
              <a:t>and adoptive parents</a:t>
            </a:r>
          </a:p>
        </p:txBody>
      </p:sp>
      <p:pic>
        <p:nvPicPr>
          <p:cNvPr id="4" name="Picture 3" descr="Carto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B9FB9CA2-072A-40CF-A221-09C15857D3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6472" y="2225489"/>
            <a:ext cx="6912957" cy="3970979"/>
          </a:xfrm>
          <a:prstGeom prst="rect">
            <a:avLst/>
          </a:prstGeom>
        </p:spPr>
      </p:pic>
      <p:sp>
        <p:nvSpPr>
          <p:cNvPr id="9" name="Slide Number Placeholder 1">
            <a:extLst>
              <a:ext uri="{FF2B5EF4-FFF2-40B4-BE49-F238E27FC236}">
                <a16:creationId xmlns:a16="http://schemas.microsoft.com/office/drawing/2014/main" id="{5B45886A-66A4-DA43-9D6F-8E8AD595D018}"/>
              </a:ext>
            </a:extLst>
          </p:cNvPr>
          <p:cNvSpPr txBox="1">
            <a:spLocks/>
          </p:cNvSpPr>
          <p:nvPr/>
        </p:nvSpPr>
        <p:spPr>
          <a:xfrm>
            <a:off x="8744552" y="6457057"/>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10</a:t>
            </a:fld>
            <a:endParaRPr lang="en-US" sz="830" dirty="0">
              <a:solidFill>
                <a:schemeClr val="bg1"/>
              </a:solidFill>
            </a:endParaRPr>
          </a:p>
        </p:txBody>
      </p:sp>
    </p:spTree>
    <p:extLst>
      <p:ext uri="{BB962C8B-B14F-4D97-AF65-F5344CB8AC3E}">
        <p14:creationId xmlns:p14="http://schemas.microsoft.com/office/powerpoint/2010/main" val="348735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Impact of Substance USE, 1 of 2</a:t>
            </a:r>
          </a:p>
        </p:txBody>
      </p:sp>
      <p:pic>
        <p:nvPicPr>
          <p:cNvPr id="4" name="Picture 3">
            <a:extLst>
              <a:ext uri="{FF2B5EF4-FFF2-40B4-BE49-F238E27FC236}">
                <a16:creationId xmlns:a16="http://schemas.microsoft.com/office/drawing/2014/main" id="{1797E7BB-9389-43A5-92D3-71FF0C8B957B}"/>
              </a:ext>
              <a:ext uri="{C183D7F6-B498-43B3-948B-1728B52AA6E4}">
                <adec:decorative xmlns=""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327256" y="1966891"/>
            <a:ext cx="8417295" cy="5356146"/>
          </a:xfrm>
          <a:prstGeom prst="rect">
            <a:avLst/>
          </a:prstGeom>
          <a:noFill/>
        </p:spPr>
        <p:txBody>
          <a:bodyPr wrap="square" rtlCol="0">
            <a:spAutoFit/>
          </a:bodyPr>
          <a:lstStyle/>
          <a:p>
            <a:r>
              <a:rPr lang="en-US" sz="1500" b="1" u="sng" dirty="0"/>
              <a:t>Adaptability/Flexibility</a:t>
            </a:r>
            <a:r>
              <a:rPr lang="en-US" sz="1500" dirty="0"/>
              <a:t>:</a:t>
            </a: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ea typeface="Calibri" panose="020F0502020204030204" pitchFamily="34" charset="0"/>
                <a:cs typeface="Times New Roman" panose="02020603050405020304" pitchFamily="18" charset="0"/>
              </a:rPr>
              <a:t>Parents are willing and able to make changes in their parenting</a:t>
            </a:r>
            <a:r>
              <a:rPr lang="en-US" sz="1600" dirty="0">
                <a:effectLst/>
                <a:ea typeface="Calibri" panose="020F0502020204030204" pitchFamily="34" charset="0"/>
                <a:cs typeface="Times New Roman" panose="02020603050405020304" pitchFamily="18" charset="0"/>
              </a:rPr>
              <a:t> style/responses in order to be accommodating, encouraging, and supportive to the physical, emotional, and cognitive needs of the child.</a:t>
            </a:r>
          </a:p>
          <a:p>
            <a:pPr marL="342900" marR="0" lvl="0" indent="-342900">
              <a:lnSpc>
                <a:spcPct val="107000"/>
              </a:lnSpc>
              <a:spcBef>
                <a:spcPts val="0"/>
              </a:spcBef>
              <a:buFont typeface="Symbol" panose="05050102010706020507" pitchFamily="18" charset="2"/>
              <a:buChar char=""/>
            </a:pPr>
            <a:r>
              <a:rPr lang="en-US" sz="1600" dirty="0">
                <a:solidFill>
                  <a:srgbClr val="000000"/>
                </a:solidFill>
                <a:effectLst/>
                <a:ea typeface="Calibri" panose="020F0502020204030204" pitchFamily="34" charset="0"/>
                <a:cs typeface="Times New Roman" panose="02020603050405020304" pitchFamily="18" charset="0"/>
              </a:rPr>
              <a:t>Parents </a:t>
            </a:r>
            <a:r>
              <a:rPr lang="en-US" sz="1600" dirty="0">
                <a:effectLst/>
                <a:ea typeface="Calibri" panose="020F0502020204030204" pitchFamily="34" charset="0"/>
                <a:cs typeface="Times New Roman" panose="02020603050405020304" pitchFamily="18" charset="0"/>
              </a:rPr>
              <a:t>share the responsibility of caring for the child and are not restricted by stereotypical or societal roles/expectations. </a:t>
            </a:r>
            <a:endParaRPr lang="en-US" sz="1600" dirty="0">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rPr>
              <a:t>Parents can acknowledge when something is not working and are able to </a:t>
            </a:r>
            <a:r>
              <a:rPr lang="en-US" sz="1600" dirty="0">
                <a:solidFill>
                  <a:srgbClr val="000000"/>
                </a:solidFill>
                <a:effectLst/>
                <a:ea typeface="Times New Roman" panose="02020603050405020304" pitchFamily="18" charset="0"/>
              </a:rPr>
              <a:t>try a different approach or modify their expectations for the child</a:t>
            </a:r>
            <a:r>
              <a:rPr lang="en-US" sz="1600" dirty="0">
                <a:effectLst/>
                <a:ea typeface="Calibri" panose="020F0502020204030204" pitchFamily="34" charset="0"/>
              </a:rPr>
              <a:t>.</a:t>
            </a:r>
            <a:endParaRPr lang="en-US" sz="1600" dirty="0">
              <a:effectLst/>
              <a:ea typeface="Calibri" panose="020F0502020204030204" pitchFamily="34" charset="0"/>
              <a:cs typeface="Times New Roman" panose="02020603050405020304" pitchFamily="18" charset="0"/>
            </a:endParaRPr>
          </a:p>
          <a:p>
            <a:r>
              <a:rPr lang="en-US" sz="1500" b="1" u="sng" dirty="0"/>
              <a:t>Committed:</a:t>
            </a:r>
          </a:p>
          <a:p>
            <a:pPr marL="342900" marR="0" lvl="0" indent="-342900">
              <a:lnSpc>
                <a:spcPct val="107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Parents are dedicated </a:t>
            </a:r>
            <a:r>
              <a:rPr lang="en-US" sz="1600" dirty="0">
                <a:solidFill>
                  <a:srgbClr val="000000"/>
                </a:solidFill>
                <a:effectLst/>
                <a:ea typeface="Times New Roman" panose="02020603050405020304" pitchFamily="18" charset="0"/>
                <a:cs typeface="Times New Roman" panose="02020603050405020304" pitchFamily="18" charset="0"/>
              </a:rPr>
              <a:t>to a child, sticking with them no matter how difficult the journey.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Parents c</a:t>
            </a:r>
            <a:r>
              <a:rPr lang="en-US" sz="1600" dirty="0">
                <a:solidFill>
                  <a:srgbClr val="000000"/>
                </a:solidFill>
                <a:effectLst/>
                <a:ea typeface="Times New Roman" panose="02020603050405020304" pitchFamily="18" charset="0"/>
                <a:cs typeface="Times New Roman" panose="02020603050405020304" pitchFamily="18" charset="0"/>
              </a:rPr>
              <a:t>arefully and consciously consider the requirements of parenting a child and understand that it is not about fulfilling their own parental needs.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ea typeface="Times New Roman" panose="02020603050405020304" pitchFamily="18" charset="0"/>
                <a:cs typeface="Times New Roman" panose="02020603050405020304" pitchFamily="18" charset="0"/>
              </a:rPr>
              <a:t>Parents recognize the role may not offer much validation or reinforcement of</a:t>
            </a:r>
            <a:r>
              <a:rPr lang="en-US" sz="1600" b="1" dirty="0">
                <a:solidFill>
                  <a:srgbClr val="000000"/>
                </a:solidFill>
                <a:effectLst/>
                <a:ea typeface="Times New Roman" panose="02020603050405020304" pitchFamily="18" charset="0"/>
                <a:cs typeface="Times New Roman" panose="02020603050405020304" pitchFamily="18" charset="0"/>
              </a:rPr>
              <a:t> </a:t>
            </a:r>
            <a:r>
              <a:rPr lang="en-US" sz="1600" dirty="0">
                <a:solidFill>
                  <a:srgbClr val="000000"/>
                </a:solidFill>
                <a:effectLst/>
                <a:ea typeface="Times New Roman" panose="02020603050405020304" pitchFamily="18" charset="0"/>
                <a:cs typeface="Times New Roman" panose="02020603050405020304" pitchFamily="18" charset="0"/>
              </a:rPr>
              <a:t>their skills and talents but are willing to commit to the long-term work of unconditional parenting and promoting the child’s well-being.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600" dirty="0">
                <a:solidFill>
                  <a:srgbClr val="000000"/>
                </a:solidFill>
                <a:effectLst/>
                <a:ea typeface="Times New Roman" panose="02020603050405020304" pitchFamily="18" charset="0"/>
                <a:cs typeface="Times New Roman" panose="02020603050405020304" pitchFamily="18" charset="0"/>
              </a:rPr>
              <a:t>Parents believe in commitment and can persevere in the face of adversity.</a:t>
            </a:r>
            <a:endParaRPr lang="en-US" sz="1600" dirty="0">
              <a:solidFill>
                <a:srgbClr val="000000"/>
              </a:solidFill>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rPr>
              <a:t>Parents are secure in their commitment to the child and know they are doing the right thing.</a:t>
            </a:r>
            <a:endParaRPr lang="en-US" sz="1600" b="1" u="sng" dirty="0"/>
          </a:p>
          <a:p>
            <a:pPr marL="342900" marR="0" lvl="0" indent="-342900">
              <a:lnSpc>
                <a:spcPct val="107000"/>
              </a:lnSpc>
              <a:spcBef>
                <a:spcPts val="0"/>
              </a:spcBef>
              <a:spcAft>
                <a:spcPts val="0"/>
              </a:spcAft>
              <a:buFont typeface="Symbol" panose="05050102010706020507" pitchFamily="18" charset="2"/>
              <a:buChar char=""/>
            </a:pPr>
            <a:endParaRPr lang="en-US" sz="1600" dirty="0">
              <a:effectLst/>
              <a:ea typeface="Calibri" panose="020F0502020204030204" pitchFamily="34" charset="0"/>
              <a:cs typeface="Times New Roman" panose="02020603050405020304" pitchFamily="18" charset="0"/>
            </a:endParaRPr>
          </a:p>
          <a:p>
            <a:endParaRPr lang="en-US" sz="2000" dirty="0"/>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11</a:t>
            </a:fld>
            <a:endParaRPr lang="en-US" dirty="0"/>
          </a:p>
        </p:txBody>
      </p:sp>
    </p:spTree>
    <p:extLst>
      <p:ext uri="{BB962C8B-B14F-4D97-AF65-F5344CB8AC3E}">
        <p14:creationId xmlns:p14="http://schemas.microsoft.com/office/powerpoint/2010/main" val="355260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Impact of Substance USE, 2 of 2</a:t>
            </a:r>
          </a:p>
        </p:txBody>
      </p:sp>
      <p:pic>
        <p:nvPicPr>
          <p:cNvPr id="4" name="Picture 3">
            <a:extLst>
              <a:ext uri="{FF2B5EF4-FFF2-40B4-BE49-F238E27FC236}">
                <a16:creationId xmlns:a16="http://schemas.microsoft.com/office/drawing/2014/main" id="{1797E7BB-9389-43A5-92D3-71FF0C8B957B}"/>
              </a:ext>
              <a:ext uri="{C183D7F6-B498-43B3-948B-1728B52AA6E4}">
                <adec:decorative xmlns=""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327256" y="2459504"/>
            <a:ext cx="8417295" cy="4366965"/>
          </a:xfrm>
          <a:prstGeom prst="rect">
            <a:avLst/>
          </a:prstGeom>
          <a:noFill/>
        </p:spPr>
        <p:txBody>
          <a:bodyPr wrap="square" rtlCol="0">
            <a:spAutoFit/>
          </a:bodyPr>
          <a:lstStyle/>
          <a:p>
            <a:r>
              <a:rPr lang="en-US" sz="1700" b="1" u="sng" dirty="0"/>
              <a:t>Resilient and Patient:</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see their role as helping a child achieve success in small steps, beginning with measurable, daily tasks. </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do not dwell on past mistakes or focus on the future in ways that pressure themselves or the child.</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celebrate small successes, teaching the child to appreciate the accumulative effect of each effort. </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have an ability to wait for answers /solutions without giving up. </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can withstand the child’s “testing” behaviors including hurtful, angry, or rejecting comments and actions. </a:t>
            </a:r>
          </a:p>
          <a:p>
            <a:endParaRPr lang="en-US" sz="1700" b="1" u="sng" dirty="0"/>
          </a:p>
          <a:p>
            <a:endParaRPr lang="en-US" sz="1700" b="1" u="sng" dirty="0"/>
          </a:p>
          <a:p>
            <a:pPr marR="0" lvl="0">
              <a:lnSpc>
                <a:spcPct val="107000"/>
              </a:lnSpc>
              <a:spcBef>
                <a:spcPts val="0"/>
              </a:spcBef>
              <a:spcAft>
                <a:spcPts val="800"/>
              </a:spcAft>
            </a:pPr>
            <a:endParaRPr lang="en-US" sz="1700" dirty="0"/>
          </a:p>
          <a:p>
            <a:pPr marL="342900" marR="0" lvl="0" indent="-342900">
              <a:lnSpc>
                <a:spcPct val="107000"/>
              </a:lnSpc>
              <a:spcBef>
                <a:spcPts val="0"/>
              </a:spcBef>
              <a:spcAft>
                <a:spcPts val="0"/>
              </a:spcAft>
              <a:buFont typeface="Symbol" panose="05050102010706020507" pitchFamily="18" charset="2"/>
              <a:buChar char=""/>
            </a:pPr>
            <a:endParaRPr lang="en-US" sz="1700" dirty="0">
              <a:effectLst/>
              <a:ea typeface="Calibri" panose="020F0502020204030204" pitchFamily="34" charset="0"/>
              <a:cs typeface="Times New Roman" panose="02020603050405020304" pitchFamily="18" charset="0"/>
            </a:endParaRPr>
          </a:p>
          <a:p>
            <a:endParaRPr lang="en-US" sz="2000" dirty="0"/>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12</a:t>
            </a:fld>
            <a:endParaRPr lang="en-US" dirty="0"/>
          </a:p>
        </p:txBody>
      </p:sp>
    </p:spTree>
    <p:extLst>
      <p:ext uri="{BB962C8B-B14F-4D97-AF65-F5344CB8AC3E}">
        <p14:creationId xmlns:p14="http://schemas.microsoft.com/office/powerpoint/2010/main" val="230441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790E1F-5622-4E4A-845D-B90E2AF60277}"/>
              </a:ext>
            </a:extLst>
          </p:cNvPr>
          <p:cNvSpPr txBox="1">
            <a:spLocks noGrp="1"/>
          </p:cNvSpPr>
          <p:nvPr>
            <p:ph type="title" idx="4294967295"/>
          </p:nvPr>
        </p:nvSpPr>
        <p:spPr>
          <a:xfrm>
            <a:off x="1299917" y="3429000"/>
            <a:ext cx="706396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7F2F2D"/>
                </a:solidFill>
                <a:effectLst/>
                <a:uLnTx/>
                <a:uFillTx/>
                <a:latin typeface="Arial Rounded MT Bold"/>
                <a:ea typeface="+mj-ea"/>
                <a:cs typeface="Arial Rounded MT Bold"/>
              </a:rPr>
              <a:t>SECTION 2: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all" spc="113" normalizeH="0" baseline="0" noProof="0" dirty="0">
                <a:ln>
                  <a:noFill/>
                </a:ln>
                <a:solidFill>
                  <a:srgbClr val="183250"/>
                </a:solidFill>
                <a:effectLst/>
                <a:uLnTx/>
                <a:uFillTx/>
                <a:latin typeface="Arial Rounded MT Bold"/>
                <a:ea typeface="+mj-ea"/>
                <a:cs typeface="Arial Rounded MT Bold"/>
              </a:rPr>
              <a:t>Understanding Potential Developmental impact </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13</a:t>
            </a:fld>
            <a:endParaRPr lang="en-US" dirty="0"/>
          </a:p>
        </p:txBody>
      </p:sp>
    </p:spTree>
    <p:extLst>
      <p:ext uri="{BB962C8B-B14F-4D97-AF65-F5344CB8AC3E}">
        <p14:creationId xmlns:p14="http://schemas.microsoft.com/office/powerpoint/2010/main" val="118694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9A3232-4FB2-452B-AB93-7459E6FB223E}"/>
              </a:ext>
            </a:extLst>
          </p:cNvPr>
          <p:cNvSpPr>
            <a:spLocks noGrp="1"/>
          </p:cNvSpPr>
          <p:nvPr>
            <p:ph type="title"/>
          </p:nvPr>
        </p:nvSpPr>
        <p:spPr/>
        <p:txBody>
          <a:bodyPr/>
          <a:lstStyle/>
          <a:p>
            <a:r>
              <a:rPr lang="en-US" dirty="0"/>
              <a:t>Handout 1: Understanding Complicated Children: The Impact of Prenatal Exposure </a:t>
            </a:r>
            <a:r>
              <a:rPr lang="en-US" sz="1600" dirty="0"/>
              <a:t> </a:t>
            </a:r>
            <a:r>
              <a:rPr lang="en-US" dirty="0"/>
              <a:t/>
            </a:r>
            <a:br>
              <a:rPr lang="en-US" dirty="0"/>
            </a:br>
            <a:endParaRPr lang="en-US" dirty="0"/>
          </a:p>
        </p:txBody>
      </p:sp>
      <p:sp>
        <p:nvSpPr>
          <p:cNvPr id="2" name="Content Placeholder 1">
            <a:extLst>
              <a:ext uri="{FF2B5EF4-FFF2-40B4-BE49-F238E27FC236}">
                <a16:creationId xmlns:a16="http://schemas.microsoft.com/office/drawing/2014/main" id="{6EFD29EB-74EF-445A-ADD9-4E72E91035E1}"/>
              </a:ext>
            </a:extLst>
          </p:cNvPr>
          <p:cNvSpPr>
            <a:spLocks noGrp="1"/>
          </p:cNvSpPr>
          <p:nvPr>
            <p:ph idx="1"/>
          </p:nvPr>
        </p:nvSpPr>
        <p:spPr/>
        <p:txBody>
          <a:bodyPr vert="horz" lIns="91440" tIns="45720" rIns="91440" bIns="45720" rtlCol="0" anchor="t">
            <a:normAutofit/>
          </a:bodyPr>
          <a:lstStyle/>
          <a:p>
            <a:pPr marL="290195" indent="-255270"/>
            <a:r>
              <a:rPr lang="en-US" sz="2100" dirty="0"/>
              <a:t>Legal is not better.  </a:t>
            </a:r>
          </a:p>
          <a:p>
            <a:pPr marL="290195" indent="-255270"/>
            <a:r>
              <a:rPr lang="en-US" sz="2100" dirty="0"/>
              <a:t>Drug and alcohol use during pregnancy causes a wide range of problems. </a:t>
            </a:r>
          </a:p>
          <a:p>
            <a:pPr marL="290195" indent="-255270"/>
            <a:r>
              <a:rPr lang="en-US" sz="2100" dirty="0"/>
              <a:t>Even with heavy exposure, some children seem unaffected. </a:t>
            </a:r>
          </a:p>
          <a:p>
            <a:pPr marL="290195" indent="-255270"/>
            <a:r>
              <a:rPr lang="en-US" sz="2100" dirty="0"/>
              <a:t>There are individual factors of mother and baby that influence outcome. </a:t>
            </a:r>
          </a:p>
          <a:p>
            <a:pPr marL="290195" indent="-255270"/>
            <a:r>
              <a:rPr lang="en-US" sz="2100" dirty="0"/>
              <a:t>Nature AND nurture are important.  </a:t>
            </a:r>
          </a:p>
          <a:p>
            <a:pPr marL="290195" indent="-255270"/>
            <a:r>
              <a:rPr lang="en-US" sz="2100" dirty="0"/>
              <a:t>Problems can be due to something other than alcohol and drug exposure. </a:t>
            </a:r>
          </a:p>
          <a:p>
            <a:pPr marL="290195" indent="-255270"/>
            <a:r>
              <a:rPr lang="en-US" sz="2100" dirty="0"/>
              <a:t>The need for lifelong support from a team.  </a:t>
            </a:r>
          </a:p>
          <a:p>
            <a:pPr marL="290195" indent="-255270">
              <a:buFont typeface="Arial" pitchFamily="18" charset="2"/>
              <a:buChar char="•"/>
            </a:pPr>
            <a:endParaRPr lang="en-US" dirty="0"/>
          </a:p>
          <a:p>
            <a:pPr marL="290195" indent="-255270">
              <a:buFont typeface="Arial" pitchFamily="18" charset="2"/>
              <a:buChar char="•"/>
            </a:pPr>
            <a:endParaRPr lang="en-US" dirty="0"/>
          </a:p>
          <a:p>
            <a:pPr marL="290195" indent="-255270">
              <a:buFont typeface="Arial" pitchFamily="18" charset="2"/>
              <a:buChar char="•"/>
            </a:pPr>
            <a:endParaRPr lang="en-US" dirty="0"/>
          </a:p>
          <a:p>
            <a:pPr marL="290195" indent="-255270">
              <a:buFont typeface="Arial" pitchFamily="18" charset="2"/>
              <a:buChar char="•"/>
            </a:pPr>
            <a:endParaRPr lang="en-US" dirty="0"/>
          </a:p>
        </p:txBody>
      </p:sp>
      <p:sp>
        <p:nvSpPr>
          <p:cNvPr id="7" name="TextBox 6">
            <a:extLst>
              <a:ext uri="{FF2B5EF4-FFF2-40B4-BE49-F238E27FC236}">
                <a16:creationId xmlns:a16="http://schemas.microsoft.com/office/drawing/2014/main" id="{0ACF7FB3-3706-48F3-B37A-655182B954BA}"/>
              </a:ext>
            </a:extLst>
          </p:cNvPr>
          <p:cNvSpPr txBox="1"/>
          <p:nvPr/>
        </p:nvSpPr>
        <p:spPr>
          <a:xfrm>
            <a:off x="457440" y="5868605"/>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Julia Bledsoe, MD</a:t>
            </a:r>
          </a:p>
        </p:txBody>
      </p:sp>
      <p:sp>
        <p:nvSpPr>
          <p:cNvPr id="4" name="Slide Number Placeholder 3">
            <a:extLst>
              <a:ext uri="{FF2B5EF4-FFF2-40B4-BE49-F238E27FC236}">
                <a16:creationId xmlns:a16="http://schemas.microsoft.com/office/drawing/2014/main" id="{36CC6853-446F-4B06-88B4-171179550BD3}"/>
              </a:ext>
            </a:extLst>
          </p:cNvPr>
          <p:cNvSpPr>
            <a:spLocks noGrp="1"/>
          </p:cNvSpPr>
          <p:nvPr>
            <p:ph type="sldNum" sz="quarter" idx="4"/>
          </p:nvPr>
        </p:nvSpPr>
        <p:spPr/>
        <p:txBody>
          <a:bodyPr/>
          <a:lstStyle/>
          <a:p>
            <a:fld id="{773137DE-5778-4973-8EC8-21DEEF19827C}" type="slidenum">
              <a:rPr lang="en-US" smtClean="0"/>
              <a:pPr/>
              <a:t>14</a:t>
            </a:fld>
            <a:endParaRPr lang="en-US" dirty="0"/>
          </a:p>
        </p:txBody>
      </p:sp>
    </p:spTree>
    <p:extLst>
      <p:ext uri="{BB962C8B-B14F-4D97-AF65-F5344CB8AC3E}">
        <p14:creationId xmlns:p14="http://schemas.microsoft.com/office/powerpoint/2010/main" val="224477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CD3E5-F310-4A53-93BC-D84262C818D7}"/>
              </a:ext>
            </a:extLst>
          </p:cNvPr>
          <p:cNvSpPr>
            <a:spLocks noGrp="1"/>
          </p:cNvSpPr>
          <p:nvPr>
            <p:ph type="title"/>
          </p:nvPr>
        </p:nvSpPr>
        <p:spPr/>
        <p:txBody>
          <a:bodyPr/>
          <a:lstStyle/>
          <a:p>
            <a:r>
              <a:rPr lang="en-US" dirty="0"/>
              <a:t>Additional impacts of substance use</a:t>
            </a:r>
          </a:p>
        </p:txBody>
      </p:sp>
      <p:pic>
        <p:nvPicPr>
          <p:cNvPr id="7" name="Picture 6">
            <a:extLst>
              <a:ext uri="{FF2B5EF4-FFF2-40B4-BE49-F238E27FC236}">
                <a16:creationId xmlns:a16="http://schemas.microsoft.com/office/drawing/2014/main" id="{14D20341-0CA1-4A43-9F3C-F16707A05426}"/>
              </a:ext>
              <a:ext uri="{C183D7F6-B498-43B3-948B-1728B52AA6E4}">
                <adec:decorative xmlns=""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245" y="1732597"/>
            <a:ext cx="8222761" cy="4724459"/>
          </a:xfrm>
          <a:prstGeom prst="rect">
            <a:avLst/>
          </a:prstGeom>
        </p:spPr>
      </p:pic>
      <p:sp>
        <p:nvSpPr>
          <p:cNvPr id="2" name="Content Placeholder 1">
            <a:extLst>
              <a:ext uri="{FF2B5EF4-FFF2-40B4-BE49-F238E27FC236}">
                <a16:creationId xmlns:a16="http://schemas.microsoft.com/office/drawing/2014/main" id="{785B67EE-6861-450A-BAEE-4DD666BE6500}"/>
              </a:ext>
            </a:extLst>
          </p:cNvPr>
          <p:cNvSpPr>
            <a:spLocks noGrp="1"/>
          </p:cNvSpPr>
          <p:nvPr>
            <p:ph idx="1"/>
          </p:nvPr>
        </p:nvSpPr>
        <p:spPr>
          <a:xfrm>
            <a:off x="454246" y="2882176"/>
            <a:ext cx="8222762" cy="4198173"/>
          </a:xfrm>
        </p:spPr>
        <p:txBody>
          <a:bodyPr>
            <a:normAutofit/>
          </a:bodyPr>
          <a:lstStyle/>
          <a:p>
            <a:pPr>
              <a:buFont typeface="Arial" panose="020B0604020202020204" pitchFamily="34" charset="0"/>
              <a:buChar char="•"/>
            </a:pPr>
            <a:r>
              <a:rPr lang="en-US" sz="2200" dirty="0">
                <a:solidFill>
                  <a:srgbClr val="FFFFFF"/>
                </a:solidFill>
              </a:rPr>
              <a:t>Prenatal exposure to substances is associated with a higher risk of addiction problems later in life.</a:t>
            </a:r>
          </a:p>
          <a:p>
            <a:pPr>
              <a:buFont typeface="Arial" panose="020B0604020202020204" pitchFamily="34" charset="0"/>
              <a:buChar char="•"/>
            </a:pPr>
            <a:r>
              <a:rPr lang="en-US" sz="2200" dirty="0">
                <a:solidFill>
                  <a:srgbClr val="FFFFFF"/>
                </a:solidFill>
              </a:rPr>
              <a:t>Children who have been exposed are often born to parents who struggle with addiction—and the problems that are often associated with addiction.</a:t>
            </a:r>
          </a:p>
          <a:p>
            <a:pPr>
              <a:buFont typeface="Arial" panose="020B0604020202020204" pitchFamily="34" charset="0"/>
              <a:buChar char="•"/>
            </a:pPr>
            <a:r>
              <a:rPr lang="en-US" sz="2200" dirty="0">
                <a:solidFill>
                  <a:srgbClr val="FFFFFF"/>
                </a:solidFill>
              </a:rPr>
              <a:t>Parent’s substance use may have affected their ability to meet their child’s physical and emotional needs.</a:t>
            </a:r>
          </a:p>
          <a:p>
            <a:pPr>
              <a:buFont typeface="Arial" panose="020B0604020202020204" pitchFamily="34" charset="0"/>
              <a:buChar char="•"/>
            </a:pPr>
            <a:r>
              <a:rPr lang="en-US" sz="2200" dirty="0">
                <a:solidFill>
                  <a:srgbClr val="FFFFFF"/>
                </a:solidFill>
              </a:rPr>
              <a:t>Addiction is a disease, and the child will need to see and hear your empathy for their parent.</a:t>
            </a:r>
          </a:p>
          <a:p>
            <a:pPr>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ED8F4063-1692-4976-AE78-0FB97E7BFD48}"/>
              </a:ext>
            </a:extLst>
          </p:cNvPr>
          <p:cNvSpPr txBox="1"/>
          <p:nvPr/>
        </p:nvSpPr>
        <p:spPr>
          <a:xfrm>
            <a:off x="733886" y="6457057"/>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Julia Bledsoe, MD</a:t>
            </a:r>
          </a:p>
        </p:txBody>
      </p:sp>
      <p:sp>
        <p:nvSpPr>
          <p:cNvPr id="4" name="Slide Number Placeholder 3">
            <a:extLst>
              <a:ext uri="{FF2B5EF4-FFF2-40B4-BE49-F238E27FC236}">
                <a16:creationId xmlns:a16="http://schemas.microsoft.com/office/drawing/2014/main" id="{B5C343CE-2BBD-40DF-8847-8B0471BC11C4}"/>
              </a:ext>
            </a:extLst>
          </p:cNvPr>
          <p:cNvSpPr>
            <a:spLocks noGrp="1"/>
          </p:cNvSpPr>
          <p:nvPr>
            <p:ph type="sldNum" sz="quarter" idx="4"/>
          </p:nvPr>
        </p:nvSpPr>
        <p:spPr/>
        <p:txBody>
          <a:bodyPr/>
          <a:lstStyle/>
          <a:p>
            <a:fld id="{773137DE-5778-4973-8EC8-21DEEF19827C}" type="slidenum">
              <a:rPr lang="en-US" smtClean="0"/>
              <a:pPr/>
              <a:t>15</a:t>
            </a:fld>
            <a:endParaRPr lang="en-US" dirty="0"/>
          </a:p>
        </p:txBody>
      </p:sp>
    </p:spTree>
    <p:extLst>
      <p:ext uri="{BB962C8B-B14F-4D97-AF65-F5344CB8AC3E}">
        <p14:creationId xmlns:p14="http://schemas.microsoft.com/office/powerpoint/2010/main" val="387219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62F51-4EB7-4BD2-9A1D-AC3D441119BA}"/>
              </a:ext>
            </a:extLst>
          </p:cNvPr>
          <p:cNvSpPr>
            <a:spLocks noGrp="1"/>
          </p:cNvSpPr>
          <p:nvPr>
            <p:ph type="title"/>
          </p:nvPr>
        </p:nvSpPr>
        <p:spPr/>
        <p:txBody>
          <a:bodyPr/>
          <a:lstStyle/>
          <a:p>
            <a:r>
              <a:rPr lang="en-US" sz="2400" dirty="0"/>
              <a:t>WHAT ARE FETAL ALCOHOL SPECTRUM DISORDERS (FASDS)?</a:t>
            </a:r>
          </a:p>
        </p:txBody>
      </p:sp>
      <p:sp>
        <p:nvSpPr>
          <p:cNvPr id="2" name="Content Placeholder 1">
            <a:extLst>
              <a:ext uri="{FF2B5EF4-FFF2-40B4-BE49-F238E27FC236}">
                <a16:creationId xmlns:a16="http://schemas.microsoft.com/office/drawing/2014/main" id="{8F004D16-AD15-4890-B210-BED8E0707C48}"/>
              </a:ext>
            </a:extLst>
          </p:cNvPr>
          <p:cNvSpPr>
            <a:spLocks noGrp="1"/>
          </p:cNvSpPr>
          <p:nvPr>
            <p:ph idx="1"/>
          </p:nvPr>
        </p:nvSpPr>
        <p:spPr>
          <a:xfrm>
            <a:off x="454246" y="2258884"/>
            <a:ext cx="8222761" cy="4198173"/>
          </a:xfrm>
        </p:spPr>
        <p:txBody>
          <a:bodyPr>
            <a:noAutofit/>
          </a:bodyPr>
          <a:lstStyle/>
          <a:p>
            <a:pPr lvl="0"/>
            <a:r>
              <a:rPr lang="en-US" sz="2800" dirty="0"/>
              <a:t>Fetal alcohol syndrome (FAS)</a:t>
            </a:r>
          </a:p>
          <a:p>
            <a:pPr lvl="0"/>
            <a:r>
              <a:rPr lang="en-US" sz="2800" dirty="0"/>
              <a:t>Partial fetal alcohol syndrome (pFAS)</a:t>
            </a:r>
          </a:p>
          <a:p>
            <a:pPr lvl="0"/>
            <a:r>
              <a:rPr lang="en-US" sz="2800" dirty="0"/>
              <a:t>Alcohol-related birth defects (ARBDs)</a:t>
            </a:r>
          </a:p>
          <a:p>
            <a:pPr lvl="0"/>
            <a:r>
              <a:rPr lang="en-US" sz="2800" dirty="0"/>
              <a:t>Alcohol-related neurodevelopmental disorder (ARND)</a:t>
            </a:r>
          </a:p>
          <a:p>
            <a:r>
              <a:rPr lang="en-US" sz="2800" dirty="0"/>
              <a:t>Neurobehavioral disorder associated with prenatal alcohol exposure (ND-PAE) </a:t>
            </a:r>
          </a:p>
        </p:txBody>
      </p:sp>
      <p:sp>
        <p:nvSpPr>
          <p:cNvPr id="4" name="Slide Number Placeholder 3">
            <a:extLst>
              <a:ext uri="{FF2B5EF4-FFF2-40B4-BE49-F238E27FC236}">
                <a16:creationId xmlns:a16="http://schemas.microsoft.com/office/drawing/2014/main" id="{F93C488C-1058-40AE-B7D4-0604308E0264}"/>
              </a:ext>
            </a:extLst>
          </p:cNvPr>
          <p:cNvSpPr>
            <a:spLocks noGrp="1"/>
          </p:cNvSpPr>
          <p:nvPr>
            <p:ph type="sldNum" sz="quarter" idx="4"/>
          </p:nvPr>
        </p:nvSpPr>
        <p:spPr/>
        <p:txBody>
          <a:bodyPr/>
          <a:lstStyle/>
          <a:p>
            <a:fld id="{773137DE-5778-4973-8EC8-21DEEF19827C}" type="slidenum">
              <a:rPr lang="en-US" smtClean="0"/>
              <a:pPr/>
              <a:t>16</a:t>
            </a:fld>
            <a:endParaRPr lang="en-US" dirty="0"/>
          </a:p>
        </p:txBody>
      </p:sp>
    </p:spTree>
    <p:extLst>
      <p:ext uri="{BB962C8B-B14F-4D97-AF65-F5344CB8AC3E}">
        <p14:creationId xmlns:p14="http://schemas.microsoft.com/office/powerpoint/2010/main" val="95642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E3D29-4EAB-4173-87CD-890543576399}"/>
              </a:ext>
            </a:extLst>
          </p:cNvPr>
          <p:cNvSpPr>
            <a:spLocks noGrp="1"/>
          </p:cNvSpPr>
          <p:nvPr>
            <p:ph type="title"/>
          </p:nvPr>
        </p:nvSpPr>
        <p:spPr/>
        <p:txBody>
          <a:bodyPr/>
          <a:lstStyle/>
          <a:p>
            <a:r>
              <a:rPr lang="en-US" sz="2200" dirty="0"/>
              <a:t>Typical Stages of Impact on Development </a:t>
            </a:r>
            <a:br>
              <a:rPr lang="en-US" sz="2200" dirty="0"/>
            </a:br>
            <a:r>
              <a:rPr lang="en-US" sz="2200" dirty="0"/>
              <a:t>for Children with A FASD*</a:t>
            </a:r>
          </a:p>
        </p:txBody>
      </p:sp>
      <p:graphicFrame>
        <p:nvGraphicFramePr>
          <p:cNvPr id="6" name="Table 6">
            <a:extLst>
              <a:ext uri="{FF2B5EF4-FFF2-40B4-BE49-F238E27FC236}">
                <a16:creationId xmlns:a16="http://schemas.microsoft.com/office/drawing/2014/main" id="{C01834FD-9008-4449-82BE-85B98C5802BD}"/>
              </a:ext>
            </a:extLst>
          </p:cNvPr>
          <p:cNvGraphicFramePr>
            <a:graphicFrameLocks noGrp="1"/>
          </p:cNvGraphicFramePr>
          <p:nvPr>
            <p:ph idx="1"/>
            <p:extLst>
              <p:ext uri="{D42A27DB-BD31-4B8C-83A1-F6EECF244321}">
                <p14:modId xmlns:p14="http://schemas.microsoft.com/office/powerpoint/2010/main" val="4230058127"/>
              </p:ext>
            </p:extLst>
          </p:nvPr>
        </p:nvGraphicFramePr>
        <p:xfrm>
          <a:off x="491603" y="1928813"/>
          <a:ext cx="8185404" cy="3848751"/>
        </p:xfrm>
        <a:graphic>
          <a:graphicData uri="http://schemas.openxmlformats.org/drawingml/2006/table">
            <a:tbl>
              <a:tblPr firstRow="1" bandRow="1">
                <a:tableStyleId>{5C22544A-7EE6-4342-B048-85BDC9FD1C3A}</a:tableStyleId>
              </a:tblPr>
              <a:tblGrid>
                <a:gridCol w="2046351">
                  <a:extLst>
                    <a:ext uri="{9D8B030D-6E8A-4147-A177-3AD203B41FA5}">
                      <a16:colId xmlns:a16="http://schemas.microsoft.com/office/drawing/2014/main" val="1134452349"/>
                    </a:ext>
                  </a:extLst>
                </a:gridCol>
                <a:gridCol w="2046351">
                  <a:extLst>
                    <a:ext uri="{9D8B030D-6E8A-4147-A177-3AD203B41FA5}">
                      <a16:colId xmlns:a16="http://schemas.microsoft.com/office/drawing/2014/main" val="2713020602"/>
                    </a:ext>
                  </a:extLst>
                </a:gridCol>
                <a:gridCol w="2046351">
                  <a:extLst>
                    <a:ext uri="{9D8B030D-6E8A-4147-A177-3AD203B41FA5}">
                      <a16:colId xmlns:a16="http://schemas.microsoft.com/office/drawing/2014/main" val="63577215"/>
                    </a:ext>
                  </a:extLst>
                </a:gridCol>
                <a:gridCol w="2046351">
                  <a:extLst>
                    <a:ext uri="{9D8B030D-6E8A-4147-A177-3AD203B41FA5}">
                      <a16:colId xmlns:a16="http://schemas.microsoft.com/office/drawing/2014/main" val="405881803"/>
                    </a:ext>
                  </a:extLst>
                </a:gridCol>
              </a:tblGrid>
              <a:tr h="465471">
                <a:tc>
                  <a:txBody>
                    <a:bodyPr/>
                    <a:lstStyle/>
                    <a:p>
                      <a:pPr algn="ctr"/>
                      <a:r>
                        <a:rPr lang="en-US" sz="1800" dirty="0">
                          <a:solidFill>
                            <a:schemeClr val="bg1"/>
                          </a:solidFill>
                          <a:latin typeface="+mj-lt"/>
                        </a:rPr>
                        <a:t>Infants</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n-US" sz="1800" dirty="0">
                          <a:solidFill>
                            <a:schemeClr val="bg1"/>
                          </a:solidFill>
                          <a:latin typeface="+mj-lt"/>
                        </a:rPr>
                        <a:t>Toddlers</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n-US" sz="1800" dirty="0">
                          <a:solidFill>
                            <a:schemeClr val="bg1"/>
                          </a:solidFill>
                          <a:latin typeface="+mj-lt"/>
                        </a:rPr>
                        <a:t>School-Age</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n-US" sz="1800" dirty="0">
                          <a:solidFill>
                            <a:schemeClr val="bg1"/>
                          </a:solidFill>
                          <a:latin typeface="+mj-lt"/>
                        </a:rPr>
                        <a:t>Teenagers</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359254951"/>
                  </a:ext>
                </a:extLst>
              </a:tr>
              <a:tr h="370840">
                <a:tc>
                  <a:txBody>
                    <a:bodyPr/>
                    <a:lstStyle/>
                    <a:p>
                      <a:pPr marL="182880" indent="-182880">
                        <a:buClr>
                          <a:schemeClr val="accent1"/>
                        </a:buClr>
                        <a:buFont typeface="Wingdings" panose="05000000000000000000" pitchFamily="2" charset="2"/>
                        <a:buChar char="§"/>
                      </a:pPr>
                      <a:r>
                        <a:rPr lang="en-US" sz="1800" dirty="0">
                          <a:solidFill>
                            <a:schemeClr val="tx2"/>
                          </a:solidFill>
                        </a:rPr>
                        <a:t>Low birth weight</a:t>
                      </a:r>
                    </a:p>
                    <a:p>
                      <a:pPr marL="182880" indent="-182880">
                        <a:buClr>
                          <a:schemeClr val="accent1"/>
                        </a:buClr>
                        <a:buFont typeface="Wingdings" panose="05000000000000000000" pitchFamily="2" charset="2"/>
                        <a:buChar char="§"/>
                      </a:pPr>
                      <a:r>
                        <a:rPr lang="en-US" sz="1800" dirty="0">
                          <a:solidFill>
                            <a:schemeClr val="tx2"/>
                          </a:solidFill>
                        </a:rPr>
                        <a:t>Sensitivity to light, noise, and touch</a:t>
                      </a:r>
                    </a:p>
                    <a:p>
                      <a:pPr marL="182880" indent="-182880">
                        <a:buClr>
                          <a:schemeClr val="accent1"/>
                        </a:buClr>
                        <a:buFont typeface="Wingdings" panose="05000000000000000000" pitchFamily="2" charset="2"/>
                        <a:buChar char="§"/>
                      </a:pPr>
                      <a:r>
                        <a:rPr lang="en-US" sz="1800" dirty="0">
                          <a:solidFill>
                            <a:schemeClr val="tx2"/>
                          </a:solidFill>
                        </a:rPr>
                        <a:t>Irritability</a:t>
                      </a:r>
                    </a:p>
                    <a:p>
                      <a:pPr marL="182880" indent="-182880">
                        <a:buClr>
                          <a:schemeClr val="accent1"/>
                        </a:buClr>
                        <a:buFont typeface="Wingdings" panose="05000000000000000000" pitchFamily="2" charset="2"/>
                        <a:buChar char="§"/>
                      </a:pPr>
                      <a:r>
                        <a:rPr lang="en-US" sz="1800" dirty="0">
                          <a:solidFill>
                            <a:schemeClr val="tx2"/>
                          </a:solidFill>
                        </a:rPr>
                        <a:t>Unable to suck effectively</a:t>
                      </a:r>
                    </a:p>
                    <a:p>
                      <a:pPr marL="182880" indent="-182880">
                        <a:buClr>
                          <a:schemeClr val="accent1"/>
                        </a:buClr>
                        <a:buFont typeface="Wingdings" panose="05000000000000000000" pitchFamily="2" charset="2"/>
                        <a:buChar char="§"/>
                      </a:pPr>
                      <a:r>
                        <a:rPr lang="en-US" sz="1800" dirty="0">
                          <a:solidFill>
                            <a:schemeClr val="tx2"/>
                          </a:solidFill>
                        </a:rPr>
                        <a:t>Slow to develop</a:t>
                      </a:r>
                    </a:p>
                    <a:p>
                      <a:pPr marL="182880" indent="-182880">
                        <a:buClr>
                          <a:schemeClr val="accent1"/>
                        </a:buClr>
                        <a:buFont typeface="Wingdings" panose="05000000000000000000" pitchFamily="2" charset="2"/>
                        <a:buChar char="§"/>
                      </a:pPr>
                      <a:r>
                        <a:rPr lang="en-US" sz="1800" dirty="0">
                          <a:solidFill>
                            <a:schemeClr val="tx2"/>
                          </a:solidFill>
                        </a:rPr>
                        <a:t>Ear infections</a:t>
                      </a:r>
                    </a:p>
                    <a:p>
                      <a:pPr marL="182880" indent="-182880">
                        <a:buClr>
                          <a:schemeClr val="accent1"/>
                        </a:buClr>
                        <a:buFont typeface="Wingdings" panose="05000000000000000000" pitchFamily="2" charset="2"/>
                        <a:buChar char="§"/>
                      </a:pPr>
                      <a:r>
                        <a:rPr lang="en-US" sz="1800" dirty="0">
                          <a:solidFill>
                            <a:schemeClr val="tx2"/>
                          </a:solidFill>
                        </a:rPr>
                        <a:t>Trouble sleeping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2880" indent="-182880">
                        <a:buClr>
                          <a:schemeClr val="accent1"/>
                        </a:buClr>
                        <a:buFont typeface="Wingdings" panose="05000000000000000000" pitchFamily="2" charset="2"/>
                        <a:buChar char="§"/>
                      </a:pPr>
                      <a:r>
                        <a:rPr lang="en-US" sz="1800" dirty="0">
                          <a:solidFill>
                            <a:schemeClr val="tx2"/>
                          </a:solidFill>
                        </a:rPr>
                        <a:t>Poor memory</a:t>
                      </a:r>
                    </a:p>
                    <a:p>
                      <a:pPr marL="182880" indent="-182880">
                        <a:buClr>
                          <a:schemeClr val="accent1"/>
                        </a:buClr>
                        <a:buFont typeface="Wingdings" panose="05000000000000000000" pitchFamily="2" charset="2"/>
                        <a:buChar char="§"/>
                      </a:pPr>
                      <a:r>
                        <a:rPr lang="en-US" sz="1800" dirty="0">
                          <a:solidFill>
                            <a:schemeClr val="tx2"/>
                          </a:solidFill>
                        </a:rPr>
                        <a:t>Hyperactivity</a:t>
                      </a:r>
                    </a:p>
                    <a:p>
                      <a:pPr marL="182880" indent="-182880">
                        <a:buClr>
                          <a:schemeClr val="accent1"/>
                        </a:buClr>
                        <a:buFont typeface="Wingdings" panose="05000000000000000000" pitchFamily="2" charset="2"/>
                        <a:buChar char="§"/>
                      </a:pPr>
                      <a:r>
                        <a:rPr lang="en-US" sz="1800" dirty="0">
                          <a:solidFill>
                            <a:schemeClr val="tx2"/>
                          </a:solidFill>
                        </a:rPr>
                        <a:t>Seems to have no fear</a:t>
                      </a:r>
                    </a:p>
                    <a:p>
                      <a:pPr marL="182880" indent="-182880">
                        <a:buClr>
                          <a:schemeClr val="accent1"/>
                        </a:buClr>
                        <a:buFont typeface="Wingdings" panose="05000000000000000000" pitchFamily="2" charset="2"/>
                        <a:buChar char="§"/>
                      </a:pPr>
                      <a:r>
                        <a:rPr lang="en-US" sz="1800" dirty="0">
                          <a:solidFill>
                            <a:schemeClr val="tx2"/>
                          </a:solidFill>
                        </a:rPr>
                        <a:t>Speech and language delays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2880" indent="-182880">
                        <a:buClr>
                          <a:schemeClr val="accent1"/>
                        </a:buClr>
                        <a:buFont typeface="Wingdings" panose="05000000000000000000" pitchFamily="2" charset="2"/>
                        <a:buChar char="§"/>
                      </a:pPr>
                      <a:r>
                        <a:rPr lang="en-US" sz="1800" dirty="0">
                          <a:solidFill>
                            <a:schemeClr val="tx2"/>
                          </a:solidFill>
                        </a:rPr>
                        <a:t>Poor social skills</a:t>
                      </a:r>
                    </a:p>
                    <a:p>
                      <a:pPr marL="182880" indent="-182880">
                        <a:buClr>
                          <a:schemeClr val="accent1"/>
                        </a:buClr>
                        <a:buFont typeface="Wingdings" panose="05000000000000000000" pitchFamily="2" charset="2"/>
                        <a:buChar char="§"/>
                      </a:pPr>
                      <a:r>
                        <a:rPr lang="en-US" sz="1800" dirty="0">
                          <a:solidFill>
                            <a:schemeClr val="tx2"/>
                          </a:solidFill>
                        </a:rPr>
                        <a:t>Easily distracted, short attention span</a:t>
                      </a:r>
                    </a:p>
                    <a:p>
                      <a:pPr marL="182880" indent="-182880">
                        <a:buClr>
                          <a:schemeClr val="accent1"/>
                        </a:buClr>
                        <a:buFont typeface="Wingdings" panose="05000000000000000000" pitchFamily="2" charset="2"/>
                        <a:buChar char="§"/>
                      </a:pPr>
                      <a:r>
                        <a:rPr lang="en-US" sz="1800" dirty="0">
                          <a:solidFill>
                            <a:schemeClr val="tx2"/>
                          </a:solidFill>
                        </a:rPr>
                        <a:t>Poor coordination</a:t>
                      </a:r>
                    </a:p>
                    <a:p>
                      <a:pPr marL="182880" indent="-182880">
                        <a:buClr>
                          <a:schemeClr val="accent1"/>
                        </a:buClr>
                        <a:buFont typeface="Wingdings" panose="05000000000000000000" pitchFamily="2" charset="2"/>
                        <a:buChar char="§"/>
                      </a:pPr>
                      <a:r>
                        <a:rPr lang="en-US" sz="1800" dirty="0">
                          <a:solidFill>
                            <a:schemeClr val="tx2"/>
                          </a:solidFill>
                        </a:rPr>
                        <a:t>Trouble with large and fine motor skills</a:t>
                      </a:r>
                    </a:p>
                    <a:p>
                      <a:pPr marL="182880" indent="-182880">
                        <a:buClr>
                          <a:schemeClr val="accent1"/>
                        </a:buClr>
                        <a:buFont typeface="Wingdings" panose="05000000000000000000" pitchFamily="2" charset="2"/>
                        <a:buChar char="§"/>
                      </a:pPr>
                      <a:r>
                        <a:rPr lang="en-US" sz="1800" dirty="0">
                          <a:solidFill>
                            <a:schemeClr val="tx2"/>
                          </a:solidFill>
                        </a:rPr>
                        <a:t>Difficulty in school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2880" indent="-182880">
                        <a:buClr>
                          <a:schemeClr val="accent1"/>
                        </a:buClr>
                        <a:buFont typeface="Wingdings" panose="05000000000000000000" pitchFamily="2" charset="2"/>
                        <a:buChar char="§"/>
                      </a:pPr>
                      <a:r>
                        <a:rPr lang="en-US" sz="1800" dirty="0">
                          <a:solidFill>
                            <a:schemeClr val="tx2"/>
                          </a:solidFill>
                        </a:rPr>
                        <a:t>Low self-esteem</a:t>
                      </a:r>
                    </a:p>
                    <a:p>
                      <a:pPr marL="182880" indent="-182880">
                        <a:buClr>
                          <a:schemeClr val="accent1"/>
                        </a:buClr>
                        <a:buFont typeface="Wingdings" panose="05000000000000000000" pitchFamily="2" charset="2"/>
                        <a:buChar char="§"/>
                      </a:pPr>
                      <a:r>
                        <a:rPr lang="en-US" sz="1800" dirty="0">
                          <a:solidFill>
                            <a:schemeClr val="tx2"/>
                          </a:solidFill>
                        </a:rPr>
                        <a:t>Poor impulse control</a:t>
                      </a:r>
                    </a:p>
                    <a:p>
                      <a:pPr marL="182880" indent="-182880">
                        <a:buClr>
                          <a:schemeClr val="accent1"/>
                        </a:buClr>
                        <a:buFont typeface="Wingdings" panose="05000000000000000000" pitchFamily="2" charset="2"/>
                        <a:buChar char="§"/>
                      </a:pPr>
                      <a:r>
                        <a:rPr lang="en-US" sz="1800" dirty="0">
                          <a:solidFill>
                            <a:schemeClr val="tx2"/>
                          </a:solidFill>
                        </a:rPr>
                        <a:t>Must be reminded of concepts on a daily basis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6794902"/>
                  </a:ext>
                </a:extLst>
              </a:tr>
            </a:tbl>
          </a:graphicData>
        </a:graphic>
      </p:graphicFrame>
      <p:sp>
        <p:nvSpPr>
          <p:cNvPr id="2" name="TextBox 1">
            <a:extLst>
              <a:ext uri="{FF2B5EF4-FFF2-40B4-BE49-F238E27FC236}">
                <a16:creationId xmlns:a16="http://schemas.microsoft.com/office/drawing/2014/main" id="{E75324E0-6503-B54C-AAA4-847CFF6DCA2B}"/>
              </a:ext>
            </a:extLst>
          </p:cNvPr>
          <p:cNvSpPr txBox="1"/>
          <p:nvPr/>
        </p:nvSpPr>
        <p:spPr>
          <a:xfrm>
            <a:off x="504129" y="5762387"/>
            <a:ext cx="4450484" cy="307777"/>
          </a:xfrm>
          <a:prstGeom prst="rect">
            <a:avLst/>
          </a:prstGeom>
          <a:noFill/>
        </p:spPr>
        <p:txBody>
          <a:bodyPr wrap="square" rtlCol="0">
            <a:spAutoFit/>
          </a:bodyPr>
          <a:lstStyle/>
          <a:p>
            <a:r>
              <a:rPr lang="en-US" sz="1400" dirty="0">
                <a:solidFill>
                  <a:schemeClr val="tx2"/>
                </a:solidFill>
                <a:latin typeface="Calibri" panose="020F0502020204030204" pitchFamily="34" charset="0"/>
              </a:rPr>
              <a:t>*FASD = fetal alcohol spectrum disorders</a:t>
            </a:r>
            <a:endParaRPr lang="en-US" sz="1400" dirty="0">
              <a:solidFill>
                <a:schemeClr val="tx2"/>
              </a:solidFill>
            </a:endParaRPr>
          </a:p>
        </p:txBody>
      </p:sp>
      <p:sp>
        <p:nvSpPr>
          <p:cNvPr id="3" name="Slide Number Placeholder 2">
            <a:extLst>
              <a:ext uri="{FF2B5EF4-FFF2-40B4-BE49-F238E27FC236}">
                <a16:creationId xmlns:a16="http://schemas.microsoft.com/office/drawing/2014/main" id="{695C4ABB-6831-4989-BFC5-531C324EB957}"/>
              </a:ext>
            </a:extLst>
          </p:cNvPr>
          <p:cNvSpPr>
            <a:spLocks noGrp="1"/>
          </p:cNvSpPr>
          <p:nvPr>
            <p:ph type="sldNum" sz="quarter" idx="4"/>
          </p:nvPr>
        </p:nvSpPr>
        <p:spPr/>
        <p:txBody>
          <a:bodyPr/>
          <a:lstStyle/>
          <a:p>
            <a:fld id="{773137DE-5778-4973-8EC8-21DEEF19827C}" type="slidenum">
              <a:rPr lang="en-US" smtClean="0"/>
              <a:pPr/>
              <a:t>17</a:t>
            </a:fld>
            <a:endParaRPr lang="en-US" dirty="0"/>
          </a:p>
        </p:txBody>
      </p:sp>
    </p:spTree>
    <p:extLst>
      <p:ext uri="{BB962C8B-B14F-4D97-AF65-F5344CB8AC3E}">
        <p14:creationId xmlns:p14="http://schemas.microsoft.com/office/powerpoint/2010/main" val="25689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30430E-F934-4E4E-95DE-B80AB4820923}"/>
              </a:ext>
            </a:extLst>
          </p:cNvPr>
          <p:cNvSpPr>
            <a:spLocks noGrp="1"/>
          </p:cNvSpPr>
          <p:nvPr>
            <p:ph type="title"/>
          </p:nvPr>
        </p:nvSpPr>
        <p:spPr/>
        <p:txBody>
          <a:bodyPr/>
          <a:lstStyle/>
          <a:p>
            <a:r>
              <a:rPr lang="en-US" sz="2400" dirty="0"/>
              <a:t>FASD AT DIFFERENT AGES, 1 of 2</a:t>
            </a:r>
          </a:p>
        </p:txBody>
      </p:sp>
      <p:pic>
        <p:nvPicPr>
          <p:cNvPr id="1026" name="Picture 2" descr="A group of young children playing with toys.">
            <a:extLst>
              <a:ext uri="{FF2B5EF4-FFF2-40B4-BE49-F238E27FC236}">
                <a16:creationId xmlns:a16="http://schemas.microsoft.com/office/drawing/2014/main" id="{09D54134-2810-408D-8549-80DC48CE9A4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1293" y="1714500"/>
            <a:ext cx="8235508" cy="304326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E33880AB-E2B2-4199-9A0F-43AB0A95D450}"/>
              </a:ext>
              <a:ext uri="{C183D7F6-B498-43B3-948B-1728B52AA6E4}">
                <adec:decorative xmlns="" xmlns:adec="http://schemas.microsoft.com/office/drawing/2017/decorative" val="1"/>
              </a:ext>
            </a:extLst>
          </p:cNvPr>
          <p:cNvSpPr/>
          <p:nvPr/>
        </p:nvSpPr>
        <p:spPr>
          <a:xfrm>
            <a:off x="483376" y="4858931"/>
            <a:ext cx="8235508" cy="743775"/>
          </a:xfrm>
          <a:prstGeom prst="rightArrow">
            <a:avLst>
              <a:gd name="adj1" fmla="val 100000"/>
              <a:gd name="adj2" fmla="val 50000"/>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62DF742-F32B-44E8-B962-1A71E165B5BC}"/>
              </a:ext>
            </a:extLst>
          </p:cNvPr>
          <p:cNvSpPr txBox="1"/>
          <p:nvPr/>
        </p:nvSpPr>
        <p:spPr>
          <a:xfrm>
            <a:off x="481237" y="5021982"/>
            <a:ext cx="3283848" cy="369332"/>
          </a:xfrm>
          <a:prstGeom prst="rect">
            <a:avLst/>
          </a:prstGeom>
          <a:noFill/>
        </p:spPr>
        <p:txBody>
          <a:bodyPr wrap="none" rtlCol="0">
            <a:spAutoFit/>
          </a:bodyPr>
          <a:lstStyle/>
          <a:p>
            <a:r>
              <a:rPr lang="en-US" b="1" dirty="0">
                <a:solidFill>
                  <a:srgbClr val="7F2F2D"/>
                </a:solidFill>
              </a:rPr>
              <a:t>Infant, Toddler, Early School</a:t>
            </a:r>
          </a:p>
        </p:txBody>
      </p:sp>
      <p:sp>
        <p:nvSpPr>
          <p:cNvPr id="16" name="TextBox 15">
            <a:extLst>
              <a:ext uri="{FF2B5EF4-FFF2-40B4-BE49-F238E27FC236}">
                <a16:creationId xmlns:a16="http://schemas.microsoft.com/office/drawing/2014/main" id="{501A66AC-6151-49C4-AD28-6E0A390C9AA8}"/>
              </a:ext>
            </a:extLst>
          </p:cNvPr>
          <p:cNvSpPr txBox="1"/>
          <p:nvPr/>
        </p:nvSpPr>
        <p:spPr>
          <a:xfrm>
            <a:off x="3920619" y="5021982"/>
            <a:ext cx="2993192" cy="369332"/>
          </a:xfrm>
          <a:prstGeom prst="rect">
            <a:avLst/>
          </a:prstGeom>
          <a:noFill/>
        </p:spPr>
        <p:txBody>
          <a:bodyPr wrap="none" rtlCol="0">
            <a:spAutoFit/>
          </a:bodyPr>
          <a:lstStyle/>
          <a:p>
            <a:r>
              <a:rPr lang="en-US" dirty="0">
                <a:solidFill>
                  <a:schemeClr val="tx2"/>
                </a:solidFill>
              </a:rPr>
              <a:t>Pre-adolescent, Adolescent</a:t>
            </a:r>
          </a:p>
        </p:txBody>
      </p:sp>
      <p:sp>
        <p:nvSpPr>
          <p:cNvPr id="11" name="TextBox 10">
            <a:extLst>
              <a:ext uri="{FF2B5EF4-FFF2-40B4-BE49-F238E27FC236}">
                <a16:creationId xmlns:a16="http://schemas.microsoft.com/office/drawing/2014/main" id="{F5710619-FE85-400E-859E-3C6FA9A0840F}"/>
              </a:ext>
            </a:extLst>
          </p:cNvPr>
          <p:cNvSpPr txBox="1"/>
          <p:nvPr/>
        </p:nvSpPr>
        <p:spPr>
          <a:xfrm>
            <a:off x="6977979" y="5019915"/>
            <a:ext cx="1394613" cy="369332"/>
          </a:xfrm>
          <a:prstGeom prst="rect">
            <a:avLst/>
          </a:prstGeom>
          <a:noFill/>
        </p:spPr>
        <p:txBody>
          <a:bodyPr wrap="none" rtlCol="0">
            <a:spAutoFit/>
          </a:bodyPr>
          <a:lstStyle/>
          <a:p>
            <a:r>
              <a:rPr lang="en-US" dirty="0">
                <a:solidFill>
                  <a:schemeClr val="tx2"/>
                </a:solidFill>
              </a:rPr>
              <a:t>Young adult</a:t>
            </a:r>
          </a:p>
        </p:txBody>
      </p:sp>
      <p:sp>
        <p:nvSpPr>
          <p:cNvPr id="2" name="Rectangle 1">
            <a:extLst>
              <a:ext uri="{FF2B5EF4-FFF2-40B4-BE49-F238E27FC236}">
                <a16:creationId xmlns:a16="http://schemas.microsoft.com/office/drawing/2014/main" id="{F350C4BA-5370-411A-8627-C9EB62ACA04E}"/>
              </a:ext>
            </a:extLst>
          </p:cNvPr>
          <p:cNvSpPr/>
          <p:nvPr/>
        </p:nvSpPr>
        <p:spPr>
          <a:xfrm>
            <a:off x="483377" y="5715000"/>
            <a:ext cx="8203424" cy="685800"/>
          </a:xfrm>
          <a:prstGeom prst="rect">
            <a:avLst/>
          </a:prstGeom>
          <a:solidFill>
            <a:srgbClr val="7F2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Many children do OK</a:t>
            </a:r>
          </a:p>
        </p:txBody>
      </p:sp>
      <p:sp>
        <p:nvSpPr>
          <p:cNvPr id="4" name="Slide Number Placeholder 3">
            <a:extLst>
              <a:ext uri="{FF2B5EF4-FFF2-40B4-BE49-F238E27FC236}">
                <a16:creationId xmlns:a16="http://schemas.microsoft.com/office/drawing/2014/main" id="{037F14FB-C5F3-46C2-89C9-83F7C1FCEE2B}"/>
              </a:ext>
            </a:extLst>
          </p:cNvPr>
          <p:cNvSpPr>
            <a:spLocks noGrp="1"/>
          </p:cNvSpPr>
          <p:nvPr>
            <p:ph type="sldNum" sz="quarter" idx="12"/>
          </p:nvPr>
        </p:nvSpPr>
        <p:spPr/>
        <p:txBody>
          <a:bodyPr/>
          <a:lstStyle/>
          <a:p>
            <a:fld id="{773137DE-5778-4973-8EC8-21DEEF19827C}" type="slidenum">
              <a:rPr lang="en-US" smtClean="0"/>
              <a:pPr/>
              <a:t>18</a:t>
            </a:fld>
            <a:endParaRPr lang="en-US" dirty="0"/>
          </a:p>
        </p:txBody>
      </p:sp>
    </p:spTree>
    <p:extLst>
      <p:ext uri="{BB962C8B-B14F-4D97-AF65-F5344CB8AC3E}">
        <p14:creationId xmlns:p14="http://schemas.microsoft.com/office/powerpoint/2010/main" val="87480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30430E-F934-4E4E-95DE-B80AB4820923}"/>
              </a:ext>
            </a:extLst>
          </p:cNvPr>
          <p:cNvSpPr>
            <a:spLocks noGrp="1"/>
          </p:cNvSpPr>
          <p:nvPr>
            <p:ph type="title"/>
          </p:nvPr>
        </p:nvSpPr>
        <p:spPr/>
        <p:txBody>
          <a:bodyPr/>
          <a:lstStyle/>
          <a:p>
            <a:r>
              <a:rPr lang="en-US" sz="2400" dirty="0"/>
              <a:t>FASD AT DIFFERENT AGES, 2 of 2</a:t>
            </a:r>
          </a:p>
        </p:txBody>
      </p:sp>
      <p:pic>
        <p:nvPicPr>
          <p:cNvPr id="1026" name="Picture 2" descr="A boy with his hand under his chin thinking.">
            <a:extLst>
              <a:ext uri="{FF2B5EF4-FFF2-40B4-BE49-F238E27FC236}">
                <a16:creationId xmlns:a16="http://schemas.microsoft.com/office/drawing/2014/main" id="{E2085CDE-9646-496A-A9C1-167E17B6D58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 y="1714501"/>
            <a:ext cx="8229599" cy="253665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C4BED592-B769-42EB-88D5-2D01453910BF}"/>
              </a:ext>
              <a:ext uri="{C183D7F6-B498-43B3-948B-1728B52AA6E4}">
                <adec:decorative xmlns="" xmlns:adec="http://schemas.microsoft.com/office/drawing/2017/decorative" val="1"/>
              </a:ext>
            </a:extLst>
          </p:cNvPr>
          <p:cNvSpPr/>
          <p:nvPr/>
        </p:nvSpPr>
        <p:spPr>
          <a:xfrm>
            <a:off x="483376" y="4360734"/>
            <a:ext cx="8235508" cy="743775"/>
          </a:xfrm>
          <a:prstGeom prst="rightArrow">
            <a:avLst>
              <a:gd name="adj1" fmla="val 100000"/>
              <a:gd name="adj2" fmla="val 50000"/>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EF2AC26-3461-405E-9387-C1F429C37647}"/>
              </a:ext>
            </a:extLst>
          </p:cNvPr>
          <p:cNvSpPr txBox="1"/>
          <p:nvPr/>
        </p:nvSpPr>
        <p:spPr>
          <a:xfrm>
            <a:off x="529363" y="4523785"/>
            <a:ext cx="3053208" cy="369332"/>
          </a:xfrm>
          <a:prstGeom prst="rect">
            <a:avLst/>
          </a:prstGeom>
          <a:noFill/>
        </p:spPr>
        <p:txBody>
          <a:bodyPr wrap="none" rtlCol="0">
            <a:spAutoFit/>
          </a:bodyPr>
          <a:lstStyle/>
          <a:p>
            <a:r>
              <a:rPr lang="en-US" dirty="0">
                <a:solidFill>
                  <a:schemeClr val="tx2"/>
                </a:solidFill>
              </a:rPr>
              <a:t>Infant, Toddler, Early School</a:t>
            </a:r>
          </a:p>
        </p:txBody>
      </p:sp>
      <p:sp>
        <p:nvSpPr>
          <p:cNvPr id="17" name="TextBox 16">
            <a:extLst>
              <a:ext uri="{FF2B5EF4-FFF2-40B4-BE49-F238E27FC236}">
                <a16:creationId xmlns:a16="http://schemas.microsoft.com/office/drawing/2014/main" id="{FEBFF35C-1B18-453F-A5A3-492E2556A21E}"/>
              </a:ext>
            </a:extLst>
          </p:cNvPr>
          <p:cNvSpPr txBox="1"/>
          <p:nvPr/>
        </p:nvSpPr>
        <p:spPr>
          <a:xfrm>
            <a:off x="3679989" y="4523785"/>
            <a:ext cx="3202543" cy="369332"/>
          </a:xfrm>
          <a:prstGeom prst="rect">
            <a:avLst/>
          </a:prstGeom>
          <a:noFill/>
        </p:spPr>
        <p:txBody>
          <a:bodyPr wrap="none" rtlCol="0">
            <a:spAutoFit/>
          </a:bodyPr>
          <a:lstStyle/>
          <a:p>
            <a:r>
              <a:rPr lang="en-US" b="1" dirty="0">
                <a:solidFill>
                  <a:srgbClr val="7F2F2D"/>
                </a:solidFill>
              </a:rPr>
              <a:t>Pre-adolescent, Adolescent</a:t>
            </a:r>
          </a:p>
        </p:txBody>
      </p:sp>
      <p:sp>
        <p:nvSpPr>
          <p:cNvPr id="19" name="TextBox 18">
            <a:extLst>
              <a:ext uri="{FF2B5EF4-FFF2-40B4-BE49-F238E27FC236}">
                <a16:creationId xmlns:a16="http://schemas.microsoft.com/office/drawing/2014/main" id="{BD4F3E61-35B1-4D28-A396-3A7BCDB14D22}"/>
              </a:ext>
            </a:extLst>
          </p:cNvPr>
          <p:cNvSpPr txBox="1"/>
          <p:nvPr/>
        </p:nvSpPr>
        <p:spPr>
          <a:xfrm>
            <a:off x="6977979" y="4521718"/>
            <a:ext cx="1394613" cy="369332"/>
          </a:xfrm>
          <a:prstGeom prst="rect">
            <a:avLst/>
          </a:prstGeom>
          <a:noFill/>
        </p:spPr>
        <p:txBody>
          <a:bodyPr wrap="none" rtlCol="0">
            <a:spAutoFit/>
          </a:bodyPr>
          <a:lstStyle/>
          <a:p>
            <a:r>
              <a:rPr lang="en-US" dirty="0">
                <a:solidFill>
                  <a:schemeClr val="tx2"/>
                </a:solidFill>
              </a:rPr>
              <a:t>Young adult</a:t>
            </a:r>
          </a:p>
        </p:txBody>
      </p:sp>
      <p:sp>
        <p:nvSpPr>
          <p:cNvPr id="20" name="Rectangle 19">
            <a:extLst>
              <a:ext uri="{FF2B5EF4-FFF2-40B4-BE49-F238E27FC236}">
                <a16:creationId xmlns:a16="http://schemas.microsoft.com/office/drawing/2014/main" id="{7EB402F8-C435-4FA3-A1F7-2EB451824FA5}"/>
              </a:ext>
            </a:extLst>
          </p:cNvPr>
          <p:cNvSpPr/>
          <p:nvPr/>
        </p:nvSpPr>
        <p:spPr>
          <a:xfrm>
            <a:off x="483377" y="5214084"/>
            <a:ext cx="8203424" cy="1186716"/>
          </a:xfrm>
          <a:prstGeom prst="rect">
            <a:avLst/>
          </a:prstGeom>
          <a:solidFill>
            <a:srgbClr val="C1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Increasing challenges:</a:t>
            </a:r>
          </a:p>
          <a:p>
            <a:pPr marL="182880" indent="-182880" algn="ctr">
              <a:buFont typeface="Wingdings" panose="05000000000000000000" pitchFamily="2" charset="2"/>
              <a:buChar char="§"/>
            </a:pPr>
            <a:r>
              <a:rPr lang="en-US" sz="1600" dirty="0">
                <a:latin typeface="+mj-lt"/>
              </a:rPr>
              <a:t>Difficulty with abstract thinking</a:t>
            </a:r>
          </a:p>
          <a:p>
            <a:pPr marL="182880" indent="-182880" algn="ctr">
              <a:buFont typeface="Wingdings" panose="05000000000000000000" pitchFamily="2" charset="2"/>
              <a:buChar char="§"/>
            </a:pPr>
            <a:r>
              <a:rPr lang="en-US" sz="1600" dirty="0">
                <a:latin typeface="+mj-lt"/>
              </a:rPr>
              <a:t>Lagging social skills</a:t>
            </a:r>
          </a:p>
          <a:p>
            <a:pPr marL="182880" indent="-182880" algn="ctr">
              <a:buFont typeface="Wingdings" panose="05000000000000000000" pitchFamily="2" charset="2"/>
              <a:buChar char="§"/>
            </a:pPr>
            <a:r>
              <a:rPr lang="en-US" sz="1600" dirty="0">
                <a:latin typeface="+mj-lt"/>
              </a:rPr>
              <a:t>Hormonal changes </a:t>
            </a:r>
          </a:p>
        </p:txBody>
      </p:sp>
      <p:sp>
        <p:nvSpPr>
          <p:cNvPr id="4" name="Slide Number Placeholder 3">
            <a:extLst>
              <a:ext uri="{FF2B5EF4-FFF2-40B4-BE49-F238E27FC236}">
                <a16:creationId xmlns:a16="http://schemas.microsoft.com/office/drawing/2014/main" id="{037F14FB-C5F3-46C2-89C9-83F7C1FCEE2B}"/>
              </a:ext>
            </a:extLst>
          </p:cNvPr>
          <p:cNvSpPr>
            <a:spLocks noGrp="1"/>
          </p:cNvSpPr>
          <p:nvPr>
            <p:ph type="sldNum" sz="quarter" idx="12"/>
          </p:nvPr>
        </p:nvSpPr>
        <p:spPr/>
        <p:txBody>
          <a:bodyPr/>
          <a:lstStyle/>
          <a:p>
            <a:fld id="{773137DE-5778-4973-8EC8-21DEEF19827C}" type="slidenum">
              <a:rPr lang="en-US" smtClean="0"/>
              <a:pPr/>
              <a:t>19</a:t>
            </a:fld>
            <a:endParaRPr lang="en-US" dirty="0"/>
          </a:p>
        </p:txBody>
      </p:sp>
    </p:spTree>
    <p:extLst>
      <p:ext uri="{BB962C8B-B14F-4D97-AF65-F5344CB8AC3E}">
        <p14:creationId xmlns:p14="http://schemas.microsoft.com/office/powerpoint/2010/main" val="152774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To Prepare for the Class</a:t>
            </a:r>
          </a:p>
        </p:txBody>
      </p:sp>
      <p:sp>
        <p:nvSpPr>
          <p:cNvPr id="12" name="Content Placeholder 11">
            <a:extLst>
              <a:ext uri="{FF2B5EF4-FFF2-40B4-BE49-F238E27FC236}">
                <a16:creationId xmlns:a16="http://schemas.microsoft.com/office/drawing/2014/main" id="{0FEBF11E-F233-3D44-91C1-B53C72AC749F}"/>
              </a:ext>
            </a:extLst>
          </p:cNvPr>
          <p:cNvSpPr>
            <a:spLocks noGrp="1"/>
          </p:cNvSpPr>
          <p:nvPr>
            <p:ph idx="1"/>
          </p:nvPr>
        </p:nvSpPr>
        <p:spPr/>
        <p:txBody>
          <a:bodyPr/>
          <a:lstStyle/>
          <a:p>
            <a:r>
              <a:rPr lang="en-US" dirty="0"/>
              <a:t>See Notes view</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66592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30430E-F934-4E4E-95DE-B80AB4820923}"/>
              </a:ext>
            </a:extLst>
          </p:cNvPr>
          <p:cNvSpPr>
            <a:spLocks noGrp="1"/>
          </p:cNvSpPr>
          <p:nvPr>
            <p:ph type="title"/>
          </p:nvPr>
        </p:nvSpPr>
        <p:spPr/>
        <p:txBody>
          <a:bodyPr/>
          <a:lstStyle/>
          <a:p>
            <a:r>
              <a:rPr lang="en-US" sz="2400" dirty="0"/>
              <a:t>FASD AT DIFFERENT AGES</a:t>
            </a:r>
          </a:p>
        </p:txBody>
      </p:sp>
      <p:pic>
        <p:nvPicPr>
          <p:cNvPr id="3074" name="Picture 2" descr="Image of a young man.">
            <a:extLst>
              <a:ext uri="{FF2B5EF4-FFF2-40B4-BE49-F238E27FC236}">
                <a16:creationId xmlns:a16="http://schemas.microsoft.com/office/drawing/2014/main" id="{091319C9-EC28-4270-ACD8-4EFA8A890CD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1292" y="1714500"/>
            <a:ext cx="8235508" cy="303213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04323AE0-8D8D-473D-B174-14D955DCA31C}"/>
              </a:ext>
              <a:ext uri="{C183D7F6-B498-43B3-948B-1728B52AA6E4}">
                <adec:decorative xmlns="" xmlns:adec="http://schemas.microsoft.com/office/drawing/2017/decorative" val="1"/>
              </a:ext>
            </a:extLst>
          </p:cNvPr>
          <p:cNvSpPr/>
          <p:nvPr/>
        </p:nvSpPr>
        <p:spPr>
          <a:xfrm>
            <a:off x="483376" y="4858931"/>
            <a:ext cx="8235508" cy="743775"/>
          </a:xfrm>
          <a:prstGeom prst="rightArrow">
            <a:avLst>
              <a:gd name="adj1" fmla="val 100000"/>
              <a:gd name="adj2" fmla="val 50000"/>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5E4BFD3-6EF1-4A8D-88A2-687F12E102E6}"/>
              </a:ext>
            </a:extLst>
          </p:cNvPr>
          <p:cNvSpPr txBox="1"/>
          <p:nvPr/>
        </p:nvSpPr>
        <p:spPr>
          <a:xfrm>
            <a:off x="529363" y="5021088"/>
            <a:ext cx="3053208" cy="369332"/>
          </a:xfrm>
          <a:prstGeom prst="rect">
            <a:avLst/>
          </a:prstGeom>
          <a:noFill/>
        </p:spPr>
        <p:txBody>
          <a:bodyPr wrap="none" rtlCol="0">
            <a:spAutoFit/>
          </a:bodyPr>
          <a:lstStyle/>
          <a:p>
            <a:r>
              <a:rPr lang="en-US" dirty="0">
                <a:solidFill>
                  <a:schemeClr val="tx2"/>
                </a:solidFill>
              </a:rPr>
              <a:t>Infant, Toddler, Early School</a:t>
            </a:r>
          </a:p>
        </p:txBody>
      </p:sp>
      <p:sp>
        <p:nvSpPr>
          <p:cNvPr id="20" name="TextBox 19">
            <a:extLst>
              <a:ext uri="{FF2B5EF4-FFF2-40B4-BE49-F238E27FC236}">
                <a16:creationId xmlns:a16="http://schemas.microsoft.com/office/drawing/2014/main" id="{684B4770-4D01-49C4-81EB-0832C461B687}"/>
              </a:ext>
            </a:extLst>
          </p:cNvPr>
          <p:cNvSpPr txBox="1"/>
          <p:nvPr/>
        </p:nvSpPr>
        <p:spPr>
          <a:xfrm>
            <a:off x="3776241" y="5021982"/>
            <a:ext cx="2993192" cy="369332"/>
          </a:xfrm>
          <a:prstGeom prst="rect">
            <a:avLst/>
          </a:prstGeom>
          <a:noFill/>
        </p:spPr>
        <p:txBody>
          <a:bodyPr wrap="none" rtlCol="0">
            <a:spAutoFit/>
          </a:bodyPr>
          <a:lstStyle/>
          <a:p>
            <a:r>
              <a:rPr lang="en-US" dirty="0">
                <a:solidFill>
                  <a:schemeClr val="tx2"/>
                </a:solidFill>
              </a:rPr>
              <a:t>Pre-adolescent, Adolescent</a:t>
            </a:r>
          </a:p>
        </p:txBody>
      </p:sp>
      <p:sp>
        <p:nvSpPr>
          <p:cNvPr id="18" name="TextBox 17">
            <a:extLst>
              <a:ext uri="{FF2B5EF4-FFF2-40B4-BE49-F238E27FC236}">
                <a16:creationId xmlns:a16="http://schemas.microsoft.com/office/drawing/2014/main" id="{70BADBDC-2E46-4F0C-AFFE-196AF5911A84}"/>
              </a:ext>
            </a:extLst>
          </p:cNvPr>
          <p:cNvSpPr txBox="1"/>
          <p:nvPr/>
        </p:nvSpPr>
        <p:spPr>
          <a:xfrm>
            <a:off x="6849643" y="5019915"/>
            <a:ext cx="1501245" cy="369332"/>
          </a:xfrm>
          <a:prstGeom prst="rect">
            <a:avLst/>
          </a:prstGeom>
          <a:noFill/>
        </p:spPr>
        <p:txBody>
          <a:bodyPr wrap="none" rtlCol="0">
            <a:spAutoFit/>
          </a:bodyPr>
          <a:lstStyle/>
          <a:p>
            <a:r>
              <a:rPr lang="en-US" b="1" dirty="0">
                <a:solidFill>
                  <a:srgbClr val="7F2F2D"/>
                </a:solidFill>
              </a:rPr>
              <a:t>Young adult</a:t>
            </a:r>
          </a:p>
        </p:txBody>
      </p:sp>
      <p:sp>
        <p:nvSpPr>
          <p:cNvPr id="19" name="Rectangle 18">
            <a:extLst>
              <a:ext uri="{FF2B5EF4-FFF2-40B4-BE49-F238E27FC236}">
                <a16:creationId xmlns:a16="http://schemas.microsoft.com/office/drawing/2014/main" id="{C0A27A64-599A-4BF7-AF85-7FE747A06AE3}"/>
              </a:ext>
            </a:extLst>
          </p:cNvPr>
          <p:cNvSpPr/>
          <p:nvPr/>
        </p:nvSpPr>
        <p:spPr>
          <a:xfrm>
            <a:off x="483377" y="5715000"/>
            <a:ext cx="8203424" cy="685800"/>
          </a:xfrm>
          <a:prstGeom prst="rect">
            <a:avLst/>
          </a:prstGeom>
          <a:solidFill>
            <a:srgbClr val="C1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Increasing social and emotional maturity </a:t>
            </a:r>
          </a:p>
        </p:txBody>
      </p:sp>
      <p:sp>
        <p:nvSpPr>
          <p:cNvPr id="4" name="Slide Number Placeholder 3">
            <a:extLst>
              <a:ext uri="{FF2B5EF4-FFF2-40B4-BE49-F238E27FC236}">
                <a16:creationId xmlns:a16="http://schemas.microsoft.com/office/drawing/2014/main" id="{037F14FB-C5F3-46C2-89C9-83F7C1FCEE2B}"/>
              </a:ext>
            </a:extLst>
          </p:cNvPr>
          <p:cNvSpPr>
            <a:spLocks noGrp="1"/>
          </p:cNvSpPr>
          <p:nvPr>
            <p:ph type="sldNum" sz="quarter" idx="12"/>
          </p:nvPr>
        </p:nvSpPr>
        <p:spPr/>
        <p:txBody>
          <a:bodyPr/>
          <a:lstStyle/>
          <a:p>
            <a:fld id="{773137DE-5778-4973-8EC8-21DEEF19827C}" type="slidenum">
              <a:rPr lang="en-US" smtClean="0"/>
              <a:pPr/>
              <a:t>20</a:t>
            </a:fld>
            <a:endParaRPr lang="en-US" dirty="0"/>
          </a:p>
        </p:txBody>
      </p:sp>
    </p:spTree>
    <p:extLst>
      <p:ext uri="{BB962C8B-B14F-4D97-AF65-F5344CB8AC3E}">
        <p14:creationId xmlns:p14="http://schemas.microsoft.com/office/powerpoint/2010/main" val="3361207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of Amira.">
            <a:extLst>
              <a:ext uri="{FF2B5EF4-FFF2-40B4-BE49-F238E27FC236}">
                <a16:creationId xmlns:a16="http://schemas.microsoft.com/office/drawing/2014/main" id="{A2268A51-3D69-4342-B280-67AC6BC4378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 y="457200"/>
            <a:ext cx="8686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9F2A863-3123-9E45-8409-D43C49591D94}"/>
              </a:ext>
              <a:ext uri="{C183D7F6-B498-43B3-948B-1728B52AA6E4}">
                <adec:decorative xmlns="" xmlns:adec="http://schemas.microsoft.com/office/drawing/2017/decorative" val="1"/>
              </a:ext>
            </a:extLst>
          </p:cNvPr>
          <p:cNvSpPr/>
          <p:nvPr/>
        </p:nvSpPr>
        <p:spPr>
          <a:xfrm>
            <a:off x="5147542" y="438951"/>
            <a:ext cx="3996458" cy="596185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Title 2">
            <a:extLst>
              <a:ext uri="{FF2B5EF4-FFF2-40B4-BE49-F238E27FC236}">
                <a16:creationId xmlns:a16="http://schemas.microsoft.com/office/drawing/2014/main" id="{C0CB9969-9C16-4EF7-8797-8274C6833A3E}"/>
              </a:ext>
            </a:extLst>
          </p:cNvPr>
          <p:cNvSpPr txBox="1">
            <a:spLocks noGrp="1"/>
          </p:cNvSpPr>
          <p:nvPr>
            <p:ph type="title" idx="4294967295"/>
          </p:nvPr>
        </p:nvSpPr>
        <p:spPr>
          <a:xfrm>
            <a:off x="5153891" y="452439"/>
            <a:ext cx="3990109" cy="5948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50" normalizeH="0" baseline="0" noProof="0" dirty="0">
                <a:ln>
                  <a:noFill/>
                </a:ln>
                <a:solidFill>
                  <a:srgbClr val="183250"/>
                </a:solidFill>
                <a:effectLst/>
                <a:uLnTx/>
                <a:uFillTx/>
                <a:latin typeface="Arial Rounded MT Bold"/>
                <a:ea typeface="+mj-ea"/>
                <a:cs typeface="Arial Rounded MT Bold"/>
              </a:rPr>
              <a:t>CASE STUDY:</a:t>
            </a:r>
            <a:br>
              <a:rPr kumimoji="0" lang="en-US" sz="3200" b="0" i="0" u="none" strike="noStrike" kern="1200" cap="all" spc="150" normalizeH="0" baseline="0" noProof="0" dirty="0">
                <a:ln>
                  <a:noFill/>
                </a:ln>
                <a:solidFill>
                  <a:srgbClr val="183250"/>
                </a:solidFill>
                <a:effectLst/>
                <a:uLnTx/>
                <a:uFillTx/>
                <a:latin typeface="Arial Rounded MT Bold"/>
                <a:ea typeface="+mj-ea"/>
                <a:cs typeface="Arial Rounded MT Bold"/>
              </a:rPr>
            </a:br>
            <a:r>
              <a:rPr kumimoji="0" lang="en-US" sz="3200" b="0" i="0" u="none" strike="noStrike" kern="1200" cap="all" spc="150" normalizeH="0" baseline="0" noProof="0" dirty="0">
                <a:ln>
                  <a:noFill/>
                </a:ln>
                <a:solidFill>
                  <a:srgbClr val="C13420"/>
                </a:solidFill>
                <a:effectLst/>
                <a:uLnTx/>
                <a:uFillTx/>
                <a:latin typeface="Arial Rounded MT Bold"/>
                <a:ea typeface="+mj-ea"/>
                <a:cs typeface="Arial Rounded MT Bold"/>
              </a:rPr>
              <a:t>Amira</a:t>
            </a:r>
          </a:p>
        </p:txBody>
      </p:sp>
      <p:sp>
        <p:nvSpPr>
          <p:cNvPr id="2" name="Slide Number Placeholder 1">
            <a:extLst>
              <a:ext uri="{FF2B5EF4-FFF2-40B4-BE49-F238E27FC236}">
                <a16:creationId xmlns:a16="http://schemas.microsoft.com/office/drawing/2014/main" id="{B5C2045E-669B-4102-8259-F71D8E61FE99}"/>
              </a:ext>
            </a:extLst>
          </p:cNvPr>
          <p:cNvSpPr>
            <a:spLocks noGrp="1"/>
          </p:cNvSpPr>
          <p:nvPr>
            <p:ph type="sldNum" sz="quarter" idx="4"/>
          </p:nvPr>
        </p:nvSpPr>
        <p:spPr/>
        <p:txBody>
          <a:bodyPr/>
          <a:lstStyle/>
          <a:p>
            <a:fld id="{773137DE-5778-4973-8EC8-21DEEF19827C}" type="slidenum">
              <a:rPr lang="en-US" smtClean="0"/>
              <a:pPr/>
              <a:t>21</a:t>
            </a:fld>
            <a:endParaRPr lang="en-US" dirty="0"/>
          </a:p>
        </p:txBody>
      </p:sp>
    </p:spTree>
    <p:extLst>
      <p:ext uri="{BB962C8B-B14F-4D97-AF65-F5344CB8AC3E}">
        <p14:creationId xmlns:p14="http://schemas.microsoft.com/office/powerpoint/2010/main" val="3952394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712696-FB00-4CA6-B550-EFBBB4396E82}"/>
              </a:ext>
            </a:extLst>
          </p:cNvPr>
          <p:cNvSpPr>
            <a:spLocks noGrp="1"/>
          </p:cNvSpPr>
          <p:nvPr>
            <p:ph type="title"/>
          </p:nvPr>
        </p:nvSpPr>
        <p:spPr/>
        <p:txBody>
          <a:bodyPr/>
          <a:lstStyle/>
          <a:p>
            <a:r>
              <a:rPr lang="en-US" sz="2400" dirty="0"/>
              <a:t>Developmental Quadrant, 1 of 5</a:t>
            </a:r>
          </a:p>
        </p:txBody>
      </p:sp>
      <p:pic>
        <p:nvPicPr>
          <p:cNvPr id="6" name="Picture 5" descr="The Developmental Quadrant. The top left quadrant is the Physical/Chronological. This quadrant is highlighted. The top right quadrant is Emotional. The bottom left quadrant is Social. The bottom right quadrant is Cognitive. ">
            <a:extLst>
              <a:ext uri="{FF2B5EF4-FFF2-40B4-BE49-F238E27FC236}">
                <a16:creationId xmlns:a16="http://schemas.microsoft.com/office/drawing/2014/main" id="{53789963-8CCC-48F2-AB60-CF739ABE5F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98" y="1978917"/>
            <a:ext cx="8248603" cy="4249280"/>
          </a:xfrm>
          <a:prstGeom prst="rect">
            <a:avLst/>
          </a:prstGeom>
        </p:spPr>
      </p:pic>
      <p:sp>
        <p:nvSpPr>
          <p:cNvPr id="4" name="Slide Number Placeholder 3">
            <a:extLst>
              <a:ext uri="{FF2B5EF4-FFF2-40B4-BE49-F238E27FC236}">
                <a16:creationId xmlns:a16="http://schemas.microsoft.com/office/drawing/2014/main" id="{0EE60C89-7DBB-4168-B04B-2BBB12FE3F69}"/>
              </a:ext>
            </a:extLst>
          </p:cNvPr>
          <p:cNvSpPr>
            <a:spLocks noGrp="1"/>
          </p:cNvSpPr>
          <p:nvPr>
            <p:ph type="sldNum" sz="quarter" idx="4"/>
          </p:nvPr>
        </p:nvSpPr>
        <p:spPr/>
        <p:txBody>
          <a:bodyPr/>
          <a:lstStyle/>
          <a:p>
            <a:fld id="{773137DE-5778-4973-8EC8-21DEEF19827C}" type="slidenum">
              <a:rPr lang="en-US" smtClean="0"/>
              <a:pPr/>
              <a:t>22</a:t>
            </a:fld>
            <a:endParaRPr lang="en-US" dirty="0"/>
          </a:p>
        </p:txBody>
      </p:sp>
    </p:spTree>
    <p:extLst>
      <p:ext uri="{BB962C8B-B14F-4D97-AF65-F5344CB8AC3E}">
        <p14:creationId xmlns:p14="http://schemas.microsoft.com/office/powerpoint/2010/main" val="34687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712696-FB00-4CA6-B550-EFBBB4396E82}"/>
              </a:ext>
            </a:extLst>
          </p:cNvPr>
          <p:cNvSpPr>
            <a:spLocks noGrp="1"/>
          </p:cNvSpPr>
          <p:nvPr>
            <p:ph type="title"/>
          </p:nvPr>
        </p:nvSpPr>
        <p:spPr/>
        <p:txBody>
          <a:bodyPr/>
          <a:lstStyle/>
          <a:p>
            <a:r>
              <a:rPr lang="en-US" sz="2400" dirty="0"/>
              <a:t>Developmental Quadrant, 2 of 5</a:t>
            </a:r>
          </a:p>
        </p:txBody>
      </p:sp>
      <p:pic>
        <p:nvPicPr>
          <p:cNvPr id="6" name="Picture 5" descr="The Developmental Quadrant. The top left quadrant is the Physical/Chronological. The top right quadrant is Emotional.  This quadrant is highlighted. The bottom left quadrant is Social. The bottom right quadrant is Cognitive. ">
            <a:extLst>
              <a:ext uri="{FF2B5EF4-FFF2-40B4-BE49-F238E27FC236}">
                <a16:creationId xmlns:a16="http://schemas.microsoft.com/office/drawing/2014/main" id="{DFCF0E6C-B90E-4F25-8D0A-17B092612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98" y="2023888"/>
            <a:ext cx="8248603" cy="4249280"/>
          </a:xfrm>
          <a:prstGeom prst="rect">
            <a:avLst/>
          </a:prstGeom>
        </p:spPr>
      </p:pic>
      <p:sp>
        <p:nvSpPr>
          <p:cNvPr id="4" name="Slide Number Placeholder 3">
            <a:extLst>
              <a:ext uri="{FF2B5EF4-FFF2-40B4-BE49-F238E27FC236}">
                <a16:creationId xmlns:a16="http://schemas.microsoft.com/office/drawing/2014/main" id="{0EE60C89-7DBB-4168-B04B-2BBB12FE3F69}"/>
              </a:ext>
            </a:extLst>
          </p:cNvPr>
          <p:cNvSpPr>
            <a:spLocks noGrp="1"/>
          </p:cNvSpPr>
          <p:nvPr>
            <p:ph type="sldNum" sz="quarter" idx="4"/>
          </p:nvPr>
        </p:nvSpPr>
        <p:spPr/>
        <p:txBody>
          <a:bodyPr/>
          <a:lstStyle/>
          <a:p>
            <a:fld id="{773137DE-5778-4973-8EC8-21DEEF19827C}" type="slidenum">
              <a:rPr lang="en-US" smtClean="0"/>
              <a:pPr/>
              <a:t>23</a:t>
            </a:fld>
            <a:endParaRPr lang="en-US" dirty="0"/>
          </a:p>
        </p:txBody>
      </p:sp>
    </p:spTree>
    <p:extLst>
      <p:ext uri="{BB962C8B-B14F-4D97-AF65-F5344CB8AC3E}">
        <p14:creationId xmlns:p14="http://schemas.microsoft.com/office/powerpoint/2010/main" val="108981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712696-FB00-4CA6-B550-EFBBB4396E82}"/>
              </a:ext>
            </a:extLst>
          </p:cNvPr>
          <p:cNvSpPr>
            <a:spLocks noGrp="1"/>
          </p:cNvSpPr>
          <p:nvPr>
            <p:ph type="title"/>
          </p:nvPr>
        </p:nvSpPr>
        <p:spPr/>
        <p:txBody>
          <a:bodyPr/>
          <a:lstStyle/>
          <a:p>
            <a:r>
              <a:rPr lang="en-US" sz="2400" dirty="0"/>
              <a:t>Developmental Quadrant, 3 of 5</a:t>
            </a:r>
          </a:p>
        </p:txBody>
      </p:sp>
      <p:pic>
        <p:nvPicPr>
          <p:cNvPr id="6" name="Picture 5" descr="The Developmental Quadrant. The top left quadrant is the Physical/Chronological. The top right quadrant is Emotional. The bottom left quadrant is Social. This quadrant is highlighted. The bottom right quadrant is Cognitive. ">
            <a:extLst>
              <a:ext uri="{FF2B5EF4-FFF2-40B4-BE49-F238E27FC236}">
                <a16:creationId xmlns:a16="http://schemas.microsoft.com/office/drawing/2014/main" id="{BC2660D0-26B9-4576-9B84-75CDF58E9E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98" y="2008898"/>
            <a:ext cx="8248603" cy="4249280"/>
          </a:xfrm>
          <a:prstGeom prst="rect">
            <a:avLst/>
          </a:prstGeom>
        </p:spPr>
      </p:pic>
      <p:sp>
        <p:nvSpPr>
          <p:cNvPr id="4" name="Slide Number Placeholder 3">
            <a:extLst>
              <a:ext uri="{FF2B5EF4-FFF2-40B4-BE49-F238E27FC236}">
                <a16:creationId xmlns:a16="http://schemas.microsoft.com/office/drawing/2014/main" id="{0EE60C89-7DBB-4168-B04B-2BBB12FE3F69}"/>
              </a:ext>
            </a:extLst>
          </p:cNvPr>
          <p:cNvSpPr>
            <a:spLocks noGrp="1"/>
          </p:cNvSpPr>
          <p:nvPr>
            <p:ph type="sldNum" sz="quarter" idx="4"/>
          </p:nvPr>
        </p:nvSpPr>
        <p:spPr/>
        <p:txBody>
          <a:bodyPr/>
          <a:lstStyle/>
          <a:p>
            <a:fld id="{773137DE-5778-4973-8EC8-21DEEF19827C}" type="slidenum">
              <a:rPr lang="en-US" smtClean="0"/>
              <a:pPr/>
              <a:t>24</a:t>
            </a:fld>
            <a:endParaRPr lang="en-US" dirty="0"/>
          </a:p>
        </p:txBody>
      </p:sp>
    </p:spTree>
    <p:extLst>
      <p:ext uri="{BB962C8B-B14F-4D97-AF65-F5344CB8AC3E}">
        <p14:creationId xmlns:p14="http://schemas.microsoft.com/office/powerpoint/2010/main" val="235343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712696-FB00-4CA6-B550-EFBBB4396E82}"/>
              </a:ext>
            </a:extLst>
          </p:cNvPr>
          <p:cNvSpPr>
            <a:spLocks noGrp="1"/>
          </p:cNvSpPr>
          <p:nvPr>
            <p:ph type="title"/>
          </p:nvPr>
        </p:nvSpPr>
        <p:spPr/>
        <p:txBody>
          <a:bodyPr/>
          <a:lstStyle/>
          <a:p>
            <a:r>
              <a:rPr lang="en-US" sz="2400" dirty="0"/>
              <a:t>Developmental Quadrant, 4 of 5</a:t>
            </a:r>
          </a:p>
        </p:txBody>
      </p:sp>
      <p:pic>
        <p:nvPicPr>
          <p:cNvPr id="6" name="Picture 5" descr="The Developmental Quadrant. The top left quadrant is the Physical/Chronological. The top right quadrant is Emotional. The bottom left quadrant is Social.  The bottom right quadrant is Cognitive. This quadrant is highlighted.">
            <a:extLst>
              <a:ext uri="{FF2B5EF4-FFF2-40B4-BE49-F238E27FC236}">
                <a16:creationId xmlns:a16="http://schemas.microsoft.com/office/drawing/2014/main" id="{9458219C-1F90-48BC-A697-975081BD3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98" y="1993908"/>
            <a:ext cx="8248603" cy="4249280"/>
          </a:xfrm>
          <a:prstGeom prst="rect">
            <a:avLst/>
          </a:prstGeom>
        </p:spPr>
      </p:pic>
      <p:sp>
        <p:nvSpPr>
          <p:cNvPr id="4" name="Slide Number Placeholder 3">
            <a:extLst>
              <a:ext uri="{FF2B5EF4-FFF2-40B4-BE49-F238E27FC236}">
                <a16:creationId xmlns:a16="http://schemas.microsoft.com/office/drawing/2014/main" id="{0EE60C89-7DBB-4168-B04B-2BBB12FE3F69}"/>
              </a:ext>
            </a:extLst>
          </p:cNvPr>
          <p:cNvSpPr>
            <a:spLocks noGrp="1"/>
          </p:cNvSpPr>
          <p:nvPr>
            <p:ph type="sldNum" sz="quarter" idx="4"/>
          </p:nvPr>
        </p:nvSpPr>
        <p:spPr/>
        <p:txBody>
          <a:bodyPr/>
          <a:lstStyle/>
          <a:p>
            <a:fld id="{773137DE-5778-4973-8EC8-21DEEF19827C}" type="slidenum">
              <a:rPr lang="en-US" smtClean="0"/>
              <a:pPr/>
              <a:t>25</a:t>
            </a:fld>
            <a:endParaRPr lang="en-US" dirty="0"/>
          </a:p>
        </p:txBody>
      </p:sp>
    </p:spTree>
    <p:extLst>
      <p:ext uri="{BB962C8B-B14F-4D97-AF65-F5344CB8AC3E}">
        <p14:creationId xmlns:p14="http://schemas.microsoft.com/office/powerpoint/2010/main" val="416723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712696-FB00-4CA6-B550-EFBBB4396E82}"/>
              </a:ext>
            </a:extLst>
          </p:cNvPr>
          <p:cNvSpPr>
            <a:spLocks noGrp="1"/>
          </p:cNvSpPr>
          <p:nvPr>
            <p:ph type="title"/>
          </p:nvPr>
        </p:nvSpPr>
        <p:spPr/>
        <p:txBody>
          <a:bodyPr/>
          <a:lstStyle/>
          <a:p>
            <a:r>
              <a:rPr lang="en-US" sz="2400" dirty="0"/>
              <a:t>Developmental Quadrant, 5 of 5</a:t>
            </a:r>
          </a:p>
        </p:txBody>
      </p:sp>
      <p:pic>
        <p:nvPicPr>
          <p:cNvPr id="3" name="Picture 2" descr="The Developmental Quadrant with labels indicating that Parent/teacher to the Emotional age. Provide support and guidance with an about peers and safety measures at the Social age. And advocate at school regarding the Cognitive age.">
            <a:extLst>
              <a:ext uri="{FF2B5EF4-FFF2-40B4-BE49-F238E27FC236}">
                <a16:creationId xmlns:a16="http://schemas.microsoft.com/office/drawing/2014/main" id="{79AE135D-E44F-4C5F-AE03-9702056C20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98" y="2001402"/>
            <a:ext cx="8248603" cy="4249280"/>
          </a:xfrm>
          <a:prstGeom prst="rect">
            <a:avLst/>
          </a:prstGeom>
        </p:spPr>
      </p:pic>
      <p:sp>
        <p:nvSpPr>
          <p:cNvPr id="7" name="Slide Number Placeholder 3">
            <a:extLst>
              <a:ext uri="{FF2B5EF4-FFF2-40B4-BE49-F238E27FC236}">
                <a16:creationId xmlns:a16="http://schemas.microsoft.com/office/drawing/2014/main" id="{D324620A-A5A3-4FA4-B226-E3E873018699}"/>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26</a:t>
            </a:fld>
            <a:endParaRPr lang="en-US" dirty="0"/>
          </a:p>
        </p:txBody>
      </p:sp>
    </p:spTree>
    <p:extLst>
      <p:ext uri="{BB962C8B-B14F-4D97-AF65-F5344CB8AC3E}">
        <p14:creationId xmlns:p14="http://schemas.microsoft.com/office/powerpoint/2010/main" val="40116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8B6E120-D55C-4C96-9309-FA1BC17E13D2}"/>
              </a:ext>
            </a:extLst>
          </p:cNvPr>
          <p:cNvSpPr txBox="1">
            <a:spLocks noGrp="1"/>
          </p:cNvSpPr>
          <p:nvPr>
            <p:ph type="title" idx="4294967295"/>
          </p:nvPr>
        </p:nvSpPr>
        <p:spPr>
          <a:xfrm>
            <a:off x="1299917" y="3429000"/>
            <a:ext cx="6047367"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7F2F2D"/>
                </a:solidFill>
                <a:effectLst/>
                <a:uLnTx/>
                <a:uFillTx/>
                <a:latin typeface="Arial Rounded MT Bold"/>
                <a:ea typeface="+mj-ea"/>
                <a:cs typeface="Arial Rounded MT Bold"/>
              </a:rPr>
              <a:t>SECTION 3: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all" spc="113" normalizeH="0" baseline="0" noProof="0" dirty="0">
                <a:ln>
                  <a:noFill/>
                </a:ln>
                <a:solidFill>
                  <a:srgbClr val="183250"/>
                </a:solidFill>
                <a:effectLst/>
                <a:uLnTx/>
                <a:uFillTx/>
                <a:latin typeface="Arial Rounded MT Bold"/>
                <a:ea typeface="+mj-ea"/>
                <a:cs typeface="Arial Rounded MT Bold"/>
              </a:rPr>
              <a:t>UNDERSTANDING THE BRAIN IMPACT</a:t>
            </a:r>
            <a:endParaRPr kumimoji="0" lang="en-US" sz="315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A523208B-100C-482A-9869-814275572EF6}"/>
              </a:ext>
            </a:extLst>
          </p:cNvPr>
          <p:cNvSpPr>
            <a:spLocks noGrp="1"/>
          </p:cNvSpPr>
          <p:nvPr>
            <p:ph type="sldNum" sz="quarter" idx="4"/>
          </p:nvPr>
        </p:nvSpPr>
        <p:spPr/>
        <p:txBody>
          <a:bodyPr/>
          <a:lstStyle/>
          <a:p>
            <a:fld id="{773137DE-5778-4973-8EC8-21DEEF19827C}" type="slidenum">
              <a:rPr lang="en-US" smtClean="0"/>
              <a:pPr/>
              <a:t>27</a:t>
            </a:fld>
            <a:endParaRPr lang="en-US" dirty="0"/>
          </a:p>
        </p:txBody>
      </p:sp>
    </p:spTree>
    <p:extLst>
      <p:ext uri="{BB962C8B-B14F-4D97-AF65-F5344CB8AC3E}">
        <p14:creationId xmlns:p14="http://schemas.microsoft.com/office/powerpoint/2010/main" val="171267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CCF6B-38A8-4461-A72E-1507844DA67C}"/>
              </a:ext>
            </a:extLst>
          </p:cNvPr>
          <p:cNvSpPr>
            <a:spLocks noGrp="1"/>
          </p:cNvSpPr>
          <p:nvPr>
            <p:ph type="title"/>
          </p:nvPr>
        </p:nvSpPr>
        <p:spPr/>
        <p:txBody>
          <a:bodyPr/>
          <a:lstStyle/>
          <a:p>
            <a:r>
              <a:rPr lang="en-US" sz="2400" dirty="0"/>
              <a:t>BRAIN SCANS </a:t>
            </a:r>
          </a:p>
        </p:txBody>
      </p:sp>
      <p:sp>
        <p:nvSpPr>
          <p:cNvPr id="8" name="TextBox 7">
            <a:extLst>
              <a:ext uri="{FF2B5EF4-FFF2-40B4-BE49-F238E27FC236}">
                <a16:creationId xmlns:a16="http://schemas.microsoft.com/office/drawing/2014/main" id="{28AF6C73-C917-42EC-AA8A-3796D98F3BF7}"/>
              </a:ext>
            </a:extLst>
          </p:cNvPr>
          <p:cNvSpPr txBox="1"/>
          <p:nvPr/>
        </p:nvSpPr>
        <p:spPr>
          <a:xfrm>
            <a:off x="488951" y="1921310"/>
            <a:ext cx="3799838" cy="830997"/>
          </a:xfrm>
          <a:prstGeom prst="rect">
            <a:avLst/>
          </a:prstGeom>
          <a:solidFill>
            <a:schemeClr val="accent1"/>
          </a:solidFill>
        </p:spPr>
        <p:txBody>
          <a:bodyPr wrap="square" rtlCol="0">
            <a:spAutoFit/>
          </a:bodyPr>
          <a:lstStyle/>
          <a:p>
            <a:pPr algn="ctr"/>
            <a:r>
              <a:rPr lang="en-US" sz="2400" dirty="0">
                <a:solidFill>
                  <a:schemeClr val="bg1"/>
                </a:solidFill>
                <a:latin typeface="+mj-lt"/>
              </a:rPr>
              <a:t>13-year-old boy</a:t>
            </a:r>
          </a:p>
          <a:p>
            <a:pPr algn="ctr"/>
            <a:r>
              <a:rPr lang="en-US" sz="2400" dirty="0">
                <a:solidFill>
                  <a:schemeClr val="bg1"/>
                </a:solidFill>
                <a:latin typeface="+mj-lt"/>
              </a:rPr>
              <a:t>No FAS</a:t>
            </a:r>
          </a:p>
        </p:txBody>
      </p:sp>
      <p:pic>
        <p:nvPicPr>
          <p:cNvPr id="6" name="Content Placeholder 5" descr="Image of the brain highlighting the Corpus Callosum in a 13-year old brain with no FAS.">
            <a:extLst>
              <a:ext uri="{FF2B5EF4-FFF2-40B4-BE49-F238E27FC236}">
                <a16:creationId xmlns:a16="http://schemas.microsoft.com/office/drawing/2014/main" id="{90B8631A-BA8D-415A-B602-31400F4E7C5C}"/>
              </a:ext>
            </a:extLst>
          </p:cNvPr>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a:xfrm>
            <a:off x="488950" y="2752307"/>
            <a:ext cx="3799840" cy="3281910"/>
          </a:xfrm>
          <a:prstGeom prst="rect">
            <a:avLst/>
          </a:prstGeom>
        </p:spPr>
      </p:pic>
      <p:sp>
        <p:nvSpPr>
          <p:cNvPr id="9" name="TextBox 8">
            <a:extLst>
              <a:ext uri="{FF2B5EF4-FFF2-40B4-BE49-F238E27FC236}">
                <a16:creationId xmlns:a16="http://schemas.microsoft.com/office/drawing/2014/main" id="{221F3C7C-B483-45B8-938C-E817C649F27F}"/>
              </a:ext>
            </a:extLst>
          </p:cNvPr>
          <p:cNvSpPr txBox="1"/>
          <p:nvPr/>
        </p:nvSpPr>
        <p:spPr>
          <a:xfrm>
            <a:off x="4877166" y="1921310"/>
            <a:ext cx="3799838" cy="830997"/>
          </a:xfrm>
          <a:prstGeom prst="rect">
            <a:avLst/>
          </a:prstGeom>
          <a:solidFill>
            <a:schemeClr val="accent1"/>
          </a:solidFill>
        </p:spPr>
        <p:txBody>
          <a:bodyPr wrap="square" rtlCol="0">
            <a:spAutoFit/>
          </a:bodyPr>
          <a:lstStyle/>
          <a:p>
            <a:pPr algn="ctr"/>
            <a:r>
              <a:rPr lang="en-US" sz="2400" dirty="0">
                <a:solidFill>
                  <a:schemeClr val="bg1"/>
                </a:solidFill>
                <a:latin typeface="+mj-lt"/>
              </a:rPr>
              <a:t>13-year-old boy</a:t>
            </a:r>
          </a:p>
          <a:p>
            <a:pPr algn="ctr"/>
            <a:r>
              <a:rPr lang="en-US" sz="2400" dirty="0">
                <a:solidFill>
                  <a:schemeClr val="bg1"/>
                </a:solidFill>
                <a:latin typeface="+mj-lt"/>
              </a:rPr>
              <a:t>With FAS</a:t>
            </a:r>
          </a:p>
        </p:txBody>
      </p:sp>
      <p:pic>
        <p:nvPicPr>
          <p:cNvPr id="7" name="Content Placeholder 5" descr="Image of the brain highlighting the Corpus Callosum in a 13-year-old brain with FAS. The region is noticeably smaller than in the previous brain.">
            <a:extLst>
              <a:ext uri="{FF2B5EF4-FFF2-40B4-BE49-F238E27FC236}">
                <a16:creationId xmlns:a16="http://schemas.microsoft.com/office/drawing/2014/main" id="{C4972E3D-5370-4700-BD49-CC754240A076}"/>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4877167" y="2752307"/>
            <a:ext cx="3799840" cy="3281911"/>
          </a:xfrm>
          <a:prstGeom prst="rect">
            <a:avLst/>
          </a:prstGeom>
        </p:spPr>
      </p:pic>
      <p:sp>
        <p:nvSpPr>
          <p:cNvPr id="14" name="Freeform: Shape 13">
            <a:extLst>
              <a:ext uri="{FF2B5EF4-FFF2-40B4-BE49-F238E27FC236}">
                <a16:creationId xmlns:a16="http://schemas.microsoft.com/office/drawing/2014/main" id="{DA701B27-4E93-4111-8FCC-4E52EB2A8EE1}"/>
              </a:ext>
              <a:ext uri="{C183D7F6-B498-43B3-948B-1728B52AA6E4}">
                <adec:decorative xmlns="" xmlns:adec="http://schemas.microsoft.com/office/drawing/2017/decorative" val="1"/>
              </a:ext>
            </a:extLst>
          </p:cNvPr>
          <p:cNvSpPr/>
          <p:nvPr/>
        </p:nvSpPr>
        <p:spPr>
          <a:xfrm>
            <a:off x="1689060" y="3884565"/>
            <a:ext cx="1289679" cy="556563"/>
          </a:xfrm>
          <a:custGeom>
            <a:avLst/>
            <a:gdLst>
              <a:gd name="connsiteX0" fmla="*/ 633868 w 1289679"/>
              <a:gd name="connsiteY0" fmla="*/ 761 h 556563"/>
              <a:gd name="connsiteX1" fmla="*/ 154034 w 1289679"/>
              <a:gd name="connsiteY1" fmla="*/ 67153 h 556563"/>
              <a:gd name="connsiteX2" fmla="*/ 125 w 1289679"/>
              <a:gd name="connsiteY2" fmla="*/ 242187 h 556563"/>
              <a:gd name="connsiteX3" fmla="*/ 172141 w 1289679"/>
              <a:gd name="connsiteY3" fmla="*/ 459470 h 556563"/>
              <a:gd name="connsiteX4" fmla="*/ 437710 w 1289679"/>
              <a:gd name="connsiteY4" fmla="*/ 302543 h 556563"/>
              <a:gd name="connsiteX5" fmla="*/ 633868 w 1289679"/>
              <a:gd name="connsiteY5" fmla="*/ 411185 h 556563"/>
              <a:gd name="connsiteX6" fmla="*/ 664046 w 1289679"/>
              <a:gd name="connsiteY6" fmla="*/ 550005 h 556563"/>
              <a:gd name="connsiteX7" fmla="*/ 830026 w 1289679"/>
              <a:gd name="connsiteY7" fmla="*/ 525862 h 556563"/>
              <a:gd name="connsiteX8" fmla="*/ 908490 w 1289679"/>
              <a:gd name="connsiteY8" fmla="*/ 453435 h 556563"/>
              <a:gd name="connsiteX9" fmla="*/ 1189147 w 1289679"/>
              <a:gd name="connsiteY9" fmla="*/ 456452 h 556563"/>
              <a:gd name="connsiteX10" fmla="*/ 1288735 w 1289679"/>
              <a:gd name="connsiteY10" fmla="*/ 290472 h 556563"/>
              <a:gd name="connsiteX11" fmla="*/ 1140862 w 1289679"/>
              <a:gd name="connsiteY11" fmla="*/ 49046 h 556563"/>
              <a:gd name="connsiteX12" fmla="*/ 633868 w 1289679"/>
              <a:gd name="connsiteY12" fmla="*/ 761 h 55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9679" h="556563">
                <a:moveTo>
                  <a:pt x="633868" y="761"/>
                </a:moveTo>
                <a:cubicBezTo>
                  <a:pt x="469397" y="3779"/>
                  <a:pt x="259658" y="26915"/>
                  <a:pt x="154034" y="67153"/>
                </a:cubicBezTo>
                <a:cubicBezTo>
                  <a:pt x="48410" y="107391"/>
                  <a:pt x="-2893" y="176801"/>
                  <a:pt x="125" y="242187"/>
                </a:cubicBezTo>
                <a:cubicBezTo>
                  <a:pt x="3143" y="307573"/>
                  <a:pt x="99210" y="449411"/>
                  <a:pt x="172141" y="459470"/>
                </a:cubicBezTo>
                <a:cubicBezTo>
                  <a:pt x="245072" y="469529"/>
                  <a:pt x="360755" y="310591"/>
                  <a:pt x="437710" y="302543"/>
                </a:cubicBezTo>
                <a:cubicBezTo>
                  <a:pt x="514665" y="294495"/>
                  <a:pt x="596145" y="369941"/>
                  <a:pt x="633868" y="411185"/>
                </a:cubicBezTo>
                <a:cubicBezTo>
                  <a:pt x="671591" y="452429"/>
                  <a:pt x="631353" y="530892"/>
                  <a:pt x="664046" y="550005"/>
                </a:cubicBezTo>
                <a:cubicBezTo>
                  <a:pt x="696739" y="569118"/>
                  <a:pt x="789285" y="541957"/>
                  <a:pt x="830026" y="525862"/>
                </a:cubicBezTo>
                <a:cubicBezTo>
                  <a:pt x="870767" y="509767"/>
                  <a:pt x="848637" y="465003"/>
                  <a:pt x="908490" y="453435"/>
                </a:cubicBezTo>
                <a:cubicBezTo>
                  <a:pt x="968343" y="441867"/>
                  <a:pt x="1125773" y="483612"/>
                  <a:pt x="1189147" y="456452"/>
                </a:cubicBezTo>
                <a:cubicBezTo>
                  <a:pt x="1252521" y="429292"/>
                  <a:pt x="1296782" y="358373"/>
                  <a:pt x="1288735" y="290472"/>
                </a:cubicBezTo>
                <a:cubicBezTo>
                  <a:pt x="1280688" y="222571"/>
                  <a:pt x="1254030" y="96325"/>
                  <a:pt x="1140862" y="49046"/>
                </a:cubicBezTo>
                <a:cubicBezTo>
                  <a:pt x="1027694" y="1767"/>
                  <a:pt x="798339" y="-2257"/>
                  <a:pt x="633868" y="761"/>
                </a:cubicBezTo>
                <a:close/>
              </a:path>
            </a:pathLst>
          </a:custGeom>
          <a:noFill/>
          <a:ln w="63500">
            <a:solidFill>
              <a:srgbClr val="C13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F6259122-907E-4A6D-A64D-7AA48811A6F0}"/>
              </a:ext>
              <a:ext uri="{C183D7F6-B498-43B3-948B-1728B52AA6E4}">
                <adec:decorative xmlns="" xmlns:adec="http://schemas.microsoft.com/office/drawing/2017/decorative" val="1"/>
              </a:ext>
            </a:extLst>
          </p:cNvPr>
          <p:cNvSpPr/>
          <p:nvPr/>
        </p:nvSpPr>
        <p:spPr>
          <a:xfrm>
            <a:off x="6380946" y="3716508"/>
            <a:ext cx="1073994" cy="571177"/>
          </a:xfrm>
          <a:custGeom>
            <a:avLst/>
            <a:gdLst>
              <a:gd name="connsiteX0" fmla="*/ 429386 w 872763"/>
              <a:gd name="connsiteY0" fmla="*/ 4482 h 457799"/>
              <a:gd name="connsiteX1" fmla="*/ 145711 w 872763"/>
              <a:gd name="connsiteY1" fmla="*/ 31642 h 457799"/>
              <a:gd name="connsiteX2" fmla="*/ 855 w 872763"/>
              <a:gd name="connsiteY2" fmla="*/ 176497 h 457799"/>
              <a:gd name="connsiteX3" fmla="*/ 94408 w 872763"/>
              <a:gd name="connsiteY3" fmla="*/ 279103 h 457799"/>
              <a:gd name="connsiteX4" fmla="*/ 269441 w 872763"/>
              <a:gd name="connsiteY4" fmla="*/ 212711 h 457799"/>
              <a:gd name="connsiteX5" fmla="*/ 501814 w 872763"/>
              <a:gd name="connsiteY5" fmla="*/ 270050 h 457799"/>
              <a:gd name="connsiteX6" fmla="*/ 619509 w 872763"/>
              <a:gd name="connsiteY6" fmla="*/ 454137 h 457799"/>
              <a:gd name="connsiteX7" fmla="*/ 818685 w 872763"/>
              <a:gd name="connsiteY7" fmla="*/ 378692 h 457799"/>
              <a:gd name="connsiteX8" fmla="*/ 869988 w 872763"/>
              <a:gd name="connsiteY8" fmla="*/ 209694 h 457799"/>
              <a:gd name="connsiteX9" fmla="*/ 755311 w 872763"/>
              <a:gd name="connsiteY9" fmla="*/ 98034 h 457799"/>
              <a:gd name="connsiteX10" fmla="*/ 429386 w 872763"/>
              <a:gd name="connsiteY10" fmla="*/ 4482 h 45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2763" h="457799">
                <a:moveTo>
                  <a:pt x="429386" y="4482"/>
                </a:moveTo>
                <a:cubicBezTo>
                  <a:pt x="327786" y="-6583"/>
                  <a:pt x="217133" y="2973"/>
                  <a:pt x="145711" y="31642"/>
                </a:cubicBezTo>
                <a:cubicBezTo>
                  <a:pt x="74289" y="60311"/>
                  <a:pt x="9405" y="135254"/>
                  <a:pt x="855" y="176497"/>
                </a:cubicBezTo>
                <a:cubicBezTo>
                  <a:pt x="-7696" y="217741"/>
                  <a:pt x="49644" y="273067"/>
                  <a:pt x="94408" y="279103"/>
                </a:cubicBezTo>
                <a:cubicBezTo>
                  <a:pt x="139172" y="285139"/>
                  <a:pt x="201540" y="214220"/>
                  <a:pt x="269441" y="212711"/>
                </a:cubicBezTo>
                <a:cubicBezTo>
                  <a:pt x="337342" y="211202"/>
                  <a:pt x="443469" y="229812"/>
                  <a:pt x="501814" y="270050"/>
                </a:cubicBezTo>
                <a:cubicBezTo>
                  <a:pt x="560159" y="310288"/>
                  <a:pt x="566697" y="436030"/>
                  <a:pt x="619509" y="454137"/>
                </a:cubicBezTo>
                <a:cubicBezTo>
                  <a:pt x="672321" y="472244"/>
                  <a:pt x="776939" y="419433"/>
                  <a:pt x="818685" y="378692"/>
                </a:cubicBezTo>
                <a:cubicBezTo>
                  <a:pt x="860432" y="337952"/>
                  <a:pt x="880550" y="256470"/>
                  <a:pt x="869988" y="209694"/>
                </a:cubicBezTo>
                <a:cubicBezTo>
                  <a:pt x="859426" y="162918"/>
                  <a:pt x="829750" y="131733"/>
                  <a:pt x="755311" y="98034"/>
                </a:cubicBezTo>
                <a:cubicBezTo>
                  <a:pt x="680872" y="64335"/>
                  <a:pt x="530986" y="15547"/>
                  <a:pt x="429386" y="4482"/>
                </a:cubicBezTo>
                <a:close/>
              </a:path>
            </a:pathLst>
          </a:custGeom>
          <a:noFill/>
          <a:ln w="63500">
            <a:solidFill>
              <a:srgbClr val="C13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FB887A52-BD64-49E9-860C-44865743F5B3}"/>
              </a:ext>
              <a:ext uri="{C183D7F6-B498-43B3-948B-1728B52AA6E4}">
                <adec:decorative xmlns="" xmlns:adec="http://schemas.microsoft.com/office/drawing/2017/decorative" val="1"/>
              </a:ext>
            </a:extLst>
          </p:cNvPr>
          <p:cNvCxnSpPr>
            <a:cxnSpLocks/>
            <a:stCxn id="10" idx="3"/>
            <a:endCxn id="15" idx="5"/>
          </p:cNvCxnSpPr>
          <p:nvPr/>
        </p:nvCxnSpPr>
        <p:spPr>
          <a:xfrm flipV="1">
            <a:off x="5470359" y="4053438"/>
            <a:ext cx="1528103" cy="1313349"/>
          </a:xfrm>
          <a:prstGeom prst="straightConnector1">
            <a:avLst/>
          </a:prstGeom>
          <a:ln w="63500">
            <a:solidFill>
              <a:srgbClr val="C1342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9CD388-05DB-4A25-8B34-1A77B816F78C}"/>
              </a:ext>
              <a:ext uri="{C183D7F6-B498-43B3-948B-1728B52AA6E4}">
                <adec:decorative xmlns="" xmlns:adec="http://schemas.microsoft.com/office/drawing/2017/decorative" val="1"/>
              </a:ext>
            </a:extLst>
          </p:cNvPr>
          <p:cNvCxnSpPr>
            <a:cxnSpLocks/>
            <a:stCxn id="10" idx="1"/>
            <a:endCxn id="14" idx="9"/>
          </p:cNvCxnSpPr>
          <p:nvPr/>
        </p:nvCxnSpPr>
        <p:spPr>
          <a:xfrm flipH="1" flipV="1">
            <a:off x="2878207" y="4341017"/>
            <a:ext cx="731268" cy="1025770"/>
          </a:xfrm>
          <a:prstGeom prst="straightConnector1">
            <a:avLst/>
          </a:prstGeom>
          <a:ln w="63500">
            <a:solidFill>
              <a:srgbClr val="C1342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5FFC75C-0C7B-404B-99B9-E8E7270D49E0}"/>
              </a:ext>
            </a:extLst>
          </p:cNvPr>
          <p:cNvSpPr txBox="1"/>
          <p:nvPr/>
        </p:nvSpPr>
        <p:spPr>
          <a:xfrm>
            <a:off x="488948" y="6179131"/>
            <a:ext cx="8216853" cy="226631"/>
          </a:xfrm>
          <a:prstGeom prst="rect">
            <a:avLst/>
          </a:prstGeom>
          <a:noFill/>
        </p:spPr>
        <p:txBody>
          <a:bodyPr wrap="square" rtlCol="0" anchor="ctr" anchorCtr="0">
            <a:noAutofit/>
          </a:bodyPr>
          <a:lstStyle/>
          <a:p>
            <a:pPr algn="ctr"/>
            <a:r>
              <a:rPr lang="en-US" sz="1100" dirty="0"/>
              <a:t>Images courtesy Jeffrey R. Wozniak, PhD Used with permission. </a:t>
            </a:r>
          </a:p>
        </p:txBody>
      </p:sp>
      <p:sp>
        <p:nvSpPr>
          <p:cNvPr id="3" name="Slide Number Placeholder 2">
            <a:extLst>
              <a:ext uri="{FF2B5EF4-FFF2-40B4-BE49-F238E27FC236}">
                <a16:creationId xmlns:a16="http://schemas.microsoft.com/office/drawing/2014/main" id="{3DC9FD91-8C62-4D07-8E8D-6CC7AA2CAFCD}"/>
              </a:ext>
            </a:extLst>
          </p:cNvPr>
          <p:cNvSpPr>
            <a:spLocks noGrp="1"/>
          </p:cNvSpPr>
          <p:nvPr>
            <p:ph type="sldNum" sz="quarter" idx="4"/>
          </p:nvPr>
        </p:nvSpPr>
        <p:spPr/>
        <p:txBody>
          <a:bodyPr/>
          <a:lstStyle/>
          <a:p>
            <a:fld id="{773137DE-5778-4973-8EC8-21DEEF19827C}" type="slidenum">
              <a:rPr lang="en-US" smtClean="0"/>
              <a:pPr/>
              <a:t>28</a:t>
            </a:fld>
            <a:endParaRPr lang="en-US" dirty="0"/>
          </a:p>
        </p:txBody>
      </p:sp>
      <p:sp>
        <p:nvSpPr>
          <p:cNvPr id="10" name="TextBox 9">
            <a:extLst>
              <a:ext uri="{FF2B5EF4-FFF2-40B4-BE49-F238E27FC236}">
                <a16:creationId xmlns:a16="http://schemas.microsoft.com/office/drawing/2014/main" id="{7273D4A7-AD8F-450D-AD6F-8A5F209C7E25}"/>
              </a:ext>
              <a:ext uri="{C183D7F6-B498-43B3-948B-1728B52AA6E4}">
                <adec:decorative xmlns="" xmlns:adec="http://schemas.microsoft.com/office/drawing/2017/decorative" val="1"/>
              </a:ext>
            </a:extLst>
          </p:cNvPr>
          <p:cNvSpPr txBox="1"/>
          <p:nvPr/>
        </p:nvSpPr>
        <p:spPr>
          <a:xfrm>
            <a:off x="3609475" y="5012844"/>
            <a:ext cx="1860884" cy="707886"/>
          </a:xfrm>
          <a:prstGeom prst="rect">
            <a:avLst/>
          </a:prstGeom>
          <a:solidFill>
            <a:srgbClr val="C13420"/>
          </a:solidFill>
        </p:spPr>
        <p:txBody>
          <a:bodyPr wrap="square" rtlCol="0">
            <a:spAutoFit/>
          </a:bodyPr>
          <a:lstStyle/>
          <a:p>
            <a:pPr algn="ctr"/>
            <a:r>
              <a:rPr lang="en-US" sz="2000" dirty="0">
                <a:solidFill>
                  <a:schemeClr val="bg1"/>
                </a:solidFill>
                <a:latin typeface="+mj-lt"/>
              </a:rPr>
              <a:t>Corpus </a:t>
            </a:r>
          </a:p>
          <a:p>
            <a:pPr algn="ctr"/>
            <a:r>
              <a:rPr lang="en-US" sz="2000" dirty="0">
                <a:solidFill>
                  <a:schemeClr val="bg1"/>
                </a:solidFill>
                <a:latin typeface="+mj-lt"/>
              </a:rPr>
              <a:t>callosum</a:t>
            </a:r>
          </a:p>
        </p:txBody>
      </p:sp>
    </p:spTree>
    <p:extLst>
      <p:ext uri="{BB962C8B-B14F-4D97-AF65-F5344CB8AC3E}">
        <p14:creationId xmlns:p14="http://schemas.microsoft.com/office/powerpoint/2010/main" val="1464613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CCF6B-38A8-4461-A72E-1507844DA67C}"/>
              </a:ext>
            </a:extLst>
          </p:cNvPr>
          <p:cNvSpPr>
            <a:spLocks noGrp="1"/>
          </p:cNvSpPr>
          <p:nvPr>
            <p:ph type="title"/>
          </p:nvPr>
        </p:nvSpPr>
        <p:spPr/>
        <p:txBody>
          <a:bodyPr/>
          <a:lstStyle/>
          <a:p>
            <a:r>
              <a:rPr lang="en-US" sz="2400" dirty="0"/>
              <a:t>Other Common Challenges </a:t>
            </a:r>
            <a:br>
              <a:rPr lang="en-US" sz="2400" dirty="0"/>
            </a:br>
            <a:r>
              <a:rPr lang="en-US" sz="2400" dirty="0"/>
              <a:t>For CHILDREN With a FASD</a:t>
            </a:r>
          </a:p>
        </p:txBody>
      </p:sp>
      <p:sp>
        <p:nvSpPr>
          <p:cNvPr id="5" name="Content Placeholder 4">
            <a:extLst>
              <a:ext uri="{FF2B5EF4-FFF2-40B4-BE49-F238E27FC236}">
                <a16:creationId xmlns:a16="http://schemas.microsoft.com/office/drawing/2014/main" id="{B7714961-1ED8-4815-BB38-D5A2F21BC9F3}"/>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Inconsistency</a:t>
            </a:r>
          </a:p>
          <a:p>
            <a:r>
              <a:rPr lang="en-US" sz="2800" dirty="0">
                <a:latin typeface="Arial" panose="020B0604020202020204" pitchFamily="34" charset="0"/>
                <a:cs typeface="Arial" panose="020B0604020202020204" pitchFamily="34" charset="0"/>
              </a:rPr>
              <a:t>Impulse control</a:t>
            </a:r>
          </a:p>
          <a:p>
            <a:r>
              <a:rPr lang="en-US" sz="2800" dirty="0">
                <a:latin typeface="Arial" panose="020B0604020202020204" pitchFamily="34" charset="0"/>
                <a:cs typeface="Arial" panose="020B0604020202020204" pitchFamily="34" charset="0"/>
              </a:rPr>
              <a:t>Difficulty sensing the passage of time </a:t>
            </a:r>
          </a:p>
          <a:p>
            <a:r>
              <a:rPr lang="en-US" sz="2800" dirty="0">
                <a:latin typeface="Arial" panose="020B0604020202020204" pitchFamily="34" charset="0"/>
                <a:cs typeface="Arial" panose="020B0604020202020204" pitchFamily="34" charset="0"/>
              </a:rPr>
              <a:t>Difficulty with generalizing</a:t>
            </a:r>
          </a:p>
          <a:p>
            <a:r>
              <a:rPr lang="en-US" sz="2800" dirty="0">
                <a:latin typeface="Arial" panose="020B0604020202020204" pitchFamily="34" charset="0"/>
                <a:cs typeface="Arial" panose="020B0604020202020204" pitchFamily="34" charset="0"/>
              </a:rPr>
              <a:t>Sensory Integration issues </a:t>
            </a:r>
          </a:p>
          <a:p>
            <a:r>
              <a:rPr lang="en-US" sz="2800" dirty="0">
                <a:latin typeface="Arial" panose="020B0604020202020204" pitchFamily="34" charset="0"/>
                <a:cs typeface="Arial" panose="020B0604020202020204" pitchFamily="34" charset="0"/>
              </a:rPr>
              <a:t>Difficulty with judgment</a:t>
            </a:r>
          </a:p>
          <a:p>
            <a:r>
              <a:rPr lang="en-US" sz="2800" dirty="0">
                <a:latin typeface="Arial" panose="020B0604020202020204" pitchFamily="34" charset="0"/>
                <a:cs typeface="Arial" panose="020B0604020202020204" pitchFamily="34" charset="0"/>
              </a:rPr>
              <a:t>Working memory struggles</a:t>
            </a:r>
          </a:p>
          <a:p>
            <a:r>
              <a:rPr lang="en-US" sz="2800" dirty="0">
                <a:latin typeface="Arial" panose="020B0604020202020204" pitchFamily="34" charset="0"/>
                <a:cs typeface="Arial" panose="020B0604020202020204" pitchFamily="34" charset="0"/>
              </a:rPr>
              <a:t>Poor comprehension</a:t>
            </a:r>
            <a:endParaRPr lang="en-US" sz="2800" dirty="0"/>
          </a:p>
        </p:txBody>
      </p:sp>
      <p:sp>
        <p:nvSpPr>
          <p:cNvPr id="3" name="Slide Number Placeholder 2">
            <a:extLst>
              <a:ext uri="{FF2B5EF4-FFF2-40B4-BE49-F238E27FC236}">
                <a16:creationId xmlns:a16="http://schemas.microsoft.com/office/drawing/2014/main" id="{3DC9FD91-8C62-4D07-8E8D-6CC7AA2CAFCD}"/>
              </a:ext>
            </a:extLst>
          </p:cNvPr>
          <p:cNvSpPr>
            <a:spLocks noGrp="1"/>
          </p:cNvSpPr>
          <p:nvPr>
            <p:ph type="sldNum" sz="quarter" idx="4"/>
          </p:nvPr>
        </p:nvSpPr>
        <p:spPr/>
        <p:txBody>
          <a:bodyPr/>
          <a:lstStyle/>
          <a:p>
            <a:fld id="{773137DE-5778-4973-8EC8-21DEEF19827C}" type="slidenum">
              <a:rPr lang="en-US" smtClean="0"/>
              <a:pPr/>
              <a:t>29</a:t>
            </a:fld>
            <a:endParaRPr lang="en-US" dirty="0"/>
          </a:p>
        </p:txBody>
      </p:sp>
    </p:spTree>
    <p:extLst>
      <p:ext uri="{BB962C8B-B14F-4D97-AF65-F5344CB8AC3E}">
        <p14:creationId xmlns:p14="http://schemas.microsoft.com/office/powerpoint/2010/main" val="17061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MATERIALS AND HANDOUTS</a:t>
            </a:r>
          </a:p>
        </p:txBody>
      </p:sp>
      <p:sp>
        <p:nvSpPr>
          <p:cNvPr id="13" name="Content Placeholder 12">
            <a:extLst>
              <a:ext uri="{FF2B5EF4-FFF2-40B4-BE49-F238E27FC236}">
                <a16:creationId xmlns:a16="http://schemas.microsoft.com/office/drawing/2014/main" id="{9F5A0D64-5AC4-D542-858F-99B287317715}"/>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118856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AEA358-294A-4E61-8AAF-4962BEDCF181}"/>
              </a:ext>
            </a:extLst>
          </p:cNvPr>
          <p:cNvSpPr>
            <a:spLocks noGrp="1"/>
          </p:cNvSpPr>
          <p:nvPr>
            <p:ph type="title" idx="4294967295"/>
          </p:nvPr>
        </p:nvSpPr>
        <p:spPr>
          <a:xfrm>
            <a:off x="546100" y="639763"/>
            <a:ext cx="8197850" cy="5059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34925" marR="0" lvl="0" indent="0" algn="ctr" defTabSz="685766" rtl="0" eaLnBrk="1" fontAlgn="auto" latinLnBrk="0" hangingPunct="1">
              <a:lnSpc>
                <a:spcPct val="100000"/>
              </a:lnSpc>
              <a:spcBef>
                <a:spcPts val="1800"/>
              </a:spcBef>
              <a:spcAft>
                <a:spcPts val="0"/>
              </a:spcAft>
              <a:buClr>
                <a:schemeClr val="accent1"/>
              </a:buClr>
              <a:buSzTx/>
              <a:buFont typeface="Wingdings 2" pitchFamily="18" charset="2"/>
              <a:buNone/>
              <a:tabLst/>
              <a:defRPr/>
            </a:pPr>
            <a:r>
              <a:rPr kumimoji="0" lang="en-US" sz="2800" b="0" i="0" u="none" strike="noStrike" kern="1200" cap="none" spc="0" normalizeH="0" baseline="0" noProof="1">
                <a:ln>
                  <a:noFill/>
                </a:ln>
                <a:solidFill>
                  <a:srgbClr val="C13420"/>
                </a:solidFill>
                <a:effectLst/>
                <a:uLnTx/>
                <a:uFillTx/>
                <a:latin typeface="+mj-lt"/>
                <a:ea typeface="+mn-ea"/>
                <a:cs typeface="Arial"/>
              </a:rPr>
              <a:t>Last serny, Fingledobe and Pribin were in the nerd-link treppering gloopy caples and cleaming burly greps.</a:t>
            </a:r>
          </a:p>
          <a:p>
            <a:pPr marL="34925" marR="0" lvl="0" indent="0" algn="ctr" defTabSz="685766" rtl="0" eaLnBrk="1" fontAlgn="auto" latinLnBrk="0" hangingPunct="1">
              <a:lnSpc>
                <a:spcPct val="100000"/>
              </a:lnSpc>
              <a:spcBef>
                <a:spcPts val="1800"/>
              </a:spcBef>
              <a:spcAft>
                <a:spcPts val="0"/>
              </a:spcAft>
              <a:buClr>
                <a:schemeClr val="accent1"/>
              </a:buClr>
              <a:buSzTx/>
              <a:buFont typeface="Wingdings 2" pitchFamily="18" charset="2"/>
              <a:buNone/>
              <a:tabLst/>
              <a:defRPr/>
            </a:pPr>
            <a:r>
              <a:rPr kumimoji="0" lang="en-US" sz="2800" b="0" i="0" u="none" strike="noStrike" kern="1200" cap="none" spc="0" normalizeH="0" baseline="0" noProof="1">
                <a:ln>
                  <a:noFill/>
                </a:ln>
                <a:solidFill>
                  <a:srgbClr val="C13420"/>
                </a:solidFill>
                <a:effectLst/>
                <a:uLnTx/>
                <a:uFillTx/>
                <a:latin typeface="+mj-lt"/>
                <a:ea typeface="+mn-ea"/>
                <a:cs typeface="Arial"/>
              </a:rPr>
              <a:t>Suddently a ditty strezzle boofed into Fingledobe’s tresk. Pribin glaped and glaped.</a:t>
            </a:r>
          </a:p>
          <a:p>
            <a:pPr marL="34925" marR="0" lvl="0" indent="0" algn="ctr" defTabSz="685766" rtl="0" eaLnBrk="1" fontAlgn="auto" latinLnBrk="0" hangingPunct="1">
              <a:lnSpc>
                <a:spcPct val="100000"/>
              </a:lnSpc>
              <a:spcBef>
                <a:spcPts val="1800"/>
              </a:spcBef>
              <a:spcAft>
                <a:spcPts val="0"/>
              </a:spcAft>
              <a:buClr>
                <a:schemeClr val="accent1"/>
              </a:buClr>
              <a:buSzTx/>
              <a:buFont typeface="Wingdings 2" pitchFamily="18" charset="2"/>
              <a:buNone/>
              <a:tabLst/>
              <a:defRPr/>
            </a:pPr>
            <a:r>
              <a:rPr kumimoji="0" lang="en-US" sz="2800" b="0" i="0" u="none" strike="noStrike" kern="1200" cap="none" spc="0" normalizeH="0" baseline="0" noProof="1">
                <a:ln>
                  <a:noFill/>
                </a:ln>
                <a:solidFill>
                  <a:srgbClr val="C13420"/>
                </a:solidFill>
                <a:effectLst/>
                <a:uLnTx/>
                <a:uFillTx/>
                <a:latin typeface="+mj-lt"/>
                <a:ea typeface="+mn-ea"/>
                <a:cs typeface="Arial"/>
              </a:rPr>
              <a:t>“Oh Fingledobe!” He Chifed, “That ditty strezzle is tunning in your grep!”</a:t>
            </a:r>
            <a:endParaRPr kumimoji="0" lang="en-US" sz="2800" b="0" i="0" u="none" strike="noStrike" kern="1200" cap="none" spc="0" normalizeH="0" baseline="0" noProof="0" dirty="0">
              <a:ln>
                <a:noFill/>
              </a:ln>
              <a:solidFill>
                <a:srgbClr val="C13420"/>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4E749D63-4E17-4058-B1A4-9D6C5A3A7B5B}"/>
              </a:ext>
            </a:extLst>
          </p:cNvPr>
          <p:cNvSpPr>
            <a:spLocks noGrp="1"/>
          </p:cNvSpPr>
          <p:nvPr>
            <p:ph type="sldNum" sz="quarter" idx="4"/>
          </p:nvPr>
        </p:nvSpPr>
        <p:spPr/>
        <p:txBody>
          <a:bodyPr/>
          <a:lstStyle/>
          <a:p>
            <a:fld id="{773137DE-5778-4973-8EC8-21DEEF19827C}" type="slidenum">
              <a:rPr lang="en-US" smtClean="0"/>
              <a:pPr/>
              <a:t>30</a:t>
            </a:fld>
            <a:endParaRPr lang="en-US" dirty="0"/>
          </a:p>
        </p:txBody>
      </p:sp>
    </p:spTree>
    <p:extLst>
      <p:ext uri="{BB962C8B-B14F-4D97-AF65-F5344CB8AC3E}">
        <p14:creationId xmlns:p14="http://schemas.microsoft.com/office/powerpoint/2010/main" val="93738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95736E7-ABEB-44BD-853C-46FC214070B9}"/>
              </a:ext>
            </a:extLst>
          </p:cNvPr>
          <p:cNvSpPr txBox="1">
            <a:spLocks noGrp="1"/>
          </p:cNvSpPr>
          <p:nvPr>
            <p:ph type="title" idx="4294967295"/>
          </p:nvPr>
        </p:nvSpPr>
        <p:spPr>
          <a:xfrm>
            <a:off x="1299917" y="3429000"/>
            <a:ext cx="738688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7F2F2D"/>
                </a:solidFill>
                <a:effectLst/>
                <a:uLnTx/>
                <a:uFillTx/>
                <a:latin typeface="Arial Rounded MT Bold"/>
                <a:ea typeface="+mj-ea"/>
                <a:cs typeface="Arial Rounded MT Bold"/>
              </a:rPr>
              <a:t>SECTION 4: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all" spc="113" normalizeH="0" baseline="0" noProof="0" dirty="0">
                <a:ln>
                  <a:noFill/>
                </a:ln>
                <a:solidFill>
                  <a:srgbClr val="183250"/>
                </a:solidFill>
                <a:effectLst/>
                <a:uLnTx/>
                <a:uFillTx/>
                <a:latin typeface="Arial Rounded MT Bold"/>
                <a:ea typeface="+mj-ea"/>
                <a:cs typeface="Arial Rounded MT Bold"/>
              </a:rPr>
              <a:t>ADDRESSING CHALLENGES - </a:t>
            </a:r>
            <a:br>
              <a:rPr kumimoji="0" lang="en-US" sz="3150" b="1" i="0" u="none" strike="noStrike" kern="1200" cap="all"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all" spc="113" normalizeH="0" baseline="0" noProof="0" dirty="0">
                <a:ln>
                  <a:noFill/>
                </a:ln>
                <a:solidFill>
                  <a:srgbClr val="183250"/>
                </a:solidFill>
                <a:effectLst/>
                <a:uLnTx/>
                <a:uFillTx/>
                <a:latin typeface="Arial Rounded MT Bold"/>
                <a:ea typeface="+mj-ea"/>
                <a:cs typeface="Arial Rounded MT Bold"/>
              </a:rPr>
              <a:t>REFRAMING BEHAVIORS</a:t>
            </a:r>
            <a:endParaRPr kumimoji="0" lang="en-US" sz="315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2" name="Slide Number Placeholder 1">
            <a:extLst>
              <a:ext uri="{FF2B5EF4-FFF2-40B4-BE49-F238E27FC236}">
                <a16:creationId xmlns:a16="http://schemas.microsoft.com/office/drawing/2014/main" id="{6679F85C-B79C-4218-9BB1-78C0DF864978}"/>
              </a:ext>
            </a:extLst>
          </p:cNvPr>
          <p:cNvSpPr>
            <a:spLocks noGrp="1"/>
          </p:cNvSpPr>
          <p:nvPr>
            <p:ph type="sldNum" sz="quarter" idx="4"/>
          </p:nvPr>
        </p:nvSpPr>
        <p:spPr/>
        <p:txBody>
          <a:bodyPr/>
          <a:lstStyle/>
          <a:p>
            <a:fld id="{773137DE-5778-4973-8EC8-21DEEF19827C}" type="slidenum">
              <a:rPr lang="en-US" smtClean="0"/>
              <a:pPr/>
              <a:t>31</a:t>
            </a:fld>
            <a:endParaRPr lang="en-US" dirty="0"/>
          </a:p>
        </p:txBody>
      </p:sp>
    </p:spTree>
    <p:extLst>
      <p:ext uri="{BB962C8B-B14F-4D97-AF65-F5344CB8AC3E}">
        <p14:creationId xmlns:p14="http://schemas.microsoft.com/office/powerpoint/2010/main" val="293166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hoto of a boy looking through a glass window.">
            <a:extLst>
              <a:ext uri="{FF2B5EF4-FFF2-40B4-BE49-F238E27FC236}">
                <a16:creationId xmlns:a16="http://schemas.microsoft.com/office/drawing/2014/main" id="{EE010D4C-F508-41D7-AEC0-48B0F5C6C343}"/>
              </a:ext>
            </a:extLst>
          </p:cNvPr>
          <p:cNvPicPr>
            <a:picLocks noGrp="1" noChangeAspect="1" noChangeArrowheads="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bwMode="auto">
          <a:xfrm>
            <a:off x="457201" y="457200"/>
            <a:ext cx="8686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F996539-B83B-4D3A-938D-A0AA2C0B71A4}"/>
              </a:ext>
              <a:ext uri="{C183D7F6-B498-43B3-948B-1728B52AA6E4}">
                <adec:decorative xmlns="" xmlns:adec="http://schemas.microsoft.com/office/drawing/2017/decorative" val="1"/>
              </a:ext>
            </a:extLst>
          </p:cNvPr>
          <p:cNvSpPr/>
          <p:nvPr/>
        </p:nvSpPr>
        <p:spPr>
          <a:xfrm>
            <a:off x="5147542" y="438951"/>
            <a:ext cx="3996458" cy="596185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Title 2">
            <a:extLst>
              <a:ext uri="{FF2B5EF4-FFF2-40B4-BE49-F238E27FC236}">
                <a16:creationId xmlns:a16="http://schemas.microsoft.com/office/drawing/2014/main" id="{04C9E7BB-215E-496C-80D1-E93320017C63}"/>
              </a:ext>
            </a:extLst>
          </p:cNvPr>
          <p:cNvSpPr txBox="1">
            <a:spLocks noGrp="1"/>
          </p:cNvSpPr>
          <p:nvPr>
            <p:ph type="title" idx="4294967295"/>
          </p:nvPr>
        </p:nvSpPr>
        <p:spPr>
          <a:xfrm>
            <a:off x="5153891" y="452439"/>
            <a:ext cx="3990109" cy="5948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t>CASE STUDY:</a:t>
            </a:r>
            <a:b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br>
            <a:r>
              <a:rPr kumimoji="0" lang="en-US" sz="2800" b="0" i="0" u="none" strike="noStrike" kern="1200" cap="all" spc="150" normalizeH="0" baseline="0" noProof="0" dirty="0">
                <a:ln>
                  <a:noFill/>
                </a:ln>
                <a:solidFill>
                  <a:srgbClr val="C13420"/>
                </a:solidFill>
                <a:effectLst/>
                <a:uLnTx/>
                <a:uFillTx/>
                <a:latin typeface="Arial Rounded MT Bold"/>
                <a:ea typeface="+mj-ea"/>
                <a:cs typeface="Arial Rounded MT Bold"/>
              </a:rPr>
              <a:t>The Cell Phone Story</a:t>
            </a:r>
          </a:p>
        </p:txBody>
      </p:sp>
      <p:sp>
        <p:nvSpPr>
          <p:cNvPr id="3" name="Slide Number Placeholder 2">
            <a:extLst>
              <a:ext uri="{FF2B5EF4-FFF2-40B4-BE49-F238E27FC236}">
                <a16:creationId xmlns:a16="http://schemas.microsoft.com/office/drawing/2014/main" id="{121E6FA3-15E7-4EF4-99FA-77A30718B0A4}"/>
              </a:ext>
            </a:extLst>
          </p:cNvPr>
          <p:cNvSpPr>
            <a:spLocks noGrp="1"/>
          </p:cNvSpPr>
          <p:nvPr>
            <p:ph type="sldNum" sz="quarter" idx="4"/>
          </p:nvPr>
        </p:nvSpPr>
        <p:spPr/>
        <p:txBody>
          <a:bodyPr/>
          <a:lstStyle/>
          <a:p>
            <a:fld id="{773137DE-5778-4973-8EC8-21DEEF19827C}" type="slidenum">
              <a:rPr lang="en-US" smtClean="0"/>
              <a:pPr/>
              <a:t>32</a:t>
            </a:fld>
            <a:endParaRPr lang="en-US" dirty="0"/>
          </a:p>
        </p:txBody>
      </p:sp>
    </p:spTree>
    <p:extLst>
      <p:ext uri="{BB962C8B-B14F-4D97-AF65-F5344CB8AC3E}">
        <p14:creationId xmlns:p14="http://schemas.microsoft.com/office/powerpoint/2010/main" val="3665490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B94D0F-3546-4B9C-81F1-C390AC5CED70}"/>
              </a:ext>
            </a:extLst>
          </p:cNvPr>
          <p:cNvSpPr>
            <a:spLocks noGrp="1"/>
          </p:cNvSpPr>
          <p:nvPr>
            <p:ph type="title"/>
          </p:nvPr>
        </p:nvSpPr>
        <p:spPr/>
        <p:txBody>
          <a:bodyPr/>
          <a:lstStyle/>
          <a:p>
            <a:r>
              <a:rPr lang="en-US" sz="2400" dirty="0"/>
              <a:t>CASE STUDY: The Cell Phone Story</a:t>
            </a:r>
          </a:p>
        </p:txBody>
      </p:sp>
      <p:sp>
        <p:nvSpPr>
          <p:cNvPr id="8" name="Content Placeholder 7">
            <a:extLst>
              <a:ext uri="{FF2B5EF4-FFF2-40B4-BE49-F238E27FC236}">
                <a16:creationId xmlns:a16="http://schemas.microsoft.com/office/drawing/2014/main" id="{9F889C33-9A6F-4C44-85C0-1D494FA69598}"/>
              </a:ext>
            </a:extLst>
          </p:cNvPr>
          <p:cNvSpPr>
            <a:spLocks noGrp="1"/>
          </p:cNvSpPr>
          <p:nvPr>
            <p:ph sz="half" idx="1"/>
          </p:nvPr>
        </p:nvSpPr>
        <p:spPr>
          <a:xfrm>
            <a:off x="457200" y="2804160"/>
            <a:ext cx="4114800" cy="3322320"/>
          </a:xfrm>
        </p:spPr>
        <p:txBody>
          <a:bodyPr anchor="t">
            <a:normAutofit/>
          </a:bodyPr>
          <a:lstStyle/>
          <a:p>
            <a:pPr marL="34288" indent="0">
              <a:buNone/>
            </a:pPr>
            <a:r>
              <a:rPr lang="en-US" sz="3200" dirty="0"/>
              <a:t>Why was this new approach successful?</a:t>
            </a:r>
          </a:p>
        </p:txBody>
      </p:sp>
      <p:sp>
        <p:nvSpPr>
          <p:cNvPr id="4" name="Slide Number Placeholder 3">
            <a:extLst>
              <a:ext uri="{FF2B5EF4-FFF2-40B4-BE49-F238E27FC236}">
                <a16:creationId xmlns:a16="http://schemas.microsoft.com/office/drawing/2014/main" id="{0D5F0D5E-68D7-472C-B89D-A84D09508DF3}"/>
              </a:ext>
            </a:extLst>
          </p:cNvPr>
          <p:cNvSpPr>
            <a:spLocks noGrp="1"/>
          </p:cNvSpPr>
          <p:nvPr>
            <p:ph type="sldNum" sz="quarter" idx="4"/>
          </p:nvPr>
        </p:nvSpPr>
        <p:spPr/>
        <p:txBody>
          <a:bodyPr/>
          <a:lstStyle/>
          <a:p>
            <a:fld id="{773137DE-5778-4973-8EC8-21DEEF19827C}" type="slidenum">
              <a:rPr lang="en-US" smtClean="0"/>
              <a:pPr/>
              <a:t>33</a:t>
            </a:fld>
            <a:endParaRPr lang="en-US" dirty="0"/>
          </a:p>
        </p:txBody>
      </p:sp>
      <p:pic>
        <p:nvPicPr>
          <p:cNvPr id="10" name="Picture 4">
            <a:extLst>
              <a:ext uri="{FF2B5EF4-FFF2-40B4-BE49-F238E27FC236}">
                <a16:creationId xmlns:a16="http://schemas.microsoft.com/office/drawing/2014/main" id="{9A53914F-457B-4ACE-82C1-B7115FFB3C85}"/>
              </a:ext>
              <a:ext uri="{C183D7F6-B498-43B3-948B-1728B52AA6E4}">
                <adec:decorative xmlns="" xmlns:adec="http://schemas.microsoft.com/office/drawing/2017/decorative" val="1"/>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4572000" y="1981200"/>
            <a:ext cx="4105008" cy="41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24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892B3-D3F8-4BC4-B167-3E3D45ABDC00}"/>
              </a:ext>
            </a:extLst>
          </p:cNvPr>
          <p:cNvSpPr>
            <a:spLocks noGrp="1"/>
          </p:cNvSpPr>
          <p:nvPr>
            <p:ph type="title"/>
          </p:nvPr>
        </p:nvSpPr>
        <p:spPr/>
        <p:txBody>
          <a:bodyPr/>
          <a:lstStyle/>
          <a:p>
            <a:r>
              <a:rPr lang="en-US" sz="2400" dirty="0"/>
              <a:t>Reframing Responses to Challenging Situations: What are Your IDEAS?</a:t>
            </a:r>
          </a:p>
        </p:txBody>
      </p:sp>
      <p:sp>
        <p:nvSpPr>
          <p:cNvPr id="6" name="Content Placeholder 5">
            <a:extLst>
              <a:ext uri="{FF2B5EF4-FFF2-40B4-BE49-F238E27FC236}">
                <a16:creationId xmlns:a16="http://schemas.microsoft.com/office/drawing/2014/main" id="{9DF143AC-C31D-4CFE-A022-F1E5705EE377}"/>
              </a:ext>
            </a:extLst>
          </p:cNvPr>
          <p:cNvSpPr>
            <a:spLocks noGrp="1"/>
          </p:cNvSpPr>
          <p:nvPr>
            <p:ph sz="half" idx="1"/>
          </p:nvPr>
        </p:nvSpPr>
        <p:spPr>
          <a:xfrm>
            <a:off x="462776" y="1920240"/>
            <a:ext cx="4109224" cy="4114738"/>
          </a:xfrm>
        </p:spPr>
        <p:txBody>
          <a:bodyPr>
            <a:noAutofit/>
          </a:bodyPr>
          <a:lstStyle/>
          <a:p>
            <a:pPr marL="34288" indent="0">
              <a:buNone/>
            </a:pPr>
            <a:r>
              <a:rPr lang="en-US" sz="2400" dirty="0">
                <a:solidFill>
                  <a:srgbClr val="C13420"/>
                </a:solidFill>
                <a:latin typeface="+mj-lt"/>
              </a:rPr>
              <a:t>Challenge</a:t>
            </a:r>
          </a:p>
          <a:p>
            <a:pPr marL="34288" indent="0">
              <a:buNone/>
            </a:pPr>
            <a:r>
              <a:rPr lang="en-US" sz="2400" dirty="0"/>
              <a:t>Child refuses to shower or bathe and is starting to have strong body odor.</a:t>
            </a:r>
          </a:p>
          <a:p>
            <a:pPr marL="34288" indent="0">
              <a:buNone/>
            </a:pPr>
            <a:endParaRPr lang="en-US" sz="2400" b="1" dirty="0"/>
          </a:p>
          <a:p>
            <a:pPr marL="34288" indent="0">
              <a:buNone/>
            </a:pPr>
            <a:r>
              <a:rPr lang="en-US" sz="2400" dirty="0">
                <a:solidFill>
                  <a:srgbClr val="C13420"/>
                </a:solidFill>
                <a:latin typeface="+mj-lt"/>
              </a:rPr>
              <a:t>Ideas</a:t>
            </a:r>
          </a:p>
          <a:p>
            <a:pPr marL="205730" lvl="2" indent="-171442">
              <a:buClr>
                <a:schemeClr val="accent1"/>
              </a:buClr>
              <a:buFont typeface="Wingdings 2" pitchFamily="18" charset="2"/>
              <a:buChar char=""/>
            </a:pPr>
            <a:r>
              <a:rPr lang="en-US" sz="2400" dirty="0"/>
              <a:t>Go swimming at the local community pool.</a:t>
            </a:r>
          </a:p>
          <a:p>
            <a:pPr marL="205730" lvl="2" indent="-171442">
              <a:buClr>
                <a:schemeClr val="accent1"/>
              </a:buClr>
              <a:buFont typeface="Wingdings 2" pitchFamily="18" charset="2"/>
              <a:buChar char=""/>
            </a:pPr>
            <a:r>
              <a:rPr lang="en-US" sz="2400" dirty="0"/>
              <a:t>Wash the car together and have a water fight.</a:t>
            </a:r>
          </a:p>
        </p:txBody>
      </p:sp>
      <p:pic>
        <p:nvPicPr>
          <p:cNvPr id="10" name="Picture 4" descr="Image of a shower head.">
            <a:extLst>
              <a:ext uri="{FF2B5EF4-FFF2-40B4-BE49-F238E27FC236}">
                <a16:creationId xmlns:a16="http://schemas.microsoft.com/office/drawing/2014/main" id="{AA77FF55-DD07-4861-9B8D-E1C54232A22D}"/>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4572000" y="1981200"/>
            <a:ext cx="4105007" cy="41147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082A99A-0BDA-4ECD-8083-A789F76886B3}"/>
              </a:ext>
            </a:extLst>
          </p:cNvPr>
          <p:cNvSpPr>
            <a:spLocks noGrp="1"/>
          </p:cNvSpPr>
          <p:nvPr>
            <p:ph type="sldNum" sz="quarter" idx="4"/>
          </p:nvPr>
        </p:nvSpPr>
        <p:spPr/>
        <p:txBody>
          <a:bodyPr/>
          <a:lstStyle/>
          <a:p>
            <a:fld id="{773137DE-5778-4973-8EC8-21DEEF19827C}" type="slidenum">
              <a:rPr lang="en-US" smtClean="0"/>
              <a:pPr/>
              <a:t>34</a:t>
            </a:fld>
            <a:endParaRPr lang="en-US" dirty="0"/>
          </a:p>
        </p:txBody>
      </p:sp>
    </p:spTree>
    <p:extLst>
      <p:ext uri="{BB962C8B-B14F-4D97-AF65-F5344CB8AC3E}">
        <p14:creationId xmlns:p14="http://schemas.microsoft.com/office/powerpoint/2010/main" val="202088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892B3-D3F8-4BC4-B167-3E3D45ABDC00}"/>
              </a:ext>
            </a:extLst>
          </p:cNvPr>
          <p:cNvSpPr>
            <a:spLocks noGrp="1"/>
          </p:cNvSpPr>
          <p:nvPr>
            <p:ph type="title"/>
          </p:nvPr>
        </p:nvSpPr>
        <p:spPr/>
        <p:txBody>
          <a:bodyPr/>
          <a:lstStyle/>
          <a:p>
            <a:r>
              <a:rPr lang="en-US" sz="2400" dirty="0"/>
              <a:t>Reframing Responses to Challenging Situations: What are Your IDEAS?, 1 of 2</a:t>
            </a:r>
          </a:p>
        </p:txBody>
      </p:sp>
      <p:sp>
        <p:nvSpPr>
          <p:cNvPr id="6" name="Content Placeholder 5">
            <a:extLst>
              <a:ext uri="{FF2B5EF4-FFF2-40B4-BE49-F238E27FC236}">
                <a16:creationId xmlns:a16="http://schemas.microsoft.com/office/drawing/2014/main" id="{9DF143AC-C31D-4CFE-A022-F1E5705EE377}"/>
              </a:ext>
            </a:extLst>
          </p:cNvPr>
          <p:cNvSpPr>
            <a:spLocks noGrp="1"/>
          </p:cNvSpPr>
          <p:nvPr>
            <p:ph sz="half" idx="1"/>
          </p:nvPr>
        </p:nvSpPr>
        <p:spPr>
          <a:xfrm>
            <a:off x="457200" y="2011742"/>
            <a:ext cx="4038600" cy="4114738"/>
          </a:xfrm>
        </p:spPr>
        <p:txBody>
          <a:bodyPr>
            <a:noAutofit/>
          </a:bodyPr>
          <a:lstStyle/>
          <a:p>
            <a:pPr marL="34288" indent="0">
              <a:buNone/>
            </a:pPr>
            <a:r>
              <a:rPr lang="en-US" sz="2400" dirty="0">
                <a:solidFill>
                  <a:srgbClr val="C13420"/>
                </a:solidFill>
                <a:latin typeface="+mj-lt"/>
              </a:rPr>
              <a:t>Challenge</a:t>
            </a:r>
          </a:p>
          <a:p>
            <a:pPr marL="34288" indent="0">
              <a:buNone/>
            </a:pPr>
            <a:r>
              <a:rPr lang="en-US" sz="2400" dirty="0"/>
              <a:t>Child refuses to use lotion on their very dry skin. (The child won’t apply it or let you apply it.)</a:t>
            </a:r>
          </a:p>
          <a:p>
            <a:pPr marL="34288" indent="0">
              <a:buNone/>
            </a:pPr>
            <a:endParaRPr lang="en-US" sz="2400" b="1" dirty="0"/>
          </a:p>
          <a:p>
            <a:pPr marL="34288" indent="0">
              <a:buNone/>
            </a:pPr>
            <a:r>
              <a:rPr lang="en-US" sz="2400" dirty="0">
                <a:solidFill>
                  <a:srgbClr val="C13420"/>
                </a:solidFill>
                <a:latin typeface="+mj-lt"/>
              </a:rPr>
              <a:t>Ideas</a:t>
            </a:r>
          </a:p>
          <a:p>
            <a:pPr marL="205730" lvl="2" indent="-171442">
              <a:buClr>
                <a:schemeClr val="accent1"/>
              </a:buClr>
              <a:buFont typeface="Wingdings 2" pitchFamily="18" charset="2"/>
              <a:buChar char=""/>
            </a:pPr>
            <a:r>
              <a:rPr lang="en-US" sz="2400" dirty="0"/>
              <a:t>Try spray lotion.</a:t>
            </a:r>
          </a:p>
          <a:p>
            <a:pPr marL="205730" lvl="2" indent="-171442">
              <a:buClr>
                <a:schemeClr val="accent1"/>
              </a:buClr>
              <a:buFont typeface="Wingdings 2" pitchFamily="18" charset="2"/>
              <a:buChar char=""/>
            </a:pPr>
            <a:r>
              <a:rPr lang="en-US" sz="2400" dirty="0"/>
              <a:t>Put glitter in the lotion or purchase glitter lotion.</a:t>
            </a:r>
          </a:p>
        </p:txBody>
      </p:sp>
      <p:pic>
        <p:nvPicPr>
          <p:cNvPr id="10242" name="Picture 2" descr="Image of a lotion bottle.">
            <a:extLst>
              <a:ext uri="{FF2B5EF4-FFF2-40B4-BE49-F238E27FC236}">
                <a16:creationId xmlns:a16="http://schemas.microsoft.com/office/drawing/2014/main" id="{195FD97D-BE30-4BE7-9D6D-93052A2CF18B}"/>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4572000" y="1981199"/>
            <a:ext cx="4114800" cy="41147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082A99A-0BDA-4ECD-8083-A789F76886B3}"/>
              </a:ext>
            </a:extLst>
          </p:cNvPr>
          <p:cNvSpPr>
            <a:spLocks noGrp="1"/>
          </p:cNvSpPr>
          <p:nvPr>
            <p:ph type="sldNum" sz="quarter" idx="4"/>
          </p:nvPr>
        </p:nvSpPr>
        <p:spPr/>
        <p:txBody>
          <a:bodyPr/>
          <a:lstStyle/>
          <a:p>
            <a:fld id="{773137DE-5778-4973-8EC8-21DEEF19827C}" type="slidenum">
              <a:rPr lang="en-US" smtClean="0"/>
              <a:pPr/>
              <a:t>35</a:t>
            </a:fld>
            <a:endParaRPr lang="en-US" dirty="0"/>
          </a:p>
        </p:txBody>
      </p:sp>
    </p:spTree>
    <p:extLst>
      <p:ext uri="{BB962C8B-B14F-4D97-AF65-F5344CB8AC3E}">
        <p14:creationId xmlns:p14="http://schemas.microsoft.com/office/powerpoint/2010/main" val="871235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892B3-D3F8-4BC4-B167-3E3D45ABDC00}"/>
              </a:ext>
            </a:extLst>
          </p:cNvPr>
          <p:cNvSpPr>
            <a:spLocks noGrp="1"/>
          </p:cNvSpPr>
          <p:nvPr>
            <p:ph type="title"/>
          </p:nvPr>
        </p:nvSpPr>
        <p:spPr/>
        <p:txBody>
          <a:bodyPr/>
          <a:lstStyle/>
          <a:p>
            <a:r>
              <a:rPr lang="en-US" sz="2400" dirty="0"/>
              <a:t>Reframing Responses to Challenging Situations: What are Your IDEAS?, 2 of 2</a:t>
            </a:r>
          </a:p>
        </p:txBody>
      </p:sp>
      <p:sp>
        <p:nvSpPr>
          <p:cNvPr id="6" name="Content Placeholder 5">
            <a:extLst>
              <a:ext uri="{FF2B5EF4-FFF2-40B4-BE49-F238E27FC236}">
                <a16:creationId xmlns:a16="http://schemas.microsoft.com/office/drawing/2014/main" id="{9DF143AC-C31D-4CFE-A022-F1E5705EE377}"/>
              </a:ext>
            </a:extLst>
          </p:cNvPr>
          <p:cNvSpPr>
            <a:spLocks noGrp="1"/>
          </p:cNvSpPr>
          <p:nvPr>
            <p:ph sz="half" idx="1"/>
          </p:nvPr>
        </p:nvSpPr>
        <p:spPr/>
        <p:txBody>
          <a:bodyPr>
            <a:normAutofit lnSpcReduction="10000"/>
          </a:bodyPr>
          <a:lstStyle/>
          <a:p>
            <a:pPr marL="34288" indent="0">
              <a:buNone/>
            </a:pPr>
            <a:r>
              <a:rPr lang="en-US" sz="2400" dirty="0">
                <a:solidFill>
                  <a:srgbClr val="C13420"/>
                </a:solidFill>
                <a:latin typeface="+mj-lt"/>
              </a:rPr>
              <a:t>Challenge</a:t>
            </a:r>
          </a:p>
          <a:p>
            <a:pPr marL="34288" indent="0">
              <a:buNone/>
            </a:pPr>
            <a:r>
              <a:rPr lang="en-US" sz="2400" dirty="0"/>
              <a:t>Teen keeps taking food while everyone is sleeping.</a:t>
            </a:r>
          </a:p>
          <a:p>
            <a:pPr marL="34288" indent="0">
              <a:buNone/>
            </a:pPr>
            <a:endParaRPr lang="en-US" sz="2400" b="1" dirty="0"/>
          </a:p>
          <a:p>
            <a:pPr marL="34288" indent="0">
              <a:buNone/>
            </a:pPr>
            <a:r>
              <a:rPr lang="en-US" sz="2400" dirty="0">
                <a:solidFill>
                  <a:srgbClr val="C13420"/>
                </a:solidFill>
                <a:latin typeface="+mj-lt"/>
              </a:rPr>
              <a:t>Ideas</a:t>
            </a:r>
          </a:p>
          <a:p>
            <a:pPr marL="205730" lvl="2" indent="-171442">
              <a:buClr>
                <a:schemeClr val="accent1"/>
              </a:buClr>
              <a:buFont typeface="Wingdings 2" pitchFamily="18" charset="2"/>
              <a:buChar char=""/>
            </a:pPr>
            <a:r>
              <a:rPr lang="en-US" sz="2400" dirty="0"/>
              <a:t>Give the teen a basket of healthy snacks to keep in their room.</a:t>
            </a:r>
          </a:p>
          <a:p>
            <a:pPr marL="205730" lvl="2" indent="-171442">
              <a:buClr>
                <a:schemeClr val="accent1"/>
              </a:buClr>
              <a:buFont typeface="Wingdings 2" pitchFamily="18" charset="2"/>
              <a:buChar char=""/>
            </a:pPr>
            <a:r>
              <a:rPr lang="en-US" sz="2400" dirty="0"/>
              <a:t>Have a healthy snack with the teen right before bedtime.</a:t>
            </a:r>
          </a:p>
        </p:txBody>
      </p:sp>
      <p:pic>
        <p:nvPicPr>
          <p:cNvPr id="8" name="Picture 2" descr="A boy looking into the refrigerator.">
            <a:extLst>
              <a:ext uri="{FF2B5EF4-FFF2-40B4-BE49-F238E27FC236}">
                <a16:creationId xmlns:a16="http://schemas.microsoft.com/office/drawing/2014/main" id="{77F1D247-9039-44D5-AE2E-6798086A3268}"/>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4572000" y="1981201"/>
            <a:ext cx="4114800" cy="41147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082A99A-0BDA-4ECD-8083-A789F76886B3}"/>
              </a:ext>
            </a:extLst>
          </p:cNvPr>
          <p:cNvSpPr>
            <a:spLocks noGrp="1"/>
          </p:cNvSpPr>
          <p:nvPr>
            <p:ph type="sldNum" sz="quarter" idx="4"/>
          </p:nvPr>
        </p:nvSpPr>
        <p:spPr/>
        <p:txBody>
          <a:bodyPr/>
          <a:lstStyle/>
          <a:p>
            <a:fld id="{773137DE-5778-4973-8EC8-21DEEF19827C}" type="slidenum">
              <a:rPr lang="en-US" smtClean="0"/>
              <a:pPr/>
              <a:t>36</a:t>
            </a:fld>
            <a:endParaRPr lang="en-US" dirty="0"/>
          </a:p>
        </p:txBody>
      </p:sp>
    </p:spTree>
    <p:extLst>
      <p:ext uri="{BB962C8B-B14F-4D97-AF65-F5344CB8AC3E}">
        <p14:creationId xmlns:p14="http://schemas.microsoft.com/office/powerpoint/2010/main" val="702059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4">
            <a:extLst>
              <a:ext uri="{FF2B5EF4-FFF2-40B4-BE49-F238E27FC236}">
                <a16:creationId xmlns:a16="http://schemas.microsoft.com/office/drawing/2014/main" id="{21252FC8-184C-48F6-8929-FC0CB27E54BA}"/>
              </a:ext>
            </a:extLst>
          </p:cNvPr>
          <p:cNvSpPr>
            <a:spLocks noGrp="1"/>
          </p:cNvSpPr>
          <p:nvPr>
            <p:ph type="title"/>
          </p:nvPr>
        </p:nvSpPr>
        <p:spPr>
          <a:xfrm>
            <a:off x="488950" y="457200"/>
            <a:ext cx="4083050" cy="5937250"/>
          </a:xfrm>
        </p:spPr>
        <p:txBody>
          <a:bodyPr/>
          <a:lstStyle/>
          <a:p>
            <a:r>
              <a:rPr lang="en-US" sz="3600" dirty="0"/>
              <a:t>Reflection/ Relevance</a:t>
            </a:r>
          </a:p>
        </p:txBody>
      </p:sp>
      <p:pic>
        <p:nvPicPr>
          <p:cNvPr id="9" name="Picture 8" descr="Drawing of a light bulb.">
            <a:extLst>
              <a:ext uri="{FF2B5EF4-FFF2-40B4-BE49-F238E27FC236}">
                <a16:creationId xmlns:a16="http://schemas.microsoft.com/office/drawing/2014/main" id="{72983EC3-96AC-4496-B157-36EA1CE58C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1208" y="1778000"/>
            <a:ext cx="2430918" cy="3051362"/>
          </a:xfrm>
          <a:prstGeom prst="rect">
            <a:avLst/>
          </a:prstGeom>
        </p:spPr>
      </p:pic>
      <p:sp>
        <p:nvSpPr>
          <p:cNvPr id="4" name="Slide Number Placeholder 3">
            <a:extLst>
              <a:ext uri="{FF2B5EF4-FFF2-40B4-BE49-F238E27FC236}">
                <a16:creationId xmlns:a16="http://schemas.microsoft.com/office/drawing/2014/main" id="{CEA404FD-E4F8-4D2D-9E07-D7273B6E9F8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37</a:t>
            </a:fld>
            <a:endParaRPr lang="en-US" dirty="0"/>
          </a:p>
        </p:txBody>
      </p:sp>
    </p:spTree>
    <p:extLst>
      <p:ext uri="{BB962C8B-B14F-4D97-AF65-F5344CB8AC3E}">
        <p14:creationId xmlns:p14="http://schemas.microsoft.com/office/powerpoint/2010/main" val="3965448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788E2C7-6DC8-4C2C-99C2-4C67F33B1A26}"/>
              </a:ext>
            </a:extLst>
          </p:cNvPr>
          <p:cNvSpPr txBox="1">
            <a:spLocks noGrp="1"/>
          </p:cNvSpPr>
          <p:nvPr>
            <p:ph type="title" idx="4294967295"/>
          </p:nvPr>
        </p:nvSpPr>
        <p:spPr>
          <a:xfrm>
            <a:off x="1299917" y="3429000"/>
            <a:ext cx="738688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7F2F2D"/>
                </a:solidFill>
                <a:effectLst/>
                <a:uLnTx/>
                <a:uFillTx/>
                <a:latin typeface="Arial Rounded MT Bold"/>
                <a:ea typeface="+mj-ea"/>
                <a:cs typeface="Arial Rounded MT Bold"/>
              </a:rPr>
              <a:t>SECTION 5: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all" spc="113" normalizeH="0" baseline="0" noProof="0" dirty="0">
                <a:ln>
                  <a:noFill/>
                </a:ln>
                <a:solidFill>
                  <a:srgbClr val="183250"/>
                </a:solidFill>
                <a:effectLst/>
                <a:uLnTx/>
                <a:uFillTx/>
                <a:latin typeface="Arial Rounded MT Bold"/>
                <a:ea typeface="+mj-ea"/>
                <a:cs typeface="Arial Rounded MT Bold"/>
              </a:rPr>
              <a:t>WRAP-UP</a:t>
            </a:r>
            <a:endParaRPr kumimoji="0" lang="en-US" sz="315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2" name="Slide Number Placeholder 1">
            <a:extLst>
              <a:ext uri="{FF2B5EF4-FFF2-40B4-BE49-F238E27FC236}">
                <a16:creationId xmlns:a16="http://schemas.microsoft.com/office/drawing/2014/main" id="{6679F85C-B79C-4218-9BB1-78C0DF864978}"/>
              </a:ext>
            </a:extLst>
          </p:cNvPr>
          <p:cNvSpPr>
            <a:spLocks noGrp="1"/>
          </p:cNvSpPr>
          <p:nvPr>
            <p:ph type="sldNum" sz="quarter" idx="4"/>
          </p:nvPr>
        </p:nvSpPr>
        <p:spPr/>
        <p:txBody>
          <a:bodyPr/>
          <a:lstStyle/>
          <a:p>
            <a:fld id="{773137DE-5778-4973-8EC8-21DEEF19827C}" type="slidenum">
              <a:rPr lang="en-US" smtClean="0"/>
              <a:pPr/>
              <a:t>38</a:t>
            </a:fld>
            <a:endParaRPr lang="en-US" dirty="0"/>
          </a:p>
        </p:txBody>
      </p:sp>
    </p:spTree>
    <p:extLst>
      <p:ext uri="{BB962C8B-B14F-4D97-AF65-F5344CB8AC3E}">
        <p14:creationId xmlns:p14="http://schemas.microsoft.com/office/powerpoint/2010/main" val="239805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sz="2400" dirty="0"/>
              <a:t>LIFELONG Learning</a:t>
            </a:r>
          </a:p>
        </p:txBody>
      </p:sp>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39</a:t>
            </a:fld>
            <a:endParaRPr lang="en-US" dirty="0"/>
          </a:p>
        </p:txBody>
      </p:sp>
      <p:pic>
        <p:nvPicPr>
          <p:cNvPr id="7" name="Picture 6" descr="Drawing of a bridge.">
            <a:extLst>
              <a:ext uri="{FF2B5EF4-FFF2-40B4-BE49-F238E27FC236}">
                <a16:creationId xmlns:a16="http://schemas.microsoft.com/office/drawing/2014/main" id="{58A44A47-8D7D-45B1-82E3-327EDE053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32761"/>
            <a:ext cx="9144000" cy="4007519"/>
          </a:xfrm>
          <a:prstGeom prst="rect">
            <a:avLst/>
          </a:prstGeom>
        </p:spPr>
      </p:pic>
    </p:spTree>
    <p:extLst>
      <p:ext uri="{BB962C8B-B14F-4D97-AF65-F5344CB8AC3E}">
        <p14:creationId xmlns:p14="http://schemas.microsoft.com/office/powerpoint/2010/main" val="36693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771BD2-0C8F-EE4E-8E01-205D5A8F70CB}"/>
              </a:ext>
            </a:extLst>
          </p:cNvPr>
          <p:cNvSpPr>
            <a:spLocks noGrp="1"/>
          </p:cNvSpPr>
          <p:nvPr>
            <p:ph type="title"/>
          </p:nvPr>
        </p:nvSpPr>
        <p:spPr/>
        <p:txBody>
          <a:bodyPr/>
          <a:lstStyle/>
          <a:p>
            <a:r>
              <a:rPr lang="en-US" dirty="0"/>
              <a:t>Theme and competencies</a:t>
            </a:r>
          </a:p>
        </p:txBody>
      </p:sp>
      <p:sp>
        <p:nvSpPr>
          <p:cNvPr id="5" name="Content Placeholder 4">
            <a:extLst>
              <a:ext uri="{FF2B5EF4-FFF2-40B4-BE49-F238E27FC236}">
                <a16:creationId xmlns:a16="http://schemas.microsoft.com/office/drawing/2014/main" id="{9C90930B-07BC-A947-AE6B-90738DF1C4EA}"/>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A846AFFE-CA84-7141-A9A0-D42F105299FB}"/>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318650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40</a:t>
            </a:fld>
            <a:endParaRPr lang="en-US" dirty="0"/>
          </a:p>
        </p:txBody>
      </p:sp>
    </p:spTree>
    <p:extLst>
      <p:ext uri="{BB962C8B-B14F-4D97-AF65-F5344CB8AC3E}">
        <p14:creationId xmlns:p14="http://schemas.microsoft.com/office/powerpoint/2010/main" val="2997146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41005" y="6456363"/>
            <a:ext cx="322262" cy="246062"/>
          </a:xfrm>
        </p:spPr>
        <p:txBody>
          <a:bodyPr/>
          <a:lstStyle/>
          <a:p>
            <a:fld id="{773137DE-5778-4973-8EC8-21DEEF19827C}" type="slidenum">
              <a:rPr lang="en-US" smtClean="0"/>
              <a:pPr/>
              <a:t>41</a:t>
            </a:fld>
            <a:endParaRPr lang="en-US" dirty="0"/>
          </a:p>
        </p:txBody>
      </p:sp>
    </p:spTree>
    <p:extLst>
      <p:ext uri="{BB962C8B-B14F-4D97-AF65-F5344CB8AC3E}">
        <p14:creationId xmlns:p14="http://schemas.microsoft.com/office/powerpoint/2010/main" val="1996467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F2EA2F-016C-C744-8A5E-4D9217FCB8AE}"/>
              </a:ext>
            </a:extLst>
          </p:cNvPr>
          <p:cNvSpPr>
            <a:spLocks noGrp="1"/>
          </p:cNvSpPr>
          <p:nvPr>
            <p:ph type="title" idx="4294967295"/>
          </p:nvPr>
        </p:nvSpPr>
        <p:spPr>
          <a:xfrm>
            <a:off x="736600" y="2959437"/>
            <a:ext cx="7670800"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ildren's Bureau logo.">
            <a:extLst>
              <a:ext uri="{FF2B5EF4-FFF2-40B4-BE49-F238E27FC236}">
                <a16:creationId xmlns:a16="http://schemas.microsoft.com/office/drawing/2014/main" id="{E1B9ABE4-5640-6048-AFC0-DD5714F9D5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42</a:t>
            </a:fld>
            <a:endParaRPr lang="en-US" dirty="0"/>
          </a:p>
        </p:txBody>
      </p:sp>
    </p:spTree>
    <p:extLst>
      <p:ext uri="{BB962C8B-B14F-4D97-AF65-F5344CB8AC3E}">
        <p14:creationId xmlns:p14="http://schemas.microsoft.com/office/powerpoint/2010/main" val="2760614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6E08271B-E2F4-F24E-AF20-AC554C30966F}"/>
              </a:ext>
            </a:extLst>
          </p:cNvPr>
          <p:cNvSpPr txBox="1">
            <a:spLocks noGrp="1"/>
          </p:cNvSpPr>
          <p:nvPr>
            <p:ph type="title" idx="4294967295"/>
          </p:nvPr>
        </p:nvSpPr>
        <p:spPr>
          <a:xfrm>
            <a:off x="1058779" y="3115532"/>
            <a:ext cx="768577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rPr>
              <a:t>Addendum:</a:t>
            </a:r>
          </a:p>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rPr>
              <a:t>inclusion materials for target populations</a:t>
            </a:r>
          </a:p>
        </p:txBody>
      </p:sp>
      <p:sp>
        <p:nvSpPr>
          <p:cNvPr id="4" name="Slide Number Placeholder 3"/>
          <p:cNvSpPr>
            <a:spLocks noGrp="1"/>
          </p:cNvSpPr>
          <p:nvPr>
            <p:ph type="sldNum" sz="quarter" idx="4"/>
          </p:nvPr>
        </p:nvSpPr>
        <p:spPr/>
        <p:txBody>
          <a:bodyPr/>
          <a:lstStyle/>
          <a:p>
            <a:fld id="{773137DE-5778-4973-8EC8-21DEEF19827C}" type="slidenum">
              <a:rPr lang="en-US" smtClean="0">
                <a:solidFill>
                  <a:schemeClr val="tx1"/>
                </a:solidFill>
              </a:rPr>
              <a:pPr/>
              <a:t>43</a:t>
            </a:fld>
            <a:endParaRPr lang="en-US" dirty="0">
              <a:solidFill>
                <a:schemeClr val="tx1"/>
              </a:solidFill>
            </a:endParaRPr>
          </a:p>
        </p:txBody>
      </p:sp>
    </p:spTree>
    <p:extLst>
      <p:ext uri="{BB962C8B-B14F-4D97-AF65-F5344CB8AC3E}">
        <p14:creationId xmlns:p14="http://schemas.microsoft.com/office/powerpoint/2010/main" val="384121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051A9-6E9C-E441-A5D2-6BA38A19A1E7}"/>
              </a:ext>
            </a:extLst>
          </p:cNvPr>
          <p:cNvSpPr>
            <a:spLocks noGrp="1"/>
          </p:cNvSpPr>
          <p:nvPr>
            <p:ph type="title"/>
          </p:nvPr>
        </p:nvSpPr>
        <p:spPr/>
        <p:txBody>
          <a:bodyPr/>
          <a:lstStyle/>
          <a:p>
            <a:r>
              <a:rPr lang="en-US" dirty="0"/>
              <a:t>Addendum for kinship caregivers for the Reflections/relevance Activity</a:t>
            </a:r>
          </a:p>
        </p:txBody>
      </p:sp>
      <p:sp>
        <p:nvSpPr>
          <p:cNvPr id="4" name="Content Placeholder 3">
            <a:extLst>
              <a:ext uri="{FF2B5EF4-FFF2-40B4-BE49-F238E27FC236}">
                <a16:creationId xmlns:a16="http://schemas.microsoft.com/office/drawing/2014/main" id="{DAB49912-FBF0-9E4B-AC65-5D69F99D2D50}"/>
              </a:ext>
            </a:extLst>
          </p:cNvPr>
          <p:cNvSpPr>
            <a:spLocks noGrp="1"/>
          </p:cNvSpPr>
          <p:nvPr>
            <p:ph idx="1"/>
          </p:nvPr>
        </p:nvSpPr>
        <p:spPr>
          <a:xfrm>
            <a:off x="454245" y="1732598"/>
            <a:ext cx="8222762" cy="4198173"/>
          </a:xfrm>
        </p:spPr>
        <p:txBody>
          <a:bodyPr>
            <a:noAutofit/>
          </a:bodyPr>
          <a:lstStyle/>
          <a:p>
            <a:pPr marL="34925" indent="0">
              <a:buNone/>
            </a:pPr>
            <a:r>
              <a:rPr lang="en-US" sz="2400" i="1" dirty="0"/>
              <a:t>Facilitators should add the following information for kinship caregivers:</a:t>
            </a:r>
            <a:endParaRPr lang="en-US" sz="2800" i="1" dirty="0"/>
          </a:p>
          <a:p>
            <a:pPr marL="34925" indent="0">
              <a:buNone/>
            </a:pPr>
            <a:r>
              <a:rPr lang="en-US" sz="2400" dirty="0"/>
              <a:t>If you are raising a grandchild or other family member’s child, there are many common issues and dynamics in families with a substance abusing adult child or other family member.  You may feel strong feelings of guilt, anger or resentment. You may have co-dependent behaviors and have trouble setting limits or taking care of the needs of both the child and the child’s parent. You may not want to acknowledge or accept the permanent brain injury to the child that was caused by your family member. </a:t>
            </a:r>
          </a:p>
        </p:txBody>
      </p:sp>
      <p:sp>
        <p:nvSpPr>
          <p:cNvPr id="2" name="Slide Number Placeholder 1">
            <a:extLst>
              <a:ext uri="{FF2B5EF4-FFF2-40B4-BE49-F238E27FC236}">
                <a16:creationId xmlns:a16="http://schemas.microsoft.com/office/drawing/2014/main" id="{A0656B10-389D-D84E-B89B-0CAC668E4E52}"/>
              </a:ext>
            </a:extLst>
          </p:cNvPr>
          <p:cNvSpPr>
            <a:spLocks noGrp="1"/>
          </p:cNvSpPr>
          <p:nvPr>
            <p:ph type="sldNum" sz="quarter" idx="4"/>
          </p:nvPr>
        </p:nvSpPr>
        <p:spPr/>
        <p:txBody>
          <a:bodyPr/>
          <a:lstStyle/>
          <a:p>
            <a:fld id="{773137DE-5778-4973-8EC8-21DEEF19827C}" type="slidenum">
              <a:rPr lang="en-US" smtClean="0"/>
              <a:pPr/>
              <a:t>44</a:t>
            </a:fld>
            <a:endParaRPr lang="en-US" dirty="0"/>
          </a:p>
        </p:txBody>
      </p:sp>
    </p:spTree>
    <p:extLst>
      <p:ext uri="{BB962C8B-B14F-4D97-AF65-F5344CB8AC3E}">
        <p14:creationId xmlns:p14="http://schemas.microsoft.com/office/powerpoint/2010/main" val="370859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Suggested agenda</a:t>
            </a:r>
          </a:p>
        </p:txBody>
      </p:sp>
      <p:sp>
        <p:nvSpPr>
          <p:cNvPr id="6" name="Content Placeholder 5">
            <a:extLst>
              <a:ext uri="{FF2B5EF4-FFF2-40B4-BE49-F238E27FC236}">
                <a16:creationId xmlns:a16="http://schemas.microsoft.com/office/drawing/2014/main" id="{8CF98CA5-B323-504A-A3E0-D338BAC8D6D3}"/>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a:t>
            </a:fld>
            <a:endParaRPr lang="en-US" dirty="0"/>
          </a:p>
        </p:txBody>
      </p:sp>
    </p:spTree>
    <p:extLst>
      <p:ext uri="{BB962C8B-B14F-4D97-AF65-F5344CB8AC3E}">
        <p14:creationId xmlns:p14="http://schemas.microsoft.com/office/powerpoint/2010/main" val="127342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6B5F6-CFB8-0947-9379-2E01797E83AB}"/>
              </a:ext>
            </a:extLst>
          </p:cNvPr>
          <p:cNvSpPr>
            <a:spLocks noGrp="1"/>
          </p:cNvSpPr>
          <p:nvPr>
            <p:ph type="title" idx="4294967295"/>
          </p:nvPr>
        </p:nvSpPr>
        <p:spPr>
          <a:xfrm>
            <a:off x="279133" y="416110"/>
            <a:ext cx="8566484" cy="746365"/>
          </a:xfrm>
        </p:spPr>
        <p:txBody>
          <a:bodyPr/>
          <a:lstStyle/>
          <a:p>
            <a:r>
              <a:rPr lang="en-US" sz="1800" dirty="0">
                <a:solidFill>
                  <a:srgbClr val="183250"/>
                </a:solidFill>
              </a:rPr>
              <a:t>Welcome to the national training and Development Curriculum for foster and adoptive parents</a:t>
            </a:r>
          </a:p>
        </p:txBody>
      </p:sp>
      <p:pic>
        <p:nvPicPr>
          <p:cNvPr id="6" name="Picture 5"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A15A457C-0EE4-42CB-AA3B-B488BB4002FB}"/>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1249461" y="1297228"/>
            <a:ext cx="7099409" cy="5159829"/>
          </a:xfrm>
          <a:prstGeom prst="rect">
            <a:avLst/>
          </a:prstGeom>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421820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222002A1-E9D4-4410-818B-CEE63C3CB786}"/>
              </a:ext>
            </a:extLst>
          </p:cNvPr>
          <p:cNvSpPr txBox="1">
            <a:spLocks noGrp="1"/>
          </p:cNvSpPr>
          <p:nvPr>
            <p:ph type="title" idx="4294967295"/>
          </p:nvPr>
        </p:nvSpPr>
        <p:spPr>
          <a:xfrm>
            <a:off x="1299917" y="2489890"/>
            <a:ext cx="7095402" cy="16980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all" spc="113" normalizeH="0" baseline="0" noProof="0" dirty="0">
                <a:ln>
                  <a:noFill/>
                </a:ln>
                <a:solidFill>
                  <a:schemeClr val="bg1"/>
                </a:solidFill>
                <a:effectLst/>
                <a:uLnTx/>
                <a:uFillTx/>
                <a:latin typeface="Arial Rounded MT Bold"/>
                <a:ea typeface="+mj-ea"/>
                <a:cs typeface="Arial Rounded MT Bold"/>
              </a:rPr>
              <a:t>IMPACT OF SUBSTANCE USE</a:t>
            </a:r>
          </a:p>
        </p:txBody>
      </p:sp>
      <p:sp>
        <p:nvSpPr>
          <p:cNvPr id="9" name="Subtitle 6">
            <a:extLst>
              <a:ext uri="{FF2B5EF4-FFF2-40B4-BE49-F238E27FC236}">
                <a16:creationId xmlns:a16="http://schemas.microsoft.com/office/drawing/2014/main" id="{71CFF297-A080-4DF0-89BB-5EA26393C018}"/>
              </a:ext>
            </a:extLst>
          </p:cNvPr>
          <p:cNvSpPr txBox="1">
            <a:spLocks/>
          </p:cNvSpPr>
          <p:nvPr/>
        </p:nvSpPr>
        <p:spPr>
          <a:xfrm>
            <a:off x="1421411" y="433468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116676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414"/>
          <a:stretch/>
        </p:blipFill>
        <p:spPr>
          <a:xfrm>
            <a:off x="-1" y="765838"/>
            <a:ext cx="9144001" cy="5541299"/>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8</a:t>
            </a:fld>
            <a:endParaRPr lang="en-US" dirty="0"/>
          </a:p>
        </p:txBody>
      </p:sp>
    </p:spTree>
    <p:extLst>
      <p:ext uri="{BB962C8B-B14F-4D97-AF65-F5344CB8AC3E}">
        <p14:creationId xmlns:p14="http://schemas.microsoft.com/office/powerpoint/2010/main" val="4660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23CB06E-1C21-4F68-B1D0-59251BDC61CA}"/>
              </a:ext>
            </a:extLst>
          </p:cNvPr>
          <p:cNvSpPr txBox="1">
            <a:spLocks noGrp="1"/>
          </p:cNvSpPr>
          <p:nvPr>
            <p:ph type="title" idx="4294967295"/>
          </p:nvPr>
        </p:nvSpPr>
        <p:spPr>
          <a:xfrm>
            <a:off x="1299917" y="3429000"/>
            <a:ext cx="706396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7F2F2D"/>
                </a:solidFill>
                <a:effectLst/>
                <a:uLnTx/>
                <a:uFillTx/>
                <a:latin typeface="Arial Rounded MT Bold"/>
                <a:ea typeface="+mj-ea"/>
                <a:cs typeface="Arial Rounded MT Bold"/>
              </a:rPr>
              <a:t>SECTION 1: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all" spc="113" normalizeH="0" baseline="0" noProof="0" dirty="0">
                <a:ln>
                  <a:noFill/>
                </a:ln>
                <a:solidFill>
                  <a:srgbClr val="183250"/>
                </a:solidFill>
                <a:effectLst/>
                <a:uLnTx/>
                <a:uFillTx/>
                <a:latin typeface="Arial Rounded MT Bold"/>
                <a:ea typeface="+mj-ea"/>
                <a:cs typeface="Arial Rounded MT Bold"/>
              </a:rPr>
              <a:t>INTRODUCTION: Impact of Substance USE </a:t>
            </a:r>
            <a:endParaRPr kumimoji="0" lang="en-US" sz="315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9</a:t>
            </a:fld>
            <a:endParaRPr lang="en-US" dirty="0"/>
          </a:p>
        </p:txBody>
      </p:sp>
    </p:spTree>
    <p:extLst>
      <p:ext uri="{BB962C8B-B14F-4D97-AF65-F5344CB8AC3E}">
        <p14:creationId xmlns:p14="http://schemas.microsoft.com/office/powerpoint/2010/main" val="1047787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DB158224C38A49B9E314040C34AEC0" ma:contentTypeVersion="13" ma:contentTypeDescription="Create a new document." ma:contentTypeScope="" ma:versionID="812870cfba5aa6e537f47c15145f2fe1">
  <xsd:schema xmlns:xsd="http://www.w3.org/2001/XMLSchema" xmlns:xs="http://www.w3.org/2001/XMLSchema" xmlns:p="http://schemas.microsoft.com/office/2006/metadata/properties" xmlns:ns3="5e51fc44-e64a-46e0-9b4d-033d196ad6e9" xmlns:ns4="37d04a14-e956-49fe-9db6-b39b1d847ce9" targetNamespace="http://schemas.microsoft.com/office/2006/metadata/properties" ma:root="true" ma:fieldsID="658e766498d7370f4debf3d0c91d81b9" ns3:_="" ns4:_="">
    <xsd:import namespace="5e51fc44-e64a-46e0-9b4d-033d196ad6e9"/>
    <xsd:import namespace="37d04a14-e956-49fe-9db6-b39b1d847ce9"/>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1fc44-e64a-46e0-9b4d-033d196ad6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d04a14-e956-49fe-9db6-b39b1d847ce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300AA3-9C15-4977-9FA8-23422D42CB4A}">
  <ds:schemaRefs>
    <ds:schemaRef ds:uri="http://schemas.microsoft.com/sharepoint/v3/contenttype/forms"/>
  </ds:schemaRefs>
</ds:datastoreItem>
</file>

<file path=customXml/itemProps2.xml><?xml version="1.0" encoding="utf-8"?>
<ds:datastoreItem xmlns:ds="http://schemas.openxmlformats.org/officeDocument/2006/customXml" ds:itemID="{76335E41-0B1C-4B1E-99F0-5FE303ED7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1fc44-e64a-46e0-9b4d-033d196ad6e9"/>
    <ds:schemaRef ds:uri="37d04a14-e956-49fe-9db6-b39b1d847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124255-8323-40CF-B34A-20252EC1E4A4}">
  <ds:schemaRefs>
    <ds:schemaRef ds:uri="http://schemas.microsoft.com/office/2006/documentManagement/types"/>
    <ds:schemaRef ds:uri="http://purl.org/dc/terms/"/>
    <ds:schemaRef ds:uri="37d04a14-e956-49fe-9db6-b39b1d847ce9"/>
    <ds:schemaRef ds:uri="http://purl.org/dc/elements/1.1/"/>
    <ds:schemaRef ds:uri="http://purl.org/dc/dcmitype/"/>
    <ds:schemaRef ds:uri="http://schemas.microsoft.com/office/infopath/2007/PartnerControls"/>
    <ds:schemaRef ds:uri="5e51fc44-e64a-46e0-9b4d-033d196ad6e9"/>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3419</TotalTime>
  <Words>9937</Words>
  <Application>Microsoft Office PowerPoint</Application>
  <PresentationFormat>On-screen Show (4:3)</PresentationFormat>
  <Paragraphs>813</Paragraphs>
  <Slides>44</Slides>
  <Notes>44</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Rounded MT Bold</vt:lpstr>
      <vt:lpstr>Calibri</vt:lpstr>
      <vt:lpstr>Palatino Linotype</vt:lpstr>
      <vt:lpstr>Symbol</vt:lpstr>
      <vt:lpstr>Times New Roman</vt:lpstr>
      <vt:lpstr>Wingdings</vt:lpstr>
      <vt:lpstr>Wingdings 2</vt:lpstr>
      <vt:lpstr>3_Grid</vt:lpstr>
      <vt:lpstr>IMPACT OF SUBSTANCE USE</vt:lpstr>
      <vt:lpstr>To Prepare for the Class</vt:lpstr>
      <vt:lpstr>MATERIALS AND HANDOUTS</vt:lpstr>
      <vt:lpstr>Theme and competencies</vt:lpstr>
      <vt:lpstr>Suggested agenda</vt:lpstr>
      <vt:lpstr>Welcome to the national training and Development Curriculum for foster and adoptive parents</vt:lpstr>
      <vt:lpstr>IMPACT OF SUBSTANCE USE</vt:lpstr>
      <vt:lpstr>Place holder for slide with opening Quote</vt:lpstr>
      <vt:lpstr>SECTION 1:  INTRODUCTION: Impact of Substance USE </vt:lpstr>
      <vt:lpstr>Characteristics of successful foster  and adoptive parents</vt:lpstr>
      <vt:lpstr>Characteristics for Impact of Substance USE, 1 of 2</vt:lpstr>
      <vt:lpstr>Characteristics for Impact of Substance USE, 2 of 2</vt:lpstr>
      <vt:lpstr>SECTION 2:  Understanding Potential Developmental impact </vt:lpstr>
      <vt:lpstr>Handout 1: Understanding Complicated Children: The Impact of Prenatal Exposure   </vt:lpstr>
      <vt:lpstr>Additional impacts of substance use</vt:lpstr>
      <vt:lpstr>WHAT ARE FETAL ALCOHOL SPECTRUM DISORDERS (FASDS)?</vt:lpstr>
      <vt:lpstr>Typical Stages of Impact on Development  for Children with A FASD*</vt:lpstr>
      <vt:lpstr>FASD AT DIFFERENT AGES, 1 of 2</vt:lpstr>
      <vt:lpstr>FASD AT DIFFERENT AGES, 2 of 2</vt:lpstr>
      <vt:lpstr>FASD AT DIFFERENT AGES</vt:lpstr>
      <vt:lpstr>CASE STUDY: Amira</vt:lpstr>
      <vt:lpstr>Developmental Quadrant, 1 of 5</vt:lpstr>
      <vt:lpstr>Developmental Quadrant, 2 of 5</vt:lpstr>
      <vt:lpstr>Developmental Quadrant, 3 of 5</vt:lpstr>
      <vt:lpstr>Developmental Quadrant, 4 of 5</vt:lpstr>
      <vt:lpstr>Developmental Quadrant, 5 of 5</vt:lpstr>
      <vt:lpstr>SECTION 3:  UNDERSTANDING THE BRAIN IMPACT</vt:lpstr>
      <vt:lpstr>BRAIN SCANS </vt:lpstr>
      <vt:lpstr>Other Common Challenges  For CHILDREN With a FASD</vt:lpstr>
      <vt:lpstr>Last serny, Fingledobe and Pribin were in the nerd-link treppering gloopy caples and cleaming burly greps. Suddently a ditty strezzle boofed into Fingledobe’s tresk. Pribin glaped and glaped. “Oh Fingledobe!” He Chifed, “That ditty strezzle is tunning in your grep!”</vt:lpstr>
      <vt:lpstr>SECTION 4:  ADDRESSING CHALLENGES -  REFRAMING BEHAVIORS</vt:lpstr>
      <vt:lpstr>CASE STUDY: The Cell Phone Story</vt:lpstr>
      <vt:lpstr>CASE STUDY: The Cell Phone Story</vt:lpstr>
      <vt:lpstr>Reframing Responses to Challenging Situations: What are Your IDEAS?</vt:lpstr>
      <vt:lpstr>Reframing Responses to Challenging Situations: What are Your IDEAS?, 1 of 2</vt:lpstr>
      <vt:lpstr>Reframing Responses to Challenging Situations: What are Your IDEAS?, 2 of 2</vt:lpstr>
      <vt:lpstr>Reflection/ Relevance</vt:lpstr>
      <vt:lpstr>SECTION 5:  WRAP-UP</vt:lpstr>
      <vt:lpstr>LIFELONG Learning</vt:lpstr>
      <vt:lpstr>Place holder for slide with Closing Quote</vt:lpstr>
      <vt:lpstr>For more information, visit:</vt:lpstr>
      <vt:lpstr>.  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vt:lpstr>
      <vt:lpstr>Addendum: inclusion materials for target populations</vt:lpstr>
      <vt:lpstr>Addendum for kinship caregivers for the Reflections/relevance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SUBSTANCE USE</dc:title>
  <dc:creator>National Training and Development Curriculum for Foster and Adoptive Parents</dc:creator>
  <cp:lastModifiedBy>Kever, Ashton</cp:lastModifiedBy>
  <cp:revision>386</cp:revision>
  <cp:lastPrinted>2022-01-13T14:55:08Z</cp:lastPrinted>
  <dcterms:created xsi:type="dcterms:W3CDTF">2019-11-13T17:31:17Z</dcterms:created>
  <dcterms:modified xsi:type="dcterms:W3CDTF">2023-11-09T17:22:33Z</dcterms:modified>
</cp:coreProperties>
</file>