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378" r:id="rId5"/>
    <p:sldId id="502" r:id="rId6"/>
    <p:sldId id="503" r:id="rId7"/>
    <p:sldId id="392" r:id="rId8"/>
    <p:sldId id="400" r:id="rId9"/>
    <p:sldId id="481" r:id="rId10"/>
    <p:sldId id="482" r:id="rId11"/>
    <p:sldId id="483" r:id="rId12"/>
    <p:sldId id="276" r:id="rId13"/>
    <p:sldId id="380" r:id="rId14"/>
    <p:sldId id="484" r:id="rId15"/>
    <p:sldId id="485" r:id="rId16"/>
    <p:sldId id="500" r:id="rId17"/>
    <p:sldId id="486" r:id="rId18"/>
    <p:sldId id="487" r:id="rId19"/>
    <p:sldId id="492" r:id="rId20"/>
    <p:sldId id="489" r:id="rId21"/>
    <p:sldId id="455" r:id="rId22"/>
    <p:sldId id="256" r:id="rId23"/>
    <p:sldId id="450" r:id="rId24"/>
    <p:sldId id="501" r:id="rId25"/>
    <p:sldId id="494" r:id="rId26"/>
    <p:sldId id="491" r:id="rId27"/>
    <p:sldId id="474" r:id="rId28"/>
    <p:sldId id="382" r:id="rId29"/>
    <p:sldId id="282"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480" userDrawn="1">
          <p15:clr>
            <a:srgbClr val="A4A3A4"/>
          </p15:clr>
        </p15:guide>
        <p15:guide id="3" pos="288" userDrawn="1">
          <p15:clr>
            <a:srgbClr val="A4A3A4"/>
          </p15:clr>
        </p15:guide>
        <p15:guide id="4" pos="2880" userDrawn="1">
          <p15:clr>
            <a:srgbClr val="A4A3A4"/>
          </p15:clr>
        </p15:guide>
        <p15:guide id="5" orient="horz" pos="2160" userDrawn="1">
          <p15:clr>
            <a:srgbClr val="A4A3A4"/>
          </p15:clr>
        </p15:guide>
        <p15:guide id="6" orient="horz" pos="744" userDrawn="1">
          <p15:clr>
            <a:srgbClr val="A4A3A4"/>
          </p15:clr>
        </p15:guide>
        <p15:guide id="7" pos="5472" userDrawn="1">
          <p15:clr>
            <a:srgbClr val="A4A3A4"/>
          </p15:clr>
        </p15:guide>
        <p15:guide id="8" pos="393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334" initials="h" lastIdx="88" clrIdx="6">
    <p:extLst>
      <p:ext uri="{19B8F6BF-5375-455C-9EA6-DF929625EA0E}">
        <p15:presenceInfo xmlns:p15="http://schemas.microsoft.com/office/powerpoint/2012/main" userId="hu334" providerId="None"/>
      </p:ext>
    </p:extLst>
  </p:cmAuthor>
  <p:cmAuthor id="1" name="Dianne Pena" initials="DP" lastIdx="6" clrIdx="0">
    <p:extLst>
      <p:ext uri="{19B8F6BF-5375-455C-9EA6-DF929625EA0E}">
        <p15:presenceInfo xmlns:p15="http://schemas.microsoft.com/office/powerpoint/2012/main" userId="cdb2cda9b6ca01df" providerId="Windows Live"/>
      </p:ext>
    </p:extLst>
  </p:cmAuthor>
  <p:cmAuthor id="8" name="Edward Baldwin" initials="EB" lastIdx="37" clrIdx="7">
    <p:extLst>
      <p:ext uri="{19B8F6BF-5375-455C-9EA6-DF929625EA0E}">
        <p15:presenceInfo xmlns:p15="http://schemas.microsoft.com/office/powerpoint/2012/main" userId="Edward Baldwin" providerId="None"/>
      </p:ext>
    </p:extLst>
  </p:cmAuthor>
  <p:cmAuthor id="2" name="Michelle Nolin" initials="MN" lastIdx="151" clrIdx="1">
    <p:extLst>
      <p:ext uri="{19B8F6BF-5375-455C-9EA6-DF929625EA0E}">
        <p15:presenceInfo xmlns:p15="http://schemas.microsoft.com/office/powerpoint/2012/main" userId="S::mnolin@learnethos.com::f39d2788-15a0-418f-a7f4-7d6381543f47" providerId="AD"/>
      </p:ext>
    </p:extLst>
  </p:cmAuthor>
  <p:cmAuthor id="9" name="Tiffany Yee" initials="TY" lastIdx="5" clrIdx="8">
    <p:extLst>
      <p:ext uri="{19B8F6BF-5375-455C-9EA6-DF929625EA0E}">
        <p15:presenceInfo xmlns:p15="http://schemas.microsoft.com/office/powerpoint/2012/main" userId="Tiffany Yee" providerId="None"/>
      </p:ext>
    </p:extLst>
  </p:cmAuthor>
  <p:cmAuthor id="3" name="Leslie Wright" initials="LW" lastIdx="127" clrIdx="2">
    <p:extLst>
      <p:ext uri="{19B8F6BF-5375-455C-9EA6-DF929625EA0E}">
        <p15:presenceInfo xmlns:p15="http://schemas.microsoft.com/office/powerpoint/2012/main" userId="S::wright@adoptionsupport.org::a0e2a280-92a5-487a-a56c-f1146a8f46ca" providerId="AD"/>
      </p:ext>
    </p:extLst>
  </p:cmAuthor>
  <p:cmAuthor id="4" name="Debbie Riley" initials="DR" lastIdx="60" clrIdx="3">
    <p:extLst>
      <p:ext uri="{19B8F6BF-5375-455C-9EA6-DF929625EA0E}">
        <p15:presenceInfo xmlns:p15="http://schemas.microsoft.com/office/powerpoint/2012/main" userId="S::Riley@adoptionsupport.org::bdca124d-4d7b-4253-a6e2-d4cb4228555e" providerId="AD"/>
      </p:ext>
    </p:extLst>
  </p:cmAuthor>
  <p:cmAuthor id="5" name="Microsoft Office User" initials="MOU" lastIdx="80" clrIdx="4">
    <p:extLst>
      <p:ext uri="{19B8F6BF-5375-455C-9EA6-DF929625EA0E}">
        <p15:presenceInfo xmlns:p15="http://schemas.microsoft.com/office/powerpoint/2012/main" userId="Microsoft Office User" providerId="None"/>
      </p:ext>
    </p:extLst>
  </p:cmAuthor>
  <p:cmAuthor id="6" name="Ed Baldwin" initials="EB" lastIdx="95" clrIdx="5">
    <p:extLst>
      <p:ext uri="{19B8F6BF-5375-455C-9EA6-DF929625EA0E}">
        <p15:presenceInfo xmlns:p15="http://schemas.microsoft.com/office/powerpoint/2012/main" userId="d9933f15bf0fce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420"/>
    <a:srgbClr val="0F3F65"/>
    <a:srgbClr val="D34E23"/>
    <a:srgbClr val="183250"/>
    <a:srgbClr val="474652"/>
    <a:srgbClr val="A4DEE8"/>
    <a:srgbClr val="496993"/>
    <a:srgbClr val="FCC373"/>
    <a:srgbClr val="1F497D"/>
    <a:srgbClr val="7EC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7ED11-FF2F-4FB0-9E62-1329127959B7}" v="6" dt="2022-04-20T16:17:47.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95" autoAdjust="0"/>
  </p:normalViewPr>
  <p:slideViewPr>
    <p:cSldViewPr snapToGrid="0" snapToObjects="1">
      <p:cViewPr varScale="1">
        <p:scale>
          <a:sx n="85" d="100"/>
          <a:sy n="85" d="100"/>
        </p:scale>
        <p:origin x="376" y="40"/>
      </p:cViewPr>
      <p:guideLst>
        <p:guide orient="horz" pos="4032"/>
        <p:guide orient="horz" pos="480"/>
        <p:guide pos="288"/>
        <p:guide pos="2880"/>
        <p:guide orient="horz" pos="2160"/>
        <p:guide orient="horz" pos="744"/>
        <p:guide pos="5472"/>
        <p:guide pos="3936"/>
      </p:guideLst>
    </p:cSldViewPr>
  </p:slideViewPr>
  <p:outlineViewPr>
    <p:cViewPr>
      <p:scale>
        <a:sx n="33" d="100"/>
        <a:sy n="33" d="100"/>
      </p:scale>
      <p:origin x="0" y="-177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1" d="100"/>
          <a:sy n="111" d="100"/>
        </p:scale>
        <p:origin x="5004" y="1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Wright" userId="a0e2a280-92a5-487a-a56c-f1146a8f46ca" providerId="ADAL" clId="{03F7ED11-FF2F-4FB0-9E62-1329127959B7}"/>
    <pc:docChg chg="undo custSel addSld delSld modSld sldOrd modNotesMaster modHandout">
      <pc:chgData name="Leslie Wright" userId="a0e2a280-92a5-487a-a56c-f1146a8f46ca" providerId="ADAL" clId="{03F7ED11-FF2F-4FB0-9E62-1329127959B7}" dt="2022-04-20T16:18:19.096" v="13295" actId="478"/>
      <pc:docMkLst>
        <pc:docMk/>
      </pc:docMkLst>
      <pc:sldChg chg="modNotes">
        <pc:chgData name="Leslie Wright" userId="a0e2a280-92a5-487a-a56c-f1146a8f46ca" providerId="ADAL" clId="{03F7ED11-FF2F-4FB0-9E62-1329127959B7}" dt="2022-04-19T20:00:13.343" v="12915" actId="20577"/>
        <pc:sldMkLst>
          <pc:docMk/>
          <pc:sldMk cId="3487353371" sldId="256"/>
        </pc:sldMkLst>
      </pc:sldChg>
      <pc:sldChg chg="modSp mod modNotes">
        <pc:chgData name="Leslie Wright" userId="a0e2a280-92a5-487a-a56c-f1146a8f46ca" providerId="ADAL" clId="{03F7ED11-FF2F-4FB0-9E62-1329127959B7}" dt="2022-04-05T17:54:00.276" v="10128"/>
        <pc:sldMkLst>
          <pc:docMk/>
          <pc:sldMk cId="1047787511" sldId="276"/>
        </pc:sldMkLst>
        <pc:spChg chg="mod">
          <ac:chgData name="Leslie Wright" userId="a0e2a280-92a5-487a-a56c-f1146a8f46ca" providerId="ADAL" clId="{03F7ED11-FF2F-4FB0-9E62-1329127959B7}" dt="2022-04-01T15:23:49.080" v="862" actId="20577"/>
          <ac:spMkLst>
            <pc:docMk/>
            <pc:sldMk cId="1047787511" sldId="276"/>
            <ac:spMk id="5" creationId="{F80A2B31-A8DB-4A44-AFA2-40A2B9293DCF}"/>
          </ac:spMkLst>
        </pc:spChg>
      </pc:sldChg>
      <pc:sldChg chg="del modNotes modNotesTx">
        <pc:chgData name="Leslie Wright" userId="a0e2a280-92a5-487a-a56c-f1146a8f46ca" providerId="ADAL" clId="{03F7ED11-FF2F-4FB0-9E62-1329127959B7}" dt="2022-04-06T17:39:02.228" v="11491" actId="47"/>
        <pc:sldMkLst>
          <pc:docMk/>
          <pc:sldMk cId="2997146173" sldId="280"/>
        </pc:sldMkLst>
      </pc:sldChg>
      <pc:sldChg chg="modNotes">
        <pc:chgData name="Leslie Wright" userId="a0e2a280-92a5-487a-a56c-f1146a8f46ca" providerId="ADAL" clId="{03F7ED11-FF2F-4FB0-9E62-1329127959B7}" dt="2022-04-05T17:54:00.276" v="10128"/>
        <pc:sldMkLst>
          <pc:docMk/>
          <pc:sldMk cId="2760614206" sldId="282"/>
        </pc:sldMkLst>
      </pc:sldChg>
      <pc:sldChg chg="modSp mod modNotes">
        <pc:chgData name="Leslie Wright" userId="a0e2a280-92a5-487a-a56c-f1146a8f46ca" providerId="ADAL" clId="{03F7ED11-FF2F-4FB0-9E62-1329127959B7}" dt="2022-04-05T17:54:00.276" v="10128"/>
        <pc:sldMkLst>
          <pc:docMk/>
          <pc:sldMk cId="3028136506" sldId="378"/>
        </pc:sldMkLst>
        <pc:spChg chg="mod">
          <ac:chgData name="Leslie Wright" userId="a0e2a280-92a5-487a-a56c-f1146a8f46ca" providerId="ADAL" clId="{03F7ED11-FF2F-4FB0-9E62-1329127959B7}" dt="2022-04-01T14:22:02.614" v="10" actId="20577"/>
          <ac:spMkLst>
            <pc:docMk/>
            <pc:sldMk cId="3028136506" sldId="378"/>
            <ac:spMk id="13" creationId="{7C9A37A3-C9A3-AB40-BC8E-A856F7217E6A}"/>
          </ac:spMkLst>
        </pc:spChg>
      </pc:sldChg>
      <pc:sldChg chg="modNotes">
        <pc:chgData name="Leslie Wright" userId="a0e2a280-92a5-487a-a56c-f1146a8f46ca" providerId="ADAL" clId="{03F7ED11-FF2F-4FB0-9E62-1329127959B7}" dt="2022-04-05T17:54:00.276" v="10128"/>
        <pc:sldMkLst>
          <pc:docMk/>
          <pc:sldMk cId="466013580" sldId="380"/>
        </pc:sldMkLst>
      </pc:sldChg>
      <pc:sldChg chg="modNotes">
        <pc:chgData name="Leslie Wright" userId="a0e2a280-92a5-487a-a56c-f1146a8f46ca" providerId="ADAL" clId="{03F7ED11-FF2F-4FB0-9E62-1329127959B7}" dt="2022-04-05T17:54:00.276" v="10128"/>
        <pc:sldMkLst>
          <pc:docMk/>
          <pc:sldMk cId="1996467366" sldId="382"/>
        </pc:sldMkLst>
      </pc:sldChg>
      <pc:sldChg chg="modNotes">
        <pc:chgData name="Leslie Wright" userId="a0e2a280-92a5-487a-a56c-f1146a8f46ca" providerId="ADAL" clId="{03F7ED11-FF2F-4FB0-9E62-1329127959B7}" dt="2022-04-19T19:21:14.902" v="12339" actId="6549"/>
        <pc:sldMkLst>
          <pc:docMk/>
          <pc:sldMk cId="1273427453" sldId="392"/>
        </pc:sldMkLst>
      </pc:sldChg>
      <pc:sldChg chg="modNotes">
        <pc:chgData name="Leslie Wright" userId="a0e2a280-92a5-487a-a56c-f1146a8f46ca" providerId="ADAL" clId="{03F7ED11-FF2F-4FB0-9E62-1329127959B7}" dt="2022-04-06T17:29:37.470" v="11066" actId="14100"/>
        <pc:sldMkLst>
          <pc:docMk/>
          <pc:sldMk cId="1166768548" sldId="400"/>
        </pc:sldMkLst>
      </pc:sldChg>
      <pc:sldChg chg="modSp mod ord modNotes modNotesTx">
        <pc:chgData name="Leslie Wright" userId="a0e2a280-92a5-487a-a56c-f1146a8f46ca" providerId="ADAL" clId="{03F7ED11-FF2F-4FB0-9E62-1329127959B7}" dt="2022-04-19T20:03:08.644" v="12917" actId="20577"/>
        <pc:sldMkLst>
          <pc:docMk/>
          <pc:sldMk cId="1722886283" sldId="450"/>
        </pc:sldMkLst>
        <pc:spChg chg="mod">
          <ac:chgData name="Leslie Wright" userId="a0e2a280-92a5-487a-a56c-f1146a8f46ca" providerId="ADAL" clId="{03F7ED11-FF2F-4FB0-9E62-1329127959B7}" dt="2022-04-04T14:14:53.257" v="9325" actId="20577"/>
          <ac:spMkLst>
            <pc:docMk/>
            <pc:sldMk cId="1722886283" sldId="450"/>
            <ac:spMk id="4" creationId="{9B5F38E5-0967-48D8-9107-4733CF0803EA}"/>
          </ac:spMkLst>
        </pc:spChg>
      </pc:sldChg>
      <pc:sldChg chg="modNotes">
        <pc:chgData name="Leslie Wright" userId="a0e2a280-92a5-487a-a56c-f1146a8f46ca" providerId="ADAL" clId="{03F7ED11-FF2F-4FB0-9E62-1329127959B7}" dt="2022-04-19T19:58:28.637" v="12764" actId="6549"/>
        <pc:sldMkLst>
          <pc:docMk/>
          <pc:sldMk cId="4218203663" sldId="455"/>
        </pc:sldMkLst>
      </pc:sldChg>
      <pc:sldChg chg="add modNotes modNotesTx">
        <pc:chgData name="Leslie Wright" userId="a0e2a280-92a5-487a-a56c-f1146a8f46ca" providerId="ADAL" clId="{03F7ED11-FF2F-4FB0-9E62-1329127959B7}" dt="2022-04-06T17:43:23.265" v="11492" actId="14100"/>
        <pc:sldMkLst>
          <pc:docMk/>
          <pc:sldMk cId="4293628977" sldId="474"/>
        </pc:sldMkLst>
      </pc:sldChg>
      <pc:sldChg chg="modNotes">
        <pc:chgData name="Leslie Wright" userId="a0e2a280-92a5-487a-a56c-f1146a8f46ca" providerId="ADAL" clId="{03F7ED11-FF2F-4FB0-9E62-1329127959B7}" dt="2022-04-05T17:54:00.276" v="10128"/>
        <pc:sldMkLst>
          <pc:docMk/>
          <pc:sldMk cId="29820860" sldId="481"/>
        </pc:sldMkLst>
      </pc:sldChg>
      <pc:sldChg chg="modSp mod modNotes">
        <pc:chgData name="Leslie Wright" userId="a0e2a280-92a5-487a-a56c-f1146a8f46ca" providerId="ADAL" clId="{03F7ED11-FF2F-4FB0-9E62-1329127959B7}" dt="2022-04-19T19:26:44.016" v="12340" actId="6549"/>
        <pc:sldMkLst>
          <pc:docMk/>
          <pc:sldMk cId="1682343821" sldId="482"/>
        </pc:sldMkLst>
        <pc:spChg chg="mod">
          <ac:chgData name="Leslie Wright" userId="a0e2a280-92a5-487a-a56c-f1146a8f46ca" providerId="ADAL" clId="{03F7ED11-FF2F-4FB0-9E62-1329127959B7}" dt="2022-04-03T21:47:25.628" v="1388" actId="20577"/>
          <ac:spMkLst>
            <pc:docMk/>
            <pc:sldMk cId="1682343821" sldId="482"/>
            <ac:spMk id="4" creationId="{768BFD5C-6691-471F-92BF-5D0A21623635}"/>
          </ac:spMkLst>
        </pc:spChg>
      </pc:sldChg>
      <pc:sldChg chg="modSp mod modNotes">
        <pc:chgData name="Leslie Wright" userId="a0e2a280-92a5-487a-a56c-f1146a8f46ca" providerId="ADAL" clId="{03F7ED11-FF2F-4FB0-9E62-1329127959B7}" dt="2022-04-05T17:54:00.276" v="10128"/>
        <pc:sldMkLst>
          <pc:docMk/>
          <pc:sldMk cId="3550424556" sldId="483"/>
        </pc:sldMkLst>
        <pc:spChg chg="mod">
          <ac:chgData name="Leslie Wright" userId="a0e2a280-92a5-487a-a56c-f1146a8f46ca" providerId="ADAL" clId="{03F7ED11-FF2F-4FB0-9E62-1329127959B7}" dt="2022-04-03T21:48:24.722" v="1403" actId="20577"/>
          <ac:spMkLst>
            <pc:docMk/>
            <pc:sldMk cId="3550424556" sldId="483"/>
            <ac:spMk id="6" creationId="{E738D61A-447F-4192-8924-C1459D5DCB2B}"/>
          </ac:spMkLst>
        </pc:spChg>
      </pc:sldChg>
      <pc:sldChg chg="modNotes">
        <pc:chgData name="Leslie Wright" userId="a0e2a280-92a5-487a-a56c-f1146a8f46ca" providerId="ADAL" clId="{03F7ED11-FF2F-4FB0-9E62-1329127959B7}" dt="2022-04-19T19:32:11.664" v="12399" actId="20577"/>
        <pc:sldMkLst>
          <pc:docMk/>
          <pc:sldMk cId="1899656574" sldId="484"/>
        </pc:sldMkLst>
      </pc:sldChg>
      <pc:sldChg chg="modNotes">
        <pc:chgData name="Leslie Wright" userId="a0e2a280-92a5-487a-a56c-f1146a8f46ca" providerId="ADAL" clId="{03F7ED11-FF2F-4FB0-9E62-1329127959B7}" dt="2022-04-05T17:54:00.276" v="10128"/>
        <pc:sldMkLst>
          <pc:docMk/>
          <pc:sldMk cId="1115351486" sldId="485"/>
        </pc:sldMkLst>
      </pc:sldChg>
      <pc:sldChg chg="modSp mod modNotes modNotesTx">
        <pc:chgData name="Leslie Wright" userId="a0e2a280-92a5-487a-a56c-f1146a8f46ca" providerId="ADAL" clId="{03F7ED11-FF2F-4FB0-9E62-1329127959B7}" dt="2022-04-19T19:36:40.769" v="12413" actId="20577"/>
        <pc:sldMkLst>
          <pc:docMk/>
          <pc:sldMk cId="3861583280" sldId="486"/>
        </pc:sldMkLst>
        <pc:spChg chg="mod">
          <ac:chgData name="Leslie Wright" userId="a0e2a280-92a5-487a-a56c-f1146a8f46ca" providerId="ADAL" clId="{03F7ED11-FF2F-4FB0-9E62-1329127959B7}" dt="2022-04-03T22:29:20.256" v="2486" actId="6549"/>
          <ac:spMkLst>
            <pc:docMk/>
            <pc:sldMk cId="3861583280" sldId="486"/>
            <ac:spMk id="21" creationId="{7F21B175-4CC7-4BD5-A469-E086ECE6D03D}"/>
          </ac:spMkLst>
        </pc:spChg>
      </pc:sldChg>
      <pc:sldChg chg="modNotes">
        <pc:chgData name="Leslie Wright" userId="a0e2a280-92a5-487a-a56c-f1146a8f46ca" providerId="ADAL" clId="{03F7ED11-FF2F-4FB0-9E62-1329127959B7}" dt="2022-04-05T17:54:00.276" v="10128"/>
        <pc:sldMkLst>
          <pc:docMk/>
          <pc:sldMk cId="2190579121" sldId="487"/>
        </pc:sldMkLst>
      </pc:sldChg>
      <pc:sldChg chg="modNotes">
        <pc:chgData name="Leslie Wright" userId="a0e2a280-92a5-487a-a56c-f1146a8f46ca" providerId="ADAL" clId="{03F7ED11-FF2F-4FB0-9E62-1329127959B7}" dt="2022-04-19T19:55:55.461" v="12761" actId="20577"/>
        <pc:sldMkLst>
          <pc:docMk/>
          <pc:sldMk cId="3845668505" sldId="489"/>
        </pc:sldMkLst>
      </pc:sldChg>
      <pc:sldChg chg="modNotes">
        <pc:chgData name="Leslie Wright" userId="a0e2a280-92a5-487a-a56c-f1146a8f46ca" providerId="ADAL" clId="{03F7ED11-FF2F-4FB0-9E62-1329127959B7}" dt="2022-04-19T20:09:50.471" v="13290" actId="20577"/>
        <pc:sldMkLst>
          <pc:docMk/>
          <pc:sldMk cId="2319362041" sldId="491"/>
        </pc:sldMkLst>
      </pc:sldChg>
      <pc:sldChg chg="modNotes">
        <pc:chgData name="Leslie Wright" userId="a0e2a280-92a5-487a-a56c-f1146a8f46ca" providerId="ADAL" clId="{03F7ED11-FF2F-4FB0-9E62-1329127959B7}" dt="2022-04-19T19:52:59.372" v="12755" actId="6549"/>
        <pc:sldMkLst>
          <pc:docMk/>
          <pc:sldMk cId="1029098622" sldId="492"/>
        </pc:sldMkLst>
      </pc:sldChg>
      <pc:sldChg chg="modNotes">
        <pc:chgData name="Leslie Wright" userId="a0e2a280-92a5-487a-a56c-f1146a8f46ca" providerId="ADAL" clId="{03F7ED11-FF2F-4FB0-9E62-1329127959B7}" dt="2022-04-05T17:54:00.276" v="10128"/>
        <pc:sldMkLst>
          <pc:docMk/>
          <pc:sldMk cId="3504137021" sldId="494"/>
        </pc:sldMkLst>
      </pc:sldChg>
      <pc:sldChg chg="addSp modSp mod modNotes modNotesTx">
        <pc:chgData name="Leslie Wright" userId="a0e2a280-92a5-487a-a56c-f1146a8f46ca" providerId="ADAL" clId="{03F7ED11-FF2F-4FB0-9E62-1329127959B7}" dt="2022-04-20T16:18:19.096" v="13295" actId="478"/>
        <pc:sldMkLst>
          <pc:docMk/>
          <pc:sldMk cId="3652167811" sldId="500"/>
        </pc:sldMkLst>
        <pc:spChg chg="mod">
          <ac:chgData name="Leslie Wright" userId="a0e2a280-92a5-487a-a56c-f1146a8f46ca" providerId="ADAL" clId="{03F7ED11-FF2F-4FB0-9E62-1329127959B7}" dt="2022-04-20T16:18:00.491" v="13293" actId="26606"/>
          <ac:spMkLst>
            <pc:docMk/>
            <pc:sldMk cId="3652167811" sldId="500"/>
            <ac:spMk id="3" creationId="{D7A754A8-BDCA-432B-AC33-39816581714C}"/>
          </ac:spMkLst>
        </pc:spChg>
        <pc:spChg chg="mod">
          <ac:chgData name="Leslie Wright" userId="a0e2a280-92a5-487a-a56c-f1146a8f46ca" providerId="ADAL" clId="{03F7ED11-FF2F-4FB0-9E62-1329127959B7}" dt="2022-04-20T16:18:00.491" v="13293" actId="26606"/>
          <ac:spMkLst>
            <pc:docMk/>
            <pc:sldMk cId="3652167811" sldId="500"/>
            <ac:spMk id="4" creationId="{A0E51DBC-5DE9-4169-B7C8-61D0ACCAAFD7}"/>
          </ac:spMkLst>
        </pc:spChg>
        <pc:picChg chg="add mod ord">
          <ac:chgData name="Leslie Wright" userId="a0e2a280-92a5-487a-a56c-f1146a8f46ca" providerId="ADAL" clId="{03F7ED11-FF2F-4FB0-9E62-1329127959B7}" dt="2022-04-20T16:18:10.854" v="13294" actId="27614"/>
          <ac:picMkLst>
            <pc:docMk/>
            <pc:sldMk cId="3652167811" sldId="500"/>
            <ac:picMk id="5" creationId="{4656F9F8-CFFF-4B32-BDF3-8A12E91278D5}"/>
          </ac:picMkLst>
        </pc:picChg>
      </pc:sldChg>
      <pc:sldChg chg="modNotes">
        <pc:chgData name="Leslie Wright" userId="a0e2a280-92a5-487a-a56c-f1146a8f46ca" providerId="ADAL" clId="{03F7ED11-FF2F-4FB0-9E62-1329127959B7}" dt="2022-04-20T16:16:51.842" v="13291" actId="20577"/>
        <pc:sldMkLst>
          <pc:docMk/>
          <pc:sldMk cId="1992168912" sldId="501"/>
        </pc:sldMkLst>
      </pc:sldChg>
      <pc:sldChg chg="modNotes">
        <pc:chgData name="Leslie Wright" userId="a0e2a280-92a5-487a-a56c-f1146a8f46ca" providerId="ADAL" clId="{03F7ED11-FF2F-4FB0-9E62-1329127959B7}" dt="2022-04-19T19:02:27.058" v="11631" actId="20577"/>
        <pc:sldMkLst>
          <pc:docMk/>
          <pc:sldMk cId="2088878633" sldId="502"/>
        </pc:sldMkLst>
      </pc:sldChg>
      <pc:sldChg chg="modNotes">
        <pc:chgData name="Leslie Wright" userId="a0e2a280-92a5-487a-a56c-f1146a8f46ca" providerId="ADAL" clId="{03F7ED11-FF2F-4FB0-9E62-1329127959B7}" dt="2022-04-19T19:12:42.116" v="12336" actId="113"/>
        <pc:sldMkLst>
          <pc:docMk/>
          <pc:sldMk cId="2728118123" sldId="5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961167D-9768-E245-828B-3A7AB24A1AD7}" type="datetimeFigureOut">
              <a:rPr lang="en-US" smtClean="0"/>
              <a:t>5/10/2022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828980" y="9124223"/>
            <a:ext cx="484528" cy="47697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97013" y="839788"/>
            <a:ext cx="4321175" cy="3240087"/>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0" y="481728"/>
            <a:ext cx="494453" cy="378047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1" y="-3333"/>
            <a:ext cx="494454" cy="485061"/>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407" y="9228161"/>
            <a:ext cx="268546" cy="264350"/>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422274" y="6684476"/>
            <a:ext cx="5338999" cy="494452"/>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6.png"/><Relationship Id="rId4" Type="http://schemas.openxmlformats.org/officeDocument/2006/relationships/image" Target="../media/image10.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1" y="16844"/>
            <a:ext cx="7313507"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103" y="9094199"/>
            <a:ext cx="6192404" cy="509222"/>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121099" y="2571655"/>
            <a:ext cx="6192404" cy="6125186"/>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defTabSz="966612">
              <a:defRPr/>
            </a:pPr>
            <a:endParaRPr lang="en-US" sz="14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31" y="834128"/>
            <a:ext cx="4008962" cy="712637"/>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121095" y="1933449"/>
            <a:ext cx="6192411" cy="604518"/>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121094" y="1961279"/>
            <a:ext cx="6192411" cy="581129"/>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defTabSz="966612">
              <a:defRPr/>
            </a:pPr>
            <a:endParaRPr lang="en-US" sz="14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8170748" y="1868424"/>
            <a:ext cx="4314634" cy="1920240"/>
          </a:xfrm>
          <a:prstGeom prst="rect">
            <a:avLst/>
          </a:prstGeom>
        </p:spPr>
        <p:txBody>
          <a:bodyPr lIns="96661" tIns="48331" rIns="96661" bIns="48331"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800" dirty="0">
              <a:solidFill>
                <a:schemeClr val="bg1"/>
              </a:solidFill>
              <a:latin typeface="Arial Rounded MT Bold" panose="020F0704030504030204" pitchFamily="34" charset="77"/>
            </a:endParaRPr>
          </a:p>
        </p:txBody>
      </p:sp>
      <p:sp>
        <p:nvSpPr>
          <p:cNvPr id="11" name="Title 2">
            <a:extLst>
              <a:ext uri="{FF2B5EF4-FFF2-40B4-BE49-F238E27FC236}">
                <a16:creationId xmlns:a16="http://schemas.microsoft.com/office/drawing/2014/main" id="{0CD762D2-3ECC-8243-8914-344052B3391F}"/>
              </a:ext>
            </a:extLst>
          </p:cNvPr>
          <p:cNvSpPr txBox="1">
            <a:spLocks/>
          </p:cNvSpPr>
          <p:nvPr/>
        </p:nvSpPr>
        <p:spPr>
          <a:xfrm>
            <a:off x="1386578" y="2479740"/>
            <a:ext cx="5301605" cy="1920240"/>
          </a:xfrm>
          <a:prstGeom prst="rect">
            <a:avLst/>
          </a:prstGeom>
        </p:spPr>
        <p:txBody>
          <a:bodyPr lIns="96661" tIns="48331" rIns="96661" bIns="48331"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latin typeface="Arial Rounded MT Bold" panose="020F0704030504030204" pitchFamily="34" charset="77"/>
              </a:rPr>
              <a:t>INTRODUCTION AND WELCOME</a:t>
            </a:r>
          </a:p>
        </p:txBody>
      </p:sp>
      <p:sp>
        <p:nvSpPr>
          <p:cNvPr id="12" name="Subtitle 1">
            <a:extLst>
              <a:ext uri="{FF2B5EF4-FFF2-40B4-BE49-F238E27FC236}">
                <a16:creationId xmlns:a16="http://schemas.microsoft.com/office/drawing/2014/main" id="{520B9673-8663-6E48-9EF1-EB76714E8236}"/>
              </a:ext>
            </a:extLst>
          </p:cNvPr>
          <p:cNvSpPr txBox="1">
            <a:spLocks/>
          </p:cNvSpPr>
          <p:nvPr/>
        </p:nvSpPr>
        <p:spPr>
          <a:xfrm>
            <a:off x="1424290" y="4377908"/>
            <a:ext cx="4420083" cy="628383"/>
          </a:xfrm>
          <a:prstGeom prst="rect">
            <a:avLst/>
          </a:prstGeom>
        </p:spPr>
        <p:txBody>
          <a:bodyPr lIns="96661" tIns="48331" rIns="96661" bIns="4833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solidFill>
                  <a:srgbClr val="EA2A1F"/>
                </a:solidFill>
                <a:latin typeface="Arial" panose="020B0604020202020204" pitchFamily="34" charset="0"/>
                <a:cs typeface="Arial" panose="020B0604020202020204" pitchFamily="34" charset="0"/>
              </a:rPr>
              <a:t>FACILITATOR CLASSROOM GUIDE Modified January 2022</a:t>
            </a:r>
          </a:p>
        </p:txBody>
      </p:sp>
      <p:sp>
        <p:nvSpPr>
          <p:cNvPr id="2" name="Notes Placeholder 1">
            <a:extLst>
              <a:ext uri="{FF2B5EF4-FFF2-40B4-BE49-F238E27FC236}">
                <a16:creationId xmlns:a16="http://schemas.microsoft.com/office/drawing/2014/main" id="{AB6229F6-D28D-444F-BA2F-FF748A094E01}"/>
              </a:ext>
            </a:extLst>
          </p:cNvPr>
          <p:cNvSpPr>
            <a:spLocks noGrp="1"/>
          </p:cNvSpPr>
          <p:nvPr>
            <p:ph type="body" idx="1"/>
          </p:nvPr>
        </p:nvSpPr>
        <p:spPr>
          <a:xfrm>
            <a:off x="731520" y="5006291"/>
            <a:ext cx="5852160" cy="3394759"/>
          </a:xfrm>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95883"/>
            <a:ext cx="5852160" cy="4542605"/>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You may be wondering what this class is all about. This class provides an educational framework to build a strong foundation for parenting children who have been separated from their families for all sorts of reasons.  Regardless of the reason, it is important to realize that this separation is a loss that both the children and the families that are caring for them will need to recognize and address. As the slide states, the training overall will focus on developing your capacity to support children and families.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 will come back to this slide at the start of each class to keep us grounded in the purpose of why we are all here. We invite you to see where this journey takes you. </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FF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10</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10</a:t>
            </a:fld>
            <a:endParaRPr lang="en-US" dirty="0"/>
          </a:p>
        </p:txBody>
      </p:sp>
    </p:spTree>
    <p:extLst>
      <p:ext uri="{BB962C8B-B14F-4D97-AF65-F5344CB8AC3E}">
        <p14:creationId xmlns:p14="http://schemas.microsoft.com/office/powerpoint/2010/main" val="73208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0263"/>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Most of you are probably here because you love children. You may be parenting for the first time, or you may be a parent who wants to expand your family by parenting another child or parenting a family member. This curriculum was deve</a:t>
            </a:r>
            <a:r>
              <a:rPr lang="en-US" dirty="0">
                <a:solidFill>
                  <a:srgbClr val="000000"/>
                </a:solidFill>
                <a:latin typeface="Calibri" panose="020F0502020204030204" pitchFamily="34" charset="0"/>
              </a:rPr>
              <a:t>loped</a:t>
            </a:r>
            <a:r>
              <a:rPr lang="en-US" kern="1200" dirty="0">
                <a:solidFill>
                  <a:srgbClr val="000000"/>
                </a:solidFill>
                <a:effectLst/>
                <a:latin typeface="Calibri" panose="020F0502020204030204" pitchFamily="34" charset="0"/>
                <a:ea typeface="+mn-ea"/>
                <a:cs typeface="Arial" panose="020B0604020202020204" pitchFamily="34" charset="0"/>
              </a:rPr>
              <a:t> to provide you with the knowledge</a:t>
            </a:r>
            <a:r>
              <a:rPr lang="en-US" dirty="0">
                <a:solidFill>
                  <a:srgbClr val="000000"/>
                </a:solidFill>
                <a:latin typeface="Calibri" panose="020F0502020204030204" pitchFamily="34" charset="0"/>
              </a:rPr>
              <a:t> and skills</a:t>
            </a:r>
            <a:r>
              <a:rPr lang="en-US" kern="1200" dirty="0">
                <a:solidFill>
                  <a:srgbClr val="000000"/>
                </a:solidFill>
                <a:effectLst/>
                <a:latin typeface="Calibri" panose="020F0502020204030204" pitchFamily="34" charset="0"/>
                <a:ea typeface="+mn-ea"/>
                <a:cs typeface="Arial" panose="020B0604020202020204" pitchFamily="34" charset="0"/>
              </a:rPr>
              <a:t> that you will need to provide a nurturing environment for children you take into your home through foster care, adoption, or kinship care. </a:t>
            </a:r>
          </a:p>
          <a:p>
            <a:pPr lvl="0"/>
            <a:endParaRPr lang="en-US" kern="1200" dirty="0">
              <a:solidFill>
                <a:srgbClr val="FF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11</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2233795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Because the children we’re talking about have life experiences that have not been easy, we’re going to need some extra tools in our parenting toolbox to help us provide a nurturing and safe environment for them. </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Of course, all of us come to this training with different skills and experiences already in our parenting toolboxes. So, we’ll be building on those. And some tools will be new and specific to children who have experienced separation, loss, or trauma.</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The NTDC Curriculum will help provide you with </a:t>
            </a:r>
            <a:r>
              <a:rPr lang="en-US" dirty="0">
                <a:solidFill>
                  <a:srgbClr val="000000"/>
                </a:solidFill>
                <a:latin typeface="Calibri" panose="020F0502020204030204" pitchFamily="34" charset="0"/>
              </a:rPr>
              <a:t>what</a:t>
            </a:r>
            <a:r>
              <a:rPr lang="en-US" kern="1200" dirty="0">
                <a:solidFill>
                  <a:srgbClr val="000000"/>
                </a:solidFill>
                <a:effectLst/>
                <a:latin typeface="Calibri" panose="020F0502020204030204" pitchFamily="34" charset="0"/>
                <a:ea typeface="+mn-ea"/>
                <a:cs typeface="Arial" panose="020B0604020202020204" pitchFamily="34" charset="0"/>
              </a:rPr>
              <a:t> you will need to effectively parent children who have experienced separation, trauma, and/or loss. </a:t>
            </a:r>
          </a:p>
        </p:txBody>
      </p:sp>
      <p:sp>
        <p:nvSpPr>
          <p:cNvPr id="4" name="Slide Number Placeholder 3"/>
          <p:cNvSpPr>
            <a:spLocks noGrp="1"/>
          </p:cNvSpPr>
          <p:nvPr>
            <p:ph type="sldNum" sz="quarter" idx="5"/>
          </p:nvPr>
        </p:nvSpPr>
        <p:spPr/>
        <p:txBody>
          <a:bodyPr/>
          <a:lstStyle/>
          <a:p>
            <a:fld id="{3B90169C-AFAA-4B3F-91CC-5EC03E22AE25}" type="slidenum">
              <a:rPr lang="en-US" smtClean="0"/>
              <a:pPr/>
              <a:t>12</a:t>
            </a:fld>
            <a:endParaRPr lang="en-US" dirty="0"/>
          </a:p>
        </p:txBody>
      </p:sp>
    </p:spTree>
    <p:extLst>
      <p:ext uri="{BB962C8B-B14F-4D97-AF65-F5344CB8AC3E}">
        <p14:creationId xmlns:p14="http://schemas.microsoft.com/office/powerpoint/2010/main" val="4038173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839788"/>
            <a:ext cx="4319588" cy="3240087"/>
          </a:xfrm>
        </p:spPr>
      </p:sp>
      <p:sp>
        <p:nvSpPr>
          <p:cNvPr id="3" name="Notes Placeholder 2"/>
          <p:cNvSpPr>
            <a:spLocks noGrp="1"/>
          </p:cNvSpPr>
          <p:nvPr>
            <p:ph type="body" idx="1"/>
          </p:nvPr>
        </p:nvSpPr>
        <p:spPr>
          <a:xfrm>
            <a:off x="731520" y="4620578"/>
            <a:ext cx="5852160" cy="3953267"/>
          </a:xfrm>
        </p:spPr>
        <p:txBody>
          <a:bodyPr/>
          <a:lstStyle/>
          <a:p>
            <a:r>
              <a:rPr lang="en-US" b="1" dirty="0">
                <a:latin typeface="+mn-lt"/>
              </a:rPr>
              <a:t>FACILITATOR’S  NOTE</a:t>
            </a:r>
          </a:p>
          <a:p>
            <a:r>
              <a:rPr lang="en-US" b="0" dirty="0">
                <a:latin typeface="+mn-lt"/>
              </a:rPr>
              <a:t>You will show the narrator introduction of the Expanding Your Parenting Paradigm online video (approximately 8 minutes). You will then lead a discussion on this part of the video. Depending on your class population, choose one of the 4 versions that that have been created for the following populations:</a:t>
            </a:r>
          </a:p>
          <a:p>
            <a:pPr marL="181240" indent="-181240">
              <a:buFont typeface="Arial" panose="020B0604020202020204" pitchFamily="34" charset="0"/>
              <a:buChar char="•"/>
            </a:pPr>
            <a:r>
              <a:rPr lang="en-US" b="0" dirty="0">
                <a:latin typeface="+mn-lt"/>
              </a:rPr>
              <a:t>General Child </a:t>
            </a:r>
            <a:r>
              <a:rPr lang="en-US" dirty="0">
                <a:latin typeface="+mn-lt"/>
              </a:rPr>
              <a:t>W</a:t>
            </a:r>
            <a:r>
              <a:rPr lang="en-US" b="0" dirty="0">
                <a:latin typeface="+mn-lt"/>
              </a:rPr>
              <a:t>elfare (for those fostering/adopting from the child welfare system)</a:t>
            </a:r>
          </a:p>
          <a:p>
            <a:pPr marL="181240" indent="-181240">
              <a:buFont typeface="Arial" panose="020B0604020202020204" pitchFamily="34" charset="0"/>
              <a:buChar char="•"/>
            </a:pPr>
            <a:r>
              <a:rPr lang="en-US" b="0" dirty="0">
                <a:latin typeface="+mn-lt"/>
              </a:rPr>
              <a:t>Kinship Families</a:t>
            </a:r>
          </a:p>
          <a:p>
            <a:pPr marL="181240" indent="-181240">
              <a:buFont typeface="Arial" panose="020B0604020202020204" pitchFamily="34" charset="0"/>
              <a:buChar char="•"/>
            </a:pPr>
            <a:r>
              <a:rPr lang="en-US" b="0" dirty="0">
                <a:latin typeface="+mn-lt"/>
              </a:rPr>
              <a:t>American Indian/ Alaska Native</a:t>
            </a:r>
          </a:p>
          <a:p>
            <a:pPr marL="181240" indent="-181240">
              <a:buFont typeface="Arial" panose="020B0604020202020204" pitchFamily="34" charset="0"/>
              <a:buChar char="•"/>
            </a:pPr>
            <a:r>
              <a:rPr lang="en-US" b="0" dirty="0">
                <a:latin typeface="+mn-lt"/>
              </a:rPr>
              <a:t>Intercountry and Private Domestic</a:t>
            </a:r>
          </a:p>
          <a:p>
            <a:pPr marL="181240" indent="-181240">
              <a:buFont typeface="Arial" panose="020B0604020202020204" pitchFamily="34" charset="0"/>
              <a:buChar char="•"/>
            </a:pPr>
            <a:endParaRPr lang="en-US" b="0" dirty="0">
              <a:latin typeface="+mn-lt"/>
            </a:endParaRPr>
          </a:p>
          <a:p>
            <a:r>
              <a:rPr lang="en-US" b="0" dirty="0">
                <a:latin typeface="+mn-lt"/>
              </a:rPr>
              <a:t>You will need to determine how you want participants to watch the remainder of this online theme. This online video has several segments which can be broken up and shown during the classroom time or they can be assigned to participants to watch on their own outside of the classroom. This video includes foundational information that is critical to the overall curriculum, so it is important that participants watch all of the video at some point.  </a:t>
            </a:r>
          </a:p>
          <a:p>
            <a:endParaRPr lang="en-US" b="1" dirty="0">
              <a:latin typeface="+mn-lt"/>
            </a:endParaRPr>
          </a:p>
          <a:p>
            <a:r>
              <a:rPr lang="en-US" b="1" dirty="0">
                <a:latin typeface="+mn-lt"/>
              </a:rPr>
              <a:t>SAY</a:t>
            </a:r>
            <a:endParaRPr lang="en-US" dirty="0">
              <a:latin typeface="+mn-lt"/>
            </a:endParaRPr>
          </a:p>
          <a:p>
            <a:r>
              <a:rPr lang="en-US" dirty="0">
                <a:latin typeface="+mn-lt"/>
              </a:rPr>
              <a:t>We will now watch the introduction to the Expanding Your Parenting Paradigm online theme which is part of the NTDC curriculum. This portion of the video provides an overview of how one parent started this journey and her need to expand her parenting tools and knowledge to meet the needs of the child she was caring for. </a:t>
            </a:r>
          </a:p>
          <a:p>
            <a:endParaRPr lang="en-US" dirty="0">
              <a:latin typeface="+mn-lt"/>
            </a:endParaRPr>
          </a:p>
          <a:p>
            <a:r>
              <a:rPr lang="en-US" b="1" dirty="0">
                <a:latin typeface="+mn-lt"/>
              </a:rPr>
              <a:t>DO</a:t>
            </a:r>
          </a:p>
          <a:p>
            <a:pPr marL="181240" indent="-181240">
              <a:buFont typeface="Arial" panose="020B0604020202020204" pitchFamily="34" charset="0"/>
              <a:buChar char="•"/>
            </a:pPr>
            <a:r>
              <a:rPr lang="en-US" dirty="0">
                <a:latin typeface="+mn-lt"/>
              </a:rPr>
              <a:t>Show the introduction to the Expanding Your Parenting Paradigm video.</a:t>
            </a:r>
          </a:p>
          <a:p>
            <a:pPr marL="181240" indent="-181240">
              <a:buFont typeface="Arial" panose="020B0604020202020204" pitchFamily="34" charset="0"/>
              <a:buChar char="•"/>
            </a:pPr>
            <a:r>
              <a:rPr lang="en-US" dirty="0">
                <a:latin typeface="+mn-lt"/>
              </a:rPr>
              <a:t>Facilitate a discussion using the following questions:</a:t>
            </a:r>
          </a:p>
          <a:p>
            <a:pPr marL="374562" lvl="1" indent="-181240">
              <a:buFont typeface="Wingdings" panose="05000000000000000000" pitchFamily="2" charset="2"/>
              <a:buChar char="§"/>
            </a:pPr>
            <a:r>
              <a:rPr lang="en-US" dirty="0">
                <a:latin typeface="+mn-lt"/>
              </a:rPr>
              <a:t>What did you think of the narrator’s example of the need to “have the right tool for the right job” and how this could apply to parenting a child with a history of loss and trauma?</a:t>
            </a:r>
          </a:p>
          <a:p>
            <a:pPr marL="374562" lvl="1" indent="-181240">
              <a:buFont typeface="Wingdings" panose="05000000000000000000" pitchFamily="2" charset="2"/>
              <a:buChar char="§"/>
            </a:pPr>
            <a:r>
              <a:rPr lang="en-US" dirty="0">
                <a:latin typeface="+mn-lt"/>
              </a:rPr>
              <a:t>What were some ways the narrator needed to expand her parenting paradigm?</a:t>
            </a:r>
          </a:p>
          <a:p>
            <a:pPr lvl="2"/>
            <a:r>
              <a:rPr lang="en-US" dirty="0">
                <a:latin typeface="+mn-lt"/>
              </a:rPr>
              <a:t>Reinforce answers like: </a:t>
            </a:r>
          </a:p>
          <a:p>
            <a:pPr marL="567885" lvl="2" indent="-181240">
              <a:buFont typeface="Wingdings" panose="05000000000000000000" pitchFamily="2" charset="2"/>
              <a:buChar char="Ø"/>
            </a:pPr>
            <a:r>
              <a:rPr lang="en-US" dirty="0">
                <a:latin typeface="+mn-lt"/>
              </a:rPr>
              <a:t>She learned that while traditional parenting skills are good, when parenting a child with a history of separation, loss, and trauma, it’s not unusual to need to add additional skills to the parenting toolbox. </a:t>
            </a:r>
          </a:p>
          <a:p>
            <a:pPr marL="567885" lvl="2" indent="-181240">
              <a:buFont typeface="Wingdings" panose="05000000000000000000" pitchFamily="2" charset="2"/>
              <a:buChar char="Ø"/>
            </a:pPr>
            <a:r>
              <a:rPr lang="en-US" dirty="0">
                <a:latin typeface="+mn-lt"/>
              </a:rPr>
              <a:t>She learned that while traditional parenting is based on trust that has been built over time, children who have experienced separation, loss, and trauma have lost trust in caretakers, so a different types of parenting tools and skills are needed.  </a:t>
            </a:r>
          </a:p>
          <a:p>
            <a:pPr marL="567885" lvl="2" indent="-181240">
              <a:buFont typeface="Wingdings" panose="05000000000000000000" pitchFamily="2" charset="2"/>
              <a:buChar char="§"/>
            </a:pPr>
            <a:endParaRPr lang="en-US" dirty="0">
              <a:latin typeface="+mn-lt"/>
            </a:endParaRPr>
          </a:p>
          <a:p>
            <a:pPr marL="181240" indent="-181240">
              <a:buFont typeface="Arial" panose="020B0604020202020204" pitchFamily="34" charset="0"/>
              <a:buChar char="•"/>
            </a:pPr>
            <a:endParaRPr lang="en-US" dirty="0">
              <a:latin typeface="+mn-lt"/>
            </a:endParaRPr>
          </a:p>
          <a:p>
            <a:pPr marL="181240" indent="-181240">
              <a:buFont typeface="Arial" panose="020B0604020202020204" pitchFamily="34" charset="0"/>
              <a:buChar char="•"/>
            </a:pPr>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13</a:t>
            </a:fld>
            <a:endParaRPr lang="en-US" dirty="0"/>
          </a:p>
        </p:txBody>
      </p:sp>
    </p:spTree>
    <p:extLst>
      <p:ext uri="{BB962C8B-B14F-4D97-AF65-F5344CB8AC3E}">
        <p14:creationId xmlns:p14="http://schemas.microsoft.com/office/powerpoint/2010/main" val="644730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223195"/>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612">
              <a:defRPr/>
            </a:pPr>
            <a:r>
              <a:rPr lang="en-US" kern="1200" dirty="0">
                <a:solidFill>
                  <a:srgbClr val="000000"/>
                </a:solidFill>
                <a:effectLst/>
                <a:latin typeface="+mn-lt"/>
                <a:ea typeface="+mn-ea"/>
                <a:cs typeface="Arial" panose="020B0604020202020204" pitchFamily="34" charset="0"/>
              </a:rPr>
              <a:t>We</a:t>
            </a:r>
            <a:r>
              <a:rPr lang="en-US" dirty="0">
                <a:solidFill>
                  <a:srgbClr val="000000"/>
                </a:solidFill>
                <a:latin typeface="+mn-lt"/>
              </a:rPr>
              <a:t> will</a:t>
            </a:r>
            <a:r>
              <a:rPr lang="en-US" kern="1200" dirty="0">
                <a:solidFill>
                  <a:srgbClr val="000000"/>
                </a:solidFill>
                <a:effectLst/>
                <a:latin typeface="+mn-lt"/>
                <a:ea typeface="+mn-ea"/>
                <a:cs typeface="Arial" panose="020B0604020202020204" pitchFamily="34" charset="0"/>
              </a:rPr>
              <a:t> all have times when we will need to reach out </a:t>
            </a:r>
            <a:r>
              <a:rPr lang="en-US" dirty="0">
                <a:solidFill>
                  <a:srgbClr val="000000"/>
                </a:solidFill>
                <a:latin typeface="+mn-lt"/>
              </a:rPr>
              <a:t>for</a:t>
            </a:r>
            <a:r>
              <a:rPr lang="en-US" kern="1200" dirty="0">
                <a:solidFill>
                  <a:srgbClr val="000000"/>
                </a:solidFill>
                <a:effectLst/>
                <a:latin typeface="+mn-lt"/>
                <a:ea typeface="+mn-ea"/>
                <a:cs typeface="Arial" panose="020B0604020202020204" pitchFamily="34" charset="0"/>
              </a:rPr>
              <a:t> additional support </a:t>
            </a:r>
            <a:r>
              <a:rPr lang="en-US" dirty="0">
                <a:solidFill>
                  <a:srgbClr val="000000"/>
                </a:solidFill>
                <a:latin typeface="+mn-lt"/>
              </a:rPr>
              <a:t>to help us</a:t>
            </a:r>
            <a:r>
              <a:rPr lang="en-US" kern="1200" dirty="0">
                <a:solidFill>
                  <a:srgbClr val="000000"/>
                </a:solidFill>
                <a:effectLst/>
                <a:latin typeface="+mn-lt"/>
                <a:ea typeface="+mn-ea"/>
                <a:cs typeface="Arial" panose="020B0604020202020204" pitchFamily="34" charset="0"/>
              </a:rPr>
              <a:t> </a:t>
            </a:r>
            <a:r>
              <a:rPr lang="en-US" dirty="0">
                <a:latin typeface="+mn-lt"/>
              </a:rPr>
              <a:t>to stay afloat.</a:t>
            </a:r>
            <a:r>
              <a:rPr lang="en-US" kern="1200" dirty="0">
                <a:solidFill>
                  <a:srgbClr val="000000"/>
                </a:solidFill>
                <a:effectLst/>
                <a:latin typeface="+mn-lt"/>
                <a:ea typeface="+mn-ea"/>
                <a:cs typeface="Arial" panose="020B0604020202020204" pitchFamily="34" charset="0"/>
              </a:rPr>
              <a:t> Call out people and places you think might be helpful or supportive to you during those times? </a:t>
            </a:r>
          </a:p>
          <a:p>
            <a:pPr lvl="0"/>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r>
              <a:rPr lang="en-US" b="0" kern="1200" dirty="0">
                <a:solidFill>
                  <a:srgbClr val="000000"/>
                </a:solidFill>
                <a:effectLst/>
                <a:latin typeface="+mn-lt"/>
                <a:ea typeface="+mn-ea"/>
                <a:cs typeface="Arial" panose="020B0604020202020204" pitchFamily="34" charset="0"/>
              </a:rPr>
              <a:t>Facilitate a discussion by encouraging </a:t>
            </a:r>
            <a:r>
              <a:rPr lang="en-US" b="0" kern="1200" baseline="0" dirty="0">
                <a:solidFill>
                  <a:srgbClr val="000000"/>
                </a:solidFill>
                <a:effectLst/>
                <a:latin typeface="+mn-lt"/>
                <a:ea typeface="+mn-ea"/>
                <a:cs typeface="Arial" panose="020B0604020202020204" pitchFamily="34" charset="0"/>
              </a:rPr>
              <a:t>participants</a:t>
            </a:r>
            <a:r>
              <a:rPr lang="en-US" b="0" kern="1200" dirty="0">
                <a:solidFill>
                  <a:srgbClr val="000000"/>
                </a:solidFill>
                <a:effectLst/>
                <a:latin typeface="+mn-lt"/>
                <a:ea typeface="+mn-ea"/>
                <a:cs typeface="Arial" panose="020B0604020202020204" pitchFamily="34" charset="0"/>
              </a:rPr>
              <a:t> to call out people/places who might be helpful or supportive. </a:t>
            </a:r>
            <a:r>
              <a:rPr lang="en-US" kern="1200" dirty="0">
                <a:solidFill>
                  <a:srgbClr val="000000"/>
                </a:solidFill>
                <a:effectLst/>
                <a:latin typeface="+mn-lt"/>
                <a:ea typeface="+mn-ea"/>
                <a:cs typeface="Arial" panose="020B0604020202020204" pitchFamily="34" charset="0"/>
              </a:rPr>
              <a:t>Reinforce responses like the ones below. If participants don’t call them out, bring them up yourself</a:t>
            </a:r>
            <a:r>
              <a:rPr lang="en-US" dirty="0">
                <a:solidFill>
                  <a:srgbClr val="000000"/>
                </a:solidFill>
                <a:latin typeface="+mn-lt"/>
              </a:rPr>
              <a:t>:</a:t>
            </a:r>
            <a:endParaRPr lang="en-US" kern="1200" dirty="0">
              <a:solidFill>
                <a:srgbClr val="000000"/>
              </a:solidFill>
              <a:effectLst/>
              <a:latin typeface="+mn-lt"/>
              <a:ea typeface="+mn-ea"/>
              <a:cs typeface="Arial" panose="020B0604020202020204" pitchFamily="34" charset="0"/>
            </a:endParaRPr>
          </a:p>
          <a:p>
            <a:pPr marL="374562" lvl="1" indent="-181240">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Extended family</a:t>
            </a:r>
          </a:p>
          <a:p>
            <a:pPr marL="374562" lvl="1" indent="-181240">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Friends</a:t>
            </a:r>
          </a:p>
          <a:p>
            <a:pPr marL="374562" lvl="1" indent="-181240">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Places of worship</a:t>
            </a:r>
          </a:p>
          <a:p>
            <a:pPr marL="374562" lvl="1" indent="-181240">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Workplace/colleagues</a:t>
            </a:r>
          </a:p>
          <a:p>
            <a:pPr marL="374562" lvl="1" indent="-181240">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Caseworkers</a:t>
            </a:r>
            <a:r>
              <a:rPr lang="en-US" b="0" kern="1200" dirty="0">
                <a:solidFill>
                  <a:srgbClr val="000000"/>
                </a:solidFill>
                <a:effectLst/>
                <a:latin typeface="+mn-lt"/>
                <a:ea typeface="+mn-ea"/>
                <a:cs typeface="Arial" panose="020B0604020202020204" pitchFamily="34" charset="0"/>
              </a:rPr>
              <a:t> </a:t>
            </a:r>
          </a:p>
          <a:p>
            <a:endParaRPr lang="en-US" dirty="0">
              <a:solidFill>
                <a:srgbClr val="000000"/>
              </a:solidFill>
              <a:latin typeface="+mn-lt"/>
            </a:endParaRPr>
          </a:p>
          <a:p>
            <a:r>
              <a:rPr lang="en-US" b="1" kern="1200" dirty="0">
                <a:solidFill>
                  <a:srgbClr val="000000"/>
                </a:solidFill>
                <a:effectLst/>
                <a:latin typeface="+mn-lt"/>
                <a:ea typeface="+mn-ea"/>
                <a:cs typeface="Arial" panose="020B0604020202020204" pitchFamily="34" charset="0"/>
              </a:rPr>
              <a:t>PARAPHRASE</a:t>
            </a:r>
          </a:p>
          <a:p>
            <a:pPr lvl="0"/>
            <a:r>
              <a:rPr lang="en-US" kern="1200" dirty="0">
                <a:solidFill>
                  <a:srgbClr val="000000"/>
                </a:solidFill>
                <a:effectLst/>
                <a:latin typeface="+mn-lt"/>
                <a:ea typeface="+mn-ea"/>
                <a:cs typeface="Arial" panose="020B0604020202020204" pitchFamily="34" charset="0"/>
              </a:rPr>
              <a:t>All parents face challenges. Parents who foster or adopt are likely to encounter additional challenges as a result of the children’s experiences before coming to the parent’s home. It’s important to think through where your support will come from </a:t>
            </a:r>
            <a:r>
              <a:rPr lang="en-US" i="1" kern="1200" dirty="0">
                <a:solidFill>
                  <a:srgbClr val="000000"/>
                </a:solidFill>
                <a:effectLst/>
                <a:latin typeface="+mn-lt"/>
                <a:ea typeface="+mn-ea"/>
                <a:cs typeface="Arial" panose="020B0604020202020204" pitchFamily="34" charset="0"/>
              </a:rPr>
              <a:t>before</a:t>
            </a:r>
            <a:r>
              <a:rPr lang="en-US" kern="1200" dirty="0">
                <a:solidFill>
                  <a:srgbClr val="000000"/>
                </a:solidFill>
                <a:effectLst/>
                <a:latin typeface="+mn-lt"/>
                <a:ea typeface="+mn-ea"/>
                <a:cs typeface="Arial" panose="020B0604020202020204" pitchFamily="34" charset="0"/>
              </a:rPr>
              <a:t> you are actually in need of that support. </a:t>
            </a:r>
          </a:p>
        </p:txBody>
      </p:sp>
      <p:sp>
        <p:nvSpPr>
          <p:cNvPr id="4" name="Slide Number Placeholder 3"/>
          <p:cNvSpPr>
            <a:spLocks noGrp="1"/>
          </p:cNvSpPr>
          <p:nvPr>
            <p:ph type="sldNum" sz="quarter" idx="5"/>
          </p:nvPr>
        </p:nvSpPr>
        <p:spPr/>
        <p:txBody>
          <a:bodyPr/>
          <a:lstStyle/>
          <a:p>
            <a:fld id="{3B90169C-AFAA-4B3F-91CC-5EC03E22AE25}" type="slidenum">
              <a:rPr lang="en-US" smtClean="0"/>
              <a:pPr/>
              <a:t>14</a:t>
            </a:fld>
            <a:endParaRPr lang="en-US" dirty="0"/>
          </a:p>
        </p:txBody>
      </p:sp>
    </p:spTree>
    <p:extLst>
      <p:ext uri="{BB962C8B-B14F-4D97-AF65-F5344CB8AC3E}">
        <p14:creationId xmlns:p14="http://schemas.microsoft.com/office/powerpoint/2010/main" val="221726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pPr defTabSz="966612">
              <a:defRPr/>
            </a:pPr>
            <a:r>
              <a:rPr lang="en-US" b="0" kern="1200" dirty="0">
                <a:solidFill>
                  <a:srgbClr val="000000"/>
                </a:solidFill>
                <a:effectLst/>
                <a:latin typeface="Calibri" panose="020F0502020204030204" pitchFamily="34" charset="0"/>
                <a:ea typeface="+mn-ea"/>
                <a:cs typeface="Arial" panose="020B0604020202020204" pitchFamily="34" charset="0"/>
              </a:rPr>
              <a:t>Allow 25 minutes for this section.</a:t>
            </a:r>
          </a:p>
          <a:p>
            <a:endParaRPr lang="en-US" b="1"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r>
              <a:rPr lang="en-US" kern="1200" dirty="0">
                <a:solidFill>
                  <a:srgbClr val="000000"/>
                </a:solidFill>
                <a:effectLst/>
                <a:latin typeface="Calibri" panose="020F0502020204030204" pitchFamily="34" charset="0"/>
                <a:ea typeface="+mn-ea"/>
                <a:cs typeface="+mn-cs"/>
              </a:rPr>
              <a:t> </a:t>
            </a:r>
            <a:endParaRPr lang="en-US" b="0" kern="1200" dirty="0">
              <a:solidFill>
                <a:srgbClr val="000000"/>
              </a:solidFill>
              <a:effectLst/>
              <a:latin typeface="Calibri" panose="020F0502020204030204" pitchFamily="34" charset="0"/>
              <a:ea typeface="+mn-ea"/>
              <a:cs typeface="+mn-cs"/>
            </a:endParaRPr>
          </a:p>
          <a:p>
            <a:r>
              <a:rPr lang="en-US" b="0" kern="1200" dirty="0">
                <a:solidFill>
                  <a:srgbClr val="000000"/>
                </a:solidFill>
                <a:effectLst/>
                <a:latin typeface="Calibri" panose="020F0502020204030204" pitchFamily="34" charset="0"/>
                <a:ea typeface="+mn-ea"/>
                <a:cs typeface="Arial" panose="020B0604020202020204" pitchFamily="34" charset="0"/>
              </a:rPr>
              <a:t>As we just mentioned, parents who foster or adopt will likely face some challenges during this journey. As a parent, you will need to build your resilience so that you can manage these challenges successfully - and come back to manage tomorrow’s challenges when they arise. </a:t>
            </a:r>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15</a:t>
            </a:fld>
            <a:endParaRPr lang="en-US" dirty="0"/>
          </a:p>
        </p:txBody>
      </p:sp>
    </p:spTree>
    <p:extLst>
      <p:ext uri="{BB962C8B-B14F-4D97-AF65-F5344CB8AC3E}">
        <p14:creationId xmlns:p14="http://schemas.microsoft.com/office/powerpoint/2010/main" val="306287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140835"/>
          </a:xfrm>
        </p:spPr>
        <p:txBody>
          <a:bodyPr/>
          <a:lstStyle/>
          <a:p>
            <a:r>
              <a:rPr lang="en-US" b="1" kern="1200" dirty="0">
                <a:solidFill>
                  <a:srgbClr val="000000"/>
                </a:solidFill>
                <a:effectLst/>
                <a:latin typeface="+mn-lt"/>
                <a:ea typeface="+mn-ea"/>
                <a:cs typeface="Arial" panose="020B0604020202020204" pitchFamily="34" charset="0"/>
              </a:rPr>
              <a:t>FACILITATOR’S NOTE</a:t>
            </a:r>
          </a:p>
          <a:p>
            <a:r>
              <a:rPr lang="en-US" kern="1200" dirty="0">
                <a:solidFill>
                  <a:srgbClr val="000000"/>
                </a:solidFill>
                <a:effectLst/>
                <a:latin typeface="+mn-lt"/>
                <a:ea typeface="+mn-ea"/>
                <a:cs typeface="Arial" panose="020B0604020202020204" pitchFamily="34" charset="0"/>
              </a:rPr>
              <a:t>Facilitators will need to explain to participants when and how to access the Self-Assessment. </a:t>
            </a:r>
            <a:r>
              <a:rPr lang="en-US" b="1" kern="1200" dirty="0">
                <a:solidFill>
                  <a:srgbClr val="000000"/>
                </a:solidFill>
                <a:effectLst/>
                <a:latin typeface="+mn-lt"/>
                <a:ea typeface="+mn-ea"/>
                <a:cs typeface="Arial" panose="020B0604020202020204" pitchFamily="34" charset="0"/>
              </a:rPr>
              <a:t>[Choose one of these to PARAPHRASE as appropriate for your site.]</a:t>
            </a:r>
          </a:p>
          <a:p>
            <a:pPr marL="181240" indent="-181240">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You have already been introduced to the Self-Assessment. [Add when they were introduced to it.]</a:t>
            </a:r>
          </a:p>
          <a:p>
            <a:pPr marL="181240" indent="-181240">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You are soon to be introduced to the Self-Assessment. [Add when they will be introduced to it.] </a:t>
            </a:r>
          </a:p>
          <a:p>
            <a:r>
              <a:rPr lang="en-US" kern="1200" dirty="0">
                <a:solidFill>
                  <a:srgbClr val="000000"/>
                </a:solidFill>
                <a:effectLst/>
                <a:latin typeface="+mn-lt"/>
                <a:ea typeface="+mn-ea"/>
                <a:cs typeface="Arial" panose="020B0604020202020204" pitchFamily="34" charset="0"/>
              </a:rPr>
              <a:t> </a:t>
            </a:r>
          </a:p>
          <a:p>
            <a:r>
              <a:rPr lang="en-US" kern="1200" dirty="0">
                <a:solidFill>
                  <a:srgbClr val="000000"/>
                </a:solidFill>
                <a:effectLst/>
                <a:latin typeface="+mn-lt"/>
                <a:ea typeface="+mn-ea"/>
                <a:cs typeface="Arial" panose="020B0604020202020204" pitchFamily="34" charset="0"/>
              </a:rPr>
              <a:t>This also may be the first time the </a:t>
            </a:r>
            <a:r>
              <a:rPr lang="en-US" b="1" kern="1200" dirty="0">
                <a:solidFill>
                  <a:srgbClr val="000000"/>
                </a:solidFill>
                <a:effectLst/>
                <a:latin typeface="+mn-lt"/>
                <a:ea typeface="+mn-ea"/>
                <a:cs typeface="Arial" panose="020B0604020202020204" pitchFamily="34" charset="0"/>
              </a:rPr>
              <a:t>Participant Resource Manual </a:t>
            </a:r>
            <a:r>
              <a:rPr lang="en-US" kern="1200" dirty="0">
                <a:solidFill>
                  <a:srgbClr val="000000"/>
                </a:solidFill>
                <a:effectLst/>
                <a:latin typeface="+mn-lt"/>
                <a:ea typeface="+mn-ea"/>
                <a:cs typeface="Arial" panose="020B0604020202020204" pitchFamily="34" charset="0"/>
              </a:rPr>
              <a:t>is mentioned. It will be described in more detail for participants on the next slide. </a:t>
            </a:r>
          </a:p>
          <a:p>
            <a:endParaRPr lang="en-US" b="1" dirty="0">
              <a:solidFill>
                <a:srgbClr val="000000"/>
              </a:solidFill>
              <a:latin typeface="+mn-lt"/>
            </a:endParaRPr>
          </a:p>
          <a:p>
            <a:r>
              <a:rPr lang="en-US" b="1" kern="1200" dirty="0">
                <a:solidFill>
                  <a:srgbClr val="000000"/>
                </a:solidFill>
                <a:effectLst/>
                <a:latin typeface="+mn-lt"/>
                <a:ea typeface="+mn-ea"/>
                <a:cs typeface="Arial" panose="020B0604020202020204" pitchFamily="34" charset="0"/>
              </a:rPr>
              <a:t>PARAPHRASE</a:t>
            </a:r>
          </a:p>
          <a:p>
            <a:r>
              <a:rPr lang="en-US" kern="1200" dirty="0">
                <a:effectLst/>
                <a:latin typeface="+mn-lt"/>
                <a:ea typeface="+mn-ea"/>
                <a:cs typeface="Arial" panose="020B0604020202020204" pitchFamily="34" charset="0"/>
              </a:rPr>
              <a:t>The curriculum is</a:t>
            </a:r>
            <a:r>
              <a:rPr lang="en-US" kern="1200" dirty="0">
                <a:solidFill>
                  <a:srgbClr val="000000"/>
                </a:solidFill>
                <a:effectLst/>
                <a:latin typeface="+mn-lt"/>
                <a:ea typeface="+mn-ea"/>
                <a:cs typeface="Arial" panose="020B0604020202020204" pitchFamily="34" charset="0"/>
              </a:rPr>
              <a:t> broken down into three main components: </a:t>
            </a:r>
          </a:p>
          <a:p>
            <a:endParaRPr lang="en-US" kern="1200" dirty="0">
              <a:solidFill>
                <a:srgbClr val="000000"/>
              </a:solidFill>
              <a:effectLst/>
              <a:latin typeface="+mn-lt"/>
              <a:ea typeface="+mn-ea"/>
              <a:cs typeface="Arial" panose="020B0604020202020204" pitchFamily="34" charset="0"/>
            </a:endParaRPr>
          </a:p>
          <a:p>
            <a:r>
              <a:rPr lang="en-US" u="sng" kern="1200" dirty="0">
                <a:solidFill>
                  <a:srgbClr val="000000"/>
                </a:solidFill>
                <a:effectLst/>
                <a:latin typeface="+mn-lt"/>
                <a:ea typeface="+mn-ea"/>
                <a:cs typeface="Arial" panose="020B0604020202020204" pitchFamily="34" charset="0"/>
              </a:rPr>
              <a:t>Component 1: Self-Assessment</a:t>
            </a:r>
          </a:p>
          <a:p>
            <a:r>
              <a:rPr lang="en-US" dirty="0">
                <a:latin typeface="+mn-lt"/>
              </a:rPr>
              <a:t>The Self-Assessment is designed to be completed before and after the classroom-based training. This 20-30-minute online tool includes questions that will help you discover more about your characteristics and abilities. It is designed to be self-administered; allowing you to identify your areas of strength, those areas where you would benefit from additional support and information, and those areas that may be the most challenging for you when parenting children or teens. The self-assessment characteristics and competencies are highlighted throughout the curriculum. </a:t>
            </a:r>
          </a:p>
          <a:p>
            <a:endParaRPr lang="en-US" dirty="0">
              <a:latin typeface="+mn-lt"/>
            </a:endParaRPr>
          </a:p>
          <a:p>
            <a:pPr defTabSz="966612">
              <a:defRPr/>
            </a:pPr>
            <a:r>
              <a:rPr lang="en-US" dirty="0">
                <a:latin typeface="+mn-lt"/>
              </a:rPr>
              <a:t>After you complete the Self-Assessment, you will receive a report that provides feedback on your strengths and areas for growth. The report will only come to you. </a:t>
            </a:r>
            <a:r>
              <a:rPr lang="en-US" kern="1200" dirty="0">
                <a:solidFill>
                  <a:srgbClr val="000000"/>
                </a:solidFill>
                <a:effectLst/>
                <a:latin typeface="+mn-lt"/>
                <a:ea typeface="+mn-ea"/>
                <a:cs typeface="Arial" panose="020B0604020202020204" pitchFamily="34" charset="0"/>
              </a:rPr>
              <a:t>Understanding your parenting strengths and areas for growth will be a powerful tool in your parenting toolbox. </a:t>
            </a:r>
            <a:r>
              <a:rPr lang="en-US" dirty="0">
                <a:latin typeface="+mn-lt"/>
              </a:rPr>
              <a:t>More information about the Self-Assessment can be found in your </a:t>
            </a:r>
            <a:r>
              <a:rPr lang="en-US" b="1" dirty="0">
                <a:latin typeface="+mn-lt"/>
              </a:rPr>
              <a:t>Participant Resource Manual</a:t>
            </a:r>
            <a:r>
              <a:rPr lang="en-US" dirty="0">
                <a:latin typeface="+mn-lt"/>
              </a:rPr>
              <a:t>. We will discuss the </a:t>
            </a:r>
            <a:r>
              <a:rPr lang="en-US" b="1" dirty="0">
                <a:latin typeface="+mn-lt"/>
              </a:rPr>
              <a:t>Participant Resource Manual </a:t>
            </a:r>
            <a:r>
              <a:rPr lang="en-US" dirty="0">
                <a:latin typeface="+mn-lt"/>
              </a:rPr>
              <a:t>in a few minutes. </a:t>
            </a:r>
          </a:p>
          <a:p>
            <a:pPr defTabSz="966612">
              <a:defRPr/>
            </a:pPr>
            <a:endParaRPr lang="en-US" b="1" kern="1200" dirty="0">
              <a:solidFill>
                <a:srgbClr val="000000"/>
              </a:solidFill>
              <a:effectLst/>
              <a:latin typeface="+mn-lt"/>
              <a:ea typeface="+mn-ea"/>
              <a:cs typeface="Arial" panose="020B0604020202020204" pitchFamily="34" charset="0"/>
            </a:endParaRPr>
          </a:p>
          <a:p>
            <a:pPr defTabSz="966612">
              <a:defRPr/>
            </a:pPr>
            <a:r>
              <a:rPr lang="en-US" u="sng" kern="1200" dirty="0">
                <a:solidFill>
                  <a:srgbClr val="000000"/>
                </a:solidFill>
                <a:effectLst/>
                <a:latin typeface="+mn-lt"/>
                <a:ea typeface="+mn-ea"/>
                <a:cs typeface="Arial" panose="020B0604020202020204" pitchFamily="34" charset="0"/>
              </a:rPr>
              <a:t>Component 2: Classroom-Based &amp; Online Training</a:t>
            </a:r>
          </a:p>
          <a:p>
            <a:r>
              <a:rPr lang="en-US" kern="1200" dirty="0">
                <a:solidFill>
                  <a:srgbClr val="000000"/>
                </a:solidFill>
                <a:effectLst/>
                <a:latin typeface="+mn-lt"/>
                <a:ea typeface="+mn-ea"/>
                <a:cs typeface="Arial" panose="020B0604020202020204" pitchFamily="34" charset="0"/>
              </a:rPr>
              <a:t>The </a:t>
            </a:r>
            <a:r>
              <a:rPr lang="en-US" u="none" kern="1200" dirty="0">
                <a:solidFill>
                  <a:srgbClr val="000000"/>
                </a:solidFill>
                <a:effectLst/>
                <a:latin typeface="+mn-lt"/>
                <a:ea typeface="+mn-ea"/>
                <a:cs typeface="Arial" panose="020B0604020202020204" pitchFamily="34" charset="0"/>
              </a:rPr>
              <a:t>Classroom-Based Training started</a:t>
            </a:r>
            <a:r>
              <a:rPr lang="en-US" kern="1200" dirty="0">
                <a:solidFill>
                  <a:srgbClr val="000000"/>
                </a:solidFill>
                <a:effectLst/>
                <a:latin typeface="+mn-lt"/>
                <a:ea typeface="+mn-ea"/>
                <a:cs typeface="Arial" panose="020B0604020202020204" pitchFamily="34" charset="0"/>
              </a:rPr>
              <a:t> today! We will be covering numerous themes that have been found to be </a:t>
            </a:r>
            <a:r>
              <a:rPr lang="en-US" dirty="0">
                <a:solidFill>
                  <a:srgbClr val="000000"/>
                </a:solidFill>
                <a:latin typeface="+mn-lt"/>
              </a:rPr>
              <a:t>essential</a:t>
            </a:r>
            <a:r>
              <a:rPr lang="en-US" kern="1200" dirty="0">
                <a:solidFill>
                  <a:srgbClr val="000000"/>
                </a:solidFill>
                <a:effectLst/>
                <a:latin typeface="+mn-lt"/>
                <a:ea typeface="+mn-ea"/>
                <a:cs typeface="Arial" panose="020B0604020202020204" pitchFamily="34" charset="0"/>
              </a:rPr>
              <a:t> for preparing parents who are wanting to foster, adopt or be a kinship care provider.  Each theme runs from 1 to 2 hours and will follow a similar format. Two of these themes are online themes that are designed to be done outside the classroom.  We saw a portion of one of themes (</a:t>
            </a:r>
            <a:r>
              <a:rPr lang="en-US" i="1" kern="1200" dirty="0">
                <a:solidFill>
                  <a:srgbClr val="000000"/>
                </a:solidFill>
                <a:effectLst/>
                <a:latin typeface="+mn-lt"/>
                <a:ea typeface="+mn-ea"/>
                <a:cs typeface="Arial" panose="020B0604020202020204" pitchFamily="34" charset="0"/>
              </a:rPr>
              <a:t>Expanding Your Parenting Paradigm</a:t>
            </a:r>
            <a:r>
              <a:rPr lang="en-US" kern="1200" dirty="0">
                <a:solidFill>
                  <a:srgbClr val="000000"/>
                </a:solidFill>
                <a:effectLst/>
                <a:latin typeface="+mn-lt"/>
                <a:ea typeface="+mn-ea"/>
                <a:cs typeface="Arial" panose="020B0604020202020204" pitchFamily="34" charset="0"/>
              </a:rPr>
              <a:t>) </a:t>
            </a:r>
            <a:r>
              <a:rPr lang="en-US" dirty="0">
                <a:solidFill>
                  <a:srgbClr val="000000"/>
                </a:solidFill>
                <a:latin typeface="+mn-lt"/>
              </a:rPr>
              <a:t>just a few minutes ago.</a:t>
            </a:r>
            <a:r>
              <a:rPr lang="en-US" kern="1200" dirty="0">
                <a:solidFill>
                  <a:srgbClr val="000000"/>
                </a:solidFill>
                <a:effectLst/>
                <a:latin typeface="+mn-lt"/>
                <a:ea typeface="+mn-ea"/>
                <a:cs typeface="Arial" panose="020B0604020202020204" pitchFamily="34" charset="0"/>
              </a:rPr>
              <a:t> For all classroom themes, you will need to have your </a:t>
            </a:r>
            <a:r>
              <a:rPr lang="en-US" b="1" kern="1200" dirty="0">
                <a:solidFill>
                  <a:srgbClr val="000000"/>
                </a:solidFill>
                <a:effectLst/>
                <a:latin typeface="+mn-lt"/>
                <a:ea typeface="+mn-ea"/>
                <a:cs typeface="Arial" panose="020B0604020202020204" pitchFamily="34" charset="0"/>
              </a:rPr>
              <a:t>Participant</a:t>
            </a:r>
            <a:r>
              <a:rPr lang="en-US" kern="1200" dirty="0">
                <a:solidFill>
                  <a:srgbClr val="000000"/>
                </a:solidFill>
                <a:effectLst/>
                <a:latin typeface="+mn-lt"/>
                <a:ea typeface="+mn-ea"/>
                <a:cs typeface="Arial" panose="020B0604020202020204" pitchFamily="34" charset="0"/>
              </a:rPr>
              <a:t> </a:t>
            </a:r>
            <a:r>
              <a:rPr lang="en-US" b="1" kern="1200" dirty="0">
                <a:solidFill>
                  <a:srgbClr val="000000"/>
                </a:solidFill>
                <a:effectLst/>
                <a:latin typeface="+mn-lt"/>
                <a:ea typeface="+mn-ea"/>
                <a:cs typeface="Arial" panose="020B0604020202020204" pitchFamily="34" charset="0"/>
              </a:rPr>
              <a:t>Resourc</a:t>
            </a:r>
            <a:r>
              <a:rPr lang="en-US" b="1" dirty="0">
                <a:solidFill>
                  <a:srgbClr val="000000"/>
                </a:solidFill>
                <a:latin typeface="+mn-lt"/>
              </a:rPr>
              <a:t>e Manual </a:t>
            </a:r>
            <a:r>
              <a:rPr lang="en-US" dirty="0">
                <a:solidFill>
                  <a:srgbClr val="000000"/>
                </a:solidFill>
                <a:latin typeface="+mn-lt"/>
              </a:rPr>
              <a:t>handy, as it will have the handouts and materials that you will need for each theme. </a:t>
            </a:r>
            <a:endParaRPr lang="en-US" kern="1200" dirty="0">
              <a:solidFill>
                <a:srgbClr val="000000"/>
              </a:solidFill>
              <a:effectLst/>
              <a:latin typeface="+mn-lt"/>
              <a:ea typeface="+mn-ea"/>
              <a:cs typeface="Arial" panose="020B0604020202020204" pitchFamily="34" charset="0"/>
            </a:endParaRPr>
          </a:p>
          <a:p>
            <a:pPr defTabSz="966612">
              <a:defRPr/>
            </a:pPr>
            <a:endParaRPr lang="en-US" b="1" kern="1200" dirty="0">
              <a:solidFill>
                <a:srgbClr val="000000"/>
              </a:solidFill>
              <a:effectLst/>
              <a:latin typeface="+mn-lt"/>
              <a:ea typeface="+mn-ea"/>
              <a:cs typeface="Arial" panose="020B0604020202020204" pitchFamily="34" charset="0"/>
            </a:endParaRPr>
          </a:p>
          <a:p>
            <a:pPr defTabSz="966612">
              <a:defRPr/>
            </a:pPr>
            <a:r>
              <a:rPr lang="en-US" u="sng" kern="1200" dirty="0">
                <a:solidFill>
                  <a:srgbClr val="000000"/>
                </a:solidFill>
                <a:effectLst/>
                <a:latin typeface="+mn-lt"/>
                <a:ea typeface="+mn-ea"/>
                <a:cs typeface="Arial" panose="020B0604020202020204" pitchFamily="34" charset="0"/>
              </a:rPr>
              <a:t>Component 3: Right-Time Training</a:t>
            </a:r>
          </a:p>
          <a:p>
            <a:pPr defTabSz="966612">
              <a:defRPr/>
            </a:pPr>
            <a:r>
              <a:rPr lang="en-US" u="none" kern="1200" dirty="0">
                <a:solidFill>
                  <a:srgbClr val="000000"/>
                </a:solidFill>
                <a:effectLst/>
                <a:latin typeface="+mn-lt"/>
                <a:ea typeface="+mn-ea"/>
                <a:cs typeface="Arial" panose="020B0604020202020204" pitchFamily="34" charset="0"/>
              </a:rPr>
              <a:t>The Right-Time Training includes</a:t>
            </a:r>
            <a:r>
              <a:rPr lang="en-US" kern="1200" dirty="0">
                <a:solidFill>
                  <a:srgbClr val="000000"/>
                </a:solidFill>
                <a:effectLst/>
                <a:latin typeface="+mn-lt"/>
                <a:ea typeface="+mn-ea"/>
                <a:cs typeface="Arial" panose="020B0604020202020204" pitchFamily="34" charset="0"/>
              </a:rPr>
              <a:t> additional topics that are not covered in the classroom-based training that will provide you with tools and information you will likely need along the journey.  As stated in the graphic, this component is designed to provide you with access to online content that you can access anytime you need it. The Right-Time training includes 15 themes, each including podcasts, videos, and answers to frequently asked questions.  The themes and how you can access them are listed in your </a:t>
            </a:r>
            <a:r>
              <a:rPr lang="en-US" b="1" kern="1200" dirty="0">
                <a:solidFill>
                  <a:srgbClr val="000000"/>
                </a:solidFill>
                <a:effectLst/>
                <a:latin typeface="+mn-lt"/>
                <a:ea typeface="+mn-ea"/>
                <a:cs typeface="Arial" panose="020B0604020202020204" pitchFamily="34" charset="0"/>
              </a:rPr>
              <a:t>Participant Resource Manual</a:t>
            </a:r>
            <a:r>
              <a:rPr lang="en-US" kern="1200" dirty="0">
                <a:solidFill>
                  <a:srgbClr val="000000"/>
                </a:solidFill>
                <a:effectLst/>
                <a:latin typeface="+mn-lt"/>
                <a:ea typeface="+mn-ea"/>
                <a:cs typeface="Arial" panose="020B0604020202020204" pitchFamily="34" charset="0"/>
              </a:rPr>
              <a:t>. </a:t>
            </a:r>
          </a:p>
          <a:p>
            <a:pPr defTabSz="966612">
              <a:defRPr/>
            </a:pPr>
            <a:endParaRPr lang="en-US" kern="1200" dirty="0">
              <a:solidFill>
                <a:srgbClr val="000000"/>
              </a:solidFill>
              <a:effectLst/>
              <a:latin typeface="+mn-lt"/>
              <a:ea typeface="+mn-ea"/>
              <a:cs typeface="Arial" panose="020B0604020202020204" pitchFamily="34" charset="0"/>
            </a:endParaRPr>
          </a:p>
          <a:p>
            <a:pPr defTabSz="966612">
              <a:defRPr/>
            </a:pPr>
            <a:r>
              <a:rPr lang="en-US" kern="1200" dirty="0">
                <a:solidFill>
                  <a:srgbClr val="000000"/>
                </a:solidFill>
                <a:effectLst/>
                <a:latin typeface="+mn-lt"/>
                <a:ea typeface="+mn-ea"/>
                <a:cs typeface="Arial" panose="020B0604020202020204" pitchFamily="34" charset="0"/>
              </a:rPr>
              <a:t>Now we are going to look at some elements that are important in every classroom-based theme. </a:t>
            </a:r>
          </a:p>
        </p:txBody>
      </p:sp>
      <p:sp>
        <p:nvSpPr>
          <p:cNvPr id="4" name="Slide Number Placeholder 3"/>
          <p:cNvSpPr>
            <a:spLocks noGrp="1"/>
          </p:cNvSpPr>
          <p:nvPr>
            <p:ph type="sldNum" sz="quarter" idx="5"/>
          </p:nvPr>
        </p:nvSpPr>
        <p:spPr/>
        <p:txBody>
          <a:bodyPr/>
          <a:lstStyle/>
          <a:p>
            <a:fld id="{3B90169C-AFAA-4B3F-91CC-5EC03E22AE25}" type="slidenum">
              <a:rPr lang="en-US" smtClean="0"/>
              <a:pPr/>
              <a:t>16</a:t>
            </a:fld>
            <a:endParaRPr lang="en-US" dirty="0"/>
          </a:p>
        </p:txBody>
      </p:sp>
    </p:spTree>
    <p:extLst>
      <p:ext uri="{BB962C8B-B14F-4D97-AF65-F5344CB8AC3E}">
        <p14:creationId xmlns:p14="http://schemas.microsoft.com/office/powerpoint/2010/main" val="288867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692587"/>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Ensure that participants are given the </a:t>
            </a:r>
            <a:r>
              <a:rPr lang="en-US" b="1" dirty="0">
                <a:solidFill>
                  <a:srgbClr val="000000"/>
                </a:solidFill>
                <a:latin typeface="Calibri" panose="020F0502020204030204" pitchFamily="34" charset="0"/>
              </a:rPr>
              <a:t>Participant Resource Manual </a:t>
            </a:r>
            <a:r>
              <a:rPr lang="en-US" b="0" dirty="0">
                <a:solidFill>
                  <a:srgbClr val="000000"/>
                </a:solidFill>
                <a:latin typeface="Calibri" panose="020F0502020204030204" pitchFamily="34" charset="0"/>
              </a:rPr>
              <a:t>either during or prior to this class. The </a:t>
            </a:r>
            <a:r>
              <a:rPr lang="en-US" b="1" dirty="0">
                <a:solidFill>
                  <a:srgbClr val="000000"/>
                </a:solidFill>
                <a:latin typeface="Calibri" panose="020F0502020204030204" pitchFamily="34" charset="0"/>
              </a:rPr>
              <a:t>Participant Resource Manual</a:t>
            </a:r>
            <a:r>
              <a:rPr lang="en-US" b="0" dirty="0">
                <a:solidFill>
                  <a:srgbClr val="000000"/>
                </a:solidFill>
                <a:latin typeface="Calibri" panose="020F0502020204030204" pitchFamily="34" charset="0"/>
              </a:rPr>
              <a:t> can be printed and distributed to participants, or it can be sent to them electronically. </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dirty="0">
                <a:solidFill>
                  <a:srgbClr val="000000"/>
                </a:solidFill>
                <a:latin typeface="Calibri" panose="020F0502020204030204" pitchFamily="34" charset="0"/>
              </a:rPr>
              <a:t>We have developed a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for people taking this class. Please feel free to look at your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as I talk about it.  </a:t>
            </a:r>
            <a:r>
              <a:rPr lang="en-US" kern="1200" dirty="0">
                <a:solidFill>
                  <a:srgbClr val="000000"/>
                </a:solidFill>
                <a:effectLst/>
                <a:latin typeface="Calibri" panose="020F0502020204030204" pitchFamily="34" charset="0"/>
                <a:ea typeface="+mn-ea"/>
                <a:cs typeface="Arial" panose="020B0604020202020204" pitchFamily="34" charset="0"/>
              </a:rPr>
              <a:t>When you return to our next class, please bring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kern="1200" dirty="0">
                <a:solidFill>
                  <a:srgbClr val="000000"/>
                </a:solidFill>
                <a:effectLst/>
                <a:latin typeface="Calibri" panose="020F0502020204030204" pitchFamily="34" charset="0"/>
                <a:ea typeface="+mn-ea"/>
                <a:cs typeface="Arial" panose="020B0604020202020204" pitchFamily="34" charset="0"/>
              </a:rPr>
              <a:t>. You should bring this to every class as it contains information that is needed for every session.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includes information on the different parts of the curriculum, including:</a:t>
            </a:r>
          </a:p>
          <a:p>
            <a:pPr marL="181240" indent="-181240">
              <a:buFont typeface="Arial" panose="020B0604020202020204" pitchFamily="34" charset="0"/>
              <a:buChar char="•"/>
            </a:pPr>
            <a:r>
              <a:rPr lang="en-US" kern="1200" dirty="0">
                <a:effectLst/>
                <a:latin typeface="Calibri" panose="020F0502020204030204" pitchFamily="34" charset="0"/>
                <a:ea typeface="+mn-ea"/>
                <a:cs typeface="Arial" panose="020B0604020202020204" pitchFamily="34" charset="0"/>
              </a:rPr>
              <a:t>Self-Assessment </a:t>
            </a:r>
          </a:p>
          <a:p>
            <a:pPr marL="181240" indent="-181240">
              <a:buFont typeface="Arial" panose="020B0604020202020204" pitchFamily="34" charset="0"/>
              <a:buChar char="•"/>
            </a:pPr>
            <a:r>
              <a:rPr lang="en-US" kern="1200" dirty="0">
                <a:effectLst/>
                <a:latin typeface="Calibri" panose="020F0502020204030204" pitchFamily="34" charset="0"/>
                <a:ea typeface="+mn-ea"/>
                <a:cs typeface="Arial" panose="020B0604020202020204" pitchFamily="34" charset="0"/>
              </a:rPr>
              <a:t>On-Line Classroom Themes </a:t>
            </a:r>
          </a:p>
          <a:p>
            <a:pPr marL="181240" indent="-181240">
              <a:buFont typeface="Arial" panose="020B0604020202020204" pitchFamily="34" charset="0"/>
              <a:buChar char="•"/>
            </a:pPr>
            <a:r>
              <a:rPr lang="en-US" kern="1200" dirty="0">
                <a:effectLst/>
                <a:latin typeface="Calibri" panose="020F0502020204030204" pitchFamily="34" charset="0"/>
                <a:ea typeface="+mn-ea"/>
                <a:cs typeface="Arial" panose="020B0604020202020204" pitchFamily="34" charset="0"/>
              </a:rPr>
              <a:t>Classroom-Based Themes</a:t>
            </a:r>
          </a:p>
          <a:p>
            <a:pPr marL="181240" indent="-181240">
              <a:buFont typeface="Arial" panose="020B0604020202020204" pitchFamily="34" charset="0"/>
              <a:buChar char="•"/>
            </a:pPr>
            <a:r>
              <a:rPr lang="en-US" kern="1200" dirty="0">
                <a:effectLst/>
                <a:latin typeface="Calibri" panose="020F0502020204030204" pitchFamily="34" charset="0"/>
                <a:ea typeface="+mn-ea"/>
                <a:cs typeface="Arial" panose="020B0604020202020204" pitchFamily="34" charset="0"/>
              </a:rPr>
              <a:t>Right-Time Themes</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For the classroom-based themes, the </a:t>
            </a:r>
            <a:r>
              <a:rPr lang="en-US" b="1" kern="1200" dirty="0">
                <a:solidFill>
                  <a:srgbClr val="000000"/>
                </a:solidFill>
                <a:effectLst/>
                <a:latin typeface="Calibri" panose="020F0502020204030204" pitchFamily="34" charset="0"/>
                <a:ea typeface="+mn-ea"/>
                <a:cs typeface="Arial" panose="020B0604020202020204" pitchFamily="34" charset="0"/>
              </a:rPr>
              <a:t>Manual</a:t>
            </a:r>
            <a:r>
              <a:rPr lang="en-US" kern="1200" dirty="0">
                <a:solidFill>
                  <a:srgbClr val="000000"/>
                </a:solidFill>
                <a:effectLst/>
                <a:latin typeface="Calibri" panose="020F0502020204030204" pitchFamily="34" charset="0"/>
                <a:ea typeface="+mn-ea"/>
                <a:cs typeface="Arial" panose="020B0604020202020204" pitchFamily="34" charset="0"/>
              </a:rPr>
              <a:t> will include a brief overview of each theme, including competencies we are trying to achieve; handouts for the themes that wil</a:t>
            </a:r>
            <a:r>
              <a:rPr lang="en-US" dirty="0">
                <a:solidFill>
                  <a:srgbClr val="000000"/>
                </a:solidFill>
                <a:latin typeface="Calibri" panose="020F0502020204030204" pitchFamily="34" charset="0"/>
              </a:rPr>
              <a:t>l be used in class</a:t>
            </a:r>
            <a:r>
              <a:rPr lang="en-US" kern="1200" dirty="0">
                <a:solidFill>
                  <a:srgbClr val="000000"/>
                </a:solidFill>
                <a:effectLst/>
                <a:latin typeface="Calibri" panose="020F0502020204030204" pitchFamily="34" charset="0"/>
                <a:ea typeface="+mn-ea"/>
                <a:cs typeface="Arial" panose="020B0604020202020204" pitchFamily="34" charset="0"/>
              </a:rPr>
              <a:t>; and space to complete Reflections/Relevance activities. The </a:t>
            </a:r>
            <a:r>
              <a:rPr lang="en-US" b="1" kern="1200" dirty="0">
                <a:solidFill>
                  <a:srgbClr val="000000"/>
                </a:solidFill>
                <a:effectLst/>
                <a:latin typeface="Calibri" panose="020F0502020204030204" pitchFamily="34" charset="0"/>
                <a:ea typeface="+mn-ea"/>
                <a:cs typeface="Arial" panose="020B0604020202020204" pitchFamily="34" charset="0"/>
              </a:rPr>
              <a:t>Manual </a:t>
            </a:r>
            <a:r>
              <a:rPr lang="en-US" kern="1200" dirty="0">
                <a:solidFill>
                  <a:srgbClr val="000000"/>
                </a:solidFill>
                <a:effectLst/>
                <a:latin typeface="Calibri" panose="020F0502020204030204" pitchFamily="34" charset="0"/>
                <a:ea typeface="+mn-ea"/>
                <a:cs typeface="Arial" panose="020B0604020202020204" pitchFamily="34" charset="0"/>
              </a:rPr>
              <a:t>will be a crucial tool throughout the course</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It will also be helpful to keep as a resource to refer to later in your parenting journey.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17</a:t>
            </a:fld>
            <a:endParaRPr lang="en-US" dirty="0"/>
          </a:p>
        </p:txBody>
      </p:sp>
    </p:spTree>
    <p:extLst>
      <p:ext uri="{BB962C8B-B14F-4D97-AF65-F5344CB8AC3E}">
        <p14:creationId xmlns:p14="http://schemas.microsoft.com/office/powerpoint/2010/main" val="1600349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6"/>
            <a:ext cx="5852160" cy="4717061"/>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mn-cs"/>
              </a:rPr>
              <a:t> </a:t>
            </a:r>
          </a:p>
          <a:p>
            <a:pPr defTabSz="966612">
              <a:defRPr/>
            </a:pPr>
            <a:r>
              <a:rPr lang="en-US" kern="1200" dirty="0">
                <a:solidFill>
                  <a:srgbClr val="000000"/>
                </a:solidFill>
                <a:effectLst/>
                <a:latin typeface="Calibri" panose="020F0502020204030204" pitchFamily="34" charset="0"/>
                <a:ea typeface="+mn-ea"/>
                <a:cs typeface="+mn-cs"/>
              </a:rPr>
              <a:t>On this slide, you introduce the Color Wheel graphic that will be used to open the first class of each day. Participants are not completing the Color Wheel during this theme, but it should be done starting with the next theme and continue to be used throughout the training.  Before the class, check which page </a:t>
            </a:r>
            <a:r>
              <a:rPr lang="en-US" kern="1200" dirty="0">
                <a:solidFill>
                  <a:srgbClr val="000000"/>
                </a:solidFill>
                <a:effectLst/>
                <a:latin typeface="Calibri" panose="020F0502020204030204" pitchFamily="34" charset="0"/>
                <a:ea typeface="+mn-ea"/>
                <a:cs typeface="Arial" panose="020B0604020202020204" pitchFamily="34" charset="0"/>
              </a:rPr>
              <a:t>the Color Wheel is on </a:t>
            </a:r>
            <a:r>
              <a:rPr lang="en-US" kern="1200" dirty="0">
                <a:solidFill>
                  <a:srgbClr val="000000"/>
                </a:solidFill>
                <a:effectLst/>
                <a:latin typeface="Calibri" panose="020F0502020204030204" pitchFamily="34" charset="0"/>
                <a:ea typeface="+mn-ea"/>
                <a:cs typeface="+mn-cs"/>
              </a:rPr>
              <a:t>in the </a:t>
            </a:r>
            <a:r>
              <a:rPr lang="en-US" b="1" kern="1200" dirty="0">
                <a:solidFill>
                  <a:srgbClr val="000000"/>
                </a:solidFill>
                <a:effectLst/>
                <a:latin typeface="Calibri" panose="020F0502020204030204" pitchFamily="34" charset="0"/>
                <a:ea typeface="+mn-ea"/>
                <a:cs typeface="+mn-cs"/>
              </a:rPr>
              <a:t>Participant Resource Manual </a:t>
            </a:r>
            <a:r>
              <a:rPr lang="en-US" kern="1200" dirty="0">
                <a:solidFill>
                  <a:srgbClr val="000000"/>
                </a:solidFill>
                <a:effectLst/>
                <a:latin typeface="Calibri" panose="020F0502020204030204" pitchFamily="34" charset="0"/>
                <a:ea typeface="+mn-ea"/>
                <a:cs typeface="+mn-cs"/>
              </a:rPr>
              <a:t>and make a note of it so you can inform the participants. </a:t>
            </a:r>
            <a:endParaRPr lang="en-US" b="0" kern="1200" dirty="0">
              <a:solidFill>
                <a:srgbClr val="000000"/>
              </a:solidFill>
              <a:effectLst/>
              <a:latin typeface="Calibri" panose="020F0502020204030204" pitchFamily="34" charset="0"/>
              <a:ea typeface="+mn-ea"/>
              <a:cs typeface="+mn-cs"/>
            </a:endParaRPr>
          </a:p>
          <a:p>
            <a:pPr marL="181240" indent="-181240" defTabSz="966612">
              <a:buFont typeface="Arial" panose="020B0604020202020204" pitchFamily="34" charset="0"/>
              <a:buChar char="•"/>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Self-awareness is an important parenting tool. In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there is a Color Wheel. This Color Wheel will give you the opportunity to take a moment to do a self-check. We will begin each class with a check-in using the Color Wheel. The Color Wheel will help us focus on our current emotional state at that particular moment. Most of us agree that when we are feeling worried, sad, or angry, it might interfere with our ability to take in new information, like what we will be covering in the class. Whereas, when we’re feeling relaxed, light or inspired, we are more interested and able to learn new things. The different colors and feelings they represent will help us to tune in to how we’re doing.</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So be ready to do the Color Wheel during our next class.</a:t>
            </a: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6" name="Slide Number Placeholder 6">
            <a:extLst>
              <a:ext uri="{FF2B5EF4-FFF2-40B4-BE49-F238E27FC236}">
                <a16:creationId xmlns:a16="http://schemas.microsoft.com/office/drawing/2014/main" id="{A4D4FF90-BBA9-0441-A845-A77742F0EB79}"/>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18</a:t>
            </a:fld>
            <a:endParaRPr lang="en-US" dirty="0"/>
          </a:p>
        </p:txBody>
      </p:sp>
    </p:spTree>
    <p:extLst>
      <p:ext uri="{BB962C8B-B14F-4D97-AF65-F5344CB8AC3E}">
        <p14:creationId xmlns:p14="http://schemas.microsoft.com/office/powerpoint/2010/main" val="145171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598727"/>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Arial" panose="020B0604020202020204" pitchFamily="34" charset="0"/>
              </a:rPr>
              <a:t> </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This slide introduces the Characteristics of Successful Foster and Adoptive Parents, which</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are woven throughout the curriculum. The characteristics were featured </a:t>
            </a:r>
            <a:r>
              <a:rPr lang="en-US" dirty="0">
                <a:solidFill>
                  <a:srgbClr val="000000"/>
                </a:solidFill>
                <a:latin typeface="Calibri" panose="020F0502020204030204" pitchFamily="34" charset="0"/>
              </a:rPr>
              <a:t>in the Self-Assessment and are also brought into every theme. </a:t>
            </a:r>
            <a:r>
              <a:rPr lang="en-US" kern="1200" dirty="0">
                <a:solidFill>
                  <a:srgbClr val="000000"/>
                </a:solidFill>
                <a:effectLst/>
                <a:latin typeface="Calibri" panose="020F0502020204030204" pitchFamily="34" charset="0"/>
                <a:ea typeface="+mn-ea"/>
                <a:cs typeface="Arial" panose="020B0604020202020204" pitchFamily="34" charset="0"/>
              </a:rPr>
              <a:t>Each theme will highlight several characteristics. Before class, check </a:t>
            </a:r>
            <a:r>
              <a:rPr lang="en-US" dirty="0">
                <a:solidFill>
                  <a:srgbClr val="000000"/>
                </a:solidFill>
                <a:latin typeface="Calibri" panose="020F0502020204030204" pitchFamily="34" charset="0"/>
              </a:rPr>
              <a:t>the</a:t>
            </a:r>
            <a:r>
              <a:rPr lang="en-US" kern="1200" dirty="0">
                <a:solidFill>
                  <a:srgbClr val="000000"/>
                </a:solidFill>
                <a:effectLst/>
                <a:latin typeface="Calibri" panose="020F0502020204030204" pitchFamily="34" charset="0"/>
                <a:ea typeface="+mn-ea"/>
                <a:cs typeface="Arial" panose="020B0604020202020204" pitchFamily="34" charset="0"/>
              </a:rPr>
              <a:t> page number of the Characteristics of Successful Foster and Adoptive Parents in the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kern="1200" dirty="0">
                <a:solidFill>
                  <a:srgbClr val="000000"/>
                </a:solidFill>
                <a:effectLst/>
                <a:latin typeface="Calibri" panose="020F0502020204030204" pitchFamily="34" charset="0"/>
                <a:ea typeface="+mn-ea"/>
                <a:cs typeface="Arial" panose="020B0604020202020204" pitchFamily="34" charset="0"/>
              </a:rPr>
              <a:t> so that you can refer participants to this page. </a:t>
            </a:r>
          </a:p>
          <a:p>
            <a:pPr marL="181240" indent="-181240" defTabSz="966612">
              <a:buFont typeface="Arial" panose="020B0604020202020204" pitchFamily="34" charset="0"/>
              <a:buChar char="•"/>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This graphic illustrates characteristics of parents who effectively foster or adopt. </a:t>
            </a:r>
            <a:r>
              <a:rPr lang="en-US" dirty="0">
                <a:solidFill>
                  <a:srgbClr val="000000"/>
                </a:solidFill>
                <a:latin typeface="Calibri" panose="020F0502020204030204" pitchFamily="34" charset="0"/>
              </a:rPr>
              <a:t>The characteristics may seem familiar to you as they were featured in the Self-Assessment.</a:t>
            </a:r>
            <a:r>
              <a:rPr lang="en-US" kern="1200" dirty="0">
                <a:solidFill>
                  <a:srgbClr val="000000"/>
                </a:solidFill>
                <a:effectLst/>
                <a:latin typeface="Calibri" panose="020F0502020204030204" pitchFamily="34" charset="0"/>
                <a:ea typeface="+mn-ea"/>
                <a:cs typeface="Arial" panose="020B0604020202020204" pitchFamily="34" charset="0"/>
              </a:rPr>
              <a:t> These characteristics are based on parent interviews, focus groups from different sources around the country, as well as a review of the literature. Several of the characteristics seen on the brick wall graphic will be highlighted in each theme. As you think about these characteristics, think about how you can use them to help build a strong foundation for your home to be as nurturing as possible for children who have experienced separation, loss, and/or trauma.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lists the definitions for all 14 characteristics. For right now, we will use </a:t>
            </a:r>
            <a:r>
              <a:rPr lang="en-US" u="sng" kern="1200" dirty="0">
                <a:solidFill>
                  <a:srgbClr val="000000"/>
                </a:solidFill>
                <a:effectLst/>
                <a:latin typeface="Calibri" panose="020F0502020204030204" pitchFamily="34" charset="0"/>
                <a:ea typeface="+mn-ea"/>
                <a:cs typeface="Arial" panose="020B0604020202020204" pitchFamily="34" charset="0"/>
              </a:rPr>
              <a:t>Handout #1 </a:t>
            </a:r>
            <a:r>
              <a:rPr lang="en-US" kern="1200" dirty="0">
                <a:solidFill>
                  <a:srgbClr val="000000"/>
                </a:solidFill>
                <a:effectLst/>
                <a:latin typeface="Calibri" panose="020F0502020204030204" pitchFamily="34" charset="0"/>
                <a:ea typeface="+mn-ea"/>
                <a:cs typeface="Arial" panose="020B0604020202020204" pitchFamily="34" charset="0"/>
              </a:rPr>
              <a:t>in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to think about the characteristics as we go to the next slide for our Reflection/Relevance activity.</a:t>
            </a:r>
          </a:p>
          <a:p>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6" name="Slide Number Placeholder 6">
            <a:extLst>
              <a:ext uri="{FF2B5EF4-FFF2-40B4-BE49-F238E27FC236}">
                <a16:creationId xmlns:a16="http://schemas.microsoft.com/office/drawing/2014/main" id="{EC955B37-B2F2-424C-B214-04FE66BBAFD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19</a:t>
            </a:fld>
            <a:endParaRPr lang="en-US" dirty="0"/>
          </a:p>
        </p:txBody>
      </p:sp>
    </p:spTree>
    <p:extLst>
      <p:ext uri="{BB962C8B-B14F-4D97-AF65-F5344CB8AC3E}">
        <p14:creationId xmlns:p14="http://schemas.microsoft.com/office/powerpoint/2010/main" val="135357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80288" y="1392176"/>
            <a:ext cx="6155605" cy="7326951"/>
          </a:xfrm>
        </p:spPr>
        <p:txBody>
          <a:bodyPr/>
          <a:lstStyle/>
          <a:p>
            <a:r>
              <a:rPr lang="en-US" dirty="0">
                <a:solidFill>
                  <a:srgbClr val="000000"/>
                </a:solidFill>
                <a:latin typeface="+mn-lt"/>
              </a:rPr>
              <a:t>This is designed to be the first theme for the NTDC classroom curriculum. It provides participants with an overview of some of the common elements found in all NTDC themes, sets the stage for what participants should expect in the training, and provides an opportunity for participants to get to know each other. Facilitators are encouraged to add in specific information about their agency so that participants receive an overview of this as well. Please note that there are some slides in this deck that will need to be adapted for your agency.</a:t>
            </a:r>
          </a:p>
          <a:p>
            <a:endParaRPr lang="en-US" dirty="0">
              <a:solidFill>
                <a:srgbClr val="000000"/>
              </a:solidFill>
              <a:latin typeface="+mn-lt"/>
            </a:endParaRPr>
          </a:p>
          <a:p>
            <a:pPr defTabSz="966612">
              <a:defRPr/>
            </a:pPr>
            <a:r>
              <a:rPr lang="en-US" dirty="0">
                <a:solidFill>
                  <a:srgbClr val="000000"/>
                </a:solidFill>
                <a:latin typeface="+mn-lt"/>
              </a:rPr>
              <a:t>It is essential prior to training this theme that facilitators orient themselves to the </a:t>
            </a:r>
            <a:r>
              <a:rPr lang="en-US" b="1" dirty="0">
                <a:solidFill>
                  <a:srgbClr val="000000"/>
                </a:solidFill>
                <a:latin typeface="+mn-lt"/>
              </a:rPr>
              <a:t>Participant Resource Manual </a:t>
            </a:r>
            <a:r>
              <a:rPr lang="en-US" dirty="0">
                <a:solidFill>
                  <a:srgbClr val="000000"/>
                </a:solidFill>
                <a:latin typeface="+mn-lt"/>
              </a:rPr>
              <a:t>and review the </a:t>
            </a:r>
            <a:r>
              <a:rPr lang="en-US" b="1" dirty="0">
                <a:solidFill>
                  <a:srgbClr val="000000"/>
                </a:solidFill>
                <a:latin typeface="+mn-lt"/>
              </a:rPr>
              <a:t>NTDC Implementation Manual. </a:t>
            </a:r>
            <a:r>
              <a:rPr lang="en-US" dirty="0">
                <a:solidFill>
                  <a:srgbClr val="000000"/>
                </a:solidFill>
                <a:latin typeface="+mn-lt"/>
              </a:rPr>
              <a:t>Both documents can be found on CapLEARN (https://learn.childwelfare.gov/) or NTDC website (https://ntdcportal.org/).  Additionally,</a:t>
            </a:r>
            <a:r>
              <a:rPr lang="en-US" b="1" dirty="0">
                <a:solidFill>
                  <a:srgbClr val="000000"/>
                </a:solidFill>
                <a:latin typeface="+mn-lt"/>
              </a:rPr>
              <a:t> </a:t>
            </a:r>
            <a:r>
              <a:rPr lang="en-US" dirty="0">
                <a:solidFill>
                  <a:srgbClr val="000000"/>
                </a:solidFill>
                <a:latin typeface="+mn-lt"/>
              </a:rPr>
              <a:t>facilitators will need to review this </a:t>
            </a:r>
            <a:r>
              <a:rPr lang="en-US" b="1" dirty="0">
                <a:solidFill>
                  <a:srgbClr val="000000"/>
                </a:solidFill>
                <a:latin typeface="+mn-lt"/>
              </a:rPr>
              <a:t>NTDC Facilitator Classroom Guide </a:t>
            </a:r>
            <a:r>
              <a:rPr lang="en-US" dirty="0">
                <a:solidFill>
                  <a:srgbClr val="000000"/>
                </a:solidFill>
                <a:latin typeface="+mn-lt"/>
              </a:rPr>
              <a:t>which</a:t>
            </a:r>
            <a:r>
              <a:rPr lang="en-US" b="1" dirty="0">
                <a:solidFill>
                  <a:srgbClr val="000000"/>
                </a:solidFill>
                <a:latin typeface="+mn-lt"/>
              </a:rPr>
              <a:t> </a:t>
            </a:r>
            <a:r>
              <a:rPr lang="en-US" dirty="0">
                <a:solidFill>
                  <a:srgbClr val="000000"/>
                </a:solidFill>
                <a:latin typeface="+mn-lt"/>
              </a:rPr>
              <a:t>provides essential information for facilitating this theme including tips and instructions for facilitating activities and discussions. These three documents will help you to familiarize yourself with the curriculum overall and prepare you to train this theme. Please note, that there is a separate NTDC Facilitator Classroom Guide for each theme.  </a:t>
            </a:r>
          </a:p>
          <a:p>
            <a:endParaRPr lang="en-US" b="1" dirty="0">
              <a:solidFill>
                <a:srgbClr val="000000"/>
              </a:solidFill>
              <a:latin typeface="+mn-lt"/>
            </a:endParaRPr>
          </a:p>
          <a:p>
            <a:r>
              <a:rPr lang="en-US" b="1" dirty="0">
                <a:solidFill>
                  <a:srgbClr val="000000"/>
                </a:solidFill>
                <a:latin typeface="+mn-lt"/>
              </a:rPr>
              <a:t>To prepare for this class, you should: </a:t>
            </a:r>
          </a:p>
          <a:p>
            <a:pPr marL="186685" indent="-186685">
              <a:buFont typeface="Arial" panose="020B0604020202020204" pitchFamily="34" charset="0"/>
              <a:buChar char="•"/>
            </a:pPr>
            <a:r>
              <a:rPr lang="en-US" dirty="0">
                <a:solidFill>
                  <a:srgbClr val="000000"/>
                </a:solidFill>
                <a:latin typeface="+mn-lt"/>
              </a:rPr>
              <a:t>Review the facilitator preparation information included in this </a:t>
            </a:r>
            <a:r>
              <a:rPr lang="en-US" b="1" dirty="0">
                <a:solidFill>
                  <a:srgbClr val="000000"/>
                </a:solidFill>
                <a:latin typeface="+mn-lt"/>
              </a:rPr>
              <a:t>NTDC Facilitator Classroom Guide </a:t>
            </a:r>
            <a:r>
              <a:rPr lang="en-US" dirty="0">
                <a:solidFill>
                  <a:srgbClr val="000000"/>
                </a:solidFill>
                <a:latin typeface="+mn-lt"/>
              </a:rPr>
              <a:t>along with the handouts</a:t>
            </a:r>
            <a:r>
              <a:rPr lang="en-US" b="1" dirty="0">
                <a:solidFill>
                  <a:srgbClr val="000000"/>
                </a:solidFill>
                <a:latin typeface="+mn-lt"/>
              </a:rPr>
              <a:t>.</a:t>
            </a:r>
          </a:p>
          <a:p>
            <a:pPr marL="186685" indent="-186685">
              <a:buFont typeface="Arial" panose="020B0604020202020204" pitchFamily="34" charset="0"/>
              <a:buChar char="•"/>
              <a:defRPr/>
            </a:pPr>
            <a:r>
              <a:rPr lang="en-US" dirty="0">
                <a:solidFill>
                  <a:srgbClr val="000000"/>
                </a:solidFill>
                <a:latin typeface="+mn-lt"/>
              </a:rPr>
              <a:t>Develop an agenda that includes this theme and any other themes you will be conducting along with it on the day of the class.</a:t>
            </a:r>
          </a:p>
          <a:p>
            <a:pPr marL="186685" indent="-186685">
              <a:buFont typeface="Arial" panose="020B0604020202020204" pitchFamily="34" charset="0"/>
              <a:buChar char="•"/>
            </a:pPr>
            <a:r>
              <a:rPr lang="en-US" dirty="0">
                <a:solidFill>
                  <a:srgbClr val="000000"/>
                </a:solidFill>
                <a:latin typeface="+mn-lt"/>
              </a:rPr>
              <a:t>Ensure that participants have a copy of the </a:t>
            </a:r>
            <a:r>
              <a:rPr lang="en-US" b="1" dirty="0">
                <a:solidFill>
                  <a:srgbClr val="000000"/>
                </a:solidFill>
                <a:latin typeface="+mn-lt"/>
              </a:rPr>
              <a:t>Participant Resource Manual </a:t>
            </a:r>
            <a:r>
              <a:rPr lang="en-US" dirty="0">
                <a:solidFill>
                  <a:srgbClr val="000000"/>
                </a:solidFill>
                <a:latin typeface="+mn-lt"/>
              </a:rPr>
              <a:t>and that it is accessible to them. The </a:t>
            </a:r>
            <a:r>
              <a:rPr lang="en-US" b="1" dirty="0">
                <a:solidFill>
                  <a:srgbClr val="000000"/>
                </a:solidFill>
                <a:latin typeface="+mn-lt"/>
              </a:rPr>
              <a:t>Manual</a:t>
            </a:r>
            <a:r>
              <a:rPr lang="en-US" dirty="0">
                <a:solidFill>
                  <a:srgbClr val="000000"/>
                </a:solidFill>
                <a:latin typeface="+mn-lt"/>
              </a:rPr>
              <a:t> will be used during all themes and includes handouts needed by participants for each theme. Facilitators should have copies of the handouts for the theme available in case participants do not bring their </a:t>
            </a:r>
            <a:r>
              <a:rPr lang="en-US" b="1" dirty="0">
                <a:solidFill>
                  <a:srgbClr val="000000"/>
                </a:solidFill>
                <a:latin typeface="+mn-lt"/>
              </a:rPr>
              <a:t>Manual</a:t>
            </a:r>
            <a:r>
              <a:rPr lang="en-US" dirty="0">
                <a:solidFill>
                  <a:srgbClr val="000000"/>
                </a:solidFill>
                <a:latin typeface="+mn-lt"/>
              </a:rPr>
              <a:t> to class. If the theme is being  on a facilitated on a remote platform, facilitators should have the handouts available to share in the chat and/or an email for participants who do not have their </a:t>
            </a:r>
            <a:r>
              <a:rPr lang="en-US" b="1" dirty="0">
                <a:solidFill>
                  <a:srgbClr val="000000"/>
                </a:solidFill>
                <a:latin typeface="+mn-lt"/>
              </a:rPr>
              <a:t>Manual</a:t>
            </a:r>
            <a:r>
              <a:rPr lang="en-US" dirty="0">
                <a:solidFill>
                  <a:srgbClr val="000000"/>
                </a:solidFill>
                <a:latin typeface="+mn-lt"/>
              </a:rPr>
              <a:t>. </a:t>
            </a:r>
          </a:p>
          <a:p>
            <a:pPr marL="186685" indent="-186685">
              <a:buFont typeface="Arial" panose="020B0604020202020204" pitchFamily="34" charset="0"/>
              <a:buChar char="•"/>
            </a:pPr>
            <a:r>
              <a:rPr lang="en-US" dirty="0">
                <a:solidFill>
                  <a:srgbClr val="000000"/>
                </a:solidFill>
                <a:latin typeface="+mn-lt"/>
              </a:rPr>
              <a:t>Bring any materials you need for the activities. </a:t>
            </a:r>
          </a:p>
          <a:p>
            <a:pPr marL="186685" indent="-186685">
              <a:buFont typeface="Arial" panose="020B0604020202020204" pitchFamily="34" charset="0"/>
              <a:buChar char="•"/>
              <a:defRPr/>
            </a:pPr>
            <a:r>
              <a:rPr lang="en-US" dirty="0">
                <a:solidFill>
                  <a:srgbClr val="000000"/>
                </a:solidFill>
                <a:latin typeface="+mn-lt"/>
              </a:rPr>
              <a:t>Review any videos or other electronic media used in this theme, if any, and plan the mechanics of how you will present them. Media for this theme will be listed in the Materials and Handouts slide. Review the instructions for each media clip (e.g., to pause or stop at a particular time stamp). The videos can be played in different ways, including:</a:t>
            </a:r>
          </a:p>
          <a:p>
            <a:pPr marL="584946" lvl="2" indent="-186685">
              <a:buFont typeface="Wingdings" panose="05000000000000000000" pitchFamily="2" charset="2"/>
              <a:buChar char="Ø"/>
            </a:pPr>
            <a:r>
              <a:rPr lang="en-US" dirty="0">
                <a:solidFill>
                  <a:srgbClr val="000000"/>
                </a:solidFill>
                <a:latin typeface="+mn-lt"/>
              </a:rPr>
              <a:t>Play them from a flash drive or the computer’s hard drive using a media player app</a:t>
            </a:r>
          </a:p>
          <a:p>
            <a:pPr marL="584946" lvl="2" indent="-186685">
              <a:buFont typeface="Wingdings" panose="05000000000000000000" pitchFamily="2" charset="2"/>
              <a:buChar char="Ø"/>
            </a:pPr>
            <a:r>
              <a:rPr lang="en-US" dirty="0">
                <a:solidFill>
                  <a:srgbClr val="000000"/>
                </a:solidFill>
                <a:latin typeface="+mn-lt"/>
              </a:rPr>
              <a:t>Link to them from CapLEARN or the NTDC website.</a:t>
            </a:r>
          </a:p>
          <a:p>
            <a:pPr marL="186685" indent="-186685">
              <a:buFont typeface="Arial" panose="020B0604020202020204" pitchFamily="34" charset="0"/>
              <a:buChar char="•"/>
            </a:pPr>
            <a:r>
              <a:rPr lang="en-US" dirty="0">
                <a:solidFill>
                  <a:srgbClr val="000000"/>
                </a:solidFill>
                <a:latin typeface="+mn-lt"/>
              </a:rPr>
              <a:t>Practice playing the media for the theme. Ensure that you have the files and apps you need, that your links and connections work, and that you know when to pause or stop the media clip if appropriate.</a:t>
            </a:r>
          </a:p>
          <a:p>
            <a:pPr marL="186685" indent="-186685">
              <a:buFont typeface="Arial" panose="020B0604020202020204" pitchFamily="34" charset="0"/>
              <a:buChar char="•"/>
            </a:pPr>
            <a:r>
              <a:rPr lang="en-US" dirty="0">
                <a:solidFill>
                  <a:srgbClr val="000000"/>
                </a:solidFill>
                <a:latin typeface="+mn-lt"/>
              </a:rPr>
              <a:t>If training on a remote platform, make sure all participants have the link available to access the class and that you have all videos, PPT’s and handouts ready for use. </a:t>
            </a:r>
          </a:p>
          <a:p>
            <a:pPr marL="186685" indent="-186685">
              <a:buFont typeface="Arial" panose="020B0604020202020204" pitchFamily="34" charset="0"/>
              <a:buChar char="•"/>
            </a:pPr>
            <a:r>
              <a:rPr lang="en-US" dirty="0">
                <a:solidFill>
                  <a:srgbClr val="000000"/>
                </a:solidFill>
                <a:latin typeface="+mn-lt"/>
              </a:rPr>
              <a:t>If training in person, ensure that a room is available and set up, with the following: </a:t>
            </a:r>
          </a:p>
          <a:p>
            <a:pPr marL="709402" lvl="2" indent="-211575">
              <a:buFont typeface="Wingdings" panose="05000000000000000000" pitchFamily="2" charset="2"/>
              <a:buChar char="Ø"/>
            </a:pPr>
            <a:r>
              <a:rPr lang="en-US" dirty="0">
                <a:solidFill>
                  <a:schemeClr val="tx1"/>
                </a:solidFill>
                <a:latin typeface="+mn-lt"/>
              </a:rPr>
              <a:t>Enough tables and chairs for all participants</a:t>
            </a:r>
          </a:p>
          <a:p>
            <a:pPr marL="709402" lvl="2" indent="-211575">
              <a:buFont typeface="Wingdings" panose="05000000000000000000" pitchFamily="2" charset="2"/>
              <a:buChar char="Ø"/>
            </a:pPr>
            <a:r>
              <a:rPr lang="en-US" dirty="0">
                <a:solidFill>
                  <a:schemeClr val="tx1"/>
                </a:solidFill>
                <a:latin typeface="+mn-lt"/>
              </a:rPr>
              <a:t>Projector and screen (check that it works with the computer you will be using)</a:t>
            </a:r>
            <a:endParaRPr lang="en-US" dirty="0">
              <a:solidFill>
                <a:srgbClr val="000000"/>
              </a:solidFill>
              <a:latin typeface="+mn-lt"/>
            </a:endParaRPr>
          </a:p>
          <a:p>
            <a:pPr marL="186685" indent="-186685">
              <a:buFont typeface="Arial" panose="020B0604020202020204" pitchFamily="34" charset="0"/>
              <a:buChar char="•"/>
            </a:pPr>
            <a:r>
              <a:rPr lang="en-US" dirty="0">
                <a:latin typeface="+mn-lt"/>
              </a:rPr>
              <a:t>Classroom-based activities have been adapted so that they can be done on a remote platform. Adaptations will be marked as follows so that they can be easily spotted throughout the Facilitator Classroom Guide:  </a:t>
            </a:r>
            <a:r>
              <a:rPr lang="en-US" b="1" i="1" u="sng" dirty="0">
                <a:solidFill>
                  <a:srgbClr val="FF0000"/>
                </a:solidFill>
                <a:latin typeface="+mn-lt"/>
              </a:rPr>
              <a:t>Adaptation for Remote Platform</a:t>
            </a:r>
            <a:endParaRPr lang="en-US" dirty="0">
              <a:solidFill>
                <a:schemeClr val="tx1"/>
              </a:solidFill>
              <a:latin typeface="+mn-lt"/>
            </a:endParaRPr>
          </a:p>
          <a:p>
            <a:endParaRPr lang="en-US" b="1" dirty="0">
              <a:latin typeface="+mn-lt"/>
            </a:endParaRPr>
          </a:p>
          <a:p>
            <a:endParaRPr lang="en-US" b="1" dirty="0">
              <a:latin typeface="Calibri" panose="020F0502020204030204" pitchFamily="34" charset="0"/>
            </a:endParaRPr>
          </a:p>
        </p:txBody>
      </p:sp>
      <p:sp>
        <p:nvSpPr>
          <p:cNvPr id="5" name="Rectangle 4">
            <a:extLst>
              <a:ext uri="{FF2B5EF4-FFF2-40B4-BE49-F238E27FC236}">
                <a16:creationId xmlns:a16="http://schemas.microsoft.com/office/drawing/2014/main" id="{99A446FE-42FF-F741-A998-1A0F77FF89A3}"/>
              </a:ext>
            </a:extLst>
          </p:cNvPr>
          <p:cNvSpPr/>
          <p:nvPr/>
        </p:nvSpPr>
        <p:spPr>
          <a:xfrm>
            <a:off x="780289" y="735007"/>
            <a:ext cx="1868193" cy="380163"/>
          </a:xfrm>
          <a:prstGeom prst="rect">
            <a:avLst/>
          </a:prstGeom>
        </p:spPr>
        <p:txBody>
          <a:bodyPr wrap="none" lIns="102166" tIns="51083" rIns="102166" bIns="51083">
            <a:spAutoFit/>
          </a:bodyPr>
          <a:lstStyle/>
          <a:p>
            <a:r>
              <a:rPr lang="en-US" dirty="0">
                <a:latin typeface="Arial Rounded MT Bold" panose="020F0704030504030204" pitchFamily="34" charset="77"/>
              </a:rPr>
              <a:t>PREPARATION</a:t>
            </a:r>
          </a:p>
        </p:txBody>
      </p:sp>
      <p:sp>
        <p:nvSpPr>
          <p:cNvPr id="7" name="Slide Number Placeholder 6">
            <a:extLst>
              <a:ext uri="{FF2B5EF4-FFF2-40B4-BE49-F238E27FC236}">
                <a16:creationId xmlns:a16="http://schemas.microsoft.com/office/drawing/2014/main" id="{59D65E82-151F-3746-A46B-0F704E72CAF2}"/>
              </a:ext>
            </a:extLst>
          </p:cNvPr>
          <p:cNvSpPr>
            <a:spLocks noGrp="1"/>
          </p:cNvSpPr>
          <p:nvPr>
            <p:ph type="sldNum" sz="quarter" idx="5"/>
          </p:nvPr>
        </p:nvSpPr>
        <p:spPr>
          <a:xfrm>
            <a:off x="7284245" y="9575448"/>
            <a:ext cx="516831" cy="505812"/>
          </a:xfrm>
          <a:prstGeom prst="rect">
            <a:avLst/>
          </a:prstGeom>
        </p:spPr>
        <p:txBody>
          <a:bodyPr vert="horz" lIns="102166" tIns="51083" rIns="102166" bIns="51083" rtlCol="0" anchor="ctr" anchorCtr="0"/>
          <a:lstStyle>
            <a:lvl1pPr algn="ctr">
              <a:defRPr sz="1200">
                <a:solidFill>
                  <a:schemeClr val="bg1"/>
                </a:solidFill>
              </a:defRPr>
            </a:lvl1pPr>
          </a:lstStyle>
          <a:p>
            <a:fld id="{3B90169C-AFAA-4B3F-91CC-5EC03E22AE25}" type="slidenum">
              <a:rPr lang="en-US" smtClean="0"/>
              <a:pPr/>
              <a:t>2</a:t>
            </a:fld>
            <a:endParaRPr lang="en-US" dirty="0"/>
          </a:p>
        </p:txBody>
      </p:sp>
    </p:spTree>
    <p:extLst>
      <p:ext uri="{BB962C8B-B14F-4D97-AF65-F5344CB8AC3E}">
        <p14:creationId xmlns:p14="http://schemas.microsoft.com/office/powerpoint/2010/main" val="378984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854075"/>
            <a:ext cx="4391025" cy="3294063"/>
          </a:xfrm>
        </p:spPr>
      </p:sp>
      <p:sp>
        <p:nvSpPr>
          <p:cNvPr id="3" name="Notes Placeholder 2"/>
          <p:cNvSpPr>
            <a:spLocks noGrp="1"/>
          </p:cNvSpPr>
          <p:nvPr>
            <p:ph type="body" idx="1"/>
          </p:nvPr>
        </p:nvSpPr>
        <p:spPr>
          <a:xfrm>
            <a:off x="747776" y="4697588"/>
            <a:ext cx="5982208" cy="4414139"/>
          </a:xfrm>
        </p:spPr>
        <p:txBody>
          <a:bodyPr/>
          <a:lstStyle/>
          <a:p>
            <a:r>
              <a:rPr lang="en-US" b="1" kern="1200" dirty="0">
                <a:solidFill>
                  <a:srgbClr val="000000"/>
                </a:solidFill>
                <a:effectLst/>
                <a:latin typeface="+mn-lt"/>
                <a:ea typeface="+mn-ea"/>
                <a:cs typeface="Arial" panose="020B0604020202020204" pitchFamily="34" charset="0"/>
              </a:rPr>
              <a:t>PARAPHRASE</a:t>
            </a:r>
          </a:p>
          <a:p>
            <a:r>
              <a:rPr lang="en-US" kern="1200" dirty="0">
                <a:solidFill>
                  <a:srgbClr val="000000"/>
                </a:solidFill>
                <a:effectLst/>
                <a:latin typeface="+mn-lt"/>
                <a:ea typeface="+mn-ea"/>
                <a:cs typeface="Arial" panose="020B0604020202020204" pitchFamily="34" charset="0"/>
              </a:rPr>
              <a:t>Each theme includes a Reflection/Relevance activity.</a:t>
            </a:r>
          </a:p>
          <a:p>
            <a:endParaRPr lang="en-US" kern="1200" dirty="0">
              <a:solidFill>
                <a:srgbClr val="000000"/>
              </a:solidFill>
              <a:effectLst/>
              <a:latin typeface="+mn-lt"/>
              <a:ea typeface="+mn-ea"/>
              <a:cs typeface="Arial" panose="020B0604020202020204" pitchFamily="34" charset="0"/>
            </a:endParaRPr>
          </a:p>
          <a:p>
            <a:r>
              <a:rPr lang="en-US" kern="1200" dirty="0">
                <a:solidFill>
                  <a:srgbClr val="000000"/>
                </a:solidFill>
                <a:effectLst/>
                <a:latin typeface="+mn-lt"/>
                <a:ea typeface="+mn-ea"/>
                <a:cs typeface="Arial" panose="020B0604020202020204" pitchFamily="34" charset="0"/>
              </a:rPr>
              <a:t>Today, we’ll use </a:t>
            </a:r>
            <a:r>
              <a:rPr lang="en-US" u="sng" kern="1200" dirty="0">
                <a:solidFill>
                  <a:srgbClr val="000000"/>
                </a:solidFill>
                <a:effectLst/>
                <a:latin typeface="+mn-lt"/>
                <a:ea typeface="+mn-ea"/>
                <a:cs typeface="Arial" panose="020B0604020202020204" pitchFamily="34" charset="0"/>
              </a:rPr>
              <a:t>Handout #1: Characteristics of Successful Foster and Adoptive Parents </a:t>
            </a:r>
            <a:r>
              <a:rPr lang="en-US" kern="1200" dirty="0">
                <a:solidFill>
                  <a:srgbClr val="000000"/>
                </a:solidFill>
                <a:effectLst/>
                <a:latin typeface="+mn-lt"/>
                <a:ea typeface="+mn-ea"/>
                <a:cs typeface="Arial" panose="020B0604020202020204" pitchFamily="34" charset="0"/>
              </a:rPr>
              <a:t>to think about the characteristics. I will give you a few </a:t>
            </a:r>
            <a:r>
              <a:rPr lang="en-US" dirty="0">
                <a:solidFill>
                  <a:srgbClr val="000000"/>
                </a:solidFill>
                <a:latin typeface="+mn-lt"/>
              </a:rPr>
              <a:t>minutes to look over the characteristics. You can spend more time with the characteristics at home, but for now, look them over and identify 1 characteristic that you consider a strength and 1 that is a challenge for you.  </a:t>
            </a:r>
            <a:endParaRPr lang="en-US" kern="1200" dirty="0">
              <a:solidFill>
                <a:srgbClr val="000000"/>
              </a:solidFill>
              <a:effectLst/>
              <a:latin typeface="+mn-lt"/>
              <a:ea typeface="+mn-ea"/>
              <a:cs typeface="Arial" panose="020B0604020202020204" pitchFamily="34" charset="0"/>
            </a:endParaRPr>
          </a:p>
          <a:p>
            <a:endParaRPr lang="en-US" b="1" dirty="0">
              <a:solidFill>
                <a:srgbClr val="000000"/>
              </a:solidFill>
              <a:latin typeface="+mn-lt"/>
            </a:endParaRPr>
          </a:p>
          <a:p>
            <a:r>
              <a:rPr lang="en-US" b="1" kern="1200" dirty="0">
                <a:solidFill>
                  <a:srgbClr val="000000"/>
                </a:solidFill>
                <a:effectLst/>
                <a:latin typeface="+mn-lt"/>
                <a:ea typeface="+mn-ea"/>
                <a:cs typeface="Arial" panose="020B0604020202020204" pitchFamily="34" charset="0"/>
              </a:rPr>
              <a:t>DO</a:t>
            </a:r>
          </a:p>
          <a:p>
            <a:r>
              <a:rPr lang="en-US" kern="1200" dirty="0">
                <a:solidFill>
                  <a:srgbClr val="000000"/>
                </a:solidFill>
                <a:effectLst/>
                <a:latin typeface="+mn-lt"/>
                <a:ea typeface="+mn-ea"/>
                <a:cs typeface="Arial" panose="020B0604020202020204" pitchFamily="34" charset="0"/>
              </a:rPr>
              <a:t>Pause to allow participants to look over definitions and identify a strength and a challenge.</a:t>
            </a:r>
          </a:p>
          <a:p>
            <a:pPr defTabSz="966612">
              <a:defRPr/>
            </a:pPr>
            <a:endParaRPr lang="en-US" b="1" kern="1200" dirty="0">
              <a:solidFill>
                <a:srgbClr val="000000"/>
              </a:solidFill>
              <a:effectLst/>
              <a:latin typeface="+mn-lt"/>
              <a:ea typeface="+mn-ea"/>
              <a:cs typeface="Arial" panose="020B0604020202020204" pitchFamily="34" charset="0"/>
            </a:endParaRPr>
          </a:p>
          <a:p>
            <a:pPr defTabSz="966612">
              <a:defRPr/>
            </a:pPr>
            <a:r>
              <a:rPr lang="en-US" b="1" kern="1200" dirty="0">
                <a:solidFill>
                  <a:srgbClr val="000000"/>
                </a:solidFill>
                <a:effectLst/>
                <a:latin typeface="+mn-lt"/>
                <a:ea typeface="+mn-ea"/>
                <a:cs typeface="Arial" panose="020B0604020202020204" pitchFamily="34" charset="0"/>
              </a:rPr>
              <a:t>PARAPHRASE</a:t>
            </a:r>
          </a:p>
          <a:p>
            <a:r>
              <a:rPr lang="en-US" kern="1200" dirty="0">
                <a:solidFill>
                  <a:srgbClr val="000000"/>
                </a:solidFill>
                <a:effectLst/>
                <a:latin typeface="+mn-lt"/>
                <a:ea typeface="+mn-ea"/>
                <a:cs typeface="Arial" panose="020B0604020202020204" pitchFamily="34" charset="0"/>
              </a:rPr>
              <a:t>Let’s focus on our strengths. Which of these characteristics do you already have as a strong part of your parenting foundation? Let’s go around and everyone name one strength. Don’t worry if it’s the same as somebody else’s. Who would like to start? </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 </a:t>
            </a:r>
          </a:p>
          <a:p>
            <a:pPr marL="181240" indent="-181240">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Go around the room and have each participant name one of the characteristics. </a:t>
            </a:r>
          </a:p>
          <a:p>
            <a:pPr marL="181240" indent="-181240">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When everyone in the group has named theirs, continue:</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r>
              <a:rPr lang="en-US" kern="1200" dirty="0">
                <a:solidFill>
                  <a:srgbClr val="000000"/>
                </a:solidFill>
                <a:effectLst/>
                <a:latin typeface="+mn-lt"/>
                <a:ea typeface="+mn-ea"/>
                <a:cs typeface="Arial" panose="020B0604020202020204" pitchFamily="34" charset="0"/>
              </a:rPr>
              <a:t>Look at all the characteristics of successful parents who foster and adopt that you all already have. There is already such a strong foundation in this group to build on! </a:t>
            </a:r>
          </a:p>
          <a:p>
            <a:endParaRPr lang="en-US" b="1" kern="1200" dirty="0">
              <a:solidFill>
                <a:srgbClr val="000000"/>
              </a:solidFill>
              <a:effectLst/>
              <a:latin typeface="+mn-lt"/>
              <a:ea typeface="+mn-ea"/>
              <a:cs typeface="Arial" panose="020B0604020202020204" pitchFamily="34" charset="0"/>
            </a:endParaRPr>
          </a:p>
          <a:p>
            <a:pPr defTabSz="984978">
              <a:defRPr/>
            </a:pPr>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235667" y="9271466"/>
            <a:ext cx="3240363" cy="489755"/>
          </a:xfrm>
          <a:prstGeom prst="rect">
            <a:avLst/>
          </a:prstGeom>
        </p:spPr>
        <p:txBody>
          <a:bodyPr/>
          <a:lstStyle/>
          <a:p>
            <a:fld id="{3B90169C-AFAA-4B3F-91CC-5EC03E22AE25}" type="slidenum">
              <a:rPr lang="en-US" smtClean="0"/>
              <a:t>20</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819904" y="9111727"/>
            <a:ext cx="495296" cy="489755"/>
          </a:xfrm>
          <a:prstGeom prst="rect">
            <a:avLst/>
          </a:prstGeom>
        </p:spPr>
        <p:txBody>
          <a:bodyPr vert="horz" lIns="98497" tIns="49249" rIns="98497" bIns="4924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20</a:t>
            </a:fld>
            <a:endParaRPr lang="en-US" dirty="0"/>
          </a:p>
        </p:txBody>
      </p:sp>
    </p:spTree>
    <p:extLst>
      <p:ext uri="{BB962C8B-B14F-4D97-AF65-F5344CB8AC3E}">
        <p14:creationId xmlns:p14="http://schemas.microsoft.com/office/powerpoint/2010/main" val="4270425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p>
          <a:p>
            <a:pPr defTabSz="966612">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dirty="0">
                <a:solidFill>
                  <a:srgbClr val="000000"/>
                </a:solidFill>
                <a:latin typeface="Calibri" panose="020F0502020204030204" pitchFamily="34" charset="0"/>
                <a:cs typeface="Calibri" panose="020F0502020204030204" pitchFamily="34" charset="0"/>
              </a:rPr>
              <a:t>Each of the upcoming classroom themes will highlight 1 or 2 resources that participants can access on their own to continue learning more about the topic of the theme. It is important that you continue your own learning by taking advantage of resources that are available to you.  The suggested resources for each theme can be found on the NTDC website or in CapLEARN.  </a:t>
            </a:r>
          </a:p>
          <a:p>
            <a:endParaRPr lang="en-US" dirty="0">
              <a:solidFill>
                <a:srgbClr val="000000"/>
              </a:solidFill>
              <a:latin typeface="Calibri" panose="020F0502020204030204" pitchFamily="34" charset="0"/>
              <a:cs typeface="Calibri" panose="020F0502020204030204" pitchFamily="34" charset="0"/>
            </a:endParaRPr>
          </a:p>
          <a:p>
            <a:r>
              <a:rPr lang="en-US" b="1" dirty="0">
                <a:solidFill>
                  <a:srgbClr val="000000"/>
                </a:solidFill>
                <a:latin typeface="Calibri" panose="020F0502020204030204" pitchFamily="34" charset="0"/>
                <a:cs typeface="Calibri" panose="020F0502020204030204" pitchFamily="34" charset="0"/>
              </a:rPr>
              <a:t>FACILITATOR’S NOTE</a:t>
            </a:r>
          </a:p>
          <a:p>
            <a:r>
              <a:rPr lang="en-US" dirty="0">
                <a:solidFill>
                  <a:srgbClr val="000000"/>
                </a:solidFill>
                <a:latin typeface="Calibri" panose="020F0502020204030204" pitchFamily="34" charset="0"/>
                <a:cs typeface="Calibri" panose="020F0502020204030204" pitchFamily="34" charset="0"/>
              </a:rPr>
              <a:t>There are no designated additional resources for this theme, however, you may choose to recommend that they continue to watch the </a:t>
            </a:r>
            <a:r>
              <a:rPr lang="en-US" i="1" dirty="0">
                <a:solidFill>
                  <a:srgbClr val="000000"/>
                </a:solidFill>
                <a:latin typeface="Calibri" panose="020F0502020204030204" pitchFamily="34" charset="0"/>
                <a:cs typeface="Calibri" panose="020F0502020204030204" pitchFamily="34" charset="0"/>
              </a:rPr>
              <a:t>Expanding Your Parenting Paradigm </a:t>
            </a:r>
            <a:r>
              <a:rPr lang="en-US" dirty="0">
                <a:solidFill>
                  <a:srgbClr val="000000"/>
                </a:solidFill>
                <a:latin typeface="Calibri" panose="020F0502020204030204" pitchFamily="34" charset="0"/>
                <a:cs typeface="Calibri" panose="020F0502020204030204" pitchFamily="34" charset="0"/>
              </a:rPr>
              <a:t>video at home. </a:t>
            </a:r>
          </a:p>
          <a:p>
            <a:endParaRPr lang="en-US" sz="1300" b="1" dirty="0">
              <a:solidFill>
                <a:srgbClr val="000000"/>
              </a:solidFill>
              <a:latin typeface="Calibri" panose="020F0502020204030204" pitchFamily="34" charset="0"/>
              <a:cs typeface="Calibri" panose="020F0502020204030204" pitchFamily="34" charset="0"/>
            </a:endParaRPr>
          </a:p>
          <a:p>
            <a:endParaRPr lang="en-US" sz="13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31110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 NOTES:</a:t>
            </a:r>
          </a:p>
          <a:p>
            <a:r>
              <a:rPr lang="en-US" b="0" kern="1200" dirty="0">
                <a:solidFill>
                  <a:srgbClr val="000000"/>
                </a:solidFill>
                <a:effectLst/>
                <a:latin typeface="Calibri" panose="020F0502020204030204" pitchFamily="34" charset="0"/>
                <a:ea typeface="+mn-ea"/>
                <a:cs typeface="Arial" panose="020B0604020202020204" pitchFamily="34" charset="0"/>
              </a:rPr>
              <a:t>Create a slide to show the class schedule for this cohort.  It is important for participants to know the date, time and themes that will be covered for every session. </a:t>
            </a:r>
          </a:p>
          <a:p>
            <a:endParaRPr lang="en-US" b="0"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Here is the schedule of all classroom themes and classes for this cohort.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Give the class schedule for your site. Go over any logistics that families need to remember (change in time, dates, etc.).</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Review the specific themes that will be covered during the next class and any administrative paperwork they will need to complete. </a:t>
            </a:r>
          </a:p>
          <a:p>
            <a:endParaRPr lang="en-US" b="0"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22</a:t>
            </a:fld>
            <a:endParaRPr lang="en-US" dirty="0"/>
          </a:p>
        </p:txBody>
      </p:sp>
    </p:spTree>
    <p:extLst>
      <p:ext uri="{BB962C8B-B14F-4D97-AF65-F5344CB8AC3E}">
        <p14:creationId xmlns:p14="http://schemas.microsoft.com/office/powerpoint/2010/main" val="2924999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mn-lt"/>
                <a:ea typeface="+mn-ea"/>
                <a:cs typeface="+mn-cs"/>
              </a:rPr>
              <a:t>Allow 10 minutes for this section.</a:t>
            </a:r>
            <a:endParaRPr lang="en-US" b="0" kern="1200" dirty="0">
              <a:solidFill>
                <a:srgbClr val="000000"/>
              </a:solidFill>
              <a:effectLst/>
              <a:latin typeface="+mn-lt"/>
              <a:ea typeface="+mn-ea"/>
              <a:cs typeface="Arial" panose="020B0604020202020204" pitchFamily="34" charset="0"/>
            </a:endParaRPr>
          </a:p>
          <a:p>
            <a:pPr marL="181240" indent="-181240" defTabSz="966612">
              <a:buFont typeface="Arial" panose="020B0604020202020204" pitchFamily="34" charset="0"/>
              <a:buChar char="•"/>
              <a:defRPr/>
            </a:pPr>
            <a:endParaRPr lang="en-US" b="0"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mn-cs"/>
              </a:rPr>
              <a:t>PARAPHRASE</a:t>
            </a:r>
          </a:p>
          <a:p>
            <a:pPr marL="181240" indent="-181240">
              <a:buFont typeface="Arial" panose="020B0604020202020204" pitchFamily="34" charset="0"/>
              <a:buChar char="•"/>
            </a:pPr>
            <a:r>
              <a:rPr lang="en-US" dirty="0">
                <a:latin typeface="+mn-lt"/>
              </a:rPr>
              <a:t>We all bring knowledge and skills, but when parenting a child with a history of separation, loss, and trauma, it’s not unusual to need additional skills added to the parenting toolbox and to expand our parenting paradigm.</a:t>
            </a:r>
          </a:p>
          <a:p>
            <a:pPr marL="181240" indent="-181240">
              <a:buFont typeface="Arial" panose="020B0604020202020204" pitchFamily="34" charset="0"/>
              <a:buChar char="•"/>
            </a:pPr>
            <a:r>
              <a:rPr lang="en-US" dirty="0">
                <a:latin typeface="+mn-lt"/>
              </a:rPr>
              <a:t>Traditional parenting is based on trust that has been built over time, but children who have experienced separation, loss and trauma have often lost trust in caretakers, </a:t>
            </a:r>
            <a:r>
              <a:rPr lang="en-US">
                <a:latin typeface="+mn-lt"/>
              </a:rPr>
              <a:t>so  </a:t>
            </a:r>
            <a:r>
              <a:rPr lang="en-US" dirty="0">
                <a:latin typeface="+mn-lt"/>
              </a:rPr>
              <a:t>different types of parenting tools and skills are needed.  </a:t>
            </a:r>
          </a:p>
          <a:p>
            <a:pPr marL="181240" indent="-181240">
              <a:buFont typeface="Arial" panose="020B0604020202020204" pitchFamily="34" charset="0"/>
              <a:buChar char="•"/>
            </a:pPr>
            <a:r>
              <a:rPr lang="en-US" dirty="0">
                <a:latin typeface="+mn-lt"/>
              </a:rPr>
              <a:t>Parenting is challenging, we must identify sources of support to keep us afloat during challenging times</a:t>
            </a:r>
          </a:p>
          <a:p>
            <a:pPr marL="181240" indent="-181240">
              <a:buFont typeface="Arial" panose="020B0604020202020204" pitchFamily="34" charset="0"/>
              <a:buChar char="•"/>
            </a:pPr>
            <a:r>
              <a:rPr lang="en-US" dirty="0">
                <a:latin typeface="+mn-lt"/>
              </a:rPr>
              <a:t>It is important to know our strengths and areas where we need to grow as we think about the characteristics associated with successful foster, adoptive and kinship parenting. </a:t>
            </a:r>
          </a:p>
          <a:p>
            <a:endParaRPr lang="en-US" b="1" kern="1200" dirty="0">
              <a:solidFill>
                <a:srgbClr val="000000"/>
              </a:solidFill>
              <a:effectLst/>
              <a:latin typeface="+mn-lt"/>
              <a:ea typeface="+mn-ea"/>
              <a:cs typeface="+mn-cs"/>
            </a:endParaRPr>
          </a:p>
          <a:p>
            <a:pPr marL="181240" indent="-181240">
              <a:buFont typeface="Arial" panose="020B0604020202020204" pitchFamily="34" charset="0"/>
              <a:buChar char="•"/>
            </a:pPr>
            <a:endParaRPr lang="en-US" b="1" kern="1200" dirty="0">
              <a:solidFill>
                <a:srgbClr val="000000"/>
              </a:solidFill>
              <a:effectLst/>
              <a:latin typeface="Calibri" panose="020F0502020204030204" pitchFamily="34" charset="0"/>
              <a:ea typeface="+mn-ea"/>
              <a:cs typeface="+mn-cs"/>
            </a:endParaRPr>
          </a:p>
          <a:p>
            <a:endParaRPr lang="en-US" b="1"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23</a:t>
            </a:fld>
            <a:endParaRPr lang="en-US" dirty="0"/>
          </a:p>
        </p:txBody>
      </p:sp>
    </p:spTree>
    <p:extLst>
      <p:ext uri="{BB962C8B-B14F-4D97-AF65-F5344CB8AC3E}">
        <p14:creationId xmlns:p14="http://schemas.microsoft.com/office/powerpoint/2010/main" val="410366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7"/>
            <a:ext cx="5852160" cy="4867668"/>
          </a:xfrm>
        </p:spPr>
        <p:txBody>
          <a:bodyPr/>
          <a:lstStyle/>
          <a:p>
            <a:pPr lvl="0">
              <a:defRPr/>
            </a:pPr>
            <a:r>
              <a:rPr lang="en-US" b="1" dirty="0">
                <a:solidFill>
                  <a:srgbClr val="000000"/>
                </a:solidFill>
                <a:latin typeface="Calibri" panose="020F0502020204030204" pitchFamily="34" charset="0"/>
              </a:rPr>
              <a:t>DO</a:t>
            </a:r>
          </a:p>
          <a:p>
            <a:pPr lvl="0">
              <a:defRPr/>
            </a:pPr>
            <a:r>
              <a:rPr lang="en-US" b="0" dirty="0">
                <a:solidFill>
                  <a:srgbClr val="000000"/>
                </a:solidFill>
                <a:latin typeface="Calibri" panose="020F0502020204030204" pitchFamily="34" charset="0"/>
              </a:rPr>
              <a:t>Ask for a volunteer to read the quote on the slide.</a:t>
            </a:r>
          </a:p>
          <a:p>
            <a:pPr lvl="0">
              <a:defRPr/>
            </a:pPr>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cs typeface="Calibri" panose="020F0502020204030204" pitchFamily="34" charset="0"/>
              </a:rPr>
              <a:t>PARAPHRASE </a:t>
            </a:r>
          </a:p>
          <a:p>
            <a:r>
              <a:rPr lang="en-US" dirty="0">
                <a:solidFill>
                  <a:srgbClr val="000000"/>
                </a:solidFill>
                <a:latin typeface="Calibri" panose="020F0502020204030204" pitchFamily="34" charset="0"/>
                <a:cs typeface="Calibri" panose="020F0502020204030204" pitchFamily="34" charset="0"/>
              </a:rPr>
              <a:t>The last class of the day always ends with this quote. What are your thoughts on why this quote was chosen? (Allow for a few responses.)</a:t>
            </a:r>
          </a:p>
          <a:p>
            <a:endParaRPr lang="en-US" dirty="0">
              <a:solidFill>
                <a:srgbClr val="000000"/>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We hope you enjoyed the class today and that you are interested in learning more about what the NTDC curriculum has to offer to build knowledge, skills, and tools for successful foster, adoptive, and kinship parenting.</a:t>
            </a:r>
          </a:p>
          <a:p>
            <a:pPr lvl="0">
              <a:defRPr/>
            </a:pPr>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If closing for the day: </a:t>
            </a:r>
          </a:p>
          <a:p>
            <a:pPr marL="175804" indent="-175804">
              <a:buFont typeface="Arial" panose="020B0604020202020204" pitchFamily="34" charset="0"/>
              <a:buChar char="•"/>
            </a:pPr>
            <a:r>
              <a:rPr lang="en-US" dirty="0">
                <a:solidFill>
                  <a:srgbClr val="000000"/>
                </a:solidFill>
                <a:latin typeface="Calibri" panose="020F0502020204030204" pitchFamily="34" charset="0"/>
              </a:rPr>
              <a:t>Thank everyone for attending and for their thoughtful participation and attention. </a:t>
            </a:r>
          </a:p>
          <a:p>
            <a:pPr marL="175804" indent="-175804">
              <a:buFont typeface="Arial" panose="020B0604020202020204" pitchFamily="34" charset="0"/>
              <a:buChar cha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Close out the day by covering the below topics:</a:t>
            </a:r>
          </a:p>
          <a:p>
            <a:pPr marL="175804" indent="-175804">
              <a:buFont typeface="Arial" panose="020B0604020202020204" pitchFamily="34" charset="0"/>
              <a:buChar cha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75804" indent="-175804">
              <a:buFont typeface="Arial" panose="020B0604020202020204" pitchFamily="34" charset="0"/>
              <a:buChar char="•"/>
            </a:pPr>
            <a:r>
              <a:rPr lang="en-US" dirty="0">
                <a:solidFill>
                  <a:srgbClr val="000000"/>
                </a:solidFill>
                <a:latin typeface="Calibri" panose="020F0502020204030204" pitchFamily="34" charset="0"/>
              </a:rPr>
              <a:t>Encourage participants to contact you (or other facilitators) if they have any questions or concerns. </a:t>
            </a:r>
          </a:p>
          <a:p>
            <a:pPr marL="175804" indent="-175804">
              <a:buFont typeface="Arial" panose="020B0604020202020204" pitchFamily="34" charset="0"/>
              <a:buChar char="•"/>
            </a:pPr>
            <a:r>
              <a:rPr lang="en-US" dirty="0">
                <a:solidFill>
                  <a:srgbClr val="000000"/>
                </a:solidFill>
                <a:latin typeface="Calibri" panose="020F0502020204030204" pitchFamily="34" charset="0"/>
              </a:rPr>
              <a:t>Review the themes that will be covered during the next class. </a:t>
            </a:r>
          </a:p>
          <a:p>
            <a:pPr marL="175804" indent="-175804">
              <a:buFont typeface="Arial" panose="020B0604020202020204" pitchFamily="34" charset="0"/>
              <a:buChar cha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24</a:t>
            </a:fld>
            <a:endParaRPr lang="en-US" dirty="0"/>
          </a:p>
        </p:txBody>
      </p:sp>
      <p:sp>
        <p:nvSpPr>
          <p:cNvPr id="6" name="Slide Number Placeholder 6">
            <a:extLst>
              <a:ext uri="{FF2B5EF4-FFF2-40B4-BE49-F238E27FC236}">
                <a16:creationId xmlns:a16="http://schemas.microsoft.com/office/drawing/2014/main" id="{96321C1E-B752-F447-B6B1-C2F64B8CCEAE}"/>
              </a:ext>
            </a:extLst>
          </p:cNvPr>
          <p:cNvSpPr txBox="1">
            <a:spLocks/>
          </p:cNvSpPr>
          <p:nvPr/>
        </p:nvSpPr>
        <p:spPr>
          <a:xfrm>
            <a:off x="6828979" y="9119474"/>
            <a:ext cx="484529" cy="481726"/>
          </a:xfrm>
          <a:prstGeom prst="rect">
            <a:avLst/>
          </a:prstGeom>
        </p:spPr>
        <p:txBody>
          <a:bodyPr vert="horz" lIns="96647" tIns="48324" rIns="96647"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24</a:t>
            </a:fld>
            <a:endParaRPr lang="en-US" dirty="0"/>
          </a:p>
        </p:txBody>
      </p:sp>
    </p:spTree>
    <p:extLst>
      <p:ext uri="{BB962C8B-B14F-4D97-AF65-F5344CB8AC3E}">
        <p14:creationId xmlns:p14="http://schemas.microsoft.com/office/powerpoint/2010/main" val="3414423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25</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25</a:t>
            </a:fld>
            <a:endParaRPr lang="en-US" dirty="0"/>
          </a:p>
        </p:txBody>
      </p:sp>
    </p:spTree>
    <p:extLst>
      <p:ext uri="{BB962C8B-B14F-4D97-AF65-F5344CB8AC3E}">
        <p14:creationId xmlns:p14="http://schemas.microsoft.com/office/powerpoint/2010/main" val="1225828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26</a:t>
            </a:fld>
            <a:endParaRPr lang="en-US" dirty="0"/>
          </a:p>
        </p:txBody>
      </p:sp>
    </p:spTree>
    <p:extLst>
      <p:ext uri="{BB962C8B-B14F-4D97-AF65-F5344CB8AC3E}">
        <p14:creationId xmlns:p14="http://schemas.microsoft.com/office/powerpoint/2010/main" val="65037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80289" y="1245592"/>
            <a:ext cx="6424076" cy="7706878"/>
          </a:xfrm>
        </p:spPr>
        <p:txBody>
          <a:bodyPr/>
          <a:lstStyle/>
          <a:p>
            <a:r>
              <a:rPr lang="en-US" b="1" dirty="0">
                <a:solidFill>
                  <a:srgbClr val="000000"/>
                </a:solidFill>
                <a:latin typeface="+mn-lt"/>
              </a:rPr>
              <a:t>FACILITATOR'S NOTE</a:t>
            </a:r>
          </a:p>
          <a:p>
            <a:r>
              <a:rPr lang="en-US" b="0" dirty="0">
                <a:solidFill>
                  <a:srgbClr val="000000"/>
                </a:solidFill>
                <a:latin typeface="+mn-lt"/>
              </a:rPr>
              <a:t>Participants are expected to </a:t>
            </a:r>
            <a:r>
              <a:rPr lang="en-US" dirty="0">
                <a:solidFill>
                  <a:srgbClr val="000000"/>
                </a:solidFill>
                <a:latin typeface="+mn-lt"/>
              </a:rPr>
              <a:t>have</a:t>
            </a:r>
            <a:r>
              <a:rPr lang="en-US" b="0" dirty="0">
                <a:solidFill>
                  <a:srgbClr val="000000"/>
                </a:solidFill>
                <a:latin typeface="+mn-lt"/>
              </a:rPr>
              <a:t> the </a:t>
            </a:r>
            <a:r>
              <a:rPr lang="en-US" b="1" dirty="0">
                <a:solidFill>
                  <a:srgbClr val="000000"/>
                </a:solidFill>
                <a:latin typeface="+mn-lt"/>
              </a:rPr>
              <a:t>Participant Resource Manual </a:t>
            </a:r>
            <a:r>
              <a:rPr lang="en-US" dirty="0">
                <a:solidFill>
                  <a:srgbClr val="000000"/>
                </a:solidFill>
                <a:latin typeface="+mn-lt"/>
              </a:rPr>
              <a:t>available for every session</a:t>
            </a:r>
            <a:r>
              <a:rPr lang="en-US" b="0" dirty="0">
                <a:solidFill>
                  <a:srgbClr val="000000"/>
                </a:solidFill>
                <a:latin typeface="+mn-lt"/>
              </a:rPr>
              <a:t>.</a:t>
            </a:r>
          </a:p>
          <a:p>
            <a:pPr marL="39022"/>
            <a:endParaRPr lang="en-US" b="1" dirty="0">
              <a:solidFill>
                <a:srgbClr val="000000"/>
              </a:solidFill>
              <a:latin typeface="+mn-lt"/>
            </a:endParaRPr>
          </a:p>
          <a:p>
            <a:r>
              <a:rPr lang="en-US" b="1" dirty="0">
                <a:solidFill>
                  <a:srgbClr val="000000"/>
                </a:solidFill>
                <a:latin typeface="+mn-lt"/>
              </a:rPr>
              <a:t>MATERIALS NEEDED</a:t>
            </a:r>
          </a:p>
          <a:p>
            <a:pPr defTabSz="1021112">
              <a:defRPr/>
            </a:pPr>
            <a:r>
              <a:rPr lang="en-US" kern="1200" dirty="0">
                <a:solidFill>
                  <a:srgbClr val="000000"/>
                </a:solidFill>
                <a:effectLst/>
                <a:latin typeface="+mn-lt"/>
                <a:ea typeface="+mn-ea"/>
                <a:cs typeface="+mn-cs"/>
              </a:rPr>
              <a:t>You will need the following if conducting the session in the classroom:</a:t>
            </a:r>
          </a:p>
          <a:p>
            <a:pPr marL="191459" indent="-191459" defTabSz="1021112">
              <a:buFont typeface="Arial" panose="020B0604020202020204" pitchFamily="34" charset="0"/>
              <a:buChar char="•"/>
              <a:defRPr/>
            </a:pPr>
            <a:r>
              <a:rPr lang="en-US" kern="1200" dirty="0">
                <a:solidFill>
                  <a:srgbClr val="000000"/>
                </a:solidFill>
                <a:effectLst/>
                <a:latin typeface="+mn-lt"/>
                <a:ea typeface="+mn-ea"/>
                <a:cs typeface="+mn-cs"/>
              </a:rPr>
              <a:t>A screen and projector</a:t>
            </a:r>
            <a:r>
              <a:rPr lang="en-US" dirty="0">
                <a:solidFill>
                  <a:srgbClr val="000000"/>
                </a:solidFill>
                <a:latin typeface="+mn-lt"/>
                <a:cs typeface="+mn-cs"/>
              </a:rPr>
              <a:t> </a:t>
            </a:r>
            <a:r>
              <a:rPr lang="en-US" kern="1200" dirty="0">
                <a:solidFill>
                  <a:srgbClr val="000000"/>
                </a:solidFill>
                <a:effectLst/>
                <a:latin typeface="+mn-lt"/>
                <a:ea typeface="+mn-ea"/>
                <a:cs typeface="+mn-cs"/>
              </a:rPr>
              <a:t>(test before the session with the computer and cables you will use)</a:t>
            </a:r>
          </a:p>
          <a:p>
            <a:pPr marL="191459" indent="-191459" defTabSz="1021112">
              <a:buFont typeface="Arial" panose="020B0604020202020204" pitchFamily="34" charset="0"/>
              <a:buChar char="•"/>
              <a:defRPr/>
            </a:pPr>
            <a:r>
              <a:rPr lang="en-US" kern="1200" dirty="0">
                <a:solidFill>
                  <a:srgbClr val="000000"/>
                </a:solidFill>
                <a:effectLst/>
                <a:latin typeface="+mn-lt"/>
                <a:ea typeface="+mn-ea"/>
                <a:cs typeface="+mn-cs"/>
              </a:rPr>
              <a:t>A flipchart or whiteboard and markers for several of the activities. A flipchart with a sticky backing on each sheet may be useful </a:t>
            </a:r>
            <a:r>
              <a:rPr lang="en-US" dirty="0">
                <a:solidFill>
                  <a:srgbClr val="000000"/>
                </a:solidFill>
                <a:latin typeface="+mn-lt"/>
                <a:cs typeface="+mn-cs"/>
              </a:rPr>
              <a:t>and will allow </a:t>
            </a:r>
            <a:r>
              <a:rPr lang="en-US" kern="1200" dirty="0">
                <a:solidFill>
                  <a:srgbClr val="000000"/>
                </a:solidFill>
                <a:effectLst/>
                <a:latin typeface="+mn-lt"/>
                <a:ea typeface="+mn-ea"/>
                <a:cs typeface="+mn-cs"/>
              </a:rPr>
              <a:t>you </a:t>
            </a:r>
            <a:r>
              <a:rPr lang="en-US" dirty="0">
                <a:solidFill>
                  <a:srgbClr val="000000"/>
                </a:solidFill>
                <a:latin typeface="+mn-lt"/>
                <a:cs typeface="+mn-cs"/>
              </a:rPr>
              <a:t>to </a:t>
            </a:r>
            <a:r>
              <a:rPr lang="en-US" kern="1200" dirty="0">
                <a:solidFill>
                  <a:srgbClr val="000000"/>
                </a:solidFill>
                <a:effectLst/>
                <a:latin typeface="+mn-lt"/>
                <a:ea typeface="+mn-ea"/>
                <a:cs typeface="+mn-cs"/>
              </a:rPr>
              <a:t>post completed flipchart sheets on the wall for reference.</a:t>
            </a:r>
          </a:p>
          <a:p>
            <a:pPr marL="191459" indent="-191459" defTabSz="1021112">
              <a:buFont typeface="Arial" panose="020B0604020202020204" pitchFamily="34" charset="0"/>
              <a:buChar char="•"/>
              <a:defRPr/>
            </a:pPr>
            <a:r>
              <a:rPr lang="en-US" dirty="0">
                <a:solidFill>
                  <a:srgbClr val="000000"/>
                </a:solidFill>
                <a:latin typeface="+mn-lt"/>
                <a:cs typeface="Times New Roman" panose="02020603050405020304" pitchFamily="18" charset="0"/>
              </a:rPr>
              <a:t>Materials to make name tent cards (paper and something to draw with)  </a:t>
            </a:r>
          </a:p>
          <a:p>
            <a:pPr defTabSz="1021654">
              <a:defRPr/>
            </a:pPr>
            <a:endParaRPr lang="en-US" dirty="0">
              <a:solidFill>
                <a:srgbClr val="000000"/>
              </a:solidFill>
              <a:latin typeface="+mn-lt"/>
              <a:cs typeface="Times New Roman" panose="02020603050405020304" pitchFamily="18" charset="0"/>
            </a:endParaRPr>
          </a:p>
          <a:p>
            <a:pPr defTabSz="1021112">
              <a:defRPr/>
            </a:pPr>
            <a:r>
              <a:rPr lang="en-US" kern="1200" dirty="0">
                <a:solidFill>
                  <a:srgbClr val="000000"/>
                </a:solidFill>
                <a:effectLst/>
                <a:latin typeface="+mn-lt"/>
                <a:ea typeface="+mn-ea"/>
                <a:cs typeface="+mn-cs"/>
              </a:rPr>
              <a:t>You will need the following if conducting the session via a remote platform:</a:t>
            </a:r>
          </a:p>
          <a:p>
            <a:pPr marL="181135" indent="-181135" defTabSz="1021112">
              <a:buFont typeface="Arial" panose="020B0604020202020204" pitchFamily="34" charset="0"/>
              <a:buChar char="•"/>
              <a:defRPr/>
            </a:pPr>
            <a:r>
              <a:rPr lang="en-US" kern="1200" dirty="0">
                <a:solidFill>
                  <a:srgbClr val="000000"/>
                </a:solidFill>
                <a:effectLst/>
                <a:latin typeface="+mn-lt"/>
                <a:ea typeface="+mn-ea"/>
                <a:cs typeface="+mn-cs"/>
              </a:rPr>
              <a:t>Access to a strong internet connection</a:t>
            </a:r>
          </a:p>
          <a:p>
            <a:pPr marL="181135" indent="-181135" defTabSz="1021112">
              <a:buFont typeface="Arial" panose="020B0604020202020204" pitchFamily="34" charset="0"/>
              <a:buChar char="•"/>
              <a:defRPr/>
            </a:pPr>
            <a:r>
              <a:rPr lang="en-US" kern="1200" dirty="0">
                <a:solidFill>
                  <a:srgbClr val="000000"/>
                </a:solidFill>
                <a:effectLst/>
                <a:latin typeface="+mn-lt"/>
                <a:ea typeface="+mn-ea"/>
                <a:cs typeface="+mn-cs"/>
              </a:rPr>
              <a:t>A back-up plan in the event your internet and/or computer do not work</a:t>
            </a:r>
          </a:p>
          <a:p>
            <a:pPr marL="181135" indent="-181135" defTabSz="1021112">
              <a:buFont typeface="Arial" panose="020B0604020202020204" pitchFamily="34" charset="0"/>
              <a:buChar char="•"/>
              <a:defRPr/>
            </a:pPr>
            <a:r>
              <a:rPr lang="en-US" kern="1200" dirty="0">
                <a:solidFill>
                  <a:srgbClr val="000000"/>
                </a:solidFill>
                <a:effectLst/>
                <a:latin typeface="+mn-lt"/>
                <a:ea typeface="+mn-ea"/>
                <a:cs typeface="+mn-cs"/>
              </a:rPr>
              <a:t>A computer that has the ability to connect to a remote platform- Zoom is recommended</a:t>
            </a:r>
            <a:endParaRPr lang="en-US" dirty="0">
              <a:solidFill>
                <a:srgbClr val="000000"/>
              </a:solidFill>
              <a:latin typeface="+mn-lt"/>
              <a:cs typeface="+mn-cs"/>
            </a:endParaRPr>
          </a:p>
          <a:p>
            <a:pPr marL="191560" indent="-191560" defTabSz="1021654">
              <a:buFont typeface="Arial" panose="020B0604020202020204" pitchFamily="34" charset="0"/>
              <a:buChar char="•"/>
              <a:defRPr/>
            </a:pPr>
            <a:endParaRPr lang="en-US" dirty="0">
              <a:solidFill>
                <a:srgbClr val="000000"/>
              </a:solidFill>
              <a:latin typeface="+mn-lt"/>
              <a:ea typeface="Calibri" panose="020F0502020204030204" pitchFamily="34" charset="0"/>
              <a:cs typeface="Times New Roman" panose="02020603050405020304" pitchFamily="18" charset="0"/>
            </a:endParaRPr>
          </a:p>
          <a:p>
            <a:r>
              <a:rPr lang="en-US" b="1" dirty="0">
                <a:solidFill>
                  <a:srgbClr val="000000"/>
                </a:solidFill>
                <a:latin typeface="+mn-lt"/>
                <a:ea typeface="Calibri" panose="020F0502020204030204" pitchFamily="34" charset="0"/>
              </a:rPr>
              <a:t>HANDOUTS</a:t>
            </a:r>
          </a:p>
          <a:p>
            <a:r>
              <a:rPr lang="en-US" kern="1200" dirty="0">
                <a:solidFill>
                  <a:srgbClr val="000000"/>
                </a:solidFill>
                <a:effectLst/>
                <a:latin typeface="+mn-lt"/>
                <a:ea typeface="+mn-ea"/>
                <a:cs typeface="+mn-cs"/>
              </a:rPr>
              <a:t>Have the following handouts accessible. </a:t>
            </a:r>
            <a:r>
              <a:rPr lang="en-US" dirty="0">
                <a:latin typeface="+mn-lt"/>
              </a:rPr>
              <a:t>Participants will have all handouts listed</a:t>
            </a:r>
          </a:p>
          <a:p>
            <a:r>
              <a:rPr lang="en-US" dirty="0">
                <a:latin typeface="+mn-lt"/>
              </a:rPr>
              <a:t> below in their </a:t>
            </a:r>
            <a:r>
              <a:rPr lang="en-US" b="1" dirty="0">
                <a:latin typeface="+mn-lt"/>
              </a:rPr>
              <a:t>Participant Resource Manual</a:t>
            </a:r>
            <a:r>
              <a:rPr lang="en-US" dirty="0">
                <a:latin typeface="+mn-lt"/>
              </a:rPr>
              <a:t>:</a:t>
            </a:r>
          </a:p>
          <a:p>
            <a:pPr marL="181240" indent="-181240">
              <a:buFont typeface="Arial" panose="020B0604020202020204" pitchFamily="34" charset="0"/>
              <a:buChar char="•"/>
            </a:pPr>
            <a:r>
              <a:rPr lang="en-US" dirty="0">
                <a:solidFill>
                  <a:srgbClr val="000000"/>
                </a:solidFill>
                <a:latin typeface="+mn-lt"/>
                <a:cs typeface="+mn-cs"/>
              </a:rPr>
              <a:t>Handout #1: Characteristics of Successful Foster and Adoptive Parents</a:t>
            </a:r>
            <a:endParaRPr lang="en-US" b="0" dirty="0">
              <a:solidFill>
                <a:srgbClr val="000000"/>
              </a:solidFill>
              <a:latin typeface="+mn-lt"/>
              <a:ea typeface="Calibri" panose="020F0502020204030204" pitchFamily="34" charset="0"/>
              <a:cs typeface="Times New Roman" panose="02020603050405020304" pitchFamily="18" charset="0"/>
            </a:endParaRPr>
          </a:p>
          <a:p>
            <a:pPr>
              <a:buFont typeface="Arial" panose="020B0604020202020204" pitchFamily="34" charset="0"/>
              <a:buNone/>
            </a:pPr>
            <a:endParaRPr lang="en-US" b="1" dirty="0">
              <a:solidFill>
                <a:srgbClr val="000000"/>
              </a:solidFill>
              <a:latin typeface="+mn-lt"/>
            </a:endParaRPr>
          </a:p>
          <a:p>
            <a:pPr>
              <a:buFont typeface="Arial" panose="020B0604020202020204" pitchFamily="34" charset="0"/>
              <a:buNone/>
            </a:pPr>
            <a:r>
              <a:rPr lang="en-US" b="1" dirty="0">
                <a:solidFill>
                  <a:srgbClr val="000000"/>
                </a:solidFill>
                <a:latin typeface="+mn-lt"/>
              </a:rPr>
              <a:t>VIDEOS and PODCASTS</a:t>
            </a:r>
          </a:p>
          <a:p>
            <a:pPr defTabSz="966064">
              <a:defRPr/>
            </a:pPr>
            <a:r>
              <a:rPr lang="en-US" dirty="0">
                <a:solidFill>
                  <a:srgbClr val="000000"/>
                </a:solidFill>
                <a:latin typeface="+mn-lt"/>
                <a:cs typeface="Times New Roman" panose="02020603050405020304" pitchFamily="18" charset="0"/>
              </a:rPr>
              <a:t>Before the day you facilitate this class, decide how you will show/play the media items, review any specific instructions for the theme, and do a test drive. You may wish to set up the media to the start point. Unless indicated otherwise below, all videos and podcasts </a:t>
            </a:r>
            <a:r>
              <a:rPr lang="en-US" dirty="0">
                <a:solidFill>
                  <a:srgbClr val="000000"/>
                </a:solidFill>
                <a:latin typeface="+mn-lt"/>
                <a:ea typeface="Calibri" panose="020F0502020204030204" pitchFamily="34" charset="0"/>
                <a:cs typeface="Times New Roman" panose="02020603050405020304" pitchFamily="18" charset="0"/>
              </a:rPr>
              <a:t>can be obtained on </a:t>
            </a:r>
            <a:r>
              <a:rPr lang="en-US" dirty="0">
                <a:solidFill>
                  <a:srgbClr val="000000"/>
                </a:solidFill>
                <a:latin typeface="+mn-lt"/>
              </a:rPr>
              <a:t>CapLEARN (https://learn.childwelfare.gov/) or NTDC website (</a:t>
            </a:r>
            <a:r>
              <a:rPr lang="en-US" dirty="0">
                <a:solidFill>
                  <a:srgbClr val="000000"/>
                </a:solidFill>
                <a:latin typeface="+mn-lt"/>
                <a:hlinkClick r:id="rId3"/>
              </a:rPr>
              <a:t>https://ntdcportal.org/</a:t>
            </a:r>
            <a:r>
              <a:rPr lang="en-US" dirty="0">
                <a:solidFill>
                  <a:srgbClr val="000000"/>
                </a:solidFill>
                <a:latin typeface="+mn-lt"/>
              </a:rPr>
              <a:t>).</a:t>
            </a:r>
          </a:p>
          <a:p>
            <a:pPr defTabSz="966064">
              <a:defRPr/>
            </a:pPr>
            <a:r>
              <a:rPr lang="en-US" b="1" dirty="0">
                <a:solidFill>
                  <a:srgbClr val="000000"/>
                </a:solidFill>
                <a:latin typeface="+mn-lt"/>
                <a:cs typeface="Times New Roman" panose="02020603050405020304" pitchFamily="18" charset="0"/>
              </a:rPr>
              <a:t>The following media will be used in this theme: </a:t>
            </a:r>
          </a:p>
          <a:p>
            <a:pPr marL="181240" indent="-181240" defTabSz="966064">
              <a:buFont typeface="Arial" panose="020B0604020202020204" pitchFamily="34" charset="0"/>
              <a:buChar char="•"/>
              <a:defRPr/>
            </a:pPr>
            <a:r>
              <a:rPr lang="en-US" b="0" i="1" dirty="0">
                <a:solidFill>
                  <a:srgbClr val="000000"/>
                </a:solidFill>
                <a:latin typeface="+mn-lt"/>
                <a:cs typeface="Times New Roman" panose="02020603050405020304" pitchFamily="18" charset="0"/>
              </a:rPr>
              <a:t>Expanding Your Parenting Paradigm </a:t>
            </a:r>
            <a:r>
              <a:rPr lang="en-US" b="0" dirty="0">
                <a:solidFill>
                  <a:srgbClr val="000000"/>
                </a:solidFill>
                <a:latin typeface="+mn-lt"/>
                <a:cs typeface="Times New Roman" panose="02020603050405020304" pitchFamily="18" charset="0"/>
              </a:rPr>
              <a:t>(show the narrator’s introduction-approximately 8 minutes)</a:t>
            </a:r>
          </a:p>
          <a:p>
            <a:pPr defTabSz="966064">
              <a:defRPr/>
            </a:pPr>
            <a:r>
              <a:rPr lang="en-US" dirty="0">
                <a:solidFill>
                  <a:srgbClr val="000000"/>
                </a:solidFill>
                <a:latin typeface="+mn-lt"/>
                <a:cs typeface="Times New Roman" panose="02020603050405020304" pitchFamily="18" charset="0"/>
              </a:rPr>
              <a:t>    </a:t>
            </a:r>
            <a:r>
              <a:rPr lang="en-US" b="1" dirty="0">
                <a:solidFill>
                  <a:srgbClr val="000000"/>
                </a:solidFill>
                <a:latin typeface="+mn-lt"/>
                <a:cs typeface="Times New Roman" panose="02020603050405020304" pitchFamily="18" charset="0"/>
              </a:rPr>
              <a:t> Note</a:t>
            </a:r>
            <a:r>
              <a:rPr lang="en-US" dirty="0">
                <a:solidFill>
                  <a:srgbClr val="000000"/>
                </a:solidFill>
                <a:latin typeface="+mn-lt"/>
                <a:cs typeface="Times New Roman" panose="02020603050405020304" pitchFamily="18" charset="0"/>
              </a:rPr>
              <a:t>:</a:t>
            </a:r>
            <a:r>
              <a:rPr lang="en-US" b="0" dirty="0">
                <a:solidFill>
                  <a:srgbClr val="000000"/>
                </a:solidFill>
                <a:latin typeface="+mn-lt"/>
                <a:cs typeface="Times New Roman" panose="02020603050405020304" pitchFamily="18" charset="0"/>
              </a:rPr>
              <a:t> Facilitators will choose which narrator to show, based on participants attending the class:</a:t>
            </a:r>
          </a:p>
          <a:p>
            <a:pPr marL="364120" lvl="1" indent="-181240">
              <a:buFont typeface="Arial" panose="020B0604020202020204" pitchFamily="34" charset="0"/>
              <a:buChar char="•"/>
            </a:pPr>
            <a:r>
              <a:rPr lang="en-US" b="0" dirty="0">
                <a:latin typeface="+mn-lt"/>
              </a:rPr>
              <a:t>General Child </a:t>
            </a:r>
            <a:r>
              <a:rPr lang="en-US" dirty="0">
                <a:latin typeface="+mn-lt"/>
              </a:rPr>
              <a:t>W</a:t>
            </a:r>
            <a:r>
              <a:rPr lang="en-US" b="0" dirty="0">
                <a:latin typeface="+mn-lt"/>
              </a:rPr>
              <a:t>elfare (for those fostering/adopting from the child welfare system)</a:t>
            </a:r>
          </a:p>
          <a:p>
            <a:pPr marL="364120" lvl="1" indent="-181240">
              <a:buFont typeface="Arial" panose="020B0604020202020204" pitchFamily="34" charset="0"/>
              <a:buChar char="•"/>
            </a:pPr>
            <a:r>
              <a:rPr lang="en-US" b="0" dirty="0">
                <a:latin typeface="+mn-lt"/>
              </a:rPr>
              <a:t>Kinship Families</a:t>
            </a:r>
          </a:p>
          <a:p>
            <a:pPr marL="364120" lvl="1" indent="-181240">
              <a:buFont typeface="Arial" panose="020B0604020202020204" pitchFamily="34" charset="0"/>
              <a:buChar char="•"/>
            </a:pPr>
            <a:r>
              <a:rPr lang="en-US" b="0" dirty="0">
                <a:latin typeface="+mn-lt"/>
              </a:rPr>
              <a:t>American Indian/ Alaska Native Families</a:t>
            </a:r>
          </a:p>
          <a:p>
            <a:pPr marL="364120" lvl="1" indent="-181240">
              <a:buFont typeface="Arial" panose="020B0604020202020204" pitchFamily="34" charset="0"/>
              <a:buChar char="•"/>
            </a:pPr>
            <a:r>
              <a:rPr lang="en-US" b="0" dirty="0">
                <a:latin typeface="+mn-lt"/>
              </a:rPr>
              <a:t>Intercountry and Private Domestic</a:t>
            </a:r>
            <a:endParaRPr lang="en-US" b="0" dirty="0">
              <a:solidFill>
                <a:srgbClr val="000000"/>
              </a:solidFill>
              <a:latin typeface="+mn-lt"/>
              <a:cs typeface="Times New Roman" panose="02020603050405020304" pitchFamily="18" charset="0"/>
            </a:endParaRPr>
          </a:p>
          <a:p>
            <a:pPr marL="191560" indent="-191560">
              <a:buFont typeface="Arial" panose="020B0604020202020204" pitchFamily="34" charset="0"/>
              <a:buChar char="•"/>
            </a:pPr>
            <a:endParaRPr lang="en-US" dirty="0">
              <a:solidFill>
                <a:srgbClr val="000000"/>
              </a:solidFill>
              <a:latin typeface="+mn-lt"/>
              <a:cs typeface="Times New Roman" panose="02020603050405020304" pitchFamily="18" charset="0"/>
            </a:endParaRPr>
          </a:p>
          <a:p>
            <a:r>
              <a:rPr lang="en-US" b="1" dirty="0">
                <a:solidFill>
                  <a:srgbClr val="000000"/>
                </a:solidFill>
                <a:latin typeface="+mn-lt"/>
                <a:ea typeface="Calibri" panose="020F0502020204030204" pitchFamily="34" charset="0"/>
                <a:cs typeface="Times New Roman" panose="02020603050405020304" pitchFamily="18" charset="0"/>
              </a:rPr>
              <a:t>EVALUATION</a:t>
            </a:r>
          </a:p>
          <a:p>
            <a:r>
              <a:rPr lang="en-US" b="0" dirty="0">
                <a:solidFill>
                  <a:srgbClr val="000000"/>
                </a:solidFill>
                <a:latin typeface="+mn-lt"/>
                <a:ea typeface="Calibri" panose="020F0502020204030204" pitchFamily="34" charset="0"/>
                <a:cs typeface="Times New Roman" panose="02020603050405020304" pitchFamily="18" charset="0"/>
              </a:rPr>
              <a:t>There is no pre- and post-survey available for this theme. </a:t>
            </a:r>
            <a:r>
              <a:rPr lang="en-US" dirty="0">
                <a:solidFill>
                  <a:srgbClr val="000000"/>
                </a:solidFill>
                <a:latin typeface="+mn-lt"/>
                <a:ea typeface="Calibri" panose="020F0502020204030204" pitchFamily="34" charset="0"/>
                <a:cs typeface="Times New Roman" panose="02020603050405020304" pitchFamily="18" charset="0"/>
              </a:rPr>
              <a:t>P</a:t>
            </a:r>
            <a:r>
              <a:rPr lang="en-US" b="0" dirty="0">
                <a:solidFill>
                  <a:srgbClr val="000000"/>
                </a:solidFill>
                <a:latin typeface="+mn-lt"/>
                <a:ea typeface="Calibri" panose="020F0502020204030204" pitchFamily="34" charset="0"/>
                <a:cs typeface="Times New Roman" panose="02020603050405020304" pitchFamily="18" charset="0"/>
              </a:rPr>
              <a:t>re- and post-surveys are available for all other themes.  </a:t>
            </a:r>
            <a:endParaRPr lang="en-US" dirty="0">
              <a:solidFill>
                <a:srgbClr val="000000"/>
              </a:solidFill>
              <a:latin typeface="+mn-l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185A570-1F2F-7241-B7A3-228C8C8DFCD6}"/>
              </a:ext>
            </a:extLst>
          </p:cNvPr>
          <p:cNvSpPr/>
          <p:nvPr/>
        </p:nvSpPr>
        <p:spPr>
          <a:xfrm>
            <a:off x="780289" y="665492"/>
            <a:ext cx="3505116" cy="380163"/>
          </a:xfrm>
          <a:prstGeom prst="rect">
            <a:avLst/>
          </a:prstGeom>
        </p:spPr>
        <p:txBody>
          <a:bodyPr wrap="none" lIns="102166" tIns="51083" rIns="102166" bIns="51083">
            <a:spAutoFit/>
          </a:bodyPr>
          <a:lstStyle/>
          <a:p>
            <a:r>
              <a:rPr lang="en-US" dirty="0">
                <a:solidFill>
                  <a:srgbClr val="183250"/>
                </a:solidFill>
                <a:latin typeface="Arial Rounded MT Bold" panose="020F0704030504030204" pitchFamily="34" charset="77"/>
              </a:rPr>
              <a:t>MATERIALS AND HANDOUTS</a:t>
            </a:r>
          </a:p>
        </p:txBody>
      </p:sp>
      <p:sp>
        <p:nvSpPr>
          <p:cNvPr id="7" name="Slide Number Placeholder 6">
            <a:extLst>
              <a:ext uri="{FF2B5EF4-FFF2-40B4-BE49-F238E27FC236}">
                <a16:creationId xmlns:a16="http://schemas.microsoft.com/office/drawing/2014/main" id="{CF089E85-71C3-F74C-89D6-642FAF63A26F}"/>
              </a:ext>
            </a:extLst>
          </p:cNvPr>
          <p:cNvSpPr>
            <a:spLocks noGrp="1"/>
          </p:cNvSpPr>
          <p:nvPr>
            <p:ph type="sldNum" sz="quarter" idx="5"/>
          </p:nvPr>
        </p:nvSpPr>
        <p:spPr>
          <a:xfrm>
            <a:off x="7284245" y="9575448"/>
            <a:ext cx="516831" cy="505812"/>
          </a:xfrm>
          <a:prstGeom prst="rect">
            <a:avLst/>
          </a:prstGeom>
        </p:spPr>
        <p:txBody>
          <a:bodyPr vert="horz" lIns="102166" tIns="51083" rIns="102166" bIns="51083" rtlCol="0" anchor="ctr" anchorCtr="0"/>
          <a:lstStyle>
            <a:lvl1pPr algn="ctr">
              <a:defRPr sz="1200">
                <a:solidFill>
                  <a:schemeClr val="bg1"/>
                </a:solidFill>
              </a:defRPr>
            </a:lvl1pPr>
          </a:lstStyle>
          <a:p>
            <a:fld id="{3B90169C-AFAA-4B3F-91CC-5EC03E22AE25}" type="slidenum">
              <a:rPr lang="en-US" smtClean="0"/>
              <a:pPr/>
              <a:t>3</a:t>
            </a:fld>
            <a:endParaRPr lang="en-US" dirty="0"/>
          </a:p>
        </p:txBody>
      </p:sp>
    </p:spTree>
    <p:extLst>
      <p:ext uri="{BB962C8B-B14F-4D97-AF65-F5344CB8AC3E}">
        <p14:creationId xmlns:p14="http://schemas.microsoft.com/office/powerpoint/2010/main" val="33917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19" y="1190549"/>
            <a:ext cx="6174478" cy="8401050"/>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This notes page shows a suggested agenda and timing for this theme. Before the day of class, please review this agenda and incorporate it into your overall agenda for this and any other themes you are conducting along with it.</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theme is divided into four sections. The content is based on 70 minutes of classroom time, with 20 minutes added for agencies to add in information about their process and/or paperwork and to address any general questions families have about becoming a foster or adoptive or kinship caregiver. With the 20 minutes added, this theme would be 1.5 hours.</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b="1" kern="1200" dirty="0">
                <a:solidFill>
                  <a:srgbClr val="000000"/>
                </a:solidFill>
                <a:effectLst/>
                <a:latin typeface="Calibri" panose="020F0502020204030204" pitchFamily="34" charset="0"/>
              </a:rPr>
              <a:t>BEFORE YOU BEGIN THE </a:t>
            </a:r>
            <a:r>
              <a:rPr lang="en-US" b="1" dirty="0">
                <a:solidFill>
                  <a:srgbClr val="000000"/>
                </a:solidFill>
                <a:latin typeface="Calibri" panose="020F0502020204030204" pitchFamily="34" charset="0"/>
              </a:rPr>
              <a:t>CLASS</a:t>
            </a:r>
            <a:endParaRPr lang="en-US" kern="1200" dirty="0">
              <a:solidFill>
                <a:srgbClr val="000000"/>
              </a:solidFill>
              <a:effectLst/>
              <a:latin typeface="Calibri" panose="020F0502020204030204" pitchFamily="34" charset="0"/>
            </a:endParaRP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Make any announcements that are needed regarding the training, timing of training, or process to become a foster or adoptive parent.</a:t>
            </a:r>
          </a:p>
          <a:p>
            <a:pPr marL="181240" indent="-181240">
              <a:buFont typeface="Arial" panose="020B0604020202020204" pitchFamily="34" charset="0"/>
              <a:buChar char="•"/>
            </a:pPr>
            <a:r>
              <a:rPr lang="en-US" dirty="0">
                <a:solidFill>
                  <a:srgbClr val="000000"/>
                </a:solidFill>
                <a:latin typeface="Calibri" panose="020F0502020204030204" pitchFamily="34" charset="0"/>
                <a:cs typeface="+mn-cs"/>
              </a:rPr>
              <a:t>Take out the </a:t>
            </a:r>
            <a:r>
              <a:rPr lang="en-US" b="1" dirty="0">
                <a:solidFill>
                  <a:srgbClr val="000000"/>
                </a:solidFill>
                <a:latin typeface="Calibri" panose="020F0502020204030204" pitchFamily="34" charset="0"/>
                <a:cs typeface="+mn-cs"/>
              </a:rPr>
              <a:t>Participant Resource Manual</a:t>
            </a:r>
            <a:r>
              <a:rPr lang="en-US" dirty="0">
                <a:solidFill>
                  <a:srgbClr val="000000"/>
                </a:solidFill>
                <a:latin typeface="Calibri" panose="020F0502020204030204" pitchFamily="34" charset="0"/>
                <a:cs typeface="+mn-cs"/>
              </a:rPr>
              <a:t>.</a:t>
            </a:r>
          </a:p>
          <a:p>
            <a:pPr marL="181240" indent="-181240">
              <a:buFont typeface="Arial" panose="020B0604020202020204" pitchFamily="34" charset="0"/>
              <a:buChar char="•"/>
            </a:pPr>
            <a:r>
              <a:rPr lang="en-US" dirty="0">
                <a:solidFill>
                  <a:srgbClr val="000000"/>
                </a:solidFill>
                <a:latin typeface="Calibri" panose="020F0502020204030204" pitchFamily="34" charset="0"/>
                <a:cs typeface="+mn-cs"/>
              </a:rPr>
              <a:t>Review the agenda for the theme. Facilitators should add a slide to the PPT deck that includes the agenda so that they can review it with participants. Make sure to include start and end times and any breaks that will be taken during the session.  </a:t>
            </a:r>
          </a:p>
          <a:p>
            <a:pPr marL="181240" indent="-181240">
              <a:buFont typeface="Arial" panose="020B0604020202020204" pitchFamily="34" charset="0"/>
              <a:buChar char="•"/>
            </a:pPr>
            <a:r>
              <a:rPr lang="en-US" dirty="0">
                <a:solidFill>
                  <a:srgbClr val="000000"/>
                </a:solidFill>
                <a:latin typeface="Calibri" panose="020F0502020204030204" pitchFamily="34" charset="0"/>
                <a:cs typeface="+mn-cs"/>
              </a:rPr>
              <a:t>Encourage participants to be engaged and active learners.</a:t>
            </a:r>
          </a:p>
          <a:p>
            <a:pPr marL="181240" indent="-181240">
              <a:buFont typeface="Arial" panose="020B0604020202020204" pitchFamily="34" charset="0"/>
              <a:buChar char="•"/>
            </a:pPr>
            <a:r>
              <a:rPr lang="en-US" dirty="0">
                <a:solidFill>
                  <a:srgbClr val="000000"/>
                </a:solidFill>
                <a:latin typeface="Calibri" panose="020F0502020204030204" pitchFamily="34" charset="0"/>
                <a:cs typeface="+mn-cs"/>
              </a:rPr>
              <a:t>Encourage participants to contact you in between classes with any questions and/or concerns.</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Prior to </a:t>
            </a:r>
            <a:r>
              <a:rPr lang="en-US" dirty="0">
                <a:solidFill>
                  <a:srgbClr val="000000"/>
                </a:solidFill>
                <a:latin typeface="Calibri" panose="020F0502020204030204" pitchFamily="34" charset="0"/>
                <a:cs typeface="+mn-cs"/>
              </a:rPr>
              <a:t>class</a:t>
            </a:r>
            <a:r>
              <a:rPr lang="en-US" kern="1200" dirty="0">
                <a:solidFill>
                  <a:srgbClr val="000000"/>
                </a:solidFill>
                <a:effectLst/>
                <a:latin typeface="Calibri" panose="020F0502020204030204" pitchFamily="34" charset="0"/>
                <a:ea typeface="+mn-ea"/>
                <a:cs typeface="+mn-cs"/>
              </a:rPr>
              <a:t>, list the name(s) of the facilitators on the board or chat box with contact information.</a:t>
            </a:r>
          </a:p>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FC8185A-0BEC-F545-B900-10B7EA477F55}"/>
              </a:ext>
            </a:extLst>
          </p:cNvPr>
          <p:cNvSpPr/>
          <p:nvPr/>
        </p:nvSpPr>
        <p:spPr>
          <a:xfrm>
            <a:off x="731520" y="700005"/>
            <a:ext cx="2723210" cy="374605"/>
          </a:xfrm>
          <a:prstGeom prst="rect">
            <a:avLst/>
          </a:prstGeom>
        </p:spPr>
        <p:txBody>
          <a:bodyPr wrap="none" lIns="96661" tIns="48331" rIns="96661" bIns="48331">
            <a:spAutoFit/>
          </a:bodyPr>
          <a:lstStyle/>
          <a:p>
            <a:r>
              <a:rPr lang="en-US" dirty="0">
                <a:latin typeface="Arial Rounded MT Bold" panose="020F0704030504030204" pitchFamily="34" charset="77"/>
              </a:rPr>
              <a:t>SUGGESTED AGENDA</a:t>
            </a:r>
          </a:p>
        </p:txBody>
      </p:sp>
      <p:graphicFrame>
        <p:nvGraphicFramePr>
          <p:cNvPr id="6" name="Table 5">
            <a:extLst>
              <a:ext uri="{FF2B5EF4-FFF2-40B4-BE49-F238E27FC236}">
                <a16:creationId xmlns:a16="http://schemas.microsoft.com/office/drawing/2014/main" id="{558507BF-4FF5-6A43-8C71-4ABBCA33DAF4}"/>
              </a:ext>
            </a:extLst>
          </p:cNvPr>
          <p:cNvGraphicFramePr>
            <a:graphicFrameLocks/>
          </p:cNvGraphicFramePr>
          <p:nvPr>
            <p:extLst>
              <p:ext uri="{D42A27DB-BD31-4B8C-83A1-F6EECF244321}">
                <p14:modId xmlns:p14="http://schemas.microsoft.com/office/powerpoint/2010/main" val="1550987930"/>
              </p:ext>
            </p:extLst>
          </p:nvPr>
        </p:nvGraphicFramePr>
        <p:xfrm>
          <a:off x="798303" y="3328250"/>
          <a:ext cx="5653453" cy="2090914"/>
        </p:xfrm>
        <a:graphic>
          <a:graphicData uri="http://schemas.openxmlformats.org/drawingml/2006/table">
            <a:tbl>
              <a:tblPr firstRow="1" bandRow="1">
                <a:tableStyleId>{22838BEF-8BB2-4498-84A7-C5851F593DF1}</a:tableStyleId>
              </a:tblPr>
              <a:tblGrid>
                <a:gridCol w="1701335">
                  <a:extLst>
                    <a:ext uri="{9D8B030D-6E8A-4147-A177-3AD203B41FA5}">
                      <a16:colId xmlns:a16="http://schemas.microsoft.com/office/drawing/2014/main" val="2179853046"/>
                    </a:ext>
                  </a:extLst>
                </a:gridCol>
                <a:gridCol w="3952118">
                  <a:extLst>
                    <a:ext uri="{9D8B030D-6E8A-4147-A177-3AD203B41FA5}">
                      <a16:colId xmlns:a16="http://schemas.microsoft.com/office/drawing/2014/main" val="3069621994"/>
                    </a:ext>
                  </a:extLst>
                </a:gridCol>
              </a:tblGrid>
              <a:tr h="571385">
                <a:tc>
                  <a:txBody>
                    <a:bodyPr/>
                    <a:lstStyle/>
                    <a:p>
                      <a:r>
                        <a:rPr lang="en-US" sz="1200" b="0" dirty="0"/>
                        <a:t>Prior to the Session start time</a:t>
                      </a:r>
                    </a:p>
                  </a:txBody>
                  <a:tcPr marL="97536" marR="97536" marT="48006" marB="48006"/>
                </a:tc>
                <a:tc>
                  <a:txBody>
                    <a:bodyPr/>
                    <a:lstStyle/>
                    <a:p>
                      <a:r>
                        <a:rPr lang="en-US" sz="1200" b="0" dirty="0"/>
                        <a:t>Participants arrive and complete name cards</a:t>
                      </a:r>
                    </a:p>
                  </a:txBody>
                  <a:tcPr marL="97536" marR="97536" marT="48006" marB="48006"/>
                </a:tc>
                <a:extLst>
                  <a:ext uri="{0D108BD9-81ED-4DB2-BD59-A6C34878D82A}">
                    <a16:rowId xmlns:a16="http://schemas.microsoft.com/office/drawing/2014/main" val="12709079"/>
                  </a:ext>
                </a:extLst>
              </a:tr>
              <a:tr h="346913">
                <a:tc>
                  <a:txBody>
                    <a:bodyPr/>
                    <a:lstStyle/>
                    <a:p>
                      <a:r>
                        <a:rPr lang="en-US" sz="1200" dirty="0"/>
                        <a:t>15 minutes</a:t>
                      </a:r>
                      <a:endParaRPr lang="en-US" sz="1200" b="0" dirty="0"/>
                    </a:p>
                  </a:txBody>
                  <a:tcPr marL="97536" marR="97536" marT="48006" marB="48006"/>
                </a:tc>
                <a:tc>
                  <a:txBody>
                    <a:bodyPr/>
                    <a:lstStyle/>
                    <a:p>
                      <a:r>
                        <a:rPr lang="en-US" sz="1200" dirty="0"/>
                        <a:t>Section 1: Introduction and Welcome</a:t>
                      </a:r>
                      <a:endParaRPr lang="en-US" sz="1200" b="0" dirty="0"/>
                    </a:p>
                  </a:txBody>
                  <a:tcPr marL="97536" marR="97536" marT="48006" marB="48006"/>
                </a:tc>
                <a:extLst>
                  <a:ext uri="{0D108BD9-81ED-4DB2-BD59-A6C34878D82A}">
                    <a16:rowId xmlns:a16="http://schemas.microsoft.com/office/drawing/2014/main" val="235620429"/>
                  </a:ext>
                </a:extLst>
              </a:tr>
              <a:tr h="346913">
                <a:tc>
                  <a:txBody>
                    <a:bodyPr/>
                    <a:lstStyle/>
                    <a:p>
                      <a:pPr marL="0" algn="l" defTabSz="914400" rtl="0" eaLnBrk="1" latinLnBrk="0" hangingPunct="1"/>
                      <a:r>
                        <a:rPr lang="en-US" sz="1200" kern="1200" dirty="0">
                          <a:solidFill>
                            <a:schemeClr val="dk1"/>
                          </a:solidFill>
                          <a:latin typeface="+mn-lt"/>
                          <a:ea typeface="+mn-ea"/>
                          <a:cs typeface="+mn-cs"/>
                        </a:rPr>
                        <a:t>20 minutes</a:t>
                      </a:r>
                    </a:p>
                  </a:txBody>
                  <a:tcPr marL="97536" marR="97536" marT="48006" marB="48006"/>
                </a:tc>
                <a:tc>
                  <a:txBody>
                    <a:bodyPr/>
                    <a:lstStyle/>
                    <a:p>
                      <a:pPr marL="0" marR="0" algn="l" defTabSz="914400" rtl="0" eaLnBrk="1" latinLnBrk="0" hangingPunct="1">
                        <a:lnSpc>
                          <a:spcPct val="107000"/>
                        </a:lnSpc>
                        <a:spcBef>
                          <a:spcPts val="0"/>
                        </a:spcBef>
                        <a:spcAft>
                          <a:spcPts val="800"/>
                        </a:spcAft>
                      </a:pPr>
                      <a:r>
                        <a:rPr lang="en-US" sz="1200" kern="1200" dirty="0">
                          <a:solidFill>
                            <a:schemeClr val="dk1"/>
                          </a:solidFill>
                          <a:latin typeface="+mn-lt"/>
                          <a:ea typeface="+mn-ea"/>
                          <a:cs typeface="+mn-cs"/>
                        </a:rPr>
                        <a:t>Section 2: Building the Foundation</a:t>
                      </a:r>
                    </a:p>
                  </a:txBody>
                  <a:tcPr marL="97536" marR="97536" marT="48006" marB="48006"/>
                </a:tc>
                <a:extLst>
                  <a:ext uri="{0D108BD9-81ED-4DB2-BD59-A6C34878D82A}">
                    <a16:rowId xmlns:a16="http://schemas.microsoft.com/office/drawing/2014/main" val="1637158076"/>
                  </a:ext>
                </a:extLst>
              </a:tr>
              <a:tr h="346913">
                <a:tc>
                  <a:txBody>
                    <a:bodyPr/>
                    <a:lstStyle/>
                    <a:p>
                      <a:pPr marL="0" algn="l" defTabSz="914400" rtl="0" eaLnBrk="1" latinLnBrk="0" hangingPunct="1"/>
                      <a:r>
                        <a:rPr lang="en-US" sz="1200" kern="1200" dirty="0">
                          <a:solidFill>
                            <a:schemeClr val="dk1"/>
                          </a:solidFill>
                          <a:latin typeface="+mn-lt"/>
                          <a:ea typeface="+mn-ea"/>
                          <a:cs typeface="+mn-cs"/>
                        </a:rPr>
                        <a:t>25 minutes</a:t>
                      </a:r>
                    </a:p>
                  </a:txBody>
                  <a:tcPr marL="97536" marR="97536" marT="48006" marB="48006"/>
                </a:tc>
                <a:tc>
                  <a:txBody>
                    <a:bodyPr/>
                    <a:lstStyle/>
                    <a:p>
                      <a:pPr marL="0" marR="0" algn="l" defTabSz="914400" rtl="0" eaLnBrk="1" latinLnBrk="0" hangingPunct="1">
                        <a:lnSpc>
                          <a:spcPct val="107000"/>
                        </a:lnSpc>
                        <a:spcBef>
                          <a:spcPts val="0"/>
                        </a:spcBef>
                        <a:spcAft>
                          <a:spcPts val="800"/>
                        </a:spcAft>
                      </a:pPr>
                      <a:r>
                        <a:rPr lang="en-US" sz="1200" kern="1200" dirty="0">
                          <a:solidFill>
                            <a:schemeClr val="dk1"/>
                          </a:solidFill>
                          <a:latin typeface="+mn-lt"/>
                          <a:ea typeface="+mn-ea"/>
                          <a:cs typeface="+mn-cs"/>
                        </a:rPr>
                        <a:t>Section 3: Developing Capacity to Support Children &amp; Families</a:t>
                      </a:r>
                    </a:p>
                  </a:txBody>
                  <a:tcPr marL="97536" marR="97536" marT="48006" marB="48006"/>
                </a:tc>
                <a:extLst>
                  <a:ext uri="{0D108BD9-81ED-4DB2-BD59-A6C34878D82A}">
                    <a16:rowId xmlns:a16="http://schemas.microsoft.com/office/drawing/2014/main" val="3405905950"/>
                  </a:ext>
                </a:extLst>
              </a:tr>
              <a:tr h="346913">
                <a:tc>
                  <a:txBody>
                    <a:bodyPr/>
                    <a:lstStyle/>
                    <a:p>
                      <a:pPr marL="0" algn="l" defTabSz="914400" rtl="0" eaLnBrk="1" latinLnBrk="0" hangingPunct="1"/>
                      <a:r>
                        <a:rPr lang="en-US" sz="1200" kern="1200" dirty="0">
                          <a:solidFill>
                            <a:schemeClr val="dk1"/>
                          </a:solidFill>
                          <a:latin typeface="+mn-lt"/>
                          <a:ea typeface="+mn-ea"/>
                          <a:cs typeface="+mn-cs"/>
                        </a:rPr>
                        <a:t>10  minutes</a:t>
                      </a:r>
                    </a:p>
                  </a:txBody>
                  <a:tcPr marL="97536" marR="97536" marT="48006" marB="48006"/>
                </a:tc>
                <a:tc>
                  <a:txBody>
                    <a:bodyPr/>
                    <a:lstStyle/>
                    <a:p>
                      <a:pPr marL="0" marR="0" algn="l" defTabSz="914400" rtl="0" eaLnBrk="1" latinLnBrk="0" hangingPunct="1">
                        <a:lnSpc>
                          <a:spcPct val="107000"/>
                        </a:lnSpc>
                        <a:spcBef>
                          <a:spcPts val="0"/>
                        </a:spcBef>
                        <a:spcAft>
                          <a:spcPts val="800"/>
                        </a:spcAft>
                      </a:pPr>
                      <a:r>
                        <a:rPr lang="en-US" sz="1200" kern="1200" dirty="0">
                          <a:solidFill>
                            <a:schemeClr val="dk1"/>
                          </a:solidFill>
                          <a:latin typeface="+mn-lt"/>
                          <a:ea typeface="+mn-ea"/>
                          <a:cs typeface="+mn-cs"/>
                        </a:rPr>
                        <a:t>Section 4: Wrap-Up</a:t>
                      </a:r>
                    </a:p>
                  </a:txBody>
                  <a:tcPr marL="97536" marR="97536" marT="48006" marB="48006"/>
                </a:tc>
                <a:extLst>
                  <a:ext uri="{0D108BD9-81ED-4DB2-BD59-A6C34878D82A}">
                    <a16:rowId xmlns:a16="http://schemas.microsoft.com/office/drawing/2014/main" val="743774514"/>
                  </a:ext>
                </a:extLst>
              </a:tr>
            </a:tbl>
          </a:graphicData>
        </a:graphic>
      </p:graphicFrame>
      <p:sp>
        <p:nvSpPr>
          <p:cNvPr id="9" name="Slide Number Placeholder 6">
            <a:extLst>
              <a:ext uri="{FF2B5EF4-FFF2-40B4-BE49-F238E27FC236}">
                <a16:creationId xmlns:a16="http://schemas.microsoft.com/office/drawing/2014/main" id="{6BCA842E-A25B-F940-A14B-52FEDD4594C6}"/>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4</a:t>
            </a:fld>
            <a:endParaRPr lang="en-US" dirty="0"/>
          </a:p>
        </p:txBody>
      </p:sp>
    </p:spTree>
    <p:extLst>
      <p:ext uri="{BB962C8B-B14F-4D97-AF65-F5344CB8AC3E}">
        <p14:creationId xmlns:p14="http://schemas.microsoft.com/office/powerpoint/2010/main" val="369294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00246"/>
            <a:ext cx="5852160" cy="4726633"/>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Arial" panose="020B0604020202020204" pitchFamily="34" charset="0"/>
              </a:rPr>
              <a:t> </a:t>
            </a: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you welcome participants as they come into the class. </a:t>
            </a:r>
          </a:p>
          <a:p>
            <a:pPr defTabSz="96661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dirty="0">
                <a:solidFill>
                  <a:srgbClr val="000000"/>
                </a:solidFill>
                <a:latin typeface="Calibri" panose="020F0502020204030204" pitchFamily="34" charset="0"/>
              </a:rPr>
              <a:t>The </a:t>
            </a:r>
            <a:r>
              <a:rPr lang="en-US" b="0" dirty="0">
                <a:solidFill>
                  <a:srgbClr val="000000"/>
                </a:solidFill>
                <a:latin typeface="Calibri" panose="020F0502020204030204" pitchFamily="34" charset="0"/>
              </a:rPr>
              <a:t>purpose</a:t>
            </a:r>
            <a:r>
              <a:rPr lang="en-US" dirty="0">
                <a:solidFill>
                  <a:srgbClr val="000000"/>
                </a:solidFill>
                <a:latin typeface="Calibri" panose="020F0502020204030204" pitchFamily="34" charset="0"/>
              </a:rPr>
              <a:t> of this class is to: </a:t>
            </a:r>
          </a:p>
          <a:p>
            <a:pPr marL="567885" lvl="2" indent="-181240">
              <a:buFont typeface="Wingdings" panose="05000000000000000000" pitchFamily="2" charset="2"/>
              <a:buChar char="Ø"/>
            </a:pPr>
            <a:r>
              <a:rPr lang="en-US" dirty="0">
                <a:solidFill>
                  <a:srgbClr val="000000"/>
                </a:solidFill>
                <a:latin typeface="Calibri" panose="020F0502020204030204" pitchFamily="34" charset="0"/>
              </a:rPr>
              <a:t>Make all feel welcome, leaving with the feeling that “I feel comfortable here.”</a:t>
            </a:r>
          </a:p>
          <a:p>
            <a:pPr marL="567885" lvl="2" indent="-181240">
              <a:buFont typeface="Wingdings" panose="05000000000000000000" pitchFamily="2" charset="2"/>
              <a:buChar char="Ø"/>
            </a:pPr>
            <a:r>
              <a:rPr lang="en-US" dirty="0">
                <a:solidFill>
                  <a:srgbClr val="000000"/>
                </a:solidFill>
                <a:latin typeface="Calibri" panose="020F0502020204030204" pitchFamily="34" charset="0"/>
              </a:rPr>
              <a:t>Engage interest, leaving with the thought that “This is worth my time.” </a:t>
            </a:r>
          </a:p>
          <a:p>
            <a:pPr marL="567885" lvl="2" indent="-181240">
              <a:buFont typeface="Wingdings" panose="05000000000000000000" pitchFamily="2" charset="2"/>
              <a:buChar char="Ø"/>
            </a:pPr>
            <a:r>
              <a:rPr lang="en-US" dirty="0">
                <a:solidFill>
                  <a:srgbClr val="000000"/>
                </a:solidFill>
                <a:latin typeface="Calibri" panose="020F0502020204030204" pitchFamily="34" charset="0"/>
              </a:rPr>
              <a:t>Set a stage of inclusivity, leaving with the sense that “I belong here.”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 </a:t>
            </a:r>
            <a:r>
              <a:rPr lang="en-US" b="0" dirty="0">
                <a:solidFill>
                  <a:srgbClr val="000000"/>
                </a:solidFill>
                <a:latin typeface="Calibri" panose="020F0502020204030204" pitchFamily="34" charset="0"/>
              </a:rPr>
              <a:t>tone</a:t>
            </a:r>
            <a:r>
              <a:rPr lang="en-US"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should be warm, light, positive, and authentic. The </a:t>
            </a:r>
            <a:r>
              <a:rPr lang="en-US" b="0" dirty="0">
                <a:solidFill>
                  <a:srgbClr val="000000"/>
                </a:solidFill>
                <a:latin typeface="Calibri" panose="020F0502020204030204" pitchFamily="34" charset="0"/>
              </a:rPr>
              <a:t>goal </a:t>
            </a:r>
            <a:r>
              <a:rPr lang="en-US" dirty="0">
                <a:solidFill>
                  <a:srgbClr val="000000"/>
                </a:solidFill>
                <a:latin typeface="Calibri" panose="020F0502020204030204" pitchFamily="34" charset="0"/>
              </a:rPr>
              <a:t>is that people return, if not now, at some point in the future.  </a:t>
            </a:r>
          </a:p>
          <a:p>
            <a:pPr defTabSz="966612">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b="1" kern="1200" dirty="0">
                <a:solidFill>
                  <a:srgbClr val="000000"/>
                </a:solidFill>
                <a:effectLst/>
                <a:latin typeface="Calibri" panose="020F0502020204030204" pitchFamily="34" charset="0"/>
                <a:ea typeface="+mn-ea"/>
                <a:cs typeface="Arial" panose="020B0604020202020204" pitchFamily="34" charset="0"/>
              </a:rPr>
              <a:t>DO</a:t>
            </a:r>
          </a:p>
          <a:p>
            <a:pPr defTabSz="966612">
              <a:defRPr/>
            </a:pPr>
            <a:r>
              <a:rPr lang="en-US" dirty="0">
                <a:solidFill>
                  <a:srgbClr val="000000"/>
                </a:solidFill>
                <a:latin typeface="Calibri" panose="020F0502020204030204" pitchFamily="34" charset="0"/>
              </a:rPr>
              <a:t>Welcome</a:t>
            </a:r>
            <a:r>
              <a:rPr lang="en-US" kern="1200" dirty="0">
                <a:solidFill>
                  <a:srgbClr val="000000"/>
                </a:solidFill>
                <a:effectLst/>
                <a:latin typeface="Calibri" panose="020F0502020204030204" pitchFamily="34" charset="0"/>
                <a:ea typeface="+mn-ea"/>
                <a:cs typeface="Arial" panose="020B0604020202020204" pitchFamily="34" charset="0"/>
              </a:rPr>
              <a:t> participants as they come in</a:t>
            </a:r>
            <a:r>
              <a:rPr lang="en-US" dirty="0">
                <a:solidFill>
                  <a:srgbClr val="000000"/>
                </a:solidFill>
                <a:latin typeface="Calibri" panose="020F0502020204030204" pitchFamily="34" charset="0"/>
              </a:rPr>
              <a:t>:</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Give them a name tent and ask them to:</a:t>
            </a:r>
          </a:p>
          <a:p>
            <a:pPr marL="374562" lvl="1" indent="-181240" defTabSz="966612">
              <a:buFont typeface="Wingdings" panose="05000000000000000000" pitchFamily="2" charset="2"/>
              <a:buChar char="Ø"/>
              <a:defRPr/>
            </a:pPr>
            <a:r>
              <a:rPr lang="en-US" kern="1200" dirty="0">
                <a:solidFill>
                  <a:srgbClr val="000000"/>
                </a:solidFill>
                <a:effectLst/>
                <a:latin typeface="Calibri" panose="020F0502020204030204" pitchFamily="34" charset="0"/>
                <a:ea typeface="+mn-ea"/>
                <a:cs typeface="Arial" panose="020B0604020202020204" pitchFamily="34" charset="0"/>
              </a:rPr>
              <a:t>Write their name on it in large letters</a:t>
            </a:r>
          </a:p>
          <a:p>
            <a:pPr marL="374562" lvl="1" indent="-181240" defTabSz="966612">
              <a:buFont typeface="Wingdings" panose="05000000000000000000" pitchFamily="2" charset="2"/>
              <a:buChar char="Ø"/>
              <a:defRPr/>
            </a:pPr>
            <a:r>
              <a:rPr lang="en-US" kern="1200" dirty="0">
                <a:solidFill>
                  <a:srgbClr val="000000"/>
                </a:solidFill>
                <a:effectLst/>
                <a:latin typeface="Calibri" panose="020F0502020204030204" pitchFamily="34" charset="0"/>
                <a:ea typeface="+mn-ea"/>
                <a:cs typeface="Arial" panose="020B0604020202020204" pitchFamily="34" charset="0"/>
              </a:rPr>
              <a:t>Draw a stick or simple figure sketch of the people </a:t>
            </a:r>
            <a:r>
              <a:rPr lang="en-US" dirty="0">
                <a:solidFill>
                  <a:srgbClr val="000000"/>
                </a:solidFill>
                <a:latin typeface="Calibri" panose="020F0502020204030204" pitchFamily="34" charset="0"/>
              </a:rPr>
              <a:t>they</a:t>
            </a:r>
            <a:r>
              <a:rPr lang="en-US" kern="1200" dirty="0">
                <a:solidFill>
                  <a:srgbClr val="000000"/>
                </a:solidFill>
                <a:effectLst/>
                <a:latin typeface="Calibri" panose="020F0502020204030204" pitchFamily="34" charset="0"/>
                <a:ea typeface="+mn-ea"/>
                <a:cs typeface="Arial" panose="020B0604020202020204" pitchFamily="34" charset="0"/>
              </a:rPr>
              <a:t> consider to be in </a:t>
            </a:r>
            <a:r>
              <a:rPr lang="en-US" dirty="0">
                <a:solidFill>
                  <a:srgbClr val="000000"/>
                </a:solidFill>
                <a:latin typeface="Calibri" panose="020F0502020204030204" pitchFamily="34" charset="0"/>
              </a:rPr>
              <a:t>their</a:t>
            </a:r>
            <a:r>
              <a:rPr lang="en-US" kern="1200" dirty="0">
                <a:solidFill>
                  <a:srgbClr val="000000"/>
                </a:solidFill>
                <a:effectLst/>
                <a:latin typeface="Calibri" panose="020F0502020204030204" pitchFamily="34" charset="0"/>
                <a:ea typeface="+mn-ea"/>
                <a:cs typeface="Arial" panose="020B0604020202020204" pitchFamily="34" charset="0"/>
              </a:rPr>
              <a:t> immediate family, try to draw the figures so people can tell children from adults </a:t>
            </a:r>
          </a:p>
          <a:p>
            <a:pPr marL="374562" lvl="1" indent="-181240" defTabSz="966612">
              <a:buFont typeface="Wingdings" panose="05000000000000000000" pitchFamily="2" charset="2"/>
              <a:buChar char="Ø"/>
              <a:defRPr/>
            </a:pPr>
            <a:r>
              <a:rPr lang="en-US" kern="1200" dirty="0">
                <a:solidFill>
                  <a:srgbClr val="000000"/>
                </a:solidFill>
                <a:effectLst/>
                <a:latin typeface="Calibri" panose="020F0502020204030204" pitchFamily="34" charset="0"/>
                <a:ea typeface="+mn-ea"/>
                <a:cs typeface="Arial" panose="020B0604020202020204" pitchFamily="34" charset="0"/>
              </a:rPr>
              <a:t>Write the age of child near the child’s stick figure</a:t>
            </a:r>
          </a:p>
          <a:p>
            <a:pPr marL="374562" lvl="1" indent="-181240" defTabSz="966612">
              <a:buFont typeface="Wingdings" panose="05000000000000000000" pitchFamily="2" charset="2"/>
              <a:buChar char="Ø"/>
              <a:defRPr/>
            </a:pPr>
            <a:r>
              <a:rPr lang="en-US" dirty="0">
                <a:solidFill>
                  <a:srgbClr val="000000"/>
                </a:solidFill>
                <a:latin typeface="Calibri" panose="020F0502020204030204" pitchFamily="34" charset="0"/>
              </a:rPr>
              <a:t>Pets can also be included</a:t>
            </a:r>
          </a:p>
          <a:p>
            <a:pPr marL="181240" indent="-181240">
              <a:buFont typeface="Wingdings" panose="05000000000000000000" pitchFamily="2" charset="2"/>
              <a:buChar char="Ø"/>
              <a:defRPr/>
            </a:pPr>
            <a:endParaRPr lang="en-US" b="1" i="1" u="sng" dirty="0">
              <a:solidFill>
                <a:srgbClr val="000000"/>
              </a:solidFill>
              <a:latin typeface="Calibri" panose="020F0502020204030204" pitchFamily="34" charset="0"/>
            </a:endParaRPr>
          </a:p>
          <a:p>
            <a:pPr>
              <a:defRPr/>
            </a:pPr>
            <a:r>
              <a:rPr lang="en-US" b="1" i="1" u="sng" dirty="0">
                <a:solidFill>
                  <a:srgbClr val="FF0000"/>
                </a:solidFill>
                <a:latin typeface="Calibri" panose="020F0502020204030204" pitchFamily="34" charset="0"/>
              </a:rPr>
              <a:t>Adaptation for Remote Platform: </a:t>
            </a:r>
            <a:r>
              <a:rPr lang="en-US" dirty="0">
                <a:latin typeface="Calibri" panose="020F0502020204030204" pitchFamily="34" charset="0"/>
              </a:rPr>
              <a:t>Have participants write their first and last name in their screen box. Ask them to draw the people they consider to be in their immediate family on a sheet of paper using stick or simple figures. </a:t>
            </a:r>
            <a:r>
              <a:rPr lang="en-US" dirty="0">
                <a:solidFill>
                  <a:srgbClr val="000000"/>
                </a:solidFill>
                <a:latin typeface="Calibri" panose="020F0502020204030204" pitchFamily="34" charset="0"/>
              </a:rPr>
              <a:t>Ask participants to draw the figures so that you can tell children from adults, with the ages of children on or around the figure. </a:t>
            </a:r>
            <a:r>
              <a:rPr lang="en-US" dirty="0">
                <a:latin typeface="Calibri" panose="020F0502020204030204" pitchFamily="34" charset="0"/>
              </a:rPr>
              <a:t>Pets can also be included. Couples can draw their family together or separately.</a:t>
            </a:r>
          </a:p>
          <a:p>
            <a:pPr>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r>
              <a:rPr lang="en-US" dirty="0" err="1"/>
              <a:t>ly</a:t>
            </a:r>
            <a:fld id="{3B90169C-AFAA-4B3F-91CC-5EC03E22AE25}" type="slidenum">
              <a:rPr lang="en-US" smtClean="0"/>
              <a:t>5</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368305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498896"/>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Allow 15 minutes for the Introduction and Welcome section.</a:t>
            </a:r>
          </a:p>
          <a:p>
            <a:pPr marL="181240" indent="-181240">
              <a:buFont typeface="Arial" panose="020B0604020202020204" pitchFamily="34" charset="0"/>
              <a:buChar char="•"/>
            </a:pPr>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Welcome to the National Training and Development Curriculum for Foster and Adoptive Parents! Let me introduce myself and the other facilitators.</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pPr marL="181240" indent="-181240">
              <a:buFont typeface="Arial" panose="020B0604020202020204" pitchFamily="34" charset="0"/>
              <a:buChar char="•"/>
            </a:pPr>
            <a:r>
              <a:rPr lang="en-US" dirty="0">
                <a:solidFill>
                  <a:srgbClr val="000000"/>
                </a:solidFill>
                <a:latin typeface="Calibri" panose="020F0502020204030204" pitchFamily="34" charset="0"/>
              </a:rPr>
              <a:t>Introduce yourself by stating: </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Your name</a:t>
            </a:r>
          </a:p>
          <a:p>
            <a:pPr marL="374562" lvl="1"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Your role at your agency and in this class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Any other facilitators should also introduce themselves (Facilitators will share more about themselves during the next activity)</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kern="1200" dirty="0">
                <a:solidFill>
                  <a:srgbClr val="000000"/>
                </a:solidFill>
                <a:effectLst/>
                <a:latin typeface="Calibri" panose="020F0502020204030204" pitchFamily="34" charset="0"/>
                <a:ea typeface="+mn-ea"/>
                <a:cs typeface="Arial" panose="020B0604020202020204" pitchFamily="34" charset="0"/>
              </a:rPr>
              <a:t>Introduce yourself as a “facilitator” rather than a trainer because you will be facilitating the NTDC experience for prospective foster and adoptive parents, rather than teaching a course to them. The more they actively participate in the classes and </a:t>
            </a:r>
            <a:r>
              <a:rPr lang="en-US" dirty="0">
                <a:solidFill>
                  <a:srgbClr val="000000"/>
                </a:solidFill>
                <a:latin typeface="Calibri" panose="020F0502020204030204" pitchFamily="34" charset="0"/>
              </a:rPr>
              <a:t>invest in their own learning</a:t>
            </a:r>
            <a:r>
              <a:rPr lang="en-US" kern="1200" dirty="0">
                <a:solidFill>
                  <a:srgbClr val="000000"/>
                </a:solidFill>
                <a:effectLst/>
                <a:latin typeface="Calibri" panose="020F0502020204030204" pitchFamily="34" charset="0"/>
                <a:ea typeface="+mn-ea"/>
                <a:cs typeface="Arial" panose="020B0604020202020204" pitchFamily="34" charset="0"/>
              </a:rPr>
              <a:t>, the more they will gain from the curriculum.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6</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6</a:t>
            </a:fld>
            <a:endParaRPr lang="en-US" dirty="0"/>
          </a:p>
        </p:txBody>
      </p:sp>
    </p:spTree>
    <p:extLst>
      <p:ext uri="{BB962C8B-B14F-4D97-AF65-F5344CB8AC3E}">
        <p14:creationId xmlns:p14="http://schemas.microsoft.com/office/powerpoint/2010/main" val="118002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695544"/>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 </a:t>
            </a:r>
          </a:p>
          <a:p>
            <a:r>
              <a:rPr lang="en-US" kern="1200" dirty="0">
                <a:solidFill>
                  <a:srgbClr val="000000"/>
                </a:solidFill>
                <a:effectLst/>
                <a:latin typeface="Calibri" panose="020F0502020204030204" pitchFamily="34" charset="0"/>
                <a:ea typeface="+mn-ea"/>
                <a:cs typeface="Arial" panose="020B0604020202020204" pitchFamily="34" charset="0"/>
              </a:rPr>
              <a:t>This activity is intended for participants to get to know each other.  Taking the time to do this activity is an important part of building rapport among the class members. Facilitators should have their name tent or drawing completed in advance so that they can be the first people to do this activity, modeling the type of information that should be shared. </a:t>
            </a:r>
            <a:endParaRPr lang="en-US" kern="1200" dirty="0">
              <a:solidFill>
                <a:srgbClr val="000000"/>
              </a:solidFill>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We hope you’re all excited to be here today, although maybe a bit nervous too. Since we are all embarking on this journey together, we want to take some time to learn a little bit about each other. Take a minute to read the questions on the slide so that you are ready to introduce yourself to the group.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240" indent="-181240" defTabSz="966612">
              <a:buFont typeface="Arial" panose="020B0604020202020204" pitchFamily="34" charset="0"/>
              <a:buChar char="•"/>
              <a:defRPr/>
            </a:pPr>
            <a:r>
              <a:rPr lang="en-US" dirty="0">
                <a:solidFill>
                  <a:srgbClr val="000000"/>
                </a:solidFill>
                <a:latin typeface="Calibri" panose="020F0502020204030204" pitchFamily="34" charset="0"/>
              </a:rPr>
              <a:t>F</a:t>
            </a:r>
            <a:r>
              <a:rPr lang="en-US" kern="1200" dirty="0">
                <a:solidFill>
                  <a:srgbClr val="000000"/>
                </a:solidFill>
                <a:effectLst/>
                <a:latin typeface="Calibri" panose="020F0502020204030204" pitchFamily="34" charset="0"/>
                <a:ea typeface="+mn-ea"/>
                <a:cs typeface="Arial" panose="020B0604020202020204" pitchFamily="34" charset="0"/>
              </a:rPr>
              <a:t>acilitators will introduce themselves first, answering the questions on the slide.  </a:t>
            </a:r>
          </a:p>
          <a:p>
            <a:pPr marL="181240" indent="-181240" defTabSz="966612">
              <a:buFont typeface="Arial" panose="020B0604020202020204" pitchFamily="34" charset="0"/>
              <a:buChar char="•"/>
              <a:defRPr/>
            </a:pPr>
            <a:r>
              <a:rPr lang="en-US" dirty="0">
                <a:solidFill>
                  <a:srgbClr val="000000"/>
                </a:solidFill>
                <a:latin typeface="Calibri" panose="020F0502020204030204" pitchFamily="34" charset="0"/>
              </a:rPr>
              <a:t>Have each participant introduce themselves. </a:t>
            </a:r>
            <a:r>
              <a:rPr lang="en-US" kern="1200" dirty="0">
                <a:solidFill>
                  <a:srgbClr val="000000"/>
                </a:solidFill>
                <a:effectLst/>
                <a:latin typeface="Calibri" panose="020F0502020204030204" pitchFamily="34" charset="0"/>
                <a:ea typeface="+mn-ea"/>
                <a:cs typeface="Arial" panose="020B0604020202020204" pitchFamily="34" charset="0"/>
              </a:rPr>
              <a:t> If facilitating the classroom remotely, identify the participant you want to go first and then ask each participant to name the participant who should go after them.</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It’s so wonderful to get to know a little about all of you, and I’m sure we’ll be learning a lot more about each other through our time together. So that you get your bearings, let’s take a moment to talk about logistics.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7</a:t>
            </a:fld>
            <a:endParaRPr lang="en-US" dirty="0"/>
          </a:p>
        </p:txBody>
      </p:sp>
    </p:spTree>
    <p:extLst>
      <p:ext uri="{BB962C8B-B14F-4D97-AF65-F5344CB8AC3E}">
        <p14:creationId xmlns:p14="http://schemas.microsoft.com/office/powerpoint/2010/main" val="373471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dirty="0">
                <a:solidFill>
                  <a:srgbClr val="000000"/>
                </a:solidFill>
                <a:latin typeface="Calibri" panose="020F0502020204030204" pitchFamily="34" charset="0"/>
              </a:rPr>
              <a:t>FACILITATOR’S NOTE</a:t>
            </a:r>
            <a:br>
              <a:rPr lang="en-US" dirty="0">
                <a:solidFill>
                  <a:srgbClr val="000000"/>
                </a:solidFill>
                <a:latin typeface="Calibri" panose="020F0502020204030204" pitchFamily="34" charset="0"/>
              </a:rPr>
            </a:br>
            <a:r>
              <a:rPr lang="en-US" dirty="0">
                <a:solidFill>
                  <a:srgbClr val="000000"/>
                </a:solidFill>
                <a:latin typeface="Calibri" panose="020F0502020204030204" pitchFamily="34" charset="0"/>
              </a:rPr>
              <a:t>This slide should be prepared in advance of the class with appropriate information for your site.  The logistical information can be shown on the slide or in a handout created by the agency.</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Review the information and make sure you answer any questions participants have about class. </a:t>
            </a:r>
          </a:p>
        </p:txBody>
      </p:sp>
      <p:sp>
        <p:nvSpPr>
          <p:cNvPr id="4" name="Slide Number Placeholder 3"/>
          <p:cNvSpPr>
            <a:spLocks noGrp="1"/>
          </p:cNvSpPr>
          <p:nvPr>
            <p:ph type="sldNum" sz="quarter" idx="5"/>
          </p:nvPr>
        </p:nvSpPr>
        <p:spPr/>
        <p:txBody>
          <a:bodyPr/>
          <a:lstStyle/>
          <a:p>
            <a:fld id="{3B90169C-AFAA-4B3F-91CC-5EC03E22AE25}" type="slidenum">
              <a:rPr lang="en-US" smtClean="0"/>
              <a:pPr/>
              <a:t>8</a:t>
            </a:fld>
            <a:endParaRPr lang="en-US" dirty="0"/>
          </a:p>
        </p:txBody>
      </p:sp>
    </p:spTree>
    <p:extLst>
      <p:ext uri="{BB962C8B-B14F-4D97-AF65-F5344CB8AC3E}">
        <p14:creationId xmlns:p14="http://schemas.microsoft.com/office/powerpoint/2010/main" val="319815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980623"/>
          </a:xfrm>
        </p:spPr>
        <p:txBody>
          <a:bodyPr/>
          <a:lstStyle/>
          <a:p>
            <a:r>
              <a:rPr lang="en-US" b="1" kern="1200" dirty="0">
                <a:solidFill>
                  <a:srgbClr val="000000"/>
                </a:solidFill>
                <a:effectLst/>
                <a:latin typeface="Calibri" panose="020F0502020204030204" pitchFamily="34" charset="0"/>
                <a:ea typeface="+mn-ea"/>
                <a:cs typeface="+mn-cs"/>
              </a:rPr>
              <a:t>FACILITATOR’S NOTE</a:t>
            </a:r>
          </a:p>
          <a:p>
            <a:pPr defTabSz="966612">
              <a:defRPr/>
            </a:pPr>
            <a:r>
              <a:rPr lang="en-US" b="0" kern="1200" dirty="0">
                <a:solidFill>
                  <a:srgbClr val="000000"/>
                </a:solidFill>
                <a:effectLst/>
                <a:latin typeface="Calibri" panose="020F0502020204030204" pitchFamily="34" charset="0"/>
                <a:ea typeface="+mn-ea"/>
                <a:cs typeface="Arial" panose="020B0604020202020204" pitchFamily="34" charset="0"/>
              </a:rPr>
              <a:t>Allow 20 minutes for this section.</a:t>
            </a:r>
          </a:p>
          <a:p>
            <a:endParaRPr lang="en-US" b="1"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r>
              <a:rPr lang="en-US" kern="1200" dirty="0">
                <a:solidFill>
                  <a:srgbClr val="000000"/>
                </a:solidFill>
                <a:effectLst/>
                <a:latin typeface="Calibri" panose="020F0502020204030204" pitchFamily="34" charset="0"/>
                <a:ea typeface="+mn-ea"/>
                <a:cs typeface="+mn-cs"/>
              </a:rPr>
              <a:t> </a:t>
            </a:r>
            <a:endParaRPr lang="en-US" b="0" kern="1200" dirty="0">
              <a:solidFill>
                <a:srgbClr val="000000"/>
              </a:solidFill>
              <a:effectLst/>
              <a:latin typeface="Calibri" panose="020F0502020204030204" pitchFamily="34" charset="0"/>
              <a:ea typeface="+mn-ea"/>
              <a:cs typeface="+mn-cs"/>
            </a:endParaRPr>
          </a:p>
          <a:p>
            <a:r>
              <a:rPr lang="en-US" b="0" kern="1200" dirty="0">
                <a:solidFill>
                  <a:srgbClr val="000000"/>
                </a:solidFill>
                <a:effectLst/>
                <a:latin typeface="Calibri" panose="020F0502020204030204" pitchFamily="34" charset="0"/>
                <a:ea typeface="+mn-ea"/>
                <a:cs typeface="Arial" panose="020B0604020202020204" pitchFamily="34" charset="0"/>
              </a:rPr>
              <a:t>Now that we’ve introduced ourselves and covered all the logistical details, let me tell you more about this class.</a:t>
            </a: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9</a:t>
            </a:fld>
            <a:endParaRPr lang="en-US" dirty="0"/>
          </a:p>
        </p:txBody>
      </p:sp>
    </p:spTree>
    <p:extLst>
      <p:ext uri="{BB962C8B-B14F-4D97-AF65-F5344CB8AC3E}">
        <p14:creationId xmlns:p14="http://schemas.microsoft.com/office/powerpoint/2010/main" val="394416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a:srcRect l="881" t="34411" r="3607" b="23761"/>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tx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5/10/2022</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469338" y="453154"/>
            <a:ext cx="8213416" cy="1286634"/>
          </a:xfrm>
        </p:spPr>
        <p:txBody>
          <a:bodyPr/>
          <a:lstStyle>
            <a:lvl1pPr>
              <a:defRPr>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5/10/2022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5/10/2022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03470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5/10/2022</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2">
                    <a:lumMod val="50000"/>
                  </a:schemeClr>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5/10/2022</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solidFill>
                  <a:schemeClr val="tx2">
                    <a:lumMod val="50000"/>
                  </a:schemeClr>
                </a:solidFill>
              </a:defRPr>
            </a:lvl1pPr>
          </a:lstStyle>
          <a:p>
            <a:r>
              <a:rPr lang="en-US" dirty="0"/>
              <a:t>Click to edit Master title style</a:t>
            </a:r>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DE4320EF-1971-7D4F-95F8-5989EED216E3}"/>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9051"/>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alphaModFix amt="67000"/>
            <a:extLst>
              <a:ext uri="{28A0092B-C50C-407E-A947-70E740481C1C}">
                <a14:useLocalDpi xmlns:a14="http://schemas.microsoft.com/office/drawing/2010/main"/>
              </a:ext>
            </a:extLst>
          </a:blip>
          <a:stretch>
            <a:fillRect/>
          </a:stretch>
        </p:blipFill>
        <p:spPr>
          <a:xfrm>
            <a:off x="457199" y="446948"/>
            <a:ext cx="8686801" cy="5953852"/>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8689755" y="6396700"/>
            <a:ext cx="454245" cy="4613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1" name="Rectangle 10">
            <a:extLst>
              <a:ext uri="{FF2B5EF4-FFF2-40B4-BE49-F238E27FC236}">
                <a16:creationId xmlns:a16="http://schemas.microsoft.com/office/drawing/2014/main" id="{99B70DF2-85A6-9744-BB40-94B22508DE28}"/>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a:extLst>
              <a:ext uri="{FF2B5EF4-FFF2-40B4-BE49-F238E27FC236}">
                <a16:creationId xmlns:a16="http://schemas.microsoft.com/office/drawing/2014/main" id="{B89D515E-BC7E-2E45-B8D1-0661E1390E86}"/>
              </a:ext>
            </a:extLst>
          </p:cNvPr>
          <p:cNvSpPr/>
          <p:nvPr userDrawn="1"/>
        </p:nvSpPr>
        <p:spPr>
          <a:xfrm>
            <a:off x="1" y="452438"/>
            <a:ext cx="460536" cy="594836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644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46949"/>
            <a:ext cx="4114801" cy="5957951"/>
          </a:xfrm>
          <a:prstGeom prst="rect">
            <a:avLst/>
          </a:prstGeom>
        </p:spPr>
      </p:pic>
      <p:sp>
        <p:nvSpPr>
          <p:cNvPr id="13" name="Title 12"/>
          <p:cNvSpPr>
            <a:spLocks noGrp="1"/>
          </p:cNvSpPr>
          <p:nvPr>
            <p:ph type="title"/>
          </p:nvPr>
        </p:nvSpPr>
        <p:spPr>
          <a:xfrm>
            <a:off x="821765" y="1778000"/>
            <a:ext cx="3137647" cy="3346824"/>
          </a:xfrm>
        </p:spPr>
        <p:txBody>
          <a:bodyPr/>
          <a:lstStyle>
            <a:lvl1pPr algn="ctr">
              <a:defRPr sz="3150" spc="113" baseline="0">
                <a:solidFill>
                  <a:schemeClr val="tx2">
                    <a:lumMod val="50000"/>
                  </a:schemeClr>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8AED6173-482B-7A40-9146-DC446629386C}"/>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7" name="Rectangle 16">
            <a:extLst>
              <a:ext uri="{FF2B5EF4-FFF2-40B4-BE49-F238E27FC236}">
                <a16:creationId xmlns:a16="http://schemas.microsoft.com/office/drawing/2014/main" id="{9BCFED53-61CD-0A49-AB28-9EBB3AB7380A}"/>
              </a:ext>
            </a:extLst>
          </p:cNvPr>
          <p:cNvSpPr/>
          <p:nvPr userDrawn="1"/>
        </p:nvSpPr>
        <p:spPr>
          <a:xfrm>
            <a:off x="1" y="452438"/>
            <a:ext cx="460536" cy="594836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4144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8" name="Rectangle 7">
            <a:extLst>
              <a:ext uri="{FF2B5EF4-FFF2-40B4-BE49-F238E27FC236}">
                <a16:creationId xmlns:a16="http://schemas.microsoft.com/office/drawing/2014/main" id="{C7A6181E-8A60-A54F-A444-1D415D1DA95F}"/>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57961DE7-BFCD-9342-BA99-EC6CFD028EF8}"/>
              </a:ext>
            </a:extLst>
          </p:cNvPr>
          <p:cNvSpPr/>
          <p:nvPr userDrawn="1"/>
        </p:nvSpPr>
        <p:spPr>
          <a:xfrm>
            <a:off x="1" y="452438"/>
            <a:ext cx="460536" cy="594836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07548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5/10/2022</a:t>
            </a:fld>
            <a:endParaRPr lang="en-US" dirty="0">
              <a:solidFill>
                <a:srgbClr val="1F497D"/>
              </a:solidFill>
            </a:endParaRPr>
          </a:p>
        </p:txBody>
      </p:sp>
      <p:sp>
        <p:nvSpPr>
          <p:cNvPr id="7" name="Title 6"/>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5/10/2022</a:t>
            </a:fld>
            <a:endParaRPr lang="en-US" dirty="0">
              <a:solidFill>
                <a:srgbClr val="1F497D"/>
              </a:solidFill>
            </a:endParaRPr>
          </a:p>
        </p:txBody>
      </p:sp>
      <p:sp>
        <p:nvSpPr>
          <p:cNvPr id="8" name="Title 7"/>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5/10/2022</a:t>
            </a:fld>
            <a:endParaRPr lang="en-US" dirty="0">
              <a:solidFill>
                <a:srgbClr val="1F497D"/>
              </a:solidFill>
            </a:endParaRPr>
          </a:p>
        </p:txBody>
      </p:sp>
      <p:sp>
        <p:nvSpPr>
          <p:cNvPr id="10" name="Title 9"/>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8AAECD-CA93-2549-9459-FCB1E5C91582}"/>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Rectangle 12">
            <a:extLst>
              <a:ext uri="{FF2B5EF4-FFF2-40B4-BE49-F238E27FC236}">
                <a16:creationId xmlns:a16="http://schemas.microsoft.com/office/drawing/2014/main" id="{62466D3E-FFD0-EA46-B12A-B5F7810915EA}"/>
              </a:ext>
            </a:extLst>
          </p:cNvPr>
          <p:cNvSpPr/>
          <p:nvPr userDrawn="1"/>
        </p:nvSpPr>
        <p:spPr>
          <a:xfrm>
            <a:off x="1" y="452439"/>
            <a:ext cx="462775"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4" name="Picture 13" descr="NTDC-Horizontal-Gradient-Light.png">
            <a:extLst>
              <a:ext uri="{FF2B5EF4-FFF2-40B4-BE49-F238E27FC236}">
                <a16:creationId xmlns:a16="http://schemas.microsoft.com/office/drawing/2014/main" id="{B9A16B45-9CF4-A444-B194-97A82B5B3306}"/>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61042" y="452438"/>
            <a:ext cx="8228712" cy="1280160"/>
          </a:xfrm>
          <a:prstGeom prst="rect">
            <a:avLst/>
          </a:prstGeom>
        </p:spPr>
      </p:pic>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5/10/2022</a:t>
            </a:fld>
            <a:endParaRPr lang="en-US" dirty="0">
              <a:solidFill>
                <a:srgbClr val="1F497D"/>
              </a:solidFill>
            </a:endParaRPr>
          </a:p>
        </p:txBody>
      </p:sp>
      <p:sp>
        <p:nvSpPr>
          <p:cNvPr id="2" name="Title Placeholder 1"/>
          <p:cNvSpPr>
            <a:spLocks noGrp="1"/>
          </p:cNvSpPr>
          <p:nvPr>
            <p:ph type="title"/>
          </p:nvPr>
        </p:nvSpPr>
        <p:spPr>
          <a:xfrm>
            <a:off x="468726" y="452437"/>
            <a:ext cx="8208282" cy="1280161"/>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73" r:id="rId4"/>
    <p:sldLayoutId id="2147483678" r:id="rId5"/>
    <p:sldLayoutId id="2147483674" r:id="rId6"/>
    <p:sldLayoutId id="2147483662" r:id="rId7"/>
    <p:sldLayoutId id="2147483664" r:id="rId8"/>
    <p:sldLayoutId id="2147483665" r:id="rId9"/>
    <p:sldLayoutId id="2147483666" r:id="rId10"/>
    <p:sldLayoutId id="2147483675" r:id="rId11"/>
    <p:sldLayoutId id="2147483667" r:id="rId12"/>
    <p:sldLayoutId id="2147483676" r:id="rId13"/>
    <p:sldLayoutId id="2147483679" r:id="rId14"/>
    <p:sldLayoutId id="2147483668" r:id="rId15"/>
    <p:sldLayoutId id="2147483669" r:id="rId16"/>
    <p:sldLayoutId id="2147483670" r:id="rId17"/>
    <p:sldLayoutId id="2147483671" r:id="rId18"/>
  </p:sldLayoutIdLst>
  <p:hf hdr="0" ftr="0" dt="0"/>
  <p:txStyles>
    <p:titleStyle>
      <a:lvl1pPr algn="ctr" defTabSz="685766" rtl="0" eaLnBrk="1" latinLnBrk="0" hangingPunct="1">
        <a:spcBef>
          <a:spcPct val="0"/>
        </a:spcBef>
        <a:buNone/>
        <a:defRPr sz="2000" kern="1200" cap="all" spc="150" baseline="0">
          <a:ln>
            <a:noFill/>
          </a:ln>
          <a:solidFill>
            <a:schemeClr val="tx2">
              <a:lumMod val="50000"/>
            </a:schemeClr>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tiff"/><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8">
            <a:extLst>
              <a:ext uri="{FF2B5EF4-FFF2-40B4-BE49-F238E27FC236}">
                <a16:creationId xmlns:a16="http://schemas.microsoft.com/office/drawing/2014/main" id="{228DF82D-4345-C142-9B71-F1F445E40EF1}"/>
              </a:ext>
            </a:extLst>
          </p:cNvPr>
          <p:cNvSpPr txBox="1">
            <a:spLocks noGrp="1"/>
          </p:cNvSpPr>
          <p:nvPr>
            <p:ph type="title" idx="4294967295"/>
          </p:nvPr>
        </p:nvSpPr>
        <p:spPr>
          <a:xfrm>
            <a:off x="1299916" y="3263708"/>
            <a:ext cx="7444635"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panose="020F0704030504030204" pitchFamily="34" charset="77"/>
                <a:ea typeface="+mj-ea"/>
                <a:cs typeface="Arial Rounded MT Bold"/>
              </a:rPr>
              <a:t>INTRODUCTION AND WELCOME to the National training and Development curriculum for foster and adoptive parents</a:t>
            </a:r>
            <a:endPar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endParaRPr>
          </a:p>
        </p:txBody>
      </p:sp>
      <p:sp>
        <p:nvSpPr>
          <p:cNvPr id="13" name="Subtitle 6">
            <a:extLst>
              <a:ext uri="{FF2B5EF4-FFF2-40B4-BE49-F238E27FC236}">
                <a16:creationId xmlns:a16="http://schemas.microsoft.com/office/drawing/2014/main" id="{7C9A37A3-C9A3-AB40-BC8E-A856F7217E6A}"/>
              </a:ext>
            </a:extLst>
          </p:cNvPr>
          <p:cNvSpPr txBox="1">
            <a:spLocks/>
          </p:cNvSpPr>
          <p:nvPr/>
        </p:nvSpPr>
        <p:spPr>
          <a:xfrm>
            <a:off x="1421411" y="5475552"/>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FACILITATOR CLASSROOM GUIDE</a:t>
            </a:r>
          </a:p>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a:t>
            </a:fld>
            <a:endParaRPr lang="en-US" dirty="0"/>
          </a:p>
        </p:txBody>
      </p:sp>
    </p:spTree>
    <p:extLst>
      <p:ext uri="{BB962C8B-B14F-4D97-AF65-F5344CB8AC3E}">
        <p14:creationId xmlns:p14="http://schemas.microsoft.com/office/powerpoint/2010/main" val="302813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7" t="2357" r="2357" b="-2357"/>
          <a:stretch/>
        </p:blipFill>
        <p:spPr>
          <a:xfrm>
            <a:off x="-1" y="765838"/>
            <a:ext cx="9144001" cy="5541299"/>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10</a:t>
            </a:fld>
            <a:endParaRPr lang="en-US" dirty="0"/>
          </a:p>
        </p:txBody>
      </p:sp>
    </p:spTree>
    <p:extLst>
      <p:ext uri="{BB962C8B-B14F-4D97-AF65-F5344CB8AC3E}">
        <p14:creationId xmlns:p14="http://schemas.microsoft.com/office/powerpoint/2010/main" val="46601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C8ABF-4CD5-4F4A-8053-392A65905EC9}"/>
              </a:ext>
            </a:extLst>
          </p:cNvPr>
          <p:cNvSpPr>
            <a:spLocks noGrp="1"/>
          </p:cNvSpPr>
          <p:nvPr>
            <p:ph type="title" idx="4294967295"/>
          </p:nvPr>
        </p:nvSpPr>
        <p:spPr/>
        <p:txBody>
          <a:bodyPr/>
          <a:lstStyle/>
          <a:p>
            <a:r>
              <a:rPr lang="en-US" dirty="0"/>
              <a:t>Photos</a:t>
            </a:r>
          </a:p>
        </p:txBody>
      </p:sp>
      <p:pic>
        <p:nvPicPr>
          <p:cNvPr id="6" name="Picture 5" descr="A boy holding a baby.">
            <a:extLst>
              <a:ext uri="{FF2B5EF4-FFF2-40B4-BE49-F238E27FC236}">
                <a16:creationId xmlns:a16="http://schemas.microsoft.com/office/drawing/2014/main" id="{9C98F3B4-35F8-A64D-A612-CA2D60EF5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446568"/>
            <a:ext cx="2895599" cy="2994220"/>
          </a:xfrm>
          <a:prstGeom prst="rect">
            <a:avLst/>
          </a:prstGeom>
        </p:spPr>
      </p:pic>
      <p:pic>
        <p:nvPicPr>
          <p:cNvPr id="2050" name="Picture 2" descr="A man helping a young boy ride a bicycle.">
            <a:extLst>
              <a:ext uri="{FF2B5EF4-FFF2-40B4-BE49-F238E27FC236}">
                <a16:creationId xmlns:a16="http://schemas.microsoft.com/office/drawing/2014/main" id="{C62F9615-2B20-442F-B0C1-7EB5BE152F2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31" t="9088" r="15876"/>
          <a:stretch/>
        </p:blipFill>
        <p:spPr bwMode="auto">
          <a:xfrm>
            <a:off x="3352800" y="446567"/>
            <a:ext cx="2895600" cy="2987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hoto of a family.">
            <a:extLst>
              <a:ext uri="{FF2B5EF4-FFF2-40B4-BE49-F238E27FC236}">
                <a16:creationId xmlns:a16="http://schemas.microsoft.com/office/drawing/2014/main" id="{700DD670-9E43-0940-85F5-9F0A2C1299C0}"/>
              </a:ext>
            </a:extLst>
          </p:cNvPr>
          <p:cNvPicPr>
            <a:picLocks noChangeAspect="1"/>
          </p:cNvPicPr>
          <p:nvPr/>
        </p:nvPicPr>
        <p:blipFill>
          <a:blip r:embed="rId5"/>
          <a:stretch>
            <a:fillRect/>
          </a:stretch>
        </p:blipFill>
        <p:spPr>
          <a:xfrm>
            <a:off x="6248399" y="461942"/>
            <a:ext cx="2895602" cy="2938930"/>
          </a:xfrm>
          <a:prstGeom prst="rect">
            <a:avLst/>
          </a:prstGeom>
        </p:spPr>
      </p:pic>
      <p:pic>
        <p:nvPicPr>
          <p:cNvPr id="13" name="Picture 12" descr="Parent and a kid cooking.">
            <a:extLst>
              <a:ext uri="{FF2B5EF4-FFF2-40B4-BE49-F238E27FC236}">
                <a16:creationId xmlns:a16="http://schemas.microsoft.com/office/drawing/2014/main" id="{9E35CE8A-977D-C94B-919E-33E132C213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483" r="23365"/>
          <a:stretch/>
        </p:blipFill>
        <p:spPr>
          <a:xfrm>
            <a:off x="457199" y="3440787"/>
            <a:ext cx="2895601" cy="2960013"/>
          </a:xfrm>
          <a:prstGeom prst="rect">
            <a:avLst/>
          </a:prstGeom>
        </p:spPr>
      </p:pic>
      <p:pic>
        <p:nvPicPr>
          <p:cNvPr id="11" name="Picture 10" descr="A young boy playing baseball with a parent.">
            <a:extLst>
              <a:ext uri="{FF2B5EF4-FFF2-40B4-BE49-F238E27FC236}">
                <a16:creationId xmlns:a16="http://schemas.microsoft.com/office/drawing/2014/main" id="{4280DB71-DE63-4648-B585-5C4C9629521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089" t="19888" r="19937"/>
          <a:stretch/>
        </p:blipFill>
        <p:spPr>
          <a:xfrm>
            <a:off x="3352800" y="3429000"/>
            <a:ext cx="2895599" cy="2971800"/>
          </a:xfrm>
          <a:prstGeom prst="rect">
            <a:avLst/>
          </a:prstGeom>
        </p:spPr>
      </p:pic>
      <p:pic>
        <p:nvPicPr>
          <p:cNvPr id="7" name="Picture 6" descr="A woman helping a young girl.">
            <a:extLst>
              <a:ext uri="{FF2B5EF4-FFF2-40B4-BE49-F238E27FC236}">
                <a16:creationId xmlns:a16="http://schemas.microsoft.com/office/drawing/2014/main" id="{937A423F-C21F-B442-905E-7E4ECEBBCA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248" t="4932" r="7118"/>
          <a:stretch/>
        </p:blipFill>
        <p:spPr>
          <a:xfrm>
            <a:off x="6248401" y="3429000"/>
            <a:ext cx="2895600" cy="2971800"/>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p:txBody>
          <a:bodyPr/>
          <a:lstStyle/>
          <a:p>
            <a:fld id="{773137DE-5778-4973-8EC8-21DEEF19827C}" type="slidenum">
              <a:rPr lang="en-US" smtClean="0"/>
              <a:pPr/>
              <a:t>11</a:t>
            </a:fld>
            <a:endParaRPr lang="en-US" dirty="0"/>
          </a:p>
        </p:txBody>
      </p:sp>
    </p:spTree>
    <p:extLst>
      <p:ext uri="{BB962C8B-B14F-4D97-AF65-F5344CB8AC3E}">
        <p14:creationId xmlns:p14="http://schemas.microsoft.com/office/powerpoint/2010/main" val="189965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3D3F8-3E38-4E2C-B880-C2646A0E067D}"/>
              </a:ext>
            </a:extLst>
          </p:cNvPr>
          <p:cNvSpPr>
            <a:spLocks noGrp="1"/>
          </p:cNvSpPr>
          <p:nvPr>
            <p:ph type="title"/>
          </p:nvPr>
        </p:nvSpPr>
        <p:spPr>
          <a:xfrm>
            <a:off x="488950" y="457200"/>
            <a:ext cx="4083049" cy="5943600"/>
          </a:xfrm>
        </p:spPr>
        <p:txBody>
          <a:bodyPr/>
          <a:lstStyle/>
          <a:p>
            <a:r>
              <a:rPr lang="en-US" dirty="0"/>
              <a:t>Enhancing Your Toolbox</a:t>
            </a:r>
          </a:p>
        </p:txBody>
      </p:sp>
      <p:pic>
        <p:nvPicPr>
          <p:cNvPr id="7" name="Picture 6" descr="Illustration of a toolbox.">
            <a:extLst>
              <a:ext uri="{FF2B5EF4-FFF2-40B4-BE49-F238E27FC236}">
                <a16:creationId xmlns:a16="http://schemas.microsoft.com/office/drawing/2014/main" id="{C32D9275-CDBB-2843-A4B3-6400371F1CAD}"/>
              </a:ext>
            </a:extLst>
          </p:cNvPr>
          <p:cNvPicPr>
            <a:picLocks noChangeAspect="1"/>
          </p:cNvPicPr>
          <p:nvPr/>
        </p:nvPicPr>
        <p:blipFill>
          <a:blip r:embed="rId3"/>
          <a:stretch>
            <a:fillRect/>
          </a:stretch>
        </p:blipFill>
        <p:spPr>
          <a:xfrm>
            <a:off x="4918619" y="2143278"/>
            <a:ext cx="3651449" cy="2571444"/>
          </a:xfrm>
          <a:prstGeom prst="rect">
            <a:avLst/>
          </a:prstGeom>
        </p:spPr>
      </p:pic>
      <p:sp>
        <p:nvSpPr>
          <p:cNvPr id="2" name="Slide Number Placeholder 1">
            <a:extLst>
              <a:ext uri="{FF2B5EF4-FFF2-40B4-BE49-F238E27FC236}">
                <a16:creationId xmlns:a16="http://schemas.microsoft.com/office/drawing/2014/main" id="{1C01520B-8103-494B-A1F3-F770F23EEA36}"/>
              </a:ext>
            </a:extLst>
          </p:cNvPr>
          <p:cNvSpPr>
            <a:spLocks noGrp="1"/>
          </p:cNvSpPr>
          <p:nvPr>
            <p:ph type="sldNum" sz="quarter" idx="4"/>
          </p:nvPr>
        </p:nvSpPr>
        <p:spPr/>
        <p:txBody>
          <a:bodyPr/>
          <a:lstStyle/>
          <a:p>
            <a:fld id="{773137DE-5778-4973-8EC8-21DEEF19827C}" type="slidenum">
              <a:rPr lang="en-US" smtClean="0"/>
              <a:pPr/>
              <a:t>12</a:t>
            </a:fld>
            <a:endParaRPr lang="en-US" dirty="0"/>
          </a:p>
        </p:txBody>
      </p:sp>
    </p:spTree>
    <p:extLst>
      <p:ext uri="{BB962C8B-B14F-4D97-AF65-F5344CB8AC3E}">
        <p14:creationId xmlns:p14="http://schemas.microsoft.com/office/powerpoint/2010/main" val="111535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754A8-BDCA-432B-AC33-39816581714C}"/>
              </a:ext>
            </a:extLst>
          </p:cNvPr>
          <p:cNvSpPr>
            <a:spLocks noGrp="1"/>
          </p:cNvSpPr>
          <p:nvPr>
            <p:ph type="title"/>
          </p:nvPr>
        </p:nvSpPr>
        <p:spPr>
          <a:xfrm>
            <a:off x="468726" y="452437"/>
            <a:ext cx="8208282" cy="1280161"/>
          </a:xfrm>
        </p:spPr>
        <p:txBody>
          <a:bodyPr anchor="ctr">
            <a:normAutofit/>
          </a:bodyPr>
          <a:lstStyle/>
          <a:p>
            <a:r>
              <a:rPr lang="en-US" dirty="0"/>
              <a:t>Expanding your Parenting paradigm</a:t>
            </a:r>
          </a:p>
        </p:txBody>
      </p:sp>
      <p:pic>
        <p:nvPicPr>
          <p:cNvPr id="5" name="Picture 4" descr="Illustration of a video player button.">
            <a:extLst>
              <a:ext uri="{FF2B5EF4-FFF2-40B4-BE49-F238E27FC236}">
                <a16:creationId xmlns:a16="http://schemas.microsoft.com/office/drawing/2014/main" id="{4656F9F8-CFFF-4B32-BDF3-8A12E9127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033" y="1928305"/>
            <a:ext cx="5341187" cy="4198173"/>
          </a:xfrm>
          <a:prstGeom prst="rect">
            <a:avLst/>
          </a:prstGeom>
          <a:noFill/>
        </p:spPr>
      </p:pic>
      <p:sp>
        <p:nvSpPr>
          <p:cNvPr id="4" name="Slide Number Placeholder 3">
            <a:extLst>
              <a:ext uri="{FF2B5EF4-FFF2-40B4-BE49-F238E27FC236}">
                <a16:creationId xmlns:a16="http://schemas.microsoft.com/office/drawing/2014/main" id="{A0E51DBC-5DE9-4169-B7C8-61D0ACCAAFD7}"/>
              </a:ext>
            </a:extLst>
          </p:cNvPr>
          <p:cNvSpPr>
            <a:spLocks noGrp="1"/>
          </p:cNvSpPr>
          <p:nvPr>
            <p:ph type="sldNum" sz="quarter" idx="4"/>
          </p:nvPr>
        </p:nvSpPr>
        <p:spPr>
          <a:xfrm>
            <a:off x="8744552" y="6457057"/>
            <a:ext cx="321810" cy="245659"/>
          </a:xfrm>
        </p:spPr>
        <p:txBody>
          <a:bodyPr wrap="square" anchor="ctr">
            <a:normAutofit/>
          </a:bodyPr>
          <a:lstStyle/>
          <a:p>
            <a:pPr>
              <a:spcAft>
                <a:spcPts val="600"/>
              </a:spcAft>
            </a:pPr>
            <a:fld id="{773137DE-5778-4973-8EC8-21DEEF19827C}" type="slidenum">
              <a:rPr lang="en-US" smtClean="0"/>
              <a:pPr>
                <a:spcAft>
                  <a:spcPts val="600"/>
                </a:spcAft>
              </a:pPr>
              <a:t>13</a:t>
            </a:fld>
            <a:endParaRPr lang="en-US"/>
          </a:p>
        </p:txBody>
      </p:sp>
    </p:spTree>
    <p:extLst>
      <p:ext uri="{BB962C8B-B14F-4D97-AF65-F5344CB8AC3E}">
        <p14:creationId xmlns:p14="http://schemas.microsoft.com/office/powerpoint/2010/main" val="365216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3D3F8-3E38-4E2C-B880-C2646A0E067D}"/>
              </a:ext>
            </a:extLst>
          </p:cNvPr>
          <p:cNvSpPr>
            <a:spLocks noGrp="1"/>
          </p:cNvSpPr>
          <p:nvPr>
            <p:ph type="title"/>
          </p:nvPr>
        </p:nvSpPr>
        <p:spPr/>
        <p:txBody>
          <a:bodyPr/>
          <a:lstStyle/>
          <a:p>
            <a:r>
              <a:rPr lang="en-US" dirty="0"/>
              <a:t>Enhancing Your Toolbox: Finding Support</a:t>
            </a:r>
          </a:p>
        </p:txBody>
      </p:sp>
      <p:pic>
        <p:nvPicPr>
          <p:cNvPr id="23" name="Content Placeholder 22" descr="A life preserver.">
            <a:extLst>
              <a:ext uri="{FF2B5EF4-FFF2-40B4-BE49-F238E27FC236}">
                <a16:creationId xmlns:a16="http://schemas.microsoft.com/office/drawing/2014/main" id="{43447350-B20D-42DE-98B6-6E1EBD2B8D5D}"/>
              </a:ext>
              <a:ext uri="{C183D7F6-B498-43B3-948B-1728B52AA6E4}">
                <adec:decorative xmlns:adec="http://schemas.microsoft.com/office/drawing/2017/decorative" val="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011742"/>
            <a:ext cx="4038600" cy="4114738"/>
          </a:xfrm>
        </p:spPr>
      </p:pic>
      <p:sp>
        <p:nvSpPr>
          <p:cNvPr id="21" name="Content Placeholder 20">
            <a:extLst>
              <a:ext uri="{FF2B5EF4-FFF2-40B4-BE49-F238E27FC236}">
                <a16:creationId xmlns:a16="http://schemas.microsoft.com/office/drawing/2014/main" id="{7F21B175-4CC7-4BD5-A469-E086ECE6D03D}"/>
              </a:ext>
            </a:extLst>
          </p:cNvPr>
          <p:cNvSpPr>
            <a:spLocks noGrp="1"/>
          </p:cNvSpPr>
          <p:nvPr>
            <p:ph sz="half" idx="2"/>
          </p:nvPr>
        </p:nvSpPr>
        <p:spPr>
          <a:xfrm>
            <a:off x="4638408" y="2615609"/>
            <a:ext cx="4038600" cy="2041961"/>
          </a:xfrm>
        </p:spPr>
        <p:txBody>
          <a:bodyPr>
            <a:normAutofit/>
          </a:bodyPr>
          <a:lstStyle/>
          <a:p>
            <a:pPr marL="34288" indent="0" algn="ctr">
              <a:buNone/>
            </a:pPr>
            <a:r>
              <a:rPr lang="en-US" sz="2800" dirty="0"/>
              <a:t>Supportive people and places that help keep us afloat.</a:t>
            </a:r>
          </a:p>
        </p:txBody>
      </p:sp>
      <p:sp>
        <p:nvSpPr>
          <p:cNvPr id="2" name="Slide Number Placeholder 1">
            <a:extLst>
              <a:ext uri="{FF2B5EF4-FFF2-40B4-BE49-F238E27FC236}">
                <a16:creationId xmlns:a16="http://schemas.microsoft.com/office/drawing/2014/main" id="{1C01520B-8103-494B-A1F3-F770F23EEA36}"/>
              </a:ext>
            </a:extLst>
          </p:cNvPr>
          <p:cNvSpPr>
            <a:spLocks noGrp="1"/>
          </p:cNvSpPr>
          <p:nvPr>
            <p:ph type="sldNum" sz="quarter" idx="4"/>
          </p:nvPr>
        </p:nvSpPr>
        <p:spPr/>
        <p:txBody>
          <a:bodyPr/>
          <a:lstStyle/>
          <a:p>
            <a:fld id="{773137DE-5778-4973-8EC8-21DEEF19827C}" type="slidenum">
              <a:rPr lang="en-US" smtClean="0"/>
              <a:pPr/>
              <a:t>14</a:t>
            </a:fld>
            <a:endParaRPr lang="en-US" dirty="0"/>
          </a:p>
        </p:txBody>
      </p:sp>
    </p:spTree>
    <p:extLst>
      <p:ext uri="{BB962C8B-B14F-4D97-AF65-F5344CB8AC3E}">
        <p14:creationId xmlns:p14="http://schemas.microsoft.com/office/powerpoint/2010/main" val="3861583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D156FF97-798B-5C4C-93F4-533C3ABA38BD}"/>
              </a:ext>
            </a:extLst>
          </p:cNvPr>
          <p:cNvSpPr txBox="1">
            <a:spLocks noGrp="1"/>
          </p:cNvSpPr>
          <p:nvPr>
            <p:ph type="title" idx="4294967295"/>
          </p:nvPr>
        </p:nvSpPr>
        <p:spPr>
          <a:xfrm>
            <a:off x="1299916" y="3191639"/>
            <a:ext cx="7571709"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113" normalizeH="0" baseline="0" noProof="0" dirty="0">
                <a:ln>
                  <a:noFill/>
                </a:ln>
                <a:solidFill>
                  <a:schemeClr val="bg1"/>
                </a:solidFill>
                <a:effectLst/>
                <a:uLnTx/>
                <a:uFillTx/>
                <a:latin typeface="Arial Rounded MT Bold"/>
                <a:ea typeface="+mj-ea"/>
                <a:cs typeface="Arial Rounded MT Bold"/>
              </a:rPr>
              <a:t>SECTION 3:</a:t>
            </a:r>
            <a:endParaRPr kumimoji="0" lang="en-US" sz="2400" b="0" i="0" u="none" strike="noStrike" kern="1200" cap="all" spc="113" normalizeH="0" baseline="0" noProof="0" dirty="0">
              <a:ln>
                <a:noFill/>
              </a:ln>
              <a:solidFill>
                <a:schemeClr val="bg1"/>
              </a:solidFill>
              <a:effectLst/>
              <a:uLnTx/>
              <a:uFillTx/>
              <a:latin typeface="Arial Rounded MT Bold"/>
              <a:ea typeface="+mj-ea"/>
              <a:cs typeface="Arial Rounded MT Bold"/>
            </a:endParaRPr>
          </a:p>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rPr>
              <a:t>Developing capacity to support children and families</a:t>
            </a:r>
          </a:p>
        </p:txBody>
      </p:sp>
      <p:sp>
        <p:nvSpPr>
          <p:cNvPr id="4" name="Slide Number Placeholder 3"/>
          <p:cNvSpPr>
            <a:spLocks noGrp="1"/>
          </p:cNvSpPr>
          <p:nvPr>
            <p:ph type="sldNum" sz="quarter" idx="4"/>
          </p:nvPr>
        </p:nvSpPr>
        <p:spPr/>
        <p:txBody>
          <a:bodyPr/>
          <a:lstStyle/>
          <a:p>
            <a:fld id="{773137DE-5778-4973-8EC8-21DEEF19827C}" type="slidenum">
              <a:rPr lang="en-US" smtClean="0"/>
              <a:pPr/>
              <a:t>15</a:t>
            </a:fld>
            <a:endParaRPr lang="en-US" dirty="0"/>
          </a:p>
        </p:txBody>
      </p:sp>
    </p:spTree>
    <p:extLst>
      <p:ext uri="{BB962C8B-B14F-4D97-AF65-F5344CB8AC3E}">
        <p14:creationId xmlns:p14="http://schemas.microsoft.com/office/powerpoint/2010/main" val="2190579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96B9234-DFDB-47C2-B819-CEC2E9CC84A5}"/>
              </a:ext>
            </a:extLst>
          </p:cNvPr>
          <p:cNvSpPr>
            <a:spLocks noGrp="1"/>
          </p:cNvSpPr>
          <p:nvPr>
            <p:ph type="title" idx="4294967295"/>
          </p:nvPr>
        </p:nvSpPr>
        <p:spPr>
          <a:xfrm>
            <a:off x="4105773" y="727449"/>
            <a:ext cx="4960589" cy="49244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C13420"/>
                </a:solidFill>
                <a:effectLst/>
                <a:uLnTx/>
                <a:uFillTx/>
                <a:latin typeface="+mj-lt"/>
                <a:ea typeface="+mn-ea"/>
                <a:cs typeface="+mn-cs"/>
              </a:rPr>
              <a:t>Providing Tools for Parenting!</a:t>
            </a:r>
          </a:p>
        </p:txBody>
      </p:sp>
      <p:pic>
        <p:nvPicPr>
          <p:cNvPr id="18" name="Picture 17">
            <a:extLst>
              <a:ext uri="{FF2B5EF4-FFF2-40B4-BE49-F238E27FC236}">
                <a16:creationId xmlns:a16="http://schemas.microsoft.com/office/drawing/2014/main" id="{3FEB5129-86B3-436E-93C8-23BFF5F92D58}"/>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6185" y="258533"/>
            <a:ext cx="3935572" cy="1090486"/>
          </a:xfrm>
          <a:prstGeom prst="rect">
            <a:avLst/>
          </a:prstGeom>
        </p:spPr>
      </p:pic>
      <p:sp>
        <p:nvSpPr>
          <p:cNvPr id="59" name="Rectangle 58">
            <a:extLst>
              <a:ext uri="{FF2B5EF4-FFF2-40B4-BE49-F238E27FC236}">
                <a16:creationId xmlns:a16="http://schemas.microsoft.com/office/drawing/2014/main" id="{F3525D53-098D-CC49-B2B6-FB5CB6E7341B}"/>
              </a:ext>
              <a:ext uri="{C183D7F6-B498-43B3-948B-1728B52AA6E4}">
                <adec:decorative xmlns:adec="http://schemas.microsoft.com/office/drawing/2017/decorative" val="1"/>
              </a:ext>
            </a:extLst>
          </p:cNvPr>
          <p:cNvSpPr/>
          <p:nvPr/>
        </p:nvSpPr>
        <p:spPr>
          <a:xfrm>
            <a:off x="6874831" y="2767654"/>
            <a:ext cx="1553875" cy="22529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ADC01EB-76E1-D343-B884-5247C533F87B}"/>
              </a:ext>
              <a:ext uri="{C183D7F6-B498-43B3-948B-1728B52AA6E4}">
                <adec:decorative xmlns:adec="http://schemas.microsoft.com/office/drawing/2017/decorative" val="1"/>
              </a:ext>
            </a:extLst>
          </p:cNvPr>
          <p:cNvSpPr/>
          <p:nvPr/>
        </p:nvSpPr>
        <p:spPr>
          <a:xfrm>
            <a:off x="1086622" y="2767655"/>
            <a:ext cx="1601297" cy="22529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Illustration of a toolbox.">
            <a:extLst>
              <a:ext uri="{FF2B5EF4-FFF2-40B4-BE49-F238E27FC236}">
                <a16:creationId xmlns:a16="http://schemas.microsoft.com/office/drawing/2014/main" id="{83265F67-EFE6-4815-865C-36FE6C357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25" y="2767654"/>
            <a:ext cx="3147729" cy="2214520"/>
          </a:xfrm>
          <a:prstGeom prst="rect">
            <a:avLst/>
          </a:prstGeom>
        </p:spPr>
      </p:pic>
      <p:sp>
        <p:nvSpPr>
          <p:cNvPr id="23" name="TextBox 22">
            <a:extLst>
              <a:ext uri="{FF2B5EF4-FFF2-40B4-BE49-F238E27FC236}">
                <a16:creationId xmlns:a16="http://schemas.microsoft.com/office/drawing/2014/main" id="{6D2DC494-D60B-4A19-A81D-039D4A7431C6}"/>
              </a:ext>
            </a:extLst>
          </p:cNvPr>
          <p:cNvSpPr txBox="1"/>
          <p:nvPr/>
        </p:nvSpPr>
        <p:spPr>
          <a:xfrm>
            <a:off x="1015603" y="3043182"/>
            <a:ext cx="1567656" cy="1938992"/>
          </a:xfrm>
          <a:prstGeom prst="rect">
            <a:avLst/>
          </a:prstGeom>
          <a:noFill/>
        </p:spPr>
        <p:txBody>
          <a:bodyPr wrap="square" rtlCol="0">
            <a:spAutoFit/>
          </a:bodyPr>
          <a:lstStyle/>
          <a:p>
            <a:pPr algn="ctr"/>
            <a:r>
              <a:rPr lang="en-US" sz="2000" dirty="0"/>
              <a:t>Self-Assessment </a:t>
            </a:r>
            <a:r>
              <a:rPr lang="en-US" sz="2000" b="1" i="1" dirty="0">
                <a:solidFill>
                  <a:srgbClr val="C13420"/>
                </a:solidFill>
              </a:rPr>
              <a:t>Before</a:t>
            </a:r>
            <a:r>
              <a:rPr lang="en-US" sz="2000" dirty="0"/>
              <a:t> Classroom-Based Training</a:t>
            </a:r>
          </a:p>
        </p:txBody>
      </p:sp>
      <p:sp>
        <p:nvSpPr>
          <p:cNvPr id="40" name="TextBox 39">
            <a:extLst>
              <a:ext uri="{FF2B5EF4-FFF2-40B4-BE49-F238E27FC236}">
                <a16:creationId xmlns:a16="http://schemas.microsoft.com/office/drawing/2014/main" id="{1C8A801F-A47E-4CA9-99E7-18B71F93C09E}"/>
              </a:ext>
            </a:extLst>
          </p:cNvPr>
          <p:cNvSpPr txBox="1"/>
          <p:nvPr/>
        </p:nvSpPr>
        <p:spPr>
          <a:xfrm>
            <a:off x="3235225" y="1520122"/>
            <a:ext cx="4960589" cy="1015663"/>
          </a:xfrm>
          <a:prstGeom prst="rect">
            <a:avLst/>
          </a:prstGeom>
          <a:noFill/>
        </p:spPr>
        <p:txBody>
          <a:bodyPr wrap="square" rtlCol="0">
            <a:spAutoFit/>
          </a:bodyPr>
          <a:lstStyle/>
          <a:p>
            <a:r>
              <a:rPr lang="en-US" sz="2000" dirty="0">
                <a:solidFill>
                  <a:srgbClr val="C13420"/>
                </a:solidFill>
                <a:latin typeface="+mj-lt"/>
              </a:rPr>
              <a:t>Classroom-Based &amp; Online Training</a:t>
            </a:r>
          </a:p>
          <a:p>
            <a:r>
              <a:rPr lang="en-US" sz="2000" dirty="0"/>
              <a:t>Includes a combination of online and in-person content</a:t>
            </a:r>
            <a:endParaRPr lang="en-US" sz="2000" dirty="0">
              <a:solidFill>
                <a:srgbClr val="C13420"/>
              </a:solidFill>
              <a:latin typeface="+mj-lt"/>
            </a:endParaRPr>
          </a:p>
        </p:txBody>
      </p:sp>
      <p:sp>
        <p:nvSpPr>
          <p:cNvPr id="36" name="TextBox 35">
            <a:extLst>
              <a:ext uri="{FF2B5EF4-FFF2-40B4-BE49-F238E27FC236}">
                <a16:creationId xmlns:a16="http://schemas.microsoft.com/office/drawing/2014/main" id="{783E38C3-98C6-4792-AF45-D7841104A8F6}"/>
              </a:ext>
            </a:extLst>
          </p:cNvPr>
          <p:cNvSpPr txBox="1"/>
          <p:nvPr/>
        </p:nvSpPr>
        <p:spPr>
          <a:xfrm>
            <a:off x="6756390" y="3042435"/>
            <a:ext cx="1601297" cy="1938992"/>
          </a:xfrm>
          <a:prstGeom prst="rect">
            <a:avLst/>
          </a:prstGeom>
          <a:noFill/>
        </p:spPr>
        <p:txBody>
          <a:bodyPr wrap="square" rtlCol="0">
            <a:spAutoFit/>
          </a:bodyPr>
          <a:lstStyle/>
          <a:p>
            <a:pPr algn="ctr"/>
            <a:r>
              <a:rPr lang="en-US" sz="2000" dirty="0"/>
              <a:t>Self-Assessment </a:t>
            </a:r>
          </a:p>
          <a:p>
            <a:pPr algn="ctr"/>
            <a:r>
              <a:rPr lang="en-US" sz="2000" b="1" i="1" dirty="0">
                <a:solidFill>
                  <a:srgbClr val="C13420"/>
                </a:solidFill>
              </a:rPr>
              <a:t>After </a:t>
            </a:r>
            <a:endParaRPr lang="en-US" sz="2000" dirty="0">
              <a:solidFill>
                <a:srgbClr val="C13420"/>
              </a:solidFill>
            </a:endParaRPr>
          </a:p>
          <a:p>
            <a:pPr algn="ctr"/>
            <a:r>
              <a:rPr lang="en-US" sz="2000" dirty="0"/>
              <a:t>Classroom-Based Training</a:t>
            </a:r>
          </a:p>
        </p:txBody>
      </p:sp>
      <p:sp>
        <p:nvSpPr>
          <p:cNvPr id="54" name="TextBox 53">
            <a:extLst>
              <a:ext uri="{FF2B5EF4-FFF2-40B4-BE49-F238E27FC236}">
                <a16:creationId xmlns:a16="http://schemas.microsoft.com/office/drawing/2014/main" id="{E7395B61-53E3-2241-8C15-8F5B34184A65}"/>
              </a:ext>
            </a:extLst>
          </p:cNvPr>
          <p:cNvSpPr txBox="1"/>
          <p:nvPr/>
        </p:nvSpPr>
        <p:spPr>
          <a:xfrm>
            <a:off x="3385299" y="5214043"/>
            <a:ext cx="4960589" cy="1015663"/>
          </a:xfrm>
          <a:prstGeom prst="rect">
            <a:avLst/>
          </a:prstGeom>
          <a:noFill/>
        </p:spPr>
        <p:txBody>
          <a:bodyPr wrap="square" rtlCol="0">
            <a:spAutoFit/>
          </a:bodyPr>
          <a:lstStyle/>
          <a:p>
            <a:r>
              <a:rPr lang="en-US" sz="2000" dirty="0">
                <a:solidFill>
                  <a:srgbClr val="C13420"/>
                </a:solidFill>
                <a:latin typeface="+mj-lt"/>
              </a:rPr>
              <a:t>“Right-Time” Training</a:t>
            </a:r>
          </a:p>
          <a:p>
            <a:r>
              <a:rPr lang="en-US" sz="2000" dirty="0"/>
              <a:t>Access to online content anytime-when you need it the most.</a:t>
            </a:r>
            <a:endParaRPr lang="en-US" sz="2000" dirty="0">
              <a:solidFill>
                <a:srgbClr val="C13420"/>
              </a:solidFill>
              <a:latin typeface="+mj-lt"/>
            </a:endParaRPr>
          </a:p>
        </p:txBody>
      </p:sp>
      <p:pic>
        <p:nvPicPr>
          <p:cNvPr id="53" name="Picture 52">
            <a:extLst>
              <a:ext uri="{FF2B5EF4-FFF2-40B4-BE49-F238E27FC236}">
                <a16:creationId xmlns:a16="http://schemas.microsoft.com/office/drawing/2014/main" id="{15ED37CC-DFD5-604A-98B3-0631534928A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4382" y="1612099"/>
            <a:ext cx="698020" cy="564953"/>
          </a:xfrm>
          <a:prstGeom prst="rect">
            <a:avLst/>
          </a:prstGeom>
        </p:spPr>
      </p:pic>
      <p:pic>
        <p:nvPicPr>
          <p:cNvPr id="56" name="Picture 55">
            <a:extLst>
              <a:ext uri="{FF2B5EF4-FFF2-40B4-BE49-F238E27FC236}">
                <a16:creationId xmlns:a16="http://schemas.microsoft.com/office/drawing/2014/main" id="{77CD4C38-D0F0-4045-83C5-912029F2CBD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330" y="5414690"/>
            <a:ext cx="716290" cy="614367"/>
          </a:xfrm>
          <a:prstGeom prst="rect">
            <a:avLst/>
          </a:prstGeom>
        </p:spPr>
      </p:pic>
      <p:sp>
        <p:nvSpPr>
          <p:cNvPr id="42" name="Slide Number Placeholder 2">
            <a:extLst>
              <a:ext uri="{FF2B5EF4-FFF2-40B4-BE49-F238E27FC236}">
                <a16:creationId xmlns:a16="http://schemas.microsoft.com/office/drawing/2014/main" id="{6C68EFA7-1C0B-4B11-840E-E724234A6E1F}"/>
              </a:ext>
            </a:extLst>
          </p:cNvPr>
          <p:cNvSpPr txBox="1">
            <a:spLocks/>
          </p:cNvSpPr>
          <p:nvPr/>
        </p:nvSpPr>
        <p:spPr>
          <a:xfrm>
            <a:off x="8743462" y="6457057"/>
            <a:ext cx="321810" cy="245659"/>
          </a:xfrm>
          <a:prstGeom prst="rect">
            <a:avLst/>
          </a:prstGeom>
          <a:ln w="19050">
            <a:noFill/>
          </a:ln>
        </p:spPr>
        <p:txBody>
          <a:bodyPr vert="horz" wrap="square" lIns="0" tIns="0" rIns="0" bIns="0" rtlCol="0" anchor="ctr" anchorCtr="0"/>
          <a:lstStyle>
            <a:defPPr>
              <a:defRPr lang="en-US"/>
            </a:defPPr>
            <a:lvl1pPr marL="0" algn="ctr" defTabSz="914400" rtl="0" eaLnBrk="1" latinLnBrk="0" hangingPunct="1">
              <a:defRPr sz="825"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mtClean="0"/>
              <a:pPr/>
              <a:t>16</a:t>
            </a:fld>
            <a:endParaRPr lang="en-US" dirty="0"/>
          </a:p>
        </p:txBody>
      </p:sp>
    </p:spTree>
    <p:extLst>
      <p:ext uri="{BB962C8B-B14F-4D97-AF65-F5344CB8AC3E}">
        <p14:creationId xmlns:p14="http://schemas.microsoft.com/office/powerpoint/2010/main" val="102909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7DF2C-9B28-4835-B647-A2D6E21206D2}"/>
              </a:ext>
            </a:extLst>
          </p:cNvPr>
          <p:cNvSpPr>
            <a:spLocks noGrp="1"/>
          </p:cNvSpPr>
          <p:nvPr>
            <p:ph type="title"/>
          </p:nvPr>
        </p:nvSpPr>
        <p:spPr/>
        <p:txBody>
          <a:bodyPr/>
          <a:lstStyle/>
          <a:p>
            <a:r>
              <a:rPr lang="en-US" dirty="0"/>
              <a:t>Participant Resource Manual</a:t>
            </a:r>
          </a:p>
        </p:txBody>
      </p:sp>
      <p:pic>
        <p:nvPicPr>
          <p:cNvPr id="6" name="Content Placeholder 5" descr="Cover of the NTDC Participant Resource Manual">
            <a:extLst>
              <a:ext uri="{FF2B5EF4-FFF2-40B4-BE49-F238E27FC236}">
                <a16:creationId xmlns:a16="http://schemas.microsoft.com/office/drawing/2014/main" id="{D8E1649C-BE43-424D-AF37-B558FC9D4E05}"/>
              </a:ext>
            </a:extLst>
          </p:cNvPr>
          <p:cNvPicPr>
            <a:picLocks noGrp="1" noChangeAspect="1"/>
          </p:cNvPicPr>
          <p:nvPr>
            <p:ph sz="quarter" idx="10"/>
          </p:nvPr>
        </p:nvPicPr>
        <p:blipFill>
          <a:blip r:embed="rId3"/>
          <a:stretch>
            <a:fillRect/>
          </a:stretch>
        </p:blipFill>
        <p:spPr>
          <a:xfrm>
            <a:off x="4572000" y="531628"/>
            <a:ext cx="4041775" cy="5925429"/>
          </a:xfrm>
          <a:prstGeom prst="rect">
            <a:avLst/>
          </a:prstGeom>
        </p:spPr>
      </p:pic>
      <p:sp>
        <p:nvSpPr>
          <p:cNvPr id="4" name="Slide Number Placeholder 3">
            <a:extLst>
              <a:ext uri="{FF2B5EF4-FFF2-40B4-BE49-F238E27FC236}">
                <a16:creationId xmlns:a16="http://schemas.microsoft.com/office/drawing/2014/main" id="{43B64EE9-181F-41D3-8838-C0074DC60BF2}"/>
              </a:ext>
            </a:extLst>
          </p:cNvPr>
          <p:cNvSpPr>
            <a:spLocks noGrp="1"/>
          </p:cNvSpPr>
          <p:nvPr>
            <p:ph type="sldNum" sz="quarter" idx="4"/>
          </p:nvPr>
        </p:nvSpPr>
        <p:spPr/>
        <p:txBody>
          <a:bodyPr/>
          <a:lstStyle/>
          <a:p>
            <a:fld id="{773137DE-5778-4973-8EC8-21DEEF19827C}" type="slidenum">
              <a:rPr lang="en-US" smtClean="0"/>
              <a:pPr/>
              <a:t>17</a:t>
            </a:fld>
            <a:endParaRPr lang="en-US" dirty="0"/>
          </a:p>
        </p:txBody>
      </p:sp>
    </p:spTree>
    <p:extLst>
      <p:ext uri="{BB962C8B-B14F-4D97-AF65-F5344CB8AC3E}">
        <p14:creationId xmlns:p14="http://schemas.microsoft.com/office/powerpoint/2010/main" val="384566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81464-B755-4EEB-80CF-D85A71D70A09}"/>
              </a:ext>
            </a:extLst>
          </p:cNvPr>
          <p:cNvSpPr>
            <a:spLocks noGrp="1"/>
          </p:cNvSpPr>
          <p:nvPr>
            <p:ph type="title" idx="4294967295"/>
          </p:nvPr>
        </p:nvSpPr>
        <p:spPr/>
        <p:txBody>
          <a:bodyPr/>
          <a:lstStyle/>
          <a:p>
            <a:r>
              <a:rPr lang="en-US" dirty="0"/>
              <a:t>NTDC Color WHEEL</a:t>
            </a:r>
          </a:p>
        </p:txBody>
      </p:sp>
      <p:pic>
        <p:nvPicPr>
          <p:cNvPr id="4" name="Picture 3"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8B4F0C62-9171-45F2-A806-CD9FB9CEB28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37953" y="255182"/>
            <a:ext cx="8106599" cy="6201876"/>
          </a:xfrm>
          <a:prstGeom prst="rect">
            <a:avLst/>
          </a:prstGeom>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18</a:t>
            </a:fld>
            <a:endParaRPr lang="en-US" dirty="0"/>
          </a:p>
        </p:txBody>
      </p:sp>
    </p:spTree>
    <p:extLst>
      <p:ext uri="{BB962C8B-B14F-4D97-AF65-F5344CB8AC3E}">
        <p14:creationId xmlns:p14="http://schemas.microsoft.com/office/powerpoint/2010/main" val="421820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a:xfrm>
            <a:off x="1213336" y="453154"/>
            <a:ext cx="7469418" cy="1286634"/>
          </a:xfrm>
        </p:spPr>
        <p:txBody>
          <a:bodyPr/>
          <a:lstStyle/>
          <a:p>
            <a:r>
              <a:rPr lang="en-US" dirty="0"/>
              <a:t> Characteristics of successful foster and adoptive parents</a:t>
            </a:r>
          </a:p>
        </p:txBody>
      </p:sp>
      <p:pic>
        <p:nvPicPr>
          <p:cNvPr id="13" name="Picture 12" descr="Illustrati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0A2D2DE6-CBAC-824C-8A3D-A06CAABCC5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3336" y="2257034"/>
            <a:ext cx="6667500" cy="3524250"/>
          </a:xfrm>
          <a:prstGeom prst="rect">
            <a:avLst/>
          </a:prstGeom>
        </p:spPr>
      </p:pic>
      <p:sp>
        <p:nvSpPr>
          <p:cNvPr id="14" name="Rectangle 13">
            <a:extLst>
              <a:ext uri="{FF2B5EF4-FFF2-40B4-BE49-F238E27FC236}">
                <a16:creationId xmlns:a16="http://schemas.microsoft.com/office/drawing/2014/main" id="{5A127787-0349-E74D-BE49-9EBA2F3A8287}"/>
              </a:ext>
              <a:ext uri="{C183D7F6-B498-43B3-948B-1728B52AA6E4}">
                <adec:decorative xmlns:adec="http://schemas.microsoft.com/office/drawing/2017/decorative" val="1"/>
              </a:ext>
            </a:extLst>
          </p:cNvPr>
          <p:cNvSpPr/>
          <p:nvPr/>
        </p:nvSpPr>
        <p:spPr>
          <a:xfrm>
            <a:off x="2206432" y="2909142"/>
            <a:ext cx="1646603" cy="355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1">
            <a:extLst>
              <a:ext uri="{FF2B5EF4-FFF2-40B4-BE49-F238E27FC236}">
                <a16:creationId xmlns:a16="http://schemas.microsoft.com/office/drawing/2014/main" id="{5B45886A-66A4-DA43-9D6F-8E8AD595D018}"/>
              </a:ext>
            </a:extLst>
          </p:cNvPr>
          <p:cNvSpPr txBox="1">
            <a:spLocks/>
          </p:cNvSpPr>
          <p:nvPr/>
        </p:nvSpPr>
        <p:spPr>
          <a:xfrm>
            <a:off x="8758728" y="6471233"/>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19</a:t>
            </a:fld>
            <a:endParaRPr lang="en-US" sz="830" dirty="0">
              <a:solidFill>
                <a:schemeClr val="bg1"/>
              </a:solidFill>
            </a:endParaRPr>
          </a:p>
        </p:txBody>
      </p:sp>
    </p:spTree>
    <p:extLst>
      <p:ext uri="{BB962C8B-B14F-4D97-AF65-F5344CB8AC3E}">
        <p14:creationId xmlns:p14="http://schemas.microsoft.com/office/powerpoint/2010/main" val="348735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To prepare for the class</a:t>
            </a:r>
          </a:p>
        </p:txBody>
      </p:sp>
      <p:sp>
        <p:nvSpPr>
          <p:cNvPr id="12" name="Content Placeholder 11">
            <a:extLst>
              <a:ext uri="{FF2B5EF4-FFF2-40B4-BE49-F238E27FC236}">
                <a16:creationId xmlns:a16="http://schemas.microsoft.com/office/drawing/2014/main" id="{0FEBF11E-F233-3D44-91C1-B53C72AC749F}"/>
              </a:ext>
            </a:extLst>
          </p:cNvPr>
          <p:cNvSpPr>
            <a:spLocks noGrp="1"/>
          </p:cNvSpPr>
          <p:nvPr>
            <p:ph idx="1"/>
          </p:nvPr>
        </p:nvSpPr>
        <p:spPr/>
        <p:txBody>
          <a:bodyPr/>
          <a:lstStyle/>
          <a:p>
            <a:r>
              <a:rPr lang="en-US" dirty="0"/>
              <a:t>See Notes view</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2088878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4">
            <a:extLst>
              <a:ext uri="{FF2B5EF4-FFF2-40B4-BE49-F238E27FC236}">
                <a16:creationId xmlns:a16="http://schemas.microsoft.com/office/drawing/2014/main" id="{E0E5A509-69F7-6143-A8DB-C1894A7E9D9C}"/>
              </a:ext>
            </a:extLst>
          </p:cNvPr>
          <p:cNvSpPr txBox="1">
            <a:spLocks noGrp="1"/>
          </p:cNvSpPr>
          <p:nvPr>
            <p:ph type="title" idx="4294967295"/>
          </p:nvPr>
        </p:nvSpPr>
        <p:spPr>
          <a:xfrm>
            <a:off x="457199" y="4030358"/>
            <a:ext cx="4114801" cy="2433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all" spc="113" normalizeH="0" baseline="0" noProof="0" dirty="0">
                <a:ln>
                  <a:noFill/>
                </a:ln>
                <a:solidFill>
                  <a:schemeClr val="tx2">
                    <a:lumMod val="50000"/>
                  </a:schemeClr>
                </a:solidFill>
                <a:effectLst/>
                <a:uLnTx/>
                <a:uFillTx/>
                <a:latin typeface="Arial Rounded MT Bold"/>
                <a:ea typeface="+mj-ea"/>
                <a:cs typeface="Arial Rounded MT Bold"/>
              </a:rPr>
              <a:t>Reflection/ relevance</a:t>
            </a:r>
          </a:p>
        </p:txBody>
      </p:sp>
      <p:pic>
        <p:nvPicPr>
          <p:cNvPr id="8" name="Picture 7" descr="Illustration of a light bulb.">
            <a:extLst>
              <a:ext uri="{FF2B5EF4-FFF2-40B4-BE49-F238E27FC236}">
                <a16:creationId xmlns:a16="http://schemas.microsoft.com/office/drawing/2014/main" id="{4FDEF967-34E9-6F47-9ECF-8C5FE3B675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3305" y="1368828"/>
            <a:ext cx="2446714" cy="3058391"/>
          </a:xfrm>
          <a:prstGeom prst="rect">
            <a:avLst/>
          </a:prstGeom>
        </p:spPr>
      </p:pic>
      <p:sp>
        <p:nvSpPr>
          <p:cNvPr id="4" name="Content Placeholder 3">
            <a:extLst>
              <a:ext uri="{FF2B5EF4-FFF2-40B4-BE49-F238E27FC236}">
                <a16:creationId xmlns:a16="http://schemas.microsoft.com/office/drawing/2014/main" id="{9B5F38E5-0967-48D8-9107-4733CF0803EA}"/>
              </a:ext>
            </a:extLst>
          </p:cNvPr>
          <p:cNvSpPr>
            <a:spLocks noGrp="1"/>
          </p:cNvSpPr>
          <p:nvPr>
            <p:ph sz="quarter" idx="10"/>
          </p:nvPr>
        </p:nvSpPr>
        <p:spPr/>
        <p:txBody>
          <a:bodyPr/>
          <a:lstStyle/>
          <a:p>
            <a:endParaRPr lang="en-US" dirty="0"/>
          </a:p>
          <a:p>
            <a:endParaRPr lang="en-US" dirty="0"/>
          </a:p>
          <a:p>
            <a:endParaRPr lang="en-US" dirty="0"/>
          </a:p>
          <a:p>
            <a:endParaRPr lang="en-US" dirty="0"/>
          </a:p>
          <a:p>
            <a:r>
              <a:rPr lang="en-US" sz="2400" dirty="0"/>
              <a:t>Using </a:t>
            </a:r>
            <a:r>
              <a:rPr lang="en-US" sz="2400" b="1" u="sng" dirty="0"/>
              <a:t>Handout #1</a:t>
            </a:r>
            <a:r>
              <a:rPr lang="en-US" sz="2400" dirty="0"/>
              <a:t>,  identify one strength and one challenge </a:t>
            </a:r>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fld id="{773137DE-5778-4973-8EC8-21DEEF19827C}" type="slidenum">
              <a:rPr lang="en-US" smtClean="0"/>
              <a:pPr/>
              <a:t>20</a:t>
            </a:fld>
            <a:endParaRPr lang="en-US" dirty="0"/>
          </a:p>
        </p:txBody>
      </p:sp>
    </p:spTree>
    <p:extLst>
      <p:ext uri="{BB962C8B-B14F-4D97-AF65-F5344CB8AC3E}">
        <p14:creationId xmlns:p14="http://schemas.microsoft.com/office/powerpoint/2010/main" val="1722886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9D7A4-291C-427C-8D6D-BBD3F5FD59EF}"/>
              </a:ext>
            </a:extLst>
          </p:cNvPr>
          <p:cNvSpPr>
            <a:spLocks noGrp="1"/>
          </p:cNvSpPr>
          <p:nvPr>
            <p:ph type="title"/>
          </p:nvPr>
        </p:nvSpPr>
        <p:spPr/>
        <p:txBody>
          <a:bodyPr/>
          <a:lstStyle/>
          <a:p>
            <a:r>
              <a:rPr lang="en-US" dirty="0"/>
              <a:t>Lifelong Learning</a:t>
            </a:r>
          </a:p>
        </p:txBody>
      </p:sp>
      <p:pic>
        <p:nvPicPr>
          <p:cNvPr id="5" name="Content Placeholder 4" descr="Illustration of a bridge.">
            <a:extLst>
              <a:ext uri="{FF2B5EF4-FFF2-40B4-BE49-F238E27FC236}">
                <a16:creationId xmlns:a16="http://schemas.microsoft.com/office/drawing/2014/main" id="{2BBB6D36-56C1-40C5-8B95-F165B5ED21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4025" y="2225496"/>
            <a:ext cx="8223250" cy="3603984"/>
          </a:xfrm>
          <a:prstGeom prst="rect">
            <a:avLst/>
          </a:prstGeom>
        </p:spPr>
      </p:pic>
      <p:sp>
        <p:nvSpPr>
          <p:cNvPr id="4" name="Slide Number Placeholder 3">
            <a:extLst>
              <a:ext uri="{FF2B5EF4-FFF2-40B4-BE49-F238E27FC236}">
                <a16:creationId xmlns:a16="http://schemas.microsoft.com/office/drawing/2014/main" id="{FBBFF1B9-5170-4AFB-9633-95CB0466BCC4}"/>
              </a:ext>
            </a:extLst>
          </p:cNvPr>
          <p:cNvSpPr>
            <a:spLocks noGrp="1"/>
          </p:cNvSpPr>
          <p:nvPr>
            <p:ph type="sldNum" sz="quarter" idx="4"/>
          </p:nvPr>
        </p:nvSpPr>
        <p:spPr/>
        <p:txBody>
          <a:bodyPr/>
          <a:lstStyle/>
          <a:p>
            <a:fld id="{773137DE-5778-4973-8EC8-21DEEF19827C}" type="slidenum">
              <a:rPr lang="en-US" smtClean="0"/>
              <a:pPr/>
              <a:t>21</a:t>
            </a:fld>
            <a:endParaRPr lang="en-US" dirty="0"/>
          </a:p>
        </p:txBody>
      </p:sp>
    </p:spTree>
    <p:extLst>
      <p:ext uri="{BB962C8B-B14F-4D97-AF65-F5344CB8AC3E}">
        <p14:creationId xmlns:p14="http://schemas.microsoft.com/office/powerpoint/2010/main" val="199216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AE4DC0-F79E-4B8D-85BD-A4708709ECE0}"/>
              </a:ext>
            </a:extLst>
          </p:cNvPr>
          <p:cNvSpPr>
            <a:spLocks noGrp="1"/>
          </p:cNvSpPr>
          <p:nvPr>
            <p:ph type="title"/>
          </p:nvPr>
        </p:nvSpPr>
        <p:spPr/>
        <p:txBody>
          <a:bodyPr/>
          <a:lstStyle/>
          <a:p>
            <a:r>
              <a:rPr lang="en-US" dirty="0"/>
              <a:t>Class-Schedule</a:t>
            </a:r>
          </a:p>
        </p:txBody>
      </p:sp>
      <p:sp>
        <p:nvSpPr>
          <p:cNvPr id="3" name="Slide Number Placeholder 2">
            <a:extLst>
              <a:ext uri="{FF2B5EF4-FFF2-40B4-BE49-F238E27FC236}">
                <a16:creationId xmlns:a16="http://schemas.microsoft.com/office/drawing/2014/main" id="{0A1E9F09-FA38-475B-A17F-8AA551CED2A9}"/>
              </a:ext>
            </a:extLst>
          </p:cNvPr>
          <p:cNvSpPr>
            <a:spLocks noGrp="1"/>
          </p:cNvSpPr>
          <p:nvPr>
            <p:ph type="sldNum" sz="quarter" idx="4"/>
          </p:nvPr>
        </p:nvSpPr>
        <p:spPr/>
        <p:txBody>
          <a:bodyPr/>
          <a:lstStyle/>
          <a:p>
            <a:fld id="{773137DE-5778-4973-8EC8-21DEEF19827C}" type="slidenum">
              <a:rPr lang="en-US" smtClean="0"/>
              <a:pPr/>
              <a:t>22</a:t>
            </a:fld>
            <a:endParaRPr lang="en-US" dirty="0"/>
          </a:p>
        </p:txBody>
      </p:sp>
    </p:spTree>
    <p:extLst>
      <p:ext uri="{BB962C8B-B14F-4D97-AF65-F5344CB8AC3E}">
        <p14:creationId xmlns:p14="http://schemas.microsoft.com/office/powerpoint/2010/main" val="350413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6E08271B-E2F4-F24E-AF20-AC554C30966F}"/>
              </a:ext>
            </a:extLst>
          </p:cNvPr>
          <p:cNvSpPr txBox="1">
            <a:spLocks noGrp="1"/>
          </p:cNvSpPr>
          <p:nvPr>
            <p:ph type="title" idx="4294967295"/>
          </p:nvPr>
        </p:nvSpPr>
        <p:spPr>
          <a:xfrm>
            <a:off x="1299916" y="2489890"/>
            <a:ext cx="7571709"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113" normalizeH="0" baseline="0" noProof="0" dirty="0">
                <a:ln>
                  <a:noFill/>
                </a:ln>
                <a:solidFill>
                  <a:schemeClr val="bg1"/>
                </a:solidFill>
                <a:effectLst/>
                <a:uLnTx/>
                <a:uFillTx/>
                <a:latin typeface="Arial Rounded MT Bold"/>
                <a:ea typeface="+mj-ea"/>
                <a:cs typeface="Arial Rounded MT Bold"/>
              </a:rPr>
              <a:t>SECTION 4:</a:t>
            </a:r>
            <a:endParaRPr kumimoji="0" lang="en-US" sz="2400" b="0" i="0" u="none" strike="noStrike" kern="1200" cap="all" spc="113" normalizeH="0" baseline="0" noProof="0" dirty="0">
              <a:ln>
                <a:noFill/>
              </a:ln>
              <a:solidFill>
                <a:schemeClr val="bg1"/>
              </a:solidFill>
              <a:effectLst/>
              <a:uLnTx/>
              <a:uFillTx/>
              <a:latin typeface="Arial Rounded MT Bold"/>
              <a:ea typeface="+mj-ea"/>
              <a:cs typeface="Arial Rounded MT Bold"/>
            </a:endParaRPr>
          </a:p>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rPr>
              <a:t>WRAP-UP</a:t>
            </a:r>
          </a:p>
        </p:txBody>
      </p:sp>
      <p:sp>
        <p:nvSpPr>
          <p:cNvPr id="4" name="Slide Number Placeholder 3"/>
          <p:cNvSpPr>
            <a:spLocks noGrp="1"/>
          </p:cNvSpPr>
          <p:nvPr>
            <p:ph type="sldNum" sz="quarter" idx="4"/>
          </p:nvPr>
        </p:nvSpPr>
        <p:spPr/>
        <p:txBody>
          <a:bodyPr/>
          <a:lstStyle/>
          <a:p>
            <a:fld id="{773137DE-5778-4973-8EC8-21DEEF19827C}" type="slidenum">
              <a:rPr lang="en-US" smtClean="0"/>
              <a:pPr/>
              <a:t>23</a:t>
            </a:fld>
            <a:endParaRPr lang="en-US" dirty="0"/>
          </a:p>
        </p:txBody>
      </p:sp>
    </p:spTree>
    <p:extLst>
      <p:ext uri="{BB962C8B-B14F-4D97-AF65-F5344CB8AC3E}">
        <p14:creationId xmlns:p14="http://schemas.microsoft.com/office/powerpoint/2010/main" val="231936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24</a:t>
            </a:fld>
            <a:endParaRPr lang="en-US" dirty="0"/>
          </a:p>
        </p:txBody>
      </p:sp>
    </p:spTree>
    <p:extLst>
      <p:ext uri="{BB962C8B-B14F-4D97-AF65-F5344CB8AC3E}">
        <p14:creationId xmlns:p14="http://schemas.microsoft.com/office/powerpoint/2010/main" val="4293628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43149" y="6456363"/>
            <a:ext cx="322262" cy="246062"/>
          </a:xfrm>
        </p:spPr>
        <p:txBody>
          <a:bodyPr/>
          <a:lstStyle/>
          <a:p>
            <a:fld id="{773137DE-5778-4973-8EC8-21DEEF19827C}" type="slidenum">
              <a:rPr lang="en-US" smtClean="0"/>
              <a:pPr/>
              <a:t>25</a:t>
            </a:fld>
            <a:endParaRPr lang="en-US" dirty="0"/>
          </a:p>
        </p:txBody>
      </p:sp>
    </p:spTree>
    <p:extLst>
      <p:ext uri="{BB962C8B-B14F-4D97-AF65-F5344CB8AC3E}">
        <p14:creationId xmlns:p14="http://schemas.microsoft.com/office/powerpoint/2010/main" val="1996467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F2EA2F-016C-C744-8A5E-4D9217FCB8AE}"/>
              </a:ext>
            </a:extLst>
          </p:cNvPr>
          <p:cNvSpPr>
            <a:spLocks noGrp="1"/>
          </p:cNvSpPr>
          <p:nvPr>
            <p:ph type="title" idx="4294967295"/>
          </p:nvPr>
        </p:nvSpPr>
        <p:spPr>
          <a:xfrm>
            <a:off x="736600" y="2959437"/>
            <a:ext cx="7670800"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ildren's Bureau logo.">
            <a:extLst>
              <a:ext uri="{FF2B5EF4-FFF2-40B4-BE49-F238E27FC236}">
                <a16:creationId xmlns:a16="http://schemas.microsoft.com/office/drawing/2014/main" id="{E1B9ABE4-5640-6048-AFC0-DD5714F9D5FE}"/>
              </a:ext>
            </a:extLst>
          </p:cNvPr>
          <p:cNvPicPr>
            <a:picLocks noChangeAspect="1"/>
          </p:cNvPicPr>
          <p:nvPr/>
        </p:nvPicPr>
        <p:blipFill>
          <a:blip r:embed="rId3"/>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26</a:t>
            </a:fld>
            <a:endParaRPr lang="en-US" dirty="0"/>
          </a:p>
        </p:txBody>
      </p:sp>
    </p:spTree>
    <p:extLst>
      <p:ext uri="{BB962C8B-B14F-4D97-AF65-F5344CB8AC3E}">
        <p14:creationId xmlns:p14="http://schemas.microsoft.com/office/powerpoint/2010/main" val="276061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MATERIALS AND HANDOUTS</a:t>
            </a:r>
          </a:p>
        </p:txBody>
      </p:sp>
      <p:sp>
        <p:nvSpPr>
          <p:cNvPr id="13" name="Content Placeholder 12">
            <a:extLst>
              <a:ext uri="{FF2B5EF4-FFF2-40B4-BE49-F238E27FC236}">
                <a16:creationId xmlns:a16="http://schemas.microsoft.com/office/drawing/2014/main" id="{9F5A0D64-5AC4-D542-858F-99B287317715}"/>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272811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Suggested agenda</a:t>
            </a:r>
          </a:p>
        </p:txBody>
      </p:sp>
      <p:sp>
        <p:nvSpPr>
          <p:cNvPr id="6" name="Content Placeholder 5">
            <a:extLst>
              <a:ext uri="{FF2B5EF4-FFF2-40B4-BE49-F238E27FC236}">
                <a16:creationId xmlns:a16="http://schemas.microsoft.com/office/drawing/2014/main" id="{8CF98CA5-B323-504A-A3E0-D338BAC8D6D3}"/>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127342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27F35-0D63-F143-84B2-CE58B67FB541}"/>
              </a:ext>
            </a:extLst>
          </p:cNvPr>
          <p:cNvSpPr>
            <a:spLocks noGrp="1"/>
          </p:cNvSpPr>
          <p:nvPr>
            <p:ph type="title"/>
          </p:nvPr>
        </p:nvSpPr>
        <p:spPr>
          <a:xfrm>
            <a:off x="856034" y="2480553"/>
            <a:ext cx="8287966" cy="3531141"/>
          </a:xfrm>
        </p:spPr>
        <p:txBody>
          <a:bodyPr lIns="0" rIns="0" anchor="ctr"/>
          <a:lstStyle/>
          <a:p>
            <a:pPr algn="ctr"/>
            <a:r>
              <a:rPr lang="en-US" sz="10000" dirty="0">
                <a:latin typeface="Arial Rounded MT Bold" panose="020F0704030504030204" pitchFamily="34" charset="77"/>
              </a:rPr>
              <a:t>WELCOME!</a:t>
            </a:r>
            <a:endParaRPr lang="en-US" sz="10000" dirty="0"/>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a:t>
            </a:fld>
            <a:endParaRPr lang="en-US" dirty="0"/>
          </a:p>
        </p:txBody>
      </p:sp>
    </p:spTree>
    <p:extLst>
      <p:ext uri="{BB962C8B-B14F-4D97-AF65-F5344CB8AC3E}">
        <p14:creationId xmlns:p14="http://schemas.microsoft.com/office/powerpoint/2010/main" val="116676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C7FD011D-73DC-FB47-A720-16EAEED6AA4C}"/>
              </a:ext>
            </a:extLst>
          </p:cNvPr>
          <p:cNvSpPr txBox="1">
            <a:spLocks noGrp="1"/>
          </p:cNvSpPr>
          <p:nvPr>
            <p:ph type="title" idx="4294967295"/>
          </p:nvPr>
        </p:nvSpPr>
        <p:spPr>
          <a:xfrm>
            <a:off x="1299916" y="2489890"/>
            <a:ext cx="7444635" cy="17047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113" normalizeH="0" baseline="0" noProof="0" dirty="0">
                <a:ln>
                  <a:noFill/>
                </a:ln>
                <a:solidFill>
                  <a:schemeClr val="bg1"/>
                </a:solidFill>
                <a:effectLst/>
                <a:uLnTx/>
                <a:uFillTx/>
                <a:latin typeface="Arial Rounded MT Bold"/>
                <a:ea typeface="+mj-ea"/>
                <a:cs typeface="Arial Rounded MT Bold"/>
              </a:rPr>
              <a:t>SECTION</a:t>
            </a:r>
            <a:r>
              <a:rPr kumimoji="0" lang="en-US" sz="3200" b="1" i="0" u="none" strike="noStrike" kern="1200" cap="all" spc="113" normalizeH="0" baseline="0" noProof="0" dirty="0">
                <a:ln>
                  <a:noFill/>
                </a:ln>
                <a:solidFill>
                  <a:srgbClr val="C13521"/>
                </a:solidFill>
                <a:effectLst/>
                <a:uLnTx/>
                <a:uFillTx/>
                <a:latin typeface="Arial Rounded MT Bold"/>
                <a:ea typeface="+mj-ea"/>
                <a:cs typeface="Arial Rounded MT Bold"/>
              </a:rPr>
              <a:t> </a:t>
            </a:r>
            <a:r>
              <a:rPr kumimoji="0" lang="en-US" sz="3200" b="1" i="0" u="none" strike="noStrike" kern="1200" cap="all" spc="113" normalizeH="0" baseline="0" noProof="0" dirty="0">
                <a:ln>
                  <a:noFill/>
                </a:ln>
                <a:solidFill>
                  <a:schemeClr val="bg1"/>
                </a:solidFill>
                <a:effectLst/>
                <a:uLnTx/>
                <a:uFillTx/>
                <a:latin typeface="Arial Rounded MT Bold"/>
                <a:ea typeface="+mj-ea"/>
                <a:cs typeface="Arial Rounded MT Bold"/>
              </a:rPr>
              <a:t>1: </a:t>
            </a:r>
          </a:p>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panose="020F0704030504030204" pitchFamily="34" charset="77"/>
                <a:ea typeface="+mj-ea"/>
                <a:cs typeface="Arial Rounded MT Bold"/>
              </a:rPr>
              <a:t>INTRODUCTION AND WELCOME</a:t>
            </a:r>
            <a:endPar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endParaRPr>
          </a:p>
        </p:txBody>
      </p:sp>
      <p:sp>
        <p:nvSpPr>
          <p:cNvPr id="9" name="Subtitle 6">
            <a:extLst>
              <a:ext uri="{FF2B5EF4-FFF2-40B4-BE49-F238E27FC236}">
                <a16:creationId xmlns:a16="http://schemas.microsoft.com/office/drawing/2014/main" id="{1F16D768-D23A-1749-83B8-40E2B71FD9C3}"/>
              </a:ext>
            </a:extLst>
          </p:cNvPr>
          <p:cNvSpPr txBox="1">
            <a:spLocks/>
          </p:cNvSpPr>
          <p:nvPr/>
        </p:nvSpPr>
        <p:spPr>
          <a:xfrm>
            <a:off x="1421411" y="433468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2982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165C-BE58-458C-8F13-2AEFBBC37F29}"/>
              </a:ext>
            </a:extLst>
          </p:cNvPr>
          <p:cNvSpPr>
            <a:spLocks noGrp="1"/>
          </p:cNvSpPr>
          <p:nvPr>
            <p:ph type="title"/>
          </p:nvPr>
        </p:nvSpPr>
        <p:spPr/>
        <p:txBody>
          <a:bodyPr/>
          <a:lstStyle/>
          <a:p>
            <a:r>
              <a:rPr lang="en-US" dirty="0"/>
              <a:t>About Me</a:t>
            </a:r>
          </a:p>
        </p:txBody>
      </p:sp>
      <p:sp>
        <p:nvSpPr>
          <p:cNvPr id="4" name="Content Placeholder 3">
            <a:extLst>
              <a:ext uri="{FF2B5EF4-FFF2-40B4-BE49-F238E27FC236}">
                <a16:creationId xmlns:a16="http://schemas.microsoft.com/office/drawing/2014/main" id="{768BFD5C-6691-471F-92BF-5D0A21623635}"/>
              </a:ext>
            </a:extLst>
          </p:cNvPr>
          <p:cNvSpPr>
            <a:spLocks noGrp="1"/>
          </p:cNvSpPr>
          <p:nvPr>
            <p:ph idx="1"/>
          </p:nvPr>
        </p:nvSpPr>
        <p:spPr>
          <a:xfrm>
            <a:off x="661100" y="2381713"/>
            <a:ext cx="8222762" cy="4198173"/>
          </a:xfrm>
        </p:spPr>
        <p:txBody>
          <a:bodyPr anchor="ctr">
            <a:noAutofit/>
          </a:bodyPr>
          <a:lstStyle/>
          <a:p>
            <a:pPr marL="256032" indent="-288925">
              <a:spcBef>
                <a:spcPts val="300"/>
              </a:spcBef>
              <a:spcAft>
                <a:spcPts val="300"/>
              </a:spcAft>
              <a:buFont typeface="+mj-lt"/>
              <a:buAutoNum type="arabicPeriod"/>
            </a:pPr>
            <a:r>
              <a:rPr lang="en-US" sz="2400" dirty="0"/>
              <a:t>Introduce yourself and your family on your tent/paper.</a:t>
            </a:r>
          </a:p>
          <a:p>
            <a:pPr marL="256032" indent="-288925">
              <a:spcBef>
                <a:spcPts val="300"/>
              </a:spcBef>
              <a:spcAft>
                <a:spcPts val="300"/>
              </a:spcAft>
              <a:buFont typeface="+mj-lt"/>
              <a:buAutoNum type="arabicPeriod"/>
            </a:pPr>
            <a:r>
              <a:rPr lang="en-US" sz="2400" dirty="0"/>
              <a:t>Do you already have a connection to fostering, adopting or kinship care?</a:t>
            </a:r>
          </a:p>
          <a:p>
            <a:pPr marL="256032" indent="-288925">
              <a:spcBef>
                <a:spcPts val="300"/>
              </a:spcBef>
              <a:spcAft>
                <a:spcPts val="300"/>
              </a:spcAft>
              <a:buFont typeface="+mj-lt"/>
              <a:buAutoNum type="arabicPeriod"/>
            </a:pPr>
            <a:r>
              <a:rPr lang="en-US" sz="2400" dirty="0"/>
              <a:t>Are you attending this class because you are interested in fostering, adopting, or providing kinship care? </a:t>
            </a:r>
          </a:p>
          <a:p>
            <a:pPr marL="274307" lvl="1" indent="0">
              <a:spcBef>
                <a:spcPts val="300"/>
              </a:spcBef>
              <a:spcAft>
                <a:spcPts val="300"/>
              </a:spcAft>
              <a:buNone/>
            </a:pPr>
            <a:endParaRPr lang="en-US" sz="2400" dirty="0"/>
          </a:p>
        </p:txBody>
      </p:sp>
      <p:sp>
        <p:nvSpPr>
          <p:cNvPr id="9" name="Slide Number Placeholder 1">
            <a:extLst>
              <a:ext uri="{FF2B5EF4-FFF2-40B4-BE49-F238E27FC236}">
                <a16:creationId xmlns:a16="http://schemas.microsoft.com/office/drawing/2014/main" id="{090B3317-CFD4-4C40-A580-CE776468A951}"/>
              </a:ext>
            </a:extLst>
          </p:cNvPr>
          <p:cNvSpPr>
            <a:spLocks noGrp="1"/>
          </p:cNvSpPr>
          <p:nvPr>
            <p:ph type="sldNum" sz="quarter" idx="4"/>
          </p:nvPr>
        </p:nvSpPr>
        <p:spPr/>
        <p:txBody>
          <a:bodyPr/>
          <a:lstStyle/>
          <a:p>
            <a:fld id="{773137DE-5778-4973-8EC8-21DEEF19827C}" type="slidenum">
              <a:rPr lang="en-US" smtClean="0"/>
              <a:pPr/>
              <a:t>7</a:t>
            </a:fld>
            <a:endParaRPr lang="en-US" dirty="0"/>
          </a:p>
        </p:txBody>
      </p:sp>
      <p:pic>
        <p:nvPicPr>
          <p:cNvPr id="5" name="Picture 4" descr="Photo with the words About Me.">
            <a:extLst>
              <a:ext uri="{FF2B5EF4-FFF2-40B4-BE49-F238E27FC236}">
                <a16:creationId xmlns:a16="http://schemas.microsoft.com/office/drawing/2014/main" id="{2699DF6B-A896-4ED7-ABB9-4E7E38846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458065"/>
          </a:xfrm>
          <a:prstGeom prst="rect">
            <a:avLst/>
          </a:prstGeom>
        </p:spPr>
      </p:pic>
    </p:spTree>
    <p:extLst>
      <p:ext uri="{BB962C8B-B14F-4D97-AF65-F5344CB8AC3E}">
        <p14:creationId xmlns:p14="http://schemas.microsoft.com/office/powerpoint/2010/main" val="168234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C1A18-5767-4C17-B4C0-6E3F28ECBBFF}"/>
              </a:ext>
            </a:extLst>
          </p:cNvPr>
          <p:cNvSpPr>
            <a:spLocks noGrp="1"/>
          </p:cNvSpPr>
          <p:nvPr>
            <p:ph type="title"/>
          </p:nvPr>
        </p:nvSpPr>
        <p:spPr/>
        <p:txBody>
          <a:bodyPr/>
          <a:lstStyle/>
          <a:p>
            <a:r>
              <a:rPr lang="en-US" dirty="0"/>
              <a:t>Logistics</a:t>
            </a:r>
          </a:p>
        </p:txBody>
      </p:sp>
      <p:sp>
        <p:nvSpPr>
          <p:cNvPr id="6" name="Content Placeholder 5">
            <a:extLst>
              <a:ext uri="{FF2B5EF4-FFF2-40B4-BE49-F238E27FC236}">
                <a16:creationId xmlns:a16="http://schemas.microsoft.com/office/drawing/2014/main" id="{E738D61A-447F-4192-8924-C1459D5DCB2B}"/>
              </a:ext>
            </a:extLst>
          </p:cNvPr>
          <p:cNvSpPr>
            <a:spLocks noGrp="1"/>
          </p:cNvSpPr>
          <p:nvPr>
            <p:ph idx="1"/>
          </p:nvPr>
        </p:nvSpPr>
        <p:spPr>
          <a:xfrm>
            <a:off x="454246" y="1928305"/>
            <a:ext cx="8222762" cy="4302716"/>
          </a:xfrm>
        </p:spPr>
        <p:txBody>
          <a:bodyPr>
            <a:spAutoFit/>
          </a:bodyPr>
          <a:lstStyle/>
          <a:p>
            <a:pPr marL="34925" indent="0">
              <a:buNone/>
            </a:pPr>
            <a:r>
              <a:rPr lang="en-US" sz="1800" b="1" dirty="0"/>
              <a:t>Key site-specific logistic information to be added by facilitator as appropriate. Examples of the types of information that might be included:</a:t>
            </a:r>
          </a:p>
          <a:p>
            <a:pPr lvl="0"/>
            <a:r>
              <a:rPr lang="en-US" sz="1800" dirty="0"/>
              <a:t>Where participants should park</a:t>
            </a:r>
          </a:p>
          <a:p>
            <a:pPr lvl="0"/>
            <a:r>
              <a:rPr lang="en-US" sz="1800" dirty="0"/>
              <a:t>Location of restrooms</a:t>
            </a:r>
          </a:p>
          <a:p>
            <a:pPr lvl="0"/>
            <a:r>
              <a:rPr lang="en-US" sz="1800" dirty="0"/>
              <a:t>What to expect about food served/eaten at the classes</a:t>
            </a:r>
          </a:p>
          <a:p>
            <a:pPr lvl="0"/>
            <a:r>
              <a:rPr lang="en-US" sz="1800" dirty="0"/>
              <a:t>Expectations for breaks</a:t>
            </a:r>
          </a:p>
          <a:p>
            <a:pPr lvl="0"/>
            <a:r>
              <a:rPr lang="en-US" sz="1800" dirty="0"/>
              <a:t>Request to turn off/silence cell phones</a:t>
            </a:r>
          </a:p>
          <a:p>
            <a:pPr lvl="0"/>
            <a:r>
              <a:rPr lang="en-US" sz="1800" dirty="0"/>
              <a:t>Start and end time for the sessions</a:t>
            </a:r>
          </a:p>
          <a:p>
            <a:pPr lvl="0"/>
            <a:r>
              <a:rPr lang="en-US" sz="1800" dirty="0"/>
              <a:t>Expectations about being on time to sessions</a:t>
            </a:r>
          </a:p>
          <a:p>
            <a:pPr lvl="0"/>
            <a:r>
              <a:rPr lang="en-US" sz="1800" dirty="0"/>
              <a:t>Missing sessions/making up sessions</a:t>
            </a:r>
          </a:p>
          <a:p>
            <a:pPr lvl="0"/>
            <a:r>
              <a:rPr lang="en-US" sz="1800" dirty="0"/>
              <a:t>Whether the same people will be doing the training each session </a:t>
            </a:r>
          </a:p>
          <a:p>
            <a:pPr lvl="0"/>
            <a:r>
              <a:rPr lang="en-US" sz="1800" dirty="0"/>
              <a:t>Who to contact in between classes if there are questions</a:t>
            </a:r>
          </a:p>
          <a:p>
            <a:pPr lvl="0"/>
            <a:r>
              <a:rPr lang="en-US" sz="1800" dirty="0"/>
              <a:t>Classroom etiquette</a:t>
            </a:r>
          </a:p>
        </p:txBody>
      </p:sp>
      <p:sp>
        <p:nvSpPr>
          <p:cNvPr id="4" name="Slide Number Placeholder 3">
            <a:extLst>
              <a:ext uri="{FF2B5EF4-FFF2-40B4-BE49-F238E27FC236}">
                <a16:creationId xmlns:a16="http://schemas.microsoft.com/office/drawing/2014/main" id="{AD19B875-25DF-4143-908F-3652F20EA883}"/>
              </a:ext>
            </a:extLst>
          </p:cNvPr>
          <p:cNvSpPr>
            <a:spLocks noGrp="1"/>
          </p:cNvSpPr>
          <p:nvPr>
            <p:ph type="sldNum" sz="quarter" idx="4"/>
          </p:nvPr>
        </p:nvSpPr>
        <p:spPr/>
        <p:txBody>
          <a:bodyPr/>
          <a:lstStyle/>
          <a:p>
            <a:fld id="{773137DE-5778-4973-8EC8-21DEEF19827C}" type="slidenum">
              <a:rPr lang="en-US" smtClean="0"/>
              <a:pPr/>
              <a:t>8</a:t>
            </a:fld>
            <a:endParaRPr lang="en-US" dirty="0"/>
          </a:p>
        </p:txBody>
      </p:sp>
    </p:spTree>
    <p:extLst>
      <p:ext uri="{BB962C8B-B14F-4D97-AF65-F5344CB8AC3E}">
        <p14:creationId xmlns:p14="http://schemas.microsoft.com/office/powerpoint/2010/main" val="355042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F80A2B31-A8DB-4A44-AFA2-40A2B9293DCF}"/>
              </a:ext>
            </a:extLst>
          </p:cNvPr>
          <p:cNvSpPr txBox="1">
            <a:spLocks noGrp="1"/>
          </p:cNvSpPr>
          <p:nvPr>
            <p:ph type="title" idx="4294967295"/>
          </p:nvPr>
        </p:nvSpPr>
        <p:spPr>
          <a:xfrm>
            <a:off x="1299917" y="2489890"/>
            <a:ext cx="7095402"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113" normalizeH="0" baseline="0" noProof="0" dirty="0">
                <a:ln>
                  <a:noFill/>
                </a:ln>
                <a:solidFill>
                  <a:schemeClr val="bg1"/>
                </a:solidFill>
                <a:effectLst/>
                <a:uLnTx/>
                <a:uFillTx/>
                <a:latin typeface="Arial Rounded MT Bold"/>
                <a:ea typeface="+mj-ea"/>
                <a:cs typeface="Arial Rounded MT Bold"/>
              </a:rPr>
              <a:t>SECTION 2:</a:t>
            </a:r>
            <a:endParaRPr kumimoji="0" lang="en-US" sz="2400" b="0" i="0" u="none" strike="noStrike" kern="1200" cap="all" spc="113" normalizeH="0" baseline="0" noProof="0" dirty="0">
              <a:ln>
                <a:noFill/>
              </a:ln>
              <a:solidFill>
                <a:schemeClr val="bg1"/>
              </a:solidFill>
              <a:effectLst/>
              <a:uLnTx/>
              <a:uFillTx/>
              <a:latin typeface="Arial Rounded MT Bold"/>
              <a:ea typeface="+mj-ea"/>
              <a:cs typeface="Arial Rounded MT Bold"/>
            </a:endParaRPr>
          </a:p>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rPr>
              <a:t>Laying The Foundation</a:t>
            </a:r>
          </a:p>
        </p:txBody>
      </p:sp>
      <p:sp>
        <p:nvSpPr>
          <p:cNvPr id="4" name="Slide Number Placeholder 3"/>
          <p:cNvSpPr>
            <a:spLocks noGrp="1"/>
          </p:cNvSpPr>
          <p:nvPr>
            <p:ph type="sldNum" sz="quarter" idx="4"/>
          </p:nvPr>
        </p:nvSpPr>
        <p:spPr/>
        <p:txBody>
          <a:bodyPr/>
          <a:lstStyle/>
          <a:p>
            <a:fld id="{773137DE-5778-4973-8EC8-21DEEF19827C}" type="slidenum">
              <a:rPr lang="en-US" smtClean="0"/>
              <a:pPr/>
              <a:t>9</a:t>
            </a:fld>
            <a:endParaRPr lang="en-US" dirty="0"/>
          </a:p>
        </p:txBody>
      </p:sp>
    </p:spTree>
    <p:extLst>
      <p:ext uri="{BB962C8B-B14F-4D97-AF65-F5344CB8AC3E}">
        <p14:creationId xmlns:p14="http://schemas.microsoft.com/office/powerpoint/2010/main" val="1047787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DB158224C38A49B9E314040C34AEC0" ma:contentTypeVersion="13" ma:contentTypeDescription="Create a new document." ma:contentTypeScope="" ma:versionID="812870cfba5aa6e537f47c15145f2fe1">
  <xsd:schema xmlns:xsd="http://www.w3.org/2001/XMLSchema" xmlns:xs="http://www.w3.org/2001/XMLSchema" xmlns:p="http://schemas.microsoft.com/office/2006/metadata/properties" xmlns:ns3="5e51fc44-e64a-46e0-9b4d-033d196ad6e9" xmlns:ns4="37d04a14-e956-49fe-9db6-b39b1d847ce9" targetNamespace="http://schemas.microsoft.com/office/2006/metadata/properties" ma:root="true" ma:fieldsID="658e766498d7370f4debf3d0c91d81b9" ns3:_="" ns4:_="">
    <xsd:import namespace="5e51fc44-e64a-46e0-9b4d-033d196ad6e9"/>
    <xsd:import namespace="37d04a14-e956-49fe-9db6-b39b1d847ce9"/>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1fc44-e64a-46e0-9b4d-033d196ad6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d04a14-e956-49fe-9db6-b39b1d847ce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35E41-0B1C-4B1E-99F0-5FE303ED7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1fc44-e64a-46e0-9b4d-033d196ad6e9"/>
    <ds:schemaRef ds:uri="37d04a14-e956-49fe-9db6-b39b1d847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124255-8323-40CF-B34A-20252EC1E4A4}">
  <ds:schemaRef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5e51fc44-e64a-46e0-9b4d-033d196ad6e9"/>
    <ds:schemaRef ds:uri="http://purl.org/dc/dcmitype/"/>
    <ds:schemaRef ds:uri="http://schemas.openxmlformats.org/package/2006/metadata/core-properties"/>
    <ds:schemaRef ds:uri="37d04a14-e956-49fe-9db6-b39b1d847ce9"/>
    <ds:schemaRef ds:uri="http://www.w3.org/XML/1998/namespace"/>
  </ds:schemaRefs>
</ds:datastoreItem>
</file>

<file path=customXml/itemProps3.xml><?xml version="1.0" encoding="utf-8"?>
<ds:datastoreItem xmlns:ds="http://schemas.openxmlformats.org/officeDocument/2006/customXml" ds:itemID="{92300AA3-9C15-4977-9FA8-23422D42C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12903</TotalTime>
  <Words>5457</Words>
  <Application>Microsoft Office PowerPoint</Application>
  <PresentationFormat>On-screen Show (4:3)</PresentationFormat>
  <Paragraphs>432</Paragraphs>
  <Slides>26</Slides>
  <Notes>26</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Rounded MT Bold</vt:lpstr>
      <vt:lpstr>Calibri</vt:lpstr>
      <vt:lpstr>Palatino Linotype</vt:lpstr>
      <vt:lpstr>Wingdings</vt:lpstr>
      <vt:lpstr>Wingdings 2</vt:lpstr>
      <vt:lpstr>3_Grid</vt:lpstr>
      <vt:lpstr>INTRODUCTION AND WELCOME to the National training and Development curriculum for foster and adoptive parents</vt:lpstr>
      <vt:lpstr>To prepare for the class</vt:lpstr>
      <vt:lpstr>MATERIALS AND HANDOUTS</vt:lpstr>
      <vt:lpstr>Suggested agenda</vt:lpstr>
      <vt:lpstr>WELCOME!</vt:lpstr>
      <vt:lpstr>SECTION 1:  INTRODUCTION AND WELCOME</vt:lpstr>
      <vt:lpstr>About Me</vt:lpstr>
      <vt:lpstr>Logistics</vt:lpstr>
      <vt:lpstr>SECTION 2: Laying The Foundation</vt:lpstr>
      <vt:lpstr>Place holder for slide with opening Quote</vt:lpstr>
      <vt:lpstr>Photos</vt:lpstr>
      <vt:lpstr>Enhancing Your Toolbox</vt:lpstr>
      <vt:lpstr>Expanding your Parenting paradigm</vt:lpstr>
      <vt:lpstr>Enhancing Your Toolbox: Finding Support</vt:lpstr>
      <vt:lpstr>SECTION 3: Developing capacity to support children and families</vt:lpstr>
      <vt:lpstr>Providing Tools for Parenting!</vt:lpstr>
      <vt:lpstr>Participant Resource Manual</vt:lpstr>
      <vt:lpstr>NTDC Color WHEEL</vt:lpstr>
      <vt:lpstr> Characteristics of successful foster and adoptive parents</vt:lpstr>
      <vt:lpstr>Reflection/ relevance</vt:lpstr>
      <vt:lpstr>Lifelong Learning</vt:lpstr>
      <vt:lpstr>Class-Schedule</vt:lpstr>
      <vt:lpstr>SECTION 4: WRAP-UP</vt:lpstr>
      <vt:lpstr>Place holder for slide with Closing Quote</vt:lpstr>
      <vt:lpstr>For more information, visit:</vt:lpstr>
      <vt:lpstr>.  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WELCOME to the National training and Development curriculum for foster and adoptive parents</dc:title>
  <dc:creator>National Training and Development Curriculum</dc:creator>
  <cp:lastModifiedBy>Chris Cotterman</cp:lastModifiedBy>
  <cp:revision>300</cp:revision>
  <cp:lastPrinted>2022-04-06T17:39:44Z</cp:lastPrinted>
  <dcterms:created xsi:type="dcterms:W3CDTF">2019-10-16T23:47:18Z</dcterms:created>
  <dcterms:modified xsi:type="dcterms:W3CDTF">2022-05-10T15:36:42Z</dcterms:modified>
</cp:coreProperties>
</file>