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378" r:id="rId5"/>
    <p:sldId id="474" r:id="rId6"/>
    <p:sldId id="401" r:id="rId7"/>
    <p:sldId id="391" r:id="rId8"/>
    <p:sldId id="392" r:id="rId9"/>
    <p:sldId id="455" r:id="rId10"/>
    <p:sldId id="400" r:id="rId11"/>
    <p:sldId id="380" r:id="rId12"/>
    <p:sldId id="276" r:id="rId13"/>
    <p:sldId id="256" r:id="rId14"/>
    <p:sldId id="558" r:id="rId15"/>
    <p:sldId id="557" r:id="rId16"/>
    <p:sldId id="488" r:id="rId17"/>
    <p:sldId id="548" r:id="rId18"/>
    <p:sldId id="559" r:id="rId19"/>
    <p:sldId id="487" r:id="rId20"/>
    <p:sldId id="483" r:id="rId21"/>
    <p:sldId id="485" r:id="rId22"/>
    <p:sldId id="517" r:id="rId23"/>
    <p:sldId id="533" r:id="rId24"/>
    <p:sldId id="516" r:id="rId25"/>
    <p:sldId id="480" r:id="rId26"/>
    <p:sldId id="518" r:id="rId27"/>
    <p:sldId id="527" r:id="rId28"/>
    <p:sldId id="471" r:id="rId29"/>
    <p:sldId id="482" r:id="rId30"/>
    <p:sldId id="556" r:id="rId31"/>
    <p:sldId id="280" r:id="rId32"/>
    <p:sldId id="382" r:id="rId33"/>
    <p:sldId id="282"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285">
          <p15:clr>
            <a:srgbClr val="A4A3A4"/>
          </p15:clr>
        </p15:guide>
        <p15:guide id="3" pos="288" userDrawn="1">
          <p15:clr>
            <a:srgbClr val="A4A3A4"/>
          </p15:clr>
        </p15:guide>
        <p15:guide id="4" pos="408" userDrawn="1">
          <p15:clr>
            <a:srgbClr val="A4A3A4"/>
          </p15:clr>
        </p15:guide>
        <p15:guide id="5" orient="horz" pos="936" userDrawn="1">
          <p15:clr>
            <a:srgbClr val="A4A3A4"/>
          </p15:clr>
        </p15:guide>
        <p15:guide id="6" orient="horz" pos="1080" userDrawn="1">
          <p15:clr>
            <a:srgbClr val="A4A3A4"/>
          </p15:clr>
        </p15:guide>
        <p15:guide id="7" orient="horz" pos="672" userDrawn="1">
          <p15:clr>
            <a:srgbClr val="A4A3A4"/>
          </p15:clr>
        </p15:guide>
        <p15:guide id="8" pos="5472" userDrawn="1">
          <p15:clr>
            <a:srgbClr val="A4A3A4"/>
          </p15:clr>
        </p15:guide>
        <p15:guide id="9" orient="horz" pos="146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334" initials="h" lastIdx="88" clrIdx="6">
    <p:extLst>
      <p:ext uri="{19B8F6BF-5375-455C-9EA6-DF929625EA0E}">
        <p15:presenceInfo xmlns:p15="http://schemas.microsoft.com/office/powerpoint/2012/main" userId="hu334" providerId="None"/>
      </p:ext>
    </p:extLst>
  </p:cmAuthor>
  <p:cmAuthor id="1" name="Dianne Pena" initials="DP" lastIdx="6" clrIdx="0">
    <p:extLst>
      <p:ext uri="{19B8F6BF-5375-455C-9EA6-DF929625EA0E}">
        <p15:presenceInfo xmlns:p15="http://schemas.microsoft.com/office/powerpoint/2012/main" userId="cdb2cda9b6ca01df" providerId="Windows Live"/>
      </p:ext>
    </p:extLst>
  </p:cmAuthor>
  <p:cmAuthor id="8" name="Carol Bishop" initials="CB" lastIdx="4" clrIdx="7">
    <p:extLst>
      <p:ext uri="{19B8F6BF-5375-455C-9EA6-DF929625EA0E}">
        <p15:presenceInfo xmlns:p15="http://schemas.microsoft.com/office/powerpoint/2012/main" userId="Carol Bishop" providerId="None"/>
      </p:ext>
    </p:extLst>
  </p:cmAuthor>
  <p:cmAuthor id="2" name="Michelle Nolin" initials="MN" lastIdx="152" clrIdx="1">
    <p:extLst>
      <p:ext uri="{19B8F6BF-5375-455C-9EA6-DF929625EA0E}">
        <p15:presenceInfo xmlns:p15="http://schemas.microsoft.com/office/powerpoint/2012/main" userId="S::mnolin@learnethos.com::f39d2788-15a0-418f-a7f4-7d6381543f47" providerId="AD"/>
      </p:ext>
    </p:extLst>
  </p:cmAuthor>
  <p:cmAuthor id="9" name="Edward Baldwin" initials="EB" lastIdx="36" clrIdx="8">
    <p:extLst>
      <p:ext uri="{19B8F6BF-5375-455C-9EA6-DF929625EA0E}">
        <p15:presenceInfo xmlns:p15="http://schemas.microsoft.com/office/powerpoint/2012/main" userId="Edward Baldwin" providerId="None"/>
      </p:ext>
    </p:extLst>
  </p:cmAuthor>
  <p:cmAuthor id="3" name="Leslie Wright" initials="LW" lastIdx="121" clrIdx="2">
    <p:extLst>
      <p:ext uri="{19B8F6BF-5375-455C-9EA6-DF929625EA0E}">
        <p15:presenceInfo xmlns:p15="http://schemas.microsoft.com/office/powerpoint/2012/main" userId="S::wright@adoptionsupport.org::a0e2a280-92a5-487a-a56c-f1146a8f46ca" providerId="AD"/>
      </p:ext>
    </p:extLst>
  </p:cmAuthor>
  <p:cmAuthor id="10" name="M Susan Schmidt" initials="MSS" lastIdx="2" clrIdx="9">
    <p:extLst>
      <p:ext uri="{19B8F6BF-5375-455C-9EA6-DF929625EA0E}">
        <p15:presenceInfo xmlns:p15="http://schemas.microsoft.com/office/powerpoint/2012/main" userId="548478588f134734" providerId="Windows Live"/>
      </p:ext>
    </p:extLst>
  </p:cmAuthor>
  <p:cmAuthor id="4" name="Debbie Riley" initials="DR" lastIdx="58" clrIdx="3">
    <p:extLst>
      <p:ext uri="{19B8F6BF-5375-455C-9EA6-DF929625EA0E}">
        <p15:presenceInfo xmlns:p15="http://schemas.microsoft.com/office/powerpoint/2012/main" userId="S::Riley@adoptionsupport.org::bdca124d-4d7b-4253-a6e2-d4cb4228555e" providerId="AD"/>
      </p:ext>
    </p:extLst>
  </p:cmAuthor>
  <p:cmAuthor id="5" name="Microsoft Office User" initials="MOU" lastIdx="79" clrIdx="4">
    <p:extLst>
      <p:ext uri="{19B8F6BF-5375-455C-9EA6-DF929625EA0E}">
        <p15:presenceInfo xmlns:p15="http://schemas.microsoft.com/office/powerpoint/2012/main" userId="Microsoft Office User" providerId="None"/>
      </p:ext>
    </p:extLst>
  </p:cmAuthor>
  <p:cmAuthor id="6" name="Ed Baldwin" initials="EB" lastIdx="93" clrIdx="5">
    <p:extLst>
      <p:ext uri="{19B8F6BF-5375-455C-9EA6-DF929625EA0E}">
        <p15:presenceInfo xmlns:p15="http://schemas.microsoft.com/office/powerpoint/2012/main" userId="d9933f15bf0fce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E1D"/>
    <a:srgbClr val="C13420"/>
    <a:srgbClr val="183250"/>
    <a:srgbClr val="FFFF99"/>
    <a:srgbClr val="D34E23"/>
    <a:srgbClr val="474652"/>
    <a:srgbClr val="A4DEE8"/>
    <a:srgbClr val="496993"/>
    <a:srgbClr val="FCC37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9105D-B356-4470-5E61-1CA36787139A}" v="2" dt="2022-03-21T20:20:24.118"/>
    <p1510:client id="{1F6E5718-D7E0-41D2-9340-BB5CA04CE6B6}" v="135" dt="2022-03-06T20:41:52.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autoAdjust="0"/>
    <p:restoredTop sz="86395" autoAdjust="0"/>
  </p:normalViewPr>
  <p:slideViewPr>
    <p:cSldViewPr snapToGrid="0" snapToObjects="1">
      <p:cViewPr varScale="1">
        <p:scale>
          <a:sx n="85" d="100"/>
          <a:sy n="85" d="100"/>
        </p:scale>
        <p:origin x="360" y="60"/>
      </p:cViewPr>
      <p:guideLst>
        <p:guide orient="horz" pos="4032"/>
        <p:guide orient="horz" pos="285"/>
        <p:guide pos="288"/>
        <p:guide pos="408"/>
        <p:guide orient="horz" pos="936"/>
        <p:guide orient="horz" pos="1080"/>
        <p:guide orient="horz" pos="672"/>
        <p:guide pos="5472"/>
        <p:guide orient="horz" pos="1464"/>
      </p:guideLst>
    </p:cSldViewPr>
  </p:slideViewPr>
  <p:outlineViewPr>
    <p:cViewPr>
      <p:scale>
        <a:sx n="33" d="100"/>
        <a:sy n="33" d="100"/>
      </p:scale>
      <p:origin x="0" y="-2040"/>
    </p:cViewPr>
  </p:outlineViewPr>
  <p:notesTextViewPr>
    <p:cViewPr>
      <p:scale>
        <a:sx n="106" d="100"/>
        <a:sy n="106" d="100"/>
      </p:scale>
      <p:origin x="0" y="0"/>
    </p:cViewPr>
  </p:notesTextViewPr>
  <p:sorterViewPr>
    <p:cViewPr varScale="1">
      <p:scale>
        <a:sx n="1" d="1"/>
        <a:sy n="1" d="1"/>
      </p:scale>
      <p:origin x="0" y="-3424"/>
    </p:cViewPr>
  </p:sorterViewPr>
  <p:notesViewPr>
    <p:cSldViewPr snapToGrid="0" snapToObjects="1">
      <p:cViewPr varScale="1">
        <p:scale>
          <a:sx n="62" d="100"/>
          <a:sy n="62" d="100"/>
        </p:scale>
        <p:origin x="3139" y="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nningham, Marty" userId="S::54021@icf.com::01361f7b-1e40-44aa-bd9b-50e092b20129" providerId="AD" clId="Web-{14D9105D-B356-4470-5E61-1CA36787139A}"/>
    <pc:docChg chg="modSld">
      <pc:chgData name="Cunningham, Marty" userId="S::54021@icf.com::01361f7b-1e40-44aa-bd9b-50e092b20129" providerId="AD" clId="Web-{14D9105D-B356-4470-5E61-1CA36787139A}" dt="2022-03-21T20:20:24.118" v="1" actId="20577"/>
      <pc:docMkLst>
        <pc:docMk/>
      </pc:docMkLst>
      <pc:sldChg chg="modSp">
        <pc:chgData name="Cunningham, Marty" userId="S::54021@icf.com::01361f7b-1e40-44aa-bd9b-50e092b20129" providerId="AD" clId="Web-{14D9105D-B356-4470-5E61-1CA36787139A}" dt="2022-03-21T20:19:53.930" v="0" actId="20577"/>
        <pc:sldMkLst>
          <pc:docMk/>
          <pc:sldMk cId="3028136506" sldId="378"/>
        </pc:sldMkLst>
        <pc:spChg chg="mod">
          <ac:chgData name="Cunningham, Marty" userId="S::54021@icf.com::01361f7b-1e40-44aa-bd9b-50e092b20129" providerId="AD" clId="Web-{14D9105D-B356-4470-5E61-1CA36787139A}" dt="2022-03-21T20:19:53.930" v="0" actId="20577"/>
          <ac:spMkLst>
            <pc:docMk/>
            <pc:sldMk cId="3028136506" sldId="378"/>
            <ac:spMk id="4" creationId="{39D6589E-F2E3-9A4C-9CB7-8EF53D6144CC}"/>
          </ac:spMkLst>
        </pc:spChg>
      </pc:sldChg>
      <pc:sldChg chg="modSp">
        <pc:chgData name="Cunningham, Marty" userId="S::54021@icf.com::01361f7b-1e40-44aa-bd9b-50e092b20129" providerId="AD" clId="Web-{14D9105D-B356-4470-5E61-1CA36787139A}" dt="2022-03-21T20:20:24.118" v="1" actId="20577"/>
        <pc:sldMkLst>
          <pc:docMk/>
          <pc:sldMk cId="1166768548" sldId="400"/>
        </pc:sldMkLst>
        <pc:spChg chg="mod">
          <ac:chgData name="Cunningham, Marty" userId="S::54021@icf.com::01361f7b-1e40-44aa-bd9b-50e092b20129" providerId="AD" clId="Web-{14D9105D-B356-4470-5E61-1CA36787139A}" dt="2022-03-21T20:20:24.118" v="1" actId="20577"/>
          <ac:spMkLst>
            <pc:docMk/>
            <pc:sldMk cId="1166768548" sldId="400"/>
            <ac:spMk id="4" creationId="{39D6589E-F2E3-9A4C-9CB7-8EF53D6144CC}"/>
          </ac:spMkLst>
        </pc:spChg>
      </pc:sldChg>
    </pc:docChg>
  </pc:docChgLst>
  <pc:docChgLst>
    <pc:chgData name="Satish Mekala" userId="2c2fe377f37fafa6" providerId="LiveId" clId="{1F6E5718-D7E0-41D2-9340-BB5CA04CE6B6}"/>
    <pc:docChg chg="undo custSel modSld modMainMaster">
      <pc:chgData name="Satish Mekala" userId="2c2fe377f37fafa6" providerId="LiveId" clId="{1F6E5718-D7E0-41D2-9340-BB5CA04CE6B6}" dt="2022-03-06T20:41:52.239" v="1142"/>
      <pc:docMkLst>
        <pc:docMk/>
      </pc:docMkLst>
      <pc:sldChg chg="addSp delSp modSp mod">
        <pc:chgData name="Satish Mekala" userId="2c2fe377f37fafa6" providerId="LiveId" clId="{1F6E5718-D7E0-41D2-9340-BB5CA04CE6B6}" dt="2022-03-06T20:40:19.354" v="1120"/>
        <pc:sldMkLst>
          <pc:docMk/>
          <pc:sldMk cId="3487353371" sldId="256"/>
        </pc:sldMkLst>
        <pc:spChg chg="del">
          <ac:chgData name="Satish Mekala" userId="2c2fe377f37fafa6" providerId="LiveId" clId="{1F6E5718-D7E0-41D2-9340-BB5CA04CE6B6}" dt="2022-03-06T17:24:30.901" v="923" actId="478"/>
          <ac:spMkLst>
            <pc:docMk/>
            <pc:sldMk cId="3487353371" sldId="256"/>
            <ac:spMk id="6" creationId="{2364590B-0057-F04E-A490-F894B8F2A763}"/>
          </ac:spMkLst>
        </pc:spChg>
        <pc:spChg chg="mod">
          <ac:chgData name="Satish Mekala" userId="2c2fe377f37fafa6" providerId="LiveId" clId="{1F6E5718-D7E0-41D2-9340-BB5CA04CE6B6}" dt="2022-03-06T20:40:19.354" v="1120"/>
          <ac:spMkLst>
            <pc:docMk/>
            <pc:sldMk cId="3487353371" sldId="256"/>
            <ac:spMk id="9" creationId="{5B45886A-66A4-DA43-9D6F-8E8AD595D018}"/>
          </ac:spMkLst>
        </pc:spChg>
        <pc:spChg chg="del">
          <ac:chgData name="Satish Mekala" userId="2c2fe377f37fafa6" providerId="LiveId" clId="{1F6E5718-D7E0-41D2-9340-BB5CA04CE6B6}" dt="2022-03-06T17:24:30.901" v="923" actId="478"/>
          <ac:spMkLst>
            <pc:docMk/>
            <pc:sldMk cId="3487353371" sldId="256"/>
            <ac:spMk id="14" creationId="{5A127787-0349-E74D-BE49-9EBA2F3A8287}"/>
          </ac:spMkLst>
        </pc:spChg>
        <pc:spChg chg="del">
          <ac:chgData name="Satish Mekala" userId="2c2fe377f37fafa6" providerId="LiveId" clId="{1F6E5718-D7E0-41D2-9340-BB5CA04CE6B6}" dt="2022-03-06T17:24:30.901" v="923" actId="478"/>
          <ac:spMkLst>
            <pc:docMk/>
            <pc:sldMk cId="3487353371" sldId="256"/>
            <ac:spMk id="15" creationId="{D78D5F5A-0B45-8F46-997D-C9A4832D42C9}"/>
          </ac:spMkLst>
        </pc:spChg>
        <pc:spChg chg="del">
          <ac:chgData name="Satish Mekala" userId="2c2fe377f37fafa6" providerId="LiveId" clId="{1F6E5718-D7E0-41D2-9340-BB5CA04CE6B6}" dt="2022-03-06T17:24:30.901" v="923" actId="478"/>
          <ac:spMkLst>
            <pc:docMk/>
            <pc:sldMk cId="3487353371" sldId="256"/>
            <ac:spMk id="16" creationId="{2C20B47D-1EB7-F947-BA9E-389B80808D02}"/>
          </ac:spMkLst>
        </pc:spChg>
        <pc:picChg chg="add mod">
          <ac:chgData name="Satish Mekala" userId="2c2fe377f37fafa6" providerId="LiveId" clId="{1F6E5718-D7E0-41D2-9340-BB5CA04CE6B6}" dt="2022-03-06T17:24:53.063" v="931" actId="962"/>
          <ac:picMkLst>
            <pc:docMk/>
            <pc:sldMk cId="3487353371" sldId="256"/>
            <ac:picMk id="4" creationId="{02793977-FC36-4191-9764-94C987B48E81}"/>
          </ac:picMkLst>
        </pc:picChg>
        <pc:picChg chg="del">
          <ac:chgData name="Satish Mekala" userId="2c2fe377f37fafa6" providerId="LiveId" clId="{1F6E5718-D7E0-41D2-9340-BB5CA04CE6B6}" dt="2022-03-06T17:24:27.732" v="922" actId="478"/>
          <ac:picMkLst>
            <pc:docMk/>
            <pc:sldMk cId="3487353371" sldId="256"/>
            <ac:picMk id="13" creationId="{0A2D2DE6-CBAC-824C-8A3D-A06CAABCC51F}"/>
          </ac:picMkLst>
        </pc:picChg>
      </pc:sldChg>
      <pc:sldChg chg="modSp mod">
        <pc:chgData name="Satish Mekala" userId="2c2fe377f37fafa6" providerId="LiveId" clId="{1F6E5718-D7E0-41D2-9340-BB5CA04CE6B6}" dt="2022-03-06T20:40:14.354" v="1119"/>
        <pc:sldMkLst>
          <pc:docMk/>
          <pc:sldMk cId="1047787511" sldId="276"/>
        </pc:sldMkLst>
        <pc:spChg chg="mod">
          <ac:chgData name="Satish Mekala" userId="2c2fe377f37fafa6" providerId="LiveId" clId="{1F6E5718-D7E0-41D2-9340-BB5CA04CE6B6}" dt="2022-03-06T20:40:14.354" v="1119"/>
          <ac:spMkLst>
            <pc:docMk/>
            <pc:sldMk cId="1047787511" sldId="276"/>
            <ac:spMk id="4" creationId="{00000000-0000-0000-0000-000000000000}"/>
          </ac:spMkLst>
        </pc:spChg>
        <pc:spChg chg="mod">
          <ac:chgData name="Satish Mekala" userId="2c2fe377f37fafa6" providerId="LiveId" clId="{1F6E5718-D7E0-41D2-9340-BB5CA04CE6B6}" dt="2022-03-06T17:34:24.373" v="1090" actId="33553"/>
          <ac:spMkLst>
            <pc:docMk/>
            <pc:sldMk cId="1047787511" sldId="276"/>
            <ac:spMk id="7" creationId="{B317EA97-B9BF-7842-B7AB-AFC801CE6C84}"/>
          </ac:spMkLst>
        </pc:spChg>
      </pc:sldChg>
      <pc:sldChg chg="modSp mod">
        <pc:chgData name="Satish Mekala" userId="2c2fe377f37fafa6" providerId="LiveId" clId="{1F6E5718-D7E0-41D2-9340-BB5CA04CE6B6}" dt="2022-03-06T20:39:20.126" v="1104"/>
        <pc:sldMkLst>
          <pc:docMk/>
          <pc:sldMk cId="2997146173" sldId="280"/>
        </pc:sldMkLst>
        <pc:spChg chg="mod">
          <ac:chgData name="Satish Mekala" userId="2c2fe377f37fafa6" providerId="LiveId" clId="{1F6E5718-D7E0-41D2-9340-BB5CA04CE6B6}" dt="2022-03-06T20:39:20.126" v="1104"/>
          <ac:spMkLst>
            <pc:docMk/>
            <pc:sldMk cId="2997146173" sldId="280"/>
            <ac:spMk id="2" creationId="{622B21D7-CE69-E449-956C-BB065BCDD3F6}"/>
          </ac:spMkLst>
        </pc:spChg>
        <pc:picChg chg="mod">
          <ac:chgData name="Satish Mekala" userId="2c2fe377f37fafa6" providerId="LiveId" clId="{1F6E5718-D7E0-41D2-9340-BB5CA04CE6B6}" dt="2022-03-06T17:14:18.344" v="52" actId="962"/>
          <ac:picMkLst>
            <pc:docMk/>
            <pc:sldMk cId="2997146173" sldId="280"/>
            <ac:picMk id="6" creationId="{FF5BED03-5F18-6448-AD8F-566B0C7D039D}"/>
          </ac:picMkLst>
        </pc:picChg>
      </pc:sldChg>
      <pc:sldChg chg="modSp mod">
        <pc:chgData name="Satish Mekala" userId="2c2fe377f37fafa6" providerId="LiveId" clId="{1F6E5718-D7E0-41D2-9340-BB5CA04CE6B6}" dt="2022-03-06T20:39:13.826" v="1102"/>
        <pc:sldMkLst>
          <pc:docMk/>
          <pc:sldMk cId="2760614206" sldId="282"/>
        </pc:sldMkLst>
        <pc:spChg chg="mod">
          <ac:chgData name="Satish Mekala" userId="2c2fe377f37fafa6" providerId="LiveId" clId="{1F6E5718-D7E0-41D2-9340-BB5CA04CE6B6}" dt="2022-03-06T20:39:13.826" v="1102"/>
          <ac:spMkLst>
            <pc:docMk/>
            <pc:sldMk cId="2760614206" sldId="282"/>
            <ac:spMk id="2" creationId="{0EB19414-7594-F143-A600-5D83EA76EA72}"/>
          </ac:spMkLst>
        </pc:spChg>
        <pc:spChg chg="mod">
          <ac:chgData name="Satish Mekala" userId="2c2fe377f37fafa6" providerId="LiveId" clId="{1F6E5718-D7E0-41D2-9340-BB5CA04CE6B6}" dt="2022-03-06T17:34:33.378" v="1093" actId="33553"/>
          <ac:spMkLst>
            <pc:docMk/>
            <pc:sldMk cId="2760614206" sldId="282"/>
            <ac:spMk id="5" creationId="{61F2EA2F-016C-C744-8A5E-4D9217FCB8AE}"/>
          </ac:spMkLst>
        </pc:spChg>
        <pc:picChg chg="mod">
          <ac:chgData name="Satish Mekala" userId="2c2fe377f37fafa6" providerId="LiveId" clId="{1F6E5718-D7E0-41D2-9340-BB5CA04CE6B6}" dt="2022-03-06T17:14:04.898" v="50" actId="962"/>
          <ac:picMkLst>
            <pc:docMk/>
            <pc:sldMk cId="2760614206" sldId="282"/>
            <ac:picMk id="6" creationId="{E1B9ABE4-5640-6048-AFC0-DD5714F9D5FE}"/>
          </ac:picMkLst>
        </pc:picChg>
      </pc:sldChg>
      <pc:sldChg chg="modSp mod">
        <pc:chgData name="Satish Mekala" userId="2c2fe377f37fafa6" providerId="LiveId" clId="{1F6E5718-D7E0-41D2-9340-BB5CA04CE6B6}" dt="2022-03-06T17:34:43.024" v="1096"/>
        <pc:sldMkLst>
          <pc:docMk/>
          <pc:sldMk cId="3028136506" sldId="378"/>
        </pc:sldMkLst>
        <pc:spChg chg="mod">
          <ac:chgData name="Satish Mekala" userId="2c2fe377f37fafa6" providerId="LiveId" clId="{1F6E5718-D7E0-41D2-9340-BB5CA04CE6B6}" dt="2022-03-06T17:34:41.526" v="1095"/>
          <ac:spMkLst>
            <pc:docMk/>
            <pc:sldMk cId="3028136506" sldId="378"/>
            <ac:spMk id="4" creationId="{39D6589E-F2E3-9A4C-9CB7-8EF53D6144CC}"/>
          </ac:spMkLst>
        </pc:spChg>
        <pc:spChg chg="mod">
          <ac:chgData name="Satish Mekala" userId="2c2fe377f37fafa6" providerId="LiveId" clId="{1F6E5718-D7E0-41D2-9340-BB5CA04CE6B6}" dt="2022-03-06T17:34:43.024" v="1096"/>
          <ac:spMkLst>
            <pc:docMk/>
            <pc:sldMk cId="3028136506" sldId="378"/>
            <ac:spMk id="5" creationId="{2C40F7D0-C7B2-0348-864C-CC0FFA1B7C8A}"/>
          </ac:spMkLst>
        </pc:spChg>
        <pc:spChg chg="mod">
          <ac:chgData name="Satish Mekala" userId="2c2fe377f37fafa6" providerId="LiveId" clId="{1F6E5718-D7E0-41D2-9340-BB5CA04CE6B6}" dt="2022-03-06T17:34:18.419" v="1088" actId="33553"/>
          <ac:spMkLst>
            <pc:docMk/>
            <pc:sldMk cId="3028136506" sldId="378"/>
            <ac:spMk id="6" creationId="{9016FBF2-EB6A-3C4A-9836-1BAA4CF15929}"/>
          </ac:spMkLst>
        </pc:spChg>
      </pc:sldChg>
      <pc:sldChg chg="modSp mod">
        <pc:chgData name="Satish Mekala" userId="2c2fe377f37fafa6" providerId="LiveId" clId="{1F6E5718-D7E0-41D2-9340-BB5CA04CE6B6}" dt="2022-03-06T20:40:08.297" v="1118"/>
        <pc:sldMkLst>
          <pc:docMk/>
          <pc:sldMk cId="466013580" sldId="380"/>
        </pc:sldMkLst>
        <pc:spChg chg="mod">
          <ac:chgData name="Satish Mekala" userId="2c2fe377f37fafa6" providerId="LiveId" clId="{1F6E5718-D7E0-41D2-9340-BB5CA04CE6B6}" dt="2022-03-06T20:40:08.297" v="1118"/>
          <ac:spMkLst>
            <pc:docMk/>
            <pc:sldMk cId="466013580" sldId="380"/>
            <ac:spMk id="2" creationId="{622B21D7-CE69-E449-956C-BB065BCDD3F6}"/>
          </ac:spMkLst>
        </pc:spChg>
        <pc:picChg chg="mod">
          <ac:chgData name="Satish Mekala" userId="2c2fe377f37fafa6" providerId="LiveId" clId="{1F6E5718-D7E0-41D2-9340-BB5CA04CE6B6}" dt="2022-03-06T17:25:11.991" v="1037" actId="962"/>
          <ac:picMkLst>
            <pc:docMk/>
            <pc:sldMk cId="466013580" sldId="380"/>
            <ac:picMk id="5" creationId="{DCE2E480-601C-6D43-A02A-3EDD5EBAF63A}"/>
          </ac:picMkLst>
        </pc:picChg>
      </pc:sldChg>
      <pc:sldChg chg="modSp">
        <pc:chgData name="Satish Mekala" userId="2c2fe377f37fafa6" providerId="LiveId" clId="{1F6E5718-D7E0-41D2-9340-BB5CA04CE6B6}" dt="2022-03-06T17:35:06.357" v="1099"/>
        <pc:sldMkLst>
          <pc:docMk/>
          <pc:sldMk cId="3186500811" sldId="391"/>
        </pc:sldMkLst>
        <pc:spChg chg="mod">
          <ac:chgData name="Satish Mekala" userId="2c2fe377f37fafa6" providerId="LiveId" clId="{1F6E5718-D7E0-41D2-9340-BB5CA04CE6B6}" dt="2022-03-06T17:35:06.357" v="1099"/>
          <ac:spMkLst>
            <pc:docMk/>
            <pc:sldMk cId="3186500811" sldId="391"/>
            <ac:spMk id="4" creationId="{A846AFFE-CA84-7141-A9A0-D42F105299FB}"/>
          </ac:spMkLst>
        </pc:spChg>
      </pc:sldChg>
      <pc:sldChg chg="modSp">
        <pc:chgData name="Satish Mekala" userId="2c2fe377f37fafa6" providerId="LiveId" clId="{1F6E5718-D7E0-41D2-9340-BB5CA04CE6B6}" dt="2022-03-06T20:38:53.802" v="1100"/>
        <pc:sldMkLst>
          <pc:docMk/>
          <pc:sldMk cId="1273427453" sldId="392"/>
        </pc:sldMkLst>
        <pc:spChg chg="mod">
          <ac:chgData name="Satish Mekala" userId="2c2fe377f37fafa6" providerId="LiveId" clId="{1F6E5718-D7E0-41D2-9340-BB5CA04CE6B6}" dt="2022-03-06T20:38:53.802" v="1100"/>
          <ac:spMkLst>
            <pc:docMk/>
            <pc:sldMk cId="1273427453" sldId="392"/>
            <ac:spMk id="4" creationId="{41995B79-2BD9-412E-88F2-5BC9A51B5ABC}"/>
          </ac:spMkLst>
        </pc:spChg>
      </pc:sldChg>
      <pc:sldChg chg="modSp mod">
        <pc:chgData name="Satish Mekala" userId="2c2fe377f37fafa6" providerId="LiveId" clId="{1F6E5718-D7E0-41D2-9340-BB5CA04CE6B6}" dt="2022-03-06T20:39:37.720" v="1110"/>
        <pc:sldMkLst>
          <pc:docMk/>
          <pc:sldMk cId="1166768548" sldId="400"/>
        </pc:sldMkLst>
        <pc:spChg chg="mod">
          <ac:chgData name="Satish Mekala" userId="2c2fe377f37fafa6" providerId="LiveId" clId="{1F6E5718-D7E0-41D2-9340-BB5CA04CE6B6}" dt="2022-03-06T20:39:35.229" v="1109"/>
          <ac:spMkLst>
            <pc:docMk/>
            <pc:sldMk cId="1166768548" sldId="400"/>
            <ac:spMk id="4" creationId="{39D6589E-F2E3-9A4C-9CB7-8EF53D6144CC}"/>
          </ac:spMkLst>
        </pc:spChg>
        <pc:spChg chg="mod">
          <ac:chgData name="Satish Mekala" userId="2c2fe377f37fafa6" providerId="LiveId" clId="{1F6E5718-D7E0-41D2-9340-BB5CA04CE6B6}" dt="2022-03-06T20:39:37.720" v="1110"/>
          <ac:spMkLst>
            <pc:docMk/>
            <pc:sldMk cId="1166768548" sldId="400"/>
            <ac:spMk id="9" creationId="{148AA3E3-F55E-0C4D-B76D-A6DF9A02B21B}"/>
          </ac:spMkLst>
        </pc:spChg>
        <pc:spChg chg="mod">
          <ac:chgData name="Satish Mekala" userId="2c2fe377f37fafa6" providerId="LiveId" clId="{1F6E5718-D7E0-41D2-9340-BB5CA04CE6B6}" dt="2022-03-06T17:34:21.271" v="1089" actId="33553"/>
          <ac:spMkLst>
            <pc:docMk/>
            <pc:sldMk cId="1166768548" sldId="400"/>
            <ac:spMk id="10" creationId="{12759612-B98A-1B41-9E2D-1170FA016D45}"/>
          </ac:spMkLst>
        </pc:spChg>
      </pc:sldChg>
      <pc:sldChg chg="modSp">
        <pc:chgData name="Satish Mekala" userId="2c2fe377f37fafa6" providerId="LiveId" clId="{1F6E5718-D7E0-41D2-9340-BB5CA04CE6B6}" dt="2022-03-06T17:34:54.841" v="1098"/>
        <pc:sldMkLst>
          <pc:docMk/>
          <pc:sldMk cId="1188566734" sldId="401"/>
        </pc:sldMkLst>
        <pc:spChg chg="mod">
          <ac:chgData name="Satish Mekala" userId="2c2fe377f37fafa6" providerId="LiveId" clId="{1F6E5718-D7E0-41D2-9340-BB5CA04CE6B6}" dt="2022-03-06T17:34:54.841" v="1098"/>
          <ac:spMkLst>
            <pc:docMk/>
            <pc:sldMk cId="1188566734" sldId="401"/>
            <ac:spMk id="4" creationId="{41995B79-2BD9-412E-88F2-5BC9A51B5ABC}"/>
          </ac:spMkLst>
        </pc:spChg>
      </pc:sldChg>
      <pc:sldChg chg="modSp mod">
        <pc:chgData name="Satish Mekala" userId="2c2fe377f37fafa6" providerId="LiveId" clId="{1F6E5718-D7E0-41D2-9340-BB5CA04CE6B6}" dt="2022-03-06T20:39:30.539" v="1107"/>
        <pc:sldMkLst>
          <pc:docMk/>
          <pc:sldMk cId="4218203663" sldId="455"/>
        </pc:sldMkLst>
        <pc:spChg chg="mod">
          <ac:chgData name="Satish Mekala" userId="2c2fe377f37fafa6" providerId="LiveId" clId="{1F6E5718-D7E0-41D2-9340-BB5CA04CE6B6}" dt="2022-03-06T20:39:30.539" v="1107"/>
          <ac:spMkLst>
            <pc:docMk/>
            <pc:sldMk cId="4218203663" sldId="455"/>
            <ac:spMk id="2" creationId="{5CCFF54E-B8E5-CD4D-B3BD-7297B9519D41}"/>
          </ac:spMkLst>
        </pc:spChg>
        <pc:picChg chg="mod">
          <ac:chgData name="Satish Mekala" userId="2c2fe377f37fafa6" providerId="LiveId" clId="{1F6E5718-D7E0-41D2-9340-BB5CA04CE6B6}" dt="2022-03-06T17:25:44.884" v="1039" actId="962"/>
          <ac:picMkLst>
            <pc:docMk/>
            <pc:sldMk cId="4218203663" sldId="455"/>
            <ac:picMk id="5" creationId="{DBDA9F41-39C2-4FF4-9809-0D9DB9E8E5F7}"/>
          </ac:picMkLst>
        </pc:picChg>
      </pc:sldChg>
      <pc:sldChg chg="modSp mod">
        <pc:chgData name="Satish Mekala" userId="2c2fe377f37fafa6" providerId="LiveId" clId="{1F6E5718-D7E0-41D2-9340-BB5CA04CE6B6}" dt="2022-03-06T20:39:47.007" v="1112"/>
        <pc:sldMkLst>
          <pc:docMk/>
          <pc:sldMk cId="3542768919" sldId="471"/>
        </pc:sldMkLst>
        <pc:spChg chg="mod">
          <ac:chgData name="Satish Mekala" userId="2c2fe377f37fafa6" providerId="LiveId" clId="{1F6E5718-D7E0-41D2-9340-BB5CA04CE6B6}" dt="2022-03-06T20:39:45.433" v="1111"/>
          <ac:spMkLst>
            <pc:docMk/>
            <pc:sldMk cId="3542768919" sldId="471"/>
            <ac:spMk id="2" creationId="{26C89170-9CCE-48AF-BF34-61F3F0C0FD64}"/>
          </ac:spMkLst>
        </pc:spChg>
        <pc:picChg chg="mod">
          <ac:chgData name="Satish Mekala" userId="2c2fe377f37fafa6" providerId="LiveId" clId="{1F6E5718-D7E0-41D2-9340-BB5CA04CE6B6}" dt="2022-03-06T20:39:47.007" v="1112"/>
          <ac:picMkLst>
            <pc:docMk/>
            <pc:sldMk cId="3542768919" sldId="471"/>
            <ac:picMk id="8" creationId="{118AFD1B-A4E7-48D0-B25E-6C67C7E40CEF}"/>
          </ac:picMkLst>
        </pc:picChg>
      </pc:sldChg>
      <pc:sldChg chg="modSp">
        <pc:chgData name="Satish Mekala" userId="2c2fe377f37fafa6" providerId="LiveId" clId="{1F6E5718-D7E0-41D2-9340-BB5CA04CE6B6}" dt="2022-03-06T17:34:48.052" v="1097"/>
        <pc:sldMkLst>
          <pc:docMk/>
          <pc:sldMk cId="665924551" sldId="474"/>
        </pc:sldMkLst>
        <pc:spChg chg="mod">
          <ac:chgData name="Satish Mekala" userId="2c2fe377f37fafa6" providerId="LiveId" clId="{1F6E5718-D7E0-41D2-9340-BB5CA04CE6B6}" dt="2022-03-06T17:34:48.052" v="1097"/>
          <ac:spMkLst>
            <pc:docMk/>
            <pc:sldMk cId="665924551" sldId="474"/>
            <ac:spMk id="4" creationId="{41995B79-2BD9-412E-88F2-5BC9A51B5ABC}"/>
          </ac:spMkLst>
        </pc:spChg>
      </pc:sldChg>
      <pc:sldChg chg="modSp mod">
        <pc:chgData name="Satish Mekala" userId="2c2fe377f37fafa6" providerId="LiveId" clId="{1F6E5718-D7E0-41D2-9340-BB5CA04CE6B6}" dt="2022-03-06T20:41:46.641" v="1141"/>
        <pc:sldMkLst>
          <pc:docMk/>
          <pc:sldMk cId="3554002111" sldId="480"/>
        </pc:sldMkLst>
        <pc:spChg chg="mod">
          <ac:chgData name="Satish Mekala" userId="2c2fe377f37fafa6" providerId="LiveId" clId="{1F6E5718-D7E0-41D2-9340-BB5CA04CE6B6}" dt="2022-03-06T20:41:46.641" v="1141"/>
          <ac:spMkLst>
            <pc:docMk/>
            <pc:sldMk cId="3554002111" sldId="480"/>
            <ac:spMk id="4" creationId="{00000000-0000-0000-0000-000000000000}"/>
          </ac:spMkLst>
        </pc:spChg>
        <pc:spChg chg="mod">
          <ac:chgData name="Satish Mekala" userId="2c2fe377f37fafa6" providerId="LiveId" clId="{1F6E5718-D7E0-41D2-9340-BB5CA04CE6B6}" dt="2022-03-06T17:34:27.616" v="1091" actId="33553"/>
          <ac:spMkLst>
            <pc:docMk/>
            <pc:sldMk cId="3554002111" sldId="480"/>
            <ac:spMk id="5" creationId="{61544C58-2896-F842-B37E-23CEC82F1187}"/>
          </ac:spMkLst>
        </pc:spChg>
      </pc:sldChg>
      <pc:sldChg chg="modSp mod">
        <pc:chgData name="Satish Mekala" userId="2c2fe377f37fafa6" providerId="LiveId" clId="{1F6E5718-D7E0-41D2-9340-BB5CA04CE6B6}" dt="2022-03-06T20:39:25.187" v="1105"/>
        <pc:sldMkLst>
          <pc:docMk/>
          <pc:sldMk cId="1503903255" sldId="482"/>
        </pc:sldMkLst>
        <pc:spChg chg="mod">
          <ac:chgData name="Satish Mekala" userId="2c2fe377f37fafa6" providerId="LiveId" clId="{1F6E5718-D7E0-41D2-9340-BB5CA04CE6B6}" dt="2022-03-06T20:39:25.187" v="1105"/>
          <ac:spMkLst>
            <pc:docMk/>
            <pc:sldMk cId="1503903255" sldId="482"/>
            <ac:spMk id="4" creationId="{00000000-0000-0000-0000-000000000000}"/>
          </ac:spMkLst>
        </pc:spChg>
        <pc:spChg chg="mod">
          <ac:chgData name="Satish Mekala" userId="2c2fe377f37fafa6" providerId="LiveId" clId="{1F6E5718-D7E0-41D2-9340-BB5CA04CE6B6}" dt="2022-03-06T17:34:30.219" v="1092" actId="33553"/>
          <ac:spMkLst>
            <pc:docMk/>
            <pc:sldMk cId="1503903255" sldId="482"/>
            <ac:spMk id="5" creationId="{8892C5A8-983B-744C-B762-2A07BB7423DB}"/>
          </ac:spMkLst>
        </pc:spChg>
      </pc:sldChg>
      <pc:sldChg chg="addSp delSp modSp mod">
        <pc:chgData name="Satish Mekala" userId="2c2fe377f37fafa6" providerId="LiveId" clId="{1F6E5718-D7E0-41D2-9340-BB5CA04CE6B6}" dt="2022-03-06T20:41:03.930" v="1131"/>
        <pc:sldMkLst>
          <pc:docMk/>
          <pc:sldMk cId="567316951" sldId="483"/>
        </pc:sldMkLst>
        <pc:spChg chg="del">
          <ac:chgData name="Satish Mekala" userId="2c2fe377f37fafa6" providerId="LiveId" clId="{1F6E5718-D7E0-41D2-9340-BB5CA04CE6B6}" dt="2022-03-06T17:18:40.933" v="548" actId="478"/>
          <ac:spMkLst>
            <pc:docMk/>
            <pc:sldMk cId="567316951" sldId="483"/>
            <ac:spMk id="2" creationId="{E9E154FF-33E5-8841-BD13-61FEED132D58}"/>
          </ac:spMkLst>
        </pc:spChg>
        <pc:spChg chg="mod">
          <ac:chgData name="Satish Mekala" userId="2c2fe377f37fafa6" providerId="LiveId" clId="{1F6E5718-D7E0-41D2-9340-BB5CA04CE6B6}" dt="2022-03-06T20:41:03.930" v="1131"/>
          <ac:spMkLst>
            <pc:docMk/>
            <pc:sldMk cId="567316951" sldId="483"/>
            <ac:spMk id="3" creationId="{3FFD695F-551E-43FD-8790-54E4244AE4CF}"/>
          </ac:spMkLst>
        </pc:spChg>
        <pc:spChg chg="mod">
          <ac:chgData name="Satish Mekala" userId="2c2fe377f37fafa6" providerId="LiveId" clId="{1F6E5718-D7E0-41D2-9340-BB5CA04CE6B6}" dt="2022-03-06T17:18:34.044" v="546" actId="1076"/>
          <ac:spMkLst>
            <pc:docMk/>
            <pc:sldMk cId="567316951" sldId="483"/>
            <ac:spMk id="4" creationId="{B26707E7-7FC9-4209-81D4-71CDF239BED1}"/>
          </ac:spMkLst>
        </pc:spChg>
        <pc:spChg chg="del">
          <ac:chgData name="Satish Mekala" userId="2c2fe377f37fafa6" providerId="LiveId" clId="{1F6E5718-D7E0-41D2-9340-BB5CA04CE6B6}" dt="2022-03-06T17:18:38.549" v="547" actId="478"/>
          <ac:spMkLst>
            <pc:docMk/>
            <pc:sldMk cId="567316951" sldId="483"/>
            <ac:spMk id="13" creationId="{143F8278-79EE-434A-912B-134ADE825B85}"/>
          </ac:spMkLst>
        </pc:spChg>
        <pc:spChg chg="del">
          <ac:chgData name="Satish Mekala" userId="2c2fe377f37fafa6" providerId="LiveId" clId="{1F6E5718-D7E0-41D2-9340-BB5CA04CE6B6}" dt="2022-03-06T17:18:38.549" v="547" actId="478"/>
          <ac:spMkLst>
            <pc:docMk/>
            <pc:sldMk cId="567316951" sldId="483"/>
            <ac:spMk id="17" creationId="{DD3F3E1E-5967-4B6F-BB69-983E29178E05}"/>
          </ac:spMkLst>
        </pc:spChg>
        <pc:picChg chg="del mod">
          <ac:chgData name="Satish Mekala" userId="2c2fe377f37fafa6" providerId="LiveId" clId="{1F6E5718-D7E0-41D2-9340-BB5CA04CE6B6}" dt="2022-03-06T17:18:31.004" v="544" actId="478"/>
          <ac:picMkLst>
            <pc:docMk/>
            <pc:sldMk cId="567316951" sldId="483"/>
            <ac:picMk id="5" creationId="{C50FCED4-83D8-4977-AF59-FD3505FBFB52}"/>
          </ac:picMkLst>
        </pc:picChg>
        <pc:picChg chg="del">
          <ac:chgData name="Satish Mekala" userId="2c2fe377f37fafa6" providerId="LiveId" clId="{1F6E5718-D7E0-41D2-9340-BB5CA04CE6B6}" dt="2022-03-06T17:18:38.549" v="547" actId="478"/>
          <ac:picMkLst>
            <pc:docMk/>
            <pc:sldMk cId="567316951" sldId="483"/>
            <ac:picMk id="6" creationId="{5578E779-C805-4B08-BEC9-ED9D2C98039A}"/>
          </ac:picMkLst>
        </pc:picChg>
        <pc:picChg chg="del">
          <ac:chgData name="Satish Mekala" userId="2c2fe377f37fafa6" providerId="LiveId" clId="{1F6E5718-D7E0-41D2-9340-BB5CA04CE6B6}" dt="2022-03-06T17:18:38.549" v="547" actId="478"/>
          <ac:picMkLst>
            <pc:docMk/>
            <pc:sldMk cId="567316951" sldId="483"/>
            <ac:picMk id="7" creationId="{C0CCEC9A-7649-446E-8EE3-6E43C8E6DCAA}"/>
          </ac:picMkLst>
        </pc:picChg>
        <pc:picChg chg="add mod">
          <ac:chgData name="Satish Mekala" userId="2c2fe377f37fafa6" providerId="LiveId" clId="{1F6E5718-D7E0-41D2-9340-BB5CA04CE6B6}" dt="2022-03-06T17:19:02.009" v="554" actId="962"/>
          <ac:picMkLst>
            <pc:docMk/>
            <pc:sldMk cId="567316951" sldId="483"/>
            <ac:picMk id="9" creationId="{C570AE00-D156-4A94-BE8A-2AD769F09495}"/>
          </ac:picMkLst>
        </pc:picChg>
      </pc:sldChg>
      <pc:sldChg chg="addSp delSp modSp mod">
        <pc:chgData name="Satish Mekala" userId="2c2fe377f37fafa6" providerId="LiveId" clId="{1F6E5718-D7E0-41D2-9340-BB5CA04CE6B6}" dt="2022-03-06T20:41:08.452" v="1133"/>
        <pc:sldMkLst>
          <pc:docMk/>
          <pc:sldMk cId="1149232683" sldId="485"/>
        </pc:sldMkLst>
        <pc:spChg chg="mod">
          <ac:chgData name="Satish Mekala" userId="2c2fe377f37fafa6" providerId="LiveId" clId="{1F6E5718-D7E0-41D2-9340-BB5CA04CE6B6}" dt="2022-03-06T20:41:08.452" v="1133"/>
          <ac:spMkLst>
            <pc:docMk/>
            <pc:sldMk cId="1149232683" sldId="485"/>
            <ac:spMk id="3" creationId="{3FFD695F-551E-43FD-8790-54E4244AE4CF}"/>
          </ac:spMkLst>
        </pc:spChg>
        <pc:spChg chg="add del">
          <ac:chgData name="Satish Mekala" userId="2c2fe377f37fafa6" providerId="LiveId" clId="{1F6E5718-D7E0-41D2-9340-BB5CA04CE6B6}" dt="2022-03-06T17:18:10.592" v="541" actId="22"/>
          <ac:spMkLst>
            <pc:docMk/>
            <pc:sldMk cId="1149232683" sldId="485"/>
            <ac:spMk id="11" creationId="{A120F085-8F8A-4D66-9BAB-1CFE02FF7E95}"/>
          </ac:spMkLst>
        </pc:spChg>
        <pc:spChg chg="del">
          <ac:chgData name="Satish Mekala" userId="2c2fe377f37fafa6" providerId="LiveId" clId="{1F6E5718-D7E0-41D2-9340-BB5CA04CE6B6}" dt="2022-03-06T17:17:34.572" v="517" actId="478"/>
          <ac:spMkLst>
            <pc:docMk/>
            <pc:sldMk cId="1149232683" sldId="485"/>
            <ac:spMk id="16" creationId="{AD28205E-4687-7B45-92EB-5EFF40DFAC0B}"/>
          </ac:spMkLst>
        </pc:spChg>
        <pc:picChg chg="del">
          <ac:chgData name="Satish Mekala" userId="2c2fe377f37fafa6" providerId="LiveId" clId="{1F6E5718-D7E0-41D2-9340-BB5CA04CE6B6}" dt="2022-03-06T17:17:32.389" v="516" actId="478"/>
          <ac:picMkLst>
            <pc:docMk/>
            <pc:sldMk cId="1149232683" sldId="485"/>
            <ac:picMk id="2" creationId="{71BB79E9-6DA4-49F2-8F10-19F2682F93AF}"/>
          </ac:picMkLst>
        </pc:picChg>
        <pc:picChg chg="del">
          <ac:chgData name="Satish Mekala" userId="2c2fe377f37fafa6" providerId="LiveId" clId="{1F6E5718-D7E0-41D2-9340-BB5CA04CE6B6}" dt="2022-03-06T17:17:36.421" v="518" actId="478"/>
          <ac:picMkLst>
            <pc:docMk/>
            <pc:sldMk cId="1149232683" sldId="485"/>
            <ac:picMk id="5" creationId="{0A83205F-F89A-4DE6-A0A3-4AA107D7D40A}"/>
          </ac:picMkLst>
        </pc:picChg>
        <pc:picChg chg="add mod">
          <ac:chgData name="Satish Mekala" userId="2c2fe377f37fafa6" providerId="LiveId" clId="{1F6E5718-D7E0-41D2-9340-BB5CA04CE6B6}" dt="2022-03-06T17:18:13.587" v="543" actId="962"/>
          <ac:picMkLst>
            <pc:docMk/>
            <pc:sldMk cId="1149232683" sldId="485"/>
            <ac:picMk id="7" creationId="{4572F3AF-59BA-4ED2-8D86-5E44F679BE9E}"/>
          </ac:picMkLst>
        </pc:picChg>
        <pc:picChg chg="del mod">
          <ac:chgData name="Satish Mekala" userId="2c2fe377f37fafa6" providerId="LiveId" clId="{1F6E5718-D7E0-41D2-9340-BB5CA04CE6B6}" dt="2022-03-06T17:17:29.959" v="515" actId="478"/>
          <ac:picMkLst>
            <pc:docMk/>
            <pc:sldMk cId="1149232683" sldId="485"/>
            <ac:picMk id="12" creationId="{EF736005-302E-49D9-8425-015E8B63EC5A}"/>
          </ac:picMkLst>
        </pc:picChg>
      </pc:sldChg>
      <pc:sldChg chg="addSp delSp modSp mod">
        <pc:chgData name="Satish Mekala" userId="2c2fe377f37fafa6" providerId="LiveId" clId="{1F6E5718-D7E0-41D2-9340-BB5CA04CE6B6}" dt="2022-03-06T20:40:58.780" v="1129"/>
        <pc:sldMkLst>
          <pc:docMk/>
          <pc:sldMk cId="3273785459" sldId="487"/>
        </pc:sldMkLst>
        <pc:spChg chg="mod">
          <ac:chgData name="Satish Mekala" userId="2c2fe377f37fafa6" providerId="LiveId" clId="{1F6E5718-D7E0-41D2-9340-BB5CA04CE6B6}" dt="2022-03-06T20:40:58.780" v="1129"/>
          <ac:spMkLst>
            <pc:docMk/>
            <pc:sldMk cId="3273785459" sldId="487"/>
            <ac:spMk id="3" creationId="{3FFD695F-551E-43FD-8790-54E4244AE4CF}"/>
          </ac:spMkLst>
        </pc:spChg>
        <pc:spChg chg="mod">
          <ac:chgData name="Satish Mekala" userId="2c2fe377f37fafa6" providerId="LiveId" clId="{1F6E5718-D7E0-41D2-9340-BB5CA04CE6B6}" dt="2022-03-06T17:19:44.049" v="557" actId="1076"/>
          <ac:spMkLst>
            <pc:docMk/>
            <pc:sldMk cId="3273785459" sldId="487"/>
            <ac:spMk id="4" creationId="{B26707E7-7FC9-4209-81D4-71CDF239BED1}"/>
          </ac:spMkLst>
        </pc:spChg>
        <pc:spChg chg="del">
          <ac:chgData name="Satish Mekala" userId="2c2fe377f37fafa6" providerId="LiveId" clId="{1F6E5718-D7E0-41D2-9340-BB5CA04CE6B6}" dt="2022-03-06T17:19:51.844" v="559" actId="478"/>
          <ac:spMkLst>
            <pc:docMk/>
            <pc:sldMk cId="3273785459" sldId="487"/>
            <ac:spMk id="12" creationId="{91421F98-6082-DB4D-A77B-002C56B1BC54}"/>
          </ac:spMkLst>
        </pc:spChg>
        <pc:picChg chg="del">
          <ac:chgData name="Satish Mekala" userId="2c2fe377f37fafa6" providerId="LiveId" clId="{1F6E5718-D7E0-41D2-9340-BB5CA04CE6B6}" dt="2022-03-06T17:19:49.619" v="558" actId="478"/>
          <ac:picMkLst>
            <pc:docMk/>
            <pc:sldMk cId="3273785459" sldId="487"/>
            <ac:picMk id="5" creationId="{96FE8AEE-1A1B-4596-9814-97A0DD3BFF80}"/>
          </ac:picMkLst>
        </pc:picChg>
        <pc:picChg chg="del">
          <ac:chgData name="Satish Mekala" userId="2c2fe377f37fafa6" providerId="LiveId" clId="{1F6E5718-D7E0-41D2-9340-BB5CA04CE6B6}" dt="2022-03-06T17:19:40.581" v="555" actId="478"/>
          <ac:picMkLst>
            <pc:docMk/>
            <pc:sldMk cId="3273785459" sldId="487"/>
            <ac:picMk id="6" creationId="{D0DC0AD6-FCCB-42B5-9E20-2E24902AEED5}"/>
          </ac:picMkLst>
        </pc:picChg>
        <pc:picChg chg="add mod">
          <ac:chgData name="Satish Mekala" userId="2c2fe377f37fafa6" providerId="LiveId" clId="{1F6E5718-D7E0-41D2-9340-BB5CA04CE6B6}" dt="2022-03-06T17:22:44.063" v="737" actId="962"/>
          <ac:picMkLst>
            <pc:docMk/>
            <pc:sldMk cId="3273785459" sldId="487"/>
            <ac:picMk id="7" creationId="{9209D358-E47C-4534-90C7-B9E704A5C277}"/>
          </ac:picMkLst>
        </pc:picChg>
        <pc:picChg chg="del">
          <ac:chgData name="Satish Mekala" userId="2c2fe377f37fafa6" providerId="LiveId" clId="{1F6E5718-D7E0-41D2-9340-BB5CA04CE6B6}" dt="2022-03-06T17:19:49.619" v="558" actId="478"/>
          <ac:picMkLst>
            <pc:docMk/>
            <pc:sldMk cId="3273785459" sldId="487"/>
            <ac:picMk id="8" creationId="{0C5178BB-6B55-497D-80A6-4E489120FE62}"/>
          </ac:picMkLst>
        </pc:picChg>
        <pc:picChg chg="del">
          <ac:chgData name="Satish Mekala" userId="2c2fe377f37fafa6" providerId="LiveId" clId="{1F6E5718-D7E0-41D2-9340-BB5CA04CE6B6}" dt="2022-03-06T17:19:49.619" v="558" actId="478"/>
          <ac:picMkLst>
            <pc:docMk/>
            <pc:sldMk cId="3273785459" sldId="487"/>
            <ac:picMk id="14" creationId="{00416A95-3D7F-4AE1-955E-DBF0486808FE}"/>
          </ac:picMkLst>
        </pc:picChg>
      </pc:sldChg>
      <pc:sldChg chg="modSp">
        <pc:chgData name="Satish Mekala" userId="2c2fe377f37fafa6" providerId="LiveId" clId="{1F6E5718-D7E0-41D2-9340-BB5CA04CE6B6}" dt="2022-03-06T20:40:31.377" v="1124"/>
        <pc:sldMkLst>
          <pc:docMk/>
          <pc:sldMk cId="1014554524" sldId="488"/>
        </pc:sldMkLst>
        <pc:spChg chg="mod">
          <ac:chgData name="Satish Mekala" userId="2c2fe377f37fafa6" providerId="LiveId" clId="{1F6E5718-D7E0-41D2-9340-BB5CA04CE6B6}" dt="2022-03-06T20:40:31.377" v="1124"/>
          <ac:spMkLst>
            <pc:docMk/>
            <pc:sldMk cId="1014554524" sldId="488"/>
            <ac:spMk id="2" creationId="{95A9D861-338D-4712-B058-F566E20067C4}"/>
          </ac:spMkLst>
        </pc:spChg>
        <pc:picChg chg="mod">
          <ac:chgData name="Satish Mekala" userId="2c2fe377f37fafa6" providerId="LiveId" clId="{1F6E5718-D7E0-41D2-9340-BB5CA04CE6B6}" dt="2022-03-06T17:23:58.465" v="921" actId="962"/>
          <ac:picMkLst>
            <pc:docMk/>
            <pc:sldMk cId="1014554524" sldId="488"/>
            <ac:picMk id="6150" creationId="{D4EDD81E-FC2C-42FB-B0B1-A9E24E98D4AE}"/>
          </ac:picMkLst>
        </pc:picChg>
      </pc:sldChg>
      <pc:sldChg chg="modSp mod">
        <pc:chgData name="Satish Mekala" userId="2c2fe377f37fafa6" providerId="LiveId" clId="{1F6E5718-D7E0-41D2-9340-BB5CA04CE6B6}" dt="2022-03-06T20:41:42.758" v="1140"/>
        <pc:sldMkLst>
          <pc:docMk/>
          <pc:sldMk cId="3537830849" sldId="516"/>
        </pc:sldMkLst>
        <pc:picChg chg="mod">
          <ac:chgData name="Satish Mekala" userId="2c2fe377f37fafa6" providerId="LiveId" clId="{1F6E5718-D7E0-41D2-9340-BB5CA04CE6B6}" dt="2022-03-06T20:41:42.758" v="1140"/>
          <ac:picMkLst>
            <pc:docMk/>
            <pc:sldMk cId="3537830849" sldId="516"/>
            <ac:picMk id="6" creationId="{E0DEBCC1-DA18-F247-BFAF-36BA3FCB9844}"/>
          </ac:picMkLst>
        </pc:picChg>
      </pc:sldChg>
      <pc:sldChg chg="modSp mod">
        <pc:chgData name="Satish Mekala" userId="2c2fe377f37fafa6" providerId="LiveId" clId="{1F6E5718-D7E0-41D2-9340-BB5CA04CE6B6}" dt="2022-03-06T20:41:14.487" v="1134"/>
        <pc:sldMkLst>
          <pc:docMk/>
          <pc:sldMk cId="3274103963" sldId="517"/>
        </pc:sldMkLst>
        <pc:spChg chg="mod">
          <ac:chgData name="Satish Mekala" userId="2c2fe377f37fafa6" providerId="LiveId" clId="{1F6E5718-D7E0-41D2-9340-BB5CA04CE6B6}" dt="2022-03-06T20:41:14.487" v="1134"/>
          <ac:spMkLst>
            <pc:docMk/>
            <pc:sldMk cId="3274103963" sldId="517"/>
            <ac:spMk id="2" creationId="{AFEEFA9D-52F5-415C-BD74-2F9AB172AF81}"/>
          </ac:spMkLst>
        </pc:spChg>
        <pc:picChg chg="mod">
          <ac:chgData name="Satish Mekala" userId="2c2fe377f37fafa6" providerId="LiveId" clId="{1F6E5718-D7E0-41D2-9340-BB5CA04CE6B6}" dt="2022-03-06T17:15:04.303" v="254" actId="962"/>
          <ac:picMkLst>
            <pc:docMk/>
            <pc:sldMk cId="3274103963" sldId="517"/>
            <ac:picMk id="7" creationId="{2FA4D50C-A5B8-3C4C-AB33-12D3018FEBD3}"/>
          </ac:picMkLst>
        </pc:picChg>
      </pc:sldChg>
      <pc:sldChg chg="modSp mod">
        <pc:chgData name="Satish Mekala" userId="2c2fe377f37fafa6" providerId="LiveId" clId="{1F6E5718-D7E0-41D2-9340-BB5CA04CE6B6}" dt="2022-03-06T20:41:52.239" v="1142"/>
        <pc:sldMkLst>
          <pc:docMk/>
          <pc:sldMk cId="3598128341" sldId="518"/>
        </pc:sldMkLst>
        <pc:spChg chg="mod">
          <ac:chgData name="Satish Mekala" userId="2c2fe377f37fafa6" providerId="LiveId" clId="{1F6E5718-D7E0-41D2-9340-BB5CA04CE6B6}" dt="2022-03-06T20:41:52.239" v="1142"/>
          <ac:spMkLst>
            <pc:docMk/>
            <pc:sldMk cId="3598128341" sldId="518"/>
            <ac:spMk id="3" creationId="{2D4973D3-98A7-4432-A9A0-679D69D75128}"/>
          </ac:spMkLst>
        </pc:spChg>
        <pc:picChg chg="mod">
          <ac:chgData name="Satish Mekala" userId="2c2fe377f37fafa6" providerId="LiveId" clId="{1F6E5718-D7E0-41D2-9340-BB5CA04CE6B6}" dt="2022-03-06T17:14:42.865" v="176" actId="962"/>
          <ac:picMkLst>
            <pc:docMk/>
            <pc:sldMk cId="3598128341" sldId="518"/>
            <ac:picMk id="7" creationId="{CC1EC144-F0CA-F642-9945-AA9493A82375}"/>
          </ac:picMkLst>
        </pc:picChg>
      </pc:sldChg>
      <pc:sldChg chg="modSp">
        <pc:chgData name="Satish Mekala" userId="2c2fe377f37fafa6" providerId="LiveId" clId="{1F6E5718-D7E0-41D2-9340-BB5CA04CE6B6}" dt="2022-03-06T20:39:53.401" v="1113"/>
        <pc:sldMkLst>
          <pc:docMk/>
          <pc:sldMk cId="3439847785" sldId="527"/>
        </pc:sldMkLst>
        <pc:spChg chg="mod">
          <ac:chgData name="Satish Mekala" userId="2c2fe377f37fafa6" providerId="LiveId" clId="{1F6E5718-D7E0-41D2-9340-BB5CA04CE6B6}" dt="2022-03-06T20:39:53.401" v="1113"/>
          <ac:spMkLst>
            <pc:docMk/>
            <pc:sldMk cId="3439847785" sldId="527"/>
            <ac:spMk id="7" creationId="{2A4C3FB4-1515-483E-B3CC-2B9DE7883F1B}"/>
          </ac:spMkLst>
        </pc:spChg>
      </pc:sldChg>
      <pc:sldChg chg="modSp mod">
        <pc:chgData name="Satish Mekala" userId="2c2fe377f37fafa6" providerId="LiveId" clId="{1F6E5718-D7E0-41D2-9340-BB5CA04CE6B6}" dt="2022-03-06T20:41:36.857" v="1139"/>
        <pc:sldMkLst>
          <pc:docMk/>
          <pc:sldMk cId="1238082468" sldId="533"/>
        </pc:sldMkLst>
        <pc:spChg chg="mod">
          <ac:chgData name="Satish Mekala" userId="2c2fe377f37fafa6" providerId="LiveId" clId="{1F6E5718-D7E0-41D2-9340-BB5CA04CE6B6}" dt="2022-03-06T20:41:22.568" v="1136"/>
          <ac:spMkLst>
            <pc:docMk/>
            <pc:sldMk cId="1238082468" sldId="533"/>
            <ac:spMk id="2" creationId="{AFEEFA9D-52F5-415C-BD74-2F9AB172AF81}"/>
          </ac:spMkLst>
        </pc:spChg>
        <pc:spChg chg="mod">
          <ac:chgData name="Satish Mekala" userId="2c2fe377f37fafa6" providerId="LiveId" clId="{1F6E5718-D7E0-41D2-9340-BB5CA04CE6B6}" dt="2022-03-06T20:41:19.666" v="1135"/>
          <ac:spMkLst>
            <pc:docMk/>
            <pc:sldMk cId="1238082468" sldId="533"/>
            <ac:spMk id="5" creationId="{14262F5B-D7C5-47D1-B721-C867452469D4}"/>
          </ac:spMkLst>
        </pc:spChg>
        <pc:picChg chg="mod">
          <ac:chgData name="Satish Mekala" userId="2c2fe377f37fafa6" providerId="LiveId" clId="{1F6E5718-D7E0-41D2-9340-BB5CA04CE6B6}" dt="2022-03-06T20:41:36.857" v="1139"/>
          <ac:picMkLst>
            <pc:docMk/>
            <pc:sldMk cId="1238082468" sldId="533"/>
            <ac:picMk id="13" creationId="{19F6897D-5159-4B32-B7FE-0D79DCCBE9B1}"/>
          </ac:picMkLst>
        </pc:picChg>
      </pc:sldChg>
      <pc:sldChg chg="modSp mod">
        <pc:chgData name="Satish Mekala" userId="2c2fe377f37fafa6" providerId="LiveId" clId="{1F6E5718-D7E0-41D2-9340-BB5CA04CE6B6}" dt="2022-03-06T20:40:35.705" v="1125"/>
        <pc:sldMkLst>
          <pc:docMk/>
          <pc:sldMk cId="1285886609" sldId="548"/>
        </pc:sldMkLst>
        <pc:spChg chg="mod">
          <ac:chgData name="Satish Mekala" userId="2c2fe377f37fafa6" providerId="LiveId" clId="{1F6E5718-D7E0-41D2-9340-BB5CA04CE6B6}" dt="2022-03-06T20:40:35.705" v="1125"/>
          <ac:spMkLst>
            <pc:docMk/>
            <pc:sldMk cId="1285886609" sldId="548"/>
            <ac:spMk id="4" creationId="{2D5B3DF1-E4EA-4334-A9C5-EF63FEAE4042}"/>
          </ac:spMkLst>
        </pc:spChg>
        <pc:picChg chg="mod">
          <ac:chgData name="Satish Mekala" userId="2c2fe377f37fafa6" providerId="LiveId" clId="{1F6E5718-D7E0-41D2-9340-BB5CA04CE6B6}" dt="2022-03-06T17:23:27.835" v="839" actId="962"/>
          <ac:picMkLst>
            <pc:docMk/>
            <pc:sldMk cId="1285886609" sldId="548"/>
            <ac:picMk id="10" creationId="{151D5BDB-1C85-4E56-B516-804B0B3564BE}"/>
          </ac:picMkLst>
        </pc:picChg>
      </pc:sldChg>
      <pc:sldChg chg="modSp mod">
        <pc:chgData name="Satish Mekala" userId="2c2fe377f37fafa6" providerId="LiveId" clId="{1F6E5718-D7E0-41D2-9340-BB5CA04CE6B6}" dt="2022-03-06T17:14:25.552" v="90" actId="962"/>
        <pc:sldMkLst>
          <pc:docMk/>
          <pc:sldMk cId="366934309" sldId="556"/>
        </pc:sldMkLst>
        <pc:picChg chg="mod">
          <ac:chgData name="Satish Mekala" userId="2c2fe377f37fafa6" providerId="LiveId" clId="{1F6E5718-D7E0-41D2-9340-BB5CA04CE6B6}" dt="2022-03-06T17:14:25.552" v="90" actId="962"/>
          <ac:picMkLst>
            <pc:docMk/>
            <pc:sldMk cId="366934309" sldId="556"/>
            <ac:picMk id="7" creationId="{58A44A47-8D7D-45B1-82E3-327EDE053E58}"/>
          </ac:picMkLst>
        </pc:picChg>
      </pc:sldChg>
      <pc:sldChg chg="modSp mod">
        <pc:chgData name="Satish Mekala" userId="2c2fe377f37fafa6" providerId="LiveId" clId="{1F6E5718-D7E0-41D2-9340-BB5CA04CE6B6}" dt="2022-03-06T20:40:01.112" v="1116"/>
        <pc:sldMkLst>
          <pc:docMk/>
          <pc:sldMk cId="2304413795" sldId="557"/>
        </pc:sldMkLst>
        <pc:spChg chg="mod">
          <ac:chgData name="Satish Mekala" userId="2c2fe377f37fafa6" providerId="LiveId" clId="{1F6E5718-D7E0-41D2-9340-BB5CA04CE6B6}" dt="2022-03-06T20:40:01.112" v="1116"/>
          <ac:spMkLst>
            <pc:docMk/>
            <pc:sldMk cId="2304413795" sldId="557"/>
            <ac:spMk id="2" creationId="{9A1937A1-8334-4A2D-A512-FAAE1B266E44}"/>
          </ac:spMkLst>
        </pc:spChg>
        <pc:picChg chg="mod">
          <ac:chgData name="Satish Mekala" userId="2c2fe377f37fafa6" providerId="LiveId" clId="{1F6E5718-D7E0-41D2-9340-BB5CA04CE6B6}" dt="2022-03-06T17:33:52.021" v="1043" actId="962"/>
          <ac:picMkLst>
            <pc:docMk/>
            <pc:sldMk cId="2304413795" sldId="557"/>
            <ac:picMk id="4" creationId="{1797E7BB-9389-43A5-92D3-71FF0C8B957B}"/>
          </ac:picMkLst>
        </pc:picChg>
      </pc:sldChg>
      <pc:sldChg chg="modSp mod">
        <pc:chgData name="Satish Mekala" userId="2c2fe377f37fafa6" providerId="LiveId" clId="{1F6E5718-D7E0-41D2-9340-BB5CA04CE6B6}" dt="2022-03-06T20:40:24.972" v="1123"/>
        <pc:sldMkLst>
          <pc:docMk/>
          <pc:sldMk cId="2727717251" sldId="558"/>
        </pc:sldMkLst>
        <pc:spChg chg="mod">
          <ac:chgData name="Satish Mekala" userId="2c2fe377f37fafa6" providerId="LiveId" clId="{1F6E5718-D7E0-41D2-9340-BB5CA04CE6B6}" dt="2022-03-06T20:40:24.972" v="1123"/>
          <ac:spMkLst>
            <pc:docMk/>
            <pc:sldMk cId="2727717251" sldId="558"/>
            <ac:spMk id="2" creationId="{9A1937A1-8334-4A2D-A512-FAAE1B266E44}"/>
          </ac:spMkLst>
        </pc:spChg>
        <pc:picChg chg="mod">
          <ac:chgData name="Satish Mekala" userId="2c2fe377f37fafa6" providerId="LiveId" clId="{1F6E5718-D7E0-41D2-9340-BB5CA04CE6B6}" dt="2022-03-06T17:33:43.855" v="1041" actId="962"/>
          <ac:picMkLst>
            <pc:docMk/>
            <pc:sldMk cId="2727717251" sldId="558"/>
            <ac:picMk id="4" creationId="{1797E7BB-9389-43A5-92D3-71FF0C8B957B}"/>
          </ac:picMkLst>
        </pc:picChg>
      </pc:sldChg>
      <pc:sldChg chg="modSp mod">
        <pc:chgData name="Satish Mekala" userId="2c2fe377f37fafa6" providerId="LiveId" clId="{1F6E5718-D7E0-41D2-9340-BB5CA04CE6B6}" dt="2022-03-06T20:40:53.711" v="1127"/>
        <pc:sldMkLst>
          <pc:docMk/>
          <pc:sldMk cId="2282639913" sldId="559"/>
        </pc:sldMkLst>
        <pc:spChg chg="mod">
          <ac:chgData name="Satish Mekala" userId="2c2fe377f37fafa6" providerId="LiveId" clId="{1F6E5718-D7E0-41D2-9340-BB5CA04CE6B6}" dt="2022-03-06T20:40:53.711" v="1127"/>
          <ac:spMkLst>
            <pc:docMk/>
            <pc:sldMk cId="2282639913" sldId="559"/>
            <ac:spMk id="4" creationId="{AEF0EA5D-740B-4A83-BDB0-CF5AC9B787CE}"/>
          </ac:spMkLst>
        </pc:spChg>
        <pc:picChg chg="mod">
          <ac:chgData name="Satish Mekala" userId="2c2fe377f37fafa6" providerId="LiveId" clId="{1F6E5718-D7E0-41D2-9340-BB5CA04CE6B6}" dt="2022-03-06T20:40:41.060" v="1126"/>
          <ac:picMkLst>
            <pc:docMk/>
            <pc:sldMk cId="2282639913" sldId="559"/>
            <ac:picMk id="6" creationId="{211CD292-2EC2-4D96-B0E2-C95C432FC929}"/>
          </ac:picMkLst>
        </pc:picChg>
      </pc:sldChg>
      <pc:sldMasterChg chg="modSp modSldLayout">
        <pc:chgData name="Satish Mekala" userId="2c2fe377f37fafa6" providerId="LiveId" clId="{1F6E5718-D7E0-41D2-9340-BB5CA04CE6B6}" dt="2022-03-06T17:13:23.742" v="4" actId="207"/>
        <pc:sldMasterMkLst>
          <pc:docMk/>
          <pc:sldMasterMk cId="816432740" sldId="2147483660"/>
        </pc:sldMasterMkLst>
        <pc:spChg chg="mod">
          <ac:chgData name="Satish Mekala" userId="2c2fe377f37fafa6" providerId="LiveId" clId="{1F6E5718-D7E0-41D2-9340-BB5CA04CE6B6}" dt="2022-03-06T17:12:59.460" v="1" actId="207"/>
          <ac:spMkLst>
            <pc:docMk/>
            <pc:sldMasterMk cId="816432740" sldId="2147483660"/>
            <ac:spMk id="2" creationId="{00000000-0000-0000-0000-000000000000}"/>
          </ac:spMkLst>
        </pc:spChg>
        <pc:sldLayoutChg chg="modSp">
          <pc:chgData name="Satish Mekala" userId="2c2fe377f37fafa6" providerId="LiveId" clId="{1F6E5718-D7E0-41D2-9340-BB5CA04CE6B6}" dt="2022-03-06T15:07:03.650" v="0" actId="207"/>
          <pc:sldLayoutMkLst>
            <pc:docMk/>
            <pc:sldMasterMk cId="816432740" sldId="2147483660"/>
            <pc:sldLayoutMk cId="2738039704" sldId="2147483661"/>
          </pc:sldLayoutMkLst>
          <pc:spChg chg="mod">
            <ac:chgData name="Satish Mekala" userId="2c2fe377f37fafa6" providerId="LiveId" clId="{1F6E5718-D7E0-41D2-9340-BB5CA04CE6B6}" dt="2022-03-06T15:07:03.650" v="0" actId="207"/>
            <ac:spMkLst>
              <pc:docMk/>
              <pc:sldMasterMk cId="816432740" sldId="2147483660"/>
              <pc:sldLayoutMk cId="2738039704" sldId="2147483661"/>
              <ac:spMk id="3" creationId="{00000000-0000-0000-0000-000000000000}"/>
            </ac:spMkLst>
          </pc:spChg>
        </pc:sldLayoutChg>
        <pc:sldLayoutChg chg="modSp">
          <pc:chgData name="Satish Mekala" userId="2c2fe377f37fafa6" providerId="LiveId" clId="{1F6E5718-D7E0-41D2-9340-BB5CA04CE6B6}" dt="2022-03-06T17:13:23.742" v="4" actId="207"/>
          <pc:sldLayoutMkLst>
            <pc:docMk/>
            <pc:sldMasterMk cId="816432740" sldId="2147483660"/>
            <pc:sldLayoutMk cId="990804078" sldId="2147483668"/>
          </pc:sldLayoutMkLst>
          <pc:spChg chg="mod">
            <ac:chgData name="Satish Mekala" userId="2c2fe377f37fafa6" providerId="LiveId" clId="{1F6E5718-D7E0-41D2-9340-BB5CA04CE6B6}" dt="2022-03-06T17:13:23.742" v="4" actId="207"/>
            <ac:spMkLst>
              <pc:docMk/>
              <pc:sldMasterMk cId="816432740" sldId="2147483660"/>
              <pc:sldLayoutMk cId="990804078" sldId="2147483668"/>
              <ac:spMk id="4" creationId="{00000000-0000-0000-0000-000000000000}"/>
            </ac:spMkLst>
          </pc:spChg>
        </pc:sldLayoutChg>
        <pc:sldLayoutChg chg="modSp">
          <pc:chgData name="Satish Mekala" userId="2c2fe377f37fafa6" providerId="LiveId" clId="{1F6E5718-D7E0-41D2-9340-BB5CA04CE6B6}" dt="2022-03-06T17:13:13.592" v="3" actId="207"/>
          <pc:sldLayoutMkLst>
            <pc:docMk/>
            <pc:sldMasterMk cId="816432740" sldId="2147483660"/>
            <pc:sldLayoutMk cId="2414417302" sldId="2147483673"/>
          </pc:sldLayoutMkLst>
          <pc:spChg chg="mod">
            <ac:chgData name="Satish Mekala" userId="2c2fe377f37fafa6" providerId="LiveId" clId="{1F6E5718-D7E0-41D2-9340-BB5CA04CE6B6}" dt="2022-03-06T17:13:13.592" v="3" actId="207"/>
            <ac:spMkLst>
              <pc:docMk/>
              <pc:sldMasterMk cId="816432740" sldId="2147483660"/>
              <pc:sldLayoutMk cId="2414417302" sldId="2147483673"/>
              <ac:spMk id="13" creationId="{00000000-0000-0000-0000-000000000000}"/>
            </ac:spMkLst>
          </pc:spChg>
        </pc:sldLayoutChg>
        <pc:sldLayoutChg chg="modSp mod">
          <pc:chgData name="Satish Mekala" userId="2c2fe377f37fafa6" providerId="LiveId" clId="{1F6E5718-D7E0-41D2-9340-BB5CA04CE6B6}" dt="2022-03-06T17:13:07" v="2" actId="207"/>
          <pc:sldLayoutMkLst>
            <pc:docMk/>
            <pc:sldMasterMk cId="816432740" sldId="2147483660"/>
            <pc:sldLayoutMk cId="4206015207" sldId="2147483680"/>
          </pc:sldLayoutMkLst>
          <pc:spChg chg="mod">
            <ac:chgData name="Satish Mekala" userId="2c2fe377f37fafa6" providerId="LiveId" clId="{1F6E5718-D7E0-41D2-9340-BB5CA04CE6B6}" dt="2022-03-06T17:13:07" v="2" actId="207"/>
            <ac:spMkLst>
              <pc:docMk/>
              <pc:sldMasterMk cId="816432740" sldId="2147483660"/>
              <pc:sldLayoutMk cId="4206015207" sldId="2147483680"/>
              <ac:spMk id="2" creationId="{F2F0A77B-1544-2440-B637-718A210BABA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6" tIns="48318" rIns="96636" bIns="48318"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36" tIns="48318" rIns="96636" bIns="48318" rtlCol="0"/>
          <a:lstStyle>
            <a:lvl1pPr algn="r">
              <a:defRPr sz="1200"/>
            </a:lvl1pPr>
          </a:lstStyle>
          <a:p>
            <a:fld id="{8961167D-9768-E245-828B-3A7AB24A1AD7}" type="datetimeFigureOut">
              <a:rPr lang="en-US" smtClean="0"/>
              <a:t>3/21/2022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6" tIns="48318" rIns="96636" bIns="483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6" tIns="48318" rIns="96636" bIns="48318" rtlCol="0" anchor="b"/>
          <a:lstStyle>
            <a:lvl1pPr algn="r">
              <a:defRPr sz="1200"/>
            </a:lvl1pPr>
          </a:lstStyle>
          <a:p>
            <a:fld id="{EC3A1E7E-6DB9-D241-9380-835C5AEFEE30}" type="slidenum">
              <a:rPr lang="en-US" smtClean="0"/>
              <a:t>‹#›</a:t>
            </a:fld>
            <a:endParaRPr lang="en-US" dirty="0"/>
          </a:p>
        </p:txBody>
      </p:sp>
    </p:spTree>
    <p:extLst>
      <p:ext uri="{BB962C8B-B14F-4D97-AF65-F5344CB8AC3E}">
        <p14:creationId xmlns:p14="http://schemas.microsoft.com/office/powerpoint/2010/main" val="224379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7B7A0-FA2D-1342-81A3-865232A61FD2}"/>
              </a:ext>
            </a:extLst>
          </p:cNvPr>
          <p:cNvSpPr/>
          <p:nvPr/>
        </p:nvSpPr>
        <p:spPr>
          <a:xfrm>
            <a:off x="6828980" y="9124225"/>
            <a:ext cx="484528" cy="47697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rtlCol="0" anchor="ctr"/>
          <a:lstStyle/>
          <a:p>
            <a:pPr marL="0" marR="0" lvl="0" indent="0" algn="ctr" defTabSz="966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4" name="Slide Image Placeholder 3"/>
          <p:cNvSpPr>
            <a:spLocks noGrp="1" noRot="1" noChangeAspect="1"/>
          </p:cNvSpPr>
          <p:nvPr>
            <p:ph type="sldImg" idx="2"/>
          </p:nvPr>
        </p:nvSpPr>
        <p:spPr>
          <a:xfrm>
            <a:off x="1497013" y="839788"/>
            <a:ext cx="4321175" cy="3240087"/>
          </a:xfrm>
          <a:prstGeom prst="rect">
            <a:avLst/>
          </a:prstGeom>
          <a:noFill/>
          <a:ln w="12700">
            <a:solidFill>
              <a:prstClr val="black"/>
            </a:solidFill>
          </a:ln>
        </p:spPr>
        <p:txBody>
          <a:bodyPr vert="horz" lIns="96636" tIns="48318" rIns="96636" bIns="48318" rtlCol="0" anchor="ctr"/>
          <a:lstStyle/>
          <a:p>
            <a:endParaRPr lang="en-US" dirty="0"/>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36" tIns="48318" rIns="96636" bIns="483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979" y="9119474"/>
            <a:ext cx="484529" cy="481726"/>
          </a:xfrm>
          <a:prstGeom prst="rect">
            <a:avLst/>
          </a:prstGeom>
        </p:spPr>
        <p:txBody>
          <a:bodyPr vert="horz" lIns="96636" tIns="48318" rIns="96636" bIns="48318" rtlCol="0" anchor="ctr" anchorCtr="0"/>
          <a:lstStyle>
            <a:lvl1pPr algn="ctr">
              <a:defRPr sz="1000">
                <a:solidFill>
                  <a:schemeClr val="bg1"/>
                </a:solidFill>
              </a:defRPr>
            </a:lvl1pPr>
          </a:lstStyle>
          <a:p>
            <a:fld id="{3B90169C-AFAA-4B3F-91CC-5EC03E22AE25}" type="slidenum">
              <a:rPr lang="en-US" smtClean="0"/>
              <a:pPr/>
              <a:t>‹#›</a:t>
            </a:fld>
            <a:endParaRPr lang="en-US" dirty="0"/>
          </a:p>
        </p:txBody>
      </p:sp>
      <p:sp>
        <p:nvSpPr>
          <p:cNvPr id="10" name="Rectangle 9">
            <a:extLst>
              <a:ext uri="{FF2B5EF4-FFF2-40B4-BE49-F238E27FC236}">
                <a16:creationId xmlns:a16="http://schemas.microsoft.com/office/drawing/2014/main" id="{C832DAC5-630C-2A49-9077-7B6414A5BCE0}"/>
              </a:ext>
            </a:extLst>
          </p:cNvPr>
          <p:cNvSpPr/>
          <p:nvPr/>
        </p:nvSpPr>
        <p:spPr>
          <a:xfrm>
            <a:off x="0" y="481728"/>
            <a:ext cx="494454" cy="378047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rtlCol="0" anchor="ctr"/>
          <a:lstStyle/>
          <a:p>
            <a:pPr marL="0" marR="0" lvl="0" indent="0" algn="ctr" defTabSz="966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1B5E0D4F-92D5-D641-A282-4102F293760D}"/>
              </a:ext>
            </a:extLst>
          </p:cNvPr>
          <p:cNvSpPr/>
          <p:nvPr/>
        </p:nvSpPr>
        <p:spPr>
          <a:xfrm>
            <a:off x="1" y="-3333"/>
            <a:ext cx="494455" cy="485061"/>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rtlCol="0" anchor="ctr"/>
          <a:lstStyle/>
          <a:p>
            <a:pPr marL="0" marR="0" lvl="0" indent="0" algn="ctr" defTabSz="966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3" name="Picture 12" descr="NTDC-Logo-Mark.png">
            <a:extLst>
              <a:ext uri="{FF2B5EF4-FFF2-40B4-BE49-F238E27FC236}">
                <a16:creationId xmlns:a16="http://schemas.microsoft.com/office/drawing/2014/main" id="{C0DE12A5-2F71-5F4C-85C6-17DBC4032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9409" y="9228161"/>
            <a:ext cx="268546" cy="264350"/>
          </a:xfrm>
          <a:prstGeom prst="rect">
            <a:avLst/>
          </a:prstGeom>
        </p:spPr>
      </p:pic>
      <p:pic>
        <p:nvPicPr>
          <p:cNvPr id="15" name="Picture 14" descr="NTDC-Horizontal-Gradient-Orange.png">
            <a:extLst>
              <a:ext uri="{FF2B5EF4-FFF2-40B4-BE49-F238E27FC236}">
                <a16:creationId xmlns:a16="http://schemas.microsoft.com/office/drawing/2014/main" id="{8FDF0472-C71C-D446-800B-F8A83A618B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422273" y="6684477"/>
            <a:ext cx="5338999" cy="494453"/>
          </a:xfrm>
          <a:prstGeom prst="rect">
            <a:avLst/>
          </a:prstGeom>
        </p:spPr>
      </p:pic>
    </p:spTree>
    <p:extLst>
      <p:ext uri="{BB962C8B-B14F-4D97-AF65-F5344CB8AC3E}">
        <p14:creationId xmlns:p14="http://schemas.microsoft.com/office/powerpoint/2010/main" val="92211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8288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36576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54864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73152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6.png"/><Relationship Id="rId4" Type="http://schemas.openxmlformats.org/officeDocument/2006/relationships/image" Target="../media/image11.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tdcportal.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7BCDB5-73EE-CC4D-A21B-EC4D7E93854D}"/>
              </a:ext>
            </a:extLst>
          </p:cNvPr>
          <p:cNvSpPr/>
          <p:nvPr/>
        </p:nvSpPr>
        <p:spPr>
          <a:xfrm>
            <a:off x="2" y="2"/>
            <a:ext cx="7313507"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rtlCol="0" anchor="ctr"/>
          <a:lstStyle/>
          <a:p>
            <a:pPr algn="ctr"/>
            <a:endParaRPr lang="en-US" dirty="0"/>
          </a:p>
        </p:txBody>
      </p:sp>
      <p:pic>
        <p:nvPicPr>
          <p:cNvPr id="5" name="Picture 4" descr="NTDC-Horizontal-Gradient-Orange.png">
            <a:extLst>
              <a:ext uri="{FF2B5EF4-FFF2-40B4-BE49-F238E27FC236}">
                <a16:creationId xmlns:a16="http://schemas.microsoft.com/office/drawing/2014/main" id="{80CB78FA-7A60-4748-B5E5-DAA0D6209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103" y="9094202"/>
            <a:ext cx="6192404" cy="509221"/>
          </a:xfrm>
          <a:prstGeom prst="rect">
            <a:avLst/>
          </a:prstGeom>
        </p:spPr>
      </p:pic>
      <p:sp>
        <p:nvSpPr>
          <p:cNvPr id="6" name="Rectangle 5">
            <a:extLst>
              <a:ext uri="{FF2B5EF4-FFF2-40B4-BE49-F238E27FC236}">
                <a16:creationId xmlns:a16="http://schemas.microsoft.com/office/drawing/2014/main" id="{171A1C2F-6019-B24F-8FF1-C9257EA4C38A}"/>
              </a:ext>
            </a:extLst>
          </p:cNvPr>
          <p:cNvSpPr/>
          <p:nvPr/>
        </p:nvSpPr>
        <p:spPr>
          <a:xfrm>
            <a:off x="1121100" y="2599753"/>
            <a:ext cx="6192404" cy="6125185"/>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rtlCol="0" anchor="ctr"/>
          <a:lstStyle/>
          <a:p>
            <a:pPr algn="ctr" defTabSz="966363">
              <a:defRPr/>
            </a:pPr>
            <a:endParaRPr lang="en-US" sz="1400" dirty="0">
              <a:solidFill>
                <a:prstClr val="white"/>
              </a:solidFill>
              <a:latin typeface="Palatino Linotype"/>
            </a:endParaRPr>
          </a:p>
        </p:txBody>
      </p:sp>
      <p:pic>
        <p:nvPicPr>
          <p:cNvPr id="7" name="Picture 6">
            <a:extLst>
              <a:ext uri="{FF2B5EF4-FFF2-40B4-BE49-F238E27FC236}">
                <a16:creationId xmlns:a16="http://schemas.microsoft.com/office/drawing/2014/main" id="{1ECA67AA-C08C-384C-992E-1B134CBE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31" y="834128"/>
            <a:ext cx="4008962" cy="712637"/>
          </a:xfrm>
          <a:prstGeom prst="rect">
            <a:avLst/>
          </a:prstGeom>
        </p:spPr>
      </p:pic>
      <p:pic>
        <p:nvPicPr>
          <p:cNvPr id="8" name="Picture 7">
            <a:extLst>
              <a:ext uri="{FF2B5EF4-FFF2-40B4-BE49-F238E27FC236}">
                <a16:creationId xmlns:a16="http://schemas.microsoft.com/office/drawing/2014/main" id="{6AB808B2-C332-EC45-9B14-6CE6F25F9827}"/>
              </a:ext>
            </a:extLst>
          </p:cNvPr>
          <p:cNvPicPr>
            <a:picLocks noChangeAspect="1"/>
          </p:cNvPicPr>
          <p:nvPr/>
        </p:nvPicPr>
        <p:blipFill rotWithShape="1">
          <a:blip r:embed="rId5"/>
          <a:srcRect l="881" t="34411" r="3607" b="23761"/>
          <a:stretch/>
        </p:blipFill>
        <p:spPr>
          <a:xfrm>
            <a:off x="1121096" y="1933450"/>
            <a:ext cx="6192410" cy="604518"/>
          </a:xfrm>
          <a:prstGeom prst="rect">
            <a:avLst/>
          </a:prstGeom>
        </p:spPr>
      </p:pic>
      <p:sp>
        <p:nvSpPr>
          <p:cNvPr id="9" name="Rectangle 8">
            <a:extLst>
              <a:ext uri="{FF2B5EF4-FFF2-40B4-BE49-F238E27FC236}">
                <a16:creationId xmlns:a16="http://schemas.microsoft.com/office/drawing/2014/main" id="{0D6229DE-988F-4C49-8E07-0BC02A6F82A3}"/>
              </a:ext>
            </a:extLst>
          </p:cNvPr>
          <p:cNvSpPr/>
          <p:nvPr/>
        </p:nvSpPr>
        <p:spPr>
          <a:xfrm>
            <a:off x="1121094" y="1961281"/>
            <a:ext cx="6192410" cy="581129"/>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36" tIns="48318" rIns="96636" bIns="48318" rtlCol="0" anchor="ctr"/>
          <a:lstStyle/>
          <a:p>
            <a:pPr algn="ctr" defTabSz="966363">
              <a:defRPr/>
            </a:pPr>
            <a:endParaRPr lang="en-US" sz="1400" dirty="0">
              <a:solidFill>
                <a:prstClr val="white"/>
              </a:solidFill>
              <a:latin typeface="Palatino Linotype"/>
            </a:endParaRPr>
          </a:p>
        </p:txBody>
      </p:sp>
      <p:sp>
        <p:nvSpPr>
          <p:cNvPr id="13" name="Title 2">
            <a:extLst>
              <a:ext uri="{FF2B5EF4-FFF2-40B4-BE49-F238E27FC236}">
                <a16:creationId xmlns:a16="http://schemas.microsoft.com/office/drawing/2014/main" id="{F4F4063C-8A04-3A4A-8005-9E6D36C0210B}"/>
              </a:ext>
            </a:extLst>
          </p:cNvPr>
          <p:cNvSpPr txBox="1">
            <a:spLocks/>
          </p:cNvSpPr>
          <p:nvPr/>
        </p:nvSpPr>
        <p:spPr>
          <a:xfrm>
            <a:off x="1386579" y="4550806"/>
            <a:ext cx="5626725" cy="1920240"/>
          </a:xfrm>
          <a:prstGeom prst="rect">
            <a:avLst/>
          </a:prstGeom>
        </p:spPr>
        <p:txBody>
          <a:bodyPr lIns="96636" tIns="48318" rIns="96636" bIns="48318"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rial Rounded MT Bold" panose="020F0704030504030204" pitchFamily="34" charset="77"/>
              </a:rPr>
              <a:t>MAINTAINING CHILDREN’S CONNECTIONS WITH SIBLINGS, EXTENDED FAMILY MEMBERS, AND THEIR COMMUNITY</a:t>
            </a:r>
          </a:p>
        </p:txBody>
      </p:sp>
      <p:sp>
        <p:nvSpPr>
          <p:cNvPr id="14" name="Subtitle 1">
            <a:extLst>
              <a:ext uri="{FF2B5EF4-FFF2-40B4-BE49-F238E27FC236}">
                <a16:creationId xmlns:a16="http://schemas.microsoft.com/office/drawing/2014/main" id="{A65B5B5B-9AF3-2B45-935F-616A525C9909}"/>
              </a:ext>
            </a:extLst>
          </p:cNvPr>
          <p:cNvSpPr txBox="1">
            <a:spLocks/>
          </p:cNvSpPr>
          <p:nvPr/>
        </p:nvSpPr>
        <p:spPr>
          <a:xfrm>
            <a:off x="1424290" y="6448972"/>
            <a:ext cx="4420083" cy="628382"/>
          </a:xfrm>
          <a:prstGeom prst="rect">
            <a:avLst/>
          </a:prstGeom>
        </p:spPr>
        <p:txBody>
          <a:bodyPr lIns="96636" tIns="48318" rIns="96636" bIns="4831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EA2A1F"/>
                </a:solidFill>
                <a:latin typeface="Arial" panose="020B0604020202020204" pitchFamily="34" charset="0"/>
                <a:cs typeface="Arial" panose="020B0604020202020204" pitchFamily="34" charset="0"/>
              </a:rPr>
              <a:t>FACILITATOR CLASSROOM GUIDE</a:t>
            </a:r>
            <a:br>
              <a:rPr lang="en-US" sz="1600" dirty="0">
                <a:solidFill>
                  <a:srgbClr val="EA2A1F"/>
                </a:solidFill>
                <a:latin typeface="Arial" panose="020B0604020202020204" pitchFamily="34" charset="0"/>
                <a:cs typeface="Arial" panose="020B0604020202020204" pitchFamily="34" charset="0"/>
              </a:rPr>
            </a:br>
            <a:r>
              <a:rPr lang="en-US" sz="1600" dirty="0">
                <a:solidFill>
                  <a:srgbClr val="EA2A1F"/>
                </a:solidFill>
                <a:latin typeface="Arial" panose="020B0604020202020204" pitchFamily="34" charset="0"/>
                <a:cs typeface="Arial" panose="020B0604020202020204" pitchFamily="34" charset="0"/>
              </a:rPr>
              <a:t>Modified January 2022</a:t>
            </a:r>
          </a:p>
        </p:txBody>
      </p:sp>
      <p:sp>
        <p:nvSpPr>
          <p:cNvPr id="2" name="Notes Placeholder 1">
            <a:extLst>
              <a:ext uri="{FF2B5EF4-FFF2-40B4-BE49-F238E27FC236}">
                <a16:creationId xmlns:a16="http://schemas.microsoft.com/office/drawing/2014/main" id="{4994D61B-3D99-5047-B4ED-4C3AD9DB884A}"/>
              </a:ext>
            </a:extLst>
          </p:cNvPr>
          <p:cNvSpPr>
            <a:spLocks noGrp="1"/>
          </p:cNvSpPr>
          <p:nvPr>
            <p:ph type="body" idx="1"/>
          </p:nvPr>
        </p:nvSpPr>
        <p:spPr>
          <a:xfrm>
            <a:off x="731521" y="7267575"/>
            <a:ext cx="5852160" cy="1133475"/>
          </a:xfrm>
        </p:spPr>
        <p:txBody>
          <a:bodyPr/>
          <a:lstStyle/>
          <a:p>
            <a:endParaRPr lang="en-US" dirty="0"/>
          </a:p>
        </p:txBody>
      </p:sp>
    </p:spTree>
    <p:extLst>
      <p:ext uri="{BB962C8B-B14F-4D97-AF65-F5344CB8AC3E}">
        <p14:creationId xmlns:p14="http://schemas.microsoft.com/office/powerpoint/2010/main" val="263483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80"/>
            <a:ext cx="5852160" cy="4100512"/>
          </a:xfrm>
        </p:spPr>
        <p:txBody>
          <a:bodyPr/>
          <a:lstStyle/>
          <a:p>
            <a:r>
              <a:rPr lang="en-US" b="1" dirty="0">
                <a:solidFill>
                  <a:srgbClr val="000000"/>
                </a:solidFill>
                <a:latin typeface="Calibri" panose="020F0502020204030204" pitchFamily="34" charset="0"/>
              </a:rPr>
              <a:t>FACILITATOR'S NOTE</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slide is shown at the start of each theme. Although the graphic will remain the same, the bricks that are colored in red will change based on the characteristics that will be touched upon in this theme. The characteristics were obtained from review of literature, stakeholder interviews, and review of existing curricula. We want families to become very acquainted with these characteristics throughout the training. It is important to note that in addition to the characteristics that are highlighted in red, there may be additional characteristics that are touched upon during the theme. Facilitators should try to connect these characteristics to the information they are sharing throughout the training. Remind participants that their </a:t>
            </a:r>
            <a:r>
              <a:rPr lang="en-US" b="1" dirty="0">
                <a:solidFill>
                  <a:srgbClr val="000000"/>
                </a:solidFill>
                <a:latin typeface="Calibri" panose="020F0502020204030204" pitchFamily="34" charset="0"/>
              </a:rPr>
              <a:t>Participant Resource</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Manual </a:t>
            </a:r>
            <a:r>
              <a:rPr lang="en-US" dirty="0">
                <a:solidFill>
                  <a:srgbClr val="000000"/>
                </a:solidFill>
                <a:latin typeface="Calibri" panose="020F0502020204030204" pitchFamily="34" charset="0"/>
              </a:rPr>
              <a:t>contains the definitions for these characteristics.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Before we get into the content let’s look at the 14 characteristics of successful foster and adoptive parents. When you took your self-assessment, you were asked about these characteristics. </a:t>
            </a: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363">
              <a:defRPr/>
            </a:pPr>
            <a:endParaRPr lang="en-US" b="1"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EC955B37-B2F2-424C-B214-04FE66BBAFD8}"/>
              </a:ext>
            </a:extLst>
          </p:cNvPr>
          <p:cNvSpPr>
            <a:spLocks noGrp="1"/>
          </p:cNvSpPr>
          <p:nvPr>
            <p:ph type="sldNum" sz="quarter" idx="5"/>
          </p:nvPr>
        </p:nvSpPr>
        <p:spPr>
          <a:xfrm>
            <a:off x="6828979" y="9119474"/>
            <a:ext cx="484529" cy="481726"/>
          </a:xfrm>
          <a:prstGeom prst="rect">
            <a:avLst/>
          </a:prstGeom>
        </p:spPr>
        <p:txBody>
          <a:bodyPr vert="horz" lIns="96636" tIns="48318" rIns="96636" bIns="48318" rtlCol="0" anchor="ctr" anchorCtr="0"/>
          <a:lstStyle>
            <a:lvl1pPr algn="ctr">
              <a:defRPr sz="1000">
                <a:solidFill>
                  <a:schemeClr val="bg1"/>
                </a:solidFill>
              </a:defRPr>
            </a:lvl1pPr>
          </a:lstStyle>
          <a:p>
            <a:fld id="{3B90169C-AFAA-4B3F-91CC-5EC03E22AE25}" type="slidenum">
              <a:rPr lang="en-US" smtClean="0"/>
              <a:pPr/>
              <a:t>10</a:t>
            </a:fld>
            <a:endParaRPr lang="en-US" dirty="0"/>
          </a:p>
        </p:txBody>
      </p:sp>
    </p:spTree>
    <p:extLst>
      <p:ext uri="{BB962C8B-B14F-4D97-AF65-F5344CB8AC3E}">
        <p14:creationId xmlns:p14="http://schemas.microsoft.com/office/powerpoint/2010/main" val="135357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The Maintaining Children’s Connections theme will cover the following characteristics:</a:t>
            </a:r>
          </a:p>
          <a:p>
            <a:pPr marL="173861" indent="-173861" defTabSz="927259">
              <a:buFont typeface="Arial" panose="020B0604020202020204" pitchFamily="34" charset="0"/>
              <a:buChar char="•"/>
              <a:defRPr/>
            </a:pPr>
            <a:r>
              <a:rPr lang="en-US" dirty="0">
                <a:solidFill>
                  <a:srgbClr val="000000"/>
                </a:solidFill>
                <a:latin typeface="Calibri" panose="020F0502020204030204" pitchFamily="34" charset="0"/>
              </a:rPr>
              <a:t>Self-awareness/Self-reflection</a:t>
            </a:r>
          </a:p>
          <a:p>
            <a:pPr marL="181193" indent="-181193" defTabSz="966363">
              <a:buFont typeface="Arial" panose="020B0604020202020204" pitchFamily="34" charset="0"/>
              <a:buChar char="•"/>
              <a:defRPr/>
            </a:pPr>
            <a:r>
              <a:rPr lang="en-US" kern="1200" dirty="0">
                <a:solidFill>
                  <a:srgbClr val="000000"/>
                </a:solidFill>
                <a:latin typeface="Calibri" panose="020F0502020204030204" pitchFamily="34" charset="0"/>
                <a:ea typeface="+mn-ea"/>
                <a:cs typeface="Arial" panose="020B0604020202020204" pitchFamily="34" charset="0"/>
              </a:rPr>
              <a:t>Appreciation for Diversity and other World Views </a:t>
            </a:r>
          </a:p>
          <a:p>
            <a:pPr marL="181193" indent="-181193" defTabSz="966363">
              <a:buFont typeface="Arial" panose="020B0604020202020204" pitchFamily="34" charset="0"/>
              <a:buChar char="•"/>
              <a:defRPr/>
            </a:pPr>
            <a:r>
              <a:rPr lang="en-US" kern="1200" dirty="0">
                <a:solidFill>
                  <a:srgbClr val="000000"/>
                </a:solidFill>
                <a:latin typeface="Calibri" panose="020F0502020204030204" pitchFamily="34" charset="0"/>
                <a:ea typeface="+mn-ea"/>
                <a:cs typeface="Arial" panose="020B0604020202020204" pitchFamily="34" charset="0"/>
              </a:rPr>
              <a:t>Relationally-Oriented</a:t>
            </a:r>
          </a:p>
          <a:p>
            <a:pPr defTabSz="980097">
              <a:defRPr/>
            </a:pPr>
            <a:endParaRPr lang="en-US" dirty="0">
              <a:solidFill>
                <a:srgbClr val="000000"/>
              </a:solidFill>
              <a:latin typeface="Calibri" panose="020F0502020204030204" pitchFamily="34" charset="0"/>
            </a:endParaRPr>
          </a:p>
          <a:p>
            <a:pPr defTabSz="980097">
              <a:defRPr/>
            </a:pPr>
            <a:r>
              <a:rPr lang="en-US" dirty="0">
                <a:solidFill>
                  <a:srgbClr val="000000"/>
                </a:solidFill>
                <a:latin typeface="Calibri" panose="020F0502020204030204" pitchFamily="34" charset="0"/>
              </a:rPr>
              <a:t>Take a moment to think back to how you assessed yourself with these characteristics. It is important as you start this journey to assess your characteristics as they are qualities that can strengthen your ability to successfully parent a child who is in foster care or has been adopted.  </a:t>
            </a:r>
          </a:p>
          <a:p>
            <a:pPr defTabSz="980097">
              <a:defRPr/>
            </a:pPr>
            <a:endParaRPr lang="en-US" dirty="0">
              <a:solidFill>
                <a:srgbClr val="000000"/>
              </a:solidFill>
              <a:latin typeface="Calibri" panose="020F0502020204030204" pitchFamily="34" charset="0"/>
            </a:endParaRPr>
          </a:p>
          <a:p>
            <a:pPr defTabSz="980097">
              <a:defRPr/>
            </a:pPr>
            <a:endParaRPr lang="en-US" dirty="0">
              <a:solidFill>
                <a:srgbClr val="000000"/>
              </a:solidFill>
              <a:latin typeface="Calibri" panose="020F0502020204030204" pitchFamily="34" charset="0"/>
            </a:endParaRPr>
          </a:p>
          <a:p>
            <a:pPr defTabSz="955258">
              <a:defRPr/>
            </a:pPr>
            <a:endParaRPr lang="en-US" dirty="0">
              <a:solidFill>
                <a:srgbClr val="000000"/>
              </a:solidFill>
              <a:latin typeface="Calibri" panose="020F0502020204030204" pitchFamily="34" charset="0"/>
            </a:endParaRPr>
          </a:p>
          <a:p>
            <a:pPr defTabSz="955258">
              <a:defRPr/>
            </a:pPr>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11</a:t>
            </a:fld>
            <a:endParaRPr lang="en-US" dirty="0"/>
          </a:p>
        </p:txBody>
      </p:sp>
    </p:spTree>
    <p:extLst>
      <p:ext uri="{BB962C8B-B14F-4D97-AF65-F5344CB8AC3E}">
        <p14:creationId xmlns:p14="http://schemas.microsoft.com/office/powerpoint/2010/main" val="34421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06450"/>
            <a:ext cx="4321175" cy="3240088"/>
          </a:xfrm>
        </p:spPr>
      </p:sp>
      <p:sp>
        <p:nvSpPr>
          <p:cNvPr id="3" name="Notes Placeholder 2"/>
          <p:cNvSpPr>
            <a:spLocks noGrp="1"/>
          </p:cNvSpPr>
          <p:nvPr>
            <p:ph type="body" idx="1"/>
          </p:nvPr>
        </p:nvSpPr>
        <p:spPr>
          <a:xfrm>
            <a:off x="731521" y="4620578"/>
            <a:ext cx="5852160" cy="4498896"/>
          </a:xfrm>
        </p:spPr>
        <p:txBody>
          <a:bodyPr/>
          <a:lstStyle/>
          <a:p>
            <a:pPr defTabSz="965956">
              <a:defRPr/>
            </a:pPr>
            <a:endParaRPr lang="en-US" dirty="0">
              <a:solidFill>
                <a:srgbClr val="000000"/>
              </a:solidFill>
              <a:latin typeface="Calibri" panose="020F0502020204030204" pitchFamily="34" charset="0"/>
            </a:endParaRPr>
          </a:p>
          <a:p>
            <a:pPr defTabSz="965956">
              <a:defRPr/>
            </a:pPr>
            <a:r>
              <a:rPr lang="en-US" b="1" dirty="0">
                <a:solidFill>
                  <a:srgbClr val="000000"/>
                </a:solidFill>
                <a:latin typeface="Calibri" panose="020F0502020204030204" pitchFamily="34" charset="0"/>
              </a:rPr>
              <a:t>ASK</a:t>
            </a:r>
          </a:p>
          <a:p>
            <a:pPr defTabSz="965956">
              <a:defRPr/>
            </a:pPr>
            <a:r>
              <a:rPr lang="en-US" dirty="0">
                <a:solidFill>
                  <a:srgbClr val="000000"/>
                </a:solidFill>
                <a:latin typeface="Calibri" panose="020F0502020204030204" pitchFamily="34" charset="0"/>
              </a:rPr>
              <a:t>Now that we have reviewed the definitions, why do you think these specific characteristics are important to a Maintaining Connections theme? </a:t>
            </a:r>
          </a:p>
          <a:p>
            <a:pPr defTabSz="965956">
              <a:defRPr/>
            </a:pPr>
            <a:endParaRPr lang="en-US" dirty="0">
              <a:solidFill>
                <a:srgbClr val="000000"/>
              </a:solidFill>
              <a:latin typeface="Calibri" panose="020F0502020204030204" pitchFamily="34" charset="0"/>
            </a:endParaRPr>
          </a:p>
          <a:p>
            <a:pPr defTabSz="965956">
              <a:defRPr/>
            </a:pPr>
            <a:r>
              <a:rPr lang="en-US" b="1" dirty="0">
                <a:solidFill>
                  <a:srgbClr val="000000"/>
                </a:solidFill>
                <a:latin typeface="Calibri" panose="020F0502020204030204" pitchFamily="34" charset="0"/>
              </a:rPr>
              <a:t>Reinforce</a:t>
            </a:r>
            <a:r>
              <a:rPr lang="en-US" dirty="0">
                <a:solidFill>
                  <a:srgbClr val="000000"/>
                </a:solidFill>
                <a:latin typeface="Calibri" panose="020F0502020204030204" pitchFamily="34" charset="0"/>
              </a:rPr>
              <a:t>:</a:t>
            </a:r>
          </a:p>
          <a:p>
            <a:pPr marL="173861" indent="-173861" defTabSz="927259">
              <a:buFont typeface="Arial" panose="020B0604020202020204" pitchFamily="34" charset="0"/>
              <a:buChar char="•"/>
              <a:defRPr/>
            </a:pPr>
            <a:r>
              <a:rPr lang="en-US" dirty="0">
                <a:solidFill>
                  <a:srgbClr val="000000"/>
                </a:solidFill>
                <a:latin typeface="Calibri" panose="020F0502020204030204" pitchFamily="34" charset="0"/>
              </a:rPr>
              <a:t>Self-awareness/Self-reflection</a:t>
            </a:r>
          </a:p>
          <a:p>
            <a:pPr marL="356714" lvl="1" indent="-173861" defTabSz="927259">
              <a:buFont typeface="Wingdings" panose="05000000000000000000" pitchFamily="2" charset="2"/>
              <a:buChar char="Ø"/>
              <a:defRPr/>
            </a:pPr>
            <a:r>
              <a:rPr lang="en-US" dirty="0">
                <a:solidFill>
                  <a:srgbClr val="000000"/>
                </a:solidFill>
                <a:latin typeface="Calibri" panose="020F0502020204030204" pitchFamily="34" charset="0"/>
              </a:rPr>
              <a:t>Being separated from family members they care about is hard for child. As you support the child, feelings of loss can also be stirred up for you and self-awareness about this will be important. </a:t>
            </a:r>
          </a:p>
          <a:p>
            <a:pPr marL="356714" lvl="1" indent="-173861" defTabSz="927259">
              <a:buFont typeface="Wingdings" panose="05000000000000000000" pitchFamily="2" charset="2"/>
              <a:buChar char="Ø"/>
              <a:defRPr/>
            </a:pPr>
            <a:r>
              <a:rPr lang="en-US" dirty="0">
                <a:solidFill>
                  <a:srgbClr val="000000"/>
                </a:solidFill>
                <a:latin typeface="Calibri" panose="020F0502020204030204" pitchFamily="34" charset="0"/>
              </a:rPr>
              <a:t>Being aware of and willing to challenge our stereotypes and </a:t>
            </a:r>
            <a:r>
              <a:rPr lang="en-US">
                <a:solidFill>
                  <a:srgbClr val="000000"/>
                </a:solidFill>
                <a:latin typeface="Calibri" panose="020F0502020204030204" pitchFamily="34" charset="0"/>
              </a:rPr>
              <a:t>pre-judgements is  </a:t>
            </a:r>
            <a:r>
              <a:rPr lang="en-US" dirty="0">
                <a:solidFill>
                  <a:srgbClr val="000000"/>
                </a:solidFill>
                <a:latin typeface="Calibri" panose="020F0502020204030204" pitchFamily="34" charset="0"/>
              </a:rPr>
              <a:t>important as you support a child’s connections with siblings, extended </a:t>
            </a:r>
            <a:r>
              <a:rPr lang="en-US">
                <a:solidFill>
                  <a:srgbClr val="000000"/>
                </a:solidFill>
                <a:latin typeface="Calibri" panose="020F0502020204030204" pitchFamily="34" charset="0"/>
              </a:rPr>
              <a:t>family members, </a:t>
            </a:r>
            <a:r>
              <a:rPr lang="en-US" dirty="0">
                <a:solidFill>
                  <a:srgbClr val="000000"/>
                </a:solidFill>
                <a:latin typeface="Calibri" panose="020F0502020204030204" pitchFamily="34" charset="0"/>
              </a:rPr>
              <a:t>and the child’s community.</a:t>
            </a:r>
          </a:p>
          <a:p>
            <a:pPr marL="181193" indent="-181193" defTabSz="966363">
              <a:buFont typeface="Arial" panose="020B0604020202020204" pitchFamily="34" charset="0"/>
              <a:buChar char="•"/>
              <a:defRPr/>
            </a:pPr>
            <a:r>
              <a:rPr lang="en-US" kern="1200" dirty="0">
                <a:solidFill>
                  <a:srgbClr val="000000"/>
                </a:solidFill>
                <a:latin typeface="Calibri" panose="020F0502020204030204" pitchFamily="34" charset="0"/>
                <a:ea typeface="+mn-ea"/>
                <a:cs typeface="Arial" panose="020B0604020202020204" pitchFamily="34" charset="0"/>
              </a:rPr>
              <a:t>Appreciation for Diversity and other World Views</a:t>
            </a:r>
          </a:p>
          <a:p>
            <a:pPr marL="364047" lvl="1" indent="-181193" defTabSz="966363">
              <a:buFont typeface="Wingdings" panose="05000000000000000000" pitchFamily="2" charset="2"/>
              <a:buChar char="Ø"/>
              <a:defRPr/>
            </a:pPr>
            <a:r>
              <a:rPr lang="en-US" kern="1200" dirty="0">
                <a:solidFill>
                  <a:srgbClr val="000000"/>
                </a:solidFill>
                <a:latin typeface="Calibri" panose="020F0502020204030204" pitchFamily="34" charset="0"/>
                <a:ea typeface="+mn-ea"/>
                <a:cs typeface="Arial" panose="020B0604020202020204" pitchFamily="34" charset="0"/>
              </a:rPr>
              <a:t> Not only must we be self-aware regarding biases, we must go a step farther by showing respect for and a willingness to learn more about the child’s culture and community to best know how to support the child in maintaining connections within that culture and community. </a:t>
            </a:r>
          </a:p>
          <a:p>
            <a:pPr marL="181193" indent="-181193" defTabSz="966363">
              <a:buFont typeface="Arial" panose="020B0604020202020204" pitchFamily="34" charset="0"/>
              <a:buChar char="•"/>
              <a:defRPr/>
            </a:pPr>
            <a:r>
              <a:rPr lang="en-US" kern="1200" dirty="0">
                <a:solidFill>
                  <a:srgbClr val="000000"/>
                </a:solidFill>
                <a:latin typeface="Calibri" panose="020F0502020204030204" pitchFamily="34" charset="0"/>
                <a:ea typeface="+mn-ea"/>
                <a:cs typeface="Arial" panose="020B0604020202020204" pitchFamily="34" charset="0"/>
              </a:rPr>
              <a:t>Relationally-Oriented</a:t>
            </a:r>
          </a:p>
          <a:p>
            <a:pPr marL="364047" lvl="1" indent="-181193" defTabSz="966363">
              <a:buFont typeface="Wingdings" panose="05000000000000000000" pitchFamily="2" charset="2"/>
              <a:buChar char="Ø"/>
              <a:defRPr/>
            </a:pPr>
            <a:r>
              <a:rPr lang="en-US" dirty="0">
                <a:solidFill>
                  <a:srgbClr val="000000"/>
                </a:solidFill>
                <a:latin typeface="Calibri" panose="020F0502020204030204" pitchFamily="34" charset="0"/>
              </a:rPr>
              <a:t>By valuing the child’s relationships with siblings, extended family, and community, you are helping a child feel good about themselves and all of who they are. </a:t>
            </a:r>
          </a:p>
          <a:p>
            <a:pPr marL="364047" lvl="1" indent="-181193" defTabSz="966363">
              <a:buFont typeface="Wingdings" panose="05000000000000000000" pitchFamily="2" charset="2"/>
              <a:buChar char="Ø"/>
              <a:defRPr/>
            </a:pPr>
            <a:r>
              <a:rPr lang="en-US" dirty="0">
                <a:solidFill>
                  <a:srgbClr val="000000"/>
                </a:solidFill>
                <a:latin typeface="Calibri" panose="020F0502020204030204" pitchFamily="34" charset="0"/>
              </a:rPr>
              <a:t>Your willingness to help a child maintain these important connections will go a long way in building your relationship with the child. </a:t>
            </a:r>
            <a:endParaRPr lang="en-US" kern="1200" dirty="0">
              <a:solidFill>
                <a:srgbClr val="000000"/>
              </a:solidFill>
              <a:latin typeface="Calibri" panose="020F0502020204030204" pitchFamily="34" charset="0"/>
              <a:ea typeface="+mn-ea"/>
              <a:cs typeface="Arial" panose="020B0604020202020204" pitchFamily="34" charset="0"/>
            </a:endParaRPr>
          </a:p>
          <a:p>
            <a:pPr defTabSz="965956">
              <a:defRPr/>
            </a:pPr>
            <a:endParaRPr lang="en-US" dirty="0">
              <a:solidFill>
                <a:srgbClr val="000000"/>
              </a:solidFill>
              <a:latin typeface="Calibri" panose="020F0502020204030204" pitchFamily="34" charset="0"/>
            </a:endParaRPr>
          </a:p>
          <a:p>
            <a:pPr defTabSz="965956">
              <a:defRPr/>
            </a:pPr>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12</a:t>
            </a:fld>
            <a:endParaRPr lang="en-US" dirty="0"/>
          </a:p>
        </p:txBody>
      </p:sp>
    </p:spTree>
    <p:extLst>
      <p:ext uri="{BB962C8B-B14F-4D97-AF65-F5344CB8AC3E}">
        <p14:creationId xmlns:p14="http://schemas.microsoft.com/office/powerpoint/2010/main" val="364855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79"/>
            <a:ext cx="5852160" cy="4730608"/>
          </a:xfrm>
        </p:spPr>
        <p:txBody>
          <a:bodyPr/>
          <a:lstStyle/>
          <a:p>
            <a:pPr defTabSz="966363">
              <a:defRPr/>
            </a:pPr>
            <a:r>
              <a:rPr lang="en-US" b="1" dirty="0">
                <a:solidFill>
                  <a:srgbClr val="000000"/>
                </a:solidFill>
                <a:latin typeface="Calibri" panose="020F0502020204030204" pitchFamily="34" charset="0"/>
              </a:rPr>
              <a:t>PARAPHRASE</a:t>
            </a:r>
          </a:p>
          <a:p>
            <a:pPr defTabSz="937762">
              <a:defRPr/>
            </a:pPr>
            <a:r>
              <a:rPr lang="en-US" dirty="0">
                <a:solidFill>
                  <a:srgbClr val="000000"/>
                </a:solidFill>
                <a:latin typeface="Calibri" panose="020F0502020204030204" pitchFamily="34" charset="0"/>
              </a:rPr>
              <a:t>In the theme</a:t>
            </a:r>
            <a:r>
              <a:rPr lang="en-US" kern="1200" dirty="0">
                <a:solidFill>
                  <a:srgbClr val="000000"/>
                </a:solidFill>
                <a:effectLst/>
                <a:latin typeface="Calibri" panose="020F0502020204030204" pitchFamily="34" charset="0"/>
                <a:ea typeface="+mn-ea"/>
                <a:cs typeface="Arial" panose="020B0604020202020204" pitchFamily="34" charset="0"/>
              </a:rPr>
              <a:t> Reunification – The Primary Permanency Planning Goal, we discussed the importance of a positive relationship between the child’s parent and the parent who is fostering</a:t>
            </a:r>
            <a:r>
              <a:rPr lang="en-US" dirty="0">
                <a:solidFill>
                  <a:srgbClr val="000000"/>
                </a:solidFill>
                <a:latin typeface="Calibri" panose="020F0502020204030204" pitchFamily="34" charset="0"/>
              </a:rPr>
              <a:t> and how helpful it can be for</a:t>
            </a:r>
            <a:r>
              <a:rPr lang="en-US" kern="1200" dirty="0">
                <a:solidFill>
                  <a:srgbClr val="000000"/>
                </a:solidFill>
                <a:effectLst/>
                <a:latin typeface="Calibri" panose="020F0502020204030204" pitchFamily="34" charset="0"/>
                <a:ea typeface="+mn-ea"/>
                <a:cs typeface="Arial" panose="020B0604020202020204" pitchFamily="34" charset="0"/>
              </a:rPr>
              <a:t> the child to see them working together. Connection with siblings, extended family members, and community </a:t>
            </a:r>
            <a:r>
              <a:rPr lang="en-US" dirty="0">
                <a:solidFill>
                  <a:srgbClr val="000000"/>
                </a:solidFill>
                <a:latin typeface="Calibri" panose="020F0502020204030204" pitchFamily="34" charset="0"/>
              </a:rPr>
              <a:t>is also</a:t>
            </a:r>
            <a:r>
              <a:rPr lang="en-US" kern="1200" dirty="0">
                <a:solidFill>
                  <a:srgbClr val="000000"/>
                </a:solidFill>
                <a:effectLst/>
                <a:latin typeface="Calibri" panose="020F0502020204030204" pitchFamily="34" charset="0"/>
                <a:ea typeface="+mn-ea"/>
                <a:cs typeface="Arial" panose="020B0604020202020204" pitchFamily="34" charset="0"/>
              </a:rPr>
              <a:t> critical for the child’s overall well-being.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Maintaining the child’s connections with siblings, extended family and other important people in their life recognizes and validates the importance of people who have played a key role in the child’s life. It is important that parents who are fostering or adopting  maintain a respectful and supportive attitude </a:t>
            </a:r>
            <a:r>
              <a:rPr lang="en-US" dirty="0">
                <a:solidFill>
                  <a:srgbClr val="000000"/>
                </a:solidFill>
                <a:latin typeface="Calibri" panose="020F0502020204030204" pitchFamily="34" charset="0"/>
              </a:rPr>
              <a:t>toward</a:t>
            </a:r>
            <a:r>
              <a:rPr lang="en-US" kern="1200" dirty="0">
                <a:solidFill>
                  <a:srgbClr val="000000"/>
                </a:solidFill>
                <a:effectLst/>
                <a:latin typeface="Calibri" panose="020F0502020204030204" pitchFamily="34" charset="0"/>
                <a:ea typeface="+mn-ea"/>
                <a:cs typeface="Arial" panose="020B0604020202020204" pitchFamily="34" charset="0"/>
              </a:rPr>
              <a:t> the child’s family.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dirty="0">
                <a:solidFill>
                  <a:srgbClr val="000000"/>
                </a:solidFill>
                <a:latin typeface="Calibri" panose="020F0502020204030204" pitchFamily="34" charset="0"/>
              </a:rPr>
              <a:t>P</a:t>
            </a:r>
            <a:r>
              <a:rPr lang="en-US" kern="1200" dirty="0">
                <a:solidFill>
                  <a:srgbClr val="000000"/>
                </a:solidFill>
                <a:effectLst/>
                <a:latin typeface="Calibri" panose="020F0502020204030204" pitchFamily="34" charset="0"/>
                <a:ea typeface="+mn-ea"/>
                <a:cs typeface="Arial" panose="020B0604020202020204" pitchFamily="34" charset="0"/>
              </a:rPr>
              <a:t>arents who are fostering will have to establish healthy boundaries with the child’s family that are </a:t>
            </a:r>
            <a:r>
              <a:rPr lang="en-US" dirty="0">
                <a:solidFill>
                  <a:srgbClr val="000000"/>
                </a:solidFill>
                <a:latin typeface="Calibri" panose="020F0502020204030204" pitchFamily="34" charset="0"/>
              </a:rPr>
              <a:t>within the parameters set</a:t>
            </a:r>
            <a:r>
              <a:rPr lang="en-US" kern="1200" dirty="0">
                <a:solidFill>
                  <a:srgbClr val="000000"/>
                </a:solidFill>
                <a:effectLst/>
                <a:latin typeface="Calibri" panose="020F0502020204030204" pitchFamily="34" charset="0"/>
                <a:ea typeface="+mn-ea"/>
                <a:cs typeface="Arial" panose="020B0604020202020204" pitchFamily="34" charset="0"/>
              </a:rPr>
              <a:t> by the Court and the visitation plan. Parents who have adopted will decide how to maintain these connections.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It is important to include the family in the child’s life when possible. Making sure that family members are aware of and feel welcomed to celebrations, school events, medical appointments, sports, and other activities, will go a long way in keeping the family connected and informed about what is going on in the child’s life. This will also assure the child that you and the child’s family members are working as a team for the benefit of the child. </a:t>
            </a:r>
          </a:p>
          <a:p>
            <a:r>
              <a:rPr lang="en-US" kern="1200" dirty="0">
                <a:solidFill>
                  <a:srgbClr val="000000"/>
                </a:solidFill>
                <a:effectLst/>
                <a:latin typeface="Calibri" panose="020F0502020204030204" pitchFamily="34" charset="0"/>
                <a:ea typeface="+mn-ea"/>
                <a:cs typeface="Arial" panose="020B0604020202020204" pitchFamily="34" charset="0"/>
              </a:rPr>
              <a:t> </a:t>
            </a:r>
          </a:p>
          <a:p>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3776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13</a:t>
            </a:fld>
            <a:endParaRPr lang="en-US" dirty="0"/>
          </a:p>
        </p:txBody>
      </p:sp>
    </p:spTree>
    <p:extLst>
      <p:ext uri="{BB962C8B-B14F-4D97-AF65-F5344CB8AC3E}">
        <p14:creationId xmlns:p14="http://schemas.microsoft.com/office/powerpoint/2010/main" val="1503751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620579"/>
            <a:ext cx="5852160" cy="4041075"/>
          </a:xfrm>
        </p:spPr>
        <p:txBody>
          <a:bodyPr/>
          <a:lstStyle/>
          <a:p>
            <a:pPr defTabSz="937762">
              <a:defRPr/>
            </a:pPr>
            <a:r>
              <a:rPr lang="en-US" b="1" dirty="0">
                <a:solidFill>
                  <a:srgbClr val="000000"/>
                </a:solidFill>
                <a:latin typeface="Calibri" panose="020F050202020403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The sibling bond is often the most important and long-standing relationship we have. Connections with siblings can serve as a protective factor for children who have been removed from their family. Sibling relationships can provide a source of continuity throughout a child’s lifetime.  These relationships can also provide children with emotional support, companionship, and comfort in times of change. Sibling relationships play a crucial role in the development of one’s identity and self-esteem.</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Children in foster care and those in adoptive families have some unique challenges when it comes to siblings. It is </a:t>
            </a:r>
            <a:r>
              <a:rPr lang="en-US" dirty="0">
                <a:solidFill>
                  <a:srgbClr val="000000"/>
                </a:solidFill>
                <a:latin typeface="Calibri" panose="020F0502020204030204" pitchFamily="34" charset="0"/>
              </a:rPr>
              <a:t>likely</a:t>
            </a:r>
            <a:r>
              <a:rPr lang="en-US" kern="1200" dirty="0">
                <a:solidFill>
                  <a:srgbClr val="000000"/>
                </a:solidFill>
                <a:effectLst/>
                <a:latin typeface="Calibri" panose="020F0502020204030204" pitchFamily="34" charset="0"/>
                <a:ea typeface="+mn-ea"/>
                <a:cs typeface="Arial" panose="020B0604020202020204" pitchFamily="34" charset="0"/>
              </a:rPr>
              <a:t> that </a:t>
            </a:r>
            <a:r>
              <a:rPr lang="en-US" dirty="0">
                <a:solidFill>
                  <a:srgbClr val="000000"/>
                </a:solidFill>
                <a:latin typeface="Calibri" panose="020F0502020204030204" pitchFamily="34" charset="0"/>
              </a:rPr>
              <a:t>they</a:t>
            </a:r>
            <a:r>
              <a:rPr lang="en-US" kern="1200" dirty="0">
                <a:solidFill>
                  <a:srgbClr val="000000"/>
                </a:solidFill>
                <a:effectLst/>
                <a:latin typeface="Calibri" panose="020F0502020204030204" pitchFamily="34" charset="0"/>
                <a:ea typeface="+mn-ea"/>
                <a:cs typeface="Arial" panose="020B0604020202020204" pitchFamily="34" charset="0"/>
              </a:rPr>
              <a:t> have siblings from whom they were separated.  Sometimes they know about these siblings and sometimes they only wonder if they might exist.  Parents who are fostering or adopting need to </a:t>
            </a:r>
            <a:r>
              <a:rPr lang="en-US" dirty="0">
                <a:solidFill>
                  <a:srgbClr val="000000"/>
                </a:solidFill>
                <a:latin typeface="Calibri" panose="020F0502020204030204" pitchFamily="34" charset="0"/>
              </a:rPr>
              <a:t>understand how children</a:t>
            </a:r>
            <a:r>
              <a:rPr lang="en-US" kern="1200" dirty="0">
                <a:solidFill>
                  <a:srgbClr val="000000"/>
                </a:solidFill>
                <a:effectLst/>
                <a:latin typeface="Calibri" panose="020F0502020204030204" pitchFamily="34" charset="0"/>
                <a:ea typeface="+mn-ea"/>
                <a:cs typeface="Arial" panose="020B0604020202020204" pitchFamily="34" charset="0"/>
              </a:rPr>
              <a:t> feel about the siblings that they cannot live with and when possible, find ways to help these connections be maintained.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According to research (C. Jones 2016), approximately 2/3 of children in foster care have a sibling in care and it is estimated that more than 70% of siblings are separated. </a:t>
            </a:r>
            <a:r>
              <a:rPr lang="en-US" kern="1200" dirty="0">
                <a:effectLst/>
                <a:latin typeface="Calibri" panose="020F0502020204030204" pitchFamily="34" charset="0"/>
                <a:ea typeface="+mn-ea"/>
                <a:cs typeface="Arial" panose="020B0604020202020204" pitchFamily="34" charset="0"/>
              </a:rPr>
              <a:t>As a result, many children are separated from their siblings </a:t>
            </a:r>
            <a:r>
              <a:rPr lang="en-US" dirty="0">
                <a:latin typeface="Calibri" panose="020F0502020204030204" pitchFamily="34" charset="0"/>
              </a:rPr>
              <a:t>through</a:t>
            </a:r>
            <a:r>
              <a:rPr lang="en-US" kern="1200" dirty="0">
                <a:effectLst/>
                <a:latin typeface="Calibri" panose="020F0502020204030204" pitchFamily="34" charset="0"/>
                <a:ea typeface="+mn-ea"/>
                <a:cs typeface="Arial" panose="020B0604020202020204" pitchFamily="34" charset="0"/>
              </a:rPr>
              <a:t> adoption.  </a:t>
            </a:r>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14</a:t>
            </a:fld>
            <a:endParaRPr lang="en-US" dirty="0"/>
          </a:p>
        </p:txBody>
      </p:sp>
    </p:spTree>
    <p:extLst>
      <p:ext uri="{BB962C8B-B14F-4D97-AF65-F5344CB8AC3E}">
        <p14:creationId xmlns:p14="http://schemas.microsoft.com/office/powerpoint/2010/main" val="165761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3200" y="831850"/>
            <a:ext cx="4276725" cy="3206750"/>
          </a:xfrm>
        </p:spPr>
      </p:sp>
      <p:sp>
        <p:nvSpPr>
          <p:cNvPr id="3" name="Notes Placeholder 2"/>
          <p:cNvSpPr>
            <a:spLocks noGrp="1"/>
          </p:cNvSpPr>
          <p:nvPr>
            <p:ph type="body" idx="1"/>
          </p:nvPr>
        </p:nvSpPr>
        <p:spPr>
          <a:xfrm>
            <a:off x="722037" y="4583757"/>
            <a:ext cx="5776294" cy="4556790"/>
          </a:xfrm>
        </p:spPr>
        <p:txBody>
          <a:bodyPr/>
          <a:lstStyle/>
          <a:p>
            <a:r>
              <a:rPr lang="en-US" b="1" dirty="0">
                <a:solidFill>
                  <a:srgbClr val="000000"/>
                </a:solidFill>
                <a:latin typeface="Calibri" panose="020F0502020204030204" pitchFamily="34" charset="0"/>
              </a:rPr>
              <a:t>PARAPHRASE</a:t>
            </a:r>
          </a:p>
          <a:p>
            <a:pPr>
              <a:lnSpc>
                <a:spcPct val="107000"/>
              </a:lnSpc>
              <a:spcAft>
                <a:spcPts val="811"/>
              </a:spcAft>
            </a:pPr>
            <a:r>
              <a:rPr lang="en-US" dirty="0">
                <a:latin typeface="Calibri" panose="020F0502020204030204" pitchFamily="34" charset="0"/>
                <a:ea typeface="Calibri" panose="020F0502020204030204" pitchFamily="34" charset="0"/>
                <a:cs typeface="Times New Roman" panose="02020603050405020304" pitchFamily="18" charset="0"/>
              </a:rPr>
              <a:t>We are now going to watch a brief video clip taken from a 2018 documentary, </a:t>
            </a:r>
            <a:r>
              <a:rPr lang="en-US" i="1" dirty="0">
                <a:latin typeface="Calibri" panose="020F0502020204030204" pitchFamily="34" charset="0"/>
                <a:ea typeface="Calibri" panose="020F0502020204030204" pitchFamily="34" charset="0"/>
                <a:cs typeface="Times New Roman" panose="02020603050405020304" pitchFamily="18" charset="0"/>
              </a:rPr>
              <a:t>FOSTER</a:t>
            </a:r>
            <a:r>
              <a:rPr lang="en-US" dirty="0">
                <a:latin typeface="Calibri" panose="020F0502020204030204" pitchFamily="34" charset="0"/>
                <a:ea typeface="Calibri" panose="020F0502020204030204" pitchFamily="34" charset="0"/>
                <a:cs typeface="Times New Roman" panose="02020603050405020304" pitchFamily="18" charset="0"/>
              </a:rPr>
              <a:t>, written and directed by Deborah Oppenheimer and Mark Jonathan Harris. It was filmed in Los Angeles County about the child welfare system and the true stories of people in it. We will watch Mary, a young adult aging out of foster care as she talks about the importance of her connection to her sister in her life. </a:t>
            </a:r>
          </a:p>
          <a:p>
            <a:pPr>
              <a:lnSpc>
                <a:spcPct val="107000"/>
              </a:lnSpc>
              <a:spcAft>
                <a:spcPts val="811"/>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rPr>
              <a:t>DO</a:t>
            </a:r>
          </a:p>
          <a:p>
            <a:r>
              <a:rPr lang="en-US" dirty="0">
                <a:solidFill>
                  <a:srgbClr val="000000"/>
                </a:solidFill>
                <a:latin typeface="Calibri" panose="020F0502020204030204" pitchFamily="34" charset="0"/>
              </a:rPr>
              <a:t>Show the video clip which can be found on the NTDC website or CapLEARN. </a:t>
            </a:r>
            <a:r>
              <a:rPr lang="en-US" dirty="0">
                <a:latin typeface="Calibri" panose="020F0502020204030204" pitchFamily="34" charset="0"/>
              </a:rPr>
              <a:t>(Approximately 1 minute.)</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ASK</a:t>
            </a:r>
          </a:p>
          <a:p>
            <a:pPr marL="173861" indent="-173861">
              <a:buFont typeface="Arial" panose="020B0604020202020204" pitchFamily="34" charset="0"/>
              <a:buChar char="•"/>
            </a:pPr>
            <a:r>
              <a:rPr lang="en-US" dirty="0">
                <a:solidFill>
                  <a:srgbClr val="000000"/>
                </a:solidFill>
                <a:latin typeface="Calibri" panose="020F0502020204030204" pitchFamily="34" charset="0"/>
              </a:rPr>
              <a:t>While the clip is short, what do you hear from Mary about the importance of her connection to her sister? Why do you think this relationship is so important to Mary?</a:t>
            </a:r>
          </a:p>
          <a:p>
            <a:pPr marL="356714" lvl="1" indent="-173861">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Reinforce:</a:t>
            </a:r>
          </a:p>
          <a:p>
            <a:pPr marL="539567" lvl="2" indent="-173861">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She says that she really wants to “close to somebody in my family”. </a:t>
            </a:r>
          </a:p>
          <a:p>
            <a:pPr marL="539567" lvl="2" indent="-173861">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She has valued what her sister has tried to do in the past for her.</a:t>
            </a:r>
          </a:p>
          <a:p>
            <a:pPr marL="539567" lvl="2" indent="-173861">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seems comforting as she moves into an apartment to share it with someone she knows and cares about.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15</a:t>
            </a:fld>
            <a:endParaRPr lang="en-US" dirty="0"/>
          </a:p>
        </p:txBody>
      </p:sp>
    </p:spTree>
    <p:extLst>
      <p:ext uri="{BB962C8B-B14F-4D97-AF65-F5344CB8AC3E}">
        <p14:creationId xmlns:p14="http://schemas.microsoft.com/office/powerpoint/2010/main" val="494606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79"/>
            <a:ext cx="5852160" cy="4749333"/>
          </a:xfrm>
        </p:spPr>
        <p:txBody>
          <a:bodyPr/>
          <a:lstStyle/>
          <a:p>
            <a:r>
              <a:rPr lang="en-US" b="1" dirty="0">
                <a:solidFill>
                  <a:srgbClr val="000000"/>
                </a:solidFill>
                <a:latin typeface="Calibri" panose="020F050202020403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In some cases, a sibling will remain with the family while other siblings are removed.  In other cases, children may be born into the family after the child left the family. Not having contact with their siblings can </a:t>
            </a:r>
            <a:r>
              <a:rPr lang="en-US" dirty="0">
                <a:solidFill>
                  <a:srgbClr val="000000"/>
                </a:solidFill>
                <a:latin typeface="Calibri" panose="020F0502020204030204" pitchFamily="34" charset="0"/>
              </a:rPr>
              <a:t>deepen</a:t>
            </a:r>
            <a:r>
              <a:rPr lang="en-US" kern="1200" dirty="0">
                <a:solidFill>
                  <a:srgbClr val="000000"/>
                </a:solidFill>
                <a:effectLst/>
                <a:latin typeface="Calibri" panose="020F0502020204030204" pitchFamily="34" charset="0"/>
                <a:ea typeface="+mn-ea"/>
                <a:cs typeface="Arial" panose="020B0604020202020204" pitchFamily="34" charset="0"/>
              </a:rPr>
              <a:t> their feelings of rejection and impact their self-worth and overall loss.</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In the first situation children may have strong feelings about why they were removed while other siblings stayed in the home. This may cause </a:t>
            </a:r>
            <a:r>
              <a:rPr lang="en-US" dirty="0">
                <a:solidFill>
                  <a:srgbClr val="000000"/>
                </a:solidFill>
                <a:latin typeface="Calibri" panose="020F0502020204030204" pitchFamily="34" charset="0"/>
              </a:rPr>
              <a:t>a</a:t>
            </a:r>
            <a:r>
              <a:rPr lang="en-US" kern="1200" dirty="0">
                <a:solidFill>
                  <a:srgbClr val="000000"/>
                </a:solidFill>
                <a:effectLst/>
                <a:latin typeface="Calibri" panose="020F0502020204030204" pitchFamily="34" charset="0"/>
                <a:ea typeface="+mn-ea"/>
                <a:cs typeface="Arial" panose="020B0604020202020204" pitchFamily="34" charset="0"/>
              </a:rPr>
              <a:t> child to ask why this sibling has remained with the parent when they could not. If there is regular contact with the parent, the parent may need help in explaining why that child remains with them, when the child in foster care or who has been adopted could not.  If there is not regular contact with the parent, an extended family member or professional may be able to help the child understand and work through these </a:t>
            </a:r>
            <a:r>
              <a:rPr lang="en-US" dirty="0">
                <a:solidFill>
                  <a:srgbClr val="000000"/>
                </a:solidFill>
                <a:latin typeface="Calibri" panose="020F0502020204030204" pitchFamily="34" charset="0"/>
              </a:rPr>
              <a:t>feelings and concerns</a:t>
            </a:r>
            <a:r>
              <a:rPr lang="en-US" kern="1200" dirty="0">
                <a:solidFill>
                  <a:srgbClr val="000000"/>
                </a:solidFill>
                <a:effectLst/>
                <a:latin typeface="Calibri" panose="020F0502020204030204" pitchFamily="34" charset="0"/>
                <a:ea typeface="+mn-ea"/>
                <a:cs typeface="Arial" panose="020B0604020202020204" pitchFamily="34" charset="0"/>
              </a:rPr>
              <a:t>.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A more common occurrence is when the child’s parents have additional children after the child is out of the home</a:t>
            </a:r>
            <a:r>
              <a:rPr lang="en-US" dirty="0">
                <a:solidFill>
                  <a:srgbClr val="000000"/>
                </a:solidFill>
                <a:latin typeface="Calibri" panose="020F0502020204030204" pitchFamily="34" charset="0"/>
              </a:rPr>
              <a:t>. I</a:t>
            </a:r>
            <a:r>
              <a:rPr lang="en-US" kern="1200" dirty="0">
                <a:solidFill>
                  <a:srgbClr val="000000"/>
                </a:solidFill>
                <a:effectLst/>
                <a:latin typeface="Calibri" panose="020F0502020204030204" pitchFamily="34" charset="0"/>
                <a:ea typeface="+mn-ea"/>
                <a:cs typeface="Arial" panose="020B0604020202020204" pitchFamily="34" charset="0"/>
              </a:rPr>
              <a:t>t is important for the adults in the child’s life to share that information with them and evaluate how the relationships with the new siblings will unfold. It is important to note that even if the siblings did not live together, there is a bond that should be recognized and honored. </a:t>
            </a:r>
          </a:p>
        </p:txBody>
      </p:sp>
      <p:sp>
        <p:nvSpPr>
          <p:cNvPr id="4" name="Slide Number Placeholder 3"/>
          <p:cNvSpPr>
            <a:spLocks noGrp="1"/>
          </p:cNvSpPr>
          <p:nvPr>
            <p:ph type="sldNum" sz="quarter" idx="5"/>
          </p:nvPr>
        </p:nvSpPr>
        <p:spPr/>
        <p:txBody>
          <a:bodyPr/>
          <a:lstStyle/>
          <a:p>
            <a:fld id="{3B90169C-AFAA-4B3F-91CC-5EC03E22AE25}" type="slidenum">
              <a:rPr lang="en-US" smtClean="0"/>
              <a:pPr/>
              <a:t>16</a:t>
            </a:fld>
            <a:endParaRPr lang="en-US" dirty="0"/>
          </a:p>
        </p:txBody>
      </p:sp>
    </p:spTree>
    <p:extLst>
      <p:ext uri="{BB962C8B-B14F-4D97-AF65-F5344CB8AC3E}">
        <p14:creationId xmlns:p14="http://schemas.microsoft.com/office/powerpoint/2010/main" val="414360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78"/>
            <a:ext cx="5852160" cy="4980622"/>
          </a:xfrm>
        </p:spPr>
        <p:txBody>
          <a:bodyPr/>
          <a:lstStyle/>
          <a:p>
            <a:r>
              <a:rPr lang="en-US" b="1" dirty="0">
                <a:solidFill>
                  <a:srgbClr val="000000"/>
                </a:solidFill>
                <a:latin typeface="Calibri" panose="020F0502020204030204" pitchFamily="34" charset="0"/>
              </a:rPr>
              <a:t>PARAPHRASE</a:t>
            </a:r>
          </a:p>
          <a:p>
            <a:pPr defTabSz="966363">
              <a:defRPr/>
            </a:pPr>
            <a:r>
              <a:rPr lang="en-US" kern="1200" dirty="0">
                <a:solidFill>
                  <a:srgbClr val="000000"/>
                </a:solidFill>
                <a:effectLst/>
                <a:latin typeface="Calibri" panose="020F0502020204030204" pitchFamily="34" charset="0"/>
                <a:ea typeface="+mn-ea"/>
                <a:cs typeface="Arial" panose="020B0604020202020204" pitchFamily="34" charset="0"/>
              </a:rPr>
              <a:t>As we think about maintaining sibling connections, let’s consider some effective strategies for maintaining these connections when siblings are separated. Let’s take a few minutes to share some ideas about how that might be accomplished. Call out your ideas and I’ll write them here. </a:t>
            </a:r>
          </a:p>
          <a:p>
            <a:pPr defTabSz="966363">
              <a:defRPr/>
            </a:pP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363">
              <a:defRPr/>
            </a:pPr>
            <a:r>
              <a:rPr lang="en-US" b="1" kern="1200" dirty="0">
                <a:solidFill>
                  <a:srgbClr val="000000"/>
                </a:solidFill>
                <a:effectLst/>
                <a:latin typeface="Calibri" panose="020F0502020204030204" pitchFamily="34" charset="0"/>
                <a:ea typeface="+mn-ea"/>
                <a:cs typeface="Arial" panose="020B0604020202020204" pitchFamily="34" charset="0"/>
              </a:rPr>
              <a:t>DO</a:t>
            </a:r>
          </a:p>
          <a:p>
            <a:pPr marL="181193" indent="-181193" defTabSz="966363">
              <a:buFont typeface="Arial" panose="020B0604020202020204" pitchFamily="34" charset="0"/>
              <a:buChar char="•"/>
              <a:defRPr/>
            </a:pPr>
            <a:r>
              <a:rPr lang="en-US" b="0" kern="1200" dirty="0">
                <a:solidFill>
                  <a:srgbClr val="000000"/>
                </a:solidFill>
                <a:effectLst/>
                <a:latin typeface="Calibri" panose="020F0502020204030204" pitchFamily="34" charset="0"/>
                <a:ea typeface="+mn-ea"/>
                <a:cs typeface="Arial" panose="020B0604020202020204" pitchFamily="34" charset="0"/>
              </a:rPr>
              <a:t>Facilitate a brainstorming discussion on ways to facilitate communication between siblings who are placed in separate, distant homes.</a:t>
            </a:r>
          </a:p>
          <a:p>
            <a:pPr marL="181193" indent="-181193" defTabSz="966363">
              <a:buFont typeface="Arial" panose="020B0604020202020204" pitchFamily="34" charset="0"/>
              <a:buChar char="•"/>
              <a:defRPr/>
            </a:pPr>
            <a:r>
              <a:rPr lang="en-US" b="0" kern="1200" dirty="0">
                <a:solidFill>
                  <a:srgbClr val="000000"/>
                </a:solidFill>
                <a:effectLst/>
                <a:latin typeface="Calibri" panose="020F0502020204030204" pitchFamily="34" charset="0"/>
                <a:ea typeface="+mn-ea"/>
                <a:cs typeface="Arial" panose="020B0604020202020204" pitchFamily="34" charset="0"/>
              </a:rPr>
              <a:t>Write participants’ ideas on the flipchart or white board.</a:t>
            </a:r>
          </a:p>
          <a:p>
            <a:pPr marL="181193" indent="-181193" defTabSz="966363">
              <a:buFont typeface="Arial" panose="020B0604020202020204" pitchFamily="34" charset="0"/>
              <a:buChar char="•"/>
              <a:defRPr/>
            </a:pPr>
            <a:endParaRPr lang="en-US" b="0" kern="1200" dirty="0">
              <a:solidFill>
                <a:srgbClr val="000000"/>
              </a:solidFill>
              <a:effectLst/>
              <a:latin typeface="Calibri" panose="020F0502020204030204" pitchFamily="34" charset="0"/>
              <a:ea typeface="+mn-ea"/>
              <a:cs typeface="Arial" panose="020B0604020202020204" pitchFamily="34" charset="0"/>
            </a:endParaRPr>
          </a:p>
          <a:p>
            <a:pPr defTabSz="966363">
              <a:defRPr/>
            </a:pPr>
            <a:r>
              <a:rPr lang="en-US" b="1" i="1" u="sng" dirty="0">
                <a:solidFill>
                  <a:srgbClr val="FF0000"/>
                </a:solidFill>
                <a:latin typeface="Calibri" panose="020F0502020204030204" pitchFamily="34" charset="0"/>
              </a:rPr>
              <a:t>Adaptation for Remote Platform: </a:t>
            </a:r>
            <a:r>
              <a:rPr lang="en-US" dirty="0">
                <a:latin typeface="Calibri" panose="020F0502020204030204" pitchFamily="34" charset="0"/>
              </a:rPr>
              <a:t>Have participants use the chat function to record their suggestions. You will read them aloud as suggestions come in. Add in what is below if not mentioned. </a:t>
            </a:r>
          </a:p>
          <a:p>
            <a:pPr defTabSz="966363">
              <a:defRPr/>
            </a:pPr>
            <a:endParaRPr lang="en-US" b="0" kern="1200" dirty="0">
              <a:solidFill>
                <a:srgbClr val="000000"/>
              </a:solidFill>
              <a:effectLst/>
              <a:latin typeface="Calibri" panose="020F0502020204030204" pitchFamily="34" charset="0"/>
              <a:ea typeface="+mn-ea"/>
              <a:cs typeface="Arial" panose="020B0604020202020204" pitchFamily="34" charset="0"/>
            </a:endParaRPr>
          </a:p>
          <a:p>
            <a:pPr marL="181193" indent="-181193" defTabSz="966363">
              <a:buFont typeface="Arial" panose="020B0604020202020204" pitchFamily="34" charset="0"/>
              <a:buChar char="•"/>
              <a:defRPr/>
            </a:pPr>
            <a:r>
              <a:rPr lang="en-US" b="0" kern="1200" dirty="0">
                <a:solidFill>
                  <a:srgbClr val="000000"/>
                </a:solidFill>
                <a:effectLst/>
                <a:latin typeface="Calibri" panose="020F0502020204030204" pitchFamily="34" charset="0"/>
                <a:ea typeface="+mn-ea"/>
                <a:cs typeface="Arial" panose="020B0604020202020204" pitchFamily="34" charset="0"/>
              </a:rPr>
              <a:t>Be sure to include the following strategies if participants don’t bring it up on their own:</a:t>
            </a:r>
          </a:p>
          <a:p>
            <a:pPr marL="368745" lvl="1" indent="-181193" defTabSz="966363">
              <a:buFont typeface="Arial" panose="020B0604020202020204" pitchFamily="34" charset="0"/>
              <a:buChar char="•"/>
              <a:defRPr/>
            </a:pPr>
            <a:r>
              <a:rPr lang="en-US" b="0" kern="1200" dirty="0">
                <a:solidFill>
                  <a:srgbClr val="000000"/>
                </a:solidFill>
                <a:effectLst/>
                <a:latin typeface="Calibri" panose="020F0502020204030204" pitchFamily="34" charset="0"/>
                <a:ea typeface="+mn-ea"/>
                <a:cs typeface="Arial" panose="020B0604020202020204" pitchFamily="34" charset="0"/>
              </a:rPr>
              <a:t>T</a:t>
            </a:r>
            <a:r>
              <a:rPr lang="en-US" kern="1200" dirty="0">
                <a:solidFill>
                  <a:srgbClr val="000000"/>
                </a:solidFill>
                <a:effectLst/>
                <a:latin typeface="Calibri" panose="020F0502020204030204" pitchFamily="34" charset="0"/>
                <a:ea typeface="+mn-ea"/>
                <a:cs typeface="Arial" panose="020B0604020202020204" pitchFamily="34" charset="0"/>
              </a:rPr>
              <a:t>exting or calling, </a:t>
            </a:r>
          </a:p>
          <a:p>
            <a:pPr marL="368745" lvl="1" indent="-181193" defTabSz="9663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FaceTime, Instagram</a:t>
            </a:r>
          </a:p>
          <a:p>
            <a:pPr marL="368745" lvl="1" indent="-181193" defTabSz="9663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Writing letters and sending pictures</a:t>
            </a:r>
          </a:p>
          <a:p>
            <a:pPr marL="368745" lvl="1" indent="-181193" defTabSz="9663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Planning consistent times to meet in the middle and do some type of activity</a:t>
            </a:r>
          </a:p>
          <a:p>
            <a:pPr marL="368745" lvl="1" indent="-181193" defTabSz="9663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Visits at the other sibling’s home that are more extended</a:t>
            </a:r>
          </a:p>
          <a:p>
            <a:pPr marL="368745" lvl="1" indent="-181193" defTabSz="9663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Working with the child welfare agency to determine if the other parent could be used as respite so the child can stay overnight or for a weekend. </a:t>
            </a:r>
            <a:endParaRPr lang="en-US" b="0" kern="1200" dirty="0">
              <a:solidFill>
                <a:srgbClr val="000000"/>
              </a:solidFill>
              <a:effectLst/>
              <a:latin typeface="Calibri" panose="020F0502020204030204" pitchFamily="34" charset="0"/>
              <a:ea typeface="+mn-ea"/>
              <a:cs typeface="Arial" panose="020B0604020202020204" pitchFamily="34" charset="0"/>
            </a:endParaRPr>
          </a:p>
          <a:p>
            <a:pPr defTabSz="966363">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17</a:t>
            </a:fld>
            <a:endParaRPr lang="en-US" dirty="0"/>
          </a:p>
        </p:txBody>
      </p:sp>
    </p:spTree>
    <p:extLst>
      <p:ext uri="{BB962C8B-B14F-4D97-AF65-F5344CB8AC3E}">
        <p14:creationId xmlns:p14="http://schemas.microsoft.com/office/powerpoint/2010/main" val="1446659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57649"/>
            <a:ext cx="5852160" cy="4980622"/>
          </a:xfrm>
        </p:spPr>
        <p:txBody>
          <a:bodyPr/>
          <a:lstStyle/>
          <a:p>
            <a:r>
              <a:rPr lang="en-US" b="1" dirty="0">
                <a:solidFill>
                  <a:srgbClr val="000000"/>
                </a:solidFill>
                <a:latin typeface="Calibri" panose="020F0502020204030204" pitchFamily="34" charset="0"/>
              </a:rPr>
              <a:t>PARAPHRASE</a:t>
            </a:r>
          </a:p>
          <a:p>
            <a:r>
              <a:rPr lang="en-US" b="0" kern="1200" dirty="0">
                <a:solidFill>
                  <a:srgbClr val="000000"/>
                </a:solidFill>
                <a:effectLst/>
                <a:latin typeface="Calibri" panose="020F0502020204030204" pitchFamily="34" charset="0"/>
                <a:ea typeface="+mn-ea"/>
                <a:cs typeface="Arial" panose="020B0604020202020204" pitchFamily="34" charset="0"/>
              </a:rPr>
              <a:t>Parents who a</a:t>
            </a:r>
            <a:r>
              <a:rPr lang="en-US" kern="1200" dirty="0">
                <a:solidFill>
                  <a:srgbClr val="000000"/>
                </a:solidFill>
                <a:effectLst/>
                <a:latin typeface="Calibri" panose="020F0502020204030204" pitchFamily="34" charset="0"/>
                <a:ea typeface="+mn-ea"/>
                <a:cs typeface="Arial" panose="020B0604020202020204" pitchFamily="34" charset="0"/>
              </a:rPr>
              <a:t>re fostering or adopting siblings that are separated must collaborate to be sure that efforts are coordinated, boundaries for contact are clear, every effort is made to make the contact positive, and feedback from the contact is reported with clarity. It is helpful </a:t>
            </a:r>
            <a:r>
              <a:rPr lang="en-US" dirty="0">
                <a:solidFill>
                  <a:srgbClr val="000000"/>
                </a:solidFill>
                <a:latin typeface="Calibri" panose="020F0502020204030204" pitchFamily="34" charset="0"/>
              </a:rPr>
              <a:t>to</a:t>
            </a:r>
            <a:r>
              <a:rPr lang="en-US" kern="1200" dirty="0">
                <a:solidFill>
                  <a:srgbClr val="000000"/>
                </a:solidFill>
                <a:effectLst/>
                <a:latin typeface="Calibri" panose="020F0502020204030204" pitchFamily="34" charset="0"/>
                <a:ea typeface="+mn-ea"/>
                <a:cs typeface="Arial" panose="020B0604020202020204" pitchFamily="34" charset="0"/>
              </a:rPr>
              <a:t> communicate ahead of time with the child’s family members to establish an understanding and agreement about how contact will occur.</a:t>
            </a:r>
          </a:p>
          <a:p>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kern="1200" dirty="0">
                <a:solidFill>
                  <a:srgbClr val="000000"/>
                </a:solidFill>
                <a:effectLst/>
                <a:latin typeface="Calibri" panose="020F0502020204030204" pitchFamily="34" charset="0"/>
                <a:ea typeface="+mn-ea"/>
                <a:cs typeface="Arial" panose="020B0604020202020204" pitchFamily="34" charset="0"/>
              </a:rPr>
              <a:t>When sibling contact needs to be supervised or monitored for safety reasons, communication can be limited to those that can be monitored and joined by a supervising adult. When in-person visits need to be monitored, parents who are fostering, caseworkers, or other adults can be present in the room or can observe from an adjoining observation room. Even in these circumstances, these relationships are important and should be maintained.</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It is important to remember that siblings who have been separated may not always seem to get along.  They may seem awkward in their contact, may ignore each other and may even squabble. This does not mean that the contact is not valuable and meaningful to the child.  Visitations should continue unless they are deemed to be harmful to the child by a professional. </a:t>
            </a:r>
          </a:p>
        </p:txBody>
      </p:sp>
      <p:sp>
        <p:nvSpPr>
          <p:cNvPr id="4" name="Slide Number Placeholder 3"/>
          <p:cNvSpPr>
            <a:spLocks noGrp="1"/>
          </p:cNvSpPr>
          <p:nvPr>
            <p:ph type="sldNum" sz="quarter" idx="5"/>
          </p:nvPr>
        </p:nvSpPr>
        <p:spPr/>
        <p:txBody>
          <a:bodyPr/>
          <a:lstStyle/>
          <a:p>
            <a:fld id="{3B90169C-AFAA-4B3F-91CC-5EC03E22AE25}" type="slidenum">
              <a:rPr lang="en-US" smtClean="0"/>
              <a:pPr/>
              <a:t>18</a:t>
            </a:fld>
            <a:endParaRPr lang="en-US" dirty="0"/>
          </a:p>
        </p:txBody>
      </p:sp>
    </p:spTree>
    <p:extLst>
      <p:ext uri="{BB962C8B-B14F-4D97-AF65-F5344CB8AC3E}">
        <p14:creationId xmlns:p14="http://schemas.microsoft.com/office/powerpoint/2010/main" val="332915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78"/>
            <a:ext cx="5852160" cy="3974783"/>
          </a:xfrm>
        </p:spPr>
        <p:txBody>
          <a:bodyPr/>
          <a:lstStyle/>
          <a:p>
            <a:r>
              <a:rPr lang="en-US" b="1" dirty="0">
                <a:solidFill>
                  <a:srgbClr val="000000"/>
                </a:solidFill>
                <a:latin typeface="Calibri" panose="020F0502020204030204" pitchFamily="34" charset="0"/>
              </a:rPr>
              <a:t>FACILITATOR’S NOTE</a:t>
            </a:r>
          </a:p>
          <a:p>
            <a:pPr marL="181193" indent="-181193">
              <a:buFont typeface="Arial" panose="020B0604020202020204" pitchFamily="34" charset="0"/>
              <a:buChar char="•"/>
            </a:pPr>
            <a:r>
              <a:rPr lang="en-US" b="0" dirty="0">
                <a:solidFill>
                  <a:srgbClr val="000000"/>
                </a:solidFill>
                <a:latin typeface="Calibri" panose="020F0502020204030204" pitchFamily="34" charset="0"/>
              </a:rPr>
              <a:t>In this activity, participants will break up into two groups. Each group will be given one </a:t>
            </a:r>
            <a:r>
              <a:rPr lang="en-US" b="0" dirty="0">
                <a:solidFill>
                  <a:srgbClr val="000000"/>
                </a:solidFill>
                <a:latin typeface="+mn-lt"/>
              </a:rPr>
              <a:t>of the questions to discuss.  After the groups break out, they will come back and report out to the larger group.</a:t>
            </a:r>
          </a:p>
          <a:p>
            <a:pPr marL="181193" indent="-181193">
              <a:buFont typeface="Arial" panose="020B0604020202020204" pitchFamily="34" charset="0"/>
              <a:buChar char="•"/>
            </a:pPr>
            <a:r>
              <a:rPr lang="en-US" b="0" dirty="0">
                <a:solidFill>
                  <a:srgbClr val="000000"/>
                </a:solidFill>
                <a:latin typeface="+mn-lt"/>
              </a:rPr>
              <a:t>Allow 10 minutes for this activity.</a:t>
            </a:r>
          </a:p>
          <a:p>
            <a:pPr marL="181193" indent="-181193">
              <a:buFont typeface="Arial" panose="020B0604020202020204" pitchFamily="34" charset="0"/>
              <a:buChar char="•"/>
            </a:pPr>
            <a:endParaRPr lang="en-US" dirty="0">
              <a:solidFill>
                <a:srgbClr val="000000"/>
              </a:solidFill>
              <a:latin typeface="+mn-lt"/>
            </a:endParaRPr>
          </a:p>
          <a:p>
            <a:pPr defTabSz="966363">
              <a:defRPr/>
            </a:pPr>
            <a:r>
              <a:rPr lang="en-US" b="1" kern="1200" dirty="0">
                <a:solidFill>
                  <a:srgbClr val="000000"/>
                </a:solidFill>
                <a:effectLst/>
                <a:latin typeface="+mn-lt"/>
                <a:ea typeface="+mn-ea"/>
                <a:cs typeface="Arial" panose="020B0604020202020204" pitchFamily="34" charset="0"/>
              </a:rPr>
              <a:t>DO </a:t>
            </a:r>
          </a:p>
          <a:p>
            <a:pPr marL="181193" indent="-181193">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Break the class into two groups.</a:t>
            </a:r>
          </a:p>
          <a:p>
            <a:pPr marL="181193" indent="-181193">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Encourage participants to write out their suggestions and appoint one person to be the spokesperson for the group. </a:t>
            </a:r>
          </a:p>
          <a:p>
            <a:pPr marL="181193" indent="-181193">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Facilitate as needed by giving advice and answering questions.</a:t>
            </a:r>
            <a:endParaRPr lang="en-US" b="0" dirty="0">
              <a:solidFill>
                <a:srgbClr val="000000"/>
              </a:solidFill>
              <a:latin typeface="+mn-lt"/>
            </a:endParaRPr>
          </a:p>
          <a:p>
            <a:endParaRPr lang="en-US" b="0" dirty="0">
              <a:solidFill>
                <a:srgbClr val="000000"/>
              </a:solidFill>
              <a:latin typeface="+mn-lt"/>
            </a:endParaRPr>
          </a:p>
          <a:p>
            <a:r>
              <a:rPr lang="en-US" b="1" i="1" u="sng" dirty="0">
                <a:solidFill>
                  <a:srgbClr val="FF0000"/>
                </a:solidFill>
                <a:latin typeface="+mn-lt"/>
              </a:rPr>
              <a:t>Adaptation for Remote Platform: </a:t>
            </a:r>
            <a:r>
              <a:rPr lang="en-US" dirty="0">
                <a:latin typeface="+mn-lt"/>
              </a:rPr>
              <a:t>Use the break-out rooms feature in zoom. Assign each group a question prior to participants joining their break-out room</a:t>
            </a:r>
            <a:r>
              <a:rPr lang="en-US" b="1" i="1" dirty="0">
                <a:latin typeface="+mn-lt"/>
              </a:rPr>
              <a:t>. </a:t>
            </a:r>
            <a:endParaRPr lang="en-US" dirty="0">
              <a:latin typeface="+mn-lt"/>
            </a:endParaRPr>
          </a:p>
          <a:p>
            <a:endParaRPr lang="en-US" b="1" dirty="0">
              <a:solidFill>
                <a:srgbClr val="000000"/>
              </a:solidFill>
              <a:latin typeface="+mn-lt"/>
            </a:endParaRPr>
          </a:p>
          <a:p>
            <a:r>
              <a:rPr lang="en-US" b="1" dirty="0">
                <a:solidFill>
                  <a:srgbClr val="000000"/>
                </a:solidFill>
                <a:latin typeface="+mn-lt"/>
              </a:rPr>
              <a:t>PARAPHRASE</a:t>
            </a:r>
          </a:p>
          <a:p>
            <a:r>
              <a:rPr lang="en-US" kern="1200" dirty="0">
                <a:solidFill>
                  <a:srgbClr val="000000"/>
                </a:solidFill>
                <a:effectLst/>
                <a:latin typeface="+mn-lt"/>
                <a:ea typeface="+mn-ea"/>
                <a:cs typeface="Arial" panose="020B0604020202020204" pitchFamily="34" charset="0"/>
              </a:rPr>
              <a:t>Now, let’s talk about how to maintain connections with important people and practices in the child’s life. The next slide has two important questions that I want to discuss in break out groups. I will break you in two groups and tell you which question to discuss. We will then reconvene as a large group and report out the ideas your groups ideas for maintaining these connections. We’ll have about 10 minutes.</a:t>
            </a:r>
          </a:p>
          <a:p>
            <a:pPr defTabSz="966363">
              <a:defRPr/>
            </a:pPr>
            <a:endParaRPr lang="en-US" b="1" kern="1200" dirty="0">
              <a:solidFill>
                <a:srgbClr val="000000"/>
              </a:solidFill>
              <a:effectLst/>
              <a:latin typeface="+mn-lt"/>
              <a:ea typeface="+mn-ea"/>
              <a:cs typeface="Arial" panose="020B0604020202020204" pitchFamily="34" charset="0"/>
            </a:endParaRPr>
          </a:p>
          <a:p>
            <a:pPr marL="181193" indent="-181193">
              <a:buFont typeface="Arial" panose="020B0604020202020204" pitchFamily="34" charset="0"/>
              <a:buChar char="•"/>
            </a:pPr>
            <a:r>
              <a:rPr lang="en-US" b="0" dirty="0">
                <a:solidFill>
                  <a:srgbClr val="000000"/>
                </a:solidFill>
                <a:latin typeface="+mn-lt"/>
              </a:rPr>
              <a:t>For reference, the two questions are: </a:t>
            </a:r>
          </a:p>
          <a:p>
            <a:pPr marL="363382" lvl="1" indent="-175830">
              <a:spcBef>
                <a:spcPts val="615"/>
              </a:spcBef>
              <a:spcAft>
                <a:spcPts val="615"/>
              </a:spcAft>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Question 1: </a:t>
            </a:r>
            <a:r>
              <a:rPr lang="en-US" kern="1200" dirty="0">
                <a:solidFill>
                  <a:schemeClr val="tx1"/>
                </a:solidFill>
                <a:latin typeface="+mn-lt"/>
                <a:ea typeface="+mn-ea"/>
                <a:cs typeface="Arial" panose="020B0604020202020204" pitchFamily="34" charset="0"/>
              </a:rPr>
              <a:t>How can a parent who is fostering or adopting maintain meaningful connections with the child’s community and culture?</a:t>
            </a:r>
          </a:p>
          <a:p>
            <a:pPr marL="363382" lvl="1" indent="-175830" defTabSz="937762">
              <a:spcBef>
                <a:spcPts val="615"/>
              </a:spcBef>
              <a:spcAft>
                <a:spcPts val="615"/>
              </a:spcAft>
              <a:buFont typeface="Wingdings" panose="05000000000000000000" pitchFamily="2" charset="2"/>
              <a:buChar char="Ø"/>
              <a:defRPr/>
            </a:pPr>
            <a:r>
              <a:rPr lang="en-US" kern="1200" dirty="0">
                <a:solidFill>
                  <a:schemeClr val="tx1"/>
                </a:solidFill>
                <a:latin typeface="+mn-lt"/>
                <a:ea typeface="+mn-ea"/>
                <a:cs typeface="Arial" panose="020B0604020202020204" pitchFamily="34" charset="0"/>
              </a:rPr>
              <a:t>Question 2:  How can a parent who is fostering or adopting encourage connection between the child and extended family members? </a:t>
            </a:r>
          </a:p>
          <a:p>
            <a:pPr defTabSz="966363">
              <a:defRPr/>
            </a:pPr>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19</a:t>
            </a:fld>
            <a:endParaRPr lang="en-US" dirty="0"/>
          </a:p>
        </p:txBody>
      </p:sp>
    </p:spTree>
    <p:extLst>
      <p:ext uri="{BB962C8B-B14F-4D97-AF65-F5344CB8AC3E}">
        <p14:creationId xmlns:p14="http://schemas.microsoft.com/office/powerpoint/2010/main" val="179520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1" y="1325881"/>
            <a:ext cx="5852160" cy="7793595"/>
          </a:xfrm>
        </p:spPr>
        <p:txBody>
          <a:bodyPr/>
          <a:lstStyle/>
          <a:p>
            <a:r>
              <a:rPr lang="en-US" b="1" dirty="0">
                <a:solidFill>
                  <a:srgbClr val="000000"/>
                </a:solidFill>
                <a:latin typeface="Calibri" panose="020F0502020204030204" pitchFamily="34" charset="0"/>
              </a:rPr>
              <a:t>To prepare for this class, you should: </a:t>
            </a:r>
          </a:p>
          <a:p>
            <a:pPr marL="179111" indent="-179111">
              <a:buFont typeface="Arial" panose="020B0604020202020204" pitchFamily="34" charset="0"/>
              <a:buChar char="•"/>
            </a:pPr>
            <a:r>
              <a:rPr lang="en-US" dirty="0">
                <a:solidFill>
                  <a:srgbClr val="000000"/>
                </a:solidFill>
                <a:latin typeface="Calibri" panose="020F0502020204030204" pitchFamily="34" charset="0"/>
              </a:rPr>
              <a:t>Review the facilitator preparation information included in this </a:t>
            </a:r>
            <a:r>
              <a:rPr lang="en-US" b="1" dirty="0">
                <a:solidFill>
                  <a:srgbClr val="000000"/>
                </a:solidFill>
                <a:latin typeface="Calibri" panose="020F0502020204030204" pitchFamily="34" charset="0"/>
              </a:rPr>
              <a:t>Guide</a:t>
            </a:r>
            <a:r>
              <a:rPr lang="en-US" dirty="0">
                <a:solidFill>
                  <a:srgbClr val="000000"/>
                </a:solidFill>
                <a:latin typeface="Calibri" panose="020F0502020204030204" pitchFamily="34" charset="0"/>
              </a:rPr>
              <a:t> along with the handouts</a:t>
            </a:r>
            <a:r>
              <a:rPr lang="en-US" b="1" dirty="0">
                <a:solidFill>
                  <a:srgbClr val="000000"/>
                </a:solidFill>
                <a:latin typeface="Calibri" panose="020F0502020204030204" pitchFamily="34" charset="0"/>
              </a:rPr>
              <a:t>.</a:t>
            </a:r>
          </a:p>
          <a:p>
            <a:pPr marL="179111" indent="-179111">
              <a:buFont typeface="Arial" panose="020B0604020202020204" pitchFamily="34" charset="0"/>
              <a:buChar char="•"/>
            </a:pPr>
            <a:r>
              <a:rPr lang="en-US" dirty="0">
                <a:solidFill>
                  <a:srgbClr val="000000"/>
                </a:solidFill>
                <a:latin typeface="Calibri" panose="020F0502020204030204" pitchFamily="34" charset="0"/>
              </a:rPr>
              <a:t>Review the Resources for this theme found on CapLEARN (https://learn.childwelfare.gov/) or NTDC website (https://ntdcportal.org/).</a:t>
            </a:r>
          </a:p>
          <a:p>
            <a:pPr marL="179111" indent="-179111">
              <a:buFont typeface="Arial" panose="020B0604020202020204" pitchFamily="34" charset="0"/>
              <a:buChar char="•"/>
              <a:defRPr/>
            </a:pPr>
            <a:r>
              <a:rPr lang="en-US" dirty="0">
                <a:solidFill>
                  <a:srgbClr val="000000"/>
                </a:solidFill>
                <a:latin typeface="Calibri" panose="020F0502020204030204" pitchFamily="34" charset="0"/>
              </a:rPr>
              <a:t>Develop an agenda that includes this theme and any other themes you will be conducting along with it during the class.</a:t>
            </a:r>
          </a:p>
          <a:p>
            <a:pPr marL="179111" indent="-179111">
              <a:buFont typeface="Arial" panose="020B0604020202020204" pitchFamily="34" charset="0"/>
              <a:buChar char="•"/>
              <a:defRPr/>
            </a:pPr>
            <a:r>
              <a:rPr lang="en-US" dirty="0">
                <a:solidFill>
                  <a:srgbClr val="000000"/>
                </a:solidFill>
                <a:latin typeface="Calibri" panose="020F0502020204030204" pitchFamily="34" charset="0"/>
              </a:rPr>
              <a:t>Ensure that participants have a copy of the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This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will be used during all themes and will include the handouts needed by participants. Facilitators should have copies of the handouts for the theme available in case participants do not bring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to class. If the theme is being taught on a remote platform, facilitators should have the handouts available so that they can share in the chat and/or email to participants who do not have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a:t>
            </a:r>
          </a:p>
          <a:p>
            <a:pPr marL="179111" indent="-179111">
              <a:buFont typeface="Arial" panose="020B0604020202020204" pitchFamily="34" charset="0"/>
              <a:buChar char="•"/>
            </a:pPr>
            <a:r>
              <a:rPr lang="en-US" dirty="0">
                <a:solidFill>
                  <a:srgbClr val="000000"/>
                </a:solidFill>
                <a:latin typeface="Calibri" panose="020F0502020204030204" pitchFamily="34" charset="0"/>
              </a:rPr>
              <a:t>Bring any materials you need for the activities. </a:t>
            </a:r>
          </a:p>
          <a:p>
            <a:pPr marL="179111" indent="-179111">
              <a:buFont typeface="Arial" panose="020B0604020202020204" pitchFamily="34" charset="0"/>
              <a:buChar char="•"/>
              <a:defRPr/>
            </a:pPr>
            <a:r>
              <a:rPr lang="en-US" dirty="0">
                <a:solidFill>
                  <a:srgbClr val="000000"/>
                </a:solidFill>
                <a:latin typeface="Calibri" panose="020F0502020204030204" pitchFamily="34" charset="0"/>
              </a:rPr>
              <a:t>Review any videos or other electronic media used in this theme, if any, and plan the mechanics of how you will present them. Media for this theme are listed in the Materials and Handouts slide. Review the instructions for each media clip (e.g., to pause or stop at a particular time stamp). The videos can be played in different ways, including:</a:t>
            </a:r>
          </a:p>
          <a:p>
            <a:pPr marL="561214" lvl="2" indent="-179111">
              <a:buFont typeface="Wingdings" panose="05000000000000000000" pitchFamily="2" charset="2"/>
              <a:buChar char="Ø"/>
            </a:pPr>
            <a:r>
              <a:rPr lang="en-US" dirty="0">
                <a:solidFill>
                  <a:srgbClr val="000000"/>
                </a:solidFill>
                <a:latin typeface="Calibri" panose="020F0502020204030204" pitchFamily="34" charset="0"/>
              </a:rPr>
              <a:t>Play them from a flash drive or the computer’s hard drive using a media player app</a:t>
            </a:r>
          </a:p>
          <a:p>
            <a:pPr marL="561214" lvl="2" indent="-179111">
              <a:buFont typeface="Wingdings" panose="05000000000000000000" pitchFamily="2" charset="2"/>
              <a:buChar char="Ø"/>
            </a:pPr>
            <a:r>
              <a:rPr lang="en-US" dirty="0">
                <a:solidFill>
                  <a:srgbClr val="000000"/>
                </a:solidFill>
                <a:latin typeface="Calibri" panose="020F0502020204030204" pitchFamily="34" charset="0"/>
              </a:rPr>
              <a:t>Link to them from CapLEARN or the NTDC website.</a:t>
            </a:r>
          </a:p>
          <a:p>
            <a:pPr marL="179111" indent="-179111">
              <a:buFont typeface="Arial" panose="020B0604020202020204" pitchFamily="34" charset="0"/>
              <a:buChar char="•"/>
            </a:pPr>
            <a:r>
              <a:rPr lang="en-US" dirty="0">
                <a:solidFill>
                  <a:srgbClr val="000000"/>
                </a:solidFill>
                <a:latin typeface="Calibri" panose="020F0502020204030204" pitchFamily="34" charset="0"/>
              </a:rPr>
              <a:t>Practice playing the media for the theme. Ensure that you have the files and apps you need, that your links and connections work, and that you know when to pause or stop the media clip if appropriate.</a:t>
            </a:r>
          </a:p>
          <a:p>
            <a:pPr marL="179111" indent="-179111">
              <a:buFont typeface="Arial" panose="020B0604020202020204" pitchFamily="34" charset="0"/>
              <a:buChar char="•"/>
            </a:pPr>
            <a:r>
              <a:rPr lang="en-US" dirty="0">
                <a:solidFill>
                  <a:srgbClr val="000000"/>
                </a:solidFill>
                <a:latin typeface="Calibri" panose="020F0502020204030204" pitchFamily="34" charset="0"/>
              </a:rPr>
              <a:t>If training on a remote platform, make sure all participants have the link available to access the class and that you have all videos, PPT’s and handouts ready for use. </a:t>
            </a:r>
          </a:p>
          <a:p>
            <a:pPr marL="179111" indent="-179111">
              <a:buFont typeface="Arial" panose="020B0604020202020204" pitchFamily="34" charset="0"/>
              <a:buChar char="•"/>
            </a:pPr>
            <a:r>
              <a:rPr lang="en-US" dirty="0">
                <a:solidFill>
                  <a:srgbClr val="000000"/>
                </a:solidFill>
                <a:latin typeface="Calibri" panose="020F0502020204030204" pitchFamily="34" charset="0"/>
              </a:rPr>
              <a:t>If training in person, ensure that a room is available and set up, with the following: </a:t>
            </a:r>
          </a:p>
          <a:p>
            <a:pPr marL="680621" lvl="2" indent="-202991">
              <a:buFont typeface="Wingdings" panose="05000000000000000000" pitchFamily="2" charset="2"/>
              <a:buChar char="Ø"/>
            </a:pPr>
            <a:r>
              <a:rPr lang="en-US" dirty="0">
                <a:solidFill>
                  <a:schemeClr val="tx1"/>
                </a:solidFill>
                <a:latin typeface="Calibri" panose="020F0502020204030204" pitchFamily="34" charset="0"/>
              </a:rPr>
              <a:t>Enough tables and chairs for all participants</a:t>
            </a:r>
          </a:p>
          <a:p>
            <a:pPr marL="680621" lvl="2" indent="-202991">
              <a:buFont typeface="Wingdings" panose="05000000000000000000" pitchFamily="2" charset="2"/>
              <a:buChar char="Ø"/>
            </a:pPr>
            <a:r>
              <a:rPr lang="en-US" dirty="0">
                <a:solidFill>
                  <a:schemeClr val="tx1"/>
                </a:solidFill>
                <a:latin typeface="Calibri" panose="020F0502020204030204" pitchFamily="34" charset="0"/>
              </a:rPr>
              <a:t>Projector and screen (check that it works with the computer you will be using)</a:t>
            </a:r>
            <a:endParaRPr lang="en-US" dirty="0">
              <a:solidFill>
                <a:srgbClr val="000000"/>
              </a:solidFill>
              <a:latin typeface="Calibri" panose="020F0502020204030204" pitchFamily="34" charset="0"/>
            </a:endParaRPr>
          </a:p>
          <a:p>
            <a:pPr marL="179111" indent="-179111">
              <a:buFont typeface="Arial" panose="020B0604020202020204" pitchFamily="34" charset="0"/>
              <a:buChar char="•"/>
            </a:pPr>
            <a:r>
              <a:rPr lang="en-US" dirty="0">
                <a:latin typeface="Calibri" panose="020F0502020204030204" pitchFamily="34" charset="0"/>
              </a:rPr>
              <a:t>Classroom activities have been adapted so that they can be done on a remote platform. Adaptations will be marked as follows so that they can be easily spotted throughout the Facilitator Classroom Guide:  </a:t>
            </a:r>
            <a:r>
              <a:rPr lang="en-US" b="1" i="1" u="sng" dirty="0">
                <a:solidFill>
                  <a:srgbClr val="FF0000"/>
                </a:solidFill>
                <a:latin typeface="Calibri" panose="020F0502020204030204" pitchFamily="34" charset="0"/>
              </a:rPr>
              <a:t>Adaptation for Remote Platform</a:t>
            </a:r>
            <a:endParaRPr lang="en-US" dirty="0">
              <a:solidFill>
                <a:schemeClr val="tx1"/>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99A446FE-42FF-F741-A998-1A0F77FF89A3}"/>
              </a:ext>
            </a:extLst>
          </p:cNvPr>
          <p:cNvSpPr/>
          <p:nvPr/>
        </p:nvSpPr>
        <p:spPr>
          <a:xfrm>
            <a:off x="731521" y="700007"/>
            <a:ext cx="1907608" cy="380565"/>
          </a:xfrm>
          <a:prstGeom prst="rect">
            <a:avLst/>
          </a:prstGeom>
        </p:spPr>
        <p:txBody>
          <a:bodyPr wrap="none" lIns="96636" tIns="48318" rIns="96636" bIns="48318">
            <a:spAutoFit/>
          </a:bodyPr>
          <a:lstStyle/>
          <a:p>
            <a:r>
              <a:rPr lang="en-US" dirty="0">
                <a:latin typeface="Arial Rounded MT Bold" panose="020F0704030504030204" pitchFamily="34" charset="77"/>
              </a:rPr>
              <a:t>PREPARATION</a:t>
            </a:r>
          </a:p>
        </p:txBody>
      </p:sp>
      <p:sp>
        <p:nvSpPr>
          <p:cNvPr id="7" name="Slide Number Placeholder 6">
            <a:extLst>
              <a:ext uri="{FF2B5EF4-FFF2-40B4-BE49-F238E27FC236}">
                <a16:creationId xmlns:a16="http://schemas.microsoft.com/office/drawing/2014/main" id="{59D65E82-151F-3746-A46B-0F704E72CAF2}"/>
              </a:ext>
            </a:extLst>
          </p:cNvPr>
          <p:cNvSpPr>
            <a:spLocks noGrp="1"/>
          </p:cNvSpPr>
          <p:nvPr>
            <p:ph type="sldNum" sz="quarter" idx="5"/>
          </p:nvPr>
        </p:nvSpPr>
        <p:spPr>
          <a:xfrm>
            <a:off x="6828979" y="9119474"/>
            <a:ext cx="484529" cy="481726"/>
          </a:xfrm>
          <a:prstGeom prst="rect">
            <a:avLst/>
          </a:prstGeom>
        </p:spPr>
        <p:txBody>
          <a:bodyPr vert="horz" lIns="96636" tIns="48318" rIns="96636" bIns="48318" rtlCol="0" anchor="ctr" anchorCtr="0"/>
          <a:lstStyle>
            <a:lvl1pPr algn="ctr">
              <a:defRPr sz="1000">
                <a:solidFill>
                  <a:schemeClr val="bg1"/>
                </a:solidFill>
              </a:defRPr>
            </a:lvl1pPr>
          </a:lstStyle>
          <a:p>
            <a:fld id="{3B90169C-AFAA-4B3F-91CC-5EC03E22AE25}" type="slidenum">
              <a:rPr lang="en-US" smtClean="0"/>
              <a:pPr/>
              <a:t>2</a:t>
            </a:fld>
            <a:endParaRPr lang="en-US" dirty="0"/>
          </a:p>
        </p:txBody>
      </p:sp>
    </p:spTree>
    <p:extLst>
      <p:ext uri="{BB962C8B-B14F-4D97-AF65-F5344CB8AC3E}">
        <p14:creationId xmlns:p14="http://schemas.microsoft.com/office/powerpoint/2010/main" val="3789840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78"/>
            <a:ext cx="5852160" cy="4498896"/>
          </a:xfrm>
        </p:spPr>
        <p:txBody>
          <a:bodyPr/>
          <a:lstStyle/>
          <a:p>
            <a:pPr defTabSz="966363">
              <a:defRPr/>
            </a:pPr>
            <a:r>
              <a:rPr lang="en-US" b="1" dirty="0">
                <a:solidFill>
                  <a:srgbClr val="000000"/>
                </a:solidFill>
                <a:latin typeface="Calibri" panose="020F0502020204030204" pitchFamily="34" charset="0"/>
              </a:rPr>
              <a:t>DO</a:t>
            </a:r>
            <a:endParaRPr lang="en-US" kern="1200" dirty="0">
              <a:solidFill>
                <a:srgbClr val="000000"/>
              </a:solidFill>
              <a:effectLst/>
              <a:latin typeface="Calibri" panose="020F0502020204030204" pitchFamily="34" charset="0"/>
              <a:ea typeface="+mn-ea"/>
              <a:cs typeface="Arial" panose="020B0604020202020204" pitchFamily="34" charset="0"/>
            </a:endParaRPr>
          </a:p>
          <a:p>
            <a:pPr marL="181193"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Add the following if participants do not mention them in their report out:</a:t>
            </a:r>
          </a:p>
          <a:p>
            <a:pPr marL="193273" lvl="1" defTabSz="966363">
              <a:defRPr/>
            </a:pPr>
            <a:r>
              <a:rPr lang="en-US" u="sng" kern="1200" dirty="0">
                <a:solidFill>
                  <a:srgbClr val="000000"/>
                </a:solidFill>
                <a:effectLst/>
                <a:latin typeface="Calibri" panose="020F0502020204030204" pitchFamily="34" charset="0"/>
                <a:ea typeface="+mn-ea"/>
                <a:cs typeface="Arial" panose="020B0604020202020204" pitchFamily="34" charset="0"/>
              </a:rPr>
              <a:t>Question 1:</a:t>
            </a:r>
          </a:p>
          <a:p>
            <a:pPr marL="374466" lvl="1"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Keep the child in the same school, church,</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activities, and community</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when geography permits.</a:t>
            </a:r>
          </a:p>
          <a:p>
            <a:pPr marL="374466" lvl="1"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Maintain authentic connections to the child’s community and culture by participating with them in connections and activities in that culture/community, especially when the child is of a different culture than the parent who is fostering or adopting. Examples include:</a:t>
            </a:r>
          </a:p>
          <a:p>
            <a:pPr marL="567738" lvl="2" indent="-181193">
              <a:buFont typeface="Wingdings"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Ongoing participation in cultural music, art, or dance classes.</a:t>
            </a:r>
          </a:p>
          <a:p>
            <a:pPr marL="567738" lvl="2" indent="-181193">
              <a:buFont typeface="Wingdings"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Prepare and add ethnic foods in family meal planning.</a:t>
            </a:r>
          </a:p>
          <a:p>
            <a:pPr marL="567738" lvl="2" indent="-181193">
              <a:buFont typeface="Wingdings"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Attending holidays and community celebrations.</a:t>
            </a:r>
          </a:p>
          <a:p>
            <a:pPr marL="567738" lvl="2" indent="-181193">
              <a:buFont typeface="Wingdings"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Find an extended family member who is willing and able to help the child connect with the community.</a:t>
            </a:r>
          </a:p>
          <a:p>
            <a:pPr marL="374466" lvl="1"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Visit familiar communities, shop at a familiar store, or eat at culturally connected restaurants. </a:t>
            </a:r>
          </a:p>
          <a:p>
            <a:pPr marL="374466" lvl="1" indent="-181193" defTabSz="9663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Incorporate some of the child’s cultural practices and customs into the family that is fostering or has adopted - including learning about food, celebrations, rituals.</a:t>
            </a:r>
          </a:p>
          <a:p>
            <a:pPr marL="193273" lvl="1" defTabSz="966363">
              <a:defRPr/>
            </a:pPr>
            <a:endParaRPr lang="en-US" u="sng" kern="1200" dirty="0">
              <a:solidFill>
                <a:srgbClr val="000000"/>
              </a:solidFill>
              <a:effectLst/>
              <a:latin typeface="Calibri" panose="020F0502020204030204" pitchFamily="34" charset="0"/>
              <a:ea typeface="+mn-ea"/>
              <a:cs typeface="Arial" panose="020B0604020202020204" pitchFamily="34" charset="0"/>
            </a:endParaRPr>
          </a:p>
          <a:p>
            <a:pPr marL="193273" lvl="1" defTabSz="966363">
              <a:defRPr/>
            </a:pPr>
            <a:r>
              <a:rPr lang="en-US" u="sng" kern="1200" dirty="0">
                <a:solidFill>
                  <a:srgbClr val="000000"/>
                </a:solidFill>
                <a:effectLst/>
                <a:latin typeface="Calibri" panose="020F0502020204030204" pitchFamily="34" charset="0"/>
                <a:ea typeface="+mn-ea"/>
                <a:cs typeface="Arial" panose="020B0604020202020204" pitchFamily="34" charset="0"/>
              </a:rPr>
              <a:t>Question 2:</a:t>
            </a:r>
            <a:endParaRPr lang="en-US" kern="1200" dirty="0">
              <a:solidFill>
                <a:srgbClr val="000000"/>
              </a:solidFill>
              <a:effectLst/>
              <a:latin typeface="Calibri" panose="020F0502020204030204" pitchFamily="34" charset="0"/>
              <a:ea typeface="+mn-ea"/>
              <a:cs typeface="Arial" panose="020B0604020202020204" pitchFamily="34" charset="0"/>
            </a:endParaRPr>
          </a:p>
          <a:p>
            <a:pPr marL="374824" lvl="1" indent="-175830" defTabSz="9663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Ask the child who was important to them and which family members they would like </a:t>
            </a:r>
            <a:r>
              <a:rPr lang="en-US" dirty="0">
                <a:solidFill>
                  <a:srgbClr val="000000"/>
                </a:solidFill>
                <a:latin typeface="Calibri" panose="020F0502020204030204" pitchFamily="34" charset="0"/>
              </a:rPr>
              <a:t>have contact with</a:t>
            </a:r>
            <a:r>
              <a:rPr lang="en-US" kern="1200" dirty="0">
                <a:solidFill>
                  <a:srgbClr val="000000"/>
                </a:solidFill>
                <a:effectLst/>
                <a:latin typeface="Calibri" panose="020F0502020204030204" pitchFamily="34" charset="0"/>
                <a:ea typeface="+mn-ea"/>
                <a:cs typeface="Arial" panose="020B0604020202020204" pitchFamily="34" charset="0"/>
              </a:rPr>
              <a:t>.</a:t>
            </a:r>
          </a:p>
          <a:p>
            <a:pPr marL="374824" lvl="1" indent="-175830" defTabSz="9663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Help the child remember and honor the important events in different family members lives with cards, phone calls or visits.</a:t>
            </a:r>
          </a:p>
          <a:p>
            <a:pPr marL="374824" lvl="1" indent="-175830" defTabSz="9663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Include family members in special occasions, school events, holidays.</a:t>
            </a:r>
          </a:p>
          <a:p>
            <a:pPr marL="374824" lvl="1" indent="-175830" defTabSz="9663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If approved by the case </a:t>
            </a:r>
            <a:r>
              <a:rPr lang="en-US" dirty="0">
                <a:solidFill>
                  <a:srgbClr val="000000"/>
                </a:solidFill>
                <a:latin typeface="Calibri" panose="020F0502020204030204" pitchFamily="34" charset="0"/>
              </a:rPr>
              <a:t>m</a:t>
            </a:r>
            <a:r>
              <a:rPr lang="en-US" kern="1200" dirty="0">
                <a:solidFill>
                  <a:srgbClr val="000000"/>
                </a:solidFill>
                <a:effectLst/>
                <a:latin typeface="Calibri" panose="020F0502020204030204" pitchFamily="34" charset="0"/>
                <a:ea typeface="+mn-ea"/>
                <a:cs typeface="Arial" panose="020B0604020202020204" pitchFamily="34" charset="0"/>
              </a:rPr>
              <a:t>anager, schedule ongoing visits with the child’s extended family members (i.e., aunt, grandmother, grandfather, cousin)</a:t>
            </a:r>
          </a:p>
          <a:p>
            <a:pPr marL="374824" lvl="1" indent="-175830" defTabSz="966363">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Try to obtain pictures and/or information about the child’s extended family so that it is available for the child. </a:t>
            </a:r>
          </a:p>
          <a:p>
            <a:pPr defTabSz="966363">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363">
              <a:defRPr/>
            </a:pPr>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363">
              <a:defRPr/>
            </a:pPr>
            <a:r>
              <a:rPr lang="en-US" b="0" kern="1200" dirty="0">
                <a:solidFill>
                  <a:srgbClr val="000000"/>
                </a:solidFill>
                <a:effectLst/>
                <a:latin typeface="Calibri" panose="020F0502020204030204" pitchFamily="34" charset="0"/>
                <a:ea typeface="+mn-ea"/>
                <a:cs typeface="Arial" panose="020B0604020202020204" pitchFamily="34" charset="0"/>
              </a:rPr>
              <a:t>It is important for us to remember that these types of connections are important for children, especially if they don’t have contact with their parents.  </a:t>
            </a: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20</a:t>
            </a:fld>
            <a:endParaRPr lang="en-US" dirty="0"/>
          </a:p>
        </p:txBody>
      </p:sp>
    </p:spTree>
    <p:extLst>
      <p:ext uri="{BB962C8B-B14F-4D97-AF65-F5344CB8AC3E}">
        <p14:creationId xmlns:p14="http://schemas.microsoft.com/office/powerpoint/2010/main" val="1375371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78"/>
            <a:ext cx="5852160" cy="4782914"/>
          </a:xfrm>
        </p:spPr>
        <p:txBody>
          <a:bodyPr/>
          <a:lstStyle/>
          <a:p>
            <a:r>
              <a:rPr lang="en-US" b="1" dirty="0">
                <a:latin typeface="+mn-lt"/>
              </a:rPr>
              <a:t>FACILITATOR NOTE</a:t>
            </a:r>
          </a:p>
          <a:p>
            <a:r>
              <a:rPr lang="en-US" dirty="0">
                <a:latin typeface="+mn-lt"/>
              </a:rPr>
              <a:t>The class will first watch the video, and then you will facilitate a discussion of participants’ reactions and what participants have learned.</a:t>
            </a:r>
          </a:p>
          <a:p>
            <a:endParaRPr lang="en-US" b="1" dirty="0">
              <a:latin typeface="+mn-lt"/>
            </a:endParaRPr>
          </a:p>
          <a:p>
            <a:r>
              <a:rPr lang="en-US" b="1" dirty="0">
                <a:latin typeface="+mn-lt"/>
              </a:rPr>
              <a:t>SAY</a:t>
            </a:r>
          </a:p>
          <a:p>
            <a:r>
              <a:rPr lang="en-US" dirty="0">
                <a:latin typeface="+mn-lt"/>
              </a:rPr>
              <a:t>Let’s watch Vanessa and Debbie Schugg talk about reconnecting with family when continuous contact was not possible</a:t>
            </a:r>
            <a:r>
              <a:rPr lang="en-US" b="1" dirty="0">
                <a:latin typeface="+mn-lt"/>
              </a:rPr>
              <a:t>.  </a:t>
            </a:r>
            <a:r>
              <a:rPr lang="en-US" b="0" dirty="0">
                <a:latin typeface="+mn-lt"/>
              </a:rPr>
              <a:t>As you will see, it is important to remember that people can change over time.</a:t>
            </a:r>
          </a:p>
          <a:p>
            <a:endParaRPr lang="en-US" b="1" dirty="0">
              <a:latin typeface="+mn-lt"/>
            </a:endParaRPr>
          </a:p>
          <a:p>
            <a:r>
              <a:rPr lang="en-US" b="1" dirty="0">
                <a:latin typeface="+mn-lt"/>
              </a:rPr>
              <a:t>DO</a:t>
            </a:r>
          </a:p>
          <a:p>
            <a:pPr marL="181193" indent="-181193">
              <a:buFont typeface="Arial" panose="020B0604020202020204" pitchFamily="34" charset="0"/>
              <a:buChar char="•"/>
            </a:pPr>
            <a:r>
              <a:rPr lang="en-US" dirty="0">
                <a:latin typeface="+mn-lt"/>
              </a:rPr>
              <a:t>Show Video </a:t>
            </a:r>
            <a:r>
              <a:rPr lang="en-US" i="1" dirty="0">
                <a:latin typeface="+mn-lt"/>
              </a:rPr>
              <a:t>Re-establishing Family Connections</a:t>
            </a:r>
            <a:r>
              <a:rPr lang="en-US" dirty="0">
                <a:latin typeface="+mn-lt"/>
              </a:rPr>
              <a:t> with Vanessa and Debbie Schugg (12:30 minutes) found on CapLEARN or the NTDC website under this theme.</a:t>
            </a:r>
          </a:p>
          <a:p>
            <a:pPr marL="181193" indent="-181193">
              <a:buFont typeface="Arial" panose="020B0604020202020204" pitchFamily="34" charset="0"/>
              <a:buChar char="•"/>
            </a:pPr>
            <a:r>
              <a:rPr lang="en-US" dirty="0">
                <a:latin typeface="+mn-lt"/>
              </a:rPr>
              <a:t>Facilitate a discussion based on the questions below:</a:t>
            </a:r>
            <a:endParaRPr lang="en-US" b="1" dirty="0">
              <a:latin typeface="+mn-lt"/>
            </a:endParaRPr>
          </a:p>
          <a:p>
            <a:pPr marL="374466" lvl="1" indent="-181193">
              <a:buFont typeface="Wingdings" pitchFamily="2" charset="2"/>
              <a:buChar char="Ø"/>
            </a:pPr>
            <a:r>
              <a:rPr lang="en-US" dirty="0">
                <a:latin typeface="+mn-lt"/>
              </a:rPr>
              <a:t>If connections to family are not successful, what can you do to be sure that information will be available if the family is able to reconnect?</a:t>
            </a:r>
          </a:p>
          <a:p>
            <a:pPr marL="374466" lvl="1" indent="-181193">
              <a:buFont typeface="Wingdings" pitchFamily="2" charset="2"/>
              <a:buChar char="Ø"/>
            </a:pPr>
            <a:r>
              <a:rPr lang="en-US" dirty="0">
                <a:latin typeface="+mn-lt"/>
              </a:rPr>
              <a:t>How comfortable would you be if the family of the child you are fostering or adopting reconnected with the child over social media?</a:t>
            </a:r>
          </a:p>
          <a:p>
            <a:pPr marL="374466" lvl="1" indent="-181193">
              <a:buFont typeface="Wingdings" pitchFamily="2" charset="2"/>
              <a:buChar char="Ø"/>
            </a:pPr>
            <a:r>
              <a:rPr lang="en-US" dirty="0">
                <a:latin typeface="+mn-lt"/>
              </a:rPr>
              <a:t>What are the advantages of supporting reconnection with family and understanding reasons for the initial disconnect?</a:t>
            </a:r>
          </a:p>
          <a:p>
            <a:pPr marL="374466" lvl="1" indent="-181193">
              <a:buFont typeface="Wingdings" pitchFamily="2" charset="2"/>
              <a:buChar char="Ø"/>
            </a:pPr>
            <a:r>
              <a:rPr lang="en-US" dirty="0">
                <a:latin typeface="+mn-lt"/>
              </a:rPr>
              <a:t>What are the advantages for Vanessa in reconnecting to her family?</a:t>
            </a:r>
          </a:p>
          <a:p>
            <a:endParaRPr lang="en-US" dirty="0">
              <a:latin typeface="+mn-lt"/>
            </a:endParaRPr>
          </a:p>
          <a:p>
            <a:r>
              <a:rPr lang="en-US" b="1" dirty="0">
                <a:solidFill>
                  <a:srgbClr val="000000"/>
                </a:solidFill>
                <a:latin typeface="+mn-lt"/>
              </a:rPr>
              <a:t>PARAPHRASE</a:t>
            </a:r>
          </a:p>
          <a:p>
            <a:r>
              <a:rPr lang="en-US" dirty="0">
                <a:solidFill>
                  <a:srgbClr val="000000"/>
                </a:solidFill>
                <a:latin typeface="+mn-lt"/>
              </a:rPr>
              <a:t>Maintaining these connections is not always easy.  You will encounter barriers that will make it difficult. We’ll talk about these in the next section. Despite the barriers, finding ways to maintain these connections is important to the child’s well-being.</a:t>
            </a:r>
          </a:p>
          <a:p>
            <a:endParaRPr lang="en-US" dirty="0">
              <a:latin typeface="+mn-lt"/>
            </a:endParaRPr>
          </a:p>
          <a:p>
            <a:pPr marL="181193" indent="-181193">
              <a:buFont typeface="Arial" panose="020B0604020202020204" pitchFamily="34" charset="0"/>
              <a:buChar char="•"/>
            </a:pPr>
            <a:endParaRPr lang="en-US" b="1"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21</a:t>
            </a:fld>
            <a:endParaRPr lang="en-US" dirty="0"/>
          </a:p>
        </p:txBody>
      </p:sp>
    </p:spTree>
    <p:extLst>
      <p:ext uri="{BB962C8B-B14F-4D97-AF65-F5344CB8AC3E}">
        <p14:creationId xmlns:p14="http://schemas.microsoft.com/office/powerpoint/2010/main" val="1916871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b="0" kern="1200" dirty="0">
                <a:solidFill>
                  <a:srgbClr val="000000"/>
                </a:solidFill>
                <a:effectLst/>
                <a:latin typeface="Calibri" panose="020F0502020204030204" pitchFamily="34" charset="0"/>
                <a:ea typeface="+mn-ea"/>
                <a:cs typeface="+mn-cs"/>
              </a:rPr>
              <a:t>Allow 15 minutes for this section.</a:t>
            </a:r>
          </a:p>
          <a:p>
            <a:endParaRPr lang="en-US" b="1"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We’ll work together to identify possible barriers to maintaining successful connections with siblings and extended family members, and then look for ways to solve problems and overcome barriers.</a:t>
            </a:r>
            <a:endParaRPr lang="en-US" b="0" kern="1200" dirty="0">
              <a:solidFill>
                <a:srgbClr val="000000"/>
              </a:solidFill>
              <a:effectLst/>
              <a:highlight>
                <a:srgbClr val="FFFF00"/>
              </a:highligh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9" y="9119474"/>
            <a:ext cx="484529" cy="481726"/>
          </a:xfrm>
          <a:prstGeom prst="rect">
            <a:avLst/>
          </a:prstGeom>
        </p:spPr>
        <p:txBody>
          <a:bodyPr vert="horz" lIns="96636" tIns="48318" rIns="96636" bIns="48318" rtlCol="0" anchor="ctr" anchorCtr="0"/>
          <a:lstStyle>
            <a:lvl1pPr algn="ctr">
              <a:defRPr sz="1000">
                <a:solidFill>
                  <a:schemeClr val="bg1"/>
                </a:solidFill>
              </a:defRPr>
            </a:lvl1pPr>
          </a:lstStyle>
          <a:p>
            <a:fld id="{3B90169C-AFAA-4B3F-91CC-5EC03E22AE25}" type="slidenum">
              <a:rPr lang="en-US" smtClean="0"/>
              <a:pPr/>
              <a:t>22</a:t>
            </a:fld>
            <a:endParaRPr lang="en-US" dirty="0"/>
          </a:p>
        </p:txBody>
      </p:sp>
    </p:spTree>
    <p:extLst>
      <p:ext uri="{BB962C8B-B14F-4D97-AF65-F5344CB8AC3E}">
        <p14:creationId xmlns:p14="http://schemas.microsoft.com/office/powerpoint/2010/main" val="3388359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9976" y="4632416"/>
            <a:ext cx="5843705" cy="4387337"/>
          </a:xfrm>
        </p:spPr>
        <p:txBody>
          <a:bodyPr/>
          <a:lstStyle/>
          <a:p>
            <a:r>
              <a:rPr lang="en-US" b="1" kern="1200" dirty="0">
                <a:solidFill>
                  <a:srgbClr val="000000"/>
                </a:solidFill>
                <a:effectLst/>
                <a:latin typeface="+mn-lt"/>
                <a:ea typeface="+mn-ea"/>
                <a:cs typeface="Arial" panose="020B0604020202020204" pitchFamily="34" charset="0"/>
              </a:rPr>
              <a:t>FACILITATOR’S NOTE</a:t>
            </a:r>
          </a:p>
          <a:p>
            <a:r>
              <a:rPr lang="en-US" b="0" kern="1200" dirty="0">
                <a:solidFill>
                  <a:srgbClr val="000000"/>
                </a:solidFill>
                <a:effectLst/>
                <a:latin typeface="+mn-lt"/>
                <a:ea typeface="+mn-ea"/>
                <a:cs typeface="Arial" panose="020B0604020202020204" pitchFamily="34" charset="0"/>
              </a:rPr>
              <a:t>In this activity, participants will work in a large group to identify barriers to maintaining connections.  </a:t>
            </a:r>
            <a:r>
              <a:rPr lang="en-US" dirty="0">
                <a:solidFill>
                  <a:srgbClr val="000000"/>
                </a:solidFill>
                <a:latin typeface="+mn-lt"/>
              </a:rPr>
              <a:t>Allow 5 minutes for the activity.</a:t>
            </a:r>
          </a:p>
          <a:p>
            <a:endParaRPr lang="en-US" dirty="0">
              <a:solidFill>
                <a:srgbClr val="000000"/>
              </a:solidFill>
              <a:latin typeface="+mn-lt"/>
            </a:endParaRPr>
          </a:p>
          <a:p>
            <a:r>
              <a:rPr lang="en-US" b="1" i="1" u="sng" dirty="0">
                <a:solidFill>
                  <a:srgbClr val="FF0000"/>
                </a:solidFill>
                <a:latin typeface="+mn-lt"/>
              </a:rPr>
              <a:t>Adaptation for Remote Platform:  </a:t>
            </a:r>
            <a:r>
              <a:rPr lang="en-US" dirty="0">
                <a:latin typeface="+mn-lt"/>
              </a:rPr>
              <a:t>Use the zoom whiteboard and the annotation feature to record participant responses or set up a blank slide to record responses.  Unmute participants to allow them to share responses or ask them to write answers into the chat.</a:t>
            </a:r>
          </a:p>
          <a:p>
            <a:endParaRPr lang="en-US" b="0"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p>
          <a:p>
            <a:r>
              <a:rPr lang="en-US" b="0" kern="1200" dirty="0">
                <a:solidFill>
                  <a:srgbClr val="000000"/>
                </a:solidFill>
                <a:effectLst/>
                <a:latin typeface="+mn-lt"/>
                <a:ea typeface="+mn-ea"/>
                <a:cs typeface="Arial" panose="020B0604020202020204" pitchFamily="34" charset="0"/>
              </a:rPr>
              <a:t>We’ll start by working to identify barriers that can make it difficult to maintain connections between a child who is in foster care or has been adopted and their siblings and extended family members. </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pPr marL="181193" indent="-181193">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Provide a few examples from the list below.</a:t>
            </a:r>
          </a:p>
          <a:p>
            <a:pPr marL="181193" indent="-181193">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Encourage </a:t>
            </a:r>
            <a:r>
              <a:rPr lang="en-US" dirty="0">
                <a:solidFill>
                  <a:srgbClr val="000000"/>
                </a:solidFill>
                <a:latin typeface="+mn-lt"/>
              </a:rPr>
              <a:t>participants</a:t>
            </a:r>
            <a:r>
              <a:rPr lang="en-US" b="0" kern="1200" dirty="0">
                <a:solidFill>
                  <a:srgbClr val="000000"/>
                </a:solidFill>
                <a:effectLst/>
                <a:latin typeface="+mn-lt"/>
                <a:ea typeface="+mn-ea"/>
                <a:cs typeface="Arial" panose="020B0604020202020204" pitchFamily="34" charset="0"/>
              </a:rPr>
              <a:t> to think of barriers and record the answers on the flip chart.</a:t>
            </a:r>
          </a:p>
          <a:p>
            <a:endParaRPr lang="en-US" b="0" kern="1200" dirty="0">
              <a:solidFill>
                <a:srgbClr val="000000"/>
              </a:solidFill>
              <a:effectLst/>
              <a:latin typeface="+mn-lt"/>
              <a:ea typeface="+mn-ea"/>
              <a:cs typeface="Arial" panose="020B0604020202020204" pitchFamily="34" charset="0"/>
            </a:endParaRPr>
          </a:p>
          <a:p>
            <a:pPr marL="181193" indent="-181193">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Some barriers to add if they are not mentioned, or to use to prompt: </a:t>
            </a:r>
          </a:p>
          <a:p>
            <a:pPr marL="374466" lvl="1" indent="-181193">
              <a:buFont typeface="Wingdings" pitchFamily="2" charset="2"/>
              <a:buChar char="Ø"/>
            </a:pPr>
            <a:r>
              <a:rPr lang="en-US" b="0" kern="1200" dirty="0">
                <a:solidFill>
                  <a:srgbClr val="000000"/>
                </a:solidFill>
                <a:effectLst/>
                <a:latin typeface="+mn-lt"/>
                <a:ea typeface="+mn-ea"/>
                <a:cs typeface="Arial" panose="020B0604020202020204" pitchFamily="34" charset="0"/>
              </a:rPr>
              <a:t>Safety issues or concerns</a:t>
            </a:r>
          </a:p>
          <a:p>
            <a:pPr marL="374466" lvl="1" indent="-181193">
              <a:buFont typeface="Wingdings" pitchFamily="2" charset="2"/>
              <a:buChar char="Ø"/>
            </a:pPr>
            <a:r>
              <a:rPr lang="en-US" dirty="0">
                <a:solidFill>
                  <a:srgbClr val="000000"/>
                </a:solidFill>
                <a:latin typeface="+mn-lt"/>
              </a:rPr>
              <a:t>Inappropriate family behavior</a:t>
            </a:r>
          </a:p>
          <a:p>
            <a:pPr marL="374466" lvl="1" indent="-181193">
              <a:buFont typeface="Wingdings" pitchFamily="2" charset="2"/>
              <a:buChar char="Ø"/>
            </a:pPr>
            <a:r>
              <a:rPr lang="en-US" b="0" kern="1200" dirty="0">
                <a:solidFill>
                  <a:srgbClr val="000000"/>
                </a:solidFill>
                <a:effectLst/>
                <a:latin typeface="+mn-lt"/>
                <a:ea typeface="+mn-ea"/>
                <a:cs typeface="Arial" panose="020B0604020202020204" pitchFamily="34" charset="0"/>
              </a:rPr>
              <a:t>Worries of parents who foster or adopt regarding issues like substance use</a:t>
            </a:r>
          </a:p>
          <a:p>
            <a:pPr marL="374466" lvl="1" indent="-181193">
              <a:buFont typeface="Wingdings" pitchFamily="2" charset="2"/>
              <a:buChar char="Ø"/>
            </a:pPr>
            <a:r>
              <a:rPr lang="en-US" b="0" kern="1200" dirty="0">
                <a:solidFill>
                  <a:srgbClr val="000000"/>
                </a:solidFill>
                <a:effectLst/>
                <a:latin typeface="+mn-lt"/>
                <a:ea typeface="+mn-ea"/>
                <a:cs typeface="Arial" panose="020B0604020202020204" pitchFamily="34" charset="0"/>
              </a:rPr>
              <a:t>Not having accurate or full information about family members or siblings</a:t>
            </a:r>
          </a:p>
          <a:p>
            <a:pPr marL="374466" lvl="1" indent="-181193">
              <a:buFont typeface="Wingdings" pitchFamily="2" charset="2"/>
              <a:buChar char="Ø"/>
            </a:pPr>
            <a:r>
              <a:rPr lang="en-US" dirty="0">
                <a:latin typeface="+mn-lt"/>
              </a:rPr>
              <a:t>Possible conflict between sides of the family that get in the way of establishing healthy communication and relationships (maternal and paternal family conflicts)</a:t>
            </a:r>
            <a:r>
              <a:rPr lang="en-US" i="0" dirty="0">
                <a:effectLst/>
                <a:latin typeface="+mn-lt"/>
              </a:rPr>
              <a:t> </a:t>
            </a:r>
          </a:p>
          <a:p>
            <a:pPr marL="374466" lvl="1" indent="-181193">
              <a:buFont typeface="Wingdings" pitchFamily="2" charset="2"/>
              <a:buChar char="Ø"/>
            </a:pPr>
            <a:r>
              <a:rPr lang="en-US" i="0" dirty="0">
                <a:solidFill>
                  <a:srgbClr val="000000"/>
                </a:solidFill>
                <a:effectLst/>
                <a:latin typeface="+mn-lt"/>
              </a:rPr>
              <a:t>Difficulty in planning and coordinating schedules with extended family members and siblings</a:t>
            </a:r>
          </a:p>
          <a:p>
            <a:pPr marL="374466" lvl="1" indent="-181193">
              <a:buFont typeface="Wingdings" pitchFamily="2" charset="2"/>
              <a:buChar char="Ø"/>
            </a:pPr>
            <a:r>
              <a:rPr lang="en-US" i="0" dirty="0">
                <a:solidFill>
                  <a:srgbClr val="000000"/>
                </a:solidFill>
                <a:effectLst/>
                <a:latin typeface="+mn-lt"/>
              </a:rPr>
              <a:t>Living long distances from extended family and/or siblings</a:t>
            </a:r>
          </a:p>
          <a:p>
            <a:pPr marL="374466" lvl="1" indent="-181193">
              <a:buFont typeface="Wingdings" pitchFamily="2" charset="2"/>
              <a:buChar char="Ø"/>
            </a:pPr>
            <a:r>
              <a:rPr lang="en-US" i="0" dirty="0">
                <a:solidFill>
                  <a:srgbClr val="000000"/>
                </a:solidFill>
                <a:effectLst/>
                <a:latin typeface="+mn-lt"/>
              </a:rPr>
              <a:t>Child not wanting to maintain the connections</a:t>
            </a:r>
          </a:p>
          <a:p>
            <a:pPr marL="374466" lvl="1" indent="-181193">
              <a:buFont typeface="Wingdings" pitchFamily="2" charset="2"/>
              <a:buChar char="Ø"/>
            </a:pPr>
            <a:r>
              <a:rPr lang="en-US" i="0" dirty="0">
                <a:solidFill>
                  <a:srgbClr val="000000"/>
                </a:solidFill>
                <a:effectLst/>
                <a:latin typeface="+mn-lt"/>
              </a:rPr>
              <a:t>Extended family does not make themselves available to the child</a:t>
            </a:r>
            <a:endParaRPr lang="en-US" i="0" dirty="0">
              <a:solidFill>
                <a:srgbClr val="000000"/>
              </a:solidFill>
              <a:latin typeface="+mn-lt"/>
            </a:endParaRP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r>
              <a:rPr lang="en-US" b="0" kern="1200" dirty="0">
                <a:solidFill>
                  <a:srgbClr val="000000"/>
                </a:solidFill>
                <a:effectLst/>
                <a:latin typeface="+mn-lt"/>
                <a:ea typeface="+mn-ea"/>
                <a:cs typeface="Arial" panose="020B0604020202020204" pitchFamily="34" charset="0"/>
              </a:rPr>
              <a:t>After people have wrapped up, briefly go over/reinforce the barriers you put up, along with any of barriers listed above that were not discussed. </a:t>
            </a:r>
          </a:p>
          <a:p>
            <a:endParaRPr lang="en-US" b="0"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endParaRPr lang="en-US" b="0" kern="1200" dirty="0">
              <a:solidFill>
                <a:srgbClr val="000000"/>
              </a:solidFill>
              <a:effectLst/>
              <a:latin typeface="+mn-lt"/>
              <a:ea typeface="+mn-ea"/>
              <a:cs typeface="Arial" panose="020B0604020202020204" pitchFamily="34" charset="0"/>
            </a:endParaRPr>
          </a:p>
          <a:p>
            <a:r>
              <a:rPr lang="en-US" b="0" kern="1200" dirty="0">
                <a:solidFill>
                  <a:srgbClr val="000000"/>
                </a:solidFill>
                <a:effectLst/>
                <a:latin typeface="+mn-lt"/>
                <a:ea typeface="+mn-ea"/>
                <a:cs typeface="Arial" panose="020B0604020202020204" pitchFamily="34" charset="0"/>
              </a:rPr>
              <a:t>We’ve identified a lot of possible barriers to maintaining a connection. Of course, we don’t want to leave those barriers in the way, so, we’ll look at ways to overcome, break through, or work around these barriers. </a:t>
            </a:r>
          </a:p>
          <a:p>
            <a:endParaRPr lang="en-US" b="0" kern="1200" dirty="0">
              <a:solidFill>
                <a:srgbClr val="000000"/>
              </a:solidFill>
              <a:effectLst/>
              <a:latin typeface="+mn-lt"/>
              <a:ea typeface="+mn-ea"/>
              <a:cs typeface="Arial" panose="020B0604020202020204" pitchFamily="34" charset="0"/>
            </a:endParaRPr>
          </a:p>
          <a:p>
            <a:endParaRPr lang="en-US" kern="1200" dirty="0">
              <a:solidFill>
                <a:srgbClr val="000000"/>
              </a:solidFill>
              <a:effectLst/>
              <a:latin typeface="+mn-lt"/>
              <a:ea typeface="+mn-ea"/>
              <a:cs typeface="Arial" panose="020B0604020202020204" pitchFamily="34" charset="0"/>
            </a:endParaRPr>
          </a:p>
          <a:p>
            <a:pPr marL="374466" lvl="1" indent="-181193">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23</a:t>
            </a:fld>
            <a:endParaRPr lang="en-US" dirty="0"/>
          </a:p>
        </p:txBody>
      </p:sp>
    </p:spTree>
    <p:extLst>
      <p:ext uri="{BB962C8B-B14F-4D97-AF65-F5344CB8AC3E}">
        <p14:creationId xmlns:p14="http://schemas.microsoft.com/office/powerpoint/2010/main" val="1936829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78"/>
            <a:ext cx="5852160" cy="4646990"/>
          </a:xfrm>
        </p:spPr>
        <p:txBody>
          <a:bodyPr/>
          <a:lstStyle/>
          <a:p>
            <a:r>
              <a:rPr lang="en-US" b="1" dirty="0">
                <a:solidFill>
                  <a:srgbClr val="000000"/>
                </a:solidFill>
                <a:latin typeface="Calibri" panose="020F0502020204030204" pitchFamily="34" charset="0"/>
              </a:rPr>
              <a:t>PARAPHRASE</a:t>
            </a:r>
          </a:p>
          <a:p>
            <a:r>
              <a:rPr lang="en-US" u="sng" dirty="0">
                <a:solidFill>
                  <a:srgbClr val="000000"/>
                </a:solidFill>
                <a:latin typeface="Calibri" panose="020F0502020204030204" pitchFamily="34" charset="0"/>
              </a:rPr>
              <a:t>Handout #1 Overcoming Barriers to Connections with the Child’s Family </a:t>
            </a:r>
            <a:r>
              <a:rPr lang="en-US" u="none" dirty="0">
                <a:solidFill>
                  <a:srgbClr val="000000"/>
                </a:solidFill>
                <a:latin typeface="Calibri" panose="020F0502020204030204" pitchFamily="34" charset="0"/>
              </a:rPr>
              <a:t>provides an overview of ways to reduce barriers.  This slide highlights some points from the handout. Please turn to the Handout in your </a:t>
            </a:r>
            <a:r>
              <a:rPr lang="en-US" b="1" u="none" dirty="0">
                <a:solidFill>
                  <a:srgbClr val="000000"/>
                </a:solidFill>
                <a:latin typeface="Calibri" panose="020F0502020204030204" pitchFamily="34" charset="0"/>
              </a:rPr>
              <a:t>Participant Resource Manual.  </a:t>
            </a:r>
          </a:p>
          <a:p>
            <a:endParaRPr lang="en-US" u="none"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To overcome these barriers and ensure the child maintains these connections, the parent who is fostering or adopting will need to have a good sense of </a:t>
            </a:r>
            <a:r>
              <a:rPr lang="en-US" b="1" dirty="0">
                <a:solidFill>
                  <a:srgbClr val="000000"/>
                </a:solidFill>
                <a:latin typeface="Calibri" panose="020F0502020204030204" pitchFamily="34" charset="0"/>
              </a:rPr>
              <a:t>self-awareness</a:t>
            </a:r>
            <a:r>
              <a:rPr lang="en-US" dirty="0">
                <a:solidFill>
                  <a:srgbClr val="000000"/>
                </a:solidFill>
                <a:latin typeface="Calibri" panose="020F0502020204030204" pitchFamily="34" charset="0"/>
              </a:rPr>
              <a:t> (characteristic) and an </a:t>
            </a:r>
            <a:r>
              <a:rPr lang="en-US" b="1" dirty="0">
                <a:solidFill>
                  <a:srgbClr val="000000"/>
                </a:solidFill>
                <a:latin typeface="Calibri" panose="020F0502020204030204" pitchFamily="34" charset="0"/>
              </a:rPr>
              <a:t>appreciation for diversity and other world views </a:t>
            </a:r>
            <a:r>
              <a:rPr lang="en-US" dirty="0">
                <a:solidFill>
                  <a:srgbClr val="000000"/>
                </a:solidFill>
                <a:latin typeface="Calibri" panose="020F0502020204030204" pitchFamily="34" charset="0"/>
              </a:rPr>
              <a:t>(characteristic).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r>
              <a:rPr lang="en-US" dirty="0">
                <a:solidFill>
                  <a:srgbClr val="000000"/>
                </a:solidFill>
                <a:latin typeface="Calibri" panose="020F0502020204030204" pitchFamily="34" charset="0"/>
              </a:rPr>
              <a:t>Review of Handout with participants.  </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ASK</a:t>
            </a:r>
          </a:p>
          <a:p>
            <a:r>
              <a:rPr lang="en-US" dirty="0">
                <a:solidFill>
                  <a:srgbClr val="000000"/>
                </a:solidFill>
                <a:latin typeface="Calibri" panose="020F0502020204030204" pitchFamily="34" charset="0"/>
              </a:rPr>
              <a:t>Does anyone have questions or comments? Are there any additional ways to overcome barriers that you don’t see on the handout?</a:t>
            </a: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24</a:t>
            </a:fld>
            <a:endParaRPr lang="en-US" dirty="0"/>
          </a:p>
        </p:txBody>
      </p:sp>
    </p:spTree>
    <p:extLst>
      <p:ext uri="{BB962C8B-B14F-4D97-AF65-F5344CB8AC3E}">
        <p14:creationId xmlns:p14="http://schemas.microsoft.com/office/powerpoint/2010/main" val="2235260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77"/>
            <a:ext cx="5852160" cy="4498896"/>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pPr marL="175830" indent="-17583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If time is running short, the exercise can be completed at home. </a:t>
            </a:r>
          </a:p>
          <a:p>
            <a:pPr marL="181193" indent="-181193">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For this reflection exercise, participants will list three people who are important in their life and answer questions about their connections with </a:t>
            </a:r>
            <a:r>
              <a:rPr lang="en-US" dirty="0">
                <a:solidFill>
                  <a:srgbClr val="000000"/>
                </a:solidFill>
                <a:latin typeface="Calibri" panose="020F0502020204030204" pitchFamily="34" charset="0"/>
              </a:rPr>
              <a:t>them</a:t>
            </a:r>
            <a:r>
              <a:rPr lang="en-US" b="0" kern="1200" dirty="0">
                <a:solidFill>
                  <a:srgbClr val="000000"/>
                </a:solidFill>
                <a:effectLst/>
                <a:latin typeface="Calibri" panose="020F0502020204030204" pitchFamily="34" charset="0"/>
                <a:ea typeface="+mn-ea"/>
                <a:cs typeface="Arial" panose="020B0604020202020204" pitchFamily="34" charset="0"/>
              </a:rPr>
              <a:t>.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For this reflection exercise, </a:t>
            </a:r>
            <a:r>
              <a:rPr lang="en-US" dirty="0">
                <a:solidFill>
                  <a:srgbClr val="000000"/>
                </a:solidFill>
                <a:latin typeface="Calibri" panose="020F0502020204030204" pitchFamily="34" charset="0"/>
              </a:rPr>
              <a:t>you’ll go to your</a:t>
            </a:r>
            <a:r>
              <a:rPr lang="en-US" kern="1200" dirty="0">
                <a:solidFill>
                  <a:srgbClr val="000000"/>
                </a:solidFill>
                <a:effectLst/>
                <a:latin typeface="Calibri" panose="020F0502020204030204" pitchFamily="34" charset="0"/>
                <a:ea typeface="+mn-ea"/>
                <a:cs typeface="Arial" panose="020B0604020202020204" pitchFamily="34" charset="0"/>
              </a:rPr>
              <a:t>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a:t>
            </a:r>
            <a:r>
              <a:rPr lang="en-US" kern="1200" dirty="0">
                <a:solidFill>
                  <a:srgbClr val="000000"/>
                </a:solidFill>
                <a:effectLst/>
                <a:latin typeface="Calibri" panose="020F0502020204030204" pitchFamily="34" charset="0"/>
                <a:ea typeface="+mn-ea"/>
                <a:cs typeface="Arial" panose="020B0604020202020204" pitchFamily="34" charset="0"/>
              </a:rPr>
              <a:t>. Start by writing down the names of three people who are important in your life, including at least one sibling if you have one. For each of the three people you list, answer these questions:</a:t>
            </a:r>
          </a:p>
          <a:p>
            <a:pPr marL="181193"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What role do they play in your life?</a:t>
            </a:r>
          </a:p>
          <a:p>
            <a:pPr marL="181193"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When was the last time you talked with them or saw them?</a:t>
            </a:r>
          </a:p>
          <a:p>
            <a:pPr marL="181193"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What would be missing if you no longer had contact with them?</a:t>
            </a:r>
          </a:p>
          <a:p>
            <a:pPr marL="181193"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What efforts would you do or make to be sure to maintain contact with them?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slide shows short versions of these queries as reminders.</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b="0" kern="1200" dirty="0">
                <a:solidFill>
                  <a:srgbClr val="000000"/>
                </a:solidFill>
                <a:effectLst/>
                <a:latin typeface="Calibri" panose="020F0502020204030204" pitchFamily="34" charset="0"/>
                <a:ea typeface="+mn-ea"/>
                <a:cs typeface="Arial" panose="020B0604020202020204" pitchFamily="34" charset="0"/>
              </a:rPr>
              <a:t>Hopefully, this reflection will give you some insight into how important connections are from the child’s viewpoint.  Please complete this at home. </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25</a:t>
            </a:fld>
            <a:endParaRPr lang="en-US" dirty="0"/>
          </a:p>
        </p:txBody>
      </p:sp>
      <p:sp>
        <p:nvSpPr>
          <p:cNvPr id="6" name="Slide Number Placeholder 6">
            <a:extLst>
              <a:ext uri="{FF2B5EF4-FFF2-40B4-BE49-F238E27FC236}">
                <a16:creationId xmlns:a16="http://schemas.microsoft.com/office/drawing/2014/main" id="{892F1CEB-EDA4-3346-B599-C367402217F0}"/>
              </a:ext>
            </a:extLst>
          </p:cNvPr>
          <p:cNvSpPr txBox="1">
            <a:spLocks/>
          </p:cNvSpPr>
          <p:nvPr/>
        </p:nvSpPr>
        <p:spPr>
          <a:xfrm>
            <a:off x="6828979" y="9119474"/>
            <a:ext cx="484529" cy="481726"/>
          </a:xfrm>
          <a:prstGeom prst="rect">
            <a:avLst/>
          </a:prstGeom>
        </p:spPr>
        <p:txBody>
          <a:bodyPr vert="horz" lIns="96636" tIns="48318" rIns="96636" bIns="48318"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25</a:t>
            </a:fld>
            <a:endParaRPr lang="en-US" dirty="0"/>
          </a:p>
        </p:txBody>
      </p:sp>
    </p:spTree>
    <p:extLst>
      <p:ext uri="{BB962C8B-B14F-4D97-AF65-F5344CB8AC3E}">
        <p14:creationId xmlns:p14="http://schemas.microsoft.com/office/powerpoint/2010/main" val="50990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b="0" kern="1200" dirty="0">
                <a:solidFill>
                  <a:srgbClr val="000000"/>
                </a:solidFill>
                <a:effectLst/>
                <a:latin typeface="Calibri" panose="020F0502020204030204" pitchFamily="34" charset="0"/>
                <a:ea typeface="+mn-ea"/>
                <a:cs typeface="+mn-cs"/>
              </a:rPr>
              <a:t>Allow 5 minutes for this section.</a:t>
            </a:r>
          </a:p>
          <a:p>
            <a:endParaRPr lang="en-US" b="1"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p>
          <a:p>
            <a:r>
              <a:rPr lang="en-US" b="0" kern="1200" dirty="0">
                <a:solidFill>
                  <a:srgbClr val="000000"/>
                </a:solidFill>
                <a:effectLst/>
                <a:latin typeface="Calibri" panose="020F0502020204030204" pitchFamily="34" charset="0"/>
                <a:ea typeface="+mn-ea"/>
                <a:cs typeface="+mn-cs"/>
              </a:rPr>
              <a:t>It’s time to wrap up. Before we do, I want to briefly highlight some key points from this theme</a:t>
            </a:r>
            <a:r>
              <a:rPr lang="en-US" dirty="0">
                <a:solidFill>
                  <a:srgbClr val="000000"/>
                </a:solidFill>
                <a:latin typeface="Calibri" panose="020F0502020204030204" pitchFamily="34" charset="0"/>
              </a:rPr>
              <a:t>:</a:t>
            </a:r>
          </a:p>
          <a:p>
            <a:pPr marL="181193"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Sibling relationships are important and lifelong.</a:t>
            </a:r>
          </a:p>
          <a:p>
            <a:pPr marL="181193"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Maintaining connections between separated siblings is very important. </a:t>
            </a:r>
          </a:p>
          <a:p>
            <a:pPr marL="181193"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Maintaining connections for children with their family, community, and culture is an important part of fostering or adopting.  Parents who are fostering or adopting need to be aware of this importance and work to maintain connections, even if the child has been adopted. </a:t>
            </a:r>
          </a:p>
          <a:p>
            <a:pPr marL="181193" indent="-181193">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Maintaining open communication with parents and extended family is essential to successful fostering, and healthy for adoptive families.</a:t>
            </a:r>
          </a:p>
          <a:p>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9" y="9119474"/>
            <a:ext cx="484529" cy="481726"/>
          </a:xfrm>
          <a:prstGeom prst="rect">
            <a:avLst/>
          </a:prstGeom>
        </p:spPr>
        <p:txBody>
          <a:bodyPr vert="horz" lIns="96636" tIns="48318" rIns="96636" bIns="48318" rtlCol="0" anchor="ctr" anchorCtr="0"/>
          <a:lstStyle>
            <a:lvl1pPr algn="ctr">
              <a:defRPr sz="1000">
                <a:solidFill>
                  <a:schemeClr val="bg1"/>
                </a:solidFill>
              </a:defRPr>
            </a:lvl1pPr>
          </a:lstStyle>
          <a:p>
            <a:fld id="{3B90169C-AFAA-4B3F-91CC-5EC03E22AE25}" type="slidenum">
              <a:rPr lang="en-US" smtClean="0"/>
              <a:pPr/>
              <a:t>26</a:t>
            </a:fld>
            <a:endParaRPr lang="en-US" dirty="0"/>
          </a:p>
        </p:txBody>
      </p:sp>
    </p:spTree>
    <p:extLst>
      <p:ext uri="{BB962C8B-B14F-4D97-AF65-F5344CB8AC3E}">
        <p14:creationId xmlns:p14="http://schemas.microsoft.com/office/powerpoint/2010/main" val="350072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817563"/>
            <a:ext cx="4208463" cy="3155950"/>
          </a:xfrm>
        </p:spPr>
      </p:sp>
      <p:sp>
        <p:nvSpPr>
          <p:cNvPr id="3" name="Notes Placeholder 2"/>
          <p:cNvSpPr>
            <a:spLocks noGrp="1"/>
          </p:cNvSpPr>
          <p:nvPr>
            <p:ph type="body" idx="1"/>
          </p:nvPr>
        </p:nvSpPr>
        <p:spPr/>
        <p:txBody>
          <a:bodyPr/>
          <a:lstStyle/>
          <a:p>
            <a:r>
              <a:rPr lang="en-US" b="1" u="none" kern="1200" dirty="0">
                <a:solidFill>
                  <a:srgbClr val="000000"/>
                </a:solidFill>
                <a:effectLst/>
                <a:latin typeface="+mn-lt"/>
                <a:ea typeface="+mn-ea"/>
                <a:cs typeface="+mn-cs"/>
              </a:rPr>
              <a:t>SAY</a:t>
            </a:r>
          </a:p>
          <a:p>
            <a:r>
              <a:rPr lang="en-US" kern="1200" dirty="0">
                <a:solidFill>
                  <a:schemeClr val="tx1"/>
                </a:solidFill>
                <a:effectLst/>
                <a:latin typeface="+mn-lt"/>
                <a:ea typeface="+mn-ea"/>
                <a:cs typeface="+mn-cs"/>
              </a:rPr>
              <a:t>It is critical that as you go through this journey, you continue to enhance your knowledge and skills.  </a:t>
            </a:r>
            <a:r>
              <a:rPr lang="en-US" dirty="0">
                <a:latin typeface="+mn-lt"/>
                <a:cs typeface="+mn-cs"/>
              </a:rPr>
              <a:t>I</a:t>
            </a:r>
            <a:r>
              <a:rPr lang="en-US" kern="1200" dirty="0">
                <a:solidFill>
                  <a:schemeClr val="tx1"/>
                </a:solidFill>
                <a:effectLst/>
                <a:latin typeface="+mn-lt"/>
                <a:ea typeface="+mn-ea"/>
                <a:cs typeface="+mn-cs"/>
              </a:rPr>
              <a:t>t is important that you continue your own learning by taking advantage of resources that are available to you.  This theme has numerous resources that will help you continue to learn more about this topic.  For example, there is a podcast developed for this theme featuring Sharon Kaplan Roszia,</a:t>
            </a:r>
            <a:r>
              <a:rPr lang="en-US" b="0" i="0" dirty="0">
                <a:solidFill>
                  <a:schemeClr val="tx1"/>
                </a:solidFill>
                <a:effectLst/>
                <a:latin typeface="+mn-lt"/>
              </a:rPr>
              <a:t> an internationally known educator, presenter, and author who has devoted fifty years of her professional career to the field of foster care and adoption</a:t>
            </a:r>
            <a:r>
              <a:rPr lang="en-US" kern="1200" dirty="0">
                <a:solidFill>
                  <a:schemeClr val="tx1"/>
                </a:solidFill>
                <a:effectLst/>
                <a:latin typeface="+mn-lt"/>
                <a:ea typeface="+mn-ea"/>
                <a:cs typeface="+mn-cs"/>
              </a:rPr>
              <a:t>.  The title of the podcast is </a:t>
            </a:r>
            <a:r>
              <a:rPr lang="en-US" b="1" kern="1200" dirty="0">
                <a:solidFill>
                  <a:schemeClr val="tx1"/>
                </a:solidFill>
                <a:effectLst/>
                <a:latin typeface="+mn-lt"/>
                <a:ea typeface="+mn-ea"/>
                <a:cs typeface="+mn-cs"/>
              </a:rPr>
              <a:t>The Importance of Maintaining Children’s Connections to Family, Community, and Culture</a:t>
            </a:r>
            <a:r>
              <a:rPr lang="en-US" kern="1200" dirty="0">
                <a:solidFill>
                  <a:schemeClr val="tx1"/>
                </a:solidFill>
                <a:effectLst/>
                <a:latin typeface="+mn-lt"/>
                <a:ea typeface="+mn-ea"/>
                <a:cs typeface="+mn-cs"/>
              </a:rPr>
              <a:t>.</a:t>
            </a:r>
          </a:p>
          <a:p>
            <a:endParaRPr lang="en-US" dirty="0">
              <a:latin typeface="+mn-lt"/>
              <a:cs typeface="+mn-cs"/>
            </a:endParaRPr>
          </a:p>
          <a:p>
            <a:r>
              <a:rPr lang="en-US" kern="1200" dirty="0">
                <a:solidFill>
                  <a:schemeClr val="tx1"/>
                </a:solidFill>
                <a:effectLst/>
                <a:latin typeface="+mn-lt"/>
                <a:ea typeface="+mn-ea"/>
                <a:cs typeface="+mn-cs"/>
              </a:rPr>
              <a:t>You can find this and other resources on the NTDC website or in CapLEARN.   </a:t>
            </a:r>
            <a:endParaRPr lang="en-US" dirty="0">
              <a:solidFill>
                <a:schemeClr val="tx1"/>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27</a:t>
            </a:fld>
            <a:endParaRPr lang="en-US" dirty="0"/>
          </a:p>
        </p:txBody>
      </p:sp>
    </p:spTree>
    <p:extLst>
      <p:ext uri="{BB962C8B-B14F-4D97-AF65-F5344CB8AC3E}">
        <p14:creationId xmlns:p14="http://schemas.microsoft.com/office/powerpoint/2010/main" val="2230504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78"/>
            <a:ext cx="5852160" cy="4367212"/>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pPr lvl="0">
              <a:defRPr/>
            </a:pPr>
            <a:r>
              <a:rPr lang="en-US" dirty="0">
                <a:solidFill>
                  <a:srgbClr val="000000"/>
                </a:solidFill>
                <a:latin typeface="Calibri" panose="020F0502020204030204" pitchFamily="34" charset="0"/>
              </a:rPr>
              <a:t>The closing quote above and the paraphrase section below will be done only once per day, after the last theme presented for the day.  If you are moving on to another theme invite them to take a break, stretch, or breathe before moving on to the next theme.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If closing for the day: </a:t>
            </a:r>
          </a:p>
          <a:p>
            <a:pPr marL="180272" indent="-180272">
              <a:buFont typeface="Arial" panose="020B0604020202020204" pitchFamily="34" charset="0"/>
              <a:buChar char="•"/>
            </a:pPr>
            <a:r>
              <a:rPr lang="en-US" dirty="0">
                <a:solidFill>
                  <a:srgbClr val="000000"/>
                </a:solidFill>
                <a:latin typeface="Calibri" panose="020F0502020204030204" pitchFamily="34" charset="0"/>
              </a:rPr>
              <a:t>Thank everyone for attending and for their thoughtful participation and attention. Remind the participants that although this training may seem long, it is critical for them to gather the knowledge, attitude, and skills that are needed as they embark on this journey because they ultimately will play a huge role in the lives of children and families. </a:t>
            </a:r>
          </a:p>
          <a:p>
            <a:pPr marL="180272" indent="-180272">
              <a:buFont typeface="Arial" panose="020B0604020202020204" pitchFamily="34" charset="0"/>
              <a:buChar char="•"/>
            </a:pPr>
            <a:r>
              <a:rPr lang="en-US" dirty="0">
                <a:solidFill>
                  <a:srgbClr val="000000"/>
                </a:solidFill>
                <a:latin typeface="Calibri" panose="020F0502020204030204" pitchFamily="34" charset="0"/>
              </a:rPr>
              <a:t>If in person, collect the name tents or have them tuck them into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to bring back to the next class</a:t>
            </a:r>
            <a:r>
              <a:rPr lang="en-US" b="1" dirty="0">
                <a:solidFill>
                  <a:srgbClr val="000000"/>
                </a:solidFill>
                <a:latin typeface="Calibri" panose="020F0502020204030204" pitchFamily="34" charset="0"/>
              </a:rPr>
              <a: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Close out the day by covering the below topics:</a:t>
            </a:r>
          </a:p>
          <a:p>
            <a:pPr marL="180272" indent="-180272">
              <a:buFont typeface="Arial" panose="020B0604020202020204" pitchFamily="34" charset="0"/>
              <a:buChar char="•"/>
            </a:pPr>
            <a:r>
              <a:rPr lang="en-US" dirty="0">
                <a:solidFill>
                  <a:srgbClr val="000000"/>
                </a:solidFill>
                <a:latin typeface="Calibri" panose="020F0502020204030204" pitchFamily="34" charset="0"/>
              </a:rPr>
              <a:t>Remind participants of the date/time for the next class and let participants know if there are any changes to the location. </a:t>
            </a:r>
          </a:p>
          <a:p>
            <a:pPr marL="180272" indent="-180272">
              <a:buFont typeface="Arial" panose="020B0604020202020204" pitchFamily="34" charset="0"/>
              <a:buChar char="•"/>
            </a:pPr>
            <a:r>
              <a:rPr lang="en-US" dirty="0">
                <a:solidFill>
                  <a:srgbClr val="000000"/>
                </a:solidFill>
                <a:latin typeface="Calibri" panose="020F0502020204030204" pitchFamily="34" charset="0"/>
              </a:rPr>
              <a:t>Encourage participants to contact you (or other facilitators) if they have any questions or concerns. </a:t>
            </a:r>
          </a:p>
          <a:p>
            <a:pPr marL="180272" indent="-180272">
              <a:buFont typeface="Arial" panose="020B0604020202020204" pitchFamily="34" charset="0"/>
              <a:buChar char="•"/>
            </a:pPr>
            <a:r>
              <a:rPr lang="en-US" dirty="0">
                <a:solidFill>
                  <a:srgbClr val="000000"/>
                </a:solidFill>
                <a:latin typeface="Calibri" panose="020F0502020204030204" pitchFamily="34" charset="0"/>
              </a:rPr>
              <a:t>Review the themes that will be covered during the next class. </a:t>
            </a:r>
          </a:p>
          <a:p>
            <a:pPr marL="180272" indent="-180272">
              <a:buFont typeface="Arial" panose="020B0604020202020204" pitchFamily="34" charset="0"/>
              <a:buChar char="•"/>
            </a:pPr>
            <a:r>
              <a:rPr lang="en-US" dirty="0">
                <a:solidFill>
                  <a:srgbClr val="000000"/>
                </a:solidFill>
                <a:latin typeface="Calibri" panose="020F0502020204030204" pitchFamily="34" charset="0"/>
              </a:rPr>
              <a:t>If in person, remind participants to take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with them and to bring them to the next session. If using a remote platform, remind participants to have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available for the next class. </a:t>
            </a:r>
          </a:p>
          <a:p>
            <a:endParaRPr lang="en-US" b="1" dirty="0">
              <a:solidFill>
                <a:srgbClr val="000000"/>
              </a:solidFill>
              <a:latin typeface="Calibri" panose="020F0502020204030204" pitchFamily="34" charset="0"/>
            </a:endParaRPr>
          </a:p>
          <a:p>
            <a:endParaRPr lang="en-US" b="1" kern="120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pPr lvl="1"/>
            <a:r>
              <a:rPr lang="en-US" dirty="0"/>
              <a:t>.</a:t>
            </a:r>
          </a:p>
        </p:txBody>
      </p:sp>
      <p:sp>
        <p:nvSpPr>
          <p:cNvPr id="6" name="Slide Number Placeholder 6">
            <a:extLst>
              <a:ext uri="{FF2B5EF4-FFF2-40B4-BE49-F238E27FC236}">
                <a16:creationId xmlns:a16="http://schemas.microsoft.com/office/drawing/2014/main" id="{96321C1E-B752-F447-B6B1-C2F64B8CCEAE}"/>
              </a:ext>
            </a:extLst>
          </p:cNvPr>
          <p:cNvSpPr txBox="1">
            <a:spLocks/>
          </p:cNvSpPr>
          <p:nvPr/>
        </p:nvSpPr>
        <p:spPr>
          <a:xfrm>
            <a:off x="6828979" y="9119474"/>
            <a:ext cx="484529" cy="481726"/>
          </a:xfrm>
          <a:prstGeom prst="rect">
            <a:avLst/>
          </a:prstGeom>
        </p:spPr>
        <p:txBody>
          <a:bodyPr vert="horz" lIns="96636" tIns="48318" rIns="96636" bIns="48318"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28</a:t>
            </a:fld>
            <a:endParaRPr lang="en-US" dirty="0"/>
          </a:p>
        </p:txBody>
      </p:sp>
    </p:spTree>
    <p:extLst>
      <p:ext uri="{BB962C8B-B14F-4D97-AF65-F5344CB8AC3E}">
        <p14:creationId xmlns:p14="http://schemas.microsoft.com/office/powerpoint/2010/main" val="510238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29</a:t>
            </a:fld>
            <a:endParaRPr lang="en-US" dirty="0"/>
          </a:p>
        </p:txBody>
      </p:sp>
      <p:sp>
        <p:nvSpPr>
          <p:cNvPr id="6" name="Slide Number Placeholder 6">
            <a:extLst>
              <a:ext uri="{FF2B5EF4-FFF2-40B4-BE49-F238E27FC236}">
                <a16:creationId xmlns:a16="http://schemas.microsoft.com/office/drawing/2014/main" id="{1DF3FF43-DFB0-734B-9F0A-97BE43E3A4A3}"/>
              </a:ext>
            </a:extLst>
          </p:cNvPr>
          <p:cNvSpPr txBox="1">
            <a:spLocks/>
          </p:cNvSpPr>
          <p:nvPr/>
        </p:nvSpPr>
        <p:spPr>
          <a:xfrm>
            <a:off x="6828979" y="9119474"/>
            <a:ext cx="484529" cy="481726"/>
          </a:xfrm>
          <a:prstGeom prst="rect">
            <a:avLst/>
          </a:prstGeom>
        </p:spPr>
        <p:txBody>
          <a:bodyPr vert="horz" lIns="96636" tIns="48318" rIns="96636" bIns="48318"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29</a:t>
            </a:fld>
            <a:endParaRPr lang="en-US" dirty="0"/>
          </a:p>
        </p:txBody>
      </p:sp>
    </p:spTree>
    <p:extLst>
      <p:ext uri="{BB962C8B-B14F-4D97-AF65-F5344CB8AC3E}">
        <p14:creationId xmlns:p14="http://schemas.microsoft.com/office/powerpoint/2010/main" val="122582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186277"/>
            <a:ext cx="6097458" cy="7933197"/>
          </a:xfrm>
        </p:spPr>
        <p:txBody>
          <a:bodyPr/>
          <a:lstStyle/>
          <a:p>
            <a:r>
              <a:rPr lang="en-US" b="1" dirty="0">
                <a:solidFill>
                  <a:srgbClr val="000000"/>
                </a:solidFill>
                <a:latin typeface="Calibri" panose="020F0502020204030204" pitchFamily="34" charset="0"/>
              </a:rPr>
              <a:t>FACILITATOR’S NOTE</a:t>
            </a:r>
          </a:p>
          <a:p>
            <a:pPr marL="173861" indent="-173861">
              <a:buFont typeface="Arial" panose="020B0604020202020204" pitchFamily="34" charset="0"/>
              <a:buChar char="•"/>
            </a:pPr>
            <a:r>
              <a:rPr lang="en-US" dirty="0">
                <a:solidFill>
                  <a:srgbClr val="000000"/>
                </a:solidFill>
                <a:latin typeface="Calibri" panose="020F0502020204030204" pitchFamily="34" charset="0"/>
              </a:rPr>
              <a:t>P</a:t>
            </a:r>
            <a:r>
              <a:rPr lang="en-US" b="0" dirty="0">
                <a:solidFill>
                  <a:srgbClr val="000000"/>
                </a:solidFill>
                <a:latin typeface="Calibri" panose="020F0502020204030204" pitchFamily="34" charset="0"/>
              </a:rPr>
              <a:t>articipants are expected to have the </a:t>
            </a:r>
            <a:r>
              <a:rPr lang="en-US" b="1" dirty="0">
                <a:solidFill>
                  <a:srgbClr val="000000"/>
                </a:solidFill>
                <a:latin typeface="Calibri" panose="020F0502020204030204" pitchFamily="34" charset="0"/>
              </a:rPr>
              <a:t>Participant Resource Manual </a:t>
            </a:r>
            <a:r>
              <a:rPr lang="en-US" b="0" dirty="0">
                <a:solidFill>
                  <a:srgbClr val="000000"/>
                </a:solidFill>
                <a:latin typeface="Calibri" panose="020F0502020204030204" pitchFamily="34" charset="0"/>
              </a:rPr>
              <a:t>available for every session.</a:t>
            </a:r>
          </a:p>
          <a:p>
            <a:pPr marL="36496"/>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MATERIALS NEEDED</a:t>
            </a:r>
          </a:p>
          <a:p>
            <a:pPr defTabSz="955258">
              <a:defRPr/>
            </a:pPr>
            <a:r>
              <a:rPr lang="en-US" kern="1200" dirty="0">
                <a:solidFill>
                  <a:srgbClr val="000000"/>
                </a:solidFill>
                <a:effectLst/>
                <a:latin typeface="Calibri" panose="020F0502020204030204" pitchFamily="34" charset="0"/>
                <a:ea typeface="+mn-ea"/>
                <a:cs typeface="+mn-cs"/>
              </a:rPr>
              <a:t>You will need the following if conducting the session in the classroom:</a:t>
            </a:r>
          </a:p>
          <a:p>
            <a:pPr marL="179111" indent="-179111" defTabSz="955258">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screen and projector</a:t>
            </a:r>
            <a:r>
              <a:rPr lang="en-US" dirty="0">
                <a:solidFill>
                  <a:srgbClr val="000000"/>
                </a:solidFill>
                <a:latin typeface="Calibri" panose="020F0502020204030204" pitchFamily="34" charset="0"/>
                <a:cs typeface="+mn-cs"/>
              </a:rPr>
              <a:t> </a:t>
            </a:r>
            <a:r>
              <a:rPr lang="en-US" kern="1200" dirty="0">
                <a:solidFill>
                  <a:srgbClr val="000000"/>
                </a:solidFill>
                <a:effectLst/>
                <a:latin typeface="Calibri" panose="020F0502020204030204" pitchFamily="34" charset="0"/>
                <a:ea typeface="+mn-ea"/>
                <a:cs typeface="+mn-cs"/>
              </a:rPr>
              <a:t>(</a:t>
            </a:r>
            <a:r>
              <a:rPr lang="en-US" dirty="0">
                <a:solidFill>
                  <a:srgbClr val="000000"/>
                </a:solidFill>
                <a:latin typeface="Calibri" panose="020F0502020204030204" pitchFamily="34" charset="0"/>
                <a:cs typeface="+mn-cs"/>
              </a:rPr>
              <a:t>t</a:t>
            </a:r>
            <a:r>
              <a:rPr lang="en-US" kern="1200" dirty="0">
                <a:solidFill>
                  <a:srgbClr val="000000"/>
                </a:solidFill>
                <a:effectLst/>
                <a:latin typeface="Calibri" panose="020F0502020204030204" pitchFamily="34" charset="0"/>
                <a:ea typeface="+mn-ea"/>
                <a:cs typeface="+mn-cs"/>
              </a:rPr>
              <a:t>est before the session with the computer and cables you will use)</a:t>
            </a:r>
          </a:p>
          <a:p>
            <a:pPr marL="179111" indent="-179111" defTabSz="955258">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flipchart or whiteboard and markers for several of the activities. A flipchart with a sticky backing on each sheet may be useful </a:t>
            </a:r>
            <a:r>
              <a:rPr lang="en-US" dirty="0">
                <a:solidFill>
                  <a:srgbClr val="000000"/>
                </a:solidFill>
                <a:latin typeface="Calibri" panose="020F0502020204030204" pitchFamily="34" charset="0"/>
                <a:cs typeface="+mn-cs"/>
              </a:rPr>
              <a:t>and will allow </a:t>
            </a:r>
            <a:r>
              <a:rPr lang="en-US" kern="1200" dirty="0">
                <a:solidFill>
                  <a:srgbClr val="000000"/>
                </a:solidFill>
                <a:effectLst/>
                <a:latin typeface="Calibri" panose="020F0502020204030204" pitchFamily="34" charset="0"/>
                <a:ea typeface="+mn-ea"/>
                <a:cs typeface="+mn-cs"/>
              </a:rPr>
              <a:t>you </a:t>
            </a:r>
            <a:r>
              <a:rPr lang="en-US" dirty="0">
                <a:solidFill>
                  <a:srgbClr val="000000"/>
                </a:solidFill>
                <a:latin typeface="Calibri" panose="020F0502020204030204" pitchFamily="34" charset="0"/>
                <a:cs typeface="+mn-cs"/>
              </a:rPr>
              <a:t>to </a:t>
            </a:r>
            <a:r>
              <a:rPr lang="en-US" kern="1200" dirty="0">
                <a:solidFill>
                  <a:srgbClr val="000000"/>
                </a:solidFill>
                <a:effectLst/>
                <a:latin typeface="Calibri" panose="020F0502020204030204" pitchFamily="34" charset="0"/>
                <a:ea typeface="+mn-ea"/>
                <a:cs typeface="+mn-cs"/>
              </a:rPr>
              <a:t>post completed flipchart sheets on the wall for reference.</a:t>
            </a:r>
          </a:p>
          <a:p>
            <a:pPr marL="179111" indent="-179111" defTabSz="955258">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Name tent cards (use the name tent cards made during the Introduction and Welcome theme)</a:t>
            </a:r>
          </a:p>
          <a:p>
            <a:pPr marL="179111" indent="-179111" defTabSz="955258">
              <a:buFont typeface="Arial" panose="020B0604020202020204" pitchFamily="34" charset="0"/>
              <a:buChar char="•"/>
              <a:defRPr/>
            </a:pPr>
            <a:endParaRPr lang="en-US" kern="1200" dirty="0">
              <a:solidFill>
                <a:srgbClr val="000000"/>
              </a:solidFill>
              <a:effectLst/>
              <a:latin typeface="Calibri" panose="020F0502020204030204" pitchFamily="34" charset="0"/>
              <a:ea typeface="+mn-ea"/>
              <a:cs typeface="Times New Roman" panose="02020603050405020304" pitchFamily="18" charset="0"/>
            </a:endParaRPr>
          </a:p>
          <a:p>
            <a:pPr defTabSz="955258">
              <a:defRPr/>
            </a:pPr>
            <a:r>
              <a:rPr lang="en-US" kern="1200" dirty="0">
                <a:solidFill>
                  <a:srgbClr val="000000"/>
                </a:solidFill>
                <a:effectLst/>
                <a:latin typeface="Calibri" panose="020F0502020204030204" pitchFamily="34" charset="0"/>
                <a:ea typeface="+mn-ea"/>
                <a:cs typeface="+mn-cs"/>
              </a:rPr>
              <a:t>You will need the following if conducting the session via a remote platform:</a:t>
            </a:r>
          </a:p>
          <a:p>
            <a:pPr marL="169453" indent="-169453" defTabSz="955258">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Access to a strong internet connection</a:t>
            </a:r>
          </a:p>
          <a:p>
            <a:pPr marL="169453" indent="-169453" defTabSz="955258">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back-up plan in the event your internet and/or computer do not work</a:t>
            </a:r>
          </a:p>
          <a:p>
            <a:pPr marL="169453" indent="-169453" defTabSz="955258">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computer that has the ability to connect to a remote platform- Zoom is recommended</a:t>
            </a:r>
          </a:p>
          <a:p>
            <a:pPr lvl="0">
              <a:defRP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rPr>
              <a:t>HANDOUTS</a:t>
            </a:r>
          </a:p>
          <a:p>
            <a:pPr defTabSz="927259">
              <a:defRPr/>
            </a:pPr>
            <a:r>
              <a:rPr lang="en-US" dirty="0">
                <a:solidFill>
                  <a:srgbClr val="000000"/>
                </a:solidFill>
                <a:latin typeface="Calibri" panose="020F0502020204030204" pitchFamily="34" charset="0"/>
              </a:rPr>
              <a:t>Have the following handouts accessible. Participants will have all handouts listed below in their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a:t>
            </a:r>
            <a:r>
              <a:rPr lang="en-US" b="0" kern="1200" dirty="0">
                <a:solidFill>
                  <a:srgbClr val="000000"/>
                </a:solidFill>
                <a:effectLst/>
                <a:latin typeface="Calibri" panose="020F0502020204030204" pitchFamily="34" charset="0"/>
                <a:cs typeface="+mn-cs"/>
              </a:rPr>
              <a:t> </a:t>
            </a:r>
            <a:endPar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1193" indent="-181193">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#1:  Overcoming Barriers to Connection with the Child’s Family</a:t>
            </a:r>
          </a:p>
          <a:p>
            <a:pPr>
              <a:buFont typeface="Arial" panose="020B0604020202020204" pitchFamily="34" charset="0"/>
              <a:buNone/>
            </a:pPr>
            <a:endParaRPr lang="en-US" b="1" dirty="0">
              <a:solidFill>
                <a:srgbClr val="000000"/>
              </a:solidFill>
              <a:latin typeface="Calibri" panose="020F0502020204030204" pitchFamily="34" charset="0"/>
            </a:endParaRPr>
          </a:p>
          <a:p>
            <a:pPr>
              <a:buFont typeface="Arial" panose="020B0604020202020204" pitchFamily="34" charset="0"/>
              <a:buNone/>
            </a:pPr>
            <a:r>
              <a:rPr lang="en-US" b="1" dirty="0">
                <a:solidFill>
                  <a:srgbClr val="000000"/>
                </a:solidFill>
                <a:latin typeface="Calibri" panose="020F0502020204030204" pitchFamily="34" charset="0"/>
              </a:rPr>
              <a:t>VIDEOS and PODCASTS</a:t>
            </a:r>
          </a:p>
          <a:p>
            <a:pPr marL="0" lvl="1">
              <a:defRPr/>
            </a:pPr>
            <a:r>
              <a:rPr lang="en-US" dirty="0">
                <a:solidFill>
                  <a:srgbClr val="000000"/>
                </a:solidFill>
                <a:latin typeface="Calibri" panose="020F0502020204030204" pitchFamily="34" charset="0"/>
                <a:cs typeface="Times New Roman" panose="02020603050405020304" pitchFamily="18" charset="0"/>
              </a:rPr>
              <a:t>Before the day you facilitate this class, decide how you will show/play the media items, review any specific instructions for the theme, and do a test drive. You may wish to set up the media to the start point. Videos can be found on the NTDC website or CapLEARN. </a:t>
            </a:r>
            <a:r>
              <a:rPr lang="en-US" dirty="0">
                <a:solidFill>
                  <a:srgbClr val="000000"/>
                </a:solidFill>
                <a:latin typeface="Calibri" panose="020F0502020204030204" pitchFamily="34" charset="0"/>
              </a:rPr>
              <a:t>(https://learn.childwelfare.gov/) or NTDC website (</a:t>
            </a:r>
            <a:r>
              <a:rPr lang="en-US" dirty="0">
                <a:solidFill>
                  <a:srgbClr val="000000"/>
                </a:solidFill>
                <a:latin typeface="Calibri" panose="020F0502020204030204" pitchFamily="34" charset="0"/>
                <a:hlinkClick r:id="rId3"/>
              </a:rPr>
              <a:t>https://ntdcportal.org/</a:t>
            </a:r>
            <a:r>
              <a:rPr lang="en-US" dirty="0">
                <a:solidFill>
                  <a:srgbClr val="000000"/>
                </a:solidFill>
                <a:latin typeface="Calibri" panose="020F0502020204030204" pitchFamily="34" charset="0"/>
              </a:rPr>
              <a:t>).</a:t>
            </a:r>
          </a:p>
          <a:p>
            <a:pPr marL="0" lvl="1">
              <a:defRPr/>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following media will be used in this theme: </a:t>
            </a:r>
          </a:p>
          <a:p>
            <a:pPr marL="181193" indent="-181193" defTabSz="937762">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Clip from documentary </a:t>
            </a:r>
            <a:r>
              <a:rPr lang="en-US" i="1" dirty="0">
                <a:solidFill>
                  <a:srgbClr val="000000"/>
                </a:solidFill>
                <a:latin typeface="Calibri" panose="020F0502020204030204" pitchFamily="34" charset="0"/>
                <a:cs typeface="Times New Roman" panose="02020603050405020304" pitchFamily="18" charset="0"/>
              </a:rPr>
              <a:t>FOSTER-</a:t>
            </a:r>
            <a:r>
              <a:rPr lang="en-US" dirty="0">
                <a:solidFill>
                  <a:srgbClr val="000000"/>
                </a:solidFill>
                <a:latin typeface="Calibri" panose="020F0502020204030204" pitchFamily="34" charset="0"/>
                <a:cs typeface="Times New Roman" panose="02020603050405020304" pitchFamily="18" charset="0"/>
              </a:rPr>
              <a:t> featuring Mary (1 minute)</a:t>
            </a:r>
            <a:endParaRPr lang="en-US" i="1" dirty="0">
              <a:solidFill>
                <a:srgbClr val="000000"/>
              </a:solidFill>
              <a:latin typeface="Calibri" panose="020F0502020204030204" pitchFamily="34" charset="0"/>
              <a:cs typeface="Times New Roman" panose="02020603050405020304" pitchFamily="18" charset="0"/>
            </a:endParaRPr>
          </a:p>
          <a:p>
            <a:pPr marL="181193" indent="-181193">
              <a:buFont typeface="Arial" panose="020B0604020202020204" pitchFamily="34" charset="0"/>
              <a:buChar char="•"/>
            </a:pPr>
            <a:r>
              <a:rPr lang="en-US" i="1" dirty="0">
                <a:solidFill>
                  <a:srgbClr val="000000"/>
                </a:solidFill>
                <a:latin typeface="Calibri" panose="020F0502020204030204" pitchFamily="34" charset="0"/>
                <a:cs typeface="Times New Roman" panose="02020603050405020304" pitchFamily="18" charset="0"/>
              </a:rPr>
              <a:t>Re-establishing Family Connections </a:t>
            </a:r>
            <a:r>
              <a:rPr lang="en-US" dirty="0">
                <a:solidFill>
                  <a:srgbClr val="000000"/>
                </a:solidFill>
                <a:latin typeface="Calibri" panose="020F0502020204030204" pitchFamily="34" charset="0"/>
                <a:cs typeface="Times New Roman" panose="02020603050405020304" pitchFamily="18" charset="0"/>
              </a:rPr>
              <a:t>(12:30 minutes)</a:t>
            </a:r>
          </a:p>
          <a:p>
            <a:endParaRPr lang="en-US" dirty="0">
              <a:solidFill>
                <a:srgbClr val="000000"/>
              </a:solidFill>
              <a:latin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EVALUATION</a:t>
            </a:r>
          </a:p>
          <a:p>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 is a pre- and post-survey available for every theme.  If the facilitator wants to use these evaluation tools, they will need to be downloaded from the NTDC website or CapLEARN and provided to participants. Participants will need to complete the pre-survey prior to the theme and the post-survey upon completion of the theme.  If conducting the class on a remote platform, the facilitator will need to put the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surveys</a:t>
            </a: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into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an</a:t>
            </a: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online format such as survey monkey.</a:t>
            </a:r>
          </a:p>
          <a:p>
            <a:pPr marL="0" lvl="1"/>
            <a:endParaRPr lang="en-US" dirty="0">
              <a:solidFill>
                <a:srgbClr val="000000"/>
              </a:solidFill>
              <a:latin typeface="Calibri" panose="020F0502020204030204" pitchFamily="34" charset="0"/>
              <a:cs typeface="Times New Roman" panose="02020603050405020304" pitchFamily="18" charset="0"/>
            </a:endParaRPr>
          </a:p>
          <a:p>
            <a:pPr marL="0" lvl="1"/>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185A570-1F2F-7241-B7A3-228C8C8DFCD6}"/>
              </a:ext>
            </a:extLst>
          </p:cNvPr>
          <p:cNvSpPr/>
          <p:nvPr/>
        </p:nvSpPr>
        <p:spPr>
          <a:xfrm>
            <a:off x="731520" y="633801"/>
            <a:ext cx="3593558" cy="380565"/>
          </a:xfrm>
          <a:prstGeom prst="rect">
            <a:avLst/>
          </a:prstGeom>
        </p:spPr>
        <p:txBody>
          <a:bodyPr wrap="none" lIns="96636" tIns="48318" rIns="96636" bIns="48318">
            <a:spAutoFit/>
          </a:bodyPr>
          <a:lstStyle/>
          <a:p>
            <a:r>
              <a:rPr lang="en-US" dirty="0">
                <a:solidFill>
                  <a:srgbClr val="183250"/>
                </a:solidFill>
                <a:latin typeface="Arial Rounded MT Bold" panose="020F0704030504030204" pitchFamily="34" charset="77"/>
              </a:rPr>
              <a:t>MATERIALS AND HANDOUTS</a:t>
            </a:r>
          </a:p>
        </p:txBody>
      </p:sp>
      <p:sp>
        <p:nvSpPr>
          <p:cNvPr id="7" name="Slide Number Placeholder 6">
            <a:extLst>
              <a:ext uri="{FF2B5EF4-FFF2-40B4-BE49-F238E27FC236}">
                <a16:creationId xmlns:a16="http://schemas.microsoft.com/office/drawing/2014/main" id="{CF089E85-71C3-F74C-89D6-642FAF63A26F}"/>
              </a:ext>
            </a:extLst>
          </p:cNvPr>
          <p:cNvSpPr>
            <a:spLocks noGrp="1"/>
          </p:cNvSpPr>
          <p:nvPr>
            <p:ph type="sldNum" sz="quarter" idx="5"/>
          </p:nvPr>
        </p:nvSpPr>
        <p:spPr>
          <a:xfrm>
            <a:off x="6828979" y="9119474"/>
            <a:ext cx="484529" cy="481726"/>
          </a:xfrm>
          <a:prstGeom prst="rect">
            <a:avLst/>
          </a:prstGeom>
        </p:spPr>
        <p:txBody>
          <a:bodyPr vert="horz" lIns="96636" tIns="48318" rIns="96636" bIns="48318" rtlCol="0" anchor="ctr" anchorCtr="0"/>
          <a:lstStyle>
            <a:lvl1pPr algn="ctr">
              <a:defRPr sz="1000">
                <a:solidFill>
                  <a:schemeClr val="bg1"/>
                </a:solidFill>
              </a:defRPr>
            </a:lvl1pPr>
          </a:lstStyle>
          <a:p>
            <a:fld id="{3B90169C-AFAA-4B3F-91CC-5EC03E22AE25}" type="slidenum">
              <a:rPr lang="en-US" smtClean="0"/>
              <a:pPr/>
              <a:t>3</a:t>
            </a:fld>
            <a:endParaRPr lang="en-US" dirty="0"/>
          </a:p>
        </p:txBody>
      </p:sp>
    </p:spTree>
    <p:extLst>
      <p:ext uri="{BB962C8B-B14F-4D97-AF65-F5344CB8AC3E}">
        <p14:creationId xmlns:p14="http://schemas.microsoft.com/office/powerpoint/2010/main" val="339171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488B764B-3B14-0445-891F-FD62DD0084A8}"/>
              </a:ext>
            </a:extLst>
          </p:cNvPr>
          <p:cNvSpPr>
            <a:spLocks noGrp="1"/>
          </p:cNvSpPr>
          <p:nvPr>
            <p:ph type="sldNum" sz="quarter" idx="5"/>
          </p:nvPr>
        </p:nvSpPr>
        <p:spPr>
          <a:xfrm>
            <a:off x="6828979" y="9119474"/>
            <a:ext cx="484529" cy="481726"/>
          </a:xfrm>
          <a:prstGeom prst="rect">
            <a:avLst/>
          </a:prstGeom>
        </p:spPr>
        <p:txBody>
          <a:bodyPr vert="horz" lIns="96636" tIns="48318" rIns="96636" bIns="48318" rtlCol="0" anchor="ctr" anchorCtr="0"/>
          <a:lstStyle>
            <a:lvl1pPr algn="ctr">
              <a:defRPr sz="1000">
                <a:solidFill>
                  <a:schemeClr val="bg1"/>
                </a:solidFill>
              </a:defRPr>
            </a:lvl1pPr>
          </a:lstStyle>
          <a:p>
            <a:fld id="{3B90169C-AFAA-4B3F-91CC-5EC03E22AE25}" type="slidenum">
              <a:rPr lang="en-US" smtClean="0"/>
              <a:pPr/>
              <a:t>30</a:t>
            </a:fld>
            <a:endParaRPr lang="en-US" dirty="0"/>
          </a:p>
        </p:txBody>
      </p:sp>
    </p:spTree>
    <p:extLst>
      <p:ext uri="{BB962C8B-B14F-4D97-AF65-F5344CB8AC3E}">
        <p14:creationId xmlns:p14="http://schemas.microsoft.com/office/powerpoint/2010/main" val="65037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1" y="1200150"/>
            <a:ext cx="5852160" cy="3780472"/>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Before beginning, review the theme and competencies. You will not read these aloud to participants. Participants can access all competencies in their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4</a:t>
            </a:fld>
            <a:endParaRPr lang="en-US" dirty="0"/>
          </a:p>
        </p:txBody>
      </p:sp>
      <p:graphicFrame>
        <p:nvGraphicFramePr>
          <p:cNvPr id="5" name="Table 5">
            <a:extLst>
              <a:ext uri="{FF2B5EF4-FFF2-40B4-BE49-F238E27FC236}">
                <a16:creationId xmlns:a16="http://schemas.microsoft.com/office/drawing/2014/main" id="{EBA97B0B-4A35-D14E-83F4-FA32B2C771D1}"/>
              </a:ext>
            </a:extLst>
          </p:cNvPr>
          <p:cNvGraphicFramePr>
            <a:graphicFrameLocks/>
          </p:cNvGraphicFramePr>
          <p:nvPr>
            <p:extLst>
              <p:ext uri="{D42A27DB-BD31-4B8C-83A1-F6EECF244321}">
                <p14:modId xmlns:p14="http://schemas.microsoft.com/office/powerpoint/2010/main" val="2360130927"/>
              </p:ext>
            </p:extLst>
          </p:nvPr>
        </p:nvGraphicFramePr>
        <p:xfrm>
          <a:off x="795528" y="4164176"/>
          <a:ext cx="6132892" cy="3487212"/>
        </p:xfrm>
        <a:graphic>
          <a:graphicData uri="http://schemas.openxmlformats.org/drawingml/2006/table">
            <a:tbl>
              <a:tblPr firstRow="1" bandRow="1">
                <a:tableStyleId>{69CF1AB2-1976-4502-BF36-3FF5EA218861}</a:tableStyleId>
              </a:tblPr>
              <a:tblGrid>
                <a:gridCol w="6132892">
                  <a:extLst>
                    <a:ext uri="{9D8B030D-6E8A-4147-A177-3AD203B41FA5}">
                      <a16:colId xmlns:a16="http://schemas.microsoft.com/office/drawing/2014/main" val="2179853046"/>
                    </a:ext>
                  </a:extLst>
                </a:gridCol>
              </a:tblGrid>
              <a:tr h="288036">
                <a:tc>
                  <a:txBody>
                    <a:bodyPr/>
                    <a:lstStyle/>
                    <a:p>
                      <a:r>
                        <a:rPr lang="en-US" sz="1200" dirty="0">
                          <a:solidFill>
                            <a:schemeClr val="tx1"/>
                          </a:solidFill>
                        </a:rPr>
                        <a:t>Competencies</a:t>
                      </a:r>
                      <a:endParaRPr lang="en-US" sz="1200" b="0" dirty="0">
                        <a:solidFill>
                          <a:schemeClr val="tx1"/>
                        </a:solidFill>
                        <a:latin typeface="+mj-lt"/>
                      </a:endParaRPr>
                    </a:p>
                  </a:txBody>
                  <a:tcPr marL="97536" marR="97536" marT="48006" marB="48006"/>
                </a:tc>
                <a:extLst>
                  <a:ext uri="{0D108BD9-81ED-4DB2-BD59-A6C34878D82A}">
                    <a16:rowId xmlns:a16="http://schemas.microsoft.com/office/drawing/2014/main" val="2795227620"/>
                  </a:ext>
                </a:extLst>
              </a:tr>
              <a:tr h="272034">
                <a:tc>
                  <a:txBody>
                    <a:bodyPr/>
                    <a:lstStyle/>
                    <a:p>
                      <a:r>
                        <a:rPr lang="en-US" sz="1100" dirty="0">
                          <a:solidFill>
                            <a:schemeClr val="tx1"/>
                          </a:solidFill>
                        </a:rPr>
                        <a:t>Knowledge</a:t>
                      </a:r>
                      <a:endParaRPr lang="en-US" sz="1100" b="1" dirty="0">
                        <a:solidFill>
                          <a:schemeClr val="tx1"/>
                        </a:solidFill>
                      </a:endParaRPr>
                    </a:p>
                  </a:txBody>
                  <a:tcPr marL="97536" marR="97536" marT="48006" marB="48006"/>
                </a:tc>
                <a:extLst>
                  <a:ext uri="{0D108BD9-81ED-4DB2-BD59-A6C34878D82A}">
                    <a16:rowId xmlns:a16="http://schemas.microsoft.com/office/drawing/2014/main" val="809970072"/>
                  </a:ext>
                </a:extLst>
              </a:tr>
              <a:tr h="1265934">
                <a:tc>
                  <a:txBody>
                    <a:bodyPr/>
                    <a:lstStyle/>
                    <a:p>
                      <a:pPr marL="171450" marR="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Calibri Light" panose="020F0302020204030204" pitchFamily="34" charset="0"/>
                        </a:rPr>
                        <a:t>Explain how parents who are fostering or adopting can help children maintain connections with extended family members and community of origin. </a:t>
                      </a:r>
                      <a:endParaRPr lang="en-US" sz="1200" dirty="0">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Calibri Light" panose="020F0302020204030204" pitchFamily="34" charset="0"/>
                        </a:rPr>
                        <a:t>Identify effective strategies to maintain communication between separated siblings.</a:t>
                      </a:r>
                      <a:endParaRPr lang="en-US" sz="1200" dirty="0">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Calibri Light" panose="020F0302020204030204" pitchFamily="34" charset="0"/>
                        </a:rPr>
                        <a:t>Identify issues that may arise when promoting communication with extended family members and potential solutions to these issues.</a:t>
                      </a:r>
                      <a:endParaRPr lang="en-US" sz="1200" dirty="0">
                        <a:effectLst/>
                        <a:latin typeface="Calibri" panose="020F0502020204030204" pitchFamily="34" charset="0"/>
                        <a:ea typeface="Calibri" panose="020F0502020204030204" pitchFamily="34" charset="0"/>
                      </a:endParaRPr>
                    </a:p>
                    <a:p>
                      <a:pPr marL="171450" marR="0" indent="-171450">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Calibri Light" panose="020F0302020204030204" pitchFamily="34" charset="0"/>
                        </a:rPr>
                        <a:t>Know the importance of maintaining relationships with siblings and extended family members</a:t>
                      </a:r>
                      <a:r>
                        <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endParaRPr>
                    </a:p>
                  </a:txBody>
                  <a:tcPr marL="97536" marR="97536" marT="48006" marB="48006"/>
                </a:tc>
                <a:extLst>
                  <a:ext uri="{0D108BD9-81ED-4DB2-BD59-A6C34878D82A}">
                    <a16:rowId xmlns:a16="http://schemas.microsoft.com/office/drawing/2014/main" val="936663550"/>
                  </a:ext>
                </a:extLst>
              </a:tr>
              <a:tr h="272034">
                <a:tc>
                  <a:txBody>
                    <a:bodyPr/>
                    <a:lstStyle/>
                    <a:p>
                      <a:pPr marL="0" indent="0">
                        <a:buFont typeface="+mj-lt"/>
                        <a:buNone/>
                      </a:pPr>
                      <a:r>
                        <a:rPr lang="en-US" sz="1100" dirty="0">
                          <a:solidFill>
                            <a:schemeClr val="tx1"/>
                          </a:solidFill>
                        </a:rPr>
                        <a:t>Attitudes</a:t>
                      </a:r>
                      <a:endParaRPr lang="en-US" sz="1100" b="1" dirty="0">
                        <a:solidFill>
                          <a:schemeClr val="tx1"/>
                        </a:solidFill>
                      </a:endParaRPr>
                    </a:p>
                  </a:txBody>
                  <a:tcPr marL="97536" marR="97536" marT="48006" marB="48006"/>
                </a:tc>
                <a:extLst>
                  <a:ext uri="{0D108BD9-81ED-4DB2-BD59-A6C34878D82A}">
                    <a16:rowId xmlns:a16="http://schemas.microsoft.com/office/drawing/2014/main" val="2744852601"/>
                  </a:ext>
                </a:extLst>
              </a:tr>
              <a:tr h="652748">
                <a:tc>
                  <a:txBody>
                    <a:bodyPr/>
                    <a:lstStyle/>
                    <a:p>
                      <a:pPr marL="228600" marR="0" indent="-228600">
                        <a:lnSpc>
                          <a:spcPct val="107000"/>
                        </a:lnSpc>
                        <a:spcBef>
                          <a:spcPts val="0"/>
                        </a:spcBef>
                        <a:spcAft>
                          <a:spcPts val="0"/>
                        </a:spcAft>
                        <a:buFont typeface="Arial" panose="020B0604020202020204" pitchFamily="34" charset="0"/>
                        <a:buChar char="•"/>
                      </a:pPr>
                      <a:r>
                        <a:rPr lang="en-US" sz="1100" dirty="0">
                          <a:solidFill>
                            <a:schemeClr val="tx1"/>
                          </a:solidFill>
                          <a:effectLst/>
                        </a:rPr>
                        <a:t>Belief that is important to actively maintain children’s connections to siblings (including those born later), extended family members, and community is important when possible. </a:t>
                      </a:r>
                    </a:p>
                    <a:p>
                      <a:pPr marL="228600" marR="0" indent="-228600">
                        <a:lnSpc>
                          <a:spcPct val="107000"/>
                        </a:lnSpc>
                        <a:spcBef>
                          <a:spcPts val="0"/>
                        </a:spcBef>
                        <a:spcAft>
                          <a:spcPts val="0"/>
                        </a:spcAft>
                        <a:buFont typeface="Arial" panose="020B0604020202020204" pitchFamily="34" charset="0"/>
                        <a:buChar char="•"/>
                      </a:pPr>
                      <a:r>
                        <a:rPr lang="en-US" sz="1100" dirty="0">
                          <a:solidFill>
                            <a:schemeClr val="tx1"/>
                          </a:solidFill>
                          <a:effectLst/>
                        </a:rPr>
                        <a:t>Willing to blend family traditions to honor and/or include siblings and extended family.</a:t>
                      </a:r>
                    </a:p>
                  </a:txBody>
                  <a:tcPr marL="97536" marR="97536" marT="48006" marB="48006"/>
                </a:tc>
                <a:extLst>
                  <a:ext uri="{0D108BD9-81ED-4DB2-BD59-A6C34878D82A}">
                    <a16:rowId xmlns:a16="http://schemas.microsoft.com/office/drawing/2014/main" val="482859436"/>
                  </a:ext>
                </a:extLst>
              </a:tr>
              <a:tr h="272034">
                <a:tc>
                  <a:txBody>
                    <a:bodyPr/>
                    <a:lstStyle/>
                    <a:p>
                      <a:pPr marL="0" indent="0">
                        <a:buFont typeface="+mj-lt"/>
                        <a:buNone/>
                      </a:pPr>
                      <a:r>
                        <a:rPr lang="en-US" sz="1100" dirty="0">
                          <a:solidFill>
                            <a:schemeClr val="tx1"/>
                          </a:solidFill>
                        </a:rPr>
                        <a:t>Skill</a:t>
                      </a:r>
                      <a:endParaRPr lang="en-US" sz="1100" b="1" dirty="0">
                        <a:solidFill>
                          <a:schemeClr val="tx1"/>
                        </a:solidFill>
                      </a:endParaRPr>
                    </a:p>
                  </a:txBody>
                  <a:tcPr marL="97536" marR="97536" marT="48006" marB="48006"/>
                </a:tc>
                <a:extLst>
                  <a:ext uri="{0D108BD9-81ED-4DB2-BD59-A6C34878D82A}">
                    <a16:rowId xmlns:a16="http://schemas.microsoft.com/office/drawing/2014/main" val="4172620187"/>
                  </a:ext>
                </a:extLst>
              </a:tr>
              <a:tr h="464392">
                <a:tc>
                  <a:txBody>
                    <a:bodyPr/>
                    <a:lstStyle/>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dirty="0">
                          <a:solidFill>
                            <a:schemeClr val="tx1"/>
                          </a:solidFill>
                        </a:rPr>
                        <a:t>Demonstrate ways to create authentic connections to siblings, extended family, and community.</a:t>
                      </a:r>
                      <a:endParaRPr lang="en-US" sz="1100" dirty="0">
                        <a:solidFill>
                          <a:schemeClr val="tx1"/>
                        </a:solidFill>
                        <a:effectLst/>
                      </a:endParaRPr>
                    </a:p>
                  </a:txBody>
                  <a:tcPr marL="97536" marR="97536" marT="48006" marB="48006"/>
                </a:tc>
                <a:extLst>
                  <a:ext uri="{0D108BD9-81ED-4DB2-BD59-A6C34878D82A}">
                    <a16:rowId xmlns:a16="http://schemas.microsoft.com/office/drawing/2014/main" val="3517973754"/>
                  </a:ext>
                </a:extLst>
              </a:tr>
            </a:tbl>
          </a:graphicData>
        </a:graphic>
      </p:graphicFrame>
      <p:graphicFrame>
        <p:nvGraphicFramePr>
          <p:cNvPr id="6" name="Table 5">
            <a:extLst>
              <a:ext uri="{FF2B5EF4-FFF2-40B4-BE49-F238E27FC236}">
                <a16:creationId xmlns:a16="http://schemas.microsoft.com/office/drawing/2014/main" id="{A2B929CC-536A-204E-A187-4A0AEA05DF52}"/>
              </a:ext>
            </a:extLst>
          </p:cNvPr>
          <p:cNvGraphicFramePr>
            <a:graphicFrameLocks noGrp="1"/>
          </p:cNvGraphicFramePr>
          <p:nvPr>
            <p:extLst>
              <p:ext uri="{D42A27DB-BD31-4B8C-83A1-F6EECF244321}">
                <p14:modId xmlns:p14="http://schemas.microsoft.com/office/powerpoint/2010/main" val="3178617035"/>
              </p:ext>
            </p:extLst>
          </p:nvPr>
        </p:nvGraphicFramePr>
        <p:xfrm>
          <a:off x="795528" y="2229681"/>
          <a:ext cx="6132892" cy="1726140"/>
        </p:xfrm>
        <a:graphic>
          <a:graphicData uri="http://schemas.openxmlformats.org/drawingml/2006/table">
            <a:tbl>
              <a:tblPr firstRow="1" bandRow="1">
                <a:tableStyleId>{22838BEF-8BB2-4498-84A7-C5851F593DF1}</a:tableStyleId>
              </a:tblPr>
              <a:tblGrid>
                <a:gridCol w="6132892">
                  <a:extLst>
                    <a:ext uri="{9D8B030D-6E8A-4147-A177-3AD203B41FA5}">
                      <a16:colId xmlns:a16="http://schemas.microsoft.com/office/drawing/2014/main" val="2041831815"/>
                    </a:ext>
                  </a:extLst>
                </a:gridCol>
              </a:tblGrid>
              <a:tr h="480060">
                <a:tc>
                  <a:txBody>
                    <a:bodyPr/>
                    <a:lstStyle/>
                    <a:p>
                      <a:r>
                        <a:rPr lang="en-US" sz="1200" b="1" dirty="0">
                          <a:solidFill>
                            <a:schemeClr val="tx1"/>
                          </a:solidFill>
                          <a:latin typeface="+mn-lt"/>
                        </a:rPr>
                        <a:t>Theme: </a:t>
                      </a:r>
                      <a:r>
                        <a:rPr lang="en-US" sz="1200" b="0" dirty="0">
                          <a:solidFill>
                            <a:schemeClr val="tx1"/>
                          </a:solidFill>
                          <a:latin typeface="+mn-lt"/>
                        </a:rPr>
                        <a:t>Maintaining Children’s Connections with Siblings, Extended Family Members, and their Community</a:t>
                      </a:r>
                    </a:p>
                  </a:txBody>
                  <a:tcPr marL="97536" marR="97536" marT="48006" marB="48006"/>
                </a:tc>
                <a:extLst>
                  <a:ext uri="{0D108BD9-81ED-4DB2-BD59-A6C34878D82A}">
                    <a16:rowId xmlns:a16="http://schemas.microsoft.com/office/drawing/2014/main" val="72925292"/>
                  </a:ext>
                </a:extLst>
              </a:tr>
              <a:tr h="1246080">
                <a:tc>
                  <a:txBody>
                    <a:bodyPr/>
                    <a:lstStyle/>
                    <a:p>
                      <a:pPr marL="0" indent="0">
                        <a:buFont typeface="Arial" panose="020B0604020202020204" pitchFamily="34" charset="0"/>
                        <a:buNone/>
                      </a:pPr>
                      <a:r>
                        <a:rPr lang="en-US" sz="1100" dirty="0">
                          <a:solidFill>
                            <a:schemeClr val="tx1"/>
                          </a:solidFill>
                        </a:rPr>
                        <a:t>Understand the importance of integrating and maintaining on-going communication and connection between siblings; understand sibling dynamics and the importance of sibling bonds; know how to navigate and support visits with siblings; recognize the importance of maintaining connections with extended family members and the community at large (i.e., schools, church, friends, sporting teams); identify strategies to keep children connected to their community; understand the role of parents who are fostering in maintaining these connections.</a:t>
                      </a:r>
                      <a:endParaRPr lang="en-US" sz="1100" dirty="0">
                        <a:solidFill>
                          <a:schemeClr val="tx1"/>
                        </a:solidFill>
                        <a:highlight>
                          <a:srgbClr val="FFFF00"/>
                        </a:highlight>
                      </a:endParaRPr>
                    </a:p>
                  </a:txBody>
                  <a:tcPr marL="97536" marR="97536" marT="48006" marB="48006"/>
                </a:tc>
                <a:extLst>
                  <a:ext uri="{0D108BD9-81ED-4DB2-BD59-A6C34878D82A}">
                    <a16:rowId xmlns:a16="http://schemas.microsoft.com/office/drawing/2014/main" val="2262000146"/>
                  </a:ext>
                </a:extLst>
              </a:tr>
            </a:tbl>
          </a:graphicData>
        </a:graphic>
      </p:graphicFrame>
      <p:sp>
        <p:nvSpPr>
          <p:cNvPr id="7" name="Rectangle 6">
            <a:extLst>
              <a:ext uri="{FF2B5EF4-FFF2-40B4-BE49-F238E27FC236}">
                <a16:creationId xmlns:a16="http://schemas.microsoft.com/office/drawing/2014/main" id="{B0D834C1-73E9-4646-ADA5-3E0ADCC13448}"/>
              </a:ext>
            </a:extLst>
          </p:cNvPr>
          <p:cNvSpPr/>
          <p:nvPr/>
        </p:nvSpPr>
        <p:spPr>
          <a:xfrm>
            <a:off x="731522" y="700007"/>
            <a:ext cx="3621824" cy="380565"/>
          </a:xfrm>
          <a:prstGeom prst="rect">
            <a:avLst/>
          </a:prstGeom>
        </p:spPr>
        <p:txBody>
          <a:bodyPr wrap="none" lIns="96636" tIns="48318" rIns="96636" bIns="48318">
            <a:spAutoFit/>
          </a:bodyPr>
          <a:lstStyle/>
          <a:p>
            <a:r>
              <a:rPr lang="en-US" dirty="0">
                <a:solidFill>
                  <a:srgbClr val="183250"/>
                </a:solidFill>
                <a:latin typeface="Arial Rounded MT Bold" panose="020F0704030504030204" pitchFamily="34" charset="77"/>
              </a:rPr>
              <a:t>THEME AND COMPETENCIES</a:t>
            </a:r>
          </a:p>
        </p:txBody>
      </p:sp>
      <p:sp>
        <p:nvSpPr>
          <p:cNvPr id="10" name="Slide Number Placeholder 6">
            <a:extLst>
              <a:ext uri="{FF2B5EF4-FFF2-40B4-BE49-F238E27FC236}">
                <a16:creationId xmlns:a16="http://schemas.microsoft.com/office/drawing/2014/main" id="{E531E76F-3AB0-4C4F-A6AF-BE7C3CEFCC33}"/>
              </a:ext>
            </a:extLst>
          </p:cNvPr>
          <p:cNvSpPr txBox="1">
            <a:spLocks/>
          </p:cNvSpPr>
          <p:nvPr/>
        </p:nvSpPr>
        <p:spPr>
          <a:xfrm>
            <a:off x="6828979" y="9119474"/>
            <a:ext cx="484529" cy="481726"/>
          </a:xfrm>
          <a:prstGeom prst="rect">
            <a:avLst/>
          </a:prstGeom>
        </p:spPr>
        <p:txBody>
          <a:bodyPr vert="horz" lIns="96636" tIns="48318" rIns="96636" bIns="48318"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a:t>
            </a:fld>
            <a:endParaRPr lang="en-US" dirty="0"/>
          </a:p>
        </p:txBody>
      </p:sp>
    </p:spTree>
    <p:extLst>
      <p:ext uri="{BB962C8B-B14F-4D97-AF65-F5344CB8AC3E}">
        <p14:creationId xmlns:p14="http://schemas.microsoft.com/office/powerpoint/2010/main" val="62463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1" y="1200151"/>
            <a:ext cx="6174478" cy="8018561"/>
          </a:xfrm>
        </p:spPr>
        <p:txBody>
          <a:bodyPr/>
          <a:lstStyle/>
          <a:p>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This notes page shows a suggested agenda and timing for this theme. Before the day of class, please review this agenda and incorporate it into your overall agenda for this and any other themes you are conducting along with it.</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AGENDA</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theme is divided into three sections. This content is based on 1 hour of classroom material.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BEFORE YOU BEGIN THE CLASS</a:t>
            </a:r>
          </a:p>
          <a:p>
            <a:r>
              <a:rPr lang="en-US" dirty="0">
                <a:solidFill>
                  <a:srgbClr val="000000"/>
                </a:solidFill>
                <a:latin typeface="Calibri" panose="020F0502020204030204" pitchFamily="34" charset="0"/>
              </a:rPr>
              <a:t>Before discussing the Color Wheel of Emotions and covering the content of this theme, you should do the following:</a:t>
            </a:r>
          </a:p>
          <a:p>
            <a:pPr marL="179111" indent="-179111">
              <a:buFont typeface="Arial" panose="020B0604020202020204" pitchFamily="34" charset="0"/>
              <a:buChar char="•"/>
            </a:pPr>
            <a:r>
              <a:rPr lang="en-US" dirty="0">
                <a:solidFill>
                  <a:srgbClr val="000000"/>
                </a:solidFill>
                <a:latin typeface="Calibri" panose="020F0502020204030204" pitchFamily="34" charset="0"/>
              </a:rPr>
              <a:t>Make any announcements that are needed regarding the training, timing of training, or process to become a foster or adoptive parent.</a:t>
            </a:r>
          </a:p>
          <a:p>
            <a:pPr marL="179111" indent="-179111">
              <a:buFont typeface="Arial" panose="020B0604020202020204" pitchFamily="34" charset="0"/>
              <a:buChar char="•"/>
              <a:defRPr/>
            </a:pPr>
            <a:r>
              <a:rPr lang="en-US" dirty="0">
                <a:solidFill>
                  <a:srgbClr val="000000"/>
                </a:solidFill>
                <a:latin typeface="Calibri" panose="020F0502020204030204" pitchFamily="34" charset="0"/>
              </a:rPr>
              <a:t>Take out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and direct participants to this theme in their </a:t>
            </a:r>
            <a:r>
              <a:rPr lang="en-US" b="1" dirty="0">
                <a:solidFill>
                  <a:srgbClr val="000000"/>
                </a:solidFill>
                <a:latin typeface="Calibri" panose="020F0502020204030204" pitchFamily="34" charset="0"/>
              </a:rPr>
              <a:t>Manual. </a:t>
            </a:r>
            <a:r>
              <a:rPr lang="en-US" dirty="0">
                <a:solidFill>
                  <a:srgbClr val="000000"/>
                </a:solidFill>
                <a:latin typeface="Calibri" panose="020F0502020204030204" pitchFamily="34" charset="0"/>
              </a:rPr>
              <a:t>Remind participants that the Competencies for today’s theme are in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a:t>
            </a:r>
          </a:p>
          <a:p>
            <a:pPr marL="179111" indent="-179111">
              <a:buFont typeface="Arial" panose="020B0604020202020204" pitchFamily="34" charset="0"/>
              <a:buChar char="•"/>
              <a:defRPr/>
            </a:pPr>
            <a:r>
              <a:rPr lang="en-US" dirty="0">
                <a:solidFill>
                  <a:srgbClr val="000000"/>
                </a:solidFill>
                <a:latin typeface="Calibri" panose="020F0502020204030204" pitchFamily="34" charset="0"/>
              </a:rPr>
              <a:t>Review the agenda for the theme. Facilitators should add a slide to the PPT deck that includes the agenda so that they can review it with participants.  Make sure to include start and end times and any breaks that will be taken during the session. </a:t>
            </a:r>
          </a:p>
          <a:p>
            <a:pPr marL="179111" indent="-179111">
              <a:buFont typeface="Arial" panose="020B0604020202020204" pitchFamily="34" charset="0"/>
              <a:buChar char="•"/>
            </a:pPr>
            <a:r>
              <a:rPr lang="en-US" dirty="0">
                <a:solidFill>
                  <a:srgbClr val="000000"/>
                </a:solidFill>
                <a:latin typeface="Calibri" panose="020F0502020204030204" pitchFamily="34" charset="0"/>
              </a:rPr>
              <a:t>Encourage participants to be engaged and active learners.  </a:t>
            </a:r>
          </a:p>
          <a:p>
            <a:pPr marL="179111" indent="-179111">
              <a:buFont typeface="Arial" panose="020B0604020202020204" pitchFamily="34" charset="0"/>
              <a:buChar char="•"/>
            </a:pPr>
            <a:r>
              <a:rPr lang="en-US" dirty="0">
                <a:solidFill>
                  <a:srgbClr val="000000"/>
                </a:solidFill>
                <a:latin typeface="Calibri" panose="020F0502020204030204" pitchFamily="34" charset="0"/>
              </a:rPr>
              <a:t>Encourage participants to contact you in between classes with any questions and/or concerns. (Prior to class, list the name(s) of the facilitators on the board with contact information.)</a:t>
            </a:r>
          </a:p>
          <a:p>
            <a:pPr marL="179111" indent="-179111">
              <a:buFont typeface="Arial" panose="020B0604020202020204" pitchFamily="34" charset="0"/>
              <a:buChar char="•"/>
              <a:defRPr/>
            </a:pPr>
            <a:r>
              <a:rPr lang="en-US" dirty="0">
                <a:solidFill>
                  <a:srgbClr val="000000"/>
                </a:solidFill>
                <a:latin typeface="Calibri" panose="020F0502020204030204" pitchFamily="34" charset="0"/>
              </a:rPr>
              <a:t>Remind participants to put out their name tents (these can either be made by the participants during the first class or the agency can print out name tents and provide them to the participants at the first class).  If conducting the class on a remote platform, remind participants to type their first and last names in their screen box. </a:t>
            </a:r>
            <a:endParaRPr lang="en-US"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4FC8185A-0BEC-F545-B900-10B7EA477F55}"/>
              </a:ext>
            </a:extLst>
          </p:cNvPr>
          <p:cNvSpPr/>
          <p:nvPr/>
        </p:nvSpPr>
        <p:spPr>
          <a:xfrm>
            <a:off x="731520" y="700007"/>
            <a:ext cx="2799684" cy="380565"/>
          </a:xfrm>
          <a:prstGeom prst="rect">
            <a:avLst/>
          </a:prstGeom>
        </p:spPr>
        <p:txBody>
          <a:bodyPr wrap="none" lIns="96636" tIns="48318" rIns="96636" bIns="48318">
            <a:spAutoFit/>
          </a:bodyPr>
          <a:lstStyle/>
          <a:p>
            <a:r>
              <a:rPr lang="en-US" dirty="0">
                <a:latin typeface="Arial Rounded MT Bold" panose="020F0704030504030204" pitchFamily="34" charset="77"/>
              </a:rPr>
              <a:t>SUGGESTED AGENDA</a:t>
            </a:r>
          </a:p>
        </p:txBody>
      </p:sp>
      <p:graphicFrame>
        <p:nvGraphicFramePr>
          <p:cNvPr id="6" name="Table 5">
            <a:extLst>
              <a:ext uri="{FF2B5EF4-FFF2-40B4-BE49-F238E27FC236}">
                <a16:creationId xmlns:a16="http://schemas.microsoft.com/office/drawing/2014/main" id="{558507BF-4FF5-6A43-8C71-4ABBCA33DAF4}"/>
              </a:ext>
            </a:extLst>
          </p:cNvPr>
          <p:cNvGraphicFramePr>
            <a:graphicFrameLocks/>
          </p:cNvGraphicFramePr>
          <p:nvPr>
            <p:extLst>
              <p:ext uri="{D42A27DB-BD31-4B8C-83A1-F6EECF244321}">
                <p14:modId xmlns:p14="http://schemas.microsoft.com/office/powerpoint/2010/main" val="192919645"/>
              </p:ext>
            </p:extLst>
          </p:nvPr>
        </p:nvGraphicFramePr>
        <p:xfrm>
          <a:off x="781677" y="2754631"/>
          <a:ext cx="6074163" cy="1937592"/>
        </p:xfrm>
        <a:graphic>
          <a:graphicData uri="http://schemas.openxmlformats.org/drawingml/2006/table">
            <a:tbl>
              <a:tblPr firstRow="1" bandRow="1">
                <a:tableStyleId>{22838BEF-8BB2-4498-84A7-C5851F593DF1}</a:tableStyleId>
              </a:tblPr>
              <a:tblGrid>
                <a:gridCol w="1376739">
                  <a:extLst>
                    <a:ext uri="{9D8B030D-6E8A-4147-A177-3AD203B41FA5}">
                      <a16:colId xmlns:a16="http://schemas.microsoft.com/office/drawing/2014/main" val="2179853046"/>
                    </a:ext>
                  </a:extLst>
                </a:gridCol>
                <a:gridCol w="4697424">
                  <a:extLst>
                    <a:ext uri="{9D8B030D-6E8A-4147-A177-3AD203B41FA5}">
                      <a16:colId xmlns:a16="http://schemas.microsoft.com/office/drawing/2014/main" val="3069621994"/>
                    </a:ext>
                  </a:extLst>
                </a:gridCol>
              </a:tblGrid>
              <a:tr h="685800">
                <a:tc>
                  <a:txBody>
                    <a:bodyPr/>
                    <a:lstStyle/>
                    <a:p>
                      <a:r>
                        <a:rPr lang="en-US" sz="1100" b="0" dirty="0"/>
                        <a:t>Prior to the Session start time</a:t>
                      </a:r>
                    </a:p>
                  </a:txBody>
                  <a:tcPr marL="97536" marR="97536" marT="48006" marB="48006" anchor="ctr"/>
                </a:tc>
                <a:tc>
                  <a:txBody>
                    <a:bodyPr/>
                    <a:lstStyle/>
                    <a:p>
                      <a:r>
                        <a:rPr lang="en-US" sz="1100" b="0" dirty="0"/>
                        <a:t>Color Wheel of Emotions exercise</a:t>
                      </a:r>
                    </a:p>
                  </a:txBody>
                  <a:tcPr marL="97536" marR="97536" marT="48006" marB="48006" anchor="ctr"/>
                </a:tc>
                <a:extLst>
                  <a:ext uri="{0D108BD9-81ED-4DB2-BD59-A6C34878D82A}">
                    <a16:rowId xmlns:a16="http://schemas.microsoft.com/office/drawing/2014/main" val="12709079"/>
                  </a:ext>
                </a:extLst>
              </a:tr>
              <a:tr h="438888">
                <a:tc>
                  <a:txBody>
                    <a:bodyPr/>
                    <a:lstStyle/>
                    <a:p>
                      <a:r>
                        <a:rPr lang="en-US" sz="1100" dirty="0"/>
                        <a:t>40 minutes</a:t>
                      </a:r>
                      <a:endParaRPr lang="en-US" sz="1100" b="0" dirty="0"/>
                    </a:p>
                  </a:txBody>
                  <a:tcPr marL="97536" marR="97536" marT="48006" marB="48006" anchor="ctr"/>
                </a:tc>
                <a:tc>
                  <a:txBody>
                    <a:bodyPr/>
                    <a:lstStyle/>
                    <a:p>
                      <a:r>
                        <a:rPr lang="en-US" sz="1100" dirty="0"/>
                        <a:t>Section 1: Introduction:  Maintaining Children’s  Connection’s with Siblings, Extended Family Members, and Their Community</a:t>
                      </a:r>
                      <a:endParaRPr lang="en-US" sz="1100" b="0" dirty="0"/>
                    </a:p>
                  </a:txBody>
                  <a:tcPr marL="97536" marR="97536" marT="48006" marB="48006" anchor="ctr"/>
                </a:tc>
                <a:extLst>
                  <a:ext uri="{0D108BD9-81ED-4DB2-BD59-A6C34878D82A}">
                    <a16:rowId xmlns:a16="http://schemas.microsoft.com/office/drawing/2014/main" val="235620429"/>
                  </a:ext>
                </a:extLst>
              </a:tr>
              <a:tr h="406452">
                <a:tc>
                  <a:txBody>
                    <a:bodyPr/>
                    <a:lstStyle/>
                    <a:p>
                      <a:r>
                        <a:rPr lang="en-US" sz="1100" dirty="0"/>
                        <a:t>15 minutes</a:t>
                      </a:r>
                    </a:p>
                  </a:txBody>
                  <a:tcPr marL="97536" marR="97536" marT="48006" marB="48006" anchor="ctr"/>
                </a:tc>
                <a:tc>
                  <a:txBody>
                    <a:bodyPr/>
                    <a:lstStyle/>
                    <a:p>
                      <a:pPr marL="0" marR="0" algn="l" defTabSz="914400" rtl="0" eaLnBrk="1" latinLnBrk="0" hangingPunct="1">
                        <a:lnSpc>
                          <a:spcPct val="107000"/>
                        </a:lnSpc>
                        <a:spcBef>
                          <a:spcPts val="0"/>
                        </a:spcBef>
                        <a:spcAft>
                          <a:spcPts val="0"/>
                        </a:spcAft>
                      </a:pPr>
                      <a:r>
                        <a:rPr lang="en-US" sz="1100" kern="1200" dirty="0">
                          <a:solidFill>
                            <a:schemeClr val="dk1"/>
                          </a:solidFill>
                          <a:latin typeface="+mn-lt"/>
                          <a:ea typeface="+mn-ea"/>
                          <a:cs typeface="+mn-cs"/>
                        </a:rPr>
                        <a:t>Section Two: Barriers to Maintaining Connections </a:t>
                      </a:r>
                    </a:p>
                  </a:txBody>
                  <a:tcPr marL="97536" marR="97536" marT="48006" marB="48006" anchor="ctr"/>
                </a:tc>
                <a:extLst>
                  <a:ext uri="{0D108BD9-81ED-4DB2-BD59-A6C34878D82A}">
                    <a16:rowId xmlns:a16="http://schemas.microsoft.com/office/drawing/2014/main" val="1637158076"/>
                  </a:ext>
                </a:extLst>
              </a:tr>
              <a:tr h="406452">
                <a:tc>
                  <a:txBody>
                    <a:bodyPr/>
                    <a:lstStyle/>
                    <a:p>
                      <a:r>
                        <a:rPr lang="en-US" sz="1100" dirty="0"/>
                        <a:t>5 minutes</a:t>
                      </a:r>
                    </a:p>
                  </a:txBody>
                  <a:tcPr marL="97536" marR="97536" marT="48006" marB="48006" anchor="ctr"/>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Three: Wrap-up</a:t>
                      </a:r>
                    </a:p>
                  </a:txBody>
                  <a:tcPr marL="97536" marR="97536" marT="48006" marB="48006" anchor="ctr"/>
                </a:tc>
                <a:extLst>
                  <a:ext uri="{0D108BD9-81ED-4DB2-BD59-A6C34878D82A}">
                    <a16:rowId xmlns:a16="http://schemas.microsoft.com/office/drawing/2014/main" val="743774514"/>
                  </a:ext>
                </a:extLst>
              </a:tr>
            </a:tbl>
          </a:graphicData>
        </a:graphic>
      </p:graphicFrame>
      <p:sp>
        <p:nvSpPr>
          <p:cNvPr id="9" name="Slide Number Placeholder 6">
            <a:extLst>
              <a:ext uri="{FF2B5EF4-FFF2-40B4-BE49-F238E27FC236}">
                <a16:creationId xmlns:a16="http://schemas.microsoft.com/office/drawing/2014/main" id="{6BCA842E-A25B-F940-A14B-52FEDD4594C6}"/>
              </a:ext>
            </a:extLst>
          </p:cNvPr>
          <p:cNvSpPr>
            <a:spLocks noGrp="1"/>
          </p:cNvSpPr>
          <p:nvPr>
            <p:ph type="sldNum" sz="quarter" idx="5"/>
          </p:nvPr>
        </p:nvSpPr>
        <p:spPr>
          <a:xfrm>
            <a:off x="6828979" y="9119474"/>
            <a:ext cx="484529" cy="481726"/>
          </a:xfrm>
          <a:prstGeom prst="rect">
            <a:avLst/>
          </a:prstGeom>
        </p:spPr>
        <p:txBody>
          <a:bodyPr vert="horz" lIns="96636" tIns="48318" rIns="96636" bIns="48318" rtlCol="0" anchor="ctr" anchorCtr="0"/>
          <a:lstStyle>
            <a:lvl1pPr algn="ctr">
              <a:defRPr sz="1000">
                <a:solidFill>
                  <a:schemeClr val="bg1"/>
                </a:solidFill>
              </a:defRPr>
            </a:lvl1pPr>
          </a:lstStyle>
          <a:p>
            <a:fld id="{3B90169C-AFAA-4B3F-91CC-5EC03E22AE25}" type="slidenum">
              <a:rPr lang="en-US" smtClean="0"/>
              <a:pPr/>
              <a:t>5</a:t>
            </a:fld>
            <a:endParaRPr lang="en-US" dirty="0"/>
          </a:p>
        </p:txBody>
      </p:sp>
    </p:spTree>
    <p:extLst>
      <p:ext uri="{BB962C8B-B14F-4D97-AF65-F5344CB8AC3E}">
        <p14:creationId xmlns:p14="http://schemas.microsoft.com/office/powerpoint/2010/main" val="369294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80"/>
            <a:ext cx="5852160" cy="4263928"/>
          </a:xfrm>
        </p:spPr>
        <p:txBody>
          <a:bodyPr/>
          <a:lstStyle/>
          <a:p>
            <a:r>
              <a:rPr lang="en-US" b="1" dirty="0">
                <a:solidFill>
                  <a:srgbClr val="000000"/>
                </a:solidFill>
                <a:latin typeface="Calibri" panose="020F0502020204030204" pitchFamily="34" charset="0"/>
              </a:rPr>
              <a:t>FACILITATOR'S NOTE</a:t>
            </a:r>
            <a:r>
              <a:rPr lang="en-US" kern="1200" dirty="0">
                <a:solidFill>
                  <a:srgbClr val="000000"/>
                </a:solidFill>
                <a:effectLst/>
                <a:latin typeface="Calibri" panose="020F0502020204030204" pitchFamily="34" charset="0"/>
                <a:ea typeface="+mn-ea"/>
                <a:cs typeface="+mn-cs"/>
              </a:rPr>
              <a:t> </a:t>
            </a:r>
          </a:p>
          <a:p>
            <a:pPr>
              <a:defRPr/>
            </a:pPr>
            <a:r>
              <a:rPr lang="en-US" kern="1200" dirty="0">
                <a:solidFill>
                  <a:srgbClr val="000000"/>
                </a:solidFill>
                <a:effectLst/>
                <a:latin typeface="Calibri" panose="020F0502020204030204" pitchFamily="34" charset="0"/>
                <a:ea typeface="+mn-ea"/>
                <a:cs typeface="Arial" panose="020B0604020202020204" pitchFamily="34" charset="0"/>
              </a:rPr>
              <a:t>Have this slide showing onscreen as participants assemble for the first </a:t>
            </a:r>
            <a:r>
              <a:rPr lang="en-US" kern="1200" dirty="0">
                <a:solidFill>
                  <a:srgbClr val="000000"/>
                </a:solidFill>
                <a:latin typeface="Calibri" panose="020F0502020204030204" pitchFamily="34" charset="0"/>
                <a:ea typeface="+mn-ea"/>
                <a:cs typeface="Arial" panose="020B0604020202020204" pitchFamily="34" charset="0"/>
              </a:rPr>
              <a:t>class of the day</a:t>
            </a:r>
            <a:r>
              <a:rPr lang="en-US" kern="1200" dirty="0">
                <a:solidFill>
                  <a:srgbClr val="000000"/>
                </a:solidFill>
                <a:effectLst/>
                <a:latin typeface="Calibri" panose="020F0502020204030204" pitchFamily="34" charset="0"/>
                <a:ea typeface="+mn-ea"/>
                <a:cs typeface="Arial" panose="020B0604020202020204" pitchFamily="34" charset="0"/>
              </a:rPr>
              <a:t>. As participants come in, welcome them back and ask them to take a few minutes to do a self-check using the Color Wheel. </a:t>
            </a:r>
            <a:r>
              <a:rPr lang="en-US" b="1" kern="1200" dirty="0">
                <a:solidFill>
                  <a:srgbClr val="000000"/>
                </a:solidFill>
                <a:effectLst/>
                <a:latin typeface="Calibri" panose="020F0502020204030204" pitchFamily="34" charset="0"/>
                <a:ea typeface="+mn-ea"/>
                <a:cs typeface="Arial" panose="020B0604020202020204" pitchFamily="34" charset="0"/>
              </a:rPr>
              <a:t>NOTE: </a:t>
            </a:r>
            <a:r>
              <a:rPr lang="en-US" kern="1200" dirty="0">
                <a:solidFill>
                  <a:srgbClr val="000000"/>
                </a:solidFill>
                <a:effectLst/>
                <a:latin typeface="Calibri" panose="020F0502020204030204" pitchFamily="34" charset="0"/>
                <a:ea typeface="+mn-ea"/>
                <a:cs typeface="Arial" panose="020B0604020202020204" pitchFamily="34" charset="0"/>
              </a:rPr>
              <a:t>The Color Wheel should only be done one time per day</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before the first theme of the day. If combining several themes together on one day, facilitate the Color Wheel at the beginning of the first class of the day as participants are coming into the room. </a:t>
            </a:r>
          </a:p>
          <a:p>
            <a:endParaRPr lang="en-US" b="1" dirty="0">
              <a:solidFill>
                <a:srgbClr val="000000"/>
              </a:solidFill>
              <a:latin typeface="Calibri" panose="020F050202020403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Welcome back. We are so glad that you have taken time out of your day to join us for another exciting learning opportunity. As you recall, tuning in to how you’re doing on a daily basis may not be something everyone here is used to, but this type of regular self-check is critical for parents who are adopting or fostering children who may have experienced trauma, separation, or loss, as it will be helpful to become and stay aware of your own state of mind. It may seem like a simple exercise but be assured that knowing how we’re doing on any given day strengthens our ability to know when and how we need to get support and/or need a different balance. Doing this type of check in will also help us to teach and/or model this skill for children! Please take a moment to look at the color wheel and jot down on paper the color(s) that you are currently feeling.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Wait a little while to give participants time to complete the Color Wheel.</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Now that everybody has had the opportunity to do a quick check in, would someone like to share what color(s) they landed on today for the Color Wheel?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Call on someone who volunteers to share their color(s). If a challenging emotion or feeling is shared, thank the person and acknowledge their courage in sharing, pause for a moment, encourage everyone to take a deep breath, and transition to beginning the theme. </a:t>
            </a:r>
          </a:p>
          <a:p>
            <a:endParaRPr lang="en-US" dirty="0">
              <a:solidFill>
                <a:srgbClr val="000000"/>
              </a:solidFill>
              <a:latin typeface="Calibri" panose="020F0502020204030204" pitchFamily="34" charset="0"/>
            </a:endParaRPr>
          </a:p>
          <a:p>
            <a:endParaRPr lang="en-US"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A4D4FF90-BBA9-0441-A845-A77742F0EB79}"/>
              </a:ext>
            </a:extLst>
          </p:cNvPr>
          <p:cNvSpPr>
            <a:spLocks noGrp="1"/>
          </p:cNvSpPr>
          <p:nvPr>
            <p:ph type="sldNum" sz="quarter" idx="5"/>
          </p:nvPr>
        </p:nvSpPr>
        <p:spPr>
          <a:xfrm>
            <a:off x="6828979" y="9119474"/>
            <a:ext cx="484529" cy="481726"/>
          </a:xfrm>
          <a:prstGeom prst="rect">
            <a:avLst/>
          </a:prstGeom>
        </p:spPr>
        <p:txBody>
          <a:bodyPr vert="horz" lIns="96636" tIns="48318" rIns="96636" bIns="48318" rtlCol="0" anchor="ctr" anchorCtr="0"/>
          <a:lstStyle>
            <a:lvl1pPr algn="ctr">
              <a:defRPr sz="1000">
                <a:solidFill>
                  <a:schemeClr val="bg1"/>
                </a:solidFill>
              </a:defRPr>
            </a:lvl1pPr>
          </a:lstStyle>
          <a:p>
            <a:fld id="{3B90169C-AFAA-4B3F-91CC-5EC03E22AE25}" type="slidenum">
              <a:rPr lang="en-US" smtClean="0"/>
              <a:pPr/>
              <a:t>6</a:t>
            </a:fld>
            <a:endParaRPr lang="en-US" dirty="0"/>
          </a:p>
        </p:txBody>
      </p:sp>
    </p:spTree>
    <p:extLst>
      <p:ext uri="{BB962C8B-B14F-4D97-AF65-F5344CB8AC3E}">
        <p14:creationId xmlns:p14="http://schemas.microsoft.com/office/powerpoint/2010/main" val="145171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Show this slide briefly just before you start the class.</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Let’s get started! Welcome to the Maintaining Children’s Connections with Siblings, Extended Family Members, and Their Community theme.</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7</a:t>
            </a:fld>
            <a:endParaRPr lang="en-US" dirty="0"/>
          </a:p>
        </p:txBody>
      </p:sp>
      <p:sp>
        <p:nvSpPr>
          <p:cNvPr id="7" name="Slide Number Placeholder 6">
            <a:extLst>
              <a:ext uri="{FF2B5EF4-FFF2-40B4-BE49-F238E27FC236}">
                <a16:creationId xmlns:a16="http://schemas.microsoft.com/office/drawing/2014/main" id="{03052C4B-B221-6C4B-A61F-26592927948A}"/>
              </a:ext>
            </a:extLst>
          </p:cNvPr>
          <p:cNvSpPr txBox="1">
            <a:spLocks/>
          </p:cNvSpPr>
          <p:nvPr/>
        </p:nvSpPr>
        <p:spPr>
          <a:xfrm>
            <a:off x="6828979" y="9119474"/>
            <a:ext cx="484529" cy="481726"/>
          </a:xfrm>
          <a:prstGeom prst="rect">
            <a:avLst/>
          </a:prstGeom>
        </p:spPr>
        <p:txBody>
          <a:bodyPr vert="horz" lIns="96636" tIns="48318" rIns="96636" bIns="48318"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7</a:t>
            </a:fld>
            <a:endParaRPr lang="en-US" dirty="0"/>
          </a:p>
        </p:txBody>
      </p:sp>
    </p:spTree>
    <p:extLst>
      <p:ext uri="{BB962C8B-B14F-4D97-AF65-F5344CB8AC3E}">
        <p14:creationId xmlns:p14="http://schemas.microsoft.com/office/powerpoint/2010/main" val="368305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The opening quote slide should be used only for the first theme of the day. If combining several themes together on one day, the opening quote slide would be shown only after the Color Wheel at the beginning of </a:t>
            </a:r>
            <a:r>
              <a:rPr lang="en-US" dirty="0">
                <a:solidFill>
                  <a:srgbClr val="000000"/>
                </a:solidFill>
                <a:latin typeface="Calibri" panose="020F0502020204030204" pitchFamily="34" charset="0"/>
                <a:cs typeface="+mn-cs"/>
              </a:rPr>
              <a:t>the first theme</a:t>
            </a:r>
            <a:r>
              <a:rPr lang="en-US" kern="1200" dirty="0">
                <a:solidFill>
                  <a:srgbClr val="000000"/>
                </a:solidFill>
                <a:effectLst/>
                <a:latin typeface="Calibri" panose="020F0502020204030204" pitchFamily="34" charset="0"/>
                <a:ea typeface="+mn-ea"/>
                <a:cs typeface="+mn-cs"/>
              </a:rPr>
              <a:t>. It is important to always emphasize with this slide that this type of parenting involves lifelong learning and it will be critical for families to be invested in their own learning before and after a child is placed in their home. </a:t>
            </a:r>
          </a:p>
          <a:p>
            <a:r>
              <a:rPr lang="en-US" kern="1200" dirty="0">
                <a:solidFill>
                  <a:srgbClr val="000000"/>
                </a:solidFill>
                <a:effectLst/>
                <a:latin typeface="Calibri" panose="020F0502020204030204" pitchFamily="34" charset="0"/>
                <a:ea typeface="+mn-ea"/>
                <a:cs typeface="+mn-cs"/>
              </a:rPr>
              <a:t> </a:t>
            </a:r>
          </a:p>
          <a:p>
            <a:r>
              <a:rPr lang="en-US" b="1" kern="1200" dirty="0">
                <a:solidFill>
                  <a:srgbClr val="000000"/>
                </a:solidFill>
                <a:effectLst/>
                <a:latin typeface="Calibri" panose="020F0502020204030204" pitchFamily="34" charset="0"/>
                <a:ea typeface="+mn-ea"/>
                <a:cs typeface="+mn-cs"/>
              </a:rPr>
              <a:t>PARAPHRASE</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We are excited to share this lesson with all of you today. We are going to start with Maintaining Children’s Connections with Siblings, Extended Family Members, and their Community. As the slide states, this information will help to develop your capacity to support children and families. This type of parenting will require continuous learning. So, let’s dive in and see what important information we have to share with you today. </a:t>
            </a:r>
          </a:p>
          <a:p>
            <a:endParaRPr lang="en-US" kern="1200" dirty="0">
              <a:solidFill>
                <a:srgbClr val="000000"/>
              </a:solidFill>
              <a:effectLst/>
              <a:latin typeface="Calibri" panose="020F0502020204030204" pitchFamily="34" charset="0"/>
              <a:ea typeface="+mn-ea"/>
              <a:cs typeface="+mn-cs"/>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8</a:t>
            </a:fld>
            <a:endParaRPr lang="en-US" dirty="0"/>
          </a:p>
        </p:txBody>
      </p:sp>
      <p:sp>
        <p:nvSpPr>
          <p:cNvPr id="7" name="Slide Number Placeholder 6">
            <a:extLst>
              <a:ext uri="{FF2B5EF4-FFF2-40B4-BE49-F238E27FC236}">
                <a16:creationId xmlns:a16="http://schemas.microsoft.com/office/drawing/2014/main" id="{830566B2-051D-D348-8B55-5D2F344B460E}"/>
              </a:ext>
            </a:extLst>
          </p:cNvPr>
          <p:cNvSpPr txBox="1">
            <a:spLocks/>
          </p:cNvSpPr>
          <p:nvPr/>
        </p:nvSpPr>
        <p:spPr>
          <a:xfrm>
            <a:off x="6828979" y="9119474"/>
            <a:ext cx="484529" cy="481726"/>
          </a:xfrm>
          <a:prstGeom prst="rect">
            <a:avLst/>
          </a:prstGeom>
        </p:spPr>
        <p:txBody>
          <a:bodyPr vert="horz" lIns="96636" tIns="48318" rIns="96636" bIns="48318"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8</a:t>
            </a:fld>
            <a:endParaRPr lang="en-US" dirty="0"/>
          </a:p>
        </p:txBody>
      </p:sp>
    </p:spTree>
    <p:extLst>
      <p:ext uri="{BB962C8B-B14F-4D97-AF65-F5344CB8AC3E}">
        <p14:creationId xmlns:p14="http://schemas.microsoft.com/office/powerpoint/2010/main" val="73208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FACILTATOR’S NOTE</a:t>
            </a:r>
          </a:p>
          <a:p>
            <a:r>
              <a:rPr lang="en-US" dirty="0">
                <a:solidFill>
                  <a:srgbClr val="000000"/>
                </a:solidFill>
                <a:latin typeface="Calibri" panose="020F0502020204030204" pitchFamily="34" charset="0"/>
                <a:cs typeface="+mn-cs"/>
              </a:rPr>
              <a:t>Allow 40 minutes for this section.</a:t>
            </a:r>
          </a:p>
          <a:p>
            <a:endParaRPr lang="en-US"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r>
              <a:rPr lang="en-US" kern="1200" dirty="0">
                <a:solidFill>
                  <a:srgbClr val="000000"/>
                </a:solidFill>
                <a:effectLst/>
                <a:latin typeface="Calibri" panose="020F0502020204030204" pitchFamily="34" charset="0"/>
                <a:ea typeface="+mn-ea"/>
                <a:cs typeface="+mn-cs"/>
              </a:rPr>
              <a:t> </a:t>
            </a:r>
            <a:endParaRPr lang="en-US" b="0" kern="1200" dirty="0">
              <a:solidFill>
                <a:srgbClr val="000000"/>
              </a:solidFill>
              <a:effectLst/>
              <a:latin typeface="Calibri" panose="020F0502020204030204" pitchFamily="34" charset="0"/>
              <a:ea typeface="+mn-ea"/>
              <a:cs typeface="+mn-cs"/>
            </a:endParaRPr>
          </a:p>
          <a:p>
            <a:pPr marL="181193" indent="-181193">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It’s important for children in foster care or adoption to maintain connections not only with their parents, but also with their siblings, extended family members and their community. </a:t>
            </a:r>
          </a:p>
          <a:p>
            <a:pPr marL="181193" indent="-181193">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Parents who are fostering or adopting need to support these connections and to overcome barriers to maintaining those connections. </a:t>
            </a:r>
          </a:p>
          <a:p>
            <a:pPr marL="181193" indent="-181193">
              <a:buFont typeface="Arial" panose="020B0604020202020204" pitchFamily="34" charset="0"/>
              <a:buChar char="•"/>
            </a:pPr>
            <a:r>
              <a:rPr lang="en-US" dirty="0">
                <a:solidFill>
                  <a:srgbClr val="000000"/>
                </a:solidFill>
                <a:latin typeface="Calibri" panose="020F0502020204030204" pitchFamily="34" charset="0"/>
              </a:rPr>
              <a:t>We will look at the</a:t>
            </a:r>
            <a:r>
              <a:rPr lang="en-US" b="0" kern="1200" dirty="0">
                <a:solidFill>
                  <a:srgbClr val="000000"/>
                </a:solidFill>
                <a:effectLst/>
                <a:latin typeface="Calibri" panose="020F0502020204030204" pitchFamily="34" charset="0"/>
                <a:ea typeface="+mn-ea"/>
                <a:cs typeface="Arial" panose="020B0604020202020204" pitchFamily="34" charset="0"/>
              </a:rPr>
              <a:t> barriers that can make the connections hard to maintain, and finally look for strategies we can use to overcome the barriers.</a:t>
            </a:r>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9" y="9119474"/>
            <a:ext cx="484529" cy="481726"/>
          </a:xfrm>
          <a:prstGeom prst="rect">
            <a:avLst/>
          </a:prstGeom>
        </p:spPr>
        <p:txBody>
          <a:bodyPr vert="horz" lIns="96636" tIns="48318" rIns="96636" bIns="48318" rtlCol="0" anchor="ctr" anchorCtr="0"/>
          <a:lstStyle>
            <a:lvl1pPr algn="ctr">
              <a:defRPr sz="1000">
                <a:solidFill>
                  <a:schemeClr val="bg1"/>
                </a:solidFill>
              </a:defRPr>
            </a:lvl1pPr>
          </a:lstStyle>
          <a:p>
            <a:fld id="{3B90169C-AFAA-4B3F-91CC-5EC03E22AE25}" type="slidenum">
              <a:rPr lang="en-US" smtClean="0"/>
              <a:pPr/>
              <a:t>9</a:t>
            </a:fld>
            <a:endParaRPr lang="en-US" dirty="0"/>
          </a:p>
        </p:txBody>
      </p:sp>
    </p:spTree>
    <p:extLst>
      <p:ext uri="{BB962C8B-B14F-4D97-AF65-F5344CB8AC3E}">
        <p14:creationId xmlns:p14="http://schemas.microsoft.com/office/powerpoint/2010/main" val="394416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704380"/>
            <a:ext cx="4143828" cy="598460"/>
          </a:xfrm>
        </p:spPr>
        <p:txBody>
          <a:bodyPr lIns="0" tIns="0" rIns="0" bIns="0" anchor="t" anchorCtr="0">
            <a:normAutofit/>
          </a:bodyPr>
          <a:lstStyle>
            <a:lvl1pPr marL="0" indent="0" algn="l">
              <a:spcBef>
                <a:spcPts val="0"/>
              </a:spcBef>
              <a:buNone/>
              <a:defRPr sz="1425">
                <a:solidFill>
                  <a:schemeClr val="bg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878052"/>
            <a:ext cx="6731456" cy="1828800"/>
          </a:xfrm>
        </p:spPr>
        <p:txBody>
          <a:bodyPr/>
          <a:lstStyle>
            <a:lvl1pPr algn="l">
              <a:defRPr sz="3150" cap="none"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a:srcRect l="881" t="34411" r="3607" b="23761"/>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3803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3/21/2022</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468726" y="437990"/>
            <a:ext cx="8221916" cy="1290918"/>
          </a:xfrm>
        </p:spPr>
        <p:txBody>
          <a:bodyPr/>
          <a:lstStyle/>
          <a:p>
            <a:r>
              <a:rPr lang="en-US" dirty="0"/>
              <a:t>Click to edit Master title style</a:t>
            </a:r>
          </a:p>
        </p:txBody>
      </p:sp>
    </p:spTree>
    <p:extLst>
      <p:ext uri="{BB962C8B-B14F-4D97-AF65-F5344CB8AC3E}">
        <p14:creationId xmlns:p14="http://schemas.microsoft.com/office/powerpoint/2010/main" val="143878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3/21/2022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6313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3/21/2022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244" y="-9271"/>
            <a:ext cx="8229600" cy="463535"/>
          </a:xfrm>
          <a:prstGeom prst="rect">
            <a:avLst/>
          </a:prstGeom>
        </p:spPr>
      </p:pic>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525215EA-4043-864C-A612-9EA106758BF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A4D86CE9-760D-4381-A396-7B4F50153714}"/>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03470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5" name="Slide Number Placeholder 5">
            <a:extLst>
              <a:ext uri="{FF2B5EF4-FFF2-40B4-BE49-F238E27FC236}">
                <a16:creationId xmlns:a16="http://schemas.microsoft.com/office/drawing/2014/main" id="{DE6EA2DE-2940-0245-8509-4B17B4B0655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63423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3/21/2022</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60942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6665350" y="461963"/>
            <a:ext cx="2023037" cy="5942012"/>
          </a:xfrm>
          <a:prstGeom prst="rect">
            <a:avLst/>
          </a:prstGeom>
          <a:solidFill>
            <a:srgbClr val="94D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381" y="621136"/>
            <a:ext cx="5868105" cy="5772681"/>
          </a:xfr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3832" y="2306696"/>
            <a:ext cx="1673352" cy="2816352"/>
          </a:xfrm>
        </p:spPr>
        <p:txBody>
          <a:bodyPr tIns="0"/>
          <a:lstStyle>
            <a:lvl1pPr marL="0" indent="0">
              <a:buNone/>
              <a:defRPr sz="1050">
                <a:solidFill>
                  <a:schemeClr val="tx2">
                    <a:lumMod val="50000"/>
                  </a:schemeClr>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5613" y="6486525"/>
            <a:ext cx="2133600" cy="274320"/>
          </a:xfrm>
        </p:spPr>
        <p:txBody>
          <a:bodyPr/>
          <a:lstStyle/>
          <a:p>
            <a:fld id="{2C9F8950-2582-824D-A5A3-A49395D41DB5}" type="datetime1">
              <a:rPr lang="en-US" smtClean="0">
                <a:solidFill>
                  <a:srgbClr val="1F497D"/>
                </a:solidFill>
              </a:rPr>
              <a:pPr/>
              <a:t>3/21/2022</a:t>
            </a:fld>
            <a:endParaRPr lang="en-US" dirty="0">
              <a:solidFill>
                <a:srgbClr val="1F497D"/>
              </a:solidFill>
            </a:endParaRPr>
          </a:p>
        </p:txBody>
      </p:sp>
      <p:sp>
        <p:nvSpPr>
          <p:cNvPr id="11" name="Title 10"/>
          <p:cNvSpPr>
            <a:spLocks noGrp="1"/>
          </p:cNvSpPr>
          <p:nvPr>
            <p:ph type="title"/>
          </p:nvPr>
        </p:nvSpPr>
        <p:spPr>
          <a:xfrm>
            <a:off x="6853835" y="624072"/>
            <a:ext cx="1675660" cy="1673352"/>
          </a:xfrm>
        </p:spPr>
        <p:txBody>
          <a:bodyPr anchor="b"/>
          <a:lstStyle>
            <a:lvl1pPr algn="l">
              <a:defRPr sz="1500" spc="113" baseline="0"/>
            </a:lvl1pPr>
          </a:lstStyle>
          <a:p>
            <a:r>
              <a:rPr lang="en-US"/>
              <a:t>Click to edit Master title style</a:t>
            </a:r>
            <a:endParaRPr lang="en-US" dirty="0"/>
          </a:p>
        </p:txBody>
      </p:sp>
      <p:sp>
        <p:nvSpPr>
          <p:cNvPr id="13" name="Rectangle 12"/>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6" name="Slide Number Placeholder 5">
            <a:extLst>
              <a:ext uri="{FF2B5EF4-FFF2-40B4-BE49-F238E27FC236}">
                <a16:creationId xmlns:a16="http://schemas.microsoft.com/office/drawing/2014/main" id="{FE97E21E-0FAF-6C46-8D5B-71092AC46F2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CCBE4A16-4D2E-B544-A982-AA66B209F3A6}"/>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99080407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820655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34061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044355" y="2750421"/>
            <a:ext cx="5932489" cy="1355574"/>
          </a:xfrm>
          <a:prstGeom prst="rect">
            <a:avLst/>
          </a:prstGeom>
        </p:spPr>
      </p:pic>
      <p:sp>
        <p:nvSpPr>
          <p:cNvPr id="2" name="Vertical Title 1"/>
          <p:cNvSpPr>
            <a:spLocks noGrp="1"/>
          </p:cNvSpPr>
          <p:nvPr>
            <p:ph type="title" orient="vert"/>
          </p:nvPr>
        </p:nvSpPr>
        <p:spPr>
          <a:xfrm>
            <a:off x="7427626" y="852903"/>
            <a:ext cx="1177329" cy="528254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61963"/>
            <a:ext cx="6597504" cy="5932487"/>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3" name="Slide Number Placeholder 5">
            <a:extLst>
              <a:ext uri="{FF2B5EF4-FFF2-40B4-BE49-F238E27FC236}">
                <a16:creationId xmlns:a16="http://schemas.microsoft.com/office/drawing/2014/main" id="{C309BC1B-6D72-5746-8F95-8514FB6037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136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9051"/>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420601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9D2F27CC-6338-4729-B11B-A4280C98610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930" t="24525" r="11515" b="2920"/>
          <a:stretch/>
        </p:blipFill>
        <p:spPr bwMode="auto">
          <a:xfrm>
            <a:off x="259365" y="448638"/>
            <a:ext cx="8889901" cy="59487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TDC-Horizontal-Gradient-Light.png"/>
          <p:cNvPicPr>
            <a:picLocks noChangeAspect="1"/>
          </p:cNvPicPr>
          <p:nvPr userDrawn="1"/>
        </p:nvPicPr>
        <p:blipFill>
          <a:blip r:embed="rId3" cstate="print">
            <a:alphaModFix amt="67000"/>
            <a:extLst>
              <a:ext uri="{28A0092B-C50C-407E-A947-70E740481C1C}">
                <a14:useLocalDpi xmlns:a14="http://schemas.microsoft.com/office/drawing/2010/main"/>
              </a:ext>
            </a:extLst>
          </a:blip>
          <a:stretch>
            <a:fillRect/>
          </a:stretch>
        </p:blipFill>
        <p:spPr>
          <a:xfrm>
            <a:off x="457199" y="448638"/>
            <a:ext cx="8686801" cy="5952995"/>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8" name="Rectangle 17">
            <a:extLst>
              <a:ext uri="{FF2B5EF4-FFF2-40B4-BE49-F238E27FC236}">
                <a16:creationId xmlns:a16="http://schemas.microsoft.com/office/drawing/2014/main" id="{79B367D0-DB40-BC4D-A76F-6735E104C98B}"/>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9" name="Rectangle 18">
            <a:extLst>
              <a:ext uri="{FF2B5EF4-FFF2-40B4-BE49-F238E27FC236}">
                <a16:creationId xmlns:a16="http://schemas.microsoft.com/office/drawing/2014/main" id="{A7B12F67-5DC0-B347-B2BB-D65C577A0639}"/>
              </a:ext>
            </a:extLst>
          </p:cNvPr>
          <p:cNvSpPr/>
          <p:nvPr userDrawn="1"/>
        </p:nvSpPr>
        <p:spPr>
          <a:xfrm>
            <a:off x="1" y="452438"/>
            <a:ext cx="460536" cy="594836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86449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48639"/>
            <a:ext cx="4114801" cy="5952162"/>
          </a:xfrm>
          <a:prstGeom prst="rect">
            <a:avLst/>
          </a:prstGeom>
        </p:spPr>
      </p:pic>
      <p:sp>
        <p:nvSpPr>
          <p:cNvPr id="13" name="Title 12"/>
          <p:cNvSpPr>
            <a:spLocks noGrp="1"/>
          </p:cNvSpPr>
          <p:nvPr>
            <p:ph type="title"/>
          </p:nvPr>
        </p:nvSpPr>
        <p:spPr>
          <a:xfrm>
            <a:off x="821765" y="1778000"/>
            <a:ext cx="3137647" cy="3346824"/>
          </a:xfrm>
        </p:spPr>
        <p:txBody>
          <a:bodyPr/>
          <a:lstStyle>
            <a:lvl1pPr algn="ctr">
              <a:defRPr sz="3150" spc="113" baseline="0">
                <a:solidFill>
                  <a:schemeClr val="tx2">
                    <a:lumMod val="50000"/>
                  </a:schemeClr>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8" name="Rectangle 17">
            <a:extLst>
              <a:ext uri="{FF2B5EF4-FFF2-40B4-BE49-F238E27FC236}">
                <a16:creationId xmlns:a16="http://schemas.microsoft.com/office/drawing/2014/main" id="{CEE588A9-E60B-374B-A891-887DF639A626}"/>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9" name="Rectangle 18">
            <a:extLst>
              <a:ext uri="{FF2B5EF4-FFF2-40B4-BE49-F238E27FC236}">
                <a16:creationId xmlns:a16="http://schemas.microsoft.com/office/drawing/2014/main" id="{3BC41E82-512F-8848-B7AF-6A3B4E57734B}"/>
              </a:ext>
            </a:extLst>
          </p:cNvPr>
          <p:cNvSpPr/>
          <p:nvPr userDrawn="1"/>
        </p:nvSpPr>
        <p:spPr>
          <a:xfrm>
            <a:off x="1" y="452438"/>
            <a:ext cx="460536" cy="594836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41441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7" name="Rectangle 6">
            <a:extLst>
              <a:ext uri="{FF2B5EF4-FFF2-40B4-BE49-F238E27FC236}">
                <a16:creationId xmlns:a16="http://schemas.microsoft.com/office/drawing/2014/main" id="{EEB78E4E-1003-3840-AE38-09542885EE2A}"/>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a:extLst>
              <a:ext uri="{FF2B5EF4-FFF2-40B4-BE49-F238E27FC236}">
                <a16:creationId xmlns:a16="http://schemas.microsoft.com/office/drawing/2014/main" id="{418B275F-8C3B-B848-BF41-F4219E5A9230}"/>
              </a:ext>
            </a:extLst>
          </p:cNvPr>
          <p:cNvSpPr/>
          <p:nvPr userDrawn="1"/>
        </p:nvSpPr>
        <p:spPr>
          <a:xfrm>
            <a:off x="1" y="452438"/>
            <a:ext cx="460536" cy="594836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07548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97973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90513" indent="-255588">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FDF8F-9294-DD42-9E9C-4ADDEF186FBC}" type="datetime1">
              <a:rPr lang="en-US" smtClean="0">
                <a:solidFill>
                  <a:srgbClr val="1F497D"/>
                </a:solidFill>
              </a:rPr>
              <a:pPr/>
              <a:t>3/21/2022</a:t>
            </a:fld>
            <a:endParaRPr lang="en-US" dirty="0">
              <a:solidFill>
                <a:srgbClr val="1F497D"/>
              </a:solidFill>
            </a:endParaRPr>
          </a:p>
        </p:txBody>
      </p:sp>
      <p:sp>
        <p:nvSpPr>
          <p:cNvPr id="7" name="Title 6"/>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9C8D869-B4AD-D647-80E5-C7BF6FC5A9CA}"/>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089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E88C8-0BCD-7E49-86FA-D417136169FF}" type="datetime1">
              <a:rPr lang="en-US" smtClean="0">
                <a:solidFill>
                  <a:srgbClr val="1F497D"/>
                </a:solidFill>
              </a:rPr>
              <a:pPr/>
              <a:t>3/21/2022</a:t>
            </a:fld>
            <a:endParaRPr lang="en-US" dirty="0">
              <a:solidFill>
                <a:srgbClr val="1F497D"/>
              </a:solidFill>
            </a:endParaRPr>
          </a:p>
        </p:txBody>
      </p:sp>
      <p:sp>
        <p:nvSpPr>
          <p:cNvPr id="8" name="Title 7"/>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4CF9D544-D19D-5242-A5C4-C0D77D5BE07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66650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722438"/>
            <a:ext cx="4040188"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3" y="2438412"/>
            <a:ext cx="4040188"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722438"/>
            <a:ext cx="4041775"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2438412"/>
            <a:ext cx="4041775"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034640-FB7B-A745-AC94-3CA9C039DAB9}" type="datetime1">
              <a:rPr lang="en-US" smtClean="0">
                <a:solidFill>
                  <a:srgbClr val="1F497D"/>
                </a:solidFill>
              </a:rPr>
              <a:pPr/>
              <a:t>3/21/2022</a:t>
            </a:fld>
            <a:endParaRPr lang="en-US" dirty="0">
              <a:solidFill>
                <a:srgbClr val="1F497D"/>
              </a:solidFill>
            </a:endParaRPr>
          </a:p>
        </p:txBody>
      </p:sp>
      <p:sp>
        <p:nvSpPr>
          <p:cNvPr id="10" name="Title 9"/>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EDD37F6A-3F12-5449-AA7C-211FCAD05732}"/>
              </a:ext>
            </a:extLst>
          </p:cNvPr>
          <p:cNvSpPr>
            <a:spLocks noGrp="1"/>
          </p:cNvSpPr>
          <p:nvPr>
            <p:ph type="sldNum" sz="quarter" idx="11"/>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066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F47E0F-6339-6D4A-ADC3-45B08C09B923}"/>
              </a:ext>
            </a:extLst>
          </p:cNvPr>
          <p:cNvSpPr/>
          <p:nvPr userDrawn="1"/>
        </p:nvSpPr>
        <p:spPr>
          <a:xfrm>
            <a:off x="0" y="0"/>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Rectangle 12">
            <a:extLst>
              <a:ext uri="{FF2B5EF4-FFF2-40B4-BE49-F238E27FC236}">
                <a16:creationId xmlns:a16="http://schemas.microsoft.com/office/drawing/2014/main" id="{672EED24-305C-FB40-A9AD-C521A05E7E41}"/>
              </a:ext>
            </a:extLst>
          </p:cNvPr>
          <p:cNvSpPr/>
          <p:nvPr userDrawn="1"/>
        </p:nvSpPr>
        <p:spPr>
          <a:xfrm>
            <a:off x="1" y="452439"/>
            <a:ext cx="462775" cy="128016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4" name="Picture 13" descr="NTDC-Horizontal-Gradient-Light.png">
            <a:extLst>
              <a:ext uri="{FF2B5EF4-FFF2-40B4-BE49-F238E27FC236}">
                <a16:creationId xmlns:a16="http://schemas.microsoft.com/office/drawing/2014/main" id="{EC4B5B9C-4096-114B-A6F8-38F8E002A515}"/>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60538" y="452438"/>
            <a:ext cx="8229216" cy="1280160"/>
          </a:xfrm>
          <a:prstGeom prst="rect">
            <a:avLst/>
          </a:prstGeom>
        </p:spPr>
      </p:pic>
      <p:sp>
        <p:nvSpPr>
          <p:cNvPr id="3" name="Text Placeholder 2"/>
          <p:cNvSpPr>
            <a:spLocks noGrp="1"/>
          </p:cNvSpPr>
          <p:nvPr>
            <p:ph type="body" idx="1"/>
          </p:nvPr>
        </p:nvSpPr>
        <p:spPr>
          <a:xfrm>
            <a:off x="454246" y="1928305"/>
            <a:ext cx="8222762" cy="4198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latin typeface="Arial"/>
                <a:cs typeface="Arial"/>
              </a:defRPr>
            </a:lvl1pPr>
          </a:lstStyle>
          <a:p>
            <a:fld id="{4E05282C-4F37-834B-AEC1-CD0B849C1834}" type="datetime1">
              <a:rPr lang="en-US" smtClean="0">
                <a:solidFill>
                  <a:srgbClr val="1F497D"/>
                </a:solidFill>
              </a:rPr>
              <a:pPr/>
              <a:t>3/21/2022</a:t>
            </a:fld>
            <a:endParaRPr lang="en-US" dirty="0">
              <a:solidFill>
                <a:srgbClr val="1F497D"/>
              </a:solidFill>
            </a:endParaRPr>
          </a:p>
        </p:txBody>
      </p:sp>
      <p:sp>
        <p:nvSpPr>
          <p:cNvPr id="2" name="Title Placeholder 1"/>
          <p:cNvSpPr>
            <a:spLocks noGrp="1"/>
          </p:cNvSpPr>
          <p:nvPr>
            <p:ph type="title"/>
          </p:nvPr>
        </p:nvSpPr>
        <p:spPr>
          <a:xfrm>
            <a:off x="466992" y="452437"/>
            <a:ext cx="8222761" cy="1280161"/>
          </a:xfrm>
          <a:prstGeom prst="rect">
            <a:avLst/>
          </a:prstGeom>
        </p:spPr>
        <p:txBody>
          <a:bodyPr vert="horz" lIns="91440" tIns="45720" rIns="91440" bIns="45720" rtlCol="0" anchor="ctr">
            <a:noAutofit/>
          </a:bodyPr>
          <a:lstStyle/>
          <a:p>
            <a:r>
              <a:rPr lang="en-US" dirty="0"/>
              <a:t>Click to edit Master title style</a:t>
            </a:r>
          </a:p>
        </p:txBody>
      </p:sp>
      <p:sp>
        <p:nvSpPr>
          <p:cNvPr id="15" name="Rectangle 14"/>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pic>
        <p:nvPicPr>
          <p:cNvPr id="17" name="Picture 16" descr="NTDC-Logo-Mark.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Tree>
    <p:extLst>
      <p:ext uri="{BB962C8B-B14F-4D97-AF65-F5344CB8AC3E}">
        <p14:creationId xmlns:p14="http://schemas.microsoft.com/office/powerpoint/2010/main" val="81643274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73" r:id="rId4"/>
    <p:sldLayoutId id="2147483678" r:id="rId5"/>
    <p:sldLayoutId id="2147483674" r:id="rId6"/>
    <p:sldLayoutId id="2147483662" r:id="rId7"/>
    <p:sldLayoutId id="2147483664" r:id="rId8"/>
    <p:sldLayoutId id="2147483665" r:id="rId9"/>
    <p:sldLayoutId id="2147483666" r:id="rId10"/>
    <p:sldLayoutId id="2147483675" r:id="rId11"/>
    <p:sldLayoutId id="2147483667" r:id="rId12"/>
    <p:sldLayoutId id="2147483676" r:id="rId13"/>
    <p:sldLayoutId id="2147483679" r:id="rId14"/>
    <p:sldLayoutId id="2147483668" r:id="rId15"/>
    <p:sldLayoutId id="2147483669" r:id="rId16"/>
    <p:sldLayoutId id="2147483670" r:id="rId17"/>
    <p:sldLayoutId id="2147483671" r:id="rId18"/>
  </p:sldLayoutIdLst>
  <p:hf hdr="0" ftr="0" dt="0"/>
  <p:txStyles>
    <p:titleStyle>
      <a:lvl1pPr algn="ctr" defTabSz="685766" rtl="0" eaLnBrk="1" latinLnBrk="0" hangingPunct="1">
        <a:spcBef>
          <a:spcPct val="0"/>
        </a:spcBef>
        <a:buNone/>
        <a:defRPr sz="2000" kern="1200" cap="all" spc="150" baseline="0">
          <a:ln>
            <a:noFill/>
          </a:ln>
          <a:solidFill>
            <a:schemeClr val="tx2">
              <a:lumMod val="50000"/>
            </a:schemeClr>
          </a:solidFill>
          <a:effectLst/>
          <a:latin typeface="Arial Rounded MT Bold"/>
          <a:ea typeface="+mj-ea"/>
          <a:cs typeface="Arial Rounded MT Bold"/>
        </a:defRPr>
      </a:lvl1pPr>
    </p:titleStyle>
    <p:body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9016FBF2-EB6A-3C4A-9836-1BAA4CF15929}"/>
              </a:ext>
            </a:extLst>
          </p:cNvPr>
          <p:cNvSpPr txBox="1">
            <a:spLocks noGrp="1"/>
          </p:cNvSpPr>
          <p:nvPr>
            <p:ph type="title" idx="4294967295"/>
          </p:nvPr>
        </p:nvSpPr>
        <p:spPr>
          <a:xfrm>
            <a:off x="1299916" y="2489890"/>
            <a:ext cx="7844084"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600" b="0" i="0" u="none" strike="noStrike" kern="1200" cap="all" spc="113" normalizeH="0" baseline="0" noProof="0" dirty="0">
                <a:ln>
                  <a:noFill/>
                </a:ln>
                <a:solidFill>
                  <a:schemeClr val="bg1"/>
                </a:solidFill>
                <a:effectLst/>
                <a:uLnTx/>
                <a:uFillTx/>
                <a:latin typeface="Arial Rounded MT Bold" panose="020F0704030504030204" pitchFamily="34" charset="77"/>
                <a:ea typeface="+mj-ea"/>
                <a:cs typeface="Arial Rounded MT Bold"/>
              </a:rPr>
              <a:t>MAINTAINING CHILDREN’S CONNECTIONS WITH SIBLINGS, EXTENDED FAMILY MEMBERS, AND THEIR COMMUNITY</a:t>
            </a:r>
            <a:endParaRPr kumimoji="0" lang="en-US" sz="2600" b="0" i="0" u="none" strike="noStrike" kern="1200" cap="all" spc="113" normalizeH="0" baseline="0" noProof="0" dirty="0">
              <a:ln>
                <a:noFill/>
              </a:ln>
              <a:solidFill>
                <a:schemeClr val="bg1"/>
              </a:solidFill>
              <a:effectLst/>
              <a:uLnTx/>
              <a:uFillTx/>
              <a:latin typeface="Arial Rounded MT Bold"/>
              <a:ea typeface="+mj-ea"/>
              <a:cs typeface="Arial Rounded MT Bold"/>
            </a:endParaRPr>
          </a:p>
        </p:txBody>
      </p:sp>
      <p:sp>
        <p:nvSpPr>
          <p:cNvPr id="5" name="Subtitle 6">
            <a:extLst>
              <a:ext uri="{FF2B5EF4-FFF2-40B4-BE49-F238E27FC236}">
                <a16:creationId xmlns:a16="http://schemas.microsoft.com/office/drawing/2014/main" id="{2C40F7D0-C7B2-0348-864C-CC0FFA1B7C8A}"/>
              </a:ext>
            </a:extLst>
          </p:cNvPr>
          <p:cNvSpPr txBox="1">
            <a:spLocks/>
          </p:cNvSpPr>
          <p:nvPr/>
        </p:nvSpPr>
        <p:spPr>
          <a:xfrm>
            <a:off x="1421411" y="433468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FACILITATOR CLASSROOM GUIDE </a:t>
            </a:r>
          </a:p>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z="800" dirty="0" smtClean="0">
                <a:solidFill>
                  <a:schemeClr val="tx1"/>
                </a:solidFill>
              </a:rPr>
              <a:pPr/>
              <a:t>1</a:t>
            </a:fld>
            <a:endParaRPr lang="en-US" sz="800" dirty="0">
              <a:solidFill>
                <a:schemeClr val="tx1"/>
              </a:solidFill>
            </a:endParaRPr>
          </a:p>
        </p:txBody>
      </p:sp>
    </p:spTree>
    <p:extLst>
      <p:ext uri="{BB962C8B-B14F-4D97-AF65-F5344CB8AC3E}">
        <p14:creationId xmlns:p14="http://schemas.microsoft.com/office/powerpoint/2010/main" val="302813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42FE-D856-0C4C-B37F-80BFCCD5AC44}"/>
              </a:ext>
            </a:extLst>
          </p:cNvPr>
          <p:cNvSpPr>
            <a:spLocks noGrp="1"/>
          </p:cNvSpPr>
          <p:nvPr>
            <p:ph type="title"/>
          </p:nvPr>
        </p:nvSpPr>
        <p:spPr/>
        <p:txBody>
          <a:bodyPr/>
          <a:lstStyle/>
          <a:p>
            <a:r>
              <a:rPr lang="en-US" dirty="0"/>
              <a:t>Characteristics of successful foster and adoptive parents</a:t>
            </a:r>
          </a:p>
        </p:txBody>
      </p:sp>
      <p:pic>
        <p:nvPicPr>
          <p:cNvPr id="4" name="Picture 3" descr="Carto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
            <a:extLst>
              <a:ext uri="{FF2B5EF4-FFF2-40B4-BE49-F238E27FC236}">
                <a16:creationId xmlns:a16="http://schemas.microsoft.com/office/drawing/2014/main" id="{02793977-FC36-4191-9764-94C987B48E81}"/>
              </a:ext>
            </a:extLst>
          </p:cNvPr>
          <p:cNvPicPr>
            <a:picLocks noChangeAspect="1"/>
          </p:cNvPicPr>
          <p:nvPr/>
        </p:nvPicPr>
        <p:blipFill>
          <a:blip r:embed="rId3"/>
          <a:stretch>
            <a:fillRect/>
          </a:stretch>
        </p:blipFill>
        <p:spPr>
          <a:xfrm>
            <a:off x="468726" y="1969625"/>
            <a:ext cx="7171426" cy="3899819"/>
          </a:xfrm>
          <a:prstGeom prst="rect">
            <a:avLst/>
          </a:prstGeom>
        </p:spPr>
      </p:pic>
      <p:sp>
        <p:nvSpPr>
          <p:cNvPr id="9" name="Slide Number Placeholder 1">
            <a:extLst>
              <a:ext uri="{FF2B5EF4-FFF2-40B4-BE49-F238E27FC236}">
                <a16:creationId xmlns:a16="http://schemas.microsoft.com/office/drawing/2014/main" id="{5B45886A-66A4-DA43-9D6F-8E8AD595D018}"/>
              </a:ext>
            </a:extLst>
          </p:cNvPr>
          <p:cNvSpPr txBox="1">
            <a:spLocks/>
          </p:cNvSpPr>
          <p:nvPr/>
        </p:nvSpPr>
        <p:spPr>
          <a:xfrm>
            <a:off x="8757615" y="6470120"/>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10</a:t>
            </a:fld>
            <a:endParaRPr lang="en-US" sz="830" dirty="0">
              <a:solidFill>
                <a:schemeClr val="bg1"/>
              </a:solidFill>
            </a:endParaRPr>
          </a:p>
        </p:txBody>
      </p:sp>
    </p:spTree>
    <p:extLst>
      <p:ext uri="{BB962C8B-B14F-4D97-AF65-F5344CB8AC3E}">
        <p14:creationId xmlns:p14="http://schemas.microsoft.com/office/powerpoint/2010/main" val="348735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6049580" cy="1274322"/>
          </a:xfrm>
        </p:spPr>
        <p:txBody>
          <a:bodyPr/>
          <a:lstStyle/>
          <a:p>
            <a:r>
              <a:rPr lang="en-US" dirty="0"/>
              <a:t>Characteristics for maintaining Children’s Connections, 1 of 2</a:t>
            </a:r>
          </a:p>
        </p:txBody>
      </p:sp>
      <p:pic>
        <p:nvPicPr>
          <p:cNvPr id="4" name="Picture 3">
            <a:extLst>
              <a:ext uri="{FF2B5EF4-FFF2-40B4-BE49-F238E27FC236}">
                <a16:creationId xmlns:a16="http://schemas.microsoft.com/office/drawing/2014/main" id="{1797E7BB-9389-43A5-92D3-71FF0C8B957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327256" y="1966891"/>
            <a:ext cx="8417295" cy="5306068"/>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Self-awareness/Self-reflection</a:t>
            </a:r>
            <a:r>
              <a:rPr lang="en-US" sz="2000" b="1" u="sng" dirty="0">
                <a:latin typeface="Arial" panose="020B0604020202020204" pitchFamily="34" charset="0"/>
                <a:cs typeface="Arial" panose="020B0604020202020204" pitchFamily="34" charset="0"/>
              </a:rPr>
              <a:t>:</a:t>
            </a:r>
            <a:endParaRPr lang="en-US" sz="2000" b="1" u="sng" dirty="0">
              <a:solidFill>
                <a:srgbClr val="000000"/>
              </a:solidFill>
              <a:latin typeface="Arial" panose="020B0604020202020204" pitchFamily="34" charset="0"/>
              <a:cs typeface="Arial" panose="020B0604020202020204" pitchFamily="34" charset="0"/>
            </a:endParaRPr>
          </a:p>
          <a:p>
            <a:pPr marL="285750" marR="0" lvl="0" indent="-285750">
              <a:lnSpc>
                <a:spcPct val="107000"/>
              </a:lnSpc>
              <a:spcBef>
                <a:spcPts val="0"/>
              </a:spcBef>
              <a:spcAft>
                <a:spcPts val="0"/>
              </a:spcAft>
              <a:buFont typeface="Arial" panose="020B0604020202020204" pitchFamily="34" charset="0"/>
              <a:buChar char="•"/>
            </a:pPr>
            <a:r>
              <a:rPr lang="en-US" sz="1700" dirty="0">
                <a:effectLst/>
                <a:ea typeface="Calibri" panose="020F0502020204030204" pitchFamily="34" charset="0"/>
                <a:cs typeface="Times New Roman" panose="02020603050405020304" pitchFamily="18" charset="0"/>
              </a:rPr>
              <a:t>Parents can identify why they have responded to a child in a certain way.</a:t>
            </a:r>
            <a:r>
              <a:rPr lang="en-US" sz="1700" dirty="0">
                <a:solidFill>
                  <a:srgbClr val="000000"/>
                </a:solidFill>
                <a:effectLst/>
                <a:ea typeface="Times New Roman" panose="02020603050405020304" pitchFamily="18"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r>
              <a:rPr lang="en-US" sz="1700" dirty="0">
                <a:solidFill>
                  <a:srgbClr val="000000"/>
                </a:solidFill>
                <a:effectLst/>
                <a:ea typeface="Times New Roman" panose="02020603050405020304" pitchFamily="18" charset="0"/>
                <a:cs typeface="Times New Roman" panose="02020603050405020304" pitchFamily="18" charset="0"/>
              </a:rPr>
              <a:t> </a:t>
            </a:r>
            <a:r>
              <a:rPr lang="en-US" sz="1700" dirty="0">
                <a:solidFill>
                  <a:srgbClr val="000000"/>
                </a:solidFill>
                <a:effectLst/>
                <a:ea typeface="Calibri" panose="020F0502020204030204" pitchFamily="34" charset="0"/>
                <a:cs typeface="Times New Roman" panose="02020603050405020304" pitchFamily="18" charset="0"/>
              </a:rPr>
              <a:t>Parents can identify what was good, bad, and different about the way they were raised, while adjusting their own parenting to meet a child’s needs. </a:t>
            </a:r>
            <a:endParaRPr lang="en-US" sz="1700" dirty="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700" dirty="0">
                <a:solidFill>
                  <a:srgbClr val="000000"/>
                </a:solidFill>
                <a:effectLst/>
                <a:ea typeface="Times New Roman" panose="02020603050405020304" pitchFamily="18" charset="0"/>
                <a:cs typeface="Times New Roman" panose="02020603050405020304" pitchFamily="18" charset="0"/>
              </a:rPr>
              <a:t>Parents can identify and forgive themselves for having negative feelings towards a child, moving from disappointment to acceptance. </a:t>
            </a:r>
            <a:endParaRPr lang="en-US" sz="1700" dirty="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700" dirty="0">
                <a:solidFill>
                  <a:srgbClr val="000000"/>
                </a:solidFill>
                <a:effectLst/>
                <a:ea typeface="Times New Roman" panose="02020603050405020304" pitchFamily="18" charset="0"/>
              </a:rPr>
              <a:t>Parents are aware of their own history of experiencing loss and being hurt and can identify how this history can negatively impact their parenting if they are not careful.</a:t>
            </a:r>
          </a:p>
          <a:p>
            <a:pPr>
              <a:lnSpc>
                <a:spcPct val="107000"/>
              </a:lnSpc>
            </a:pPr>
            <a:r>
              <a:rPr lang="en-US" b="1" u="sng" dirty="0">
                <a:solidFill>
                  <a:srgbClr val="000000"/>
                </a:solidFill>
                <a:effectLst/>
                <a:ea typeface="Times New Roman" panose="02020603050405020304" pitchFamily="18" charset="0"/>
                <a:cs typeface="Times New Roman" panose="02020603050405020304" pitchFamily="18" charset="0"/>
              </a:rPr>
              <a:t>Appreciation for Diversity / Other World Views</a:t>
            </a:r>
            <a:r>
              <a:rPr lang="en-US" b="1" u="sng" dirty="0">
                <a:ea typeface="Times New Roman" panose="02020603050405020304" pitchFamily="18" charset="0"/>
                <a:cs typeface="Times New Roman" panose="02020603050405020304" pitchFamily="18" charset="0"/>
              </a:rPr>
              <a:t>:</a:t>
            </a:r>
            <a:endParaRPr lang="en-US" u="sng" dirty="0">
              <a:solidFill>
                <a:srgbClr val="000000"/>
              </a:solidFill>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700" dirty="0">
                <a:solidFill>
                  <a:srgbClr val="000000"/>
                </a:solidFill>
                <a:effectLst/>
                <a:ea typeface="Calibri" panose="020F0502020204030204" pitchFamily="34" charset="0"/>
                <a:cs typeface="Times New Roman" panose="02020603050405020304" pitchFamily="18" charset="0"/>
              </a:rPr>
              <a:t>Parents understand and have a sense of respect for a child who brings a different set of values with them. </a:t>
            </a:r>
            <a:endParaRPr lang="en-US" sz="1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700" dirty="0">
                <a:solidFill>
                  <a:srgbClr val="000000"/>
                </a:solidFill>
                <a:effectLst/>
                <a:ea typeface="Calibri" panose="020F0502020204030204" pitchFamily="34" charset="0"/>
                <a:cs typeface="Times New Roman" panose="02020603050405020304" pitchFamily="18" charset="0"/>
              </a:rPr>
              <a:t>Parents can</a:t>
            </a:r>
            <a:r>
              <a:rPr lang="en-US" sz="1700" dirty="0">
                <a:solidFill>
                  <a:srgbClr val="000000"/>
                </a:solidFill>
                <a:effectLst/>
                <a:ea typeface="Times New Roman" panose="02020603050405020304" pitchFamily="18" charset="0"/>
                <a:cs typeface="Times New Roman" panose="02020603050405020304" pitchFamily="18" charset="0"/>
              </a:rPr>
              <a:t> reconcile that the child’s behaviors and values may not align with their personal values and that this will feel uncomfortable and at times, feel wrong. Parents know that if not resolved/accepted, this can be a real source of discontent, tension, and conflict in the parenting of the child.</a:t>
            </a:r>
            <a:endParaRPr lang="en-US" sz="17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7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11</a:t>
            </a:fld>
            <a:endParaRPr lang="en-US" dirty="0"/>
          </a:p>
        </p:txBody>
      </p:sp>
    </p:spTree>
    <p:extLst>
      <p:ext uri="{BB962C8B-B14F-4D97-AF65-F5344CB8AC3E}">
        <p14:creationId xmlns:p14="http://schemas.microsoft.com/office/powerpoint/2010/main" val="272771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6049580" cy="1274322"/>
          </a:xfrm>
        </p:spPr>
        <p:txBody>
          <a:bodyPr/>
          <a:lstStyle/>
          <a:p>
            <a:r>
              <a:rPr lang="en-US" dirty="0"/>
              <a:t>Characteristics for Maintaining children’s Connections, 2 of 2  </a:t>
            </a:r>
          </a:p>
        </p:txBody>
      </p:sp>
      <p:pic>
        <p:nvPicPr>
          <p:cNvPr id="4" name="Picture 3">
            <a:extLst>
              <a:ext uri="{FF2B5EF4-FFF2-40B4-BE49-F238E27FC236}">
                <a16:creationId xmlns:a16="http://schemas.microsoft.com/office/drawing/2014/main" id="{1797E7BB-9389-43A5-92D3-71FF0C8B957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8530"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327256" y="2459504"/>
            <a:ext cx="8417295" cy="2955746"/>
          </a:xfrm>
          <a:prstGeom prst="rect">
            <a:avLst/>
          </a:prstGeom>
          <a:noFill/>
        </p:spPr>
        <p:txBody>
          <a:bodyPr wrap="square" rtlCol="0">
            <a:spAutoFit/>
          </a:bodyPr>
          <a:lstStyle/>
          <a:p>
            <a:r>
              <a:rPr lang="en-US" b="1" u="sng" dirty="0"/>
              <a:t>Relationally-Oriented</a:t>
            </a:r>
            <a:r>
              <a:rPr lang="en-US" dirty="0"/>
              <a:t>:</a:t>
            </a:r>
          </a:p>
          <a:p>
            <a:pPr marL="342900" marR="0" lvl="0" indent="-342900">
              <a:lnSpc>
                <a:spcPct val="107000"/>
              </a:lnSpc>
              <a:spcBef>
                <a:spcPts val="0"/>
              </a:spcBef>
              <a:spcAft>
                <a:spcPts val="0"/>
              </a:spcAft>
              <a:buFont typeface="Symbol" panose="05050102010706020507" pitchFamily="18" charset="2"/>
              <a:buChar char=""/>
            </a:pPr>
            <a:r>
              <a:rPr lang="en-US" sz="1700" dirty="0">
                <a:solidFill>
                  <a:srgbClr val="000000"/>
                </a:solidFill>
                <a:effectLst/>
                <a:ea typeface="Calibri" panose="020F0502020204030204" pitchFamily="34" charset="0"/>
                <a:cs typeface="Times New Roman" panose="02020603050405020304" pitchFamily="18" charset="0"/>
              </a:rPr>
              <a:t>Parents recognize and value the relationships the child has with others including their family. </a:t>
            </a:r>
            <a:endParaRPr lang="en-US" sz="1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700" dirty="0">
                <a:solidFill>
                  <a:srgbClr val="000000"/>
                </a:solidFill>
                <a:effectLst/>
                <a:ea typeface="Calibri" panose="020F0502020204030204" pitchFamily="34" charset="0"/>
                <a:cs typeface="Times New Roman" panose="02020603050405020304" pitchFamily="18" charset="0"/>
              </a:rPr>
              <a:t>Parents show </a:t>
            </a:r>
            <a:r>
              <a:rPr lang="en-US" sz="1700" dirty="0">
                <a:effectLst/>
                <a:ea typeface="Calibri" panose="020F0502020204030204" pitchFamily="34" charset="0"/>
                <a:cs typeface="Times New Roman" panose="02020603050405020304" pitchFamily="18" charset="0"/>
              </a:rPr>
              <a:t>respect for the child’s family and previous relationships, and to the child.</a:t>
            </a:r>
            <a:r>
              <a:rPr lang="en-US" sz="1700" dirty="0">
                <a:solidFill>
                  <a:srgbClr val="000000"/>
                </a:solidFill>
                <a:effectLst/>
                <a:ea typeface="Calibri" panose="020F0502020204030204" pitchFamily="34" charset="0"/>
                <a:cs typeface="Times New Roman" panose="02020603050405020304" pitchFamily="18" charset="0"/>
              </a:rPr>
              <a:t> </a:t>
            </a:r>
            <a:endParaRPr lang="en-US" sz="1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700" dirty="0">
                <a:solidFill>
                  <a:srgbClr val="000000"/>
                </a:solidFill>
                <a:effectLst/>
                <a:ea typeface="Calibri" panose="020F0502020204030204" pitchFamily="34" charset="0"/>
                <a:cs typeface="Times New Roman" panose="02020603050405020304" pitchFamily="18" charset="0"/>
              </a:rPr>
              <a:t>Parents move beyond any anger or jealousy they may feel toward the child’s family to help the child </a:t>
            </a:r>
            <a:r>
              <a:rPr lang="en-US" sz="1700" dirty="0">
                <a:effectLst/>
                <a:ea typeface="Calibri" panose="020F0502020204030204" pitchFamily="34" charset="0"/>
                <a:cs typeface="Times New Roman" panose="02020603050405020304" pitchFamily="18" charset="0"/>
              </a:rPr>
              <a:t>resolve relationship issues with their family members and former foster families.</a:t>
            </a:r>
          </a:p>
          <a:p>
            <a:pPr marL="342900" marR="0" lvl="0" indent="-342900">
              <a:lnSpc>
                <a:spcPct val="107000"/>
              </a:lnSpc>
              <a:spcBef>
                <a:spcPts val="0"/>
              </a:spcBef>
              <a:spcAft>
                <a:spcPts val="800"/>
              </a:spcAft>
              <a:buFont typeface="Symbol" panose="05050102010706020507" pitchFamily="18" charset="2"/>
              <a:buChar char=""/>
            </a:pPr>
            <a:r>
              <a:rPr lang="en-US" sz="1700" dirty="0">
                <a:solidFill>
                  <a:srgbClr val="000000"/>
                </a:solidFill>
                <a:effectLst/>
                <a:ea typeface="Calibri" panose="020F0502020204030204" pitchFamily="34" charset="0"/>
              </a:rPr>
              <a:t>Parents can help a child grieve losses, maintain connections, and feel good about themselves.</a:t>
            </a:r>
            <a:endParaRPr lang="en-US" sz="1700" dirty="0"/>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12</a:t>
            </a:fld>
            <a:endParaRPr lang="en-US" dirty="0"/>
          </a:p>
        </p:txBody>
      </p:sp>
    </p:spTree>
    <p:extLst>
      <p:ext uri="{BB962C8B-B14F-4D97-AF65-F5344CB8AC3E}">
        <p14:creationId xmlns:p14="http://schemas.microsoft.com/office/powerpoint/2010/main" val="230441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4B331-206D-48C7-BBCC-A33372D0F2E5}"/>
              </a:ext>
            </a:extLst>
          </p:cNvPr>
          <p:cNvSpPr>
            <a:spLocks noGrp="1"/>
          </p:cNvSpPr>
          <p:nvPr>
            <p:ph type="title"/>
          </p:nvPr>
        </p:nvSpPr>
        <p:spPr/>
        <p:txBody>
          <a:bodyPr/>
          <a:lstStyle/>
          <a:p>
            <a:r>
              <a:rPr lang="en-US" sz="2400" dirty="0"/>
              <a:t>Connections are Important</a:t>
            </a:r>
          </a:p>
        </p:txBody>
      </p:sp>
      <p:pic>
        <p:nvPicPr>
          <p:cNvPr id="6150" name="Picture 6" descr="Photo of a group of people joining hands.">
            <a:extLst>
              <a:ext uri="{FF2B5EF4-FFF2-40B4-BE49-F238E27FC236}">
                <a16:creationId xmlns:a16="http://schemas.microsoft.com/office/drawing/2014/main" id="{D4EDD81E-FC2C-42FB-B0B1-A9E24E98D4AE}"/>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05" t="11476" r="2582" b="5488"/>
          <a:stretch/>
        </p:blipFill>
        <p:spPr bwMode="auto">
          <a:xfrm>
            <a:off x="457200" y="1714500"/>
            <a:ext cx="8229600" cy="46863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5A9D861-338D-4712-B058-F566E20067C4}"/>
              </a:ext>
            </a:extLst>
          </p:cNvPr>
          <p:cNvSpPr>
            <a:spLocks noGrp="1"/>
          </p:cNvSpPr>
          <p:nvPr>
            <p:ph type="sldNum" sz="quarter" idx="4"/>
          </p:nvPr>
        </p:nvSpPr>
        <p:spPr/>
        <p:txBody>
          <a:bodyPr/>
          <a:lstStyle/>
          <a:p>
            <a:fld id="{773137DE-5778-4973-8EC8-21DEEF19827C}" type="slidenum">
              <a:rPr lang="en-US" smtClean="0"/>
              <a:pPr/>
              <a:t>13</a:t>
            </a:fld>
            <a:endParaRPr lang="en-US" dirty="0"/>
          </a:p>
        </p:txBody>
      </p:sp>
    </p:spTree>
    <p:extLst>
      <p:ext uri="{BB962C8B-B14F-4D97-AF65-F5344CB8AC3E}">
        <p14:creationId xmlns:p14="http://schemas.microsoft.com/office/powerpoint/2010/main" val="1014554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52596-5C97-4A3D-A582-8B57B23736E6}"/>
              </a:ext>
            </a:extLst>
          </p:cNvPr>
          <p:cNvSpPr>
            <a:spLocks noGrp="1"/>
          </p:cNvSpPr>
          <p:nvPr>
            <p:ph type="title"/>
          </p:nvPr>
        </p:nvSpPr>
        <p:spPr/>
        <p:txBody>
          <a:bodyPr/>
          <a:lstStyle/>
          <a:p>
            <a:r>
              <a:rPr lang="en-US" dirty="0"/>
              <a:t>Connections with Siblings</a:t>
            </a:r>
          </a:p>
        </p:txBody>
      </p:sp>
      <p:pic>
        <p:nvPicPr>
          <p:cNvPr id="10" name="Content Placeholder 9" descr="Photo of four young siblings.">
            <a:extLst>
              <a:ext uri="{FF2B5EF4-FFF2-40B4-BE49-F238E27FC236}">
                <a16:creationId xmlns:a16="http://schemas.microsoft.com/office/drawing/2014/main" id="{151D5BDB-1C85-4E56-B516-804B0B3564B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17063" y="1928813"/>
            <a:ext cx="6297174" cy="4197350"/>
          </a:xfrm>
        </p:spPr>
      </p:pic>
      <p:sp>
        <p:nvSpPr>
          <p:cNvPr id="4" name="Slide Number Placeholder 3">
            <a:extLst>
              <a:ext uri="{FF2B5EF4-FFF2-40B4-BE49-F238E27FC236}">
                <a16:creationId xmlns:a16="http://schemas.microsoft.com/office/drawing/2014/main" id="{2D5B3DF1-E4EA-4334-A9C5-EF63FEAE4042}"/>
              </a:ext>
            </a:extLst>
          </p:cNvPr>
          <p:cNvSpPr>
            <a:spLocks noGrp="1"/>
          </p:cNvSpPr>
          <p:nvPr>
            <p:ph type="sldNum" sz="quarter" idx="4"/>
          </p:nvPr>
        </p:nvSpPr>
        <p:spPr/>
        <p:txBody>
          <a:bodyPr/>
          <a:lstStyle/>
          <a:p>
            <a:fld id="{773137DE-5778-4973-8EC8-21DEEF19827C}" type="slidenum">
              <a:rPr lang="en-US" smtClean="0"/>
              <a:pPr/>
              <a:t>14</a:t>
            </a:fld>
            <a:endParaRPr lang="en-US" dirty="0"/>
          </a:p>
        </p:txBody>
      </p:sp>
    </p:spTree>
    <p:extLst>
      <p:ext uri="{BB962C8B-B14F-4D97-AF65-F5344CB8AC3E}">
        <p14:creationId xmlns:p14="http://schemas.microsoft.com/office/powerpoint/2010/main" val="1285886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7C3D-E80A-4F2D-8B06-B92A444CF819}"/>
              </a:ext>
            </a:extLst>
          </p:cNvPr>
          <p:cNvSpPr>
            <a:spLocks noGrp="1"/>
          </p:cNvSpPr>
          <p:nvPr>
            <p:ph type="title"/>
          </p:nvPr>
        </p:nvSpPr>
        <p:spPr/>
        <p:txBody>
          <a:bodyPr/>
          <a:lstStyle/>
          <a:p>
            <a:r>
              <a:rPr lang="en-US" sz="2400" dirty="0"/>
              <a:t>FOSTER:  Grief and Loss in Children </a:t>
            </a:r>
          </a:p>
        </p:txBody>
      </p:sp>
      <p:pic>
        <p:nvPicPr>
          <p:cNvPr id="6" name="Picture 5" descr="Illustration of a video player with a play button.">
            <a:extLst>
              <a:ext uri="{FF2B5EF4-FFF2-40B4-BE49-F238E27FC236}">
                <a16:creationId xmlns:a16="http://schemas.microsoft.com/office/drawing/2014/main" id="{211CD292-2EC2-4D96-B0E2-C95C432FC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384" y="1732598"/>
            <a:ext cx="5829975" cy="4129370"/>
          </a:xfrm>
          <a:prstGeom prst="rect">
            <a:avLst/>
          </a:prstGeom>
        </p:spPr>
      </p:pic>
      <p:sp>
        <p:nvSpPr>
          <p:cNvPr id="7" name="TextBox 6">
            <a:extLst>
              <a:ext uri="{FF2B5EF4-FFF2-40B4-BE49-F238E27FC236}">
                <a16:creationId xmlns:a16="http://schemas.microsoft.com/office/drawing/2014/main" id="{6539098A-A506-44BE-87F6-5215006B24F8}"/>
              </a:ext>
            </a:extLst>
          </p:cNvPr>
          <p:cNvSpPr txBox="1"/>
          <p:nvPr/>
        </p:nvSpPr>
        <p:spPr>
          <a:xfrm>
            <a:off x="6372" y="6133891"/>
            <a:ext cx="4572000" cy="646331"/>
          </a:xfrm>
          <a:prstGeom prst="rect">
            <a:avLst/>
          </a:prstGeom>
          <a:noFill/>
        </p:spPr>
        <p:txBody>
          <a:bodyPr wrap="square">
            <a:sp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video includes a clip of the documentary </a:t>
            </a:r>
            <a:r>
              <a:rPr lang="en-US" sz="1200" i="1" dirty="0">
                <a:effectLst/>
                <a:latin typeface="Calibri" panose="020F0502020204030204" pitchFamily="34" charset="0"/>
                <a:ea typeface="Calibri" panose="020F0502020204030204" pitchFamily="34" charset="0"/>
              </a:rPr>
              <a:t>FOSTER</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Foster footage courtesy of Participant Media, LLC. © 2018 Sabine Films, Inc. All rights reserved.</a:t>
            </a:r>
          </a:p>
        </p:txBody>
      </p:sp>
      <p:sp>
        <p:nvSpPr>
          <p:cNvPr id="4" name="Slide Number Placeholder 3">
            <a:extLst>
              <a:ext uri="{FF2B5EF4-FFF2-40B4-BE49-F238E27FC236}">
                <a16:creationId xmlns:a16="http://schemas.microsoft.com/office/drawing/2014/main" id="{AEF0EA5D-740B-4A83-BDB0-CF5AC9B787CE}"/>
              </a:ext>
            </a:extLst>
          </p:cNvPr>
          <p:cNvSpPr>
            <a:spLocks noGrp="1"/>
          </p:cNvSpPr>
          <p:nvPr>
            <p:ph type="sldNum" sz="quarter" idx="4"/>
          </p:nvPr>
        </p:nvSpPr>
        <p:spPr/>
        <p:txBody>
          <a:bodyPr/>
          <a:lstStyle/>
          <a:p>
            <a:fld id="{773137DE-5778-4973-8EC8-21DEEF19827C}" type="slidenum">
              <a:rPr lang="en-US" smtClean="0"/>
              <a:pPr/>
              <a:t>15</a:t>
            </a:fld>
            <a:endParaRPr lang="en-US" dirty="0"/>
          </a:p>
        </p:txBody>
      </p:sp>
    </p:spTree>
    <p:extLst>
      <p:ext uri="{BB962C8B-B14F-4D97-AF65-F5344CB8AC3E}">
        <p14:creationId xmlns:p14="http://schemas.microsoft.com/office/powerpoint/2010/main" val="2282639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707E7-7FC9-4209-81D4-71CDF239BED1}"/>
              </a:ext>
            </a:extLst>
          </p:cNvPr>
          <p:cNvSpPr>
            <a:spLocks noGrp="1"/>
          </p:cNvSpPr>
          <p:nvPr>
            <p:ph type="title"/>
          </p:nvPr>
        </p:nvSpPr>
        <p:spPr>
          <a:xfrm>
            <a:off x="461042" y="437990"/>
            <a:ext cx="8221916" cy="1290918"/>
          </a:xfrm>
        </p:spPr>
        <p:txBody>
          <a:bodyPr/>
          <a:lstStyle/>
          <a:p>
            <a:r>
              <a:rPr lang="en-US" sz="2400" dirty="0"/>
              <a:t>When Siblings Remain with the Parents</a:t>
            </a:r>
          </a:p>
        </p:txBody>
      </p:sp>
      <p:pic>
        <p:nvPicPr>
          <p:cNvPr id="7" name="Picture 6" descr="Graphic showing one sibling remaining with parents and another removed from the home, connected with a red arrow.">
            <a:extLst>
              <a:ext uri="{FF2B5EF4-FFF2-40B4-BE49-F238E27FC236}">
                <a16:creationId xmlns:a16="http://schemas.microsoft.com/office/drawing/2014/main" id="{9209D358-E47C-4534-90C7-B9E704A5C277}"/>
              </a:ext>
            </a:extLst>
          </p:cNvPr>
          <p:cNvPicPr>
            <a:picLocks noChangeAspect="1"/>
          </p:cNvPicPr>
          <p:nvPr/>
        </p:nvPicPr>
        <p:blipFill>
          <a:blip r:embed="rId3"/>
          <a:stretch>
            <a:fillRect/>
          </a:stretch>
        </p:blipFill>
        <p:spPr>
          <a:xfrm>
            <a:off x="461042" y="1830715"/>
            <a:ext cx="8113217" cy="4589295"/>
          </a:xfrm>
          <a:prstGeom prst="rect">
            <a:avLst/>
          </a:prstGeom>
        </p:spPr>
      </p:pic>
      <p:sp>
        <p:nvSpPr>
          <p:cNvPr id="3" name="Slide Number Placeholder 2">
            <a:extLst>
              <a:ext uri="{FF2B5EF4-FFF2-40B4-BE49-F238E27FC236}">
                <a16:creationId xmlns:a16="http://schemas.microsoft.com/office/drawing/2014/main" id="{3FFD695F-551E-43FD-8790-54E4244AE4CF}"/>
              </a:ext>
            </a:extLst>
          </p:cNvPr>
          <p:cNvSpPr>
            <a:spLocks noGrp="1"/>
          </p:cNvSpPr>
          <p:nvPr>
            <p:ph type="sldNum" sz="quarter" idx="12"/>
          </p:nvPr>
        </p:nvSpPr>
        <p:spPr/>
        <p:txBody>
          <a:bodyPr/>
          <a:lstStyle/>
          <a:p>
            <a:fld id="{773137DE-5778-4973-8EC8-21DEEF19827C}" type="slidenum">
              <a:rPr lang="en-US" smtClean="0"/>
              <a:pPr/>
              <a:t>16</a:t>
            </a:fld>
            <a:endParaRPr lang="en-US" dirty="0"/>
          </a:p>
        </p:txBody>
      </p:sp>
    </p:spTree>
    <p:extLst>
      <p:ext uri="{BB962C8B-B14F-4D97-AF65-F5344CB8AC3E}">
        <p14:creationId xmlns:p14="http://schemas.microsoft.com/office/powerpoint/2010/main" val="327378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707E7-7FC9-4209-81D4-71CDF239BED1}"/>
              </a:ext>
            </a:extLst>
          </p:cNvPr>
          <p:cNvSpPr>
            <a:spLocks noGrp="1"/>
          </p:cNvSpPr>
          <p:nvPr>
            <p:ph type="title"/>
          </p:nvPr>
        </p:nvSpPr>
        <p:spPr/>
        <p:txBody>
          <a:bodyPr/>
          <a:lstStyle/>
          <a:p>
            <a:r>
              <a:rPr lang="en-US" sz="2400" dirty="0"/>
              <a:t>Fostering connections between siblings</a:t>
            </a:r>
          </a:p>
        </p:txBody>
      </p:sp>
      <p:pic>
        <p:nvPicPr>
          <p:cNvPr id="9" name="Picture 8" descr="Graphic showing a sibling across different counties connected by a red arrow with a question mark.">
            <a:extLst>
              <a:ext uri="{FF2B5EF4-FFF2-40B4-BE49-F238E27FC236}">
                <a16:creationId xmlns:a16="http://schemas.microsoft.com/office/drawing/2014/main" id="{C570AE00-D156-4A94-BE8A-2AD769F09495}"/>
              </a:ext>
            </a:extLst>
          </p:cNvPr>
          <p:cNvPicPr>
            <a:picLocks noChangeAspect="1"/>
          </p:cNvPicPr>
          <p:nvPr/>
        </p:nvPicPr>
        <p:blipFill>
          <a:blip r:embed="rId3"/>
          <a:stretch>
            <a:fillRect/>
          </a:stretch>
        </p:blipFill>
        <p:spPr>
          <a:xfrm>
            <a:off x="453359" y="1728908"/>
            <a:ext cx="8221916" cy="4603671"/>
          </a:xfrm>
          <a:prstGeom prst="rect">
            <a:avLst/>
          </a:prstGeom>
        </p:spPr>
      </p:pic>
      <p:sp>
        <p:nvSpPr>
          <p:cNvPr id="3" name="Slide Number Placeholder 2">
            <a:extLst>
              <a:ext uri="{FF2B5EF4-FFF2-40B4-BE49-F238E27FC236}">
                <a16:creationId xmlns:a16="http://schemas.microsoft.com/office/drawing/2014/main" id="{3FFD695F-551E-43FD-8790-54E4244AE4CF}"/>
              </a:ext>
            </a:extLst>
          </p:cNvPr>
          <p:cNvSpPr>
            <a:spLocks noGrp="1"/>
          </p:cNvSpPr>
          <p:nvPr>
            <p:ph type="sldNum" sz="quarter" idx="12"/>
          </p:nvPr>
        </p:nvSpPr>
        <p:spPr/>
        <p:txBody>
          <a:bodyPr/>
          <a:lstStyle/>
          <a:p>
            <a:fld id="{773137DE-5778-4973-8EC8-21DEEF19827C}" type="slidenum">
              <a:rPr lang="en-US" smtClean="0"/>
              <a:pPr/>
              <a:t>17</a:t>
            </a:fld>
            <a:endParaRPr lang="en-US" dirty="0"/>
          </a:p>
        </p:txBody>
      </p:sp>
    </p:spTree>
    <p:extLst>
      <p:ext uri="{BB962C8B-B14F-4D97-AF65-F5344CB8AC3E}">
        <p14:creationId xmlns:p14="http://schemas.microsoft.com/office/powerpoint/2010/main" val="56731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707E7-7FC9-4209-81D4-71CDF239BED1}"/>
              </a:ext>
            </a:extLst>
          </p:cNvPr>
          <p:cNvSpPr>
            <a:spLocks noGrp="1"/>
          </p:cNvSpPr>
          <p:nvPr>
            <p:ph type="title"/>
          </p:nvPr>
        </p:nvSpPr>
        <p:spPr/>
        <p:txBody>
          <a:bodyPr/>
          <a:lstStyle/>
          <a:p>
            <a:r>
              <a:rPr lang="en-US" sz="2400" dirty="0"/>
              <a:t>Parents who are fostering or adopting Must Collaborate to Support communications</a:t>
            </a:r>
          </a:p>
        </p:txBody>
      </p:sp>
      <p:pic>
        <p:nvPicPr>
          <p:cNvPr id="7" name="Picture 6" descr="Graphic showing a families across different counties connected by a red arrow.">
            <a:extLst>
              <a:ext uri="{FF2B5EF4-FFF2-40B4-BE49-F238E27FC236}">
                <a16:creationId xmlns:a16="http://schemas.microsoft.com/office/drawing/2014/main" id="{4572F3AF-59BA-4ED2-8D86-5E44F679BE9E}"/>
              </a:ext>
            </a:extLst>
          </p:cNvPr>
          <p:cNvPicPr>
            <a:picLocks noChangeAspect="1"/>
          </p:cNvPicPr>
          <p:nvPr/>
        </p:nvPicPr>
        <p:blipFill>
          <a:blip r:embed="rId3"/>
          <a:stretch>
            <a:fillRect/>
          </a:stretch>
        </p:blipFill>
        <p:spPr>
          <a:xfrm>
            <a:off x="462564" y="1728908"/>
            <a:ext cx="8134438" cy="4581208"/>
          </a:xfrm>
          <a:prstGeom prst="rect">
            <a:avLst/>
          </a:prstGeom>
        </p:spPr>
      </p:pic>
      <p:sp>
        <p:nvSpPr>
          <p:cNvPr id="3" name="Slide Number Placeholder 2">
            <a:extLst>
              <a:ext uri="{FF2B5EF4-FFF2-40B4-BE49-F238E27FC236}">
                <a16:creationId xmlns:a16="http://schemas.microsoft.com/office/drawing/2014/main" id="{3FFD695F-551E-43FD-8790-54E4244AE4CF}"/>
              </a:ext>
            </a:extLst>
          </p:cNvPr>
          <p:cNvSpPr>
            <a:spLocks noGrp="1"/>
          </p:cNvSpPr>
          <p:nvPr>
            <p:ph type="sldNum" sz="quarter" idx="12"/>
          </p:nvPr>
        </p:nvSpPr>
        <p:spPr/>
        <p:txBody>
          <a:bodyPr/>
          <a:lstStyle/>
          <a:p>
            <a:fld id="{773137DE-5778-4973-8EC8-21DEEF19827C}" type="slidenum">
              <a:rPr lang="en-US" smtClean="0"/>
              <a:pPr/>
              <a:t>18</a:t>
            </a:fld>
            <a:endParaRPr lang="en-US" dirty="0"/>
          </a:p>
        </p:txBody>
      </p:sp>
    </p:spTree>
    <p:extLst>
      <p:ext uri="{BB962C8B-B14F-4D97-AF65-F5344CB8AC3E}">
        <p14:creationId xmlns:p14="http://schemas.microsoft.com/office/powerpoint/2010/main" val="1149232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AD6D2E-C3F9-4C2E-87A7-76EC7B908DED}"/>
              </a:ext>
            </a:extLst>
          </p:cNvPr>
          <p:cNvSpPr>
            <a:spLocks noGrp="1"/>
          </p:cNvSpPr>
          <p:nvPr>
            <p:ph type="title"/>
          </p:nvPr>
        </p:nvSpPr>
        <p:spPr>
          <a:xfrm>
            <a:off x="495300" y="452438"/>
            <a:ext cx="4076699" cy="5948362"/>
          </a:xfrm>
        </p:spPr>
        <p:txBody>
          <a:bodyPr/>
          <a:lstStyle/>
          <a:p>
            <a:r>
              <a:rPr lang="en-US" sz="3200" dirty="0"/>
              <a:t>Two Questions</a:t>
            </a:r>
            <a:br>
              <a:rPr lang="en-US" sz="2800" dirty="0"/>
            </a:br>
            <a:br>
              <a:rPr lang="en-US" sz="2800" dirty="0"/>
            </a:br>
            <a:r>
              <a:rPr lang="en-US" sz="2600" cap="none" dirty="0"/>
              <a:t>About Maintaining Meaningful Connections</a:t>
            </a:r>
          </a:p>
        </p:txBody>
      </p:sp>
      <p:pic>
        <p:nvPicPr>
          <p:cNvPr id="7" name="Picture 6" descr="Drawing of a toolbox">
            <a:extLst>
              <a:ext uri="{FF2B5EF4-FFF2-40B4-BE49-F238E27FC236}">
                <a16:creationId xmlns:a16="http://schemas.microsoft.com/office/drawing/2014/main" id="{2FA4D50C-A5B8-3C4C-AB33-12D3018FEBD3}"/>
              </a:ext>
            </a:extLst>
          </p:cNvPr>
          <p:cNvPicPr>
            <a:picLocks noChangeAspect="1"/>
          </p:cNvPicPr>
          <p:nvPr/>
        </p:nvPicPr>
        <p:blipFill>
          <a:blip r:embed="rId3"/>
          <a:stretch>
            <a:fillRect/>
          </a:stretch>
        </p:blipFill>
        <p:spPr>
          <a:xfrm>
            <a:off x="4918619" y="2143278"/>
            <a:ext cx="3651449" cy="2571444"/>
          </a:xfrm>
          <a:prstGeom prst="rect">
            <a:avLst/>
          </a:prstGeom>
        </p:spPr>
      </p:pic>
      <p:sp>
        <p:nvSpPr>
          <p:cNvPr id="2" name="Slide Number Placeholder 1">
            <a:extLst>
              <a:ext uri="{FF2B5EF4-FFF2-40B4-BE49-F238E27FC236}">
                <a16:creationId xmlns:a16="http://schemas.microsoft.com/office/drawing/2014/main" id="{AFEEFA9D-52F5-415C-BD74-2F9AB172AF81}"/>
              </a:ext>
            </a:extLst>
          </p:cNvPr>
          <p:cNvSpPr>
            <a:spLocks noGrp="1"/>
          </p:cNvSpPr>
          <p:nvPr>
            <p:ph type="sldNum" sz="quarter" idx="4"/>
          </p:nvPr>
        </p:nvSpPr>
        <p:spPr/>
        <p:txBody>
          <a:bodyPr/>
          <a:lstStyle/>
          <a:p>
            <a:fld id="{773137DE-5778-4973-8EC8-21DEEF19827C}" type="slidenum">
              <a:rPr lang="en-US" smtClean="0"/>
              <a:pPr/>
              <a:t>19</a:t>
            </a:fld>
            <a:endParaRPr lang="en-US" dirty="0"/>
          </a:p>
        </p:txBody>
      </p:sp>
    </p:spTree>
    <p:extLst>
      <p:ext uri="{BB962C8B-B14F-4D97-AF65-F5344CB8AC3E}">
        <p14:creationId xmlns:p14="http://schemas.microsoft.com/office/powerpoint/2010/main" val="327410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To Prepare for the Class</a:t>
            </a:r>
          </a:p>
        </p:txBody>
      </p:sp>
      <p:sp>
        <p:nvSpPr>
          <p:cNvPr id="12" name="Content Placeholder 11">
            <a:extLst>
              <a:ext uri="{FF2B5EF4-FFF2-40B4-BE49-F238E27FC236}">
                <a16:creationId xmlns:a16="http://schemas.microsoft.com/office/drawing/2014/main" id="{0FEBF11E-F233-3D44-91C1-B53C72AC749F}"/>
              </a:ext>
            </a:extLst>
          </p:cNvPr>
          <p:cNvSpPr>
            <a:spLocks noGrp="1"/>
          </p:cNvSpPr>
          <p:nvPr>
            <p:ph idx="1"/>
          </p:nvPr>
        </p:nvSpPr>
        <p:spPr/>
        <p:txBody>
          <a:bodyPr/>
          <a:lstStyle/>
          <a:p>
            <a:r>
              <a:rPr lang="en-US" dirty="0"/>
              <a:t>See Notes view</a:t>
            </a:r>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a:t>
            </a:fld>
            <a:endParaRPr lang="en-US" dirty="0"/>
          </a:p>
        </p:txBody>
      </p:sp>
    </p:spTree>
    <p:extLst>
      <p:ext uri="{BB962C8B-B14F-4D97-AF65-F5344CB8AC3E}">
        <p14:creationId xmlns:p14="http://schemas.microsoft.com/office/powerpoint/2010/main" val="66592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AD6D2E-C3F9-4C2E-87A7-76EC7B908DED}"/>
              </a:ext>
            </a:extLst>
          </p:cNvPr>
          <p:cNvSpPr>
            <a:spLocks noGrp="1"/>
          </p:cNvSpPr>
          <p:nvPr>
            <p:ph type="title"/>
          </p:nvPr>
        </p:nvSpPr>
        <p:spPr>
          <a:xfrm>
            <a:off x="2299229" y="452438"/>
            <a:ext cx="6377779" cy="1262062"/>
          </a:xfrm>
        </p:spPr>
        <p:txBody>
          <a:bodyPr/>
          <a:lstStyle/>
          <a:p>
            <a:r>
              <a:rPr lang="en-US" sz="2400" dirty="0"/>
              <a:t>Two Questions About Maintaining Meaningful Connections</a:t>
            </a:r>
          </a:p>
        </p:txBody>
      </p:sp>
      <p:pic>
        <p:nvPicPr>
          <p:cNvPr id="13" name="Content Placeholder 6" descr="Drawing of a toolbox">
            <a:extLst>
              <a:ext uri="{FF2B5EF4-FFF2-40B4-BE49-F238E27FC236}">
                <a16:creationId xmlns:a16="http://schemas.microsoft.com/office/drawing/2014/main" id="{19F6897D-5159-4B32-B7FE-0D79DCCBE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72" y="520552"/>
            <a:ext cx="1608557" cy="1130337"/>
          </a:xfrm>
          <a:prstGeom prst="rect">
            <a:avLst/>
          </a:prstGeom>
        </p:spPr>
      </p:pic>
      <p:sp>
        <p:nvSpPr>
          <p:cNvPr id="5" name="Content Placeholder 4">
            <a:extLst>
              <a:ext uri="{FF2B5EF4-FFF2-40B4-BE49-F238E27FC236}">
                <a16:creationId xmlns:a16="http://schemas.microsoft.com/office/drawing/2014/main" id="{14262F5B-D7C5-47D1-B721-C867452469D4}"/>
              </a:ext>
            </a:extLst>
          </p:cNvPr>
          <p:cNvSpPr>
            <a:spLocks noGrp="1"/>
          </p:cNvSpPr>
          <p:nvPr>
            <p:ph idx="1"/>
          </p:nvPr>
        </p:nvSpPr>
        <p:spPr/>
        <p:txBody>
          <a:bodyPr>
            <a:normAutofit/>
          </a:bodyPr>
          <a:lstStyle/>
          <a:p>
            <a:pPr>
              <a:spcBef>
                <a:spcPts val="600"/>
              </a:spcBef>
              <a:spcAft>
                <a:spcPts val="600"/>
              </a:spcAft>
            </a:pPr>
            <a:r>
              <a:rPr lang="en-US" sz="2800" dirty="0">
                <a:latin typeface="+mn-lt"/>
                <a:cs typeface="Arial" panose="020B0604020202020204" pitchFamily="34" charset="0"/>
              </a:rPr>
              <a:t>How can a parent who is fostering or adopting maintain meaningful connections with the child’s community and culture?</a:t>
            </a:r>
          </a:p>
          <a:p>
            <a:pPr marL="34925" indent="0">
              <a:spcBef>
                <a:spcPts val="600"/>
              </a:spcBef>
              <a:spcAft>
                <a:spcPts val="600"/>
              </a:spcAft>
              <a:buNone/>
            </a:pPr>
            <a:endParaRPr lang="en-US" sz="2800" dirty="0">
              <a:latin typeface="+mn-lt"/>
              <a:cs typeface="Arial" panose="020B0604020202020204" pitchFamily="34" charset="0"/>
            </a:endParaRPr>
          </a:p>
          <a:p>
            <a:pPr>
              <a:spcBef>
                <a:spcPts val="600"/>
              </a:spcBef>
              <a:spcAft>
                <a:spcPts val="600"/>
              </a:spcAft>
            </a:pPr>
            <a:r>
              <a:rPr lang="en-US" sz="2800" dirty="0">
                <a:latin typeface="+mn-lt"/>
              </a:rPr>
              <a:t>How can a parent who is fostering or adopting  encourage connection between the child and extended family members? </a:t>
            </a:r>
          </a:p>
        </p:txBody>
      </p:sp>
      <p:sp>
        <p:nvSpPr>
          <p:cNvPr id="2" name="Slide Number Placeholder 1">
            <a:extLst>
              <a:ext uri="{FF2B5EF4-FFF2-40B4-BE49-F238E27FC236}">
                <a16:creationId xmlns:a16="http://schemas.microsoft.com/office/drawing/2014/main" id="{AFEEFA9D-52F5-415C-BD74-2F9AB172AF81}"/>
              </a:ext>
            </a:extLst>
          </p:cNvPr>
          <p:cNvSpPr>
            <a:spLocks noGrp="1"/>
          </p:cNvSpPr>
          <p:nvPr>
            <p:ph type="sldNum" sz="quarter" idx="4"/>
          </p:nvPr>
        </p:nvSpPr>
        <p:spPr/>
        <p:txBody>
          <a:bodyPr/>
          <a:lstStyle/>
          <a:p>
            <a:fld id="{773137DE-5778-4973-8EC8-21DEEF19827C}" type="slidenum">
              <a:rPr lang="en-US" smtClean="0"/>
              <a:pPr/>
              <a:t>20</a:t>
            </a:fld>
            <a:endParaRPr lang="en-US" dirty="0"/>
          </a:p>
        </p:txBody>
      </p:sp>
    </p:spTree>
    <p:extLst>
      <p:ext uri="{BB962C8B-B14F-4D97-AF65-F5344CB8AC3E}">
        <p14:creationId xmlns:p14="http://schemas.microsoft.com/office/powerpoint/2010/main" val="123808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21A42D-2D19-410C-A451-B5376EEC2946}"/>
              </a:ext>
            </a:extLst>
          </p:cNvPr>
          <p:cNvSpPr>
            <a:spLocks noGrp="1"/>
          </p:cNvSpPr>
          <p:nvPr>
            <p:ph type="title"/>
          </p:nvPr>
        </p:nvSpPr>
        <p:spPr/>
        <p:txBody>
          <a:bodyPr/>
          <a:lstStyle/>
          <a:p>
            <a:r>
              <a:rPr lang="en-US" sz="2400" dirty="0"/>
              <a:t>Video: Re-establishing Family Connections</a:t>
            </a:r>
          </a:p>
        </p:txBody>
      </p:sp>
      <p:pic>
        <p:nvPicPr>
          <p:cNvPr id="6" name="Picture 5" descr="Illustration of a video player with a play button.">
            <a:extLst>
              <a:ext uri="{FF2B5EF4-FFF2-40B4-BE49-F238E27FC236}">
                <a16:creationId xmlns:a16="http://schemas.microsoft.com/office/drawing/2014/main" id="{E0DEBCC1-DA18-F247-BFAF-36BA3FCB98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19235" y="1804647"/>
            <a:ext cx="5705530" cy="4502821"/>
          </a:xfrm>
          <a:prstGeom prst="rect">
            <a:avLst/>
          </a:prstGeom>
        </p:spPr>
      </p:pic>
      <p:sp>
        <p:nvSpPr>
          <p:cNvPr id="3" name="Slide Number Placeholder 2">
            <a:extLst>
              <a:ext uri="{FF2B5EF4-FFF2-40B4-BE49-F238E27FC236}">
                <a16:creationId xmlns:a16="http://schemas.microsoft.com/office/drawing/2014/main" id="{C5508C85-05F8-4E26-A46C-A02E559E4B4B}"/>
              </a:ext>
            </a:extLst>
          </p:cNvPr>
          <p:cNvSpPr>
            <a:spLocks noGrp="1"/>
          </p:cNvSpPr>
          <p:nvPr>
            <p:ph type="sldNum" sz="quarter" idx="4"/>
          </p:nvPr>
        </p:nvSpPr>
        <p:spPr/>
        <p:txBody>
          <a:bodyPr/>
          <a:lstStyle/>
          <a:p>
            <a:fld id="{773137DE-5778-4973-8EC8-21DEEF19827C}" type="slidenum">
              <a:rPr lang="en-US" smtClean="0"/>
              <a:pPr/>
              <a:t>21</a:t>
            </a:fld>
            <a:endParaRPr lang="en-US" dirty="0"/>
          </a:p>
        </p:txBody>
      </p:sp>
    </p:spTree>
    <p:extLst>
      <p:ext uri="{BB962C8B-B14F-4D97-AF65-F5344CB8AC3E}">
        <p14:creationId xmlns:p14="http://schemas.microsoft.com/office/powerpoint/2010/main" val="3537830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1544C58-2896-F842-B37E-23CEC82F1187}"/>
              </a:ext>
            </a:extLst>
          </p:cNvPr>
          <p:cNvSpPr txBox="1">
            <a:spLocks noGrp="1"/>
          </p:cNvSpPr>
          <p:nvPr>
            <p:ph type="title" idx="4294967295"/>
          </p:nvPr>
        </p:nvSpPr>
        <p:spPr>
          <a:xfrm>
            <a:off x="1299916" y="3429000"/>
            <a:ext cx="7328517"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AF2E1D"/>
                </a:solidFill>
                <a:effectLst/>
                <a:uLnTx/>
                <a:uFillTx/>
                <a:latin typeface="Arial Rounded MT Bold"/>
                <a:ea typeface="+mj-ea"/>
                <a:cs typeface="Arial Rounded MT Bold"/>
              </a:rPr>
              <a:t>SECTION 2: </a:t>
            </a:r>
            <a:b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600" b="1" i="0" u="none" strike="noStrike" kern="1200" cap="all" spc="113" normalizeH="0" baseline="0" noProof="0" dirty="0">
                <a:ln>
                  <a:noFill/>
                </a:ln>
                <a:solidFill>
                  <a:srgbClr val="183250"/>
                </a:solidFill>
                <a:effectLst/>
                <a:uLnTx/>
                <a:uFillTx/>
                <a:latin typeface="Arial Rounded MT Bold"/>
                <a:ea typeface="+mj-ea"/>
                <a:cs typeface="Arial Rounded MT Bold"/>
              </a:rPr>
              <a:t>BARRIERS TO </a:t>
            </a:r>
            <a:br>
              <a:rPr kumimoji="0" lang="en-US" sz="3600" b="1" i="0" u="none" strike="noStrike" kern="1200" cap="all" spc="113" normalizeH="0" baseline="0" noProof="0" dirty="0">
                <a:ln>
                  <a:noFill/>
                </a:ln>
                <a:solidFill>
                  <a:srgbClr val="183250"/>
                </a:solidFill>
                <a:effectLst/>
                <a:uLnTx/>
                <a:uFillTx/>
                <a:latin typeface="Arial Rounded MT Bold"/>
                <a:ea typeface="+mj-ea"/>
                <a:cs typeface="Arial Rounded MT Bold"/>
              </a:rPr>
            </a:br>
            <a:r>
              <a:rPr kumimoji="0" lang="en-US" sz="3600" b="1" i="0" u="none" strike="noStrike" kern="1200" cap="all" spc="113" normalizeH="0" baseline="0" noProof="0" dirty="0">
                <a:ln>
                  <a:noFill/>
                </a:ln>
                <a:solidFill>
                  <a:srgbClr val="183250"/>
                </a:solidFill>
                <a:effectLst/>
                <a:uLnTx/>
                <a:uFillTx/>
                <a:latin typeface="Arial Rounded MT Bold"/>
                <a:ea typeface="+mj-ea"/>
                <a:cs typeface="Arial Rounded MT Bold"/>
              </a:rPr>
              <a:t>MAINTAINING CONNECTIONS</a:t>
            </a:r>
            <a:endParaRPr kumimoji="0" lang="en-US" sz="3600" b="0" i="0" u="none" strike="noStrike" kern="1200" cap="all"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22</a:t>
            </a:fld>
            <a:endParaRPr lang="en-US" dirty="0"/>
          </a:p>
        </p:txBody>
      </p:sp>
    </p:spTree>
    <p:extLst>
      <p:ext uri="{BB962C8B-B14F-4D97-AF65-F5344CB8AC3E}">
        <p14:creationId xmlns:p14="http://schemas.microsoft.com/office/powerpoint/2010/main" val="3554002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92EA2F-54EF-442A-8A0E-CCEF818CA743}"/>
              </a:ext>
            </a:extLst>
          </p:cNvPr>
          <p:cNvSpPr>
            <a:spLocks noGrp="1"/>
          </p:cNvSpPr>
          <p:nvPr>
            <p:ph type="title"/>
          </p:nvPr>
        </p:nvSpPr>
        <p:spPr>
          <a:xfrm>
            <a:off x="457200" y="452438"/>
            <a:ext cx="4114799" cy="5948362"/>
          </a:xfrm>
        </p:spPr>
        <p:txBody>
          <a:bodyPr/>
          <a:lstStyle/>
          <a:p>
            <a:r>
              <a:rPr lang="en-US" sz="3200" dirty="0"/>
              <a:t>Identifying Barriers</a:t>
            </a:r>
          </a:p>
        </p:txBody>
      </p:sp>
      <p:pic>
        <p:nvPicPr>
          <p:cNvPr id="7" name="Picture 6" descr="Drawing of a toolbox">
            <a:extLst>
              <a:ext uri="{FF2B5EF4-FFF2-40B4-BE49-F238E27FC236}">
                <a16:creationId xmlns:a16="http://schemas.microsoft.com/office/drawing/2014/main" id="{CC1EC144-F0CA-F642-9945-AA9493A82375}"/>
              </a:ext>
            </a:extLst>
          </p:cNvPr>
          <p:cNvPicPr>
            <a:picLocks noChangeAspect="1"/>
          </p:cNvPicPr>
          <p:nvPr/>
        </p:nvPicPr>
        <p:blipFill>
          <a:blip r:embed="rId3"/>
          <a:stretch>
            <a:fillRect/>
          </a:stretch>
        </p:blipFill>
        <p:spPr>
          <a:xfrm>
            <a:off x="4918619" y="2143278"/>
            <a:ext cx="3651449" cy="2571444"/>
          </a:xfrm>
          <a:prstGeom prst="rect">
            <a:avLst/>
          </a:prstGeom>
        </p:spPr>
      </p:pic>
      <p:sp>
        <p:nvSpPr>
          <p:cNvPr id="3" name="Slide Number Placeholder 2">
            <a:extLst>
              <a:ext uri="{FF2B5EF4-FFF2-40B4-BE49-F238E27FC236}">
                <a16:creationId xmlns:a16="http://schemas.microsoft.com/office/drawing/2014/main" id="{2D4973D3-98A7-4432-A9A0-679D69D75128}"/>
              </a:ext>
            </a:extLst>
          </p:cNvPr>
          <p:cNvSpPr>
            <a:spLocks noGrp="1"/>
          </p:cNvSpPr>
          <p:nvPr>
            <p:ph type="sldNum" sz="quarter" idx="4"/>
          </p:nvPr>
        </p:nvSpPr>
        <p:spPr/>
        <p:txBody>
          <a:bodyPr/>
          <a:lstStyle/>
          <a:p>
            <a:fld id="{773137DE-5778-4973-8EC8-21DEEF19827C}" type="slidenum">
              <a:rPr lang="en-US" smtClean="0"/>
              <a:pPr/>
              <a:t>23</a:t>
            </a:fld>
            <a:endParaRPr lang="en-US" dirty="0"/>
          </a:p>
        </p:txBody>
      </p:sp>
    </p:spTree>
    <p:extLst>
      <p:ext uri="{BB962C8B-B14F-4D97-AF65-F5344CB8AC3E}">
        <p14:creationId xmlns:p14="http://schemas.microsoft.com/office/powerpoint/2010/main" val="3598128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F9125E-509F-4FA0-A19B-F85234E8E9D4}"/>
              </a:ext>
            </a:extLst>
          </p:cNvPr>
          <p:cNvSpPr>
            <a:spLocks noGrp="1"/>
          </p:cNvSpPr>
          <p:nvPr>
            <p:ph type="title"/>
          </p:nvPr>
        </p:nvSpPr>
        <p:spPr/>
        <p:txBody>
          <a:bodyPr/>
          <a:lstStyle/>
          <a:p>
            <a:r>
              <a:rPr lang="en-US" sz="2400" dirty="0"/>
              <a:t>Summary: Overcoming Barriers</a:t>
            </a:r>
          </a:p>
        </p:txBody>
      </p:sp>
      <p:sp>
        <p:nvSpPr>
          <p:cNvPr id="7" name="Content Placeholder 6">
            <a:extLst>
              <a:ext uri="{FF2B5EF4-FFF2-40B4-BE49-F238E27FC236}">
                <a16:creationId xmlns:a16="http://schemas.microsoft.com/office/drawing/2014/main" id="{2A4C3FB4-1515-483E-B3CC-2B9DE7883F1B}"/>
              </a:ext>
            </a:extLst>
          </p:cNvPr>
          <p:cNvSpPr>
            <a:spLocks noGrp="1"/>
          </p:cNvSpPr>
          <p:nvPr>
            <p:ph idx="1"/>
          </p:nvPr>
        </p:nvSpPr>
        <p:spPr/>
        <p:txBody>
          <a:bodyPr>
            <a:normAutofit/>
          </a:bodyPr>
          <a:lstStyle/>
          <a:p>
            <a:pPr>
              <a:spcAft>
                <a:spcPts val="600"/>
              </a:spcAft>
            </a:pPr>
            <a:r>
              <a:rPr lang="en-US" sz="2400" dirty="0"/>
              <a:t>Communicate Before the Visit</a:t>
            </a:r>
          </a:p>
          <a:p>
            <a:pPr>
              <a:spcAft>
                <a:spcPts val="600"/>
              </a:spcAft>
            </a:pPr>
            <a:r>
              <a:rPr lang="en-US" sz="2400" dirty="0"/>
              <a:t>Set Boundaries and Maintain an Empathetic Stance</a:t>
            </a:r>
          </a:p>
          <a:p>
            <a:pPr>
              <a:spcAft>
                <a:spcPts val="600"/>
              </a:spcAft>
            </a:pPr>
            <a:r>
              <a:rPr lang="en-US" sz="2400" dirty="0"/>
              <a:t>Communication with the Child’s Family</a:t>
            </a:r>
          </a:p>
          <a:p>
            <a:pPr>
              <a:spcAft>
                <a:spcPts val="600"/>
              </a:spcAft>
            </a:pPr>
            <a:r>
              <a:rPr lang="en-US" sz="2400" dirty="0"/>
              <a:t>Keep the Child’s Family Informed</a:t>
            </a:r>
          </a:p>
          <a:p>
            <a:pPr>
              <a:spcAft>
                <a:spcPts val="600"/>
              </a:spcAft>
            </a:pPr>
            <a:r>
              <a:rPr lang="en-US" sz="2400" dirty="0"/>
              <a:t>Prepare the Child for the Visit</a:t>
            </a:r>
          </a:p>
          <a:p>
            <a:pPr>
              <a:spcAft>
                <a:spcPts val="600"/>
              </a:spcAft>
            </a:pPr>
            <a:r>
              <a:rPr lang="en-US" sz="2400" dirty="0"/>
              <a:t>Use Alternate Ways to Communicate</a:t>
            </a:r>
          </a:p>
          <a:p>
            <a:pPr>
              <a:spcAft>
                <a:spcPts val="600"/>
              </a:spcAft>
            </a:pPr>
            <a:r>
              <a:rPr lang="en-US" sz="2400" dirty="0"/>
              <a:t>Get Help From the Child’s Family and Community</a:t>
            </a:r>
          </a:p>
        </p:txBody>
      </p:sp>
      <p:sp>
        <p:nvSpPr>
          <p:cNvPr id="5" name="Slide Number Placeholder 4">
            <a:extLst>
              <a:ext uri="{FF2B5EF4-FFF2-40B4-BE49-F238E27FC236}">
                <a16:creationId xmlns:a16="http://schemas.microsoft.com/office/drawing/2014/main" id="{D517CDB1-2F55-4063-9F05-71FA12CD40CD}"/>
              </a:ext>
            </a:extLst>
          </p:cNvPr>
          <p:cNvSpPr>
            <a:spLocks noGrp="1"/>
          </p:cNvSpPr>
          <p:nvPr>
            <p:ph type="sldNum" sz="quarter" idx="4"/>
          </p:nvPr>
        </p:nvSpPr>
        <p:spPr/>
        <p:txBody>
          <a:bodyPr/>
          <a:lstStyle/>
          <a:p>
            <a:fld id="{773137DE-5778-4973-8EC8-21DEEF19827C}" type="slidenum">
              <a:rPr lang="en-US" smtClean="0"/>
              <a:pPr/>
              <a:t>24</a:t>
            </a:fld>
            <a:endParaRPr lang="en-US" dirty="0"/>
          </a:p>
        </p:txBody>
      </p:sp>
    </p:spTree>
    <p:extLst>
      <p:ext uri="{BB962C8B-B14F-4D97-AF65-F5344CB8AC3E}">
        <p14:creationId xmlns:p14="http://schemas.microsoft.com/office/powerpoint/2010/main" val="343984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F0F183D-40D9-4285-9AF4-3BFABD2E739A}"/>
              </a:ext>
            </a:extLst>
          </p:cNvPr>
          <p:cNvSpPr>
            <a:spLocks noGrp="1"/>
          </p:cNvSpPr>
          <p:nvPr>
            <p:ph type="title"/>
          </p:nvPr>
        </p:nvSpPr>
        <p:spPr>
          <a:xfrm>
            <a:off x="457201" y="3428999"/>
            <a:ext cx="4114800" cy="2971801"/>
          </a:xfrm>
        </p:spPr>
        <p:txBody>
          <a:bodyPr/>
          <a:lstStyle/>
          <a:p>
            <a:r>
              <a:rPr lang="en-US" sz="3600" dirty="0"/>
              <a:t>Reflection/ Relevance</a:t>
            </a:r>
          </a:p>
        </p:txBody>
      </p:sp>
      <p:pic>
        <p:nvPicPr>
          <p:cNvPr id="8" name="Picture 7" descr="Drawing of a light bulb">
            <a:extLst>
              <a:ext uri="{FF2B5EF4-FFF2-40B4-BE49-F238E27FC236}">
                <a16:creationId xmlns:a16="http://schemas.microsoft.com/office/drawing/2014/main" id="{118AFD1B-A4E7-48D0-B25E-6C67C7E40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056" y="1066800"/>
            <a:ext cx="2441090" cy="3051362"/>
          </a:xfrm>
          <a:prstGeom prst="rect">
            <a:avLst/>
          </a:prstGeom>
        </p:spPr>
      </p:pic>
      <p:sp>
        <p:nvSpPr>
          <p:cNvPr id="5" name="Content Placeholder 4">
            <a:extLst>
              <a:ext uri="{FF2B5EF4-FFF2-40B4-BE49-F238E27FC236}">
                <a16:creationId xmlns:a16="http://schemas.microsoft.com/office/drawing/2014/main" id="{542F402C-4A20-4C3F-A384-931F9EF326EA}"/>
              </a:ext>
            </a:extLst>
          </p:cNvPr>
          <p:cNvSpPr>
            <a:spLocks noGrp="1"/>
          </p:cNvSpPr>
          <p:nvPr>
            <p:ph sz="quarter" idx="10"/>
          </p:nvPr>
        </p:nvSpPr>
        <p:spPr>
          <a:xfrm>
            <a:off x="4872300" y="452438"/>
            <a:ext cx="3814500" cy="5948362"/>
          </a:xfrm>
        </p:spPr>
        <p:txBody>
          <a:bodyPr anchor="ctr">
            <a:normAutofit/>
          </a:bodyPr>
          <a:lstStyle/>
          <a:p>
            <a:pPr marL="34288" indent="0">
              <a:buNone/>
            </a:pPr>
            <a:r>
              <a:rPr lang="en-US" sz="2400" b="1" dirty="0"/>
              <a:t>List three people who are important in your life:</a:t>
            </a:r>
          </a:p>
          <a:p>
            <a:pPr marL="34288" indent="0">
              <a:buNone/>
            </a:pPr>
            <a:endParaRPr lang="en-US" sz="2400" dirty="0"/>
          </a:p>
          <a:p>
            <a:pPr>
              <a:spcAft>
                <a:spcPts val="600"/>
              </a:spcAft>
            </a:pPr>
            <a:r>
              <a:rPr lang="en-US" sz="2400" dirty="0"/>
              <a:t>What is their role?</a:t>
            </a:r>
          </a:p>
          <a:p>
            <a:pPr>
              <a:spcAft>
                <a:spcPts val="600"/>
              </a:spcAft>
            </a:pPr>
            <a:r>
              <a:rPr lang="en-US" sz="2400" dirty="0"/>
              <a:t>When did you last connect with them?</a:t>
            </a:r>
          </a:p>
          <a:p>
            <a:pPr>
              <a:spcAft>
                <a:spcPts val="600"/>
              </a:spcAft>
            </a:pPr>
            <a:r>
              <a:rPr lang="en-US" sz="2400" dirty="0"/>
              <a:t>What would you miss if you lost contact?</a:t>
            </a:r>
          </a:p>
          <a:p>
            <a:pPr>
              <a:spcAft>
                <a:spcPts val="600"/>
              </a:spcAft>
            </a:pPr>
            <a:r>
              <a:rPr lang="en-US" sz="2400" dirty="0"/>
              <a:t>What would you do to maintain the connection?</a:t>
            </a:r>
          </a:p>
        </p:txBody>
      </p:sp>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p:txBody>
          <a:bodyPr/>
          <a:lstStyle/>
          <a:p>
            <a:fld id="{773137DE-5778-4973-8EC8-21DEEF19827C}" type="slidenum">
              <a:rPr lang="en-US" smtClean="0"/>
              <a:pPr/>
              <a:t>25</a:t>
            </a:fld>
            <a:endParaRPr lang="en-US" dirty="0"/>
          </a:p>
        </p:txBody>
      </p:sp>
    </p:spTree>
    <p:extLst>
      <p:ext uri="{BB962C8B-B14F-4D97-AF65-F5344CB8AC3E}">
        <p14:creationId xmlns:p14="http://schemas.microsoft.com/office/powerpoint/2010/main" val="354276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892C5A8-983B-744C-B762-2A07BB7423DB}"/>
              </a:ext>
            </a:extLst>
          </p:cNvPr>
          <p:cNvSpPr txBox="1">
            <a:spLocks noGrp="1"/>
          </p:cNvSpPr>
          <p:nvPr>
            <p:ph type="title" idx="4294967295"/>
          </p:nvPr>
        </p:nvSpPr>
        <p:spPr>
          <a:xfrm>
            <a:off x="1299916" y="3429000"/>
            <a:ext cx="744463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AF2E1D"/>
                </a:solidFill>
                <a:effectLst/>
                <a:uLnTx/>
                <a:uFillTx/>
                <a:latin typeface="Arial Rounded MT Bold"/>
                <a:ea typeface="+mj-ea"/>
                <a:cs typeface="Arial Rounded MT Bold"/>
              </a:rPr>
              <a:t>SECTION 3: </a:t>
            </a:r>
            <a:b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600" b="1" i="0" u="none" strike="noStrike" kern="1200" cap="all" spc="113" normalizeH="0" baseline="0" noProof="0" dirty="0">
                <a:ln>
                  <a:noFill/>
                </a:ln>
                <a:solidFill>
                  <a:srgbClr val="183250"/>
                </a:solidFill>
                <a:effectLst/>
                <a:uLnTx/>
                <a:uFillTx/>
                <a:latin typeface="Arial Rounded MT Bold"/>
                <a:ea typeface="+mj-ea"/>
                <a:cs typeface="Arial Rounded MT Bold"/>
              </a:rPr>
              <a:t>WRAP-UP</a:t>
            </a:r>
            <a:endParaRPr kumimoji="0" lang="en-US" sz="3600" b="0" i="0" u="none" strike="noStrike" kern="1200" cap="all"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26</a:t>
            </a:fld>
            <a:endParaRPr lang="en-US" dirty="0"/>
          </a:p>
        </p:txBody>
      </p:sp>
    </p:spTree>
    <p:extLst>
      <p:ext uri="{BB962C8B-B14F-4D97-AF65-F5344CB8AC3E}">
        <p14:creationId xmlns:p14="http://schemas.microsoft.com/office/powerpoint/2010/main" val="1503903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8FB3B-3FB5-CF45-A2E4-4021F24F27EF}"/>
              </a:ext>
            </a:extLst>
          </p:cNvPr>
          <p:cNvSpPr>
            <a:spLocks noGrp="1"/>
          </p:cNvSpPr>
          <p:nvPr>
            <p:ph type="title"/>
          </p:nvPr>
        </p:nvSpPr>
        <p:spPr/>
        <p:txBody>
          <a:bodyPr/>
          <a:lstStyle/>
          <a:p>
            <a:r>
              <a:rPr lang="en-US" sz="2400" dirty="0"/>
              <a:t>LIFELONG Learning</a:t>
            </a:r>
          </a:p>
        </p:txBody>
      </p:sp>
      <p:sp>
        <p:nvSpPr>
          <p:cNvPr id="4" name="Slide Number Placeholder 3">
            <a:extLst>
              <a:ext uri="{FF2B5EF4-FFF2-40B4-BE49-F238E27FC236}">
                <a16:creationId xmlns:a16="http://schemas.microsoft.com/office/drawing/2014/main" id="{5C87BD12-4F2C-2142-9B80-70B422343104}"/>
              </a:ext>
            </a:extLst>
          </p:cNvPr>
          <p:cNvSpPr>
            <a:spLocks noGrp="1"/>
          </p:cNvSpPr>
          <p:nvPr>
            <p:ph type="sldNum" sz="quarter" idx="4"/>
          </p:nvPr>
        </p:nvSpPr>
        <p:spPr/>
        <p:txBody>
          <a:bodyPr/>
          <a:lstStyle/>
          <a:p>
            <a:fld id="{773137DE-5778-4973-8EC8-21DEEF19827C}" type="slidenum">
              <a:rPr lang="en-US" smtClean="0"/>
              <a:pPr/>
              <a:t>27</a:t>
            </a:fld>
            <a:endParaRPr lang="en-US" dirty="0"/>
          </a:p>
        </p:txBody>
      </p:sp>
      <p:pic>
        <p:nvPicPr>
          <p:cNvPr id="7" name="Picture 6" descr="Drawing of a bridge">
            <a:extLst>
              <a:ext uri="{FF2B5EF4-FFF2-40B4-BE49-F238E27FC236}">
                <a16:creationId xmlns:a16="http://schemas.microsoft.com/office/drawing/2014/main" id="{58A44A47-8D7D-45B1-82E3-327EDE053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2761"/>
            <a:ext cx="9144000" cy="4007519"/>
          </a:xfrm>
          <a:prstGeom prst="rect">
            <a:avLst/>
          </a:prstGeom>
        </p:spPr>
      </p:pic>
    </p:spTree>
    <p:extLst>
      <p:ext uri="{BB962C8B-B14F-4D97-AF65-F5344CB8AC3E}">
        <p14:creationId xmlns:p14="http://schemas.microsoft.com/office/powerpoint/2010/main" val="366934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Closing Quote</a:t>
            </a:r>
          </a:p>
        </p:txBody>
      </p:sp>
      <p:pic>
        <p:nvPicPr>
          <p:cNvPr id="6" name="Picture 5" descr="At the end of the day the most overwhelming key to a child's success is the positive involvement of parents. Jane D. Hull">
            <a:extLst>
              <a:ext uri="{FF2B5EF4-FFF2-40B4-BE49-F238E27FC236}">
                <a16:creationId xmlns:a16="http://schemas.microsoft.com/office/drawing/2014/main" id="{FF5BED03-5F18-6448-AD8F-566B0C7D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2276"/>
            <a:ext cx="9143999" cy="7060276"/>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28</a:t>
            </a:fld>
            <a:endParaRPr lang="en-US" dirty="0"/>
          </a:p>
        </p:txBody>
      </p:sp>
    </p:spTree>
    <p:extLst>
      <p:ext uri="{BB962C8B-B14F-4D97-AF65-F5344CB8AC3E}">
        <p14:creationId xmlns:p14="http://schemas.microsoft.com/office/powerpoint/2010/main" val="299714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34D7A-2AFF-524E-90CA-007CD3D84147}"/>
              </a:ext>
            </a:extLst>
          </p:cNvPr>
          <p:cNvSpPr>
            <a:spLocks noGrp="1"/>
          </p:cNvSpPr>
          <p:nvPr>
            <p:ph type="title"/>
          </p:nvPr>
        </p:nvSpPr>
        <p:spPr/>
        <p:txBody>
          <a:bodyPr/>
          <a:lstStyle/>
          <a:p>
            <a:r>
              <a:rPr lang="en-US" dirty="0"/>
              <a:t>For more information, visit:</a:t>
            </a:r>
          </a:p>
        </p:txBody>
      </p:sp>
      <p:sp>
        <p:nvSpPr>
          <p:cNvPr id="2" name="Slide Number Placeholder 1">
            <a:extLst>
              <a:ext uri="{FF2B5EF4-FFF2-40B4-BE49-F238E27FC236}">
                <a16:creationId xmlns:a16="http://schemas.microsoft.com/office/drawing/2014/main" id="{B556948E-81E4-954A-B628-DAFD5F30CB56}"/>
              </a:ext>
            </a:extLst>
          </p:cNvPr>
          <p:cNvSpPr>
            <a:spLocks noGrp="1"/>
          </p:cNvSpPr>
          <p:nvPr>
            <p:ph type="sldNum" sz="quarter" idx="4294967295"/>
          </p:nvPr>
        </p:nvSpPr>
        <p:spPr>
          <a:xfrm>
            <a:off x="8743041" y="6456363"/>
            <a:ext cx="322262" cy="246062"/>
          </a:xfrm>
        </p:spPr>
        <p:txBody>
          <a:bodyPr/>
          <a:lstStyle/>
          <a:p>
            <a:fld id="{773137DE-5778-4973-8EC8-21DEEF19827C}" type="slidenum">
              <a:rPr lang="en-US" smtClean="0"/>
              <a:pPr/>
              <a:t>29</a:t>
            </a:fld>
            <a:endParaRPr lang="en-US" dirty="0"/>
          </a:p>
        </p:txBody>
      </p:sp>
    </p:spTree>
    <p:extLst>
      <p:ext uri="{BB962C8B-B14F-4D97-AF65-F5344CB8AC3E}">
        <p14:creationId xmlns:p14="http://schemas.microsoft.com/office/powerpoint/2010/main" val="199646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MATERIALS AND HANDOUTS</a:t>
            </a:r>
          </a:p>
        </p:txBody>
      </p:sp>
      <p:sp>
        <p:nvSpPr>
          <p:cNvPr id="13" name="Content Placeholder 12">
            <a:extLst>
              <a:ext uri="{FF2B5EF4-FFF2-40B4-BE49-F238E27FC236}">
                <a16:creationId xmlns:a16="http://schemas.microsoft.com/office/drawing/2014/main" id="{9F5A0D64-5AC4-D542-858F-99B287317715}"/>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a:t>
            </a:fld>
            <a:endParaRPr lang="en-US" dirty="0"/>
          </a:p>
        </p:txBody>
      </p:sp>
    </p:spTree>
    <p:extLst>
      <p:ext uri="{BB962C8B-B14F-4D97-AF65-F5344CB8AC3E}">
        <p14:creationId xmlns:p14="http://schemas.microsoft.com/office/powerpoint/2010/main" val="1188566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F2EA2F-016C-C744-8A5E-4D9217FCB8AE}"/>
              </a:ext>
            </a:extLst>
          </p:cNvPr>
          <p:cNvSpPr>
            <a:spLocks noGrp="1"/>
          </p:cNvSpPr>
          <p:nvPr>
            <p:ph type="title" idx="4294967295"/>
          </p:nvPr>
        </p:nvSpPr>
        <p:spPr>
          <a:xfrm>
            <a:off x="736600" y="2959437"/>
            <a:ext cx="7670800"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hildren's Bureau Logo">
            <a:extLst>
              <a:ext uri="{FF2B5EF4-FFF2-40B4-BE49-F238E27FC236}">
                <a16:creationId xmlns:a16="http://schemas.microsoft.com/office/drawing/2014/main" id="{E1B9ABE4-5640-6048-AFC0-DD5714F9D5FE}"/>
              </a:ext>
            </a:extLst>
          </p:cNvPr>
          <p:cNvPicPr>
            <a:picLocks noChangeAspect="1"/>
          </p:cNvPicPr>
          <p:nvPr/>
        </p:nvPicPr>
        <p:blipFill>
          <a:blip r:embed="rId3"/>
          <a:stretch>
            <a:fillRect/>
          </a:stretch>
        </p:blipFill>
        <p:spPr>
          <a:xfrm>
            <a:off x="3556494" y="4704521"/>
            <a:ext cx="2031011" cy="499147"/>
          </a:xfrm>
          <a:prstGeom prst="rect">
            <a:avLst/>
          </a:prstGeom>
        </p:spPr>
      </p:pic>
      <p:sp>
        <p:nvSpPr>
          <p:cNvPr id="2" name="Slide Number Placeholder 1">
            <a:extLst>
              <a:ext uri="{FF2B5EF4-FFF2-40B4-BE49-F238E27FC236}">
                <a16:creationId xmlns:a16="http://schemas.microsoft.com/office/drawing/2014/main" id="{0EB19414-7594-F143-A600-5D83EA76EA72}"/>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30</a:t>
            </a:fld>
            <a:endParaRPr lang="en-US" dirty="0"/>
          </a:p>
        </p:txBody>
      </p:sp>
    </p:spTree>
    <p:extLst>
      <p:ext uri="{BB962C8B-B14F-4D97-AF65-F5344CB8AC3E}">
        <p14:creationId xmlns:p14="http://schemas.microsoft.com/office/powerpoint/2010/main" val="2760614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771BD2-0C8F-EE4E-8E01-205D5A8F70CB}"/>
              </a:ext>
            </a:extLst>
          </p:cNvPr>
          <p:cNvSpPr>
            <a:spLocks noGrp="1"/>
          </p:cNvSpPr>
          <p:nvPr>
            <p:ph type="title"/>
          </p:nvPr>
        </p:nvSpPr>
        <p:spPr/>
        <p:txBody>
          <a:bodyPr/>
          <a:lstStyle/>
          <a:p>
            <a:r>
              <a:rPr lang="en-US" dirty="0"/>
              <a:t>Theme and competencies</a:t>
            </a:r>
          </a:p>
        </p:txBody>
      </p:sp>
      <p:sp>
        <p:nvSpPr>
          <p:cNvPr id="5" name="Content Placeholder 4">
            <a:extLst>
              <a:ext uri="{FF2B5EF4-FFF2-40B4-BE49-F238E27FC236}">
                <a16:creationId xmlns:a16="http://schemas.microsoft.com/office/drawing/2014/main" id="{9C90930B-07BC-A947-AE6B-90738DF1C4EA}"/>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A846AFFE-CA84-7141-A9A0-D42F105299FB}"/>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a:t>
            </a:fld>
            <a:endParaRPr lang="en-US" dirty="0"/>
          </a:p>
        </p:txBody>
      </p:sp>
    </p:spTree>
    <p:extLst>
      <p:ext uri="{BB962C8B-B14F-4D97-AF65-F5344CB8AC3E}">
        <p14:creationId xmlns:p14="http://schemas.microsoft.com/office/powerpoint/2010/main" val="318650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Suggested agenda</a:t>
            </a:r>
          </a:p>
        </p:txBody>
      </p:sp>
      <p:sp>
        <p:nvSpPr>
          <p:cNvPr id="6" name="Content Placeholder 5">
            <a:extLst>
              <a:ext uri="{FF2B5EF4-FFF2-40B4-BE49-F238E27FC236}">
                <a16:creationId xmlns:a16="http://schemas.microsoft.com/office/drawing/2014/main" id="{8CF98CA5-B323-504A-A3E0-D338BAC8D6D3}"/>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5</a:t>
            </a:fld>
            <a:endParaRPr lang="en-US" dirty="0"/>
          </a:p>
        </p:txBody>
      </p:sp>
    </p:spTree>
    <p:extLst>
      <p:ext uri="{BB962C8B-B14F-4D97-AF65-F5344CB8AC3E}">
        <p14:creationId xmlns:p14="http://schemas.microsoft.com/office/powerpoint/2010/main" val="127342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6B5F6-CFB8-0947-9379-2E01797E83AB}"/>
              </a:ext>
            </a:extLst>
          </p:cNvPr>
          <p:cNvSpPr>
            <a:spLocks noGrp="1"/>
          </p:cNvSpPr>
          <p:nvPr>
            <p:ph type="title" idx="4294967295"/>
          </p:nvPr>
        </p:nvSpPr>
        <p:spPr>
          <a:xfrm>
            <a:off x="279133" y="416110"/>
            <a:ext cx="8566484" cy="746365"/>
          </a:xfrm>
        </p:spPr>
        <p:txBody>
          <a:bodyPr/>
          <a:lstStyle/>
          <a:p>
            <a:r>
              <a:rPr lang="en-US" sz="1800" dirty="0">
                <a:solidFill>
                  <a:srgbClr val="183250"/>
                </a:solidFill>
              </a:rPr>
              <a:t>Welcome to the national training and Development Curriculum for foster and adoptive parents</a:t>
            </a:r>
          </a:p>
        </p:txBody>
      </p:sp>
      <p:pic>
        <p:nvPicPr>
          <p:cNvPr id="5" name="Picture 4" descr="The NTDC Color Wheel of Emotions graphic showing the following -&#10;Yellow - Light, energetic, happy;&#10;Green - Hopeful, Inspired;&#10;Blue - Worried, Nervous, Preoccupied;&#10;Purple - Curious, Eager to Learn;&#10;Pink - Relaxed, Satisfied;&#10;Gray - Tired, Overstretched;&#10;White - Sad;&#10;Red - Angry, About to Blow, Totally Stressed Out;&#10;Orange - Annoyed, Frustrated, Irritated.">
            <a:extLst>
              <a:ext uri="{FF2B5EF4-FFF2-40B4-BE49-F238E27FC236}">
                <a16:creationId xmlns:a16="http://schemas.microsoft.com/office/drawing/2014/main" id="{DBDA9F41-39C2-4FF4-9809-0D9DB9E8E5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92190" y="1245886"/>
            <a:ext cx="7159619" cy="5334000"/>
          </a:xfrm>
          <a:prstGeom prst="rect">
            <a:avLst/>
          </a:prstGeom>
        </p:spPr>
      </p:pic>
      <p:sp>
        <p:nvSpPr>
          <p:cNvPr id="2" name="Slide Number Placeholder 1">
            <a:extLst>
              <a:ext uri="{FF2B5EF4-FFF2-40B4-BE49-F238E27FC236}">
                <a16:creationId xmlns:a16="http://schemas.microsoft.com/office/drawing/2014/main" id="{5CCFF54E-B8E5-CD4D-B3BD-7297B9519D41}"/>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6</a:t>
            </a:fld>
            <a:endParaRPr lang="en-US" dirty="0"/>
          </a:p>
        </p:txBody>
      </p:sp>
    </p:spTree>
    <p:extLst>
      <p:ext uri="{BB962C8B-B14F-4D97-AF65-F5344CB8AC3E}">
        <p14:creationId xmlns:p14="http://schemas.microsoft.com/office/powerpoint/2010/main" val="421820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12759612-B98A-1B41-9E2D-1170FA016D45}"/>
              </a:ext>
            </a:extLst>
          </p:cNvPr>
          <p:cNvSpPr txBox="1">
            <a:spLocks noGrp="1"/>
          </p:cNvSpPr>
          <p:nvPr>
            <p:ph type="title" idx="4294967295"/>
          </p:nvPr>
        </p:nvSpPr>
        <p:spPr>
          <a:xfrm>
            <a:off x="1299916" y="2489890"/>
            <a:ext cx="7844084"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600" b="0" i="0" u="none" strike="noStrike" kern="1200" cap="all" spc="113" normalizeH="0" baseline="0" noProof="0" dirty="0">
                <a:ln>
                  <a:noFill/>
                </a:ln>
                <a:solidFill>
                  <a:schemeClr val="bg1"/>
                </a:solidFill>
                <a:effectLst/>
                <a:uLnTx/>
                <a:uFillTx/>
                <a:latin typeface="Arial Rounded MT Bold" panose="020F0704030504030204" pitchFamily="34" charset="77"/>
                <a:ea typeface="+mj-ea"/>
                <a:cs typeface="Arial Rounded MT Bold"/>
              </a:rPr>
              <a:t>MAINTAINING CHILDREN’S CONNECTIONS WITH SIBLINGS, EXTENDED FAMILY MEMBERS, AND THEIR COMMUNITY</a:t>
            </a:r>
            <a:endParaRPr kumimoji="0" lang="en-US" sz="2600" b="0" i="0" u="none" strike="noStrike" kern="1200" cap="all" spc="113" normalizeH="0" baseline="0" noProof="0" dirty="0">
              <a:ln>
                <a:noFill/>
              </a:ln>
              <a:solidFill>
                <a:schemeClr val="bg1"/>
              </a:solidFill>
              <a:effectLst/>
              <a:uLnTx/>
              <a:uFillTx/>
              <a:latin typeface="Arial Rounded MT Bold"/>
              <a:ea typeface="+mj-ea"/>
              <a:cs typeface="Arial Rounded MT Bold"/>
            </a:endParaRPr>
          </a:p>
        </p:txBody>
      </p:sp>
      <p:sp>
        <p:nvSpPr>
          <p:cNvPr id="9" name="Subtitle 6">
            <a:extLst>
              <a:ext uri="{FF2B5EF4-FFF2-40B4-BE49-F238E27FC236}">
                <a16:creationId xmlns:a16="http://schemas.microsoft.com/office/drawing/2014/main" id="{148AA3E3-F55E-0C4D-B76D-A6DF9A02B21B}"/>
              </a:ext>
            </a:extLst>
          </p:cNvPr>
          <p:cNvSpPr txBox="1">
            <a:spLocks/>
          </p:cNvSpPr>
          <p:nvPr/>
        </p:nvSpPr>
        <p:spPr>
          <a:xfrm>
            <a:off x="1421411" y="433468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z="800" dirty="0" smtClean="0">
                <a:solidFill>
                  <a:schemeClr val="tx1"/>
                </a:solidFill>
              </a:rPr>
              <a:pPr/>
              <a:t>7</a:t>
            </a:fld>
            <a:endParaRPr lang="en-US" sz="800" dirty="0">
              <a:solidFill>
                <a:schemeClr val="tx1"/>
              </a:solidFill>
            </a:endParaRPr>
          </a:p>
        </p:txBody>
      </p:sp>
    </p:spTree>
    <p:extLst>
      <p:ext uri="{BB962C8B-B14F-4D97-AF65-F5344CB8AC3E}">
        <p14:creationId xmlns:p14="http://schemas.microsoft.com/office/powerpoint/2010/main" val="116676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opening Quote</a:t>
            </a:r>
          </a:p>
        </p:txBody>
      </p:sp>
      <p:pic>
        <p:nvPicPr>
          <p:cNvPr id="5" name="Picture 4" descr="Developing capacity to support children and families.">
            <a:extLst>
              <a:ext uri="{FF2B5EF4-FFF2-40B4-BE49-F238E27FC236}">
                <a16:creationId xmlns:a16="http://schemas.microsoft.com/office/drawing/2014/main" id="{DCE2E480-601C-6D43-A02A-3EDD5EBAF6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7" t="2357" r="2357" b="-2357"/>
          <a:stretch/>
        </p:blipFill>
        <p:spPr>
          <a:xfrm>
            <a:off x="-1" y="765838"/>
            <a:ext cx="9144001" cy="5541299"/>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8</a:t>
            </a:fld>
            <a:endParaRPr lang="en-US" dirty="0"/>
          </a:p>
        </p:txBody>
      </p:sp>
    </p:spTree>
    <p:extLst>
      <p:ext uri="{BB962C8B-B14F-4D97-AF65-F5344CB8AC3E}">
        <p14:creationId xmlns:p14="http://schemas.microsoft.com/office/powerpoint/2010/main" val="4660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B317EA97-B9BF-7842-B7AB-AFC801CE6C84}"/>
              </a:ext>
            </a:extLst>
          </p:cNvPr>
          <p:cNvSpPr txBox="1">
            <a:spLocks noGrp="1"/>
          </p:cNvSpPr>
          <p:nvPr>
            <p:ph type="title" idx="4294967295"/>
          </p:nvPr>
        </p:nvSpPr>
        <p:spPr>
          <a:xfrm>
            <a:off x="1299916" y="2801073"/>
            <a:ext cx="7444636" cy="3460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AF2E1D"/>
                </a:solidFill>
                <a:effectLst/>
                <a:uLnTx/>
                <a:uFillTx/>
                <a:latin typeface="Arial Rounded MT Bold"/>
                <a:ea typeface="+mj-ea"/>
                <a:cs typeface="Arial Rounded MT Bold"/>
              </a:rPr>
              <a:t>SECTION 1: </a:t>
            </a:r>
            <a:b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600" b="1" i="0" u="none" strike="noStrike" kern="1200" cap="all" spc="113" normalizeH="0" baseline="0" noProof="0" dirty="0">
                <a:ln>
                  <a:noFill/>
                </a:ln>
                <a:solidFill>
                  <a:srgbClr val="183250"/>
                </a:solidFill>
                <a:effectLst/>
                <a:uLnTx/>
                <a:uFillTx/>
                <a:latin typeface="Arial Rounded MT Bold"/>
                <a:ea typeface="+mj-ea"/>
                <a:cs typeface="Arial Rounded MT Bold"/>
              </a:rPr>
              <a:t>Introduction: Maintaining Children’s Connections</a:t>
            </a:r>
            <a:endParaRPr kumimoji="0" lang="en-US" sz="3600" b="0" i="0" u="none" strike="noStrike" kern="1200" cap="all"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9</a:t>
            </a:fld>
            <a:endParaRPr lang="en-US" dirty="0"/>
          </a:p>
        </p:txBody>
      </p:sp>
    </p:spTree>
    <p:extLst>
      <p:ext uri="{BB962C8B-B14F-4D97-AF65-F5344CB8AC3E}">
        <p14:creationId xmlns:p14="http://schemas.microsoft.com/office/powerpoint/2010/main" val="1047787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Rounded MT Bold"/>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E09CEBA4ECDE4B863EB9F6BA654A15" ma:contentTypeVersion="12" ma:contentTypeDescription="Create a new document." ma:contentTypeScope="" ma:versionID="218424d9d51fd1fa9396da768bbb64bd">
  <xsd:schema xmlns:xsd="http://www.w3.org/2001/XMLSchema" xmlns:xs="http://www.w3.org/2001/XMLSchema" xmlns:p="http://schemas.microsoft.com/office/2006/metadata/properties" xmlns:ns2="6383c38a-6605-452c-98e3-ef7ac0272575" xmlns:ns3="7995afc9-12b0-45a6-aa05-2b61ee361d72" targetNamespace="http://schemas.microsoft.com/office/2006/metadata/properties" ma:root="true" ma:fieldsID="3ec225fa866e94cb0fa2164dd03cb499" ns2:_="" ns3:_="">
    <xsd:import namespace="6383c38a-6605-452c-98e3-ef7ac0272575"/>
    <xsd:import namespace="7995afc9-12b0-45a6-aa05-2b61ee361d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3c38a-6605-452c-98e3-ef7ac0272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95afc9-12b0-45a6-aa05-2b61ee361d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300AA3-9C15-4977-9FA8-23422D42CB4A}">
  <ds:schemaRefs>
    <ds:schemaRef ds:uri="http://schemas.microsoft.com/sharepoint/v3/contenttype/forms"/>
  </ds:schemaRefs>
</ds:datastoreItem>
</file>

<file path=customXml/itemProps2.xml><?xml version="1.0" encoding="utf-8"?>
<ds:datastoreItem xmlns:ds="http://schemas.openxmlformats.org/officeDocument/2006/customXml" ds:itemID="{31CB9B1F-758A-48B6-A4D7-66DF343BB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3c38a-6605-452c-98e3-ef7ac0272575"/>
    <ds:schemaRef ds:uri="7995afc9-12b0-45a6-aa05-2b61ee361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124255-8323-40CF-B34A-20252EC1E4A4}">
  <ds:schemaRefs>
    <ds:schemaRef ds:uri="http://purl.org/dc/elements/1.1/"/>
    <ds:schemaRef ds:uri="http://purl.org/dc/terms/"/>
    <ds:schemaRef ds:uri="http://www.w3.org/XML/1998/namespace"/>
    <ds:schemaRef ds:uri="http://purl.org/dc/dcmitype/"/>
    <ds:schemaRef ds:uri="http://schemas.microsoft.com/office/2006/documentManagement/types"/>
    <ds:schemaRef ds:uri="5e51fc44-e64a-46e0-9b4d-033d196ad6e9"/>
    <ds:schemaRef ds:uri="http://schemas.openxmlformats.org/package/2006/metadata/core-properties"/>
    <ds:schemaRef ds:uri="http://schemas.microsoft.com/office/infopath/2007/PartnerControls"/>
    <ds:schemaRef ds:uri="37d04a14-e956-49fe-9db6-b39b1d847ce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2837</TotalTime>
  <Words>6553</Words>
  <Application>Microsoft Office PowerPoint</Application>
  <PresentationFormat>On-screen Show (4:3)</PresentationFormat>
  <Paragraphs>487</Paragraphs>
  <Slides>30</Slides>
  <Notes>30</Notes>
  <HiddenSlides>5</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3_Grid</vt:lpstr>
      <vt:lpstr>MAINTAINING CHILDREN’S CONNECTIONS WITH SIBLINGS, EXTENDED FAMILY MEMBERS, AND THEIR COMMUNITY</vt:lpstr>
      <vt:lpstr>To Prepare for the Class</vt:lpstr>
      <vt:lpstr>MATERIALS AND HANDOUTS</vt:lpstr>
      <vt:lpstr>Theme and competencies</vt:lpstr>
      <vt:lpstr>Suggested agenda</vt:lpstr>
      <vt:lpstr>Welcome to the national training and Development Curriculum for foster and adoptive parents</vt:lpstr>
      <vt:lpstr>MAINTAINING CHILDREN’S CONNECTIONS WITH SIBLINGS, EXTENDED FAMILY MEMBERS, AND THEIR COMMUNITY</vt:lpstr>
      <vt:lpstr>Place holder for slide with opening Quote</vt:lpstr>
      <vt:lpstr>SECTION 1:  Introduction: Maintaining Children’s Connections</vt:lpstr>
      <vt:lpstr>Characteristics of successful foster and adoptive parents</vt:lpstr>
      <vt:lpstr>Characteristics for maintaining Children’s Connections, 1 of 2</vt:lpstr>
      <vt:lpstr>Characteristics for Maintaining children’s Connections, 2 of 2  </vt:lpstr>
      <vt:lpstr>Connections are Important</vt:lpstr>
      <vt:lpstr>Connections with Siblings</vt:lpstr>
      <vt:lpstr>FOSTER:  Grief and Loss in Children </vt:lpstr>
      <vt:lpstr>When Siblings Remain with the Parents</vt:lpstr>
      <vt:lpstr>Fostering connections between siblings</vt:lpstr>
      <vt:lpstr>Parents who are fostering or adopting Must Collaborate to Support communications</vt:lpstr>
      <vt:lpstr>Two Questions  About Maintaining Meaningful Connections</vt:lpstr>
      <vt:lpstr>Two Questions About Maintaining Meaningful Connections</vt:lpstr>
      <vt:lpstr>Video: Re-establishing Family Connections</vt:lpstr>
      <vt:lpstr>SECTION 2:  BARRIERS TO  MAINTAINING CONNECTIONS</vt:lpstr>
      <vt:lpstr>Identifying Barriers</vt:lpstr>
      <vt:lpstr>Summary: Overcoming Barriers</vt:lpstr>
      <vt:lpstr>Reflection/ Relevance</vt:lpstr>
      <vt:lpstr>SECTION 3:  WRAP-UP</vt:lpstr>
      <vt:lpstr>LIFELONG Learning</vt:lpstr>
      <vt:lpstr>Place holder for slide with Closing Quote</vt:lpstr>
      <vt:lpstr>For more information, visit:</vt:lpstr>
      <vt:lpstr>.  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CHILDREN’S  CONNECTIONS  WITH SIBLINGS, EXTENDED FAMILY MEMBERS, AND THEIR COMMUNITY</dc:title>
  <dc:creator>Michelle Nolin</dc:creator>
  <cp:lastModifiedBy>Chris Cotterman</cp:lastModifiedBy>
  <cp:revision>126</cp:revision>
  <cp:lastPrinted>2022-02-24T22:05:20Z</cp:lastPrinted>
  <dcterms:created xsi:type="dcterms:W3CDTF">2019-12-04T23:49:19Z</dcterms:created>
  <dcterms:modified xsi:type="dcterms:W3CDTF">2022-03-21T20:20:29Z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0x010100BBE09CEBA4ECDE4B863EB9F6BA654A15</vt:lpwstr>
  </property>
</Properties>
</file>