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1" r:id="rId5"/>
  </p:sldMasterIdLst>
  <p:notesMasterIdLst>
    <p:notesMasterId r:id="rId174"/>
  </p:notesMasterIdLst>
  <p:handoutMasterIdLst>
    <p:handoutMasterId r:id="rId175"/>
  </p:handoutMasterIdLst>
  <p:sldIdLst>
    <p:sldId id="378" r:id="rId6"/>
    <p:sldId id="457" r:id="rId7"/>
    <p:sldId id="566" r:id="rId8"/>
    <p:sldId id="400" r:id="rId9"/>
    <p:sldId id="380" r:id="rId10"/>
    <p:sldId id="429" r:id="rId11"/>
    <p:sldId id="428" r:id="rId12"/>
    <p:sldId id="562" r:id="rId13"/>
    <p:sldId id="561" r:id="rId14"/>
    <p:sldId id="432" r:id="rId15"/>
    <p:sldId id="431" r:id="rId16"/>
    <p:sldId id="563" r:id="rId17"/>
    <p:sldId id="433" r:id="rId18"/>
    <p:sldId id="434" r:id="rId19"/>
    <p:sldId id="435" r:id="rId20"/>
    <p:sldId id="560" r:id="rId21"/>
    <p:sldId id="438" r:id="rId22"/>
    <p:sldId id="439" r:id="rId23"/>
    <p:sldId id="466" r:id="rId24"/>
    <p:sldId id="440" r:id="rId25"/>
    <p:sldId id="441" r:id="rId26"/>
    <p:sldId id="442" r:id="rId27"/>
    <p:sldId id="557" r:id="rId28"/>
    <p:sldId id="558" r:id="rId29"/>
    <p:sldId id="559" r:id="rId30"/>
    <p:sldId id="565" r:id="rId31"/>
    <p:sldId id="444" r:id="rId32"/>
    <p:sldId id="443" r:id="rId33"/>
    <p:sldId id="556" r:id="rId34"/>
    <p:sldId id="452" r:id="rId35"/>
    <p:sldId id="453" r:id="rId36"/>
    <p:sldId id="454" r:id="rId37"/>
    <p:sldId id="567" r:id="rId38"/>
    <p:sldId id="568" r:id="rId39"/>
    <p:sldId id="570" r:id="rId40"/>
    <p:sldId id="571" r:id="rId41"/>
    <p:sldId id="572" r:id="rId42"/>
    <p:sldId id="574" r:id="rId43"/>
    <p:sldId id="576" r:id="rId44"/>
    <p:sldId id="578" r:id="rId45"/>
    <p:sldId id="579" r:id="rId46"/>
    <p:sldId id="580" r:id="rId47"/>
    <p:sldId id="581" r:id="rId48"/>
    <p:sldId id="582" r:id="rId49"/>
    <p:sldId id="583" r:id="rId50"/>
    <p:sldId id="584" r:id="rId51"/>
    <p:sldId id="585" r:id="rId52"/>
    <p:sldId id="586" r:id="rId53"/>
    <p:sldId id="587" r:id="rId54"/>
    <p:sldId id="588" r:id="rId55"/>
    <p:sldId id="589" r:id="rId56"/>
    <p:sldId id="590" r:id="rId57"/>
    <p:sldId id="591" r:id="rId58"/>
    <p:sldId id="592" r:id="rId59"/>
    <p:sldId id="593" r:id="rId60"/>
    <p:sldId id="594" r:id="rId61"/>
    <p:sldId id="596" r:id="rId62"/>
    <p:sldId id="597" r:id="rId63"/>
    <p:sldId id="600" r:id="rId64"/>
    <p:sldId id="601" r:id="rId65"/>
    <p:sldId id="603" r:id="rId66"/>
    <p:sldId id="604" r:id="rId67"/>
    <p:sldId id="605" r:id="rId68"/>
    <p:sldId id="606" r:id="rId69"/>
    <p:sldId id="607" r:id="rId70"/>
    <p:sldId id="608" r:id="rId71"/>
    <p:sldId id="609" r:id="rId72"/>
    <p:sldId id="611" r:id="rId73"/>
    <p:sldId id="612" r:id="rId74"/>
    <p:sldId id="613" r:id="rId75"/>
    <p:sldId id="615" r:id="rId76"/>
    <p:sldId id="616" r:id="rId77"/>
    <p:sldId id="617" r:id="rId78"/>
    <p:sldId id="619" r:id="rId79"/>
    <p:sldId id="621" r:id="rId80"/>
    <p:sldId id="622" r:id="rId81"/>
    <p:sldId id="624" r:id="rId82"/>
    <p:sldId id="625" r:id="rId83"/>
    <p:sldId id="627" r:id="rId84"/>
    <p:sldId id="628" r:id="rId85"/>
    <p:sldId id="629" r:id="rId86"/>
    <p:sldId id="630" r:id="rId87"/>
    <p:sldId id="631" r:id="rId88"/>
    <p:sldId id="632" r:id="rId89"/>
    <p:sldId id="633" r:id="rId90"/>
    <p:sldId id="634" r:id="rId91"/>
    <p:sldId id="635" r:id="rId92"/>
    <p:sldId id="636" r:id="rId93"/>
    <p:sldId id="637" r:id="rId94"/>
    <p:sldId id="638" r:id="rId95"/>
    <p:sldId id="639" r:id="rId96"/>
    <p:sldId id="640" r:id="rId97"/>
    <p:sldId id="641" r:id="rId98"/>
    <p:sldId id="642" r:id="rId99"/>
    <p:sldId id="643" r:id="rId100"/>
    <p:sldId id="644" r:id="rId101"/>
    <p:sldId id="645" r:id="rId102"/>
    <p:sldId id="646" r:id="rId103"/>
    <p:sldId id="647" r:id="rId104"/>
    <p:sldId id="648" r:id="rId105"/>
    <p:sldId id="649" r:id="rId106"/>
    <p:sldId id="650" r:id="rId107"/>
    <p:sldId id="651" r:id="rId108"/>
    <p:sldId id="652" r:id="rId109"/>
    <p:sldId id="653" r:id="rId110"/>
    <p:sldId id="654" r:id="rId111"/>
    <p:sldId id="655" r:id="rId112"/>
    <p:sldId id="656" r:id="rId113"/>
    <p:sldId id="657" r:id="rId114"/>
    <p:sldId id="658" r:id="rId115"/>
    <p:sldId id="659" r:id="rId116"/>
    <p:sldId id="660" r:id="rId117"/>
    <p:sldId id="661" r:id="rId118"/>
    <p:sldId id="662" r:id="rId119"/>
    <p:sldId id="663" r:id="rId120"/>
    <p:sldId id="664" r:id="rId121"/>
    <p:sldId id="665" r:id="rId122"/>
    <p:sldId id="666" r:id="rId123"/>
    <p:sldId id="667" r:id="rId124"/>
    <p:sldId id="668" r:id="rId125"/>
    <p:sldId id="669" r:id="rId126"/>
    <p:sldId id="670" r:id="rId127"/>
    <p:sldId id="671" r:id="rId128"/>
    <p:sldId id="672" r:id="rId129"/>
    <p:sldId id="673" r:id="rId130"/>
    <p:sldId id="674" r:id="rId131"/>
    <p:sldId id="675" r:id="rId132"/>
    <p:sldId id="676" r:id="rId133"/>
    <p:sldId id="677" r:id="rId134"/>
    <p:sldId id="678" r:id="rId135"/>
    <p:sldId id="679" r:id="rId136"/>
    <p:sldId id="680" r:id="rId137"/>
    <p:sldId id="681" r:id="rId138"/>
    <p:sldId id="682" r:id="rId139"/>
    <p:sldId id="683" r:id="rId140"/>
    <p:sldId id="684" r:id="rId141"/>
    <p:sldId id="685" r:id="rId142"/>
    <p:sldId id="686" r:id="rId143"/>
    <p:sldId id="687" r:id="rId144"/>
    <p:sldId id="688" r:id="rId145"/>
    <p:sldId id="689" r:id="rId146"/>
    <p:sldId id="690" r:id="rId147"/>
    <p:sldId id="691" r:id="rId148"/>
    <p:sldId id="692" r:id="rId149"/>
    <p:sldId id="693" r:id="rId150"/>
    <p:sldId id="694" r:id="rId151"/>
    <p:sldId id="695" r:id="rId152"/>
    <p:sldId id="696" r:id="rId153"/>
    <p:sldId id="697" r:id="rId154"/>
    <p:sldId id="698" r:id="rId155"/>
    <p:sldId id="699" r:id="rId156"/>
    <p:sldId id="700" r:id="rId157"/>
    <p:sldId id="701" r:id="rId158"/>
    <p:sldId id="702" r:id="rId159"/>
    <p:sldId id="703" r:id="rId160"/>
    <p:sldId id="704" r:id="rId161"/>
    <p:sldId id="705" r:id="rId162"/>
    <p:sldId id="706" r:id="rId163"/>
    <p:sldId id="707" r:id="rId164"/>
    <p:sldId id="708" r:id="rId165"/>
    <p:sldId id="709" r:id="rId166"/>
    <p:sldId id="710" r:id="rId167"/>
    <p:sldId id="711" r:id="rId168"/>
    <p:sldId id="712" r:id="rId169"/>
    <p:sldId id="713" r:id="rId170"/>
    <p:sldId id="714" r:id="rId171"/>
    <p:sldId id="715" r:id="rId172"/>
    <p:sldId id="716" r:id="rId17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userDrawn="1">
          <p15:clr>
            <a:srgbClr val="A4A3A4"/>
          </p15:clr>
        </p15:guide>
        <p15:guide id="2" orient="horz" pos="312" userDrawn="1">
          <p15:clr>
            <a:srgbClr val="A4A3A4"/>
          </p15:clr>
        </p15:guide>
        <p15:guide id="3" pos="308">
          <p15:clr>
            <a:srgbClr val="A4A3A4"/>
          </p15:clr>
        </p15:guide>
        <p15:guide id="4" orient="horz" pos="2160" userDrawn="1">
          <p15:clr>
            <a:srgbClr val="A4A3A4"/>
          </p15:clr>
        </p15:guide>
        <p15:guide id="5" orient="horz" pos="1248" userDrawn="1">
          <p15:clr>
            <a:srgbClr val="A4A3A4"/>
          </p15:clr>
        </p15:guide>
        <p15:guide id="6" pos="5184" userDrawn="1">
          <p15:clr>
            <a:srgbClr val="A4A3A4"/>
          </p15:clr>
        </p15:guide>
        <p15:guide id="7" pos="4560" userDrawn="1">
          <p15:clr>
            <a:srgbClr val="A4A3A4"/>
          </p15:clr>
        </p15:guide>
        <p15:guide id="8" pos="5448" userDrawn="1">
          <p15:clr>
            <a:srgbClr val="A4A3A4"/>
          </p15:clr>
        </p15:guide>
        <p15:guide id="9" pos="4536" userDrawn="1">
          <p15:clr>
            <a:srgbClr val="A4A3A4"/>
          </p15:clr>
        </p15:guide>
        <p15:guide id="10" orient="horz" pos="2208" userDrawn="1">
          <p15:clr>
            <a:srgbClr val="A4A3A4"/>
          </p15:clr>
        </p15:guide>
        <p15:guide id="11" orient="horz" pos="3120" userDrawn="1">
          <p15:clr>
            <a:srgbClr val="A4A3A4"/>
          </p15:clr>
        </p15:guide>
        <p15:guide id="13" pos="4032" userDrawn="1">
          <p15:clr>
            <a:srgbClr val="A4A3A4"/>
          </p15:clr>
        </p15:guide>
        <p15:guide id="14" orient="horz" pos="1200" userDrawn="1">
          <p15:clr>
            <a:srgbClr val="A4A3A4"/>
          </p15:clr>
        </p15:guide>
        <p15:guide id="15" pos="288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334" initials="h" lastIdx="10" clrIdx="6">
    <p:extLst>
      <p:ext uri="{19B8F6BF-5375-455C-9EA6-DF929625EA0E}">
        <p15:presenceInfo xmlns:p15="http://schemas.microsoft.com/office/powerpoint/2012/main" userId="hu334" providerId="None"/>
      </p:ext>
    </p:extLst>
  </p:cmAuthor>
  <p:cmAuthor id="1" name="Dianne Pena" initials="DP" lastIdx="6" clrIdx="0">
    <p:extLst>
      <p:ext uri="{19B8F6BF-5375-455C-9EA6-DF929625EA0E}">
        <p15:presenceInfo xmlns:p15="http://schemas.microsoft.com/office/powerpoint/2012/main" userId="cdb2cda9b6ca01df" providerId="Windows Live"/>
      </p:ext>
    </p:extLst>
  </p:cmAuthor>
  <p:cmAuthor id="8" name="M Susan Schmidt" initials="MSS" lastIdx="3" clrIdx="7">
    <p:extLst>
      <p:ext uri="{19B8F6BF-5375-455C-9EA6-DF929625EA0E}">
        <p15:presenceInfo xmlns:p15="http://schemas.microsoft.com/office/powerpoint/2012/main" userId="548478588f134734" providerId="Windows Live"/>
      </p:ext>
    </p:extLst>
  </p:cmAuthor>
  <p:cmAuthor id="2" name="Michelle Nolin" initials="MN" lastIdx="140" clrIdx="1">
    <p:extLst>
      <p:ext uri="{19B8F6BF-5375-455C-9EA6-DF929625EA0E}">
        <p15:presenceInfo xmlns:p15="http://schemas.microsoft.com/office/powerpoint/2012/main" userId="S::mnolin@learnethos.com::f39d2788-15a0-418f-a7f4-7d6381543f47" providerId="AD"/>
      </p:ext>
    </p:extLst>
  </p:cmAuthor>
  <p:cmAuthor id="9" name="Tiffany Yee" initials="TY" lastIdx="3" clrIdx="8">
    <p:extLst>
      <p:ext uri="{19B8F6BF-5375-455C-9EA6-DF929625EA0E}">
        <p15:presenceInfo xmlns:p15="http://schemas.microsoft.com/office/powerpoint/2012/main" userId="Tiffany Yee" providerId="None"/>
      </p:ext>
    </p:extLst>
  </p:cmAuthor>
  <p:cmAuthor id="3" name="Leslie Wright" initials="LW" lastIdx="81" clrIdx="2">
    <p:extLst>
      <p:ext uri="{19B8F6BF-5375-455C-9EA6-DF929625EA0E}">
        <p15:presenceInfo xmlns:p15="http://schemas.microsoft.com/office/powerpoint/2012/main" userId="S::wright@adoptionsupport.org::a0e2a280-92a5-487a-a56c-f1146a8f46ca" providerId="AD"/>
      </p:ext>
    </p:extLst>
  </p:cmAuthor>
  <p:cmAuthor id="10" name="Madison Sprague" initials="MS" lastIdx="5" clrIdx="9">
    <p:extLst>
      <p:ext uri="{19B8F6BF-5375-455C-9EA6-DF929625EA0E}">
        <p15:presenceInfo xmlns:p15="http://schemas.microsoft.com/office/powerpoint/2012/main" userId="S-1-5-21-124334859-449232091-3778215482-4702" providerId="AD"/>
      </p:ext>
    </p:extLst>
  </p:cmAuthor>
  <p:cmAuthor id="4" name="Debbie Riley" initials="DR" lastIdx="23" clrIdx="3">
    <p:extLst>
      <p:ext uri="{19B8F6BF-5375-455C-9EA6-DF929625EA0E}">
        <p15:presenceInfo xmlns:p15="http://schemas.microsoft.com/office/powerpoint/2012/main" userId="S::Riley@adoptionsupport.org::bdca124d-4d7b-4253-a6e2-d4cb4228555e" providerId="AD"/>
      </p:ext>
    </p:extLst>
  </p:cmAuthor>
  <p:cmAuthor id="5" name="Microsoft Office User" initials="MOU" lastIdx="77" clrIdx="4">
    <p:extLst>
      <p:ext uri="{19B8F6BF-5375-455C-9EA6-DF929625EA0E}">
        <p15:presenceInfo xmlns:p15="http://schemas.microsoft.com/office/powerpoint/2012/main" userId="Microsoft Office User" providerId="None"/>
      </p:ext>
    </p:extLst>
  </p:cmAuthor>
  <p:cmAuthor id="6" name="Ed Baldwin" initials="EB" lastIdx="84" clrIdx="5">
    <p:extLst>
      <p:ext uri="{19B8F6BF-5375-455C-9EA6-DF929625EA0E}">
        <p15:presenceInfo xmlns:p15="http://schemas.microsoft.com/office/powerpoint/2012/main" userId="d9933f15bf0fce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2F2D"/>
    <a:srgbClr val="F4A2B2"/>
    <a:srgbClr val="E94B6A"/>
    <a:srgbClr val="183250"/>
    <a:srgbClr val="C5C5DB"/>
    <a:srgbClr val="9AD9EC"/>
    <a:srgbClr val="C13420"/>
    <a:srgbClr val="FCC16C"/>
    <a:srgbClr val="A4DEE8"/>
    <a:srgbClr val="496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E85E03-D8DE-45B0-AAC1-80B970B8EC74}" v="21" dt="2022-04-11T00:38:38.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5332" autoAdjust="0"/>
  </p:normalViewPr>
  <p:slideViewPr>
    <p:cSldViewPr snapToGrid="0" snapToObjects="1">
      <p:cViewPr varScale="1">
        <p:scale>
          <a:sx n="57" d="100"/>
          <a:sy n="57" d="100"/>
        </p:scale>
        <p:origin x="1354" y="48"/>
      </p:cViewPr>
      <p:guideLst>
        <p:guide orient="horz" pos="4032"/>
        <p:guide orient="horz" pos="312"/>
        <p:guide pos="308"/>
        <p:guide orient="horz" pos="2160"/>
        <p:guide orient="horz" pos="1248"/>
        <p:guide pos="5184"/>
        <p:guide pos="4560"/>
        <p:guide pos="5448"/>
        <p:guide pos="4536"/>
        <p:guide orient="horz" pos="2208"/>
        <p:guide orient="horz" pos="3120"/>
        <p:guide pos="4032"/>
        <p:guide orient="horz" pos="1200"/>
        <p:guide pos="2880"/>
      </p:guideLst>
    </p:cSldViewPr>
  </p:slideViewPr>
  <p:outlineViewPr>
    <p:cViewPr>
      <p:scale>
        <a:sx n="33" d="100"/>
        <a:sy n="33" d="100"/>
      </p:scale>
      <p:origin x="0" y="0"/>
    </p:cViewPr>
  </p:outlineViewPr>
  <p:notesTextViewPr>
    <p:cViewPr>
      <p:scale>
        <a:sx n="92" d="100"/>
        <a:sy n="92" d="100"/>
      </p:scale>
      <p:origin x="0" y="0"/>
    </p:cViewPr>
  </p:notesTextViewPr>
  <p:sorterViewPr>
    <p:cViewPr varScale="1">
      <p:scale>
        <a:sx n="1" d="1"/>
        <a:sy n="1" d="1"/>
      </p:scale>
      <p:origin x="0" y="0"/>
    </p:cViewPr>
  </p:sorterViewPr>
  <p:notesViewPr>
    <p:cSldViewPr snapToGrid="0" snapToObjects="1">
      <p:cViewPr varScale="1">
        <p:scale>
          <a:sx n="62" d="100"/>
          <a:sy n="62" d="100"/>
        </p:scale>
        <p:origin x="2850"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slide" Target="slides/slide149.xml"/><Relationship Id="rId159" Type="http://schemas.openxmlformats.org/officeDocument/2006/relationships/slide" Target="slides/slide154.xml"/><Relationship Id="rId175" Type="http://schemas.openxmlformats.org/officeDocument/2006/relationships/handoutMaster" Target="handoutMasters/handoutMaster1.xml"/><Relationship Id="rId170" Type="http://schemas.openxmlformats.org/officeDocument/2006/relationships/slide" Target="slides/slide165.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60" Type="http://schemas.openxmlformats.org/officeDocument/2006/relationships/slide" Target="slides/slide155.xml"/><Relationship Id="rId165" Type="http://schemas.openxmlformats.org/officeDocument/2006/relationships/slide" Target="slides/slide160.xml"/><Relationship Id="rId181" Type="http://schemas.microsoft.com/office/2015/10/relationships/revisionInfo" Target="revisionInfo.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slide" Target="slides/slide150.xml"/><Relationship Id="rId171" Type="http://schemas.openxmlformats.org/officeDocument/2006/relationships/slide" Target="slides/slide166.xml"/><Relationship Id="rId176" Type="http://schemas.openxmlformats.org/officeDocument/2006/relationships/commentAuthors" Target="commentAuthor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61" Type="http://schemas.openxmlformats.org/officeDocument/2006/relationships/slide" Target="slides/slide156.xml"/><Relationship Id="rId166" Type="http://schemas.openxmlformats.org/officeDocument/2006/relationships/slide" Target="slides/slide161.xml"/><Relationship Id="rId18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slide" Target="slides/slide146.xml"/><Relationship Id="rId156" Type="http://schemas.openxmlformats.org/officeDocument/2006/relationships/slide" Target="slides/slide151.xml"/><Relationship Id="rId177"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72" Type="http://schemas.openxmlformats.org/officeDocument/2006/relationships/slide" Target="slides/slide167.xml"/><Relationship Id="rId180" Type="http://schemas.openxmlformats.org/officeDocument/2006/relationships/tableStyles" Target="tableStyles.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notesMaster" Target="notesMasters/notesMaster1.xml"/><Relationship Id="rId179" Type="http://schemas.openxmlformats.org/officeDocument/2006/relationships/theme" Target="theme/theme1.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ish Mekala" userId="2c2fe377f37fafa6" providerId="LiveId" clId="{E7E85E03-D8DE-45B0-AAC1-80B970B8EC74}"/>
    <pc:docChg chg="undo custSel modSld modMainMaster">
      <pc:chgData name="Satish Mekala" userId="2c2fe377f37fafa6" providerId="LiveId" clId="{E7E85E03-D8DE-45B0-AAC1-80B970B8EC74}" dt="2022-04-11T00:46:02.483" v="956"/>
      <pc:docMkLst>
        <pc:docMk/>
      </pc:docMkLst>
      <pc:sldChg chg="modSp mod">
        <pc:chgData name="Satish Mekala" userId="2c2fe377f37fafa6" providerId="LiveId" clId="{E7E85E03-D8DE-45B0-AAC1-80B970B8EC74}" dt="2022-04-11T00:38:49.837" v="791"/>
        <pc:sldMkLst>
          <pc:docMk/>
          <pc:sldMk cId="3034052326" sldId="369"/>
        </pc:sldMkLst>
        <pc:spChg chg="ord">
          <ac:chgData name="Satish Mekala" userId="2c2fe377f37fafa6" providerId="LiveId" clId="{E7E85E03-D8DE-45B0-AAC1-80B970B8EC74}" dt="2022-04-11T00:38:49.837" v="791"/>
          <ac:spMkLst>
            <pc:docMk/>
            <pc:sldMk cId="3034052326" sldId="369"/>
            <ac:spMk id="4" creationId="{41995B79-2BD9-412E-88F2-5BC9A51B5ABC}"/>
          </ac:spMkLst>
        </pc:spChg>
      </pc:sldChg>
      <pc:sldChg chg="modSp mod">
        <pc:chgData name="Satish Mekala" userId="2c2fe377f37fafa6" providerId="LiveId" clId="{E7E85E03-D8DE-45B0-AAC1-80B970B8EC74}" dt="2022-04-11T00:38:38.030" v="790"/>
        <pc:sldMkLst>
          <pc:docMk/>
          <pc:sldMk cId="3028136506" sldId="378"/>
        </pc:sldMkLst>
        <pc:spChg chg="mod">
          <ac:chgData name="Satish Mekala" userId="2c2fe377f37fafa6" providerId="LiveId" clId="{E7E85E03-D8DE-45B0-AAC1-80B970B8EC74}" dt="2022-04-11T00:38:38.030" v="790"/>
          <ac:spMkLst>
            <pc:docMk/>
            <pc:sldMk cId="3028136506" sldId="378"/>
            <ac:spMk id="4" creationId="{39D6589E-F2E3-9A4C-9CB7-8EF53D6144CC}"/>
          </ac:spMkLst>
        </pc:spChg>
        <pc:spChg chg="mod">
          <ac:chgData name="Satish Mekala" userId="2c2fe377f37fafa6" providerId="LiveId" clId="{E7E85E03-D8DE-45B0-AAC1-80B970B8EC74}" dt="2022-04-11T00:38:36.287" v="789"/>
          <ac:spMkLst>
            <pc:docMk/>
            <pc:sldMk cId="3028136506" sldId="378"/>
            <ac:spMk id="10" creationId="{DC051244-6F74-404F-ACFE-1E1D77CABF8C}"/>
          </ac:spMkLst>
        </pc:spChg>
        <pc:spChg chg="mod">
          <ac:chgData name="Satish Mekala" userId="2c2fe377f37fafa6" providerId="LiveId" clId="{E7E85E03-D8DE-45B0-AAC1-80B970B8EC74}" dt="2022-04-11T00:15:52.540" v="17" actId="207"/>
          <ac:spMkLst>
            <pc:docMk/>
            <pc:sldMk cId="3028136506" sldId="378"/>
            <ac:spMk id="11" creationId="{C0145F4B-7E03-D747-BC09-5E0D9DDB1D88}"/>
          </ac:spMkLst>
        </pc:spChg>
      </pc:sldChg>
      <pc:sldChg chg="modSp mod">
        <pc:chgData name="Satish Mekala" userId="2c2fe377f37fafa6" providerId="LiveId" clId="{E7E85E03-D8DE-45B0-AAC1-80B970B8EC74}" dt="2022-04-11T00:39:24.062" v="800"/>
        <pc:sldMkLst>
          <pc:docMk/>
          <pc:sldMk cId="466013580" sldId="380"/>
        </pc:sldMkLst>
        <pc:spChg chg="ord">
          <ac:chgData name="Satish Mekala" userId="2c2fe377f37fafa6" providerId="LiveId" clId="{E7E85E03-D8DE-45B0-AAC1-80B970B8EC74}" dt="2022-04-11T00:39:24.062" v="800"/>
          <ac:spMkLst>
            <pc:docMk/>
            <pc:sldMk cId="466013580" sldId="380"/>
            <ac:spMk id="2" creationId="{622B21D7-CE69-E449-956C-BB065BCDD3F6}"/>
          </ac:spMkLst>
        </pc:spChg>
        <pc:picChg chg="mod">
          <ac:chgData name="Satish Mekala" userId="2c2fe377f37fafa6" providerId="LiveId" clId="{E7E85E03-D8DE-45B0-AAC1-80B970B8EC74}" dt="2022-04-11T00:31:10.566" v="22" actId="962"/>
          <ac:picMkLst>
            <pc:docMk/>
            <pc:sldMk cId="466013580" sldId="380"/>
            <ac:picMk id="5" creationId="{DCE2E480-601C-6D43-A02A-3EDD5EBAF63A}"/>
          </ac:picMkLst>
        </pc:picChg>
      </pc:sldChg>
      <pc:sldChg chg="modSp mod">
        <pc:chgData name="Satish Mekala" userId="2c2fe377f37fafa6" providerId="LiveId" clId="{E7E85E03-D8DE-45B0-AAC1-80B970B8EC74}" dt="2022-04-11T00:39:19.492" v="798"/>
        <pc:sldMkLst>
          <pc:docMk/>
          <pc:sldMk cId="1166768548" sldId="400"/>
        </pc:sldMkLst>
        <pc:spChg chg="ord">
          <ac:chgData name="Satish Mekala" userId="2c2fe377f37fafa6" providerId="LiveId" clId="{E7E85E03-D8DE-45B0-AAC1-80B970B8EC74}" dt="2022-04-11T00:39:19.492" v="798"/>
          <ac:spMkLst>
            <pc:docMk/>
            <pc:sldMk cId="1166768548" sldId="400"/>
            <ac:spMk id="4" creationId="{39D6589E-F2E3-9A4C-9CB7-8EF53D6144CC}"/>
          </ac:spMkLst>
        </pc:spChg>
        <pc:spChg chg="mod">
          <ac:chgData name="Satish Mekala" userId="2c2fe377f37fafa6" providerId="LiveId" clId="{E7E85E03-D8DE-45B0-AAC1-80B970B8EC74}" dt="2022-04-11T00:38:15.971" v="784" actId="33553"/>
          <ac:spMkLst>
            <pc:docMk/>
            <pc:sldMk cId="1166768548" sldId="400"/>
            <ac:spMk id="9" creationId="{D2BA7CA9-63D7-124F-B011-3E1A6E72D32A}"/>
          </ac:spMkLst>
        </pc:spChg>
        <pc:spChg chg="mod">
          <ac:chgData name="Satish Mekala" userId="2c2fe377f37fafa6" providerId="LiveId" clId="{E7E85E03-D8DE-45B0-AAC1-80B970B8EC74}" dt="2022-04-11T00:30:54.321" v="20" actId="207"/>
          <ac:spMkLst>
            <pc:docMk/>
            <pc:sldMk cId="1166768548" sldId="400"/>
            <ac:spMk id="10" creationId="{B3D7BD5C-FC47-494A-B176-5BE2EB03F27D}"/>
          </ac:spMkLst>
        </pc:spChg>
      </pc:sldChg>
      <pc:sldChg chg="addSp delSp modSp mod">
        <pc:chgData name="Satish Mekala" userId="2c2fe377f37fafa6" providerId="LiveId" clId="{E7E85E03-D8DE-45B0-AAC1-80B970B8EC74}" dt="2022-04-11T00:39:33.262" v="802"/>
        <pc:sldMkLst>
          <pc:docMk/>
          <pc:sldMk cId="3003598982" sldId="428"/>
        </pc:sldMkLst>
        <pc:spChg chg="del">
          <ac:chgData name="Satish Mekala" userId="2c2fe377f37fafa6" providerId="LiveId" clId="{E7E85E03-D8DE-45B0-AAC1-80B970B8EC74}" dt="2022-04-11T00:31:23.902" v="23" actId="478"/>
          <ac:spMkLst>
            <pc:docMk/>
            <pc:sldMk cId="3003598982" sldId="428"/>
            <ac:spMk id="6" creationId="{2364590B-0057-F04E-A490-F894B8F2A763}"/>
          </ac:spMkLst>
        </pc:spChg>
        <pc:spChg chg="ord">
          <ac:chgData name="Satish Mekala" userId="2c2fe377f37fafa6" providerId="LiveId" clId="{E7E85E03-D8DE-45B0-AAC1-80B970B8EC74}" dt="2022-04-11T00:39:33.262" v="802"/>
          <ac:spMkLst>
            <pc:docMk/>
            <pc:sldMk cId="3003598982" sldId="428"/>
            <ac:spMk id="9" creationId="{5B45886A-66A4-DA43-9D6F-8E8AD595D018}"/>
          </ac:spMkLst>
        </pc:spChg>
        <pc:spChg chg="del">
          <ac:chgData name="Satish Mekala" userId="2c2fe377f37fafa6" providerId="LiveId" clId="{E7E85E03-D8DE-45B0-AAC1-80B970B8EC74}" dt="2022-04-11T00:31:23.902" v="23" actId="478"/>
          <ac:spMkLst>
            <pc:docMk/>
            <pc:sldMk cId="3003598982" sldId="428"/>
            <ac:spMk id="14" creationId="{5A127787-0349-E74D-BE49-9EBA2F3A8287}"/>
          </ac:spMkLst>
        </pc:spChg>
        <pc:spChg chg="del">
          <ac:chgData name="Satish Mekala" userId="2c2fe377f37fafa6" providerId="LiveId" clId="{E7E85E03-D8DE-45B0-AAC1-80B970B8EC74}" dt="2022-04-11T00:31:23.902" v="23" actId="478"/>
          <ac:spMkLst>
            <pc:docMk/>
            <pc:sldMk cId="3003598982" sldId="428"/>
            <ac:spMk id="15" creationId="{D78D5F5A-0B45-8F46-997D-C9A4832D42C9}"/>
          </ac:spMkLst>
        </pc:spChg>
        <pc:spChg chg="del">
          <ac:chgData name="Satish Mekala" userId="2c2fe377f37fafa6" providerId="LiveId" clId="{E7E85E03-D8DE-45B0-AAC1-80B970B8EC74}" dt="2022-04-11T00:31:23.902" v="23" actId="478"/>
          <ac:spMkLst>
            <pc:docMk/>
            <pc:sldMk cId="3003598982" sldId="428"/>
            <ac:spMk id="16" creationId="{2C20B47D-1EB7-F947-BA9E-389B80808D02}"/>
          </ac:spMkLst>
        </pc:spChg>
        <pc:picChg chg="add mod">
          <ac:chgData name="Satish Mekala" userId="2c2fe377f37fafa6" providerId="LiveId" clId="{E7E85E03-D8DE-45B0-AAC1-80B970B8EC74}" dt="2022-04-11T00:31:42.619" v="28" actId="962"/>
          <ac:picMkLst>
            <pc:docMk/>
            <pc:sldMk cId="3003598982" sldId="428"/>
            <ac:picMk id="4" creationId="{E1638C52-24FA-4D82-BF98-A836C3E0C334}"/>
          </ac:picMkLst>
        </pc:picChg>
        <pc:picChg chg="del">
          <ac:chgData name="Satish Mekala" userId="2c2fe377f37fafa6" providerId="LiveId" clId="{E7E85E03-D8DE-45B0-AAC1-80B970B8EC74}" dt="2022-04-11T00:31:23.902" v="23" actId="478"/>
          <ac:picMkLst>
            <pc:docMk/>
            <pc:sldMk cId="3003598982" sldId="428"/>
            <ac:picMk id="13" creationId="{0A2D2DE6-CBAC-824C-8A3D-A06CAABCC51F}"/>
          </ac:picMkLst>
        </pc:picChg>
      </pc:sldChg>
      <pc:sldChg chg="modSp mod">
        <pc:chgData name="Satish Mekala" userId="2c2fe377f37fafa6" providerId="LiveId" clId="{E7E85E03-D8DE-45B0-AAC1-80B970B8EC74}" dt="2022-04-11T00:39:27.651" v="801"/>
        <pc:sldMkLst>
          <pc:docMk/>
          <pc:sldMk cId="104290916" sldId="429"/>
        </pc:sldMkLst>
        <pc:spChg chg="ord">
          <ac:chgData name="Satish Mekala" userId="2c2fe377f37fafa6" providerId="LiveId" clId="{E7E85E03-D8DE-45B0-AAC1-80B970B8EC74}" dt="2022-04-11T00:39:27.651" v="801"/>
          <ac:spMkLst>
            <pc:docMk/>
            <pc:sldMk cId="104290916" sldId="429"/>
            <ac:spMk id="4" creationId="{00000000-0000-0000-0000-000000000000}"/>
          </ac:spMkLst>
        </pc:spChg>
        <pc:spChg chg="mod">
          <ac:chgData name="Satish Mekala" userId="2c2fe377f37fafa6" providerId="LiveId" clId="{E7E85E03-D8DE-45B0-AAC1-80B970B8EC74}" dt="2022-04-11T00:38:18.895" v="785" actId="33553"/>
          <ac:spMkLst>
            <pc:docMk/>
            <pc:sldMk cId="104290916" sldId="429"/>
            <ac:spMk id="7" creationId="{B024FF95-027E-054E-86E7-D7B1E7351588}"/>
          </ac:spMkLst>
        </pc:spChg>
      </pc:sldChg>
      <pc:sldChg chg="modSp mod">
        <pc:chgData name="Satish Mekala" userId="2c2fe377f37fafa6" providerId="LiveId" clId="{E7E85E03-D8DE-45B0-AAC1-80B970B8EC74}" dt="2022-04-11T00:39:52.833" v="810"/>
        <pc:sldMkLst>
          <pc:docMk/>
          <pc:sldMk cId="2884904360" sldId="431"/>
        </pc:sldMkLst>
        <pc:spChg chg="mod ord">
          <ac:chgData name="Satish Mekala" userId="2c2fe377f37fafa6" providerId="LiveId" clId="{E7E85E03-D8DE-45B0-AAC1-80B970B8EC74}" dt="2022-04-11T00:39:52.833" v="810"/>
          <ac:spMkLst>
            <pc:docMk/>
            <pc:sldMk cId="2884904360" sldId="431"/>
            <ac:spMk id="9" creationId="{86D6CBC5-0303-CB43-9E65-C770EDCFBF87}"/>
          </ac:spMkLst>
        </pc:spChg>
      </pc:sldChg>
      <pc:sldChg chg="modSp mod">
        <pc:chgData name="Satish Mekala" userId="2c2fe377f37fafa6" providerId="LiveId" clId="{E7E85E03-D8DE-45B0-AAC1-80B970B8EC74}" dt="2022-04-11T00:39:49.562" v="809"/>
        <pc:sldMkLst>
          <pc:docMk/>
          <pc:sldMk cId="310822106" sldId="432"/>
        </pc:sldMkLst>
        <pc:spChg chg="ord">
          <ac:chgData name="Satish Mekala" userId="2c2fe377f37fafa6" providerId="LiveId" clId="{E7E85E03-D8DE-45B0-AAC1-80B970B8EC74}" dt="2022-04-11T00:39:49.562" v="809"/>
          <ac:spMkLst>
            <pc:docMk/>
            <pc:sldMk cId="310822106" sldId="432"/>
            <ac:spMk id="4" creationId="{E8E257AC-34A8-44AC-A77B-90C79AB02948}"/>
          </ac:spMkLst>
        </pc:spChg>
      </pc:sldChg>
      <pc:sldChg chg="modSp mod">
        <pc:chgData name="Satish Mekala" userId="2c2fe377f37fafa6" providerId="LiveId" clId="{E7E85E03-D8DE-45B0-AAC1-80B970B8EC74}" dt="2022-04-11T00:42:11.766" v="856"/>
        <pc:sldMkLst>
          <pc:docMk/>
          <pc:sldMk cId="2115073853" sldId="433"/>
        </pc:sldMkLst>
        <pc:spChg chg="ord">
          <ac:chgData name="Satish Mekala" userId="2c2fe377f37fafa6" providerId="LiveId" clId="{E7E85E03-D8DE-45B0-AAC1-80B970B8EC74}" dt="2022-04-11T00:42:11.766" v="856"/>
          <ac:spMkLst>
            <pc:docMk/>
            <pc:sldMk cId="2115073853" sldId="433"/>
            <ac:spMk id="3" creationId="{7CC712D7-F6FF-1B43-9EAC-434B5C0F689F}"/>
          </ac:spMkLst>
        </pc:spChg>
        <pc:picChg chg="mod">
          <ac:chgData name="Satish Mekala" userId="2c2fe377f37fafa6" providerId="LiveId" clId="{E7E85E03-D8DE-45B0-AAC1-80B970B8EC74}" dt="2022-04-11T00:32:29.064" v="34" actId="962"/>
          <ac:picMkLst>
            <pc:docMk/>
            <pc:sldMk cId="2115073853" sldId="433"/>
            <ac:picMk id="5" creationId="{722AB875-723D-7744-9371-26AA1472104A}"/>
          </ac:picMkLst>
        </pc:picChg>
      </pc:sldChg>
      <pc:sldChg chg="modSp mod">
        <pc:chgData name="Satish Mekala" userId="2c2fe377f37fafa6" providerId="LiveId" clId="{E7E85E03-D8DE-45B0-AAC1-80B970B8EC74}" dt="2022-04-11T00:42:34.323" v="868"/>
        <pc:sldMkLst>
          <pc:docMk/>
          <pc:sldMk cId="2972547219" sldId="434"/>
        </pc:sldMkLst>
        <pc:spChg chg="ord">
          <ac:chgData name="Satish Mekala" userId="2c2fe377f37fafa6" providerId="LiveId" clId="{E7E85E03-D8DE-45B0-AAC1-80B970B8EC74}" dt="2022-04-11T00:42:29.269" v="866"/>
          <ac:spMkLst>
            <pc:docMk/>
            <pc:sldMk cId="2972547219" sldId="434"/>
            <ac:spMk id="2" creationId="{4CCACDCC-625D-484C-8C88-9C89F320EA34}"/>
          </ac:spMkLst>
        </pc:spChg>
        <pc:spChg chg="ord">
          <ac:chgData name="Satish Mekala" userId="2c2fe377f37fafa6" providerId="LiveId" clId="{E7E85E03-D8DE-45B0-AAC1-80B970B8EC74}" dt="2022-04-11T00:42:34.323" v="868"/>
          <ac:spMkLst>
            <pc:docMk/>
            <pc:sldMk cId="2972547219" sldId="434"/>
            <ac:spMk id="3" creationId="{5F909C8A-2344-48ED-8777-A22F89814503}"/>
          </ac:spMkLst>
        </pc:spChg>
        <pc:spChg chg="ord">
          <ac:chgData name="Satish Mekala" userId="2c2fe377f37fafa6" providerId="LiveId" clId="{E7E85E03-D8DE-45B0-AAC1-80B970B8EC74}" dt="2022-04-11T00:42:20.111" v="863"/>
          <ac:spMkLst>
            <pc:docMk/>
            <pc:sldMk cId="2972547219" sldId="434"/>
            <ac:spMk id="4" creationId="{52B2B147-BE28-4F1B-95F9-0077FC50AE22}"/>
          </ac:spMkLst>
        </pc:spChg>
        <pc:spChg chg="ord">
          <ac:chgData name="Satish Mekala" userId="2c2fe377f37fafa6" providerId="LiveId" clId="{E7E85E03-D8DE-45B0-AAC1-80B970B8EC74}" dt="2022-04-11T00:42:25.523" v="864"/>
          <ac:spMkLst>
            <pc:docMk/>
            <pc:sldMk cId="2972547219" sldId="434"/>
            <ac:spMk id="12" creationId="{A2CE927E-E4F6-D14E-A0C9-E03B81C94ED8}"/>
          </ac:spMkLst>
        </pc:spChg>
        <pc:picChg chg="mod">
          <ac:chgData name="Satish Mekala" userId="2c2fe377f37fafa6" providerId="LiveId" clId="{E7E85E03-D8DE-45B0-AAC1-80B970B8EC74}" dt="2022-04-11T00:32:41.478" v="52" actId="962"/>
          <ac:picMkLst>
            <pc:docMk/>
            <pc:sldMk cId="2972547219" sldId="434"/>
            <ac:picMk id="6" creationId="{6FAC0D56-A6CC-CB46-A989-D27B086DF20D}"/>
          </ac:picMkLst>
        </pc:picChg>
      </pc:sldChg>
      <pc:sldChg chg="modSp mod">
        <pc:chgData name="Satish Mekala" userId="2c2fe377f37fafa6" providerId="LiveId" clId="{E7E85E03-D8DE-45B0-AAC1-80B970B8EC74}" dt="2022-04-11T00:42:57.493" v="886"/>
        <pc:sldMkLst>
          <pc:docMk/>
          <pc:sldMk cId="2270640891" sldId="435"/>
        </pc:sldMkLst>
        <pc:spChg chg="ord">
          <ac:chgData name="Satish Mekala" userId="2c2fe377f37fafa6" providerId="LiveId" clId="{E7E85E03-D8DE-45B0-AAC1-80B970B8EC74}" dt="2022-04-11T00:42:41.018" v="869"/>
          <ac:spMkLst>
            <pc:docMk/>
            <pc:sldMk cId="2270640891" sldId="435"/>
            <ac:spMk id="3" creationId="{34BF14AD-9883-43F7-907F-F7622F747D5B}"/>
          </ac:spMkLst>
        </pc:spChg>
        <pc:spChg chg="ord">
          <ac:chgData name="Satish Mekala" userId="2c2fe377f37fafa6" providerId="LiveId" clId="{E7E85E03-D8DE-45B0-AAC1-80B970B8EC74}" dt="2022-04-11T00:42:47.567" v="877"/>
          <ac:spMkLst>
            <pc:docMk/>
            <pc:sldMk cId="2270640891" sldId="435"/>
            <ac:spMk id="4" creationId="{D38AF074-C63F-427E-8F16-916B41144923}"/>
          </ac:spMkLst>
        </pc:spChg>
        <pc:spChg chg="ord">
          <ac:chgData name="Satish Mekala" userId="2c2fe377f37fafa6" providerId="LiveId" clId="{E7E85E03-D8DE-45B0-AAC1-80B970B8EC74}" dt="2022-04-11T00:42:57.493" v="886"/>
          <ac:spMkLst>
            <pc:docMk/>
            <pc:sldMk cId="2270640891" sldId="435"/>
            <ac:spMk id="9" creationId="{D3B9DEEC-5998-4247-9272-7F8076A171EE}"/>
          </ac:spMkLst>
        </pc:spChg>
        <pc:spChg chg="mod">
          <ac:chgData name="Satish Mekala" userId="2c2fe377f37fafa6" providerId="LiveId" clId="{E7E85E03-D8DE-45B0-AAC1-80B970B8EC74}" dt="2022-04-11T00:37:27.297" v="774" actId="962"/>
          <ac:spMkLst>
            <pc:docMk/>
            <pc:sldMk cId="2270640891" sldId="435"/>
            <ac:spMk id="12" creationId="{62485CCF-4637-B94D-92C3-83C78EFF7573}"/>
          </ac:spMkLst>
        </pc:spChg>
        <pc:spChg chg="mod">
          <ac:chgData name="Satish Mekala" userId="2c2fe377f37fafa6" providerId="LiveId" clId="{E7E85E03-D8DE-45B0-AAC1-80B970B8EC74}" dt="2022-04-11T00:37:41.861" v="779" actId="962"/>
          <ac:spMkLst>
            <pc:docMk/>
            <pc:sldMk cId="2270640891" sldId="435"/>
            <ac:spMk id="13" creationId="{5EBE8D8A-6821-7A41-B3BD-9C2FAA9571AC}"/>
          </ac:spMkLst>
        </pc:spChg>
        <pc:spChg chg="mod">
          <ac:chgData name="Satish Mekala" userId="2c2fe377f37fafa6" providerId="LiveId" clId="{E7E85E03-D8DE-45B0-AAC1-80B970B8EC74}" dt="2022-04-11T00:37:38.591" v="778" actId="962"/>
          <ac:spMkLst>
            <pc:docMk/>
            <pc:sldMk cId="2270640891" sldId="435"/>
            <ac:spMk id="14" creationId="{0AAD2A40-DB8C-F647-A3A3-75EED5A33149}"/>
          </ac:spMkLst>
        </pc:spChg>
        <pc:spChg chg="mod">
          <ac:chgData name="Satish Mekala" userId="2c2fe377f37fafa6" providerId="LiveId" clId="{E7E85E03-D8DE-45B0-AAC1-80B970B8EC74}" dt="2022-04-11T00:37:35.736" v="777" actId="962"/>
          <ac:spMkLst>
            <pc:docMk/>
            <pc:sldMk cId="2270640891" sldId="435"/>
            <ac:spMk id="15" creationId="{38C5C96A-86FF-AF49-8328-C157B518D911}"/>
          </ac:spMkLst>
        </pc:spChg>
        <pc:picChg chg="mod ord">
          <ac:chgData name="Satish Mekala" userId="2c2fe377f37fafa6" providerId="LiveId" clId="{E7E85E03-D8DE-45B0-AAC1-80B970B8EC74}" dt="2022-04-11T00:42:51.651" v="885"/>
          <ac:picMkLst>
            <pc:docMk/>
            <pc:sldMk cId="2270640891" sldId="435"/>
            <ac:picMk id="19" creationId="{3D345477-214C-4347-AC85-4E4CB318A6E4}"/>
          </ac:picMkLst>
        </pc:picChg>
      </pc:sldChg>
      <pc:sldChg chg="modSp mod">
        <pc:chgData name="Satish Mekala" userId="2c2fe377f37fafa6" providerId="LiveId" clId="{E7E85E03-D8DE-45B0-AAC1-80B970B8EC74}" dt="2022-04-11T00:43:13.856" v="888"/>
        <pc:sldMkLst>
          <pc:docMk/>
          <pc:sldMk cId="725605852" sldId="438"/>
        </pc:sldMkLst>
        <pc:spChg chg="ord">
          <ac:chgData name="Satish Mekala" userId="2c2fe377f37fafa6" providerId="LiveId" clId="{E7E85E03-D8DE-45B0-AAC1-80B970B8EC74}" dt="2022-04-11T00:43:13.856" v="888"/>
          <ac:spMkLst>
            <pc:docMk/>
            <pc:sldMk cId="725605852" sldId="438"/>
            <ac:spMk id="3" creationId="{1BF5A104-8D04-4F15-B829-C6BC86C866BE}"/>
          </ac:spMkLst>
        </pc:spChg>
        <pc:graphicFrameChg chg="modGraphic">
          <ac:chgData name="Satish Mekala" userId="2c2fe377f37fafa6" providerId="LiveId" clId="{E7E85E03-D8DE-45B0-AAC1-80B970B8EC74}" dt="2022-04-11T00:38:03.487" v="782" actId="13238"/>
          <ac:graphicFrameMkLst>
            <pc:docMk/>
            <pc:sldMk cId="725605852" sldId="438"/>
            <ac:graphicFrameMk id="5" creationId="{B7CDBA1F-0751-4670-BFA9-115C5BF34859}"/>
          </ac:graphicFrameMkLst>
        </pc:graphicFrameChg>
      </pc:sldChg>
      <pc:sldChg chg="modSp mod">
        <pc:chgData name="Satish Mekala" userId="2c2fe377f37fafa6" providerId="LiveId" clId="{E7E85E03-D8DE-45B0-AAC1-80B970B8EC74}" dt="2022-04-11T00:43:19.159" v="889"/>
        <pc:sldMkLst>
          <pc:docMk/>
          <pc:sldMk cId="2144088673" sldId="439"/>
        </pc:sldMkLst>
        <pc:spChg chg="ord">
          <ac:chgData name="Satish Mekala" userId="2c2fe377f37fafa6" providerId="LiveId" clId="{E7E85E03-D8DE-45B0-AAC1-80B970B8EC74}" dt="2022-04-11T00:43:19.159" v="889"/>
          <ac:spMkLst>
            <pc:docMk/>
            <pc:sldMk cId="2144088673" sldId="439"/>
            <ac:spMk id="4" creationId="{6D894FA3-597A-47BF-A17D-D2EFB0D13B9D}"/>
          </ac:spMkLst>
        </pc:spChg>
        <pc:spChg chg="mod">
          <ac:chgData name="Satish Mekala" userId="2c2fe377f37fafa6" providerId="LiveId" clId="{E7E85E03-D8DE-45B0-AAC1-80B970B8EC74}" dt="2022-04-11T00:38:24.604" v="787" actId="33553"/>
          <ac:spMkLst>
            <pc:docMk/>
            <pc:sldMk cId="2144088673" sldId="439"/>
            <ac:spMk id="6" creationId="{3A21847C-FEBC-B24D-9BE5-51DD5A828B53}"/>
          </ac:spMkLst>
        </pc:spChg>
      </pc:sldChg>
      <pc:sldChg chg="delSp modSp mod">
        <pc:chgData name="Satish Mekala" userId="2c2fe377f37fafa6" providerId="LiveId" clId="{E7E85E03-D8DE-45B0-AAC1-80B970B8EC74}" dt="2022-04-11T00:43:40.459" v="894" actId="478"/>
        <pc:sldMkLst>
          <pc:docMk/>
          <pc:sldMk cId="2790099880" sldId="440"/>
        </pc:sldMkLst>
        <pc:spChg chg="del">
          <ac:chgData name="Satish Mekala" userId="2c2fe377f37fafa6" providerId="LiveId" clId="{E7E85E03-D8DE-45B0-AAC1-80B970B8EC74}" dt="2022-04-11T00:43:40.459" v="894" actId="478"/>
          <ac:spMkLst>
            <pc:docMk/>
            <pc:sldMk cId="2790099880" sldId="440"/>
            <ac:spMk id="3" creationId="{0EDADB17-F22F-4594-8C8A-4AB317991C69}"/>
          </ac:spMkLst>
        </pc:spChg>
        <pc:spChg chg="ord">
          <ac:chgData name="Satish Mekala" userId="2c2fe377f37fafa6" providerId="LiveId" clId="{E7E85E03-D8DE-45B0-AAC1-80B970B8EC74}" dt="2022-04-11T00:43:31.076" v="893"/>
          <ac:spMkLst>
            <pc:docMk/>
            <pc:sldMk cId="2790099880" sldId="440"/>
            <ac:spMk id="4" creationId="{A1F44BCF-AC78-4899-A0D4-6E0A5FA83402}"/>
          </ac:spMkLst>
        </pc:spChg>
        <pc:picChg chg="mod">
          <ac:chgData name="Satish Mekala" userId="2c2fe377f37fafa6" providerId="LiveId" clId="{E7E85E03-D8DE-45B0-AAC1-80B970B8EC74}" dt="2022-04-11T00:35:16.306" v="466" actId="962"/>
          <ac:picMkLst>
            <pc:docMk/>
            <pc:sldMk cId="2790099880" sldId="440"/>
            <ac:picMk id="5" creationId="{60CB7D2C-D887-4F52-B3E7-B3CB5281820B}"/>
          </ac:picMkLst>
        </pc:picChg>
      </pc:sldChg>
      <pc:sldChg chg="modSp mod">
        <pc:chgData name="Satish Mekala" userId="2c2fe377f37fafa6" providerId="LiveId" clId="{E7E85E03-D8DE-45B0-AAC1-80B970B8EC74}" dt="2022-04-11T00:43:45.289" v="895"/>
        <pc:sldMkLst>
          <pc:docMk/>
          <pc:sldMk cId="4022018991" sldId="441"/>
        </pc:sldMkLst>
        <pc:spChg chg="ord">
          <ac:chgData name="Satish Mekala" userId="2c2fe377f37fafa6" providerId="LiveId" clId="{E7E85E03-D8DE-45B0-AAC1-80B970B8EC74}" dt="2022-04-11T00:43:45.289" v="895"/>
          <ac:spMkLst>
            <pc:docMk/>
            <pc:sldMk cId="4022018991" sldId="441"/>
            <ac:spMk id="3" creationId="{D2C2C035-D328-4501-A692-1F590F6543DF}"/>
          </ac:spMkLst>
        </pc:spChg>
        <pc:spChg chg="mod">
          <ac:chgData name="Satish Mekala" userId="2c2fe377f37fafa6" providerId="LiveId" clId="{E7E85E03-D8DE-45B0-AAC1-80B970B8EC74}" dt="2022-04-11T00:37:32.960" v="776" actId="962"/>
          <ac:spMkLst>
            <pc:docMk/>
            <pc:sldMk cId="4022018991" sldId="441"/>
            <ac:spMk id="5" creationId="{ED9E4E1C-7B4B-4F9D-B305-16E6B05620A1}"/>
          </ac:spMkLst>
        </pc:spChg>
        <pc:picChg chg="mod">
          <ac:chgData name="Satish Mekala" userId="2c2fe377f37fafa6" providerId="LiveId" clId="{E7E85E03-D8DE-45B0-AAC1-80B970B8EC74}" dt="2022-04-11T00:35:40.177" v="531" actId="962"/>
          <ac:picMkLst>
            <pc:docMk/>
            <pc:sldMk cId="4022018991" sldId="441"/>
            <ac:picMk id="6" creationId="{91457983-144C-4098-A066-08767A2DFDFE}"/>
          </ac:picMkLst>
        </pc:picChg>
      </pc:sldChg>
      <pc:sldChg chg="modSp mod">
        <pc:chgData name="Satish Mekala" userId="2c2fe377f37fafa6" providerId="LiveId" clId="{E7E85E03-D8DE-45B0-AAC1-80B970B8EC74}" dt="2022-04-11T00:44:28.383" v="936" actId="962"/>
        <pc:sldMkLst>
          <pc:docMk/>
          <pc:sldMk cId="3650198998" sldId="442"/>
        </pc:sldMkLst>
        <pc:spChg chg="ord">
          <ac:chgData name="Satish Mekala" userId="2c2fe377f37fafa6" providerId="LiveId" clId="{E7E85E03-D8DE-45B0-AAC1-80B970B8EC74}" dt="2022-04-11T00:44:01" v="898"/>
          <ac:spMkLst>
            <pc:docMk/>
            <pc:sldMk cId="3650198998" sldId="442"/>
            <ac:spMk id="4" creationId="{B71DF2FD-1747-42FA-B58D-3C610C9FB385}"/>
          </ac:spMkLst>
        </pc:spChg>
        <pc:spChg chg="ord">
          <ac:chgData name="Satish Mekala" userId="2c2fe377f37fafa6" providerId="LiveId" clId="{E7E85E03-D8DE-45B0-AAC1-80B970B8EC74}" dt="2022-04-11T00:43:56.734" v="896"/>
          <ac:spMkLst>
            <pc:docMk/>
            <pc:sldMk cId="3650198998" sldId="442"/>
            <ac:spMk id="5" creationId="{339D71D1-8EC1-4531-B41F-FCEE85CAB310}"/>
          </ac:spMkLst>
        </pc:spChg>
        <pc:grpChg chg="mod">
          <ac:chgData name="Satish Mekala" userId="2c2fe377f37fafa6" providerId="LiveId" clId="{E7E85E03-D8DE-45B0-AAC1-80B970B8EC74}" dt="2022-04-11T00:44:26.287" v="935" actId="962"/>
          <ac:grpSpMkLst>
            <pc:docMk/>
            <pc:sldMk cId="3650198998" sldId="442"/>
            <ac:grpSpMk id="9" creationId="{E2F3001C-E280-5649-BE9B-8424CC881173}"/>
          </ac:grpSpMkLst>
        </pc:grpChg>
        <pc:grpChg chg="mod">
          <ac:chgData name="Satish Mekala" userId="2c2fe377f37fafa6" providerId="LiveId" clId="{E7E85E03-D8DE-45B0-AAC1-80B970B8EC74}" dt="2022-04-11T00:44:28.383" v="936" actId="962"/>
          <ac:grpSpMkLst>
            <pc:docMk/>
            <pc:sldMk cId="3650198998" sldId="442"/>
            <ac:grpSpMk id="10" creationId="{43E6BA4E-CCBC-F747-B24D-6BFEEB36C161}"/>
          </ac:grpSpMkLst>
        </pc:grpChg>
        <pc:grpChg chg="mod">
          <ac:chgData name="Satish Mekala" userId="2c2fe377f37fafa6" providerId="LiveId" clId="{E7E85E03-D8DE-45B0-AAC1-80B970B8EC74}" dt="2022-04-11T00:35:54.215" v="534" actId="962"/>
          <ac:grpSpMkLst>
            <pc:docMk/>
            <pc:sldMk cId="3650198998" sldId="442"/>
            <ac:grpSpMk id="13" creationId="{345AF0E8-8F4D-4441-ADAE-4B867BFE1FB3}"/>
          </ac:grpSpMkLst>
        </pc:grpChg>
        <pc:picChg chg="mod">
          <ac:chgData name="Satish Mekala" userId="2c2fe377f37fafa6" providerId="LiveId" clId="{E7E85E03-D8DE-45B0-AAC1-80B970B8EC74}" dt="2022-04-11T00:35:50.437" v="532" actId="962"/>
          <ac:picMkLst>
            <pc:docMk/>
            <pc:sldMk cId="3650198998" sldId="442"/>
            <ac:picMk id="7" creationId="{349EB9FE-B4B0-4444-96BA-EED4FB779AD5}"/>
          </ac:picMkLst>
        </pc:picChg>
      </pc:sldChg>
      <pc:sldChg chg="modSp mod">
        <pc:chgData name="Satish Mekala" userId="2c2fe377f37fafa6" providerId="LiveId" clId="{E7E85E03-D8DE-45B0-AAC1-80B970B8EC74}" dt="2022-04-11T00:45:15.365" v="948"/>
        <pc:sldMkLst>
          <pc:docMk/>
          <pc:sldMk cId="1727446762" sldId="443"/>
        </pc:sldMkLst>
        <pc:spChg chg="ord">
          <ac:chgData name="Satish Mekala" userId="2c2fe377f37fafa6" providerId="LiveId" clId="{E7E85E03-D8DE-45B0-AAC1-80B970B8EC74}" dt="2022-04-11T00:45:15.365" v="948"/>
          <ac:spMkLst>
            <pc:docMk/>
            <pc:sldMk cId="1727446762" sldId="443"/>
            <ac:spMk id="6" creationId="{441CDA7D-D22F-C045-B091-14452A95721F}"/>
          </ac:spMkLst>
        </pc:spChg>
      </pc:sldChg>
      <pc:sldChg chg="modSp mod">
        <pc:chgData name="Satish Mekala" userId="2c2fe377f37fafa6" providerId="LiveId" clId="{E7E85E03-D8DE-45B0-AAC1-80B970B8EC74}" dt="2022-04-11T00:45:10.634" v="947"/>
        <pc:sldMkLst>
          <pc:docMk/>
          <pc:sldMk cId="1091835225" sldId="444"/>
        </pc:sldMkLst>
        <pc:picChg chg="mod ord">
          <ac:chgData name="Satish Mekala" userId="2c2fe377f37fafa6" providerId="LiveId" clId="{E7E85E03-D8DE-45B0-AAC1-80B970B8EC74}" dt="2022-04-11T00:45:10.634" v="947"/>
          <ac:picMkLst>
            <pc:docMk/>
            <pc:sldMk cId="1091835225" sldId="444"/>
            <ac:picMk id="6" creationId="{0C40C7CC-9367-42D6-9C58-34376E48173E}"/>
          </ac:picMkLst>
        </pc:picChg>
      </pc:sldChg>
      <pc:sldChg chg="modSp mod">
        <pc:chgData name="Satish Mekala" userId="2c2fe377f37fafa6" providerId="LiveId" clId="{E7E85E03-D8DE-45B0-AAC1-80B970B8EC74}" dt="2022-04-11T00:45:24.618" v="951"/>
        <pc:sldMkLst>
          <pc:docMk/>
          <pc:sldMk cId="1719312882" sldId="452"/>
        </pc:sldMkLst>
        <pc:spChg chg="ord">
          <ac:chgData name="Satish Mekala" userId="2c2fe377f37fafa6" providerId="LiveId" clId="{E7E85E03-D8DE-45B0-AAC1-80B970B8EC74}" dt="2022-04-11T00:45:24.618" v="951"/>
          <ac:spMkLst>
            <pc:docMk/>
            <pc:sldMk cId="1719312882" sldId="452"/>
            <ac:spMk id="2" creationId="{622B21D7-CE69-E449-956C-BB065BCDD3F6}"/>
          </ac:spMkLst>
        </pc:spChg>
        <pc:spChg chg="ord">
          <ac:chgData name="Satish Mekala" userId="2c2fe377f37fafa6" providerId="LiveId" clId="{E7E85E03-D8DE-45B0-AAC1-80B970B8EC74}" dt="2022-04-11T00:45:22.858" v="950"/>
          <ac:spMkLst>
            <pc:docMk/>
            <pc:sldMk cId="1719312882" sldId="452"/>
            <ac:spMk id="3" creationId="{86180038-C600-1E4B-963C-17E3E3253526}"/>
          </ac:spMkLst>
        </pc:spChg>
        <pc:picChg chg="mod">
          <ac:chgData name="Satish Mekala" userId="2c2fe377f37fafa6" providerId="LiveId" clId="{E7E85E03-D8DE-45B0-AAC1-80B970B8EC74}" dt="2022-04-11T00:36:57.081" v="713" actId="962"/>
          <ac:picMkLst>
            <pc:docMk/>
            <pc:sldMk cId="1719312882" sldId="452"/>
            <ac:picMk id="6" creationId="{FF5BED03-5F18-6448-AD8F-566B0C7D039D}"/>
          </ac:picMkLst>
        </pc:picChg>
      </pc:sldChg>
      <pc:sldChg chg="modSp mod">
        <pc:chgData name="Satish Mekala" userId="2c2fe377f37fafa6" providerId="LiveId" clId="{E7E85E03-D8DE-45B0-AAC1-80B970B8EC74}" dt="2022-04-11T00:45:33.549" v="954"/>
        <pc:sldMkLst>
          <pc:docMk/>
          <pc:sldMk cId="1906668927" sldId="454"/>
        </pc:sldMkLst>
        <pc:spChg chg="ord">
          <ac:chgData name="Satish Mekala" userId="2c2fe377f37fafa6" providerId="LiveId" clId="{E7E85E03-D8DE-45B0-AAC1-80B970B8EC74}" dt="2022-04-11T00:45:32.063" v="953"/>
          <ac:spMkLst>
            <pc:docMk/>
            <pc:sldMk cId="1906668927" sldId="454"/>
            <ac:spMk id="2" creationId="{0EB19414-7594-F143-A600-5D83EA76EA72}"/>
          </ac:spMkLst>
        </pc:spChg>
        <pc:spChg chg="mod ord">
          <ac:chgData name="Satish Mekala" userId="2c2fe377f37fafa6" providerId="LiveId" clId="{E7E85E03-D8DE-45B0-AAC1-80B970B8EC74}" dt="2022-04-11T00:45:33.549" v="954"/>
          <ac:spMkLst>
            <pc:docMk/>
            <pc:sldMk cId="1906668927" sldId="454"/>
            <ac:spMk id="5" creationId="{B13B1782-65C7-4EFC-A1A9-F8368B8A5968}"/>
          </ac:spMkLst>
        </pc:spChg>
        <pc:picChg chg="mod">
          <ac:chgData name="Satish Mekala" userId="2c2fe377f37fafa6" providerId="LiveId" clId="{E7E85E03-D8DE-45B0-AAC1-80B970B8EC74}" dt="2022-04-11T00:37:12.977" v="773" actId="962"/>
          <ac:picMkLst>
            <pc:docMk/>
            <pc:sldMk cId="1906668927" sldId="454"/>
            <ac:picMk id="6" creationId="{E1B9ABE4-5640-6048-AFC0-DD5714F9D5FE}"/>
          </ac:picMkLst>
        </pc:picChg>
      </pc:sldChg>
      <pc:sldChg chg="modSp mod">
        <pc:chgData name="Satish Mekala" userId="2c2fe377f37fafa6" providerId="LiveId" clId="{E7E85E03-D8DE-45B0-AAC1-80B970B8EC74}" dt="2022-04-11T00:38:53.377" v="792"/>
        <pc:sldMkLst>
          <pc:docMk/>
          <pc:sldMk cId="3581128765" sldId="455"/>
        </pc:sldMkLst>
        <pc:spChg chg="ord">
          <ac:chgData name="Satish Mekala" userId="2c2fe377f37fafa6" providerId="LiveId" clId="{E7E85E03-D8DE-45B0-AAC1-80B970B8EC74}" dt="2022-04-11T00:38:53.377" v="792"/>
          <ac:spMkLst>
            <pc:docMk/>
            <pc:sldMk cId="3581128765" sldId="455"/>
            <ac:spMk id="4" creationId="{41995B79-2BD9-412E-88F2-5BC9A51B5ABC}"/>
          </ac:spMkLst>
        </pc:spChg>
      </pc:sldChg>
      <pc:sldChg chg="modSp mod">
        <pc:chgData name="Satish Mekala" userId="2c2fe377f37fafa6" providerId="LiveId" clId="{E7E85E03-D8DE-45B0-AAC1-80B970B8EC74}" dt="2022-04-11T00:38:57.256" v="793"/>
        <pc:sldMkLst>
          <pc:docMk/>
          <pc:sldMk cId="3181406978" sldId="456"/>
        </pc:sldMkLst>
        <pc:spChg chg="ord">
          <ac:chgData name="Satish Mekala" userId="2c2fe377f37fafa6" providerId="LiveId" clId="{E7E85E03-D8DE-45B0-AAC1-80B970B8EC74}" dt="2022-04-11T00:38:57.256" v="793"/>
          <ac:spMkLst>
            <pc:docMk/>
            <pc:sldMk cId="3181406978" sldId="456"/>
            <ac:spMk id="4" creationId="{A846AFFE-CA84-7141-A9A0-D42F105299FB}"/>
          </ac:spMkLst>
        </pc:spChg>
      </pc:sldChg>
      <pc:sldChg chg="modSp mod">
        <pc:chgData name="Satish Mekala" userId="2c2fe377f37fafa6" providerId="LiveId" clId="{E7E85E03-D8DE-45B0-AAC1-80B970B8EC74}" dt="2022-04-11T00:39:03.171" v="794"/>
        <pc:sldMkLst>
          <pc:docMk/>
          <pc:sldMk cId="2111219485" sldId="457"/>
        </pc:sldMkLst>
        <pc:spChg chg="ord">
          <ac:chgData name="Satish Mekala" userId="2c2fe377f37fafa6" providerId="LiveId" clId="{E7E85E03-D8DE-45B0-AAC1-80B970B8EC74}" dt="2022-04-11T00:39:03.171" v="794"/>
          <ac:spMkLst>
            <pc:docMk/>
            <pc:sldMk cId="2111219485" sldId="457"/>
            <ac:spMk id="4" creationId="{41995B79-2BD9-412E-88F2-5BC9A51B5ABC}"/>
          </ac:spMkLst>
        </pc:spChg>
      </pc:sldChg>
      <pc:sldChg chg="addSp delSp modSp mod">
        <pc:chgData name="Satish Mekala" userId="2c2fe377f37fafa6" providerId="LiveId" clId="{E7E85E03-D8DE-45B0-AAC1-80B970B8EC74}" dt="2022-04-11T00:43:26.688" v="892"/>
        <pc:sldMkLst>
          <pc:docMk/>
          <pc:sldMk cId="4019139436" sldId="466"/>
        </pc:sldMkLst>
        <pc:spChg chg="ord">
          <ac:chgData name="Satish Mekala" userId="2c2fe377f37fafa6" providerId="LiveId" clId="{E7E85E03-D8DE-45B0-AAC1-80B970B8EC74}" dt="2022-04-11T00:43:23.884" v="891"/>
          <ac:spMkLst>
            <pc:docMk/>
            <pc:sldMk cId="4019139436" sldId="466"/>
            <ac:spMk id="3" creationId="{0EDADB17-F22F-4594-8C8A-4AB317991C69}"/>
          </ac:spMkLst>
        </pc:spChg>
        <pc:spChg chg="add del mod">
          <ac:chgData name="Satish Mekala" userId="2c2fe377f37fafa6" providerId="LiveId" clId="{E7E85E03-D8DE-45B0-AAC1-80B970B8EC74}" dt="2022-04-11T00:33:51.844" v="115" actId="478"/>
          <ac:spMkLst>
            <pc:docMk/>
            <pc:sldMk cId="4019139436" sldId="466"/>
            <ac:spMk id="6" creationId="{A2F7AD3F-9DF2-4DFB-8BA0-D72BE2B3FE23}"/>
          </ac:spMkLst>
        </pc:spChg>
        <pc:graphicFrameChg chg="del mod">
          <ac:chgData name="Satish Mekala" userId="2c2fe377f37fafa6" providerId="LiveId" clId="{E7E85E03-D8DE-45B0-AAC1-80B970B8EC74}" dt="2022-04-11T00:33:46.289" v="114" actId="478"/>
          <ac:graphicFrameMkLst>
            <pc:docMk/>
            <pc:sldMk cId="4019139436" sldId="466"/>
            <ac:graphicFrameMk id="8" creationId="{AA5BC705-7DA9-44DA-8E9E-BFE5A6E07283}"/>
          </ac:graphicFrameMkLst>
        </pc:graphicFrameChg>
        <pc:picChg chg="add mod ord">
          <ac:chgData name="Satish Mekala" userId="2c2fe377f37fafa6" providerId="LiveId" clId="{E7E85E03-D8DE-45B0-AAC1-80B970B8EC74}" dt="2022-04-11T00:43:26.688" v="892"/>
          <ac:picMkLst>
            <pc:docMk/>
            <pc:sldMk cId="4019139436" sldId="466"/>
            <ac:picMk id="9" creationId="{D4AFB490-5F38-4E3B-AD0C-03FD33A74638}"/>
          </ac:picMkLst>
        </pc:picChg>
      </pc:sldChg>
      <pc:sldChg chg="modSp mod">
        <pc:chgData name="Satish Mekala" userId="2c2fe377f37fafa6" providerId="LiveId" clId="{E7E85E03-D8DE-45B0-AAC1-80B970B8EC74}" dt="2022-04-11T00:45:18.905" v="949"/>
        <pc:sldMkLst>
          <pc:docMk/>
          <pc:sldMk cId="366934309" sldId="556"/>
        </pc:sldMkLst>
        <pc:spChg chg="ord">
          <ac:chgData name="Satish Mekala" userId="2c2fe377f37fafa6" providerId="LiveId" clId="{E7E85E03-D8DE-45B0-AAC1-80B970B8EC74}" dt="2022-04-11T00:45:18.905" v="949"/>
          <ac:spMkLst>
            <pc:docMk/>
            <pc:sldMk cId="366934309" sldId="556"/>
            <ac:spMk id="4" creationId="{5C87BD12-4F2C-2142-9B80-70B422343104}"/>
          </ac:spMkLst>
        </pc:spChg>
        <pc:picChg chg="mod">
          <ac:chgData name="Satish Mekala" userId="2c2fe377f37fafa6" providerId="LiveId" clId="{E7E85E03-D8DE-45B0-AAC1-80B970B8EC74}" dt="2022-04-11T00:36:43.742" v="711" actId="962"/>
          <ac:picMkLst>
            <pc:docMk/>
            <pc:sldMk cId="366934309" sldId="556"/>
            <ac:picMk id="7" creationId="{58A44A47-8D7D-45B1-82E3-327EDE053E58}"/>
          </ac:picMkLst>
        </pc:picChg>
      </pc:sldChg>
      <pc:sldChg chg="modSp mod">
        <pc:chgData name="Satish Mekala" userId="2c2fe377f37fafa6" providerId="LiveId" clId="{E7E85E03-D8DE-45B0-AAC1-80B970B8EC74}" dt="2022-04-11T00:44:38.128" v="937"/>
        <pc:sldMkLst>
          <pc:docMk/>
          <pc:sldMk cId="2835044098" sldId="557"/>
        </pc:sldMkLst>
        <pc:spChg chg="ord">
          <ac:chgData name="Satish Mekala" userId="2c2fe377f37fafa6" providerId="LiveId" clId="{E7E85E03-D8DE-45B0-AAC1-80B970B8EC74}" dt="2022-04-11T00:44:38.128" v="937"/>
          <ac:spMkLst>
            <pc:docMk/>
            <pc:sldMk cId="2835044098" sldId="557"/>
            <ac:spMk id="4" creationId="{893CEA40-87FA-465B-962E-AEEC36BB323C}"/>
          </ac:spMkLst>
        </pc:spChg>
        <pc:picChg chg="mod">
          <ac:chgData name="Satish Mekala" userId="2c2fe377f37fafa6" providerId="LiveId" clId="{E7E85E03-D8DE-45B0-AAC1-80B970B8EC74}" dt="2022-04-11T00:35:59.112" v="535" actId="962"/>
          <ac:picMkLst>
            <pc:docMk/>
            <pc:sldMk cId="2835044098" sldId="557"/>
            <ac:picMk id="5" creationId="{7BFF91E6-C3BF-4A87-8672-4301E82AF62E}"/>
          </ac:picMkLst>
        </pc:picChg>
      </pc:sldChg>
      <pc:sldChg chg="modSp mod">
        <pc:chgData name="Satish Mekala" userId="2c2fe377f37fafa6" providerId="LiveId" clId="{E7E85E03-D8DE-45B0-AAC1-80B970B8EC74}" dt="2022-04-11T00:44:43.831" v="938"/>
        <pc:sldMkLst>
          <pc:docMk/>
          <pc:sldMk cId="1495737309" sldId="558"/>
        </pc:sldMkLst>
        <pc:spChg chg="ord">
          <ac:chgData name="Satish Mekala" userId="2c2fe377f37fafa6" providerId="LiveId" clId="{E7E85E03-D8DE-45B0-AAC1-80B970B8EC74}" dt="2022-04-11T00:44:43.831" v="938"/>
          <ac:spMkLst>
            <pc:docMk/>
            <pc:sldMk cId="1495737309" sldId="558"/>
            <ac:spMk id="4" creationId="{A24D6D4C-942D-4D0D-9339-E93EF9A59093}"/>
          </ac:spMkLst>
        </pc:spChg>
        <pc:grpChg chg="mod">
          <ac:chgData name="Satish Mekala" userId="2c2fe377f37fafa6" providerId="LiveId" clId="{E7E85E03-D8DE-45B0-AAC1-80B970B8EC74}" dt="2022-04-11T00:36:03.196" v="536" actId="962"/>
          <ac:grpSpMkLst>
            <pc:docMk/>
            <pc:sldMk cId="1495737309" sldId="558"/>
            <ac:grpSpMk id="5" creationId="{131870C9-E495-4E4E-8611-9376F85B6A82}"/>
          </ac:grpSpMkLst>
        </pc:grpChg>
      </pc:sldChg>
      <pc:sldChg chg="modSp mod">
        <pc:chgData name="Satish Mekala" userId="2c2fe377f37fafa6" providerId="LiveId" clId="{E7E85E03-D8DE-45B0-AAC1-80B970B8EC74}" dt="2022-04-11T00:44:48.356" v="939"/>
        <pc:sldMkLst>
          <pc:docMk/>
          <pc:sldMk cId="1449170533" sldId="559"/>
        </pc:sldMkLst>
        <pc:spChg chg="ord">
          <ac:chgData name="Satish Mekala" userId="2c2fe377f37fafa6" providerId="LiveId" clId="{E7E85E03-D8DE-45B0-AAC1-80B970B8EC74}" dt="2022-04-11T00:44:48.356" v="939"/>
          <ac:spMkLst>
            <pc:docMk/>
            <pc:sldMk cId="1449170533" sldId="559"/>
            <ac:spMk id="4" creationId="{1BD6C0FC-AD79-4980-BE35-8907E3DFD2E5}"/>
          </ac:spMkLst>
        </pc:spChg>
        <pc:grpChg chg="mod">
          <ac:chgData name="Satish Mekala" userId="2c2fe377f37fafa6" providerId="LiveId" clId="{E7E85E03-D8DE-45B0-AAC1-80B970B8EC74}" dt="2022-04-11T00:36:07.154" v="537" actId="962"/>
          <ac:grpSpMkLst>
            <pc:docMk/>
            <pc:sldMk cId="1449170533" sldId="559"/>
            <ac:grpSpMk id="7" creationId="{7EBAB199-D4A1-44D2-A900-4EB785390578}"/>
          </ac:grpSpMkLst>
        </pc:grpChg>
      </pc:sldChg>
      <pc:sldChg chg="modSp mod">
        <pc:chgData name="Satish Mekala" userId="2c2fe377f37fafa6" providerId="LiveId" clId="{E7E85E03-D8DE-45B0-AAC1-80B970B8EC74}" dt="2022-04-11T00:43:09.597" v="887"/>
        <pc:sldMkLst>
          <pc:docMk/>
          <pc:sldMk cId="1495430572" sldId="560"/>
        </pc:sldMkLst>
        <pc:spChg chg="ord">
          <ac:chgData name="Satish Mekala" userId="2c2fe377f37fafa6" providerId="LiveId" clId="{E7E85E03-D8DE-45B0-AAC1-80B970B8EC74}" dt="2022-04-11T00:43:09.597" v="887"/>
          <ac:spMkLst>
            <pc:docMk/>
            <pc:sldMk cId="1495430572" sldId="560"/>
            <ac:spMk id="3" creationId="{9C389CCC-2E30-4DBC-B50C-9DB02234DA09}"/>
          </ac:spMkLst>
        </pc:spChg>
      </pc:sldChg>
      <pc:sldChg chg="modSp mod">
        <pc:chgData name="Satish Mekala" userId="2c2fe377f37fafa6" providerId="LiveId" clId="{E7E85E03-D8DE-45B0-AAC1-80B970B8EC74}" dt="2022-04-11T00:39:44.672" v="808"/>
        <pc:sldMkLst>
          <pc:docMk/>
          <pc:sldMk cId="2304413795" sldId="561"/>
        </pc:sldMkLst>
        <pc:spChg chg="ord">
          <ac:chgData name="Satish Mekala" userId="2c2fe377f37fafa6" providerId="LiveId" clId="{E7E85E03-D8DE-45B0-AAC1-80B970B8EC74}" dt="2022-04-11T00:39:44.672" v="808"/>
          <ac:spMkLst>
            <pc:docMk/>
            <pc:sldMk cId="2304413795" sldId="561"/>
            <ac:spMk id="2" creationId="{9A1937A1-8334-4A2D-A512-FAAE1B266E44}"/>
          </ac:spMkLst>
        </pc:spChg>
        <pc:picChg chg="mod">
          <ac:chgData name="Satish Mekala" userId="2c2fe377f37fafa6" providerId="LiveId" clId="{E7E85E03-D8DE-45B0-AAC1-80B970B8EC74}" dt="2022-04-11T00:32:00.641" v="32" actId="962"/>
          <ac:picMkLst>
            <pc:docMk/>
            <pc:sldMk cId="2304413795" sldId="561"/>
            <ac:picMk id="4" creationId="{1797E7BB-9389-43A5-92D3-71FF0C8B957B}"/>
          </ac:picMkLst>
        </pc:picChg>
      </pc:sldChg>
      <pc:sldChg chg="modSp mod">
        <pc:chgData name="Satish Mekala" userId="2c2fe377f37fafa6" providerId="LiveId" clId="{E7E85E03-D8DE-45B0-AAC1-80B970B8EC74}" dt="2022-04-11T00:39:40.566" v="805"/>
        <pc:sldMkLst>
          <pc:docMk/>
          <pc:sldMk cId="1055571337" sldId="562"/>
        </pc:sldMkLst>
        <pc:spChg chg="ord">
          <ac:chgData name="Satish Mekala" userId="2c2fe377f37fafa6" providerId="LiveId" clId="{E7E85E03-D8DE-45B0-AAC1-80B970B8EC74}" dt="2022-04-11T00:39:40.566" v="805"/>
          <ac:spMkLst>
            <pc:docMk/>
            <pc:sldMk cId="1055571337" sldId="562"/>
            <ac:spMk id="2" creationId="{9A1937A1-8334-4A2D-A512-FAAE1B266E44}"/>
          </ac:spMkLst>
        </pc:spChg>
        <pc:spChg chg="ord">
          <ac:chgData name="Satish Mekala" userId="2c2fe377f37fafa6" providerId="LiveId" clId="{E7E85E03-D8DE-45B0-AAC1-80B970B8EC74}" dt="2022-04-11T00:39:38.335" v="803"/>
          <ac:spMkLst>
            <pc:docMk/>
            <pc:sldMk cId="1055571337" sldId="562"/>
            <ac:spMk id="3" creationId="{B4ADFDE6-D4D9-438F-BC2B-8667FB297CF2}"/>
          </ac:spMkLst>
        </pc:spChg>
        <pc:picChg chg="mod">
          <ac:chgData name="Satish Mekala" userId="2c2fe377f37fafa6" providerId="LiveId" clId="{E7E85E03-D8DE-45B0-AAC1-80B970B8EC74}" dt="2022-04-11T00:31:53.388" v="30" actId="962"/>
          <ac:picMkLst>
            <pc:docMk/>
            <pc:sldMk cId="1055571337" sldId="562"/>
            <ac:picMk id="4" creationId="{1797E7BB-9389-43A5-92D3-71FF0C8B957B}"/>
          </ac:picMkLst>
        </pc:picChg>
      </pc:sldChg>
      <pc:sldChg chg="modSp mod">
        <pc:chgData name="Satish Mekala" userId="2c2fe377f37fafa6" providerId="LiveId" clId="{E7E85E03-D8DE-45B0-AAC1-80B970B8EC74}" dt="2022-04-11T00:46:02.483" v="956"/>
        <pc:sldMkLst>
          <pc:docMk/>
          <pc:sldMk cId="2128422969" sldId="563"/>
        </pc:sldMkLst>
        <pc:spChg chg="ord">
          <ac:chgData name="Satish Mekala" userId="2c2fe377f37fafa6" providerId="LiveId" clId="{E7E85E03-D8DE-45B0-AAC1-80B970B8EC74}" dt="2022-04-11T00:40:00.834" v="820"/>
          <ac:spMkLst>
            <pc:docMk/>
            <pc:sldMk cId="2128422969" sldId="563"/>
            <ac:spMk id="4" creationId="{15BD35BC-E148-4D60-B1D4-46962BE7741B}"/>
          </ac:spMkLst>
        </pc:spChg>
        <pc:spChg chg="ord">
          <ac:chgData name="Satish Mekala" userId="2c2fe377f37fafa6" providerId="LiveId" clId="{E7E85E03-D8DE-45B0-AAC1-80B970B8EC74}" dt="2022-04-11T00:40:10.499" v="830"/>
          <ac:spMkLst>
            <pc:docMk/>
            <pc:sldMk cId="2128422969" sldId="563"/>
            <ac:spMk id="5" creationId="{33746C91-DF2B-4544-9666-A41E53FFAA21}"/>
          </ac:spMkLst>
        </pc:spChg>
        <pc:spChg chg="ord">
          <ac:chgData name="Satish Mekala" userId="2c2fe377f37fafa6" providerId="LiveId" clId="{E7E85E03-D8DE-45B0-AAC1-80B970B8EC74}" dt="2022-04-11T00:40:04.740" v="822"/>
          <ac:spMkLst>
            <pc:docMk/>
            <pc:sldMk cId="2128422969" sldId="563"/>
            <ac:spMk id="8" creationId="{9E748B08-BC7B-4B5B-A856-72BAD702B9C0}"/>
          </ac:spMkLst>
        </pc:spChg>
        <pc:spChg chg="mod">
          <ac:chgData name="Satish Mekala" userId="2c2fe377f37fafa6" providerId="LiveId" clId="{E7E85E03-D8DE-45B0-AAC1-80B970B8EC74}" dt="2022-04-11T00:42:03.857" v="855" actId="207"/>
          <ac:spMkLst>
            <pc:docMk/>
            <pc:sldMk cId="2128422969" sldId="563"/>
            <ac:spMk id="10" creationId="{F1ED7E40-C7FE-4D33-AD5F-C1922817711D}"/>
          </ac:spMkLst>
        </pc:spChg>
        <pc:spChg chg="mod ord">
          <ac:chgData name="Satish Mekala" userId="2c2fe377f37fafa6" providerId="LiveId" clId="{E7E85E03-D8DE-45B0-AAC1-80B970B8EC74}" dt="2022-04-11T00:42:03.857" v="855" actId="207"/>
          <ac:spMkLst>
            <pc:docMk/>
            <pc:sldMk cId="2128422969" sldId="563"/>
            <ac:spMk id="11" creationId="{745E1C8A-C9F9-4DD0-9787-D07857F7D39C}"/>
          </ac:spMkLst>
        </pc:spChg>
        <pc:spChg chg="mod ord">
          <ac:chgData name="Satish Mekala" userId="2c2fe377f37fafa6" providerId="LiveId" clId="{E7E85E03-D8DE-45B0-AAC1-80B970B8EC74}" dt="2022-04-11T00:42:03.857" v="855" actId="207"/>
          <ac:spMkLst>
            <pc:docMk/>
            <pc:sldMk cId="2128422969" sldId="563"/>
            <ac:spMk id="12" creationId="{BCD65828-FEC8-4790-8F67-3E873B7A1EEB}"/>
          </ac:spMkLst>
        </pc:spChg>
        <pc:spChg chg="mod">
          <ac:chgData name="Satish Mekala" userId="2c2fe377f37fafa6" providerId="LiveId" clId="{E7E85E03-D8DE-45B0-AAC1-80B970B8EC74}" dt="2022-04-11T00:42:03.857" v="855" actId="207"/>
          <ac:spMkLst>
            <pc:docMk/>
            <pc:sldMk cId="2128422969" sldId="563"/>
            <ac:spMk id="13" creationId="{9A37EE9A-32A6-41B4-81BF-1013A5367590}"/>
          </ac:spMkLst>
        </pc:spChg>
        <pc:spChg chg="mod ord">
          <ac:chgData name="Satish Mekala" userId="2c2fe377f37fafa6" providerId="LiveId" clId="{E7E85E03-D8DE-45B0-AAC1-80B970B8EC74}" dt="2022-04-11T00:42:03.857" v="855" actId="207"/>
          <ac:spMkLst>
            <pc:docMk/>
            <pc:sldMk cId="2128422969" sldId="563"/>
            <ac:spMk id="14" creationId="{3C12F5FF-0D12-4C07-943B-CE2E1B197734}"/>
          </ac:spMkLst>
        </pc:spChg>
        <pc:spChg chg="mod ord">
          <ac:chgData name="Satish Mekala" userId="2c2fe377f37fafa6" providerId="LiveId" clId="{E7E85E03-D8DE-45B0-AAC1-80B970B8EC74}" dt="2022-04-11T00:46:02.483" v="956"/>
          <ac:spMkLst>
            <pc:docMk/>
            <pc:sldMk cId="2128422969" sldId="563"/>
            <ac:spMk id="15" creationId="{74C80322-0F5C-4D72-A1C7-E55C8F9CF2D6}"/>
          </ac:spMkLst>
        </pc:spChg>
        <pc:spChg chg="mod ord">
          <ac:chgData name="Satish Mekala" userId="2c2fe377f37fafa6" providerId="LiveId" clId="{E7E85E03-D8DE-45B0-AAC1-80B970B8EC74}" dt="2022-04-11T00:42:03.857" v="855" actId="207"/>
          <ac:spMkLst>
            <pc:docMk/>
            <pc:sldMk cId="2128422969" sldId="563"/>
            <ac:spMk id="17" creationId="{F4BAE013-1CD2-4219-BA5F-864503B243BA}"/>
          </ac:spMkLst>
        </pc:spChg>
        <pc:spChg chg="mod ord">
          <ac:chgData name="Satish Mekala" userId="2c2fe377f37fafa6" providerId="LiveId" clId="{E7E85E03-D8DE-45B0-AAC1-80B970B8EC74}" dt="2022-04-11T00:42:03.857" v="855" actId="207"/>
          <ac:spMkLst>
            <pc:docMk/>
            <pc:sldMk cId="2128422969" sldId="563"/>
            <ac:spMk id="18" creationId="{94138254-C51E-4068-8D0C-356DFDD158C5}"/>
          </ac:spMkLst>
        </pc:spChg>
        <pc:picChg chg="mod">
          <ac:chgData name="Satish Mekala" userId="2c2fe377f37fafa6" providerId="LiveId" clId="{E7E85E03-D8DE-45B0-AAC1-80B970B8EC74}" dt="2022-04-11T00:32:14.191" v="33" actId="962"/>
          <ac:picMkLst>
            <pc:docMk/>
            <pc:sldMk cId="2128422969" sldId="563"/>
            <ac:picMk id="7" creationId="{6355652A-307C-4B90-82C2-16C880FF0942}"/>
          </ac:picMkLst>
        </pc:picChg>
      </pc:sldChg>
      <pc:sldChg chg="delSp modSp mod">
        <pc:chgData name="Satish Mekala" userId="2c2fe377f37fafa6" providerId="LiveId" clId="{E7E85E03-D8DE-45B0-AAC1-80B970B8EC74}" dt="2022-04-11T00:45:01.860" v="944"/>
        <pc:sldMkLst>
          <pc:docMk/>
          <pc:sldMk cId="2113123892" sldId="565"/>
        </pc:sldMkLst>
        <pc:spChg chg="del ord">
          <ac:chgData name="Satish Mekala" userId="2c2fe377f37fafa6" providerId="LiveId" clId="{E7E85E03-D8DE-45B0-AAC1-80B970B8EC74}" dt="2022-04-11T00:44:59.485" v="943" actId="478"/>
          <ac:spMkLst>
            <pc:docMk/>
            <pc:sldMk cId="2113123892" sldId="565"/>
            <ac:spMk id="3" creationId="{0EDADB17-F22F-4594-8C8A-4AB317991C69}"/>
          </ac:spMkLst>
        </pc:spChg>
        <pc:spChg chg="ord">
          <ac:chgData name="Satish Mekala" userId="2c2fe377f37fafa6" providerId="LiveId" clId="{E7E85E03-D8DE-45B0-AAC1-80B970B8EC74}" dt="2022-04-11T00:44:52.221" v="940"/>
          <ac:spMkLst>
            <pc:docMk/>
            <pc:sldMk cId="2113123892" sldId="565"/>
            <ac:spMk id="4" creationId="{A1F44BCF-AC78-4899-A0D4-6E0A5FA83402}"/>
          </ac:spMkLst>
        </pc:spChg>
        <pc:spChg chg="ord">
          <ac:chgData name="Satish Mekala" userId="2c2fe377f37fafa6" providerId="LiveId" clId="{E7E85E03-D8DE-45B0-AAC1-80B970B8EC74}" dt="2022-04-11T00:45:01.860" v="944"/>
          <ac:spMkLst>
            <pc:docMk/>
            <pc:sldMk cId="2113123892" sldId="565"/>
            <ac:spMk id="6" creationId="{D9AD69AF-EC6B-1641-AABD-A6D1B9D2437C}"/>
          </ac:spMkLst>
        </pc:spChg>
        <pc:picChg chg="mod">
          <ac:chgData name="Satish Mekala" userId="2c2fe377f37fafa6" providerId="LiveId" clId="{E7E85E03-D8DE-45B0-AAC1-80B970B8EC74}" dt="2022-04-11T00:36:17.343" v="599" actId="962"/>
          <ac:picMkLst>
            <pc:docMk/>
            <pc:sldMk cId="2113123892" sldId="565"/>
            <ac:picMk id="5" creationId="{60CB7D2C-D887-4F52-B3E7-B3CB5281820B}"/>
          </ac:picMkLst>
        </pc:picChg>
      </pc:sldChg>
      <pc:sldChg chg="modSp mod">
        <pc:chgData name="Satish Mekala" userId="2c2fe377f37fafa6" providerId="LiveId" clId="{E7E85E03-D8DE-45B0-AAC1-80B970B8EC74}" dt="2022-04-11T00:39:08.986" v="796"/>
        <pc:sldMkLst>
          <pc:docMk/>
          <pc:sldMk cId="3830716210" sldId="566"/>
        </pc:sldMkLst>
        <pc:spChg chg="ord">
          <ac:chgData name="Satish Mekala" userId="2c2fe377f37fafa6" providerId="LiveId" clId="{E7E85E03-D8DE-45B0-AAC1-80B970B8EC74}" dt="2022-04-11T00:39:08.986" v="796"/>
          <ac:spMkLst>
            <pc:docMk/>
            <pc:sldMk cId="3830716210" sldId="566"/>
            <ac:spMk id="2" creationId="{5CCFF54E-B8E5-CD4D-B3BD-7297B9519D41}"/>
          </ac:spMkLst>
        </pc:spChg>
        <pc:picChg chg="mod">
          <ac:chgData name="Satish Mekala" userId="2c2fe377f37fafa6" providerId="LiveId" clId="{E7E85E03-D8DE-45B0-AAC1-80B970B8EC74}" dt="2022-04-11T00:16:10.627" v="19" actId="962"/>
          <ac:picMkLst>
            <pc:docMk/>
            <pc:sldMk cId="3830716210" sldId="566"/>
            <ac:picMk id="2050" creationId="{DA0CF5A1-3C24-444C-A5B4-026B75392873}"/>
          </ac:picMkLst>
        </pc:picChg>
      </pc:sldChg>
      <pc:sldMasterChg chg="modSldLayout">
        <pc:chgData name="Satish Mekala" userId="2c2fe377f37fafa6" providerId="LiveId" clId="{E7E85E03-D8DE-45B0-AAC1-80B970B8EC74}" dt="2022-04-11T00:14:34.483" v="11" actId="207"/>
        <pc:sldMasterMkLst>
          <pc:docMk/>
          <pc:sldMasterMk cId="816432740" sldId="2147483660"/>
        </pc:sldMasterMkLst>
        <pc:sldLayoutChg chg="modSp">
          <pc:chgData name="Satish Mekala" userId="2c2fe377f37fafa6" providerId="LiveId" clId="{E7E85E03-D8DE-45B0-AAC1-80B970B8EC74}" dt="2022-04-11T00:14:12.745" v="7" actId="207"/>
          <pc:sldLayoutMkLst>
            <pc:docMk/>
            <pc:sldMasterMk cId="816432740" sldId="2147483660"/>
            <pc:sldLayoutMk cId="2738039704" sldId="2147483661"/>
          </pc:sldLayoutMkLst>
          <pc:spChg chg="mod">
            <ac:chgData name="Satish Mekala" userId="2c2fe377f37fafa6" providerId="LiveId" clId="{E7E85E03-D8DE-45B0-AAC1-80B970B8EC74}" dt="2022-04-11T00:13:30.215" v="0" actId="207"/>
            <ac:spMkLst>
              <pc:docMk/>
              <pc:sldMasterMk cId="816432740" sldId="2147483660"/>
              <pc:sldLayoutMk cId="2738039704" sldId="2147483661"/>
              <ac:spMk id="3" creationId="{00000000-0000-0000-0000-000000000000}"/>
            </ac:spMkLst>
          </pc:spChg>
          <pc:spChg chg="mod">
            <ac:chgData name="Satish Mekala" userId="2c2fe377f37fafa6" providerId="LiveId" clId="{E7E85E03-D8DE-45B0-AAC1-80B970B8EC74}" dt="2022-04-11T00:14:12.745" v="7" actId="207"/>
            <ac:spMkLst>
              <pc:docMk/>
              <pc:sldMasterMk cId="816432740" sldId="2147483660"/>
              <pc:sldLayoutMk cId="2738039704" sldId="2147483661"/>
              <ac:spMk id="10" creationId="{1C18AE1B-33BB-964F-8C54-1B2AD85E1080}"/>
            </ac:spMkLst>
          </pc:spChg>
        </pc:sldLayoutChg>
        <pc:sldLayoutChg chg="modSp">
          <pc:chgData name="Satish Mekala" userId="2c2fe377f37fafa6" providerId="LiveId" clId="{E7E85E03-D8DE-45B0-AAC1-80B970B8EC74}" dt="2022-04-11T00:13:47.039" v="3" actId="207"/>
          <pc:sldLayoutMkLst>
            <pc:docMk/>
            <pc:sldMasterMk cId="816432740" sldId="2147483660"/>
            <pc:sldLayoutMk cId="1008908345" sldId="2147483662"/>
          </pc:sldLayoutMkLst>
          <pc:spChg chg="mod">
            <ac:chgData name="Satish Mekala" userId="2c2fe377f37fafa6" providerId="LiveId" clId="{E7E85E03-D8DE-45B0-AAC1-80B970B8EC74}" dt="2022-04-11T00:13:47.039" v="3" actId="207"/>
            <ac:spMkLst>
              <pc:docMk/>
              <pc:sldMasterMk cId="816432740" sldId="2147483660"/>
              <pc:sldLayoutMk cId="1008908345" sldId="2147483662"/>
              <ac:spMk id="7" creationId="{00000000-0000-0000-0000-000000000000}"/>
            </ac:spMkLst>
          </pc:spChg>
        </pc:sldLayoutChg>
        <pc:sldLayoutChg chg="modSp">
          <pc:chgData name="Satish Mekala" userId="2c2fe377f37fafa6" providerId="LiveId" clId="{E7E85E03-D8DE-45B0-AAC1-80B970B8EC74}" dt="2022-04-11T00:13:51.966" v="4" actId="207"/>
          <pc:sldLayoutMkLst>
            <pc:docMk/>
            <pc:sldMasterMk cId="816432740" sldId="2147483660"/>
            <pc:sldLayoutMk cId="2666505963" sldId="2147483664"/>
          </pc:sldLayoutMkLst>
          <pc:spChg chg="mod">
            <ac:chgData name="Satish Mekala" userId="2c2fe377f37fafa6" providerId="LiveId" clId="{E7E85E03-D8DE-45B0-AAC1-80B970B8EC74}" dt="2022-04-11T00:13:51.966" v="4" actId="207"/>
            <ac:spMkLst>
              <pc:docMk/>
              <pc:sldMasterMk cId="816432740" sldId="2147483660"/>
              <pc:sldLayoutMk cId="2666505963" sldId="2147483664"/>
              <ac:spMk id="8" creationId="{00000000-0000-0000-0000-000000000000}"/>
            </ac:spMkLst>
          </pc:spChg>
        </pc:sldLayoutChg>
        <pc:sldLayoutChg chg="modSp">
          <pc:chgData name="Satish Mekala" userId="2c2fe377f37fafa6" providerId="LiveId" clId="{E7E85E03-D8DE-45B0-AAC1-80B970B8EC74}" dt="2022-04-11T00:13:55.847" v="5" actId="207"/>
          <pc:sldLayoutMkLst>
            <pc:docMk/>
            <pc:sldMasterMk cId="816432740" sldId="2147483660"/>
            <pc:sldLayoutMk cId="2106662458" sldId="2147483665"/>
          </pc:sldLayoutMkLst>
          <pc:spChg chg="mod">
            <ac:chgData name="Satish Mekala" userId="2c2fe377f37fafa6" providerId="LiveId" clId="{E7E85E03-D8DE-45B0-AAC1-80B970B8EC74}" dt="2022-04-11T00:13:55.847" v="5" actId="207"/>
            <ac:spMkLst>
              <pc:docMk/>
              <pc:sldMasterMk cId="816432740" sldId="2147483660"/>
              <pc:sldLayoutMk cId="2106662458" sldId="2147483665"/>
              <ac:spMk id="10" creationId="{00000000-0000-0000-0000-000000000000}"/>
            </ac:spMkLst>
          </pc:spChg>
        </pc:sldLayoutChg>
        <pc:sldLayoutChg chg="modSp">
          <pc:chgData name="Satish Mekala" userId="2c2fe377f37fafa6" providerId="LiveId" clId="{E7E85E03-D8DE-45B0-AAC1-80B970B8EC74}" dt="2022-04-11T00:14:00.358" v="6" actId="207"/>
          <pc:sldLayoutMkLst>
            <pc:docMk/>
            <pc:sldMasterMk cId="816432740" sldId="2147483660"/>
            <pc:sldLayoutMk cId="1438786904" sldId="2147483666"/>
          </pc:sldLayoutMkLst>
          <pc:spChg chg="mod">
            <ac:chgData name="Satish Mekala" userId="2c2fe377f37fafa6" providerId="LiveId" clId="{E7E85E03-D8DE-45B0-AAC1-80B970B8EC74}" dt="2022-04-11T00:14:00.358" v="6" actId="207"/>
            <ac:spMkLst>
              <pc:docMk/>
              <pc:sldMasterMk cId="816432740" sldId="2147483660"/>
              <pc:sldLayoutMk cId="1438786904" sldId="2147483666"/>
              <ac:spMk id="7" creationId="{00000000-0000-0000-0000-000000000000}"/>
            </ac:spMkLst>
          </pc:spChg>
        </pc:sldLayoutChg>
        <pc:sldLayoutChg chg="modSp">
          <pc:chgData name="Satish Mekala" userId="2c2fe377f37fafa6" providerId="LiveId" clId="{E7E85E03-D8DE-45B0-AAC1-80B970B8EC74}" dt="2022-04-11T00:14:28.699" v="10" actId="207"/>
          <pc:sldLayoutMkLst>
            <pc:docMk/>
            <pc:sldMasterMk cId="816432740" sldId="2147483660"/>
            <pc:sldLayoutMk cId="990804078" sldId="2147483668"/>
          </pc:sldLayoutMkLst>
          <pc:spChg chg="mod">
            <ac:chgData name="Satish Mekala" userId="2c2fe377f37fafa6" providerId="LiveId" clId="{E7E85E03-D8DE-45B0-AAC1-80B970B8EC74}" dt="2022-04-11T00:14:28.699" v="10" actId="207"/>
            <ac:spMkLst>
              <pc:docMk/>
              <pc:sldMasterMk cId="816432740" sldId="2147483660"/>
              <pc:sldLayoutMk cId="990804078" sldId="2147483668"/>
              <ac:spMk id="4" creationId="{00000000-0000-0000-0000-000000000000}"/>
            </ac:spMkLst>
          </pc:spChg>
          <pc:spChg chg="mod">
            <ac:chgData name="Satish Mekala" userId="2c2fe377f37fafa6" providerId="LiveId" clId="{E7E85E03-D8DE-45B0-AAC1-80B970B8EC74}" dt="2022-04-11T00:14:26.170" v="9" actId="207"/>
            <ac:spMkLst>
              <pc:docMk/>
              <pc:sldMasterMk cId="816432740" sldId="2147483660"/>
              <pc:sldLayoutMk cId="990804078" sldId="2147483668"/>
              <ac:spMk id="11" creationId="{00000000-0000-0000-0000-000000000000}"/>
            </ac:spMkLst>
          </pc:spChg>
        </pc:sldLayoutChg>
        <pc:sldLayoutChg chg="modSp">
          <pc:chgData name="Satish Mekala" userId="2c2fe377f37fafa6" providerId="LiveId" clId="{E7E85E03-D8DE-45B0-AAC1-80B970B8EC74}" dt="2022-04-11T00:14:34.483" v="11" actId="207"/>
          <pc:sldLayoutMkLst>
            <pc:docMk/>
            <pc:sldMasterMk cId="816432740" sldId="2147483660"/>
            <pc:sldLayoutMk cId="271361646" sldId="2147483671"/>
          </pc:sldLayoutMkLst>
          <pc:spChg chg="mod">
            <ac:chgData name="Satish Mekala" userId="2c2fe377f37fafa6" providerId="LiveId" clId="{E7E85E03-D8DE-45B0-AAC1-80B970B8EC74}" dt="2022-04-11T00:14:34.483" v="11" actId="207"/>
            <ac:spMkLst>
              <pc:docMk/>
              <pc:sldMasterMk cId="816432740" sldId="2147483660"/>
              <pc:sldLayoutMk cId="271361646" sldId="2147483671"/>
              <ac:spMk id="2" creationId="{00000000-0000-0000-0000-000000000000}"/>
            </ac:spMkLst>
          </pc:spChg>
        </pc:sldLayoutChg>
        <pc:sldLayoutChg chg="modSp">
          <pc:chgData name="Satish Mekala" userId="2c2fe377f37fafa6" providerId="LiveId" clId="{E7E85E03-D8DE-45B0-AAC1-80B970B8EC74}" dt="2022-04-11T00:13:40.226" v="2" actId="207"/>
          <pc:sldLayoutMkLst>
            <pc:docMk/>
            <pc:sldMasterMk cId="816432740" sldId="2147483660"/>
            <pc:sldLayoutMk cId="2414417302" sldId="2147483673"/>
          </pc:sldLayoutMkLst>
          <pc:spChg chg="mod">
            <ac:chgData name="Satish Mekala" userId="2c2fe377f37fafa6" providerId="LiveId" clId="{E7E85E03-D8DE-45B0-AAC1-80B970B8EC74}" dt="2022-04-11T00:13:40.226" v="2" actId="207"/>
            <ac:spMkLst>
              <pc:docMk/>
              <pc:sldMasterMk cId="816432740" sldId="2147483660"/>
              <pc:sldLayoutMk cId="2414417302" sldId="2147483673"/>
              <ac:spMk id="13" creationId="{00000000-0000-0000-0000-000000000000}"/>
            </ac:spMkLst>
          </pc:spChg>
        </pc:sldLayoutChg>
        <pc:sldLayoutChg chg="modSp">
          <pc:chgData name="Satish Mekala" userId="2c2fe377f37fafa6" providerId="LiveId" clId="{E7E85E03-D8DE-45B0-AAC1-80B970B8EC74}" dt="2022-04-11T00:14:21.941" v="8" actId="207"/>
          <pc:sldLayoutMkLst>
            <pc:docMk/>
            <pc:sldMasterMk cId="816432740" sldId="2147483660"/>
            <pc:sldLayoutMk cId="609422618" sldId="2147483679"/>
          </pc:sldLayoutMkLst>
          <pc:spChg chg="mod">
            <ac:chgData name="Satish Mekala" userId="2c2fe377f37fafa6" providerId="LiveId" clId="{E7E85E03-D8DE-45B0-AAC1-80B970B8EC74}" dt="2022-04-11T00:14:21.941" v="8" actId="207"/>
            <ac:spMkLst>
              <pc:docMk/>
              <pc:sldMasterMk cId="816432740" sldId="2147483660"/>
              <pc:sldLayoutMk cId="609422618" sldId="2147483679"/>
              <ac:spMk id="2" creationId="{0E25D93B-2BE0-9448-A901-C62514EB467F}"/>
            </ac:spMkLst>
          </pc:spChg>
        </pc:sldLayoutChg>
        <pc:sldLayoutChg chg="modSp mod">
          <pc:chgData name="Satish Mekala" userId="2c2fe377f37fafa6" providerId="LiveId" clId="{E7E85E03-D8DE-45B0-AAC1-80B970B8EC74}" dt="2022-04-11T00:13:34.493" v="1" actId="207"/>
          <pc:sldLayoutMkLst>
            <pc:docMk/>
            <pc:sldMasterMk cId="816432740" sldId="2147483660"/>
            <pc:sldLayoutMk cId="4206015207" sldId="2147483680"/>
          </pc:sldLayoutMkLst>
          <pc:spChg chg="mod">
            <ac:chgData name="Satish Mekala" userId="2c2fe377f37fafa6" providerId="LiveId" clId="{E7E85E03-D8DE-45B0-AAC1-80B970B8EC74}" dt="2022-04-11T00:13:34.493" v="1" actId="207"/>
            <ac:spMkLst>
              <pc:docMk/>
              <pc:sldMasterMk cId="816432740" sldId="2147483660"/>
              <pc:sldLayoutMk cId="4206015207" sldId="2147483680"/>
              <ac:spMk id="2" creationId="{F2F0A77B-1544-2440-B637-718A210BABAA}"/>
            </ac:spMkLst>
          </pc:spChg>
        </pc:sldLayoutChg>
      </pc:sldMasterChg>
      <pc:sldMasterChg chg="modSp modSldLayout">
        <pc:chgData name="Satish Mekala" userId="2c2fe377f37fafa6" providerId="LiveId" clId="{E7E85E03-D8DE-45B0-AAC1-80B970B8EC74}" dt="2022-04-11T00:15:42.870" v="16" actId="207"/>
        <pc:sldMasterMkLst>
          <pc:docMk/>
          <pc:sldMasterMk cId="1604064116" sldId="2147483681"/>
        </pc:sldMasterMkLst>
        <pc:spChg chg="mod">
          <ac:chgData name="Satish Mekala" userId="2c2fe377f37fafa6" providerId="LiveId" clId="{E7E85E03-D8DE-45B0-AAC1-80B970B8EC74}" dt="2022-04-11T00:14:38.636" v="12" actId="207"/>
          <ac:spMkLst>
            <pc:docMk/>
            <pc:sldMasterMk cId="1604064116" sldId="2147483681"/>
            <ac:spMk id="2" creationId="{00000000-0000-0000-0000-000000000000}"/>
          </ac:spMkLst>
        </pc:spChg>
        <pc:sldLayoutChg chg="modSp">
          <pc:chgData name="Satish Mekala" userId="2c2fe377f37fafa6" providerId="LiveId" clId="{E7E85E03-D8DE-45B0-AAC1-80B970B8EC74}" dt="2022-04-11T00:14:47.658" v="13" actId="207"/>
          <pc:sldLayoutMkLst>
            <pc:docMk/>
            <pc:sldMasterMk cId="1604064116" sldId="2147483681"/>
            <pc:sldLayoutMk cId="4249505400" sldId="2147483682"/>
          </pc:sldLayoutMkLst>
          <pc:spChg chg="mod">
            <ac:chgData name="Satish Mekala" userId="2c2fe377f37fafa6" providerId="LiveId" clId="{E7E85E03-D8DE-45B0-AAC1-80B970B8EC74}" dt="2022-04-11T00:14:47.658" v="13" actId="207"/>
            <ac:spMkLst>
              <pc:docMk/>
              <pc:sldMasterMk cId="1604064116" sldId="2147483681"/>
              <pc:sldLayoutMk cId="4249505400" sldId="2147483682"/>
              <ac:spMk id="3" creationId="{00000000-0000-0000-0000-000000000000}"/>
            </ac:spMkLst>
          </pc:spChg>
        </pc:sldLayoutChg>
        <pc:sldLayoutChg chg="modSp mod">
          <pc:chgData name="Satish Mekala" userId="2c2fe377f37fafa6" providerId="LiveId" clId="{E7E85E03-D8DE-45B0-AAC1-80B970B8EC74}" dt="2022-04-11T00:14:53.387" v="14" actId="207"/>
          <pc:sldLayoutMkLst>
            <pc:docMk/>
            <pc:sldMasterMk cId="1604064116" sldId="2147483681"/>
            <pc:sldLayoutMk cId="2026535097" sldId="2147483683"/>
          </pc:sldLayoutMkLst>
          <pc:spChg chg="mod">
            <ac:chgData name="Satish Mekala" userId="2c2fe377f37fafa6" providerId="LiveId" clId="{E7E85E03-D8DE-45B0-AAC1-80B970B8EC74}" dt="2022-04-11T00:14:53.387" v="14" actId="207"/>
            <ac:spMkLst>
              <pc:docMk/>
              <pc:sldMasterMk cId="1604064116" sldId="2147483681"/>
              <pc:sldLayoutMk cId="2026535097" sldId="2147483683"/>
              <ac:spMk id="2" creationId="{F2F0A77B-1544-2440-B637-718A210BABAA}"/>
            </ac:spMkLst>
          </pc:spChg>
        </pc:sldLayoutChg>
        <pc:sldLayoutChg chg="modSp">
          <pc:chgData name="Satish Mekala" userId="2c2fe377f37fafa6" providerId="LiveId" clId="{E7E85E03-D8DE-45B0-AAC1-80B970B8EC74}" dt="2022-04-11T00:14:59.288" v="15" actId="207"/>
          <pc:sldLayoutMkLst>
            <pc:docMk/>
            <pc:sldMasterMk cId="1604064116" sldId="2147483681"/>
            <pc:sldLayoutMk cId="33262868" sldId="2147483685"/>
          </pc:sldLayoutMkLst>
          <pc:spChg chg="mod">
            <ac:chgData name="Satish Mekala" userId="2c2fe377f37fafa6" providerId="LiveId" clId="{E7E85E03-D8DE-45B0-AAC1-80B970B8EC74}" dt="2022-04-11T00:14:59.288" v="15" actId="207"/>
            <ac:spMkLst>
              <pc:docMk/>
              <pc:sldMasterMk cId="1604064116" sldId="2147483681"/>
              <pc:sldLayoutMk cId="33262868" sldId="2147483685"/>
              <ac:spMk id="13" creationId="{00000000-0000-0000-0000-000000000000}"/>
            </ac:spMkLst>
          </pc:spChg>
        </pc:sldLayoutChg>
        <pc:sldLayoutChg chg="modSp">
          <pc:chgData name="Satish Mekala" userId="2c2fe377f37fafa6" providerId="LiveId" clId="{E7E85E03-D8DE-45B0-AAC1-80B970B8EC74}" dt="2022-04-11T00:15:42.870" v="16" actId="207"/>
          <pc:sldLayoutMkLst>
            <pc:docMk/>
            <pc:sldMasterMk cId="1604064116" sldId="2147483681"/>
            <pc:sldLayoutMk cId="1496834977" sldId="2147483696"/>
          </pc:sldLayoutMkLst>
          <pc:spChg chg="mod">
            <ac:chgData name="Satish Mekala" userId="2c2fe377f37fafa6" providerId="LiveId" clId="{E7E85E03-D8DE-45B0-AAC1-80B970B8EC74}" dt="2022-04-11T00:15:42.870" v="16" actId="207"/>
            <ac:spMkLst>
              <pc:docMk/>
              <pc:sldMasterMk cId="1604064116" sldId="2147483681"/>
              <pc:sldLayoutMk cId="1496834977" sldId="2147483696"/>
              <ac:spMk id="4" creationId="{00000000-0000-0000-0000-000000000000}"/>
            </ac:spMkLst>
          </pc:spChg>
        </pc:sldLayoutChg>
      </pc:sldMasterChg>
    </pc:docChg>
  </pc:docChgLst>
  <pc:docChgLst>
    <pc:chgData name="Leslie Wright" userId="a0e2a280-92a5-487a-a56c-f1146a8f46ca" providerId="ADAL" clId="{638AFA30-9839-4A09-A7F1-D5FC760A1201}"/>
    <pc:docChg chg="undo custSel modSld modNotesMaster modHandout">
      <pc:chgData name="Leslie Wright" userId="a0e2a280-92a5-487a-a56c-f1146a8f46ca" providerId="ADAL" clId="{638AFA30-9839-4A09-A7F1-D5FC760A1201}" dt="2022-03-20T16:54:56.303" v="800"/>
      <pc:docMkLst>
        <pc:docMk/>
      </pc:docMkLst>
      <pc:sldChg chg="modNotes modNotesTx">
        <pc:chgData name="Leslie Wright" userId="a0e2a280-92a5-487a-a56c-f1146a8f46ca" providerId="ADAL" clId="{638AFA30-9839-4A09-A7F1-D5FC760A1201}" dt="2022-03-20T16:54:56.303" v="800"/>
        <pc:sldMkLst>
          <pc:docMk/>
          <pc:sldMk cId="3034052326" sldId="369"/>
        </pc:sldMkLst>
      </pc:sldChg>
      <pc:sldChg chg="modSp mod modNotes">
        <pc:chgData name="Leslie Wright" userId="a0e2a280-92a5-487a-a56c-f1146a8f46ca" providerId="ADAL" clId="{638AFA30-9839-4A09-A7F1-D5FC760A1201}" dt="2022-03-20T16:54:56.303" v="800"/>
        <pc:sldMkLst>
          <pc:docMk/>
          <pc:sldMk cId="3028136506" sldId="378"/>
        </pc:sldMkLst>
        <pc:spChg chg="mod">
          <ac:chgData name="Leslie Wright" userId="a0e2a280-92a5-487a-a56c-f1146a8f46ca" providerId="ADAL" clId="{638AFA30-9839-4A09-A7F1-D5FC760A1201}" dt="2022-02-25T16:04:21.175" v="31" actId="20577"/>
          <ac:spMkLst>
            <pc:docMk/>
            <pc:sldMk cId="3028136506" sldId="378"/>
            <ac:spMk id="11" creationId="{C0145F4B-7E03-D747-BC09-5E0D9DDB1D88}"/>
          </ac:spMkLst>
        </pc:spChg>
      </pc:sldChg>
      <pc:sldChg chg="modNotes">
        <pc:chgData name="Leslie Wright" userId="a0e2a280-92a5-487a-a56c-f1146a8f46ca" providerId="ADAL" clId="{638AFA30-9839-4A09-A7F1-D5FC760A1201}" dt="2022-03-20T16:54:56.303" v="800"/>
        <pc:sldMkLst>
          <pc:docMk/>
          <pc:sldMk cId="466013580" sldId="380"/>
        </pc:sldMkLst>
      </pc:sldChg>
      <pc:sldChg chg="modSp mod modNotes">
        <pc:chgData name="Leslie Wright" userId="a0e2a280-92a5-487a-a56c-f1146a8f46ca" providerId="ADAL" clId="{638AFA30-9839-4A09-A7F1-D5FC760A1201}" dt="2022-03-20T16:54:56.303" v="800"/>
        <pc:sldMkLst>
          <pc:docMk/>
          <pc:sldMk cId="1166768548" sldId="400"/>
        </pc:sldMkLst>
        <pc:spChg chg="mod">
          <ac:chgData name="Leslie Wright" userId="a0e2a280-92a5-487a-a56c-f1146a8f46ca" providerId="ADAL" clId="{638AFA30-9839-4A09-A7F1-D5FC760A1201}" dt="2022-02-25T16:04:44.213" v="47" actId="20577"/>
          <ac:spMkLst>
            <pc:docMk/>
            <pc:sldMk cId="1166768548" sldId="400"/>
            <ac:spMk id="10" creationId="{B3D7BD5C-FC47-494A-B176-5BE2EB03F27D}"/>
          </ac:spMkLst>
        </pc:spChg>
      </pc:sldChg>
      <pc:sldChg chg="modNotes">
        <pc:chgData name="Leslie Wright" userId="a0e2a280-92a5-487a-a56c-f1146a8f46ca" providerId="ADAL" clId="{638AFA30-9839-4A09-A7F1-D5FC760A1201}" dt="2022-03-20T16:54:56.303" v="800"/>
        <pc:sldMkLst>
          <pc:docMk/>
          <pc:sldMk cId="3003598982" sldId="428"/>
        </pc:sldMkLst>
      </pc:sldChg>
      <pc:sldChg chg="modNotes">
        <pc:chgData name="Leslie Wright" userId="a0e2a280-92a5-487a-a56c-f1146a8f46ca" providerId="ADAL" clId="{638AFA30-9839-4A09-A7F1-D5FC760A1201}" dt="2022-03-20T16:54:56.303" v="800"/>
        <pc:sldMkLst>
          <pc:docMk/>
          <pc:sldMk cId="104290916" sldId="429"/>
        </pc:sldMkLst>
      </pc:sldChg>
      <pc:sldChg chg="modNotes">
        <pc:chgData name="Leslie Wright" userId="a0e2a280-92a5-487a-a56c-f1146a8f46ca" providerId="ADAL" clId="{638AFA30-9839-4A09-A7F1-D5FC760A1201}" dt="2022-03-20T16:54:56.303" v="800"/>
        <pc:sldMkLst>
          <pc:docMk/>
          <pc:sldMk cId="2884904360" sldId="431"/>
        </pc:sldMkLst>
      </pc:sldChg>
      <pc:sldChg chg="modNotes">
        <pc:chgData name="Leslie Wright" userId="a0e2a280-92a5-487a-a56c-f1146a8f46ca" providerId="ADAL" clId="{638AFA30-9839-4A09-A7F1-D5FC760A1201}" dt="2022-03-20T16:54:56.303" v="800"/>
        <pc:sldMkLst>
          <pc:docMk/>
          <pc:sldMk cId="310822106" sldId="432"/>
        </pc:sldMkLst>
      </pc:sldChg>
      <pc:sldChg chg="modNotes">
        <pc:chgData name="Leslie Wright" userId="a0e2a280-92a5-487a-a56c-f1146a8f46ca" providerId="ADAL" clId="{638AFA30-9839-4A09-A7F1-D5FC760A1201}" dt="2022-03-20T16:54:56.303" v="800"/>
        <pc:sldMkLst>
          <pc:docMk/>
          <pc:sldMk cId="2115073853" sldId="433"/>
        </pc:sldMkLst>
      </pc:sldChg>
      <pc:sldChg chg="modNotes">
        <pc:chgData name="Leslie Wright" userId="a0e2a280-92a5-487a-a56c-f1146a8f46ca" providerId="ADAL" clId="{638AFA30-9839-4A09-A7F1-D5FC760A1201}" dt="2022-03-20T16:54:56.303" v="800"/>
        <pc:sldMkLst>
          <pc:docMk/>
          <pc:sldMk cId="2972547219" sldId="434"/>
        </pc:sldMkLst>
      </pc:sldChg>
      <pc:sldChg chg="modNotes">
        <pc:chgData name="Leslie Wright" userId="a0e2a280-92a5-487a-a56c-f1146a8f46ca" providerId="ADAL" clId="{638AFA30-9839-4A09-A7F1-D5FC760A1201}" dt="2022-03-20T16:54:56.303" v="800"/>
        <pc:sldMkLst>
          <pc:docMk/>
          <pc:sldMk cId="2270640891" sldId="435"/>
        </pc:sldMkLst>
      </pc:sldChg>
      <pc:sldChg chg="modSp mod modNotes">
        <pc:chgData name="Leslie Wright" userId="a0e2a280-92a5-487a-a56c-f1146a8f46ca" providerId="ADAL" clId="{638AFA30-9839-4A09-A7F1-D5FC760A1201}" dt="2022-03-20T16:54:56.303" v="800"/>
        <pc:sldMkLst>
          <pc:docMk/>
          <pc:sldMk cId="725605852" sldId="438"/>
        </pc:sldMkLst>
        <pc:graphicFrameChg chg="modGraphic">
          <ac:chgData name="Leslie Wright" userId="a0e2a280-92a5-487a-a56c-f1146a8f46ca" providerId="ADAL" clId="{638AFA30-9839-4A09-A7F1-D5FC760A1201}" dt="2022-03-04T20:46:16.767" v="791" actId="14734"/>
          <ac:graphicFrameMkLst>
            <pc:docMk/>
            <pc:sldMk cId="725605852" sldId="438"/>
            <ac:graphicFrameMk id="5" creationId="{B7CDBA1F-0751-4670-BFA9-115C5BF34859}"/>
          </ac:graphicFrameMkLst>
        </pc:graphicFrameChg>
      </pc:sldChg>
      <pc:sldChg chg="modNotes">
        <pc:chgData name="Leslie Wright" userId="a0e2a280-92a5-487a-a56c-f1146a8f46ca" providerId="ADAL" clId="{638AFA30-9839-4A09-A7F1-D5FC760A1201}" dt="2022-03-20T16:54:56.303" v="800"/>
        <pc:sldMkLst>
          <pc:docMk/>
          <pc:sldMk cId="2144088673" sldId="439"/>
        </pc:sldMkLst>
      </pc:sldChg>
      <pc:sldChg chg="modNotes">
        <pc:chgData name="Leslie Wright" userId="a0e2a280-92a5-487a-a56c-f1146a8f46ca" providerId="ADAL" clId="{638AFA30-9839-4A09-A7F1-D5FC760A1201}" dt="2022-03-20T16:54:56.303" v="800"/>
        <pc:sldMkLst>
          <pc:docMk/>
          <pc:sldMk cId="2790099880" sldId="440"/>
        </pc:sldMkLst>
      </pc:sldChg>
      <pc:sldChg chg="modNotes">
        <pc:chgData name="Leslie Wright" userId="a0e2a280-92a5-487a-a56c-f1146a8f46ca" providerId="ADAL" clId="{638AFA30-9839-4A09-A7F1-D5FC760A1201}" dt="2022-03-20T16:54:56.303" v="800"/>
        <pc:sldMkLst>
          <pc:docMk/>
          <pc:sldMk cId="4022018991" sldId="441"/>
        </pc:sldMkLst>
      </pc:sldChg>
      <pc:sldChg chg="modNotes">
        <pc:chgData name="Leslie Wright" userId="a0e2a280-92a5-487a-a56c-f1146a8f46ca" providerId="ADAL" clId="{638AFA30-9839-4A09-A7F1-D5FC760A1201}" dt="2022-03-20T16:54:56.303" v="800"/>
        <pc:sldMkLst>
          <pc:docMk/>
          <pc:sldMk cId="3650198998" sldId="442"/>
        </pc:sldMkLst>
      </pc:sldChg>
      <pc:sldChg chg="modNotes">
        <pc:chgData name="Leslie Wright" userId="a0e2a280-92a5-487a-a56c-f1146a8f46ca" providerId="ADAL" clId="{638AFA30-9839-4A09-A7F1-D5FC760A1201}" dt="2022-03-20T16:54:56.303" v="800"/>
        <pc:sldMkLst>
          <pc:docMk/>
          <pc:sldMk cId="1727446762" sldId="443"/>
        </pc:sldMkLst>
      </pc:sldChg>
      <pc:sldChg chg="modNotes">
        <pc:chgData name="Leslie Wright" userId="a0e2a280-92a5-487a-a56c-f1146a8f46ca" providerId="ADAL" clId="{638AFA30-9839-4A09-A7F1-D5FC760A1201}" dt="2022-03-20T16:54:56.303" v="800"/>
        <pc:sldMkLst>
          <pc:docMk/>
          <pc:sldMk cId="1091835225" sldId="444"/>
        </pc:sldMkLst>
      </pc:sldChg>
      <pc:sldChg chg="modNotes">
        <pc:chgData name="Leslie Wright" userId="a0e2a280-92a5-487a-a56c-f1146a8f46ca" providerId="ADAL" clId="{638AFA30-9839-4A09-A7F1-D5FC760A1201}" dt="2022-03-20T16:54:56.303" v="800"/>
        <pc:sldMkLst>
          <pc:docMk/>
          <pc:sldMk cId="1719312882" sldId="452"/>
        </pc:sldMkLst>
      </pc:sldChg>
      <pc:sldChg chg="modNotes">
        <pc:chgData name="Leslie Wright" userId="a0e2a280-92a5-487a-a56c-f1146a8f46ca" providerId="ADAL" clId="{638AFA30-9839-4A09-A7F1-D5FC760A1201}" dt="2022-03-20T16:54:56.303" v="800"/>
        <pc:sldMkLst>
          <pc:docMk/>
          <pc:sldMk cId="1463536240" sldId="453"/>
        </pc:sldMkLst>
      </pc:sldChg>
      <pc:sldChg chg="modNotes">
        <pc:chgData name="Leslie Wright" userId="a0e2a280-92a5-487a-a56c-f1146a8f46ca" providerId="ADAL" clId="{638AFA30-9839-4A09-A7F1-D5FC760A1201}" dt="2022-03-20T16:54:56.303" v="800"/>
        <pc:sldMkLst>
          <pc:docMk/>
          <pc:sldMk cId="1906668927" sldId="454"/>
        </pc:sldMkLst>
      </pc:sldChg>
      <pc:sldChg chg="modNotes">
        <pc:chgData name="Leslie Wright" userId="a0e2a280-92a5-487a-a56c-f1146a8f46ca" providerId="ADAL" clId="{638AFA30-9839-4A09-A7F1-D5FC760A1201}" dt="2022-03-20T16:54:56.303" v="800"/>
        <pc:sldMkLst>
          <pc:docMk/>
          <pc:sldMk cId="3581128765" sldId="455"/>
        </pc:sldMkLst>
      </pc:sldChg>
      <pc:sldChg chg="modNotes">
        <pc:chgData name="Leslie Wright" userId="a0e2a280-92a5-487a-a56c-f1146a8f46ca" providerId="ADAL" clId="{638AFA30-9839-4A09-A7F1-D5FC760A1201}" dt="2022-03-20T16:54:56.303" v="800"/>
        <pc:sldMkLst>
          <pc:docMk/>
          <pc:sldMk cId="3181406978" sldId="456"/>
        </pc:sldMkLst>
      </pc:sldChg>
      <pc:sldChg chg="modNotes">
        <pc:chgData name="Leslie Wright" userId="a0e2a280-92a5-487a-a56c-f1146a8f46ca" providerId="ADAL" clId="{638AFA30-9839-4A09-A7F1-D5FC760A1201}" dt="2022-03-20T16:54:56.303" v="800"/>
        <pc:sldMkLst>
          <pc:docMk/>
          <pc:sldMk cId="2111219485" sldId="457"/>
        </pc:sldMkLst>
      </pc:sldChg>
      <pc:sldChg chg="modNotes">
        <pc:chgData name="Leslie Wright" userId="a0e2a280-92a5-487a-a56c-f1146a8f46ca" providerId="ADAL" clId="{638AFA30-9839-4A09-A7F1-D5FC760A1201}" dt="2022-03-20T16:54:56.303" v="800"/>
        <pc:sldMkLst>
          <pc:docMk/>
          <pc:sldMk cId="4019139436" sldId="466"/>
        </pc:sldMkLst>
      </pc:sldChg>
      <pc:sldChg chg="modNotes">
        <pc:chgData name="Leslie Wright" userId="a0e2a280-92a5-487a-a56c-f1146a8f46ca" providerId="ADAL" clId="{638AFA30-9839-4A09-A7F1-D5FC760A1201}" dt="2022-03-20T16:54:56.303" v="800"/>
        <pc:sldMkLst>
          <pc:docMk/>
          <pc:sldMk cId="366934309" sldId="556"/>
        </pc:sldMkLst>
      </pc:sldChg>
      <pc:sldChg chg="modNotes">
        <pc:chgData name="Leslie Wright" userId="a0e2a280-92a5-487a-a56c-f1146a8f46ca" providerId="ADAL" clId="{638AFA30-9839-4A09-A7F1-D5FC760A1201}" dt="2022-03-20T16:54:56.303" v="800"/>
        <pc:sldMkLst>
          <pc:docMk/>
          <pc:sldMk cId="2835044098" sldId="557"/>
        </pc:sldMkLst>
      </pc:sldChg>
      <pc:sldChg chg="modNotes">
        <pc:chgData name="Leslie Wright" userId="a0e2a280-92a5-487a-a56c-f1146a8f46ca" providerId="ADAL" clId="{638AFA30-9839-4A09-A7F1-D5FC760A1201}" dt="2022-03-20T16:54:56.303" v="800"/>
        <pc:sldMkLst>
          <pc:docMk/>
          <pc:sldMk cId="1495737309" sldId="558"/>
        </pc:sldMkLst>
      </pc:sldChg>
      <pc:sldChg chg="modNotes">
        <pc:chgData name="Leslie Wright" userId="a0e2a280-92a5-487a-a56c-f1146a8f46ca" providerId="ADAL" clId="{638AFA30-9839-4A09-A7F1-D5FC760A1201}" dt="2022-03-20T16:54:56.303" v="800"/>
        <pc:sldMkLst>
          <pc:docMk/>
          <pc:sldMk cId="1449170533" sldId="559"/>
        </pc:sldMkLst>
      </pc:sldChg>
      <pc:sldChg chg="modNotes">
        <pc:chgData name="Leslie Wright" userId="a0e2a280-92a5-487a-a56c-f1146a8f46ca" providerId="ADAL" clId="{638AFA30-9839-4A09-A7F1-D5FC760A1201}" dt="2022-03-20T16:54:56.303" v="800"/>
        <pc:sldMkLst>
          <pc:docMk/>
          <pc:sldMk cId="1495430572" sldId="560"/>
        </pc:sldMkLst>
      </pc:sldChg>
      <pc:sldChg chg="modNotes">
        <pc:chgData name="Leslie Wright" userId="a0e2a280-92a5-487a-a56c-f1146a8f46ca" providerId="ADAL" clId="{638AFA30-9839-4A09-A7F1-D5FC760A1201}" dt="2022-03-20T16:54:56.303" v="800"/>
        <pc:sldMkLst>
          <pc:docMk/>
          <pc:sldMk cId="2304413795" sldId="561"/>
        </pc:sldMkLst>
      </pc:sldChg>
      <pc:sldChg chg="modNotes">
        <pc:chgData name="Leslie Wright" userId="a0e2a280-92a5-487a-a56c-f1146a8f46ca" providerId="ADAL" clId="{638AFA30-9839-4A09-A7F1-D5FC760A1201}" dt="2022-03-20T16:54:56.303" v="800"/>
        <pc:sldMkLst>
          <pc:docMk/>
          <pc:sldMk cId="1055571337" sldId="562"/>
        </pc:sldMkLst>
      </pc:sldChg>
      <pc:sldChg chg="modNotes">
        <pc:chgData name="Leslie Wright" userId="a0e2a280-92a5-487a-a56c-f1146a8f46ca" providerId="ADAL" clId="{638AFA30-9839-4A09-A7F1-D5FC760A1201}" dt="2022-03-20T16:54:56.303" v="800"/>
        <pc:sldMkLst>
          <pc:docMk/>
          <pc:sldMk cId="2128422969" sldId="563"/>
        </pc:sldMkLst>
      </pc:sldChg>
      <pc:sldChg chg="modNotes">
        <pc:chgData name="Leslie Wright" userId="a0e2a280-92a5-487a-a56c-f1146a8f46ca" providerId="ADAL" clId="{638AFA30-9839-4A09-A7F1-D5FC760A1201}" dt="2022-03-20T16:54:56.303" v="800"/>
        <pc:sldMkLst>
          <pc:docMk/>
          <pc:sldMk cId="2113123892" sldId="565"/>
        </pc:sldMkLst>
      </pc:sldChg>
      <pc:sldChg chg="modNotes">
        <pc:chgData name="Leslie Wright" userId="a0e2a280-92a5-487a-a56c-f1146a8f46ca" providerId="ADAL" clId="{638AFA30-9839-4A09-A7F1-D5FC760A1201}" dt="2022-03-20T16:54:56.303" v="800"/>
        <pc:sldMkLst>
          <pc:docMk/>
          <pc:sldMk cId="3830716210" sldId="5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4" rIns="96649" bIns="48324"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49" tIns="48324" rIns="96649" bIns="48324" rtlCol="0"/>
          <a:lstStyle>
            <a:lvl1pPr algn="r">
              <a:defRPr sz="1200"/>
            </a:lvl1pPr>
          </a:lstStyle>
          <a:p>
            <a:fld id="{8961167D-9768-E245-828B-3A7AB24A1AD7}" type="datetimeFigureOut">
              <a:rPr lang="en-US" smtClean="0"/>
              <a:t>1/3/2023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49" tIns="48324" rIns="96649" bIns="483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9" tIns="48324" rIns="96649" bIns="48324" rtlCol="0" anchor="b"/>
          <a:lstStyle>
            <a:lvl1pPr algn="r">
              <a:defRPr sz="1200"/>
            </a:lvl1pPr>
          </a:lstStyle>
          <a:p>
            <a:fld id="{EC3A1E7E-6DB9-D241-9380-835C5AEFEE30}" type="slidenum">
              <a:rPr lang="en-US" smtClean="0"/>
              <a:t>‹#›</a:t>
            </a:fld>
            <a:endParaRPr lang="en-US" dirty="0"/>
          </a:p>
        </p:txBody>
      </p:sp>
    </p:spTree>
    <p:extLst>
      <p:ext uri="{BB962C8B-B14F-4D97-AF65-F5344CB8AC3E}">
        <p14:creationId xmlns:p14="http://schemas.microsoft.com/office/powerpoint/2010/main" val="2243797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A7B7A0-FA2D-1342-81A3-865232A61FD2}"/>
              </a:ext>
            </a:extLst>
          </p:cNvPr>
          <p:cNvSpPr/>
          <p:nvPr/>
        </p:nvSpPr>
        <p:spPr>
          <a:xfrm>
            <a:off x="6828980" y="9124224"/>
            <a:ext cx="484528" cy="47697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49" tIns="48324" rIns="96649" bIns="48324" rtlCol="0" anchor="ctr"/>
          <a:lstStyle/>
          <a:p>
            <a:pPr marL="0" marR="0" lvl="0" indent="0" algn="ctr" defTabSz="966489"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4" name="Slide Image Placeholder 3"/>
          <p:cNvSpPr>
            <a:spLocks noGrp="1" noRot="1" noChangeAspect="1"/>
          </p:cNvSpPr>
          <p:nvPr>
            <p:ph type="sldImg" idx="2"/>
          </p:nvPr>
        </p:nvSpPr>
        <p:spPr>
          <a:xfrm>
            <a:off x="1497013" y="839788"/>
            <a:ext cx="4321175" cy="3240087"/>
          </a:xfrm>
          <a:prstGeom prst="rect">
            <a:avLst/>
          </a:prstGeom>
          <a:noFill/>
          <a:ln w="12700">
            <a:solidFill>
              <a:prstClr val="black"/>
            </a:solidFill>
          </a:ln>
        </p:spPr>
        <p:txBody>
          <a:bodyPr vert="horz" lIns="96649" tIns="48324" rIns="96649" bIns="48324" rtlCol="0" anchor="ctr"/>
          <a:lstStyle/>
          <a:p>
            <a:endParaRPr lang="en-US" dirty="0"/>
          </a:p>
        </p:txBody>
      </p:sp>
      <p:sp>
        <p:nvSpPr>
          <p:cNvPr id="5" name="Notes Placeholder 4"/>
          <p:cNvSpPr>
            <a:spLocks noGrp="1"/>
          </p:cNvSpPr>
          <p:nvPr>
            <p:ph type="body" sz="quarter" idx="3"/>
          </p:nvPr>
        </p:nvSpPr>
        <p:spPr>
          <a:xfrm>
            <a:off x="731520" y="4620579"/>
            <a:ext cx="5852160" cy="3780472"/>
          </a:xfrm>
          <a:prstGeom prst="rect">
            <a:avLst/>
          </a:prstGeom>
        </p:spPr>
        <p:txBody>
          <a:bodyPr vert="horz" lIns="96649" tIns="48324" rIns="96649" bIns="483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a:t>
            </a:fld>
            <a:endParaRPr lang="en-US" dirty="0"/>
          </a:p>
        </p:txBody>
      </p:sp>
      <p:sp>
        <p:nvSpPr>
          <p:cNvPr id="10" name="Rectangle 9">
            <a:extLst>
              <a:ext uri="{FF2B5EF4-FFF2-40B4-BE49-F238E27FC236}">
                <a16:creationId xmlns:a16="http://schemas.microsoft.com/office/drawing/2014/main" id="{C832DAC5-630C-2A49-9077-7B6414A5BCE0}"/>
              </a:ext>
            </a:extLst>
          </p:cNvPr>
          <p:cNvSpPr/>
          <p:nvPr/>
        </p:nvSpPr>
        <p:spPr>
          <a:xfrm>
            <a:off x="2" y="481728"/>
            <a:ext cx="494453" cy="3780472"/>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49" tIns="48324" rIns="96649" bIns="48324" rtlCol="0" anchor="ctr"/>
          <a:lstStyle/>
          <a:p>
            <a:pPr marL="0" marR="0" lvl="0" indent="0" algn="ctr" defTabSz="966489"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1B5E0D4F-92D5-D641-A282-4102F293760D}"/>
              </a:ext>
            </a:extLst>
          </p:cNvPr>
          <p:cNvSpPr/>
          <p:nvPr/>
        </p:nvSpPr>
        <p:spPr>
          <a:xfrm>
            <a:off x="0" y="-3333"/>
            <a:ext cx="494454" cy="485061"/>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lIns="96649" tIns="48324" rIns="96649" bIns="48324" rtlCol="0" anchor="ctr"/>
          <a:lstStyle/>
          <a:p>
            <a:pPr marL="0" marR="0" lvl="0" indent="0" algn="ctr" defTabSz="966489"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3" name="Picture 12" descr="NTDC-Logo-Mark.png">
            <a:extLst>
              <a:ext uri="{FF2B5EF4-FFF2-40B4-BE49-F238E27FC236}">
                <a16:creationId xmlns:a16="http://schemas.microsoft.com/office/drawing/2014/main" id="{C0DE12A5-2F71-5F4C-85C6-17DBC4032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9408" y="9228162"/>
            <a:ext cx="268546" cy="264350"/>
          </a:xfrm>
          <a:prstGeom prst="rect">
            <a:avLst/>
          </a:prstGeom>
        </p:spPr>
      </p:pic>
      <p:pic>
        <p:nvPicPr>
          <p:cNvPr id="15" name="Picture 14" descr="NTDC-Horizontal-Gradient-Orange.png">
            <a:extLst>
              <a:ext uri="{FF2B5EF4-FFF2-40B4-BE49-F238E27FC236}">
                <a16:creationId xmlns:a16="http://schemas.microsoft.com/office/drawing/2014/main" id="{8FDF0472-C71C-D446-800B-F8A83A618B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422273" y="6684476"/>
            <a:ext cx="5338999" cy="494452"/>
          </a:xfrm>
          <a:prstGeom prst="rect">
            <a:avLst/>
          </a:prstGeom>
        </p:spPr>
      </p:pic>
    </p:spTree>
    <p:extLst>
      <p:ext uri="{BB962C8B-B14F-4D97-AF65-F5344CB8AC3E}">
        <p14:creationId xmlns:p14="http://schemas.microsoft.com/office/powerpoint/2010/main" val="92211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18288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36576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54864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73152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image" Target="../media/image15.png"/><Relationship Id="rId4" Type="http://schemas.openxmlformats.org/officeDocument/2006/relationships/image" Target="../media/image14.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ncsl.org/research/human-services/mental-health-and-foster-care.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7BCDB5-73EE-CC4D-A21B-EC4D7E93854D}"/>
              </a:ext>
            </a:extLst>
          </p:cNvPr>
          <p:cNvSpPr/>
          <p:nvPr/>
        </p:nvSpPr>
        <p:spPr>
          <a:xfrm>
            <a:off x="3" y="0"/>
            <a:ext cx="7313506"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6649" tIns="48324" rIns="96649" bIns="48324" rtlCol="0" anchor="ctr"/>
          <a:lstStyle/>
          <a:p>
            <a:pPr algn="ctr"/>
            <a:endParaRPr lang="en-US" dirty="0"/>
          </a:p>
        </p:txBody>
      </p:sp>
      <p:pic>
        <p:nvPicPr>
          <p:cNvPr id="5" name="Picture 4" descr="NTDC-Horizontal-Gradient-Orange.png">
            <a:extLst>
              <a:ext uri="{FF2B5EF4-FFF2-40B4-BE49-F238E27FC236}">
                <a16:creationId xmlns:a16="http://schemas.microsoft.com/office/drawing/2014/main" id="{80CB78FA-7A60-4748-B5E5-DAA0D6209F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1103" y="9094200"/>
            <a:ext cx="6192404" cy="509222"/>
          </a:xfrm>
          <a:prstGeom prst="rect">
            <a:avLst/>
          </a:prstGeom>
        </p:spPr>
      </p:pic>
      <p:sp>
        <p:nvSpPr>
          <p:cNvPr id="6" name="Rectangle 5">
            <a:extLst>
              <a:ext uri="{FF2B5EF4-FFF2-40B4-BE49-F238E27FC236}">
                <a16:creationId xmlns:a16="http://schemas.microsoft.com/office/drawing/2014/main" id="{171A1C2F-6019-B24F-8FF1-C9257EA4C38A}"/>
              </a:ext>
            </a:extLst>
          </p:cNvPr>
          <p:cNvSpPr/>
          <p:nvPr/>
        </p:nvSpPr>
        <p:spPr>
          <a:xfrm>
            <a:off x="1121100" y="2537967"/>
            <a:ext cx="6192404" cy="6125185"/>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lIns="96649" tIns="48324" rIns="96649" bIns="48324" rtlCol="0" anchor="ctr"/>
          <a:lstStyle/>
          <a:p>
            <a:pPr algn="ctr" defTabSz="966489">
              <a:defRPr/>
            </a:pPr>
            <a:endParaRPr lang="en-US" sz="1500" dirty="0">
              <a:solidFill>
                <a:prstClr val="white"/>
              </a:solidFill>
              <a:latin typeface="Palatino Linotype"/>
            </a:endParaRPr>
          </a:p>
        </p:txBody>
      </p:sp>
      <p:pic>
        <p:nvPicPr>
          <p:cNvPr id="7" name="Picture 6">
            <a:extLst>
              <a:ext uri="{FF2B5EF4-FFF2-40B4-BE49-F238E27FC236}">
                <a16:creationId xmlns:a16="http://schemas.microsoft.com/office/drawing/2014/main" id="{1ECA67AA-C08C-384C-992E-1B134CBE1A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31" y="834128"/>
            <a:ext cx="4008962" cy="712637"/>
          </a:xfrm>
          <a:prstGeom prst="rect">
            <a:avLst/>
          </a:prstGeom>
        </p:spPr>
      </p:pic>
      <p:pic>
        <p:nvPicPr>
          <p:cNvPr id="8" name="Picture 7">
            <a:extLst>
              <a:ext uri="{FF2B5EF4-FFF2-40B4-BE49-F238E27FC236}">
                <a16:creationId xmlns:a16="http://schemas.microsoft.com/office/drawing/2014/main" id="{6AB808B2-C332-EC45-9B14-6CE6F25F9827}"/>
              </a:ext>
            </a:extLst>
          </p:cNvPr>
          <p:cNvPicPr>
            <a:picLocks noChangeAspect="1"/>
          </p:cNvPicPr>
          <p:nvPr/>
        </p:nvPicPr>
        <p:blipFill rotWithShape="1">
          <a:blip r:embed="rId5"/>
          <a:srcRect l="881" t="34411" r="3607" b="23761"/>
          <a:stretch/>
        </p:blipFill>
        <p:spPr>
          <a:xfrm>
            <a:off x="1121096" y="1933450"/>
            <a:ext cx="6192410" cy="604518"/>
          </a:xfrm>
          <a:prstGeom prst="rect">
            <a:avLst/>
          </a:prstGeom>
        </p:spPr>
      </p:pic>
      <p:sp>
        <p:nvSpPr>
          <p:cNvPr id="9" name="Rectangle 8">
            <a:extLst>
              <a:ext uri="{FF2B5EF4-FFF2-40B4-BE49-F238E27FC236}">
                <a16:creationId xmlns:a16="http://schemas.microsoft.com/office/drawing/2014/main" id="{0D6229DE-988F-4C49-8E07-0BC02A6F82A3}"/>
              </a:ext>
            </a:extLst>
          </p:cNvPr>
          <p:cNvSpPr/>
          <p:nvPr/>
        </p:nvSpPr>
        <p:spPr>
          <a:xfrm>
            <a:off x="1121095" y="1961280"/>
            <a:ext cx="6192410" cy="581129"/>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49" tIns="48324" rIns="96649" bIns="48324" rtlCol="0" anchor="ctr"/>
          <a:lstStyle/>
          <a:p>
            <a:pPr algn="ctr" defTabSz="966489">
              <a:defRPr/>
            </a:pPr>
            <a:endParaRPr lang="en-US" sz="1500" dirty="0">
              <a:solidFill>
                <a:prstClr val="white"/>
              </a:solidFill>
              <a:latin typeface="Palatino Linotype"/>
            </a:endParaRPr>
          </a:p>
        </p:txBody>
      </p:sp>
      <p:sp>
        <p:nvSpPr>
          <p:cNvPr id="13" name="Title 2">
            <a:extLst>
              <a:ext uri="{FF2B5EF4-FFF2-40B4-BE49-F238E27FC236}">
                <a16:creationId xmlns:a16="http://schemas.microsoft.com/office/drawing/2014/main" id="{F4F4063C-8A04-3A4A-8005-9E6D36C0210B}"/>
              </a:ext>
            </a:extLst>
          </p:cNvPr>
          <p:cNvSpPr txBox="1">
            <a:spLocks/>
          </p:cNvSpPr>
          <p:nvPr/>
        </p:nvSpPr>
        <p:spPr>
          <a:xfrm>
            <a:off x="1386579" y="3275780"/>
            <a:ext cx="5255159" cy="1920240"/>
          </a:xfrm>
          <a:prstGeom prst="rect">
            <a:avLst/>
          </a:prstGeom>
        </p:spPr>
        <p:txBody>
          <a:bodyPr lIns="96649" tIns="48324" rIns="96649" bIns="48324"/>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800" dirty="0">
                <a:solidFill>
                  <a:schemeClr val="bg1"/>
                </a:solidFill>
                <a:latin typeface="Arial Rounded MT Bold" panose="020F0704030504030204" pitchFamily="34" charset="77"/>
              </a:rPr>
              <a:t>MENTAL HEALTH CONSIDERATIONS</a:t>
            </a:r>
          </a:p>
        </p:txBody>
      </p:sp>
      <p:sp>
        <p:nvSpPr>
          <p:cNvPr id="14" name="Subtitle 1">
            <a:extLst>
              <a:ext uri="{FF2B5EF4-FFF2-40B4-BE49-F238E27FC236}">
                <a16:creationId xmlns:a16="http://schemas.microsoft.com/office/drawing/2014/main" id="{A65B5B5B-9AF3-2B45-935F-616A525C9909}"/>
              </a:ext>
            </a:extLst>
          </p:cNvPr>
          <p:cNvSpPr txBox="1">
            <a:spLocks/>
          </p:cNvSpPr>
          <p:nvPr/>
        </p:nvSpPr>
        <p:spPr>
          <a:xfrm>
            <a:off x="1518303" y="4377908"/>
            <a:ext cx="4420083" cy="628383"/>
          </a:xfrm>
          <a:prstGeom prst="rect">
            <a:avLst/>
          </a:prstGeom>
        </p:spPr>
        <p:txBody>
          <a:bodyPr vert="horz" lIns="0" tIns="0" rIns="0" bIns="0" rtlCol="0" anchor="t" anchorCtr="0">
            <a:normAutofit/>
          </a:bodyPr>
          <a:lstStyle>
            <a:lvl1pPr indent="0" defTabSz="685766">
              <a:spcBef>
                <a:spcPts val="0"/>
              </a:spcBef>
              <a:buClr>
                <a:schemeClr val="accent1"/>
              </a:buClr>
              <a:buFont typeface="Wingdings 2" pitchFamily="18" charset="2"/>
              <a:buNone/>
              <a:defRPr sz="1425" spc="0" baseline="0">
                <a:solidFill>
                  <a:srgbClr val="C13521"/>
                </a:solidFill>
                <a:latin typeface="Arial"/>
                <a:cs typeface="Arial"/>
              </a:defRPr>
            </a:lvl1pPr>
            <a:lvl2pPr marL="342884" indent="0" algn="ctr" defTabSz="685766">
              <a:spcBef>
                <a:spcPct val="20000"/>
              </a:spcBef>
              <a:buClr>
                <a:schemeClr val="accent2"/>
              </a:buClr>
              <a:buFont typeface="Wingdings" pitchFamily="2" charset="2"/>
              <a:buNone/>
              <a:defRPr sz="1350" spc="0" baseline="0">
                <a:solidFill>
                  <a:schemeClr val="tx1">
                    <a:tint val="75000"/>
                  </a:schemeClr>
                </a:solidFill>
                <a:latin typeface="Arial"/>
                <a:cs typeface="Arial"/>
              </a:defRPr>
            </a:lvl2pPr>
            <a:lvl3pPr marL="685766" indent="0" algn="ctr" defTabSz="685766">
              <a:spcBef>
                <a:spcPct val="20000"/>
              </a:spcBef>
              <a:buClr>
                <a:schemeClr val="accent3"/>
              </a:buClr>
              <a:buFont typeface="Wingdings" pitchFamily="2" charset="2"/>
              <a:buNone/>
              <a:defRPr sz="1200" spc="0" baseline="0">
                <a:solidFill>
                  <a:schemeClr val="tx1">
                    <a:tint val="75000"/>
                  </a:schemeClr>
                </a:solidFill>
                <a:latin typeface="Arial"/>
                <a:cs typeface="Arial"/>
              </a:defRPr>
            </a:lvl3pPr>
            <a:lvl4pPr marL="1028649" indent="0" algn="ctr" defTabSz="685766">
              <a:spcBef>
                <a:spcPct val="20000"/>
              </a:spcBef>
              <a:buClr>
                <a:schemeClr val="accent4"/>
              </a:buClr>
              <a:buFont typeface="Wingdings" pitchFamily="2" charset="2"/>
              <a:buNone/>
              <a:defRPr sz="1050" baseline="0">
                <a:solidFill>
                  <a:schemeClr val="tx1">
                    <a:tint val="75000"/>
                  </a:schemeClr>
                </a:solidFill>
                <a:latin typeface="Arial"/>
                <a:cs typeface="Arial"/>
              </a:defRPr>
            </a:lvl4pPr>
            <a:lvl5pPr marL="1371532" indent="0" algn="ctr" defTabSz="685766">
              <a:spcBef>
                <a:spcPct val="20000"/>
              </a:spcBef>
              <a:buClr>
                <a:schemeClr val="accent6"/>
              </a:buClr>
              <a:buFont typeface="Wingdings" pitchFamily="2" charset="2"/>
              <a:buNone/>
              <a:defRPr sz="975" spc="0" baseline="0">
                <a:solidFill>
                  <a:schemeClr val="tx1">
                    <a:tint val="75000"/>
                  </a:schemeClr>
                </a:solidFill>
                <a:latin typeface="Arial"/>
                <a:cs typeface="Arial"/>
              </a:defRPr>
            </a:lvl5pPr>
            <a:lvl6pPr marL="1714415" indent="0" algn="ctr" defTabSz="685766">
              <a:spcBef>
                <a:spcPct val="20000"/>
              </a:spcBef>
              <a:buClr>
                <a:schemeClr val="accent1"/>
              </a:buClr>
              <a:buFont typeface="Wingdings" pitchFamily="2" charset="2"/>
              <a:buNone/>
              <a:defRPr sz="900">
                <a:solidFill>
                  <a:schemeClr val="tx1">
                    <a:tint val="75000"/>
                  </a:schemeClr>
                </a:solidFill>
              </a:defRPr>
            </a:lvl6pPr>
            <a:lvl7pPr marL="2057297" indent="0" algn="ctr" defTabSz="685766">
              <a:spcBef>
                <a:spcPct val="20000"/>
              </a:spcBef>
              <a:buClr>
                <a:schemeClr val="accent2"/>
              </a:buClr>
              <a:buFont typeface="Wingdings" pitchFamily="2" charset="2"/>
              <a:buNone/>
              <a:defRPr sz="900">
                <a:solidFill>
                  <a:schemeClr val="tx1">
                    <a:tint val="75000"/>
                  </a:schemeClr>
                </a:solidFill>
              </a:defRPr>
            </a:lvl7pPr>
            <a:lvl8pPr marL="2400180" indent="0" algn="ctr" defTabSz="685766">
              <a:spcBef>
                <a:spcPct val="20000"/>
              </a:spcBef>
              <a:buClr>
                <a:schemeClr val="accent3"/>
              </a:buClr>
              <a:buFont typeface="Wingdings" pitchFamily="2" charset="2"/>
              <a:buNone/>
              <a:defRPr sz="900">
                <a:solidFill>
                  <a:schemeClr val="tx1">
                    <a:tint val="75000"/>
                  </a:schemeClr>
                </a:solidFill>
              </a:defRPr>
            </a:lvl8pPr>
            <a:lvl9pPr marL="2743064" indent="0" algn="ctr" defTabSz="685766">
              <a:spcBef>
                <a:spcPct val="20000"/>
              </a:spcBef>
              <a:buClr>
                <a:schemeClr val="accent5"/>
              </a:buClr>
              <a:buFont typeface="Wingdings" pitchFamily="2" charset="2"/>
              <a:buNone/>
              <a:defRPr sz="900">
                <a:solidFill>
                  <a:schemeClr val="tx1">
                    <a:tint val="75000"/>
                  </a:schemeClr>
                </a:solidFill>
              </a:defRPr>
            </a:lvl9pPr>
          </a:lstStyle>
          <a:p>
            <a:r>
              <a:rPr lang="en-US" sz="1700" dirty="0"/>
              <a:t>FACILITATOR CLASSROOM GUIDE</a:t>
            </a:r>
          </a:p>
          <a:p>
            <a:r>
              <a:rPr lang="en-US" sz="1700" dirty="0"/>
              <a:t>Modified January 2022</a:t>
            </a:r>
          </a:p>
        </p:txBody>
      </p:sp>
      <p:sp>
        <p:nvSpPr>
          <p:cNvPr id="2" name="Notes Placeholder 1">
            <a:extLst>
              <a:ext uri="{FF2B5EF4-FFF2-40B4-BE49-F238E27FC236}">
                <a16:creationId xmlns:a16="http://schemas.microsoft.com/office/drawing/2014/main" id="{5B4DF5B5-109D-4F66-9338-BB9AEB5C9234}"/>
              </a:ext>
            </a:extLst>
          </p:cNvPr>
          <p:cNvSpPr>
            <a:spLocks noGrp="1"/>
          </p:cNvSpPr>
          <p:nvPr>
            <p:ph type="body" idx="1"/>
          </p:nvPr>
        </p:nvSpPr>
        <p:spPr>
          <a:xfrm>
            <a:off x="1328520" y="4896612"/>
            <a:ext cx="5255159" cy="3504438"/>
          </a:xfrm>
        </p:spPr>
        <p:txBody>
          <a:bodyPr/>
          <a:lstStyle/>
          <a:p>
            <a:endParaRPr lang="en-US" dirty="0"/>
          </a:p>
        </p:txBody>
      </p:sp>
    </p:spTree>
    <p:extLst>
      <p:ext uri="{BB962C8B-B14F-4D97-AF65-F5344CB8AC3E}">
        <p14:creationId xmlns:p14="http://schemas.microsoft.com/office/powerpoint/2010/main" val="263483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529482"/>
          </a:xfrm>
        </p:spPr>
        <p:txBody>
          <a:bodyPr/>
          <a:lstStyle/>
          <a:p>
            <a:pPr defTabSz="966489">
              <a:defRPr/>
            </a:pPr>
            <a:r>
              <a:rPr lang="en-US" b="1" kern="1200" dirty="0">
                <a:solidFill>
                  <a:srgbClr val="000000"/>
                </a:solidFill>
                <a:effectLst/>
                <a:latin typeface="Calibri" panose="020F0502020204030204" pitchFamily="34" charset="0"/>
                <a:ea typeface="+mn-ea"/>
                <a:cs typeface="Arial" panose="020B0604020202020204" pitchFamily="34" charset="0"/>
              </a:rPr>
              <a:t>SAY</a:t>
            </a: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To get us thinking, let’s check out the names of the famous people on the slide. Do you know what they all have in common?</a:t>
            </a:r>
          </a:p>
          <a:p>
            <a:pPr defTabSz="96648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b="1" kern="1200" dirty="0">
                <a:solidFill>
                  <a:srgbClr val="000000"/>
                </a:solidFill>
                <a:effectLst/>
                <a:latin typeface="Calibri" panose="020F0502020204030204" pitchFamily="34" charset="0"/>
                <a:ea typeface="+mn-ea"/>
                <a:cs typeface="Arial" panose="020B0604020202020204" pitchFamily="34" charset="0"/>
              </a:rPr>
              <a:t>DO</a:t>
            </a: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Pause briefly.</a:t>
            </a:r>
          </a:p>
          <a:p>
            <a:pPr defTabSz="96648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b="1" kern="1200" dirty="0">
                <a:solidFill>
                  <a:srgbClr val="000000"/>
                </a:solidFill>
                <a:effectLst/>
                <a:latin typeface="Calibri" panose="020F0502020204030204" pitchFamily="34" charset="0"/>
                <a:ea typeface="+mn-ea"/>
                <a:cs typeface="Arial" panose="020B0604020202020204" pitchFamily="34" charset="0"/>
              </a:rPr>
              <a:t>SAY</a:t>
            </a: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Success with mental health vulnerabilities. In this theme, we’re going understand how and why this happens and what can help. </a:t>
            </a:r>
          </a:p>
          <a:p>
            <a:pPr defTabSz="96648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pPr>
              <a:defRPr/>
            </a:pPr>
            <a:r>
              <a:rPr lang="en-US" kern="1200" dirty="0">
                <a:solidFill>
                  <a:srgbClr val="000000"/>
                </a:solidFill>
                <a:effectLst/>
                <a:latin typeface="Calibri" panose="020F0502020204030204" pitchFamily="34" charset="0"/>
                <a:ea typeface="+mn-ea"/>
                <a:cs typeface="Arial" panose="020B0604020202020204" pitchFamily="34" charset="0"/>
              </a:rPr>
              <a:t>The </a:t>
            </a:r>
            <a:r>
              <a:rPr lang="en-US" dirty="0">
                <a:solidFill>
                  <a:srgbClr val="000000"/>
                </a:solidFill>
                <a:latin typeface="Calibri" panose="020F0502020204030204" pitchFamily="34" charset="0"/>
              </a:rPr>
              <a:t>famous people</a:t>
            </a:r>
            <a:r>
              <a:rPr lang="en-US" kern="1200" dirty="0">
                <a:solidFill>
                  <a:srgbClr val="000000"/>
                </a:solidFill>
                <a:effectLst/>
                <a:latin typeface="Calibri" panose="020F0502020204030204" pitchFamily="34" charset="0"/>
                <a:ea typeface="+mn-ea"/>
                <a:cs typeface="Arial" panose="020B0604020202020204" pitchFamily="34" charset="0"/>
              </a:rPr>
              <a:t> shown onscreen are:</a:t>
            </a:r>
          </a:p>
          <a:p>
            <a:pPr marL="181216" indent="-181216">
              <a:buFont typeface="Arial" panose="020B0604020202020204" pitchFamily="34" charset="0"/>
              <a:buChar char="•"/>
            </a:pPr>
            <a:r>
              <a:rPr lang="en-US" dirty="0">
                <a:solidFill>
                  <a:srgbClr val="000000"/>
                </a:solidFill>
                <a:latin typeface="Calibri" panose="020F0502020204030204" pitchFamily="34" charset="0"/>
              </a:rPr>
              <a:t>Abraham Lincoln - President of the United States</a:t>
            </a:r>
          </a:p>
          <a:p>
            <a:pPr marL="181216" indent="-181216">
              <a:buFont typeface="Arial" panose="020B0604020202020204" pitchFamily="34" charset="0"/>
              <a:buChar char="•"/>
            </a:pPr>
            <a:r>
              <a:rPr lang="en-US" dirty="0">
                <a:solidFill>
                  <a:srgbClr val="000000"/>
                </a:solidFill>
                <a:latin typeface="Calibri" panose="020F0502020204030204" pitchFamily="34" charset="0"/>
              </a:rPr>
              <a:t>Oprah Winfrey - Millionaire, Celebrity, Philanthropist</a:t>
            </a:r>
          </a:p>
          <a:p>
            <a:pPr marL="181216" indent="-181216">
              <a:buFont typeface="Arial" panose="020B0604020202020204" pitchFamily="34" charset="0"/>
              <a:buChar char="•"/>
            </a:pPr>
            <a:r>
              <a:rPr lang="en-US" dirty="0">
                <a:solidFill>
                  <a:srgbClr val="000000"/>
                </a:solidFill>
                <a:latin typeface="Calibri" panose="020F0502020204030204" pitchFamily="34" charset="0"/>
              </a:rPr>
              <a:t>Charlize Theron - Academy Award winning actress</a:t>
            </a:r>
          </a:p>
          <a:p>
            <a:pPr marL="181216" indent="-181216">
              <a:buFont typeface="Arial" panose="020B0604020202020204" pitchFamily="34" charset="0"/>
              <a:buChar char="•"/>
            </a:pPr>
            <a:r>
              <a:rPr lang="en-US" dirty="0">
                <a:solidFill>
                  <a:srgbClr val="000000"/>
                </a:solidFill>
                <a:latin typeface="Calibri" panose="020F0502020204030204" pitchFamily="34" charset="0"/>
              </a:rPr>
              <a:t>Demi Lovato – Singer and Advocate</a:t>
            </a:r>
          </a:p>
          <a:p>
            <a:pPr marL="181216" indent="-181216">
              <a:buFont typeface="Arial" panose="020B0604020202020204" pitchFamily="34" charset="0"/>
              <a:buChar char="•"/>
            </a:pPr>
            <a:r>
              <a:rPr lang="en-US" dirty="0">
                <a:solidFill>
                  <a:srgbClr val="000000"/>
                </a:solidFill>
                <a:latin typeface="Calibri" panose="020F0502020204030204" pitchFamily="34" charset="0"/>
              </a:rPr>
              <a:t>Steve Young - NFL Hall of Famer</a:t>
            </a:r>
          </a:p>
          <a:p>
            <a:pPr marL="181216" indent="-181216">
              <a:buFont typeface="Arial" panose="020B0604020202020204" pitchFamily="34" charset="0"/>
              <a:buChar char="•"/>
            </a:pPr>
            <a:r>
              <a:rPr lang="en-US" dirty="0">
                <a:solidFill>
                  <a:srgbClr val="000000"/>
                </a:solidFill>
                <a:latin typeface="Calibri" panose="020F0502020204030204" pitchFamily="34" charset="0"/>
              </a:rPr>
              <a:t>Darrell Hammond - Most aired Comedian on Saturday Night Live</a:t>
            </a:r>
          </a:p>
          <a:p>
            <a:pPr marL="181216" indent="-181216">
              <a:buFont typeface="Arial" panose="020B0604020202020204" pitchFamily="34" charset="0"/>
              <a:buChar char="•"/>
            </a:pPr>
            <a:r>
              <a:rPr lang="en-US" dirty="0">
                <a:solidFill>
                  <a:srgbClr val="000000"/>
                </a:solidFill>
                <a:latin typeface="Calibri" panose="020F0502020204030204" pitchFamily="34" charset="0"/>
              </a:rPr>
              <a:t>Janet Jackson - Musician</a:t>
            </a:r>
          </a:p>
          <a:p>
            <a:pPr marL="181216" indent="-181216">
              <a:buFont typeface="Arial" panose="020B0604020202020204" pitchFamily="34" charset="0"/>
              <a:buChar char="•"/>
            </a:pPr>
            <a:r>
              <a:rPr lang="en-US" dirty="0">
                <a:solidFill>
                  <a:srgbClr val="000000"/>
                </a:solidFill>
                <a:latin typeface="Calibri" panose="020F0502020204030204" pitchFamily="34" charset="0"/>
              </a:rPr>
              <a:t>Lena Dunham - Television Actor</a:t>
            </a:r>
          </a:p>
          <a:p>
            <a:pPr marL="181216" indent="-181216">
              <a:buFont typeface="Arial" panose="020B0604020202020204" pitchFamily="34" charset="0"/>
              <a:buChar char="•"/>
            </a:pPr>
            <a:r>
              <a:rPr lang="en-US" dirty="0">
                <a:solidFill>
                  <a:srgbClr val="000000"/>
                </a:solidFill>
                <a:latin typeface="Calibri" panose="020F0502020204030204" pitchFamily="34" charset="0"/>
              </a:rPr>
              <a:t>Michael Phelps - Olympic swimmer</a:t>
            </a:r>
          </a:p>
          <a:p>
            <a:pPr marL="181216" indent="-181216">
              <a:buFont typeface="Arial" panose="020B0604020202020204" pitchFamily="34" charset="0"/>
              <a:buChar char="•"/>
            </a:pPr>
            <a:r>
              <a:rPr lang="en-US" dirty="0">
                <a:solidFill>
                  <a:srgbClr val="000000"/>
                </a:solidFill>
                <a:latin typeface="Calibri" panose="020F0502020204030204" pitchFamily="34" charset="0"/>
              </a:rPr>
              <a:t>Lady Gaga - Celebrated musician, winner of 5 of the biggest entertainment awards</a:t>
            </a:r>
          </a:p>
          <a:p>
            <a:pPr marL="181216" indent="-181216">
              <a:buFont typeface="Arial" panose="020B0604020202020204" pitchFamily="34" charset="0"/>
              <a:buChar char="•"/>
            </a:pP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10</a:t>
            </a:fld>
            <a:endParaRPr lang="en-US" dirty="0"/>
          </a:p>
        </p:txBody>
      </p:sp>
    </p:spTree>
    <p:extLst>
      <p:ext uri="{BB962C8B-B14F-4D97-AF65-F5344CB8AC3E}">
        <p14:creationId xmlns:p14="http://schemas.microsoft.com/office/powerpoint/2010/main" val="280696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980622"/>
          </a:xfrm>
        </p:spPr>
        <p:txBody>
          <a:bodyPr/>
          <a:lstStyle/>
          <a:p>
            <a:r>
              <a:rPr lang="en-US" b="1" dirty="0">
                <a:solidFill>
                  <a:srgbClr val="000000"/>
                </a:solidFill>
                <a:latin typeface="Calibri" panose="020F0502020204030204" pitchFamily="34" charset="0"/>
              </a:rPr>
              <a:t>FACILITATOR NOTE</a:t>
            </a:r>
          </a:p>
          <a:p>
            <a:r>
              <a:rPr lang="en-US" b="0" i="0" dirty="0">
                <a:solidFill>
                  <a:srgbClr val="000000"/>
                </a:solidFill>
                <a:latin typeface="Calibri" panose="020F0502020204030204" pitchFamily="34" charset="0"/>
              </a:rPr>
              <a:t>Allow 25 minutes for this section.</a:t>
            </a:r>
          </a:p>
          <a:p>
            <a:endParaRPr lang="en-US" b="0" i="0" dirty="0">
              <a:solidFill>
                <a:srgbClr val="000000"/>
              </a:solidFill>
              <a:latin typeface="Calibri" panose="020F050202020403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As you move through this section, it will be helpful for you to give examples of real children to clarify any misconceptions.</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Acknowledge, but do not get side-tracked by examples shared by the group if they do not relate to th</a:t>
            </a:r>
            <a:r>
              <a:rPr lang="en-US" dirty="0">
                <a:solidFill>
                  <a:srgbClr val="000000"/>
                </a:solidFill>
                <a:latin typeface="Calibri" panose="020F0502020204030204" pitchFamily="34" charset="0"/>
              </a:rPr>
              <a:t>e needs of children who have experienced separations, loss, and trauma.</a:t>
            </a:r>
            <a:endParaRPr lang="en-US" b="1" i="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pPr defTabSz="966489">
              <a:defRPr/>
            </a:pPr>
            <a:r>
              <a:rPr lang="en-US" b="1" kern="1200" dirty="0">
                <a:solidFill>
                  <a:srgbClr val="000000"/>
                </a:solidFill>
                <a:effectLst/>
                <a:latin typeface="Calibri" panose="020F0502020204030204" pitchFamily="34" charset="0"/>
                <a:ea typeface="+mn-ea"/>
                <a:cs typeface="Arial" panose="020B0604020202020204" pitchFamily="34" charset="0"/>
              </a:rPr>
              <a:t>PARAPHRASE</a:t>
            </a: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Let’s start by building our understanding of mental health. We’ll talk first for a moment about diagnoses.</a:t>
            </a:r>
          </a:p>
          <a:p>
            <a:pPr defTabSz="96648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Everyone has mental health needs, and it is important to address those needs. Sometimes, people have mental health needs that meet the definition of a mental health diagnosis.</a:t>
            </a:r>
          </a:p>
          <a:p>
            <a:pPr defTabSz="966489">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Children you are caring for may have a diagnosis. While any given diagnosis doesn’t tell the whole story, some studies show that as many as 80% of children in foster care have been given a mental health diagnosis.* As with any medical diagnosis, if children have a mental health diagnosis, it is helpful to understand it so that you can understand the child’s needs and identify appropriate services to help them. </a:t>
            </a:r>
            <a:r>
              <a:rPr lang="en-US" dirty="0">
                <a:solidFill>
                  <a:srgbClr val="000000"/>
                </a:solidFill>
                <a:latin typeface="Calibri" panose="020F0502020204030204" pitchFamily="34" charset="0"/>
              </a:rPr>
              <a:t>We should see this as</a:t>
            </a:r>
            <a:r>
              <a:rPr lang="en-US" kern="1200" dirty="0">
                <a:solidFill>
                  <a:srgbClr val="000000"/>
                </a:solidFill>
                <a:effectLst/>
                <a:latin typeface="Calibri" panose="020F0502020204030204" pitchFamily="34" charset="0"/>
                <a:ea typeface="+mn-ea"/>
                <a:cs typeface="Arial" panose="020B0604020202020204" pitchFamily="34" charset="0"/>
              </a:rPr>
              <a:t> the purpose of a mental health diagnosis, rather than seeing it as something wrong with the child or a life sentence. </a:t>
            </a:r>
          </a:p>
          <a:p>
            <a:pPr defTabSz="966489">
              <a:defRPr/>
            </a:pPr>
            <a:endParaRPr lang="en-US" dirty="0">
              <a:solidFill>
                <a:srgbClr val="000000"/>
              </a:solidFill>
              <a:latin typeface="Calibri" panose="020F0502020204030204" pitchFamily="34" charset="0"/>
            </a:endParaRPr>
          </a:p>
          <a:p>
            <a:r>
              <a:rPr lang="en-US" sz="1100" dirty="0">
                <a:solidFill>
                  <a:srgbClr val="000000"/>
                </a:solidFill>
                <a:latin typeface="Calibri" panose="020F0502020204030204" pitchFamily="34" charset="0"/>
              </a:rPr>
              <a:t>*Source: American Academy of Pediatrics</a:t>
            </a:r>
          </a:p>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B8C07BEE-04AE-D041-83C8-DC330D9F93BA}"/>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11</a:t>
            </a:fld>
            <a:endParaRPr lang="en-US" dirty="0"/>
          </a:p>
        </p:txBody>
      </p:sp>
    </p:spTree>
    <p:extLst>
      <p:ext uri="{BB962C8B-B14F-4D97-AF65-F5344CB8AC3E}">
        <p14:creationId xmlns:p14="http://schemas.microsoft.com/office/powerpoint/2010/main" val="2276769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498896"/>
          </a:xfrm>
        </p:spPr>
        <p:txBody>
          <a:bodyPr/>
          <a:lstStyle/>
          <a:p>
            <a:pPr defTabSz="966489">
              <a:defRPr/>
            </a:pPr>
            <a:r>
              <a:rPr lang="en-US" b="1" dirty="0">
                <a:solidFill>
                  <a:srgbClr val="000000"/>
                </a:solidFill>
                <a:latin typeface="Calibri" panose="020F0502020204030204" pitchFamily="34" charset="0"/>
              </a:rPr>
              <a:t>PARAPHRASE</a:t>
            </a:r>
          </a:p>
          <a:p>
            <a:pPr defTabSz="966489">
              <a:defRPr/>
            </a:pPr>
            <a:r>
              <a:rPr lang="en-US" dirty="0">
                <a:solidFill>
                  <a:srgbClr val="000000"/>
                </a:solidFill>
                <a:latin typeface="Calibri" panose="020F0502020204030204" pitchFamily="34" charset="0"/>
              </a:rPr>
              <a:t>These are examples of diagnoses a child in your care may be given. It can start to feel like the names of diagnoses are like an alphabet soup because the words can become a jumble of initials or all blend together. Sometimes, professionals will even use different diagnoses to describe the same child’s needs, which can get even more confusing!</a:t>
            </a:r>
          </a:p>
          <a:p>
            <a:pPr defTabSz="966489">
              <a:defRPr/>
            </a:pPr>
            <a:endParaRPr lang="en-US" dirty="0">
              <a:solidFill>
                <a:srgbClr val="000000"/>
              </a:solidFill>
              <a:latin typeface="Calibri" panose="020F0502020204030204" pitchFamily="34" charset="0"/>
            </a:endParaRPr>
          </a:p>
          <a:p>
            <a:pPr defTabSz="966489">
              <a:defRPr/>
            </a:pPr>
            <a:r>
              <a:rPr lang="en-US" dirty="0">
                <a:solidFill>
                  <a:srgbClr val="000000"/>
                </a:solidFill>
                <a:latin typeface="Calibri" panose="020F0502020204030204" pitchFamily="34" charset="0"/>
              </a:rPr>
              <a:t>Instead of getting tripped up in all of that, if a child in your care is given a diagnosis, it is helpful to focus on learning about that particular diagnosis. While it would not be appropriate for you to figure out a diagnosis yourself, knowing the facts about a diagnosis a child is given by a professional can help you to advocate for the best type of services and understand what professionals on your team are talking about. </a:t>
            </a:r>
          </a:p>
          <a:p>
            <a:pPr defTabSz="966489">
              <a:defRPr/>
            </a:pPr>
            <a:endParaRPr lang="en-US" dirty="0">
              <a:solidFill>
                <a:srgbClr val="000000"/>
              </a:solidFill>
              <a:latin typeface="Calibri" panose="020F0502020204030204" pitchFamily="34" charset="0"/>
            </a:endParaRPr>
          </a:p>
          <a:p>
            <a:pPr defTabSz="966489">
              <a:defRPr/>
            </a:pPr>
            <a:r>
              <a:rPr lang="en-US" dirty="0">
                <a:solidFill>
                  <a:srgbClr val="000000"/>
                </a:solidFill>
                <a:latin typeface="Calibri" panose="020F0502020204030204" pitchFamily="34" charset="0"/>
              </a:rPr>
              <a:t>More information and specifics about diagnoses can be found in the Resources on the NTDC website. Good places to learn more from are the American Academy of Child and Adolescent Psychiatry (AACAP), the National Child Traumatic Stress Network (NCTSN) and the Centers for Disease Control and Prevention (CDC).  </a:t>
            </a:r>
            <a:endParaRPr lang="en-US" b="1" i="1" dirty="0">
              <a:solidFill>
                <a:srgbClr val="000000"/>
              </a:solidFill>
              <a:latin typeface="Calibri" panose="020F0502020204030204" pitchFamily="34" charset="0"/>
            </a:endParaRPr>
          </a:p>
          <a:p>
            <a:pPr defTabSz="966489">
              <a:defRPr/>
            </a:pPr>
            <a:endParaRPr lang="en-US" b="1" dirty="0">
              <a:solidFill>
                <a:srgbClr val="000000"/>
              </a:solidFill>
              <a:latin typeface="Calibri" panose="020F0502020204030204" pitchFamily="34" charset="0"/>
            </a:endParaRPr>
          </a:p>
          <a:p>
            <a:pPr defTabSz="966489">
              <a:defRPr/>
            </a:pPr>
            <a:r>
              <a:rPr lang="en-US" b="1" dirty="0">
                <a:solidFill>
                  <a:srgbClr val="000000"/>
                </a:solidFill>
                <a:latin typeface="Calibri" panose="020F0502020204030204" pitchFamily="34" charset="0"/>
              </a:rPr>
              <a:t>FACILITATOR’S NOTE </a:t>
            </a:r>
          </a:p>
          <a:p>
            <a:pPr defTabSz="966489">
              <a:defRPr/>
            </a:pPr>
            <a:r>
              <a:rPr lang="en-US" dirty="0">
                <a:solidFill>
                  <a:srgbClr val="000000"/>
                </a:solidFill>
                <a:latin typeface="Calibri" panose="020F0502020204030204" pitchFamily="34" charset="0"/>
              </a:rPr>
              <a:t>Covering this slide should not take more than a few minutes. Participants may have questions and/or wish to express personal stories at this time, so it may be helpful for you to ask them to hold their thoughts and questions until the end of this section and/or to refer them to Resources. </a:t>
            </a:r>
          </a:p>
          <a:p>
            <a:pPr defTabSz="966489">
              <a:defRPr/>
            </a:pPr>
            <a:endParaRPr lang="en-US"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defTabSz="966489">
              <a:defRPr/>
            </a:pPr>
            <a:fld id="{3B90169C-AFAA-4B3F-91CC-5EC03E22AE25}" type="slidenum">
              <a:rPr lang="en-US">
                <a:solidFill>
                  <a:prstClr val="white"/>
                </a:solidFill>
                <a:latin typeface="Calibri"/>
              </a:rPr>
              <a:pPr defTabSz="966489">
                <a:defRPr/>
              </a:pPr>
              <a:t>12</a:t>
            </a:fld>
            <a:endParaRPr lang="en-US" dirty="0">
              <a:solidFill>
                <a:prstClr val="white"/>
              </a:solidFill>
              <a:latin typeface="Calibri"/>
            </a:endParaRPr>
          </a:p>
        </p:txBody>
      </p:sp>
    </p:spTree>
    <p:extLst>
      <p:ext uri="{BB962C8B-B14F-4D97-AF65-F5344CB8AC3E}">
        <p14:creationId xmlns:p14="http://schemas.microsoft.com/office/powerpoint/2010/main" val="630381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pPr defTabSz="966489">
              <a:defRPr/>
            </a:pPr>
            <a:r>
              <a:rPr lang="en-US" b="1" kern="1200" dirty="0">
                <a:solidFill>
                  <a:srgbClr val="000000"/>
                </a:solidFill>
                <a:effectLst/>
                <a:latin typeface="Calibri" panose="020F0502020204030204" pitchFamily="34" charset="0"/>
                <a:ea typeface="+mn-ea"/>
                <a:cs typeface="+mn-cs"/>
              </a:rPr>
              <a:t>PARAPHRASE</a:t>
            </a:r>
          </a:p>
          <a:p>
            <a:pPr defTabSz="966489">
              <a:defRPr/>
            </a:pPr>
            <a:r>
              <a:rPr lang="en-US" kern="1200" dirty="0">
                <a:solidFill>
                  <a:srgbClr val="000000"/>
                </a:solidFill>
                <a:effectLst/>
                <a:latin typeface="Calibri" panose="020F0502020204030204" pitchFamily="34" charset="0"/>
                <a:ea typeface="+mn-ea"/>
                <a:cs typeface="+mn-cs"/>
              </a:rPr>
              <a:t>It is important to know that diagnoses for children who have experienced separations, loss and trauma do not explain or address everything about the child. There is much more to consider, so instead of narrowly focusing on diagnoses today, we’re going to turn our attention to more fully understanding children’s mental health needs.</a:t>
            </a:r>
          </a:p>
          <a:p>
            <a:pPr defTabSz="966489">
              <a:defRPr/>
            </a:pPr>
            <a:endParaRPr lang="en-US" kern="1200" dirty="0">
              <a:solidFill>
                <a:srgbClr val="000000"/>
              </a:solidFill>
              <a:effectLst/>
              <a:latin typeface="Calibri" panose="020F0502020204030204" pitchFamily="34" charset="0"/>
              <a:ea typeface="+mn-ea"/>
              <a:cs typeface="+mn-cs"/>
            </a:endParaRPr>
          </a:p>
          <a:p>
            <a:pPr defTabSz="966489">
              <a:defRPr/>
            </a:pPr>
            <a:r>
              <a:rPr lang="en-US" kern="1200" dirty="0">
                <a:solidFill>
                  <a:srgbClr val="000000"/>
                </a:solidFill>
                <a:effectLst/>
                <a:latin typeface="Calibri" panose="020F0502020204030204" pitchFamily="34" charset="0"/>
                <a:ea typeface="+mn-ea"/>
                <a:cs typeface="+mn-cs"/>
              </a:rPr>
              <a:t>First, let’s talk about what we might see in their behaviors because that is how children most often express what is going on for them.  </a:t>
            </a:r>
          </a:p>
          <a:p>
            <a:pPr defTabSz="966489">
              <a:defRPr/>
            </a:pPr>
            <a:endParaRPr lang="en-US" b="1" kern="1200" dirty="0">
              <a:solidFill>
                <a:srgbClr val="000000"/>
              </a:solidFill>
              <a:effectLst/>
              <a:latin typeface="Calibri" panose="020F0502020204030204" pitchFamily="34" charset="0"/>
              <a:ea typeface="+mn-ea"/>
              <a:cs typeface="+mn-cs"/>
            </a:endParaRPr>
          </a:p>
          <a:p>
            <a:pPr defTabSz="966489">
              <a:defRPr/>
            </a:pPr>
            <a:endParaRPr lang="en-US" b="1" kern="1200" dirty="0">
              <a:solidFill>
                <a:srgbClr val="000000"/>
              </a:solidFill>
              <a:effectLst/>
              <a:latin typeface="Calibri" panose="020F0502020204030204" pitchFamily="34" charset="0"/>
              <a:ea typeface="+mn-ea"/>
              <a:cs typeface="+mn-cs"/>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13</a:t>
            </a:fld>
            <a:endParaRPr lang="en-US" dirty="0"/>
          </a:p>
        </p:txBody>
      </p:sp>
      <p:sp>
        <p:nvSpPr>
          <p:cNvPr id="6" name="Slide Number Placeholder 6">
            <a:extLst>
              <a:ext uri="{FF2B5EF4-FFF2-40B4-BE49-F238E27FC236}">
                <a16:creationId xmlns:a16="http://schemas.microsoft.com/office/drawing/2014/main" id="{31555932-306E-724D-AD42-35EDE3E0AC57}"/>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13</a:t>
            </a:fld>
            <a:endParaRPr lang="en-US" dirty="0"/>
          </a:p>
        </p:txBody>
      </p:sp>
    </p:spTree>
    <p:extLst>
      <p:ext uri="{BB962C8B-B14F-4D97-AF65-F5344CB8AC3E}">
        <p14:creationId xmlns:p14="http://schemas.microsoft.com/office/powerpoint/2010/main" val="1919521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813289"/>
            <a:ext cx="5852160" cy="4056882"/>
          </a:xfrm>
        </p:spPr>
        <p:txBody>
          <a:bodyPr/>
          <a:lstStyle/>
          <a:p>
            <a:r>
              <a:rPr lang="en-US" b="1" kern="1200" dirty="0">
                <a:solidFill>
                  <a:srgbClr val="000000"/>
                </a:solidFill>
                <a:effectLst/>
                <a:latin typeface="Calibri" panose="020F0502020204030204" pitchFamily="34" charset="0"/>
                <a:ea typeface="+mn-ea"/>
                <a:cs typeface="Arial" panose="020B0604020202020204" pitchFamily="34" charset="0"/>
              </a:rPr>
              <a:t>FACILITATOR'S NOTE</a:t>
            </a:r>
          </a:p>
          <a:p>
            <a:r>
              <a:rPr lang="en-US" b="0" kern="1200" dirty="0">
                <a:solidFill>
                  <a:srgbClr val="000000"/>
                </a:solidFill>
                <a:effectLst/>
                <a:latin typeface="+mn-lt"/>
                <a:ea typeface="+mn-ea"/>
                <a:cs typeface="Arial" panose="020B0604020202020204" pitchFamily="34" charset="0"/>
              </a:rPr>
              <a:t>This exercise will involve identifying behaviors that might be present for children who have experienced trauma, separation, or loss. </a:t>
            </a:r>
          </a:p>
          <a:p>
            <a:endParaRPr lang="en-US" b="0"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SAY</a:t>
            </a:r>
          </a:p>
          <a:p>
            <a:r>
              <a:rPr lang="en-US" kern="1200" dirty="0">
                <a:solidFill>
                  <a:srgbClr val="000000"/>
                </a:solidFill>
                <a:effectLst/>
                <a:latin typeface="+mn-lt"/>
                <a:ea typeface="+mn-ea"/>
                <a:cs typeface="Arial" panose="020B0604020202020204" pitchFamily="34" charset="0"/>
              </a:rPr>
              <a:t>Let’s think about behaviors you might see from children with experiences of separation, loss, and trauma that would concern you. The slide shows a few examples.</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ASK</a:t>
            </a:r>
          </a:p>
          <a:p>
            <a:r>
              <a:rPr lang="en-US" dirty="0">
                <a:solidFill>
                  <a:srgbClr val="000000"/>
                </a:solidFill>
                <a:latin typeface="+mn-lt"/>
              </a:rPr>
              <a:t>What other</a:t>
            </a:r>
            <a:r>
              <a:rPr lang="en-US" kern="1200" dirty="0">
                <a:solidFill>
                  <a:srgbClr val="000000"/>
                </a:solidFill>
                <a:effectLst/>
                <a:latin typeface="+mn-lt"/>
                <a:ea typeface="+mn-ea"/>
                <a:cs typeface="Arial" panose="020B0604020202020204" pitchFamily="34" charset="0"/>
              </a:rPr>
              <a:t> examples of concerning behaviors can you think of? </a:t>
            </a: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a:t>
            </a:r>
          </a:p>
          <a:p>
            <a:pPr marL="181216" indent="-181216">
              <a:buFont typeface="Arial" panose="020B0604020202020204" pitchFamily="34" charset="0"/>
              <a:buChar char="•"/>
            </a:pPr>
            <a:r>
              <a:rPr lang="en-US" b="0" kern="1200" dirty="0">
                <a:solidFill>
                  <a:srgbClr val="000000"/>
                </a:solidFill>
                <a:effectLst/>
                <a:latin typeface="+mn-lt"/>
                <a:ea typeface="+mn-ea"/>
                <a:cs typeface="Arial" panose="020B0604020202020204" pitchFamily="34" charset="0"/>
              </a:rPr>
              <a:t>Write the answers on the flipchart</a:t>
            </a:r>
            <a:r>
              <a:rPr lang="en-US" dirty="0">
                <a:solidFill>
                  <a:srgbClr val="000000"/>
                </a:solidFill>
                <a:latin typeface="+mn-lt"/>
              </a:rPr>
              <a:t>. </a:t>
            </a:r>
            <a:endParaRPr lang="en-US" b="1" kern="1200" dirty="0">
              <a:solidFill>
                <a:srgbClr val="000000"/>
              </a:solidFill>
              <a:effectLst/>
              <a:latin typeface="+mn-lt"/>
              <a:ea typeface="+mn-ea"/>
              <a:cs typeface="Arial" panose="020B0604020202020204" pitchFamily="34" charset="0"/>
            </a:endParaRPr>
          </a:p>
          <a:p>
            <a:pPr marL="181216" indent="-181216">
              <a:buFont typeface="Arial" panose="020B0604020202020204" pitchFamily="34" charset="0"/>
              <a:buChar char="•"/>
              <a:defRPr/>
            </a:pPr>
            <a:r>
              <a:rPr lang="en-US" dirty="0">
                <a:solidFill>
                  <a:srgbClr val="000000"/>
                </a:solidFill>
                <a:latin typeface="+mn-lt"/>
              </a:rPr>
              <a:t>Continue writing behaviors participants name as the discussion proceeds.</a:t>
            </a:r>
          </a:p>
          <a:p>
            <a:pPr marL="181216" indent="-181216" defTabSz="966489">
              <a:buFont typeface="Arial" panose="020B0604020202020204" pitchFamily="34" charset="0"/>
              <a:buChar char="•"/>
              <a:defRPr/>
            </a:pPr>
            <a:r>
              <a:rPr lang="en-US" kern="1200" dirty="0">
                <a:solidFill>
                  <a:srgbClr val="000000"/>
                </a:solidFill>
                <a:effectLst/>
                <a:latin typeface="+mn-lt"/>
                <a:ea typeface="+mn-ea"/>
                <a:cs typeface="Arial" panose="020B0604020202020204" pitchFamily="34" charset="0"/>
              </a:rPr>
              <a:t>Encourage participants to take notes in their </a:t>
            </a:r>
            <a:r>
              <a:rPr lang="en-US" b="1" dirty="0">
                <a:solidFill>
                  <a:srgbClr val="000000"/>
                </a:solidFill>
                <a:latin typeface="+mn-lt"/>
              </a:rPr>
              <a:t>Participant Resource Manual</a:t>
            </a:r>
            <a:r>
              <a:rPr lang="en-US" b="0" dirty="0">
                <a:solidFill>
                  <a:srgbClr val="000000"/>
                </a:solidFill>
                <a:latin typeface="+mn-lt"/>
              </a:rPr>
              <a:t>,</a:t>
            </a:r>
            <a:r>
              <a:rPr lang="en-US" b="1" kern="1200" dirty="0">
                <a:solidFill>
                  <a:srgbClr val="000000"/>
                </a:solidFill>
                <a:effectLst/>
                <a:latin typeface="+mn-lt"/>
                <a:ea typeface="+mn-ea"/>
                <a:cs typeface="Arial" panose="020B0604020202020204" pitchFamily="34" charset="0"/>
              </a:rPr>
              <a:t> </a:t>
            </a:r>
            <a:r>
              <a:rPr lang="en-US" kern="1200" dirty="0">
                <a:solidFill>
                  <a:srgbClr val="000000"/>
                </a:solidFill>
                <a:effectLst/>
                <a:latin typeface="+mn-lt"/>
                <a:ea typeface="+mn-ea"/>
                <a:cs typeface="Arial" panose="020B0604020202020204" pitchFamily="34" charset="0"/>
              </a:rPr>
              <a:t>so they can look back at it if a child in their home is expressing any of these behaviors.</a:t>
            </a:r>
          </a:p>
          <a:p>
            <a:pPr marL="181216" indent="-181216" defTabSz="966489">
              <a:buFont typeface="Arial" panose="020B0604020202020204" pitchFamily="34" charset="0"/>
              <a:buChar char="•"/>
              <a:defRPr/>
            </a:pPr>
            <a:r>
              <a:rPr lang="en-US" kern="1200" dirty="0">
                <a:solidFill>
                  <a:srgbClr val="000000"/>
                </a:solidFill>
                <a:effectLst/>
                <a:latin typeface="+mn-lt"/>
                <a:ea typeface="+mn-ea"/>
                <a:cs typeface="Arial" panose="020B0604020202020204" pitchFamily="34" charset="0"/>
              </a:rPr>
              <a:t>Scan the lists below. If participants leave out any of the listed behaviors, add them to the flipchart/white board. </a:t>
            </a:r>
          </a:p>
          <a:p>
            <a:pPr marL="181216" indent="-181216" defTabSz="966489">
              <a:buFont typeface="Arial" panose="020B0604020202020204" pitchFamily="34" charset="0"/>
              <a:buChar char="•"/>
              <a:defRPr/>
            </a:pPr>
            <a:r>
              <a:rPr lang="en-US" dirty="0">
                <a:solidFill>
                  <a:srgbClr val="000000"/>
                </a:solidFill>
                <a:latin typeface="+mn-lt"/>
              </a:rPr>
              <a:t>Use the questions at the bottom of the page to lead a discussion. </a:t>
            </a:r>
            <a:endParaRPr lang="en-US" kern="1200" dirty="0">
              <a:solidFill>
                <a:srgbClr val="000000"/>
              </a:solidFill>
              <a:effectLst/>
              <a:latin typeface="+mn-lt"/>
              <a:ea typeface="+mn-ea"/>
              <a:cs typeface="Arial" panose="020B0604020202020204" pitchFamily="34" charset="0"/>
            </a:endParaRPr>
          </a:p>
          <a:p>
            <a:pPr defTabSz="966489">
              <a:defRPr/>
            </a:pPr>
            <a:endParaRPr lang="en-US" b="1" u="sng" dirty="0">
              <a:solidFill>
                <a:srgbClr val="E94B6A"/>
              </a:solidFill>
              <a:latin typeface="Calibri" panose="020F0502020204030204" pitchFamily="34" charset="0"/>
            </a:endParaRPr>
          </a:p>
          <a:p>
            <a:pPr defTabSz="966489">
              <a:defRPr/>
            </a:pPr>
            <a:r>
              <a:rPr lang="en-US" b="1" u="sng" dirty="0">
                <a:solidFill>
                  <a:srgbClr val="E94B6A"/>
                </a:solidFill>
                <a:latin typeface="Calibri" panose="020F0502020204030204" pitchFamily="34" charset="0"/>
              </a:rPr>
              <a:t>Adaptation for Remote Platform</a:t>
            </a:r>
            <a:endParaRPr lang="en-US" dirty="0">
              <a:solidFill>
                <a:srgbClr val="E94B6A"/>
              </a:solidFill>
              <a:latin typeface="Calibri" panose="020F0502020204030204" pitchFamily="34" charset="0"/>
            </a:endParaRPr>
          </a:p>
          <a:p>
            <a:r>
              <a:rPr lang="en-US" b="0" kern="1200" dirty="0">
                <a:solidFill>
                  <a:srgbClr val="000000"/>
                </a:solidFill>
                <a:effectLst/>
                <a:latin typeface="+mn-lt"/>
                <a:ea typeface="+mn-ea"/>
                <a:cs typeface="Arial" panose="020B0604020202020204" pitchFamily="34" charset="0"/>
              </a:rPr>
              <a:t>Use the white board function and the chat in Zoom or Jamboard (Google account needed) to write and/or invite participants to write responses and verbally reinforce their responses as they come in.</a:t>
            </a:r>
          </a:p>
          <a:p>
            <a:endParaRPr lang="en-US" b="0"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p>
          <a:p>
            <a:r>
              <a:rPr lang="en-US" b="0" kern="1200" dirty="0">
                <a:solidFill>
                  <a:srgbClr val="000000"/>
                </a:solidFill>
                <a:effectLst/>
                <a:latin typeface="+mn-lt"/>
                <a:ea typeface="+mn-ea"/>
                <a:cs typeface="Arial" panose="020B0604020202020204" pitchFamily="34" charset="0"/>
              </a:rPr>
              <a:t>Let’s think a little deeper. </a:t>
            </a:r>
            <a:r>
              <a:rPr lang="en-US" kern="1200" dirty="0">
                <a:solidFill>
                  <a:srgbClr val="000000"/>
                </a:solidFill>
                <a:effectLst/>
                <a:latin typeface="+mn-lt"/>
                <a:ea typeface="+mn-ea"/>
                <a:cs typeface="Arial" panose="020B0604020202020204" pitchFamily="34" charset="0"/>
              </a:rPr>
              <a:t>Often, we focus on behaviors we see on the outside. These are called externalizing behaviors, like fighting or breaking things or running away. </a:t>
            </a:r>
          </a:p>
          <a:p>
            <a:pPr defTabSz="966489">
              <a:defRPr/>
            </a:pPr>
            <a:r>
              <a:rPr lang="en-US" kern="1200" dirty="0">
                <a:solidFill>
                  <a:srgbClr val="000000"/>
                </a:solidFill>
                <a:effectLst/>
                <a:latin typeface="+mn-lt"/>
                <a:ea typeface="+mn-ea"/>
                <a:cs typeface="Arial" panose="020B0604020202020204" pitchFamily="34" charset="0"/>
              </a:rPr>
              <a:t>It is also important to notice behaviors that a person focuses inward, toward themselves. These are called internalizing behaviors. They might include shutting down, body complaints like stomach aches or self-harm. </a:t>
            </a:r>
          </a:p>
          <a:p>
            <a:pPr defTabSz="966489">
              <a:defRPr/>
            </a:pPr>
            <a:endParaRPr lang="en-US" kern="1200" dirty="0">
              <a:solidFill>
                <a:srgbClr val="000000"/>
              </a:solidFill>
              <a:effectLst/>
              <a:latin typeface="+mn-lt"/>
              <a:ea typeface="+mn-ea"/>
              <a:cs typeface="Arial" panose="020B0604020202020204" pitchFamily="34" charset="0"/>
            </a:endParaRPr>
          </a:p>
          <a:p>
            <a:pPr defTabSz="966489">
              <a:defRPr/>
            </a:pPr>
            <a:r>
              <a:rPr lang="en-US" kern="1200" dirty="0">
                <a:solidFill>
                  <a:srgbClr val="000000"/>
                </a:solidFill>
                <a:effectLst/>
                <a:latin typeface="+mn-lt"/>
                <a:ea typeface="+mn-ea"/>
                <a:cs typeface="Arial" panose="020B0604020202020204" pitchFamily="34" charset="0"/>
              </a:rPr>
              <a:t>With that in mind, is there anything else you’d like to add to the list?</a:t>
            </a:r>
          </a:p>
          <a:p>
            <a:pPr defTabSz="966489">
              <a:defRPr/>
            </a:pPr>
            <a:endParaRPr lang="en-US" kern="1200" dirty="0">
              <a:solidFill>
                <a:srgbClr val="000000"/>
              </a:solidFill>
              <a:effectLst/>
              <a:latin typeface="+mn-lt"/>
              <a:ea typeface="+mn-ea"/>
              <a:cs typeface="Arial" panose="020B0604020202020204" pitchFamily="34" charset="0"/>
            </a:endParaRPr>
          </a:p>
          <a:p>
            <a:pPr defTabSz="966489">
              <a:defRPr/>
            </a:pPr>
            <a:r>
              <a:rPr lang="en-US" b="1" kern="1200" dirty="0">
                <a:solidFill>
                  <a:srgbClr val="000000"/>
                </a:solidFill>
                <a:effectLst/>
                <a:latin typeface="+mn-lt"/>
                <a:ea typeface="+mn-ea"/>
                <a:cs typeface="Arial" panose="020B0604020202020204" pitchFamily="34" charset="0"/>
              </a:rPr>
              <a:t>FACILITATOR’S NOTE</a:t>
            </a:r>
          </a:p>
          <a:p>
            <a:pPr defTabSz="966489">
              <a:defRPr/>
            </a:pPr>
            <a:r>
              <a:rPr lang="en-US" b="0" u="none" kern="1200" dirty="0">
                <a:solidFill>
                  <a:srgbClr val="000000"/>
                </a:solidFill>
                <a:effectLst/>
                <a:latin typeface="+mn-lt"/>
                <a:ea typeface="+mn-ea"/>
                <a:cs typeface="Arial" panose="020B0604020202020204" pitchFamily="34" charset="0"/>
              </a:rPr>
              <a:t>Listed below are examples of behaviors if participants do not bring them up.</a:t>
            </a:r>
          </a:p>
          <a:p>
            <a:pPr defTabSz="966489">
              <a:defRPr/>
            </a:pPr>
            <a:endParaRPr lang="en-US" b="0" u="none" kern="1200" dirty="0">
              <a:solidFill>
                <a:srgbClr val="000000"/>
              </a:solidFill>
              <a:effectLst/>
              <a:latin typeface="+mn-lt"/>
              <a:ea typeface="+mn-ea"/>
              <a:cs typeface="Arial" panose="020B0604020202020204" pitchFamily="34" charset="0"/>
            </a:endParaRPr>
          </a:p>
          <a:p>
            <a:pPr defTabSz="966489">
              <a:defRPr/>
            </a:pPr>
            <a:r>
              <a:rPr lang="en-US" u="none" dirty="0">
                <a:solidFill>
                  <a:srgbClr val="000000"/>
                </a:solidFill>
                <a:latin typeface="+mn-lt"/>
              </a:rPr>
              <a:t>Examples of i</a:t>
            </a:r>
            <a:r>
              <a:rPr lang="en-US" u="none" dirty="0">
                <a:latin typeface="+mn-lt"/>
              </a:rPr>
              <a:t>nternalizing behaviors:</a:t>
            </a:r>
          </a:p>
          <a:p>
            <a:pPr marL="374514" lvl="1" indent="-181216">
              <a:buFont typeface="Arial" panose="020B0604020202020204" pitchFamily="34" charset="0"/>
              <a:buChar char="•"/>
            </a:pPr>
            <a:r>
              <a:rPr lang="en-US" dirty="0">
                <a:latin typeface="+mn-lt"/>
              </a:rPr>
              <a:t>Withdrawing/shutting down</a:t>
            </a:r>
          </a:p>
          <a:p>
            <a:pPr marL="374514" lvl="1" indent="-181216">
              <a:buFont typeface="Arial" panose="020B0604020202020204" pitchFamily="34" charset="0"/>
              <a:buChar char="•"/>
            </a:pPr>
            <a:r>
              <a:rPr lang="en-US" dirty="0">
                <a:latin typeface="+mn-lt"/>
              </a:rPr>
              <a:t>Sadness/tearfulness</a:t>
            </a:r>
          </a:p>
          <a:p>
            <a:pPr marL="374514" lvl="1" indent="-181216">
              <a:buFont typeface="Arial" panose="020B0604020202020204" pitchFamily="34" charset="0"/>
              <a:buChar char="•"/>
            </a:pPr>
            <a:r>
              <a:rPr lang="en-US" dirty="0">
                <a:latin typeface="+mn-lt"/>
              </a:rPr>
              <a:t>Moody</a:t>
            </a:r>
          </a:p>
          <a:p>
            <a:pPr marL="374514" lvl="1" indent="-181216">
              <a:buFont typeface="Arial" panose="020B0604020202020204" pitchFamily="34" charset="0"/>
              <a:buChar char="•"/>
            </a:pPr>
            <a:r>
              <a:rPr lang="en-US" dirty="0">
                <a:latin typeface="+mn-lt"/>
              </a:rPr>
              <a:t>Nightmares, trouble sleeping</a:t>
            </a:r>
          </a:p>
          <a:p>
            <a:pPr marL="374514" lvl="1" indent="-181216">
              <a:buFont typeface="Arial" panose="020B0604020202020204" pitchFamily="34" charset="0"/>
              <a:buChar char="•"/>
            </a:pPr>
            <a:r>
              <a:rPr lang="en-US" dirty="0">
                <a:latin typeface="+mn-lt"/>
              </a:rPr>
              <a:t>Toileting problems</a:t>
            </a:r>
          </a:p>
          <a:p>
            <a:pPr marL="374514" lvl="1" indent="-181216">
              <a:buFont typeface="Arial" panose="020B0604020202020204" pitchFamily="34" charset="0"/>
              <a:buChar char="•"/>
            </a:pPr>
            <a:r>
              <a:rPr lang="en-US" dirty="0">
                <a:latin typeface="+mn-lt"/>
              </a:rPr>
              <a:t>Unhealthy eating </a:t>
            </a:r>
          </a:p>
          <a:p>
            <a:pPr marL="374514" lvl="1" indent="-181216">
              <a:buFont typeface="Arial" panose="020B0604020202020204" pitchFamily="34" charset="0"/>
              <a:buChar char="•"/>
            </a:pPr>
            <a:r>
              <a:rPr lang="en-US" dirty="0">
                <a:latin typeface="+mn-lt"/>
              </a:rPr>
              <a:t>Frequent head aches and/or stomach aches</a:t>
            </a:r>
          </a:p>
          <a:p>
            <a:pPr marL="374514" lvl="1" indent="-181216">
              <a:buFont typeface="Arial" panose="020B0604020202020204" pitchFamily="34" charset="0"/>
              <a:buChar char="•"/>
            </a:pPr>
            <a:r>
              <a:rPr lang="en-US" dirty="0">
                <a:latin typeface="+mn-lt"/>
              </a:rPr>
              <a:t>Cutting and other self-harm </a:t>
            </a:r>
          </a:p>
          <a:p>
            <a:pPr marL="374514" lvl="1" indent="-181216">
              <a:buFont typeface="Arial" panose="020B0604020202020204" pitchFamily="34" charset="0"/>
              <a:buChar char="•"/>
            </a:pPr>
            <a:r>
              <a:rPr lang="en-US" dirty="0">
                <a:latin typeface="+mn-lt"/>
              </a:rPr>
              <a:t>Clingy</a:t>
            </a:r>
          </a:p>
          <a:p>
            <a:pPr marL="374514" lvl="1" indent="-181216">
              <a:buFont typeface="Arial" panose="020B0604020202020204" pitchFamily="34" charset="0"/>
              <a:buChar char="•"/>
            </a:pPr>
            <a:r>
              <a:rPr lang="en-US" dirty="0">
                <a:latin typeface="+mn-lt"/>
              </a:rPr>
              <a:t>Peer problems, inability to make or keep friends</a:t>
            </a:r>
          </a:p>
          <a:p>
            <a:pPr marL="374514" lvl="1" indent="-181216">
              <a:buFont typeface="Arial" panose="020B0604020202020204" pitchFamily="34" charset="0"/>
              <a:buChar char="•"/>
            </a:pPr>
            <a:r>
              <a:rPr lang="en-US" dirty="0">
                <a:latin typeface="+mn-lt"/>
              </a:rPr>
              <a:t>Suicidal thoughts</a:t>
            </a:r>
          </a:p>
          <a:p>
            <a:pPr marL="193298" lvl="1"/>
            <a:endParaRPr lang="en-US" u="none" dirty="0">
              <a:solidFill>
                <a:srgbClr val="000000"/>
              </a:solidFill>
              <a:latin typeface="+mn-lt"/>
            </a:endParaRPr>
          </a:p>
          <a:p>
            <a:pPr marL="193298" lvl="1"/>
            <a:r>
              <a:rPr lang="en-US" u="none" dirty="0">
                <a:solidFill>
                  <a:srgbClr val="000000"/>
                </a:solidFill>
                <a:latin typeface="+mn-lt"/>
              </a:rPr>
              <a:t>Examples of e</a:t>
            </a:r>
            <a:r>
              <a:rPr lang="en-US" u="none" dirty="0">
                <a:latin typeface="+mn-lt"/>
              </a:rPr>
              <a:t>xternalizing behaviors:</a:t>
            </a:r>
          </a:p>
          <a:p>
            <a:pPr marL="434920" lvl="1" indent="-241622">
              <a:buFont typeface="Arial" panose="020B0604020202020204" pitchFamily="34" charset="0"/>
              <a:buChar char="•"/>
            </a:pPr>
            <a:r>
              <a:rPr lang="en-US" dirty="0">
                <a:latin typeface="+mn-lt"/>
              </a:rPr>
              <a:t>Crying, at surprising times </a:t>
            </a:r>
          </a:p>
          <a:p>
            <a:pPr marL="434920" lvl="1" indent="-241622">
              <a:buFont typeface="Arial" panose="020B0604020202020204" pitchFamily="34" charset="0"/>
              <a:buChar char="•"/>
            </a:pPr>
            <a:r>
              <a:rPr lang="en-US" dirty="0">
                <a:latin typeface="+mn-lt"/>
              </a:rPr>
              <a:t>Hoarding property and/or food</a:t>
            </a:r>
          </a:p>
          <a:p>
            <a:pPr marL="434920" lvl="1" indent="-241622" defTabSz="966489">
              <a:buFont typeface="Arial" panose="020B0604020202020204" pitchFamily="34" charset="0"/>
              <a:buChar char="•"/>
              <a:defRPr/>
            </a:pPr>
            <a:r>
              <a:rPr lang="en-US" dirty="0">
                <a:latin typeface="+mn-lt"/>
              </a:rPr>
              <a:t>Not telling the truth</a:t>
            </a:r>
          </a:p>
          <a:p>
            <a:pPr marL="434920" lvl="1" indent="-241622" defTabSz="966489">
              <a:buFont typeface="Arial" panose="020B0604020202020204" pitchFamily="34" charset="0"/>
              <a:buChar char="•"/>
              <a:defRPr/>
            </a:pPr>
            <a:r>
              <a:rPr lang="en-US" dirty="0">
                <a:latin typeface="+mn-lt"/>
              </a:rPr>
              <a:t>Defiant</a:t>
            </a:r>
          </a:p>
          <a:p>
            <a:pPr marL="434920" lvl="1" indent="-241622">
              <a:buFont typeface="Arial" panose="020B0604020202020204" pitchFamily="34" charset="0"/>
              <a:buChar char="•"/>
            </a:pPr>
            <a:r>
              <a:rPr lang="en-US" dirty="0">
                <a:latin typeface="+mn-lt"/>
              </a:rPr>
              <a:t>Fighting</a:t>
            </a:r>
          </a:p>
          <a:p>
            <a:pPr marL="434920" lvl="1" indent="-241622">
              <a:buFont typeface="Arial" panose="020B0604020202020204" pitchFamily="34" charset="0"/>
              <a:buChar char="•"/>
            </a:pPr>
            <a:r>
              <a:rPr lang="en-US" dirty="0">
                <a:latin typeface="+mn-lt"/>
              </a:rPr>
              <a:t>Angry outbursts</a:t>
            </a:r>
          </a:p>
          <a:p>
            <a:pPr marL="434920" lvl="1" indent="-241622">
              <a:buFont typeface="Arial" panose="020B0604020202020204" pitchFamily="34" charset="0"/>
              <a:buChar char="•"/>
            </a:pPr>
            <a:r>
              <a:rPr lang="en-US" dirty="0">
                <a:latin typeface="+mn-lt"/>
              </a:rPr>
              <a:t>Cursing/saying shocking things</a:t>
            </a:r>
          </a:p>
          <a:p>
            <a:pPr marL="434920" lvl="1" indent="-241622">
              <a:buFont typeface="Arial" panose="020B0604020202020204" pitchFamily="34" charset="0"/>
              <a:buChar char="•"/>
            </a:pPr>
            <a:r>
              <a:rPr lang="en-US" dirty="0">
                <a:latin typeface="+mn-lt"/>
              </a:rPr>
              <a:t>Breaking things</a:t>
            </a:r>
          </a:p>
          <a:p>
            <a:pPr marL="434920" lvl="1" indent="-241622">
              <a:buFont typeface="Arial" panose="020B0604020202020204" pitchFamily="34" charset="0"/>
              <a:buChar char="•"/>
            </a:pPr>
            <a:r>
              <a:rPr lang="en-US" dirty="0">
                <a:latin typeface="+mn-lt"/>
              </a:rPr>
              <a:t>Aggression</a:t>
            </a:r>
          </a:p>
          <a:p>
            <a:pPr marL="434920" lvl="1" indent="-241622">
              <a:buFont typeface="Arial" panose="020B0604020202020204" pitchFamily="34" charset="0"/>
              <a:buChar char="•"/>
            </a:pPr>
            <a:r>
              <a:rPr lang="en-US" dirty="0">
                <a:latin typeface="+mn-lt"/>
              </a:rPr>
              <a:t>Promiscuity</a:t>
            </a:r>
          </a:p>
          <a:p>
            <a:pPr marL="434920" lvl="1" indent="-241622">
              <a:buFont typeface="Arial" panose="020B0604020202020204" pitchFamily="34" charset="0"/>
              <a:buChar char="•"/>
            </a:pPr>
            <a:r>
              <a:rPr lang="en-US" dirty="0">
                <a:latin typeface="+mn-lt"/>
              </a:rPr>
              <a:t>Drug/alcohol use</a:t>
            </a:r>
          </a:p>
          <a:p>
            <a:pPr marL="434920" lvl="1" indent="-241622">
              <a:buFont typeface="Arial" panose="020B0604020202020204" pitchFamily="34" charset="0"/>
              <a:buChar char="•"/>
            </a:pPr>
            <a:r>
              <a:rPr lang="en-US" dirty="0">
                <a:latin typeface="+mn-lt"/>
              </a:rPr>
              <a:t>Running away</a:t>
            </a:r>
          </a:p>
          <a:p>
            <a:endParaRPr lang="en-US" b="1" dirty="0">
              <a:solidFill>
                <a:srgbClr val="000000"/>
              </a:solidFill>
              <a:latin typeface="+mn-lt"/>
            </a:endParaRPr>
          </a:p>
          <a:p>
            <a:r>
              <a:rPr lang="en-US" b="1" dirty="0">
                <a:solidFill>
                  <a:srgbClr val="000000"/>
                </a:solidFill>
                <a:latin typeface="+mn-lt"/>
              </a:rPr>
              <a:t>DO </a:t>
            </a:r>
            <a:endParaRPr lang="en-US" kern="1200" dirty="0">
              <a:solidFill>
                <a:srgbClr val="000000"/>
              </a:solidFill>
              <a:effectLst/>
              <a:latin typeface="+mn-lt"/>
              <a:ea typeface="+mn-ea"/>
              <a:cs typeface="Arial" panose="020B0604020202020204" pitchFamily="34" charset="0"/>
            </a:endParaRPr>
          </a:p>
          <a:p>
            <a:r>
              <a:rPr lang="en-US" kern="1200" dirty="0">
                <a:solidFill>
                  <a:srgbClr val="000000"/>
                </a:solidFill>
                <a:effectLst/>
                <a:latin typeface="+mn-lt"/>
                <a:ea typeface="+mn-ea"/>
                <a:cs typeface="Arial" panose="020B0604020202020204" pitchFamily="34" charset="0"/>
              </a:rPr>
              <a:t>Use the questions below to stimulate a brief discussion</a:t>
            </a:r>
            <a:r>
              <a:rPr lang="en-US" dirty="0">
                <a:solidFill>
                  <a:srgbClr val="000000"/>
                </a:solidFill>
                <a:latin typeface="+mn-lt"/>
              </a:rPr>
              <a:t> </a:t>
            </a:r>
            <a:r>
              <a:rPr lang="en-US" kern="1200" dirty="0">
                <a:solidFill>
                  <a:srgbClr val="000000"/>
                </a:solidFill>
                <a:effectLst/>
                <a:latin typeface="+mn-lt"/>
                <a:ea typeface="+mn-ea"/>
                <a:cs typeface="Arial" panose="020B0604020202020204" pitchFamily="34" charset="0"/>
              </a:rPr>
              <a:t>and reinforce the intersection of grief and trauma with these behaviors and how we may not always be able to tell what is underlying the behavior. </a:t>
            </a:r>
            <a:r>
              <a:rPr lang="en-US" dirty="0">
                <a:solidFill>
                  <a:srgbClr val="000000"/>
                </a:solidFill>
                <a:latin typeface="+mn-lt"/>
              </a:rPr>
              <a:t>Refer to the list that the class created as examples or as necessary.</a:t>
            </a:r>
            <a:endParaRPr lang="en-US" kern="1200" dirty="0">
              <a:solidFill>
                <a:srgbClr val="000000"/>
              </a:solidFill>
              <a:effectLst/>
              <a:latin typeface="+mn-lt"/>
              <a:ea typeface="+mn-ea"/>
              <a:cs typeface="Arial" panose="020B0604020202020204" pitchFamily="34" charset="0"/>
            </a:endParaRPr>
          </a:p>
          <a:p>
            <a:pPr marL="374514" lvl="1" indent="-181216">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Which of these behaviors would be the most concerning to you, and why? </a:t>
            </a:r>
          </a:p>
          <a:p>
            <a:pPr marL="374514" lvl="1" indent="-181216">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How do you see the backgrounds of children who have experienced separations, loss, and trauma affecting these behaviors? </a:t>
            </a:r>
          </a:p>
          <a:p>
            <a:pPr marL="374514" lvl="1" indent="-181216">
              <a:buFont typeface="Wingdings" panose="05000000000000000000" pitchFamily="2" charset="2"/>
              <a:buChar char="Ø"/>
            </a:pPr>
            <a:r>
              <a:rPr lang="en-US" kern="1200" dirty="0">
                <a:solidFill>
                  <a:srgbClr val="000000"/>
                </a:solidFill>
                <a:effectLst/>
                <a:latin typeface="+mn-lt"/>
                <a:ea typeface="+mn-ea"/>
                <a:cs typeface="Arial" panose="020B0604020202020204" pitchFamily="34" charset="0"/>
              </a:rPr>
              <a:t>At what point do you think you would seek professional support around these? Reinforce early and often. </a:t>
            </a:r>
            <a:endParaRPr lang="en-US" b="1" kern="1200" dirty="0">
              <a:solidFill>
                <a:srgbClr val="000000"/>
              </a:solidFill>
              <a:effectLst/>
              <a:latin typeface="+mn-lt"/>
              <a:ea typeface="+mn-ea"/>
              <a:cs typeface="Arial" panose="020B0604020202020204" pitchFamily="34" charset="0"/>
            </a:endParaRPr>
          </a:p>
          <a:p>
            <a:endParaRPr lang="en-US" b="0"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SAY</a:t>
            </a:r>
          </a:p>
          <a:p>
            <a:r>
              <a:rPr lang="en-US" kern="1200" dirty="0">
                <a:solidFill>
                  <a:srgbClr val="000000"/>
                </a:solidFill>
                <a:effectLst/>
                <a:latin typeface="+mn-lt"/>
                <a:ea typeface="+mn-ea"/>
                <a:cs typeface="Arial" panose="020B0604020202020204" pitchFamily="34" charset="0"/>
              </a:rPr>
              <a:t>These behaviors can be concerning and challenging, and they may or may not result in a mental health diagnosis. In any case, stable, consistent, and nurturing parenting will go a long way to help. </a:t>
            </a:r>
          </a:p>
          <a:p>
            <a:endParaRPr lang="en-US" b="0"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ASK</a:t>
            </a:r>
            <a:r>
              <a:rPr lang="en-US" kern="1200" dirty="0">
                <a:solidFill>
                  <a:srgbClr val="000000"/>
                </a:solidFill>
                <a:effectLst/>
                <a:latin typeface="+mn-lt"/>
                <a:ea typeface="+mn-ea"/>
                <a:cs typeface="Arial" panose="020B0604020202020204" pitchFamily="34" charset="0"/>
              </a:rPr>
              <a:t> </a:t>
            </a:r>
          </a:p>
          <a:p>
            <a:r>
              <a:rPr lang="en-US" kern="1200" dirty="0">
                <a:solidFill>
                  <a:srgbClr val="000000"/>
                </a:solidFill>
                <a:effectLst/>
                <a:latin typeface="+mn-lt"/>
                <a:ea typeface="+mn-ea"/>
                <a:cs typeface="Arial" panose="020B0604020202020204" pitchFamily="34" charset="0"/>
              </a:rPr>
              <a:t>What do you think parents can do to support children when they are experiencing concerns around their mental health?</a:t>
            </a:r>
          </a:p>
          <a:p>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a:t>
            </a:r>
          </a:p>
          <a:p>
            <a:pPr marL="181216" indent="-181216">
              <a:buFont typeface="Arial" panose="020B0604020202020204" pitchFamily="34" charset="0"/>
              <a:buChar char="•"/>
            </a:pPr>
            <a:r>
              <a:rPr lang="en-US" b="0" dirty="0">
                <a:solidFill>
                  <a:srgbClr val="000000"/>
                </a:solidFill>
                <a:latin typeface="+mn-lt"/>
              </a:rPr>
              <a:t>Refer to </a:t>
            </a:r>
            <a:r>
              <a:rPr lang="en-US" u="sng" dirty="0">
                <a:solidFill>
                  <a:srgbClr val="000000"/>
                </a:solidFill>
                <a:latin typeface="+mn-lt"/>
              </a:rPr>
              <a:t>Handout #1:</a:t>
            </a:r>
            <a:r>
              <a:rPr lang="en-US" u="sng" kern="1200" dirty="0">
                <a:solidFill>
                  <a:srgbClr val="000000"/>
                </a:solidFill>
                <a:effectLst/>
                <a:latin typeface="+mn-lt"/>
                <a:ea typeface="+mn-ea"/>
                <a:cs typeface="Arial" panose="020B0604020202020204" pitchFamily="34" charset="0"/>
              </a:rPr>
              <a:t> Parent Tip Sheet: Children’s Mental Health in the Participant Resource Manual.</a:t>
            </a:r>
          </a:p>
          <a:p>
            <a:pPr marL="181216" indent="-181216">
              <a:buFont typeface="Arial" panose="020B0604020202020204" pitchFamily="34" charset="0"/>
              <a:buChar char="•"/>
            </a:pPr>
            <a:r>
              <a:rPr lang="en-US" dirty="0">
                <a:solidFill>
                  <a:srgbClr val="000000"/>
                </a:solidFill>
                <a:latin typeface="+mn-lt"/>
              </a:rPr>
              <a:t>Encourage participants to refer to this handout in the future when they have children in the home and to share it with extended family and friends.</a:t>
            </a:r>
            <a:endParaRPr lang="en-US" kern="1200" dirty="0">
              <a:solidFill>
                <a:srgbClr val="000000"/>
              </a:solidFill>
              <a:effectLst/>
              <a:latin typeface="+mn-lt"/>
              <a:ea typeface="+mn-ea"/>
              <a:cs typeface="Arial" panose="020B0604020202020204" pitchFamily="34" charset="0"/>
            </a:endParaRPr>
          </a:p>
          <a:p>
            <a:endParaRPr lang="en-US" b="0"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p>
          <a:p>
            <a:r>
              <a:rPr lang="en-US" b="0" kern="1200" dirty="0">
                <a:solidFill>
                  <a:srgbClr val="000000"/>
                </a:solidFill>
                <a:effectLst/>
                <a:latin typeface="+mn-lt"/>
                <a:ea typeface="+mn-ea"/>
                <a:cs typeface="Arial" panose="020B0604020202020204" pitchFamily="34" charset="0"/>
              </a:rPr>
              <a:t>We have mentioned that children who are being fostered or adopted may have mental health challenges, which are often related to their experiences of separation, loss, and trauma. Now, let’s take a closer look at how mental health issues are evaluated by professionals.</a:t>
            </a:r>
          </a:p>
        </p:txBody>
      </p:sp>
      <p:sp>
        <p:nvSpPr>
          <p:cNvPr id="4" name="Slide Number Placeholder 3"/>
          <p:cNvSpPr>
            <a:spLocks noGrp="1"/>
          </p:cNvSpPr>
          <p:nvPr>
            <p:ph type="sldNum" sz="quarter" idx="5"/>
          </p:nvPr>
        </p:nvSpPr>
        <p:spPr/>
        <p:txBody>
          <a:bodyPr/>
          <a:lstStyle/>
          <a:p>
            <a:fld id="{3B90169C-AFAA-4B3F-91CC-5EC03E22AE25}" type="slidenum">
              <a:rPr lang="en-US" smtClean="0"/>
              <a:pPr/>
              <a:t>14</a:t>
            </a:fld>
            <a:endParaRPr lang="en-US" dirty="0"/>
          </a:p>
        </p:txBody>
      </p:sp>
    </p:spTree>
    <p:extLst>
      <p:ext uri="{BB962C8B-B14F-4D97-AF65-F5344CB8AC3E}">
        <p14:creationId xmlns:p14="http://schemas.microsoft.com/office/powerpoint/2010/main" val="2274205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1" y="4620579"/>
            <a:ext cx="6210748" cy="4498897"/>
          </a:xfrm>
        </p:spPr>
        <p:txBody>
          <a:bodyPr/>
          <a:lstStyle/>
          <a:p>
            <a:r>
              <a:rPr lang="en-US" b="1" dirty="0">
                <a:solidFill>
                  <a:srgbClr val="000000"/>
                </a:solidFill>
                <a:latin typeface="Calibri" panose="020F0502020204030204" pitchFamily="34" charset="0"/>
              </a:rPr>
              <a:t>PARAPHRASE</a:t>
            </a:r>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There are so many things going on for children who have experienced separation, </a:t>
            </a:r>
            <a:r>
              <a:rPr lang="en-US" dirty="0">
                <a:solidFill>
                  <a:srgbClr val="000000"/>
                </a:solidFill>
                <a:latin typeface="Calibri" panose="020F0502020204030204" pitchFamily="34" charset="0"/>
              </a:rPr>
              <a:t>loss and trauma that may play out in their behavior. </a:t>
            </a:r>
            <a:r>
              <a:rPr lang="en-US" kern="1200" dirty="0">
                <a:solidFill>
                  <a:srgbClr val="000000"/>
                </a:solidFill>
                <a:effectLst/>
                <a:latin typeface="Calibri" panose="020F0502020204030204" pitchFamily="34" charset="0"/>
                <a:ea typeface="+mn-ea"/>
                <a:cs typeface="Arial" panose="020B0604020202020204" pitchFamily="34" charset="0"/>
              </a:rPr>
              <a:t>Trying to understand it all can be hard, even for the professionals working with them. </a:t>
            </a:r>
          </a:p>
          <a:p>
            <a:endParaRPr lang="en-US" b="1"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There is not one easy method for figuring out or assessing mental health needs of children who have experienced trauma, separation, or loss</a:t>
            </a:r>
            <a:r>
              <a:rPr lang="en-US" kern="1200" dirty="0">
                <a:effectLst/>
                <a:latin typeface="Calibri" panose="020F0502020204030204" pitchFamily="34" charset="0"/>
                <a:ea typeface="+mn-ea"/>
                <a:cs typeface="Arial" panose="020B0604020202020204" pitchFamily="34" charset="0"/>
              </a:rPr>
              <a:t>. </a:t>
            </a:r>
            <a:r>
              <a:rPr lang="en-US" b="0" kern="1200" dirty="0">
                <a:effectLst/>
                <a:latin typeface="Calibri" panose="020F0502020204030204" pitchFamily="34" charset="0"/>
                <a:ea typeface="+mn-ea"/>
                <a:cs typeface="Arial" panose="020B0604020202020204" pitchFamily="34" charset="0"/>
              </a:rPr>
              <a:t>It is important to put together a strong treatment team who understands how complex </a:t>
            </a:r>
            <a:r>
              <a:rPr lang="en-US" b="0" dirty="0">
                <a:latin typeface="Calibri" panose="020F0502020204030204" pitchFamily="34" charset="0"/>
              </a:rPr>
              <a:t>it is</a:t>
            </a:r>
            <a:r>
              <a:rPr lang="en-US" b="0" kern="1200" dirty="0">
                <a:effectLst/>
                <a:latin typeface="Calibri" panose="020F0502020204030204" pitchFamily="34" charset="0"/>
                <a:ea typeface="+mn-ea"/>
                <a:cs typeface="Arial" panose="020B0604020202020204" pitchFamily="34" charset="0"/>
              </a:rPr>
              <a:t>, and who focus on the whole child, not </a:t>
            </a:r>
            <a:r>
              <a:rPr lang="en-US" dirty="0">
                <a:latin typeface="Calibri" panose="020F0502020204030204" pitchFamily="34" charset="0"/>
              </a:rPr>
              <a:t>on a</a:t>
            </a:r>
            <a:r>
              <a:rPr lang="en-US" b="0" kern="1200" dirty="0">
                <a:effectLst/>
                <a:latin typeface="Calibri" panose="020F0502020204030204" pitchFamily="34" charset="0"/>
                <a:ea typeface="+mn-ea"/>
                <a:cs typeface="Arial" panose="020B0604020202020204" pitchFamily="34" charset="0"/>
              </a:rPr>
              <a:t> diagnosis. Professional </a:t>
            </a:r>
            <a:r>
              <a:rPr lang="en-US" b="0" dirty="0">
                <a:latin typeface="Calibri" panose="020F0502020204030204" pitchFamily="34" charset="0"/>
              </a:rPr>
              <a:t>assessments evaluate a</a:t>
            </a:r>
            <a:r>
              <a:rPr lang="en-US" b="0" kern="1200" dirty="0">
                <a:effectLst/>
                <a:latin typeface="Calibri" panose="020F0502020204030204" pitchFamily="34" charset="0"/>
                <a:ea typeface="+mn-ea"/>
                <a:cs typeface="Arial" panose="020B0604020202020204" pitchFamily="34" charset="0"/>
              </a:rPr>
              <a:t> child’s strengths and needs to determine the services and supports appropriate to meet those needs</a:t>
            </a:r>
            <a:r>
              <a:rPr lang="en-US" b="1" kern="1200" dirty="0">
                <a:effectLst/>
                <a:latin typeface="Calibri" panose="020F0502020204030204" pitchFamily="34" charset="0"/>
                <a:ea typeface="+mn-ea"/>
                <a:cs typeface="Arial" panose="020B060402020202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All assessments for professional treatment should include understanding of the child’s:</a:t>
            </a:r>
          </a:p>
          <a:p>
            <a:pPr marL="374514" lvl="1" indent="-181216">
              <a:buFont typeface="Wingdings" panose="05000000000000000000" pitchFamily="2" charset="2"/>
              <a:buChar char="Ø"/>
            </a:pPr>
            <a:r>
              <a:rPr lang="en-US" b="0" kern="1200" dirty="0">
                <a:solidFill>
                  <a:srgbClr val="000000"/>
                </a:solidFill>
                <a:effectLst/>
                <a:latin typeface="Calibri" panose="020F0502020204030204" pitchFamily="34" charset="0"/>
                <a:ea typeface="+mn-ea"/>
                <a:cs typeface="Arial" panose="020B0604020202020204" pitchFamily="34" charset="0"/>
              </a:rPr>
              <a:t>Trauma and Attachment History</a:t>
            </a:r>
          </a:p>
          <a:p>
            <a:pPr marL="374514" lvl="1" indent="-181216">
              <a:buFont typeface="Wingdings" panose="05000000000000000000" pitchFamily="2" charset="2"/>
              <a:buChar char="Ø"/>
              <a:defRPr/>
            </a:pPr>
            <a:r>
              <a:rPr lang="en-US" b="0" kern="1200" dirty="0">
                <a:solidFill>
                  <a:srgbClr val="000000"/>
                </a:solidFill>
                <a:effectLst/>
                <a:latin typeface="Calibri" panose="020F0502020204030204" pitchFamily="34" charset="0"/>
                <a:ea typeface="+mn-ea"/>
                <a:cs typeface="Arial" panose="020B0604020202020204" pitchFamily="34" charset="0"/>
              </a:rPr>
              <a:t>Physical Impacts</a:t>
            </a:r>
          </a:p>
          <a:p>
            <a:pPr marL="374514" lvl="1" indent="-181216">
              <a:buFont typeface="Wingdings" panose="05000000000000000000" pitchFamily="2" charset="2"/>
              <a:buChar char="Ø"/>
              <a:defRPr/>
            </a:pPr>
            <a:r>
              <a:rPr lang="en-US" kern="1200" dirty="0">
                <a:solidFill>
                  <a:srgbClr val="000000"/>
                </a:solidFill>
                <a:effectLst/>
                <a:latin typeface="Calibri" panose="020F0502020204030204" pitchFamily="34" charset="0"/>
                <a:ea typeface="+mn-ea"/>
                <a:cs typeface="Arial" panose="020B0604020202020204" pitchFamily="34" charset="0"/>
              </a:rPr>
              <a:t>Environmental Impacts</a:t>
            </a:r>
            <a:endParaRPr lang="en-US" b="0" kern="1200" dirty="0">
              <a:solidFill>
                <a:srgbClr val="000000"/>
              </a:solidFill>
              <a:effectLst/>
              <a:latin typeface="Calibri" panose="020F0502020204030204" pitchFamily="34" charset="0"/>
              <a:ea typeface="+mn-ea"/>
              <a:cs typeface="Arial" panose="020B0604020202020204" pitchFamily="34" charset="0"/>
            </a:endParaRPr>
          </a:p>
          <a:p>
            <a:pPr marL="374514" lvl="1" indent="-181216">
              <a:buFont typeface="Wingdings" panose="05000000000000000000" pitchFamily="2" charset="2"/>
              <a:buChar char="Ø"/>
            </a:pPr>
            <a:r>
              <a:rPr lang="en-US" b="0" kern="1200" dirty="0">
                <a:solidFill>
                  <a:srgbClr val="000000"/>
                </a:solidFill>
                <a:effectLst/>
                <a:latin typeface="Calibri" panose="020F0502020204030204" pitchFamily="34" charset="0"/>
                <a:ea typeface="+mn-ea"/>
                <a:cs typeface="Arial" panose="020B0604020202020204" pitchFamily="34" charset="0"/>
              </a:rPr>
              <a:t>Loss and Grief</a:t>
            </a:r>
          </a:p>
          <a:p>
            <a:r>
              <a:rPr lang="en-US" dirty="0">
                <a:solidFill>
                  <a:srgbClr val="000000"/>
                </a:solidFill>
                <a:latin typeface="Calibri" panose="020F0502020204030204" pitchFamily="34" charset="0"/>
              </a:rPr>
              <a:t>These are all important so let’s go through them one by one. </a:t>
            </a:r>
          </a:p>
          <a:p>
            <a:endParaRPr lang="en-US" dirty="0">
              <a:solidFill>
                <a:srgbClr val="000000"/>
              </a:solidFill>
              <a:latin typeface="Calibri" panose="020F0502020204030204" pitchFamily="34" charset="0"/>
            </a:endParaRPr>
          </a:p>
          <a:p>
            <a:pPr lvl="0"/>
            <a:r>
              <a:rPr lang="en-US" u="sng" kern="1200" dirty="0">
                <a:solidFill>
                  <a:srgbClr val="000000"/>
                </a:solidFill>
                <a:effectLst/>
                <a:latin typeface="Calibri" panose="020F0502020204030204" pitchFamily="34" charset="0"/>
                <a:ea typeface="+mn-ea"/>
                <a:cs typeface="Arial" panose="020B0604020202020204" pitchFamily="34" charset="0"/>
              </a:rPr>
              <a:t>Trauma and Attachment </a:t>
            </a:r>
            <a:r>
              <a:rPr lang="en-US" u="sng" dirty="0">
                <a:solidFill>
                  <a:srgbClr val="000000"/>
                </a:solidFill>
                <a:latin typeface="Calibri" panose="020F0502020204030204" pitchFamily="34" charset="0"/>
              </a:rPr>
              <a:t>Hi</a:t>
            </a:r>
            <a:r>
              <a:rPr lang="en-US" u="sng" kern="1200" dirty="0">
                <a:solidFill>
                  <a:srgbClr val="000000"/>
                </a:solidFill>
                <a:effectLst/>
                <a:latin typeface="Calibri" panose="020F0502020204030204" pitchFamily="34" charset="0"/>
                <a:ea typeface="+mn-ea"/>
                <a:cs typeface="Arial" panose="020B0604020202020204" pitchFamily="34" charset="0"/>
              </a:rPr>
              <a:t>story</a:t>
            </a:r>
          </a:p>
          <a:p>
            <a:pPr lvl="0"/>
            <a:r>
              <a:rPr lang="en-US" kern="1200" dirty="0">
                <a:solidFill>
                  <a:srgbClr val="000000"/>
                </a:solidFill>
                <a:effectLst/>
                <a:latin typeface="Calibri" panose="020F0502020204030204" pitchFamily="34" charset="0"/>
                <a:ea typeface="+mn-ea"/>
                <a:cs typeface="Arial" panose="020B0604020202020204" pitchFamily="34" charset="0"/>
              </a:rPr>
              <a:t>The children you will be caring for may have experienced trauma to their bodies, such as physical and/or sexual abuse. As we talked about in the </a:t>
            </a:r>
            <a:r>
              <a:rPr lang="en-US" dirty="0">
                <a:solidFill>
                  <a:srgbClr val="000000"/>
                </a:solidFill>
                <a:latin typeface="Calibri" panose="020F0502020204030204" pitchFamily="34" charset="0"/>
              </a:rPr>
              <a:t>themes</a:t>
            </a:r>
            <a:r>
              <a:rPr lang="en-US" kern="1200" dirty="0">
                <a:solidFill>
                  <a:srgbClr val="000000"/>
                </a:solidFill>
                <a:effectLst/>
                <a:latin typeface="Calibri" panose="020F0502020204030204" pitchFamily="34" charset="0"/>
                <a:ea typeface="+mn-ea"/>
                <a:cs typeface="Arial" panose="020B0604020202020204" pitchFamily="34" charset="0"/>
              </a:rPr>
              <a:t> on trauma, this will impact how children think and feel about themselves and others, and how they respond to situations and people. They may have also experienced trauma to their heart and mind if they were not protected and they may not have ever had the chance to feel cherished by the people who were supposed to care for them. As we talked about in the Attachment </a:t>
            </a:r>
            <a:r>
              <a:rPr lang="en-US" dirty="0">
                <a:solidFill>
                  <a:srgbClr val="000000"/>
                </a:solidFill>
                <a:latin typeface="Calibri" panose="020F0502020204030204" pitchFamily="34" charset="0"/>
              </a:rPr>
              <a:t>theme</a:t>
            </a:r>
            <a:r>
              <a:rPr lang="en-US" kern="1200" dirty="0">
                <a:solidFill>
                  <a:srgbClr val="000000"/>
                </a:solidFill>
                <a:effectLst/>
                <a:latin typeface="Calibri" panose="020F0502020204030204" pitchFamily="34" charset="0"/>
                <a:ea typeface="+mn-ea"/>
                <a:cs typeface="Arial" panose="020B0604020202020204" pitchFamily="34" charset="0"/>
              </a:rPr>
              <a:t>, this affects their ability to trust, the way children think and feel about relationships, and how they interact with others. These thoughts, and feelings on the inside may be expressed in behaviors that, on the outside, can be really confusing, even to professionals. </a:t>
            </a:r>
          </a:p>
          <a:p>
            <a:pPr lvl="0"/>
            <a:endParaRPr lang="en-US" u="sng" kern="1200" dirty="0">
              <a:solidFill>
                <a:srgbClr val="000000"/>
              </a:solidFill>
              <a:effectLst/>
              <a:latin typeface="Calibri" panose="020F0502020204030204" pitchFamily="34" charset="0"/>
              <a:ea typeface="+mn-ea"/>
              <a:cs typeface="Arial" panose="020B0604020202020204" pitchFamily="34" charset="0"/>
            </a:endParaRPr>
          </a:p>
          <a:p>
            <a:pPr lvl="0"/>
            <a:r>
              <a:rPr lang="en-US" u="sng" kern="1200" dirty="0">
                <a:solidFill>
                  <a:srgbClr val="000000"/>
                </a:solidFill>
                <a:effectLst/>
                <a:latin typeface="Calibri" panose="020F0502020204030204" pitchFamily="34" charset="0"/>
                <a:ea typeface="+mn-ea"/>
                <a:cs typeface="Arial" panose="020B0604020202020204" pitchFamily="34" charset="0"/>
              </a:rPr>
              <a:t>Physical Impacts</a:t>
            </a:r>
          </a:p>
          <a:p>
            <a:pPr lvl="0"/>
            <a:r>
              <a:rPr lang="en-US" kern="1200" dirty="0">
                <a:solidFill>
                  <a:srgbClr val="000000"/>
                </a:solidFill>
                <a:effectLst/>
                <a:latin typeface="Calibri" panose="020F0502020204030204" pitchFamily="34" charset="0"/>
                <a:ea typeface="+mn-ea"/>
                <a:cs typeface="Arial" panose="020B0604020202020204" pitchFamily="34" charset="0"/>
              </a:rPr>
              <a:t>There are also physiological things to consider about the child’s functioning, like if they were exposed to drugs or alcohol prenatally, if they have developmental delays, or if they have sensitivity in their sensory system. Any or all of these things could make them seem like they are overreacting or misbehaving.</a:t>
            </a:r>
            <a:r>
              <a:rPr lang="en-US" b="1" dirty="0">
                <a:solidFill>
                  <a:srgbClr val="000000"/>
                </a:solidFill>
                <a:latin typeface="Calibri" panose="020F0502020204030204" pitchFamily="34" charset="0"/>
              </a:rPr>
              <a:t> </a:t>
            </a:r>
          </a:p>
          <a:p>
            <a:pPr lvl="0"/>
            <a:endParaRPr lang="en-US" u="sng" dirty="0">
              <a:solidFill>
                <a:srgbClr val="000000"/>
              </a:solidFill>
              <a:latin typeface="Calibri" panose="020F0502020204030204" pitchFamily="34" charset="0"/>
            </a:endParaRPr>
          </a:p>
          <a:p>
            <a:pPr lvl="0"/>
            <a:r>
              <a:rPr lang="en-US" u="sng" dirty="0">
                <a:solidFill>
                  <a:srgbClr val="000000"/>
                </a:solidFill>
                <a:latin typeface="Calibri" panose="020F0502020204030204" pitchFamily="34" charset="0"/>
              </a:rPr>
              <a:t>Environmental Impacts</a:t>
            </a:r>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dirty="0">
                <a:solidFill>
                  <a:srgbClr val="000000"/>
                </a:solidFill>
                <a:latin typeface="Calibri" panose="020F0502020204030204" pitchFamily="34" charset="0"/>
              </a:rPr>
              <a:t>I</a:t>
            </a:r>
            <a:r>
              <a:rPr lang="en-US" kern="1200" dirty="0">
                <a:solidFill>
                  <a:srgbClr val="000000"/>
                </a:solidFill>
                <a:effectLst/>
                <a:latin typeface="Calibri" panose="020F0502020204030204" pitchFamily="34" charset="0"/>
                <a:ea typeface="+mn-ea"/>
                <a:cs typeface="Arial" panose="020B0604020202020204" pitchFamily="34" charset="0"/>
              </a:rPr>
              <a:t>t is important to think about how things are impacting the child in their current situation, too. It is helpful to notice how a child does in different settings, such as school versus daycare versus home versus with different caregivers.  How do the different cultures in each of these places impact them? For example, do people look, seem, eat, act, live, dress differently than the child is used to?</a:t>
            </a:r>
            <a:endParaRPr lang="en-US" u="sng" kern="1200" dirty="0">
              <a:solidFill>
                <a:srgbClr val="000000"/>
              </a:solidFill>
              <a:effectLst/>
              <a:latin typeface="Calibri" panose="020F0502020204030204" pitchFamily="34" charset="0"/>
              <a:ea typeface="+mn-ea"/>
              <a:cs typeface="Arial" panose="020B0604020202020204" pitchFamily="34" charset="0"/>
            </a:endParaRPr>
          </a:p>
          <a:p>
            <a:pPr lvl="0"/>
            <a:endParaRPr lang="en-US" b="1" dirty="0">
              <a:solidFill>
                <a:srgbClr val="000000"/>
              </a:solidFill>
              <a:latin typeface="Calibri" panose="020F0502020204030204" pitchFamily="34" charset="0"/>
            </a:endParaRPr>
          </a:p>
          <a:p>
            <a:pPr lvl="0"/>
            <a:r>
              <a:rPr lang="en-US" u="sng" kern="1200" dirty="0">
                <a:solidFill>
                  <a:srgbClr val="000000"/>
                </a:solidFill>
                <a:effectLst/>
                <a:latin typeface="Calibri" panose="020F0502020204030204" pitchFamily="34" charset="0"/>
                <a:ea typeface="+mn-ea"/>
                <a:cs typeface="Arial" panose="020B0604020202020204" pitchFamily="34" charset="0"/>
              </a:rPr>
              <a:t>Loss and Grief</a:t>
            </a:r>
          </a:p>
          <a:p>
            <a:r>
              <a:rPr lang="en-US" kern="1200" dirty="0">
                <a:solidFill>
                  <a:srgbClr val="000000"/>
                </a:solidFill>
                <a:effectLst/>
                <a:latin typeface="Calibri" panose="020F0502020204030204" pitchFamily="34" charset="0"/>
                <a:ea typeface="+mn-ea"/>
                <a:cs typeface="Arial" panose="020B0604020202020204" pitchFamily="34" charset="0"/>
              </a:rPr>
              <a:t>Loss and Grief is critical to consider in an assessment, especially for children who have had multiple moves. This is so important that NTDC has a whole theme on it. L</a:t>
            </a:r>
            <a:r>
              <a:rPr lang="en-US" dirty="0">
                <a:solidFill>
                  <a:srgbClr val="000000"/>
                </a:solidFill>
                <a:latin typeface="Calibri" panose="020F0502020204030204" pitchFamily="34" charset="0"/>
              </a:rPr>
              <a:t>oss is considered the center of the core issues that children in foster care and adoption experience over a lifetime. We should never lose sight of its effects and the need for children to grieve as we are trying to understand their behaviors and needs. </a:t>
            </a:r>
            <a:endParaRPr lang="en-US" b="1"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15</a:t>
            </a:fld>
            <a:endParaRPr lang="en-US" dirty="0"/>
          </a:p>
        </p:txBody>
      </p:sp>
    </p:spTree>
    <p:extLst>
      <p:ext uri="{BB962C8B-B14F-4D97-AF65-F5344CB8AC3E}">
        <p14:creationId xmlns:p14="http://schemas.microsoft.com/office/powerpoint/2010/main" val="960977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980622"/>
          </a:xfrm>
        </p:spPr>
        <p:txBody>
          <a:bodyPr/>
          <a:lstStyle/>
          <a:p>
            <a:pPr defTabSz="966489">
              <a:defRPr/>
            </a:pPr>
            <a:r>
              <a:rPr lang="en-US" b="1" dirty="0">
                <a:solidFill>
                  <a:srgbClr val="000000"/>
                </a:solidFill>
                <a:latin typeface="Calibri" panose="020F0502020204030204" pitchFamily="34" charset="0"/>
              </a:rPr>
              <a:t>FACILITATOR’S NOTE</a:t>
            </a:r>
          </a:p>
          <a:p>
            <a:pPr defTabSz="966489">
              <a:defRPr/>
            </a:pPr>
            <a:r>
              <a:rPr lang="en-US" dirty="0">
                <a:solidFill>
                  <a:srgbClr val="000000"/>
                </a:solidFill>
                <a:latin typeface="Calibri" panose="020F0502020204030204" pitchFamily="34" charset="0"/>
              </a:rPr>
              <a:t>You may wish to print out the excerpt/slide in advance to give to a volunteer to read. </a:t>
            </a:r>
          </a:p>
          <a:p>
            <a:pPr defTabSz="966489">
              <a:defRPr/>
            </a:pPr>
            <a:endParaRPr lang="en-US" dirty="0">
              <a:solidFill>
                <a:srgbClr val="000000"/>
              </a:solidFill>
              <a:latin typeface="Calibri" panose="020F0502020204030204" pitchFamily="34" charset="0"/>
            </a:endParaRPr>
          </a:p>
          <a:p>
            <a:pPr defTabSz="966489">
              <a:defRPr/>
            </a:pPr>
            <a:r>
              <a:rPr lang="en-US" b="1" dirty="0">
                <a:solidFill>
                  <a:srgbClr val="000000"/>
                </a:solidFill>
                <a:latin typeface="Calibri" panose="020F0502020204030204" pitchFamily="34" charset="0"/>
              </a:rPr>
              <a:t>SAY</a:t>
            </a:r>
          </a:p>
          <a:p>
            <a:pPr defTabSz="966489">
              <a:defRPr/>
            </a:pPr>
            <a:r>
              <a:rPr lang="en-US" dirty="0">
                <a:solidFill>
                  <a:srgbClr val="000000"/>
                </a:solidFill>
                <a:latin typeface="Calibri" panose="020F0502020204030204" pitchFamily="34" charset="0"/>
              </a:rPr>
              <a:t>An article in your resources, Summary of the Seven Core Issues, further explains loss and grief, and the other vulnerabilities children may have over time, such as rejection, shame, identity, intimacy, and control. Let’s read a little part from that article now, and we encourage you to go back to read the full article to learn more. </a:t>
            </a:r>
          </a:p>
          <a:p>
            <a:pPr defTabSz="966489">
              <a:defRPr/>
            </a:pPr>
            <a:endParaRPr lang="en-US" b="1" dirty="0">
              <a:solidFill>
                <a:srgbClr val="000000"/>
              </a:solidFill>
              <a:latin typeface="Calibri" panose="020F0502020204030204" pitchFamily="34" charset="0"/>
              <a:ea typeface="Times New Roman" panose="02020603050405020304" pitchFamily="18" charset="0"/>
            </a:endParaRPr>
          </a:p>
          <a:p>
            <a:r>
              <a:rPr lang="en-US" b="1" dirty="0">
                <a:solidFill>
                  <a:srgbClr val="000000"/>
                </a:solidFill>
                <a:latin typeface="Calibri" panose="020F0502020204030204" pitchFamily="34" charset="0"/>
                <a:ea typeface="Times New Roman" panose="02020603050405020304" pitchFamily="18" charset="0"/>
              </a:rPr>
              <a:t>DO</a:t>
            </a:r>
          </a:p>
          <a:p>
            <a:pPr defTabSz="966489">
              <a:defRPr/>
            </a:pPr>
            <a:r>
              <a:rPr lang="en-US" dirty="0">
                <a:solidFill>
                  <a:srgbClr val="000000"/>
                </a:solidFill>
                <a:latin typeface="Calibri" panose="020F0502020204030204" pitchFamily="34" charset="0"/>
                <a:ea typeface="Times New Roman" panose="02020603050405020304" pitchFamily="18" charset="0"/>
              </a:rPr>
              <a:t>Ask for a volunteer or have the co-facilitator read the slide.</a:t>
            </a:r>
          </a:p>
          <a:p>
            <a:pPr defTabSz="966489">
              <a:defRPr/>
            </a:pPr>
            <a:endParaRPr lang="en-US" dirty="0">
              <a:solidFill>
                <a:srgbClr val="000000"/>
              </a:solidFill>
              <a:latin typeface="Calibri" panose="020F0502020204030204" pitchFamily="34" charset="0"/>
            </a:endParaRPr>
          </a:p>
          <a:p>
            <a:pPr lvl="0"/>
            <a:r>
              <a:rPr lang="en-US" b="1" dirty="0">
                <a:solidFill>
                  <a:srgbClr val="000000"/>
                </a:solidFill>
                <a:latin typeface="Calibri" panose="020F0502020204030204" pitchFamily="34" charset="0"/>
              </a:rPr>
              <a:t>PARAPHRASE</a:t>
            </a:r>
            <a:endParaRPr lang="en-US" b="1" kern="1200" dirty="0">
              <a:solidFill>
                <a:srgbClr val="000000"/>
              </a:solidFill>
              <a:effectLst/>
              <a:latin typeface="Calibri" panose="020F0502020204030204" pitchFamily="34" charset="0"/>
              <a:ea typeface="+mn-ea"/>
              <a:cs typeface="Arial" panose="020B0604020202020204" pitchFamily="34" charset="0"/>
            </a:endParaRPr>
          </a:p>
          <a:p>
            <a:pPr lvl="0"/>
            <a:r>
              <a:rPr lang="en-US" dirty="0">
                <a:solidFill>
                  <a:srgbClr val="000000"/>
                </a:solidFill>
                <a:latin typeface="Calibri" panose="020F0502020204030204" pitchFamily="34" charset="0"/>
              </a:rPr>
              <a:t>Thank you for reading. Imagine the impact of all that loss and grieving and how confusing it would be for a child to try to make sense of. </a:t>
            </a: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666666"/>
              </a:solidFill>
              <a:latin typeface="Calibri "/>
              <a:ea typeface="Times New Roman" panose="02020603050405020304" pitchFamily="18" charset="0"/>
            </a:endParaRPr>
          </a:p>
          <a:p>
            <a:pPr defTabSz="966489">
              <a:defRPr/>
            </a:pPr>
            <a:r>
              <a:rPr lang="en-US" kern="1200" dirty="0">
                <a:solidFill>
                  <a:srgbClr val="000000"/>
                </a:solidFill>
                <a:effectLst/>
                <a:latin typeface="Calibri" panose="020F0502020204030204" pitchFamily="34" charset="0"/>
                <a:ea typeface="+mn-ea"/>
                <a:cs typeface="Arial" panose="020B0604020202020204" pitchFamily="34" charset="0"/>
              </a:rPr>
              <a:t>As we just discussed, the effects of trauma, attachment, loss, grief, physical and environmental impacts make understanding children’s behaviors quite complex. Because of this complexity, even professionals may have a hard time accurately diagnosing and treating children with these backgrounds. So, it is important that the professionals who are supporting children and families continue to assess if a particular diagnosis is accurate. Diagnoses can certainly be changed, and we should be aware that the diagnoses are only part of the puzzle that needs to be figured out to understand and help the child. </a:t>
            </a: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16</a:t>
            </a:fld>
            <a:endParaRPr lang="en-US" dirty="0"/>
          </a:p>
        </p:txBody>
      </p:sp>
    </p:spTree>
    <p:extLst>
      <p:ext uri="{BB962C8B-B14F-4D97-AF65-F5344CB8AC3E}">
        <p14:creationId xmlns:p14="http://schemas.microsoft.com/office/powerpoint/2010/main" val="2313511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839788"/>
            <a:ext cx="4521200" cy="3390900"/>
          </a:xfrm>
        </p:spPr>
      </p:sp>
      <p:sp>
        <p:nvSpPr>
          <p:cNvPr id="3" name="Notes Placeholder 2"/>
          <p:cNvSpPr>
            <a:spLocks noGrp="1"/>
          </p:cNvSpPr>
          <p:nvPr>
            <p:ph type="body" idx="1"/>
          </p:nvPr>
        </p:nvSpPr>
        <p:spPr>
          <a:xfrm>
            <a:off x="731520" y="4620579"/>
            <a:ext cx="5852160" cy="4498897"/>
          </a:xfrm>
        </p:spPr>
        <p:txBody>
          <a:bodyPr/>
          <a:lstStyle/>
          <a:p>
            <a:pPr defTabSz="966489">
              <a:defRPr/>
            </a:pPr>
            <a:r>
              <a:rPr lang="en-US" b="1" dirty="0">
                <a:solidFill>
                  <a:srgbClr val="000000"/>
                </a:solidFill>
                <a:latin typeface="Calibri" panose="020F0502020204030204" pitchFamily="34" charset="0"/>
              </a:rPr>
              <a:t>PARAPHRASE</a:t>
            </a:r>
            <a:endParaRPr lang="en-US" b="1" i="1"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While it may seem easier for a mental health diagnosis to explain behavior or even to ask for medication to control a child’s behaviors, figuring out what the treatment should be and addressing all the mental health considerations for children who have experienced separations, loss and trauma may not be so straightforward.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chart can help us to understand why. You can see common diagnoses for children in the left column and the symptoms for the disorder in the center column. We could stop there like many people do, but what do you notice on the right side of the chart? That’s right, the symptoms of trauma overlap all of these diagnoses.</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You’ve all probably heard of PTSD or </a:t>
            </a:r>
            <a:r>
              <a:rPr lang="en-US" kern="1200" dirty="0">
                <a:solidFill>
                  <a:srgbClr val="000000"/>
                </a:solidFill>
                <a:effectLst/>
                <a:latin typeface="Calibri" panose="020F0502020204030204" pitchFamily="34" charset="0"/>
                <a:ea typeface="+mn-ea"/>
                <a:cs typeface="Arial" panose="020B0604020202020204" pitchFamily="34" charset="0"/>
              </a:rPr>
              <a:t>Post Traumatic Stress Disorder. It was really created for adults, so even that diagnosis does not fully describe what happens for children who lived through different types of trauma while they were still growing.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Maybe the trauma symptoms will be obvious, and the child will be given a PTSD diagnosis</a:t>
            </a:r>
            <a:r>
              <a:rPr lang="en-US" dirty="0">
                <a:solidFill>
                  <a:srgbClr val="000000"/>
                </a:solidFill>
                <a:latin typeface="Calibri" panose="020F0502020204030204" pitchFamily="34" charset="0"/>
              </a:rPr>
              <a:t> because of</a:t>
            </a:r>
            <a:r>
              <a:rPr lang="en-US" kern="1200" dirty="0">
                <a:solidFill>
                  <a:srgbClr val="000000"/>
                </a:solidFill>
                <a:effectLst/>
                <a:latin typeface="Calibri" panose="020F0502020204030204" pitchFamily="34" charset="0"/>
                <a:ea typeface="+mn-ea"/>
                <a:cs typeface="Arial" panose="020B0604020202020204" pitchFamily="34" charset="0"/>
              </a:rPr>
              <a:t> behaviors </a:t>
            </a:r>
            <a:r>
              <a:rPr lang="en-US" dirty="0">
                <a:solidFill>
                  <a:srgbClr val="000000"/>
                </a:solidFill>
                <a:latin typeface="Calibri" panose="020F0502020204030204" pitchFamily="34" charset="0"/>
              </a:rPr>
              <a:t>such as</a:t>
            </a:r>
            <a:r>
              <a:rPr lang="en-US" kern="1200" dirty="0">
                <a:solidFill>
                  <a:srgbClr val="000000"/>
                </a:solidFill>
                <a:effectLst/>
                <a:latin typeface="Calibri" panose="020F0502020204030204" pitchFamily="34" charset="0"/>
                <a:ea typeface="+mn-ea"/>
                <a:cs typeface="Arial" panose="020B0604020202020204" pitchFamily="34" charset="0"/>
              </a:rPr>
              <a:t>:</a:t>
            </a:r>
          </a:p>
          <a:p>
            <a:pPr marL="374514" lvl="1" indent="-181216" defTabSz="966489">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Upsetting and frightening dreams</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Having frequent memories of </a:t>
            </a:r>
            <a:r>
              <a:rPr lang="en-US" dirty="0">
                <a:solidFill>
                  <a:srgbClr val="000000"/>
                </a:solidFill>
                <a:latin typeface="Calibri" panose="020F0502020204030204" pitchFamily="34" charset="0"/>
              </a:rPr>
              <a:t>a traumatic</a:t>
            </a:r>
            <a:r>
              <a:rPr lang="en-US" kern="1200" dirty="0">
                <a:solidFill>
                  <a:srgbClr val="000000"/>
                </a:solidFill>
                <a:effectLst/>
                <a:latin typeface="Calibri" panose="020F0502020204030204" pitchFamily="34" charset="0"/>
                <a:ea typeface="+mn-ea"/>
                <a:cs typeface="Arial" panose="020B0604020202020204" pitchFamily="34" charset="0"/>
              </a:rPr>
              <a:t> event, or in young children, repeating some of the traumatic events in their play over and over</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Acting or feeling like the experience is happening again</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Developing repeated physical or emotional symptoms when they’re reminded of the event. </a:t>
            </a: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Or you may notice signs of trauma that may not be as obvious or fully match a PTSD diagnosis, such as: </a:t>
            </a:r>
            <a:endParaRPr lang="en-US" kern="1200" dirty="0">
              <a:solidFill>
                <a:srgbClr val="000000"/>
              </a:solidFill>
              <a:effectLst/>
              <a:latin typeface="Calibri" panose="020F0502020204030204" pitchFamily="34" charset="0"/>
              <a:ea typeface="+mn-ea"/>
              <a:cs typeface="Arial" panose="020B0604020202020204" pitchFamily="34" charset="0"/>
            </a:endParaRP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Losing interest in activities</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Having physical symptoms, like headaches and stomachaches</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Sudden and extreme emotional reactions</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Problems falling or staying asleep</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Irritability or angry outbursts</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Having problems concentrating</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Acting younger than their age (</a:t>
            </a:r>
            <a:r>
              <a:rPr lang="en-US" dirty="0">
                <a:solidFill>
                  <a:srgbClr val="000000"/>
                </a:solidFill>
                <a:latin typeface="Calibri" panose="020F0502020204030204" pitchFamily="34" charset="0"/>
              </a:rPr>
              <a:t>like thumb sucking or </a:t>
            </a:r>
            <a:r>
              <a:rPr lang="en-US" kern="1200" dirty="0">
                <a:solidFill>
                  <a:srgbClr val="000000"/>
                </a:solidFill>
                <a:effectLst/>
                <a:latin typeface="Calibri" panose="020F0502020204030204" pitchFamily="34" charset="0"/>
                <a:ea typeface="+mn-ea"/>
                <a:cs typeface="Arial" panose="020B0604020202020204" pitchFamily="34" charset="0"/>
              </a:rPr>
              <a:t>clingy behavior)</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Showing increased alertness in the environment (remember the hyperarousal we spoke about during the Trauma </a:t>
            </a:r>
            <a:r>
              <a:rPr lang="en-US" dirty="0">
                <a:solidFill>
                  <a:srgbClr val="000000"/>
                </a:solidFill>
                <a:latin typeface="Calibri" panose="020F0502020204030204" pitchFamily="34" charset="0"/>
              </a:rPr>
              <a:t>R</a:t>
            </a:r>
            <a:r>
              <a:rPr lang="en-US" kern="1200" dirty="0">
                <a:solidFill>
                  <a:srgbClr val="000000"/>
                </a:solidFill>
                <a:effectLst/>
                <a:latin typeface="Calibri" panose="020F0502020204030204" pitchFamily="34" charset="0"/>
                <a:ea typeface="+mn-ea"/>
                <a:cs typeface="Arial" panose="020B0604020202020204" pitchFamily="34" charset="0"/>
              </a:rPr>
              <a:t>elated </a:t>
            </a:r>
            <a:r>
              <a:rPr lang="en-US" dirty="0">
                <a:solidFill>
                  <a:srgbClr val="000000"/>
                </a:solidFill>
                <a:latin typeface="Calibri" panose="020F0502020204030204" pitchFamily="34" charset="0"/>
              </a:rPr>
              <a:t>B</a:t>
            </a:r>
            <a:r>
              <a:rPr lang="en-US" kern="1200" dirty="0">
                <a:solidFill>
                  <a:srgbClr val="000000"/>
                </a:solidFill>
                <a:effectLst/>
                <a:latin typeface="Calibri" panose="020F0502020204030204" pitchFamily="34" charset="0"/>
                <a:ea typeface="+mn-ea"/>
                <a:cs typeface="Arial" panose="020B0604020202020204" pitchFamily="34" charset="0"/>
              </a:rPr>
              <a:t>ehaviors theme)</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Repeating behaviors that reminds them of the trauma, such as always crashing their toy cars if they were in a car accident</a:t>
            </a:r>
          </a:p>
          <a:p>
            <a:endParaRPr lang="en-US" b="1" u="none" kern="1200" dirty="0">
              <a:solidFill>
                <a:srgbClr val="000000"/>
              </a:solidFill>
              <a:effectLst/>
              <a:latin typeface="Calibri" panose="020F0502020204030204" pitchFamily="34" charset="0"/>
              <a:ea typeface="+mn-ea"/>
              <a:cs typeface="Arial" panose="020B0604020202020204" pitchFamily="34" charset="0"/>
            </a:endParaRPr>
          </a:p>
          <a:p>
            <a:endParaRPr lang="en-US" b="1" kern="1200" dirty="0">
              <a:solidFill>
                <a:srgbClr val="000000"/>
              </a:solidFill>
              <a:effectLst/>
              <a:latin typeface="Calibri" panose="020F0502020204030204" pitchFamily="34" charset="0"/>
              <a:ea typeface="+mn-ea"/>
              <a:cs typeface="Arial" panose="020B0604020202020204" pitchFamily="34" charset="0"/>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17</a:t>
            </a:fld>
            <a:endParaRPr lang="en-US" dirty="0"/>
          </a:p>
        </p:txBody>
      </p:sp>
    </p:spTree>
    <p:extLst>
      <p:ext uri="{BB962C8B-B14F-4D97-AF65-F5344CB8AC3E}">
        <p14:creationId xmlns:p14="http://schemas.microsoft.com/office/powerpoint/2010/main" val="3754123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Allow approximately 20 minutes for this section.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Children who have experienced trauma, separation, or loss, have important mental health needs. As a parent who is fostering or adopting, you will have a critical role in addressing the child’s needs. In a moment we’ll be watching a video clip to learn more about treatment to meet their needs.</a:t>
            </a: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18</a:t>
            </a:fld>
            <a:endParaRPr lang="en-US" dirty="0"/>
          </a:p>
        </p:txBody>
      </p:sp>
      <p:sp>
        <p:nvSpPr>
          <p:cNvPr id="6" name="Slide Number Placeholder 6">
            <a:extLst>
              <a:ext uri="{FF2B5EF4-FFF2-40B4-BE49-F238E27FC236}">
                <a16:creationId xmlns:a16="http://schemas.microsoft.com/office/drawing/2014/main" id="{23887347-5685-944E-8C51-78D44B99034A}"/>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18</a:t>
            </a:fld>
            <a:endParaRPr lang="en-US" dirty="0"/>
          </a:p>
        </p:txBody>
      </p:sp>
    </p:spTree>
    <p:extLst>
      <p:ext uri="{BB962C8B-B14F-4D97-AF65-F5344CB8AC3E}">
        <p14:creationId xmlns:p14="http://schemas.microsoft.com/office/powerpoint/2010/main" val="1077621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633591"/>
          </a:xfrm>
        </p:spPr>
        <p:txBody>
          <a:bodyPr/>
          <a:lstStyle/>
          <a:p>
            <a:r>
              <a:rPr lang="en-US" b="1" dirty="0">
                <a:solidFill>
                  <a:srgbClr val="000000"/>
                </a:solidFill>
                <a:latin typeface="Calibri" panose="020F0502020204030204" pitchFamily="34" charset="0"/>
              </a:rPr>
              <a:t>PARAPHRASE</a:t>
            </a:r>
          </a:p>
          <a:p>
            <a:pPr defTabSz="966489">
              <a:defRPr/>
            </a:pPr>
            <a:r>
              <a:rPr lang="en-US" kern="1200" dirty="0">
                <a:solidFill>
                  <a:srgbClr val="000000"/>
                </a:solidFill>
                <a:effectLst/>
                <a:latin typeface="+mn-lt"/>
                <a:ea typeface="+mn-ea"/>
                <a:cs typeface="Arial" panose="020B0604020202020204" pitchFamily="34" charset="0"/>
              </a:rPr>
              <a:t>First, let’s talk about medication. Medicines that </a:t>
            </a:r>
            <a:r>
              <a:rPr lang="en-US" dirty="0">
                <a:solidFill>
                  <a:srgbClr val="000000"/>
                </a:solidFill>
                <a:latin typeface="+mn-lt"/>
              </a:rPr>
              <a:t>are</a:t>
            </a:r>
            <a:r>
              <a:rPr lang="en-US" kern="1200" dirty="0">
                <a:solidFill>
                  <a:srgbClr val="000000"/>
                </a:solidFill>
                <a:effectLst/>
                <a:latin typeface="+mn-lt"/>
                <a:ea typeface="+mn-ea"/>
                <a:cs typeface="Arial" panose="020B0604020202020204" pitchFamily="34" charset="0"/>
              </a:rPr>
              <a:t> used to treat mental health conditions are known as “psychotropic medications.” A number of studies have found children in child welfare have been prescribed these types of medicines at rates from 3 to 11 times higher than children not in child welfare. For example, a recent report on Medicaid records in five states found that as many as 21% to 39% of children in foster care received a prescription for psychotropic medication. </a:t>
            </a:r>
            <a:r>
              <a:rPr lang="en-US" b="0" kern="1200" dirty="0">
                <a:effectLst/>
                <a:latin typeface="+mn-lt"/>
                <a:ea typeface="+mn-ea"/>
                <a:cs typeface="Arial" panose="020B0604020202020204" pitchFamily="34" charset="0"/>
              </a:rPr>
              <a:t>As you can see from the slide, that is </a:t>
            </a:r>
            <a:r>
              <a:rPr lang="en-US" kern="1200" dirty="0">
                <a:effectLst/>
                <a:latin typeface="+mn-lt"/>
                <a:ea typeface="+mn-ea"/>
                <a:cs typeface="Arial" panose="020B0604020202020204" pitchFamily="34" charset="0"/>
              </a:rPr>
              <a:t>much higher than prescriptions for children not in foster care in those states. In this study, it was also shown that the prescriptions were written for a large </a:t>
            </a:r>
            <a:r>
              <a:rPr lang="en-US" dirty="0">
                <a:latin typeface="+mn-lt"/>
              </a:rPr>
              <a:t>number</a:t>
            </a:r>
            <a:r>
              <a:rPr lang="en-US" kern="1200" dirty="0">
                <a:effectLst/>
                <a:latin typeface="+mn-lt"/>
                <a:ea typeface="+mn-ea"/>
                <a:cs typeface="Arial" panose="020B0604020202020204" pitchFamily="34" charset="0"/>
              </a:rPr>
              <a:t> of children under the age of six</a:t>
            </a:r>
            <a:r>
              <a:rPr lang="en-US" b="1" dirty="0">
                <a:latin typeface="+mn-lt"/>
              </a:rPr>
              <a:t>.</a:t>
            </a:r>
            <a:r>
              <a:rPr lang="en-US" kern="1200" dirty="0">
                <a:effectLst/>
                <a:latin typeface="+mn-lt"/>
                <a:ea typeface="+mn-ea"/>
                <a:cs typeface="Arial" panose="020B0604020202020204" pitchFamily="34" charset="0"/>
              </a:rPr>
              <a:t> </a:t>
            </a:r>
            <a:r>
              <a:rPr lang="en-US" b="0" strike="noStrike" kern="1200" dirty="0">
                <a:effectLst/>
                <a:latin typeface="+mn-lt"/>
                <a:ea typeface="+mn-ea"/>
                <a:cs typeface="Arial" panose="020B0604020202020204" pitchFamily="34" charset="0"/>
              </a:rPr>
              <a:t>Over </a:t>
            </a:r>
            <a:r>
              <a:rPr lang="en-US" kern="1200" dirty="0">
                <a:effectLst/>
                <a:latin typeface="+mn-lt"/>
                <a:ea typeface="+mn-ea"/>
                <a:cs typeface="Arial" panose="020B0604020202020204" pitchFamily="34" charset="0"/>
              </a:rPr>
              <a:t>40% of children in foster care who took psychotropic medication were taking three or more psychotropic </a:t>
            </a:r>
            <a:r>
              <a:rPr lang="en-US" kern="1200" dirty="0">
                <a:solidFill>
                  <a:srgbClr val="000000"/>
                </a:solidFill>
                <a:effectLst/>
                <a:latin typeface="+mn-lt"/>
                <a:ea typeface="+mn-ea"/>
                <a:cs typeface="Arial" panose="020B0604020202020204" pitchFamily="34" charset="0"/>
              </a:rPr>
              <a:t>medicines at the same time!</a:t>
            </a:r>
          </a:p>
          <a:p>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ASK</a:t>
            </a:r>
          </a:p>
          <a:p>
            <a:r>
              <a:rPr lang="en-US" kern="1200" dirty="0">
                <a:solidFill>
                  <a:srgbClr val="000000"/>
                </a:solidFill>
                <a:effectLst/>
                <a:latin typeface="+mn-lt"/>
                <a:ea typeface="+mn-ea"/>
                <a:cs typeface="Arial" panose="020B0604020202020204" pitchFamily="34" charset="0"/>
              </a:rPr>
              <a:t>What do studies like this tell us? </a:t>
            </a:r>
          </a:p>
          <a:p>
            <a:endParaRPr lang="en-US" dirty="0">
              <a:solidFill>
                <a:srgbClr val="000000"/>
              </a:solidFill>
              <a:latin typeface="+mn-lt"/>
            </a:endParaRPr>
          </a:p>
          <a:p>
            <a:r>
              <a:rPr lang="en-US" dirty="0">
                <a:solidFill>
                  <a:srgbClr val="000000"/>
                </a:solidFill>
                <a:latin typeface="+mn-lt"/>
              </a:rPr>
              <a:t>Reinforce:</a:t>
            </a:r>
            <a:endParaRPr lang="en-US" kern="1200" dirty="0">
              <a:solidFill>
                <a:srgbClr val="000000"/>
              </a:solidFill>
              <a:effectLst/>
              <a:latin typeface="+mn-lt"/>
              <a:ea typeface="+mn-ea"/>
              <a:cs typeface="Arial" panose="020B0604020202020204" pitchFamily="34" charset="0"/>
            </a:endParaRP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Children with backgrounds of trauma and loss are sometimes overmedicated or not being prescribed medication properly. </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Behaviors of children in foster care concern parents and professionals. We must look beyond managing behaviors to a broader range of how to help and heal. </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You will need to be</a:t>
            </a:r>
            <a:r>
              <a:rPr lang="en-US" b="1" kern="1200" dirty="0">
                <a:solidFill>
                  <a:srgbClr val="000000"/>
                </a:solidFill>
                <a:effectLst/>
                <a:latin typeface="+mn-lt"/>
                <a:ea typeface="+mn-ea"/>
                <a:cs typeface="Arial" panose="020B0604020202020204" pitchFamily="34" charset="0"/>
              </a:rPr>
              <a:t> committed </a:t>
            </a:r>
            <a:r>
              <a:rPr lang="en-US" kern="1200" dirty="0">
                <a:solidFill>
                  <a:srgbClr val="000000"/>
                </a:solidFill>
                <a:effectLst/>
                <a:latin typeface="+mn-lt"/>
                <a:ea typeface="+mn-ea"/>
                <a:cs typeface="Arial" panose="020B0604020202020204" pitchFamily="34" charset="0"/>
              </a:rPr>
              <a:t>to understand root causes of what is actually causing the concerning behaviors to really help the child heal, not just trying to stop the behaviors themselves (characteristic). </a:t>
            </a:r>
          </a:p>
          <a:p>
            <a:pPr marL="181216" indent="-181216">
              <a:buFont typeface="Arial" panose="020B0604020202020204" pitchFamily="34" charset="0"/>
              <a:buChar char="•"/>
            </a:pPr>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SAY</a:t>
            </a:r>
          </a:p>
          <a:p>
            <a:r>
              <a:rPr lang="en-US" kern="1200" dirty="0">
                <a:solidFill>
                  <a:srgbClr val="000000"/>
                </a:solidFill>
                <a:effectLst/>
                <a:latin typeface="+mn-lt"/>
                <a:ea typeface="+mn-ea"/>
                <a:cs typeface="Arial" panose="020B0604020202020204" pitchFamily="34" charset="0"/>
              </a:rPr>
              <a:t>Now, let’s learn about a broader treatment approach from a child and adolescent psychiatrist who specializes in work with children who are in foster care or adopted.</a:t>
            </a:r>
          </a:p>
          <a:p>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FACILITATOR NOTE</a:t>
            </a:r>
          </a:p>
          <a:p>
            <a:r>
              <a:rPr lang="en-US" dirty="0">
                <a:latin typeface="+mn-lt"/>
              </a:rPr>
              <a:t>All the information on this slide is adapted from the website that is listed in Resources for this theme: </a:t>
            </a:r>
            <a:r>
              <a:rPr lang="en-US" u="sng" dirty="0">
                <a:latin typeface="+mn-lt"/>
                <a:hlinkClick r:id="rId3"/>
              </a:rPr>
              <a:t>http://www.ncsl.org/research/human-services/mental-health-and-foster-care.aspx</a:t>
            </a:r>
            <a:r>
              <a:rPr lang="en-US" dirty="0">
                <a:latin typeface="+mn-lt"/>
              </a:rPr>
              <a:t>. </a:t>
            </a:r>
            <a:endParaRPr lang="en-US" b="1" i="1" kern="1200" dirty="0">
              <a:solidFill>
                <a:srgbClr val="000000"/>
              </a:solidFill>
              <a:effectLst/>
              <a:latin typeface="+mn-lt"/>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19</a:t>
            </a:fld>
            <a:endParaRPr lang="en-US" dirty="0"/>
          </a:p>
        </p:txBody>
      </p:sp>
    </p:spTree>
    <p:extLst>
      <p:ext uri="{BB962C8B-B14F-4D97-AF65-F5344CB8AC3E}">
        <p14:creationId xmlns:p14="http://schemas.microsoft.com/office/powerpoint/2010/main" val="748181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31520" y="1334567"/>
            <a:ext cx="6166509" cy="8401050"/>
          </a:xfrm>
        </p:spPr>
        <p:txBody>
          <a:bodyPr/>
          <a:lstStyle/>
          <a:p>
            <a:pPr defTabSz="966489">
              <a:defRPr/>
            </a:pPr>
            <a:r>
              <a:rPr lang="en-US" b="1" dirty="0">
                <a:solidFill>
                  <a:srgbClr val="000000"/>
                </a:solidFill>
                <a:latin typeface="Calibri" panose="020F0502020204030204" pitchFamily="34" charset="0"/>
              </a:rPr>
              <a:t>FACILITATOR'S NOTE</a:t>
            </a:r>
          </a:p>
          <a:p>
            <a:pPr defTabSz="966489">
              <a:defRPr/>
            </a:pPr>
            <a:r>
              <a:rPr lang="en-US" dirty="0">
                <a:solidFill>
                  <a:srgbClr val="000000"/>
                </a:solidFill>
                <a:latin typeface="Calibri" panose="020F0502020204030204" pitchFamily="34" charset="0"/>
              </a:rPr>
              <a:t>This slide shows a suggested agenda and timing for this theme. Before the session, please review this agenda and incorporate it into your overall agenda for this and any other themes you are conducting along with it.</a:t>
            </a:r>
          </a:p>
          <a:p>
            <a:pPr defTabSz="966489">
              <a:defRPr/>
            </a:pPr>
            <a:endParaRPr lang="en-US" dirty="0">
              <a:solidFill>
                <a:srgbClr val="000000"/>
              </a:solidFill>
              <a:latin typeface="Calibri" panose="020F0502020204030204" pitchFamily="34" charset="0"/>
            </a:endParaRPr>
          </a:p>
          <a:p>
            <a:pPr defTabSz="966489">
              <a:defRPr/>
            </a:pPr>
            <a:r>
              <a:rPr lang="en-US" b="1" dirty="0">
                <a:solidFill>
                  <a:srgbClr val="000000"/>
                </a:solidFill>
                <a:latin typeface="Calibri" panose="020F0502020204030204" pitchFamily="34" charset="0"/>
              </a:rPr>
              <a:t>AGENDA</a:t>
            </a:r>
            <a:endParaRPr lang="en-US" dirty="0">
              <a:solidFill>
                <a:srgbClr val="000000"/>
              </a:solidFill>
              <a:latin typeface="Calibri" panose="020F0502020204030204" pitchFamily="34" charset="0"/>
            </a:endParaRPr>
          </a:p>
          <a:p>
            <a:pPr defTabSz="966489">
              <a:defRPr/>
            </a:pPr>
            <a:r>
              <a:rPr lang="en-US" dirty="0">
                <a:solidFill>
                  <a:srgbClr val="000000"/>
                </a:solidFill>
                <a:latin typeface="Calibri" panose="020F0502020204030204" pitchFamily="34" charset="0"/>
              </a:rPr>
              <a:t>This theme is divided into four sections. This content is based on 1 hour of classroom material.</a:t>
            </a:r>
          </a:p>
          <a:p>
            <a:pPr defTabSz="966489">
              <a:defRPr/>
            </a:pPr>
            <a:endParaRPr lang="en-US" dirty="0">
              <a:solidFill>
                <a:srgbClr val="000000"/>
              </a:solidFill>
              <a:latin typeface="Calibri" panose="020F0502020204030204" pitchFamily="34" charset="0"/>
            </a:endParaRPr>
          </a:p>
          <a:p>
            <a:pPr defTabSz="966489">
              <a:defRPr/>
            </a:pPr>
            <a:endParaRPr lang="en-US" dirty="0">
              <a:solidFill>
                <a:srgbClr val="000000"/>
              </a:solidFill>
              <a:latin typeface="Calibri" panose="020F0502020204030204" pitchFamily="34" charset="0"/>
            </a:endParaRPr>
          </a:p>
          <a:p>
            <a:pPr defTabSz="966489">
              <a:defRPr/>
            </a:pPr>
            <a:endParaRPr lang="en-US" dirty="0">
              <a:solidFill>
                <a:srgbClr val="000000"/>
              </a:solidFill>
              <a:latin typeface="Calibri" panose="020F0502020204030204" pitchFamily="34" charset="0"/>
            </a:endParaRPr>
          </a:p>
          <a:p>
            <a:pPr defTabSz="966489">
              <a:defRPr/>
            </a:pPr>
            <a:endParaRPr lang="en-US" dirty="0">
              <a:solidFill>
                <a:srgbClr val="000000"/>
              </a:solidFill>
              <a:latin typeface="Calibri" panose="020F0502020204030204" pitchFamily="34" charset="0"/>
            </a:endParaRPr>
          </a:p>
          <a:p>
            <a:pPr defTabSz="966489">
              <a:defRPr/>
            </a:pPr>
            <a:endParaRPr lang="en-US" dirty="0">
              <a:solidFill>
                <a:srgbClr val="000000"/>
              </a:solidFill>
              <a:latin typeface="Calibri" panose="020F0502020204030204" pitchFamily="34" charset="0"/>
            </a:endParaRPr>
          </a:p>
          <a:p>
            <a:pPr defTabSz="966489">
              <a:defRPr/>
            </a:pPr>
            <a:endParaRPr lang="en-US" dirty="0">
              <a:solidFill>
                <a:srgbClr val="000000"/>
              </a:solidFill>
              <a:latin typeface="Calibri" panose="020F0502020204030204" pitchFamily="34" charset="0"/>
            </a:endParaRPr>
          </a:p>
          <a:p>
            <a:pPr defTabSz="966489">
              <a:defRPr/>
            </a:pPr>
            <a:endParaRPr lang="en-US" dirty="0">
              <a:solidFill>
                <a:srgbClr val="000000"/>
              </a:solidFill>
              <a:latin typeface="Calibri" panose="020F0502020204030204" pitchFamily="34" charset="0"/>
            </a:endParaRPr>
          </a:p>
          <a:p>
            <a:pPr defTabSz="966489">
              <a:defRPr/>
            </a:pPr>
            <a:endParaRPr lang="en-US" dirty="0">
              <a:solidFill>
                <a:srgbClr val="000000"/>
              </a:solidFill>
              <a:latin typeface="Calibri" panose="020F0502020204030204" pitchFamily="34" charset="0"/>
            </a:endParaRPr>
          </a:p>
          <a:p>
            <a:pPr defTabSz="966489">
              <a:defRPr/>
            </a:pPr>
            <a:endParaRPr lang="en-US" dirty="0">
              <a:solidFill>
                <a:srgbClr val="000000"/>
              </a:solidFill>
              <a:latin typeface="Calibri" panose="020F0502020204030204" pitchFamily="34" charset="0"/>
            </a:endParaRPr>
          </a:p>
          <a:p>
            <a:pPr defTabSz="966489">
              <a:defRPr/>
            </a:pPr>
            <a:endParaRPr lang="en-US" dirty="0">
              <a:solidFill>
                <a:srgbClr val="000000"/>
              </a:solidFill>
              <a:latin typeface="Calibri" panose="020F0502020204030204" pitchFamily="34" charset="0"/>
            </a:endParaRPr>
          </a:p>
          <a:p>
            <a:pPr defTabSz="966489">
              <a:defRPr/>
            </a:pPr>
            <a:r>
              <a:rPr lang="en-US" b="1" dirty="0">
                <a:solidFill>
                  <a:srgbClr val="000000"/>
                </a:solidFill>
                <a:latin typeface="Calibri" panose="020F0502020204030204" pitchFamily="34" charset="0"/>
              </a:rPr>
              <a:t>BEFORE YOU BEGIN CLASS</a:t>
            </a:r>
          </a:p>
          <a:p>
            <a:pPr defTabSz="966489">
              <a:defRPr/>
            </a:pPr>
            <a:r>
              <a:rPr lang="en-US" dirty="0">
                <a:solidFill>
                  <a:srgbClr val="000000"/>
                </a:solidFill>
                <a:latin typeface="Calibri" panose="020F0502020204030204" pitchFamily="34" charset="0"/>
              </a:rPr>
              <a:t>Before discussing the Color Wheel of Emotions and covering the content of this theme, you should do the following:</a:t>
            </a:r>
          </a:p>
          <a:p>
            <a:pPr marL="191515" indent="-191515" defTabSz="966489">
              <a:buFont typeface="Arial" panose="020B0604020202020204" pitchFamily="34" charset="0"/>
              <a:buChar char="•"/>
              <a:defRPr/>
            </a:pPr>
            <a:r>
              <a:rPr lang="en-US" dirty="0">
                <a:solidFill>
                  <a:srgbClr val="000000"/>
                </a:solidFill>
                <a:latin typeface="Calibri" panose="020F0502020204030204" pitchFamily="34" charset="0"/>
              </a:rPr>
              <a:t>Make any announcements that are needed regarding the training, timing of training, or process to become a foster or adoptive parent.</a:t>
            </a:r>
          </a:p>
          <a:p>
            <a:pPr marL="191515" indent="-191515" defTabSz="966489">
              <a:buFont typeface="Arial" panose="020B0604020202020204" pitchFamily="34" charset="0"/>
              <a:buChar char="•"/>
              <a:defRPr/>
            </a:pPr>
            <a:r>
              <a:rPr lang="en-US" dirty="0">
                <a:solidFill>
                  <a:srgbClr val="000000"/>
                </a:solidFill>
                <a:latin typeface="Calibri" panose="020F0502020204030204" pitchFamily="34" charset="0"/>
              </a:rPr>
              <a:t>Take out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and direct participants to this theme in their </a:t>
            </a:r>
            <a:r>
              <a:rPr lang="en-US" b="1" dirty="0">
                <a:solidFill>
                  <a:srgbClr val="000000"/>
                </a:solidFill>
                <a:latin typeface="Calibri" panose="020F0502020204030204" pitchFamily="34" charset="0"/>
              </a:rPr>
              <a:t>Manual. </a:t>
            </a:r>
            <a:r>
              <a:rPr lang="en-US" dirty="0">
                <a:solidFill>
                  <a:srgbClr val="000000"/>
                </a:solidFill>
                <a:latin typeface="Calibri" panose="020F0502020204030204" pitchFamily="34" charset="0"/>
              </a:rPr>
              <a:t>Remind participants that the Competencies for today’s theme are in their </a:t>
            </a:r>
            <a:r>
              <a:rPr lang="en-US" b="1" dirty="0">
                <a:solidFill>
                  <a:srgbClr val="000000"/>
                </a:solidFill>
                <a:latin typeface="Calibri" panose="020F0502020204030204" pitchFamily="34" charset="0"/>
              </a:rPr>
              <a:t>Manual</a:t>
            </a:r>
            <a:r>
              <a:rPr lang="en-US" dirty="0">
                <a:solidFill>
                  <a:srgbClr val="000000"/>
                </a:solidFill>
                <a:latin typeface="Calibri" panose="020F0502020204030204" pitchFamily="34" charset="0"/>
              </a:rPr>
              <a:t>.</a:t>
            </a:r>
          </a:p>
          <a:p>
            <a:pPr marL="191515" indent="-191515" defTabSz="966489">
              <a:buFont typeface="Arial" panose="020B0604020202020204" pitchFamily="34" charset="0"/>
              <a:buChar char="•"/>
              <a:defRPr/>
            </a:pPr>
            <a:r>
              <a:rPr lang="en-US" dirty="0">
                <a:solidFill>
                  <a:srgbClr val="000000"/>
                </a:solidFill>
                <a:latin typeface="Calibri" panose="020F0502020204030204" pitchFamily="34" charset="0"/>
              </a:rPr>
              <a:t>Review the agenda for the theme. Facilitators should add a slide to the PPT deck that includes the agenda so that they can review it with participants.  Make sure to include start and end times and any breaks that will be taken during the session. </a:t>
            </a:r>
          </a:p>
          <a:p>
            <a:pPr marL="191515" indent="-191515" defTabSz="966489">
              <a:buFont typeface="Arial" panose="020B0604020202020204" pitchFamily="34" charset="0"/>
              <a:buChar char="•"/>
              <a:defRPr/>
            </a:pPr>
            <a:r>
              <a:rPr lang="en-US" dirty="0">
                <a:solidFill>
                  <a:srgbClr val="000000"/>
                </a:solidFill>
                <a:latin typeface="Calibri" panose="020F0502020204030204" pitchFamily="34" charset="0"/>
              </a:rPr>
              <a:t>Encourage participants to be engaged and active learners.  </a:t>
            </a:r>
          </a:p>
          <a:p>
            <a:pPr marL="191515" indent="-191515" defTabSz="966489">
              <a:buFont typeface="Arial" panose="020B0604020202020204" pitchFamily="34" charset="0"/>
              <a:buChar char="•"/>
              <a:defRPr/>
            </a:pPr>
            <a:r>
              <a:rPr lang="en-US" dirty="0">
                <a:solidFill>
                  <a:srgbClr val="000000"/>
                </a:solidFill>
                <a:latin typeface="Calibri" panose="020F0502020204030204" pitchFamily="34" charset="0"/>
              </a:rPr>
              <a:t>Encourage participants to contact you in between classes with any questions and/or concerns. (Prior to class, list the name(s) of the facilitators on the board with contact information.)</a:t>
            </a:r>
          </a:p>
          <a:p>
            <a:pPr marL="191515" indent="-191515" defTabSz="966489">
              <a:buFont typeface="Arial" panose="020B0604020202020204" pitchFamily="34" charset="0"/>
              <a:buChar char="•"/>
              <a:defRPr/>
            </a:pPr>
            <a:r>
              <a:rPr lang="en-US" dirty="0">
                <a:solidFill>
                  <a:srgbClr val="000000"/>
                </a:solidFill>
                <a:latin typeface="Calibri" panose="020F0502020204030204" pitchFamily="34" charset="0"/>
              </a:rPr>
              <a:t>Remind participants to put out their name tents (these can either be made by the participants during the first class or the agency can print out name tents and provide them to the participants at the first class).  If conducting the class on a remote platform, remind participants to type their first and last names in their screen box. </a:t>
            </a:r>
            <a:endParaRPr lang="en-US" b="1"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4FC8185A-0BEC-F545-B900-10B7EA477F55}"/>
              </a:ext>
            </a:extLst>
          </p:cNvPr>
          <p:cNvSpPr/>
          <p:nvPr/>
        </p:nvSpPr>
        <p:spPr>
          <a:xfrm>
            <a:off x="731519" y="700005"/>
            <a:ext cx="2723185" cy="374591"/>
          </a:xfrm>
          <a:prstGeom prst="rect">
            <a:avLst/>
          </a:prstGeom>
        </p:spPr>
        <p:txBody>
          <a:bodyPr wrap="none" lIns="96649" tIns="48324" rIns="96649" bIns="48324">
            <a:spAutoFit/>
          </a:bodyPr>
          <a:lstStyle/>
          <a:p>
            <a:r>
              <a:rPr lang="en-US" dirty="0">
                <a:solidFill>
                  <a:srgbClr val="183250"/>
                </a:solidFill>
                <a:latin typeface="Arial Rounded MT Bold" panose="020F0704030504030204" pitchFamily="34" charset="77"/>
              </a:rPr>
              <a:t>SUGGESTED AGENDA</a:t>
            </a:r>
          </a:p>
        </p:txBody>
      </p:sp>
      <p:graphicFrame>
        <p:nvGraphicFramePr>
          <p:cNvPr id="6" name="Table 5">
            <a:extLst>
              <a:ext uri="{FF2B5EF4-FFF2-40B4-BE49-F238E27FC236}">
                <a16:creationId xmlns:a16="http://schemas.microsoft.com/office/drawing/2014/main" id="{558507BF-4FF5-6A43-8C71-4ABBCA33DAF4}"/>
              </a:ext>
            </a:extLst>
          </p:cNvPr>
          <p:cNvGraphicFramePr>
            <a:graphicFrameLocks/>
          </p:cNvGraphicFramePr>
          <p:nvPr>
            <p:extLst>
              <p:ext uri="{D42A27DB-BD31-4B8C-83A1-F6EECF244321}">
                <p14:modId xmlns:p14="http://schemas.microsoft.com/office/powerpoint/2010/main" val="2913798151"/>
              </p:ext>
            </p:extLst>
          </p:nvPr>
        </p:nvGraphicFramePr>
        <p:xfrm>
          <a:off x="817881" y="3050383"/>
          <a:ext cx="6273800" cy="1538853"/>
        </p:xfrm>
        <a:graphic>
          <a:graphicData uri="http://schemas.openxmlformats.org/drawingml/2006/table">
            <a:tbl>
              <a:tblPr firstRow="1" bandRow="1">
                <a:tableStyleId>{22838BEF-8BB2-4498-84A7-C5851F593DF1}</a:tableStyleId>
              </a:tblPr>
              <a:tblGrid>
                <a:gridCol w="1424687">
                  <a:extLst>
                    <a:ext uri="{9D8B030D-6E8A-4147-A177-3AD203B41FA5}">
                      <a16:colId xmlns:a16="http://schemas.microsoft.com/office/drawing/2014/main" val="2179853046"/>
                    </a:ext>
                  </a:extLst>
                </a:gridCol>
                <a:gridCol w="4849113">
                  <a:extLst>
                    <a:ext uri="{9D8B030D-6E8A-4147-A177-3AD203B41FA5}">
                      <a16:colId xmlns:a16="http://schemas.microsoft.com/office/drawing/2014/main" val="3069621994"/>
                    </a:ext>
                  </a:extLst>
                </a:gridCol>
              </a:tblGrid>
              <a:tr h="630080">
                <a:tc>
                  <a:txBody>
                    <a:bodyPr/>
                    <a:lstStyle/>
                    <a:p>
                      <a:r>
                        <a:rPr lang="en-US" sz="1100" b="0" dirty="0"/>
                        <a:t>Prior to the Session start time</a:t>
                      </a:r>
                    </a:p>
                  </a:txBody>
                  <a:tcPr marL="97536" marR="97536" marT="48006" marB="48006"/>
                </a:tc>
                <a:tc>
                  <a:txBody>
                    <a:bodyPr/>
                    <a:lstStyle/>
                    <a:p>
                      <a:r>
                        <a:rPr lang="en-US" sz="1100" b="0" dirty="0"/>
                        <a:t>Color Wheel of Emotions exercise</a:t>
                      </a:r>
                    </a:p>
                  </a:txBody>
                  <a:tcPr marL="97536" marR="97536" marT="48006" marB="48006"/>
                </a:tc>
                <a:extLst>
                  <a:ext uri="{0D108BD9-81ED-4DB2-BD59-A6C34878D82A}">
                    <a16:rowId xmlns:a16="http://schemas.microsoft.com/office/drawing/2014/main" val="12709079"/>
                  </a:ext>
                </a:extLst>
              </a:tr>
              <a:tr h="227193">
                <a:tc>
                  <a:txBody>
                    <a:bodyPr/>
                    <a:lstStyle/>
                    <a:p>
                      <a:pPr marL="0" marR="0" algn="l" defTabSz="914400" rtl="0" eaLnBrk="1" latinLnBrk="0" hangingPunct="1">
                        <a:lnSpc>
                          <a:spcPct val="107000"/>
                        </a:lnSpc>
                        <a:spcBef>
                          <a:spcPts val="0"/>
                        </a:spcBef>
                        <a:spcAft>
                          <a:spcPts val="0"/>
                        </a:spcAft>
                      </a:pPr>
                      <a:r>
                        <a:rPr lang="en-US" sz="1100" b="0" i="0" kern="1200" dirty="0">
                          <a:solidFill>
                            <a:schemeClr val="dk1"/>
                          </a:solidFill>
                          <a:latin typeface="+mn-lt"/>
                          <a:ea typeface="+mn-ea"/>
                          <a:cs typeface="+mn-cs"/>
                        </a:rPr>
                        <a:t>10 minutes</a:t>
                      </a:r>
                    </a:p>
                  </a:txBody>
                  <a:tcPr marL="73152" marR="73152" marT="0" marB="0"/>
                </a:tc>
                <a:tc>
                  <a:txBody>
                    <a:bodyPr/>
                    <a:lstStyle/>
                    <a:p>
                      <a:pPr marL="0" marR="0" algn="l" defTabSz="914400" rtl="0" eaLnBrk="1" latinLnBrk="0" hangingPunct="1">
                        <a:lnSpc>
                          <a:spcPct val="107000"/>
                        </a:lnSpc>
                        <a:spcBef>
                          <a:spcPts val="0"/>
                        </a:spcBef>
                        <a:spcAft>
                          <a:spcPts val="0"/>
                        </a:spcAft>
                      </a:pPr>
                      <a:r>
                        <a:rPr lang="en-US" sz="1100" b="0" kern="1200" dirty="0">
                          <a:solidFill>
                            <a:schemeClr val="dk1"/>
                          </a:solidFill>
                          <a:latin typeface="+mn-lt"/>
                          <a:ea typeface="+mn-ea"/>
                          <a:cs typeface="+mn-cs"/>
                        </a:rPr>
                        <a:t>Section 1: Introduction: Mental Health Considerations</a:t>
                      </a:r>
                    </a:p>
                  </a:txBody>
                  <a:tcPr marL="73152" marR="73152" marT="0" marB="0"/>
                </a:tc>
                <a:extLst>
                  <a:ext uri="{0D108BD9-81ED-4DB2-BD59-A6C34878D82A}">
                    <a16:rowId xmlns:a16="http://schemas.microsoft.com/office/drawing/2014/main" val="235620429"/>
                  </a:ext>
                </a:extLst>
              </a:tr>
              <a:tr h="227193">
                <a:tc>
                  <a:txBody>
                    <a:bodyPr/>
                    <a:lstStyle/>
                    <a:p>
                      <a:pPr marL="0" marR="0" algn="l" defTabSz="914400" rtl="0" eaLnBrk="1" latinLnBrk="0" hangingPunct="1">
                        <a:lnSpc>
                          <a:spcPct val="107000"/>
                        </a:lnSpc>
                        <a:spcBef>
                          <a:spcPts val="0"/>
                        </a:spcBef>
                        <a:spcAft>
                          <a:spcPts val="0"/>
                        </a:spcAft>
                      </a:pPr>
                      <a:r>
                        <a:rPr lang="en-US" sz="1100" b="0" i="0" kern="1200" dirty="0">
                          <a:solidFill>
                            <a:schemeClr val="dk1"/>
                          </a:solidFill>
                          <a:latin typeface="+mn-lt"/>
                          <a:ea typeface="+mn-ea"/>
                          <a:cs typeface="+mn-cs"/>
                        </a:rPr>
                        <a:t>25 minutes</a:t>
                      </a:r>
                    </a:p>
                  </a:txBody>
                  <a:tcPr marL="73152" marR="73152" marT="0" marB="0"/>
                </a:tc>
                <a:tc>
                  <a:txBody>
                    <a:bodyPr/>
                    <a:lstStyle/>
                    <a:p>
                      <a:pPr marL="0" marR="0" algn="l" defTabSz="914400" rtl="0" eaLnBrk="1" latinLnBrk="0" hangingPunct="1">
                        <a:lnSpc>
                          <a:spcPct val="107000"/>
                        </a:lnSpc>
                        <a:spcBef>
                          <a:spcPts val="0"/>
                        </a:spcBef>
                        <a:spcAft>
                          <a:spcPts val="0"/>
                        </a:spcAft>
                      </a:pPr>
                      <a:r>
                        <a:rPr lang="en-US" sz="1100" b="0" kern="1200" dirty="0">
                          <a:solidFill>
                            <a:schemeClr val="dk1"/>
                          </a:solidFill>
                          <a:latin typeface="+mn-lt"/>
                          <a:ea typeface="+mn-ea"/>
                          <a:cs typeface="+mn-cs"/>
                        </a:rPr>
                        <a:t>Section 2: Understanding</a:t>
                      </a:r>
                    </a:p>
                  </a:txBody>
                  <a:tcPr marL="73152" marR="73152" marT="0" marB="0"/>
                </a:tc>
                <a:extLst>
                  <a:ext uri="{0D108BD9-81ED-4DB2-BD59-A6C34878D82A}">
                    <a16:rowId xmlns:a16="http://schemas.microsoft.com/office/drawing/2014/main" val="1637158076"/>
                  </a:ext>
                </a:extLst>
              </a:tr>
              <a:tr h="227193">
                <a:tc>
                  <a:txBody>
                    <a:bodyPr/>
                    <a:lstStyle/>
                    <a:p>
                      <a:pPr marL="0" marR="0" algn="l" defTabSz="914400" rtl="0" eaLnBrk="1" latinLnBrk="0" hangingPunct="1">
                        <a:lnSpc>
                          <a:spcPct val="107000"/>
                        </a:lnSpc>
                        <a:spcBef>
                          <a:spcPts val="0"/>
                        </a:spcBef>
                        <a:spcAft>
                          <a:spcPts val="0"/>
                        </a:spcAft>
                      </a:pPr>
                      <a:r>
                        <a:rPr lang="en-US" sz="1100" b="0" i="0" kern="1200" dirty="0">
                          <a:solidFill>
                            <a:schemeClr val="dk1"/>
                          </a:solidFill>
                          <a:latin typeface="+mn-lt"/>
                          <a:ea typeface="+mn-ea"/>
                          <a:cs typeface="+mn-cs"/>
                        </a:rPr>
                        <a:t>20 minutes</a:t>
                      </a:r>
                    </a:p>
                  </a:txBody>
                  <a:tcPr marL="73152" marR="73152" marT="0" marB="0"/>
                </a:tc>
                <a:tc>
                  <a:txBody>
                    <a:bodyPr/>
                    <a:lstStyle/>
                    <a:p>
                      <a:pPr marL="0" marR="0" algn="l" defTabSz="914400" rtl="0" eaLnBrk="1" latinLnBrk="0" hangingPunct="1">
                        <a:lnSpc>
                          <a:spcPct val="107000"/>
                        </a:lnSpc>
                        <a:spcBef>
                          <a:spcPts val="0"/>
                        </a:spcBef>
                        <a:spcAft>
                          <a:spcPts val="0"/>
                        </a:spcAft>
                      </a:pPr>
                      <a:r>
                        <a:rPr lang="en-US" sz="1100" b="0" kern="1200" dirty="0">
                          <a:solidFill>
                            <a:schemeClr val="dk1"/>
                          </a:solidFill>
                          <a:latin typeface="+mn-lt"/>
                          <a:ea typeface="+mn-ea"/>
                          <a:cs typeface="+mn-cs"/>
                        </a:rPr>
                        <a:t>Section 3: Addressing Children’s Mental Health Needs</a:t>
                      </a:r>
                    </a:p>
                  </a:txBody>
                  <a:tcPr marL="73152" marR="73152" marT="0" marB="0"/>
                </a:tc>
                <a:extLst>
                  <a:ext uri="{0D108BD9-81ED-4DB2-BD59-A6C34878D82A}">
                    <a16:rowId xmlns:a16="http://schemas.microsoft.com/office/drawing/2014/main" val="743774514"/>
                  </a:ext>
                </a:extLst>
              </a:tr>
              <a:tr h="227193">
                <a:tc>
                  <a:txBody>
                    <a:bodyPr/>
                    <a:lstStyle/>
                    <a:p>
                      <a:pPr marL="0" marR="0" algn="l" defTabSz="914400" rtl="0" eaLnBrk="1" latinLnBrk="0" hangingPunct="1">
                        <a:lnSpc>
                          <a:spcPct val="107000"/>
                        </a:lnSpc>
                        <a:spcBef>
                          <a:spcPts val="0"/>
                        </a:spcBef>
                        <a:spcAft>
                          <a:spcPts val="0"/>
                        </a:spcAft>
                      </a:pPr>
                      <a:r>
                        <a:rPr lang="en-US" sz="1100" b="0" i="0" kern="1200" dirty="0">
                          <a:solidFill>
                            <a:schemeClr val="dk1"/>
                          </a:solidFill>
                          <a:latin typeface="+mn-lt"/>
                          <a:ea typeface="+mn-ea"/>
                          <a:cs typeface="+mn-cs"/>
                        </a:rPr>
                        <a:t>5 minutes</a:t>
                      </a:r>
                    </a:p>
                  </a:txBody>
                  <a:tcPr marL="73152" marR="73152" marT="0" marB="0"/>
                </a:tc>
                <a:tc>
                  <a:txBody>
                    <a:bodyPr/>
                    <a:lstStyle/>
                    <a:p>
                      <a:pPr marL="0" marR="0" algn="l" defTabSz="914400" rtl="0" eaLnBrk="1" latinLnBrk="0" hangingPunct="1">
                        <a:lnSpc>
                          <a:spcPct val="107000"/>
                        </a:lnSpc>
                        <a:spcBef>
                          <a:spcPts val="0"/>
                        </a:spcBef>
                        <a:spcAft>
                          <a:spcPts val="0"/>
                        </a:spcAft>
                      </a:pPr>
                      <a:r>
                        <a:rPr lang="en-US" sz="1100" b="0" kern="1200" dirty="0">
                          <a:solidFill>
                            <a:schemeClr val="dk1"/>
                          </a:solidFill>
                          <a:latin typeface="+mn-lt"/>
                          <a:ea typeface="+mn-ea"/>
                          <a:cs typeface="+mn-cs"/>
                        </a:rPr>
                        <a:t>Section 4: Wrap Up</a:t>
                      </a:r>
                    </a:p>
                  </a:txBody>
                  <a:tcPr marL="73152" marR="73152" marT="0" marB="0"/>
                </a:tc>
                <a:extLst>
                  <a:ext uri="{0D108BD9-81ED-4DB2-BD59-A6C34878D82A}">
                    <a16:rowId xmlns:a16="http://schemas.microsoft.com/office/drawing/2014/main" val="2410713331"/>
                  </a:ext>
                </a:extLst>
              </a:tr>
            </a:tbl>
          </a:graphicData>
        </a:graphic>
      </p:graphicFrame>
      <p:sp>
        <p:nvSpPr>
          <p:cNvPr id="9" name="Slide Number Placeholder 6">
            <a:extLst>
              <a:ext uri="{FF2B5EF4-FFF2-40B4-BE49-F238E27FC236}">
                <a16:creationId xmlns:a16="http://schemas.microsoft.com/office/drawing/2014/main" id="{6BCA842E-A25B-F940-A14B-52FEDD4594C6}"/>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2</a:t>
            </a:fld>
            <a:endParaRPr lang="en-US" dirty="0"/>
          </a:p>
        </p:txBody>
      </p:sp>
    </p:spTree>
    <p:extLst>
      <p:ext uri="{BB962C8B-B14F-4D97-AF65-F5344CB8AC3E}">
        <p14:creationId xmlns:p14="http://schemas.microsoft.com/office/powerpoint/2010/main" val="580202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7"/>
            <a:ext cx="5852160" cy="4038618"/>
          </a:xfrm>
        </p:spPr>
        <p:txBody>
          <a:bodyPr/>
          <a:lstStyle/>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This video is called </a:t>
            </a:r>
            <a:r>
              <a:rPr lang="en-US" i="1" dirty="0">
                <a:solidFill>
                  <a:srgbClr val="000000"/>
                </a:solidFill>
                <a:latin typeface="Calibri" panose="020F0502020204030204" pitchFamily="34" charset="0"/>
              </a:rPr>
              <a:t>Addressing Children’s Mental Health Needs</a:t>
            </a:r>
            <a:r>
              <a:rPr lang="en-US" dirty="0">
                <a:solidFill>
                  <a:srgbClr val="000000"/>
                </a:solidFill>
                <a:latin typeface="Calibri" panose="020F0502020204030204" pitchFamily="34" charset="0"/>
              </a:rPr>
              <a:t>. It features Dr. Lisa Cullins, Child and Adolescent Psychiatrist, talking about considerations when addressing children’s mental health needs. It is approximately 4 minutes long.</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r>
              <a:rPr lang="en-US" dirty="0">
                <a:solidFill>
                  <a:srgbClr val="000000"/>
                </a:solidFill>
                <a:latin typeface="Calibri" panose="020F0502020204030204" pitchFamily="34" charset="0"/>
              </a:rPr>
              <a:t>Show the video.</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r>
              <a:rPr lang="en-US" dirty="0">
                <a:solidFill>
                  <a:srgbClr val="000000"/>
                </a:solidFill>
                <a:latin typeface="Calibri" panose="020F0502020204030204" pitchFamily="34" charset="0"/>
              </a:rPr>
              <a:t>As shown in the video and discussed earlier, children who are experiencing mental health issues need a thorough mental health assessment and comprehensive treatment, like on-going therapy, not just medication.  </a:t>
            </a:r>
          </a:p>
          <a:p>
            <a:endParaRPr lang="en-US" dirty="0">
              <a:solidFill>
                <a:srgbClr val="000000"/>
              </a:solidFill>
              <a:latin typeface="Calibri" panose="020F0502020204030204" pitchFamily="34" charset="0"/>
            </a:endParaRPr>
          </a:p>
          <a:p>
            <a:r>
              <a:rPr lang="en-US" i="0" dirty="0">
                <a:latin typeface="+mn-lt"/>
              </a:rPr>
              <a:t>Finding or advocating for treatment team members, like a mental health therapist, doctor, and others who have some understanding about the different</a:t>
            </a:r>
            <a:r>
              <a:rPr lang="en-US" dirty="0">
                <a:latin typeface="+mn-lt"/>
              </a:rPr>
              <a:t> </a:t>
            </a:r>
            <a:r>
              <a:rPr lang="en-US" i="0" dirty="0">
                <a:latin typeface="+mn-lt"/>
              </a:rPr>
              <a:t>forms of trauma and loss will be very helpful. </a:t>
            </a:r>
          </a:p>
          <a:p>
            <a:endParaRPr lang="en-US" i="0" dirty="0">
              <a:latin typeface="+mn-lt"/>
            </a:endParaRPr>
          </a:p>
          <a:p>
            <a:r>
              <a:rPr lang="en-US" dirty="0">
                <a:solidFill>
                  <a:srgbClr val="000000"/>
                </a:solidFill>
                <a:latin typeface="Calibri" panose="020F0502020204030204" pitchFamily="34" charset="0"/>
              </a:rPr>
              <a:t>Having open and consistent communication with the child’s team, including their mental health professionals, can help a parent who is fostering or adopting to have </a:t>
            </a:r>
            <a:r>
              <a:rPr lang="en-US" b="1" dirty="0">
                <a:solidFill>
                  <a:srgbClr val="000000"/>
                </a:solidFill>
                <a:latin typeface="Calibri" panose="020F0502020204030204" pitchFamily="34" charset="0"/>
              </a:rPr>
              <a:t>realistic expectations </a:t>
            </a:r>
            <a:r>
              <a:rPr lang="en-US" dirty="0">
                <a:solidFill>
                  <a:srgbClr val="000000"/>
                </a:solidFill>
                <a:latin typeface="Calibri" panose="020F0502020204030204" pitchFamily="34" charset="0"/>
              </a:rPr>
              <a:t>about the child’s needs and abilities (characteristic). </a:t>
            </a:r>
            <a:endParaRPr lang="en-US" i="0" dirty="0"/>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20</a:t>
            </a:fld>
            <a:endParaRPr lang="en-US" dirty="0"/>
          </a:p>
        </p:txBody>
      </p:sp>
    </p:spTree>
    <p:extLst>
      <p:ext uri="{BB962C8B-B14F-4D97-AF65-F5344CB8AC3E}">
        <p14:creationId xmlns:p14="http://schemas.microsoft.com/office/powerpoint/2010/main" val="1234926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980622"/>
          </a:xfrm>
        </p:spPr>
        <p:txBody>
          <a:bodyPr/>
          <a:lstStyle/>
          <a:p>
            <a:r>
              <a:rPr lang="en-US" b="1" dirty="0">
                <a:solidFill>
                  <a:srgbClr val="000000"/>
                </a:solidFill>
                <a:latin typeface="Calibri" panose="020F0502020204030204" pitchFamily="34" charset="0"/>
              </a:rPr>
              <a:t>FACILITATOR’S NOTE</a:t>
            </a:r>
          </a:p>
          <a:p>
            <a:r>
              <a:rPr lang="en-US" b="0" i="0" dirty="0">
                <a:solidFill>
                  <a:srgbClr val="000000"/>
                </a:solidFill>
                <a:latin typeface="Calibri" panose="020F0502020204030204" pitchFamily="34" charset="0"/>
              </a:rPr>
              <a:t>If there are parents who will be fostering in the class, use this slide and continue with the below content.</a:t>
            </a:r>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DO</a:t>
            </a:r>
          </a:p>
          <a:p>
            <a:r>
              <a:rPr lang="en-US" b="0" i="0" dirty="0">
                <a:solidFill>
                  <a:srgbClr val="000000"/>
                </a:solidFill>
                <a:latin typeface="Calibri" panose="020F0502020204030204" pitchFamily="34" charset="0"/>
              </a:rPr>
              <a:t>Refer to </a:t>
            </a:r>
            <a:r>
              <a:rPr lang="en-US" i="0" u="sng" dirty="0">
                <a:solidFill>
                  <a:srgbClr val="000000"/>
                </a:solidFill>
                <a:latin typeface="Calibri" panose="020F0502020204030204" pitchFamily="34" charset="0"/>
              </a:rPr>
              <a:t>Handout #2: Role of Parents Who are Fostering when Psychotropic Medication Has Been Prescribed</a:t>
            </a:r>
            <a:r>
              <a:rPr lang="en-US" b="1" i="0" dirty="0">
                <a:solidFill>
                  <a:srgbClr val="000000"/>
                </a:solidFill>
                <a:latin typeface="Calibri" panose="020F0502020204030204" pitchFamily="34" charset="0"/>
              </a:rPr>
              <a:t> </a:t>
            </a:r>
            <a:r>
              <a:rPr lang="en-US" b="0" i="0" dirty="0">
                <a:solidFill>
                  <a:srgbClr val="000000"/>
                </a:solidFill>
                <a:latin typeface="Calibri" panose="020F0502020204030204" pitchFamily="34" charset="0"/>
              </a:rPr>
              <a:t>and any policies and procedures specific to your setting.</a:t>
            </a:r>
          </a:p>
          <a:p>
            <a:endParaRPr lang="en-US" b="0"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PARAPHRASE</a:t>
            </a:r>
          </a:p>
          <a:p>
            <a:r>
              <a:rPr lang="en-US" dirty="0">
                <a:solidFill>
                  <a:srgbClr val="000000"/>
                </a:solidFill>
                <a:latin typeface="Calibri" panose="020F0502020204030204" pitchFamily="34" charset="0"/>
              </a:rPr>
              <a:t>If children are prescribed medication, there are policies and procedures that all parents who foster must be aware of and follow. </a:t>
            </a:r>
            <a:endParaRPr lang="en-US" b="0" kern="1200" dirty="0">
              <a:solidFill>
                <a:srgbClr val="000000"/>
              </a:solidFill>
              <a:effectLst/>
              <a:latin typeface="Calibri" panose="020F0502020204030204" pitchFamily="34" charset="0"/>
              <a:ea typeface="+mn-ea"/>
              <a:cs typeface="Arial" panose="020B0604020202020204" pitchFamily="34" charset="0"/>
            </a:endParaRPr>
          </a:p>
          <a:p>
            <a:pPr marL="374514" lvl="1" indent="-181216">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The parent who is fostering will have to work closely with the caseworker. The caseworker is responsible for working with other professionals </a:t>
            </a:r>
            <a:r>
              <a:rPr lang="en-US" dirty="0">
                <a:latin typeface="Calibri" panose="020F0502020204030204" pitchFamily="34" charset="0"/>
              </a:rPr>
              <a:t>to determine if the medication is needed and to obtain the appropriate consent or court order.</a:t>
            </a:r>
          </a:p>
          <a:p>
            <a:pPr marL="374514" lvl="1" indent="-181216">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Parents who are fostering do not</a:t>
            </a:r>
            <a:r>
              <a:rPr lang="en-US" b="1" kern="1200" dirty="0">
                <a:solidFill>
                  <a:srgbClr val="000000"/>
                </a:solidFill>
                <a:effectLst/>
                <a:latin typeface="Calibri" panose="020F0502020204030204" pitchFamily="34" charset="0"/>
                <a:ea typeface="+mn-ea"/>
                <a:cs typeface="Arial" panose="020B060402020202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have the authority to put a child on or take a child off psychotropic medications or to give a doctor permission to do so.</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If the child is prescribed psychotropic medicine, but parental rights have not been terminated, the child’s parents must give permission. This is called ‘informed parental consent for administration of psychotropic medications.” If it is not possible to get permission from the child’s parents, a judge can sign the Informed Consent form instead. </a:t>
            </a:r>
          </a:p>
        </p:txBody>
      </p:sp>
      <p:sp>
        <p:nvSpPr>
          <p:cNvPr id="4" name="Slide Number Placeholder 3"/>
          <p:cNvSpPr>
            <a:spLocks noGrp="1"/>
          </p:cNvSpPr>
          <p:nvPr>
            <p:ph type="sldNum" sz="quarter" idx="5"/>
          </p:nvPr>
        </p:nvSpPr>
        <p:spPr/>
        <p:txBody>
          <a:bodyPr/>
          <a:lstStyle/>
          <a:p>
            <a:fld id="{3B90169C-AFAA-4B3F-91CC-5EC03E22AE25}" type="slidenum">
              <a:rPr lang="en-US" smtClean="0"/>
              <a:pPr/>
              <a:t>21</a:t>
            </a:fld>
            <a:endParaRPr lang="en-US" dirty="0"/>
          </a:p>
        </p:txBody>
      </p:sp>
    </p:spTree>
    <p:extLst>
      <p:ext uri="{BB962C8B-B14F-4D97-AF65-F5344CB8AC3E}">
        <p14:creationId xmlns:p14="http://schemas.microsoft.com/office/powerpoint/2010/main" val="3191063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32886"/>
            <a:ext cx="5852160" cy="4486588"/>
          </a:xfrm>
        </p:spPr>
        <p:txBody>
          <a:bodyPr/>
          <a:lstStyle/>
          <a:p>
            <a:r>
              <a:rPr lang="en-US" b="1" kern="1200" dirty="0">
                <a:solidFill>
                  <a:srgbClr val="000000"/>
                </a:solidFill>
                <a:effectLst/>
                <a:latin typeface="+mn-lt"/>
                <a:ea typeface="+mn-ea"/>
                <a:cs typeface="Arial" panose="020B0604020202020204" pitchFamily="34" charset="0"/>
              </a:rPr>
              <a:t>FACILITATOR'S NOTE</a:t>
            </a:r>
          </a:p>
          <a:p>
            <a:r>
              <a:rPr lang="en-US" kern="1200" dirty="0">
                <a:solidFill>
                  <a:srgbClr val="000000"/>
                </a:solidFill>
                <a:effectLst/>
                <a:latin typeface="+mn-lt"/>
                <a:ea typeface="+mn-ea"/>
                <a:cs typeface="Arial" panose="020B0604020202020204" pitchFamily="34" charset="0"/>
              </a:rPr>
              <a:t>This activity uses the set of three note cards labeled Hyper, Oppositional, and Crazy that you created while preparing for the session. </a:t>
            </a:r>
            <a:r>
              <a:rPr lang="en-US" b="1" dirty="0">
                <a:solidFill>
                  <a:srgbClr val="000000"/>
                </a:solidFill>
                <a:latin typeface="+mn-lt"/>
              </a:rPr>
              <a:t>Note: if teaching in-person, you will use the index cards. After completing the activity, you can skip the next 3 slides  created for remote adaptation.</a:t>
            </a:r>
            <a:endParaRPr lang="en-US" b="1" kern="1200" dirty="0">
              <a:solidFill>
                <a:srgbClr val="000000"/>
              </a:solidFill>
              <a:effectLst/>
              <a:latin typeface="+mn-lt"/>
              <a:ea typeface="+mn-ea"/>
              <a:cs typeface="Arial" panose="020B0604020202020204" pitchFamily="34" charset="0"/>
            </a:endParaRPr>
          </a:p>
          <a:p>
            <a:endParaRPr lang="en-US" kern="1200" dirty="0">
              <a:solidFill>
                <a:srgbClr val="000000"/>
              </a:solidFill>
              <a:effectLst/>
              <a:latin typeface="+mn-lt"/>
              <a:ea typeface="+mn-ea"/>
              <a:cs typeface="Arial" panose="020B0604020202020204" pitchFamily="34" charset="0"/>
            </a:endParaRPr>
          </a:p>
          <a:p>
            <a:endParaRPr lang="en-US" b="1"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SAY</a:t>
            </a:r>
          </a:p>
          <a:p>
            <a:pPr defTabSz="966489">
              <a:defRPr/>
            </a:pPr>
            <a:r>
              <a:rPr lang="en-US" dirty="0">
                <a:effectLst/>
                <a:latin typeface="+mn-lt"/>
                <a:ea typeface="Times New Roman" panose="02020603050405020304" pitchFamily="18" charset="0"/>
                <a:cs typeface="Calibri" panose="020F0502020204030204" pitchFamily="34" charset="0"/>
              </a:rPr>
              <a:t>Today we’ve talked about parenting children with complex mental health needs. A key role for you to play is being a strong advocate for the child. Since you will be speaking up on their behalf, it is important to use and </a:t>
            </a:r>
            <a:r>
              <a:rPr lang="en-US" dirty="0">
                <a:latin typeface="+mn-lt"/>
                <a:ea typeface="Times New Roman" panose="02020603050405020304" pitchFamily="18" charset="0"/>
                <a:cs typeface="Calibri" panose="020F0502020204030204" pitchFamily="34" charset="0"/>
              </a:rPr>
              <a:t>encourage</a:t>
            </a:r>
            <a:r>
              <a:rPr lang="en-US" dirty="0">
                <a:effectLst/>
                <a:latin typeface="+mn-lt"/>
                <a:ea typeface="Times New Roman" panose="02020603050405020304" pitchFamily="18" charset="0"/>
                <a:cs typeface="Calibri" panose="020F0502020204030204" pitchFamily="34" charset="0"/>
              </a:rPr>
              <a:t> others to use appropriate and descriptive language about mental health needs. L</a:t>
            </a:r>
            <a:r>
              <a:rPr lang="en-US" kern="1200" dirty="0">
                <a:solidFill>
                  <a:srgbClr val="000000"/>
                </a:solidFill>
                <a:effectLst/>
                <a:latin typeface="+mn-lt"/>
                <a:ea typeface="+mn-ea"/>
                <a:cs typeface="Arial" panose="020B0604020202020204" pitchFamily="34" charset="0"/>
              </a:rPr>
              <a:t>et’s take a moment to consider how the words we use impact how we think and feel about mental health needs.</a:t>
            </a:r>
          </a:p>
          <a:p>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PARAPHRASE</a:t>
            </a:r>
            <a:endParaRPr lang="en-US" kern="1200" dirty="0">
              <a:solidFill>
                <a:srgbClr val="000000"/>
              </a:solidFill>
              <a:effectLst/>
              <a:latin typeface="+mn-lt"/>
              <a:ea typeface="+mn-ea"/>
              <a:cs typeface="Arial" panose="020B0604020202020204" pitchFamily="34" charset="0"/>
            </a:endParaRPr>
          </a:p>
          <a:p>
            <a:pPr marL="181216"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A person is not their diagnosis or a mental health label; human beings are much more complex.</a:t>
            </a:r>
          </a:p>
          <a:p>
            <a:pPr marL="181216"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Become aware and teach children that there </a:t>
            </a:r>
            <a:r>
              <a:rPr lang="en-US" dirty="0">
                <a:solidFill>
                  <a:srgbClr val="000000"/>
                </a:solidFill>
                <a:latin typeface="+mn-lt"/>
              </a:rPr>
              <a:t>can be</a:t>
            </a:r>
            <a:r>
              <a:rPr lang="en-US" kern="1200" dirty="0">
                <a:solidFill>
                  <a:srgbClr val="000000"/>
                </a:solidFill>
                <a:effectLst/>
                <a:latin typeface="+mn-lt"/>
                <a:ea typeface="+mn-ea"/>
                <a:cs typeface="Arial" panose="020B0604020202020204" pitchFamily="34" charset="0"/>
              </a:rPr>
              <a:t> stigma associated with mental illness and diagnoses. </a:t>
            </a:r>
            <a:r>
              <a:rPr lang="en-US" dirty="0">
                <a:solidFill>
                  <a:srgbClr val="000000"/>
                </a:solidFill>
                <a:latin typeface="+mn-lt"/>
              </a:rPr>
              <a:t>Help them remember and describe themselves as who they</a:t>
            </a:r>
            <a:r>
              <a:rPr lang="en-US" kern="1200" dirty="0">
                <a:solidFill>
                  <a:srgbClr val="000000"/>
                </a:solidFill>
                <a:effectLst/>
                <a:latin typeface="+mn-lt"/>
                <a:ea typeface="+mn-ea"/>
                <a:cs typeface="Arial" panose="020B0604020202020204" pitchFamily="34" charset="0"/>
              </a:rPr>
              <a:t> are: resilient, strong, smart, working hard - and not </a:t>
            </a:r>
            <a:r>
              <a:rPr lang="en-US" dirty="0">
                <a:solidFill>
                  <a:srgbClr val="000000"/>
                </a:solidFill>
                <a:latin typeface="+mn-lt"/>
              </a:rPr>
              <a:t>any</a:t>
            </a:r>
            <a:r>
              <a:rPr lang="en-US" kern="1200" dirty="0">
                <a:solidFill>
                  <a:srgbClr val="000000"/>
                </a:solidFill>
                <a:effectLst/>
                <a:latin typeface="+mn-lt"/>
                <a:ea typeface="+mn-ea"/>
                <a:cs typeface="Arial" panose="020B0604020202020204" pitchFamily="34" charset="0"/>
              </a:rPr>
              <a:t> random or rude words they may hear people say about them or others.</a:t>
            </a:r>
          </a:p>
          <a:p>
            <a:pPr marL="181216" indent="-181216">
              <a:buFont typeface="Arial" panose="020B0604020202020204" pitchFamily="34" charset="0"/>
              <a:buChar char="•"/>
            </a:pPr>
            <a:r>
              <a:rPr lang="en-US" dirty="0">
                <a:solidFill>
                  <a:srgbClr val="000000"/>
                </a:solidFill>
                <a:latin typeface="+mn-lt"/>
              </a:rPr>
              <a:t>Words we’ve learned from diagnoses</a:t>
            </a:r>
            <a:r>
              <a:rPr lang="en-US" kern="1200" dirty="0">
                <a:solidFill>
                  <a:srgbClr val="000000"/>
                </a:solidFill>
                <a:effectLst/>
                <a:latin typeface="+mn-lt"/>
                <a:ea typeface="+mn-ea"/>
                <a:cs typeface="Arial" panose="020B0604020202020204" pitchFamily="34" charset="0"/>
              </a:rPr>
              <a:t> should be used sparingly. Be mindful of the words we choose to label a child’s behavior that could sound diagnostic, such as hyperactive, oppositional, manic, etc. Rather, describe what is actually going on, and give kids language to do the same about how they are experiencing </a:t>
            </a:r>
            <a:r>
              <a:rPr lang="en-US" dirty="0">
                <a:solidFill>
                  <a:srgbClr val="000000"/>
                </a:solidFill>
                <a:latin typeface="+mn-lt"/>
              </a:rPr>
              <a:t>their</a:t>
            </a:r>
            <a:r>
              <a:rPr lang="en-US" kern="1200" dirty="0">
                <a:solidFill>
                  <a:srgbClr val="000000"/>
                </a:solidFill>
                <a:effectLst/>
                <a:latin typeface="+mn-lt"/>
                <a:ea typeface="+mn-ea"/>
                <a:cs typeface="Arial" panose="020B0604020202020204" pitchFamily="34" charset="0"/>
              </a:rPr>
              <a:t> symptoms, such as, “I’m feeling so sad. I don’t even want to be around people,” or “I’m so angry right now I feel like my head could explode.”</a:t>
            </a:r>
          </a:p>
          <a:p>
            <a:pPr marL="181216" indent="-181216" defTabSz="966489">
              <a:buFont typeface="Arial" panose="020B0604020202020204" pitchFamily="34" charset="0"/>
              <a:buChar char="•"/>
              <a:defRPr/>
            </a:pPr>
            <a:r>
              <a:rPr lang="en-US" b="0" kern="1200" dirty="0">
                <a:effectLst/>
                <a:latin typeface="+mn-lt"/>
                <a:ea typeface="+mn-ea"/>
                <a:cs typeface="Arial" panose="020B0604020202020204" pitchFamily="34" charset="0"/>
              </a:rPr>
              <a:t>A diagnosis, accurate or not, can follow a child into adulthood, which can affect their future opportunities. </a:t>
            </a:r>
            <a:r>
              <a:rPr lang="en-US" dirty="0">
                <a:latin typeface="+mn-lt"/>
              </a:rPr>
              <a:t>This is another reason that we should be careful.</a:t>
            </a:r>
            <a:r>
              <a:rPr lang="en-US" b="0" kern="1200" dirty="0">
                <a:effectLst/>
                <a:latin typeface="+mn-lt"/>
                <a:ea typeface="+mn-ea"/>
                <a:cs typeface="Arial" panose="020B0604020202020204" pitchFamily="34" charset="0"/>
              </a:rPr>
              <a:t> </a:t>
            </a:r>
          </a:p>
          <a:p>
            <a:pPr marL="181216" indent="-181216">
              <a:buFont typeface="Arial" panose="020B0604020202020204" pitchFamily="34" charset="0"/>
              <a:buChar char="•"/>
            </a:pPr>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SAY</a:t>
            </a:r>
          </a:p>
          <a:p>
            <a:r>
              <a:rPr lang="en-US" kern="1200" dirty="0">
                <a:solidFill>
                  <a:srgbClr val="000000"/>
                </a:solidFill>
                <a:effectLst/>
                <a:latin typeface="+mn-lt"/>
                <a:ea typeface="+mn-ea"/>
                <a:cs typeface="Arial" panose="020B0604020202020204" pitchFamily="34" charset="0"/>
              </a:rPr>
              <a:t>Let’s take a few minutes to practice our language. We’ll use these three cards.</a:t>
            </a:r>
          </a:p>
          <a:p>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DO</a:t>
            </a:r>
          </a:p>
          <a:p>
            <a:pPr marL="181216"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Fan out the set of three index cards so that participants can see them. </a:t>
            </a:r>
          </a:p>
          <a:p>
            <a:pPr marL="181216"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Invite three volunteers to come up and each choose one of the cards. </a:t>
            </a:r>
          </a:p>
          <a:p>
            <a:pPr marL="181216"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Ask one of the three volunteers to read the word on their card.</a:t>
            </a:r>
          </a:p>
          <a:p>
            <a:pPr marL="181216"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Invite the </a:t>
            </a:r>
            <a:r>
              <a:rPr lang="en-US" dirty="0">
                <a:solidFill>
                  <a:srgbClr val="000000"/>
                </a:solidFill>
                <a:latin typeface="+mn-lt"/>
              </a:rPr>
              <a:t>volunteer who chose the card</a:t>
            </a:r>
            <a:r>
              <a:rPr lang="en-US" kern="1200" dirty="0">
                <a:solidFill>
                  <a:srgbClr val="000000"/>
                </a:solidFill>
                <a:effectLst/>
                <a:latin typeface="+mn-lt"/>
                <a:ea typeface="+mn-ea"/>
                <a:cs typeface="Arial" panose="020B0604020202020204" pitchFamily="34" charset="0"/>
              </a:rPr>
              <a:t> to give a description of </a:t>
            </a:r>
            <a:r>
              <a:rPr lang="en-US" dirty="0">
                <a:solidFill>
                  <a:srgbClr val="000000"/>
                </a:solidFill>
                <a:latin typeface="+mn-lt"/>
              </a:rPr>
              <a:t>how the general public might</a:t>
            </a:r>
            <a:r>
              <a:rPr lang="en-US" kern="1200" dirty="0">
                <a:solidFill>
                  <a:srgbClr val="000000"/>
                </a:solidFill>
                <a:effectLst/>
                <a:latin typeface="+mn-lt"/>
                <a:ea typeface="+mn-ea"/>
                <a:cs typeface="Arial" panose="020B0604020202020204" pitchFamily="34" charset="0"/>
              </a:rPr>
              <a:t> describe this diagnosis/label.</a:t>
            </a:r>
          </a:p>
          <a:p>
            <a:pPr marL="181216"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Once </a:t>
            </a:r>
            <a:r>
              <a:rPr lang="en-US" dirty="0">
                <a:solidFill>
                  <a:srgbClr val="000000"/>
                </a:solidFill>
                <a:latin typeface="+mn-lt"/>
              </a:rPr>
              <a:t>each</a:t>
            </a:r>
            <a:r>
              <a:rPr lang="en-US" kern="1200" dirty="0">
                <a:solidFill>
                  <a:srgbClr val="000000"/>
                </a:solidFill>
                <a:effectLst/>
                <a:latin typeface="+mn-lt"/>
                <a:ea typeface="+mn-ea"/>
                <a:cs typeface="Arial" panose="020B0604020202020204" pitchFamily="34" charset="0"/>
              </a:rPr>
              <a:t> </a:t>
            </a:r>
            <a:r>
              <a:rPr lang="en-US" dirty="0">
                <a:solidFill>
                  <a:srgbClr val="000000"/>
                </a:solidFill>
                <a:latin typeface="+mn-lt"/>
              </a:rPr>
              <a:t>volunteer</a:t>
            </a:r>
            <a:r>
              <a:rPr lang="en-US" kern="1200" dirty="0">
                <a:solidFill>
                  <a:srgbClr val="000000"/>
                </a:solidFill>
                <a:effectLst/>
                <a:latin typeface="+mn-lt"/>
                <a:ea typeface="+mn-ea"/>
                <a:cs typeface="Arial" panose="020B0604020202020204" pitchFamily="34" charset="0"/>
              </a:rPr>
              <a:t> </a:t>
            </a:r>
            <a:r>
              <a:rPr lang="en-US" dirty="0">
                <a:solidFill>
                  <a:srgbClr val="000000"/>
                </a:solidFill>
                <a:latin typeface="+mn-lt"/>
              </a:rPr>
              <a:t>gives</a:t>
            </a:r>
            <a:r>
              <a:rPr lang="en-US" kern="1200" dirty="0">
                <a:solidFill>
                  <a:srgbClr val="000000"/>
                </a:solidFill>
                <a:effectLst/>
                <a:latin typeface="+mn-lt"/>
                <a:ea typeface="+mn-ea"/>
                <a:cs typeface="Arial" panose="020B0604020202020204" pitchFamily="34" charset="0"/>
              </a:rPr>
              <a:t> a “general public” description of the diagnosis on their card, ask the class to make the description more strength-based</a:t>
            </a:r>
            <a:r>
              <a:rPr lang="en-US" dirty="0">
                <a:solidFill>
                  <a:srgbClr val="000000"/>
                </a:solidFill>
                <a:latin typeface="+mn-lt"/>
              </a:rPr>
              <a:t>. </a:t>
            </a:r>
          </a:p>
          <a:p>
            <a:pPr marL="181216" indent="-181216">
              <a:buFont typeface="Arial" panose="020B0604020202020204" pitchFamily="34" charset="0"/>
              <a:buChar char="•"/>
            </a:pPr>
            <a:r>
              <a:rPr lang="en-US" dirty="0">
                <a:solidFill>
                  <a:srgbClr val="000000"/>
                </a:solidFill>
                <a:latin typeface="+mn-lt"/>
              </a:rPr>
              <a:t>Invite the class to imagine the child is listening as you create descriptions that are accurate and thoughtful of the child’s self-image.</a:t>
            </a:r>
          </a:p>
          <a:p>
            <a:pPr marL="181216"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Reinforce descriptive terms rather than labels and h</a:t>
            </a:r>
            <a:r>
              <a:rPr lang="en-US" dirty="0">
                <a:solidFill>
                  <a:srgbClr val="000000"/>
                </a:solidFill>
                <a:latin typeface="+mn-lt"/>
              </a:rPr>
              <a:t>ave the co-facilitator write them on the flip chart or white board.</a:t>
            </a:r>
            <a:endParaRPr lang="en-US" kern="1200" dirty="0">
              <a:solidFill>
                <a:srgbClr val="000000"/>
              </a:solidFill>
              <a:effectLst/>
              <a:latin typeface="+mn-lt"/>
              <a:ea typeface="+mn-ea"/>
              <a:cs typeface="Arial" panose="020B0604020202020204" pitchFamily="34" charset="0"/>
            </a:endParaRPr>
          </a:p>
          <a:p>
            <a:pPr marL="181216" indent="-181216">
              <a:buFont typeface="Arial" panose="020B0604020202020204" pitchFamily="34" charset="0"/>
              <a:buChar char="•"/>
            </a:pPr>
            <a:r>
              <a:rPr lang="en-US" dirty="0">
                <a:solidFill>
                  <a:srgbClr val="000000"/>
                </a:solidFill>
                <a:latin typeface="+mn-lt"/>
              </a:rPr>
              <a:t>If the class doesn’t seem to know any strengths-based descriptions for these diagnosis/labels draw from the samples listed below. </a:t>
            </a:r>
            <a:endParaRPr lang="en-US" kern="1200" dirty="0">
              <a:solidFill>
                <a:srgbClr val="000000"/>
              </a:solidFill>
              <a:effectLst/>
              <a:latin typeface="+mn-lt"/>
              <a:ea typeface="+mn-ea"/>
              <a:cs typeface="Arial" panose="020B0604020202020204" pitchFamily="34" charset="0"/>
            </a:endParaRPr>
          </a:p>
          <a:p>
            <a:pPr marL="181216" indent="-181216" defTabSz="966489">
              <a:buFont typeface="Arial" panose="020B0604020202020204" pitchFamily="34" charset="0"/>
              <a:buChar char="•"/>
              <a:defRPr/>
            </a:pPr>
            <a:r>
              <a:rPr lang="en-US" kern="1200" dirty="0">
                <a:solidFill>
                  <a:srgbClr val="000000"/>
                </a:solidFill>
                <a:effectLst/>
                <a:latin typeface="+mn-lt"/>
                <a:ea typeface="+mn-ea"/>
                <a:cs typeface="Arial" panose="020B0604020202020204" pitchFamily="34" charset="0"/>
              </a:rPr>
              <a:t>Repeat for </a:t>
            </a:r>
            <a:r>
              <a:rPr lang="en-US" dirty="0">
                <a:solidFill>
                  <a:srgbClr val="000000"/>
                </a:solidFill>
                <a:latin typeface="+mn-lt"/>
              </a:rPr>
              <a:t>each card. </a:t>
            </a:r>
            <a:endParaRPr lang="en-US" kern="1200" dirty="0">
              <a:solidFill>
                <a:srgbClr val="000000"/>
              </a:solidFill>
              <a:effectLst/>
              <a:latin typeface="+mn-lt"/>
              <a:ea typeface="+mn-ea"/>
              <a:cs typeface="Arial" panose="020B0604020202020204" pitchFamily="34" charset="0"/>
            </a:endParaRPr>
          </a:p>
          <a:p>
            <a:pPr marL="181216" indent="-181216" defTabSz="966489">
              <a:buFont typeface="Arial" panose="020B0604020202020204" pitchFamily="34" charset="0"/>
              <a:buChar char="•"/>
              <a:defRPr/>
            </a:pPr>
            <a:endParaRPr lang="en-US" kern="1200" dirty="0">
              <a:solidFill>
                <a:srgbClr val="000000"/>
              </a:solidFill>
              <a:effectLst/>
              <a:latin typeface="+mn-lt"/>
              <a:ea typeface="+mn-ea"/>
              <a:cs typeface="Arial" panose="020B0604020202020204" pitchFamily="34" charset="0"/>
            </a:endParaRPr>
          </a:p>
          <a:p>
            <a:pPr defTabSz="966489">
              <a:defRPr/>
            </a:pPr>
            <a:r>
              <a:rPr lang="en-US" b="1" u="sng" dirty="0">
                <a:solidFill>
                  <a:srgbClr val="E94B6A"/>
                </a:solidFill>
                <a:latin typeface="+mn-lt"/>
              </a:rPr>
              <a:t>Adaptation for Remote Platform</a:t>
            </a:r>
          </a:p>
          <a:p>
            <a:pPr defTabSz="966489">
              <a:defRPr/>
            </a:pPr>
            <a:r>
              <a:rPr lang="en-US" dirty="0">
                <a:latin typeface="+mn-lt"/>
              </a:rPr>
              <a:t>Use the following 3 slides. </a:t>
            </a:r>
            <a:r>
              <a:rPr lang="en-US" dirty="0">
                <a:solidFill>
                  <a:prstClr val="black"/>
                </a:solidFill>
                <a:latin typeface="+mn-lt"/>
              </a:rPr>
              <a:t>As each slide/card is shown, ask the class what this word brings up for the general public. Brainstorm words that are more strengths based using the above prompts. Use chat or unmute to get responses from the group. </a:t>
            </a:r>
            <a:endParaRPr lang="en-US" dirty="0">
              <a:solidFill>
                <a:srgbClr val="000000"/>
              </a:solidFill>
              <a:latin typeface="+mn-lt"/>
            </a:endParaRPr>
          </a:p>
          <a:p>
            <a:pPr defTabSz="966489">
              <a:defRPr/>
            </a:pPr>
            <a:endParaRPr lang="en-US" dirty="0">
              <a:solidFill>
                <a:srgbClr val="000000"/>
              </a:solidFill>
              <a:latin typeface="+mn-lt"/>
            </a:endParaRPr>
          </a:p>
          <a:p>
            <a:pPr defTabSz="966489">
              <a:defRPr/>
            </a:pPr>
            <a:r>
              <a:rPr lang="en-US" dirty="0">
                <a:solidFill>
                  <a:srgbClr val="000000"/>
                </a:solidFill>
                <a:latin typeface="+mn-lt"/>
              </a:rPr>
              <a:t>Keep the larger group engaged by asking for raised hands, thumbs up or adding a poll about whether the term is strengths based. </a:t>
            </a:r>
            <a:endParaRPr lang="en-US" b="1" dirty="0">
              <a:solidFill>
                <a:srgbClr val="000000"/>
              </a:solidFill>
              <a:latin typeface="+mn-lt"/>
            </a:endParaRPr>
          </a:p>
          <a:p>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FACILITATOR’S NOTE</a:t>
            </a:r>
          </a:p>
          <a:p>
            <a:r>
              <a:rPr lang="en-US" u="sng" dirty="0">
                <a:solidFill>
                  <a:srgbClr val="000000"/>
                </a:solidFill>
                <a:latin typeface="+mn-lt"/>
              </a:rPr>
              <a:t>Sample s</a:t>
            </a:r>
            <a:r>
              <a:rPr lang="en-US" u="sng" kern="1200" dirty="0">
                <a:solidFill>
                  <a:srgbClr val="000000"/>
                </a:solidFill>
                <a:effectLst/>
                <a:latin typeface="+mn-lt"/>
                <a:ea typeface="+mn-ea"/>
                <a:cs typeface="Arial" panose="020B0604020202020204" pitchFamily="34" charset="0"/>
              </a:rPr>
              <a:t>trength-based descriptions </a:t>
            </a:r>
          </a:p>
          <a:p>
            <a:r>
              <a:rPr lang="en-US" kern="1200" dirty="0">
                <a:solidFill>
                  <a:srgbClr val="000000"/>
                </a:solidFill>
                <a:effectLst/>
                <a:latin typeface="+mn-lt"/>
                <a:ea typeface="+mn-ea"/>
                <a:cs typeface="Arial" panose="020B0604020202020204" pitchFamily="34" charset="0"/>
              </a:rPr>
              <a:t>Card 1: Hyper</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Full of energy all the time</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Engine runs fast</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Doesn’t seem to sleep as much as other kids their age</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Has a lot of pep in their step </a:t>
            </a:r>
          </a:p>
          <a:p>
            <a:r>
              <a:rPr lang="en-US" kern="1200" dirty="0">
                <a:solidFill>
                  <a:srgbClr val="000000"/>
                </a:solidFill>
                <a:effectLst/>
                <a:latin typeface="+mn-lt"/>
                <a:ea typeface="+mn-ea"/>
                <a:cs typeface="Arial" panose="020B0604020202020204" pitchFamily="34" charset="0"/>
              </a:rPr>
              <a:t> </a:t>
            </a:r>
          </a:p>
          <a:p>
            <a:r>
              <a:rPr lang="en-US" kern="1200" dirty="0">
                <a:solidFill>
                  <a:srgbClr val="000000"/>
                </a:solidFill>
                <a:effectLst/>
                <a:latin typeface="+mn-lt"/>
                <a:ea typeface="+mn-ea"/>
                <a:cs typeface="Arial" panose="020B0604020202020204" pitchFamily="34" charset="0"/>
              </a:rPr>
              <a:t>Card 2: Oppositional</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Has not yet learned the limits and rules in families, school, etc.</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Needs extra guidance and support to stay on track</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Has a hard time accepting rules/limits</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Still learning boundaries </a:t>
            </a:r>
          </a:p>
          <a:p>
            <a:r>
              <a:rPr lang="en-US" kern="1200" dirty="0">
                <a:solidFill>
                  <a:srgbClr val="000000"/>
                </a:solidFill>
                <a:effectLst/>
                <a:latin typeface="+mn-lt"/>
                <a:ea typeface="+mn-ea"/>
                <a:cs typeface="Arial" panose="020B0604020202020204" pitchFamily="34" charset="0"/>
              </a:rPr>
              <a:t> </a:t>
            </a:r>
          </a:p>
          <a:p>
            <a:r>
              <a:rPr lang="en-US" kern="1200" dirty="0">
                <a:solidFill>
                  <a:srgbClr val="000000"/>
                </a:solidFill>
                <a:effectLst/>
                <a:latin typeface="+mn-lt"/>
                <a:ea typeface="+mn-ea"/>
                <a:cs typeface="Arial" panose="020B0604020202020204" pitchFamily="34" charset="0"/>
              </a:rPr>
              <a:t>Card 3: Crazy</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In a lot of emotional pain</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Heart and head are feeling really mixed up right now</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Working hard and struggling to make sense of all they’ve experienced </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3B90169C-AFAA-4B3F-91CC-5EC03E22AE25}" type="slidenum">
              <a:rPr lang="en-US" smtClean="0"/>
              <a:pPr/>
              <a:t>22</a:t>
            </a:fld>
            <a:endParaRPr lang="en-US" dirty="0"/>
          </a:p>
        </p:txBody>
      </p:sp>
    </p:spTree>
    <p:extLst>
      <p:ext uri="{BB962C8B-B14F-4D97-AF65-F5344CB8AC3E}">
        <p14:creationId xmlns:p14="http://schemas.microsoft.com/office/powerpoint/2010/main" val="355100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8600" y="831850"/>
            <a:ext cx="4318000" cy="3238500"/>
          </a:xfrm>
        </p:spPr>
      </p:sp>
      <p:sp>
        <p:nvSpPr>
          <p:cNvPr id="3" name="Notes Placeholder 2"/>
          <p:cNvSpPr>
            <a:spLocks noGrp="1"/>
          </p:cNvSpPr>
          <p:nvPr>
            <p:ph type="body" idx="1"/>
          </p:nvPr>
        </p:nvSpPr>
        <p:spPr/>
        <p:txBody>
          <a:bodyPr/>
          <a:lstStyle/>
          <a:p>
            <a:pPr defTabSz="966489">
              <a:defRPr/>
            </a:pPr>
            <a:r>
              <a:rPr lang="en-US" b="1" u="sng" dirty="0">
                <a:solidFill>
                  <a:srgbClr val="E94B6A"/>
                </a:solidFill>
                <a:latin typeface="+mn-lt"/>
              </a:rPr>
              <a:t>Adaptation for Remote Platform</a:t>
            </a:r>
          </a:p>
          <a:p>
            <a:pPr defTabSz="966489">
              <a:defRPr/>
            </a:pPr>
            <a:r>
              <a:rPr lang="en-US" dirty="0">
                <a:solidFill>
                  <a:prstClr val="black"/>
                </a:solidFill>
                <a:latin typeface="+mn-lt"/>
              </a:rPr>
              <a:t>Ask the class what this word can mean to the general public. Brainstorm words that are more strengths-based using the above prompts. Use chat or unmute to get responses from the group. </a:t>
            </a:r>
            <a:endParaRPr lang="en-US" dirty="0">
              <a:solidFill>
                <a:srgbClr val="000000"/>
              </a:solidFill>
              <a:latin typeface="+mn-lt"/>
            </a:endParaRPr>
          </a:p>
          <a:p>
            <a:pPr defTabSz="966489">
              <a:defRPr/>
            </a:pPr>
            <a:endParaRPr lang="en-US" dirty="0">
              <a:solidFill>
                <a:srgbClr val="000000"/>
              </a:solidFill>
              <a:latin typeface="+mn-lt"/>
            </a:endParaRPr>
          </a:p>
          <a:p>
            <a:pPr defTabSz="966489">
              <a:defRPr/>
            </a:pPr>
            <a:r>
              <a:rPr lang="en-US" dirty="0">
                <a:solidFill>
                  <a:srgbClr val="000000"/>
                </a:solidFill>
                <a:latin typeface="+mn-lt"/>
              </a:rPr>
              <a:t>Keep the larger group engaged by asking for raised hands, thumbs up or adding a poll about whether the term is strengths based. </a:t>
            </a:r>
            <a:endParaRPr lang="en-US" b="1" dirty="0">
              <a:solidFill>
                <a:srgbClr val="000000"/>
              </a:solidFill>
              <a:latin typeface="+mn-lt"/>
            </a:endParaRPr>
          </a:p>
          <a:p>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FACILITATOR’S NOTE</a:t>
            </a:r>
          </a:p>
          <a:p>
            <a:r>
              <a:rPr lang="en-US" u="sng" dirty="0">
                <a:solidFill>
                  <a:srgbClr val="000000"/>
                </a:solidFill>
                <a:latin typeface="+mn-lt"/>
              </a:rPr>
              <a:t>Sample S</a:t>
            </a:r>
            <a:r>
              <a:rPr lang="en-US" u="sng" kern="1200" dirty="0">
                <a:solidFill>
                  <a:srgbClr val="000000"/>
                </a:solidFill>
                <a:effectLst/>
                <a:latin typeface="+mn-lt"/>
                <a:ea typeface="+mn-ea"/>
                <a:cs typeface="Arial" panose="020B0604020202020204" pitchFamily="34" charset="0"/>
              </a:rPr>
              <a:t>trength-based descriptions</a:t>
            </a:r>
            <a:endParaRPr lang="en-US" kern="1200" dirty="0">
              <a:solidFill>
                <a:srgbClr val="000000"/>
              </a:solidFill>
              <a:effectLst/>
              <a:latin typeface="+mn-lt"/>
              <a:ea typeface="+mn-ea"/>
              <a:cs typeface="Arial" panose="020B0604020202020204" pitchFamily="34" charset="0"/>
            </a:endParaRPr>
          </a:p>
          <a:p>
            <a:r>
              <a:rPr lang="en-US" kern="1200" dirty="0">
                <a:solidFill>
                  <a:srgbClr val="000000"/>
                </a:solidFill>
                <a:effectLst/>
                <a:latin typeface="+mn-lt"/>
                <a:ea typeface="+mn-ea"/>
                <a:cs typeface="Arial" panose="020B0604020202020204" pitchFamily="34" charset="0"/>
              </a:rPr>
              <a:t>Card 1: Hyper</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Full of energy all the time</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Engine runs fast</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Doesn’t seem to sleep as much as other kids their age</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Has a lot of pep in their step </a:t>
            </a:r>
          </a:p>
          <a:p>
            <a:r>
              <a:rPr lang="en-US" kern="1200" dirty="0">
                <a:solidFill>
                  <a:srgbClr val="000000"/>
                </a:solidFill>
                <a:effectLst/>
                <a:latin typeface="+mn-lt"/>
                <a:ea typeface="+mn-ea"/>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t>23</a:t>
            </a:fld>
            <a:endParaRPr lang="en-US" dirty="0"/>
          </a:p>
        </p:txBody>
      </p:sp>
    </p:spTree>
    <p:extLst>
      <p:ext uri="{BB962C8B-B14F-4D97-AF65-F5344CB8AC3E}">
        <p14:creationId xmlns:p14="http://schemas.microsoft.com/office/powerpoint/2010/main" val="1404944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pPr defTabSz="966489">
              <a:defRPr/>
            </a:pPr>
            <a:r>
              <a:rPr lang="en-US" b="1" u="sng" dirty="0">
                <a:solidFill>
                  <a:srgbClr val="E94B6A"/>
                </a:solidFill>
                <a:latin typeface="+mn-lt"/>
              </a:rPr>
              <a:t>Adaptation for Remote Platform</a:t>
            </a:r>
          </a:p>
          <a:p>
            <a:pPr defTabSz="966489">
              <a:defRPr/>
            </a:pPr>
            <a:r>
              <a:rPr lang="en-US" dirty="0">
                <a:solidFill>
                  <a:prstClr val="black"/>
                </a:solidFill>
                <a:latin typeface="+mn-lt"/>
              </a:rPr>
              <a:t>Ask the class what this word can mean to the general public. Brainstorm words that are more strengths based using the above prompts. Use chat or unmute to get responses from the group. </a:t>
            </a:r>
            <a:endParaRPr lang="en-US" dirty="0">
              <a:solidFill>
                <a:srgbClr val="000000"/>
              </a:solidFill>
              <a:latin typeface="+mn-lt"/>
            </a:endParaRPr>
          </a:p>
          <a:p>
            <a:pPr defTabSz="966489">
              <a:defRPr/>
            </a:pPr>
            <a:endParaRPr lang="en-US" dirty="0">
              <a:solidFill>
                <a:srgbClr val="000000"/>
              </a:solidFill>
              <a:latin typeface="+mn-lt"/>
            </a:endParaRPr>
          </a:p>
          <a:p>
            <a:pPr defTabSz="966489">
              <a:defRPr/>
            </a:pPr>
            <a:r>
              <a:rPr lang="en-US" dirty="0">
                <a:solidFill>
                  <a:srgbClr val="000000"/>
                </a:solidFill>
                <a:latin typeface="+mn-lt"/>
              </a:rPr>
              <a:t>Keep the larger group engaged by asking for raised hands, thumbs up or adding a poll about whether the term is strengths-based. </a:t>
            </a:r>
            <a:endParaRPr lang="en-US" b="1" dirty="0">
              <a:solidFill>
                <a:srgbClr val="000000"/>
              </a:solidFill>
              <a:latin typeface="+mn-lt"/>
            </a:endParaRPr>
          </a:p>
          <a:p>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FACILITATOR’S NOTE</a:t>
            </a:r>
          </a:p>
          <a:p>
            <a:r>
              <a:rPr lang="en-US" u="sng" dirty="0">
                <a:solidFill>
                  <a:srgbClr val="000000"/>
                </a:solidFill>
                <a:latin typeface="+mn-lt"/>
              </a:rPr>
              <a:t>Sample S</a:t>
            </a:r>
            <a:r>
              <a:rPr lang="en-US" u="sng" kern="1200" dirty="0">
                <a:solidFill>
                  <a:srgbClr val="000000"/>
                </a:solidFill>
                <a:effectLst/>
                <a:latin typeface="+mn-lt"/>
                <a:ea typeface="+mn-ea"/>
                <a:cs typeface="Arial" panose="020B0604020202020204" pitchFamily="34" charset="0"/>
              </a:rPr>
              <a:t>trength-based descriptions</a:t>
            </a:r>
            <a:endParaRPr lang="en-US" dirty="0">
              <a:latin typeface="+mn-lt"/>
            </a:endParaRPr>
          </a:p>
          <a:p>
            <a:r>
              <a:rPr lang="en-US" kern="1200" dirty="0">
                <a:solidFill>
                  <a:srgbClr val="000000"/>
                </a:solidFill>
                <a:effectLst/>
                <a:latin typeface="+mn-lt"/>
                <a:ea typeface="+mn-ea"/>
                <a:cs typeface="Arial" panose="020B0604020202020204" pitchFamily="34" charset="0"/>
              </a:rPr>
              <a:t>Card 2: Oppositional</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Has not yet learned the limits and rules in families, school, etc.</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Needs extra guidance and support to stay on track</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Has a hard time accepting rules and limits</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Still learning boundaries </a:t>
            </a: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pPr/>
              <a:t>24</a:t>
            </a:fld>
            <a:endParaRPr lang="en-US" dirty="0"/>
          </a:p>
        </p:txBody>
      </p:sp>
    </p:spTree>
    <p:extLst>
      <p:ext uri="{BB962C8B-B14F-4D97-AF65-F5344CB8AC3E}">
        <p14:creationId xmlns:p14="http://schemas.microsoft.com/office/powerpoint/2010/main" val="909691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pPr defTabSz="966489">
              <a:defRPr/>
            </a:pPr>
            <a:r>
              <a:rPr lang="en-US" b="1" u="sng" dirty="0">
                <a:solidFill>
                  <a:srgbClr val="E94B6A"/>
                </a:solidFill>
                <a:latin typeface="+mn-lt"/>
              </a:rPr>
              <a:t>Adaptation for Remote Platform</a:t>
            </a:r>
          </a:p>
          <a:p>
            <a:pPr defTabSz="966489">
              <a:defRPr/>
            </a:pPr>
            <a:r>
              <a:rPr lang="en-US" dirty="0">
                <a:solidFill>
                  <a:prstClr val="black"/>
                </a:solidFill>
                <a:latin typeface="+mn-lt"/>
              </a:rPr>
              <a:t>Ask the class what this word means to the general public. Brainstorm words that are more strengths-based using the above prompts. Use chat or unmute to get responses from the group. </a:t>
            </a:r>
            <a:endParaRPr lang="en-US" dirty="0">
              <a:solidFill>
                <a:srgbClr val="000000"/>
              </a:solidFill>
              <a:latin typeface="+mn-lt"/>
            </a:endParaRPr>
          </a:p>
          <a:p>
            <a:pPr defTabSz="966489">
              <a:defRPr/>
            </a:pPr>
            <a:endParaRPr lang="en-US" dirty="0">
              <a:solidFill>
                <a:srgbClr val="000000"/>
              </a:solidFill>
              <a:latin typeface="+mn-lt"/>
            </a:endParaRPr>
          </a:p>
          <a:p>
            <a:pPr defTabSz="966489">
              <a:defRPr/>
            </a:pPr>
            <a:r>
              <a:rPr lang="en-US" dirty="0">
                <a:solidFill>
                  <a:srgbClr val="000000"/>
                </a:solidFill>
                <a:latin typeface="+mn-lt"/>
              </a:rPr>
              <a:t>Keep the larger group engaged by asking for raised hands, thumbs up or adding a poll about whether the term is strengths based. </a:t>
            </a:r>
            <a:endParaRPr lang="en-US" b="1" dirty="0">
              <a:solidFill>
                <a:srgbClr val="000000"/>
              </a:solidFill>
              <a:latin typeface="+mn-lt"/>
            </a:endParaRPr>
          </a:p>
          <a:p>
            <a:endParaRPr lang="en-US" dirty="0">
              <a:solidFill>
                <a:srgbClr val="000000"/>
              </a:solidFill>
              <a:latin typeface="+mn-lt"/>
            </a:endParaRPr>
          </a:p>
          <a:p>
            <a:endParaRPr lang="en-US" kern="1200" dirty="0">
              <a:solidFill>
                <a:srgbClr val="000000"/>
              </a:solidFill>
              <a:effectLst/>
              <a:latin typeface="+mn-lt"/>
              <a:ea typeface="+mn-ea"/>
              <a:cs typeface="Arial" panose="020B0604020202020204" pitchFamily="34" charset="0"/>
            </a:endParaRPr>
          </a:p>
          <a:p>
            <a:r>
              <a:rPr lang="en-US" b="1" kern="1200" dirty="0">
                <a:solidFill>
                  <a:srgbClr val="000000"/>
                </a:solidFill>
                <a:effectLst/>
                <a:latin typeface="+mn-lt"/>
                <a:ea typeface="+mn-ea"/>
                <a:cs typeface="Arial" panose="020B0604020202020204" pitchFamily="34" charset="0"/>
              </a:rPr>
              <a:t>FACILITATOR’S NOTE</a:t>
            </a:r>
          </a:p>
          <a:p>
            <a:r>
              <a:rPr lang="en-US" u="sng" dirty="0">
                <a:solidFill>
                  <a:srgbClr val="000000"/>
                </a:solidFill>
                <a:latin typeface="+mn-lt"/>
              </a:rPr>
              <a:t>Sample S</a:t>
            </a:r>
            <a:r>
              <a:rPr lang="en-US" u="sng" kern="1200" dirty="0">
                <a:solidFill>
                  <a:srgbClr val="000000"/>
                </a:solidFill>
                <a:effectLst/>
                <a:latin typeface="+mn-lt"/>
                <a:ea typeface="+mn-ea"/>
                <a:cs typeface="Arial" panose="020B0604020202020204" pitchFamily="34" charset="0"/>
              </a:rPr>
              <a:t>trength-based descriptions</a:t>
            </a:r>
            <a:endParaRPr lang="en-US" dirty="0">
              <a:latin typeface="+mn-lt"/>
            </a:endParaRPr>
          </a:p>
          <a:p>
            <a:r>
              <a:rPr lang="en-US" kern="1200" dirty="0">
                <a:solidFill>
                  <a:srgbClr val="000000"/>
                </a:solidFill>
                <a:effectLst/>
                <a:latin typeface="+mn-lt"/>
                <a:ea typeface="+mn-ea"/>
                <a:cs typeface="Arial" panose="020B0604020202020204" pitchFamily="34" charset="0"/>
              </a:rPr>
              <a:t>Card 3: Crazy</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In a lot of emotional pain</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Heart and head are feeling really mixed up right now</a:t>
            </a:r>
          </a:p>
          <a:p>
            <a:pPr marL="374514" lvl="1" indent="-181216">
              <a:buFont typeface="Arial" panose="020B0604020202020204" pitchFamily="34" charset="0"/>
              <a:buChar char="•"/>
            </a:pPr>
            <a:r>
              <a:rPr lang="en-US" kern="1200" dirty="0">
                <a:solidFill>
                  <a:srgbClr val="000000"/>
                </a:solidFill>
                <a:effectLst/>
                <a:latin typeface="+mn-lt"/>
                <a:ea typeface="+mn-ea"/>
                <a:cs typeface="Arial" panose="020B0604020202020204" pitchFamily="34" charset="0"/>
              </a:rPr>
              <a:t>Working hard and struggling to make sense of all they’ve experienced </a:t>
            </a:r>
          </a:p>
          <a:p>
            <a:pPr marL="374514" lvl="1" indent="-181216">
              <a:buFont typeface="Arial" panose="020B0604020202020204" pitchFamily="34" charset="0"/>
              <a:buChar char="•"/>
            </a:pPr>
            <a:endParaRPr lang="en-US" kern="1200" dirty="0">
              <a:solidFill>
                <a:srgbClr val="000000"/>
              </a:solidFill>
              <a:effectLst/>
              <a:latin typeface="+mn-lt"/>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B90169C-AFAA-4B3F-91CC-5EC03E22AE25}" type="slidenum">
              <a:rPr lang="en-US" smtClean="0"/>
              <a:t>25</a:t>
            </a:fld>
            <a:endParaRPr lang="en-US" dirty="0"/>
          </a:p>
        </p:txBody>
      </p:sp>
    </p:spTree>
    <p:extLst>
      <p:ext uri="{BB962C8B-B14F-4D97-AF65-F5344CB8AC3E}">
        <p14:creationId xmlns:p14="http://schemas.microsoft.com/office/powerpoint/2010/main" val="952256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SAY</a:t>
            </a:r>
          </a:p>
          <a:p>
            <a:r>
              <a:rPr lang="en-US" dirty="0">
                <a:solidFill>
                  <a:srgbClr val="000000"/>
                </a:solidFill>
                <a:latin typeface="Calibri"/>
                <a:cs typeface="Calibri"/>
              </a:rPr>
              <a:t>Let's listen to the story of Jessica, who was able to overcome tremendous challenges, including a teen pregnancy and significant behavioral problems in the past. This clip is taken from the documentary </a:t>
            </a:r>
            <a:r>
              <a:rPr lang="en-US" i="1" dirty="0">
                <a:solidFill>
                  <a:srgbClr val="000000"/>
                </a:solidFill>
                <a:latin typeface="Calibri"/>
                <a:cs typeface="Calibri"/>
              </a:rPr>
              <a:t>FOSTER</a:t>
            </a:r>
            <a:r>
              <a:rPr lang="en-US" dirty="0">
                <a:solidFill>
                  <a:srgbClr val="000000"/>
                </a:solidFill>
                <a:latin typeface="Calibri"/>
                <a:cs typeface="Calibri"/>
              </a:rPr>
              <a:t>, which features young adults who spent time in foster care.</a:t>
            </a:r>
            <a:endParaRPr lang="en-US" dirty="0">
              <a:solidFill>
                <a:srgbClr val="000000"/>
              </a:solidFill>
              <a:latin typeface="Calibri" panose="020F0502020204030204" pitchFamily="34" charset="0"/>
              <a:cs typeface="Calibri"/>
            </a:endParaRPr>
          </a:p>
          <a:p>
            <a:endParaRPr lang="en-US" dirty="0">
              <a:solidFill>
                <a:srgbClr val="000000"/>
              </a:solidFill>
              <a:latin typeface="Calibri"/>
              <a:cs typeface="Calibri"/>
            </a:endParaRPr>
          </a:p>
          <a:p>
            <a:r>
              <a:rPr lang="en-US" b="1" dirty="0">
                <a:solidFill>
                  <a:srgbClr val="000000"/>
                </a:solidFill>
                <a:latin typeface="Calibri" panose="020F0502020204030204" pitchFamily="34" charset="0"/>
              </a:rPr>
              <a:t>DO</a:t>
            </a:r>
          </a:p>
          <a:p>
            <a:pPr defTabSz="966489">
              <a:defRPr/>
            </a:pPr>
            <a:r>
              <a:rPr lang="en-US" dirty="0">
                <a:solidFill>
                  <a:srgbClr val="000000"/>
                </a:solidFill>
                <a:latin typeface="Calibri"/>
                <a:cs typeface="Calibri"/>
              </a:rPr>
              <a:t>Show the video clip </a:t>
            </a:r>
            <a:r>
              <a:rPr lang="en-US" i="1" dirty="0">
                <a:solidFill>
                  <a:srgbClr val="000000"/>
                </a:solidFill>
                <a:latin typeface="Calibri"/>
                <a:cs typeface="Calibri"/>
              </a:rPr>
              <a:t>Jessica’s Success</a:t>
            </a:r>
            <a:r>
              <a:rPr lang="en-US" dirty="0">
                <a:solidFill>
                  <a:srgbClr val="000000"/>
                </a:solidFill>
                <a:latin typeface="Calibri"/>
                <a:cs typeface="Calibri"/>
              </a:rPr>
              <a:t>. </a:t>
            </a:r>
            <a:r>
              <a:rPr lang="en-US" i="0" dirty="0">
                <a:solidFill>
                  <a:srgbClr val="000000"/>
                </a:solidFill>
                <a:latin typeface="Calibri"/>
                <a:cs typeface="Calibri"/>
              </a:rPr>
              <a:t>It is </a:t>
            </a:r>
            <a:r>
              <a:rPr lang="en-US" i="0" dirty="0">
                <a:solidFill>
                  <a:srgbClr val="000000"/>
                </a:solidFill>
                <a:latin typeface="Calibri"/>
                <a:ea typeface="Calibri" panose="020F0502020204030204" pitchFamily="34" charset="0"/>
                <a:cs typeface="Calibri"/>
              </a:rPr>
              <a:t>approximately 2 minutes</a:t>
            </a:r>
            <a:r>
              <a:rPr lang="en-US" i="1" dirty="0">
                <a:solidFill>
                  <a:srgbClr val="000000"/>
                </a:solidFill>
                <a:latin typeface="Calibri"/>
                <a:ea typeface="Calibri" panose="020F0502020204030204" pitchFamily="34" charset="0"/>
                <a:cs typeface="Calibri"/>
              </a:rPr>
              <a:t> </a:t>
            </a:r>
            <a:r>
              <a:rPr lang="en-US" i="0" dirty="0">
                <a:solidFill>
                  <a:srgbClr val="000000"/>
                </a:solidFill>
                <a:latin typeface="Calibri"/>
                <a:ea typeface="Calibri" panose="020F0502020204030204" pitchFamily="34" charset="0"/>
                <a:cs typeface="Calibri"/>
              </a:rPr>
              <a:t>long.</a:t>
            </a:r>
            <a:r>
              <a:rPr lang="en-US" dirty="0">
                <a:solidFill>
                  <a:srgbClr val="000000"/>
                </a:solidFill>
                <a:latin typeface="Calibri"/>
                <a:ea typeface="Calibri" panose="020F0502020204030204" pitchFamily="34" charset="0"/>
                <a:cs typeface="Calibri"/>
              </a:rPr>
              <a:t> </a:t>
            </a:r>
            <a:r>
              <a:rPr lang="en-US" dirty="0">
                <a:solidFill>
                  <a:srgbClr val="000000"/>
                </a:solidFill>
                <a:latin typeface="Calibri"/>
                <a:cs typeface="Calibri"/>
              </a:rPr>
              <a:t>Lead a brief discussion following it. </a:t>
            </a:r>
            <a:endParaRPr lang="en-US" dirty="0">
              <a:solidFill>
                <a:srgbClr val="000000"/>
              </a:solidFill>
              <a:latin typeface="Calibri" panose="020F0502020204030204" pitchFamily="34" charset="0"/>
              <a:cs typeface="Calibri"/>
            </a:endParaRPr>
          </a:p>
          <a:p>
            <a:endParaRPr lang="en-US" dirty="0">
              <a:solidFill>
                <a:srgbClr val="000000"/>
              </a:solidFill>
              <a:latin typeface="Calibri" panose="020F0502020204030204" pitchFamily="34" charset="0"/>
            </a:endParaRPr>
          </a:p>
          <a:p>
            <a:r>
              <a:rPr lang="en-US" b="1" dirty="0">
                <a:solidFill>
                  <a:srgbClr val="000000"/>
                </a:solidFill>
                <a:latin typeface="Calibri"/>
                <a:cs typeface="Calibri"/>
              </a:rPr>
              <a:t>ASK</a:t>
            </a:r>
          </a:p>
          <a:p>
            <a:r>
              <a:rPr lang="en-US" dirty="0">
                <a:solidFill>
                  <a:srgbClr val="000000"/>
                </a:solidFill>
                <a:latin typeface="Calibri"/>
                <a:cs typeface="Calibri"/>
              </a:rPr>
              <a:t>While Jessica experienced huge obstacles, she was able to get a Master's degree, now has a professional job and is successfully parenting. What did you hear her say that contributed most to her success? Reinforce:  People who believed in her and never gave up on her.  </a:t>
            </a:r>
          </a:p>
          <a:p>
            <a:endParaRPr lang="en-US" dirty="0">
              <a:solidFill>
                <a:srgbClr val="000000"/>
              </a:solidFill>
              <a:latin typeface="Calibri"/>
              <a:cs typeface="Calibri"/>
            </a:endParaRPr>
          </a:p>
          <a:p>
            <a:r>
              <a:rPr lang="en-US" dirty="0">
                <a:solidFill>
                  <a:srgbClr val="000000"/>
                </a:solidFill>
                <a:latin typeface="Calibri"/>
                <a:cs typeface="Calibri"/>
              </a:rPr>
              <a:t>If you were parenting Jessica, what is one thing you would have done to show her you believed in her?</a:t>
            </a:r>
          </a:p>
          <a:p>
            <a:endParaRPr lang="en-US" b="1" dirty="0">
              <a:solidFill>
                <a:srgbClr val="000000"/>
              </a:solidFill>
              <a:latin typeface="Calibri"/>
              <a:cs typeface="Calibri"/>
            </a:endParaRPr>
          </a:p>
          <a:p>
            <a:r>
              <a:rPr lang="en-US" b="1" dirty="0">
                <a:solidFill>
                  <a:srgbClr val="000000"/>
                </a:solidFill>
                <a:latin typeface="Calibri"/>
                <a:cs typeface="Calibri"/>
              </a:rPr>
              <a:t>DO</a:t>
            </a:r>
          </a:p>
          <a:p>
            <a:r>
              <a:rPr lang="en-US" dirty="0">
                <a:solidFill>
                  <a:srgbClr val="000000"/>
                </a:solidFill>
                <a:latin typeface="Calibri"/>
                <a:cs typeface="Calibri"/>
              </a:rPr>
              <a:t>Solicit a few answers from participants, acknowledging efforts.</a:t>
            </a:r>
          </a:p>
          <a:p>
            <a:endParaRPr lang="en-US" dirty="0">
              <a:latin typeface="Calibri"/>
              <a:cs typeface="Calibri"/>
            </a:endParaRPr>
          </a:p>
          <a:p>
            <a:r>
              <a:rPr lang="en-US" b="1" dirty="0">
                <a:latin typeface="Calibri"/>
                <a:cs typeface="Calibri"/>
              </a:rPr>
              <a:t>SAY</a:t>
            </a:r>
          </a:p>
          <a:p>
            <a:r>
              <a:rPr lang="en-US" dirty="0">
                <a:latin typeface="Calibri"/>
                <a:cs typeface="Calibri"/>
              </a:rPr>
              <a:t>As we always say, “At the end of the day, the most overwhelming key to a child’s success is the positive involvement of parents.”</a:t>
            </a:r>
          </a:p>
          <a:p>
            <a:endParaRPr lang="en-US" dirty="0">
              <a:latin typeface="Calibri"/>
              <a:cs typeface="Calibri"/>
            </a:endParaRPr>
          </a:p>
          <a:p>
            <a:r>
              <a:rPr lang="en-US" dirty="0">
                <a:latin typeface="Calibri"/>
                <a:cs typeface="Calibri"/>
              </a:rPr>
              <a:t>Even if there are challenges when you are parenting children with mental health considerations, their success is possible, and your unwavering support will be critical in making that happen.  </a:t>
            </a:r>
          </a:p>
        </p:txBody>
      </p:sp>
      <p:sp>
        <p:nvSpPr>
          <p:cNvPr id="4" name="Slide Number Placeholder 3"/>
          <p:cNvSpPr>
            <a:spLocks noGrp="1"/>
          </p:cNvSpPr>
          <p:nvPr>
            <p:ph type="sldNum" sz="quarter" idx="5"/>
          </p:nvPr>
        </p:nvSpPr>
        <p:spPr/>
        <p:txBody>
          <a:bodyPr/>
          <a:lstStyle/>
          <a:p>
            <a:fld id="{3B90169C-AFAA-4B3F-91CC-5EC03E22AE25}" type="slidenum">
              <a:rPr lang="en-US" smtClean="0"/>
              <a:pPr/>
              <a:t>26</a:t>
            </a:fld>
            <a:endParaRPr lang="en-US" dirty="0"/>
          </a:p>
        </p:txBody>
      </p:sp>
    </p:spTree>
    <p:extLst>
      <p:ext uri="{BB962C8B-B14F-4D97-AF65-F5344CB8AC3E}">
        <p14:creationId xmlns:p14="http://schemas.microsoft.com/office/powerpoint/2010/main" val="3403797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pPr defTabSz="1021413">
              <a:defRPr/>
            </a:pPr>
            <a:r>
              <a:rPr lang="en-US" b="1" dirty="0">
                <a:solidFill>
                  <a:srgbClr val="000000"/>
                </a:solidFill>
                <a:latin typeface="Calibri" panose="020F0502020204030204" pitchFamily="34" charset="0"/>
              </a:rPr>
              <a:t>FACILITATOR'S NOTE</a:t>
            </a:r>
            <a:r>
              <a:rPr lang="en-US" dirty="0">
                <a:solidFill>
                  <a:srgbClr val="000000"/>
                </a:solidFill>
                <a:latin typeface="Calibri" panose="020F0502020204030204" pitchFamily="34" charset="0"/>
              </a:rPr>
              <a:t> </a:t>
            </a:r>
          </a:p>
          <a:p>
            <a:pPr defTabSz="1021413">
              <a:defRPr/>
            </a:pPr>
            <a:r>
              <a:rPr lang="en-US" dirty="0">
                <a:solidFill>
                  <a:srgbClr val="000000"/>
                </a:solidFill>
                <a:latin typeface="Calibri" panose="020F0502020204030204" pitchFamily="34" charset="0"/>
              </a:rPr>
              <a:t>If time permits do this reflection in class. If time is short, ask participants to do on their own at home. This activity should take approximately 5 minutes. </a:t>
            </a:r>
          </a:p>
          <a:p>
            <a:pPr defTabSz="1021413">
              <a:defRPr/>
            </a:pPr>
            <a:endParaRPr lang="en-US" b="1" dirty="0">
              <a:solidFill>
                <a:srgbClr val="000000"/>
              </a:solidFill>
              <a:latin typeface="Calibri" panose="020F0502020204030204" pitchFamily="34" charset="0"/>
            </a:endParaRPr>
          </a:p>
          <a:p>
            <a:pPr defTabSz="1021413">
              <a:defRPr/>
            </a:pPr>
            <a:r>
              <a:rPr lang="en-US" b="1" dirty="0">
                <a:solidFill>
                  <a:srgbClr val="000000"/>
                </a:solidFill>
                <a:latin typeface="Calibri" panose="020F0502020204030204" pitchFamily="34" charset="0"/>
              </a:rPr>
              <a:t>SAY</a:t>
            </a:r>
          </a:p>
          <a:p>
            <a:pPr defTabSz="1021413">
              <a:defRPr/>
            </a:pPr>
            <a:r>
              <a:rPr lang="en-US" dirty="0">
                <a:solidFill>
                  <a:srgbClr val="000000"/>
                </a:solidFill>
                <a:latin typeface="Calibri" panose="020F0502020204030204" pitchFamily="34" charset="0"/>
              </a:rPr>
              <a:t>Now, we’ll take a few minutes to reflect on what we’ve learned in this theme. </a:t>
            </a:r>
          </a:p>
          <a:p>
            <a:pPr defTabSz="1021413">
              <a:defRPr/>
            </a:pPr>
            <a:endParaRPr lang="en-US" b="1" dirty="0">
              <a:solidFill>
                <a:srgbClr val="000000"/>
              </a:solidFill>
              <a:latin typeface="Calibri" panose="020F0502020204030204" pitchFamily="34" charset="0"/>
            </a:endParaRPr>
          </a:p>
          <a:p>
            <a:pPr defTabSz="1021413">
              <a:defRPr/>
            </a:pPr>
            <a:r>
              <a:rPr lang="en-US" dirty="0">
                <a:solidFill>
                  <a:srgbClr val="000000"/>
                </a:solidFill>
                <a:latin typeface="Calibri" panose="020F0502020204030204" pitchFamily="34" charset="0"/>
              </a:rPr>
              <a:t>Please open your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for this theme. Take about 5 minutes to mull over any or all of the questions on the slide. Write your thoughts in your </a:t>
            </a:r>
            <a:r>
              <a:rPr lang="en-US" b="1" dirty="0">
                <a:solidFill>
                  <a:srgbClr val="000000"/>
                </a:solidFill>
                <a:latin typeface="Calibri" panose="020F0502020204030204" pitchFamily="34" charset="0"/>
              </a:rPr>
              <a:t>Participant Resource Manual. </a:t>
            </a:r>
          </a:p>
          <a:p>
            <a:pPr defTabSz="966489">
              <a:defRPr/>
            </a:pPr>
            <a:endParaRPr lang="en-US" b="0" kern="1200" dirty="0">
              <a:solidFill>
                <a:srgbClr val="000000"/>
              </a:solidFill>
              <a:effectLst/>
              <a:latin typeface="Calibri" panose="020F050202020403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27</a:t>
            </a:fld>
            <a:endParaRPr lang="en-US" dirty="0"/>
          </a:p>
        </p:txBody>
      </p:sp>
      <p:sp>
        <p:nvSpPr>
          <p:cNvPr id="6" name="Slide Number Placeholder 6">
            <a:extLst>
              <a:ext uri="{FF2B5EF4-FFF2-40B4-BE49-F238E27FC236}">
                <a16:creationId xmlns:a16="http://schemas.microsoft.com/office/drawing/2014/main" id="{892F1CEB-EDA4-3346-B599-C367402217F0}"/>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27</a:t>
            </a:fld>
            <a:endParaRPr lang="en-US" dirty="0"/>
          </a:p>
        </p:txBody>
      </p:sp>
    </p:spTree>
    <p:extLst>
      <p:ext uri="{BB962C8B-B14F-4D97-AF65-F5344CB8AC3E}">
        <p14:creationId xmlns:p14="http://schemas.microsoft.com/office/powerpoint/2010/main" val="6779890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8"/>
            <a:ext cx="5852160" cy="4844605"/>
          </a:xfrm>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Allow 5 minutes for this section. </a:t>
            </a: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PARAPHRASE</a:t>
            </a:r>
          </a:p>
          <a:p>
            <a:pPr defTabSz="966489">
              <a:defRPr/>
            </a:pPr>
            <a:r>
              <a:rPr lang="en-US" dirty="0">
                <a:solidFill>
                  <a:srgbClr val="000000"/>
                </a:solidFill>
                <a:latin typeface="Calibri" panose="020F0502020204030204" pitchFamily="34" charset="0"/>
              </a:rPr>
              <a:t>Now, it’s time to wrap up. Before we do, l want to briefly highlight a few points from this theme: </a:t>
            </a:r>
            <a:endParaRPr lang="en-US" kern="1200" dirty="0">
              <a:solidFill>
                <a:srgbClr val="000000"/>
              </a:solidFill>
              <a:effectLst/>
              <a:latin typeface="Calibri" panose="020F0502020204030204" pitchFamily="34" charset="0"/>
              <a:ea typeface="+mn-ea"/>
              <a:cs typeface="+mn-cs"/>
            </a:endParaRP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We all have mental health needs and considerations that impact our body, mind, and spirit - we all need to tend to these needs to stay well. </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Mental health is impacted by our life experiences and who and what is and has surrounded us, including stressors, supports, culture, community, beliefs, etc.</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Atypical behavior should not always be viewed as mental illness - context matters. Behavior has tremendous capacity for change with time, circumstances and support.</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It makes sense for children who have experienced separation, loss, and trauma to be profoundly affected, possibly in all areas of their development. This should always be considered in mental health assessment, diagnosing and treatment.</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Medication is appropriate for a select number of children. It should be carefully considered and will not take away all problems. It should be partnered with therapies, supports and other possible changes in the child’s routine.</a:t>
            </a:r>
          </a:p>
          <a:p>
            <a:pPr marL="374514" lvl="1"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Arial" panose="020B0604020202020204" pitchFamily="34" charset="0"/>
              </a:rPr>
              <a:t>A parent who is fostering has a very specific role when medications are prescribed and needs to be aware of those requirements and responsibilities.  There </a:t>
            </a:r>
            <a:r>
              <a:rPr lang="en-US" dirty="0">
                <a:solidFill>
                  <a:srgbClr val="000000"/>
                </a:solidFill>
                <a:latin typeface="Calibri" panose="020F0502020204030204" pitchFamily="34" charset="0"/>
              </a:rPr>
              <a:t>is a</a:t>
            </a:r>
            <a:r>
              <a:rPr lang="en-US" kern="1200" dirty="0">
                <a:solidFill>
                  <a:srgbClr val="000000"/>
                </a:solidFill>
                <a:effectLst/>
                <a:latin typeface="Calibri" panose="020F0502020204030204" pitchFamily="34" charset="0"/>
                <a:ea typeface="+mn-ea"/>
                <a:cs typeface="Arial" panose="020B0604020202020204" pitchFamily="34" charset="0"/>
              </a:rPr>
              <a:t> handout in this theme to support knowledge in this area.</a:t>
            </a:r>
          </a:p>
          <a:p>
            <a:pPr marL="374514" lvl="1" indent="-181216" defTabSz="966489">
              <a:buFont typeface="Arial" panose="020B0604020202020204" pitchFamily="34" charset="0"/>
              <a:buChar char="•"/>
              <a:defRPr/>
            </a:pPr>
            <a:r>
              <a:rPr lang="en-US" kern="1200" dirty="0">
                <a:solidFill>
                  <a:srgbClr val="000000"/>
                </a:solidFill>
                <a:effectLst/>
                <a:latin typeface="Calibri" panose="020F0502020204030204" pitchFamily="34" charset="0"/>
                <a:ea typeface="+mn-ea"/>
                <a:cs typeface="Arial" panose="020B0604020202020204" pitchFamily="34" charset="0"/>
              </a:rPr>
              <a:t>Advocacy, teamwork and knowledgeable professional support will be key to address mental health considerations.</a:t>
            </a:r>
          </a:p>
          <a:p>
            <a:endParaRPr lang="en-US" dirty="0">
              <a:solidFill>
                <a:srgbClr val="000000"/>
              </a:solidFill>
              <a:latin typeface="Calibri" panose="020F0502020204030204" pitchFamily="34" charset="0"/>
            </a:endParaRPr>
          </a:p>
        </p:txBody>
      </p:sp>
      <p:sp>
        <p:nvSpPr>
          <p:cNvPr id="6" name="Slide Number Placeholder 6">
            <a:extLst>
              <a:ext uri="{FF2B5EF4-FFF2-40B4-BE49-F238E27FC236}">
                <a16:creationId xmlns:a16="http://schemas.microsoft.com/office/drawing/2014/main" id="{8FBF65C2-1E92-BA42-96D1-B43C45D0290F}"/>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28</a:t>
            </a:fld>
            <a:endParaRPr lang="en-US" dirty="0"/>
          </a:p>
        </p:txBody>
      </p:sp>
    </p:spTree>
    <p:extLst>
      <p:ext uri="{BB962C8B-B14F-4D97-AF65-F5344CB8AC3E}">
        <p14:creationId xmlns:p14="http://schemas.microsoft.com/office/powerpoint/2010/main" val="1083162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u="none" kern="1200" dirty="0">
                <a:solidFill>
                  <a:srgbClr val="000000"/>
                </a:solidFill>
                <a:effectLst/>
                <a:latin typeface="+mn-lt"/>
                <a:ea typeface="+mn-ea"/>
                <a:cs typeface="+mn-cs"/>
              </a:rPr>
              <a:t>SAY</a:t>
            </a:r>
          </a:p>
          <a:p>
            <a:pPr defTabSz="966489">
              <a:defRPr/>
            </a:pPr>
            <a:r>
              <a:rPr lang="en-US" kern="1200" dirty="0">
                <a:solidFill>
                  <a:srgbClr val="000000"/>
                </a:solidFill>
                <a:effectLst/>
                <a:latin typeface="+mn-lt"/>
                <a:ea typeface="+mn-ea"/>
                <a:cs typeface="+mn-cs"/>
              </a:rPr>
              <a:t>It is critical that as you go through this journey, you continue to enhance your knowledge and skills.  We can only provide you with so much information during this training, so it is important that you continue your own learning by taking advantage of resources that are available to you.  This theme has lots of resources that will help you continue to learn more about this critical topic </a:t>
            </a:r>
            <a:r>
              <a:rPr lang="en-US" dirty="0">
                <a:solidFill>
                  <a:srgbClr val="000000"/>
                </a:solidFill>
                <a:latin typeface="+mn-lt"/>
                <a:cs typeface="+mn-cs"/>
              </a:rPr>
              <a:t>that y</a:t>
            </a:r>
            <a:r>
              <a:rPr lang="en-US" kern="1200" dirty="0">
                <a:solidFill>
                  <a:srgbClr val="000000"/>
                </a:solidFill>
                <a:effectLst/>
                <a:latin typeface="+mn-lt"/>
                <a:ea typeface="+mn-ea"/>
                <a:cs typeface="+mn-cs"/>
              </a:rPr>
              <a:t>ou can find in the resources on the NTDC website or in CapLEARN. That is where you will find the article we talked about earlier, </a:t>
            </a:r>
            <a:r>
              <a:rPr lang="en-US" b="0" i="0" dirty="0">
                <a:effectLst/>
                <a:latin typeface="Calibri" panose="020F0502020204030204" pitchFamily="34" charset="0"/>
                <a:cs typeface="Calibri" panose="020F0502020204030204" pitchFamily="34" charset="0"/>
              </a:rPr>
              <a:t>Summary of </a:t>
            </a:r>
            <a:r>
              <a:rPr lang="en-US" kern="1200" dirty="0">
                <a:solidFill>
                  <a:srgbClr val="000000"/>
                </a:solidFill>
                <a:effectLst/>
                <a:latin typeface="+mn-lt"/>
                <a:ea typeface="+mn-ea"/>
                <a:cs typeface="+mn-cs"/>
              </a:rPr>
              <a:t>The Seven Core Issues, so be sure to read it. </a:t>
            </a:r>
          </a:p>
          <a:p>
            <a:pPr defTabSz="966489">
              <a:defRPr/>
            </a:pPr>
            <a:r>
              <a:rPr lang="en-US" dirty="0">
                <a:solidFill>
                  <a:srgbClr val="000000"/>
                </a:solidFill>
                <a:latin typeface="+mn-lt"/>
                <a:cs typeface="+mn-cs"/>
              </a:rPr>
              <a:t> </a:t>
            </a:r>
          </a:p>
          <a:p>
            <a:pPr defTabSz="966489">
              <a:defRPr/>
            </a:pPr>
            <a:r>
              <a:rPr lang="en-US" kern="1200" dirty="0">
                <a:solidFill>
                  <a:srgbClr val="000000"/>
                </a:solidFill>
                <a:effectLst/>
                <a:latin typeface="+mn-lt"/>
                <a:ea typeface="+mn-ea"/>
                <a:cs typeface="+mn-cs"/>
              </a:rPr>
              <a:t>There </a:t>
            </a:r>
            <a:r>
              <a:rPr lang="en-US" dirty="0">
                <a:solidFill>
                  <a:srgbClr val="000000"/>
                </a:solidFill>
                <a:latin typeface="+mn-lt"/>
                <a:cs typeface="+mn-cs"/>
              </a:rPr>
              <a:t>you will also find information on</a:t>
            </a:r>
            <a:r>
              <a:rPr lang="en-US" kern="1200" dirty="0">
                <a:solidFill>
                  <a:srgbClr val="000000"/>
                </a:solidFill>
                <a:effectLst/>
                <a:latin typeface="Calibri" panose="020F0502020204030204" pitchFamily="34" charset="0"/>
                <a:ea typeface="+mn-ea"/>
                <a:cs typeface="Arial" panose="020B0604020202020204" pitchFamily="34" charset="0"/>
              </a:rPr>
              <a:t> the National Alliance on Mental Illness (NAMI), which is a resource for family members of those living with mental illness and has educational materials, and support groups. </a:t>
            </a:r>
          </a:p>
          <a:p>
            <a:endParaRPr lang="en-US" dirty="0">
              <a:solidFill>
                <a:srgbClr val="000000"/>
              </a:solidFill>
              <a:latin typeface="+mn-lt"/>
              <a:cs typeface="+mn-cs"/>
            </a:endParaRPr>
          </a:p>
        </p:txBody>
      </p:sp>
      <p:sp>
        <p:nvSpPr>
          <p:cNvPr id="4" name="Slide Number Placeholder 3"/>
          <p:cNvSpPr>
            <a:spLocks noGrp="1"/>
          </p:cNvSpPr>
          <p:nvPr>
            <p:ph type="sldNum" sz="quarter" idx="5"/>
          </p:nvPr>
        </p:nvSpPr>
        <p:spPr/>
        <p:txBody>
          <a:bodyPr/>
          <a:lstStyle/>
          <a:p>
            <a:fld id="{3B90169C-AFAA-4B3F-91CC-5EC03E22AE25}" type="slidenum">
              <a:rPr lang="en-US" smtClean="0"/>
              <a:t>29</a:t>
            </a:fld>
            <a:endParaRPr lang="en-US" dirty="0"/>
          </a:p>
        </p:txBody>
      </p:sp>
    </p:spTree>
    <p:extLst>
      <p:ext uri="{BB962C8B-B14F-4D97-AF65-F5344CB8AC3E}">
        <p14:creationId xmlns:p14="http://schemas.microsoft.com/office/powerpoint/2010/main" val="223050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0038" y="862013"/>
            <a:ext cx="4435475" cy="3327400"/>
          </a:xfrm>
        </p:spPr>
      </p:sp>
      <p:sp>
        <p:nvSpPr>
          <p:cNvPr id="3" name="Notes Placeholder 2"/>
          <p:cNvSpPr>
            <a:spLocks noGrp="1"/>
          </p:cNvSpPr>
          <p:nvPr>
            <p:ph type="body" idx="1"/>
          </p:nvPr>
        </p:nvSpPr>
        <p:spPr>
          <a:xfrm>
            <a:off x="819575" y="4413886"/>
            <a:ext cx="5998803" cy="4603242"/>
          </a:xfrm>
        </p:spPr>
        <p:txBody>
          <a:bodyPr/>
          <a:lstStyle/>
          <a:p>
            <a:r>
              <a:rPr lang="en-US" b="1" dirty="0">
                <a:solidFill>
                  <a:srgbClr val="000000"/>
                </a:solidFill>
                <a:latin typeface="Calibri" panose="020F0502020204030204" pitchFamily="34" charset="0"/>
              </a:rPr>
              <a:t>FACILITATOR'S NOTE</a:t>
            </a:r>
            <a:r>
              <a:rPr lang="en-US" kern="1200" dirty="0">
                <a:solidFill>
                  <a:srgbClr val="000000"/>
                </a:solidFill>
                <a:effectLst/>
                <a:latin typeface="Calibri" panose="020F0502020204030204" pitchFamily="34" charset="0"/>
                <a:ea typeface="+mn-ea"/>
                <a:cs typeface="+mn-cs"/>
              </a:rPr>
              <a:t> </a:t>
            </a:r>
          </a:p>
          <a:p>
            <a:pPr defTabSz="1021413">
              <a:defRPr/>
            </a:pPr>
            <a:r>
              <a:rPr lang="en-US" kern="1200" dirty="0">
                <a:solidFill>
                  <a:srgbClr val="000000"/>
                </a:solidFill>
                <a:effectLst/>
                <a:latin typeface="Calibri" panose="020F0502020204030204" pitchFamily="34" charset="0"/>
                <a:ea typeface="+mn-ea"/>
                <a:cs typeface="Arial" panose="020B0604020202020204" pitchFamily="34" charset="0"/>
              </a:rPr>
              <a:t>Have this slide showing onscreen as participants assemble for the first </a:t>
            </a:r>
            <a:r>
              <a:rPr lang="en-US" kern="1200" dirty="0">
                <a:solidFill>
                  <a:srgbClr val="000000"/>
                </a:solidFill>
                <a:latin typeface="Calibri" panose="020F0502020204030204" pitchFamily="34" charset="0"/>
                <a:ea typeface="+mn-ea"/>
                <a:cs typeface="Arial" panose="020B0604020202020204" pitchFamily="34" charset="0"/>
              </a:rPr>
              <a:t>class of the day</a:t>
            </a:r>
            <a:r>
              <a:rPr lang="en-US" kern="1200" dirty="0">
                <a:solidFill>
                  <a:srgbClr val="000000"/>
                </a:solidFill>
                <a:effectLst/>
                <a:latin typeface="Calibri" panose="020F0502020204030204" pitchFamily="34" charset="0"/>
                <a:ea typeface="+mn-ea"/>
                <a:cs typeface="Arial" panose="020B0604020202020204" pitchFamily="34" charset="0"/>
              </a:rPr>
              <a:t>. As participants come in, welcome them back and ask them to take a few minutes to do a self-check using the Color Wheel. </a:t>
            </a:r>
            <a:r>
              <a:rPr lang="en-US" b="1" kern="1200" dirty="0">
                <a:solidFill>
                  <a:srgbClr val="000000"/>
                </a:solidFill>
                <a:effectLst/>
                <a:latin typeface="Calibri" panose="020F0502020204030204" pitchFamily="34" charset="0"/>
                <a:ea typeface="+mn-ea"/>
                <a:cs typeface="Arial" panose="020B0604020202020204" pitchFamily="34" charset="0"/>
              </a:rPr>
              <a:t>NOTE: </a:t>
            </a:r>
            <a:r>
              <a:rPr lang="en-US" kern="1200" dirty="0">
                <a:solidFill>
                  <a:srgbClr val="000000"/>
                </a:solidFill>
                <a:effectLst/>
                <a:latin typeface="Calibri" panose="020F0502020204030204" pitchFamily="34" charset="0"/>
                <a:ea typeface="+mn-ea"/>
                <a:cs typeface="Arial" panose="020B0604020202020204" pitchFamily="34" charset="0"/>
              </a:rPr>
              <a:t>The Color Wheel should only be done one time per day</a:t>
            </a:r>
            <a:r>
              <a:rPr lang="en-US" dirty="0">
                <a:solidFill>
                  <a:srgbClr val="000000"/>
                </a:solidFill>
                <a:latin typeface="Calibri" panose="020F0502020204030204" pitchFamily="34" charset="0"/>
              </a:rPr>
              <a:t>; </a:t>
            </a:r>
            <a:r>
              <a:rPr lang="en-US" kern="1200" dirty="0">
                <a:solidFill>
                  <a:srgbClr val="000000"/>
                </a:solidFill>
                <a:effectLst/>
                <a:latin typeface="Calibri" panose="020F0502020204030204" pitchFamily="34" charset="0"/>
                <a:ea typeface="+mn-ea"/>
                <a:cs typeface="Arial" panose="020B0604020202020204" pitchFamily="34" charset="0"/>
              </a:rPr>
              <a:t>before the first theme of the day. If combining several themes together on one day, facilitate the Color Wheel at the beginning of the first class of the day as participants are coming into the room. </a:t>
            </a:r>
          </a:p>
          <a:p>
            <a:pPr defTabSz="1021413">
              <a:defRPr/>
            </a:pP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kern="1200" dirty="0">
                <a:solidFill>
                  <a:srgbClr val="000000"/>
                </a:solidFill>
                <a:effectLst/>
                <a:latin typeface="Calibri" panose="020F0502020204030204" pitchFamily="34" charset="0"/>
                <a:ea typeface="+mn-ea"/>
                <a:cs typeface="Arial" panose="020B0604020202020204" pitchFamily="34" charset="0"/>
              </a:rPr>
              <a:t>Welcome back. We are so glad that you have taken time out of your day to join us for another exciting learning opportunity. As you recall, tuning in to how you’re doing on a daily basis may not be something everyone here is used to, but this type of regular self-check is critical for parents who are adopting or fostering children who may have experienced trauma, separation, or loss, as it will be helpful to become and stay aware of your own state of mind. It may seem like a simple exercise but be assured that knowing how we’re doing on any given day strengthens our ability to know when and how we need to get support and/or need a different balance. Doing this type of check in will also help us to teach and/or model this skill for children! Please take a moment to look at the color wheel and jot down on paper the color(s) that you are currently feeling.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Wait a little while to give participants time to complete the Color Wheel.</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SAY</a:t>
            </a:r>
          </a:p>
          <a:p>
            <a:r>
              <a:rPr lang="en-US" kern="1200" dirty="0">
                <a:solidFill>
                  <a:srgbClr val="000000"/>
                </a:solidFill>
                <a:effectLst/>
                <a:latin typeface="Calibri" panose="020F0502020204030204" pitchFamily="34" charset="0"/>
                <a:ea typeface="+mn-ea"/>
                <a:cs typeface="Arial" panose="020B0604020202020204" pitchFamily="34" charset="0"/>
              </a:rPr>
              <a:t>Now that everybody has had the opportunity to do a quick check in, would someone like to share what color(s) they landed on today for the Color Wheel? </a:t>
            </a:r>
          </a:p>
          <a:p>
            <a:endParaRPr lang="en-US" kern="1200" dirty="0">
              <a:solidFill>
                <a:srgbClr val="000000"/>
              </a:solidFill>
              <a:effectLst/>
              <a:latin typeface="Calibri" panose="020F0502020204030204" pitchFamily="34" charset="0"/>
              <a:ea typeface="+mn-ea"/>
              <a:cs typeface="Arial" panose="020B0604020202020204" pitchFamily="34" charset="0"/>
            </a:endParaRPr>
          </a:p>
          <a:p>
            <a:r>
              <a:rPr lang="en-US" b="1" kern="1200" dirty="0">
                <a:solidFill>
                  <a:srgbClr val="000000"/>
                </a:solidFill>
                <a:effectLst/>
                <a:latin typeface="Calibri" panose="020F0502020204030204" pitchFamily="34" charset="0"/>
                <a:ea typeface="+mn-ea"/>
                <a:cs typeface="Arial" panose="020B0604020202020204" pitchFamily="34" charset="0"/>
              </a:rPr>
              <a:t>DO</a:t>
            </a:r>
          </a:p>
          <a:p>
            <a:r>
              <a:rPr lang="en-US" kern="1200" dirty="0">
                <a:solidFill>
                  <a:srgbClr val="000000"/>
                </a:solidFill>
                <a:effectLst/>
                <a:latin typeface="Calibri" panose="020F0502020204030204" pitchFamily="34" charset="0"/>
                <a:ea typeface="+mn-ea"/>
                <a:cs typeface="Arial" panose="020B0604020202020204" pitchFamily="34" charset="0"/>
              </a:rPr>
              <a:t>Call on someone who volunteers to share their color(s). If a challenging emotion or feeling is shared, thank the person and acknowledge their courage in sharing, pause for a moment, encourage everyone to take a deep breath, and transition to beginning the theme. </a:t>
            </a:r>
          </a:p>
          <a:p>
            <a:endParaRPr lang="en-US" dirty="0">
              <a:solidFill>
                <a:srgbClr val="000000"/>
              </a:solidFill>
              <a:latin typeface="Calibri" panose="020F0502020204030204" pitchFamily="34" charset="0"/>
              <a:cs typeface="+mn-cs"/>
            </a:endParaRPr>
          </a:p>
          <a:p>
            <a:endParaRPr lang="en-US" kern="1200" dirty="0">
              <a:solidFill>
                <a:srgbClr val="000000"/>
              </a:solidFill>
              <a:effectLst/>
              <a:latin typeface="Calibri" panose="020F0502020204030204" pitchFamily="34" charset="0"/>
              <a:ea typeface="+mn-ea"/>
              <a:cs typeface="+mn-cs"/>
            </a:endParaRPr>
          </a:p>
          <a:p>
            <a:endParaRPr lang="en-US" dirty="0">
              <a:solidFill>
                <a:srgbClr val="000000"/>
              </a:solidFill>
              <a:latin typeface="Calibri" panose="020F0502020204030204" pitchFamily="34" charset="0"/>
              <a:cs typeface="+mn-cs"/>
            </a:endParaRPr>
          </a:p>
          <a:p>
            <a:endParaRPr lang="en-US"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A4D4FF90-BBA9-0441-A845-A77742F0EB79}"/>
              </a:ext>
            </a:extLst>
          </p:cNvPr>
          <p:cNvSpPr>
            <a:spLocks noGrp="1"/>
          </p:cNvSpPr>
          <p:nvPr>
            <p:ph type="sldNum" sz="quarter" idx="5"/>
          </p:nvPr>
        </p:nvSpPr>
        <p:spPr>
          <a:xfrm>
            <a:off x="7072420" y="9363294"/>
            <a:ext cx="501801" cy="494606"/>
          </a:xfrm>
          <a:prstGeom prst="rect">
            <a:avLst/>
          </a:prstGeom>
        </p:spPr>
        <p:txBody>
          <a:bodyPr vert="horz" lIns="99596" tIns="49798" rIns="99596" bIns="49798" rtlCol="0" anchor="ctr" anchorCtr="0"/>
          <a:lstStyle>
            <a:lvl1pPr algn="ctr">
              <a:defRPr sz="1000">
                <a:solidFill>
                  <a:schemeClr val="bg1"/>
                </a:solidFill>
              </a:defRPr>
            </a:lvl1pPr>
          </a:lstStyle>
          <a:p>
            <a:fld id="{3B90169C-AFAA-4B3F-91CC-5EC03E22AE25}" type="slidenum">
              <a:rPr lang="en-US" smtClean="0"/>
              <a:pPr/>
              <a:t>3</a:t>
            </a:fld>
            <a:endParaRPr lang="en-US" dirty="0"/>
          </a:p>
        </p:txBody>
      </p:sp>
    </p:spTree>
    <p:extLst>
      <p:ext uri="{BB962C8B-B14F-4D97-AF65-F5344CB8AC3E}">
        <p14:creationId xmlns:p14="http://schemas.microsoft.com/office/powerpoint/2010/main" val="500004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344397"/>
          </a:xfrm>
        </p:spPr>
        <p:txBody>
          <a:bodyPr/>
          <a:lstStyle/>
          <a:p>
            <a:pPr defTabSz="966489">
              <a:defRPr/>
            </a:pPr>
            <a:r>
              <a:rPr lang="en-US" b="1" dirty="0">
                <a:solidFill>
                  <a:srgbClr val="000000"/>
                </a:solidFill>
                <a:latin typeface="Calibri" panose="020F0502020204030204" pitchFamily="34" charset="0"/>
              </a:rPr>
              <a:t>FACILITATOR'S NOTE</a:t>
            </a:r>
          </a:p>
          <a:p>
            <a:pPr defTabSz="966489">
              <a:defRPr/>
            </a:pPr>
            <a:r>
              <a:rPr lang="en-US" dirty="0">
                <a:solidFill>
                  <a:srgbClr val="000000"/>
                </a:solidFill>
                <a:latin typeface="Calibri" panose="020F0502020204030204" pitchFamily="34" charset="0"/>
              </a:rPr>
              <a:t>The closing quote above and the paraphrase section below will be done only once per day, after the last theme presented for the day.  If you are moving on to another theme invite them to take a break, stretch, or breathe, before moving on to the next theme.</a:t>
            </a:r>
          </a:p>
          <a:p>
            <a:pPr defTabSz="966489">
              <a:defRPr/>
            </a:pPr>
            <a:endParaRPr lang="en-US" dirty="0">
              <a:solidFill>
                <a:srgbClr val="000000"/>
              </a:solidFill>
              <a:latin typeface="Calibri" panose="020F0502020204030204" pitchFamily="34" charset="0"/>
            </a:endParaRPr>
          </a:p>
          <a:p>
            <a:pPr defTabSz="966489">
              <a:defRPr/>
            </a:pPr>
            <a:r>
              <a:rPr lang="en-US" dirty="0">
                <a:solidFill>
                  <a:srgbClr val="000000"/>
                </a:solidFill>
                <a:latin typeface="Calibri" panose="020F0502020204030204" pitchFamily="34" charset="0"/>
              </a:rPr>
              <a:t>If closing for the day: </a:t>
            </a:r>
          </a:p>
          <a:p>
            <a:pPr marL="185847" indent="-185847" defTabSz="966489">
              <a:buFont typeface="Arial" panose="020B0604020202020204" pitchFamily="34" charset="0"/>
              <a:buChar char="•"/>
              <a:defRPr/>
            </a:pPr>
            <a:r>
              <a:rPr lang="en-US" dirty="0">
                <a:solidFill>
                  <a:srgbClr val="000000"/>
                </a:solidFill>
                <a:latin typeface="Calibri" panose="020F0502020204030204" pitchFamily="34" charset="0"/>
              </a:rPr>
              <a:t>Thank everyone for attending and for their thoughtful participation and attention. Remind the participants that although this training may seem long, it is critical for them to gather the knowledge, attitude, and skills that are needed as they embark on this journey because they ultimately will play a huge role in the lives of children and families. </a:t>
            </a:r>
          </a:p>
          <a:p>
            <a:pPr marL="185847" indent="-185847" defTabSz="966489">
              <a:buFont typeface="Arial" panose="020B0604020202020204" pitchFamily="34" charset="0"/>
              <a:buChar char="•"/>
              <a:defRPr/>
            </a:pPr>
            <a:r>
              <a:rPr lang="en-US" dirty="0">
                <a:solidFill>
                  <a:srgbClr val="000000"/>
                </a:solidFill>
                <a:latin typeface="Calibri" panose="020F0502020204030204" pitchFamily="34" charset="0"/>
              </a:rPr>
              <a:t>If in person, collect the name tents or have them tuck them into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to bring back to the next class</a:t>
            </a:r>
            <a:r>
              <a:rPr lang="en-US" b="1" dirty="0">
                <a:solidFill>
                  <a:srgbClr val="000000"/>
                </a:solidFill>
                <a:latin typeface="Calibri" panose="020F0502020204030204" pitchFamily="34" charset="0"/>
              </a:rPr>
              <a:t>.</a:t>
            </a:r>
          </a:p>
          <a:p>
            <a:pPr defTabSz="966489">
              <a:defRPr/>
            </a:pPr>
            <a:endParaRPr lang="en-US" b="1" dirty="0">
              <a:solidFill>
                <a:srgbClr val="000000"/>
              </a:solidFill>
              <a:latin typeface="Calibri" panose="020F0502020204030204" pitchFamily="34" charset="0"/>
            </a:endParaRPr>
          </a:p>
          <a:p>
            <a:pPr defTabSz="966489">
              <a:defRPr/>
            </a:pPr>
            <a:r>
              <a:rPr lang="en-US" b="1" dirty="0">
                <a:solidFill>
                  <a:srgbClr val="000000"/>
                </a:solidFill>
                <a:latin typeface="Calibri" panose="020F0502020204030204" pitchFamily="34" charset="0"/>
              </a:rPr>
              <a:t>PARAPHRASE </a:t>
            </a:r>
            <a:endParaRPr lang="en-US" dirty="0">
              <a:solidFill>
                <a:srgbClr val="000000"/>
              </a:solidFill>
              <a:latin typeface="Calibri" panose="020F0502020204030204" pitchFamily="34" charset="0"/>
            </a:endParaRPr>
          </a:p>
          <a:p>
            <a:pPr defTabSz="966489">
              <a:defRPr/>
            </a:pPr>
            <a:r>
              <a:rPr lang="en-US" dirty="0">
                <a:solidFill>
                  <a:srgbClr val="000000"/>
                </a:solidFill>
                <a:latin typeface="Calibri" panose="020F0502020204030204" pitchFamily="34" charset="0"/>
              </a:rPr>
              <a:t>Close out the day by covering the below topics:</a:t>
            </a:r>
          </a:p>
          <a:p>
            <a:pPr marL="185847" indent="-185847" defTabSz="966489">
              <a:buFont typeface="Arial" panose="020B0604020202020204" pitchFamily="34" charset="0"/>
              <a:buChar char="•"/>
              <a:defRPr/>
            </a:pPr>
            <a:r>
              <a:rPr lang="en-US" dirty="0">
                <a:solidFill>
                  <a:srgbClr val="000000"/>
                </a:solidFill>
                <a:latin typeface="Calibri" panose="020F0502020204030204" pitchFamily="34" charset="0"/>
              </a:rPr>
              <a:t>Remind participants of the date/time for the next class and let participants know if there are any changes to the location. </a:t>
            </a:r>
          </a:p>
          <a:p>
            <a:pPr marL="185847" indent="-185847" defTabSz="966489">
              <a:buFont typeface="Arial" panose="020B0604020202020204" pitchFamily="34" charset="0"/>
              <a:buChar char="•"/>
              <a:defRPr/>
            </a:pPr>
            <a:r>
              <a:rPr lang="en-US" dirty="0">
                <a:solidFill>
                  <a:srgbClr val="000000"/>
                </a:solidFill>
                <a:latin typeface="Calibri" panose="020F0502020204030204" pitchFamily="34" charset="0"/>
              </a:rPr>
              <a:t>Encourage participants to contact you (or other facilitators) if they have any questions or concerns. </a:t>
            </a:r>
          </a:p>
          <a:p>
            <a:pPr marL="185847" indent="-185847" defTabSz="966489">
              <a:buFont typeface="Arial" panose="020B0604020202020204" pitchFamily="34" charset="0"/>
              <a:buChar char="•"/>
              <a:defRPr/>
            </a:pPr>
            <a:r>
              <a:rPr lang="en-US" dirty="0">
                <a:solidFill>
                  <a:srgbClr val="000000"/>
                </a:solidFill>
                <a:latin typeface="Calibri" panose="020F0502020204030204" pitchFamily="34" charset="0"/>
              </a:rPr>
              <a:t>Review the themes that will be covered during the next class. </a:t>
            </a:r>
          </a:p>
          <a:p>
            <a:pPr marL="185847" indent="-185847" defTabSz="966489">
              <a:buFont typeface="Arial" panose="020B0604020202020204" pitchFamily="34" charset="0"/>
              <a:buChar char="•"/>
              <a:defRPr/>
            </a:pPr>
            <a:r>
              <a:rPr lang="en-US" dirty="0">
                <a:solidFill>
                  <a:srgbClr val="000000"/>
                </a:solidFill>
                <a:latin typeface="Calibri" panose="020F0502020204030204" pitchFamily="34" charset="0"/>
              </a:rPr>
              <a:t>If in person, remind participants to take their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with them and to bring them to the next session. If using a remote platform, remind participants to have the </a:t>
            </a:r>
            <a:r>
              <a:rPr lang="en-US" b="1" dirty="0">
                <a:solidFill>
                  <a:srgbClr val="000000"/>
                </a:solidFill>
                <a:latin typeface="Calibri" panose="020F0502020204030204" pitchFamily="34" charset="0"/>
              </a:rPr>
              <a:t>Participant Resource Manual </a:t>
            </a:r>
            <a:r>
              <a:rPr lang="en-US" dirty="0">
                <a:solidFill>
                  <a:srgbClr val="000000"/>
                </a:solidFill>
                <a:latin typeface="Calibri" panose="020F0502020204030204" pitchFamily="34" charset="0"/>
              </a:rPr>
              <a:t>available for the next class. </a:t>
            </a:r>
          </a:p>
          <a:p>
            <a:pPr defTabSz="966489">
              <a:defRPr/>
            </a:pPr>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a:p>
            <a:endParaRPr lang="en-US" b="1" dirty="0">
              <a:solidFill>
                <a:srgbClr val="000000"/>
              </a:solidFill>
              <a:latin typeface="Calibri" panose="020F0502020204030204" pitchFamily="34" charset="0"/>
            </a:endParaRPr>
          </a:p>
        </p:txBody>
      </p:sp>
      <p:sp>
        <p:nvSpPr>
          <p:cNvPr id="6" name="Slide Number Placeholder 6">
            <a:extLst>
              <a:ext uri="{FF2B5EF4-FFF2-40B4-BE49-F238E27FC236}">
                <a16:creationId xmlns:a16="http://schemas.microsoft.com/office/drawing/2014/main" id="{96321C1E-B752-F447-B6B1-C2F64B8CCEAE}"/>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30</a:t>
            </a:fld>
            <a:endParaRPr lang="en-US" dirty="0"/>
          </a:p>
        </p:txBody>
      </p:sp>
    </p:spTree>
    <p:extLst>
      <p:ext uri="{BB962C8B-B14F-4D97-AF65-F5344CB8AC3E}">
        <p14:creationId xmlns:p14="http://schemas.microsoft.com/office/powerpoint/2010/main" val="1282079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31</a:t>
            </a:fld>
            <a:endParaRPr lang="en-US" dirty="0"/>
          </a:p>
        </p:txBody>
      </p:sp>
      <p:sp>
        <p:nvSpPr>
          <p:cNvPr id="6" name="Slide Number Placeholder 6">
            <a:extLst>
              <a:ext uri="{FF2B5EF4-FFF2-40B4-BE49-F238E27FC236}">
                <a16:creationId xmlns:a16="http://schemas.microsoft.com/office/drawing/2014/main" id="{1DF3FF43-DFB0-734B-9F0A-97BE43E3A4A3}"/>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31</a:t>
            </a:fld>
            <a:endParaRPr lang="en-US" dirty="0"/>
          </a:p>
        </p:txBody>
      </p:sp>
    </p:spTree>
    <p:extLst>
      <p:ext uri="{BB962C8B-B14F-4D97-AF65-F5344CB8AC3E}">
        <p14:creationId xmlns:p14="http://schemas.microsoft.com/office/powerpoint/2010/main" val="2238085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endParaRPr lang="en-US" dirty="0">
              <a:solidFill>
                <a:srgbClr val="000000"/>
              </a:solidFill>
              <a:latin typeface="Calibri" panose="020F0502020204030204" pitchFamily="34" charset="0"/>
            </a:endParaRPr>
          </a:p>
        </p:txBody>
      </p:sp>
      <p:sp>
        <p:nvSpPr>
          <p:cNvPr id="5" name="Slide Number Placeholder 6">
            <a:extLst>
              <a:ext uri="{FF2B5EF4-FFF2-40B4-BE49-F238E27FC236}">
                <a16:creationId xmlns:a16="http://schemas.microsoft.com/office/drawing/2014/main" id="{488B764B-3B14-0445-891F-FD62DD0084A8}"/>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32</a:t>
            </a:fld>
            <a:endParaRPr lang="en-US" dirty="0"/>
          </a:p>
        </p:txBody>
      </p:sp>
    </p:spTree>
    <p:extLst>
      <p:ext uri="{BB962C8B-B14F-4D97-AF65-F5344CB8AC3E}">
        <p14:creationId xmlns:p14="http://schemas.microsoft.com/office/powerpoint/2010/main" val="3859990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Psychosocial therapies, behavior strategies, and other non-pharmacological (non-medication) interventions are to be attempted prior to considering psychotropic medications. </a:t>
            </a:r>
          </a:p>
          <a:p>
            <a:pPr lvl="1"/>
            <a:r>
              <a:rPr lang="en-US" dirty="0" smtClean="0"/>
              <a:t>Non pharmacological interventions are specific methods a caregiver can use to help a child manage behavior. </a:t>
            </a:r>
          </a:p>
          <a:p>
            <a:pPr lvl="1"/>
            <a:r>
              <a:rPr lang="en-US" dirty="0" smtClean="0"/>
              <a:t>This may include therapy and specific behavior strategies.</a:t>
            </a:r>
          </a:p>
          <a:p>
            <a:pPr lvl="1"/>
            <a:r>
              <a:rPr lang="en-US" dirty="0" smtClean="0"/>
              <a:t>Each child is different, so the strategies should be specific to the child’s needs and discussed with the child’s therapist or medical provider.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34</a:t>
            </a:fld>
            <a:endParaRPr lang="en-US" dirty="0"/>
          </a:p>
        </p:txBody>
      </p:sp>
    </p:spTree>
    <p:extLst>
      <p:ext uri="{BB962C8B-B14F-4D97-AF65-F5344CB8AC3E}">
        <p14:creationId xmlns:p14="http://schemas.microsoft.com/office/powerpoint/2010/main" val="2993502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the medication exactly as prescribed and never more or less unless directed by the doctor. </a:t>
            </a:r>
          </a:p>
          <a:p>
            <a:r>
              <a:rPr lang="en-US" dirty="0" smtClean="0"/>
              <a:t>Never quit giving the medication to the child unless the doctor tells you to quit. Some psychotropic medications require weaning off gradually. Always follow the doctors instructions when stopping medications.</a:t>
            </a:r>
          </a:p>
          <a:p>
            <a:r>
              <a:rPr lang="en-US" dirty="0" smtClean="0"/>
              <a:t>Follow the doctors direction for giving the medication. For example, the doctor may tell you to give the medication at a certain time of day or to make sure the child does not eat certain foods. </a:t>
            </a:r>
          </a:p>
          <a:p>
            <a:r>
              <a:rPr lang="en-US" dirty="0" smtClean="0"/>
              <a:t>Watch to make sure the child takes the medication. </a:t>
            </a:r>
          </a:p>
          <a:p>
            <a:r>
              <a:rPr lang="en-US" dirty="0" smtClean="0"/>
              <a:t>Never give a medication the is prescribed for someone else. </a:t>
            </a:r>
          </a:p>
          <a:p>
            <a:r>
              <a:rPr lang="en-US" dirty="0" smtClean="0"/>
              <a:t>Keep a medication log for each child. Write down the date and who gave the medication to the child. </a:t>
            </a:r>
          </a:p>
          <a:p>
            <a:r>
              <a:rPr lang="en-US" dirty="0" smtClean="0"/>
              <a:t>Coordinate with the doctor to make sure that you get refills on time. </a:t>
            </a:r>
          </a:p>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37</a:t>
            </a:fld>
            <a:endParaRPr lang="en-US" dirty="0"/>
          </a:p>
        </p:txBody>
      </p:sp>
    </p:spTree>
    <p:extLst>
      <p:ext uri="{BB962C8B-B14F-4D97-AF65-F5344CB8AC3E}">
        <p14:creationId xmlns:p14="http://schemas.microsoft.com/office/powerpoint/2010/main" val="2907962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for side effects or adverse reactions and report these to the doctor. </a:t>
            </a:r>
          </a:p>
          <a:p>
            <a:r>
              <a:rPr lang="en-US" dirty="0" smtClean="0"/>
              <a:t>Watch for any changes in the child’s behavior or symptoms that may show whether the medication is working or not. </a:t>
            </a:r>
          </a:p>
          <a:p>
            <a:r>
              <a:rPr lang="en-US" dirty="0" smtClean="0"/>
              <a:t>Write down in the child’s record any side effects, changes in behavior, or contacts with the doctor or his or her office about the medication. </a:t>
            </a:r>
          </a:p>
          <a:p>
            <a:r>
              <a:rPr lang="en-US" dirty="0" smtClean="0"/>
              <a:t>Attend each visit with the child and prescribing doctor.</a:t>
            </a:r>
          </a:p>
          <a:p>
            <a:r>
              <a:rPr lang="en-US" dirty="0" smtClean="0"/>
              <a:t>Report side effects, adverse reactions, and how the child is doing on the medication to the child’s case manager. </a:t>
            </a:r>
          </a:p>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39</a:t>
            </a:fld>
            <a:endParaRPr lang="en-US" dirty="0"/>
          </a:p>
        </p:txBody>
      </p:sp>
    </p:spTree>
    <p:extLst>
      <p:ext uri="{BB962C8B-B14F-4D97-AF65-F5344CB8AC3E}">
        <p14:creationId xmlns:p14="http://schemas.microsoft.com/office/powerpoint/2010/main" val="1847238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q"/>
            </a:pPr>
            <a:r>
              <a:rPr lang="en-US" dirty="0" smtClean="0"/>
              <a:t>Other information</a:t>
            </a:r>
            <a:r>
              <a:rPr lang="en-US" baseline="0" dirty="0" smtClean="0"/>
              <a:t> about antidepressants</a:t>
            </a:r>
            <a:endParaRPr lang="en-US" dirty="0" smtClean="0"/>
          </a:p>
          <a:p>
            <a:pPr>
              <a:buFont typeface="Wingdings" panose="05000000000000000000" pitchFamily="2" charset="2"/>
              <a:buChar char="q"/>
            </a:pPr>
            <a:r>
              <a:rPr lang="en-US" dirty="0" smtClean="0"/>
              <a:t>These medications may take a couple weeks to work</a:t>
            </a:r>
          </a:p>
          <a:p>
            <a:pPr>
              <a:buFont typeface="Wingdings" panose="05000000000000000000" pitchFamily="2" charset="2"/>
              <a:buChar char="q"/>
            </a:pPr>
            <a:r>
              <a:rPr lang="en-US" dirty="0" smtClean="0"/>
              <a:t>A two-week break may be needed after finishing one medication and starting another one. </a:t>
            </a:r>
          </a:p>
          <a:p>
            <a:pPr>
              <a:buFont typeface="Wingdings" panose="05000000000000000000" pitchFamily="2" charset="2"/>
              <a:buChar char="q"/>
            </a:pPr>
            <a:r>
              <a:rPr lang="en-US" dirty="0" smtClean="0"/>
              <a:t>A child should never stop taking antidepressants suddenly. Your child’s doctor will help you wean the child off of the medication slowly. This will help prevent dizziness and other side effects. </a:t>
            </a:r>
          </a:p>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56</a:t>
            </a:fld>
            <a:endParaRPr lang="en-US" dirty="0"/>
          </a:p>
        </p:txBody>
      </p:sp>
    </p:spTree>
    <p:extLst>
      <p:ext uri="{BB962C8B-B14F-4D97-AF65-F5344CB8AC3E}">
        <p14:creationId xmlns:p14="http://schemas.microsoft.com/office/powerpoint/2010/main" val="2260961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Physician Desk Reference documents the black box warning for </a:t>
            </a:r>
            <a:r>
              <a:rPr lang="en-US" dirty="0" err="1" smtClean="0"/>
              <a:t>Abilify</a:t>
            </a:r>
            <a:r>
              <a:rPr lang="en-US" dirty="0" smtClean="0"/>
              <a:t> and Seroquel:</a:t>
            </a:r>
          </a:p>
          <a:p>
            <a:r>
              <a:rPr lang="en-US" dirty="0" smtClean="0"/>
              <a:t>“Not approved for depression in under age 18. Increased the risk of suicidal thinking and behavior in short-term studies in children and adolescents with major depressive disorder and other psychiatric disorders”</a:t>
            </a:r>
          </a:p>
          <a:p>
            <a:pPr marL="0" indent="0">
              <a:buNone/>
            </a:pPr>
            <a:endParaRPr lang="en-US" dirty="0" smtClean="0"/>
          </a:p>
          <a:p>
            <a:pPr marL="0" indent="0">
              <a:buNone/>
            </a:pPr>
            <a:r>
              <a:rPr lang="en-US" dirty="0" smtClean="0"/>
              <a:t>The Physician Desk Reference documents the black box warning for Clozapine:</a:t>
            </a:r>
          </a:p>
          <a:p>
            <a:pPr>
              <a:buFont typeface="Wingdings" panose="05000000000000000000" pitchFamily="2" charset="2"/>
              <a:buChar char="q"/>
            </a:pPr>
            <a:r>
              <a:rPr lang="en-US" dirty="0" smtClean="0"/>
              <a:t>Risk of life threatening agranulocytosis</a:t>
            </a:r>
          </a:p>
          <a:p>
            <a:pPr>
              <a:buFont typeface="Wingdings" panose="05000000000000000000" pitchFamily="2" charset="2"/>
              <a:buChar char="q"/>
            </a:pPr>
            <a:r>
              <a:rPr lang="en-US" dirty="0" smtClean="0"/>
              <a:t>Seizures</a:t>
            </a:r>
          </a:p>
          <a:p>
            <a:pPr>
              <a:buFont typeface="Wingdings" panose="05000000000000000000" pitchFamily="2" charset="2"/>
              <a:buChar char="q"/>
            </a:pPr>
            <a:r>
              <a:rPr lang="en-US" dirty="0" smtClean="0"/>
              <a:t>Myocarditis</a:t>
            </a:r>
          </a:p>
          <a:p>
            <a:pPr>
              <a:buFont typeface="Wingdings" panose="05000000000000000000" pitchFamily="2" charset="2"/>
              <a:buChar char="q"/>
            </a:pPr>
            <a:r>
              <a:rPr lang="en-US" dirty="0" smtClean="0"/>
              <a:t>Other adverse cardiovascular and respiratory effects </a:t>
            </a:r>
          </a:p>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58</a:t>
            </a:fld>
            <a:endParaRPr lang="en-US" dirty="0"/>
          </a:p>
        </p:txBody>
      </p:sp>
    </p:spTree>
    <p:extLst>
      <p:ext uri="{BB962C8B-B14F-4D97-AF65-F5344CB8AC3E}">
        <p14:creationId xmlns:p14="http://schemas.microsoft.com/office/powerpoint/2010/main" val="4271800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Typical antipsychotics are used less often in children.</a:t>
            </a:r>
          </a:p>
          <a:p>
            <a:pPr marL="0" indent="0">
              <a:buNone/>
            </a:pPr>
            <a:endParaRPr lang="en-US" dirty="0" smtClean="0"/>
          </a:p>
          <a:p>
            <a:pPr marL="0" indent="0">
              <a:buNone/>
            </a:pPr>
            <a:r>
              <a:rPr lang="en-US" dirty="0" smtClean="0"/>
              <a:t>Examples are:</a:t>
            </a:r>
          </a:p>
          <a:p>
            <a:pPr>
              <a:buFont typeface="Wingdings" panose="05000000000000000000" pitchFamily="2" charset="2"/>
              <a:buChar char="q"/>
            </a:pPr>
            <a:r>
              <a:rPr lang="en-US" dirty="0" smtClean="0"/>
              <a:t>Chlorpromazine (</a:t>
            </a:r>
            <a:r>
              <a:rPr lang="en-US" dirty="0" err="1" smtClean="0"/>
              <a:t>thorazine</a:t>
            </a:r>
            <a:r>
              <a:rPr lang="en-US" dirty="0" smtClean="0"/>
              <a:t>)</a:t>
            </a:r>
          </a:p>
          <a:p>
            <a:pPr>
              <a:buFont typeface="Wingdings" panose="05000000000000000000" pitchFamily="2" charset="2"/>
              <a:buChar char="q"/>
            </a:pPr>
            <a:r>
              <a:rPr lang="en-US" dirty="0" smtClean="0"/>
              <a:t>Haloperidol (Haldol)</a:t>
            </a:r>
          </a:p>
          <a:p>
            <a:pPr>
              <a:buFont typeface="Wingdings" panose="05000000000000000000" pitchFamily="2" charset="2"/>
              <a:buChar char="q"/>
            </a:pPr>
            <a:r>
              <a:rPr lang="en-US" dirty="0" err="1" smtClean="0"/>
              <a:t>Perphenazine</a:t>
            </a:r>
            <a:r>
              <a:rPr lang="en-US" dirty="0" smtClean="0"/>
              <a:t> (</a:t>
            </a:r>
            <a:r>
              <a:rPr lang="en-US" dirty="0" err="1" smtClean="0"/>
              <a:t>trilafon</a:t>
            </a:r>
            <a:r>
              <a:rPr lang="en-US" dirty="0" smtClean="0"/>
              <a:t>)</a:t>
            </a:r>
          </a:p>
          <a:p>
            <a:pPr>
              <a:buFont typeface="Wingdings" panose="05000000000000000000" pitchFamily="2" charset="2"/>
              <a:buChar char="q"/>
            </a:pPr>
            <a:r>
              <a:rPr lang="en-US" dirty="0" err="1" smtClean="0"/>
              <a:t>Pimozide</a:t>
            </a:r>
            <a:r>
              <a:rPr lang="en-US" dirty="0" smtClean="0"/>
              <a:t> (</a:t>
            </a:r>
            <a:r>
              <a:rPr lang="en-US" dirty="0" err="1" smtClean="0"/>
              <a:t>orap</a:t>
            </a:r>
            <a:r>
              <a:rPr lang="en-US" dirty="0" smtClean="0"/>
              <a:t>)</a:t>
            </a:r>
          </a:p>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60</a:t>
            </a:fld>
            <a:endParaRPr lang="en-US" dirty="0"/>
          </a:p>
        </p:txBody>
      </p:sp>
    </p:spTree>
    <p:extLst>
      <p:ext uri="{BB962C8B-B14F-4D97-AF65-F5344CB8AC3E}">
        <p14:creationId xmlns:p14="http://schemas.microsoft.com/office/powerpoint/2010/main" val="13065828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information about mood</a:t>
            </a:r>
            <a:r>
              <a:rPr lang="en-US" baseline="0" dirty="0" smtClean="0"/>
              <a:t> stabilizers</a:t>
            </a:r>
          </a:p>
          <a:p>
            <a:r>
              <a:rPr lang="en-US" dirty="0" smtClean="0"/>
              <a:t>Mood stabilizers may effect the metabolism, liver, kidneys, and thyroid. </a:t>
            </a:r>
          </a:p>
          <a:p>
            <a:r>
              <a:rPr lang="en-US" dirty="0" smtClean="0"/>
              <a:t>Children taking </a:t>
            </a:r>
            <a:r>
              <a:rPr lang="en-US" dirty="0" err="1" smtClean="0"/>
              <a:t>Tegretol</a:t>
            </a:r>
            <a:r>
              <a:rPr lang="en-US" dirty="0" smtClean="0"/>
              <a:t>, Depakote or Lithium should have routine blood work. Levels are usually checked in the morning before the medication is given to the child. </a:t>
            </a:r>
          </a:p>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67</a:t>
            </a:fld>
            <a:endParaRPr lang="en-US" dirty="0"/>
          </a:p>
        </p:txBody>
      </p:sp>
    </p:spTree>
    <p:extLst>
      <p:ext uri="{BB962C8B-B14F-4D97-AF65-F5344CB8AC3E}">
        <p14:creationId xmlns:p14="http://schemas.microsoft.com/office/powerpoint/2010/main" val="201323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FACILITATOR'S NOTE</a:t>
            </a:r>
          </a:p>
          <a:p>
            <a:r>
              <a:rPr lang="en-US" dirty="0">
                <a:solidFill>
                  <a:srgbClr val="000000"/>
                </a:solidFill>
                <a:latin typeface="Calibri" panose="020F0502020204030204" pitchFamily="34" charset="0"/>
              </a:rPr>
              <a:t>Show this slide briefly just before you start the theme.</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p>
          <a:p>
            <a:r>
              <a:rPr lang="en-US" dirty="0">
                <a:solidFill>
                  <a:srgbClr val="000000"/>
                </a:solidFill>
                <a:latin typeface="Calibri" panose="020F0502020204030204" pitchFamily="34" charset="0"/>
              </a:rPr>
              <a:t>Let’s get started! Welcome to the Mental Health Considerations theme.</a:t>
            </a: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4</a:t>
            </a:fld>
            <a:endParaRPr lang="en-US" dirty="0"/>
          </a:p>
        </p:txBody>
      </p:sp>
      <p:sp>
        <p:nvSpPr>
          <p:cNvPr id="7" name="Slide Number Placeholder 6">
            <a:extLst>
              <a:ext uri="{FF2B5EF4-FFF2-40B4-BE49-F238E27FC236}">
                <a16:creationId xmlns:a16="http://schemas.microsoft.com/office/drawing/2014/main" id="{03052C4B-B221-6C4B-A61F-26592927948A}"/>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4</a:t>
            </a:fld>
            <a:endParaRPr lang="en-US" dirty="0"/>
          </a:p>
        </p:txBody>
      </p:sp>
    </p:spTree>
    <p:extLst>
      <p:ext uri="{BB962C8B-B14F-4D97-AF65-F5344CB8AC3E}">
        <p14:creationId xmlns:p14="http://schemas.microsoft.com/office/powerpoint/2010/main" val="36830592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Prescriber Notes</a:t>
            </a:r>
          </a:p>
          <a:p>
            <a:r>
              <a:rPr lang="en-US" dirty="0" smtClean="0"/>
              <a:t>When medical records are requested you need to specify needing “prescriber notes”</a:t>
            </a:r>
          </a:p>
          <a:p>
            <a:r>
              <a:rPr lang="en-US" dirty="0" smtClean="0"/>
              <a:t>Prescriber notes are the “why” each medication is being prescribed</a:t>
            </a:r>
          </a:p>
          <a:p>
            <a:r>
              <a:rPr lang="en-US" dirty="0" smtClean="0"/>
              <a:t>The </a:t>
            </a:r>
            <a:r>
              <a:rPr lang="en-US" dirty="0" smtClean="0">
                <a:solidFill>
                  <a:srgbClr val="FF0000"/>
                </a:solidFill>
              </a:rPr>
              <a:t>C</a:t>
            </a:r>
            <a:r>
              <a:rPr lang="en-US" dirty="0" smtClean="0"/>
              <a:t>enter for </a:t>
            </a:r>
            <a:r>
              <a:rPr lang="en-US" dirty="0" smtClean="0">
                <a:solidFill>
                  <a:srgbClr val="FF0000"/>
                </a:solidFill>
              </a:rPr>
              <a:t>E</a:t>
            </a:r>
            <a:r>
              <a:rPr lang="en-US" dirty="0" smtClean="0"/>
              <a:t>xcellence asks for psychiatric evaluation if a recent one is available, but what is necessary in for a quality review and consultation are the prescriber notes (whether they are from a primary care physician or a psychiatrist).</a:t>
            </a:r>
          </a:p>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70</a:t>
            </a:fld>
            <a:endParaRPr lang="en-US" dirty="0"/>
          </a:p>
        </p:txBody>
      </p:sp>
    </p:spTree>
    <p:extLst>
      <p:ext uri="{BB962C8B-B14F-4D97-AF65-F5344CB8AC3E}">
        <p14:creationId xmlns:p14="http://schemas.microsoft.com/office/powerpoint/2010/main" val="2537265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documentation should be reflected in FACES where appropriate and in quarterly summaries. Case Managers will ensure there is a completed Monthly Medical Log (CD-265), uploaded to </a:t>
            </a:r>
            <a:r>
              <a:rPr lang="en-US" dirty="0" err="1" smtClean="0"/>
              <a:t>Onbase</a:t>
            </a:r>
            <a:r>
              <a:rPr lang="en-US" dirty="0" smtClean="0"/>
              <a:t> and placed in the child’s file. Any Informed consent for psychotropic medications should be documented on the CD-275 and a completed copy of the CD-275 should be retained both on </a:t>
            </a:r>
            <a:r>
              <a:rPr lang="en-US" dirty="0" err="1" smtClean="0"/>
              <a:t>onBase</a:t>
            </a:r>
            <a:r>
              <a:rPr lang="en-US" dirty="0" smtClean="0"/>
              <a:t> and in the child’s file. </a:t>
            </a:r>
          </a:p>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73</a:t>
            </a:fld>
            <a:endParaRPr lang="en-US" dirty="0"/>
          </a:p>
        </p:txBody>
      </p:sp>
    </p:spTree>
    <p:extLst>
      <p:ext uri="{BB962C8B-B14F-4D97-AF65-F5344CB8AC3E}">
        <p14:creationId xmlns:p14="http://schemas.microsoft.com/office/powerpoint/2010/main" val="42721975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to remember in a view</a:t>
            </a:r>
          </a:p>
          <a:p>
            <a:pPr marL="0" indent="0">
              <a:buNone/>
            </a:pPr>
            <a:r>
              <a:rPr lang="en-US" dirty="0" smtClean="0"/>
              <a:t>Important things to remember:</a:t>
            </a:r>
          </a:p>
          <a:p>
            <a:r>
              <a:rPr lang="en-US" dirty="0" smtClean="0"/>
              <a:t>Case manager will submit prescriber notes, current medication list, current diagnosis and lab results with referral </a:t>
            </a:r>
          </a:p>
          <a:p>
            <a:r>
              <a:rPr lang="en-US" dirty="0" smtClean="0"/>
              <a:t>The </a:t>
            </a:r>
            <a:r>
              <a:rPr lang="en-US" dirty="0" smtClean="0">
                <a:solidFill>
                  <a:srgbClr val="FF0000"/>
                </a:solidFill>
              </a:rPr>
              <a:t>C</a:t>
            </a:r>
            <a:r>
              <a:rPr lang="en-US" dirty="0" smtClean="0"/>
              <a:t>enter for </a:t>
            </a:r>
            <a:r>
              <a:rPr lang="en-US" dirty="0" smtClean="0">
                <a:solidFill>
                  <a:srgbClr val="FF0000"/>
                </a:solidFill>
              </a:rPr>
              <a:t>E</a:t>
            </a:r>
            <a:r>
              <a:rPr lang="en-US" dirty="0" smtClean="0"/>
              <a:t>xcellence will provide written recommendations from the psychiatrist within 5 days of the submission of records for outpatient children and three business days for inpatient children.</a:t>
            </a:r>
          </a:p>
          <a:p>
            <a:r>
              <a:rPr lang="en-US" dirty="0" smtClean="0"/>
              <a:t>Case manager will review and discuss the </a:t>
            </a:r>
            <a:r>
              <a:rPr lang="en-US" dirty="0" smtClean="0">
                <a:solidFill>
                  <a:srgbClr val="FF0000"/>
                </a:solidFill>
              </a:rPr>
              <a:t>C</a:t>
            </a:r>
            <a:r>
              <a:rPr lang="en-US" dirty="0" smtClean="0"/>
              <a:t>enter for </a:t>
            </a:r>
            <a:r>
              <a:rPr lang="en-US" dirty="0" smtClean="0">
                <a:solidFill>
                  <a:srgbClr val="FF0000"/>
                </a:solidFill>
              </a:rPr>
              <a:t>E</a:t>
            </a:r>
            <a:r>
              <a:rPr lang="en-US" dirty="0" smtClean="0"/>
              <a:t>xcellence recommendations with the prescriber and team members </a:t>
            </a:r>
          </a:p>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76</a:t>
            </a:fld>
            <a:endParaRPr lang="en-US" dirty="0"/>
          </a:p>
        </p:txBody>
      </p:sp>
    </p:spTree>
    <p:extLst>
      <p:ext uri="{BB962C8B-B14F-4D97-AF65-F5344CB8AC3E}">
        <p14:creationId xmlns:p14="http://schemas.microsoft.com/office/powerpoint/2010/main" val="12001555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140</a:t>
            </a:fld>
            <a:endParaRPr lang="en-US" dirty="0"/>
          </a:p>
        </p:txBody>
      </p:sp>
    </p:spTree>
    <p:extLst>
      <p:ext uri="{BB962C8B-B14F-4D97-AF65-F5344CB8AC3E}">
        <p14:creationId xmlns:p14="http://schemas.microsoft.com/office/powerpoint/2010/main" val="3025881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141</a:t>
            </a:fld>
            <a:endParaRPr lang="en-US" dirty="0"/>
          </a:p>
        </p:txBody>
      </p:sp>
    </p:spTree>
    <p:extLst>
      <p:ext uri="{BB962C8B-B14F-4D97-AF65-F5344CB8AC3E}">
        <p14:creationId xmlns:p14="http://schemas.microsoft.com/office/powerpoint/2010/main" val="8441548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142</a:t>
            </a:fld>
            <a:endParaRPr lang="en-US" dirty="0"/>
          </a:p>
        </p:txBody>
      </p:sp>
    </p:spTree>
    <p:extLst>
      <p:ext uri="{BB962C8B-B14F-4D97-AF65-F5344CB8AC3E}">
        <p14:creationId xmlns:p14="http://schemas.microsoft.com/office/powerpoint/2010/main" val="8218657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143</a:t>
            </a:fld>
            <a:endParaRPr lang="en-US" dirty="0"/>
          </a:p>
        </p:txBody>
      </p:sp>
    </p:spTree>
    <p:extLst>
      <p:ext uri="{BB962C8B-B14F-4D97-AF65-F5344CB8AC3E}">
        <p14:creationId xmlns:p14="http://schemas.microsoft.com/office/powerpoint/2010/main" val="28832975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144</a:t>
            </a:fld>
            <a:endParaRPr lang="en-US" dirty="0"/>
          </a:p>
        </p:txBody>
      </p:sp>
    </p:spTree>
    <p:extLst>
      <p:ext uri="{BB962C8B-B14F-4D97-AF65-F5344CB8AC3E}">
        <p14:creationId xmlns:p14="http://schemas.microsoft.com/office/powerpoint/2010/main" val="39596165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145</a:t>
            </a:fld>
            <a:endParaRPr lang="en-US" dirty="0"/>
          </a:p>
        </p:txBody>
      </p:sp>
    </p:spTree>
    <p:extLst>
      <p:ext uri="{BB962C8B-B14F-4D97-AF65-F5344CB8AC3E}">
        <p14:creationId xmlns:p14="http://schemas.microsoft.com/office/powerpoint/2010/main" val="15640580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146</a:t>
            </a:fld>
            <a:endParaRPr lang="en-US" dirty="0"/>
          </a:p>
        </p:txBody>
      </p:sp>
    </p:spTree>
    <p:extLst>
      <p:ext uri="{BB962C8B-B14F-4D97-AF65-F5344CB8AC3E}">
        <p14:creationId xmlns:p14="http://schemas.microsoft.com/office/powerpoint/2010/main" val="2255267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pPr defTabSz="966489">
              <a:defRPr/>
            </a:pPr>
            <a:r>
              <a:rPr lang="en-US" b="1" dirty="0">
                <a:solidFill>
                  <a:srgbClr val="000000"/>
                </a:solidFill>
                <a:latin typeface="Calibri" panose="020F0502020204030204" pitchFamily="34" charset="0"/>
              </a:rPr>
              <a:t>FACILITATOR'S NOTE</a:t>
            </a:r>
            <a:endParaRPr lang="en-US" dirty="0">
              <a:solidFill>
                <a:srgbClr val="000000"/>
              </a:solidFill>
              <a:latin typeface="Calibri" panose="020F0502020204030204" pitchFamily="34" charset="0"/>
            </a:endParaRPr>
          </a:p>
          <a:p>
            <a:pPr defTabSz="966489">
              <a:defRPr/>
            </a:pPr>
            <a:r>
              <a:rPr lang="en-US" dirty="0">
                <a:solidFill>
                  <a:srgbClr val="000000"/>
                </a:solidFill>
                <a:latin typeface="Calibri" panose="020F0502020204030204" pitchFamily="34" charset="0"/>
              </a:rPr>
              <a:t>The opening quote slide should only be used for the first theme of the day. If combining several themes together on one day, the opening quote slide would only be shown after the Color Wheel at the beginning of the first theme. It is important to always emphasize with this slide that this type of parenting involves lifelong learning and it will be critical for families to be invested in their own learning before and after a child is placed in their home. </a:t>
            </a:r>
          </a:p>
          <a:p>
            <a:pPr defTabSz="966489">
              <a:defRPr/>
            </a:pPr>
            <a:r>
              <a:rPr lang="en-US" dirty="0">
                <a:solidFill>
                  <a:srgbClr val="000000"/>
                </a:solidFill>
                <a:latin typeface="Calibri" panose="020F0502020204030204" pitchFamily="34" charset="0"/>
              </a:rPr>
              <a:t> </a:t>
            </a:r>
          </a:p>
          <a:p>
            <a:pPr defTabSz="966489">
              <a:defRPr/>
            </a:pPr>
            <a:r>
              <a:rPr lang="en-US" b="1" dirty="0">
                <a:solidFill>
                  <a:srgbClr val="000000"/>
                </a:solidFill>
                <a:latin typeface="Calibri" panose="020F0502020204030204" pitchFamily="34" charset="0"/>
              </a:rPr>
              <a:t>PARAPHRASE</a:t>
            </a:r>
            <a:endParaRPr lang="en-US" dirty="0">
              <a:solidFill>
                <a:srgbClr val="000000"/>
              </a:solidFill>
              <a:latin typeface="Calibri" panose="020F0502020204030204" pitchFamily="34" charset="0"/>
            </a:endParaRPr>
          </a:p>
          <a:p>
            <a:pPr defTabSz="966489">
              <a:defRPr/>
            </a:pPr>
            <a:r>
              <a:rPr lang="en-US" dirty="0">
                <a:solidFill>
                  <a:srgbClr val="000000"/>
                </a:solidFill>
                <a:latin typeface="Calibri" panose="020F0502020204030204" pitchFamily="34" charset="0"/>
              </a:rPr>
              <a:t>We are excited to share this lesson with all of you today. We are going to start with Mental Health Considerations. As the slide states, this information will help to develop your capacity to support children and families. This type of parenting will require continuous learning. </a:t>
            </a:r>
            <a:r>
              <a:rPr lang="en-US" dirty="0">
                <a:solidFill>
                  <a:prstClr val="black"/>
                </a:solidFill>
                <a:latin typeface="Calibri" panose="020F0502020204030204" pitchFamily="34" charset="0"/>
              </a:rPr>
              <a:t>So,</a:t>
            </a:r>
            <a:r>
              <a:rPr lang="en-US" dirty="0">
                <a:solidFill>
                  <a:srgbClr val="FF0000"/>
                </a:solidFill>
                <a:latin typeface="Calibri" panose="020F0502020204030204" pitchFamily="34" charset="0"/>
              </a:rPr>
              <a:t> </a:t>
            </a:r>
            <a:r>
              <a:rPr lang="en-US" dirty="0">
                <a:solidFill>
                  <a:prstClr val="black"/>
                </a:solidFill>
                <a:latin typeface="Calibri" panose="020F0502020204030204" pitchFamily="34" charset="0"/>
              </a:rPr>
              <a:t>let’s</a:t>
            </a:r>
            <a:r>
              <a:rPr lang="en-US" dirty="0">
                <a:solidFill>
                  <a:srgbClr val="FF0000"/>
                </a:solidFill>
                <a:latin typeface="Calibri" panose="020F0502020204030204" pitchFamily="34" charset="0"/>
              </a:rPr>
              <a:t> </a:t>
            </a:r>
            <a:r>
              <a:rPr lang="en-US" dirty="0">
                <a:solidFill>
                  <a:srgbClr val="000000"/>
                </a:solidFill>
                <a:latin typeface="Calibri" panose="020F0502020204030204" pitchFamily="34" charset="0"/>
              </a:rPr>
              <a:t>dive in and see what important information we have to share with you today. </a:t>
            </a:r>
          </a:p>
          <a:p>
            <a:endParaRPr lang="en-US" kern="1200" dirty="0">
              <a:solidFill>
                <a:srgbClr val="000000"/>
              </a:solidFill>
              <a:effectLst/>
              <a:latin typeface="Calibri" panose="020F0502020204030204" pitchFamily="34" charset="0"/>
              <a:ea typeface="+mn-ea"/>
              <a:cs typeface="+mn-cs"/>
            </a:endParaRPr>
          </a:p>
          <a:p>
            <a:endParaRPr lang="en-US" kern="1200" dirty="0">
              <a:solidFill>
                <a:srgbClr val="000000"/>
              </a:solidFill>
              <a:effectLst/>
              <a:latin typeface="Calibri" panose="020F0502020204030204" pitchFamily="34" charset="0"/>
              <a:ea typeface="+mn-ea"/>
              <a:cs typeface="+mn-cs"/>
            </a:endParaRPr>
          </a:p>
          <a:p>
            <a:endParaRPr lang="en-US"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a:xfrm>
            <a:off x="4143587" y="9119475"/>
            <a:ext cx="3169920" cy="481726"/>
          </a:xfrm>
          <a:prstGeom prst="rect">
            <a:avLst/>
          </a:prstGeom>
        </p:spPr>
        <p:txBody>
          <a:bodyPr/>
          <a:lstStyle/>
          <a:p>
            <a:fld id="{3B90169C-AFAA-4B3F-91CC-5EC03E22AE25}" type="slidenum">
              <a:rPr lang="en-US" smtClean="0"/>
              <a:t>5</a:t>
            </a:fld>
            <a:endParaRPr lang="en-US" dirty="0"/>
          </a:p>
        </p:txBody>
      </p:sp>
      <p:sp>
        <p:nvSpPr>
          <p:cNvPr id="7" name="Slide Number Placeholder 6">
            <a:extLst>
              <a:ext uri="{FF2B5EF4-FFF2-40B4-BE49-F238E27FC236}">
                <a16:creationId xmlns:a16="http://schemas.microsoft.com/office/drawing/2014/main" id="{830566B2-051D-D348-8B55-5D2F344B460E}"/>
              </a:ext>
            </a:extLst>
          </p:cNvPr>
          <p:cNvSpPr txBox="1">
            <a:spLocks/>
          </p:cNvSpPr>
          <p:nvPr/>
        </p:nvSpPr>
        <p:spPr>
          <a:xfrm>
            <a:off x="6828979" y="9119475"/>
            <a:ext cx="484529" cy="481726"/>
          </a:xfrm>
          <a:prstGeom prst="rect">
            <a:avLst/>
          </a:prstGeom>
        </p:spPr>
        <p:txBody>
          <a:bodyPr vert="horz" lIns="96649" tIns="48324" rIns="96649" bIns="48324" rtlCol="0" anchor="ctr" anchorCtr="0"/>
          <a:lstStyle>
            <a:defPPr>
              <a:defRPr lang="en-US"/>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169C-AFAA-4B3F-91CC-5EC03E22AE25}" type="slidenum">
              <a:rPr lang="en-US" smtClean="0"/>
              <a:pPr/>
              <a:t>5</a:t>
            </a:fld>
            <a:endParaRPr lang="en-US" dirty="0"/>
          </a:p>
        </p:txBody>
      </p:sp>
    </p:spTree>
    <p:extLst>
      <p:ext uri="{BB962C8B-B14F-4D97-AF65-F5344CB8AC3E}">
        <p14:creationId xmlns:p14="http://schemas.microsoft.com/office/powerpoint/2010/main" val="7320842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147</a:t>
            </a:fld>
            <a:endParaRPr lang="en-US" dirty="0"/>
          </a:p>
        </p:txBody>
      </p:sp>
    </p:spTree>
    <p:extLst>
      <p:ext uri="{BB962C8B-B14F-4D97-AF65-F5344CB8AC3E}">
        <p14:creationId xmlns:p14="http://schemas.microsoft.com/office/powerpoint/2010/main" val="1367123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148</a:t>
            </a:fld>
            <a:endParaRPr lang="en-US" dirty="0"/>
          </a:p>
        </p:txBody>
      </p:sp>
    </p:spTree>
    <p:extLst>
      <p:ext uri="{BB962C8B-B14F-4D97-AF65-F5344CB8AC3E}">
        <p14:creationId xmlns:p14="http://schemas.microsoft.com/office/powerpoint/2010/main" val="29938950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149</a:t>
            </a:fld>
            <a:endParaRPr lang="en-US" dirty="0"/>
          </a:p>
        </p:txBody>
      </p:sp>
    </p:spTree>
    <p:extLst>
      <p:ext uri="{BB962C8B-B14F-4D97-AF65-F5344CB8AC3E}">
        <p14:creationId xmlns:p14="http://schemas.microsoft.com/office/powerpoint/2010/main" val="21986817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150</a:t>
            </a:fld>
            <a:endParaRPr lang="en-US" dirty="0"/>
          </a:p>
        </p:txBody>
      </p:sp>
    </p:spTree>
    <p:extLst>
      <p:ext uri="{BB962C8B-B14F-4D97-AF65-F5344CB8AC3E}">
        <p14:creationId xmlns:p14="http://schemas.microsoft.com/office/powerpoint/2010/main" val="11127489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151</a:t>
            </a:fld>
            <a:endParaRPr lang="en-US" dirty="0"/>
          </a:p>
        </p:txBody>
      </p:sp>
    </p:spTree>
    <p:extLst>
      <p:ext uri="{BB962C8B-B14F-4D97-AF65-F5344CB8AC3E}">
        <p14:creationId xmlns:p14="http://schemas.microsoft.com/office/powerpoint/2010/main" val="41547643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152</a:t>
            </a:fld>
            <a:endParaRPr lang="en-US" dirty="0"/>
          </a:p>
        </p:txBody>
      </p:sp>
    </p:spTree>
    <p:extLst>
      <p:ext uri="{BB962C8B-B14F-4D97-AF65-F5344CB8AC3E}">
        <p14:creationId xmlns:p14="http://schemas.microsoft.com/office/powerpoint/2010/main" val="29206872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153</a:t>
            </a:fld>
            <a:endParaRPr lang="en-US" dirty="0"/>
          </a:p>
        </p:txBody>
      </p:sp>
    </p:spTree>
    <p:extLst>
      <p:ext uri="{BB962C8B-B14F-4D97-AF65-F5344CB8AC3E}">
        <p14:creationId xmlns:p14="http://schemas.microsoft.com/office/powerpoint/2010/main" val="31620188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154</a:t>
            </a:fld>
            <a:endParaRPr lang="en-US" dirty="0"/>
          </a:p>
        </p:txBody>
      </p:sp>
    </p:spTree>
    <p:extLst>
      <p:ext uri="{BB962C8B-B14F-4D97-AF65-F5344CB8AC3E}">
        <p14:creationId xmlns:p14="http://schemas.microsoft.com/office/powerpoint/2010/main" val="2814551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155</a:t>
            </a:fld>
            <a:endParaRPr lang="en-US" dirty="0"/>
          </a:p>
        </p:txBody>
      </p:sp>
    </p:spTree>
    <p:extLst>
      <p:ext uri="{BB962C8B-B14F-4D97-AF65-F5344CB8AC3E}">
        <p14:creationId xmlns:p14="http://schemas.microsoft.com/office/powerpoint/2010/main" val="649924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156</a:t>
            </a:fld>
            <a:endParaRPr lang="en-US" dirty="0"/>
          </a:p>
        </p:txBody>
      </p:sp>
    </p:spTree>
    <p:extLst>
      <p:ext uri="{BB962C8B-B14F-4D97-AF65-F5344CB8AC3E}">
        <p14:creationId xmlns:p14="http://schemas.microsoft.com/office/powerpoint/2010/main" val="389196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FACILITATOR NOTE</a:t>
            </a:r>
          </a:p>
          <a:p>
            <a:r>
              <a:rPr lang="en-US" b="0" i="0" dirty="0">
                <a:solidFill>
                  <a:srgbClr val="000000"/>
                </a:solidFill>
                <a:latin typeface="Calibri" panose="020F0502020204030204" pitchFamily="34" charset="0"/>
              </a:rPr>
              <a:t>Allow 10 minutes for this section.</a:t>
            </a:r>
            <a:endParaRPr lang="en-US" b="1" kern="1200" dirty="0">
              <a:solidFill>
                <a:srgbClr val="000000"/>
              </a:solidFill>
              <a:effectLst/>
              <a:latin typeface="Calibri" panose="020F0502020204030204" pitchFamily="34" charset="0"/>
              <a:ea typeface="+mn-ea"/>
              <a:cs typeface="+mn-cs"/>
            </a:endParaRPr>
          </a:p>
          <a:p>
            <a:endParaRPr lang="en-US" b="1" kern="1200" dirty="0">
              <a:solidFill>
                <a:srgbClr val="000000"/>
              </a:solidFill>
              <a:effectLst/>
              <a:latin typeface="Calibri" panose="020F0502020204030204" pitchFamily="34" charset="0"/>
              <a:ea typeface="+mn-ea"/>
              <a:cs typeface="+mn-cs"/>
            </a:endParaRPr>
          </a:p>
          <a:p>
            <a:r>
              <a:rPr lang="en-US" b="1" kern="1200" dirty="0">
                <a:solidFill>
                  <a:srgbClr val="000000"/>
                </a:solidFill>
                <a:effectLst/>
                <a:latin typeface="Calibri" panose="020F0502020204030204" pitchFamily="34" charset="0"/>
                <a:ea typeface="+mn-ea"/>
                <a:cs typeface="+mn-cs"/>
              </a:rPr>
              <a:t>PARAPHRASE</a:t>
            </a:r>
            <a:r>
              <a:rPr lang="en-US" kern="1200" dirty="0">
                <a:solidFill>
                  <a:srgbClr val="000000"/>
                </a:solidFill>
                <a:effectLst/>
                <a:latin typeface="Calibri" panose="020F0502020204030204" pitchFamily="34" charset="0"/>
                <a:ea typeface="+mn-ea"/>
                <a:cs typeface="+mn-cs"/>
              </a:rPr>
              <a:t> </a:t>
            </a:r>
            <a:endParaRPr lang="en-US" b="0" kern="1200" dirty="0">
              <a:solidFill>
                <a:srgbClr val="000000"/>
              </a:solidFill>
              <a:effectLst/>
              <a:latin typeface="Calibri" panose="020F0502020204030204" pitchFamily="34" charset="0"/>
              <a:ea typeface="+mn-ea"/>
              <a:cs typeface="+mn-cs"/>
            </a:endParaRPr>
          </a:p>
          <a:p>
            <a:pPr defTabSz="966489">
              <a:defRPr/>
            </a:pPr>
            <a:r>
              <a:rPr lang="en-US" dirty="0">
                <a:solidFill>
                  <a:srgbClr val="000000"/>
                </a:solidFill>
                <a:latin typeface="Calibri" panose="020F0502020204030204" pitchFamily="34" charset="0"/>
              </a:rPr>
              <a:t>Children who have experienced loss, separation, and trauma have particular mental health needs. This theme focuses on what to consider about their mental health, including:</a:t>
            </a:r>
          </a:p>
          <a:p>
            <a:pPr defTabSz="966489">
              <a:defRPr/>
            </a:pPr>
            <a:endParaRPr lang="en-US" dirty="0">
              <a:solidFill>
                <a:srgbClr val="000000"/>
              </a:solidFill>
              <a:latin typeface="Calibri" panose="020F0502020204030204" pitchFamily="34" charset="0"/>
            </a:endParaRPr>
          </a:p>
          <a:p>
            <a:pPr marL="181216" indent="-181216" defTabSz="966489">
              <a:buFont typeface="Arial" panose="020B0604020202020204" pitchFamily="34" charset="0"/>
              <a:buChar char="•"/>
            </a:pPr>
            <a:r>
              <a:rPr lang="en-US" dirty="0">
                <a:solidFill>
                  <a:srgbClr val="000000"/>
                </a:solidFill>
                <a:latin typeface="Calibri" panose="020F0502020204030204" pitchFamily="34" charset="0"/>
                <a:cs typeface="+mn-cs"/>
              </a:rPr>
              <a:t>We can all understand that a</a:t>
            </a:r>
            <a:r>
              <a:rPr lang="en-US" kern="1200" dirty="0">
                <a:solidFill>
                  <a:srgbClr val="000000"/>
                </a:solidFill>
                <a:effectLst/>
                <a:latin typeface="Calibri" panose="020F0502020204030204" pitchFamily="34" charset="0"/>
                <a:ea typeface="+mn-ea"/>
                <a:cs typeface="+mn-cs"/>
              </a:rPr>
              <a:t> child’s life experience impacts their behavior.</a:t>
            </a:r>
          </a:p>
          <a:p>
            <a:pPr marL="181216" indent="-181216" defTabSz="966489">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Concerning behaviors are often misunderstood and can lead to mis-diagnosing or over-diagnosing without </a:t>
            </a:r>
            <a:r>
              <a:rPr lang="en-US" dirty="0">
                <a:solidFill>
                  <a:srgbClr val="000000"/>
                </a:solidFill>
                <a:latin typeface="Calibri" panose="020F0502020204030204" pitchFamily="34" charset="0"/>
                <a:cs typeface="+mn-cs"/>
              </a:rPr>
              <a:t>really thinking about</a:t>
            </a:r>
            <a:r>
              <a:rPr lang="en-US" kern="1200" dirty="0">
                <a:solidFill>
                  <a:srgbClr val="000000"/>
                </a:solidFill>
                <a:effectLst/>
                <a:latin typeface="Calibri" panose="020F0502020204030204" pitchFamily="34" charset="0"/>
                <a:ea typeface="+mn-ea"/>
                <a:cs typeface="+mn-cs"/>
              </a:rPr>
              <a:t> the impact of loss, trauma, and environmental stressors that influence children’s mental health. </a:t>
            </a:r>
          </a:p>
          <a:p>
            <a:pPr marL="181216" indent="-181216" defTabSz="966489">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Trauma that happens between people needs healing through relationships between people. </a:t>
            </a:r>
            <a:r>
              <a:rPr lang="en-US" dirty="0">
                <a:solidFill>
                  <a:srgbClr val="000000"/>
                </a:solidFill>
                <a:latin typeface="Calibri" panose="020F0502020204030204" pitchFamily="34" charset="0"/>
                <a:cs typeface="+mn-cs"/>
              </a:rPr>
              <a:t>While children’s histories can impact their functioning, the families they’re now living with will also make a major impact on how the child functions in the world.</a:t>
            </a:r>
            <a:endParaRPr lang="en-US" kern="1200" dirty="0">
              <a:solidFill>
                <a:srgbClr val="000000"/>
              </a:solidFill>
              <a:effectLst/>
              <a:latin typeface="Calibri" panose="020F0502020204030204" pitchFamily="34" charset="0"/>
              <a:ea typeface="+mn-ea"/>
              <a:cs typeface="+mn-cs"/>
            </a:endParaRPr>
          </a:p>
          <a:p>
            <a:pPr marL="181216" indent="-181216" defTabSz="966489">
              <a:buFont typeface="Arial" panose="020B0604020202020204" pitchFamily="34" charset="0"/>
              <a:buChar char="•"/>
            </a:pPr>
            <a:r>
              <a:rPr lang="en-US" kern="1200" dirty="0">
                <a:solidFill>
                  <a:schemeClr val="tx1"/>
                </a:solidFill>
                <a:effectLst/>
                <a:latin typeface="Calibri" panose="020F0502020204030204" pitchFamily="34" charset="0"/>
                <a:ea typeface="+mn-ea"/>
                <a:cs typeface="+mn-cs"/>
              </a:rPr>
              <a:t>Supportive and competent professionals trained in grief and trauma can also make </a:t>
            </a:r>
            <a:r>
              <a:rPr lang="en-US" dirty="0">
                <a:solidFill>
                  <a:schemeClr val="tx1"/>
                </a:solidFill>
                <a:latin typeface="Calibri" panose="020F0502020204030204" pitchFamily="34" charset="0"/>
                <a:cs typeface="+mn-cs"/>
              </a:rPr>
              <a:t>a big</a:t>
            </a:r>
            <a:r>
              <a:rPr lang="en-US" kern="1200" dirty="0">
                <a:solidFill>
                  <a:schemeClr val="tx1"/>
                </a:solidFill>
                <a:effectLst/>
                <a:latin typeface="Calibri" panose="020F0502020204030204" pitchFamily="34" charset="0"/>
                <a:ea typeface="+mn-ea"/>
                <a:cs typeface="+mn-cs"/>
              </a:rPr>
              <a:t> difference in how children will </a:t>
            </a:r>
            <a:r>
              <a:rPr lang="en-US" dirty="0">
                <a:latin typeface="Calibri" panose="020F0502020204030204" pitchFamily="34" charset="0"/>
                <a:cs typeface="+mn-cs"/>
              </a:rPr>
              <a:t>affect children in the future</a:t>
            </a:r>
            <a:r>
              <a:rPr lang="en-US" kern="1200" dirty="0">
                <a:solidFill>
                  <a:schemeClr val="tx1"/>
                </a:solidFill>
                <a:effectLst/>
                <a:latin typeface="Calibri" panose="020F0502020204030204" pitchFamily="34" charset="0"/>
                <a:ea typeface="+mn-ea"/>
                <a:cs typeface="+mn-cs"/>
              </a:rPr>
              <a:t>.</a:t>
            </a:r>
          </a:p>
          <a:p>
            <a:pPr defTabSz="966489">
              <a:defRPr/>
            </a:pPr>
            <a:endParaRPr lang="en-US" kern="1200" dirty="0">
              <a:solidFill>
                <a:srgbClr val="000000"/>
              </a:solidFill>
              <a:effectLst/>
              <a:latin typeface="Calibri" panose="020F0502020204030204" pitchFamily="34" charset="0"/>
              <a:ea typeface="+mn-ea"/>
              <a:cs typeface="Arial" panose="020B0604020202020204" pitchFamily="34" charset="0"/>
            </a:endParaRPr>
          </a:p>
        </p:txBody>
      </p:sp>
      <p:sp>
        <p:nvSpPr>
          <p:cNvPr id="5" name="Slide Number Placeholder 6">
            <a:extLst>
              <a:ext uri="{FF2B5EF4-FFF2-40B4-BE49-F238E27FC236}">
                <a16:creationId xmlns:a16="http://schemas.microsoft.com/office/drawing/2014/main" id="{2A30BD58-262C-5946-A085-5C6354702168}"/>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6</a:t>
            </a:fld>
            <a:endParaRPr lang="en-US" dirty="0"/>
          </a:p>
        </p:txBody>
      </p:sp>
    </p:spTree>
    <p:extLst>
      <p:ext uri="{BB962C8B-B14F-4D97-AF65-F5344CB8AC3E}">
        <p14:creationId xmlns:p14="http://schemas.microsoft.com/office/powerpoint/2010/main" val="3548610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157</a:t>
            </a:fld>
            <a:endParaRPr lang="en-US" dirty="0"/>
          </a:p>
        </p:txBody>
      </p:sp>
    </p:spTree>
    <p:extLst>
      <p:ext uri="{BB962C8B-B14F-4D97-AF65-F5344CB8AC3E}">
        <p14:creationId xmlns:p14="http://schemas.microsoft.com/office/powerpoint/2010/main" val="23464380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158</a:t>
            </a:fld>
            <a:endParaRPr lang="en-US" dirty="0"/>
          </a:p>
        </p:txBody>
      </p:sp>
    </p:spTree>
    <p:extLst>
      <p:ext uri="{BB962C8B-B14F-4D97-AF65-F5344CB8AC3E}">
        <p14:creationId xmlns:p14="http://schemas.microsoft.com/office/powerpoint/2010/main" val="20111554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159</a:t>
            </a:fld>
            <a:endParaRPr lang="en-US" dirty="0"/>
          </a:p>
        </p:txBody>
      </p:sp>
    </p:spTree>
    <p:extLst>
      <p:ext uri="{BB962C8B-B14F-4D97-AF65-F5344CB8AC3E}">
        <p14:creationId xmlns:p14="http://schemas.microsoft.com/office/powerpoint/2010/main" val="42384394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160</a:t>
            </a:fld>
            <a:endParaRPr lang="en-US" dirty="0"/>
          </a:p>
        </p:txBody>
      </p:sp>
    </p:spTree>
    <p:extLst>
      <p:ext uri="{BB962C8B-B14F-4D97-AF65-F5344CB8AC3E}">
        <p14:creationId xmlns:p14="http://schemas.microsoft.com/office/powerpoint/2010/main" val="18095237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161</a:t>
            </a:fld>
            <a:endParaRPr lang="en-US" dirty="0"/>
          </a:p>
        </p:txBody>
      </p:sp>
    </p:spTree>
    <p:extLst>
      <p:ext uri="{BB962C8B-B14F-4D97-AF65-F5344CB8AC3E}">
        <p14:creationId xmlns:p14="http://schemas.microsoft.com/office/powerpoint/2010/main" val="410513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162</a:t>
            </a:fld>
            <a:endParaRPr lang="en-US" dirty="0"/>
          </a:p>
        </p:txBody>
      </p:sp>
    </p:spTree>
    <p:extLst>
      <p:ext uri="{BB962C8B-B14F-4D97-AF65-F5344CB8AC3E}">
        <p14:creationId xmlns:p14="http://schemas.microsoft.com/office/powerpoint/2010/main" val="21862585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163</a:t>
            </a:fld>
            <a:endParaRPr lang="en-US" dirty="0"/>
          </a:p>
        </p:txBody>
      </p:sp>
    </p:spTree>
    <p:extLst>
      <p:ext uri="{BB962C8B-B14F-4D97-AF65-F5344CB8AC3E}">
        <p14:creationId xmlns:p14="http://schemas.microsoft.com/office/powerpoint/2010/main" val="4182504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164</a:t>
            </a:fld>
            <a:endParaRPr lang="en-US" dirty="0"/>
          </a:p>
        </p:txBody>
      </p:sp>
    </p:spTree>
    <p:extLst>
      <p:ext uri="{BB962C8B-B14F-4D97-AF65-F5344CB8AC3E}">
        <p14:creationId xmlns:p14="http://schemas.microsoft.com/office/powerpoint/2010/main" val="25400201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165</a:t>
            </a:fld>
            <a:endParaRPr lang="en-US" dirty="0"/>
          </a:p>
        </p:txBody>
      </p:sp>
    </p:spTree>
    <p:extLst>
      <p:ext uri="{BB962C8B-B14F-4D97-AF65-F5344CB8AC3E}">
        <p14:creationId xmlns:p14="http://schemas.microsoft.com/office/powerpoint/2010/main" val="42861127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166</a:t>
            </a:fld>
            <a:endParaRPr lang="en-US" dirty="0"/>
          </a:p>
        </p:txBody>
      </p:sp>
    </p:spTree>
    <p:extLst>
      <p:ext uri="{BB962C8B-B14F-4D97-AF65-F5344CB8AC3E}">
        <p14:creationId xmlns:p14="http://schemas.microsoft.com/office/powerpoint/2010/main" val="652246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529482"/>
          </a:xfrm>
        </p:spPr>
        <p:txBody>
          <a:bodyPr/>
          <a:lstStyle/>
          <a:p>
            <a:r>
              <a:rPr lang="en-US" b="1" dirty="0">
                <a:solidFill>
                  <a:srgbClr val="000000"/>
                </a:solidFill>
                <a:latin typeface="Calibri" panose="020F0502020204030204" pitchFamily="34" charset="0"/>
              </a:rPr>
              <a:t>FACILITATOR'S NOTE</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This slide is shown at the start of each theme. Although the graphic will remain the same, the bricks that are colored in red will change based on the characteristics that will be touched upon in this theme. The characteristics were obtained from review of literature, stakeholder interviews, and review of existing curricula. We want families to become very acquainted with these characteristics throughout the training. It is important to note that in addition to the characteristics that are highlighted in red, there may be additional characteristics that are touched upon during the theme. Facilitators should try to connect these characteristics to the information they are sharing throughout the training. Remind participants that their </a:t>
            </a:r>
            <a:r>
              <a:rPr lang="en-US" b="1" dirty="0">
                <a:solidFill>
                  <a:srgbClr val="000000"/>
                </a:solidFill>
                <a:latin typeface="Calibri" panose="020F0502020204030204" pitchFamily="34" charset="0"/>
              </a:rPr>
              <a:t>Participant Resource</a:t>
            </a:r>
            <a:r>
              <a:rPr lang="en-US" dirty="0">
                <a:solidFill>
                  <a:srgbClr val="000000"/>
                </a:solidFill>
                <a:latin typeface="Calibri" panose="020F0502020204030204" pitchFamily="34" charset="0"/>
              </a:rPr>
              <a:t> </a:t>
            </a:r>
            <a:r>
              <a:rPr lang="en-US" b="1" dirty="0">
                <a:solidFill>
                  <a:srgbClr val="000000"/>
                </a:solidFill>
                <a:latin typeface="Calibri" panose="020F0502020204030204" pitchFamily="34" charset="0"/>
              </a:rPr>
              <a:t>Manual </a:t>
            </a:r>
            <a:r>
              <a:rPr lang="en-US" dirty="0">
                <a:solidFill>
                  <a:srgbClr val="000000"/>
                </a:solidFill>
                <a:latin typeface="Calibri" panose="020F0502020204030204" pitchFamily="34" charset="0"/>
              </a:rPr>
              <a:t>contains the definitions for these characteristics. </a:t>
            </a:r>
          </a:p>
          <a:p>
            <a:endParaRPr lang="en-US"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SAY</a:t>
            </a: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Before we get into the content let’s look at the 14 characteristics of successful foster and adoptive parents. When you took your self-assessment, you were asked about these characteristics. </a:t>
            </a:r>
            <a:endParaRPr lang="en-US" kern="1200" dirty="0">
              <a:solidFill>
                <a:srgbClr val="000000"/>
              </a:solidFill>
              <a:effectLst/>
              <a:latin typeface="Calibri" panose="020F0502020204030204" pitchFamily="34" charset="0"/>
              <a:ea typeface="+mn-ea"/>
              <a:cs typeface="Arial" panose="020B0604020202020204" pitchFamily="34" charset="0"/>
            </a:endParaRPr>
          </a:p>
          <a:p>
            <a:endParaRPr lang="en-US" b="1" dirty="0">
              <a:solidFill>
                <a:srgbClr val="000000"/>
              </a:solidFill>
              <a:latin typeface="Calibri" panose="020F0502020204030204" pitchFamily="34" charset="0"/>
            </a:endParaRPr>
          </a:p>
          <a:p>
            <a:pPr defTabSz="966489">
              <a:defRPr/>
            </a:pPr>
            <a:endParaRPr lang="en-US" b="1" kern="1200" dirty="0">
              <a:solidFill>
                <a:srgbClr val="000000"/>
              </a:solidFill>
              <a:effectLst/>
              <a:latin typeface="Calibri" panose="020F0502020204030204" pitchFamily="34" charset="0"/>
              <a:ea typeface="+mn-ea"/>
              <a:cs typeface="+mn-cs"/>
            </a:endParaRPr>
          </a:p>
        </p:txBody>
      </p:sp>
      <p:sp>
        <p:nvSpPr>
          <p:cNvPr id="6" name="Slide Number Placeholder 6">
            <a:extLst>
              <a:ext uri="{FF2B5EF4-FFF2-40B4-BE49-F238E27FC236}">
                <a16:creationId xmlns:a16="http://schemas.microsoft.com/office/drawing/2014/main" id="{EC955B37-B2F2-424C-B214-04FE66BBAFD8}"/>
              </a:ext>
            </a:extLst>
          </p:cNvPr>
          <p:cNvSpPr>
            <a:spLocks noGrp="1"/>
          </p:cNvSpPr>
          <p:nvPr>
            <p:ph type="sldNum" sz="quarter" idx="5"/>
          </p:nvPr>
        </p:nvSpPr>
        <p:spPr>
          <a:xfrm>
            <a:off x="6828979" y="9119475"/>
            <a:ext cx="484529" cy="481726"/>
          </a:xfrm>
          <a:prstGeom prst="rect">
            <a:avLst/>
          </a:prstGeom>
        </p:spPr>
        <p:txBody>
          <a:bodyPr vert="horz" lIns="96649" tIns="48324" rIns="96649" bIns="48324" rtlCol="0" anchor="ctr" anchorCtr="0"/>
          <a:lstStyle>
            <a:lvl1pPr algn="ctr">
              <a:defRPr sz="1000">
                <a:solidFill>
                  <a:schemeClr val="bg1"/>
                </a:solidFill>
              </a:defRPr>
            </a:lvl1pPr>
          </a:lstStyle>
          <a:p>
            <a:fld id="{3B90169C-AFAA-4B3F-91CC-5EC03E22AE25}" type="slidenum">
              <a:rPr lang="en-US" smtClean="0"/>
              <a:pPr/>
              <a:t>7</a:t>
            </a:fld>
            <a:endParaRPr lang="en-US" dirty="0"/>
          </a:p>
        </p:txBody>
      </p:sp>
    </p:spTree>
    <p:extLst>
      <p:ext uri="{BB962C8B-B14F-4D97-AF65-F5344CB8AC3E}">
        <p14:creationId xmlns:p14="http://schemas.microsoft.com/office/powerpoint/2010/main" val="24241790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167</a:t>
            </a:fld>
            <a:endParaRPr lang="en-US" dirty="0"/>
          </a:p>
        </p:txBody>
      </p:sp>
    </p:spTree>
    <p:extLst>
      <p:ext uri="{BB962C8B-B14F-4D97-AF65-F5344CB8AC3E}">
        <p14:creationId xmlns:p14="http://schemas.microsoft.com/office/powerpoint/2010/main" val="156753412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90169C-AFAA-4B3F-91CC-5EC03E22AE25}" type="slidenum">
              <a:rPr lang="en-US" smtClean="0"/>
              <a:pPr/>
              <a:t>168</a:t>
            </a:fld>
            <a:endParaRPr lang="en-US" dirty="0"/>
          </a:p>
        </p:txBody>
      </p:sp>
    </p:spTree>
    <p:extLst>
      <p:ext uri="{BB962C8B-B14F-4D97-AF65-F5344CB8AC3E}">
        <p14:creationId xmlns:p14="http://schemas.microsoft.com/office/powerpoint/2010/main" val="368167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p:txBody>
          <a:bodyPr/>
          <a:lstStyle/>
          <a:p>
            <a:pPr defTabSz="1021413">
              <a:defRPr/>
            </a:pPr>
            <a:r>
              <a:rPr lang="en-US" b="1" dirty="0">
                <a:solidFill>
                  <a:srgbClr val="000000"/>
                </a:solidFill>
                <a:latin typeface="Calibri" panose="020F0502020204030204" pitchFamily="34" charset="0"/>
              </a:rPr>
              <a:t>FACILITATOR’S NOTE</a:t>
            </a:r>
          </a:p>
          <a:p>
            <a:r>
              <a:rPr lang="en-US" kern="1200" dirty="0">
                <a:solidFill>
                  <a:srgbClr val="000000"/>
                </a:solidFill>
                <a:effectLst/>
                <a:latin typeface="Calibri" panose="020F0502020204030204" pitchFamily="34" charset="0"/>
                <a:ea typeface="+mn-ea"/>
                <a:cs typeface="+mn-cs"/>
              </a:rPr>
              <a:t>The </a:t>
            </a:r>
            <a:r>
              <a:rPr lang="en-US" dirty="0">
                <a:solidFill>
                  <a:srgbClr val="000000"/>
                </a:solidFill>
                <a:latin typeface="Calibri" panose="020F0502020204030204" pitchFamily="34" charset="0"/>
              </a:rPr>
              <a:t>Mental Health Considerations </a:t>
            </a:r>
            <a:r>
              <a:rPr lang="en-US" kern="1200" dirty="0">
                <a:solidFill>
                  <a:srgbClr val="000000"/>
                </a:solidFill>
                <a:effectLst/>
                <a:latin typeface="Calibri" panose="020F0502020204030204" pitchFamily="34" charset="0"/>
                <a:ea typeface="+mn-ea"/>
                <a:cs typeface="+mn-cs"/>
              </a:rPr>
              <a:t>theme will cover the following characteristics:</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Adaptability/ Flexibility</a:t>
            </a:r>
          </a:p>
          <a:p>
            <a:pPr marL="181216" indent="-181216">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Realistic</a:t>
            </a:r>
          </a:p>
          <a:p>
            <a:pPr marL="181216" indent="-181216" defTabSz="966489">
              <a:buFont typeface="Arial" panose="020B0604020202020204" pitchFamily="34" charset="0"/>
              <a:buChar char="•"/>
            </a:pPr>
            <a:r>
              <a:rPr lang="en-US" kern="1200" dirty="0">
                <a:solidFill>
                  <a:srgbClr val="000000"/>
                </a:solidFill>
                <a:effectLst/>
                <a:latin typeface="Calibri" panose="020F0502020204030204" pitchFamily="34" charset="0"/>
                <a:ea typeface="+mn-ea"/>
                <a:cs typeface="+mn-cs"/>
              </a:rPr>
              <a:t>Committed</a:t>
            </a:r>
          </a:p>
          <a:p>
            <a:pPr defTabSz="1021413">
              <a:defRPr/>
            </a:pPr>
            <a:endParaRPr lang="en-US" dirty="0">
              <a:solidFill>
                <a:srgbClr val="000000"/>
              </a:solidFill>
              <a:latin typeface="Calibri" panose="020F0502020204030204" pitchFamily="34" charset="0"/>
            </a:endParaRPr>
          </a:p>
          <a:p>
            <a:pPr defTabSz="1021413">
              <a:defRPr/>
            </a:pPr>
            <a:endParaRPr lang="en-US" dirty="0"/>
          </a:p>
        </p:txBody>
      </p:sp>
      <p:sp>
        <p:nvSpPr>
          <p:cNvPr id="4" name="Slide Number Placeholder 3"/>
          <p:cNvSpPr>
            <a:spLocks noGrp="1"/>
          </p:cNvSpPr>
          <p:nvPr>
            <p:ph type="sldNum" sz="quarter" idx="5"/>
          </p:nvPr>
        </p:nvSpPr>
        <p:spPr/>
        <p:txBody>
          <a:bodyPr/>
          <a:lstStyle/>
          <a:p>
            <a:pPr defTabSz="966489">
              <a:defRPr/>
            </a:pPr>
            <a:fld id="{3B90169C-AFAA-4B3F-91CC-5EC03E22AE25}" type="slidenum">
              <a:rPr lang="en-US">
                <a:solidFill>
                  <a:prstClr val="white"/>
                </a:solidFill>
                <a:latin typeface="Calibri"/>
              </a:rPr>
              <a:pPr defTabSz="966489">
                <a:defRPr/>
              </a:pPr>
              <a:t>8</a:t>
            </a:fld>
            <a:endParaRPr lang="en-US" dirty="0">
              <a:solidFill>
                <a:prstClr val="white"/>
              </a:solidFill>
              <a:latin typeface="Calibri"/>
            </a:endParaRPr>
          </a:p>
        </p:txBody>
      </p:sp>
    </p:spTree>
    <p:extLst>
      <p:ext uri="{BB962C8B-B14F-4D97-AF65-F5344CB8AC3E}">
        <p14:creationId xmlns:p14="http://schemas.microsoft.com/office/powerpoint/2010/main" val="3539622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839788"/>
            <a:ext cx="4321175" cy="3240087"/>
          </a:xfrm>
        </p:spPr>
      </p:sp>
      <p:sp>
        <p:nvSpPr>
          <p:cNvPr id="3" name="Notes Placeholder 2"/>
          <p:cNvSpPr>
            <a:spLocks noGrp="1"/>
          </p:cNvSpPr>
          <p:nvPr>
            <p:ph type="body" idx="1"/>
          </p:nvPr>
        </p:nvSpPr>
        <p:spPr>
          <a:xfrm>
            <a:off x="731520" y="4620579"/>
            <a:ext cx="5852160" cy="4746747"/>
          </a:xfrm>
        </p:spPr>
        <p:txBody>
          <a:bodyPr/>
          <a:lstStyle/>
          <a:p>
            <a:pPr defTabSz="1021413">
              <a:defRPr/>
            </a:pPr>
            <a:r>
              <a:rPr lang="en-US" b="1" dirty="0">
                <a:solidFill>
                  <a:srgbClr val="000000"/>
                </a:solidFill>
                <a:latin typeface="Calibri" panose="020F0502020204030204" pitchFamily="34" charset="0"/>
              </a:rPr>
              <a:t>ASK</a:t>
            </a:r>
          </a:p>
          <a:p>
            <a:pPr defTabSz="1021413">
              <a:defRPr/>
            </a:pPr>
            <a:r>
              <a:rPr lang="en-US" dirty="0">
                <a:solidFill>
                  <a:srgbClr val="000000"/>
                </a:solidFill>
                <a:latin typeface="Calibri" panose="020F0502020204030204" pitchFamily="34" charset="0"/>
              </a:rPr>
              <a:t>Now that we have reviewed the definitions, why do you think these specific characteristics are important to mental health considerations for a child that you may foster or adopt? </a:t>
            </a:r>
          </a:p>
          <a:p>
            <a:pPr defTabSz="1021413">
              <a:defRPr/>
            </a:pPr>
            <a:endParaRPr lang="en-US" dirty="0">
              <a:solidFill>
                <a:srgbClr val="000000"/>
              </a:solidFill>
              <a:latin typeface="Calibri" panose="020F0502020204030204" pitchFamily="34" charset="0"/>
            </a:endParaRPr>
          </a:p>
          <a:p>
            <a:pPr defTabSz="1079440">
              <a:defRPr/>
            </a:pPr>
            <a:r>
              <a:rPr lang="en-US" b="0" dirty="0">
                <a:latin typeface="Calibri" panose="020F0502020204030204" pitchFamily="34" charset="0"/>
                <a:cs typeface="Calibri" panose="020F0502020204030204" pitchFamily="34" charset="0"/>
              </a:rPr>
              <a:t>Reinforce:</a:t>
            </a:r>
          </a:p>
          <a:p>
            <a:pPr marL="191564" indent="-191564">
              <a:buFont typeface="Arial" panose="020B0604020202020204" pitchFamily="34" charset="0"/>
              <a:buChar char="•"/>
            </a:pPr>
            <a:r>
              <a:rPr lang="en-US" dirty="0">
                <a:solidFill>
                  <a:srgbClr val="000000"/>
                </a:solidFill>
                <a:latin typeface="Calibri" panose="020F0502020204030204" pitchFamily="34" charset="0"/>
              </a:rPr>
              <a:t>Adaptability/Flexibility</a:t>
            </a:r>
          </a:p>
          <a:p>
            <a:pPr marL="395899" lvl="1" indent="-191564">
              <a:buFont typeface="Wingdings" panose="05000000000000000000" pitchFamily="2" charset="2"/>
              <a:buChar char="Ø"/>
            </a:pPr>
            <a:r>
              <a:rPr lang="en-US" dirty="0">
                <a:solidFill>
                  <a:srgbClr val="000000"/>
                </a:solidFill>
                <a:latin typeface="Calibri" panose="020F0502020204030204" pitchFamily="34" charset="0"/>
              </a:rPr>
              <a:t>Parents will need different types of parenting skills and strategies to help children with mental health considerations, especially as the needs change over time.</a:t>
            </a:r>
          </a:p>
          <a:p>
            <a:pPr marL="395899" lvl="1" indent="-191564">
              <a:buFont typeface="Wingdings" panose="05000000000000000000" pitchFamily="2" charset="2"/>
              <a:buChar char="Ø"/>
            </a:pPr>
            <a:r>
              <a:rPr lang="en-US" dirty="0">
                <a:solidFill>
                  <a:srgbClr val="000000"/>
                </a:solidFill>
                <a:latin typeface="Calibri" panose="020F0502020204030204" pitchFamily="34" charset="0"/>
              </a:rPr>
              <a:t>Parenting may look different than what the parent is used to or what comes naturally to them. It may involve adding new skills on the part of the parent.</a:t>
            </a:r>
          </a:p>
          <a:p>
            <a:pPr marL="395899" lvl="1" indent="-191564">
              <a:buFont typeface="Wingdings" panose="05000000000000000000" pitchFamily="2" charset="2"/>
              <a:buChar char="Ø"/>
            </a:pPr>
            <a:r>
              <a:rPr lang="en-US" dirty="0">
                <a:solidFill>
                  <a:srgbClr val="000000"/>
                </a:solidFill>
                <a:latin typeface="Calibri" panose="020F0502020204030204" pitchFamily="34" charset="0"/>
              </a:rPr>
              <a:t>Parents who recognize when certain parenting strategies are not working and who are willing to be adaptable and flexible in learning how to best parent the child will be more able to meet the specific needs of each child.</a:t>
            </a:r>
          </a:p>
          <a:p>
            <a:pPr marL="191564" indent="-191564">
              <a:buFont typeface="Arial" panose="020B0604020202020204" pitchFamily="34" charset="0"/>
              <a:buChar char="•"/>
            </a:pPr>
            <a:r>
              <a:rPr lang="en-US" dirty="0">
                <a:solidFill>
                  <a:srgbClr val="000000"/>
                </a:solidFill>
                <a:latin typeface="Calibri" panose="020F0502020204030204" pitchFamily="34" charset="0"/>
              </a:rPr>
              <a:t>Realistic</a:t>
            </a:r>
          </a:p>
          <a:p>
            <a:pPr marL="395899" lvl="1" indent="-191564">
              <a:buFont typeface="Wingdings" panose="05000000000000000000" pitchFamily="2" charset="2"/>
              <a:buChar char="Ø"/>
            </a:pPr>
            <a:r>
              <a:rPr lang="en-US" dirty="0">
                <a:solidFill>
                  <a:srgbClr val="000000"/>
                </a:solidFill>
                <a:latin typeface="Calibri" panose="020F0502020204030204" pitchFamily="34" charset="0"/>
              </a:rPr>
              <a:t>Effective parents understand that a child with mental health considerations will need caring, patient caregivers who have realistic expectations.</a:t>
            </a:r>
          </a:p>
          <a:p>
            <a:pPr marL="395899" lvl="1" indent="-191564" defTabSz="1021676">
              <a:buFont typeface="Wingdings" panose="05000000000000000000" pitchFamily="2" charset="2"/>
              <a:buChar char="Ø"/>
              <a:defRPr/>
            </a:pPr>
            <a:r>
              <a:rPr lang="en-US" dirty="0">
                <a:solidFill>
                  <a:srgbClr val="000000"/>
                </a:solidFill>
                <a:latin typeface="Calibri" panose="020F0502020204030204" pitchFamily="34" charset="0"/>
              </a:rPr>
              <a:t>Children with mental health challenges need parents who can celebrate  small victories, understanding that each small step is progress. </a:t>
            </a:r>
          </a:p>
          <a:p>
            <a:pPr marL="191564" indent="-191564">
              <a:buFont typeface="Arial" panose="020B0604020202020204" pitchFamily="34" charset="0"/>
              <a:buChar char="•"/>
            </a:pPr>
            <a:r>
              <a:rPr lang="en-US" dirty="0">
                <a:solidFill>
                  <a:srgbClr val="000000"/>
                </a:solidFill>
                <a:latin typeface="Calibri" panose="020F0502020204030204" pitchFamily="34" charset="0"/>
              </a:rPr>
              <a:t>Committed</a:t>
            </a:r>
          </a:p>
          <a:p>
            <a:pPr marL="395899" lvl="1" indent="-191564">
              <a:buFont typeface="Wingdings" panose="05000000000000000000" pitchFamily="2" charset="2"/>
              <a:buChar char="Ø"/>
            </a:pPr>
            <a:r>
              <a:rPr lang="en-US" dirty="0">
                <a:solidFill>
                  <a:srgbClr val="000000"/>
                </a:solidFill>
                <a:latin typeface="Calibri" panose="020F0502020204030204" pitchFamily="34" charset="0"/>
              </a:rPr>
              <a:t>Children with mental health considerations need parents who will stay committed to understanding their needs and stay on top of getting them met. </a:t>
            </a:r>
          </a:p>
          <a:p>
            <a:pPr marL="191564" indent="-191564">
              <a:buFont typeface="Wingdings" panose="05000000000000000000" pitchFamily="2" charset="2"/>
              <a:buChar char="Ø"/>
            </a:pPr>
            <a:endParaRPr lang="en-US" dirty="0">
              <a:solidFill>
                <a:srgbClr val="000000"/>
              </a:solidFill>
              <a:latin typeface="Calibri" panose="020F0502020204030204" pitchFamily="34" charset="0"/>
            </a:endParaRPr>
          </a:p>
          <a:p>
            <a:pPr defTabSz="1021413">
              <a:defRPr/>
            </a:pPr>
            <a:endParaRPr lang="en-US" dirty="0"/>
          </a:p>
        </p:txBody>
      </p:sp>
      <p:sp>
        <p:nvSpPr>
          <p:cNvPr id="4" name="Slide Number Placeholder 3"/>
          <p:cNvSpPr>
            <a:spLocks noGrp="1"/>
          </p:cNvSpPr>
          <p:nvPr>
            <p:ph type="sldNum" sz="quarter" idx="5"/>
          </p:nvPr>
        </p:nvSpPr>
        <p:spPr/>
        <p:txBody>
          <a:bodyPr/>
          <a:lstStyle/>
          <a:p>
            <a:pPr defTabSz="966489">
              <a:defRPr/>
            </a:pPr>
            <a:fld id="{3B90169C-AFAA-4B3F-91CC-5EC03E22AE25}" type="slidenum">
              <a:rPr lang="en-US">
                <a:solidFill>
                  <a:prstClr val="white"/>
                </a:solidFill>
                <a:latin typeface="Calibri"/>
              </a:rPr>
              <a:pPr defTabSz="966489">
                <a:defRPr/>
              </a:pPr>
              <a:t>9</a:t>
            </a:fld>
            <a:endParaRPr lang="en-US" dirty="0">
              <a:solidFill>
                <a:prstClr val="white"/>
              </a:solidFill>
              <a:latin typeface="Calibri"/>
            </a:endParaRPr>
          </a:p>
        </p:txBody>
      </p:sp>
    </p:spTree>
    <p:extLst>
      <p:ext uri="{BB962C8B-B14F-4D97-AF65-F5344CB8AC3E}">
        <p14:creationId xmlns:p14="http://schemas.microsoft.com/office/powerpoint/2010/main" val="3648554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NTDC-Horizontal-Gradient-Orange.png">
            <a:extLst>
              <a:ext uri="{FF2B5EF4-FFF2-40B4-BE49-F238E27FC236}">
                <a16:creationId xmlns:a16="http://schemas.microsoft.com/office/drawing/2014/main" id="{A41CBAC5-53B7-134E-B315-FDEEB4787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614" y="6381617"/>
            <a:ext cx="8278386" cy="484973"/>
          </a:xfrm>
          <a:prstGeom prst="rect">
            <a:avLst/>
          </a:prstGeom>
        </p:spPr>
      </p:pic>
      <p:sp>
        <p:nvSpPr>
          <p:cNvPr id="7" name="Rectangle 6"/>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Subtitle 2"/>
          <p:cNvSpPr>
            <a:spLocks noGrp="1"/>
          </p:cNvSpPr>
          <p:nvPr>
            <p:ph type="subTitle" idx="1"/>
          </p:nvPr>
        </p:nvSpPr>
        <p:spPr>
          <a:xfrm>
            <a:off x="1421411" y="4704380"/>
            <a:ext cx="4143828" cy="598460"/>
          </a:xfrm>
        </p:spPr>
        <p:txBody>
          <a:bodyPr lIns="0" tIns="0" rIns="0" bIns="0" anchor="t" anchorCtr="0">
            <a:normAutofit/>
          </a:bodyPr>
          <a:lstStyle>
            <a:lvl1pPr marL="0" indent="0" algn="l">
              <a:spcBef>
                <a:spcPts val="0"/>
              </a:spcBef>
              <a:buNone/>
              <a:defRPr sz="1425">
                <a:solidFill>
                  <a:schemeClr val="bg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1299917" y="2878052"/>
            <a:ext cx="6731456" cy="1828800"/>
          </a:xfrm>
          <a:prstGeom prst="rect">
            <a:avLst/>
          </a:prstGeom>
        </p:spPr>
        <p:txBody>
          <a:bodyPr/>
          <a:lstStyle>
            <a:lvl1pPr algn="l">
              <a:defRPr sz="3150" cap="none" spc="113" baseline="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7984" y="683007"/>
            <a:ext cx="4306824" cy="777737"/>
          </a:xfrm>
          <a:prstGeom prst="rect">
            <a:avLst/>
          </a:prstGeom>
        </p:spPr>
      </p:pic>
      <p:pic>
        <p:nvPicPr>
          <p:cNvPr id="4" name="Picture 3">
            <a:extLst>
              <a:ext uri="{FF2B5EF4-FFF2-40B4-BE49-F238E27FC236}">
                <a16:creationId xmlns:a16="http://schemas.microsoft.com/office/drawing/2014/main" id="{4A3A39D1-FFF3-5A4A-95AF-9EED6742A41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65615" y="1664677"/>
            <a:ext cx="8278386" cy="820983"/>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865614" y="1700670"/>
            <a:ext cx="8278386" cy="78922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Slide Number Placeholder 5">
            <a:extLst>
              <a:ext uri="{FF2B5EF4-FFF2-40B4-BE49-F238E27FC236}">
                <a16:creationId xmlns:a16="http://schemas.microsoft.com/office/drawing/2014/main" id="{1C18AE1B-33BB-964F-8C54-1B2AD85E108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tx2">
                    <a:lumMod val="50000"/>
                  </a:schemeClr>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38039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70E1AD-011D-BD47-910F-1B1BC4FFCB17}" type="datetime1">
              <a:rPr lang="en-US" smtClean="0">
                <a:solidFill>
                  <a:srgbClr val="1F497D"/>
                </a:solidFill>
              </a:rPr>
              <a:pPr/>
              <a:t>1/3/2023</a:t>
            </a:fld>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
        <p:nvSpPr>
          <p:cNvPr id="7" name="Title 9"/>
          <p:cNvSpPr>
            <a:spLocks noGrp="1"/>
          </p:cNvSpPr>
          <p:nvPr>
            <p:ph type="title"/>
          </p:nvPr>
        </p:nvSpPr>
        <p:spPr>
          <a:xfrm>
            <a:off x="686003" y="550532"/>
            <a:ext cx="7722166" cy="1054394"/>
          </a:xfrm>
          <a:prstGeom prst="rect">
            <a:avLst/>
          </a:prstGeom>
        </p:spPr>
        <p:txBody>
          <a:bodyPr/>
          <a:lstStyle>
            <a:lvl1pPr>
              <a:defRPr>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143878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1/3/2023</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pic>
        <p:nvPicPr>
          <p:cNvPr id="3" name="Picture 2" descr="NTDC-Horizontal-Gradient-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55" y="454264"/>
            <a:ext cx="8229600" cy="1280160"/>
          </a:xfrm>
          <a:prstGeom prst="rect">
            <a:avLst/>
          </a:prstGeom>
        </p:spPr>
      </p:pic>
      <p:sp>
        <p:nvSpPr>
          <p:cNvPr id="12" name="Title 9"/>
          <p:cNvSpPr>
            <a:spLocks noGrp="1"/>
          </p:cNvSpPr>
          <p:nvPr>
            <p:ph type="title"/>
          </p:nvPr>
        </p:nvSpPr>
        <p:spPr>
          <a:xfrm>
            <a:off x="715885" y="580414"/>
            <a:ext cx="7722166" cy="1054394"/>
          </a:xfrm>
          <a:prstGeom prst="rect">
            <a:avLst/>
          </a:prstGeo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2345EE-6CCA-3841-A2B1-FFA94CD0650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63136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1/3/2023</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1" name="Picture 10"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244" y="-9271"/>
            <a:ext cx="8229600" cy="463535"/>
          </a:xfrm>
          <a:prstGeom prst="rect">
            <a:avLst/>
          </a:prstGeom>
        </p:spPr>
      </p:pic>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525215EA-4043-864C-A612-9EA106758BF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9" name="Rectangle 8">
            <a:extLst>
              <a:ext uri="{FF2B5EF4-FFF2-40B4-BE49-F238E27FC236}">
                <a16:creationId xmlns:a16="http://schemas.microsoft.com/office/drawing/2014/main" id="{2A87D15B-327A-4F87-811C-48FBB7207435}"/>
              </a:ext>
            </a:extLst>
          </p:cNvPr>
          <p:cNvSpPr/>
          <p:nvPr userDrawn="1"/>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034701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5" name="Slide Number Placeholder 5">
            <a:extLst>
              <a:ext uri="{FF2B5EF4-FFF2-40B4-BE49-F238E27FC236}">
                <a16:creationId xmlns:a16="http://schemas.microsoft.com/office/drawing/2014/main" id="{DE6EA2DE-2940-0245-8509-4B17B4B0655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634235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93B-2BE0-9448-A901-C62514EB467F}"/>
              </a:ext>
            </a:extLst>
          </p:cNvPr>
          <p:cNvSpPr>
            <a:spLocks noGrp="1"/>
          </p:cNvSpPr>
          <p:nvPr>
            <p:ph type="title"/>
          </p:nvPr>
        </p:nvSpPr>
        <p:spPr>
          <a:xfrm>
            <a:off x="453358" y="453358"/>
            <a:ext cx="8229600" cy="1275550"/>
          </a:xfrm>
          <a:prstGeom prst="rect">
            <a:avLst/>
          </a:prstGeom>
        </p:spPr>
        <p:txBody>
          <a:bodyPr/>
          <a:lstStyle>
            <a:lvl1pPr>
              <a:defRPr>
                <a:solidFill>
                  <a:schemeClr val="tx2">
                    <a:lumMod val="50000"/>
                  </a:schemeClr>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E01FE6DE-4927-614F-8762-E1C7FA243898}"/>
              </a:ext>
            </a:extLst>
          </p:cNvPr>
          <p:cNvSpPr>
            <a:spLocks noGrp="1"/>
          </p:cNvSpPr>
          <p:nvPr>
            <p:ph type="dt" sz="half" idx="10"/>
          </p:nvPr>
        </p:nvSpPr>
        <p:spPr/>
        <p:txBody>
          <a:bodyPr/>
          <a:lstStyle/>
          <a:p>
            <a:fld id="{4E05282C-4F37-834B-AEC1-CD0B849C1834}" type="datetime1">
              <a:rPr lang="en-US" smtClean="0">
                <a:solidFill>
                  <a:srgbClr val="1F497D"/>
                </a:solidFill>
              </a:rPr>
              <a:pPr/>
              <a:t>1/3/2023</a:t>
            </a:fld>
            <a:endParaRPr lang="en-US" dirty="0">
              <a:solidFill>
                <a:srgbClr val="1F497D"/>
              </a:solidFill>
            </a:endParaRPr>
          </a:p>
        </p:txBody>
      </p:sp>
      <p:sp>
        <p:nvSpPr>
          <p:cNvPr id="5" name="Rectangle 4">
            <a:extLst>
              <a:ext uri="{FF2B5EF4-FFF2-40B4-BE49-F238E27FC236}">
                <a16:creationId xmlns:a16="http://schemas.microsoft.com/office/drawing/2014/main" id="{05DD01E6-E3DF-114D-82F3-5F68E20AFC47}"/>
              </a:ext>
            </a:extLst>
          </p:cNvPr>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6" name="Picture 5">
            <a:extLst>
              <a:ext uri="{FF2B5EF4-FFF2-40B4-BE49-F238E27FC236}">
                <a16:creationId xmlns:a16="http://schemas.microsoft.com/office/drawing/2014/main" id="{42C6B316-B9F1-A741-BA81-AEC99253FA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984" y="683007"/>
            <a:ext cx="4306824" cy="777737"/>
          </a:xfrm>
          <a:prstGeom prst="rect">
            <a:avLst/>
          </a:prstGeom>
        </p:spPr>
      </p:pic>
      <p:sp>
        <p:nvSpPr>
          <p:cNvPr id="7" name="Slide Number Placeholder 5">
            <a:extLst>
              <a:ext uri="{FF2B5EF4-FFF2-40B4-BE49-F238E27FC236}">
                <a16:creationId xmlns:a16="http://schemas.microsoft.com/office/drawing/2014/main" id="{A09ECD12-86A7-8349-BC0A-C6C8AB29B1D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609422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6665350" y="461963"/>
            <a:ext cx="2023037" cy="5942012"/>
          </a:xfrm>
          <a:prstGeom prst="rect">
            <a:avLst/>
          </a:prstGeom>
          <a:solidFill>
            <a:srgbClr val="94D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381" y="621136"/>
            <a:ext cx="5868105" cy="5772681"/>
          </a:xfr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3832" y="2306696"/>
            <a:ext cx="1673352" cy="2816352"/>
          </a:xfrm>
        </p:spPr>
        <p:txBody>
          <a:bodyPr tIns="0"/>
          <a:lstStyle>
            <a:lvl1pPr marL="0" indent="0">
              <a:buNone/>
              <a:defRPr sz="1050">
                <a:solidFill>
                  <a:schemeClr val="tx2">
                    <a:lumMod val="50000"/>
                  </a:schemeClr>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5613" y="6486525"/>
            <a:ext cx="2133600" cy="274320"/>
          </a:xfrm>
        </p:spPr>
        <p:txBody>
          <a:bodyPr/>
          <a:lstStyle/>
          <a:p>
            <a:fld id="{2C9F8950-2582-824D-A5A3-A49395D41DB5}" type="datetime1">
              <a:rPr lang="en-US" smtClean="0">
                <a:solidFill>
                  <a:srgbClr val="1F497D"/>
                </a:solidFill>
              </a:rPr>
              <a:pPr/>
              <a:t>1/3/2023</a:t>
            </a:fld>
            <a:endParaRPr lang="en-US" dirty="0">
              <a:solidFill>
                <a:srgbClr val="1F497D"/>
              </a:solidFill>
            </a:endParaRPr>
          </a:p>
        </p:txBody>
      </p:sp>
      <p:sp>
        <p:nvSpPr>
          <p:cNvPr id="11" name="Title 10"/>
          <p:cNvSpPr>
            <a:spLocks noGrp="1"/>
          </p:cNvSpPr>
          <p:nvPr>
            <p:ph type="title"/>
          </p:nvPr>
        </p:nvSpPr>
        <p:spPr>
          <a:xfrm>
            <a:off x="6853835" y="624072"/>
            <a:ext cx="1675660" cy="1673352"/>
          </a:xfrm>
          <a:prstGeom prst="rect">
            <a:avLst/>
          </a:prstGeom>
        </p:spPr>
        <p:txBody>
          <a:bodyPr anchor="b"/>
          <a:lstStyle>
            <a:lvl1pPr algn="l">
              <a:defRPr sz="1500" spc="113" baseline="0">
                <a:solidFill>
                  <a:schemeClr val="tx2">
                    <a:lumMod val="50000"/>
                  </a:schemeClr>
                </a:solidFill>
              </a:defRPr>
            </a:lvl1pPr>
          </a:lstStyle>
          <a:p>
            <a:r>
              <a:rPr lang="en-US" dirty="0"/>
              <a:t>Click to edit Master title style</a:t>
            </a:r>
          </a:p>
        </p:txBody>
      </p:sp>
      <p:sp>
        <p:nvSpPr>
          <p:cNvPr id="13" name="Rectangle 12"/>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6" name="Slide Number Placeholder 5">
            <a:extLst>
              <a:ext uri="{FF2B5EF4-FFF2-40B4-BE49-F238E27FC236}">
                <a16:creationId xmlns:a16="http://schemas.microsoft.com/office/drawing/2014/main" id="{FE97E21E-0FAF-6C46-8D5B-71092AC46F2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4" name="Rectangle 13">
            <a:extLst>
              <a:ext uri="{FF2B5EF4-FFF2-40B4-BE49-F238E27FC236}">
                <a16:creationId xmlns:a16="http://schemas.microsoft.com/office/drawing/2014/main" id="{B438E76D-8EE8-4840-8380-BF43E9B5D738}"/>
              </a:ext>
            </a:extLst>
          </p:cNvPr>
          <p:cNvSpPr/>
          <p:nvPr userDrawn="1"/>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99080407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6665350" y="452438"/>
            <a:ext cx="2023037" cy="5942012"/>
          </a:xfrm>
          <a:prstGeom prst="rect">
            <a:avLst/>
          </a:prstGeom>
          <a:solidFill>
            <a:srgbClr val="18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half" idx="2"/>
          </p:nvPr>
        </p:nvSpPr>
        <p:spPr>
          <a:xfrm>
            <a:off x="6853832" y="2297171"/>
            <a:ext cx="1673352" cy="2816352"/>
          </a:xfrm>
        </p:spPr>
        <p:txBody>
          <a:bodyPr tIns="0"/>
          <a:lstStyle>
            <a:lvl1pPr marL="0" indent="0">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14" name="Title 10"/>
          <p:cNvSpPr>
            <a:spLocks noGrp="1"/>
          </p:cNvSpPr>
          <p:nvPr>
            <p:ph type="title"/>
          </p:nvPr>
        </p:nvSpPr>
        <p:spPr>
          <a:xfrm>
            <a:off x="6853835" y="614547"/>
            <a:ext cx="1675660" cy="1673352"/>
          </a:xfrm>
          <a:prstGeom prst="rect">
            <a:avLst/>
          </a:prstGeom>
        </p:spPr>
        <p:txBody>
          <a:bodyPr anchor="b"/>
          <a:lstStyle>
            <a:lvl1pPr algn="l">
              <a:defRPr sz="1500" spc="113" baseline="0">
                <a:solidFill>
                  <a:srgbClr val="FFFFFF"/>
                </a:solidFill>
              </a:defRPr>
            </a:lvl1pPr>
          </a:lstStyle>
          <a:p>
            <a:r>
              <a:rPr lang="en-US" dirty="0"/>
              <a:t>Click to edit Master title style</a:t>
            </a:r>
          </a:p>
        </p:txBody>
      </p:sp>
      <p:sp>
        <p:nvSpPr>
          <p:cNvPr id="15" name="Rectangle 14"/>
          <p:cNvSpPr/>
          <p:nvPr userDrawn="1"/>
        </p:nvSpPr>
        <p:spPr>
          <a:xfrm>
            <a:off x="8689755" y="6394210"/>
            <a:ext cx="454245" cy="463790"/>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Picture Placeholder 2"/>
          <p:cNvSpPr>
            <a:spLocks noGrp="1"/>
          </p:cNvSpPr>
          <p:nvPr>
            <p:ph type="pic" idx="1"/>
          </p:nvPr>
        </p:nvSpPr>
        <p:spPr>
          <a:xfrm>
            <a:off x="455612" y="461963"/>
            <a:ext cx="6117035" cy="5932488"/>
          </a:xfrm>
        </p:spPr>
        <p:txBody>
          <a:bodyPr anchor="ctr"/>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9" name="Slide Number Placeholder 5">
            <a:extLst>
              <a:ext uri="{FF2B5EF4-FFF2-40B4-BE49-F238E27FC236}">
                <a16:creationId xmlns:a16="http://schemas.microsoft.com/office/drawing/2014/main" id="{B7A3B706-F386-E641-AB4D-FB01DF1689A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8206550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3358" y="453358"/>
            <a:ext cx="8229600" cy="12755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340611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044355" y="2750421"/>
            <a:ext cx="5932489" cy="1355574"/>
          </a:xfrm>
          <a:prstGeom prst="rect">
            <a:avLst/>
          </a:prstGeom>
        </p:spPr>
      </p:pic>
      <p:sp>
        <p:nvSpPr>
          <p:cNvPr id="2" name="Vertical Title 1"/>
          <p:cNvSpPr>
            <a:spLocks noGrp="1"/>
          </p:cNvSpPr>
          <p:nvPr>
            <p:ph type="title" orient="vert"/>
          </p:nvPr>
        </p:nvSpPr>
        <p:spPr>
          <a:xfrm>
            <a:off x="7427626" y="852903"/>
            <a:ext cx="1177329" cy="5282543"/>
          </a:xfrm>
          <a:prstGeom prst="rect">
            <a:avLst/>
          </a:prstGeom>
        </p:spPr>
        <p:txBody>
          <a:bodyPr vert="eaVert"/>
          <a:lstStyle>
            <a:lvl1pPr>
              <a:defRPr>
                <a:solidFill>
                  <a:schemeClr val="tx2">
                    <a:lumMod val="50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461963"/>
            <a:ext cx="6597504" cy="5932487"/>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3" name="Slide Number Placeholder 5">
            <a:extLst>
              <a:ext uri="{FF2B5EF4-FFF2-40B4-BE49-F238E27FC236}">
                <a16:creationId xmlns:a16="http://schemas.microsoft.com/office/drawing/2014/main" id="{C309BC1B-6D72-5746-8F95-8514FB6037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71361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1D17D-8B82-4617-8309-F2EC1FFCAFB6}" type="datetime1">
              <a:rPr lang="en-US" smtClean="0"/>
              <a:t>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A7CB79-F04C-440B-87EB-5F1DE63912BD}"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25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822890"/>
            <a:ext cx="9143999" cy="503511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hasCustomPrompt="1"/>
          </p:nvPr>
        </p:nvSpPr>
        <p:spPr>
          <a:xfrm>
            <a:off x="1130300" y="2878052"/>
            <a:ext cx="6901073" cy="1828800"/>
          </a:xfrm>
          <a:prstGeom prst="rect">
            <a:avLst/>
          </a:prstGeom>
        </p:spPr>
        <p:txBody>
          <a:bodyPr/>
          <a:lstStyle>
            <a:lvl1pPr algn="ctr">
              <a:defRPr sz="3150" cap="none" spc="113" baseline="0">
                <a:solidFill>
                  <a:schemeClr val="bg1"/>
                </a:solidFill>
              </a:defRPr>
            </a:lvl1pPr>
          </a:lstStyle>
          <a:p>
            <a:r>
              <a:rPr lang="en-US" dirty="0"/>
              <a:t>For more information, visit:</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8084" y="459174"/>
            <a:ext cx="902216" cy="777737"/>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0" y="1555160"/>
            <a:ext cx="9144000" cy="267730"/>
          </a:xfrm>
          <a:prstGeom prst="rect">
            <a:avLst/>
          </a:prstGeom>
          <a:solidFill>
            <a:srgbClr val="8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Rectangle 1">
            <a:extLst>
              <a:ext uri="{FF2B5EF4-FFF2-40B4-BE49-F238E27FC236}">
                <a16:creationId xmlns:a16="http://schemas.microsoft.com/office/drawing/2014/main" id="{F2F0A77B-1544-2440-B637-718A210BABAA}"/>
              </a:ext>
            </a:extLst>
          </p:cNvPr>
          <p:cNvSpPr/>
          <p:nvPr userDrawn="1"/>
        </p:nvSpPr>
        <p:spPr>
          <a:xfrm>
            <a:off x="3068402" y="4051904"/>
            <a:ext cx="3024867" cy="577081"/>
          </a:xfrm>
          <a:prstGeom prst="rect">
            <a:avLst/>
          </a:prstGeom>
        </p:spPr>
        <p:txBody>
          <a:bodyPr wrap="none">
            <a:spAutoFit/>
          </a:bodyPr>
          <a:lstStyle/>
          <a:p>
            <a:r>
              <a:rPr lang="en-US" sz="3150" dirty="0">
                <a:solidFill>
                  <a:schemeClr val="bg1"/>
                </a:solidFill>
                <a:latin typeface="+mj-lt"/>
              </a:rPr>
              <a:t>ntdcportal.org</a:t>
            </a:r>
          </a:p>
        </p:txBody>
      </p:sp>
    </p:spTree>
    <p:extLst>
      <p:ext uri="{BB962C8B-B14F-4D97-AF65-F5344CB8AC3E}">
        <p14:creationId xmlns:p14="http://schemas.microsoft.com/office/powerpoint/2010/main" val="4206015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NTDC-Horizontal-Gradient-Orange.png">
            <a:extLst>
              <a:ext uri="{FF2B5EF4-FFF2-40B4-BE49-F238E27FC236}">
                <a16:creationId xmlns:a16="http://schemas.microsoft.com/office/drawing/2014/main" id="{A41CBAC5-53B7-134E-B315-FDEEB4787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5614" y="6381617"/>
            <a:ext cx="8278386" cy="484973"/>
          </a:xfrm>
          <a:prstGeom prst="rect">
            <a:avLst/>
          </a:prstGeom>
        </p:spPr>
      </p:pic>
      <p:sp>
        <p:nvSpPr>
          <p:cNvPr id="7" name="Rectangle 6"/>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Subtitle 2"/>
          <p:cNvSpPr>
            <a:spLocks noGrp="1"/>
          </p:cNvSpPr>
          <p:nvPr>
            <p:ph type="subTitle" idx="1"/>
          </p:nvPr>
        </p:nvSpPr>
        <p:spPr>
          <a:xfrm>
            <a:off x="1421411" y="4704380"/>
            <a:ext cx="4143828" cy="598460"/>
          </a:xfrm>
        </p:spPr>
        <p:txBody>
          <a:bodyPr lIns="0" tIns="0" rIns="0" bIns="0" anchor="t" anchorCtr="0">
            <a:normAutofit/>
          </a:bodyPr>
          <a:lstStyle>
            <a:lvl1pPr marL="0" indent="0" algn="l">
              <a:spcBef>
                <a:spcPts val="0"/>
              </a:spcBef>
              <a:buNone/>
              <a:defRPr sz="1425">
                <a:solidFill>
                  <a:schemeClr val="bg1"/>
                </a:solidFill>
                <a:latin typeface="Arial"/>
                <a:cs typeface="Aria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en-US" dirty="0"/>
              <a:t>Click to edit Master subtitle style</a:t>
            </a:r>
          </a:p>
        </p:txBody>
      </p:sp>
      <p:sp>
        <p:nvSpPr>
          <p:cNvPr id="13" name="Title 12"/>
          <p:cNvSpPr>
            <a:spLocks noGrp="1"/>
          </p:cNvSpPr>
          <p:nvPr>
            <p:ph type="title" hasCustomPrompt="1"/>
          </p:nvPr>
        </p:nvSpPr>
        <p:spPr>
          <a:xfrm>
            <a:off x="1299917" y="2878052"/>
            <a:ext cx="6731456" cy="1828800"/>
          </a:xfrm>
        </p:spPr>
        <p:txBody>
          <a:bodyPr anchor="b"/>
          <a:lstStyle>
            <a:lvl1pPr algn="l">
              <a:defRPr sz="3150" cap="all" spc="113" baseline="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7984" y="683007"/>
            <a:ext cx="4306824" cy="777737"/>
          </a:xfrm>
          <a:prstGeom prst="rect">
            <a:avLst/>
          </a:prstGeom>
        </p:spPr>
      </p:pic>
      <p:pic>
        <p:nvPicPr>
          <p:cNvPr id="4" name="Picture 3">
            <a:extLst>
              <a:ext uri="{FF2B5EF4-FFF2-40B4-BE49-F238E27FC236}">
                <a16:creationId xmlns:a16="http://schemas.microsoft.com/office/drawing/2014/main" id="{4A3A39D1-FFF3-5A4A-95AF-9EED6742A41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65615" y="1664677"/>
            <a:ext cx="8278386" cy="820983"/>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865614" y="1700670"/>
            <a:ext cx="8278386" cy="789220"/>
          </a:xfrm>
          <a:prstGeom prst="rect">
            <a:avLst/>
          </a:prstGeom>
          <a:solidFill>
            <a:srgbClr val="85DAE1">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Slide Number Placeholder 5">
            <a:extLst>
              <a:ext uri="{FF2B5EF4-FFF2-40B4-BE49-F238E27FC236}">
                <a16:creationId xmlns:a16="http://schemas.microsoft.com/office/drawing/2014/main" id="{1C18AE1B-33BB-964F-8C54-1B2AD85E108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4249505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0" y="1822890"/>
            <a:ext cx="9143999" cy="503511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hasCustomPrompt="1"/>
          </p:nvPr>
        </p:nvSpPr>
        <p:spPr>
          <a:xfrm>
            <a:off x="1130300" y="2878052"/>
            <a:ext cx="6901073" cy="1828800"/>
          </a:xfrm>
        </p:spPr>
        <p:txBody>
          <a:bodyPr/>
          <a:lstStyle>
            <a:lvl1pPr algn="ctr">
              <a:defRPr sz="3150" cap="none" spc="113" baseline="0">
                <a:solidFill>
                  <a:schemeClr val="bg1"/>
                </a:solidFill>
              </a:defRPr>
            </a:lvl1pPr>
          </a:lstStyle>
          <a:p>
            <a:r>
              <a:rPr lang="en-US" dirty="0"/>
              <a:t>For more information, visit:</a:t>
            </a:r>
          </a:p>
        </p:txBody>
      </p:sp>
      <p:pic>
        <p:nvPicPr>
          <p:cNvPr id="11" name="Picture 10">
            <a:extLst>
              <a:ext uri="{FF2B5EF4-FFF2-40B4-BE49-F238E27FC236}">
                <a16:creationId xmlns:a16="http://schemas.microsoft.com/office/drawing/2014/main" id="{194A68CA-EA8E-BB47-8976-3077E702CE4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8084" y="459174"/>
            <a:ext cx="902216" cy="777737"/>
          </a:xfrm>
          <a:prstGeom prst="rect">
            <a:avLst/>
          </a:prstGeom>
        </p:spPr>
      </p:pic>
      <p:sp>
        <p:nvSpPr>
          <p:cNvPr id="18" name="Rectangle 17">
            <a:extLst>
              <a:ext uri="{FF2B5EF4-FFF2-40B4-BE49-F238E27FC236}">
                <a16:creationId xmlns:a16="http://schemas.microsoft.com/office/drawing/2014/main" id="{5744BCB9-F540-214A-B9BB-D5E8098EB5F2}"/>
              </a:ext>
            </a:extLst>
          </p:cNvPr>
          <p:cNvSpPr/>
          <p:nvPr userDrawn="1"/>
        </p:nvSpPr>
        <p:spPr>
          <a:xfrm>
            <a:off x="0" y="1555160"/>
            <a:ext cx="9144000" cy="267730"/>
          </a:xfrm>
          <a:prstGeom prst="rect">
            <a:avLst/>
          </a:prstGeom>
          <a:solidFill>
            <a:srgbClr val="85D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2" name="Rectangle 1">
            <a:extLst>
              <a:ext uri="{FF2B5EF4-FFF2-40B4-BE49-F238E27FC236}">
                <a16:creationId xmlns:a16="http://schemas.microsoft.com/office/drawing/2014/main" id="{F2F0A77B-1544-2440-B637-718A210BABAA}"/>
              </a:ext>
            </a:extLst>
          </p:cNvPr>
          <p:cNvSpPr/>
          <p:nvPr userDrawn="1"/>
        </p:nvSpPr>
        <p:spPr>
          <a:xfrm>
            <a:off x="3068402" y="4051904"/>
            <a:ext cx="3024867" cy="577081"/>
          </a:xfrm>
          <a:prstGeom prst="rect">
            <a:avLst/>
          </a:prstGeom>
        </p:spPr>
        <p:txBody>
          <a:bodyPr wrap="none">
            <a:spAutoFit/>
          </a:bodyPr>
          <a:lstStyle/>
          <a:p>
            <a:r>
              <a:rPr lang="en-US" sz="3150" dirty="0">
                <a:solidFill>
                  <a:schemeClr val="bg1"/>
                </a:solidFill>
                <a:latin typeface="+mj-lt"/>
              </a:rPr>
              <a:t>ntdcportal.org</a:t>
            </a:r>
          </a:p>
        </p:txBody>
      </p:sp>
    </p:spTree>
    <p:extLst>
      <p:ext uri="{BB962C8B-B14F-4D97-AF65-F5344CB8AC3E}">
        <p14:creationId xmlns:p14="http://schemas.microsoft.com/office/powerpoint/2010/main" val="2026535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184C41-98A4-4C4C-8CCB-B527D38FC643}"/>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57200" y="471248"/>
            <a:ext cx="8686801" cy="59155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TDC-Horizontal-Gradient-Light.png"/>
          <p:cNvPicPr>
            <a:picLocks noChangeAspect="1"/>
          </p:cNvPicPr>
          <p:nvPr userDrawn="1"/>
        </p:nvPicPr>
        <p:blipFill>
          <a:blip r:embed="rId3" cstate="print">
            <a:alphaModFix amt="67000"/>
            <a:extLst>
              <a:ext uri="{28A0092B-C50C-407E-A947-70E740481C1C}">
                <a14:useLocalDpi xmlns:a14="http://schemas.microsoft.com/office/drawing/2010/main"/>
              </a:ext>
            </a:extLst>
          </a:blip>
          <a:stretch>
            <a:fillRect/>
          </a:stretch>
        </p:blipFill>
        <p:spPr>
          <a:xfrm>
            <a:off x="457200" y="471249"/>
            <a:ext cx="8686801" cy="5932487"/>
          </a:xfrm>
          <a:prstGeom prst="rect">
            <a:avLst/>
          </a:prstGeom>
        </p:spPr>
      </p:pic>
      <p:sp>
        <p:nvSpPr>
          <p:cNvPr id="2" name="Rectangle 1">
            <a:extLst>
              <a:ext uri="{FF2B5EF4-FFF2-40B4-BE49-F238E27FC236}">
                <a16:creationId xmlns:a16="http://schemas.microsoft.com/office/drawing/2014/main" id="{88B74CDE-EEEB-3A43-85E1-7FA7476F74FD}"/>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4" name="Title 12">
            <a:extLst>
              <a:ext uri="{FF2B5EF4-FFF2-40B4-BE49-F238E27FC236}">
                <a16:creationId xmlns:a16="http://schemas.microsoft.com/office/drawing/2014/main" id="{C52AE20A-2E7E-C847-A058-455F876F225B}"/>
              </a:ext>
            </a:extLst>
          </p:cNvPr>
          <p:cNvSpPr>
            <a:spLocks noGrp="1"/>
          </p:cNvSpPr>
          <p:nvPr>
            <p:ph type="title" hasCustomPrompt="1"/>
          </p:nvPr>
        </p:nvSpPr>
        <p:spPr>
          <a:xfrm>
            <a:off x="1299917" y="3429000"/>
            <a:ext cx="6731456" cy="1828800"/>
          </a:xfr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5C31F546-A8AD-C64B-BAB8-8C6691B75733}"/>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265909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199" y="461963"/>
            <a:ext cx="4114801" cy="5932487"/>
          </a:xfrm>
          <a:prstGeom prst="rect">
            <a:avLst/>
          </a:prstGeom>
        </p:spPr>
      </p:pic>
      <p:sp>
        <p:nvSpPr>
          <p:cNvPr id="7" name="Rectangle 6"/>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821765" y="1778000"/>
            <a:ext cx="3137647" cy="3346824"/>
          </a:xfrm>
        </p:spPr>
        <p:txBody>
          <a:bodyPr/>
          <a:lstStyle>
            <a:lvl1pPr algn="ctr">
              <a:defRPr sz="3150" spc="113" baseline="0">
                <a:solidFill>
                  <a:schemeClr val="tx1"/>
                </a:solidFill>
              </a:defRPr>
            </a:lvl1pPr>
          </a:lstStyle>
          <a:p>
            <a:r>
              <a:rPr lang="en-US" dirty="0"/>
              <a:t>Click to edit Master title style</a:t>
            </a: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F92FF02-B7D9-1C40-A878-FB89C08C980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3262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6349" y="461963"/>
            <a:ext cx="463550" cy="593248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Rectangle 8"/>
          <p:cNvSpPr/>
          <p:nvPr userDrawn="1"/>
        </p:nvSpPr>
        <p:spPr>
          <a:xfrm>
            <a:off x="-6350"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F1A6D450-A513-764A-8892-E14792200A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99662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6349" y="0"/>
            <a:ext cx="4593290" cy="68580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612588" y="1852706"/>
            <a:ext cx="3137647" cy="3346824"/>
          </a:xfrm>
        </p:spPr>
        <p:txBody>
          <a:bodyPr/>
          <a:lstStyle>
            <a:lvl1pPr algn="ctr">
              <a:defRPr sz="3150" spc="113" baseline="0">
                <a:solidFill>
                  <a:schemeClr val="bg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8689526"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Slide Number Placeholder 5">
            <a:extLst>
              <a:ext uri="{FF2B5EF4-FFF2-40B4-BE49-F238E27FC236}">
                <a16:creationId xmlns:a16="http://schemas.microsoft.com/office/drawing/2014/main" id="{AD9D96D1-9098-0F4C-B514-E1EFE5E5742F}"/>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40626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90513" indent="-255588">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6FDF8F-9294-DD42-9E9C-4ADDEF186FBC}" type="datetime1">
              <a:rPr lang="en-US" smtClean="0">
                <a:solidFill>
                  <a:srgbClr val="1F497D"/>
                </a:solidFill>
              </a:rPr>
              <a:pPr/>
              <a:t>1/3/2023</a:t>
            </a:fld>
            <a:endParaRPr lang="en-US" dirty="0">
              <a:solidFill>
                <a:srgbClr val="1F497D"/>
              </a:solidFill>
            </a:endParaRPr>
          </a:p>
        </p:txBody>
      </p:sp>
      <p:sp>
        <p:nvSpPr>
          <p:cNvPr id="7" name="Title 6"/>
          <p:cNvSpPr>
            <a:spLocks noGrp="1"/>
          </p:cNvSpPr>
          <p:nvPr>
            <p:ph type="title"/>
          </p:nvPr>
        </p:nvSpPr>
        <p:spPr>
          <a:xfrm>
            <a:off x="457200" y="466929"/>
            <a:ext cx="8232555" cy="1231504"/>
          </a:xfrm>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D9C8D869-B4AD-D647-80E5-C7BF6FC5A9CA}"/>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556250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FE88C8-0BCD-7E49-86FA-D417136169FF}" type="datetime1">
              <a:rPr lang="en-US" smtClean="0">
                <a:solidFill>
                  <a:srgbClr val="1F497D"/>
                </a:solidFill>
              </a:rPr>
              <a:pPr/>
              <a:t>1/3/2023</a:t>
            </a:fld>
            <a:endParaRPr lang="en-US" dirty="0">
              <a:solidFill>
                <a:srgbClr val="1F497D"/>
              </a:solidFill>
            </a:endParaRPr>
          </a:p>
        </p:txBody>
      </p:sp>
      <p:sp>
        <p:nvSpPr>
          <p:cNvPr id="8" name="Title 7"/>
          <p:cNvSpPr>
            <a:spLocks noGrp="1"/>
          </p:cNvSpPr>
          <p:nvPr>
            <p:ph type="title"/>
          </p:nvPr>
        </p:nvSpPr>
        <p:spPr>
          <a:xfrm>
            <a:off x="457200" y="447472"/>
            <a:ext cx="8232555" cy="1264596"/>
          </a:xfrm>
        </p:spPr>
        <p:txBody>
          <a:bodyPr/>
          <a:lstStyle/>
          <a:p>
            <a:r>
              <a:rPr lang="en-US" dirty="0"/>
              <a:t>Click to edit Master title style</a:t>
            </a:r>
          </a:p>
        </p:txBody>
      </p:sp>
      <p:sp>
        <p:nvSpPr>
          <p:cNvPr id="7" name="Slide Number Placeholder 5">
            <a:extLst>
              <a:ext uri="{FF2B5EF4-FFF2-40B4-BE49-F238E27FC236}">
                <a16:creationId xmlns:a16="http://schemas.microsoft.com/office/drawing/2014/main" id="{4CF9D544-D19D-5242-A5C4-C0D77D5BE078}"/>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5859402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722438"/>
            <a:ext cx="4040188"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3" y="2438412"/>
            <a:ext cx="4040188"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722438"/>
            <a:ext cx="4041775"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2438412"/>
            <a:ext cx="4041775"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034640-FB7B-A745-AC94-3CA9C039DAB9}" type="datetime1">
              <a:rPr lang="en-US" smtClean="0">
                <a:solidFill>
                  <a:srgbClr val="1F497D"/>
                </a:solidFill>
              </a:rPr>
              <a:pPr/>
              <a:t>1/3/2023</a:t>
            </a:fld>
            <a:endParaRPr lang="en-US" dirty="0">
              <a:solidFill>
                <a:srgbClr val="1F497D"/>
              </a:solidFill>
            </a:endParaRPr>
          </a:p>
        </p:txBody>
      </p:sp>
      <p:sp>
        <p:nvSpPr>
          <p:cNvPr id="10" name="Title 9"/>
          <p:cNvSpPr>
            <a:spLocks noGrp="1"/>
          </p:cNvSpPr>
          <p:nvPr>
            <p:ph type="title"/>
          </p:nvPr>
        </p:nvSpPr>
        <p:spPr>
          <a:xfrm>
            <a:off x="457201" y="457200"/>
            <a:ext cx="8229608" cy="1265238"/>
          </a:xfrm>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EDD37F6A-3F12-5449-AA7C-211FCAD05732}"/>
              </a:ext>
            </a:extLst>
          </p:cNvPr>
          <p:cNvSpPr>
            <a:spLocks noGrp="1"/>
          </p:cNvSpPr>
          <p:nvPr>
            <p:ph type="sldNum" sz="quarter" idx="11"/>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366388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70E1AD-011D-BD47-910F-1B1BC4FFCB17}" type="datetime1">
              <a:rPr lang="en-US" smtClean="0">
                <a:solidFill>
                  <a:srgbClr val="1F497D"/>
                </a:solidFill>
              </a:rPr>
              <a:pPr/>
              <a:t>1/3/2023</a:t>
            </a:fld>
            <a:endParaRPr lang="en-US" dirty="0">
              <a:solidFill>
                <a:srgbClr val="1F497D"/>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
        <p:nvSpPr>
          <p:cNvPr id="7" name="Title 9"/>
          <p:cNvSpPr>
            <a:spLocks noGrp="1"/>
          </p:cNvSpPr>
          <p:nvPr>
            <p:ph type="title"/>
          </p:nvPr>
        </p:nvSpPr>
        <p:spPr>
          <a:xfrm>
            <a:off x="447472" y="457201"/>
            <a:ext cx="8219873" cy="1274322"/>
          </a:xfrm>
        </p:spPr>
        <p:txBody>
          <a:bodyPr/>
          <a:lstStyle/>
          <a:p>
            <a:r>
              <a:rPr lang="en-US" dirty="0"/>
              <a:t>Click to edit Master title style</a:t>
            </a:r>
          </a:p>
        </p:txBody>
      </p:sp>
    </p:spTree>
    <p:extLst>
      <p:ext uri="{BB962C8B-B14F-4D97-AF65-F5344CB8AC3E}">
        <p14:creationId xmlns:p14="http://schemas.microsoft.com/office/powerpoint/2010/main" val="1981379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61B9AF3-B8B2-4F77-B7AC-A66E44A08B5C}"/>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61042" y="471001"/>
            <a:ext cx="8682958" cy="59158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NTDC-Horizontal-Gradient-Light.png"/>
          <p:cNvPicPr>
            <a:picLocks noChangeAspect="1"/>
          </p:cNvPicPr>
          <p:nvPr userDrawn="1"/>
        </p:nvPicPr>
        <p:blipFill>
          <a:blip r:embed="rId3" cstate="print">
            <a:alphaModFix amt="67000"/>
            <a:extLst>
              <a:ext uri="{28A0092B-C50C-407E-A947-70E740481C1C}">
                <a14:useLocalDpi xmlns:a14="http://schemas.microsoft.com/office/drawing/2010/main"/>
              </a:ext>
            </a:extLst>
          </a:blip>
          <a:stretch>
            <a:fillRect/>
          </a:stretch>
        </p:blipFill>
        <p:spPr>
          <a:xfrm>
            <a:off x="457199" y="471125"/>
            <a:ext cx="8686801" cy="5932487"/>
          </a:xfrm>
          <a:prstGeom prst="rect">
            <a:avLst/>
          </a:prstGeom>
        </p:spPr>
      </p:pic>
      <p:sp>
        <p:nvSpPr>
          <p:cNvPr id="2" name="Rectangle 1">
            <a:extLst>
              <a:ext uri="{FF2B5EF4-FFF2-40B4-BE49-F238E27FC236}">
                <a16:creationId xmlns:a16="http://schemas.microsoft.com/office/drawing/2014/main" id="{88B74CDE-EEEB-3A43-85E1-7FA7476F74FD}"/>
              </a:ext>
            </a:extLst>
          </p:cNvPr>
          <p:cNvSpPr/>
          <p:nvPr userDrawn="1"/>
        </p:nvSpPr>
        <p:spPr>
          <a:xfrm>
            <a:off x="1066800" y="3186545"/>
            <a:ext cx="8077200" cy="2258291"/>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4" name="Title 12">
            <a:extLst>
              <a:ext uri="{FF2B5EF4-FFF2-40B4-BE49-F238E27FC236}">
                <a16:creationId xmlns:a16="http://schemas.microsoft.com/office/drawing/2014/main" id="{C52AE20A-2E7E-C847-A058-455F876F225B}"/>
              </a:ext>
            </a:extLst>
          </p:cNvPr>
          <p:cNvSpPr>
            <a:spLocks noGrp="1"/>
          </p:cNvSpPr>
          <p:nvPr>
            <p:ph type="title" hasCustomPrompt="1"/>
          </p:nvPr>
        </p:nvSpPr>
        <p:spPr>
          <a:xfrm>
            <a:off x="1299917" y="3429000"/>
            <a:ext cx="6731456" cy="1828800"/>
          </a:xfrm>
          <a:prstGeom prst="rect">
            <a:avLst/>
          </a:prstGeom>
        </p:spPr>
        <p:txBody>
          <a:bodyPr/>
          <a:lstStyle>
            <a:lvl1pPr algn="l">
              <a:defRPr sz="3150" cap="none" spc="113" baseline="0">
                <a:solidFill>
                  <a:srgbClr val="183250"/>
                </a:solidFill>
              </a:defRPr>
            </a:lvl1pPr>
          </a:lstStyle>
          <a:p>
            <a:r>
              <a:rPr lang="en-US" dirty="0"/>
              <a:t>Click To Edit Section Title Style</a:t>
            </a:r>
          </a:p>
        </p:txBody>
      </p:sp>
      <p:sp>
        <p:nvSpPr>
          <p:cNvPr id="13" name="Slide Number Placeholder 5">
            <a:extLst>
              <a:ext uri="{FF2B5EF4-FFF2-40B4-BE49-F238E27FC236}">
                <a16:creationId xmlns:a16="http://schemas.microsoft.com/office/drawing/2014/main" id="{5C31F546-A8AD-C64B-BAB8-8C6691B75733}"/>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1" name="Rectangle 10">
            <a:extLst>
              <a:ext uri="{FF2B5EF4-FFF2-40B4-BE49-F238E27FC236}">
                <a16:creationId xmlns:a16="http://schemas.microsoft.com/office/drawing/2014/main" id="{F146D85D-A9A3-4A2E-B72F-AC621894861F}"/>
              </a:ext>
            </a:extLst>
          </p:cNvPr>
          <p:cNvSpPr/>
          <p:nvPr userDrawn="1"/>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a:extLst>
              <a:ext uri="{FF2B5EF4-FFF2-40B4-BE49-F238E27FC236}">
                <a16:creationId xmlns:a16="http://schemas.microsoft.com/office/drawing/2014/main" id="{79F2B1F6-A04F-457A-8140-D16E514D9D48}"/>
              </a:ext>
            </a:extLst>
          </p:cNvPr>
          <p:cNvSpPr/>
          <p:nvPr userDrawn="1"/>
        </p:nvSpPr>
        <p:spPr>
          <a:xfrm>
            <a:off x="0" y="452438"/>
            <a:ext cx="460156" cy="595129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8644931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288" userDrawn="1">
          <p15:clr>
            <a:srgbClr val="FBAE40"/>
          </p15:clr>
        </p15:guide>
        <p15:guide id="3" orient="horz" pos="403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1/3/2023</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pic>
        <p:nvPicPr>
          <p:cNvPr id="3" name="Picture 2" descr="NTDC-Horizontal-Gradient-Oran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60155" y="454264"/>
            <a:ext cx="8229600" cy="1280160"/>
          </a:xfrm>
          <a:prstGeom prst="rect">
            <a:avLst/>
          </a:prstGeom>
        </p:spPr>
      </p:pic>
      <p:sp>
        <p:nvSpPr>
          <p:cNvPr id="12" name="Title 9"/>
          <p:cNvSpPr>
            <a:spLocks noGrp="1"/>
          </p:cNvSpPr>
          <p:nvPr>
            <p:ph type="title"/>
          </p:nvPr>
        </p:nvSpPr>
        <p:spPr>
          <a:xfrm>
            <a:off x="715885" y="580414"/>
            <a:ext cx="7722166" cy="1054394"/>
          </a:xfrm>
        </p:spPr>
        <p:txBody>
          <a:bodyPr/>
          <a:lstStyle/>
          <a:p>
            <a:r>
              <a:rPr lang="en-US" dirty="0"/>
              <a:t>Click to edit Master title style</a:t>
            </a:r>
          </a:p>
        </p:txBody>
      </p:sp>
      <p:sp>
        <p:nvSpPr>
          <p:cNvPr id="11" name="Slide Number Placeholder 5">
            <a:extLst>
              <a:ext uri="{FF2B5EF4-FFF2-40B4-BE49-F238E27FC236}">
                <a16:creationId xmlns:a16="http://schemas.microsoft.com/office/drawing/2014/main" id="{E32345EE-6CCA-3841-A2B1-FFA94CD0650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843373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B6C536-D938-AF43-8776-C3D77910BF8C}" type="datetime1">
              <a:rPr lang="en-US" smtClean="0">
                <a:solidFill>
                  <a:srgbClr val="1F497D"/>
                </a:solidFill>
              </a:rPr>
              <a:pPr/>
              <a:t>1/3/2023</a:t>
            </a:fld>
            <a:endParaRPr lang="en-US" dirty="0">
              <a:solidFill>
                <a:srgbClr val="1F497D"/>
              </a:solidFill>
            </a:endParaRPr>
          </a:p>
        </p:txBody>
      </p:sp>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0" name="Rectangle 9"/>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1" name="Picture 10"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244" y="-9271"/>
            <a:ext cx="8229600" cy="463535"/>
          </a:xfrm>
          <a:prstGeom prst="rect">
            <a:avLst/>
          </a:prstGeom>
        </p:spPr>
      </p:pic>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525215EA-4043-864C-A612-9EA106758BF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477823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
        <p:nvSpPr>
          <p:cNvPr id="7" name="Rectangle 6"/>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5" name="Slide Number Placeholder 5">
            <a:extLst>
              <a:ext uri="{FF2B5EF4-FFF2-40B4-BE49-F238E27FC236}">
                <a16:creationId xmlns:a16="http://schemas.microsoft.com/office/drawing/2014/main" id="{DE6EA2DE-2940-0245-8509-4B17B4B06557}"/>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6586864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5D93B-2BE0-9448-A901-C62514EB46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1FE6DE-4927-614F-8762-E1C7FA243898}"/>
              </a:ext>
            </a:extLst>
          </p:cNvPr>
          <p:cNvSpPr>
            <a:spLocks noGrp="1"/>
          </p:cNvSpPr>
          <p:nvPr>
            <p:ph type="dt" sz="half" idx="10"/>
          </p:nvPr>
        </p:nvSpPr>
        <p:spPr/>
        <p:txBody>
          <a:bodyPr/>
          <a:lstStyle/>
          <a:p>
            <a:fld id="{4E05282C-4F37-834B-AEC1-CD0B849C1834}" type="datetime1">
              <a:rPr lang="en-US" smtClean="0">
                <a:solidFill>
                  <a:srgbClr val="1F497D"/>
                </a:solidFill>
              </a:rPr>
              <a:pPr/>
              <a:t>1/3/2023</a:t>
            </a:fld>
            <a:endParaRPr lang="en-US" dirty="0">
              <a:solidFill>
                <a:srgbClr val="1F497D"/>
              </a:solidFill>
            </a:endParaRPr>
          </a:p>
        </p:txBody>
      </p:sp>
      <p:sp>
        <p:nvSpPr>
          <p:cNvPr id="5" name="Rectangle 4">
            <a:extLst>
              <a:ext uri="{FF2B5EF4-FFF2-40B4-BE49-F238E27FC236}">
                <a16:creationId xmlns:a16="http://schemas.microsoft.com/office/drawing/2014/main" id="{05DD01E6-E3DF-114D-82F3-5F68E20AFC47}"/>
              </a:ext>
            </a:extLst>
          </p:cNvPr>
          <p:cNvSpPr/>
          <p:nvPr userDrawn="1"/>
        </p:nvSpPr>
        <p:spPr>
          <a:xfrm>
            <a:off x="865613" y="2485660"/>
            <a:ext cx="8278386" cy="35091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6" name="Picture 5">
            <a:extLst>
              <a:ext uri="{FF2B5EF4-FFF2-40B4-BE49-F238E27FC236}">
                <a16:creationId xmlns:a16="http://schemas.microsoft.com/office/drawing/2014/main" id="{42C6B316-B9F1-A741-BA81-AEC99253FA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984" y="683007"/>
            <a:ext cx="4306824" cy="777737"/>
          </a:xfrm>
          <a:prstGeom prst="rect">
            <a:avLst/>
          </a:prstGeom>
        </p:spPr>
      </p:pic>
      <p:sp>
        <p:nvSpPr>
          <p:cNvPr id="7" name="Slide Number Placeholder 5">
            <a:extLst>
              <a:ext uri="{FF2B5EF4-FFF2-40B4-BE49-F238E27FC236}">
                <a16:creationId xmlns:a16="http://schemas.microsoft.com/office/drawing/2014/main" id="{A09ECD12-86A7-8349-BC0A-C6C8AB29B1D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32026327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p:cNvSpPr/>
          <p:nvPr userDrawn="1"/>
        </p:nvSpPr>
        <p:spPr>
          <a:xfrm>
            <a:off x="6665350" y="461963"/>
            <a:ext cx="2023037" cy="5942012"/>
          </a:xfrm>
          <a:prstGeom prst="rect">
            <a:avLst/>
          </a:prstGeom>
          <a:solidFill>
            <a:srgbClr val="94D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30381" y="621136"/>
            <a:ext cx="5868105" cy="5772681"/>
          </a:xfrm>
        </p:spPr>
        <p:txBody>
          <a:bodyPr/>
          <a:lstStyle>
            <a:lvl1pPr>
              <a:defRPr sz="2400">
                <a:latin typeface="Arial"/>
                <a:cs typeface="Arial"/>
              </a:defRPr>
            </a:lvl1pPr>
            <a:lvl2pPr>
              <a:defRPr sz="2100">
                <a:latin typeface="Arial"/>
                <a:cs typeface="Arial"/>
              </a:defRPr>
            </a:lvl2pPr>
            <a:lvl3pPr>
              <a:defRPr sz="1800">
                <a:latin typeface="Arial"/>
                <a:cs typeface="Arial"/>
              </a:defRPr>
            </a:lvl3pPr>
            <a:lvl4pPr>
              <a:defRPr sz="1500">
                <a:latin typeface="Arial"/>
                <a:cs typeface="Arial"/>
              </a:defRPr>
            </a:lvl4pPr>
            <a:lvl5pPr>
              <a:defRPr sz="1500">
                <a:latin typeface="Arial"/>
                <a:cs typeface="Aria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3832" y="2306696"/>
            <a:ext cx="1673352" cy="2816352"/>
          </a:xfrm>
        </p:spPr>
        <p:txBody>
          <a:bodyPr tIns="0"/>
          <a:lstStyle>
            <a:lvl1pPr marL="0" indent="0">
              <a:buNone/>
              <a:defRPr sz="1050">
                <a:solidFill>
                  <a:schemeClr val="tx1"/>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455613" y="6486525"/>
            <a:ext cx="2133600" cy="274320"/>
          </a:xfrm>
        </p:spPr>
        <p:txBody>
          <a:bodyPr/>
          <a:lstStyle/>
          <a:p>
            <a:fld id="{2C9F8950-2582-824D-A5A3-A49395D41DB5}" type="datetime1">
              <a:rPr lang="en-US" smtClean="0">
                <a:solidFill>
                  <a:srgbClr val="1F497D"/>
                </a:solidFill>
              </a:rPr>
              <a:pPr/>
              <a:t>1/3/2023</a:t>
            </a:fld>
            <a:endParaRPr lang="en-US" dirty="0">
              <a:solidFill>
                <a:srgbClr val="1F497D"/>
              </a:solidFill>
            </a:endParaRPr>
          </a:p>
        </p:txBody>
      </p:sp>
      <p:sp>
        <p:nvSpPr>
          <p:cNvPr id="11" name="Title 10"/>
          <p:cNvSpPr>
            <a:spLocks noGrp="1"/>
          </p:cNvSpPr>
          <p:nvPr>
            <p:ph type="title"/>
          </p:nvPr>
        </p:nvSpPr>
        <p:spPr>
          <a:xfrm>
            <a:off x="6853835" y="624072"/>
            <a:ext cx="1675660" cy="1673352"/>
          </a:xfrm>
        </p:spPr>
        <p:txBody>
          <a:bodyPr anchor="b"/>
          <a:lstStyle>
            <a:lvl1pPr algn="l">
              <a:defRPr sz="1500" spc="113" baseline="0"/>
            </a:lvl1pPr>
          </a:lstStyle>
          <a:p>
            <a:r>
              <a:rPr lang="en-US"/>
              <a:t>Click to edit Master title style</a:t>
            </a:r>
            <a:endParaRPr lang="en-US" dirty="0"/>
          </a:p>
        </p:txBody>
      </p:sp>
      <p:sp>
        <p:nvSpPr>
          <p:cNvPr id="13" name="Rectangle 12"/>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5" name="Rectangle 14"/>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6" name="Slide Number Placeholder 5">
            <a:extLst>
              <a:ext uri="{FF2B5EF4-FFF2-40B4-BE49-F238E27FC236}">
                <a16:creationId xmlns:a16="http://schemas.microsoft.com/office/drawing/2014/main" id="{FE97E21E-0FAF-6C46-8D5B-71092AC46F20}"/>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496834977"/>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tx1"/>
        </a:solidFill>
        <a:effectLst/>
      </p:bgPr>
    </p:bg>
    <p:spTree>
      <p:nvGrpSpPr>
        <p:cNvPr id="1" name=""/>
        <p:cNvGrpSpPr/>
        <p:nvPr/>
      </p:nvGrpSpPr>
      <p:grpSpPr>
        <a:xfrm>
          <a:off x="0" y="0"/>
          <a:ext cx="0" cy="0"/>
          <a:chOff x="0" y="0"/>
          <a:chExt cx="0" cy="0"/>
        </a:xfrm>
      </p:grpSpPr>
      <p:sp>
        <p:nvSpPr>
          <p:cNvPr id="11" name="Rectangle 10"/>
          <p:cNvSpPr/>
          <p:nvPr userDrawn="1"/>
        </p:nvSpPr>
        <p:spPr>
          <a:xfrm>
            <a:off x="6665350" y="452438"/>
            <a:ext cx="2023037" cy="5942012"/>
          </a:xfrm>
          <a:prstGeom prst="rect">
            <a:avLst/>
          </a:prstGeom>
          <a:solidFill>
            <a:srgbClr val="1832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3"/>
          <p:cNvSpPr>
            <a:spLocks noGrp="1"/>
          </p:cNvSpPr>
          <p:nvPr>
            <p:ph type="body" sz="half" idx="2"/>
          </p:nvPr>
        </p:nvSpPr>
        <p:spPr>
          <a:xfrm>
            <a:off x="6853832" y="2297171"/>
            <a:ext cx="1673352" cy="2816352"/>
          </a:xfrm>
        </p:spPr>
        <p:txBody>
          <a:bodyPr tIns="0"/>
          <a:lstStyle>
            <a:lvl1pPr marL="0" indent="0">
              <a:buNone/>
              <a:defRPr sz="1050">
                <a:solidFill>
                  <a:srgbClr val="FFFFFF"/>
                </a:solidFill>
              </a:defRPr>
            </a:lvl1pPr>
            <a:lvl2pPr marL="342884" indent="0">
              <a:buNone/>
              <a:defRPr sz="900"/>
            </a:lvl2pPr>
            <a:lvl3pPr marL="685766" indent="0">
              <a:buNone/>
              <a:defRPr sz="750"/>
            </a:lvl3pPr>
            <a:lvl4pPr marL="1028649" indent="0">
              <a:buNone/>
              <a:defRPr sz="675"/>
            </a:lvl4pPr>
            <a:lvl5pPr marL="1371532" indent="0">
              <a:buNone/>
              <a:defRPr sz="675"/>
            </a:lvl5pPr>
            <a:lvl6pPr marL="1714415" indent="0">
              <a:buNone/>
              <a:defRPr sz="675"/>
            </a:lvl6pPr>
            <a:lvl7pPr marL="2057297" indent="0">
              <a:buNone/>
              <a:defRPr sz="675"/>
            </a:lvl7pPr>
            <a:lvl8pPr marL="2400180" indent="0">
              <a:buNone/>
              <a:defRPr sz="675"/>
            </a:lvl8pPr>
            <a:lvl9pPr marL="2743064" indent="0">
              <a:buNone/>
              <a:defRPr sz="675"/>
            </a:lvl9pPr>
          </a:lstStyle>
          <a:p>
            <a:pPr lvl="0"/>
            <a:r>
              <a:rPr lang="en-US" dirty="0"/>
              <a:t>Click to edit Master text styles</a:t>
            </a:r>
          </a:p>
        </p:txBody>
      </p:sp>
      <p:sp>
        <p:nvSpPr>
          <p:cNvPr id="14" name="Title 10"/>
          <p:cNvSpPr>
            <a:spLocks noGrp="1"/>
          </p:cNvSpPr>
          <p:nvPr>
            <p:ph type="title"/>
          </p:nvPr>
        </p:nvSpPr>
        <p:spPr>
          <a:xfrm>
            <a:off x="6853835" y="614547"/>
            <a:ext cx="1675660" cy="1673352"/>
          </a:xfrm>
        </p:spPr>
        <p:txBody>
          <a:bodyPr anchor="b"/>
          <a:lstStyle>
            <a:lvl1pPr algn="l">
              <a:defRPr sz="1500" spc="113" baseline="0">
                <a:solidFill>
                  <a:srgbClr val="FFFFFF"/>
                </a:solidFill>
              </a:defRPr>
            </a:lvl1pPr>
          </a:lstStyle>
          <a:p>
            <a:r>
              <a:rPr lang="en-US" dirty="0"/>
              <a:t>Click to edit Master title style</a:t>
            </a:r>
          </a:p>
        </p:txBody>
      </p:sp>
      <p:sp>
        <p:nvSpPr>
          <p:cNvPr id="15" name="Rectangle 14"/>
          <p:cNvSpPr/>
          <p:nvPr userDrawn="1"/>
        </p:nvSpPr>
        <p:spPr>
          <a:xfrm>
            <a:off x="8689755" y="6394210"/>
            <a:ext cx="454245" cy="463790"/>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Picture Placeholder 2"/>
          <p:cNvSpPr>
            <a:spLocks noGrp="1"/>
          </p:cNvSpPr>
          <p:nvPr>
            <p:ph type="pic" idx="1"/>
          </p:nvPr>
        </p:nvSpPr>
        <p:spPr>
          <a:xfrm>
            <a:off x="455612" y="461963"/>
            <a:ext cx="6117035" cy="5932488"/>
          </a:xfrm>
        </p:spPr>
        <p:txBody>
          <a:bodyPr anchor="ctr"/>
          <a:lstStyle>
            <a:lvl1pPr marL="0" indent="0" algn="ctr">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en-US" dirty="0"/>
              <a:t>Click icon to add picture</a:t>
            </a:r>
          </a:p>
        </p:txBody>
      </p:sp>
      <p:pic>
        <p:nvPicPr>
          <p:cNvPr id="8" name="Picture 7"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9" name="Slide Number Placeholder 5">
            <a:extLst>
              <a:ext uri="{FF2B5EF4-FFF2-40B4-BE49-F238E27FC236}">
                <a16:creationId xmlns:a16="http://schemas.microsoft.com/office/drawing/2014/main" id="{B7A3B706-F386-E641-AB4D-FB01DF1689A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158391607"/>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447472"/>
            <a:ext cx="8219808" cy="1274324"/>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677130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NTDC-Horizontal-Gradient-Light.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5400000">
            <a:off x="5044355" y="2750421"/>
            <a:ext cx="5932489" cy="1355574"/>
          </a:xfrm>
          <a:prstGeom prst="rect">
            <a:avLst/>
          </a:prstGeom>
        </p:spPr>
      </p:pic>
      <p:sp>
        <p:nvSpPr>
          <p:cNvPr id="2" name="Vertical Title 1"/>
          <p:cNvSpPr>
            <a:spLocks noGrp="1"/>
          </p:cNvSpPr>
          <p:nvPr>
            <p:ph type="title" orient="vert"/>
          </p:nvPr>
        </p:nvSpPr>
        <p:spPr>
          <a:xfrm>
            <a:off x="7427626" y="852903"/>
            <a:ext cx="1177329" cy="528254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461963"/>
            <a:ext cx="6597504" cy="5932487"/>
          </a:xfrm>
        </p:spPr>
        <p:txBody>
          <a:bodyPr vert="eaVert"/>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2" name="Rectangle 11"/>
          <p:cNvSpPr/>
          <p:nvPr userDrawn="1"/>
        </p:nvSpPr>
        <p:spPr>
          <a:xfrm>
            <a:off x="0" y="0"/>
            <a:ext cx="454245"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8" name="Picture 7"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3" name="Slide Number Placeholder 5">
            <a:extLst>
              <a:ext uri="{FF2B5EF4-FFF2-40B4-BE49-F238E27FC236}">
                <a16:creationId xmlns:a16="http://schemas.microsoft.com/office/drawing/2014/main" id="{C309BC1B-6D72-5746-8F95-8514FB6037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21065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5" name="Picture 14" descr="NTDC-Horizontal-Gradient-Light.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199" y="461963"/>
            <a:ext cx="4114801" cy="5932487"/>
          </a:xfrm>
          <a:prstGeom prst="rect">
            <a:avLst/>
          </a:prstGeom>
        </p:spPr>
      </p:pic>
      <p:sp>
        <p:nvSpPr>
          <p:cNvPr id="13" name="Title 12"/>
          <p:cNvSpPr>
            <a:spLocks noGrp="1"/>
          </p:cNvSpPr>
          <p:nvPr>
            <p:ph type="title"/>
          </p:nvPr>
        </p:nvSpPr>
        <p:spPr>
          <a:xfrm>
            <a:off x="821765" y="1778000"/>
            <a:ext cx="3137647" cy="3346824"/>
          </a:xfrm>
          <a:prstGeom prst="rect">
            <a:avLst/>
          </a:prstGeom>
        </p:spPr>
        <p:txBody>
          <a:bodyPr/>
          <a:lstStyle>
            <a:lvl1pPr algn="ctr">
              <a:defRPr sz="3150" spc="113" baseline="0">
                <a:solidFill>
                  <a:schemeClr val="tx2">
                    <a:lumMod val="50000"/>
                  </a:schemeClr>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DF92FF02-B7D9-1C40-A878-FB89C08C980E}"/>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14" name="Rectangle 13">
            <a:extLst>
              <a:ext uri="{FF2B5EF4-FFF2-40B4-BE49-F238E27FC236}">
                <a16:creationId xmlns:a16="http://schemas.microsoft.com/office/drawing/2014/main" id="{33AF94D7-B7AE-4E3B-BA6A-F088E47F2F7F}"/>
              </a:ext>
            </a:extLst>
          </p:cNvPr>
          <p:cNvSpPr/>
          <p:nvPr userDrawn="1"/>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7" name="Rectangle 16">
            <a:extLst>
              <a:ext uri="{FF2B5EF4-FFF2-40B4-BE49-F238E27FC236}">
                <a16:creationId xmlns:a16="http://schemas.microsoft.com/office/drawing/2014/main" id="{8D06EB67-8D1E-4BD3-B80C-2F093288E0B8}"/>
              </a:ext>
            </a:extLst>
          </p:cNvPr>
          <p:cNvSpPr/>
          <p:nvPr userDrawn="1"/>
        </p:nvSpPr>
        <p:spPr>
          <a:xfrm>
            <a:off x="0" y="452438"/>
            <a:ext cx="460156" cy="595129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241441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2" name="Slide Number Placeholder 5">
            <a:extLst>
              <a:ext uri="{FF2B5EF4-FFF2-40B4-BE49-F238E27FC236}">
                <a16:creationId xmlns:a16="http://schemas.microsoft.com/office/drawing/2014/main" id="{F1A6D450-A513-764A-8892-E14792200A09}"/>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
        <p:nvSpPr>
          <p:cNvPr id="8" name="Rectangle 7">
            <a:extLst>
              <a:ext uri="{FF2B5EF4-FFF2-40B4-BE49-F238E27FC236}">
                <a16:creationId xmlns:a16="http://schemas.microsoft.com/office/drawing/2014/main" id="{1DFFB2A0-9F31-40C4-84E8-B9DED54E22F6}"/>
              </a:ext>
            </a:extLst>
          </p:cNvPr>
          <p:cNvSpPr/>
          <p:nvPr userDrawn="1"/>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1" name="Rectangle 10">
            <a:extLst>
              <a:ext uri="{FF2B5EF4-FFF2-40B4-BE49-F238E27FC236}">
                <a16:creationId xmlns:a16="http://schemas.microsoft.com/office/drawing/2014/main" id="{00EAC0F0-71F5-4953-8418-0857BB61B3BA}"/>
              </a:ext>
            </a:extLst>
          </p:cNvPr>
          <p:cNvSpPr/>
          <p:nvPr userDrawn="1"/>
        </p:nvSpPr>
        <p:spPr>
          <a:xfrm>
            <a:off x="0" y="452438"/>
            <a:ext cx="460156" cy="5951297"/>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107548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6349" y="0"/>
            <a:ext cx="4593290" cy="685800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Title 12"/>
          <p:cNvSpPr>
            <a:spLocks noGrp="1"/>
          </p:cNvSpPr>
          <p:nvPr>
            <p:ph type="title"/>
          </p:nvPr>
        </p:nvSpPr>
        <p:spPr>
          <a:xfrm>
            <a:off x="612588" y="1852706"/>
            <a:ext cx="3137647" cy="3346824"/>
          </a:xfrm>
          <a:prstGeom prst="rect">
            <a:avLst/>
          </a:prstGeom>
        </p:spPr>
        <p:txBody>
          <a:bodyPr/>
          <a:lstStyle>
            <a:lvl1pPr algn="ctr">
              <a:defRPr sz="3150" spc="113" baseline="0">
                <a:solidFill>
                  <a:schemeClr val="bg1"/>
                </a:solidFill>
              </a:defRPr>
            </a:lvl1pPr>
          </a:lstStyle>
          <a:p>
            <a:r>
              <a:rPr lang="en-US" dirty="0"/>
              <a:t>Click to edit Master title style</a:t>
            </a:r>
          </a:p>
        </p:txBody>
      </p:sp>
      <p:sp>
        <p:nvSpPr>
          <p:cNvPr id="16" name="Rectangle 15"/>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0" name="Picture 9" descr="NTDC-Logo-Mark.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
        <p:nvSpPr>
          <p:cNvPr id="11" name="Content Placeholder 5"/>
          <p:cNvSpPr>
            <a:spLocks noGrp="1"/>
          </p:cNvSpPr>
          <p:nvPr>
            <p:ph sz="quarter" idx="10"/>
          </p:nvPr>
        </p:nvSpPr>
        <p:spPr>
          <a:xfrm>
            <a:off x="4872300" y="941295"/>
            <a:ext cx="3741279" cy="5109882"/>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userDrawn="1"/>
        </p:nvSpPr>
        <p:spPr>
          <a:xfrm>
            <a:off x="8689526" y="-1"/>
            <a:ext cx="463551" cy="461963"/>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9" name="Slide Number Placeholder 5">
            <a:extLst>
              <a:ext uri="{FF2B5EF4-FFF2-40B4-BE49-F238E27FC236}">
                <a16:creationId xmlns:a16="http://schemas.microsoft.com/office/drawing/2014/main" id="{AD9D96D1-9098-0F4C-B514-E1EFE5E5742F}"/>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97973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90513" indent="-255588">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F6FDF8F-9294-DD42-9E9C-4ADDEF186FBC}" type="datetime1">
              <a:rPr lang="en-US" smtClean="0">
                <a:solidFill>
                  <a:srgbClr val="1F497D"/>
                </a:solidFill>
              </a:rPr>
              <a:pPr/>
              <a:t>1/3/2023</a:t>
            </a:fld>
            <a:endParaRPr lang="en-US" dirty="0">
              <a:solidFill>
                <a:srgbClr val="1F497D"/>
              </a:solidFill>
            </a:endParaRPr>
          </a:p>
        </p:txBody>
      </p:sp>
      <p:sp>
        <p:nvSpPr>
          <p:cNvPr id="7" name="Title 6"/>
          <p:cNvSpPr>
            <a:spLocks noGrp="1"/>
          </p:cNvSpPr>
          <p:nvPr>
            <p:ph type="title"/>
          </p:nvPr>
        </p:nvSpPr>
        <p:spPr>
          <a:xfrm>
            <a:off x="453358" y="453358"/>
            <a:ext cx="8229600" cy="1275550"/>
          </a:xfrm>
          <a:prstGeom prst="rect">
            <a:avLst/>
          </a:prstGeom>
        </p:spPr>
        <p:txBody>
          <a:bodyPr/>
          <a:lstStyle>
            <a:lvl1pPr>
              <a:defRPr>
                <a:solidFill>
                  <a:schemeClr val="tx2">
                    <a:lumMod val="50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C8D869-B4AD-D647-80E5-C7BF6FC5A9CA}"/>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100890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11742"/>
            <a:ext cx="4038600" cy="4114738"/>
          </a:xfrm>
        </p:spPr>
        <p:txBody>
          <a:bodyPr/>
          <a:lstStyle>
            <a:lvl1pPr>
              <a:defRPr sz="2100">
                <a:latin typeface="Arial"/>
                <a:cs typeface="Arial"/>
              </a:defRPr>
            </a:lvl1pPr>
            <a:lvl2pPr>
              <a:defRPr sz="1800">
                <a:latin typeface="Arial"/>
                <a:cs typeface="Arial"/>
              </a:defRPr>
            </a:lvl2pPr>
            <a:lvl3pPr>
              <a:defRPr sz="1500">
                <a:latin typeface="Arial"/>
                <a:cs typeface="Arial"/>
              </a:defRPr>
            </a:lvl3pPr>
            <a:lvl4pPr>
              <a:defRPr sz="1350">
                <a:latin typeface="Arial"/>
                <a:cs typeface="Arial"/>
              </a:defRPr>
            </a:lvl4pPr>
            <a:lvl5pPr>
              <a:defRPr sz="1350">
                <a:latin typeface="Arial"/>
                <a:cs typeface="Aria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8FE88C8-0BCD-7E49-86FA-D417136169FF}" type="datetime1">
              <a:rPr lang="en-US" smtClean="0">
                <a:solidFill>
                  <a:srgbClr val="1F497D"/>
                </a:solidFill>
              </a:rPr>
              <a:pPr/>
              <a:t>1/3/2023</a:t>
            </a:fld>
            <a:endParaRPr lang="en-US" dirty="0">
              <a:solidFill>
                <a:srgbClr val="1F497D"/>
              </a:solidFill>
            </a:endParaRPr>
          </a:p>
        </p:txBody>
      </p:sp>
      <p:sp>
        <p:nvSpPr>
          <p:cNvPr id="8" name="Title 7"/>
          <p:cNvSpPr>
            <a:spLocks noGrp="1"/>
          </p:cNvSpPr>
          <p:nvPr>
            <p:ph type="title"/>
          </p:nvPr>
        </p:nvSpPr>
        <p:spPr>
          <a:xfrm>
            <a:off x="453358" y="453358"/>
            <a:ext cx="8229600" cy="1275550"/>
          </a:xfrm>
          <a:prstGeom prst="rect">
            <a:avLst/>
          </a:prstGeom>
        </p:spPr>
        <p:txBody>
          <a:bodyPr/>
          <a:lstStyle>
            <a:lvl1pPr>
              <a:defRPr>
                <a:solidFill>
                  <a:schemeClr val="tx2">
                    <a:lumMod val="50000"/>
                  </a:schemeClr>
                </a:solidFill>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4CF9D544-D19D-5242-A5C4-C0D77D5BE078}"/>
              </a:ext>
            </a:extLst>
          </p:cNvPr>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66650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3" y="1722438"/>
            <a:ext cx="4040188"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3" y="2438412"/>
            <a:ext cx="4040188"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3" y="1722438"/>
            <a:ext cx="4041775" cy="639762"/>
          </a:xfrm>
        </p:spPr>
        <p:txBody>
          <a:bodyPr anchor="b"/>
          <a:lstStyle>
            <a:lvl1pPr marL="0" indent="0" algn="ctr">
              <a:buNone/>
              <a:defRPr sz="1800" b="0">
                <a:solidFill>
                  <a:schemeClr val="tx2"/>
                </a:solidFill>
                <a:latin typeface="Arial"/>
                <a:cs typeface="Arial"/>
              </a:defRPr>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33" y="2438412"/>
            <a:ext cx="4041775" cy="3687763"/>
          </a:xfrm>
        </p:spPr>
        <p:txBody>
          <a:bodyPr/>
          <a:lstStyle>
            <a:lvl1pPr>
              <a:defRPr sz="1800">
                <a:latin typeface="Arial"/>
                <a:cs typeface="Arial"/>
              </a:defRPr>
            </a:lvl1pPr>
            <a:lvl2pPr>
              <a:defRPr sz="1500">
                <a:latin typeface="Arial"/>
                <a:cs typeface="Arial"/>
              </a:defRPr>
            </a:lvl2pPr>
            <a:lvl3pPr>
              <a:defRPr sz="1350">
                <a:latin typeface="Arial"/>
                <a:cs typeface="Arial"/>
              </a:defRPr>
            </a:lvl3pPr>
            <a:lvl4pPr>
              <a:defRPr sz="1200">
                <a:latin typeface="Arial"/>
                <a:cs typeface="Arial"/>
              </a:defRPr>
            </a:lvl4pPr>
            <a:lvl5pPr>
              <a:defRPr sz="1200">
                <a:latin typeface="Arial"/>
                <a:cs typeface="Aria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4034640-FB7B-A745-AC94-3CA9C039DAB9}" type="datetime1">
              <a:rPr lang="en-US" smtClean="0">
                <a:solidFill>
                  <a:srgbClr val="1F497D"/>
                </a:solidFill>
              </a:rPr>
              <a:pPr/>
              <a:t>1/3/2023</a:t>
            </a:fld>
            <a:endParaRPr lang="en-US" dirty="0">
              <a:solidFill>
                <a:srgbClr val="1F497D"/>
              </a:solidFill>
            </a:endParaRPr>
          </a:p>
        </p:txBody>
      </p:sp>
      <p:sp>
        <p:nvSpPr>
          <p:cNvPr id="10" name="Title 9"/>
          <p:cNvSpPr>
            <a:spLocks noGrp="1"/>
          </p:cNvSpPr>
          <p:nvPr>
            <p:ph type="title"/>
          </p:nvPr>
        </p:nvSpPr>
        <p:spPr>
          <a:xfrm>
            <a:off x="453358" y="453358"/>
            <a:ext cx="8229600" cy="1275550"/>
          </a:xfrm>
          <a:prstGeom prst="rect">
            <a:avLst/>
          </a:prstGeom>
        </p:spPr>
        <p:txBody>
          <a:bodyPr/>
          <a:lstStyle>
            <a:lvl1pPr>
              <a:defRPr>
                <a:solidFill>
                  <a:schemeClr val="tx2">
                    <a:lumMod val="50000"/>
                  </a:schemeClr>
                </a:solidFill>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EDD37F6A-3F12-5449-AA7C-211FCAD05732}"/>
              </a:ext>
            </a:extLst>
          </p:cNvPr>
          <p:cNvSpPr>
            <a:spLocks noGrp="1"/>
          </p:cNvSpPr>
          <p:nvPr>
            <p:ph type="sldNum" sz="quarter" idx="11"/>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spTree>
    <p:extLst>
      <p:ext uri="{BB962C8B-B14F-4D97-AF65-F5344CB8AC3E}">
        <p14:creationId xmlns:p14="http://schemas.microsoft.com/office/powerpoint/2010/main" val="210666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3.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2.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358" y="453358"/>
            <a:ext cx="8229600" cy="1275550"/>
          </a:xfrm>
          <a:prstGeom prst="rect">
            <a:avLst/>
          </a:prstGeom>
        </p:spPr>
        <p:txBody>
          <a:bodyPr vert="horz" lIns="91440" tIns="45720" rIns="91440" bIns="45720" rtlCol="0" anchor="ctr">
            <a:noAutofit/>
          </a:bodyPr>
          <a:lstStyle/>
          <a:p>
            <a:r>
              <a:rPr lang="en-US" dirty="0"/>
              <a:t>Click to edit Master title style</a:t>
            </a:r>
          </a:p>
        </p:txBody>
      </p:sp>
      <p:sp>
        <p:nvSpPr>
          <p:cNvPr id="12" name="Rectangle 11">
            <a:extLst>
              <a:ext uri="{FF2B5EF4-FFF2-40B4-BE49-F238E27FC236}">
                <a16:creationId xmlns:a16="http://schemas.microsoft.com/office/drawing/2014/main" id="{D594BA5E-4FDD-4E3F-96AC-012CCEA46EC8}"/>
              </a:ext>
            </a:extLst>
          </p:cNvPr>
          <p:cNvSpPr/>
          <p:nvPr userDrawn="1"/>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13" name="Rectangle 12">
            <a:extLst>
              <a:ext uri="{FF2B5EF4-FFF2-40B4-BE49-F238E27FC236}">
                <a16:creationId xmlns:a16="http://schemas.microsoft.com/office/drawing/2014/main" id="{3BA3615B-6069-438F-8619-C855146AE7D3}"/>
              </a:ext>
            </a:extLst>
          </p:cNvPr>
          <p:cNvSpPr/>
          <p:nvPr userDrawn="1"/>
        </p:nvSpPr>
        <p:spPr>
          <a:xfrm>
            <a:off x="0" y="452439"/>
            <a:ext cx="460156" cy="128016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14" name="Picture 13" descr="NTDC-Horizontal-Gradient-Light.png">
            <a:extLst>
              <a:ext uri="{FF2B5EF4-FFF2-40B4-BE49-F238E27FC236}">
                <a16:creationId xmlns:a16="http://schemas.microsoft.com/office/drawing/2014/main" id="{49B1A40C-24D1-4A61-901A-FACD2AB81FAA}"/>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460156" y="452438"/>
            <a:ext cx="8229598" cy="1280160"/>
          </a:xfrm>
          <a:prstGeom prst="rect">
            <a:avLst/>
          </a:prstGeom>
        </p:spPr>
      </p:pic>
      <p:sp>
        <p:nvSpPr>
          <p:cNvPr id="3" name="Text Placeholder 2"/>
          <p:cNvSpPr>
            <a:spLocks noGrp="1"/>
          </p:cNvSpPr>
          <p:nvPr>
            <p:ph type="body" idx="1"/>
          </p:nvPr>
        </p:nvSpPr>
        <p:spPr>
          <a:xfrm>
            <a:off x="454246" y="1928305"/>
            <a:ext cx="8222762" cy="4198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latin typeface="Arial"/>
                <a:cs typeface="Arial"/>
              </a:defRPr>
            </a:lvl1pPr>
          </a:lstStyle>
          <a:p>
            <a:fld id="{4E05282C-4F37-834B-AEC1-CD0B849C1834}" type="datetime1">
              <a:rPr lang="en-US" smtClean="0">
                <a:solidFill>
                  <a:srgbClr val="1F497D"/>
                </a:solidFill>
              </a:rPr>
              <a:pPr/>
              <a:t>1/3/2023</a:t>
            </a:fld>
            <a:endParaRPr lang="en-US" dirty="0">
              <a:solidFill>
                <a:srgbClr val="1F497D"/>
              </a:solidFill>
            </a:endParaRPr>
          </a:p>
        </p:txBody>
      </p:sp>
      <p:sp>
        <p:nvSpPr>
          <p:cNvPr id="15" name="Rectangle 14"/>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pic>
        <p:nvPicPr>
          <p:cNvPr id="17" name="Picture 16" descr="NTDC-Logo-Mark.png"/>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Tree>
    <p:extLst>
      <p:ext uri="{BB962C8B-B14F-4D97-AF65-F5344CB8AC3E}">
        <p14:creationId xmlns:p14="http://schemas.microsoft.com/office/powerpoint/2010/main" val="816432740"/>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77" r:id="rId3"/>
    <p:sldLayoutId id="2147483673" r:id="rId4"/>
    <p:sldLayoutId id="2147483678" r:id="rId5"/>
    <p:sldLayoutId id="2147483674" r:id="rId6"/>
    <p:sldLayoutId id="2147483662" r:id="rId7"/>
    <p:sldLayoutId id="2147483664" r:id="rId8"/>
    <p:sldLayoutId id="2147483665" r:id="rId9"/>
    <p:sldLayoutId id="2147483666" r:id="rId10"/>
    <p:sldLayoutId id="2147483675" r:id="rId11"/>
    <p:sldLayoutId id="2147483667" r:id="rId12"/>
    <p:sldLayoutId id="2147483676" r:id="rId13"/>
    <p:sldLayoutId id="2147483679" r:id="rId14"/>
    <p:sldLayoutId id="2147483668" r:id="rId15"/>
    <p:sldLayoutId id="2147483669" r:id="rId16"/>
    <p:sldLayoutId id="2147483670" r:id="rId17"/>
    <p:sldLayoutId id="2147483671" r:id="rId18"/>
    <p:sldLayoutId id="2147483700" r:id="rId19"/>
  </p:sldLayoutIdLst>
  <p:hf hdr="0" ftr="0" dt="0"/>
  <p:txStyles>
    <p:titleStyle>
      <a:lvl1pPr algn="ctr" defTabSz="685766" rtl="0" eaLnBrk="1" latinLnBrk="0" hangingPunct="1">
        <a:spcBef>
          <a:spcPct val="0"/>
        </a:spcBef>
        <a:buNone/>
        <a:defRPr sz="2000" kern="1200" cap="all" spc="150" baseline="0">
          <a:ln>
            <a:noFill/>
          </a:ln>
          <a:solidFill>
            <a:schemeClr val="bg1"/>
          </a:solidFill>
          <a:effectLst/>
          <a:latin typeface="Arial Rounded MT Bold"/>
          <a:ea typeface="+mj-ea"/>
          <a:cs typeface="Arial Rounded MT Bold"/>
        </a:defRPr>
      </a:lvl1pPr>
    </p:titleStyle>
    <p:body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826"/>
            <a:ext cx="460154" cy="454264"/>
          </a:xfrm>
          <a:prstGeom prst="rect">
            <a:avLst/>
          </a:prstGeom>
          <a:solidFill>
            <a:srgbClr val="C13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3" name="Text Placeholder 2"/>
          <p:cNvSpPr>
            <a:spLocks noGrp="1"/>
          </p:cNvSpPr>
          <p:nvPr>
            <p:ph type="body" idx="1"/>
          </p:nvPr>
        </p:nvSpPr>
        <p:spPr>
          <a:xfrm>
            <a:off x="454246" y="1928305"/>
            <a:ext cx="8222762" cy="41981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825">
                <a:solidFill>
                  <a:schemeClr val="tx2"/>
                </a:solidFill>
                <a:latin typeface="Arial"/>
                <a:cs typeface="Arial"/>
              </a:defRPr>
            </a:lvl1pPr>
          </a:lstStyle>
          <a:p>
            <a:fld id="{4E05282C-4F37-834B-AEC1-CD0B849C1834}" type="datetime1">
              <a:rPr lang="en-US" smtClean="0">
                <a:solidFill>
                  <a:srgbClr val="1F497D"/>
                </a:solidFill>
              </a:rPr>
              <a:pPr/>
              <a:t>1/3/2023</a:t>
            </a:fld>
            <a:endParaRPr lang="en-US" dirty="0">
              <a:solidFill>
                <a:srgbClr val="1F497D"/>
              </a:solidFill>
            </a:endParaRPr>
          </a:p>
        </p:txBody>
      </p:sp>
      <p:sp>
        <p:nvSpPr>
          <p:cNvPr id="11" name="Rectangle 10"/>
          <p:cNvSpPr/>
          <p:nvPr userDrawn="1"/>
        </p:nvSpPr>
        <p:spPr>
          <a:xfrm>
            <a:off x="0" y="452439"/>
            <a:ext cx="460155" cy="1280160"/>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pic>
        <p:nvPicPr>
          <p:cNvPr id="7" name="Picture 6" descr="NTDC-Horizontal-Gradient-Light.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60154" y="452438"/>
            <a:ext cx="8229600" cy="1280160"/>
          </a:xfrm>
          <a:prstGeom prst="rect">
            <a:avLst/>
          </a:prstGeom>
        </p:spPr>
      </p:pic>
      <p:sp>
        <p:nvSpPr>
          <p:cNvPr id="2" name="Title Placeholder 1"/>
          <p:cNvSpPr>
            <a:spLocks noGrp="1"/>
          </p:cNvSpPr>
          <p:nvPr>
            <p:ph type="title"/>
          </p:nvPr>
        </p:nvSpPr>
        <p:spPr>
          <a:xfrm>
            <a:off x="457200" y="452437"/>
            <a:ext cx="8232555" cy="1280162"/>
          </a:xfrm>
          <a:prstGeom prst="rect">
            <a:avLst/>
          </a:prstGeom>
        </p:spPr>
        <p:txBody>
          <a:bodyPr vert="horz" lIns="91440" tIns="45720" rIns="91440" bIns="45720" rtlCol="0" anchor="ctr">
            <a:noAutofit/>
          </a:bodyPr>
          <a:lstStyle/>
          <a:p>
            <a:r>
              <a:rPr lang="en-US" dirty="0"/>
              <a:t>Click to edit Master title style</a:t>
            </a:r>
          </a:p>
        </p:txBody>
      </p:sp>
      <p:sp>
        <p:nvSpPr>
          <p:cNvPr id="15" name="Rectangle 14"/>
          <p:cNvSpPr/>
          <p:nvPr userDrawn="1"/>
        </p:nvSpPr>
        <p:spPr>
          <a:xfrm>
            <a:off x="8689755" y="6403736"/>
            <a:ext cx="454245" cy="454264"/>
          </a:xfrm>
          <a:prstGeom prst="rect">
            <a:avLst/>
          </a:prstGeom>
          <a:solidFill>
            <a:srgbClr val="1832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Palatino Linotype"/>
              <a:ea typeface="+mn-ea"/>
              <a:cs typeface="+mn-cs"/>
            </a:endParaRPr>
          </a:p>
        </p:txBody>
      </p:sp>
      <p:sp>
        <p:nvSpPr>
          <p:cNvPr id="6" name="Slide Number Placeholder 5"/>
          <p:cNvSpPr>
            <a:spLocks noGrp="1"/>
          </p:cNvSpPr>
          <p:nvPr>
            <p:ph type="sldNum" sz="quarter" idx="4"/>
          </p:nvPr>
        </p:nvSpPr>
        <p:spPr>
          <a:xfrm>
            <a:off x="8744552" y="6457057"/>
            <a:ext cx="321810" cy="245659"/>
          </a:xfrm>
          <a:prstGeom prst="rect">
            <a:avLst/>
          </a:prstGeom>
          <a:ln w="19050">
            <a:noFill/>
          </a:ln>
        </p:spPr>
        <p:txBody>
          <a:bodyPr vert="horz" wrap="square" lIns="0" tIns="0" rIns="0" bIns="0" rtlCol="0" anchor="ctr" anchorCtr="0"/>
          <a:lstStyle>
            <a:lvl1pPr algn="ctr">
              <a:defRPr sz="825">
                <a:solidFill>
                  <a:schemeClr val="bg1"/>
                </a:solidFill>
                <a:latin typeface="Arial"/>
                <a:cs typeface="Arial"/>
              </a:defRPr>
            </a:lvl1pPr>
          </a:lstStyle>
          <a:p>
            <a:fld id="{773137DE-5778-4973-8EC8-21DEEF19827C}" type="slidenum">
              <a:rPr lang="en-US" smtClean="0"/>
              <a:pPr/>
              <a:t>‹#›</a:t>
            </a:fld>
            <a:endParaRPr lang="en-US" dirty="0"/>
          </a:p>
        </p:txBody>
      </p:sp>
      <p:pic>
        <p:nvPicPr>
          <p:cNvPr id="17" name="Picture 16" descr="NTDC-Logo-Mark.png"/>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8361817" y="6496400"/>
            <a:ext cx="251762" cy="251762"/>
          </a:xfrm>
          <a:prstGeom prst="rect">
            <a:avLst/>
          </a:prstGeom>
        </p:spPr>
      </p:pic>
    </p:spTree>
    <p:extLst>
      <p:ext uri="{BB962C8B-B14F-4D97-AF65-F5344CB8AC3E}">
        <p14:creationId xmlns:p14="http://schemas.microsoft.com/office/powerpoint/2010/main" val="160406411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hf hdr="0" ftr="0" dt="0"/>
  <p:txStyles>
    <p:titleStyle>
      <a:lvl1pPr algn="ctr" defTabSz="685766" rtl="0" eaLnBrk="1" latinLnBrk="0" hangingPunct="1">
        <a:spcBef>
          <a:spcPct val="0"/>
        </a:spcBef>
        <a:buNone/>
        <a:defRPr sz="2000" kern="1200" cap="all" spc="150" baseline="0">
          <a:ln>
            <a:noFill/>
          </a:ln>
          <a:solidFill>
            <a:schemeClr val="tx2">
              <a:lumMod val="50000"/>
            </a:schemeClr>
          </a:solidFill>
          <a:effectLst/>
          <a:latin typeface="Arial Rounded MT Bold"/>
          <a:ea typeface="+mj-ea"/>
          <a:cs typeface="Arial Rounded MT Bold"/>
        </a:defRPr>
      </a:lvl1pPr>
    </p:titleStyle>
    <p:bodyStyle>
      <a:lvl1pPr marL="205730" indent="-171442" algn="l" defTabSz="685766" rtl="0" eaLnBrk="1" latinLnBrk="0" hangingPunct="1">
        <a:spcBef>
          <a:spcPct val="20000"/>
        </a:spcBef>
        <a:buClr>
          <a:schemeClr val="accent1"/>
        </a:buClr>
        <a:buFont typeface="Wingdings 2" pitchFamily="18" charset="2"/>
        <a:buChar char=""/>
        <a:defRPr sz="1500" kern="1200" spc="0" baseline="0">
          <a:solidFill>
            <a:schemeClr val="tx2"/>
          </a:solidFill>
          <a:latin typeface="Arial"/>
          <a:ea typeface="+mn-ea"/>
          <a:cs typeface="Arial"/>
        </a:defRPr>
      </a:lvl1pPr>
      <a:lvl2pPr marL="411460" indent="-137153" algn="l" defTabSz="685766" rtl="0" eaLnBrk="1" latinLnBrk="0" hangingPunct="1">
        <a:spcBef>
          <a:spcPct val="20000"/>
        </a:spcBef>
        <a:buClr>
          <a:schemeClr val="accent2"/>
        </a:buClr>
        <a:buFont typeface="Wingdings" pitchFamily="2" charset="2"/>
        <a:buChar char="§"/>
        <a:defRPr sz="1350" kern="1200" spc="0" baseline="0">
          <a:solidFill>
            <a:schemeClr val="tx2"/>
          </a:solidFill>
          <a:latin typeface="Arial"/>
          <a:ea typeface="+mn-ea"/>
          <a:cs typeface="Arial"/>
        </a:defRPr>
      </a:lvl2pPr>
      <a:lvl3pPr marL="617189" indent="-137153" algn="l" defTabSz="685766" rtl="0" eaLnBrk="1" latinLnBrk="0" hangingPunct="1">
        <a:spcBef>
          <a:spcPct val="20000"/>
        </a:spcBef>
        <a:buClr>
          <a:schemeClr val="accent3"/>
        </a:buClr>
        <a:buFont typeface="Wingdings" pitchFamily="2" charset="2"/>
        <a:buChar char="§"/>
        <a:defRPr sz="1200" kern="1200" spc="0" baseline="0">
          <a:solidFill>
            <a:schemeClr val="tx2"/>
          </a:solidFill>
          <a:latin typeface="Arial"/>
          <a:ea typeface="+mn-ea"/>
          <a:cs typeface="Arial"/>
        </a:defRPr>
      </a:lvl3pPr>
      <a:lvl4pPr marL="822920" indent="-137153" algn="l" defTabSz="685766" rtl="0" eaLnBrk="1" latinLnBrk="0" hangingPunct="1">
        <a:spcBef>
          <a:spcPct val="20000"/>
        </a:spcBef>
        <a:buClr>
          <a:schemeClr val="accent4"/>
        </a:buClr>
        <a:buFont typeface="Wingdings" pitchFamily="2" charset="2"/>
        <a:buChar char="§"/>
        <a:defRPr sz="1050" kern="1200" baseline="0">
          <a:solidFill>
            <a:schemeClr val="tx2"/>
          </a:solidFill>
          <a:latin typeface="Arial"/>
          <a:ea typeface="+mn-ea"/>
          <a:cs typeface="Arial"/>
        </a:defRPr>
      </a:lvl4pPr>
      <a:lvl5pPr marL="960072" indent="-137153" algn="l" defTabSz="685766" rtl="0" eaLnBrk="1" latinLnBrk="0" hangingPunct="1">
        <a:spcBef>
          <a:spcPct val="20000"/>
        </a:spcBef>
        <a:buClr>
          <a:schemeClr val="accent6"/>
        </a:buClr>
        <a:buFont typeface="Wingdings" pitchFamily="2" charset="2"/>
        <a:buChar char="§"/>
        <a:defRPr sz="975" kern="1200" spc="0" baseline="0">
          <a:solidFill>
            <a:schemeClr val="tx2"/>
          </a:solidFill>
          <a:latin typeface="Arial"/>
          <a:ea typeface="+mn-ea"/>
          <a:cs typeface="Arial"/>
        </a:defRPr>
      </a:lvl5pPr>
      <a:lvl6pPr marL="1165802" indent="-137153" algn="l" defTabSz="685766" rtl="0" eaLnBrk="1" latinLnBrk="0" hangingPunct="1">
        <a:spcBef>
          <a:spcPct val="20000"/>
        </a:spcBef>
        <a:buClr>
          <a:schemeClr val="accent1"/>
        </a:buClr>
        <a:buFont typeface="Wingdings" pitchFamily="2" charset="2"/>
        <a:buChar char="§"/>
        <a:defRPr sz="900" kern="1200">
          <a:solidFill>
            <a:schemeClr val="tx2"/>
          </a:solidFill>
          <a:latin typeface="+mn-lt"/>
          <a:ea typeface="+mn-ea"/>
          <a:cs typeface="+mn-cs"/>
        </a:defRPr>
      </a:lvl6pPr>
      <a:lvl7pPr marL="1371532" indent="-137153" algn="l" defTabSz="685766" rtl="0" eaLnBrk="1" latinLnBrk="0" hangingPunct="1">
        <a:spcBef>
          <a:spcPct val="20000"/>
        </a:spcBef>
        <a:buClr>
          <a:schemeClr val="accent2"/>
        </a:buClr>
        <a:buFont typeface="Wingdings" pitchFamily="2" charset="2"/>
        <a:buChar char="§"/>
        <a:defRPr sz="900" kern="1200">
          <a:solidFill>
            <a:schemeClr val="tx2"/>
          </a:solidFill>
          <a:latin typeface="+mn-lt"/>
          <a:ea typeface="+mn-ea"/>
          <a:cs typeface="+mn-cs"/>
        </a:defRPr>
      </a:lvl7pPr>
      <a:lvl8pPr marL="1577261" indent="-137153" algn="l" defTabSz="685766" rtl="0" eaLnBrk="1" latinLnBrk="0" hangingPunct="1">
        <a:spcBef>
          <a:spcPct val="20000"/>
        </a:spcBef>
        <a:buClr>
          <a:schemeClr val="accent3"/>
        </a:buClr>
        <a:buFont typeface="Wingdings" pitchFamily="2" charset="2"/>
        <a:buChar char="§"/>
        <a:defRPr sz="900" kern="1200">
          <a:solidFill>
            <a:schemeClr val="tx2"/>
          </a:solidFill>
          <a:latin typeface="+mn-lt"/>
          <a:ea typeface="+mn-ea"/>
          <a:cs typeface="+mn-cs"/>
        </a:defRPr>
      </a:lvl8pPr>
      <a:lvl9pPr marL="1782992" indent="-137153" algn="l" defTabSz="685766" rtl="0" eaLnBrk="1" latinLnBrk="0" hangingPunct="1">
        <a:spcBef>
          <a:spcPct val="20000"/>
        </a:spcBef>
        <a:buClr>
          <a:schemeClr val="accent5"/>
        </a:buClr>
        <a:buFont typeface="Wingdings" pitchFamily="2" charset="2"/>
        <a:buChar char="§"/>
        <a:defRPr sz="900" kern="1200">
          <a:solidFill>
            <a:schemeClr val="tx2"/>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hyperlink" Target="https://www.dreamstime.co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dreamstime.com/sukan4965_info" TargetMode="External"/><Relationship Id="rId5" Type="http://schemas.openxmlformats.org/officeDocument/2006/relationships/hyperlink" Target="https://www.dreamstime.com/photos-images/soup-bowl.html" TargetMode="External"/><Relationship Id="rId4" Type="http://schemas.openxmlformats.org/officeDocument/2006/relationships/hyperlink" Target="https://www.dreamstime.com/hot-soup-bowl-smoke-wood-table-elective-focus-image139135587"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www.ncsl.org/research/human-services/mental-health-and-foster-care.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DC051244-6F74-404F-ACFE-1E1D77CABF8C}"/>
              </a:ext>
            </a:extLst>
          </p:cNvPr>
          <p:cNvSpPr txBox="1">
            <a:spLocks noGrp="1"/>
          </p:cNvSpPr>
          <p:nvPr>
            <p:ph type="title" idx="4294967295"/>
          </p:nvPr>
        </p:nvSpPr>
        <p:spPr>
          <a:xfrm>
            <a:off x="1299916" y="2878052"/>
            <a:ext cx="7844084"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none" spc="113" normalizeH="0" baseline="0" noProof="0" dirty="0">
                <a:ln>
                  <a:noFill/>
                </a:ln>
                <a:solidFill>
                  <a:schemeClr val="bg1"/>
                </a:solidFill>
                <a:effectLst/>
                <a:uLnTx/>
                <a:uFillTx/>
                <a:latin typeface="Arial Rounded MT Bold"/>
                <a:ea typeface="+mj-ea"/>
                <a:cs typeface="Arial Rounded MT Bold"/>
              </a:rPr>
              <a:t>MENTAL HEALTH CONSIDERATIONS</a:t>
            </a:r>
          </a:p>
        </p:txBody>
      </p:sp>
      <p:sp>
        <p:nvSpPr>
          <p:cNvPr id="11" name="Subtitle 1">
            <a:extLst>
              <a:ext uri="{FF2B5EF4-FFF2-40B4-BE49-F238E27FC236}">
                <a16:creationId xmlns:a16="http://schemas.microsoft.com/office/drawing/2014/main" id="{C0145F4B-7E03-D747-BC09-5E0D9DDB1D88}"/>
              </a:ext>
            </a:extLst>
          </p:cNvPr>
          <p:cNvSpPr txBox="1">
            <a:spLocks/>
          </p:cNvSpPr>
          <p:nvPr/>
        </p:nvSpPr>
        <p:spPr>
          <a:xfrm>
            <a:off x="1421411" y="4214269"/>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FACILITATOR CLASSROOM GUIDE </a:t>
            </a:r>
            <a:br>
              <a:rPr lang="en-US" dirty="0">
                <a:solidFill>
                  <a:schemeClr val="bg1"/>
                </a:solidFill>
              </a:rPr>
            </a:br>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a:t>
            </a:fld>
            <a:endParaRPr lang="en-US" dirty="0"/>
          </a:p>
        </p:txBody>
      </p:sp>
    </p:spTree>
    <p:extLst>
      <p:ext uri="{BB962C8B-B14F-4D97-AF65-F5344CB8AC3E}">
        <p14:creationId xmlns:p14="http://schemas.microsoft.com/office/powerpoint/2010/main" val="3028136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E257AC-34A8-44AC-A77B-90C79AB02948}"/>
              </a:ext>
            </a:extLst>
          </p:cNvPr>
          <p:cNvSpPr>
            <a:spLocks noGrp="1"/>
          </p:cNvSpPr>
          <p:nvPr>
            <p:ph type="title"/>
          </p:nvPr>
        </p:nvSpPr>
        <p:spPr/>
        <p:txBody>
          <a:bodyPr/>
          <a:lstStyle/>
          <a:p>
            <a:r>
              <a:rPr lang="en-US" dirty="0"/>
              <a:t>What Do These People Have in Common?</a:t>
            </a:r>
          </a:p>
        </p:txBody>
      </p:sp>
      <p:sp>
        <p:nvSpPr>
          <p:cNvPr id="5" name="Content Placeholder 4">
            <a:extLst>
              <a:ext uri="{FF2B5EF4-FFF2-40B4-BE49-F238E27FC236}">
                <a16:creationId xmlns:a16="http://schemas.microsoft.com/office/drawing/2014/main" id="{6757B285-A7F6-46E5-B2E3-916141D5802B}"/>
              </a:ext>
            </a:extLst>
          </p:cNvPr>
          <p:cNvSpPr>
            <a:spLocks noGrp="1"/>
          </p:cNvSpPr>
          <p:nvPr>
            <p:ph idx="1"/>
          </p:nvPr>
        </p:nvSpPr>
        <p:spPr>
          <a:xfrm>
            <a:off x="454246" y="1928305"/>
            <a:ext cx="8228712" cy="4198173"/>
          </a:xfrm>
        </p:spPr>
        <p:txBody>
          <a:bodyPr>
            <a:noAutofit/>
          </a:bodyPr>
          <a:lstStyle/>
          <a:p>
            <a:pPr marL="370332" indent="-342900">
              <a:spcBef>
                <a:spcPts val="200"/>
              </a:spcBef>
              <a:buFont typeface="Wingdings" panose="05000000000000000000" pitchFamily="2" charset="2"/>
              <a:buChar char="v"/>
            </a:pPr>
            <a:r>
              <a:rPr lang="en-US" sz="2000" b="1" dirty="0"/>
              <a:t>Abraham Lincoln</a:t>
            </a:r>
            <a:r>
              <a:rPr lang="en-US" sz="2000" dirty="0"/>
              <a:t> - President of the United States</a:t>
            </a:r>
          </a:p>
          <a:p>
            <a:pPr marL="370332" indent="-342900">
              <a:spcBef>
                <a:spcPts val="200"/>
              </a:spcBef>
              <a:buFont typeface="Wingdings" panose="05000000000000000000" pitchFamily="2" charset="2"/>
              <a:buChar char="v"/>
            </a:pPr>
            <a:r>
              <a:rPr lang="en-US" sz="2000" b="1" dirty="0"/>
              <a:t>Oprah Winfrey</a:t>
            </a:r>
            <a:r>
              <a:rPr lang="en-US" sz="2000" dirty="0"/>
              <a:t> - Millionaire, Celebrity, Philanthropist</a:t>
            </a:r>
          </a:p>
          <a:p>
            <a:pPr marL="370332" indent="-342900">
              <a:spcBef>
                <a:spcPts val="200"/>
              </a:spcBef>
              <a:buFont typeface="Wingdings" panose="05000000000000000000" pitchFamily="2" charset="2"/>
              <a:buChar char="v"/>
            </a:pPr>
            <a:r>
              <a:rPr lang="en-US" sz="2000" b="1" dirty="0"/>
              <a:t>Charlize Theron</a:t>
            </a:r>
            <a:r>
              <a:rPr lang="en-US" sz="2000" dirty="0"/>
              <a:t> - Academy Award winning actress</a:t>
            </a:r>
          </a:p>
          <a:p>
            <a:pPr marL="370332" indent="-342900">
              <a:spcBef>
                <a:spcPts val="200"/>
              </a:spcBef>
              <a:buFont typeface="Wingdings" panose="05000000000000000000" pitchFamily="2" charset="2"/>
              <a:buChar char="v"/>
            </a:pPr>
            <a:r>
              <a:rPr lang="en-US" sz="2000" b="1" dirty="0"/>
              <a:t>Demi Lovato</a:t>
            </a:r>
            <a:r>
              <a:rPr lang="en-US" sz="2000" dirty="0"/>
              <a:t> – Singer and Advocate</a:t>
            </a:r>
          </a:p>
          <a:p>
            <a:pPr marL="370332" indent="-342900">
              <a:spcBef>
                <a:spcPts val="200"/>
              </a:spcBef>
              <a:buFont typeface="Wingdings" panose="05000000000000000000" pitchFamily="2" charset="2"/>
              <a:buChar char="v"/>
            </a:pPr>
            <a:r>
              <a:rPr lang="en-US" sz="2000" b="1" dirty="0"/>
              <a:t>Steve Young</a:t>
            </a:r>
            <a:r>
              <a:rPr lang="en-US" sz="2000" dirty="0"/>
              <a:t> - NFL Hall of Famer</a:t>
            </a:r>
          </a:p>
          <a:p>
            <a:pPr marL="370332" indent="-342900">
              <a:spcBef>
                <a:spcPts val="200"/>
              </a:spcBef>
              <a:buFont typeface="Wingdings" panose="05000000000000000000" pitchFamily="2" charset="2"/>
              <a:buChar char="v"/>
            </a:pPr>
            <a:r>
              <a:rPr lang="en-US" sz="2000" b="1" dirty="0"/>
              <a:t>Darrell Hammond</a:t>
            </a:r>
            <a:r>
              <a:rPr lang="en-US" sz="2000" dirty="0"/>
              <a:t> - Most aired Comedian on Saturday Night Live</a:t>
            </a:r>
          </a:p>
          <a:p>
            <a:pPr marL="370332" indent="-342900">
              <a:spcBef>
                <a:spcPts val="200"/>
              </a:spcBef>
              <a:buFont typeface="Wingdings" panose="05000000000000000000" pitchFamily="2" charset="2"/>
              <a:buChar char="v"/>
            </a:pPr>
            <a:r>
              <a:rPr lang="en-US" sz="2000" b="1" dirty="0"/>
              <a:t>Janet Jackson</a:t>
            </a:r>
            <a:r>
              <a:rPr lang="en-US" sz="2000" dirty="0"/>
              <a:t> - Musician</a:t>
            </a:r>
          </a:p>
          <a:p>
            <a:pPr marL="370332" indent="-342900">
              <a:spcBef>
                <a:spcPts val="200"/>
              </a:spcBef>
              <a:buFont typeface="Wingdings" panose="05000000000000000000" pitchFamily="2" charset="2"/>
              <a:buChar char="v"/>
            </a:pPr>
            <a:r>
              <a:rPr lang="en-US" sz="2000" b="1" dirty="0"/>
              <a:t>Lena Dunham</a:t>
            </a:r>
            <a:r>
              <a:rPr lang="en-US" sz="2000" dirty="0"/>
              <a:t> - Television Actor</a:t>
            </a:r>
          </a:p>
          <a:p>
            <a:pPr marL="370332" indent="-342900">
              <a:spcBef>
                <a:spcPts val="200"/>
              </a:spcBef>
              <a:buFont typeface="Wingdings" panose="05000000000000000000" pitchFamily="2" charset="2"/>
              <a:buChar char="v"/>
            </a:pPr>
            <a:r>
              <a:rPr lang="en-US" sz="2000" b="1" dirty="0"/>
              <a:t>Michael Phelps</a:t>
            </a:r>
            <a:r>
              <a:rPr lang="en-US" sz="2000" dirty="0"/>
              <a:t> - Olympic swimmer, record holder for the most gold medals of all time </a:t>
            </a:r>
          </a:p>
          <a:p>
            <a:pPr marL="370332" indent="-342900">
              <a:spcBef>
                <a:spcPts val="200"/>
              </a:spcBef>
              <a:buFont typeface="Wingdings" panose="05000000000000000000" pitchFamily="2" charset="2"/>
              <a:buChar char="v"/>
            </a:pPr>
            <a:r>
              <a:rPr lang="en-US" sz="2000" b="1" dirty="0"/>
              <a:t>Lady Gaga</a:t>
            </a:r>
            <a:r>
              <a:rPr lang="en-US" sz="2000" dirty="0"/>
              <a:t> - Celebrated musician, winner of all five of the biggest entertainment awards</a:t>
            </a:r>
          </a:p>
        </p:txBody>
      </p:sp>
      <p:sp>
        <p:nvSpPr>
          <p:cNvPr id="3" name="Slide Number Placeholder 2">
            <a:extLst>
              <a:ext uri="{FF2B5EF4-FFF2-40B4-BE49-F238E27FC236}">
                <a16:creationId xmlns:a16="http://schemas.microsoft.com/office/drawing/2014/main" id="{C498FF45-4730-4CCE-86F4-51E02B309B85}"/>
              </a:ext>
            </a:extLst>
          </p:cNvPr>
          <p:cNvSpPr>
            <a:spLocks noGrp="1"/>
          </p:cNvSpPr>
          <p:nvPr>
            <p:ph type="sldNum" sz="quarter" idx="4"/>
          </p:nvPr>
        </p:nvSpPr>
        <p:spPr/>
        <p:txBody>
          <a:bodyPr/>
          <a:lstStyle/>
          <a:p>
            <a:fld id="{773137DE-5778-4973-8EC8-21DEEF19827C}" type="slidenum">
              <a:rPr lang="en-US" smtClean="0"/>
              <a:pPr/>
              <a:t>10</a:t>
            </a:fld>
            <a:endParaRPr lang="en-US" dirty="0"/>
          </a:p>
        </p:txBody>
      </p:sp>
    </p:spTree>
    <p:extLst>
      <p:ext uri="{BB962C8B-B14F-4D97-AF65-F5344CB8AC3E}">
        <p14:creationId xmlns:p14="http://schemas.microsoft.com/office/powerpoint/2010/main" val="3108221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Summary of Responsibilities of a Medical Consenter</a:t>
            </a:r>
            <a:endParaRPr lang="en-US" sz="4800" dirty="0"/>
          </a:p>
        </p:txBody>
      </p:sp>
      <p:sp>
        <p:nvSpPr>
          <p:cNvPr id="3" name="Content Placeholder 2"/>
          <p:cNvSpPr>
            <a:spLocks noGrp="1"/>
          </p:cNvSpPr>
          <p:nvPr>
            <p:ph idx="1"/>
          </p:nvPr>
        </p:nvSpPr>
        <p:spPr/>
        <p:txBody>
          <a:bodyPr>
            <a:normAutofit/>
          </a:bodyPr>
          <a:lstStyle/>
          <a:p>
            <a:endParaRPr lang="en-US" dirty="0" smtClean="0"/>
          </a:p>
          <a:p>
            <a:r>
              <a:rPr lang="en-US" dirty="0" smtClean="0"/>
              <a:t>Consider options for the child or youth that don’t involve medication before using psychotropic medication.</a:t>
            </a:r>
          </a:p>
          <a:p>
            <a:pPr marL="0" indent="0">
              <a:buNone/>
            </a:pPr>
            <a:endParaRPr lang="en-US" dirty="0" smtClean="0"/>
          </a:p>
          <a:p>
            <a:r>
              <a:rPr lang="en-US" dirty="0" smtClean="0"/>
              <a:t>Present emergency contact information from medical consenters to all caregivers of the child, including Children’s Division/contracted case manager, resource providers, school personnel and others. </a:t>
            </a:r>
          </a:p>
          <a:p>
            <a:pPr marL="0" indent="0">
              <a:buNone/>
            </a:pPr>
            <a:endParaRPr lang="en-US" dirty="0" smtClean="0"/>
          </a:p>
          <a:p>
            <a:r>
              <a:rPr lang="en-US" dirty="0" smtClean="0"/>
              <a:t>Document all informed consent decisions. As a case manager, this is done in FACES and the medical record within the child’s file; as a resource provider, this is done on the Monthly Medical Log (CD-265). </a:t>
            </a:r>
          </a:p>
          <a:p>
            <a:pPr marL="0" indent="0">
              <a:buNone/>
            </a:pPr>
            <a:endParaRPr lang="en-US" dirty="0" smtClean="0"/>
          </a:p>
          <a:p>
            <a:r>
              <a:rPr lang="en-US" dirty="0" smtClean="0"/>
              <a:t>Complete the Children’s Division Informed Consent Training.</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100</a:t>
            </a:fld>
            <a:endParaRPr lang="en-US"/>
          </a:p>
        </p:txBody>
      </p:sp>
    </p:spTree>
    <p:extLst>
      <p:ext uri="{BB962C8B-B14F-4D97-AF65-F5344CB8AC3E}">
        <p14:creationId xmlns:p14="http://schemas.microsoft.com/office/powerpoint/2010/main" val="50867671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9A7CB79-F04C-440B-87EB-5F1DE63912BD}" type="slidenum">
              <a:rPr lang="en-US" smtClean="0"/>
              <a:t>101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28678" y="4191000"/>
            <a:ext cx="2466975" cy="2209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2677420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Informed Consent?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Informed consent is the agreement to any medical or mental health treatment (such as a medical, service or procedure) given after the child, parent, and/or legal custodian has had the opportunity to receive sufficient information about its risks and benefits. Consent must be given, after receiving all necessary information, based upon what is in the best interests of the child.</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102</a:t>
            </a:fld>
            <a:endParaRPr lang="en-US"/>
          </a:p>
        </p:txBody>
      </p:sp>
    </p:spTree>
    <p:extLst>
      <p:ext uri="{BB962C8B-B14F-4D97-AF65-F5344CB8AC3E}">
        <p14:creationId xmlns:p14="http://schemas.microsoft.com/office/powerpoint/2010/main" val="18454720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An Informed Decision</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Before you (the medical consenter) give permission to the health care provider for treatment or services, you must understand:</a:t>
            </a:r>
          </a:p>
          <a:p>
            <a:pPr marL="0" indent="0">
              <a:buNone/>
            </a:pPr>
            <a:endParaRPr lang="en-US" dirty="0"/>
          </a:p>
          <a:p>
            <a:r>
              <a:rPr lang="en-US" dirty="0" smtClean="0"/>
              <a:t>The child’s symptoms and medical diagnosis</a:t>
            </a:r>
          </a:p>
          <a:p>
            <a:pPr marL="0" indent="0">
              <a:buNone/>
            </a:pPr>
            <a:endParaRPr lang="en-US" dirty="0" smtClean="0"/>
          </a:p>
          <a:p>
            <a:r>
              <a:rPr lang="en-US" dirty="0" smtClean="0"/>
              <a:t>How the treatment will help</a:t>
            </a:r>
          </a:p>
          <a:p>
            <a:pPr marL="0" indent="0">
              <a:buNone/>
            </a:pPr>
            <a:endParaRPr lang="en-US" dirty="0" smtClean="0"/>
          </a:p>
          <a:p>
            <a:r>
              <a:rPr lang="en-US" dirty="0" smtClean="0"/>
              <a:t>What would happen without the treatment</a:t>
            </a:r>
          </a:p>
          <a:p>
            <a:pPr marL="0" indent="0">
              <a:buNone/>
            </a:pPr>
            <a:endParaRPr lang="en-US" dirty="0" smtClean="0"/>
          </a:p>
          <a:p>
            <a:r>
              <a:rPr lang="en-US" dirty="0" smtClean="0"/>
              <a:t>Any side effects or risks as a result of the treatment</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103</a:t>
            </a:fld>
            <a:endParaRPr lang="en-US"/>
          </a:p>
        </p:txBody>
      </p:sp>
    </p:spTree>
    <p:extLst>
      <p:ext uri="{BB962C8B-B14F-4D97-AF65-F5344CB8AC3E}">
        <p14:creationId xmlns:p14="http://schemas.microsoft.com/office/powerpoint/2010/main" val="357343351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Informed Consent</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endParaRPr lang="en-US" dirty="0" smtClean="0"/>
          </a:p>
          <a:p>
            <a:pPr marL="0" indent="0">
              <a:buNone/>
            </a:pPr>
            <a:r>
              <a:rPr lang="en-US" dirty="0" smtClean="0"/>
              <a:t>To ensure that consent is informed and legally valid, the case manager should collect, either verbally or in writing from the prescriber, information about the following factors:</a:t>
            </a:r>
          </a:p>
          <a:p>
            <a:pPr marL="0" indent="0">
              <a:buNone/>
            </a:pPr>
            <a:endParaRPr lang="en-US" dirty="0" smtClean="0"/>
          </a:p>
          <a:p>
            <a:r>
              <a:rPr lang="en-US" dirty="0" smtClean="0"/>
              <a:t>Nature and purpose of recommended treatment; what are the prescriber’s reasons for this particular recommended course of treatment?</a:t>
            </a:r>
          </a:p>
          <a:p>
            <a:pPr marL="0" indent="0">
              <a:buNone/>
            </a:pPr>
            <a:endParaRPr lang="en-US" dirty="0" smtClean="0"/>
          </a:p>
          <a:p>
            <a:r>
              <a:rPr lang="en-US" dirty="0" smtClean="0"/>
              <a:t>Diagnosis; what is the specific condition to be treated?</a:t>
            </a:r>
          </a:p>
          <a:p>
            <a:pPr marL="0" indent="0">
              <a:buNone/>
            </a:pPr>
            <a:endParaRPr lang="en-US" dirty="0" smtClean="0"/>
          </a:p>
          <a:p>
            <a:r>
              <a:rPr lang="en-US" dirty="0" smtClean="0"/>
              <a:t>Dosages of any medications and the beneficial effects on the condition expected from the medications</a:t>
            </a:r>
          </a:p>
          <a:p>
            <a:pPr marL="0" indent="0">
              <a:buNone/>
            </a:pPr>
            <a:endParaRPr lang="en-US" dirty="0" smtClean="0"/>
          </a:p>
          <a:p>
            <a:r>
              <a:rPr lang="en-US" dirty="0" smtClean="0"/>
              <a:t>Whether recommendation is for “off-label” use. “Off-label” means that if a drug has been approved for one use, dosage or age group, prescribers may choose to use this same drug for other reasons, if they believe it may be helpful.</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104</a:t>
            </a:fld>
            <a:endParaRPr lang="en-US"/>
          </a:p>
        </p:txBody>
      </p:sp>
    </p:spTree>
    <p:extLst>
      <p:ext uri="{BB962C8B-B14F-4D97-AF65-F5344CB8AC3E}">
        <p14:creationId xmlns:p14="http://schemas.microsoft.com/office/powerpoint/2010/main" val="89041634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F5897"/>
                </a:solidFill>
              </a:rPr>
              <a:t>Elements of Informed Consent</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Possible side-effects, including probable clinically significant side effects and risks associated with the medications</a:t>
            </a:r>
          </a:p>
          <a:p>
            <a:pPr marL="0" indent="0">
              <a:buNone/>
            </a:pPr>
            <a:endParaRPr lang="en-US" dirty="0" smtClean="0"/>
          </a:p>
          <a:p>
            <a:r>
              <a:rPr lang="en-US" dirty="0" smtClean="0"/>
              <a:t>Alternatives for treatment</a:t>
            </a:r>
          </a:p>
          <a:p>
            <a:pPr lvl="1"/>
            <a:r>
              <a:rPr lang="en-US" dirty="0" smtClean="0"/>
              <a:t>Including generally accepted alternative medications and/or non-medication interventions</a:t>
            </a:r>
          </a:p>
          <a:p>
            <a:pPr marL="457200" lvl="1" indent="0">
              <a:buNone/>
            </a:pPr>
            <a:endParaRPr lang="en-US" dirty="0" smtClean="0"/>
          </a:p>
          <a:p>
            <a:r>
              <a:rPr lang="en-US" dirty="0" smtClean="0"/>
              <a:t>Risks and benefits of alternatives</a:t>
            </a:r>
          </a:p>
          <a:p>
            <a:pPr marL="0" indent="0">
              <a:buNone/>
            </a:pPr>
            <a:endParaRPr lang="en-US" dirty="0" smtClean="0"/>
          </a:p>
          <a:p>
            <a:r>
              <a:rPr lang="en-US" dirty="0" smtClean="0"/>
              <a:t>Risk and benefit of not receiving treatment, including the probable physical and/or mental health consequences of not consenting to the medication or services</a:t>
            </a:r>
          </a:p>
          <a:p>
            <a:pPr marL="457200" lvl="1" indent="0">
              <a:buNone/>
            </a:pP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105</a:t>
            </a:fld>
            <a:endParaRPr lang="en-US"/>
          </a:p>
        </p:txBody>
      </p:sp>
    </p:spTree>
    <p:extLst>
      <p:ext uri="{BB962C8B-B14F-4D97-AF65-F5344CB8AC3E}">
        <p14:creationId xmlns:p14="http://schemas.microsoft.com/office/powerpoint/2010/main" val="40291918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Informed Consent for Routine vs. Non-Routine Treatment</a:t>
            </a:r>
            <a:endParaRPr lang="en-US" sz="4400" dirty="0"/>
          </a:p>
        </p:txBody>
      </p:sp>
      <p:sp>
        <p:nvSpPr>
          <p:cNvPr id="3" name="Content Placeholder 2"/>
          <p:cNvSpPr>
            <a:spLocks noGrp="1"/>
          </p:cNvSpPr>
          <p:nvPr>
            <p:ph idx="1"/>
          </p:nvPr>
        </p:nvSpPr>
        <p:spPr>
          <a:xfrm>
            <a:off x="457200" y="1600200"/>
            <a:ext cx="8229600" cy="4648200"/>
          </a:xfrm>
        </p:spPr>
        <p:txBody>
          <a:bodyPr>
            <a:normAutofit fontScale="85000" lnSpcReduction="20000"/>
          </a:bodyPr>
          <a:lstStyle/>
          <a:p>
            <a:pPr marL="0" indent="0">
              <a:buNone/>
            </a:pPr>
            <a:endParaRPr lang="en-US" dirty="0" smtClean="0"/>
          </a:p>
          <a:p>
            <a:pPr marL="0" indent="0">
              <a:buNone/>
            </a:pPr>
            <a:r>
              <a:rPr lang="en-US" b="1" dirty="0" smtClean="0"/>
              <a:t>Standard or routine medical treatment </a:t>
            </a:r>
            <a:r>
              <a:rPr lang="en-US" dirty="0" smtClean="0"/>
              <a:t>includes:</a:t>
            </a:r>
          </a:p>
          <a:p>
            <a:r>
              <a:rPr lang="en-US" dirty="0" smtClean="0"/>
              <a:t>Treatment for ordinary illnesses, </a:t>
            </a:r>
          </a:p>
          <a:p>
            <a:r>
              <a:rPr lang="en-US" dirty="0" smtClean="0"/>
              <a:t>Routine dental care, </a:t>
            </a:r>
          </a:p>
          <a:p>
            <a:r>
              <a:rPr lang="en-US" dirty="0" smtClean="0"/>
              <a:t>Immunizations, </a:t>
            </a:r>
          </a:p>
          <a:p>
            <a:r>
              <a:rPr lang="en-US" dirty="0" smtClean="0"/>
              <a:t>Well-child visits, </a:t>
            </a:r>
          </a:p>
          <a:p>
            <a:r>
              <a:rPr lang="en-US" dirty="0" smtClean="0"/>
              <a:t>Preventative health services, and </a:t>
            </a:r>
          </a:p>
          <a:p>
            <a:r>
              <a:rPr lang="en-US" dirty="0" smtClean="0"/>
              <a:t>Ongoing treatment for chronic condition (asthma, diabetes, and ear infections)</a:t>
            </a:r>
          </a:p>
          <a:p>
            <a:pPr marL="0" indent="0">
              <a:buNone/>
            </a:pPr>
            <a:endParaRPr lang="en-US" dirty="0" smtClean="0"/>
          </a:p>
          <a:p>
            <a:pPr marL="0" indent="0">
              <a:buNone/>
            </a:pPr>
            <a:r>
              <a:rPr lang="en-US" dirty="0" smtClean="0"/>
              <a:t>Per Missouri law, a minor may consent to administration of birth control.</a:t>
            </a:r>
          </a:p>
          <a:p>
            <a:pPr marL="0" indent="0">
              <a:buNone/>
            </a:pPr>
            <a:endParaRPr lang="en-US" dirty="0"/>
          </a:p>
          <a:p>
            <a:pPr marL="0" indent="0">
              <a:buNone/>
            </a:pPr>
            <a:r>
              <a:rPr lang="en-US" dirty="0" smtClean="0"/>
              <a:t>The case manager or the resource provider (consenter) may consent to any standard or routine medical treatment for a youth in Children’s Division custody.</a:t>
            </a:r>
          </a:p>
          <a:p>
            <a:pPr marL="0" indent="0">
              <a:buNone/>
            </a:pPr>
            <a:endParaRPr lang="en-US" dirty="0"/>
          </a:p>
          <a:p>
            <a:pPr marL="0" indent="0">
              <a:buNone/>
            </a:pPr>
            <a:r>
              <a:rPr lang="en-US" b="1" dirty="0" smtClean="0"/>
              <a:t>Non-routine medical treatment </a:t>
            </a:r>
            <a:r>
              <a:rPr lang="en-US" dirty="0" smtClean="0"/>
              <a:t>includes any health intervention that falls outside the definition of standard or routine care. This includes, but is not limited to:</a:t>
            </a:r>
          </a:p>
          <a:p>
            <a:r>
              <a:rPr lang="en-US" dirty="0" smtClean="0"/>
              <a:t>Any surgery</a:t>
            </a:r>
          </a:p>
          <a:p>
            <a:r>
              <a:rPr lang="en-US" dirty="0" smtClean="0"/>
              <a:t>Inpatient hospitalization</a:t>
            </a:r>
          </a:p>
          <a:p>
            <a:r>
              <a:rPr lang="en-US" dirty="0" smtClean="0"/>
              <a:t>Extraordinary dental treatment</a:t>
            </a:r>
          </a:p>
          <a:p>
            <a:r>
              <a:rPr lang="en-US" dirty="0" smtClean="0"/>
              <a:t>Medical testing</a:t>
            </a:r>
          </a:p>
          <a:p>
            <a:r>
              <a:rPr lang="en-US" dirty="0" smtClean="0"/>
              <a:t>Behavioral therapy or mental health services</a:t>
            </a:r>
          </a:p>
          <a:p>
            <a:r>
              <a:rPr lang="en-US" dirty="0" smtClean="0"/>
              <a:t>Psychiatric treatment, including administration of psychotropic medication</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106</a:t>
            </a:fld>
            <a:endParaRPr lang="en-US"/>
          </a:p>
        </p:txBody>
      </p:sp>
    </p:spTree>
    <p:extLst>
      <p:ext uri="{BB962C8B-B14F-4D97-AF65-F5344CB8AC3E}">
        <p14:creationId xmlns:p14="http://schemas.microsoft.com/office/powerpoint/2010/main" val="15558468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 for Non-Routine Treatment</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Only Children’s Division or contracted case management staff may grant informed consent for non-routine treatment; resource providers are </a:t>
            </a:r>
            <a:r>
              <a:rPr lang="en-US" b="1" dirty="0" smtClean="0"/>
              <a:t>not </a:t>
            </a:r>
            <a:r>
              <a:rPr lang="en-US" dirty="0" smtClean="0"/>
              <a:t>authorized to consent for non-routine treatment, except in the limited circumstances described below:</a:t>
            </a:r>
          </a:p>
          <a:p>
            <a:pPr marL="0" indent="0">
              <a:buNone/>
            </a:pPr>
            <a:endParaRPr lang="en-US" dirty="0"/>
          </a:p>
          <a:p>
            <a:r>
              <a:rPr lang="en-US" dirty="0" smtClean="0"/>
              <a:t>Child Welfare Manual </a:t>
            </a:r>
            <a:r>
              <a:rPr lang="en-US" dirty="0" smtClean="0">
                <a:solidFill>
                  <a:srgbClr val="FF0000"/>
                </a:solidFill>
              </a:rPr>
              <a:t>4.3.3</a:t>
            </a:r>
            <a:r>
              <a:rPr lang="en-US" dirty="0" smtClean="0"/>
              <a:t>–</a:t>
            </a:r>
            <a:r>
              <a:rPr lang="en-US" dirty="0" smtClean="0">
                <a:solidFill>
                  <a:srgbClr val="FF0000"/>
                </a:solidFill>
              </a:rPr>
              <a:t>Parent Notification / Consultation Not Required </a:t>
            </a:r>
            <a:r>
              <a:rPr lang="en-US" dirty="0" smtClean="0"/>
              <a:t>which says: The case manager remains the consenter until the child is adopted or until the court issues an order authorizing an alternate person, such as the pre-adoptive parent, to provide consent.</a:t>
            </a:r>
          </a:p>
          <a:p>
            <a:pPr marL="0" indent="0">
              <a:buNone/>
            </a:pP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107</a:t>
            </a:fld>
            <a:endParaRPr lang="en-US"/>
          </a:p>
        </p:txBody>
      </p:sp>
    </p:spTree>
    <p:extLst>
      <p:ext uri="{BB962C8B-B14F-4D97-AF65-F5344CB8AC3E}">
        <p14:creationId xmlns:p14="http://schemas.microsoft.com/office/powerpoint/2010/main" val="34777014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Informed Consent Decisions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When a case manager is authorized to consent to routine or non-routine treatment, in addition to the elements of informed consent listed previously, they should also consider:</a:t>
            </a:r>
          </a:p>
          <a:p>
            <a:pPr marL="0" indent="0">
              <a:buNone/>
            </a:pPr>
            <a:endParaRPr lang="en-US" dirty="0"/>
          </a:p>
          <a:p>
            <a:r>
              <a:rPr lang="en-US" dirty="0" smtClean="0"/>
              <a:t>Child and Family medical history, as documented in the CW-103, CD-264, and CD-265</a:t>
            </a:r>
          </a:p>
          <a:p>
            <a:r>
              <a:rPr lang="en-US" dirty="0" smtClean="0"/>
              <a:t>Age of the child</a:t>
            </a:r>
          </a:p>
          <a:p>
            <a:r>
              <a:rPr lang="en-US" dirty="0" smtClean="0"/>
              <a:t>Child’s expressed preference</a:t>
            </a:r>
          </a:p>
          <a:p>
            <a:r>
              <a:rPr lang="en-US" dirty="0" smtClean="0"/>
              <a:t>Assessment of the health care provider</a:t>
            </a:r>
          </a:p>
          <a:p>
            <a:r>
              <a:rPr lang="en-US" dirty="0" smtClean="0"/>
              <a:t>Whether a second opinion would be helpful</a:t>
            </a:r>
          </a:p>
          <a:p>
            <a:r>
              <a:rPr lang="en-US" dirty="0" smtClean="0"/>
              <a:t>Plan for safe storage of medications</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108</a:t>
            </a:fld>
            <a:endParaRPr lang="en-US"/>
          </a:p>
        </p:txBody>
      </p:sp>
    </p:spTree>
    <p:extLst>
      <p:ext uri="{BB962C8B-B14F-4D97-AF65-F5344CB8AC3E}">
        <p14:creationId xmlns:p14="http://schemas.microsoft.com/office/powerpoint/2010/main" val="148711172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Deciding About Consenting to Psychotropic Medications</a:t>
            </a:r>
            <a:endParaRPr lang="en-US" sz="4800" dirty="0"/>
          </a:p>
        </p:txBody>
      </p:sp>
      <p:sp>
        <p:nvSpPr>
          <p:cNvPr id="3" name="Content Placeholder 2"/>
          <p:cNvSpPr>
            <a:spLocks noGrp="1"/>
          </p:cNvSpPr>
          <p:nvPr>
            <p:ph idx="1"/>
          </p:nvPr>
        </p:nvSpPr>
        <p:spPr>
          <a:xfrm>
            <a:off x="457200" y="1600200"/>
            <a:ext cx="8229600" cy="4724400"/>
          </a:xfrm>
        </p:spPr>
        <p:txBody>
          <a:bodyPr>
            <a:normAutofit/>
          </a:bodyPr>
          <a:lstStyle/>
          <a:p>
            <a:endParaRPr lang="en-US" dirty="0" smtClean="0"/>
          </a:p>
          <a:p>
            <a:r>
              <a:rPr lang="en-US" dirty="0" smtClean="0"/>
              <a:t>The psychiatrist (doctor who treats people with mental health conditions) or other medical provider must get informed consent from the case manager, before prescribing a psychotropic medication.</a:t>
            </a:r>
          </a:p>
          <a:p>
            <a:pPr marL="0" indent="0">
              <a:buNone/>
            </a:pPr>
            <a:endParaRPr lang="en-US" dirty="0" smtClean="0"/>
          </a:p>
          <a:p>
            <a:r>
              <a:rPr lang="en-US" dirty="0" smtClean="0"/>
              <a:t>This means the doctor must give you all the information to decide whether or not to consent to psychotropic medication.</a:t>
            </a:r>
          </a:p>
          <a:p>
            <a:pPr marL="0" indent="0">
              <a:buNone/>
            </a:pPr>
            <a:endParaRPr lang="en-US" dirty="0" smtClean="0"/>
          </a:p>
          <a:p>
            <a:pPr marL="0" indent="0">
              <a:buNone/>
            </a:pPr>
            <a:r>
              <a:rPr lang="en-US" dirty="0" smtClean="0"/>
              <a:t>The doctor must allow you to ask questions.</a:t>
            </a:r>
          </a:p>
          <a:p>
            <a:pPr marL="0" indent="0">
              <a:buNone/>
            </a:pPr>
            <a:endParaRPr lang="en-US" dirty="0" smtClean="0"/>
          </a:p>
          <a:p>
            <a:r>
              <a:rPr lang="en-US" dirty="0" smtClean="0"/>
              <a:t>You should share any current health concerns or information.</a:t>
            </a:r>
          </a:p>
          <a:p>
            <a:pPr marL="0" indent="0">
              <a:buNone/>
            </a:pPr>
            <a:endParaRPr lang="en-US" dirty="0" smtClean="0"/>
          </a:p>
          <a:p>
            <a:r>
              <a:rPr lang="en-US" dirty="0" smtClean="0"/>
              <a:t>You should ask the doctor about any concerns or questions the child has shared.</a:t>
            </a:r>
          </a:p>
          <a:p>
            <a:pPr marL="0" indent="0">
              <a:buNone/>
            </a:pPr>
            <a:endParaRPr lang="en-US" dirty="0" smtClean="0"/>
          </a:p>
          <a:p>
            <a:r>
              <a:rPr lang="en-US" dirty="0" smtClean="0"/>
              <a:t>Give the child or youth an opportunity to ask questions.</a:t>
            </a:r>
            <a:endParaRPr lang="en-US" dirty="0"/>
          </a:p>
          <a:p>
            <a:pPr marL="0" indent="0">
              <a:buNone/>
            </a:pP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109</a:t>
            </a:fld>
            <a:endParaRPr lang="en-US"/>
          </a:p>
        </p:txBody>
      </p:sp>
    </p:spTree>
    <p:extLst>
      <p:ext uri="{BB962C8B-B14F-4D97-AF65-F5344CB8AC3E}">
        <p14:creationId xmlns:p14="http://schemas.microsoft.com/office/powerpoint/2010/main" val="1969716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86D6CBC5-0303-CB43-9E65-C770EDCFBF87}"/>
              </a:ext>
            </a:extLst>
          </p:cNvPr>
          <p:cNvSpPr txBox="1">
            <a:spLocks noGrp="1"/>
          </p:cNvSpPr>
          <p:nvPr>
            <p:ph type="title" idx="4294967295"/>
          </p:nvPr>
        </p:nvSpPr>
        <p:spPr>
          <a:xfrm>
            <a:off x="1299916" y="3429000"/>
            <a:ext cx="7328517"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7F2F2D"/>
                </a:solidFill>
                <a:effectLst/>
                <a:uLnTx/>
                <a:uFillTx/>
                <a:latin typeface="Arial Rounded MT Bold"/>
                <a:ea typeface="+mj-ea"/>
                <a:cs typeface="Arial Rounded MT Bold"/>
              </a:rPr>
              <a:t>SECTION 2: </a:t>
            </a:r>
            <a: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600" b="1" i="0" u="none" strike="noStrike" kern="1200" cap="all" spc="113" normalizeH="0" baseline="0" noProof="0" dirty="0">
                <a:ln>
                  <a:noFill/>
                </a:ln>
                <a:solidFill>
                  <a:srgbClr val="183250"/>
                </a:solidFill>
                <a:effectLst/>
                <a:uLnTx/>
                <a:uFillTx/>
                <a:latin typeface="Arial Rounded MT Bold"/>
                <a:ea typeface="+mj-ea"/>
                <a:cs typeface="Arial Rounded MT Bold"/>
              </a:rPr>
              <a:t>UNDERSTANDING</a:t>
            </a:r>
            <a:endParaRPr kumimoji="0" lang="en-US" sz="3600" b="0" i="0" u="none" strike="noStrike" kern="1200" cap="all"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a:extLst>
              <a:ext uri="{FF2B5EF4-FFF2-40B4-BE49-F238E27FC236}">
                <a16:creationId xmlns:a16="http://schemas.microsoft.com/office/drawing/2014/main" id="{3A8C585C-A5BC-4591-9CD8-5A5E269F88C7}"/>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11</a:t>
            </a:fld>
            <a:endParaRPr lang="en-US" dirty="0"/>
          </a:p>
        </p:txBody>
      </p:sp>
    </p:spTree>
    <p:extLst>
      <p:ext uri="{BB962C8B-B14F-4D97-AF65-F5344CB8AC3E}">
        <p14:creationId xmlns:p14="http://schemas.microsoft.com/office/powerpoint/2010/main" val="288490436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Trauma-Informed Decision-Making About Psychotropic Medications</a:t>
            </a:r>
            <a:endParaRPr lang="en-US" sz="4000"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Most children and youth in CD custody never need psychotropic medications. Other options should be considered before medication.</a:t>
            </a:r>
          </a:p>
          <a:p>
            <a:pPr marL="0" indent="0">
              <a:buNone/>
            </a:pPr>
            <a:endParaRPr lang="en-US" dirty="0"/>
          </a:p>
          <a:p>
            <a:pPr marL="0" indent="0">
              <a:buNone/>
            </a:pPr>
            <a:r>
              <a:rPr lang="en-US" dirty="0" smtClean="0"/>
              <a:t>Children who are traumatized by abuse, neglect or separation may show negative behaviors or signs of emotional stress that are normal reactions for what they have been through. </a:t>
            </a:r>
          </a:p>
          <a:p>
            <a:pPr marL="0" indent="0">
              <a:buNone/>
            </a:pPr>
            <a:endParaRPr lang="en-US" dirty="0"/>
          </a:p>
          <a:p>
            <a:pPr marL="0" indent="0">
              <a:buNone/>
            </a:pPr>
            <a:r>
              <a:rPr lang="en-US" dirty="0" smtClean="0"/>
              <a:t>All children act out at different stages of their lives. For example, two year-olds commonly have temper tantrums and teenagers </a:t>
            </a:r>
            <a:r>
              <a:rPr lang="en-US" smtClean="0"/>
              <a:t>often rebel.</a:t>
            </a:r>
            <a:endParaRPr lang="en-US"/>
          </a:p>
        </p:txBody>
      </p:sp>
      <p:sp>
        <p:nvSpPr>
          <p:cNvPr id="4" name="Slide Number Placeholder 3"/>
          <p:cNvSpPr>
            <a:spLocks noGrp="1"/>
          </p:cNvSpPr>
          <p:nvPr>
            <p:ph type="sldNum" sz="quarter" idx="4294967295"/>
          </p:nvPr>
        </p:nvSpPr>
        <p:spPr/>
        <p:txBody>
          <a:bodyPr/>
          <a:lstStyle/>
          <a:p>
            <a:fld id="{59A7CB79-F04C-440B-87EB-5F1DE63912BD}" type="slidenum">
              <a:rPr lang="en-US" smtClean="0"/>
              <a:t>110</a:t>
            </a:fld>
            <a:endParaRPr lang="en-US"/>
          </a:p>
        </p:txBody>
      </p:sp>
    </p:spTree>
    <p:extLst>
      <p:ext uri="{BB962C8B-B14F-4D97-AF65-F5344CB8AC3E}">
        <p14:creationId xmlns:p14="http://schemas.microsoft.com/office/powerpoint/2010/main" val="155347172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Considering Non-Pharmacological (non-medication) Options</a:t>
            </a:r>
            <a:endParaRPr lang="en-US" sz="4000" dirty="0"/>
          </a:p>
        </p:txBody>
      </p:sp>
      <p:sp>
        <p:nvSpPr>
          <p:cNvPr id="3" name="Content Placeholder 2"/>
          <p:cNvSpPr>
            <a:spLocks noGrp="1"/>
          </p:cNvSpPr>
          <p:nvPr>
            <p:ph idx="1"/>
          </p:nvPr>
        </p:nvSpPr>
        <p:spPr>
          <a:xfrm>
            <a:off x="457200" y="1600200"/>
            <a:ext cx="8229600" cy="4953000"/>
          </a:xfrm>
        </p:spPr>
        <p:txBody>
          <a:bodyPr>
            <a:normAutofit/>
          </a:bodyPr>
          <a:lstStyle/>
          <a:p>
            <a:endParaRPr lang="en-US" dirty="0" smtClean="0"/>
          </a:p>
          <a:p>
            <a:r>
              <a:rPr lang="en-US" dirty="0" smtClean="0"/>
              <a:t>Most children and youth heal with praise, consistency and support and a safe and nurturing relationship from a caregiver who has knowledge of trauma-informed care.</a:t>
            </a:r>
          </a:p>
          <a:p>
            <a:pPr marL="0" indent="0">
              <a:buNone/>
            </a:pPr>
            <a:endParaRPr lang="en-US" dirty="0" smtClean="0"/>
          </a:p>
          <a:p>
            <a:r>
              <a:rPr lang="en-US" dirty="0" smtClean="0"/>
              <a:t>The child or youth may receive professional counseling with a focus on trauma-informed care. </a:t>
            </a:r>
          </a:p>
          <a:p>
            <a:pPr marL="0" indent="0">
              <a:buNone/>
            </a:pPr>
            <a:endParaRPr lang="en-US" dirty="0" smtClean="0"/>
          </a:p>
          <a:p>
            <a:r>
              <a:rPr lang="en-US" dirty="0" smtClean="0"/>
              <a:t>Non-pharmacological (non-medication) interventions are specific methods available to caregivers, children and youth to help a child manage behavior.</a:t>
            </a:r>
          </a:p>
          <a:p>
            <a:pPr marL="0" indent="0">
              <a:buNone/>
            </a:pPr>
            <a:endParaRPr lang="en-US" dirty="0" smtClean="0"/>
          </a:p>
          <a:p>
            <a:r>
              <a:rPr lang="en-US" dirty="0" smtClean="0"/>
              <a:t>This may include therapy and specific behavior modification strategies.</a:t>
            </a:r>
          </a:p>
          <a:p>
            <a:pPr marL="0" indent="0">
              <a:buNone/>
            </a:pPr>
            <a:endParaRPr lang="en-US" dirty="0" smtClean="0"/>
          </a:p>
          <a:p>
            <a:r>
              <a:rPr lang="en-US" dirty="0" smtClean="0"/>
              <a:t>Psychosocial therapies, behavior strategies, and other non-medication options are to be considered by the medical consenter before or along with psychotropic medication.</a:t>
            </a:r>
          </a:p>
          <a:p>
            <a:pPr marL="0" indent="0">
              <a:buNone/>
            </a:pPr>
            <a:endParaRPr lang="en-US" dirty="0" smtClean="0"/>
          </a:p>
          <a:p>
            <a:r>
              <a:rPr lang="en-US" dirty="0" smtClean="0"/>
              <a:t>Each child is different, so the strategies should be specific to the child’s needs and discussed with the child’s therapist or healthcare provider. </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111</a:t>
            </a:fld>
            <a:endParaRPr lang="en-US"/>
          </a:p>
        </p:txBody>
      </p:sp>
    </p:spTree>
    <p:extLst>
      <p:ext uri="{BB962C8B-B14F-4D97-AF65-F5344CB8AC3E}">
        <p14:creationId xmlns:p14="http://schemas.microsoft.com/office/powerpoint/2010/main" val="108322453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 the Doctor</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endParaRPr lang="en-US" dirty="0" smtClean="0"/>
          </a:p>
          <a:p>
            <a:r>
              <a:rPr lang="en-US" dirty="0" smtClean="0"/>
              <a:t>What is the name of the medication? Is it known by other names?</a:t>
            </a:r>
          </a:p>
          <a:p>
            <a:pPr marL="0" indent="0">
              <a:buNone/>
            </a:pPr>
            <a:endParaRPr lang="en-US" dirty="0" smtClean="0"/>
          </a:p>
          <a:p>
            <a:r>
              <a:rPr lang="en-US" dirty="0" smtClean="0"/>
              <a:t>How effective has it been for other children who have a similar condition to the child?</a:t>
            </a:r>
          </a:p>
          <a:p>
            <a:pPr marL="0" indent="0">
              <a:buNone/>
            </a:pPr>
            <a:endParaRPr lang="en-US" dirty="0" smtClean="0"/>
          </a:p>
          <a:p>
            <a:r>
              <a:rPr lang="en-US" dirty="0" smtClean="0"/>
              <a:t>How will the medication help the child? How long before I see improvement?</a:t>
            </a:r>
          </a:p>
          <a:p>
            <a:pPr marL="0" indent="0">
              <a:buNone/>
            </a:pPr>
            <a:endParaRPr lang="en-US" dirty="0" smtClean="0"/>
          </a:p>
          <a:p>
            <a:r>
              <a:rPr lang="en-US" dirty="0" smtClean="0"/>
              <a:t>Is this medication approved by the Food and Drug Administration (FDA) for the child’s condition? If not, (i.e., if it is being prescribed “off-label”), why is this medicine being recommended?</a:t>
            </a:r>
          </a:p>
          <a:p>
            <a:pPr marL="0" indent="0">
              <a:buNone/>
            </a:pPr>
            <a:endParaRPr lang="en-US" dirty="0" smtClean="0"/>
          </a:p>
          <a:p>
            <a:r>
              <a:rPr lang="en-US" dirty="0" smtClean="0"/>
              <a:t>What are the side effects that occur with this medication and how will I know if the child is experiencing any of these effects?</a:t>
            </a:r>
          </a:p>
          <a:p>
            <a:pPr marL="0" indent="0">
              <a:buNone/>
            </a:pPr>
            <a:endParaRPr lang="en-US" dirty="0" smtClean="0"/>
          </a:p>
          <a:p>
            <a:r>
              <a:rPr lang="en-US" dirty="0" smtClean="0"/>
              <a:t>Is this medication addictive?</a:t>
            </a:r>
          </a:p>
          <a:p>
            <a:pPr marL="0" indent="0">
              <a:buNone/>
            </a:pPr>
            <a:endParaRPr lang="en-US" dirty="0" smtClean="0"/>
          </a:p>
          <a:p>
            <a:r>
              <a:rPr lang="en-US" dirty="0" smtClean="0"/>
              <a:t>Can it be abused?</a:t>
            </a:r>
          </a:p>
          <a:p>
            <a:pPr marL="0" indent="0">
              <a:buNone/>
            </a:pPr>
            <a:endParaRPr lang="en-US" dirty="0" smtClean="0"/>
          </a:p>
          <a:p>
            <a:r>
              <a:rPr lang="en-US" dirty="0" smtClean="0"/>
              <a:t>What is the recommended dosage?</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112</a:t>
            </a:fld>
            <a:endParaRPr lang="en-US"/>
          </a:p>
        </p:txBody>
      </p:sp>
    </p:spTree>
    <p:extLst>
      <p:ext uri="{BB962C8B-B14F-4D97-AF65-F5344CB8AC3E}">
        <p14:creationId xmlns:p14="http://schemas.microsoft.com/office/powerpoint/2010/main" val="382649265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F5897"/>
                </a:solidFill>
              </a:rPr>
              <a:t>Questions to Ask the Doctor</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endParaRPr lang="en-US" dirty="0" smtClean="0"/>
          </a:p>
          <a:p>
            <a:r>
              <a:rPr lang="en-US" dirty="0" smtClean="0"/>
              <a:t>How often will the medication be taken?</a:t>
            </a:r>
          </a:p>
          <a:p>
            <a:pPr marL="0" indent="0">
              <a:buNone/>
            </a:pPr>
            <a:endParaRPr lang="en-US" dirty="0" smtClean="0"/>
          </a:p>
          <a:p>
            <a:r>
              <a:rPr lang="en-US" dirty="0" smtClean="0"/>
              <a:t>Does the child need laboratory tests (e.g., heart tests, blood tests, etc.) before taking the medication?</a:t>
            </a:r>
          </a:p>
          <a:p>
            <a:pPr marL="0" indent="0">
              <a:buNone/>
            </a:pPr>
            <a:endParaRPr lang="en-US" dirty="0" smtClean="0"/>
          </a:p>
          <a:p>
            <a:r>
              <a:rPr lang="en-US" dirty="0" smtClean="0"/>
              <a:t>Does the child need any tests while taking the medication? Will a child and adolescent psychiatrist monitor the child’s response to the medication and change the dose if necessary? Who will check the child’s progress and how often?</a:t>
            </a:r>
          </a:p>
          <a:p>
            <a:pPr marL="0" indent="0">
              <a:buNone/>
            </a:pPr>
            <a:endParaRPr lang="en-US" dirty="0" smtClean="0"/>
          </a:p>
          <a:p>
            <a:r>
              <a:rPr lang="en-US" dirty="0" smtClean="0"/>
              <a:t>Does the child need to avoid other medications or foods while taking this medication?</a:t>
            </a:r>
          </a:p>
          <a:p>
            <a:pPr marL="0" indent="0">
              <a:buNone/>
            </a:pPr>
            <a:endParaRPr lang="en-US" dirty="0" smtClean="0"/>
          </a:p>
          <a:p>
            <a:r>
              <a:rPr lang="en-US" dirty="0" smtClean="0"/>
              <a:t>Does the medication interact with other medications (prescription and/or over-the counter) the child is taking?</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113</a:t>
            </a:fld>
            <a:endParaRPr lang="en-US"/>
          </a:p>
        </p:txBody>
      </p:sp>
    </p:spTree>
    <p:extLst>
      <p:ext uri="{BB962C8B-B14F-4D97-AF65-F5344CB8AC3E}">
        <p14:creationId xmlns:p14="http://schemas.microsoft.com/office/powerpoint/2010/main" val="281911511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Informed Consent Shall Be Time Limited</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Once informed consent has been provided, the case manager, in consultation with their supervisor, should revisit the decision at least once every three months to determine whether continuation of the treatment or medication is in the youth’s best interest.</a:t>
            </a:r>
          </a:p>
          <a:p>
            <a:pPr marL="0" indent="0">
              <a:buNone/>
            </a:pPr>
            <a:endParaRPr lang="en-US" dirty="0"/>
          </a:p>
          <a:p>
            <a:pPr marL="0" indent="0">
              <a:buNone/>
            </a:pPr>
            <a:r>
              <a:rPr lang="en-US" dirty="0" smtClean="0"/>
              <a:t>The case manager may withdraw consent to treatment with a psychotropic medication at any time after consulting with the supervisor, the prescribing provider and the statewide clinical consultant.</a:t>
            </a:r>
          </a:p>
          <a:p>
            <a:pPr marL="0" indent="0">
              <a:buNone/>
            </a:pPr>
            <a:endParaRPr lang="en-US" dirty="0"/>
          </a:p>
          <a:p>
            <a:pPr marL="0" indent="0">
              <a:buNone/>
            </a:pPr>
            <a:r>
              <a:rPr lang="en-US" dirty="0" smtClean="0"/>
              <a:t>If informed consent for a specific medication is being withdrawn by the case manager, instructions about how to safely discontinue the medication must be documented in FACES and provided in writing to the resource provider. </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114</a:t>
            </a:fld>
            <a:endParaRPr lang="en-US"/>
          </a:p>
        </p:txBody>
      </p:sp>
    </p:spTree>
    <p:extLst>
      <p:ext uri="{BB962C8B-B14F-4D97-AF65-F5344CB8AC3E}">
        <p14:creationId xmlns:p14="http://schemas.microsoft.com/office/powerpoint/2010/main" val="34355303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Engagement</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9A7CB79-F04C-440B-87EB-5F1DE63912BD}" type="slidenum">
              <a:rPr lang="en-US" smtClean="0"/>
              <a:t>115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38511" y="4267200"/>
            <a:ext cx="2466975" cy="21336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1802122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Parents in Informed Consent</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endParaRPr lang="en-US" dirty="0" smtClean="0"/>
          </a:p>
          <a:p>
            <a:pPr marL="0" indent="0">
              <a:buNone/>
            </a:pPr>
            <a:r>
              <a:rPr lang="en-US" dirty="0" smtClean="0"/>
              <a:t>Informed Consent is the agreement to any medical or mental health treatment given after the child, parent and/or legal custodian has had the opportunity to receive sufficient information about its risks and benefits.</a:t>
            </a:r>
          </a:p>
          <a:p>
            <a:pPr marL="0" indent="0">
              <a:buNone/>
            </a:pPr>
            <a:endParaRPr lang="en-US" dirty="0"/>
          </a:p>
          <a:p>
            <a:pPr marL="0" indent="0">
              <a:buNone/>
            </a:pPr>
            <a:r>
              <a:rPr lang="en-US" dirty="0" smtClean="0"/>
              <a:t>The use of medication and any medical treatment for a child should always be an important decision, made thoughtfully, considering relevant information available and involving parents and caregivers in the decision-making process.</a:t>
            </a:r>
          </a:p>
          <a:p>
            <a:pPr marL="0" indent="0">
              <a:buNone/>
            </a:pPr>
            <a:endParaRPr lang="en-US" dirty="0"/>
          </a:p>
          <a:p>
            <a:pPr marL="0" indent="0">
              <a:buNone/>
            </a:pPr>
            <a:r>
              <a:rPr lang="en-US" dirty="0" smtClean="0"/>
              <a:t>Parents often have important historical information about their children’s health and valuable insights to aid decision-making.</a:t>
            </a:r>
          </a:p>
          <a:p>
            <a:pPr marL="0" indent="0">
              <a:buNone/>
            </a:pPr>
            <a:endParaRPr lang="en-US" dirty="0"/>
          </a:p>
          <a:p>
            <a:pPr marL="0" indent="0">
              <a:buNone/>
            </a:pPr>
            <a:r>
              <a:rPr lang="en-US" dirty="0" smtClean="0"/>
              <a:t>The case manager should attempt to involve the parent in routine treatment by offering invitations to appointments and providing updates about the child’s health status.</a:t>
            </a:r>
          </a:p>
          <a:p>
            <a:pPr marL="0" indent="0">
              <a:buNone/>
            </a:pPr>
            <a:endParaRPr lang="en-US" dirty="0"/>
          </a:p>
          <a:p>
            <a:pPr marL="0" indent="0">
              <a:buNone/>
            </a:pPr>
            <a:r>
              <a:rPr lang="en-US" dirty="0" smtClean="0"/>
              <a:t>The case manager shall not consent to the use of psychotropic medications without first having sought alternative interventions to aid the child, resource provider or parents.</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116</a:t>
            </a:fld>
            <a:endParaRPr lang="en-US"/>
          </a:p>
        </p:txBody>
      </p:sp>
    </p:spTree>
    <p:extLst>
      <p:ext uri="{BB962C8B-B14F-4D97-AF65-F5344CB8AC3E}">
        <p14:creationId xmlns:p14="http://schemas.microsoft.com/office/powerpoint/2010/main" val="259746058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Procedure for Involving Parents in Mental Health Treatment or Non-Routine Medical Care</a:t>
            </a:r>
            <a:endParaRPr lang="en-US" sz="2800"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r>
              <a:rPr lang="en-US" dirty="0" smtClean="0"/>
              <a:t>When a health care provider recommends any mental health treatment or other non-routine medical care, the assigned case manager will make at least two attempts, on different days, to contact the parent (and both parents if practicable) to confer with them, review any pertinent historical health information, and to inquire about their position regarding the recommended treatment. </a:t>
            </a:r>
          </a:p>
          <a:p>
            <a:pPr marL="0" indent="0">
              <a:buNone/>
            </a:pPr>
            <a:endParaRPr lang="en-US" dirty="0"/>
          </a:p>
          <a:p>
            <a:pPr marL="0" indent="0">
              <a:buNone/>
            </a:pPr>
            <a:r>
              <a:rPr lang="en-US" dirty="0" smtClean="0"/>
              <a:t>Each attempt must be documented in FACES and should be a conversation about the recommended treatment, such as:</a:t>
            </a:r>
          </a:p>
          <a:p>
            <a:r>
              <a:rPr lang="en-US" dirty="0" smtClean="0"/>
              <a:t>Diagnosis, </a:t>
            </a:r>
          </a:p>
          <a:p>
            <a:r>
              <a:rPr lang="en-US" dirty="0" smtClean="0"/>
              <a:t>Purpose, </a:t>
            </a:r>
          </a:p>
          <a:p>
            <a:r>
              <a:rPr lang="en-US" dirty="0" smtClean="0"/>
              <a:t>Names, </a:t>
            </a:r>
          </a:p>
          <a:p>
            <a:r>
              <a:rPr lang="en-US" dirty="0" smtClean="0"/>
              <a:t>Dosage of medications, </a:t>
            </a:r>
          </a:p>
          <a:p>
            <a:r>
              <a:rPr lang="en-US" dirty="0" smtClean="0"/>
              <a:t>Possible side-effects, </a:t>
            </a:r>
          </a:p>
          <a:p>
            <a:r>
              <a:rPr lang="en-US" dirty="0" smtClean="0"/>
              <a:t>Required follow-up or monitoring, </a:t>
            </a:r>
          </a:p>
          <a:p>
            <a:r>
              <a:rPr lang="en-US" dirty="0" smtClean="0"/>
              <a:t>Available alternatives, </a:t>
            </a:r>
          </a:p>
          <a:p>
            <a:r>
              <a:rPr lang="en-US" dirty="0" smtClean="0"/>
              <a:t>Prognosis without an intervention.</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117</a:t>
            </a:fld>
            <a:endParaRPr lang="en-US"/>
          </a:p>
        </p:txBody>
      </p:sp>
    </p:spTree>
    <p:extLst>
      <p:ext uri="{BB962C8B-B14F-4D97-AF65-F5344CB8AC3E}">
        <p14:creationId xmlns:p14="http://schemas.microsoft.com/office/powerpoint/2010/main" val="160983458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Exceptions for Involving Parents in Mental Health Treatment or Non-Routine Medical Care</a:t>
            </a:r>
            <a:endParaRPr lang="en-US" sz="2800" dirty="0"/>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endParaRPr lang="en-US" dirty="0" smtClean="0"/>
          </a:p>
          <a:p>
            <a:pPr marL="0" indent="0">
              <a:buNone/>
            </a:pPr>
            <a:r>
              <a:rPr lang="en-US" dirty="0" smtClean="0"/>
              <a:t>Parent(s) should be provided the contact information for the child’s treating health care provider in order to communicate with them directly, if desired. The following exceptions apply:</a:t>
            </a:r>
          </a:p>
          <a:p>
            <a:pPr marL="0" indent="0">
              <a:buNone/>
            </a:pPr>
            <a:endParaRPr lang="en-US" dirty="0"/>
          </a:p>
          <a:p>
            <a:pPr marL="0" indent="0">
              <a:buNone/>
            </a:pPr>
            <a:r>
              <a:rPr lang="en-US" b="1" dirty="0" smtClean="0"/>
              <a:t>Parent(s) not available: </a:t>
            </a:r>
            <a:r>
              <a:rPr lang="en-US" dirty="0" smtClean="0"/>
              <a:t>If after two attempts, the assigned case manager is not able to reach either parent, then the case manager may provide consent or refusal to the recommended treatment. Documentation of this decision must be completed in FACES. </a:t>
            </a:r>
          </a:p>
          <a:p>
            <a:pPr marL="0" indent="0">
              <a:buNone/>
            </a:pPr>
            <a:endParaRPr lang="en-US" dirty="0"/>
          </a:p>
          <a:p>
            <a:pPr marL="0" indent="0">
              <a:buNone/>
            </a:pPr>
            <a:r>
              <a:rPr lang="en-US" b="1" dirty="0" smtClean="0"/>
              <a:t>Parental Rights Terminated/Court Order Restricted Access: </a:t>
            </a:r>
            <a:r>
              <a:rPr lang="en-US" dirty="0" smtClean="0"/>
              <a:t>If the parental rights of both parents have been terminated, or the court has otherwise restricted a parent’s access to medical information about the child, the case manager may consent for non-routine care without attempting parental notification. The case manager remains the medical consenter until the child is adopted or until the court issues an order authorizing an alternate person, such as the pre-adoptive parent, to provide consent. </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118</a:t>
            </a:fld>
            <a:endParaRPr lang="en-US"/>
          </a:p>
        </p:txBody>
      </p:sp>
    </p:spTree>
    <p:extLst>
      <p:ext uri="{BB962C8B-B14F-4D97-AF65-F5344CB8AC3E}">
        <p14:creationId xmlns:p14="http://schemas.microsoft.com/office/powerpoint/2010/main" val="21290728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When Parents Oppose Mental Health Treatment or Non-Routine Medical Care</a:t>
            </a:r>
            <a:endParaRPr lang="en-US" sz="3200"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If a parent(s) is opposed to pursuing the recommended course of non-routine treatment, the case manager should attempt to ascertain why the parent(s) is in disagreement.</a:t>
            </a:r>
          </a:p>
          <a:p>
            <a:pPr marL="0" indent="0">
              <a:buNone/>
            </a:pPr>
            <a:endParaRPr lang="en-US" dirty="0"/>
          </a:p>
          <a:p>
            <a:pPr marL="0" indent="0">
              <a:buNone/>
            </a:pPr>
            <a:r>
              <a:rPr lang="en-US" dirty="0" smtClean="0"/>
              <a:t>The parent(s) should be offered the opportunity to consult with the youth’s healthcare provider. </a:t>
            </a:r>
          </a:p>
          <a:p>
            <a:pPr marL="0" indent="0">
              <a:buNone/>
            </a:pPr>
            <a:endParaRPr lang="en-US" dirty="0" smtClean="0"/>
          </a:p>
          <a:p>
            <a:pPr marL="0" indent="0">
              <a:buNone/>
            </a:pPr>
            <a:r>
              <a:rPr lang="en-US" dirty="0" smtClean="0">
                <a:solidFill>
                  <a:srgbClr val="FF0000"/>
                </a:solidFill>
              </a:rPr>
              <a:t>If the parent(s) remain opposed the matter shall be referred to the Center for Excellence for review.</a:t>
            </a:r>
            <a:r>
              <a:rPr lang="en-US" dirty="0"/>
              <a:t> </a:t>
            </a:r>
            <a:r>
              <a:rPr lang="en-US" dirty="0">
                <a:solidFill>
                  <a:srgbClr val="FF0000"/>
                </a:solidFill>
              </a:rPr>
              <a:t>The findings and recommendations of The Center shall be provided to the child’s parent or legal guardian. In the event that CD declines to share the findings and recommendations of The Center to the child’s parent or legal guardian, CD shall notify in writing the reason for the denial using the Denial Notification Letter of Center for Excellence Findings, CD-280.</a:t>
            </a:r>
          </a:p>
          <a:p>
            <a:pPr marL="0" indent="0">
              <a:buNone/>
            </a:pPr>
            <a:endParaRPr lang="en-US" dirty="0">
              <a:solidFill>
                <a:srgbClr val="FF0000"/>
              </a:solidFill>
            </a:endParaRPr>
          </a:p>
        </p:txBody>
      </p:sp>
      <p:sp>
        <p:nvSpPr>
          <p:cNvPr id="4" name="Slide Number Placeholder 3"/>
          <p:cNvSpPr>
            <a:spLocks noGrp="1"/>
          </p:cNvSpPr>
          <p:nvPr>
            <p:ph type="sldNum" sz="quarter" idx="4294967295"/>
          </p:nvPr>
        </p:nvSpPr>
        <p:spPr/>
        <p:txBody>
          <a:bodyPr/>
          <a:lstStyle/>
          <a:p>
            <a:fld id="{59A7CB79-F04C-440B-87EB-5F1DE63912BD}" type="slidenum">
              <a:rPr lang="en-US" smtClean="0"/>
              <a:t>119</a:t>
            </a:fld>
            <a:endParaRPr lang="en-US"/>
          </a:p>
        </p:txBody>
      </p:sp>
    </p:spTree>
    <p:extLst>
      <p:ext uri="{BB962C8B-B14F-4D97-AF65-F5344CB8AC3E}">
        <p14:creationId xmlns:p14="http://schemas.microsoft.com/office/powerpoint/2010/main" val="3806887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9E748B08-BC7B-4B5B-A856-72BAD702B9C0}"/>
              </a:ext>
            </a:extLst>
          </p:cNvPr>
          <p:cNvSpPr>
            <a:spLocks noGrp="1"/>
          </p:cNvSpPr>
          <p:nvPr>
            <p:ph type="title"/>
          </p:nvPr>
        </p:nvSpPr>
        <p:spPr>
          <a:xfrm>
            <a:off x="454025" y="454025"/>
            <a:ext cx="8229600" cy="1274763"/>
          </a:xfrm>
        </p:spPr>
        <p:txBody>
          <a:bodyPr/>
          <a:lstStyle/>
          <a:p>
            <a:r>
              <a:rPr lang="en-US" sz="2800" dirty="0"/>
              <a:t>The Alphabet Soup of Common Diagnoses</a:t>
            </a:r>
          </a:p>
        </p:txBody>
      </p:sp>
      <p:pic>
        <p:nvPicPr>
          <p:cNvPr id="7" name="Content Placeholder 6">
            <a:extLst>
              <a:ext uri="{FF2B5EF4-FFF2-40B4-BE49-F238E27FC236}">
                <a16:creationId xmlns:a16="http://schemas.microsoft.com/office/drawing/2014/main" id="{6355652A-307C-4B90-82C2-16C880FF0942}"/>
              </a:ext>
              <a:ext uri="{C183D7F6-B498-43B3-948B-1728B52AA6E4}">
                <adec:decorative xmlns=""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60375" y="1728788"/>
            <a:ext cx="8291193" cy="4455801"/>
          </a:xfrm>
        </p:spPr>
      </p:pic>
      <p:sp>
        <p:nvSpPr>
          <p:cNvPr id="10" name="Speech Bubble: Rectangle 9">
            <a:extLst>
              <a:ext uri="{FF2B5EF4-FFF2-40B4-BE49-F238E27FC236}">
                <a16:creationId xmlns:a16="http://schemas.microsoft.com/office/drawing/2014/main" id="{F1ED7E40-C7FE-4D33-AD5F-C1922817711D}"/>
              </a:ext>
            </a:extLst>
          </p:cNvPr>
          <p:cNvSpPr/>
          <p:nvPr/>
        </p:nvSpPr>
        <p:spPr>
          <a:xfrm rot="20722540">
            <a:off x="433765" y="1825808"/>
            <a:ext cx="1658679" cy="896139"/>
          </a:xfrm>
          <a:prstGeom prst="wedgeRectCallou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lumMod val="50000"/>
                  </a:schemeClr>
                </a:solidFill>
                <a:effectLst/>
                <a:uLnTx/>
                <a:uFillTx/>
                <a:latin typeface="Arial"/>
                <a:ea typeface="+mn-ea"/>
                <a:cs typeface="+mn-cs"/>
              </a:rPr>
              <a:t>Anxiety</a:t>
            </a:r>
          </a:p>
        </p:txBody>
      </p:sp>
      <p:sp>
        <p:nvSpPr>
          <p:cNvPr id="17" name="Speech Bubble: Rectangle 16">
            <a:extLst>
              <a:ext uri="{FF2B5EF4-FFF2-40B4-BE49-F238E27FC236}">
                <a16:creationId xmlns:a16="http://schemas.microsoft.com/office/drawing/2014/main" id="{F4BAE013-1CD2-4219-BA5F-864503B243BA}"/>
              </a:ext>
            </a:extLst>
          </p:cNvPr>
          <p:cNvSpPr/>
          <p:nvPr/>
        </p:nvSpPr>
        <p:spPr>
          <a:xfrm>
            <a:off x="2466753" y="1893521"/>
            <a:ext cx="2786646" cy="1164477"/>
          </a:xfrm>
          <a:prstGeom prst="wedgeRectCallou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lumMod val="50000"/>
                  </a:schemeClr>
                </a:solidFill>
                <a:effectLst/>
                <a:uLnTx/>
                <a:uFillTx/>
                <a:latin typeface="Arial"/>
                <a:ea typeface="+mn-ea"/>
                <a:cs typeface="+mn-cs"/>
              </a:rPr>
              <a:t>Disruptive Mood Dysregulation Disorder (DMDD)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2">
                  <a:lumMod val="50000"/>
                </a:schemeClr>
              </a:solidFill>
              <a:effectLst/>
              <a:uLnTx/>
              <a:uFillTx/>
              <a:latin typeface="Arial"/>
              <a:ea typeface="+mn-ea"/>
              <a:cs typeface="+mn-cs"/>
            </a:endParaRPr>
          </a:p>
        </p:txBody>
      </p:sp>
      <p:sp>
        <p:nvSpPr>
          <p:cNvPr id="18" name="Speech Bubble: Rectangle 17">
            <a:extLst>
              <a:ext uri="{FF2B5EF4-FFF2-40B4-BE49-F238E27FC236}">
                <a16:creationId xmlns:a16="http://schemas.microsoft.com/office/drawing/2014/main" id="{94138254-C51E-4068-8D0C-356DFDD158C5}"/>
              </a:ext>
            </a:extLst>
          </p:cNvPr>
          <p:cNvSpPr/>
          <p:nvPr/>
        </p:nvSpPr>
        <p:spPr>
          <a:xfrm rot="610673">
            <a:off x="5763698" y="2101840"/>
            <a:ext cx="2628791" cy="1017124"/>
          </a:xfrm>
          <a:prstGeom prst="wedgeRectCallou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lumMod val="50000"/>
                  </a:schemeClr>
                </a:solidFill>
                <a:effectLst/>
                <a:uLnTx/>
                <a:uFillTx/>
                <a:latin typeface="Arial"/>
                <a:ea typeface="+mn-ea"/>
                <a:cs typeface="+mn-cs"/>
              </a:rPr>
              <a:t>Attention Deficit Hyperactivity Disorder (ADHD)</a:t>
            </a:r>
          </a:p>
        </p:txBody>
      </p:sp>
      <p:sp>
        <p:nvSpPr>
          <p:cNvPr id="14" name="Speech Bubble: Rectangle 13">
            <a:extLst>
              <a:ext uri="{FF2B5EF4-FFF2-40B4-BE49-F238E27FC236}">
                <a16:creationId xmlns:a16="http://schemas.microsoft.com/office/drawing/2014/main" id="{3C12F5FF-0D12-4C07-943B-CE2E1B197734}"/>
              </a:ext>
            </a:extLst>
          </p:cNvPr>
          <p:cNvSpPr/>
          <p:nvPr/>
        </p:nvSpPr>
        <p:spPr>
          <a:xfrm rot="21434903">
            <a:off x="1076543" y="2700080"/>
            <a:ext cx="2204322" cy="917404"/>
          </a:xfrm>
          <a:prstGeom prst="wedgeRectCallou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lumMod val="50000"/>
                  </a:schemeClr>
                </a:solidFill>
                <a:effectLst/>
                <a:uLnTx/>
                <a:uFillTx/>
                <a:latin typeface="Arial"/>
                <a:ea typeface="+mn-ea"/>
                <a:cs typeface="+mn-cs"/>
              </a:rPr>
              <a:t>Depression</a:t>
            </a:r>
          </a:p>
        </p:txBody>
      </p:sp>
      <p:sp>
        <p:nvSpPr>
          <p:cNvPr id="13" name="Speech Bubble: Rectangle 12">
            <a:extLst>
              <a:ext uri="{FF2B5EF4-FFF2-40B4-BE49-F238E27FC236}">
                <a16:creationId xmlns:a16="http://schemas.microsoft.com/office/drawing/2014/main" id="{9A37EE9A-32A6-41B4-81BF-1013A5367590}"/>
              </a:ext>
            </a:extLst>
          </p:cNvPr>
          <p:cNvSpPr/>
          <p:nvPr/>
        </p:nvSpPr>
        <p:spPr>
          <a:xfrm>
            <a:off x="2913321" y="3305649"/>
            <a:ext cx="1658679" cy="896139"/>
          </a:xfrm>
          <a:prstGeom prst="wedgeRectCallou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lumMod val="50000"/>
                  </a:schemeClr>
                </a:solidFill>
                <a:effectLst/>
                <a:uLnTx/>
                <a:uFillTx/>
                <a:latin typeface="Arial"/>
                <a:ea typeface="+mn-ea"/>
                <a:cs typeface="+mn-cs"/>
              </a:rPr>
              <a:t>Conduct Disorders (CD)</a:t>
            </a:r>
          </a:p>
        </p:txBody>
      </p:sp>
      <p:sp>
        <p:nvSpPr>
          <p:cNvPr id="12" name="Speech Bubble: Rectangle 11">
            <a:extLst>
              <a:ext uri="{FF2B5EF4-FFF2-40B4-BE49-F238E27FC236}">
                <a16:creationId xmlns:a16="http://schemas.microsoft.com/office/drawing/2014/main" id="{BCD65828-FEC8-4790-8F67-3E873B7A1EEB}"/>
              </a:ext>
            </a:extLst>
          </p:cNvPr>
          <p:cNvSpPr/>
          <p:nvPr/>
        </p:nvSpPr>
        <p:spPr>
          <a:xfrm rot="739440">
            <a:off x="4533247" y="3155597"/>
            <a:ext cx="3230642" cy="1258918"/>
          </a:xfrm>
          <a:prstGeom prst="wedgeRectCallou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lumMod val="50000"/>
                  </a:schemeClr>
                </a:solidFill>
                <a:effectLst/>
                <a:uLnTx/>
                <a:uFillTx/>
                <a:latin typeface="Arial"/>
                <a:ea typeface="+mn-ea"/>
                <a:cs typeface="+mn-cs"/>
              </a:rPr>
              <a:t>Oppositional Defiant Disorder (ODD) </a:t>
            </a:r>
          </a:p>
        </p:txBody>
      </p:sp>
      <p:sp>
        <p:nvSpPr>
          <p:cNvPr id="15" name="Speech Bubble: Rectangle 14">
            <a:extLst>
              <a:ext uri="{FF2B5EF4-FFF2-40B4-BE49-F238E27FC236}">
                <a16:creationId xmlns:a16="http://schemas.microsoft.com/office/drawing/2014/main" id="{74C80322-0F5C-4D72-A1C7-E55C8F9CF2D6}"/>
              </a:ext>
            </a:extLst>
          </p:cNvPr>
          <p:cNvSpPr/>
          <p:nvPr/>
        </p:nvSpPr>
        <p:spPr>
          <a:xfrm rot="20825505">
            <a:off x="563880" y="3744320"/>
            <a:ext cx="1658679" cy="739134"/>
          </a:xfrm>
          <a:prstGeom prst="wedgeRectCallou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lumMod val="50000"/>
                  </a:schemeClr>
                </a:solidFill>
                <a:effectLst/>
                <a:uLnTx/>
                <a:uFillTx/>
                <a:latin typeface="Arial"/>
                <a:ea typeface="+mn-ea"/>
                <a:cs typeface="+mn-cs"/>
              </a:rPr>
              <a:t>Bipolar Disorder</a:t>
            </a:r>
          </a:p>
        </p:txBody>
      </p:sp>
      <p:sp>
        <p:nvSpPr>
          <p:cNvPr id="11" name="Speech Bubble: Rectangle 10">
            <a:extLst>
              <a:ext uri="{FF2B5EF4-FFF2-40B4-BE49-F238E27FC236}">
                <a16:creationId xmlns:a16="http://schemas.microsoft.com/office/drawing/2014/main" id="{745E1C8A-C9F9-4DD0-9787-D07857F7D39C}"/>
              </a:ext>
            </a:extLst>
          </p:cNvPr>
          <p:cNvSpPr/>
          <p:nvPr/>
        </p:nvSpPr>
        <p:spPr>
          <a:xfrm>
            <a:off x="5589053" y="4350541"/>
            <a:ext cx="2643487" cy="1096348"/>
          </a:xfrm>
          <a:prstGeom prst="wedgeRectCallou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2">
                    <a:lumMod val="50000"/>
                  </a:schemeClr>
                </a:solidFill>
                <a:effectLst/>
                <a:uLnTx/>
                <a:uFillTx/>
                <a:latin typeface="Arial"/>
                <a:ea typeface="+mn-ea"/>
                <a:cs typeface="+mn-cs"/>
              </a:rPr>
              <a:t>Attachment Disorders (RAD)</a:t>
            </a:r>
          </a:p>
        </p:txBody>
      </p:sp>
      <p:sp>
        <p:nvSpPr>
          <p:cNvPr id="5" name="Rectangle 4">
            <a:extLst>
              <a:ext uri="{FF2B5EF4-FFF2-40B4-BE49-F238E27FC236}">
                <a16:creationId xmlns:a16="http://schemas.microsoft.com/office/drawing/2014/main" id="{33746C91-DF2B-4544-9666-A41E53FFAA21}"/>
              </a:ext>
            </a:extLst>
          </p:cNvPr>
          <p:cNvSpPr/>
          <p:nvPr/>
        </p:nvSpPr>
        <p:spPr>
          <a:xfrm>
            <a:off x="808074" y="6333384"/>
            <a:ext cx="7868934" cy="276999"/>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56565"/>
                </a:solidFill>
                <a:effectLst/>
                <a:uLnTx/>
                <a:uFillTx/>
                <a:latin typeface="Roboto"/>
                <a:ea typeface="+mn-ea"/>
                <a:cs typeface="+mn-cs"/>
              </a:rPr>
              <a:t>                Photo </a:t>
            </a:r>
            <a:r>
              <a:rPr kumimoji="0" lang="en-US" sz="1200" b="0" i="0" u="none" strike="noStrike" kern="1200" cap="none" spc="0" normalizeH="0" baseline="0" noProof="0" dirty="0">
                <a:ln>
                  <a:noFill/>
                </a:ln>
                <a:solidFill>
                  <a:srgbClr val="063D98"/>
                </a:solidFill>
                <a:effectLst/>
                <a:uLnTx/>
                <a:uFillTx/>
                <a:latin typeface="Roboto"/>
                <a:ea typeface="+mn-ea"/>
                <a:cs typeface="+mn-cs"/>
                <a:hlinkClick r:id="rId4"/>
              </a:rPr>
              <a:t>139135587</a:t>
            </a:r>
            <a:r>
              <a:rPr kumimoji="0" lang="en-US" sz="1200" b="0" i="0" u="none" strike="noStrike" kern="1200" cap="none" spc="0" normalizeH="0" baseline="0" noProof="0" dirty="0">
                <a:ln>
                  <a:noFill/>
                </a:ln>
                <a:solidFill>
                  <a:srgbClr val="656565"/>
                </a:solidFill>
                <a:effectLst/>
                <a:uLnTx/>
                <a:uFillTx/>
                <a:latin typeface="Roboto"/>
                <a:ea typeface="+mn-ea"/>
                <a:cs typeface="+mn-cs"/>
              </a:rPr>
              <a:t> / </a:t>
            </a:r>
            <a:r>
              <a:rPr kumimoji="0" lang="en-US" sz="1200" b="0" i="0" u="none" strike="noStrike" kern="1200" cap="none" spc="0" normalizeH="0" baseline="0" noProof="0" dirty="0">
                <a:ln>
                  <a:noFill/>
                </a:ln>
                <a:solidFill>
                  <a:srgbClr val="063D98"/>
                </a:solidFill>
                <a:effectLst/>
                <a:uLnTx/>
                <a:uFillTx/>
                <a:latin typeface="Roboto"/>
                <a:ea typeface="+mn-ea"/>
                <a:cs typeface="+mn-cs"/>
                <a:hlinkClick r:id="rId5"/>
              </a:rPr>
              <a:t>Soup Bowl</a:t>
            </a:r>
            <a:r>
              <a:rPr kumimoji="0" lang="en-US" sz="1200" b="0" i="0" u="none" strike="noStrike" kern="1200" cap="none" spc="0" normalizeH="0" baseline="0" noProof="0" dirty="0">
                <a:ln>
                  <a:noFill/>
                </a:ln>
                <a:solidFill>
                  <a:srgbClr val="656565"/>
                </a:solidFill>
                <a:effectLst/>
                <a:uLnTx/>
                <a:uFillTx/>
                <a:latin typeface="Roboto"/>
                <a:ea typeface="+mn-ea"/>
                <a:cs typeface="+mn-cs"/>
              </a:rPr>
              <a:t> © </a:t>
            </a:r>
            <a:r>
              <a:rPr kumimoji="0" lang="en-US" sz="1200" b="0" i="0" u="none" strike="noStrike" kern="1200" cap="none" spc="0" normalizeH="0" baseline="0" noProof="0" dirty="0">
                <a:ln>
                  <a:noFill/>
                </a:ln>
                <a:solidFill>
                  <a:srgbClr val="063D98"/>
                </a:solidFill>
                <a:effectLst/>
                <a:uLnTx/>
                <a:uFillTx/>
                <a:latin typeface="Roboto"/>
                <a:ea typeface="+mn-ea"/>
                <a:cs typeface="+mn-cs"/>
                <a:hlinkClick r:id="rId6"/>
              </a:rPr>
              <a:t>Sukanya Phanphoka</a:t>
            </a:r>
            <a:r>
              <a:rPr kumimoji="0" lang="en-US" sz="1200" b="0" i="0" u="none" strike="noStrike" kern="1200" cap="none" spc="0" normalizeH="0" baseline="0" noProof="0" dirty="0">
                <a:ln>
                  <a:noFill/>
                </a:ln>
                <a:solidFill>
                  <a:srgbClr val="656565"/>
                </a:solidFill>
                <a:effectLst/>
                <a:uLnTx/>
                <a:uFillTx/>
                <a:latin typeface="Roboto"/>
                <a:ea typeface="+mn-ea"/>
                <a:cs typeface="+mn-cs"/>
              </a:rPr>
              <a:t> | </a:t>
            </a:r>
            <a:r>
              <a:rPr kumimoji="0" lang="en-US" sz="1200" b="0" i="0" u="none" strike="noStrike" kern="1200" cap="none" spc="0" normalizeH="0" baseline="0" noProof="0" dirty="0">
                <a:ln>
                  <a:noFill/>
                </a:ln>
                <a:solidFill>
                  <a:srgbClr val="063D98"/>
                </a:solidFill>
                <a:effectLst/>
                <a:uLnTx/>
                <a:uFillTx/>
                <a:latin typeface="Roboto"/>
                <a:ea typeface="+mn-ea"/>
                <a:cs typeface="+mn-cs"/>
                <a:hlinkClick r:id="rId7"/>
              </a:rPr>
              <a:t>Dreamstime.com</a:t>
            </a:r>
            <a:endParaRPr kumimoji="0" lang="en-US" sz="1200" b="0" i="0" u="none" strike="noStrike" kern="1200" cap="none" spc="0" normalizeH="0" baseline="0" noProof="0" dirty="0">
              <a:ln>
                <a:noFill/>
              </a:ln>
              <a:solidFill>
                <a:srgbClr val="656565"/>
              </a:solidFill>
              <a:effectLst/>
              <a:uLnTx/>
              <a:uFillTx/>
              <a:latin typeface="Roboto"/>
              <a:ea typeface="+mn-ea"/>
              <a:cs typeface="+mn-cs"/>
            </a:endParaRPr>
          </a:p>
        </p:txBody>
      </p:sp>
      <p:sp>
        <p:nvSpPr>
          <p:cNvPr id="4" name="Slide Number Placeholder 3">
            <a:extLst>
              <a:ext uri="{FF2B5EF4-FFF2-40B4-BE49-F238E27FC236}">
                <a16:creationId xmlns:a16="http://schemas.microsoft.com/office/drawing/2014/main" id="{15BD35BC-E148-4D60-B1D4-46962BE7741B}"/>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73137DE-5778-4973-8EC8-21DEEF19827C}" type="slidenum">
              <a:rPr kumimoji="0" lang="en-US" sz="825" b="0" i="0" u="none" strike="noStrike" kern="1200" cap="none" spc="0" normalizeH="0" baseline="0" noProof="0" smtClean="0">
                <a:ln>
                  <a:noFill/>
                </a:ln>
                <a:solidFill>
                  <a:prstClr val="white"/>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825"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12842296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2F5897"/>
                </a:solidFill>
              </a:rPr>
              <a:t>When Parents Oppose Mental Health Treatment or Non-Routine Medical Care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endParaRPr lang="en-US" dirty="0" smtClean="0"/>
          </a:p>
          <a:p>
            <a:pPr marL="0" indent="0">
              <a:buNone/>
            </a:pPr>
            <a:r>
              <a:rPr lang="en-US" dirty="0" smtClean="0">
                <a:solidFill>
                  <a:srgbClr val="FF0000"/>
                </a:solidFill>
              </a:rPr>
              <a:t>If </a:t>
            </a:r>
            <a:r>
              <a:rPr lang="en-US" dirty="0">
                <a:solidFill>
                  <a:srgbClr val="FF0000"/>
                </a:solidFill>
              </a:rPr>
              <a:t>a parent does not agree with the recommendation from The Center, the parent may (a) within five (5) business days from the date the parent was informed of </a:t>
            </a:r>
            <a:r>
              <a:rPr lang="en-US" dirty="0" smtClean="0">
                <a:solidFill>
                  <a:srgbClr val="FF0000"/>
                </a:solidFill>
              </a:rPr>
              <a:t>the recommendations </a:t>
            </a:r>
            <a:r>
              <a:rPr lang="en-US" dirty="0">
                <a:solidFill>
                  <a:srgbClr val="FF0000"/>
                </a:solidFill>
              </a:rPr>
              <a:t>initiate a service delivery grievance, or (b) at any time, file an appropriate motion with the juvenile court.</a:t>
            </a:r>
          </a:p>
          <a:p>
            <a:pPr marL="0" indent="0">
              <a:buNone/>
            </a:pPr>
            <a:r>
              <a:rPr lang="en-US" dirty="0">
                <a:solidFill>
                  <a:srgbClr val="FF0000"/>
                </a:solidFill>
              </a:rPr>
              <a:t>If the case manager does not receive notice of a service delivery grievance or motion filed with the juvenile court within six (6) business days from the date the parent was informed of the recommendations, the case manager may consent to or refuse the course of treatment at issue.</a:t>
            </a:r>
          </a:p>
          <a:p>
            <a:pPr marL="0" indent="0">
              <a:buNone/>
            </a:pPr>
            <a:r>
              <a:rPr lang="en-US" dirty="0">
                <a:solidFill>
                  <a:srgbClr val="FF0000"/>
                </a:solidFill>
              </a:rPr>
              <a:t>The case manager will document in FACES attempts to reach the parent(s), efforts to provide notice, and the decision regarding consent.</a:t>
            </a:r>
          </a:p>
          <a:p>
            <a:pPr marL="0" indent="0">
              <a:buNone/>
            </a:pP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120</a:t>
            </a:fld>
            <a:endParaRPr lang="en-US"/>
          </a:p>
        </p:txBody>
      </p:sp>
    </p:spTree>
    <p:extLst>
      <p:ext uri="{BB962C8B-B14F-4D97-AF65-F5344CB8AC3E}">
        <p14:creationId xmlns:p14="http://schemas.microsoft.com/office/powerpoint/2010/main" val="189430558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When the Child’s Parents Disagree on Mental Health Treatment or Non-Routine Medical Care</a:t>
            </a:r>
            <a:endParaRPr lang="en-US" sz="2800" dirty="0"/>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smtClean="0">
                <a:solidFill>
                  <a:srgbClr val="FF0000"/>
                </a:solidFill>
              </a:rPr>
              <a:t>deleting </a:t>
            </a:r>
            <a:r>
              <a:rPr lang="en-US" dirty="0" smtClean="0">
                <a:solidFill>
                  <a:srgbClr val="FF0000"/>
                </a:solidFill>
              </a:rPr>
              <a:t>this slide</a:t>
            </a:r>
          </a:p>
          <a:p>
            <a:pPr marL="0" indent="0">
              <a:buNone/>
            </a:pPr>
            <a:r>
              <a:rPr lang="en-US" dirty="0" smtClean="0"/>
              <a:t>A child’s parents may disagree with one another about the recommended course of treatment that is in the best interest of their child. If that occurs, both parents should be offered the opportunity to consult with the child’s healthcare provider. </a:t>
            </a:r>
            <a:endParaRPr lang="en-US" dirty="0"/>
          </a:p>
          <a:p>
            <a:pPr marL="0" indent="0">
              <a:buNone/>
            </a:pPr>
            <a:r>
              <a:rPr lang="en-US" dirty="0" smtClean="0"/>
              <a:t>If one parent remains opposed, the case manager is authorized to consent to or refuse the recommended treatment, after consulting with a Children’s Division statewide clinical consultant. Documentation of this decision must be completed in FACES. </a:t>
            </a:r>
          </a:p>
          <a:p>
            <a:pPr marL="0" indent="0">
              <a:buNone/>
            </a:pPr>
            <a:endParaRPr lang="en-US" dirty="0"/>
          </a:p>
          <a:p>
            <a:pPr marL="0" indent="0">
              <a:buNone/>
            </a:pPr>
            <a:r>
              <a:rPr lang="en-US" dirty="0" smtClean="0"/>
              <a:t>The parent whose position is not aligned with that of the recommended course of treatment may pursue a service delivery grievance pursuant to Section 1.1 of the Child Welfare Manual or address the youth’s healthcare needs in the underlying Juvenile Court case. </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121</a:t>
            </a:fld>
            <a:endParaRPr lang="en-US"/>
          </a:p>
        </p:txBody>
      </p:sp>
    </p:spTree>
    <p:extLst>
      <p:ext uri="{BB962C8B-B14F-4D97-AF65-F5344CB8AC3E}">
        <p14:creationId xmlns:p14="http://schemas.microsoft.com/office/powerpoint/2010/main" val="48287939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Involving Parents in Child’s Need for Inpatient Hospitalization or Residential Treatment</a:t>
            </a:r>
            <a:endParaRPr lang="en-US" sz="2800" dirty="0"/>
          </a:p>
        </p:txBody>
      </p:sp>
      <p:sp>
        <p:nvSpPr>
          <p:cNvPr id="3" name="Content Placeholder 2"/>
          <p:cNvSpPr>
            <a:spLocks noGrp="1"/>
          </p:cNvSpPr>
          <p:nvPr>
            <p:ph idx="1"/>
          </p:nvPr>
        </p:nvSpPr>
        <p:spPr>
          <a:xfrm>
            <a:off x="457200" y="1371600"/>
            <a:ext cx="8229600" cy="4754563"/>
          </a:xfrm>
        </p:spPr>
        <p:txBody>
          <a:bodyPr/>
          <a:lstStyle/>
          <a:p>
            <a:pPr marL="0" indent="0">
              <a:buNone/>
            </a:pPr>
            <a:endParaRPr lang="en-US" dirty="0" smtClean="0"/>
          </a:p>
          <a:p>
            <a:pPr marL="0" indent="0">
              <a:buNone/>
            </a:pPr>
            <a:r>
              <a:rPr lang="en-US" dirty="0" smtClean="0"/>
              <a:t>The case manager should make at least two attempts to contact the parent(s) to discuss the child’s need for inpatient hospitalization or residential treatment. Recognizing that hospital admissions often occur on an emergency basis, if the parent(s) cannot be reached prior to the hospitalization, the case manager is responsible for promptly notifying the parent regarding any admissions and treatment interventions. </a:t>
            </a:r>
          </a:p>
          <a:p>
            <a:pPr marL="0" indent="0" algn="ctr">
              <a:buNone/>
            </a:pPr>
            <a:endParaRPr lang="en-US" dirty="0"/>
          </a:p>
          <a:p>
            <a:pPr marL="0" indent="0" algn="ctr">
              <a:buNone/>
            </a:pP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122</a:t>
            </a:fld>
            <a:endParaRPr lang="en-US"/>
          </a:p>
        </p:txBody>
      </p:sp>
    </p:spTree>
    <p:extLst>
      <p:ext uri="{BB962C8B-B14F-4D97-AF65-F5344CB8AC3E}">
        <p14:creationId xmlns:p14="http://schemas.microsoft.com/office/powerpoint/2010/main" val="267929894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Inpatient Psychiatric or Residential Treatment</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9A7CB79-F04C-440B-87EB-5F1DE63912BD}" type="slidenum">
              <a:rPr lang="en-US" smtClean="0"/>
              <a:t>123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73872" y="4343400"/>
            <a:ext cx="1971675" cy="22098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9482990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Inpatient Psychiatric or Residential Treatment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If a child requires inpatient psychiatric treatment as determined by a mental health practitioner, Children’s Division or contracted case management staff must provide the consent for admission but will </a:t>
            </a:r>
            <a:r>
              <a:rPr lang="en-US" i="1" dirty="0" smtClean="0"/>
              <a:t>not</a:t>
            </a:r>
            <a:r>
              <a:rPr lang="en-US" dirty="0" smtClean="0"/>
              <a:t> provide broad consent for the use of psychotropic medication. Any new medication to be administered will require separate and specific informed consent, to be obtained through the procedures outlines in Sec. </a:t>
            </a:r>
            <a:r>
              <a:rPr lang="en-US" dirty="0" smtClean="0">
                <a:solidFill>
                  <a:srgbClr val="FF0000"/>
                </a:solidFill>
              </a:rPr>
              <a:t>4.4.3.</a:t>
            </a:r>
            <a:endParaRPr lang="en-US" dirty="0">
              <a:solidFill>
                <a:srgbClr val="FF0000"/>
              </a:solidFill>
            </a:endParaRPr>
          </a:p>
        </p:txBody>
      </p:sp>
      <p:sp>
        <p:nvSpPr>
          <p:cNvPr id="4" name="Slide Number Placeholder 3"/>
          <p:cNvSpPr>
            <a:spLocks noGrp="1"/>
          </p:cNvSpPr>
          <p:nvPr>
            <p:ph type="sldNum" sz="quarter" idx="4294967295"/>
          </p:nvPr>
        </p:nvSpPr>
        <p:spPr/>
        <p:txBody>
          <a:bodyPr/>
          <a:lstStyle/>
          <a:p>
            <a:fld id="{59A7CB79-F04C-440B-87EB-5F1DE63912BD}" type="slidenum">
              <a:rPr lang="en-US" smtClean="0"/>
              <a:t>124</a:t>
            </a:fld>
            <a:endParaRPr lang="en-US"/>
          </a:p>
        </p:txBody>
      </p:sp>
    </p:spTree>
    <p:extLst>
      <p:ext uri="{BB962C8B-B14F-4D97-AF65-F5344CB8AC3E}">
        <p14:creationId xmlns:p14="http://schemas.microsoft.com/office/powerpoint/2010/main" val="333375762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My Role if a Child is in an Inpatient Psychiatric Hospital?</a:t>
            </a:r>
            <a:endParaRPr lang="en-US" sz="40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Once the child or youth is admitted to a mental health treatment facility (psychiatric hospital) as an inpatient, your role is as follows:</a:t>
            </a:r>
          </a:p>
          <a:p>
            <a:pPr marL="0" indent="0">
              <a:buNone/>
            </a:pPr>
            <a:endParaRPr lang="en-US" dirty="0" smtClean="0"/>
          </a:p>
          <a:p>
            <a:r>
              <a:rPr lang="en-US" dirty="0" smtClean="0"/>
              <a:t>Unless the youth has been authorized to consent to his or her own medical care, the case manager must decide whether or not to consent to providing any health care or giving psychotropic medicines.</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125</a:t>
            </a:fld>
            <a:endParaRPr lang="en-US"/>
          </a:p>
        </p:txBody>
      </p:sp>
    </p:spTree>
    <p:extLst>
      <p:ext uri="{BB962C8B-B14F-4D97-AF65-F5344CB8AC3E}">
        <p14:creationId xmlns:p14="http://schemas.microsoft.com/office/powerpoint/2010/main" val="406001460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Situations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Emergencies happen, and consent by you is not always fast enough.</a:t>
            </a:r>
          </a:p>
          <a:p>
            <a:pPr marL="0" indent="0">
              <a:buNone/>
            </a:pPr>
            <a:endParaRPr lang="en-US" dirty="0"/>
          </a:p>
          <a:p>
            <a:pPr marL="0" indent="0">
              <a:buNone/>
            </a:pPr>
            <a:r>
              <a:rPr lang="en-US" dirty="0" smtClean="0"/>
              <a:t>An example of such an emergency could be the child being a danger to him or herself or others and in need of urgent medical care. </a:t>
            </a:r>
          </a:p>
          <a:p>
            <a:pPr marL="0" indent="0">
              <a:buNone/>
            </a:pPr>
            <a:endParaRPr lang="en-US" dirty="0"/>
          </a:p>
          <a:p>
            <a:pPr marL="0" indent="0">
              <a:buNone/>
            </a:pPr>
            <a:r>
              <a:rPr lang="en-US" dirty="0" smtClean="0"/>
              <a:t>If emergency treatment, including but not limited to an emergency administration of a psychotropic medication, is deemed necessary, it may be administered per physician order.</a:t>
            </a:r>
          </a:p>
          <a:p>
            <a:pPr marL="0" indent="0">
              <a:buNone/>
            </a:pPr>
            <a:endParaRPr lang="en-US" dirty="0"/>
          </a:p>
          <a:p>
            <a:pPr marL="0" indent="0">
              <a:buNone/>
            </a:pPr>
            <a:r>
              <a:rPr lang="en-US" b="1" dirty="0" smtClean="0"/>
              <a:t>Consent is not needed prior to the emergency administration</a:t>
            </a:r>
            <a:r>
              <a:rPr lang="en-US" dirty="0" smtClean="0"/>
              <a:t>, but the assigned case manager shall notify the parent within 24 hours of learning of the event</a:t>
            </a:r>
            <a:r>
              <a:rPr lang="en-US" dirty="0" smtClean="0">
                <a:solidFill>
                  <a:srgbClr val="FF0000"/>
                </a:solidFill>
              </a:rPr>
              <a:t>. Consent would be needed after administration if the intent is for the child to continue to take the medication</a:t>
            </a:r>
          </a:p>
          <a:p>
            <a:pPr marL="0" indent="0">
              <a:buNone/>
            </a:pPr>
            <a:endParaRPr lang="en-US" dirty="0">
              <a:solidFill>
                <a:srgbClr val="FF0000"/>
              </a:solidFill>
            </a:endParaRPr>
          </a:p>
          <a:p>
            <a:pPr marL="0" indent="0">
              <a:buNone/>
            </a:pPr>
            <a:r>
              <a:rPr lang="en-US" dirty="0" smtClean="0">
                <a:solidFill>
                  <a:srgbClr val="FF0000"/>
                </a:solidFill>
              </a:rPr>
              <a:t>If medication is administered on an emergency basis for one time use then informed consent would not be needed. </a:t>
            </a:r>
          </a:p>
          <a:p>
            <a:pPr marL="0" indent="0">
              <a:buNone/>
            </a:pP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126</a:t>
            </a:fld>
            <a:endParaRPr lang="en-US"/>
          </a:p>
        </p:txBody>
      </p:sp>
    </p:spTree>
    <p:extLst>
      <p:ext uri="{BB962C8B-B14F-4D97-AF65-F5344CB8AC3E}">
        <p14:creationId xmlns:p14="http://schemas.microsoft.com/office/powerpoint/2010/main" val="317015416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Rights</a:t>
            </a:r>
            <a:endParaRPr lang="en-US" dirty="0"/>
          </a:p>
        </p:txBody>
      </p:sp>
      <p:sp>
        <p:nvSpPr>
          <p:cNvPr id="3" name="Text Placeholder 2"/>
          <p:cNvSpPr>
            <a:spLocks noGrp="1"/>
          </p:cNvSpPr>
          <p:nvPr>
            <p:ph type="body" idx="1"/>
          </p:nvPr>
        </p:nvSpPr>
        <p:spPr>
          <a:xfrm>
            <a:off x="2354305" y="4514783"/>
            <a:ext cx="4426665" cy="657225"/>
          </a:xfrm>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59A7CB79-F04C-440B-87EB-5F1DE63912BD}" type="slidenum">
              <a:rPr lang="en-US" smtClean="0"/>
              <a:t>127</a:t>
            </a:fld>
            <a:endParaRPr lang="en-US"/>
          </a:p>
        </p:txBody>
      </p:sp>
      <p:pic>
        <p:nvPicPr>
          <p:cNvPr id="1026" name="Picture 2" descr="D:\Users\wynn45e\AppData\Local\Microsoft\Windows\Temporary Internet Files\Content.IE5\1TVW78Y0\Everyone_Right[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1800" y="4343400"/>
            <a:ext cx="3276600" cy="2057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19064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Help Your Child Understand the Medical Treatment</a:t>
            </a:r>
            <a:endParaRPr lang="en-US" sz="4800" dirty="0"/>
          </a:p>
        </p:txBody>
      </p:sp>
      <p:sp>
        <p:nvSpPr>
          <p:cNvPr id="3" name="Content Placeholder 2"/>
          <p:cNvSpPr>
            <a:spLocks noGrp="1"/>
          </p:cNvSpPr>
          <p:nvPr>
            <p:ph idx="1"/>
          </p:nvPr>
        </p:nvSpPr>
        <p:spPr>
          <a:xfrm>
            <a:off x="457200" y="1600200"/>
            <a:ext cx="8229600" cy="4800600"/>
          </a:xfrm>
        </p:spPr>
        <p:txBody>
          <a:bodyPr>
            <a:normAutofit/>
          </a:bodyPr>
          <a:lstStyle/>
          <a:p>
            <a:pPr marL="0" indent="0">
              <a:buNone/>
            </a:pPr>
            <a:endParaRPr lang="en-US" dirty="0" smtClean="0"/>
          </a:p>
          <a:p>
            <a:pPr marL="0" indent="0">
              <a:buNone/>
            </a:pPr>
            <a:r>
              <a:rPr lang="en-US" dirty="0" smtClean="0"/>
              <a:t>Before medical appointments, you need to explain to the child or youth the medical procedures, treatments or medicines he or she may receive.</a:t>
            </a:r>
          </a:p>
          <a:p>
            <a:pPr marL="0" indent="0">
              <a:buNone/>
            </a:pPr>
            <a:endParaRPr lang="en-US" dirty="0"/>
          </a:p>
          <a:p>
            <a:pPr marL="0" indent="0">
              <a:buNone/>
            </a:pPr>
            <a:r>
              <a:rPr lang="en-US" dirty="0" smtClean="0"/>
              <a:t>Explain at the child’s level and give the child a chance to ask questions about the proposed treatment and talk about any concerns.</a:t>
            </a:r>
          </a:p>
          <a:p>
            <a:pPr marL="0" indent="0">
              <a:buNone/>
            </a:pPr>
            <a:endParaRPr lang="en-US" dirty="0"/>
          </a:p>
          <a:p>
            <a:pPr marL="0" indent="0">
              <a:buNone/>
            </a:pPr>
            <a:r>
              <a:rPr lang="en-US" dirty="0" smtClean="0"/>
              <a:t>Encourage the child or youth to share his or her view about any treatment, tests, assessments or medicine being considered.</a:t>
            </a:r>
          </a:p>
          <a:p>
            <a:pPr marL="0" indent="0">
              <a:buNone/>
            </a:pPr>
            <a:endParaRPr lang="en-US" dirty="0" smtClean="0"/>
          </a:p>
          <a:p>
            <a:r>
              <a:rPr lang="en-US" dirty="0" smtClean="0"/>
              <a:t>You should give the child the opportunity to participate in his or her medical care and medical decisions.</a:t>
            </a:r>
          </a:p>
          <a:p>
            <a:pPr marL="0" indent="0">
              <a:buNone/>
            </a:pPr>
            <a:endParaRPr lang="en-US" dirty="0" smtClean="0"/>
          </a:p>
          <a:p>
            <a:r>
              <a:rPr lang="en-US" dirty="0" smtClean="0"/>
              <a:t>Your goal should be to help prepare the child to ultimately make their own decisions when they are an adult.</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128</a:t>
            </a:fld>
            <a:endParaRPr lang="en-US"/>
          </a:p>
        </p:txBody>
      </p:sp>
    </p:spTree>
    <p:extLst>
      <p:ext uri="{BB962C8B-B14F-4D97-AF65-F5344CB8AC3E}">
        <p14:creationId xmlns:p14="http://schemas.microsoft.com/office/powerpoint/2010/main" val="363725829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2F5897"/>
                </a:solidFill>
              </a:rPr>
              <a:t>Help Your Child Understand the Medical Treatment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As medical consenters, you are still responsible for making medical decisions for the child, but you must give the child the opportunity to participate in and understand the decisions made on his or her behalf. </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129</a:t>
            </a:fld>
            <a:endParaRPr lang="en-US"/>
          </a:p>
        </p:txBody>
      </p:sp>
    </p:spTree>
    <p:extLst>
      <p:ext uri="{BB962C8B-B14F-4D97-AF65-F5344CB8AC3E}">
        <p14:creationId xmlns:p14="http://schemas.microsoft.com/office/powerpoint/2010/main" val="1197745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B83F-869D-CE45-A969-D74D84C5EECC}"/>
              </a:ext>
            </a:extLst>
          </p:cNvPr>
          <p:cNvSpPr>
            <a:spLocks noGrp="1"/>
          </p:cNvSpPr>
          <p:nvPr>
            <p:ph type="title"/>
          </p:nvPr>
        </p:nvSpPr>
        <p:spPr>
          <a:xfrm>
            <a:off x="488950" y="452438"/>
            <a:ext cx="4071619" cy="5942012"/>
          </a:xfrm>
        </p:spPr>
        <p:txBody>
          <a:bodyPr/>
          <a:lstStyle/>
          <a:p>
            <a:r>
              <a:rPr lang="en-US" sz="3200" dirty="0"/>
              <a:t>Understanding Behaviors</a:t>
            </a:r>
          </a:p>
        </p:txBody>
      </p:sp>
      <p:pic>
        <p:nvPicPr>
          <p:cNvPr id="5" name="Picture 4">
            <a:extLst>
              <a:ext uri="{FF2B5EF4-FFF2-40B4-BE49-F238E27FC236}">
                <a16:creationId xmlns:a16="http://schemas.microsoft.com/office/drawing/2014/main" id="{722AB875-723D-7744-9371-26AA1472104A}"/>
              </a:ex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5749636" y="2376867"/>
            <a:ext cx="2021032" cy="2021032"/>
          </a:xfrm>
          <a:prstGeom prst="rect">
            <a:avLst/>
          </a:prstGeom>
        </p:spPr>
      </p:pic>
      <p:sp>
        <p:nvSpPr>
          <p:cNvPr id="3" name="Slide Number Placeholder 2">
            <a:extLst>
              <a:ext uri="{FF2B5EF4-FFF2-40B4-BE49-F238E27FC236}">
                <a16:creationId xmlns:a16="http://schemas.microsoft.com/office/drawing/2014/main" id="{7CC712D7-F6FF-1B43-9EAC-434B5C0F689F}"/>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13</a:t>
            </a:fld>
            <a:endParaRPr lang="en-US" dirty="0"/>
          </a:p>
        </p:txBody>
      </p:sp>
    </p:spTree>
    <p:extLst>
      <p:ext uri="{BB962C8B-B14F-4D97-AF65-F5344CB8AC3E}">
        <p14:creationId xmlns:p14="http://schemas.microsoft.com/office/powerpoint/2010/main" val="211507385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Discuss Psychotropic Medications with the Child/Youth</a:t>
            </a:r>
            <a:endParaRPr lang="en-US" sz="4000"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It is important to talk with the child or youth about taking psychotropic medications. You should:</a:t>
            </a:r>
          </a:p>
          <a:p>
            <a:pPr marL="0" indent="0">
              <a:buNone/>
            </a:pPr>
            <a:endParaRPr lang="en-US" dirty="0"/>
          </a:p>
          <a:p>
            <a:r>
              <a:rPr lang="en-US" dirty="0" smtClean="0"/>
              <a:t>Talk to the child in a way that the child can understand.</a:t>
            </a:r>
          </a:p>
          <a:p>
            <a:pPr marL="0" indent="0">
              <a:buNone/>
            </a:pPr>
            <a:endParaRPr lang="en-US" dirty="0" smtClean="0"/>
          </a:p>
          <a:p>
            <a:r>
              <a:rPr lang="en-US" dirty="0" smtClean="0"/>
              <a:t>Make sure the child understand why he or she is taking these medications.</a:t>
            </a:r>
          </a:p>
          <a:p>
            <a:pPr marL="0" indent="0">
              <a:buNone/>
            </a:pPr>
            <a:endParaRPr lang="en-US" dirty="0" smtClean="0"/>
          </a:p>
          <a:p>
            <a:r>
              <a:rPr lang="en-US" dirty="0" smtClean="0"/>
              <a:t>Tell the child what he or she can expect from any tests or treatment.</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130</a:t>
            </a:fld>
            <a:endParaRPr lang="en-US"/>
          </a:p>
        </p:txBody>
      </p:sp>
    </p:spTree>
    <p:extLst>
      <p:ext uri="{BB962C8B-B14F-4D97-AF65-F5344CB8AC3E}">
        <p14:creationId xmlns:p14="http://schemas.microsoft.com/office/powerpoint/2010/main" val="270318371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Why Talk With the Child About Psychotropic Medications?</a:t>
            </a:r>
            <a:endParaRPr lang="en-US" sz="4400"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The child should have a say in the decision about taking psychotropic medications as he or she gets older and involving them in these talks from early on is helpful. However, you should always make the final decision based on what is best for the child. Here are some more reasons to involve the child in all discussions:</a:t>
            </a:r>
          </a:p>
          <a:p>
            <a:pPr marL="0" indent="0">
              <a:buNone/>
            </a:pPr>
            <a:endParaRPr lang="en-US" dirty="0"/>
          </a:p>
          <a:p>
            <a:r>
              <a:rPr lang="en-US" dirty="0" smtClean="0"/>
              <a:t>It helps the child feel more in control and builds trust in the relationship.</a:t>
            </a:r>
          </a:p>
          <a:p>
            <a:pPr marL="0" indent="0">
              <a:buNone/>
            </a:pPr>
            <a:endParaRPr lang="en-US" dirty="0" smtClean="0"/>
          </a:p>
          <a:p>
            <a:r>
              <a:rPr lang="en-US" dirty="0" smtClean="0"/>
              <a:t>It may help make the treatment more successful.</a:t>
            </a:r>
          </a:p>
          <a:p>
            <a:pPr marL="0" indent="0">
              <a:buNone/>
            </a:pPr>
            <a:endParaRPr lang="en-US" dirty="0" smtClean="0"/>
          </a:p>
          <a:p>
            <a:r>
              <a:rPr lang="en-US" dirty="0" smtClean="0"/>
              <a:t>It helps the child learn to make medical decisions as an adult.</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131</a:t>
            </a:fld>
            <a:endParaRPr lang="en-US"/>
          </a:p>
        </p:txBody>
      </p:sp>
    </p:spTree>
    <p:extLst>
      <p:ext uri="{BB962C8B-B14F-4D97-AF65-F5344CB8AC3E}">
        <p14:creationId xmlns:p14="http://schemas.microsoft.com/office/powerpoint/2010/main" val="365556119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Changing a Youth’s Authority to Be His or Her Own Medical Consenter</a:t>
            </a:r>
            <a:endParaRPr lang="en-US" sz="4000"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smtClean="0"/>
              <a:t>Once a youth has reached 18 years of age, the ability to give consent or refuse treatment shall transfer from the case manager to the youth. </a:t>
            </a:r>
          </a:p>
          <a:p>
            <a:pPr marL="0" indent="0">
              <a:buNone/>
            </a:pPr>
            <a:endParaRPr lang="en-US" dirty="0"/>
          </a:p>
          <a:p>
            <a:pPr marL="0" indent="0">
              <a:buNone/>
            </a:pPr>
            <a:r>
              <a:rPr lang="en-US" dirty="0" smtClean="0"/>
              <a:t>The case manager should be available to answer questions and assist the youth in making an informed decision. The only exception to this is if a court order has been obtained that such a transfer would not be in the youth’s best interest due to incapacity or disability. In that event, the case manager should continue as the medical consenter but involve the youth in the decision-making process to the greatest extent possible.</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132</a:t>
            </a:fld>
            <a:endParaRPr lang="en-US"/>
          </a:p>
        </p:txBody>
      </p:sp>
    </p:spTree>
    <p:extLst>
      <p:ext uri="{BB962C8B-B14F-4D97-AF65-F5344CB8AC3E}">
        <p14:creationId xmlns:p14="http://schemas.microsoft.com/office/powerpoint/2010/main" val="180095911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and Medical Consent</a:t>
            </a:r>
            <a:endParaRPr lang="en-US" dirty="0"/>
          </a:p>
        </p:txBody>
      </p:sp>
      <p:sp>
        <p:nvSpPr>
          <p:cNvPr id="3" name="Content Placeholder 2"/>
          <p:cNvSpPr>
            <a:spLocks noGrp="1"/>
          </p:cNvSpPr>
          <p:nvPr>
            <p:ph idx="1"/>
          </p:nvPr>
        </p:nvSpPr>
        <p:spPr/>
        <p:txBody>
          <a:bodyPr/>
          <a:lstStyle/>
          <a:p>
            <a:endParaRPr lang="en-US" dirty="0" smtClean="0"/>
          </a:p>
          <a:p>
            <a:r>
              <a:rPr lang="en-US" dirty="0" smtClean="0"/>
              <a:t>A youth who is his or her own consenter should talk with the resource provider or case manager before agreeing to medical care to make sure the services will be paid for by Medicaid or other insurance coverage. </a:t>
            </a:r>
          </a:p>
          <a:p>
            <a:pPr marL="0" indent="0">
              <a:buNone/>
            </a:pPr>
            <a:endParaRPr lang="en-US" dirty="0" smtClean="0"/>
          </a:p>
          <a:p>
            <a:r>
              <a:rPr lang="en-US" dirty="0" smtClean="0"/>
              <a:t>If the youth refuses medical care that the resource provider thinks is necessary, the caregiver should talk to the youth and case manager. </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133</a:t>
            </a:fld>
            <a:endParaRPr lang="en-US"/>
          </a:p>
        </p:txBody>
      </p:sp>
    </p:spTree>
    <p:extLst>
      <p:ext uri="{BB962C8B-B14F-4D97-AF65-F5344CB8AC3E}">
        <p14:creationId xmlns:p14="http://schemas.microsoft.com/office/powerpoint/2010/main" val="276395465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Responsibilities of the Caregiver of a Youth Consenter</a:t>
            </a:r>
            <a:endParaRPr lang="en-US" sz="4400" dirty="0"/>
          </a:p>
        </p:txBody>
      </p:sp>
      <p:sp>
        <p:nvSpPr>
          <p:cNvPr id="3" name="Content Placeholder 2"/>
          <p:cNvSpPr>
            <a:spLocks noGrp="1"/>
          </p:cNvSpPr>
          <p:nvPr>
            <p:ph idx="1"/>
          </p:nvPr>
        </p:nvSpPr>
        <p:spPr/>
        <p:txBody>
          <a:bodyPr>
            <a:normAutofit/>
          </a:bodyPr>
          <a:lstStyle/>
          <a:p>
            <a:endParaRPr lang="en-US" dirty="0" smtClean="0"/>
          </a:p>
          <a:p>
            <a:r>
              <a:rPr lang="en-US" dirty="0" smtClean="0"/>
              <a:t>Even when a youth has the ability to make decisions about all or part of his or her own medical care, it should not be expected that the youth will be doing this completely on his or her own.</a:t>
            </a:r>
          </a:p>
          <a:p>
            <a:pPr marL="0" indent="0">
              <a:buNone/>
            </a:pPr>
            <a:endParaRPr lang="en-US" dirty="0" smtClean="0"/>
          </a:p>
          <a:p>
            <a:r>
              <a:rPr lang="en-US" dirty="0" smtClean="0"/>
              <a:t>The resource provider and the case manager should still be involved and guide the youth in his or her medical care decisions.</a:t>
            </a:r>
          </a:p>
          <a:p>
            <a:pPr marL="0" indent="0">
              <a:buNone/>
            </a:pPr>
            <a:endParaRPr lang="en-US" dirty="0" smtClean="0"/>
          </a:p>
          <a:p>
            <a:r>
              <a:rPr lang="en-US" dirty="0" smtClean="0"/>
              <a:t>Resource providers should help the youth access information about his or her medical conditions, tests, treatment, medications and support the youth in making informed decisions.</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134</a:t>
            </a:fld>
            <a:endParaRPr lang="en-US"/>
          </a:p>
        </p:txBody>
      </p:sp>
    </p:spTree>
    <p:extLst>
      <p:ext uri="{BB962C8B-B14F-4D97-AF65-F5344CB8AC3E}">
        <p14:creationId xmlns:p14="http://schemas.microsoft.com/office/powerpoint/2010/main" val="263651002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or Exit Planning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When the youth is getting ready to exit the foster care system, Children’s Division/contracted case manager must make sure the youth’s transition plan includes:</a:t>
            </a:r>
          </a:p>
          <a:p>
            <a:pPr marL="0" indent="0">
              <a:buNone/>
            </a:pPr>
            <a:endParaRPr lang="en-US" dirty="0"/>
          </a:p>
          <a:p>
            <a:r>
              <a:rPr lang="en-US" dirty="0" smtClean="0"/>
              <a:t>Educating the youth about the use of medication.</a:t>
            </a:r>
          </a:p>
          <a:p>
            <a:pPr marL="0" indent="0">
              <a:buNone/>
            </a:pPr>
            <a:endParaRPr lang="en-US" dirty="0" smtClean="0"/>
          </a:p>
          <a:p>
            <a:r>
              <a:rPr lang="en-US" dirty="0" smtClean="0"/>
              <a:t>Providing the youth with resources to help him or her safely manage the medication.</a:t>
            </a:r>
          </a:p>
          <a:p>
            <a:pPr marL="0" indent="0">
              <a:buNone/>
            </a:pPr>
            <a:endParaRPr lang="en-US" dirty="0" smtClean="0"/>
          </a:p>
          <a:p>
            <a:r>
              <a:rPr lang="en-US" dirty="0" smtClean="0"/>
              <a:t>Educating the youth about Informed Consent.</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135</a:t>
            </a:fld>
            <a:endParaRPr lang="en-US"/>
          </a:p>
        </p:txBody>
      </p:sp>
    </p:spTree>
    <p:extLst>
      <p:ext uri="{BB962C8B-B14F-4D97-AF65-F5344CB8AC3E}">
        <p14:creationId xmlns:p14="http://schemas.microsoft.com/office/powerpoint/2010/main" val="130215682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800" dirty="0" smtClean="0"/>
              <a:t>1)	Most Children in Children’s Division custody need psychotropic medications to help relieve emotional stress caused from the trauma of abuse, neglect, and separation</a:t>
            </a:r>
            <a:r>
              <a:rPr lang="en-US" dirty="0" smtClean="0"/>
              <a:t>. </a:t>
            </a:r>
          </a:p>
          <a:p>
            <a:pPr lvl="1"/>
            <a:r>
              <a:rPr lang="en-US" sz="2400" dirty="0" smtClean="0"/>
              <a:t>True  </a:t>
            </a:r>
          </a:p>
          <a:p>
            <a:pPr lvl="1"/>
            <a:r>
              <a:rPr lang="en-US" sz="2400" dirty="0" smtClean="0"/>
              <a:t>False</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136</a:t>
            </a:fld>
            <a:endParaRPr lang="en-US"/>
          </a:p>
        </p:txBody>
      </p:sp>
    </p:spTree>
    <p:extLst>
      <p:ext uri="{BB962C8B-B14F-4D97-AF65-F5344CB8AC3E}">
        <p14:creationId xmlns:p14="http://schemas.microsoft.com/office/powerpoint/2010/main" val="176827491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3200" dirty="0" smtClean="0"/>
              <a:t>2.	Non-pharmacological interventions, should be tried before talking to a doctor about prescribing psychotropic medications to a child. </a:t>
            </a:r>
          </a:p>
          <a:p>
            <a:pPr lvl="1"/>
            <a:r>
              <a:rPr lang="en-US" sz="2400" dirty="0" smtClean="0"/>
              <a:t>True  </a:t>
            </a:r>
          </a:p>
          <a:p>
            <a:pPr lvl="1"/>
            <a:r>
              <a:rPr lang="en-US" sz="2400" dirty="0" smtClean="0"/>
              <a:t>False</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137</a:t>
            </a:fld>
            <a:endParaRPr lang="en-US"/>
          </a:p>
        </p:txBody>
      </p:sp>
    </p:spTree>
    <p:extLst>
      <p:ext uri="{BB962C8B-B14F-4D97-AF65-F5344CB8AC3E}">
        <p14:creationId xmlns:p14="http://schemas.microsoft.com/office/powerpoint/2010/main" val="27434267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3)	Always talk to a physician, physician’s assistant, or advanced practice nurse if the child has serious symptoms that are not getting better with other interventions or the child is in danger to himself or others. </a:t>
            </a:r>
          </a:p>
          <a:p>
            <a:pPr lvl="1"/>
            <a:r>
              <a:rPr lang="en-US" sz="2400" dirty="0" smtClean="0"/>
              <a:t>True  </a:t>
            </a:r>
          </a:p>
          <a:p>
            <a:pPr lvl="1"/>
            <a:r>
              <a:rPr lang="en-US" sz="2400" dirty="0" smtClean="0"/>
              <a:t>False</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138</a:t>
            </a:fld>
            <a:endParaRPr lang="en-US"/>
          </a:p>
        </p:txBody>
      </p:sp>
    </p:spTree>
    <p:extLst>
      <p:ext uri="{BB962C8B-B14F-4D97-AF65-F5344CB8AC3E}">
        <p14:creationId xmlns:p14="http://schemas.microsoft.com/office/powerpoint/2010/main" val="196560330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4)	A child’s medical consenter must provide informed consent before the child can be given a psychotropic medication</a:t>
            </a:r>
            <a:r>
              <a:rPr lang="en-US" dirty="0" smtClean="0"/>
              <a:t>. </a:t>
            </a:r>
          </a:p>
          <a:p>
            <a:pPr lvl="1"/>
            <a:r>
              <a:rPr lang="en-US" sz="2400" dirty="0" smtClean="0"/>
              <a:t>True  </a:t>
            </a:r>
          </a:p>
          <a:p>
            <a:pPr lvl="1"/>
            <a:r>
              <a:rPr lang="en-US" sz="2400" dirty="0" smtClean="0"/>
              <a:t>False</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139</a:t>
            </a:fld>
            <a:endParaRPr lang="en-US"/>
          </a:p>
        </p:txBody>
      </p:sp>
    </p:spTree>
    <p:extLst>
      <p:ext uri="{BB962C8B-B14F-4D97-AF65-F5344CB8AC3E}">
        <p14:creationId xmlns:p14="http://schemas.microsoft.com/office/powerpoint/2010/main" val="316687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7D1B88-7867-4E48-92CA-031B4156C985}"/>
              </a:ext>
            </a:extLst>
          </p:cNvPr>
          <p:cNvSpPr>
            <a:spLocks noGrp="1"/>
          </p:cNvSpPr>
          <p:nvPr>
            <p:ph type="title"/>
          </p:nvPr>
        </p:nvSpPr>
        <p:spPr/>
        <p:txBody>
          <a:bodyPr/>
          <a:lstStyle/>
          <a:p>
            <a:r>
              <a:rPr lang="en-US" dirty="0"/>
              <a:t>Concerning and Puzzling Behaviors</a:t>
            </a:r>
          </a:p>
        </p:txBody>
      </p:sp>
      <p:pic>
        <p:nvPicPr>
          <p:cNvPr id="6" name="Picture 5" descr="A puzzle.">
            <a:extLst>
              <a:ext uri="{FF2B5EF4-FFF2-40B4-BE49-F238E27FC236}">
                <a16:creationId xmlns:a16="http://schemas.microsoft.com/office/drawing/2014/main" id="{6FAC0D56-A6CC-CB46-A989-D27B086DF20D}"/>
              </a:ext>
              <a:ext uri="{C183D7F6-B498-43B3-948B-1728B52AA6E4}">
                <adec:decorative xmlns="" xmlns:adec="http://schemas.microsoft.com/office/drawing/2017/decorative" val="0"/>
              </a:ext>
            </a:extLst>
          </p:cNvPr>
          <p:cNvPicPr>
            <a:picLocks noChangeAspect="1"/>
          </p:cNvPicPr>
          <p:nvPr/>
        </p:nvPicPr>
        <p:blipFill>
          <a:blip r:embed="rId3"/>
          <a:stretch>
            <a:fillRect/>
          </a:stretch>
        </p:blipFill>
        <p:spPr>
          <a:xfrm>
            <a:off x="453359" y="1740691"/>
            <a:ext cx="8229600" cy="5523143"/>
          </a:xfrm>
          <a:prstGeom prst="rect">
            <a:avLst/>
          </a:prstGeom>
        </p:spPr>
      </p:pic>
      <p:sp>
        <p:nvSpPr>
          <p:cNvPr id="12" name="TextBox 11">
            <a:extLst>
              <a:ext uri="{FF2B5EF4-FFF2-40B4-BE49-F238E27FC236}">
                <a16:creationId xmlns:a16="http://schemas.microsoft.com/office/drawing/2014/main" id="{A2CE927E-E4F6-D14E-A0C9-E03B81C94ED8}"/>
              </a:ext>
            </a:extLst>
          </p:cNvPr>
          <p:cNvSpPr txBox="1"/>
          <p:nvPr/>
        </p:nvSpPr>
        <p:spPr>
          <a:xfrm>
            <a:off x="3940404" y="2042160"/>
            <a:ext cx="1640263" cy="369332"/>
          </a:xfrm>
          <a:prstGeom prst="rect">
            <a:avLst/>
          </a:prstGeom>
          <a:noFill/>
        </p:spPr>
        <p:txBody>
          <a:bodyPr wrap="square" rtlCol="0">
            <a:spAutoFit/>
          </a:bodyPr>
          <a:lstStyle/>
          <a:p>
            <a:r>
              <a:rPr lang="en-US" b="1" dirty="0">
                <a:solidFill>
                  <a:schemeClr val="tx2">
                    <a:lumMod val="50000"/>
                  </a:schemeClr>
                </a:solidFill>
              </a:rPr>
              <a:t>Outbursts</a:t>
            </a:r>
          </a:p>
        </p:txBody>
      </p:sp>
      <p:sp>
        <p:nvSpPr>
          <p:cNvPr id="7" name="TextBox 6">
            <a:extLst>
              <a:ext uri="{FF2B5EF4-FFF2-40B4-BE49-F238E27FC236}">
                <a16:creationId xmlns:a16="http://schemas.microsoft.com/office/drawing/2014/main" id="{6701A1FB-05F7-454B-B8D7-745414DBEC5C}"/>
              </a:ext>
            </a:extLst>
          </p:cNvPr>
          <p:cNvSpPr txBox="1"/>
          <p:nvPr/>
        </p:nvSpPr>
        <p:spPr>
          <a:xfrm>
            <a:off x="2351315" y="3231637"/>
            <a:ext cx="1307874" cy="369332"/>
          </a:xfrm>
          <a:prstGeom prst="rect">
            <a:avLst/>
          </a:prstGeom>
          <a:noFill/>
        </p:spPr>
        <p:txBody>
          <a:bodyPr wrap="square" rtlCol="0">
            <a:spAutoFit/>
          </a:bodyPr>
          <a:lstStyle/>
          <a:p>
            <a:r>
              <a:rPr lang="en-US" b="1" dirty="0"/>
              <a:t>Moody</a:t>
            </a:r>
          </a:p>
        </p:txBody>
      </p:sp>
      <p:sp>
        <p:nvSpPr>
          <p:cNvPr id="2" name="TextBox 1">
            <a:extLst>
              <a:ext uri="{FF2B5EF4-FFF2-40B4-BE49-F238E27FC236}">
                <a16:creationId xmlns:a16="http://schemas.microsoft.com/office/drawing/2014/main" id="{4CCACDCC-625D-484C-8C88-9C89F320EA34}"/>
              </a:ext>
            </a:extLst>
          </p:cNvPr>
          <p:cNvSpPr txBox="1"/>
          <p:nvPr/>
        </p:nvSpPr>
        <p:spPr>
          <a:xfrm>
            <a:off x="7264084" y="3083970"/>
            <a:ext cx="1457299" cy="369332"/>
          </a:xfrm>
          <a:prstGeom prst="rect">
            <a:avLst/>
          </a:prstGeom>
          <a:noFill/>
        </p:spPr>
        <p:txBody>
          <a:bodyPr wrap="square" rtlCol="0">
            <a:spAutoFit/>
          </a:bodyPr>
          <a:lstStyle/>
          <a:p>
            <a:r>
              <a:rPr lang="en-US" b="1" dirty="0"/>
              <a:t>Crying</a:t>
            </a:r>
          </a:p>
        </p:txBody>
      </p:sp>
      <p:sp>
        <p:nvSpPr>
          <p:cNvPr id="3" name="TextBox 2">
            <a:extLst>
              <a:ext uri="{FF2B5EF4-FFF2-40B4-BE49-F238E27FC236}">
                <a16:creationId xmlns:a16="http://schemas.microsoft.com/office/drawing/2014/main" id="{5F909C8A-2344-48ED-8777-A22F89814503}"/>
              </a:ext>
            </a:extLst>
          </p:cNvPr>
          <p:cNvSpPr txBox="1"/>
          <p:nvPr/>
        </p:nvSpPr>
        <p:spPr>
          <a:xfrm>
            <a:off x="1121790" y="4440025"/>
            <a:ext cx="1366885" cy="369332"/>
          </a:xfrm>
          <a:prstGeom prst="rect">
            <a:avLst/>
          </a:prstGeom>
          <a:noFill/>
        </p:spPr>
        <p:txBody>
          <a:bodyPr wrap="square" rtlCol="0">
            <a:spAutoFit/>
          </a:bodyPr>
          <a:lstStyle/>
          <a:p>
            <a:r>
              <a:rPr lang="en-US" b="1" dirty="0"/>
              <a:t>Hitting</a:t>
            </a:r>
          </a:p>
        </p:txBody>
      </p:sp>
      <p:sp>
        <p:nvSpPr>
          <p:cNvPr id="13" name="TextBox 12">
            <a:extLst>
              <a:ext uri="{FF2B5EF4-FFF2-40B4-BE49-F238E27FC236}">
                <a16:creationId xmlns:a16="http://schemas.microsoft.com/office/drawing/2014/main" id="{899788CF-BD69-474D-A5AC-78DEBB1B810F}"/>
              </a:ext>
            </a:extLst>
          </p:cNvPr>
          <p:cNvSpPr txBox="1"/>
          <p:nvPr/>
        </p:nvSpPr>
        <p:spPr>
          <a:xfrm>
            <a:off x="5401208" y="4378897"/>
            <a:ext cx="1449154" cy="369332"/>
          </a:xfrm>
          <a:prstGeom prst="rect">
            <a:avLst/>
          </a:prstGeom>
          <a:noFill/>
        </p:spPr>
        <p:txBody>
          <a:bodyPr wrap="square" rtlCol="0">
            <a:spAutoFit/>
          </a:bodyPr>
          <a:lstStyle/>
          <a:p>
            <a:r>
              <a:rPr lang="en-US" b="1" dirty="0">
                <a:solidFill>
                  <a:schemeClr val="tx2">
                    <a:lumMod val="50000"/>
                  </a:schemeClr>
                </a:solidFill>
              </a:rPr>
              <a:t>Hoarding</a:t>
            </a:r>
          </a:p>
        </p:txBody>
      </p:sp>
      <p:sp>
        <p:nvSpPr>
          <p:cNvPr id="14" name="TextBox 13">
            <a:extLst>
              <a:ext uri="{FF2B5EF4-FFF2-40B4-BE49-F238E27FC236}">
                <a16:creationId xmlns:a16="http://schemas.microsoft.com/office/drawing/2014/main" id="{29F0D86C-DD36-0F4B-95A0-DAA53720257B}"/>
              </a:ext>
            </a:extLst>
          </p:cNvPr>
          <p:cNvSpPr txBox="1"/>
          <p:nvPr/>
        </p:nvSpPr>
        <p:spPr>
          <a:xfrm>
            <a:off x="2351314" y="5287617"/>
            <a:ext cx="1447687" cy="584775"/>
          </a:xfrm>
          <a:prstGeom prst="rect">
            <a:avLst/>
          </a:prstGeom>
          <a:noFill/>
        </p:spPr>
        <p:txBody>
          <a:bodyPr wrap="square" rtlCol="0">
            <a:spAutoFit/>
          </a:bodyPr>
          <a:lstStyle/>
          <a:p>
            <a:r>
              <a:rPr lang="en-US" sz="1400" b="1" dirty="0">
                <a:solidFill>
                  <a:schemeClr val="tx2"/>
                </a:solidFill>
              </a:rPr>
              <a:t>    </a:t>
            </a:r>
            <a:r>
              <a:rPr lang="en-US" b="1" dirty="0">
                <a:solidFill>
                  <a:schemeClr val="tx2">
                    <a:lumMod val="50000"/>
                  </a:schemeClr>
                </a:solidFill>
              </a:rPr>
              <a:t>Nightmares</a:t>
            </a:r>
          </a:p>
        </p:txBody>
      </p:sp>
      <p:sp>
        <p:nvSpPr>
          <p:cNvPr id="4" name="Slide Number Placeholder 3">
            <a:extLst>
              <a:ext uri="{FF2B5EF4-FFF2-40B4-BE49-F238E27FC236}">
                <a16:creationId xmlns:a16="http://schemas.microsoft.com/office/drawing/2014/main" id="{52B2B147-BE28-4F1B-95F9-0077FC50AE22}"/>
              </a:ext>
            </a:extLst>
          </p:cNvPr>
          <p:cNvSpPr>
            <a:spLocks noGrp="1"/>
          </p:cNvSpPr>
          <p:nvPr>
            <p:ph type="sldNum" sz="quarter" idx="4"/>
          </p:nvPr>
        </p:nvSpPr>
        <p:spPr/>
        <p:txBody>
          <a:bodyPr/>
          <a:lstStyle/>
          <a:p>
            <a:fld id="{773137DE-5778-4973-8EC8-21DEEF19827C}" type="slidenum">
              <a:rPr lang="en-US" smtClean="0"/>
              <a:pPr/>
              <a:t>14</a:t>
            </a:fld>
            <a:endParaRPr lang="en-US" dirty="0"/>
          </a:p>
        </p:txBody>
      </p:sp>
    </p:spTree>
    <p:extLst>
      <p:ext uri="{BB962C8B-B14F-4D97-AF65-F5344CB8AC3E}">
        <p14:creationId xmlns:p14="http://schemas.microsoft.com/office/powerpoint/2010/main" val="297254721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fontScale="92500"/>
          </a:bodyPr>
          <a:lstStyle/>
          <a:p>
            <a:pPr marL="0" indent="0">
              <a:buNone/>
            </a:pPr>
            <a:endParaRPr lang="en-US" dirty="0" smtClean="0"/>
          </a:p>
          <a:p>
            <a:pPr marL="34925" indent="0">
              <a:buNone/>
            </a:pPr>
            <a:r>
              <a:rPr lang="en-US" sz="2000" dirty="0" smtClean="0"/>
              <a:t>5)	Informed consent involves a discussion with a physician, physician’s assistant, or advanced practice nurse about which of the following issues:</a:t>
            </a:r>
          </a:p>
          <a:p>
            <a:pPr lvl="1"/>
            <a:r>
              <a:rPr lang="en-US" sz="2400" dirty="0" smtClean="0"/>
              <a:t>The child’s diagnoses and symptoms</a:t>
            </a:r>
          </a:p>
          <a:p>
            <a:pPr lvl="1"/>
            <a:r>
              <a:rPr lang="en-US" sz="2400" dirty="0" smtClean="0"/>
              <a:t>How the medication will help the child</a:t>
            </a:r>
          </a:p>
          <a:p>
            <a:pPr lvl="1"/>
            <a:r>
              <a:rPr lang="en-US" sz="2400" dirty="0" smtClean="0"/>
              <a:t>Whether the medication may have risks</a:t>
            </a:r>
          </a:p>
          <a:p>
            <a:pPr lvl="1"/>
            <a:r>
              <a:rPr lang="en-US" sz="2400" dirty="0" smtClean="0"/>
              <a:t>Whether there are any alternatives such as non-pharmacological interventions, that do not require the child to take psychotropic medications</a:t>
            </a:r>
          </a:p>
          <a:p>
            <a:pPr lvl="1"/>
            <a:r>
              <a:rPr lang="en-US" sz="2400" dirty="0" smtClean="0"/>
              <a:t>All of the above</a:t>
            </a:r>
          </a:p>
          <a:p>
            <a:pPr lvl="1"/>
            <a:r>
              <a:rPr lang="en-US" sz="2400" dirty="0" smtClean="0"/>
              <a:t>None of the above</a:t>
            </a:r>
          </a:p>
          <a:p>
            <a:pPr lvl="1"/>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140</a:t>
            </a:fld>
            <a:endParaRPr lang="en-US"/>
          </a:p>
        </p:txBody>
      </p:sp>
    </p:spTree>
    <p:extLst>
      <p:ext uri="{BB962C8B-B14F-4D97-AF65-F5344CB8AC3E}">
        <p14:creationId xmlns:p14="http://schemas.microsoft.com/office/powerpoint/2010/main" val="141472661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6)	Psychotropic medications alone are not the best treatment. A non-pharmacological intervention should always be tried first, such as behavior strategies, psychosocial therapy, and safe, positive, nurturing, consistent care; and should be a consistent form of treatment for long lasting effects. </a:t>
            </a:r>
          </a:p>
          <a:p>
            <a:pPr lvl="1"/>
            <a:r>
              <a:rPr lang="en-US" sz="2400" dirty="0" smtClean="0"/>
              <a:t>True</a:t>
            </a:r>
          </a:p>
          <a:p>
            <a:pPr lvl="1"/>
            <a:r>
              <a:rPr lang="en-US" sz="2400" dirty="0" smtClean="0"/>
              <a:t>False</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141</a:t>
            </a:fld>
            <a:endParaRPr lang="en-US"/>
          </a:p>
        </p:txBody>
      </p:sp>
    </p:spTree>
    <p:extLst>
      <p:ext uri="{BB962C8B-B14F-4D97-AF65-F5344CB8AC3E}">
        <p14:creationId xmlns:p14="http://schemas.microsoft.com/office/powerpoint/2010/main" val="18351635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dirty="0" smtClean="0"/>
              <a:t>7)	</a:t>
            </a:r>
            <a:r>
              <a:rPr lang="en-US" sz="2000" dirty="0" smtClean="0"/>
              <a:t>If the child is having side effects to a psychotropic medication that makes the child very uncomfortable, the first thing to do is: </a:t>
            </a:r>
          </a:p>
          <a:p>
            <a:pPr lvl="1"/>
            <a:r>
              <a:rPr lang="en-US" sz="2400" dirty="0" smtClean="0"/>
              <a:t>Talk to the prescribing physician or advanced practice nurse and follow his or her instructions</a:t>
            </a:r>
          </a:p>
          <a:p>
            <a:pPr lvl="1"/>
            <a:r>
              <a:rPr lang="en-US" sz="2400" dirty="0" smtClean="0"/>
              <a:t>Do nothing</a:t>
            </a:r>
          </a:p>
          <a:p>
            <a:pPr lvl="1"/>
            <a:r>
              <a:rPr lang="en-US" sz="2400" dirty="0" smtClean="0"/>
              <a:t>Reduce the dosage</a:t>
            </a:r>
          </a:p>
          <a:p>
            <a:pPr lvl="1"/>
            <a:r>
              <a:rPr lang="en-US" sz="2400" dirty="0" smtClean="0"/>
              <a:t>Stop giving the medication to the child</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142</a:t>
            </a:fld>
            <a:endParaRPr lang="en-US"/>
          </a:p>
        </p:txBody>
      </p:sp>
    </p:spTree>
    <p:extLst>
      <p:ext uri="{BB962C8B-B14F-4D97-AF65-F5344CB8AC3E}">
        <p14:creationId xmlns:p14="http://schemas.microsoft.com/office/powerpoint/2010/main" val="250695608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dirty="0" smtClean="0"/>
              <a:t>8)	</a:t>
            </a:r>
            <a:r>
              <a:rPr lang="en-US" sz="2400" dirty="0" smtClean="0"/>
              <a:t>Stimulants are commonly used to treat which behavioral health condition: </a:t>
            </a:r>
          </a:p>
          <a:p>
            <a:pPr lvl="1"/>
            <a:r>
              <a:rPr lang="en-US" sz="2400" dirty="0" smtClean="0"/>
              <a:t>Depression</a:t>
            </a:r>
          </a:p>
          <a:p>
            <a:pPr lvl="1"/>
            <a:r>
              <a:rPr lang="en-US" sz="2400" dirty="0" smtClean="0"/>
              <a:t>Anxiety </a:t>
            </a:r>
          </a:p>
          <a:p>
            <a:pPr lvl="1"/>
            <a:r>
              <a:rPr lang="en-US" sz="2400" dirty="0" smtClean="0"/>
              <a:t>Psychosis</a:t>
            </a:r>
          </a:p>
          <a:p>
            <a:pPr lvl="1"/>
            <a:r>
              <a:rPr lang="en-US" sz="2400" dirty="0" smtClean="0"/>
              <a:t>Attention Deficit Hyperactivity Disorder (ADHD)</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143</a:t>
            </a:fld>
            <a:endParaRPr lang="en-US"/>
          </a:p>
        </p:txBody>
      </p:sp>
    </p:spTree>
    <p:extLst>
      <p:ext uri="{BB962C8B-B14F-4D97-AF65-F5344CB8AC3E}">
        <p14:creationId xmlns:p14="http://schemas.microsoft.com/office/powerpoint/2010/main" val="18898579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dirty="0" smtClean="0"/>
              <a:t>9)	</a:t>
            </a:r>
            <a:r>
              <a:rPr lang="en-US" sz="2000" dirty="0" smtClean="0"/>
              <a:t>Antipsychotics may be used to treat which of the following conditions in children: </a:t>
            </a:r>
          </a:p>
          <a:p>
            <a:pPr lvl="1"/>
            <a:r>
              <a:rPr lang="en-US" sz="2400" dirty="0" smtClean="0"/>
              <a:t>Psychosis, bipolar disorder, schizophrenia, autism, Tourette’s syndrome, severe aggression</a:t>
            </a:r>
          </a:p>
          <a:p>
            <a:pPr lvl="1"/>
            <a:r>
              <a:rPr lang="en-US" sz="2400" dirty="0" smtClean="0"/>
              <a:t>ADHD, mild depression and anxiety</a:t>
            </a:r>
          </a:p>
          <a:p>
            <a:pPr lvl="1"/>
            <a:r>
              <a:rPr lang="en-US" sz="2400" dirty="0" smtClean="0"/>
              <a:t>Antipsychotics should not be used in children</a:t>
            </a:r>
          </a:p>
          <a:p>
            <a:pPr lvl="1"/>
            <a:r>
              <a:rPr lang="en-US" sz="2400" dirty="0" smtClean="0"/>
              <a:t>All of the above</a:t>
            </a:r>
          </a:p>
          <a:p>
            <a:pPr lvl="1"/>
            <a:r>
              <a:rPr lang="en-US" sz="2400" dirty="0" smtClean="0"/>
              <a:t>None of the above</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144</a:t>
            </a:fld>
            <a:endParaRPr lang="en-US"/>
          </a:p>
        </p:txBody>
      </p:sp>
    </p:spTree>
    <p:extLst>
      <p:ext uri="{BB962C8B-B14F-4D97-AF65-F5344CB8AC3E}">
        <p14:creationId xmlns:p14="http://schemas.microsoft.com/office/powerpoint/2010/main" val="250955677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10)	Children taking most mood stabilizers need regular blood work. </a:t>
            </a:r>
          </a:p>
          <a:p>
            <a:pPr lvl="1"/>
            <a:r>
              <a:rPr lang="en-US" sz="2400" dirty="0" smtClean="0"/>
              <a:t>True</a:t>
            </a:r>
          </a:p>
          <a:p>
            <a:pPr lvl="1"/>
            <a:r>
              <a:rPr lang="en-US" sz="2400" dirty="0" smtClean="0"/>
              <a:t>False</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145</a:t>
            </a:fld>
            <a:endParaRPr lang="en-US"/>
          </a:p>
        </p:txBody>
      </p:sp>
    </p:spTree>
    <p:extLst>
      <p:ext uri="{BB962C8B-B14F-4D97-AF65-F5344CB8AC3E}">
        <p14:creationId xmlns:p14="http://schemas.microsoft.com/office/powerpoint/2010/main" val="112062656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11)	Which of the following classes of medications should not be stopped suddenly and require gradual weaning from a doctor</a:t>
            </a:r>
            <a:r>
              <a:rPr lang="en-US" dirty="0" smtClean="0"/>
              <a:t>: </a:t>
            </a:r>
          </a:p>
          <a:p>
            <a:pPr lvl="1"/>
            <a:r>
              <a:rPr lang="en-US" sz="2400" dirty="0" smtClean="0"/>
              <a:t>Antipsychotics and antidepressants</a:t>
            </a:r>
          </a:p>
          <a:p>
            <a:pPr lvl="1"/>
            <a:r>
              <a:rPr lang="en-US" sz="2400" dirty="0" smtClean="0"/>
              <a:t>Stimulants and antidepressants</a:t>
            </a:r>
          </a:p>
          <a:p>
            <a:pPr lvl="1"/>
            <a:r>
              <a:rPr lang="en-US" sz="2400" dirty="0" smtClean="0"/>
              <a:t>Mood stabilizers and </a:t>
            </a:r>
            <a:r>
              <a:rPr lang="en-US" sz="2400" dirty="0" err="1" smtClean="0"/>
              <a:t>stimulatns</a:t>
            </a:r>
            <a:endParaRPr lang="en-US" sz="2400" dirty="0" smtClean="0"/>
          </a:p>
          <a:p>
            <a:pPr lvl="1"/>
            <a:r>
              <a:rPr lang="en-US" sz="2400" dirty="0" smtClean="0"/>
              <a:t>All psychotropic medications can be stopped suddenly</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146</a:t>
            </a:fld>
            <a:endParaRPr lang="en-US"/>
          </a:p>
        </p:txBody>
      </p:sp>
    </p:spTree>
    <p:extLst>
      <p:ext uri="{BB962C8B-B14F-4D97-AF65-F5344CB8AC3E}">
        <p14:creationId xmlns:p14="http://schemas.microsoft.com/office/powerpoint/2010/main" val="235459197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dirty="0" smtClean="0"/>
              <a:t>12)	The Secondary Review, also known as psychiatric medication review, can include these questions related to: </a:t>
            </a:r>
          </a:p>
          <a:p>
            <a:pPr lvl="1"/>
            <a:r>
              <a:rPr lang="en-US" sz="2400" dirty="0" smtClean="0"/>
              <a:t>A child being placed on psychotropic medication for the first time.</a:t>
            </a:r>
          </a:p>
          <a:p>
            <a:pPr lvl="1"/>
            <a:r>
              <a:rPr lang="en-US" sz="2400" dirty="0" smtClean="0"/>
              <a:t>A sibling needing psychotropic medications for allergies.</a:t>
            </a:r>
          </a:p>
          <a:p>
            <a:pPr lvl="1"/>
            <a:r>
              <a:rPr lang="en-US" sz="2400" dirty="0" smtClean="0"/>
              <a:t>A change in psychotropic medication.</a:t>
            </a:r>
          </a:p>
          <a:p>
            <a:pPr lvl="1"/>
            <a:r>
              <a:rPr lang="en-US" sz="2400" dirty="0" smtClean="0"/>
              <a:t>Both a child being placed on psychotropic medication for the first time or a change in psychotropic medication.</a:t>
            </a:r>
          </a:p>
          <a:p>
            <a:pPr lvl="1"/>
            <a:endParaRPr lang="en-US" sz="240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147</a:t>
            </a:fld>
            <a:endParaRPr lang="en-US"/>
          </a:p>
        </p:txBody>
      </p:sp>
    </p:spTree>
    <p:extLst>
      <p:ext uri="{BB962C8B-B14F-4D97-AF65-F5344CB8AC3E}">
        <p14:creationId xmlns:p14="http://schemas.microsoft.com/office/powerpoint/2010/main" val="285259185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800" dirty="0" smtClean="0"/>
              <a:t>13)	There are three types of case reviews for children using psychotropic medication: Secondary reviews, automatic reviews, and mandatory informed consent reviews. </a:t>
            </a:r>
          </a:p>
          <a:p>
            <a:pPr lvl="1"/>
            <a:r>
              <a:rPr lang="en-US" sz="2400" dirty="0" smtClean="0"/>
              <a:t>True</a:t>
            </a:r>
          </a:p>
          <a:p>
            <a:pPr lvl="1"/>
            <a:r>
              <a:rPr lang="en-US" sz="2400" dirty="0" smtClean="0"/>
              <a:t>False</a:t>
            </a:r>
          </a:p>
          <a:p>
            <a:pPr marL="274307" lvl="1" indent="0">
              <a:buNone/>
            </a:pPr>
            <a:endParaRPr lang="en-US" sz="240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148</a:t>
            </a:fld>
            <a:endParaRPr lang="en-US"/>
          </a:p>
        </p:txBody>
      </p:sp>
    </p:spTree>
    <p:extLst>
      <p:ext uri="{BB962C8B-B14F-4D97-AF65-F5344CB8AC3E}">
        <p14:creationId xmlns:p14="http://schemas.microsoft.com/office/powerpoint/2010/main" val="419262409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14)	Case Managers should always try to discuss medications with children, as age and developmentally appropriate, to support their understanding and obtain their assent. Case Managers are required to provide notice of their rights about assent in writing to children 8 and older. </a:t>
            </a:r>
          </a:p>
          <a:p>
            <a:pPr lvl="1"/>
            <a:r>
              <a:rPr lang="en-US" sz="2400" dirty="0" smtClean="0"/>
              <a:t>True</a:t>
            </a:r>
          </a:p>
          <a:p>
            <a:pPr lvl="1"/>
            <a:r>
              <a:rPr lang="en-US" sz="2400" dirty="0" smtClean="0"/>
              <a:t>False</a:t>
            </a:r>
          </a:p>
          <a:p>
            <a:pPr marL="274307" lvl="1" indent="0">
              <a:buNone/>
            </a:pPr>
            <a:endParaRPr lang="en-US" sz="240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149</a:t>
            </a:fld>
            <a:endParaRPr lang="en-US"/>
          </a:p>
        </p:txBody>
      </p:sp>
    </p:spTree>
    <p:extLst>
      <p:ext uri="{BB962C8B-B14F-4D97-AF65-F5344CB8AC3E}">
        <p14:creationId xmlns:p14="http://schemas.microsoft.com/office/powerpoint/2010/main" val="1498096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F14AD-9883-43F7-907F-F7622F747D5B}"/>
              </a:ext>
            </a:extLst>
          </p:cNvPr>
          <p:cNvSpPr>
            <a:spLocks noGrp="1"/>
          </p:cNvSpPr>
          <p:nvPr>
            <p:ph type="title"/>
          </p:nvPr>
        </p:nvSpPr>
        <p:spPr/>
        <p:txBody>
          <a:bodyPr/>
          <a:lstStyle/>
          <a:p>
            <a:r>
              <a:rPr lang="en-US" dirty="0"/>
              <a:t>What Should an Assessment INCLUDE?</a:t>
            </a:r>
          </a:p>
        </p:txBody>
      </p:sp>
      <p:sp>
        <p:nvSpPr>
          <p:cNvPr id="12" name="Pentagon 11">
            <a:extLst>
              <a:ext uri="{FF2B5EF4-FFF2-40B4-BE49-F238E27FC236}">
                <a16:creationId xmlns:a16="http://schemas.microsoft.com/office/drawing/2014/main" id="{62485CCF-4637-B94D-92C3-83C78EFF7573}"/>
              </a:ext>
              <a:ext uri="{C183D7F6-B498-43B3-948B-1728B52AA6E4}">
                <adec:decorative xmlns="" xmlns:adec="http://schemas.microsoft.com/office/drawing/2017/decorative" val="1"/>
              </a:ext>
            </a:extLst>
          </p:cNvPr>
          <p:cNvSpPr/>
          <p:nvPr/>
        </p:nvSpPr>
        <p:spPr>
          <a:xfrm>
            <a:off x="2141220" y="2175510"/>
            <a:ext cx="4652010" cy="1002030"/>
          </a:xfrm>
          <a:prstGeom prst="homePlate">
            <a:avLst/>
          </a:prstGeom>
          <a:solidFill>
            <a:srgbClr val="9AD9EC"/>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entagon 12">
            <a:extLst>
              <a:ext uri="{FF2B5EF4-FFF2-40B4-BE49-F238E27FC236}">
                <a16:creationId xmlns:a16="http://schemas.microsoft.com/office/drawing/2014/main" id="{5EBE8D8A-6821-7A41-B3BD-9C2FAA9571AC}"/>
              </a:ext>
              <a:ext uri="{C183D7F6-B498-43B3-948B-1728B52AA6E4}">
                <adec:decorative xmlns="" xmlns:adec="http://schemas.microsoft.com/office/drawing/2017/decorative" val="1"/>
              </a:ext>
            </a:extLst>
          </p:cNvPr>
          <p:cNvSpPr/>
          <p:nvPr/>
        </p:nvSpPr>
        <p:spPr>
          <a:xfrm>
            <a:off x="2141220" y="3175635"/>
            <a:ext cx="4652010" cy="1002030"/>
          </a:xfrm>
          <a:prstGeom prst="homePlate">
            <a:avLst/>
          </a:prstGeom>
          <a:solidFill>
            <a:srgbClr val="C5C5DB"/>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entagon 13">
            <a:extLst>
              <a:ext uri="{FF2B5EF4-FFF2-40B4-BE49-F238E27FC236}">
                <a16:creationId xmlns:a16="http://schemas.microsoft.com/office/drawing/2014/main" id="{0AAD2A40-DB8C-F647-A3A3-75EED5A33149}"/>
              </a:ext>
              <a:ext uri="{C183D7F6-B498-43B3-948B-1728B52AA6E4}">
                <adec:decorative xmlns="" xmlns:adec="http://schemas.microsoft.com/office/drawing/2017/decorative" val="1"/>
              </a:ext>
            </a:extLst>
          </p:cNvPr>
          <p:cNvSpPr/>
          <p:nvPr/>
        </p:nvSpPr>
        <p:spPr>
          <a:xfrm>
            <a:off x="2141220" y="4145280"/>
            <a:ext cx="4652010" cy="1002030"/>
          </a:xfrm>
          <a:prstGeom prst="homePlate">
            <a:avLst/>
          </a:prstGeom>
          <a:solidFill>
            <a:srgbClr val="FCC16C"/>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entagon 14">
            <a:extLst>
              <a:ext uri="{FF2B5EF4-FFF2-40B4-BE49-F238E27FC236}">
                <a16:creationId xmlns:a16="http://schemas.microsoft.com/office/drawing/2014/main" id="{38C5C96A-86FF-AF49-8328-C157B518D911}"/>
              </a:ext>
              <a:ext uri="{C183D7F6-B498-43B3-948B-1728B52AA6E4}">
                <adec:decorative xmlns="" xmlns:adec="http://schemas.microsoft.com/office/drawing/2017/decorative" val="1"/>
              </a:ext>
            </a:extLst>
          </p:cNvPr>
          <p:cNvSpPr/>
          <p:nvPr/>
        </p:nvSpPr>
        <p:spPr>
          <a:xfrm>
            <a:off x="2141220" y="5145405"/>
            <a:ext cx="4652010" cy="1002030"/>
          </a:xfrm>
          <a:prstGeom prst="homePlate">
            <a:avLst/>
          </a:prstGeom>
          <a:solidFill>
            <a:srgbClr val="F4A2B2"/>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E92E3F9-0370-4CBB-B7E3-22FB0B3259C8}"/>
              </a:ext>
            </a:extLst>
          </p:cNvPr>
          <p:cNvSpPr txBox="1"/>
          <p:nvPr/>
        </p:nvSpPr>
        <p:spPr>
          <a:xfrm>
            <a:off x="1816100" y="2160270"/>
            <a:ext cx="4470400" cy="1017270"/>
          </a:xfrm>
          <a:prstGeom prst="rect">
            <a:avLst/>
          </a:prstGeom>
          <a:noFill/>
        </p:spPr>
        <p:txBody>
          <a:bodyPr wrap="square" rtlCol="0" anchor="ctr">
            <a:noAutofit/>
          </a:bodyPr>
          <a:lstStyle/>
          <a:p>
            <a:pPr algn="ctr"/>
            <a:r>
              <a:rPr lang="en-US" sz="2800" b="1" dirty="0">
                <a:solidFill>
                  <a:schemeClr val="tx2"/>
                </a:solidFill>
              </a:rPr>
              <a:t>Trauma and </a:t>
            </a:r>
          </a:p>
          <a:p>
            <a:pPr algn="ctr"/>
            <a:r>
              <a:rPr lang="en-US" sz="2800" b="1" dirty="0">
                <a:solidFill>
                  <a:schemeClr val="tx2"/>
                </a:solidFill>
              </a:rPr>
              <a:t>Attachment History</a:t>
            </a:r>
          </a:p>
        </p:txBody>
      </p:sp>
      <p:sp>
        <p:nvSpPr>
          <p:cNvPr id="7" name="TextBox 6">
            <a:extLst>
              <a:ext uri="{FF2B5EF4-FFF2-40B4-BE49-F238E27FC236}">
                <a16:creationId xmlns:a16="http://schemas.microsoft.com/office/drawing/2014/main" id="{A64160FD-1A66-42D0-AB0A-460D6AC36B8F}"/>
              </a:ext>
            </a:extLst>
          </p:cNvPr>
          <p:cNvSpPr txBox="1"/>
          <p:nvPr/>
        </p:nvSpPr>
        <p:spPr>
          <a:xfrm>
            <a:off x="2125980" y="3177540"/>
            <a:ext cx="4183380" cy="948689"/>
          </a:xfrm>
          <a:prstGeom prst="rect">
            <a:avLst/>
          </a:prstGeom>
          <a:noFill/>
        </p:spPr>
        <p:txBody>
          <a:bodyPr wrap="none" rtlCol="0" anchor="ctr">
            <a:noAutofit/>
          </a:bodyPr>
          <a:lstStyle/>
          <a:p>
            <a:pPr algn="ctr"/>
            <a:r>
              <a:rPr lang="en-US" sz="2800" b="1" dirty="0">
                <a:solidFill>
                  <a:schemeClr val="tx2"/>
                </a:solidFill>
              </a:rPr>
              <a:t>Physical Impacts</a:t>
            </a:r>
          </a:p>
        </p:txBody>
      </p:sp>
      <p:sp>
        <p:nvSpPr>
          <p:cNvPr id="10" name="TextBox 9">
            <a:extLst>
              <a:ext uri="{FF2B5EF4-FFF2-40B4-BE49-F238E27FC236}">
                <a16:creationId xmlns:a16="http://schemas.microsoft.com/office/drawing/2014/main" id="{82606A54-EC41-480C-A263-A8706584A43A}"/>
              </a:ext>
            </a:extLst>
          </p:cNvPr>
          <p:cNvSpPr txBox="1"/>
          <p:nvPr/>
        </p:nvSpPr>
        <p:spPr>
          <a:xfrm>
            <a:off x="2114551" y="4149090"/>
            <a:ext cx="4206240" cy="1005840"/>
          </a:xfrm>
          <a:prstGeom prst="rect">
            <a:avLst/>
          </a:prstGeom>
          <a:noFill/>
        </p:spPr>
        <p:txBody>
          <a:bodyPr wrap="none" rtlCol="0" anchor="ctr">
            <a:noAutofit/>
          </a:bodyPr>
          <a:lstStyle/>
          <a:p>
            <a:pPr algn="ctr"/>
            <a:r>
              <a:rPr lang="en-US" sz="2800" b="1" dirty="0">
                <a:solidFill>
                  <a:schemeClr val="tx2"/>
                </a:solidFill>
              </a:rPr>
              <a:t>Environmental Impacts</a:t>
            </a:r>
          </a:p>
        </p:txBody>
      </p:sp>
      <p:sp>
        <p:nvSpPr>
          <p:cNvPr id="9" name="TextBox 8">
            <a:extLst>
              <a:ext uri="{FF2B5EF4-FFF2-40B4-BE49-F238E27FC236}">
                <a16:creationId xmlns:a16="http://schemas.microsoft.com/office/drawing/2014/main" id="{D3B9DEEC-5998-4247-9272-7F8076A171EE}"/>
              </a:ext>
            </a:extLst>
          </p:cNvPr>
          <p:cNvSpPr txBox="1"/>
          <p:nvPr/>
        </p:nvSpPr>
        <p:spPr>
          <a:xfrm>
            <a:off x="2137410" y="5132070"/>
            <a:ext cx="4171950" cy="1062990"/>
          </a:xfrm>
          <a:prstGeom prst="rect">
            <a:avLst/>
          </a:prstGeom>
          <a:noFill/>
        </p:spPr>
        <p:txBody>
          <a:bodyPr wrap="none" rtlCol="0" anchor="ctr">
            <a:noAutofit/>
          </a:bodyPr>
          <a:lstStyle/>
          <a:p>
            <a:pPr algn="ctr"/>
            <a:r>
              <a:rPr lang="en-US" sz="2800" b="1" dirty="0">
                <a:solidFill>
                  <a:schemeClr val="tx2"/>
                </a:solidFill>
              </a:rPr>
              <a:t>Loss and Grief</a:t>
            </a:r>
          </a:p>
        </p:txBody>
      </p:sp>
      <p:pic>
        <p:nvPicPr>
          <p:cNvPr id="19" name="Picture 18" descr="Silhouette of a young child. ">
            <a:extLst>
              <a:ext uri="{FF2B5EF4-FFF2-40B4-BE49-F238E27FC236}">
                <a16:creationId xmlns:a16="http://schemas.microsoft.com/office/drawing/2014/main" id="{3D345477-214C-4347-AC85-4E4CB318A6E4}"/>
              </a:ext>
              <a:ext uri="{C183D7F6-B498-43B3-948B-1728B52AA6E4}">
                <adec:decorative xmlns=""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9158" y="1832727"/>
            <a:ext cx="1730846" cy="4568073"/>
          </a:xfrm>
          <a:prstGeom prst="rect">
            <a:avLst/>
          </a:prstGeom>
        </p:spPr>
      </p:pic>
      <p:sp>
        <p:nvSpPr>
          <p:cNvPr id="4" name="Slide Number Placeholder 3">
            <a:extLst>
              <a:ext uri="{FF2B5EF4-FFF2-40B4-BE49-F238E27FC236}">
                <a16:creationId xmlns:a16="http://schemas.microsoft.com/office/drawing/2014/main" id="{D38AF074-C63F-427E-8F16-916B41144923}"/>
              </a:ext>
            </a:extLst>
          </p:cNvPr>
          <p:cNvSpPr>
            <a:spLocks noGrp="1"/>
          </p:cNvSpPr>
          <p:nvPr>
            <p:ph type="sldNum" sz="quarter" idx="4"/>
          </p:nvPr>
        </p:nvSpPr>
        <p:spPr/>
        <p:txBody>
          <a:bodyPr/>
          <a:lstStyle/>
          <a:p>
            <a:fld id="{773137DE-5778-4973-8EC8-21DEEF19827C}" type="slidenum">
              <a:rPr lang="en-US" smtClean="0"/>
              <a:pPr/>
              <a:t>15</a:t>
            </a:fld>
            <a:endParaRPr lang="en-US" dirty="0"/>
          </a:p>
        </p:txBody>
      </p:sp>
    </p:spTree>
    <p:extLst>
      <p:ext uri="{BB962C8B-B14F-4D97-AF65-F5344CB8AC3E}">
        <p14:creationId xmlns:p14="http://schemas.microsoft.com/office/powerpoint/2010/main" val="227064089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15)	While in the Custody of the Children’s Division, who has primary responsibility of providing informed consent? </a:t>
            </a:r>
          </a:p>
          <a:p>
            <a:pPr lvl="1"/>
            <a:r>
              <a:rPr lang="en-US" sz="2400" dirty="0" smtClean="0"/>
              <a:t>Case Manager</a:t>
            </a:r>
          </a:p>
          <a:p>
            <a:pPr lvl="1"/>
            <a:r>
              <a:rPr lang="en-US" sz="2400" dirty="0" smtClean="0"/>
              <a:t>Guardian Ad Litem</a:t>
            </a:r>
          </a:p>
          <a:p>
            <a:pPr lvl="1"/>
            <a:r>
              <a:rPr lang="en-US" sz="2400" dirty="0" smtClean="0"/>
              <a:t>Biological parent</a:t>
            </a:r>
          </a:p>
          <a:p>
            <a:pPr lvl="1"/>
            <a:r>
              <a:rPr lang="en-US" sz="2400" dirty="0" smtClean="0"/>
              <a:t>Resource Parent</a:t>
            </a:r>
          </a:p>
          <a:p>
            <a:pPr marL="274307" lvl="1" indent="0">
              <a:buNone/>
            </a:pPr>
            <a:endParaRPr lang="en-US" sz="240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150</a:t>
            </a:fld>
            <a:endParaRPr lang="en-US"/>
          </a:p>
        </p:txBody>
      </p:sp>
    </p:spTree>
    <p:extLst>
      <p:ext uri="{BB962C8B-B14F-4D97-AF65-F5344CB8AC3E}">
        <p14:creationId xmlns:p14="http://schemas.microsoft.com/office/powerpoint/2010/main" val="372662117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16)	It is the responsibility of the consenter to: </a:t>
            </a:r>
          </a:p>
          <a:p>
            <a:pPr lvl="1"/>
            <a:r>
              <a:rPr lang="en-US" sz="2400" dirty="0" smtClean="0"/>
              <a:t>Attend medical appointments with youth/child</a:t>
            </a:r>
          </a:p>
          <a:p>
            <a:pPr lvl="1"/>
            <a:r>
              <a:rPr lang="en-US" sz="2400" dirty="0" smtClean="0"/>
              <a:t>Request approval from the Guardian ad litem for dosage changes in medicine</a:t>
            </a:r>
          </a:p>
          <a:p>
            <a:pPr lvl="1"/>
            <a:r>
              <a:rPr lang="en-US" sz="2400" dirty="0" smtClean="0"/>
              <a:t>Consider alternative interventions for the youth/child that do not involve medication before taking psychotropic medication</a:t>
            </a:r>
          </a:p>
          <a:p>
            <a:pPr lvl="1"/>
            <a:r>
              <a:rPr lang="en-US" sz="2400" dirty="0" smtClean="0"/>
              <a:t>Both A and B are correct</a:t>
            </a:r>
          </a:p>
          <a:p>
            <a:pPr lvl="1"/>
            <a:r>
              <a:rPr lang="en-US" sz="2400" dirty="0" smtClean="0"/>
              <a:t>Both A and C are correct</a:t>
            </a:r>
          </a:p>
          <a:p>
            <a:pPr marL="274307" lvl="1" indent="0">
              <a:buNone/>
            </a:pPr>
            <a:endParaRPr lang="en-US" sz="240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151</a:t>
            </a:fld>
            <a:endParaRPr lang="en-US"/>
          </a:p>
        </p:txBody>
      </p:sp>
    </p:spTree>
    <p:extLst>
      <p:ext uri="{BB962C8B-B14F-4D97-AF65-F5344CB8AC3E}">
        <p14:creationId xmlns:p14="http://schemas.microsoft.com/office/powerpoint/2010/main" val="41341847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17)	Under what circumstances may resource providers provide informed consent?</a:t>
            </a:r>
          </a:p>
          <a:p>
            <a:pPr lvl="1"/>
            <a:r>
              <a:rPr lang="en-US" sz="2250" dirty="0" smtClean="0"/>
              <a:t>Any medical procedure</a:t>
            </a:r>
          </a:p>
          <a:p>
            <a:pPr lvl="1"/>
            <a:r>
              <a:rPr lang="en-US" sz="2250" dirty="0" smtClean="0"/>
              <a:t>Routine or Standard care</a:t>
            </a:r>
          </a:p>
          <a:p>
            <a:pPr lvl="1"/>
            <a:r>
              <a:rPr lang="en-US" sz="2250" dirty="0" smtClean="0"/>
              <a:t>Never  </a:t>
            </a:r>
          </a:p>
          <a:p>
            <a:pPr lvl="1"/>
            <a:endParaRPr lang="en-US" sz="240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152</a:t>
            </a:fld>
            <a:endParaRPr lang="en-US"/>
          </a:p>
        </p:txBody>
      </p:sp>
    </p:spTree>
    <p:extLst>
      <p:ext uri="{BB962C8B-B14F-4D97-AF65-F5344CB8AC3E}">
        <p14:creationId xmlns:p14="http://schemas.microsoft.com/office/powerpoint/2010/main" val="11704474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18)	Resource providers are not able to provide any type of informed consent?</a:t>
            </a:r>
          </a:p>
          <a:p>
            <a:pPr lvl="1"/>
            <a:r>
              <a:rPr lang="en-US" sz="2250" dirty="0" smtClean="0"/>
              <a:t>True</a:t>
            </a:r>
          </a:p>
          <a:p>
            <a:pPr lvl="1"/>
            <a:r>
              <a:rPr lang="en-US" sz="2250" dirty="0" smtClean="0"/>
              <a:t>False</a:t>
            </a:r>
          </a:p>
          <a:p>
            <a:pPr lvl="1"/>
            <a:endParaRPr lang="en-US" sz="240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153</a:t>
            </a:fld>
            <a:endParaRPr lang="en-US"/>
          </a:p>
        </p:txBody>
      </p:sp>
    </p:spTree>
    <p:extLst>
      <p:ext uri="{BB962C8B-B14F-4D97-AF65-F5344CB8AC3E}">
        <p14:creationId xmlns:p14="http://schemas.microsoft.com/office/powerpoint/2010/main" val="81336195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19)	Non-pharmacological interventions are methods to manage behavior ___ the use of medicines?</a:t>
            </a:r>
          </a:p>
          <a:p>
            <a:pPr lvl="1"/>
            <a:r>
              <a:rPr lang="en-US" sz="2250" dirty="0" smtClean="0"/>
              <a:t>with</a:t>
            </a:r>
          </a:p>
          <a:p>
            <a:pPr lvl="1"/>
            <a:r>
              <a:rPr lang="en-US" sz="2250" dirty="0" smtClean="0"/>
              <a:t>without</a:t>
            </a:r>
          </a:p>
          <a:p>
            <a:pPr lvl="1"/>
            <a:endParaRPr lang="en-US" sz="240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154</a:t>
            </a:fld>
            <a:endParaRPr lang="en-US"/>
          </a:p>
        </p:txBody>
      </p:sp>
    </p:spTree>
    <p:extLst>
      <p:ext uri="{BB962C8B-B14F-4D97-AF65-F5344CB8AC3E}">
        <p14:creationId xmlns:p14="http://schemas.microsoft.com/office/powerpoint/2010/main" val="15509639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20)	Once informed consent has been provided, it shall be reevaluated</a:t>
            </a:r>
            <a:r>
              <a:rPr lang="en-US" sz="2400" dirty="0"/>
              <a:t>:</a:t>
            </a:r>
            <a:endParaRPr lang="en-US" sz="2400" dirty="0" smtClean="0"/>
          </a:p>
          <a:p>
            <a:pPr lvl="1"/>
            <a:r>
              <a:rPr lang="en-US" sz="2250" dirty="0" smtClean="0"/>
              <a:t>Once every 3 months</a:t>
            </a:r>
          </a:p>
          <a:p>
            <a:pPr lvl="1"/>
            <a:r>
              <a:rPr lang="en-US" sz="2250" dirty="0" smtClean="0"/>
              <a:t>Once in the life of the child’s case</a:t>
            </a:r>
          </a:p>
          <a:p>
            <a:pPr lvl="1"/>
            <a:r>
              <a:rPr lang="en-US" sz="2250" dirty="0" smtClean="0"/>
              <a:t>Once a year</a:t>
            </a:r>
          </a:p>
          <a:p>
            <a:pPr lvl="1"/>
            <a:r>
              <a:rPr lang="en-US" sz="2250" dirty="0" smtClean="0"/>
              <a:t>Once every six months</a:t>
            </a:r>
          </a:p>
          <a:p>
            <a:pPr lvl="1"/>
            <a:endParaRPr lang="en-US" sz="240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155</a:t>
            </a:fld>
            <a:endParaRPr lang="en-US"/>
          </a:p>
        </p:txBody>
      </p:sp>
    </p:spTree>
    <p:extLst>
      <p:ext uri="{BB962C8B-B14F-4D97-AF65-F5344CB8AC3E}">
        <p14:creationId xmlns:p14="http://schemas.microsoft.com/office/powerpoint/2010/main" val="111747969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34925" indent="0">
              <a:buNone/>
            </a:pPr>
            <a:r>
              <a:rPr lang="en-US" sz="2400" dirty="0" smtClean="0"/>
              <a:t>21)	Informed consent applies to:</a:t>
            </a:r>
          </a:p>
          <a:p>
            <a:pPr lvl="1"/>
            <a:r>
              <a:rPr lang="en-US" sz="2250" dirty="0" smtClean="0"/>
              <a:t>New medications</a:t>
            </a:r>
          </a:p>
          <a:p>
            <a:pPr lvl="1"/>
            <a:r>
              <a:rPr lang="en-US" sz="2250" dirty="0" smtClean="0"/>
              <a:t>After school activities</a:t>
            </a:r>
          </a:p>
          <a:p>
            <a:pPr lvl="1"/>
            <a:r>
              <a:rPr lang="en-US" sz="2250" dirty="0" smtClean="0"/>
              <a:t>Selecting a daycare provider</a:t>
            </a:r>
          </a:p>
          <a:p>
            <a:pPr lvl="1"/>
            <a:r>
              <a:rPr lang="en-US" sz="2250" dirty="0" smtClean="0"/>
              <a:t>Sleepovers</a:t>
            </a:r>
          </a:p>
          <a:p>
            <a:pPr lvl="1"/>
            <a:r>
              <a:rPr lang="en-US" sz="2250" dirty="0" smtClean="0"/>
              <a:t>Medical procedures</a:t>
            </a:r>
          </a:p>
          <a:p>
            <a:pPr lvl="1"/>
            <a:r>
              <a:rPr lang="en-US" sz="2250" dirty="0" smtClean="0"/>
              <a:t>Enrollment in school</a:t>
            </a:r>
          </a:p>
          <a:p>
            <a:pPr lvl="1"/>
            <a:r>
              <a:rPr lang="en-US" sz="2250" dirty="0" smtClean="0"/>
              <a:t>Mental health services</a:t>
            </a:r>
          </a:p>
          <a:p>
            <a:pPr lvl="1"/>
            <a:r>
              <a:rPr lang="en-US" sz="2250" dirty="0" smtClean="0"/>
              <a:t>Obtaining a driver’s license</a:t>
            </a:r>
          </a:p>
          <a:p>
            <a:pPr lvl="1"/>
            <a:endParaRPr lang="en-US" sz="240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156</a:t>
            </a:fld>
            <a:endParaRPr lang="en-US"/>
          </a:p>
        </p:txBody>
      </p:sp>
    </p:spTree>
    <p:extLst>
      <p:ext uri="{BB962C8B-B14F-4D97-AF65-F5344CB8AC3E}">
        <p14:creationId xmlns:p14="http://schemas.microsoft.com/office/powerpoint/2010/main" val="23697280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54246" y="1928305"/>
            <a:ext cx="8222762" cy="4528752"/>
          </a:xfrm>
        </p:spPr>
        <p:txBody>
          <a:bodyPr/>
          <a:lstStyle/>
          <a:p>
            <a:pPr marL="0" indent="0">
              <a:buNone/>
            </a:pPr>
            <a:endParaRPr lang="en-US" dirty="0" smtClean="0"/>
          </a:p>
          <a:p>
            <a:pPr marL="34925" indent="0">
              <a:buNone/>
            </a:pPr>
            <a:r>
              <a:rPr lang="en-US" sz="2400" dirty="0" smtClean="0"/>
              <a:t>22)	Providing informed consent includes understanding which of the following:</a:t>
            </a:r>
          </a:p>
          <a:p>
            <a:pPr lvl="1"/>
            <a:r>
              <a:rPr lang="en-US" sz="2250" dirty="0" smtClean="0"/>
              <a:t>Side effects</a:t>
            </a:r>
          </a:p>
          <a:p>
            <a:pPr lvl="1"/>
            <a:r>
              <a:rPr lang="en-US" sz="2250" dirty="0" smtClean="0"/>
              <a:t>Nature and purpose</a:t>
            </a:r>
          </a:p>
          <a:p>
            <a:pPr lvl="1"/>
            <a:r>
              <a:rPr lang="en-US" sz="2250" dirty="0" smtClean="0"/>
              <a:t>The benefits</a:t>
            </a:r>
          </a:p>
          <a:p>
            <a:pPr lvl="1"/>
            <a:r>
              <a:rPr lang="en-US" sz="2250" dirty="0" smtClean="0"/>
              <a:t>The diagnosis</a:t>
            </a:r>
          </a:p>
          <a:p>
            <a:pPr lvl="1"/>
            <a:r>
              <a:rPr lang="en-US" sz="2250" dirty="0" smtClean="0"/>
              <a:t>The dosage</a:t>
            </a:r>
          </a:p>
          <a:p>
            <a:pPr lvl="1"/>
            <a:r>
              <a:rPr lang="en-US" sz="2250" dirty="0" smtClean="0"/>
              <a:t>Follow up or monitoring</a:t>
            </a:r>
          </a:p>
          <a:p>
            <a:pPr lvl="1"/>
            <a:r>
              <a:rPr lang="en-US" sz="2250" dirty="0" smtClean="0"/>
              <a:t>Alternatives to the medication</a:t>
            </a:r>
          </a:p>
          <a:p>
            <a:pPr lvl="1"/>
            <a:r>
              <a:rPr lang="en-US" sz="2250" dirty="0" smtClean="0"/>
              <a:t>All of the above</a:t>
            </a:r>
          </a:p>
          <a:p>
            <a:pPr lvl="1"/>
            <a:endParaRPr lang="en-US" sz="2250" dirty="0" smtClean="0"/>
          </a:p>
          <a:p>
            <a:pPr lvl="1"/>
            <a:endParaRPr lang="en-US" sz="225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157</a:t>
            </a:fld>
            <a:endParaRPr lang="en-US"/>
          </a:p>
        </p:txBody>
      </p:sp>
    </p:spTree>
    <p:extLst>
      <p:ext uri="{BB962C8B-B14F-4D97-AF65-F5344CB8AC3E}">
        <p14:creationId xmlns:p14="http://schemas.microsoft.com/office/powerpoint/2010/main" val="40533504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54246" y="1928305"/>
            <a:ext cx="8222762" cy="4528752"/>
          </a:xfrm>
        </p:spPr>
        <p:txBody>
          <a:bodyPr/>
          <a:lstStyle/>
          <a:p>
            <a:pPr marL="0" indent="0">
              <a:buNone/>
            </a:pPr>
            <a:endParaRPr lang="en-US" dirty="0" smtClean="0"/>
          </a:p>
          <a:p>
            <a:pPr marL="34925" indent="0">
              <a:buNone/>
            </a:pPr>
            <a:r>
              <a:rPr lang="en-US" sz="2400" dirty="0" smtClean="0"/>
              <a:t>23)	Informed consent is required each time a child starts a new psychotropic medication.</a:t>
            </a:r>
          </a:p>
          <a:p>
            <a:pPr lvl="1"/>
            <a:r>
              <a:rPr lang="en-US" sz="2250" dirty="0" smtClean="0"/>
              <a:t>True</a:t>
            </a:r>
          </a:p>
          <a:p>
            <a:pPr lvl="1"/>
            <a:r>
              <a:rPr lang="en-US" sz="2250" dirty="0" smtClean="0"/>
              <a:t>False</a:t>
            </a:r>
          </a:p>
          <a:p>
            <a:pPr lvl="1"/>
            <a:endParaRPr lang="en-US" sz="225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158</a:t>
            </a:fld>
            <a:endParaRPr lang="en-US"/>
          </a:p>
        </p:txBody>
      </p:sp>
    </p:spTree>
    <p:extLst>
      <p:ext uri="{BB962C8B-B14F-4D97-AF65-F5344CB8AC3E}">
        <p14:creationId xmlns:p14="http://schemas.microsoft.com/office/powerpoint/2010/main" val="29486060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54246" y="1928305"/>
            <a:ext cx="8222762" cy="4528752"/>
          </a:xfrm>
        </p:spPr>
        <p:txBody>
          <a:bodyPr/>
          <a:lstStyle/>
          <a:p>
            <a:pPr marL="0" indent="0">
              <a:buNone/>
            </a:pPr>
            <a:endParaRPr lang="en-US" dirty="0" smtClean="0"/>
          </a:p>
          <a:p>
            <a:pPr marL="34925" indent="0">
              <a:buNone/>
            </a:pPr>
            <a:r>
              <a:rPr lang="en-US" sz="2400" dirty="0" smtClean="0"/>
              <a:t>24)	In order to provide informed consent, one must understand if a recommendation is for off-label use. Off-label means:</a:t>
            </a:r>
          </a:p>
          <a:p>
            <a:pPr lvl="1"/>
            <a:r>
              <a:rPr lang="en-US" sz="2250" dirty="0" smtClean="0"/>
              <a:t>The medication is a placebo.</a:t>
            </a:r>
          </a:p>
          <a:p>
            <a:pPr lvl="1"/>
            <a:r>
              <a:rPr lang="en-US" sz="2250" dirty="0" smtClean="0"/>
              <a:t>The medication is safe for everyone to take.</a:t>
            </a:r>
          </a:p>
          <a:p>
            <a:pPr lvl="1"/>
            <a:r>
              <a:rPr lang="en-US" sz="2250" dirty="0" smtClean="0"/>
              <a:t>The medication has been approved for one use, dosage or age group and the prescriber may choose to use it for other reasons in which they believe may be helpful. </a:t>
            </a:r>
          </a:p>
          <a:p>
            <a:pPr lvl="1"/>
            <a:r>
              <a:rPr lang="en-US" sz="2250" dirty="0" smtClean="0"/>
              <a:t>The medication is PG rated</a:t>
            </a:r>
          </a:p>
          <a:p>
            <a:pPr lvl="1"/>
            <a:r>
              <a:rPr lang="en-US" sz="2250" dirty="0" smtClean="0"/>
              <a:t>The medication is a generic drug</a:t>
            </a:r>
          </a:p>
          <a:p>
            <a:pPr lvl="1"/>
            <a:endParaRPr lang="en-US" sz="2250" dirty="0" smtClean="0"/>
          </a:p>
          <a:p>
            <a:pPr lvl="1"/>
            <a:endParaRPr lang="en-US" sz="225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159</a:t>
            </a:fld>
            <a:endParaRPr lang="en-US"/>
          </a:p>
        </p:txBody>
      </p:sp>
    </p:spTree>
    <p:extLst>
      <p:ext uri="{BB962C8B-B14F-4D97-AF65-F5344CB8AC3E}">
        <p14:creationId xmlns:p14="http://schemas.microsoft.com/office/powerpoint/2010/main" val="198103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389CCC-2E30-4DBC-B50C-9DB02234DA09}"/>
              </a:ext>
            </a:extLst>
          </p:cNvPr>
          <p:cNvSpPr>
            <a:spLocks noGrp="1"/>
          </p:cNvSpPr>
          <p:nvPr>
            <p:ph type="title"/>
          </p:nvPr>
        </p:nvSpPr>
        <p:spPr/>
        <p:txBody>
          <a:bodyPr/>
          <a:lstStyle/>
          <a:p>
            <a:r>
              <a:rPr lang="en-US" dirty="0"/>
              <a:t>Seven core issues: loss</a:t>
            </a:r>
          </a:p>
        </p:txBody>
      </p:sp>
      <p:sp>
        <p:nvSpPr>
          <p:cNvPr id="2" name="Content Placeholder 1">
            <a:extLst>
              <a:ext uri="{FF2B5EF4-FFF2-40B4-BE49-F238E27FC236}">
                <a16:creationId xmlns:a16="http://schemas.microsoft.com/office/drawing/2014/main" id="{5527BE86-E870-4FFF-B7F2-341FE8D70815}"/>
              </a:ext>
            </a:extLst>
          </p:cNvPr>
          <p:cNvSpPr>
            <a:spLocks noGrp="1"/>
          </p:cNvSpPr>
          <p:nvPr>
            <p:ph idx="1"/>
          </p:nvPr>
        </p:nvSpPr>
        <p:spPr>
          <a:xfrm>
            <a:off x="454246" y="1928305"/>
            <a:ext cx="8222762" cy="4528752"/>
          </a:xfrm>
        </p:spPr>
        <p:txBody>
          <a:bodyPr>
            <a:normAutofit fontScale="70000" lnSpcReduction="20000"/>
          </a:bodyPr>
          <a:lstStyle/>
          <a:p>
            <a:pPr marL="0" marR="0" fontAlgn="base">
              <a:spcBef>
                <a:spcPts val="0"/>
              </a:spcBef>
              <a:spcAft>
                <a:spcPts val="0"/>
              </a:spcAft>
            </a:pPr>
            <a:endParaRPr lang="en-US" sz="1600" dirty="0">
              <a:solidFill>
                <a:srgbClr val="666666"/>
              </a:solidFill>
              <a:effectLst/>
              <a:latin typeface="Calibri "/>
              <a:ea typeface="Times New Roman" panose="02020603050405020304" pitchFamily="18" charset="0"/>
            </a:endParaRPr>
          </a:p>
          <a:p>
            <a:pPr marL="0" marR="0" indent="0" fontAlgn="base">
              <a:spcBef>
                <a:spcPts val="0"/>
              </a:spcBef>
              <a:spcAft>
                <a:spcPts val="0"/>
              </a:spcAft>
              <a:buNone/>
            </a:pPr>
            <a:r>
              <a:rPr lang="en-US" sz="3000" i="1" dirty="0">
                <a:effectLst/>
                <a:latin typeface="+mn-lt"/>
                <a:ea typeface="Times New Roman" panose="02020603050405020304" pitchFamily="18" charset="0"/>
              </a:rPr>
              <a:t>Loss begins the journey and remains at the center, because even when a child has a permanent family, it is crisis and/or trauma that create the circumstances… </a:t>
            </a:r>
            <a:r>
              <a:rPr lang="en-US" sz="3000" i="1" dirty="0">
                <a:latin typeface="+mn-lt"/>
                <a:ea typeface="Times New Roman" panose="02020603050405020304" pitchFamily="18" charset="0"/>
              </a:rPr>
              <a:t>T</a:t>
            </a:r>
            <a:r>
              <a:rPr lang="en-US" sz="3000" i="1" dirty="0">
                <a:effectLst/>
                <a:latin typeface="+mn-lt"/>
                <a:ea typeface="Times New Roman" panose="02020603050405020304" pitchFamily="18" charset="0"/>
              </a:rPr>
              <a:t>here is the first loss that led to the child being with the new family, and</a:t>
            </a:r>
            <a:r>
              <a:rPr lang="en-US" sz="3000" i="1" dirty="0">
                <a:latin typeface="+mn-lt"/>
                <a:ea typeface="Times New Roman" panose="02020603050405020304" pitchFamily="18" charset="0"/>
              </a:rPr>
              <a:t> </a:t>
            </a:r>
            <a:r>
              <a:rPr lang="en-US" sz="3000" i="1" dirty="0">
                <a:effectLst/>
                <a:latin typeface="+mn-lt"/>
                <a:ea typeface="Times New Roman" panose="02020603050405020304" pitchFamily="18" charset="0"/>
              </a:rPr>
              <a:t>then many secondary losses that continue to affect family members…throughout their lives. Some of these are vague and may be described as a feeling of distress and confusion about people who are physically absent but psychologically and emotionally present in their lives. And, these feelings can occur at any point in their lives. </a:t>
            </a:r>
            <a:r>
              <a:rPr lang="en-US" sz="3000" i="1" dirty="0">
                <a:latin typeface="+mn-lt"/>
                <a:ea typeface="Times New Roman" panose="02020603050405020304" pitchFamily="18" charset="0"/>
              </a:rPr>
              <a:t>Children</a:t>
            </a:r>
            <a:r>
              <a:rPr lang="en-US" sz="3000" i="1" dirty="0">
                <a:effectLst/>
                <a:latin typeface="+mn-lt"/>
                <a:ea typeface="Times New Roman" panose="02020603050405020304" pitchFamily="18" charset="0"/>
              </a:rPr>
              <a:t> lose both their birth/first families; siblings, grandparents, aunts and uncles, and cousins. They may lose cultural, racial and ethnic connections and/or their language of origin. If they are separated as older children, they may also lose friends, foster families, pets, schools, neighborhoods, and familiar surroundings.*</a:t>
            </a:r>
          </a:p>
          <a:p>
            <a:pPr marL="0" marR="0" indent="0" fontAlgn="base">
              <a:spcBef>
                <a:spcPts val="0"/>
              </a:spcBef>
              <a:spcAft>
                <a:spcPts val="0"/>
              </a:spcAft>
              <a:buNone/>
            </a:pPr>
            <a:endParaRPr lang="en-US" sz="2600" i="1" dirty="0">
              <a:latin typeface="+mn-lt"/>
            </a:endParaRPr>
          </a:p>
          <a:p>
            <a:pPr marL="0" marR="0" indent="0" fontAlgn="base">
              <a:spcBef>
                <a:spcPts val="0"/>
              </a:spcBef>
              <a:spcAft>
                <a:spcPts val="0"/>
              </a:spcAft>
              <a:buNone/>
            </a:pPr>
            <a:endParaRPr lang="en-US" sz="2000" dirty="0">
              <a:latin typeface="+mn-lt"/>
            </a:endParaRPr>
          </a:p>
          <a:p>
            <a:pPr marL="0" marR="0" indent="0" fontAlgn="base">
              <a:spcBef>
                <a:spcPts val="0"/>
              </a:spcBef>
              <a:spcAft>
                <a:spcPts val="0"/>
              </a:spcAft>
              <a:buNone/>
            </a:pPr>
            <a:r>
              <a:rPr lang="en-US" sz="2000" dirty="0">
                <a:latin typeface="+mn-lt"/>
              </a:rPr>
              <a:t>*</a:t>
            </a:r>
            <a:r>
              <a:rPr lang="en-US" sz="1400" dirty="0">
                <a:latin typeface="+mn-lt"/>
              </a:rPr>
              <a:t>Summary of The Seven Core Issues, 2020</a:t>
            </a:r>
          </a:p>
          <a:p>
            <a:endParaRPr lang="en-US" dirty="0"/>
          </a:p>
        </p:txBody>
      </p:sp>
      <p:sp>
        <p:nvSpPr>
          <p:cNvPr id="4" name="Slide Number Placeholder 3">
            <a:extLst>
              <a:ext uri="{FF2B5EF4-FFF2-40B4-BE49-F238E27FC236}">
                <a16:creationId xmlns:a16="http://schemas.microsoft.com/office/drawing/2014/main" id="{49C07A79-FDB6-4748-B7CE-6ED40B1FC4C8}"/>
              </a:ext>
            </a:extLst>
          </p:cNvPr>
          <p:cNvSpPr>
            <a:spLocks noGrp="1"/>
          </p:cNvSpPr>
          <p:nvPr>
            <p:ph type="sldNum" sz="quarter" idx="4"/>
          </p:nvPr>
        </p:nvSpPr>
        <p:spPr/>
        <p:txBody>
          <a:bodyPr/>
          <a:lstStyle/>
          <a:p>
            <a:fld id="{773137DE-5778-4973-8EC8-21DEEF19827C}" type="slidenum">
              <a:rPr lang="en-US" smtClean="0"/>
              <a:pPr/>
              <a:t>16</a:t>
            </a:fld>
            <a:endParaRPr lang="en-US" dirty="0"/>
          </a:p>
        </p:txBody>
      </p:sp>
    </p:spTree>
    <p:extLst>
      <p:ext uri="{BB962C8B-B14F-4D97-AF65-F5344CB8AC3E}">
        <p14:creationId xmlns:p14="http://schemas.microsoft.com/office/powerpoint/2010/main" val="149543057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54246" y="1928305"/>
            <a:ext cx="8222762" cy="4528752"/>
          </a:xfrm>
        </p:spPr>
        <p:txBody>
          <a:bodyPr>
            <a:normAutofit/>
          </a:bodyPr>
          <a:lstStyle/>
          <a:p>
            <a:pPr marL="0" indent="0">
              <a:buNone/>
            </a:pPr>
            <a:endParaRPr lang="en-US" dirty="0" smtClean="0"/>
          </a:p>
          <a:p>
            <a:pPr marL="34925" indent="0">
              <a:buNone/>
            </a:pPr>
            <a:r>
              <a:rPr lang="en-US" sz="2400" dirty="0" smtClean="0"/>
              <a:t>25)	A case manager only needs to make one attempt to contact a child’s parent to inquire about their position regarding the recommended mental health treatment for the child. </a:t>
            </a:r>
          </a:p>
          <a:p>
            <a:pPr lvl="1"/>
            <a:r>
              <a:rPr lang="en-US" sz="2250" dirty="0" smtClean="0"/>
              <a:t>True</a:t>
            </a:r>
          </a:p>
          <a:p>
            <a:pPr lvl="1"/>
            <a:r>
              <a:rPr lang="en-US" sz="2250" dirty="0" smtClean="0"/>
              <a:t>False</a:t>
            </a:r>
          </a:p>
          <a:p>
            <a:pPr lvl="1"/>
            <a:endParaRPr lang="en-US" sz="225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160</a:t>
            </a:fld>
            <a:endParaRPr lang="en-US"/>
          </a:p>
        </p:txBody>
      </p:sp>
    </p:spTree>
    <p:extLst>
      <p:ext uri="{BB962C8B-B14F-4D97-AF65-F5344CB8AC3E}">
        <p14:creationId xmlns:p14="http://schemas.microsoft.com/office/powerpoint/2010/main" val="357189284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54246" y="1928305"/>
            <a:ext cx="8222762" cy="4528752"/>
          </a:xfrm>
        </p:spPr>
        <p:txBody>
          <a:bodyPr>
            <a:normAutofit/>
          </a:bodyPr>
          <a:lstStyle/>
          <a:p>
            <a:pPr marL="0" indent="0">
              <a:buNone/>
            </a:pPr>
            <a:endParaRPr lang="en-US" dirty="0" smtClean="0"/>
          </a:p>
          <a:p>
            <a:pPr marL="34925" indent="0">
              <a:buNone/>
            </a:pPr>
            <a:r>
              <a:rPr lang="en-US" sz="2400" dirty="0" smtClean="0"/>
              <a:t>26)	A statewide Children’s Division Clinical Consultant would be consulted when: </a:t>
            </a:r>
          </a:p>
          <a:p>
            <a:pPr lvl="1"/>
            <a:r>
              <a:rPr lang="en-US" sz="2250" dirty="0" smtClean="0"/>
              <a:t>A child’s behavior has escalated in the resource home.</a:t>
            </a:r>
          </a:p>
          <a:p>
            <a:pPr lvl="1"/>
            <a:r>
              <a:rPr lang="en-US" sz="2250" dirty="0" smtClean="0"/>
              <a:t>The biological parents are not available for a consult.</a:t>
            </a:r>
          </a:p>
          <a:p>
            <a:pPr lvl="1"/>
            <a:r>
              <a:rPr lang="en-US" sz="2250" dirty="0" smtClean="0"/>
              <a:t>The biological parents oppose a course of treatment.</a:t>
            </a:r>
          </a:p>
          <a:p>
            <a:pPr lvl="1"/>
            <a:r>
              <a:rPr lang="en-US" sz="2250" dirty="0" smtClean="0"/>
              <a:t>The biological parents have differing opinions as to the course of treatment.</a:t>
            </a:r>
          </a:p>
          <a:p>
            <a:pPr lvl="1"/>
            <a:r>
              <a:rPr lang="en-US" sz="2250" dirty="0" smtClean="0"/>
              <a:t>Choice B and C</a:t>
            </a:r>
          </a:p>
          <a:p>
            <a:pPr lvl="1"/>
            <a:r>
              <a:rPr lang="en-US" sz="2250" dirty="0" smtClean="0"/>
              <a:t>Choice C and D </a:t>
            </a:r>
          </a:p>
          <a:p>
            <a:pPr lvl="1"/>
            <a:endParaRPr lang="en-US" sz="2250"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161</a:t>
            </a:fld>
            <a:endParaRPr lang="en-US"/>
          </a:p>
        </p:txBody>
      </p:sp>
    </p:spTree>
    <p:extLst>
      <p:ext uri="{BB962C8B-B14F-4D97-AF65-F5344CB8AC3E}">
        <p14:creationId xmlns:p14="http://schemas.microsoft.com/office/powerpoint/2010/main" val="386574673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54246" y="1928305"/>
            <a:ext cx="8222762" cy="4528752"/>
          </a:xfrm>
        </p:spPr>
        <p:txBody>
          <a:bodyPr>
            <a:normAutofit/>
          </a:bodyPr>
          <a:lstStyle/>
          <a:p>
            <a:pPr marL="0" indent="0">
              <a:buNone/>
            </a:pPr>
            <a:endParaRPr lang="en-US" dirty="0" smtClean="0"/>
          </a:p>
          <a:p>
            <a:pPr marL="34925" indent="0">
              <a:buNone/>
            </a:pPr>
            <a:r>
              <a:rPr lang="en-US" sz="2400" dirty="0" smtClean="0"/>
              <a:t>27)	When a parent is opposed to a proposed course of non-routine treatment, the Case Manager should: </a:t>
            </a:r>
          </a:p>
          <a:p>
            <a:pPr lvl="1"/>
            <a:r>
              <a:rPr lang="en-US" sz="2250" dirty="0" smtClean="0"/>
              <a:t>Request approval for treatment from the Guardian ad Litem.</a:t>
            </a:r>
          </a:p>
          <a:p>
            <a:pPr lvl="1"/>
            <a:r>
              <a:rPr lang="en-US" sz="2250" dirty="0" smtClean="0"/>
              <a:t>Require the parent to express their opposition in writing.</a:t>
            </a:r>
          </a:p>
          <a:p>
            <a:pPr lvl="1"/>
            <a:r>
              <a:rPr lang="en-US" sz="2250" dirty="0" smtClean="0"/>
              <a:t>Offer the opportunity for the parents to consult with the child’s health care provider.</a:t>
            </a:r>
          </a:p>
          <a:p>
            <a:pPr lvl="1"/>
            <a:r>
              <a:rPr lang="en-US" sz="2250" dirty="0" smtClean="0"/>
              <a:t>Explain to the parent why the child must receive treatment.</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162</a:t>
            </a:fld>
            <a:endParaRPr lang="en-US"/>
          </a:p>
        </p:txBody>
      </p:sp>
    </p:spTree>
    <p:extLst>
      <p:ext uri="{BB962C8B-B14F-4D97-AF65-F5344CB8AC3E}">
        <p14:creationId xmlns:p14="http://schemas.microsoft.com/office/powerpoint/2010/main" val="99482307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54246" y="1928305"/>
            <a:ext cx="8222762" cy="4528752"/>
          </a:xfrm>
        </p:spPr>
        <p:txBody>
          <a:bodyPr>
            <a:normAutofit/>
          </a:bodyPr>
          <a:lstStyle/>
          <a:p>
            <a:pPr marL="0" indent="0">
              <a:buNone/>
            </a:pPr>
            <a:endParaRPr lang="en-US" dirty="0" smtClean="0"/>
          </a:p>
          <a:p>
            <a:pPr marL="34925" indent="0">
              <a:buNone/>
            </a:pPr>
            <a:r>
              <a:rPr lang="en-US" sz="2400" dirty="0" smtClean="0"/>
              <a:t>28)	Children’s Division/Contracted Case Management staff must provide the consent for in patient psychiatric admission but will not provide broad consent for the use of psychotropic medication.</a:t>
            </a:r>
          </a:p>
          <a:p>
            <a:pPr lvl="1"/>
            <a:r>
              <a:rPr lang="en-US" sz="2250" dirty="0" smtClean="0"/>
              <a:t>True</a:t>
            </a:r>
          </a:p>
          <a:p>
            <a:pPr lvl="1"/>
            <a:r>
              <a:rPr lang="en-US" sz="2250" dirty="0" smtClean="0"/>
              <a:t>False </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163</a:t>
            </a:fld>
            <a:endParaRPr lang="en-US"/>
          </a:p>
        </p:txBody>
      </p:sp>
    </p:spTree>
    <p:extLst>
      <p:ext uri="{BB962C8B-B14F-4D97-AF65-F5344CB8AC3E}">
        <p14:creationId xmlns:p14="http://schemas.microsoft.com/office/powerpoint/2010/main" val="40220139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54246" y="1928305"/>
            <a:ext cx="8222762" cy="4528752"/>
          </a:xfrm>
        </p:spPr>
        <p:txBody>
          <a:bodyPr>
            <a:normAutofit/>
          </a:bodyPr>
          <a:lstStyle/>
          <a:p>
            <a:pPr marL="0" indent="0">
              <a:buNone/>
            </a:pPr>
            <a:endParaRPr lang="en-US" dirty="0" smtClean="0"/>
          </a:p>
          <a:p>
            <a:pPr marL="34925" indent="0">
              <a:buNone/>
            </a:pPr>
            <a:r>
              <a:rPr lang="en-US" sz="2400" dirty="0" smtClean="0"/>
              <a:t>29)	Use of emergency psychotropic medication should occur only in _____ and _____ circumstances.</a:t>
            </a:r>
          </a:p>
          <a:p>
            <a:pPr lvl="1"/>
            <a:r>
              <a:rPr lang="en-US" sz="2250" dirty="0" smtClean="0"/>
              <a:t>Rare and Exceptional</a:t>
            </a:r>
          </a:p>
          <a:p>
            <a:pPr lvl="1"/>
            <a:r>
              <a:rPr lang="en-US" sz="2250" dirty="0" smtClean="0"/>
              <a:t>Common and usual</a:t>
            </a:r>
          </a:p>
          <a:p>
            <a:pPr lvl="1"/>
            <a:r>
              <a:rPr lang="en-US" sz="2250" dirty="0" smtClean="0"/>
              <a:t>Isolated and lonely</a:t>
            </a:r>
          </a:p>
          <a:p>
            <a:pPr lvl="1"/>
            <a:r>
              <a:rPr lang="en-US" sz="2250" dirty="0" smtClean="0"/>
              <a:t>Hot and cold </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164</a:t>
            </a:fld>
            <a:endParaRPr lang="en-US"/>
          </a:p>
        </p:txBody>
      </p:sp>
    </p:spTree>
    <p:extLst>
      <p:ext uri="{BB962C8B-B14F-4D97-AF65-F5344CB8AC3E}">
        <p14:creationId xmlns:p14="http://schemas.microsoft.com/office/powerpoint/2010/main" val="28472726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a:xfrm>
            <a:off x="454246" y="1928305"/>
            <a:ext cx="8222762" cy="4528752"/>
          </a:xfrm>
        </p:spPr>
        <p:txBody>
          <a:bodyPr>
            <a:normAutofit/>
          </a:bodyPr>
          <a:lstStyle/>
          <a:p>
            <a:pPr marL="0" indent="0">
              <a:buNone/>
            </a:pPr>
            <a:endParaRPr lang="en-US" dirty="0" smtClean="0"/>
          </a:p>
          <a:p>
            <a:pPr marL="34925" indent="0">
              <a:buNone/>
            </a:pPr>
            <a:r>
              <a:rPr lang="en-US" sz="2400" dirty="0" smtClean="0"/>
              <a:t>30)	Why talk with child/youth about psychotropic medications? Check all that apply.</a:t>
            </a:r>
          </a:p>
          <a:p>
            <a:pPr lvl="1"/>
            <a:r>
              <a:rPr lang="en-US" sz="2250" dirty="0" smtClean="0"/>
              <a:t>It supports the child in understanding how to make informed consent decisions when they become an adult.</a:t>
            </a:r>
          </a:p>
          <a:p>
            <a:pPr lvl="1"/>
            <a:r>
              <a:rPr lang="en-US" sz="2250" dirty="0" smtClean="0"/>
              <a:t>It decreases stability for the child.</a:t>
            </a:r>
          </a:p>
          <a:p>
            <a:pPr lvl="1"/>
            <a:r>
              <a:rPr lang="en-US" sz="2250" dirty="0" smtClean="0"/>
              <a:t>It creates worry and concern for the child.</a:t>
            </a:r>
          </a:p>
          <a:p>
            <a:pPr lvl="1"/>
            <a:r>
              <a:rPr lang="en-US" sz="2250" dirty="0" smtClean="0"/>
              <a:t>It stimulates the brain development in the hippocampus.</a:t>
            </a:r>
          </a:p>
          <a:p>
            <a:pPr lvl="1"/>
            <a:r>
              <a:rPr lang="en-US" sz="2250" dirty="0" smtClean="0"/>
              <a:t>It helps the child feel more in control and builds trust in the relationship.</a:t>
            </a:r>
          </a:p>
          <a:p>
            <a:pPr lvl="1"/>
            <a:r>
              <a:rPr lang="en-US" sz="2250" dirty="0" smtClean="0"/>
              <a:t>It may make treatment more successful. </a:t>
            </a:r>
          </a:p>
        </p:txBody>
      </p:sp>
      <p:sp>
        <p:nvSpPr>
          <p:cNvPr id="4" name="Slide Number Placeholder 3"/>
          <p:cNvSpPr>
            <a:spLocks noGrp="1"/>
          </p:cNvSpPr>
          <p:nvPr>
            <p:ph type="sldNum" sz="quarter" idx="4294967295"/>
          </p:nvPr>
        </p:nvSpPr>
        <p:spPr/>
        <p:txBody>
          <a:bodyPr/>
          <a:lstStyle/>
          <a:p>
            <a:fld id="{59A7CB79-F04C-440B-87EB-5F1DE63912BD}" type="slidenum">
              <a:rPr lang="en-US" smtClean="0"/>
              <a:t>165</a:t>
            </a:fld>
            <a:endParaRPr lang="en-US"/>
          </a:p>
        </p:txBody>
      </p:sp>
    </p:spTree>
    <p:extLst>
      <p:ext uri="{BB962C8B-B14F-4D97-AF65-F5344CB8AC3E}">
        <p14:creationId xmlns:p14="http://schemas.microsoft.com/office/powerpoint/2010/main" val="118275340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ANswers</a:t>
            </a:r>
            <a:endParaRPr lang="en-US" dirty="0"/>
          </a:p>
        </p:txBody>
      </p:sp>
      <p:sp>
        <p:nvSpPr>
          <p:cNvPr id="3" name="Content Placeholder 2"/>
          <p:cNvSpPr>
            <a:spLocks noGrp="1"/>
          </p:cNvSpPr>
          <p:nvPr>
            <p:ph idx="1"/>
          </p:nvPr>
        </p:nvSpPr>
        <p:spPr>
          <a:xfrm>
            <a:off x="454246" y="1928305"/>
            <a:ext cx="8222762" cy="4528752"/>
          </a:xfrm>
        </p:spPr>
        <p:txBody>
          <a:bodyPr>
            <a:normAutofit/>
          </a:bodyPr>
          <a:lstStyle/>
          <a:p>
            <a:pPr marL="342900" indent="-342900">
              <a:buFont typeface="+mj-lt"/>
              <a:buAutoNum type="arabicPeriod"/>
            </a:pPr>
            <a:r>
              <a:rPr lang="en-US" dirty="0" smtClean="0">
                <a:solidFill>
                  <a:schemeClr val="tx1"/>
                </a:solidFill>
              </a:rPr>
              <a:t>False</a:t>
            </a:r>
          </a:p>
          <a:p>
            <a:pPr marL="342900" indent="-342900">
              <a:buFont typeface="+mj-lt"/>
              <a:buAutoNum type="arabicPeriod"/>
            </a:pPr>
            <a:r>
              <a:rPr lang="en-US" dirty="0" smtClean="0">
                <a:solidFill>
                  <a:schemeClr val="tx1"/>
                </a:solidFill>
              </a:rPr>
              <a:t>True</a:t>
            </a:r>
          </a:p>
          <a:p>
            <a:pPr marL="342900" indent="-342900">
              <a:buFont typeface="+mj-lt"/>
              <a:buAutoNum type="arabicPeriod"/>
            </a:pPr>
            <a:r>
              <a:rPr lang="en-US" dirty="0" smtClean="0">
                <a:solidFill>
                  <a:schemeClr val="tx1"/>
                </a:solidFill>
              </a:rPr>
              <a:t>True</a:t>
            </a:r>
          </a:p>
          <a:p>
            <a:pPr marL="342900" indent="-342900">
              <a:buFont typeface="+mj-lt"/>
              <a:buAutoNum type="arabicPeriod"/>
            </a:pPr>
            <a:r>
              <a:rPr lang="en-US" dirty="0" smtClean="0">
                <a:solidFill>
                  <a:schemeClr val="tx1"/>
                </a:solidFill>
              </a:rPr>
              <a:t>True</a:t>
            </a:r>
          </a:p>
          <a:p>
            <a:pPr marL="342900" indent="-342900">
              <a:buFont typeface="+mj-lt"/>
              <a:buAutoNum type="arabicPeriod"/>
            </a:pPr>
            <a:r>
              <a:rPr lang="en-US" dirty="0" smtClean="0">
                <a:solidFill>
                  <a:schemeClr val="tx1"/>
                </a:solidFill>
              </a:rPr>
              <a:t>All of the above</a:t>
            </a:r>
          </a:p>
          <a:p>
            <a:pPr marL="342900" indent="-342900">
              <a:buFont typeface="+mj-lt"/>
              <a:buAutoNum type="arabicPeriod"/>
            </a:pPr>
            <a:r>
              <a:rPr lang="en-US" dirty="0" smtClean="0">
                <a:solidFill>
                  <a:schemeClr val="tx1"/>
                </a:solidFill>
              </a:rPr>
              <a:t>True</a:t>
            </a:r>
          </a:p>
          <a:p>
            <a:pPr marL="342900" indent="-342900">
              <a:buFont typeface="+mj-lt"/>
              <a:buAutoNum type="arabicPeriod"/>
            </a:pPr>
            <a:r>
              <a:rPr lang="en-US" dirty="0" smtClean="0">
                <a:solidFill>
                  <a:schemeClr val="tx1"/>
                </a:solidFill>
              </a:rPr>
              <a:t>Talk </a:t>
            </a:r>
            <a:r>
              <a:rPr lang="en-US" dirty="0">
                <a:solidFill>
                  <a:schemeClr val="tx1"/>
                </a:solidFill>
              </a:rPr>
              <a:t>to the prescribing physician or advanced practice nurse and follow his or her </a:t>
            </a:r>
            <a:r>
              <a:rPr lang="en-US" dirty="0" smtClean="0">
                <a:solidFill>
                  <a:schemeClr val="tx1"/>
                </a:solidFill>
              </a:rPr>
              <a:t>instructions</a:t>
            </a:r>
          </a:p>
          <a:p>
            <a:pPr marL="342900" indent="-342900">
              <a:buFont typeface="+mj-lt"/>
              <a:buAutoNum type="arabicPeriod"/>
            </a:pPr>
            <a:r>
              <a:rPr lang="en-US" dirty="0" smtClean="0">
                <a:solidFill>
                  <a:schemeClr val="tx1"/>
                </a:solidFill>
              </a:rPr>
              <a:t>ADHD</a:t>
            </a:r>
          </a:p>
          <a:p>
            <a:pPr marL="342900" indent="-342900">
              <a:buFont typeface="+mj-lt"/>
              <a:buAutoNum type="arabicPeriod"/>
            </a:pPr>
            <a:r>
              <a:rPr lang="en-US" dirty="0">
                <a:solidFill>
                  <a:schemeClr val="tx1"/>
                </a:solidFill>
              </a:rPr>
              <a:t>Psychosis, bipolar disorder, schizophrenia, autism, Tourette’s syndrome, severe </a:t>
            </a:r>
            <a:r>
              <a:rPr lang="en-US" dirty="0" smtClean="0">
                <a:solidFill>
                  <a:schemeClr val="tx1"/>
                </a:solidFill>
              </a:rPr>
              <a:t>aggression</a:t>
            </a:r>
          </a:p>
          <a:p>
            <a:pPr marL="342900" indent="-342900">
              <a:buFont typeface="+mj-lt"/>
              <a:buAutoNum type="arabicPeriod"/>
            </a:pPr>
            <a:r>
              <a:rPr lang="en-US" dirty="0" smtClean="0">
                <a:solidFill>
                  <a:schemeClr val="tx1"/>
                </a:solidFill>
              </a:rPr>
              <a:t>Antipsychotics and antidepressants</a:t>
            </a:r>
            <a:endParaRPr lang="en-US" dirty="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a:solidFill>
                <a:schemeClr val="tx1"/>
              </a:solidFill>
            </a:endParaRPr>
          </a:p>
        </p:txBody>
      </p:sp>
      <p:sp>
        <p:nvSpPr>
          <p:cNvPr id="4" name="Slide Number Placeholder 3"/>
          <p:cNvSpPr>
            <a:spLocks noGrp="1"/>
          </p:cNvSpPr>
          <p:nvPr>
            <p:ph type="sldNum" sz="quarter" idx="4294967295"/>
          </p:nvPr>
        </p:nvSpPr>
        <p:spPr/>
        <p:txBody>
          <a:bodyPr/>
          <a:lstStyle/>
          <a:p>
            <a:fld id="{59A7CB79-F04C-440B-87EB-5F1DE63912BD}" type="slidenum">
              <a:rPr lang="en-US" smtClean="0"/>
              <a:t>166</a:t>
            </a:fld>
            <a:endParaRPr lang="en-US"/>
          </a:p>
        </p:txBody>
      </p:sp>
    </p:spTree>
    <p:extLst>
      <p:ext uri="{BB962C8B-B14F-4D97-AF65-F5344CB8AC3E}">
        <p14:creationId xmlns:p14="http://schemas.microsoft.com/office/powerpoint/2010/main" val="14272143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ANswers</a:t>
            </a:r>
            <a:endParaRPr lang="en-US" dirty="0"/>
          </a:p>
        </p:txBody>
      </p:sp>
      <p:sp>
        <p:nvSpPr>
          <p:cNvPr id="3" name="Content Placeholder 2"/>
          <p:cNvSpPr>
            <a:spLocks noGrp="1"/>
          </p:cNvSpPr>
          <p:nvPr>
            <p:ph idx="1"/>
          </p:nvPr>
        </p:nvSpPr>
        <p:spPr>
          <a:xfrm>
            <a:off x="454246" y="1928305"/>
            <a:ext cx="8222762" cy="4528752"/>
          </a:xfrm>
        </p:spPr>
        <p:txBody>
          <a:bodyPr>
            <a:normAutofit/>
          </a:bodyPr>
          <a:lstStyle/>
          <a:p>
            <a:pPr marL="342900" indent="-342900">
              <a:buAutoNum type="arabicPeriod" startAt="11"/>
            </a:pPr>
            <a:r>
              <a:rPr lang="en-US" dirty="0" smtClean="0">
                <a:solidFill>
                  <a:schemeClr val="tx1"/>
                </a:solidFill>
              </a:rPr>
              <a:t>True</a:t>
            </a:r>
          </a:p>
          <a:p>
            <a:pPr marL="342900" indent="-342900">
              <a:buAutoNum type="arabicPeriod" startAt="11"/>
            </a:pPr>
            <a:r>
              <a:rPr lang="en-US" dirty="0">
                <a:solidFill>
                  <a:schemeClr val="tx1"/>
                </a:solidFill>
              </a:rPr>
              <a:t>Both a child being placed on psychotropic medication for the first time or a change in psychotropic medication </a:t>
            </a:r>
            <a:r>
              <a:rPr lang="en-US" dirty="0" smtClean="0">
                <a:solidFill>
                  <a:schemeClr val="tx1"/>
                </a:solidFill>
              </a:rPr>
              <a:t>	</a:t>
            </a:r>
          </a:p>
          <a:p>
            <a:pPr marL="342900" indent="-342900">
              <a:buAutoNum type="arabicPeriod" startAt="11"/>
            </a:pPr>
            <a:r>
              <a:rPr lang="en-US" dirty="0" smtClean="0">
                <a:solidFill>
                  <a:schemeClr val="tx1"/>
                </a:solidFill>
              </a:rPr>
              <a:t>True</a:t>
            </a:r>
          </a:p>
          <a:p>
            <a:pPr marL="342900" indent="-342900">
              <a:buAutoNum type="arabicPeriod" startAt="11"/>
            </a:pPr>
            <a:r>
              <a:rPr lang="en-US" dirty="0" smtClean="0">
                <a:solidFill>
                  <a:schemeClr val="tx1"/>
                </a:solidFill>
              </a:rPr>
              <a:t>False</a:t>
            </a:r>
          </a:p>
          <a:p>
            <a:pPr marL="342900" indent="-342900">
              <a:buAutoNum type="arabicPeriod" startAt="11"/>
            </a:pPr>
            <a:r>
              <a:rPr lang="en-US" dirty="0" smtClean="0">
                <a:solidFill>
                  <a:schemeClr val="tx1"/>
                </a:solidFill>
              </a:rPr>
              <a:t>Case Manager</a:t>
            </a:r>
          </a:p>
          <a:p>
            <a:pPr marL="342900" indent="-342900">
              <a:buAutoNum type="arabicPeriod" startAt="11"/>
            </a:pPr>
            <a:r>
              <a:rPr lang="en-US" dirty="0" smtClean="0">
                <a:solidFill>
                  <a:schemeClr val="tx1"/>
                </a:solidFill>
              </a:rPr>
              <a:t>Both A and C are correct</a:t>
            </a:r>
          </a:p>
          <a:p>
            <a:pPr marL="342900" indent="-342900">
              <a:buAutoNum type="arabicPeriod" startAt="11"/>
            </a:pPr>
            <a:r>
              <a:rPr lang="en-US" dirty="0" smtClean="0">
                <a:solidFill>
                  <a:schemeClr val="tx1"/>
                </a:solidFill>
              </a:rPr>
              <a:t>Routine or Standard care</a:t>
            </a:r>
          </a:p>
          <a:p>
            <a:pPr marL="342900" indent="-342900">
              <a:buAutoNum type="arabicPeriod" startAt="11"/>
            </a:pPr>
            <a:r>
              <a:rPr lang="en-US" dirty="0" smtClean="0">
                <a:solidFill>
                  <a:schemeClr val="tx1"/>
                </a:solidFill>
              </a:rPr>
              <a:t>False</a:t>
            </a:r>
          </a:p>
          <a:p>
            <a:pPr marL="342900" indent="-342900">
              <a:buAutoNum type="arabicPeriod" startAt="11"/>
            </a:pPr>
            <a:r>
              <a:rPr lang="en-US" dirty="0" smtClean="0">
                <a:solidFill>
                  <a:schemeClr val="tx1"/>
                </a:solidFill>
              </a:rPr>
              <a:t>Without</a:t>
            </a:r>
          </a:p>
          <a:p>
            <a:pPr marL="342900" indent="-342900">
              <a:buAutoNum type="arabicPeriod" startAt="11"/>
            </a:pPr>
            <a:r>
              <a:rPr lang="en-US" dirty="0" smtClean="0">
                <a:solidFill>
                  <a:schemeClr val="tx1"/>
                </a:solidFill>
              </a:rPr>
              <a:t>Once every 3 months</a:t>
            </a:r>
          </a:p>
          <a:p>
            <a:pPr marL="342900" indent="-342900">
              <a:buAutoNum type="arabicPeriod" startAt="11"/>
            </a:pPr>
            <a:endParaRPr lang="en-US" dirty="0" smtClean="0">
              <a:solidFill>
                <a:schemeClr val="tx1"/>
              </a:solidFill>
            </a:endParaRPr>
          </a:p>
          <a:p>
            <a:pPr marL="342900" indent="-342900">
              <a:buFont typeface="+mj-lt"/>
              <a:buAutoNum type="arabicPeriod"/>
            </a:pPr>
            <a:endParaRPr lang="en-US" dirty="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a:solidFill>
                <a:schemeClr val="tx1"/>
              </a:solidFill>
            </a:endParaRPr>
          </a:p>
        </p:txBody>
      </p:sp>
      <p:sp>
        <p:nvSpPr>
          <p:cNvPr id="4" name="Slide Number Placeholder 3"/>
          <p:cNvSpPr>
            <a:spLocks noGrp="1"/>
          </p:cNvSpPr>
          <p:nvPr>
            <p:ph type="sldNum" sz="quarter" idx="4294967295"/>
          </p:nvPr>
        </p:nvSpPr>
        <p:spPr/>
        <p:txBody>
          <a:bodyPr/>
          <a:lstStyle/>
          <a:p>
            <a:fld id="{59A7CB79-F04C-440B-87EB-5F1DE63912BD}" type="slidenum">
              <a:rPr lang="en-US" smtClean="0"/>
              <a:t>167</a:t>
            </a:fld>
            <a:endParaRPr lang="en-US"/>
          </a:p>
        </p:txBody>
      </p:sp>
    </p:spTree>
    <p:extLst>
      <p:ext uri="{BB962C8B-B14F-4D97-AF65-F5344CB8AC3E}">
        <p14:creationId xmlns:p14="http://schemas.microsoft.com/office/powerpoint/2010/main" val="410997781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ANswers</a:t>
            </a:r>
            <a:endParaRPr lang="en-US" dirty="0"/>
          </a:p>
        </p:txBody>
      </p:sp>
      <p:sp>
        <p:nvSpPr>
          <p:cNvPr id="3" name="Content Placeholder 2"/>
          <p:cNvSpPr>
            <a:spLocks noGrp="1"/>
          </p:cNvSpPr>
          <p:nvPr>
            <p:ph idx="1"/>
          </p:nvPr>
        </p:nvSpPr>
        <p:spPr>
          <a:xfrm>
            <a:off x="454246" y="1928305"/>
            <a:ext cx="8222762" cy="4528752"/>
          </a:xfrm>
        </p:spPr>
        <p:txBody>
          <a:bodyPr>
            <a:normAutofit/>
          </a:bodyPr>
          <a:lstStyle/>
          <a:p>
            <a:pPr marL="342900" indent="-342900">
              <a:buAutoNum type="arabicPeriod" startAt="21"/>
            </a:pPr>
            <a:r>
              <a:rPr lang="en-US" dirty="0" smtClean="0">
                <a:solidFill>
                  <a:schemeClr val="tx1"/>
                </a:solidFill>
              </a:rPr>
              <a:t>New medications, Mental Health services, and Medical procedures</a:t>
            </a:r>
          </a:p>
          <a:p>
            <a:pPr marL="342900" indent="-342900">
              <a:buAutoNum type="arabicPeriod" startAt="21"/>
            </a:pPr>
            <a:r>
              <a:rPr lang="en-US" dirty="0" smtClean="0">
                <a:solidFill>
                  <a:schemeClr val="tx1"/>
                </a:solidFill>
              </a:rPr>
              <a:t>All of the above</a:t>
            </a:r>
          </a:p>
          <a:p>
            <a:pPr marL="342900" indent="-342900">
              <a:buAutoNum type="arabicPeriod" startAt="21"/>
            </a:pPr>
            <a:r>
              <a:rPr lang="en-US" dirty="0" smtClean="0">
                <a:solidFill>
                  <a:schemeClr val="tx1"/>
                </a:solidFill>
              </a:rPr>
              <a:t>True</a:t>
            </a:r>
          </a:p>
          <a:p>
            <a:pPr marL="342900" indent="-342900">
              <a:buFont typeface="Wingdings 2" pitchFamily="18" charset="2"/>
              <a:buAutoNum type="arabicPeriod" startAt="21"/>
            </a:pPr>
            <a:r>
              <a:rPr lang="en-US" dirty="0">
                <a:solidFill>
                  <a:schemeClr val="tx1"/>
                </a:solidFill>
              </a:rPr>
              <a:t>The medication has been approved for one use, dosage or age group and the prescriber may choose to use it for other reasons in which they believe may be </a:t>
            </a:r>
            <a:r>
              <a:rPr lang="en-US" dirty="0" smtClean="0">
                <a:solidFill>
                  <a:schemeClr val="tx1"/>
                </a:solidFill>
              </a:rPr>
              <a:t>helpful </a:t>
            </a:r>
          </a:p>
          <a:p>
            <a:pPr marL="342900" indent="-342900">
              <a:buFont typeface="Wingdings 2" pitchFamily="18" charset="2"/>
              <a:buAutoNum type="arabicPeriod" startAt="21"/>
            </a:pPr>
            <a:r>
              <a:rPr lang="en-US" dirty="0" smtClean="0">
                <a:solidFill>
                  <a:schemeClr val="tx1"/>
                </a:solidFill>
              </a:rPr>
              <a:t>False</a:t>
            </a:r>
          </a:p>
          <a:p>
            <a:pPr marL="342900" indent="-342900">
              <a:buFont typeface="Wingdings 2" pitchFamily="18" charset="2"/>
              <a:buAutoNum type="arabicPeriod" startAt="21"/>
            </a:pPr>
            <a:r>
              <a:rPr lang="en-US" dirty="0" smtClean="0">
                <a:solidFill>
                  <a:schemeClr val="tx1"/>
                </a:solidFill>
              </a:rPr>
              <a:t>Choice C and D</a:t>
            </a:r>
          </a:p>
          <a:p>
            <a:pPr marL="342900" indent="-342900">
              <a:buFont typeface="Wingdings 2" pitchFamily="18" charset="2"/>
              <a:buAutoNum type="arabicPeriod" startAt="21"/>
            </a:pPr>
            <a:r>
              <a:rPr lang="en-US" dirty="0">
                <a:solidFill>
                  <a:schemeClr val="tx1"/>
                </a:solidFill>
              </a:rPr>
              <a:t>The medication has been approved for one use, dosage or age group and the prescriber may choose to use it for other reasons in which they believe may be </a:t>
            </a:r>
            <a:r>
              <a:rPr lang="en-US" dirty="0" smtClean="0">
                <a:solidFill>
                  <a:schemeClr val="tx1"/>
                </a:solidFill>
              </a:rPr>
              <a:t>helpful </a:t>
            </a:r>
          </a:p>
          <a:p>
            <a:pPr marL="342900" indent="-342900">
              <a:buFont typeface="Wingdings 2" pitchFamily="18" charset="2"/>
              <a:buAutoNum type="arabicPeriod" startAt="21"/>
            </a:pPr>
            <a:r>
              <a:rPr lang="en-US" dirty="0" smtClean="0">
                <a:solidFill>
                  <a:schemeClr val="tx1"/>
                </a:solidFill>
              </a:rPr>
              <a:t>True</a:t>
            </a:r>
          </a:p>
          <a:p>
            <a:pPr marL="342900" indent="-342900">
              <a:buFont typeface="Wingdings 2" pitchFamily="18" charset="2"/>
              <a:buAutoNum type="arabicPeriod" startAt="21"/>
            </a:pPr>
            <a:r>
              <a:rPr lang="en-US" dirty="0" smtClean="0">
                <a:solidFill>
                  <a:schemeClr val="tx1"/>
                </a:solidFill>
              </a:rPr>
              <a:t>Rare and Exceptional</a:t>
            </a:r>
          </a:p>
          <a:p>
            <a:pPr marL="342900" indent="-342900">
              <a:buFont typeface="Wingdings 2" pitchFamily="18" charset="2"/>
              <a:buAutoNum type="arabicPeriod" startAt="21"/>
            </a:pPr>
            <a:r>
              <a:rPr lang="en-US" dirty="0" smtClean="0">
                <a:solidFill>
                  <a:schemeClr val="tx1"/>
                </a:solidFill>
              </a:rPr>
              <a:t>It helps the child feel more in control and builds trust in the relationship, It may make treatment more successful and </a:t>
            </a:r>
            <a:r>
              <a:rPr lang="en-US" dirty="0">
                <a:solidFill>
                  <a:schemeClr val="tx1"/>
                </a:solidFill>
              </a:rPr>
              <a:t>It supports the child in understanding how to make informed consent decisions when they become an </a:t>
            </a:r>
            <a:r>
              <a:rPr lang="en-US" dirty="0" smtClean="0">
                <a:solidFill>
                  <a:schemeClr val="tx1"/>
                </a:solidFill>
              </a:rPr>
              <a:t>adult</a:t>
            </a:r>
            <a:endParaRPr lang="en-US" dirty="0">
              <a:solidFill>
                <a:schemeClr val="tx1"/>
              </a:solidFill>
            </a:endParaRPr>
          </a:p>
          <a:p>
            <a:pPr marL="342900" indent="-342900">
              <a:buFont typeface="Wingdings 2" pitchFamily="18" charset="2"/>
              <a:buAutoNum type="arabicPeriod" startAt="21"/>
            </a:pPr>
            <a:endParaRPr lang="en-US" dirty="0">
              <a:solidFill>
                <a:schemeClr val="tx1"/>
              </a:solidFill>
            </a:endParaRPr>
          </a:p>
          <a:p>
            <a:pPr marL="342900" indent="-342900">
              <a:buAutoNum type="arabicPeriod" startAt="21"/>
            </a:pPr>
            <a:endParaRPr lang="en-US" dirty="0" smtClean="0">
              <a:solidFill>
                <a:schemeClr val="tx1"/>
              </a:solidFill>
            </a:endParaRPr>
          </a:p>
          <a:p>
            <a:pPr marL="342900" indent="-342900">
              <a:buAutoNum type="arabicPeriod" startAt="21"/>
            </a:pPr>
            <a:endParaRPr lang="en-US" dirty="0" smtClean="0">
              <a:solidFill>
                <a:schemeClr val="tx1"/>
              </a:solidFill>
            </a:endParaRPr>
          </a:p>
          <a:p>
            <a:pPr marL="342900" indent="-342900">
              <a:buAutoNum type="arabicPeriod" startAt="21"/>
            </a:pPr>
            <a:endParaRPr lang="en-US" dirty="0" smtClean="0">
              <a:solidFill>
                <a:schemeClr val="tx1"/>
              </a:solidFill>
            </a:endParaRPr>
          </a:p>
          <a:p>
            <a:pPr marL="342900" indent="-342900">
              <a:buFont typeface="+mj-lt"/>
              <a:buAutoNum type="arabicPeriod"/>
            </a:pPr>
            <a:endParaRPr lang="en-US" dirty="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smtClean="0">
              <a:solidFill>
                <a:schemeClr val="tx1"/>
              </a:solidFill>
            </a:endParaRPr>
          </a:p>
          <a:p>
            <a:pPr marL="342900" indent="-342900">
              <a:buFont typeface="+mj-lt"/>
              <a:buAutoNum type="arabicPeriod"/>
            </a:pPr>
            <a:endParaRPr lang="en-US" dirty="0">
              <a:solidFill>
                <a:schemeClr val="tx1"/>
              </a:solidFill>
            </a:endParaRPr>
          </a:p>
        </p:txBody>
      </p:sp>
      <p:sp>
        <p:nvSpPr>
          <p:cNvPr id="4" name="Slide Number Placeholder 3"/>
          <p:cNvSpPr>
            <a:spLocks noGrp="1"/>
          </p:cNvSpPr>
          <p:nvPr>
            <p:ph type="sldNum" sz="quarter" idx="4294967295"/>
          </p:nvPr>
        </p:nvSpPr>
        <p:spPr/>
        <p:txBody>
          <a:bodyPr/>
          <a:lstStyle/>
          <a:p>
            <a:fld id="{59A7CB79-F04C-440B-87EB-5F1DE63912BD}" type="slidenum">
              <a:rPr lang="en-US" smtClean="0"/>
              <a:t>168</a:t>
            </a:fld>
            <a:endParaRPr lang="en-US"/>
          </a:p>
        </p:txBody>
      </p:sp>
    </p:spTree>
    <p:extLst>
      <p:ext uri="{BB962C8B-B14F-4D97-AF65-F5344CB8AC3E}">
        <p14:creationId xmlns:p14="http://schemas.microsoft.com/office/powerpoint/2010/main" val="402888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5A104-8D04-4F15-B829-C6BC86C866BE}"/>
              </a:ext>
            </a:extLst>
          </p:cNvPr>
          <p:cNvSpPr>
            <a:spLocks noGrp="1"/>
          </p:cNvSpPr>
          <p:nvPr>
            <p:ph type="title"/>
          </p:nvPr>
        </p:nvSpPr>
        <p:spPr/>
        <p:txBody>
          <a:bodyPr/>
          <a:lstStyle/>
          <a:p>
            <a:r>
              <a:rPr lang="en-US" dirty="0"/>
              <a:t>Intersecting Diagnoses</a:t>
            </a:r>
          </a:p>
        </p:txBody>
      </p:sp>
      <p:graphicFrame>
        <p:nvGraphicFramePr>
          <p:cNvPr id="5" name="Content Placeholder 4">
            <a:extLst>
              <a:ext uri="{FF2B5EF4-FFF2-40B4-BE49-F238E27FC236}">
                <a16:creationId xmlns:a16="http://schemas.microsoft.com/office/drawing/2014/main" id="{B7CDBA1F-0751-4670-BFA9-115C5BF34859}"/>
              </a:ext>
            </a:extLst>
          </p:cNvPr>
          <p:cNvGraphicFramePr>
            <a:graphicFrameLocks noGrp="1"/>
          </p:cNvGraphicFramePr>
          <p:nvPr>
            <p:ph idx="1"/>
            <p:extLst>
              <p:ext uri="{D42A27DB-BD31-4B8C-83A1-F6EECF244321}">
                <p14:modId xmlns:p14="http://schemas.microsoft.com/office/powerpoint/2010/main" val="1577249135"/>
              </p:ext>
            </p:extLst>
          </p:nvPr>
        </p:nvGraphicFramePr>
        <p:xfrm>
          <a:off x="232023" y="1569529"/>
          <a:ext cx="7340158" cy="5280589"/>
        </p:xfrm>
        <a:graphic>
          <a:graphicData uri="http://schemas.openxmlformats.org/drawingml/2006/table">
            <a:tbl>
              <a:tblPr firstRow="1" firstCol="1">
                <a:tableStyleId>{5C22544A-7EE6-4342-B048-85BDC9FD1C3A}</a:tableStyleId>
              </a:tblPr>
              <a:tblGrid>
                <a:gridCol w="2377418">
                  <a:extLst>
                    <a:ext uri="{9D8B030D-6E8A-4147-A177-3AD203B41FA5}">
                      <a16:colId xmlns:a16="http://schemas.microsoft.com/office/drawing/2014/main" val="1347646692"/>
                    </a:ext>
                  </a:extLst>
                </a:gridCol>
                <a:gridCol w="4962740">
                  <a:extLst>
                    <a:ext uri="{9D8B030D-6E8A-4147-A177-3AD203B41FA5}">
                      <a16:colId xmlns:a16="http://schemas.microsoft.com/office/drawing/2014/main" val="2971865828"/>
                    </a:ext>
                  </a:extLst>
                </a:gridCol>
              </a:tblGrid>
              <a:tr h="623265">
                <a:tc>
                  <a:txBody>
                    <a:bodyPr/>
                    <a:lstStyle/>
                    <a:p>
                      <a:pPr marL="0" marR="0">
                        <a:lnSpc>
                          <a:spcPct val="107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Disorder</a:t>
                      </a:r>
                    </a:p>
                  </a:txBody>
                  <a:tcPr marL="45982" marR="45982" marT="0" marB="0" anchor="ctr">
                    <a:lnL w="381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50000"/>
                      </a:schemeClr>
                    </a:solidFill>
                  </a:tcPr>
                </a:tc>
                <a:tc>
                  <a:txBody>
                    <a:bodyPr/>
                    <a:lstStyle/>
                    <a:p>
                      <a:pPr marL="0" marR="0">
                        <a:lnSpc>
                          <a:spcPct val="107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Diagnosis</a:t>
                      </a:r>
                    </a:p>
                  </a:txBody>
                  <a:tcPr marL="45982" marR="45982" marT="0" marB="0" anchor="ctr">
                    <a:lnL w="12700" cap="flat" cmpd="sng" algn="ctr">
                      <a:no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381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951247155"/>
                  </a:ext>
                </a:extLst>
              </a:tr>
              <a:tr h="656135">
                <a:tc>
                  <a:txBody>
                    <a:bodyPr/>
                    <a:lstStyle/>
                    <a:p>
                      <a:pPr marL="0" marR="0">
                        <a:lnSpc>
                          <a:spcPct val="107000"/>
                        </a:lnSpc>
                        <a:spcBef>
                          <a:spcPts val="0"/>
                        </a:spcBef>
                        <a:spcAft>
                          <a:spcPts val="0"/>
                        </a:spcAft>
                      </a:pPr>
                      <a:r>
                        <a:rPr lang="en-US" sz="1400" b="1" dirty="0">
                          <a:solidFill>
                            <a:schemeClr val="tx2"/>
                          </a:solidFill>
                          <a:effectLst/>
                        </a:rPr>
                        <a:t>Anxiety Disorders</a:t>
                      </a:r>
                      <a:endPar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381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2"/>
                          </a:solidFill>
                          <a:effectLst/>
                        </a:rPr>
                        <a:t>Avoidance of what’s feared, hyperarousal when exposed to what’s feared, sleep problems, hypervigilance, and increased startle reactions </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12700" cap="flat" cmpd="sng" algn="ctr">
                      <a:no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75486293"/>
                  </a:ext>
                </a:extLst>
              </a:tr>
              <a:tr h="878581">
                <a:tc>
                  <a:txBody>
                    <a:bodyPr/>
                    <a:lstStyle/>
                    <a:p>
                      <a:pPr marL="0" marR="0">
                        <a:lnSpc>
                          <a:spcPct val="107000"/>
                        </a:lnSpc>
                        <a:spcBef>
                          <a:spcPts val="0"/>
                        </a:spcBef>
                        <a:spcAft>
                          <a:spcPts val="0"/>
                        </a:spcAft>
                      </a:pPr>
                      <a:r>
                        <a:rPr lang="en-US" sz="1400" b="1" dirty="0">
                          <a:solidFill>
                            <a:schemeClr val="tx2"/>
                          </a:solidFill>
                          <a:effectLst/>
                        </a:rPr>
                        <a:t>Attention Deficit Disorder (ADD)/ Attention Deficit Child Hyperactivity Disorder (ADHD)</a:t>
                      </a:r>
                      <a:endPar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381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2"/>
                          </a:solidFill>
                          <a:effectLst/>
                        </a:rPr>
                        <a:t>Restless, hyperactive, disorganized, and/or agitated activity; difficulty sleeping, poor concentration, and high physical activity </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12700" cap="flat" cmpd="sng" algn="ctr">
                      <a:no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232885792"/>
                  </a:ext>
                </a:extLst>
              </a:tr>
              <a:tr h="656135">
                <a:tc>
                  <a:txBody>
                    <a:bodyPr/>
                    <a:lstStyle/>
                    <a:p>
                      <a:pPr marL="0" marR="0">
                        <a:lnSpc>
                          <a:spcPct val="107000"/>
                        </a:lnSpc>
                        <a:spcBef>
                          <a:spcPts val="0"/>
                        </a:spcBef>
                        <a:spcAft>
                          <a:spcPts val="0"/>
                        </a:spcAft>
                      </a:pPr>
                      <a:r>
                        <a:rPr lang="en-US" sz="1400" b="1" dirty="0">
                          <a:solidFill>
                            <a:schemeClr val="tx2"/>
                          </a:solidFill>
                          <a:effectLst/>
                        </a:rPr>
                        <a:t>Bipolar Disorder</a:t>
                      </a:r>
                      <a:endPar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381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2"/>
                          </a:solidFill>
                          <a:effectLst/>
                        </a:rPr>
                        <a:t>Hyperarousal and other anxiety symptoms; traumatic reenactments, mimicking aggressive or hypersexual behavior; making manic-sounding statements</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12700" cap="flat" cmpd="sng" algn="ctr">
                      <a:no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599512954"/>
                  </a:ext>
                </a:extLst>
              </a:tr>
              <a:tr h="778824">
                <a:tc>
                  <a:txBody>
                    <a:bodyPr/>
                    <a:lstStyle/>
                    <a:p>
                      <a:pPr marL="0" marR="0">
                        <a:lnSpc>
                          <a:spcPct val="107000"/>
                        </a:lnSpc>
                        <a:spcBef>
                          <a:spcPts val="0"/>
                        </a:spcBef>
                        <a:spcAft>
                          <a:spcPts val="0"/>
                        </a:spcAft>
                      </a:pPr>
                      <a:r>
                        <a:rPr lang="en-US" sz="1400" b="1" dirty="0">
                          <a:solidFill>
                            <a:schemeClr val="tx2"/>
                          </a:solidFill>
                          <a:effectLst/>
                        </a:rPr>
                        <a:t>Major Depressive Disorder</a:t>
                      </a:r>
                      <a:endPar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381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2"/>
                          </a:solidFill>
                          <a:effectLst/>
                        </a:rPr>
                        <a:t>Self-injury, avoiding trauma reminders, social withdrawal, emotional numbing, and/or sleep difficulties</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12700" cap="flat" cmpd="sng" algn="ctr">
                      <a:no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77578709"/>
                  </a:ext>
                </a:extLst>
              </a:tr>
              <a:tr h="433691">
                <a:tc>
                  <a:txBody>
                    <a:bodyPr/>
                    <a:lstStyle/>
                    <a:p>
                      <a:pPr marL="0" marR="0">
                        <a:lnSpc>
                          <a:spcPct val="107000"/>
                        </a:lnSpc>
                        <a:spcBef>
                          <a:spcPts val="0"/>
                        </a:spcBef>
                        <a:spcAft>
                          <a:spcPts val="0"/>
                        </a:spcAft>
                      </a:pPr>
                      <a:r>
                        <a:rPr lang="en-US" sz="1400" b="1" dirty="0">
                          <a:solidFill>
                            <a:schemeClr val="tx2"/>
                          </a:solidFill>
                          <a:effectLst/>
                        </a:rPr>
                        <a:t>Oppositional Defiant Disorder</a:t>
                      </a:r>
                      <a:endPar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381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2"/>
                          </a:solidFill>
                          <a:effectLst/>
                        </a:rPr>
                        <a:t>Angry outbursts and irritability </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12700" cap="flat" cmpd="sng" algn="ctr">
                      <a:no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194334189"/>
                  </a:ext>
                </a:extLst>
              </a:tr>
              <a:tr h="656135">
                <a:tc>
                  <a:txBody>
                    <a:bodyPr/>
                    <a:lstStyle/>
                    <a:p>
                      <a:pPr marL="0" marR="0">
                        <a:lnSpc>
                          <a:spcPct val="107000"/>
                        </a:lnSpc>
                        <a:spcBef>
                          <a:spcPts val="0"/>
                        </a:spcBef>
                        <a:spcAft>
                          <a:spcPts val="0"/>
                        </a:spcAft>
                      </a:pPr>
                      <a:r>
                        <a:rPr lang="en-US" sz="1400" b="1" dirty="0">
                          <a:solidFill>
                            <a:schemeClr val="tx2"/>
                          </a:solidFill>
                          <a:effectLst/>
                        </a:rPr>
                        <a:t>Psychotic Disorders</a:t>
                      </a:r>
                      <a:endPar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381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2"/>
                          </a:solidFill>
                          <a:effectLst/>
                        </a:rPr>
                        <a:t>Severely agitated, hypervigilance, flashbacks, sleep disturbance, numbing, and/or social withdrawal, unusual perceptions </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12700" cap="flat" cmpd="sng" algn="ctr">
                      <a:no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411816624"/>
                  </a:ext>
                </a:extLst>
              </a:tr>
              <a:tr h="511729">
                <a:tc>
                  <a:txBody>
                    <a:bodyPr/>
                    <a:lstStyle/>
                    <a:p>
                      <a:pPr marL="0" marR="0">
                        <a:lnSpc>
                          <a:spcPct val="107000"/>
                        </a:lnSpc>
                        <a:spcBef>
                          <a:spcPts val="0"/>
                        </a:spcBef>
                        <a:spcAft>
                          <a:spcPts val="0"/>
                        </a:spcAft>
                      </a:pPr>
                      <a:r>
                        <a:rPr lang="en-US" sz="1400" b="1" dirty="0">
                          <a:solidFill>
                            <a:schemeClr val="tx2"/>
                          </a:solidFill>
                          <a:effectLst/>
                        </a:rPr>
                        <a:t>Substance Abuse Disorder</a:t>
                      </a:r>
                      <a:endPar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381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2"/>
                          </a:solidFill>
                          <a:effectLst/>
                        </a:rPr>
                        <a:t>Drugs and/or alcohol used to numb or avoid trauma reminders </a:t>
                      </a:r>
                      <a:endParaRPr lang="en-US"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82" marR="45982" marT="0" marB="0" anchor="ctr">
                    <a:lnL w="12700" cap="flat" cmpd="sng" algn="ctr">
                      <a:noFill/>
                      <a:prstDash val="solid"/>
                      <a:round/>
                      <a:headEnd type="none" w="med" len="med"/>
                      <a:tailEnd type="none" w="med" len="med"/>
                    </a:lnL>
                    <a:lnR w="28575" cap="flat" cmpd="sng" algn="ctr">
                      <a:solidFill>
                        <a:schemeClr val="tx2">
                          <a:lumMod val="75000"/>
                        </a:schemeClr>
                      </a:solidFill>
                      <a:prstDash val="solid"/>
                      <a:round/>
                      <a:headEnd type="none" w="med" len="med"/>
                      <a:tailEnd type="none" w="med" len="med"/>
                    </a:lnR>
                    <a:lnT w="127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820130777"/>
                  </a:ext>
                </a:extLst>
              </a:tr>
            </a:tbl>
          </a:graphicData>
        </a:graphic>
      </p:graphicFrame>
      <p:sp>
        <p:nvSpPr>
          <p:cNvPr id="2" name="TextBox 1">
            <a:extLst>
              <a:ext uri="{FF2B5EF4-FFF2-40B4-BE49-F238E27FC236}">
                <a16:creationId xmlns:a16="http://schemas.microsoft.com/office/drawing/2014/main" id="{88D5E164-1D19-40A4-91D5-973115F99BB8}"/>
              </a:ext>
            </a:extLst>
          </p:cNvPr>
          <p:cNvSpPr txBox="1"/>
          <p:nvPr/>
        </p:nvSpPr>
        <p:spPr>
          <a:xfrm rot="5400000">
            <a:off x="5593258" y="4163309"/>
            <a:ext cx="4665732" cy="707886"/>
          </a:xfrm>
          <a:prstGeom prst="rect">
            <a:avLst/>
          </a:prstGeom>
          <a:solidFill>
            <a:schemeClr val="tx2">
              <a:lumMod val="75000"/>
            </a:schemeClr>
          </a:solidFill>
        </p:spPr>
        <p:txBody>
          <a:bodyPr wrap="square" rtlCol="0">
            <a:spAutoFit/>
          </a:bodyPr>
          <a:lstStyle/>
          <a:p>
            <a:pPr algn="ctr"/>
            <a:r>
              <a:rPr lang="en-US" sz="4000" dirty="0">
                <a:solidFill>
                  <a:schemeClr val="bg1"/>
                </a:solidFill>
              </a:rPr>
              <a:t>TRAUMA</a:t>
            </a:r>
          </a:p>
        </p:txBody>
      </p:sp>
      <p:sp>
        <p:nvSpPr>
          <p:cNvPr id="4" name="Slide Number Placeholder 3">
            <a:extLst>
              <a:ext uri="{FF2B5EF4-FFF2-40B4-BE49-F238E27FC236}">
                <a16:creationId xmlns:a16="http://schemas.microsoft.com/office/drawing/2014/main" id="{B090E19F-7D58-4776-AE71-D84A33CB320D}"/>
              </a:ext>
            </a:extLst>
          </p:cNvPr>
          <p:cNvSpPr>
            <a:spLocks noGrp="1"/>
          </p:cNvSpPr>
          <p:nvPr>
            <p:ph type="sldNum" sz="quarter" idx="4"/>
          </p:nvPr>
        </p:nvSpPr>
        <p:spPr/>
        <p:txBody>
          <a:bodyPr/>
          <a:lstStyle/>
          <a:p>
            <a:fld id="{773137DE-5778-4973-8EC8-21DEEF19827C}" type="slidenum">
              <a:rPr lang="en-US" smtClean="0"/>
              <a:pPr/>
              <a:t>17</a:t>
            </a:fld>
            <a:endParaRPr lang="en-US" dirty="0"/>
          </a:p>
        </p:txBody>
      </p:sp>
    </p:spTree>
    <p:extLst>
      <p:ext uri="{BB962C8B-B14F-4D97-AF65-F5344CB8AC3E}">
        <p14:creationId xmlns:p14="http://schemas.microsoft.com/office/powerpoint/2010/main" val="725605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3A21847C-FEBC-B24D-9BE5-51DD5A828B53}"/>
              </a:ext>
            </a:extLst>
          </p:cNvPr>
          <p:cNvSpPr txBox="1">
            <a:spLocks noGrp="1"/>
          </p:cNvSpPr>
          <p:nvPr>
            <p:ph type="title" idx="4294967295"/>
          </p:nvPr>
        </p:nvSpPr>
        <p:spPr>
          <a:xfrm>
            <a:off x="1299916" y="3429000"/>
            <a:ext cx="7328517"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7F2F2D"/>
                </a:solidFill>
                <a:effectLst/>
                <a:uLnTx/>
                <a:uFillTx/>
                <a:latin typeface="Arial Rounded MT Bold"/>
                <a:ea typeface="+mj-ea"/>
                <a:cs typeface="Arial Rounded MT Bold"/>
              </a:rPr>
              <a:t>SECTION 3: </a:t>
            </a:r>
            <a: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600" b="1" i="0" u="none" strike="noStrike" kern="1200" cap="all" spc="113" normalizeH="0" baseline="0" noProof="0" dirty="0">
                <a:ln>
                  <a:noFill/>
                </a:ln>
                <a:solidFill>
                  <a:srgbClr val="183250"/>
                </a:solidFill>
                <a:effectLst/>
                <a:uLnTx/>
                <a:uFillTx/>
                <a:latin typeface="Arial Rounded MT Bold"/>
                <a:ea typeface="+mj-ea"/>
                <a:cs typeface="Arial Rounded MT Bold"/>
              </a:rPr>
              <a:t>ADDRESSING CHILDREN’S MENTAL HEALTH NEEDS</a:t>
            </a:r>
            <a:endParaRPr kumimoji="0" lang="en-US" sz="3600" b="0" i="0" u="none" strike="noStrike" kern="1200" cap="all"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a:extLst>
              <a:ext uri="{FF2B5EF4-FFF2-40B4-BE49-F238E27FC236}">
                <a16:creationId xmlns:a16="http://schemas.microsoft.com/office/drawing/2014/main" id="{6D894FA3-597A-47BF-A17D-D2EFB0D13B9D}"/>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18</a:t>
            </a:fld>
            <a:endParaRPr lang="en-US" dirty="0"/>
          </a:p>
        </p:txBody>
      </p:sp>
    </p:spTree>
    <p:extLst>
      <p:ext uri="{BB962C8B-B14F-4D97-AF65-F5344CB8AC3E}">
        <p14:creationId xmlns:p14="http://schemas.microsoft.com/office/powerpoint/2010/main" val="2144088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44BCF-AC78-4899-A0D4-6E0A5FA83402}"/>
              </a:ext>
            </a:extLst>
          </p:cNvPr>
          <p:cNvSpPr>
            <a:spLocks noGrp="1"/>
          </p:cNvSpPr>
          <p:nvPr>
            <p:ph type="title"/>
          </p:nvPr>
        </p:nvSpPr>
        <p:spPr/>
        <p:txBody>
          <a:bodyPr/>
          <a:lstStyle/>
          <a:p>
            <a:r>
              <a:rPr lang="en-US" dirty="0"/>
              <a:t>Over medication of Children in Child Welfare </a:t>
            </a:r>
          </a:p>
        </p:txBody>
      </p:sp>
      <p:pic>
        <p:nvPicPr>
          <p:cNvPr id="9" name="Picture 8" descr="Chart showing % of children receiving psychotropic medications. 21-39% were in Foster Care and 5-10% were not in foster care. 40% of those in foster care were taking 3 or more psychotropic medications.">
            <a:extLst>
              <a:ext uri="{FF2B5EF4-FFF2-40B4-BE49-F238E27FC236}">
                <a16:creationId xmlns:a16="http://schemas.microsoft.com/office/drawing/2014/main" id="{D4AFB490-5F38-4E3B-AD0C-03FD33A74638}"/>
              </a:ext>
            </a:extLst>
          </p:cNvPr>
          <p:cNvPicPr>
            <a:picLocks noChangeAspect="1"/>
          </p:cNvPicPr>
          <p:nvPr/>
        </p:nvPicPr>
        <p:blipFill>
          <a:blip r:embed="rId3"/>
          <a:stretch>
            <a:fillRect/>
          </a:stretch>
        </p:blipFill>
        <p:spPr>
          <a:xfrm>
            <a:off x="502056" y="1981199"/>
            <a:ext cx="8242496" cy="4226549"/>
          </a:xfrm>
          <a:prstGeom prst="rect">
            <a:avLst/>
          </a:prstGeom>
        </p:spPr>
      </p:pic>
      <p:sp>
        <p:nvSpPr>
          <p:cNvPr id="2" name="TextBox 1">
            <a:extLst>
              <a:ext uri="{FF2B5EF4-FFF2-40B4-BE49-F238E27FC236}">
                <a16:creationId xmlns:a16="http://schemas.microsoft.com/office/drawing/2014/main" id="{1B8E95CE-C5A8-CA43-8D0F-929B60F82789}"/>
              </a:ext>
            </a:extLst>
          </p:cNvPr>
          <p:cNvSpPr txBox="1"/>
          <p:nvPr/>
        </p:nvSpPr>
        <p:spPr>
          <a:xfrm>
            <a:off x="453358" y="6307467"/>
            <a:ext cx="7617216" cy="461665"/>
          </a:xfrm>
          <a:prstGeom prst="rect">
            <a:avLst/>
          </a:prstGeom>
          <a:noFill/>
        </p:spPr>
        <p:txBody>
          <a:bodyPr wrap="square" rtlCol="0">
            <a:spAutoFit/>
          </a:bodyPr>
          <a:lstStyle/>
          <a:p>
            <a:r>
              <a:rPr lang="en-US" sz="1200" dirty="0"/>
              <a:t>Information was obtained from: </a:t>
            </a:r>
            <a:r>
              <a:rPr lang="en-US" sz="1200" u="sng" dirty="0">
                <a:hlinkClick r:id="rId4"/>
              </a:rPr>
              <a:t>http://www.ncsl.org/research/human-services/mental-health-and-foster-care.aspx</a:t>
            </a:r>
            <a:r>
              <a:rPr lang="en-US" sz="1200" dirty="0"/>
              <a:t> </a:t>
            </a:r>
          </a:p>
        </p:txBody>
      </p:sp>
      <p:sp>
        <p:nvSpPr>
          <p:cNvPr id="3" name="Slide Number Placeholder 2">
            <a:extLst>
              <a:ext uri="{FF2B5EF4-FFF2-40B4-BE49-F238E27FC236}">
                <a16:creationId xmlns:a16="http://schemas.microsoft.com/office/drawing/2014/main" id="{0EDADB17-F22F-4594-8C8A-4AB317991C69}"/>
              </a:ext>
            </a:extLst>
          </p:cNvPr>
          <p:cNvSpPr>
            <a:spLocks noGrp="1"/>
          </p:cNvSpPr>
          <p:nvPr>
            <p:ph type="sldNum" sz="quarter" idx="4"/>
          </p:nvPr>
        </p:nvSpPr>
        <p:spPr/>
        <p:txBody>
          <a:bodyPr/>
          <a:lstStyle/>
          <a:p>
            <a:fld id="{773137DE-5778-4973-8EC8-21DEEF19827C}" type="slidenum">
              <a:rPr lang="en-US" smtClean="0"/>
              <a:pPr/>
              <a:t>19</a:t>
            </a:fld>
            <a:endParaRPr lang="en-US" dirty="0"/>
          </a:p>
        </p:txBody>
      </p:sp>
    </p:spTree>
    <p:extLst>
      <p:ext uri="{BB962C8B-B14F-4D97-AF65-F5344CB8AC3E}">
        <p14:creationId xmlns:p14="http://schemas.microsoft.com/office/powerpoint/2010/main" val="4019139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C8C085-9E27-4CE0-89CC-6F308F7DF5AF}"/>
              </a:ext>
            </a:extLst>
          </p:cNvPr>
          <p:cNvSpPr>
            <a:spLocks noGrp="1"/>
          </p:cNvSpPr>
          <p:nvPr>
            <p:ph type="title"/>
          </p:nvPr>
        </p:nvSpPr>
        <p:spPr/>
        <p:txBody>
          <a:bodyPr/>
          <a:lstStyle/>
          <a:p>
            <a:r>
              <a:rPr lang="en-US" dirty="0"/>
              <a:t>Suggested agenda</a:t>
            </a:r>
          </a:p>
        </p:txBody>
      </p:sp>
      <p:sp>
        <p:nvSpPr>
          <p:cNvPr id="6" name="Content Placeholder 5">
            <a:extLst>
              <a:ext uri="{FF2B5EF4-FFF2-40B4-BE49-F238E27FC236}">
                <a16:creationId xmlns:a16="http://schemas.microsoft.com/office/drawing/2014/main" id="{8CF98CA5-B323-504A-A3E0-D338BAC8D6D3}"/>
              </a:ext>
            </a:extLst>
          </p:cNvPr>
          <p:cNvSpPr>
            <a:spLocks noGrp="1"/>
          </p:cNvSpPr>
          <p:nvPr>
            <p:ph idx="1"/>
          </p:nvPr>
        </p:nvSpPr>
        <p:spPr/>
        <p:txBody>
          <a:bodyPr/>
          <a:lstStyle/>
          <a:p>
            <a:r>
              <a:rPr lang="en-US" dirty="0"/>
              <a:t>See Notes view</a:t>
            </a:r>
          </a:p>
          <a:p>
            <a:endParaRPr lang="en-US" dirty="0"/>
          </a:p>
        </p:txBody>
      </p:sp>
      <p:sp>
        <p:nvSpPr>
          <p:cNvPr id="4" name="Slide Number Placeholder 3">
            <a:extLst>
              <a:ext uri="{FF2B5EF4-FFF2-40B4-BE49-F238E27FC236}">
                <a16:creationId xmlns:a16="http://schemas.microsoft.com/office/drawing/2014/main" id="{41995B79-2BD9-412E-88F2-5BC9A51B5AB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a:t>
            </a:fld>
            <a:endParaRPr lang="en-US" dirty="0"/>
          </a:p>
        </p:txBody>
      </p:sp>
    </p:spTree>
    <p:extLst>
      <p:ext uri="{BB962C8B-B14F-4D97-AF65-F5344CB8AC3E}">
        <p14:creationId xmlns:p14="http://schemas.microsoft.com/office/powerpoint/2010/main" val="2111219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44BCF-AC78-4899-A0D4-6E0A5FA83402}"/>
              </a:ext>
            </a:extLst>
          </p:cNvPr>
          <p:cNvSpPr>
            <a:spLocks noGrp="1"/>
          </p:cNvSpPr>
          <p:nvPr>
            <p:ph type="title"/>
          </p:nvPr>
        </p:nvSpPr>
        <p:spPr/>
        <p:txBody>
          <a:bodyPr/>
          <a:lstStyle/>
          <a:p>
            <a:r>
              <a:rPr lang="en-US" sz="2400" dirty="0"/>
              <a:t>Addressing Children’s Mental Health Needs</a:t>
            </a:r>
          </a:p>
        </p:txBody>
      </p:sp>
      <p:pic>
        <p:nvPicPr>
          <p:cNvPr id="5" name="Picture 4" descr="Image of a video player button.">
            <a:extLst>
              <a:ext uri="{FF2B5EF4-FFF2-40B4-BE49-F238E27FC236}">
                <a16:creationId xmlns:a16="http://schemas.microsoft.com/office/drawing/2014/main" id="{60CB7D2C-D887-4F52-B3E7-B3CB528182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07144" y="1767847"/>
            <a:ext cx="5929711" cy="4660752"/>
          </a:xfrm>
          <a:prstGeom prst="rect">
            <a:avLst/>
          </a:prstGeom>
        </p:spPr>
      </p:pic>
      <p:sp>
        <p:nvSpPr>
          <p:cNvPr id="6" name="Slide Number Placeholder 3">
            <a:extLst>
              <a:ext uri="{FF2B5EF4-FFF2-40B4-BE49-F238E27FC236}">
                <a16:creationId xmlns:a16="http://schemas.microsoft.com/office/drawing/2014/main" id="{D9AD69AF-EC6B-1641-AABD-A6D1B9D2437C}"/>
              </a:ext>
            </a:extLst>
          </p:cNvPr>
          <p:cNvSpPr txBox="1">
            <a:spLocks/>
          </p:cNvSpPr>
          <p:nvPr/>
        </p:nvSpPr>
        <p:spPr>
          <a:xfrm>
            <a:off x="8744552" y="6457057"/>
            <a:ext cx="321810" cy="245659"/>
          </a:xfrm>
          <a:prstGeom prst="rect">
            <a:avLst/>
          </a:prstGeom>
          <a:ln w="19050">
            <a:noFill/>
          </a:ln>
        </p:spPr>
        <p:txBody>
          <a:bodyPr vert="horz" wrap="square" lIns="0" tIns="0" rIns="0" bIns="0" rtlCol="0" anchor="ctr" anchorCtr="0"/>
          <a:lstStyle>
            <a:defPPr>
              <a:defRPr lang="en-US"/>
            </a:defPPr>
            <a:lvl1pPr marL="0" algn="ctr" defTabSz="914400" rtl="0" eaLnBrk="1" latinLnBrk="0" hangingPunct="1">
              <a:defRPr sz="825"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mtClean="0"/>
              <a:pPr/>
              <a:t>20</a:t>
            </a:fld>
            <a:endParaRPr lang="en-US" dirty="0"/>
          </a:p>
        </p:txBody>
      </p:sp>
    </p:spTree>
    <p:extLst>
      <p:ext uri="{BB962C8B-B14F-4D97-AF65-F5344CB8AC3E}">
        <p14:creationId xmlns:p14="http://schemas.microsoft.com/office/powerpoint/2010/main" val="2790099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C2C035-D328-4501-A692-1F590F6543DF}"/>
              </a:ext>
            </a:extLst>
          </p:cNvPr>
          <p:cNvSpPr>
            <a:spLocks noGrp="1"/>
          </p:cNvSpPr>
          <p:nvPr>
            <p:ph type="title"/>
          </p:nvPr>
        </p:nvSpPr>
        <p:spPr>
          <a:xfrm>
            <a:off x="612588" y="941294"/>
            <a:ext cx="3137647" cy="3290463"/>
          </a:xfrm>
        </p:spPr>
        <p:txBody>
          <a:bodyPr anchor="b">
            <a:normAutofit/>
          </a:bodyPr>
          <a:lstStyle/>
          <a:p>
            <a:r>
              <a:rPr lang="en-US" sz="2800" dirty="0"/>
              <a:t>medications </a:t>
            </a:r>
            <a:br>
              <a:rPr lang="en-US" sz="2800" dirty="0"/>
            </a:br>
            <a:r>
              <a:rPr lang="en-US" sz="2800" dirty="0"/>
              <a:t>and your role</a:t>
            </a:r>
          </a:p>
        </p:txBody>
      </p:sp>
      <p:pic>
        <p:nvPicPr>
          <p:cNvPr id="6" name="Picture 5" descr="Images on prescription medicine.">
            <a:extLst>
              <a:ext uri="{FF2B5EF4-FFF2-40B4-BE49-F238E27FC236}">
                <a16:creationId xmlns:a16="http://schemas.microsoft.com/office/drawing/2014/main" id="{91457983-144C-4098-A066-08767A2DFD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999" y="1807534"/>
            <a:ext cx="4572001" cy="3391787"/>
          </a:xfrm>
          <a:prstGeom prst="rect">
            <a:avLst/>
          </a:prstGeom>
          <a:noFill/>
        </p:spPr>
      </p:pic>
      <p:sp>
        <p:nvSpPr>
          <p:cNvPr id="5" name="Content Placeholder 4">
            <a:extLst>
              <a:ext uri="{FF2B5EF4-FFF2-40B4-BE49-F238E27FC236}">
                <a16:creationId xmlns:a16="http://schemas.microsoft.com/office/drawing/2014/main" id="{ED9E4E1C-7B4B-4F9D-B305-16E6B05620A1}"/>
              </a:ext>
              <a:ext uri="{C183D7F6-B498-43B3-948B-1728B52AA6E4}">
                <adec:decorative xmlns="" xmlns:adec="http://schemas.microsoft.com/office/drawing/2017/decorative" val="1"/>
              </a:ext>
            </a:extLst>
          </p:cNvPr>
          <p:cNvSpPr>
            <a:spLocks noGrp="1"/>
          </p:cNvSpPr>
          <p:nvPr>
            <p:ph sz="quarter" idx="10"/>
          </p:nvPr>
        </p:nvSpPr>
        <p:spPr/>
        <p:txBody>
          <a:bodyPr>
            <a:normAutofit/>
          </a:bodyPr>
          <a:lstStyle/>
          <a:p>
            <a:pPr marL="34925" lvl="0" indent="0">
              <a:spcBef>
                <a:spcPts val="600"/>
              </a:spcBef>
              <a:buNone/>
            </a:pPr>
            <a:endParaRPr lang="en-US" dirty="0"/>
          </a:p>
          <a:p>
            <a:pPr marL="34925" indent="0">
              <a:spcBef>
                <a:spcPts val="600"/>
              </a:spcBef>
              <a:buNone/>
            </a:pPr>
            <a:endParaRPr lang="en-US" b="1" i="1" dirty="0"/>
          </a:p>
          <a:p>
            <a:pPr marL="34925" indent="0">
              <a:spcBef>
                <a:spcPts val="600"/>
              </a:spcBef>
              <a:buNone/>
            </a:pPr>
            <a:endParaRPr lang="en-US" b="1" i="1" dirty="0"/>
          </a:p>
          <a:p>
            <a:pPr marL="34925" indent="0">
              <a:spcBef>
                <a:spcPts val="600"/>
              </a:spcBef>
              <a:buNone/>
            </a:pPr>
            <a:endParaRPr lang="en-US" b="1" i="1" dirty="0"/>
          </a:p>
          <a:p>
            <a:pPr marL="34925" indent="0">
              <a:spcBef>
                <a:spcPts val="600"/>
              </a:spcBef>
              <a:buNone/>
            </a:pPr>
            <a:endParaRPr lang="en-US" b="1" i="1" dirty="0"/>
          </a:p>
          <a:p>
            <a:pPr marL="34925" indent="0">
              <a:spcBef>
                <a:spcPts val="600"/>
              </a:spcBef>
              <a:buNone/>
            </a:pPr>
            <a:endParaRPr lang="en-US" b="1" i="1" dirty="0"/>
          </a:p>
          <a:p>
            <a:pPr marL="34925" indent="0">
              <a:spcBef>
                <a:spcPts val="600"/>
              </a:spcBef>
              <a:buNone/>
            </a:pPr>
            <a:endParaRPr lang="en-US" b="1" i="1" dirty="0"/>
          </a:p>
        </p:txBody>
      </p:sp>
      <p:sp>
        <p:nvSpPr>
          <p:cNvPr id="4" name="Slide Number Placeholder 3">
            <a:extLst>
              <a:ext uri="{FF2B5EF4-FFF2-40B4-BE49-F238E27FC236}">
                <a16:creationId xmlns:a16="http://schemas.microsoft.com/office/drawing/2014/main" id="{996253C6-7AE5-4560-BFF8-A783F32C83FF}"/>
              </a:ext>
            </a:extLst>
          </p:cNvPr>
          <p:cNvSpPr>
            <a:spLocks noGrp="1"/>
          </p:cNvSpPr>
          <p:nvPr>
            <p:ph type="sldNum" sz="quarter" idx="4"/>
          </p:nvPr>
        </p:nvSpPr>
        <p:spPr/>
        <p:txBody>
          <a:bodyPr wrap="square" anchor="ctr">
            <a:normAutofit/>
          </a:bodyPr>
          <a:lstStyle/>
          <a:p>
            <a:pPr>
              <a:spcAft>
                <a:spcPts val="600"/>
              </a:spcAft>
            </a:pPr>
            <a:fld id="{773137DE-5778-4973-8EC8-21DEEF19827C}" type="slidenum">
              <a:rPr lang="en-US" smtClean="0"/>
              <a:pPr>
                <a:spcAft>
                  <a:spcPts val="600"/>
                </a:spcAft>
              </a:pPr>
              <a:t>21</a:t>
            </a:fld>
            <a:endParaRPr lang="en-US" dirty="0"/>
          </a:p>
        </p:txBody>
      </p:sp>
    </p:spTree>
    <p:extLst>
      <p:ext uri="{BB962C8B-B14F-4D97-AF65-F5344CB8AC3E}">
        <p14:creationId xmlns:p14="http://schemas.microsoft.com/office/powerpoint/2010/main" val="402201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9D71D1-8EC1-4531-B41F-FCEE85CAB310}"/>
              </a:ext>
            </a:extLst>
          </p:cNvPr>
          <p:cNvSpPr>
            <a:spLocks noGrp="1"/>
          </p:cNvSpPr>
          <p:nvPr>
            <p:ph type="title"/>
          </p:nvPr>
        </p:nvSpPr>
        <p:spPr>
          <a:xfrm>
            <a:off x="488950" y="452438"/>
            <a:ext cx="4083049" cy="5942012"/>
          </a:xfrm>
        </p:spPr>
        <p:txBody>
          <a:bodyPr/>
          <a:lstStyle/>
          <a:p>
            <a:r>
              <a:rPr lang="en-US" sz="3200" dirty="0"/>
              <a:t>Language Around Labels, 1 of 4</a:t>
            </a:r>
          </a:p>
        </p:txBody>
      </p:sp>
      <p:grpSp>
        <p:nvGrpSpPr>
          <p:cNvPr id="10" name="Group 9" descr="Oppositional">
            <a:extLst>
              <a:ext uri="{FF2B5EF4-FFF2-40B4-BE49-F238E27FC236}">
                <a16:creationId xmlns:a16="http://schemas.microsoft.com/office/drawing/2014/main" id="{43E6BA4E-CCBC-F747-B24D-6BFEEB36C161}"/>
              </a:ext>
              <a:ext uri="{C183D7F6-B498-43B3-948B-1728B52AA6E4}">
                <adec:decorative xmlns="" xmlns:adec="http://schemas.microsoft.com/office/drawing/2017/decorative" val="0"/>
              </a:ext>
            </a:extLst>
          </p:cNvPr>
          <p:cNvGrpSpPr/>
          <p:nvPr/>
        </p:nvGrpSpPr>
        <p:grpSpPr>
          <a:xfrm>
            <a:off x="4737100" y="2153938"/>
            <a:ext cx="2063750" cy="2367243"/>
            <a:chOff x="6400800" y="1137957"/>
            <a:chExt cx="2063750" cy="2367243"/>
          </a:xfrm>
        </p:grpSpPr>
        <p:pic>
          <p:nvPicPr>
            <p:cNvPr id="11" name="Picture 10">
              <a:extLst>
                <a:ext uri="{FF2B5EF4-FFF2-40B4-BE49-F238E27FC236}">
                  <a16:creationId xmlns:a16="http://schemas.microsoft.com/office/drawing/2014/main" id="{628EB35D-2090-FA4D-BD25-4ECF12BAD64C}"/>
                </a:ext>
              </a:extLst>
            </p:cNvPr>
            <p:cNvPicPr>
              <a:picLocks noChangeAspect="1"/>
            </p:cNvPicPr>
            <p:nvPr/>
          </p:nvPicPr>
          <p:blipFill>
            <a:blip r:embed="rId3"/>
            <a:stretch>
              <a:fillRect/>
            </a:stretch>
          </p:blipFill>
          <p:spPr>
            <a:xfrm>
              <a:off x="6400800" y="1137957"/>
              <a:ext cx="2063750" cy="2367243"/>
            </a:xfrm>
            <a:prstGeom prst="rect">
              <a:avLst/>
            </a:prstGeom>
          </p:spPr>
        </p:pic>
        <p:sp>
          <p:nvSpPr>
            <p:cNvPr id="12" name="TextBox 11">
              <a:extLst>
                <a:ext uri="{FF2B5EF4-FFF2-40B4-BE49-F238E27FC236}">
                  <a16:creationId xmlns:a16="http://schemas.microsoft.com/office/drawing/2014/main" id="{30A372C1-754D-8943-A103-3A926E791D28}"/>
                </a:ext>
              </a:extLst>
            </p:cNvPr>
            <p:cNvSpPr txBox="1"/>
            <p:nvPr/>
          </p:nvSpPr>
          <p:spPr>
            <a:xfrm rot="1130239">
              <a:off x="6461399" y="2564280"/>
              <a:ext cx="1657350" cy="338554"/>
            </a:xfrm>
            <a:prstGeom prst="rect">
              <a:avLst/>
            </a:prstGeom>
            <a:noFill/>
          </p:spPr>
          <p:txBody>
            <a:bodyPr wrap="square" rtlCol="0">
              <a:spAutoFit/>
            </a:bodyPr>
            <a:lstStyle/>
            <a:p>
              <a:pPr algn="ctr"/>
              <a:r>
                <a:rPr lang="en-US" sz="1600" dirty="0">
                  <a:solidFill>
                    <a:schemeClr val="tx2"/>
                  </a:solidFill>
                  <a:latin typeface="+mj-lt"/>
                  <a:cs typeface="Arial" panose="020B0604020202020204" pitchFamily="34" charset="0"/>
                </a:rPr>
                <a:t>Oppositional</a:t>
              </a:r>
              <a:endParaRPr lang="en-US" sz="1600" dirty="0">
                <a:solidFill>
                  <a:schemeClr val="tx2"/>
                </a:solidFill>
                <a:latin typeface="+mj-lt"/>
              </a:endParaRPr>
            </a:p>
          </p:txBody>
        </p:sp>
      </p:grpSp>
      <p:grpSp>
        <p:nvGrpSpPr>
          <p:cNvPr id="9" name="Group 8" descr="Hyper">
            <a:extLst>
              <a:ext uri="{FF2B5EF4-FFF2-40B4-BE49-F238E27FC236}">
                <a16:creationId xmlns:a16="http://schemas.microsoft.com/office/drawing/2014/main" id="{E2F3001C-E280-5649-BE9B-8424CC881173}"/>
              </a:ext>
              <a:ext uri="{C183D7F6-B498-43B3-948B-1728B52AA6E4}">
                <adec:decorative xmlns="" xmlns:adec="http://schemas.microsoft.com/office/drawing/2017/decorative" val="0"/>
              </a:ext>
            </a:extLst>
          </p:cNvPr>
          <p:cNvGrpSpPr/>
          <p:nvPr/>
        </p:nvGrpSpPr>
        <p:grpSpPr>
          <a:xfrm>
            <a:off x="6813550" y="1271307"/>
            <a:ext cx="2063750" cy="2367243"/>
            <a:chOff x="6400800" y="1137957"/>
            <a:chExt cx="2063750" cy="2367243"/>
          </a:xfrm>
        </p:grpSpPr>
        <p:pic>
          <p:nvPicPr>
            <p:cNvPr id="7" name="Picture 6">
              <a:extLst>
                <a:ext uri="{FF2B5EF4-FFF2-40B4-BE49-F238E27FC236}">
                  <a16:creationId xmlns:a16="http://schemas.microsoft.com/office/drawing/2014/main" id="{349EB9FE-B4B0-4444-96BA-EED4FB779AD5}"/>
                </a:ex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6400800" y="1137957"/>
              <a:ext cx="2063750" cy="2367243"/>
            </a:xfrm>
            <a:prstGeom prst="rect">
              <a:avLst/>
            </a:prstGeom>
          </p:spPr>
        </p:pic>
        <p:sp>
          <p:nvSpPr>
            <p:cNvPr id="8" name="TextBox 7">
              <a:extLst>
                <a:ext uri="{FF2B5EF4-FFF2-40B4-BE49-F238E27FC236}">
                  <a16:creationId xmlns:a16="http://schemas.microsoft.com/office/drawing/2014/main" id="{B6E383BD-69A7-2E4F-88EC-BD840BC4290C}"/>
                </a:ext>
              </a:extLst>
            </p:cNvPr>
            <p:cNvSpPr txBox="1"/>
            <p:nvPr/>
          </p:nvSpPr>
          <p:spPr>
            <a:xfrm rot="1208055">
              <a:off x="6484259" y="2529989"/>
              <a:ext cx="1657350" cy="338554"/>
            </a:xfrm>
            <a:prstGeom prst="rect">
              <a:avLst/>
            </a:prstGeom>
            <a:noFill/>
          </p:spPr>
          <p:txBody>
            <a:bodyPr wrap="square" rtlCol="0">
              <a:spAutoFit/>
            </a:bodyPr>
            <a:lstStyle/>
            <a:p>
              <a:pPr algn="ctr"/>
              <a:r>
                <a:rPr lang="en-US" sz="1600" dirty="0">
                  <a:solidFill>
                    <a:schemeClr val="tx2"/>
                  </a:solidFill>
                  <a:latin typeface="+mj-lt"/>
                  <a:cs typeface="Arial" panose="020B0604020202020204" pitchFamily="34" charset="0"/>
                </a:rPr>
                <a:t>Hyper</a:t>
              </a:r>
              <a:endParaRPr lang="en-US" sz="1600" dirty="0">
                <a:solidFill>
                  <a:schemeClr val="tx2"/>
                </a:solidFill>
                <a:latin typeface="+mj-lt"/>
              </a:endParaRPr>
            </a:p>
          </p:txBody>
        </p:sp>
      </p:grpSp>
      <p:grpSp>
        <p:nvGrpSpPr>
          <p:cNvPr id="13" name="Group 12" descr="Crazy">
            <a:extLst>
              <a:ext uri="{FF2B5EF4-FFF2-40B4-BE49-F238E27FC236}">
                <a16:creationId xmlns:a16="http://schemas.microsoft.com/office/drawing/2014/main" id="{345AF0E8-8F4D-4441-ADAE-4B867BFE1FB3}"/>
              </a:ext>
              <a:ext uri="{C183D7F6-B498-43B3-948B-1728B52AA6E4}">
                <adec:decorative xmlns="" xmlns:adec="http://schemas.microsoft.com/office/drawing/2017/decorative" val="0"/>
              </a:ext>
            </a:extLst>
          </p:cNvPr>
          <p:cNvGrpSpPr/>
          <p:nvPr/>
        </p:nvGrpSpPr>
        <p:grpSpPr>
          <a:xfrm>
            <a:off x="6028690" y="3491248"/>
            <a:ext cx="2063750" cy="2367243"/>
            <a:chOff x="6400800" y="1137957"/>
            <a:chExt cx="2063750" cy="2367243"/>
          </a:xfrm>
        </p:grpSpPr>
        <p:pic>
          <p:nvPicPr>
            <p:cNvPr id="14" name="Picture 13">
              <a:extLst>
                <a:ext uri="{FF2B5EF4-FFF2-40B4-BE49-F238E27FC236}">
                  <a16:creationId xmlns:a16="http://schemas.microsoft.com/office/drawing/2014/main" id="{56F2CAFF-7126-8845-8684-5DD7F6B86271}"/>
                </a:ext>
              </a:extLst>
            </p:cNvPr>
            <p:cNvPicPr>
              <a:picLocks noChangeAspect="1"/>
            </p:cNvPicPr>
            <p:nvPr/>
          </p:nvPicPr>
          <p:blipFill>
            <a:blip r:embed="rId3"/>
            <a:stretch>
              <a:fillRect/>
            </a:stretch>
          </p:blipFill>
          <p:spPr>
            <a:xfrm>
              <a:off x="6400800" y="1137957"/>
              <a:ext cx="2063750" cy="2367243"/>
            </a:xfrm>
            <a:prstGeom prst="rect">
              <a:avLst/>
            </a:prstGeom>
          </p:spPr>
        </p:pic>
        <p:sp>
          <p:nvSpPr>
            <p:cNvPr id="15" name="TextBox 14">
              <a:extLst>
                <a:ext uri="{FF2B5EF4-FFF2-40B4-BE49-F238E27FC236}">
                  <a16:creationId xmlns:a16="http://schemas.microsoft.com/office/drawing/2014/main" id="{5ED3C830-2022-0A42-AEE6-6057FA121848}"/>
                </a:ext>
              </a:extLst>
            </p:cNvPr>
            <p:cNvSpPr txBox="1"/>
            <p:nvPr/>
          </p:nvSpPr>
          <p:spPr>
            <a:xfrm rot="1172906">
              <a:off x="6517655" y="2550999"/>
              <a:ext cx="1657350" cy="338554"/>
            </a:xfrm>
            <a:prstGeom prst="rect">
              <a:avLst/>
            </a:prstGeom>
            <a:noFill/>
          </p:spPr>
          <p:txBody>
            <a:bodyPr wrap="square" rtlCol="0">
              <a:spAutoFit/>
            </a:bodyPr>
            <a:lstStyle/>
            <a:p>
              <a:pPr algn="ctr"/>
              <a:r>
                <a:rPr lang="en-US" sz="1600" dirty="0">
                  <a:solidFill>
                    <a:schemeClr val="tx2"/>
                  </a:solidFill>
                  <a:latin typeface="+mj-lt"/>
                  <a:cs typeface="Arial" panose="020B0604020202020204" pitchFamily="34" charset="0"/>
                </a:rPr>
                <a:t>Crazy</a:t>
              </a:r>
              <a:endParaRPr lang="en-US" sz="1600" dirty="0">
                <a:solidFill>
                  <a:schemeClr val="tx2"/>
                </a:solidFill>
                <a:latin typeface="+mj-lt"/>
              </a:endParaRPr>
            </a:p>
          </p:txBody>
        </p:sp>
      </p:grpSp>
      <p:sp>
        <p:nvSpPr>
          <p:cNvPr id="4" name="Slide Number Placeholder 3">
            <a:extLst>
              <a:ext uri="{FF2B5EF4-FFF2-40B4-BE49-F238E27FC236}">
                <a16:creationId xmlns:a16="http://schemas.microsoft.com/office/drawing/2014/main" id="{B71DF2FD-1747-42FA-B58D-3C610C9FB385}"/>
              </a:ext>
            </a:extLst>
          </p:cNvPr>
          <p:cNvSpPr>
            <a:spLocks noGrp="1"/>
          </p:cNvSpPr>
          <p:nvPr>
            <p:ph type="sldNum" sz="quarter" idx="4"/>
          </p:nvPr>
        </p:nvSpPr>
        <p:spPr/>
        <p:txBody>
          <a:bodyPr/>
          <a:lstStyle/>
          <a:p>
            <a:fld id="{773137DE-5778-4973-8EC8-21DEEF19827C}" type="slidenum">
              <a:rPr lang="en-US" smtClean="0"/>
              <a:pPr/>
              <a:t>22</a:t>
            </a:fld>
            <a:endParaRPr lang="en-US" dirty="0"/>
          </a:p>
        </p:txBody>
      </p:sp>
    </p:spTree>
    <p:extLst>
      <p:ext uri="{BB962C8B-B14F-4D97-AF65-F5344CB8AC3E}">
        <p14:creationId xmlns:p14="http://schemas.microsoft.com/office/powerpoint/2010/main" val="3650198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EC49-51EA-465B-A54F-408E78E9A8B7}"/>
              </a:ext>
            </a:extLst>
          </p:cNvPr>
          <p:cNvSpPr>
            <a:spLocks noGrp="1"/>
          </p:cNvSpPr>
          <p:nvPr>
            <p:ph type="title"/>
          </p:nvPr>
        </p:nvSpPr>
        <p:spPr/>
        <p:txBody>
          <a:bodyPr/>
          <a:lstStyle/>
          <a:p>
            <a:r>
              <a:rPr lang="en-US" sz="2800" dirty="0"/>
              <a:t/>
            </a:r>
            <a:br>
              <a:rPr lang="en-US" sz="2800" dirty="0"/>
            </a:br>
            <a:r>
              <a:rPr lang="en-US" sz="2800" dirty="0"/>
              <a:t>Language Around Labels, 2 of 4</a:t>
            </a:r>
            <a:endParaRPr lang="en-US" dirty="0"/>
          </a:p>
        </p:txBody>
      </p:sp>
      <p:pic>
        <p:nvPicPr>
          <p:cNvPr id="5" name="Content Placeholder 4">
            <a:extLst>
              <a:ext uri="{FF2B5EF4-FFF2-40B4-BE49-F238E27FC236}">
                <a16:creationId xmlns:a16="http://schemas.microsoft.com/office/drawing/2014/main" id="{7BFF91E6-C3BF-4A87-8672-4301E82AF62E}"/>
              </a:ext>
              <a:ext uri="{C183D7F6-B498-43B3-948B-1728B52AA6E4}">
                <adec:decorative xmlns="" xmlns:adec="http://schemas.microsoft.com/office/drawing/2017/decorative" val="1"/>
              </a:ext>
            </a:extLst>
          </p:cNvPr>
          <p:cNvPicPr>
            <a:picLocks noGrp="1" noChangeAspect="1"/>
          </p:cNvPicPr>
          <p:nvPr>
            <p:ph sz="quarter" idx="10"/>
          </p:nvPr>
        </p:nvPicPr>
        <p:blipFill>
          <a:blip r:embed="rId3"/>
          <a:stretch>
            <a:fillRect/>
          </a:stretch>
        </p:blipFill>
        <p:spPr>
          <a:xfrm>
            <a:off x="5310120" y="1371600"/>
            <a:ext cx="3434432" cy="3827929"/>
          </a:xfrm>
          <a:prstGeom prst="rect">
            <a:avLst/>
          </a:prstGeom>
        </p:spPr>
      </p:pic>
      <p:sp>
        <p:nvSpPr>
          <p:cNvPr id="6" name="TextBox 5">
            <a:extLst>
              <a:ext uri="{FF2B5EF4-FFF2-40B4-BE49-F238E27FC236}">
                <a16:creationId xmlns:a16="http://schemas.microsoft.com/office/drawing/2014/main" id="{B7009337-CD5F-4993-A39C-AD71B4A0E4F4}"/>
              </a:ext>
            </a:extLst>
          </p:cNvPr>
          <p:cNvSpPr txBox="1"/>
          <p:nvPr/>
        </p:nvSpPr>
        <p:spPr>
          <a:xfrm rot="1208055">
            <a:off x="5633486" y="4045259"/>
            <a:ext cx="2148451" cy="338554"/>
          </a:xfrm>
          <a:prstGeom prst="rect">
            <a:avLst/>
          </a:prstGeom>
          <a:noFill/>
        </p:spPr>
        <p:txBody>
          <a:bodyPr wrap="square" rtlCol="0">
            <a:spAutoFit/>
          </a:bodyPr>
          <a:lstStyle/>
          <a:p>
            <a:pPr algn="ctr"/>
            <a:r>
              <a:rPr lang="en-US" sz="1600" dirty="0">
                <a:solidFill>
                  <a:schemeClr val="tx2"/>
                </a:solidFill>
                <a:latin typeface="+mj-lt"/>
                <a:cs typeface="Arial" panose="020B0604020202020204" pitchFamily="34" charset="0"/>
              </a:rPr>
              <a:t>Hyper</a:t>
            </a:r>
            <a:endParaRPr lang="en-US" sz="1600" dirty="0">
              <a:solidFill>
                <a:schemeClr val="tx2"/>
              </a:solidFill>
              <a:latin typeface="+mj-lt"/>
            </a:endParaRPr>
          </a:p>
        </p:txBody>
      </p:sp>
      <p:sp>
        <p:nvSpPr>
          <p:cNvPr id="4" name="Slide Number Placeholder 3">
            <a:extLst>
              <a:ext uri="{FF2B5EF4-FFF2-40B4-BE49-F238E27FC236}">
                <a16:creationId xmlns:a16="http://schemas.microsoft.com/office/drawing/2014/main" id="{893CEA40-87FA-465B-962E-AEEC36BB323C}"/>
              </a:ext>
            </a:extLst>
          </p:cNvPr>
          <p:cNvSpPr>
            <a:spLocks noGrp="1"/>
          </p:cNvSpPr>
          <p:nvPr>
            <p:ph type="sldNum" sz="quarter" idx="4"/>
          </p:nvPr>
        </p:nvSpPr>
        <p:spPr/>
        <p:txBody>
          <a:bodyPr/>
          <a:lstStyle/>
          <a:p>
            <a:fld id="{773137DE-5778-4973-8EC8-21DEEF19827C}" type="slidenum">
              <a:rPr lang="en-US" smtClean="0"/>
              <a:pPr/>
              <a:t>23</a:t>
            </a:fld>
            <a:endParaRPr lang="en-US" dirty="0"/>
          </a:p>
        </p:txBody>
      </p:sp>
    </p:spTree>
    <p:extLst>
      <p:ext uri="{BB962C8B-B14F-4D97-AF65-F5344CB8AC3E}">
        <p14:creationId xmlns:p14="http://schemas.microsoft.com/office/powerpoint/2010/main" val="283504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CB44-1DE5-4B28-B573-57ECA1BF0C46}"/>
              </a:ext>
            </a:extLst>
          </p:cNvPr>
          <p:cNvSpPr>
            <a:spLocks noGrp="1"/>
          </p:cNvSpPr>
          <p:nvPr>
            <p:ph type="title"/>
          </p:nvPr>
        </p:nvSpPr>
        <p:spPr/>
        <p:txBody>
          <a:bodyPr/>
          <a:lstStyle/>
          <a:p>
            <a:r>
              <a:rPr lang="en-US" sz="2800" dirty="0"/>
              <a:t>Language Around Labels, 3 of 4</a:t>
            </a:r>
            <a:endParaRPr lang="en-US" dirty="0"/>
          </a:p>
        </p:txBody>
      </p:sp>
      <p:sp>
        <p:nvSpPr>
          <p:cNvPr id="8" name="Content Placeholder 7">
            <a:extLst>
              <a:ext uri="{FF2B5EF4-FFF2-40B4-BE49-F238E27FC236}">
                <a16:creationId xmlns:a16="http://schemas.microsoft.com/office/drawing/2014/main" id="{5E442D96-823F-409B-93DB-D7DAE5CC7618}"/>
              </a:ext>
            </a:extLst>
          </p:cNvPr>
          <p:cNvSpPr>
            <a:spLocks noGrp="1"/>
          </p:cNvSpPr>
          <p:nvPr>
            <p:ph sz="quarter" idx="10"/>
          </p:nvPr>
        </p:nvSpPr>
        <p:spPr/>
        <p:txBody>
          <a:bodyPr/>
          <a:lstStyle/>
          <a:p>
            <a:endParaRPr lang="en-US" dirty="0"/>
          </a:p>
        </p:txBody>
      </p:sp>
      <p:grpSp>
        <p:nvGrpSpPr>
          <p:cNvPr id="5" name="Group 4">
            <a:extLst>
              <a:ext uri="{FF2B5EF4-FFF2-40B4-BE49-F238E27FC236}">
                <a16:creationId xmlns:a16="http://schemas.microsoft.com/office/drawing/2014/main" id="{131870C9-E495-4E4E-8611-9376F85B6A82}"/>
              </a:ext>
              <a:ext uri="{C183D7F6-B498-43B3-948B-1728B52AA6E4}">
                <adec:decorative xmlns="" xmlns:adec="http://schemas.microsoft.com/office/drawing/2017/decorative" val="1"/>
              </a:ext>
            </a:extLst>
          </p:cNvPr>
          <p:cNvGrpSpPr/>
          <p:nvPr/>
        </p:nvGrpSpPr>
        <p:grpSpPr>
          <a:xfrm>
            <a:off x="4872299" y="1424354"/>
            <a:ext cx="3741279" cy="3868615"/>
            <a:chOff x="6536000" y="762019"/>
            <a:chExt cx="2902514" cy="3514969"/>
          </a:xfrm>
        </p:grpSpPr>
        <p:pic>
          <p:nvPicPr>
            <p:cNvPr id="6" name="Picture 5">
              <a:extLst>
                <a:ext uri="{FF2B5EF4-FFF2-40B4-BE49-F238E27FC236}">
                  <a16:creationId xmlns:a16="http://schemas.microsoft.com/office/drawing/2014/main" id="{22DA4DAE-C3AF-44B6-9B68-7561B5708CC9}"/>
                </a:ext>
              </a:extLst>
            </p:cNvPr>
            <p:cNvPicPr>
              <a:picLocks noChangeAspect="1"/>
            </p:cNvPicPr>
            <p:nvPr/>
          </p:nvPicPr>
          <p:blipFill>
            <a:blip r:embed="rId3"/>
            <a:stretch>
              <a:fillRect/>
            </a:stretch>
          </p:blipFill>
          <p:spPr>
            <a:xfrm>
              <a:off x="6536000" y="762019"/>
              <a:ext cx="2902514" cy="3514969"/>
            </a:xfrm>
            <a:prstGeom prst="rect">
              <a:avLst/>
            </a:prstGeom>
          </p:spPr>
        </p:pic>
        <p:sp>
          <p:nvSpPr>
            <p:cNvPr id="7" name="TextBox 6">
              <a:extLst>
                <a:ext uri="{FF2B5EF4-FFF2-40B4-BE49-F238E27FC236}">
                  <a16:creationId xmlns:a16="http://schemas.microsoft.com/office/drawing/2014/main" id="{F1124A3B-2536-4737-84C1-34571EA867FE}"/>
                </a:ext>
              </a:extLst>
            </p:cNvPr>
            <p:cNvSpPr txBox="1"/>
            <p:nvPr/>
          </p:nvSpPr>
          <p:spPr>
            <a:xfrm rot="1130239">
              <a:off x="6988937" y="2992054"/>
              <a:ext cx="1657350" cy="338554"/>
            </a:xfrm>
            <a:prstGeom prst="rect">
              <a:avLst/>
            </a:prstGeom>
            <a:noFill/>
          </p:spPr>
          <p:txBody>
            <a:bodyPr wrap="square" rtlCol="0">
              <a:spAutoFit/>
            </a:bodyPr>
            <a:lstStyle/>
            <a:p>
              <a:pPr algn="ctr"/>
              <a:r>
                <a:rPr lang="en-US" sz="1600" dirty="0">
                  <a:solidFill>
                    <a:schemeClr val="tx2"/>
                  </a:solidFill>
                  <a:latin typeface="+mj-lt"/>
                  <a:cs typeface="Arial" panose="020B0604020202020204" pitchFamily="34" charset="0"/>
                </a:rPr>
                <a:t>Oppositional</a:t>
              </a:r>
              <a:endParaRPr lang="en-US" sz="1600" dirty="0">
                <a:solidFill>
                  <a:schemeClr val="tx2"/>
                </a:solidFill>
                <a:latin typeface="+mj-lt"/>
              </a:endParaRPr>
            </a:p>
          </p:txBody>
        </p:sp>
      </p:grpSp>
      <p:sp>
        <p:nvSpPr>
          <p:cNvPr id="4" name="Slide Number Placeholder 3">
            <a:extLst>
              <a:ext uri="{FF2B5EF4-FFF2-40B4-BE49-F238E27FC236}">
                <a16:creationId xmlns:a16="http://schemas.microsoft.com/office/drawing/2014/main" id="{A24D6D4C-942D-4D0D-9339-E93EF9A59093}"/>
              </a:ext>
            </a:extLst>
          </p:cNvPr>
          <p:cNvSpPr>
            <a:spLocks noGrp="1"/>
          </p:cNvSpPr>
          <p:nvPr>
            <p:ph type="sldNum" sz="quarter" idx="4"/>
          </p:nvPr>
        </p:nvSpPr>
        <p:spPr/>
        <p:txBody>
          <a:bodyPr/>
          <a:lstStyle/>
          <a:p>
            <a:fld id="{773137DE-5778-4973-8EC8-21DEEF19827C}" type="slidenum">
              <a:rPr lang="en-US" smtClean="0"/>
              <a:pPr/>
              <a:t>24</a:t>
            </a:fld>
            <a:endParaRPr lang="en-US" dirty="0"/>
          </a:p>
        </p:txBody>
      </p:sp>
    </p:spTree>
    <p:extLst>
      <p:ext uri="{BB962C8B-B14F-4D97-AF65-F5344CB8AC3E}">
        <p14:creationId xmlns:p14="http://schemas.microsoft.com/office/powerpoint/2010/main" val="1495737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1554A-1EAB-4A5F-8FF9-0A80EFEE3337}"/>
              </a:ext>
            </a:extLst>
          </p:cNvPr>
          <p:cNvSpPr>
            <a:spLocks noGrp="1"/>
          </p:cNvSpPr>
          <p:nvPr>
            <p:ph type="title"/>
          </p:nvPr>
        </p:nvSpPr>
        <p:spPr/>
        <p:txBody>
          <a:bodyPr/>
          <a:lstStyle/>
          <a:p>
            <a:r>
              <a:rPr lang="en-US" sz="2800" dirty="0"/>
              <a:t/>
            </a:r>
            <a:br>
              <a:rPr lang="en-US" sz="2800" dirty="0"/>
            </a:br>
            <a:r>
              <a:rPr lang="en-US" sz="2800" dirty="0"/>
              <a:t>Language Around Labels, 4 of 4</a:t>
            </a:r>
            <a:endParaRPr lang="en-US" dirty="0"/>
          </a:p>
        </p:txBody>
      </p:sp>
      <p:sp>
        <p:nvSpPr>
          <p:cNvPr id="10" name="Content Placeholder 9">
            <a:extLst>
              <a:ext uri="{FF2B5EF4-FFF2-40B4-BE49-F238E27FC236}">
                <a16:creationId xmlns:a16="http://schemas.microsoft.com/office/drawing/2014/main" id="{20951A05-DF32-47BB-BF82-C2C9A793AD88}"/>
              </a:ext>
            </a:extLst>
          </p:cNvPr>
          <p:cNvSpPr>
            <a:spLocks noGrp="1"/>
          </p:cNvSpPr>
          <p:nvPr>
            <p:ph sz="quarter" idx="10"/>
          </p:nvPr>
        </p:nvSpPr>
        <p:spPr/>
        <p:txBody>
          <a:bodyPr/>
          <a:lstStyle/>
          <a:p>
            <a:endParaRPr lang="en-US" dirty="0"/>
          </a:p>
        </p:txBody>
      </p:sp>
      <p:grpSp>
        <p:nvGrpSpPr>
          <p:cNvPr id="7" name="Group 6">
            <a:extLst>
              <a:ext uri="{FF2B5EF4-FFF2-40B4-BE49-F238E27FC236}">
                <a16:creationId xmlns:a16="http://schemas.microsoft.com/office/drawing/2014/main" id="{7EBAB199-D4A1-44D2-A900-4EB785390578}"/>
              </a:ext>
              <a:ext uri="{C183D7F6-B498-43B3-948B-1728B52AA6E4}">
                <adec:decorative xmlns="" xmlns:adec="http://schemas.microsoft.com/office/drawing/2017/decorative" val="1"/>
              </a:ext>
            </a:extLst>
          </p:cNvPr>
          <p:cNvGrpSpPr/>
          <p:nvPr/>
        </p:nvGrpSpPr>
        <p:grpSpPr>
          <a:xfrm>
            <a:off x="5011616" y="1153886"/>
            <a:ext cx="3732936" cy="4490776"/>
            <a:chOff x="6400800" y="1137957"/>
            <a:chExt cx="2063750" cy="2367243"/>
          </a:xfrm>
        </p:grpSpPr>
        <p:pic>
          <p:nvPicPr>
            <p:cNvPr id="8" name="Picture 7">
              <a:extLst>
                <a:ext uri="{FF2B5EF4-FFF2-40B4-BE49-F238E27FC236}">
                  <a16:creationId xmlns:a16="http://schemas.microsoft.com/office/drawing/2014/main" id="{7CA9D24D-53A4-44EE-8231-B0CBD23E7909}"/>
                </a:ext>
              </a:extLst>
            </p:cNvPr>
            <p:cNvPicPr>
              <a:picLocks noChangeAspect="1"/>
            </p:cNvPicPr>
            <p:nvPr/>
          </p:nvPicPr>
          <p:blipFill>
            <a:blip r:embed="rId3"/>
            <a:stretch>
              <a:fillRect/>
            </a:stretch>
          </p:blipFill>
          <p:spPr>
            <a:xfrm>
              <a:off x="6400800" y="1137957"/>
              <a:ext cx="2063750" cy="2367243"/>
            </a:xfrm>
            <a:prstGeom prst="rect">
              <a:avLst/>
            </a:prstGeom>
          </p:spPr>
        </p:pic>
        <p:sp>
          <p:nvSpPr>
            <p:cNvPr id="9" name="TextBox 8">
              <a:extLst>
                <a:ext uri="{FF2B5EF4-FFF2-40B4-BE49-F238E27FC236}">
                  <a16:creationId xmlns:a16="http://schemas.microsoft.com/office/drawing/2014/main" id="{C7422D31-6A95-4377-AFED-FA510EF416F9}"/>
                </a:ext>
              </a:extLst>
            </p:cNvPr>
            <p:cNvSpPr txBox="1"/>
            <p:nvPr/>
          </p:nvSpPr>
          <p:spPr>
            <a:xfrm rot="1172906">
              <a:off x="6517655" y="2550999"/>
              <a:ext cx="1657350" cy="338554"/>
            </a:xfrm>
            <a:prstGeom prst="rect">
              <a:avLst/>
            </a:prstGeom>
            <a:noFill/>
          </p:spPr>
          <p:txBody>
            <a:bodyPr wrap="square" rtlCol="0">
              <a:spAutoFit/>
            </a:bodyPr>
            <a:lstStyle/>
            <a:p>
              <a:pPr algn="ctr"/>
              <a:r>
                <a:rPr lang="en-US" sz="1600" dirty="0">
                  <a:solidFill>
                    <a:schemeClr val="tx2"/>
                  </a:solidFill>
                  <a:latin typeface="+mj-lt"/>
                  <a:cs typeface="Arial" panose="020B0604020202020204" pitchFamily="34" charset="0"/>
                </a:rPr>
                <a:t>Crazy</a:t>
              </a:r>
              <a:endParaRPr lang="en-US" sz="1600" dirty="0">
                <a:solidFill>
                  <a:schemeClr val="tx2"/>
                </a:solidFill>
                <a:latin typeface="+mj-lt"/>
              </a:endParaRPr>
            </a:p>
          </p:txBody>
        </p:sp>
      </p:grpSp>
      <p:sp>
        <p:nvSpPr>
          <p:cNvPr id="4" name="Slide Number Placeholder 3">
            <a:extLst>
              <a:ext uri="{FF2B5EF4-FFF2-40B4-BE49-F238E27FC236}">
                <a16:creationId xmlns:a16="http://schemas.microsoft.com/office/drawing/2014/main" id="{1BD6C0FC-AD79-4980-BE35-8907E3DFD2E5}"/>
              </a:ext>
            </a:extLst>
          </p:cNvPr>
          <p:cNvSpPr>
            <a:spLocks noGrp="1"/>
          </p:cNvSpPr>
          <p:nvPr>
            <p:ph type="sldNum" sz="quarter" idx="4"/>
          </p:nvPr>
        </p:nvSpPr>
        <p:spPr/>
        <p:txBody>
          <a:bodyPr/>
          <a:lstStyle/>
          <a:p>
            <a:fld id="{773137DE-5778-4973-8EC8-21DEEF19827C}" type="slidenum">
              <a:rPr lang="en-US" smtClean="0"/>
              <a:pPr/>
              <a:t>25</a:t>
            </a:fld>
            <a:endParaRPr lang="en-US" dirty="0"/>
          </a:p>
        </p:txBody>
      </p:sp>
    </p:spTree>
    <p:extLst>
      <p:ext uri="{BB962C8B-B14F-4D97-AF65-F5344CB8AC3E}">
        <p14:creationId xmlns:p14="http://schemas.microsoft.com/office/powerpoint/2010/main" val="1449170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44BCF-AC78-4899-A0D4-6E0A5FA83402}"/>
              </a:ext>
            </a:extLst>
          </p:cNvPr>
          <p:cNvSpPr>
            <a:spLocks noGrp="1"/>
          </p:cNvSpPr>
          <p:nvPr>
            <p:ph type="title"/>
          </p:nvPr>
        </p:nvSpPr>
        <p:spPr/>
        <p:txBody>
          <a:bodyPr/>
          <a:lstStyle/>
          <a:p>
            <a:r>
              <a:rPr lang="en-US" sz="2400" i="1" dirty="0"/>
              <a:t>Foster</a:t>
            </a:r>
            <a:r>
              <a:rPr lang="en-US" sz="2400" dirty="0"/>
              <a:t>: Jessica's Success</a:t>
            </a:r>
          </a:p>
        </p:txBody>
      </p:sp>
      <p:pic>
        <p:nvPicPr>
          <p:cNvPr id="5" name="Picture 4" descr="Image of a video player button.">
            <a:extLst>
              <a:ext uri="{FF2B5EF4-FFF2-40B4-BE49-F238E27FC236}">
                <a16:creationId xmlns:a16="http://schemas.microsoft.com/office/drawing/2014/main" id="{60CB7D2C-D887-4F52-B3E7-B3CB5281820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7777" y="1898249"/>
            <a:ext cx="5785236" cy="4105399"/>
          </a:xfrm>
          <a:prstGeom prst="rect">
            <a:avLst/>
          </a:prstGeom>
        </p:spPr>
      </p:pic>
      <p:sp>
        <p:nvSpPr>
          <p:cNvPr id="7" name="TextBox 6">
            <a:extLst>
              <a:ext uri="{FF2B5EF4-FFF2-40B4-BE49-F238E27FC236}">
                <a16:creationId xmlns:a16="http://schemas.microsoft.com/office/drawing/2014/main" id="{B86F838A-ADF0-4098-BA92-91B6A1348008}"/>
              </a:ext>
            </a:extLst>
          </p:cNvPr>
          <p:cNvSpPr txBox="1"/>
          <p:nvPr/>
        </p:nvSpPr>
        <p:spPr>
          <a:xfrm>
            <a:off x="1134319" y="6126477"/>
            <a:ext cx="7164728" cy="523220"/>
          </a:xfrm>
          <a:prstGeom prst="rect">
            <a:avLst/>
          </a:prstGeom>
          <a:noFill/>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rPr>
              <a:t>This video includes a clip of the documentary </a:t>
            </a:r>
            <a:r>
              <a:rPr lang="en-US" sz="1400" i="1" dirty="0">
                <a:effectLst/>
                <a:latin typeface="Calibri" panose="020F0502020204030204" pitchFamily="34" charset="0"/>
                <a:ea typeface="Calibri" panose="020F0502020204030204" pitchFamily="34" charset="0"/>
              </a:rPr>
              <a:t>FOSTER</a:t>
            </a:r>
            <a:r>
              <a:rPr lang="en-US" sz="14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Foster footage courtesy of Participant Media, LLC. © 2018 Sabine Films, Inc. All rights reserved</a:t>
            </a:r>
            <a:r>
              <a:rPr lang="en-US" sz="1400" dirty="0">
                <a:solidFill>
                  <a:srgbClr val="0070C0"/>
                </a:solidFill>
                <a:effectLst/>
                <a:latin typeface="Calibri" panose="020F0502020204030204" pitchFamily="34" charset="0"/>
                <a:ea typeface="Calibri" panose="020F0502020204030204" pitchFamily="34" charset="0"/>
              </a:rPr>
              <a:t>.</a:t>
            </a:r>
            <a:endParaRPr lang="en-US" sz="1400" dirty="0">
              <a:effectLst/>
              <a:latin typeface="Calibri" panose="020F0502020204030204" pitchFamily="34" charset="0"/>
              <a:ea typeface="Calibri" panose="020F0502020204030204" pitchFamily="34" charset="0"/>
            </a:endParaRPr>
          </a:p>
        </p:txBody>
      </p:sp>
      <p:sp>
        <p:nvSpPr>
          <p:cNvPr id="6" name="Slide Number Placeholder 3">
            <a:extLst>
              <a:ext uri="{FF2B5EF4-FFF2-40B4-BE49-F238E27FC236}">
                <a16:creationId xmlns:a16="http://schemas.microsoft.com/office/drawing/2014/main" id="{D9AD69AF-EC6B-1641-AABD-A6D1B9D2437C}"/>
              </a:ext>
            </a:extLst>
          </p:cNvPr>
          <p:cNvSpPr txBox="1">
            <a:spLocks/>
          </p:cNvSpPr>
          <p:nvPr/>
        </p:nvSpPr>
        <p:spPr>
          <a:xfrm>
            <a:off x="8744552" y="6457057"/>
            <a:ext cx="321810" cy="245659"/>
          </a:xfrm>
          <a:prstGeom prst="rect">
            <a:avLst/>
          </a:prstGeom>
          <a:ln w="19050">
            <a:noFill/>
          </a:ln>
        </p:spPr>
        <p:txBody>
          <a:bodyPr vert="horz" wrap="square" lIns="0" tIns="0" rIns="0" bIns="0" rtlCol="0" anchor="ctr" anchorCtr="0"/>
          <a:lstStyle>
            <a:defPPr>
              <a:defRPr lang="en-US"/>
            </a:defPPr>
            <a:lvl1pPr marL="0" algn="ctr" defTabSz="914400" rtl="0" eaLnBrk="1" latinLnBrk="0" hangingPunct="1">
              <a:defRPr sz="825"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mtClean="0"/>
              <a:pPr/>
              <a:t>26</a:t>
            </a:fld>
            <a:endParaRPr lang="en-US" dirty="0"/>
          </a:p>
        </p:txBody>
      </p:sp>
    </p:spTree>
    <p:extLst>
      <p:ext uri="{BB962C8B-B14F-4D97-AF65-F5344CB8AC3E}">
        <p14:creationId xmlns:p14="http://schemas.microsoft.com/office/powerpoint/2010/main" val="2113123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rawing of a light bulb">
            <a:extLst>
              <a:ext uri="{FF2B5EF4-FFF2-40B4-BE49-F238E27FC236}">
                <a16:creationId xmlns:a16="http://schemas.microsoft.com/office/drawing/2014/main" id="{0C40C7CC-9367-42D6-9C58-34376E4817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13186" y="1092509"/>
            <a:ext cx="2441090" cy="3051362"/>
          </a:xfrm>
          <a:prstGeom prst="rect">
            <a:avLst/>
          </a:prstGeom>
        </p:spPr>
      </p:pic>
      <p:sp>
        <p:nvSpPr>
          <p:cNvPr id="15" name="Title 14">
            <a:extLst>
              <a:ext uri="{FF2B5EF4-FFF2-40B4-BE49-F238E27FC236}">
                <a16:creationId xmlns:a16="http://schemas.microsoft.com/office/drawing/2014/main" id="{2F0F183D-40D9-4285-9AF4-3BFABD2E739A}"/>
              </a:ext>
            </a:extLst>
          </p:cNvPr>
          <p:cNvSpPr>
            <a:spLocks noGrp="1"/>
          </p:cNvSpPr>
          <p:nvPr>
            <p:ph type="title"/>
          </p:nvPr>
        </p:nvSpPr>
        <p:spPr>
          <a:xfrm>
            <a:off x="457200" y="3429000"/>
            <a:ext cx="4103370" cy="2965450"/>
          </a:xfrm>
        </p:spPr>
        <p:txBody>
          <a:bodyPr/>
          <a:lstStyle/>
          <a:p>
            <a:r>
              <a:rPr lang="en-US" sz="3600" dirty="0"/>
              <a:t>Reflection/ Relevance</a:t>
            </a:r>
          </a:p>
        </p:txBody>
      </p:sp>
      <p:sp>
        <p:nvSpPr>
          <p:cNvPr id="7" name="Content Placeholder 6">
            <a:extLst>
              <a:ext uri="{FF2B5EF4-FFF2-40B4-BE49-F238E27FC236}">
                <a16:creationId xmlns:a16="http://schemas.microsoft.com/office/drawing/2014/main" id="{22ED7F0F-E9E8-443D-9859-2131A883F0F7}"/>
              </a:ext>
            </a:extLst>
          </p:cNvPr>
          <p:cNvSpPr>
            <a:spLocks noGrp="1"/>
          </p:cNvSpPr>
          <p:nvPr>
            <p:ph sz="quarter" idx="10"/>
          </p:nvPr>
        </p:nvSpPr>
        <p:spPr>
          <a:xfrm>
            <a:off x="4609410" y="452438"/>
            <a:ext cx="4305990" cy="5942012"/>
          </a:xfrm>
        </p:spPr>
        <p:txBody>
          <a:bodyPr anchor="ctr">
            <a:noAutofit/>
          </a:bodyPr>
          <a:lstStyle/>
          <a:p>
            <a:pPr marL="0" lvl="0" indent="0">
              <a:spcBef>
                <a:spcPts val="600"/>
              </a:spcBef>
              <a:buNone/>
            </a:pPr>
            <a:r>
              <a:rPr lang="en-US" sz="2400" b="1" dirty="0">
                <a:solidFill>
                  <a:srgbClr val="C13420"/>
                </a:solidFill>
                <a:latin typeface="+mj-lt"/>
              </a:rPr>
              <a:t>Questions for Reflection</a:t>
            </a:r>
          </a:p>
          <a:p>
            <a:pPr marL="484632" indent="-457200">
              <a:spcBef>
                <a:spcPts val="600"/>
              </a:spcBef>
              <a:buFont typeface="+mj-lt"/>
              <a:buAutoNum type="arabicPeriod"/>
            </a:pPr>
            <a:r>
              <a:rPr lang="en-US" sz="2200" dirty="0"/>
              <a:t>What do you think a child with mental health considerations needs most from those caring for them? </a:t>
            </a:r>
          </a:p>
          <a:p>
            <a:pPr marL="484632" indent="-457200">
              <a:spcBef>
                <a:spcPts val="600"/>
              </a:spcBef>
              <a:buFont typeface="+mj-lt"/>
              <a:buAutoNum type="arabicPeriod"/>
            </a:pPr>
            <a:r>
              <a:rPr lang="en-US" sz="2200" dirty="0"/>
              <a:t>Think about people you know who have experienced mental health challenges and have been successful. How did they address the challenges?</a:t>
            </a:r>
          </a:p>
        </p:txBody>
      </p:sp>
      <p:sp>
        <p:nvSpPr>
          <p:cNvPr id="2" name="Slide Number Placeholder 1">
            <a:extLst>
              <a:ext uri="{FF2B5EF4-FFF2-40B4-BE49-F238E27FC236}">
                <a16:creationId xmlns:a16="http://schemas.microsoft.com/office/drawing/2014/main" id="{26C89170-9CCE-48AF-BF34-61F3F0C0FD64}"/>
              </a:ext>
            </a:extLst>
          </p:cNvPr>
          <p:cNvSpPr>
            <a:spLocks noGrp="1"/>
          </p:cNvSpPr>
          <p:nvPr>
            <p:ph type="sldNum" sz="quarter" idx="4"/>
          </p:nvPr>
        </p:nvSpPr>
        <p:spPr/>
        <p:txBody>
          <a:bodyPr/>
          <a:lstStyle/>
          <a:p>
            <a:fld id="{773137DE-5778-4973-8EC8-21DEEF19827C}" type="slidenum">
              <a:rPr lang="en-US" smtClean="0"/>
              <a:pPr/>
              <a:t>27</a:t>
            </a:fld>
            <a:endParaRPr lang="en-US" dirty="0"/>
          </a:p>
        </p:txBody>
      </p:sp>
    </p:spTree>
    <p:extLst>
      <p:ext uri="{BB962C8B-B14F-4D97-AF65-F5344CB8AC3E}">
        <p14:creationId xmlns:p14="http://schemas.microsoft.com/office/powerpoint/2010/main" val="109183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41CDA7D-D22F-C045-B091-14452A95721F}"/>
              </a:ext>
            </a:extLst>
          </p:cNvPr>
          <p:cNvSpPr>
            <a:spLocks noGrp="1"/>
          </p:cNvSpPr>
          <p:nvPr>
            <p:ph type="title"/>
          </p:nvPr>
        </p:nvSpPr>
        <p:spPr>
          <a:xfrm>
            <a:off x="1299917" y="3429000"/>
            <a:ext cx="6731456" cy="1828800"/>
          </a:xfrm>
        </p:spPr>
        <p:txBody>
          <a:bodyPr/>
          <a:lstStyle/>
          <a:p>
            <a:r>
              <a:rPr lang="en-US" sz="2000" dirty="0">
                <a:solidFill>
                  <a:srgbClr val="7F2F2D"/>
                </a:solidFill>
              </a:rPr>
              <a:t>SECTION 5: </a:t>
            </a:r>
            <a:r>
              <a:rPr lang="en-US" sz="2000" dirty="0"/>
              <a:t/>
            </a:r>
            <a:br>
              <a:rPr lang="en-US" sz="2000" dirty="0"/>
            </a:br>
            <a:r>
              <a:rPr lang="en-US" sz="3600" dirty="0"/>
              <a:t>WRAP-UP</a:t>
            </a:r>
          </a:p>
        </p:txBody>
      </p:sp>
      <p:sp>
        <p:nvSpPr>
          <p:cNvPr id="3" name="Slide Number Placeholder 2">
            <a:extLst>
              <a:ext uri="{FF2B5EF4-FFF2-40B4-BE49-F238E27FC236}">
                <a16:creationId xmlns:a16="http://schemas.microsoft.com/office/drawing/2014/main" id="{28A0F870-C7EC-4CF2-A546-C12CE72E4E83}"/>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28</a:t>
            </a:fld>
            <a:endParaRPr lang="en-US" dirty="0"/>
          </a:p>
        </p:txBody>
      </p:sp>
    </p:spTree>
    <p:extLst>
      <p:ext uri="{BB962C8B-B14F-4D97-AF65-F5344CB8AC3E}">
        <p14:creationId xmlns:p14="http://schemas.microsoft.com/office/powerpoint/2010/main" val="1727446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A8FB3B-3FB5-CF45-A2E4-4021F24F27EF}"/>
              </a:ext>
            </a:extLst>
          </p:cNvPr>
          <p:cNvSpPr>
            <a:spLocks noGrp="1"/>
          </p:cNvSpPr>
          <p:nvPr>
            <p:ph type="title"/>
          </p:nvPr>
        </p:nvSpPr>
        <p:spPr/>
        <p:txBody>
          <a:bodyPr/>
          <a:lstStyle/>
          <a:p>
            <a:r>
              <a:rPr lang="en-US" sz="2400" dirty="0"/>
              <a:t>LIFELONG Learning</a:t>
            </a:r>
          </a:p>
        </p:txBody>
      </p:sp>
      <p:pic>
        <p:nvPicPr>
          <p:cNvPr id="7" name="Picture 6" descr="Drawing of a bridge">
            <a:extLst>
              <a:ext uri="{FF2B5EF4-FFF2-40B4-BE49-F238E27FC236}">
                <a16:creationId xmlns:a16="http://schemas.microsoft.com/office/drawing/2014/main" id="{58A44A47-8D7D-45B1-82E3-327EDE053E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32761"/>
            <a:ext cx="9144000" cy="4007519"/>
          </a:xfrm>
          <a:prstGeom prst="rect">
            <a:avLst/>
          </a:prstGeom>
        </p:spPr>
      </p:pic>
      <p:sp>
        <p:nvSpPr>
          <p:cNvPr id="4" name="Slide Number Placeholder 3">
            <a:extLst>
              <a:ext uri="{FF2B5EF4-FFF2-40B4-BE49-F238E27FC236}">
                <a16:creationId xmlns:a16="http://schemas.microsoft.com/office/drawing/2014/main" id="{5C87BD12-4F2C-2142-9B80-70B422343104}"/>
              </a:ext>
            </a:extLst>
          </p:cNvPr>
          <p:cNvSpPr>
            <a:spLocks noGrp="1"/>
          </p:cNvSpPr>
          <p:nvPr>
            <p:ph type="sldNum" sz="quarter" idx="4"/>
          </p:nvPr>
        </p:nvSpPr>
        <p:spPr/>
        <p:txBody>
          <a:bodyPr/>
          <a:lstStyle/>
          <a:p>
            <a:fld id="{773137DE-5778-4973-8EC8-21DEEF19827C}" type="slidenum">
              <a:rPr lang="en-US" smtClean="0"/>
              <a:pPr/>
              <a:t>29</a:t>
            </a:fld>
            <a:endParaRPr lang="en-US" dirty="0"/>
          </a:p>
        </p:txBody>
      </p:sp>
    </p:spTree>
    <p:extLst>
      <p:ext uri="{BB962C8B-B14F-4D97-AF65-F5344CB8AC3E}">
        <p14:creationId xmlns:p14="http://schemas.microsoft.com/office/powerpoint/2010/main" val="36693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6B5F6-CFB8-0947-9379-2E01797E83AB}"/>
              </a:ext>
            </a:extLst>
          </p:cNvPr>
          <p:cNvSpPr>
            <a:spLocks noGrp="1"/>
          </p:cNvSpPr>
          <p:nvPr>
            <p:ph type="title" idx="4294967295"/>
          </p:nvPr>
        </p:nvSpPr>
        <p:spPr>
          <a:xfrm>
            <a:off x="279133" y="416110"/>
            <a:ext cx="8566484" cy="944339"/>
          </a:xfrm>
        </p:spPr>
        <p:txBody>
          <a:bodyPr/>
          <a:lstStyle/>
          <a:p>
            <a:r>
              <a:rPr lang="en-US" sz="1800" dirty="0">
                <a:solidFill>
                  <a:srgbClr val="183250"/>
                </a:solidFill>
              </a:rPr>
              <a:t>Welcome to the national training and Development Curriculum for foster and adoptive parents</a:t>
            </a:r>
            <a:br>
              <a:rPr lang="en-US" sz="1800" dirty="0">
                <a:solidFill>
                  <a:srgbClr val="183250"/>
                </a:solidFill>
              </a:rPr>
            </a:br>
            <a:endParaRPr lang="en-US" sz="1800" dirty="0">
              <a:solidFill>
                <a:srgbClr val="183250"/>
              </a:solidFill>
            </a:endParaRPr>
          </a:p>
        </p:txBody>
      </p:sp>
      <p:pic>
        <p:nvPicPr>
          <p:cNvPr id="2050" name="94DCEF7D-C9F2-406C-AEDA-71BA94ED53A0" descr="The NTDC Color Wheel of Emotions graphic showing the following -&#10;Yellow - Light, energetic, happy.&#10;Green - Hopeful, Inspired.&#10;Blue - Worried, Nervous, Preoccupied.&#10;Purple - Curious, Eager to Learn.&#10;Pink - Relaxed, Satisfied.&#10;Gray - Tired, Overstretched.&#10;White - Sad.&#10;Red - Angry, About to Blow, Totally Stressed Out.&#10;Orange - Annoyed, Frustrated, Irritated.">
            <a:extLst>
              <a:ext uri="{FF2B5EF4-FFF2-40B4-BE49-F238E27FC236}">
                <a16:creationId xmlns:a16="http://schemas.microsoft.com/office/drawing/2014/main" id="{DA0CF5A1-3C24-444C-A5B4-026B75392873}"/>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930536" y="1275779"/>
            <a:ext cx="7030122" cy="5103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CCFF54E-B8E5-CD4D-B3BD-7297B9519D41}"/>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a:t>
            </a:fld>
            <a:endParaRPr lang="en-US" dirty="0"/>
          </a:p>
        </p:txBody>
      </p:sp>
    </p:spTree>
    <p:extLst>
      <p:ext uri="{BB962C8B-B14F-4D97-AF65-F5344CB8AC3E}">
        <p14:creationId xmlns:p14="http://schemas.microsoft.com/office/powerpoint/2010/main" val="3830716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a:prstGeom prst="rect">
            <a:avLst/>
          </a:prstGeom>
        </p:spPr>
        <p:txBody>
          <a:bodyPr/>
          <a:lstStyle/>
          <a:p>
            <a:r>
              <a:rPr lang="en-US" dirty="0"/>
              <a:t>Place holder for slide with Closing Quote</a:t>
            </a:r>
          </a:p>
        </p:txBody>
      </p:sp>
      <p:pic>
        <p:nvPicPr>
          <p:cNvPr id="6" name="Picture 5" descr="At the end of the day the most overwhelming key to a child's success is the positive involvement of parents. Jane D. Hull">
            <a:extLst>
              <a:ext uri="{FF2B5EF4-FFF2-40B4-BE49-F238E27FC236}">
                <a16:creationId xmlns:a16="http://schemas.microsoft.com/office/drawing/2014/main" id="{FF5BED03-5F18-6448-AD8F-566B0C7D0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2276"/>
            <a:ext cx="9143999" cy="7060276"/>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30</a:t>
            </a:fld>
            <a:endParaRPr lang="en-US" dirty="0"/>
          </a:p>
        </p:txBody>
      </p:sp>
    </p:spTree>
    <p:extLst>
      <p:ext uri="{BB962C8B-B14F-4D97-AF65-F5344CB8AC3E}">
        <p14:creationId xmlns:p14="http://schemas.microsoft.com/office/powerpoint/2010/main" val="1719312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34D7A-2AFF-524E-90CA-007CD3D84147}"/>
              </a:ext>
            </a:extLst>
          </p:cNvPr>
          <p:cNvSpPr>
            <a:spLocks noGrp="1"/>
          </p:cNvSpPr>
          <p:nvPr>
            <p:ph type="title"/>
          </p:nvPr>
        </p:nvSpPr>
        <p:spPr/>
        <p:txBody>
          <a:bodyPr/>
          <a:lstStyle/>
          <a:p>
            <a:r>
              <a:rPr lang="en-US" dirty="0"/>
              <a:t>For more information, visit:</a:t>
            </a:r>
          </a:p>
        </p:txBody>
      </p:sp>
      <p:sp>
        <p:nvSpPr>
          <p:cNvPr id="2" name="Slide Number Placeholder 1">
            <a:extLst>
              <a:ext uri="{FF2B5EF4-FFF2-40B4-BE49-F238E27FC236}">
                <a16:creationId xmlns:a16="http://schemas.microsoft.com/office/drawing/2014/main" id="{B556948E-81E4-954A-B628-DAFD5F30CB56}"/>
              </a:ext>
            </a:extLst>
          </p:cNvPr>
          <p:cNvSpPr>
            <a:spLocks noGrp="1"/>
          </p:cNvSpPr>
          <p:nvPr>
            <p:ph type="sldNum" sz="quarter" idx="4294967295"/>
          </p:nvPr>
        </p:nvSpPr>
        <p:spPr>
          <a:xfrm>
            <a:off x="8741330" y="6456363"/>
            <a:ext cx="322262" cy="246062"/>
          </a:xfrm>
        </p:spPr>
        <p:txBody>
          <a:bodyPr/>
          <a:lstStyle/>
          <a:p>
            <a:fld id="{773137DE-5778-4973-8EC8-21DEEF19827C}" type="slidenum">
              <a:rPr lang="en-US" smtClean="0"/>
              <a:pPr/>
              <a:t>31</a:t>
            </a:fld>
            <a:endParaRPr lang="en-US" dirty="0"/>
          </a:p>
        </p:txBody>
      </p:sp>
    </p:spTree>
    <p:extLst>
      <p:ext uri="{BB962C8B-B14F-4D97-AF65-F5344CB8AC3E}">
        <p14:creationId xmlns:p14="http://schemas.microsoft.com/office/powerpoint/2010/main" val="1463536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3B1782-65C7-4EFC-A1A9-F8368B8A5968}"/>
              </a:ext>
            </a:extLst>
          </p:cNvPr>
          <p:cNvSpPr>
            <a:spLocks noGrp="1"/>
          </p:cNvSpPr>
          <p:nvPr>
            <p:ph type="title" idx="4294967295"/>
          </p:nvPr>
        </p:nvSpPr>
        <p:spPr>
          <a:xfrm>
            <a:off x="736600" y="2959437"/>
            <a:ext cx="7670800"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This curriculum was funded by the Children’s Bureau, Administration on Children, Youth and Families, Administration for Children and Families, U.S. Department of Health &amp; Human Services, under grant #90CO1132. The contents of this curriculum are solely the responsibility of the authors and do not necessarily represent the official views of the Children’s Bureau.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Children's Bureau logo">
            <a:extLst>
              <a:ext uri="{FF2B5EF4-FFF2-40B4-BE49-F238E27FC236}">
                <a16:creationId xmlns:a16="http://schemas.microsoft.com/office/drawing/2014/main" id="{E1B9ABE4-5640-6048-AFC0-DD5714F9D5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6494" y="4704521"/>
            <a:ext cx="2031011" cy="499147"/>
          </a:xfrm>
          <a:prstGeom prst="rect">
            <a:avLst/>
          </a:prstGeom>
        </p:spPr>
      </p:pic>
      <p:sp>
        <p:nvSpPr>
          <p:cNvPr id="2" name="Slide Number Placeholder 1">
            <a:extLst>
              <a:ext uri="{FF2B5EF4-FFF2-40B4-BE49-F238E27FC236}">
                <a16:creationId xmlns:a16="http://schemas.microsoft.com/office/drawing/2014/main" id="{0EB19414-7594-F143-A600-5D83EA76EA72}"/>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32</a:t>
            </a:fld>
            <a:endParaRPr lang="en-US" dirty="0"/>
          </a:p>
        </p:txBody>
      </p:sp>
    </p:spTree>
    <p:extLst>
      <p:ext uri="{BB962C8B-B14F-4D97-AF65-F5344CB8AC3E}">
        <p14:creationId xmlns:p14="http://schemas.microsoft.com/office/powerpoint/2010/main" val="1906668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81063"/>
            <a:ext cx="6858000" cy="1264613"/>
          </a:xfrm>
        </p:spPr>
        <p:txBody>
          <a:bodyPr>
            <a:normAutofit/>
          </a:bodyPr>
          <a:lstStyle/>
          <a:p>
            <a:r>
              <a:rPr lang="en-US" dirty="0" smtClean="0"/>
              <a:t>Psychotropic Medication Management training(V013)</a:t>
            </a:r>
            <a:endParaRPr lang="en-US" dirty="0"/>
          </a:p>
        </p:txBody>
      </p:sp>
      <p:sp>
        <p:nvSpPr>
          <p:cNvPr id="3" name="Subtitle 2"/>
          <p:cNvSpPr>
            <a:spLocks noGrp="1"/>
          </p:cNvSpPr>
          <p:nvPr>
            <p:ph type="subTitle" idx="1"/>
          </p:nvPr>
        </p:nvSpPr>
        <p:spPr>
          <a:xfrm>
            <a:off x="1143000" y="4229644"/>
            <a:ext cx="6858000" cy="2488474"/>
          </a:xfrm>
        </p:spPr>
        <p:txBody>
          <a:bodyPr/>
          <a:lstStyle/>
          <a:p>
            <a:r>
              <a:rPr lang="en-US" dirty="0" smtClean="0"/>
              <a:t>Psychotropic Medication Management for Children in the Custody of Missouri Children’s Division </a:t>
            </a:r>
            <a:endParaRPr lang="en-US" dirty="0"/>
          </a:p>
        </p:txBody>
      </p:sp>
    </p:spTree>
    <p:extLst>
      <p:ext uri="{BB962C8B-B14F-4D97-AF65-F5344CB8AC3E}">
        <p14:creationId xmlns:p14="http://schemas.microsoft.com/office/powerpoint/2010/main" val="391902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psychotropic medication?</a:t>
            </a:r>
            <a:endParaRPr lang="en-US" dirty="0"/>
          </a:p>
        </p:txBody>
      </p:sp>
      <p:sp>
        <p:nvSpPr>
          <p:cNvPr id="3" name="Content Placeholder 2"/>
          <p:cNvSpPr>
            <a:spLocks noGrp="1"/>
          </p:cNvSpPr>
          <p:nvPr>
            <p:ph idx="1"/>
          </p:nvPr>
        </p:nvSpPr>
        <p:spPr/>
        <p:txBody>
          <a:bodyPr>
            <a:normAutofit/>
          </a:bodyPr>
          <a:lstStyle/>
          <a:p>
            <a:r>
              <a:rPr lang="en-US" dirty="0" smtClean="0"/>
              <a:t>Psychotropic medications are prescribed to address emotional, behavioral or psychological symptoms and that are used to exercise an effect on the central nervous system to influence and modify behavior, cognition, and affective state.</a:t>
            </a:r>
          </a:p>
          <a:p>
            <a:r>
              <a:rPr lang="en-US" dirty="0" smtClean="0"/>
              <a:t>The term refers to the following pharmaceutical drug and these types of drugs:</a:t>
            </a:r>
          </a:p>
          <a:p>
            <a:pPr lvl="1"/>
            <a:r>
              <a:rPr lang="en-US" dirty="0" smtClean="0"/>
              <a:t>Lithium</a:t>
            </a:r>
          </a:p>
          <a:p>
            <a:pPr lvl="1"/>
            <a:r>
              <a:rPr lang="en-US" dirty="0" smtClean="0"/>
              <a:t>Antipsychotics</a:t>
            </a:r>
          </a:p>
          <a:p>
            <a:pPr lvl="1"/>
            <a:r>
              <a:rPr lang="en-US" dirty="0" smtClean="0"/>
              <a:t>Antidepressants</a:t>
            </a:r>
          </a:p>
          <a:p>
            <a:pPr lvl="1"/>
            <a:r>
              <a:rPr lang="en-US" dirty="0" smtClean="0"/>
              <a:t>Stimulants</a:t>
            </a:r>
          </a:p>
          <a:p>
            <a:pPr lvl="1"/>
            <a:r>
              <a:rPr lang="en-US" dirty="0" smtClean="0"/>
              <a:t>Alpha-adrenergic agonists</a:t>
            </a:r>
          </a:p>
          <a:p>
            <a:pPr lvl="1"/>
            <a:r>
              <a:rPr lang="en-US" dirty="0" smtClean="0"/>
              <a:t>Anxiolytics/hypnotics</a:t>
            </a:r>
          </a:p>
          <a:p>
            <a:pPr lvl="1"/>
            <a:r>
              <a:rPr lang="en-US" dirty="0" smtClean="0"/>
              <a:t>Anticonvulsants/Mood stabilizer</a:t>
            </a:r>
          </a:p>
          <a:p>
            <a:pPr lvl="1"/>
            <a:endParaRPr lang="en-US" dirty="0"/>
          </a:p>
          <a:p>
            <a:pPr marL="274307" lvl="1" indent="0">
              <a:buNone/>
            </a:pPr>
            <a:r>
              <a:rPr lang="en-US" dirty="0"/>
              <a:t>Non-Pharmacological Interventions</a:t>
            </a:r>
          </a:p>
          <a:p>
            <a:pPr marL="274307" lvl="1" indent="0">
              <a:buNone/>
            </a:pPr>
            <a:endParaRPr lang="en-US" dirty="0" smtClean="0"/>
          </a:p>
          <a:p>
            <a:pPr marL="274307" lvl="1" indent="0">
              <a:buNone/>
            </a:pPr>
            <a:endParaRPr lang="en-US" dirty="0"/>
          </a:p>
        </p:txBody>
      </p:sp>
    </p:spTree>
    <p:extLst>
      <p:ext uri="{BB962C8B-B14F-4D97-AF65-F5344CB8AC3E}">
        <p14:creationId xmlns:p14="http://schemas.microsoft.com/office/powerpoint/2010/main" val="2364583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Non-pharmacological Interventions </a:t>
            </a:r>
            <a:endParaRPr lang="en-US" dirty="0"/>
          </a:p>
        </p:txBody>
      </p:sp>
      <p:sp>
        <p:nvSpPr>
          <p:cNvPr id="3" name="Content Placeholder 2"/>
          <p:cNvSpPr>
            <a:spLocks noGrp="1"/>
          </p:cNvSpPr>
          <p:nvPr>
            <p:ph idx="1"/>
          </p:nvPr>
        </p:nvSpPr>
        <p:spPr>
          <a:xfrm>
            <a:off x="628650" y="2003516"/>
            <a:ext cx="7886700" cy="3752306"/>
          </a:xfrm>
        </p:spPr>
        <p:txBody>
          <a:bodyPr>
            <a:normAutofit fontScale="85000" lnSpcReduction="20000"/>
          </a:bodyPr>
          <a:lstStyle/>
          <a:p>
            <a:pPr marL="0" indent="0">
              <a:buNone/>
            </a:pPr>
            <a:r>
              <a:rPr lang="en-US" dirty="0" smtClean="0"/>
              <a:t>Just as non-pharmacological interventions should be attempted for any condition, pharmaceutical intervention for mental health issues should never be the first nor sole intervention for children in Children’s Division custody. </a:t>
            </a:r>
          </a:p>
          <a:p>
            <a:pPr marL="0" indent="0">
              <a:buNone/>
            </a:pPr>
            <a:endParaRPr lang="en-US" dirty="0"/>
          </a:p>
          <a:p>
            <a:pPr marL="0" indent="0">
              <a:buNone/>
            </a:pPr>
            <a:r>
              <a:rPr lang="en-US" dirty="0" smtClean="0"/>
              <a:t>A case manager shall not consent to the use of psychotropic medications without first having sought alternative interventions to aid the child, resource provider or parents. Those may include but are not limited to mental health assessment, therapy, skills building, parenting assistance or family therapy. A mental health professional must make a recommendation for a child to be assessed by a qualified prescriber to determine if psychotropic medications would be of benefit for the child prior to the case manager pursuing this type of intervention. </a:t>
            </a:r>
          </a:p>
          <a:p>
            <a:pPr marL="0" indent="0">
              <a:buNone/>
            </a:pPr>
            <a:endParaRPr lang="en-US" dirty="0"/>
          </a:p>
          <a:p>
            <a:pPr marL="0" indent="0">
              <a:buNone/>
            </a:pPr>
            <a:r>
              <a:rPr lang="en-US" dirty="0" smtClean="0"/>
              <a:t>A resource provider can get help by:</a:t>
            </a:r>
          </a:p>
          <a:p>
            <a:r>
              <a:rPr lang="en-US" dirty="0" smtClean="0"/>
              <a:t>Talking to the child’s case manager about how to help the child manage behaviors or deal with emotional stress.</a:t>
            </a:r>
          </a:p>
          <a:p>
            <a:r>
              <a:rPr lang="en-US" dirty="0" smtClean="0"/>
              <a:t>Talking to the child’s case manager about seeking behavioral health therapy. This is professional counseling that may be individual therapy (child only, family therapy and/or group therapy)</a:t>
            </a:r>
          </a:p>
          <a:p>
            <a:r>
              <a:rPr lang="en-US" dirty="0" smtClean="0"/>
              <a:t>Working with the child’s therapist, the school, and others to find interventions that work and make sure everyone is using the same interventions. Consistent interventions and consequences help the child learn to manage his or her behavior and emotions. </a:t>
            </a:r>
            <a:endParaRPr lang="en-US" dirty="0"/>
          </a:p>
        </p:txBody>
      </p:sp>
    </p:spTree>
    <p:extLst>
      <p:ext uri="{BB962C8B-B14F-4D97-AF65-F5344CB8AC3E}">
        <p14:creationId xmlns:p14="http://schemas.microsoft.com/office/powerpoint/2010/main" val="1239721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Monitoring Use of Psychotropic Medications Every </a:t>
            </a:r>
            <a:r>
              <a:rPr lang="en-US" b="1" i="1" dirty="0" smtClean="0"/>
              <a:t>Three Months</a:t>
            </a:r>
            <a:endParaRPr lang="en-US" dirty="0"/>
          </a:p>
        </p:txBody>
      </p:sp>
      <p:sp>
        <p:nvSpPr>
          <p:cNvPr id="3" name="Content Placeholder 2"/>
          <p:cNvSpPr>
            <a:spLocks noGrp="1"/>
          </p:cNvSpPr>
          <p:nvPr>
            <p:ph idx="1"/>
          </p:nvPr>
        </p:nvSpPr>
        <p:spPr/>
        <p:txBody>
          <a:bodyPr/>
          <a:lstStyle/>
          <a:p>
            <a:pPr marL="0" indent="0">
              <a:buNone/>
            </a:pPr>
            <a:r>
              <a:rPr lang="en-US" dirty="0" smtClean="0"/>
              <a:t>The case manager for a child in foster care should ensure that a child prescribed a psychotropic drug has a review of the informed consent decision, in consultation with their supervisor, at least every three months to determine whether continuation of the treatment or medication is in the youth’s best interest. The case manager may withdraw consent to treatment with psychotropic medication at any time after consulting with the supervisor, the prescribing provider and the statewide clinical consultant. </a:t>
            </a:r>
            <a:endParaRPr lang="en-US" dirty="0"/>
          </a:p>
        </p:txBody>
      </p:sp>
    </p:spTree>
    <p:extLst>
      <p:ext uri="{BB962C8B-B14F-4D97-AF65-F5344CB8AC3E}">
        <p14:creationId xmlns:p14="http://schemas.microsoft.com/office/powerpoint/2010/main" val="1533617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Giving Psychotropic Medications, Monitoring, and Follow Up </a:t>
            </a:r>
            <a:endParaRPr lang="en-US" dirty="0"/>
          </a:p>
        </p:txBody>
      </p:sp>
      <p:sp>
        <p:nvSpPr>
          <p:cNvPr id="3" name="Content Placeholder 2"/>
          <p:cNvSpPr>
            <a:spLocks noGrp="1"/>
          </p:cNvSpPr>
          <p:nvPr>
            <p:ph idx="1"/>
          </p:nvPr>
        </p:nvSpPr>
        <p:spPr/>
        <p:txBody>
          <a:bodyPr>
            <a:normAutofit/>
          </a:bodyPr>
          <a:lstStyle/>
          <a:p>
            <a:pPr marL="0" indent="0">
              <a:buNone/>
            </a:pPr>
            <a:r>
              <a:rPr lang="en-US" b="1" i="1" dirty="0"/>
              <a:t>Giving Psychotropic Medications to Children </a:t>
            </a:r>
            <a:endParaRPr lang="en-US" b="1" i="1" dirty="0" smtClean="0"/>
          </a:p>
          <a:p>
            <a:r>
              <a:rPr lang="en-US" b="1" i="1" dirty="0" smtClean="0"/>
              <a:t>Remember that psychotropic medications are only one strategy to help the child. The resource provider must continue to provide a stable environment and consistent behavior intervention and explore non-pharmacological (non-medication) interventions with healthcare providers. The child may also need behavior health therapy. </a:t>
            </a:r>
          </a:p>
          <a:p>
            <a:r>
              <a:rPr lang="en-US" dirty="0" smtClean="0"/>
              <a:t>Always read and keep the insert from the pharmacy that comes with each medication. The insert tells you important information on how to give the medication and possible side effects to watch for.</a:t>
            </a:r>
          </a:p>
          <a:p>
            <a:r>
              <a:rPr lang="en-US" b="1" i="1" dirty="0" smtClean="0"/>
              <a:t>Store the medication in the original container that came from the pharmacy. </a:t>
            </a:r>
            <a:endParaRPr lang="en-US" b="1" i="1" dirty="0"/>
          </a:p>
        </p:txBody>
      </p:sp>
    </p:spTree>
    <p:extLst>
      <p:ext uri="{BB962C8B-B14F-4D97-AF65-F5344CB8AC3E}">
        <p14:creationId xmlns:p14="http://schemas.microsoft.com/office/powerpoint/2010/main" val="1715013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What Are Side </a:t>
            </a:r>
            <a:r>
              <a:rPr lang="en-US" b="1" i="1" dirty="0" smtClean="0"/>
              <a:t>Effects and Adverse Reactions? </a:t>
            </a:r>
            <a:endParaRPr lang="en-US" dirty="0"/>
          </a:p>
        </p:txBody>
      </p:sp>
      <p:sp>
        <p:nvSpPr>
          <p:cNvPr id="3" name="Content Placeholder 2"/>
          <p:cNvSpPr>
            <a:spLocks noGrp="1"/>
          </p:cNvSpPr>
          <p:nvPr>
            <p:ph idx="1"/>
          </p:nvPr>
        </p:nvSpPr>
        <p:spPr/>
        <p:txBody>
          <a:bodyPr/>
          <a:lstStyle/>
          <a:p>
            <a:r>
              <a:rPr lang="en-US" dirty="0" smtClean="0"/>
              <a:t>These are uncomfortable effects such as stomach aches, </a:t>
            </a:r>
            <a:r>
              <a:rPr lang="en-US" dirty="0" err="1" smtClean="0"/>
              <a:t>srowsiness</a:t>
            </a:r>
            <a:r>
              <a:rPr lang="en-US" dirty="0" smtClean="0"/>
              <a:t>, dizziness, sleep problems, tremors, and weight gain that may occur when starting a new medication, increasing the dose, or stopping the medication. </a:t>
            </a:r>
          </a:p>
          <a:p>
            <a:r>
              <a:rPr lang="en-US" dirty="0" smtClean="0"/>
              <a:t>These may get better with healthy diet, rest, and exercise. </a:t>
            </a:r>
          </a:p>
          <a:p>
            <a:r>
              <a:rPr lang="en-US" dirty="0" smtClean="0"/>
              <a:t>These may make the child feel very uncomfortable or the side effect may interfere with functioning, and the medical consenter should call the child’s doctor and seek advice if this happens. </a:t>
            </a:r>
          </a:p>
          <a:p>
            <a:endParaRPr lang="en-US" dirty="0"/>
          </a:p>
          <a:p>
            <a:pPr marL="0" indent="0">
              <a:buNone/>
            </a:pPr>
            <a:r>
              <a:rPr lang="en-US" dirty="0"/>
              <a:t>Adverse Reactions:</a:t>
            </a:r>
          </a:p>
          <a:p>
            <a:pPr marL="0" indent="0">
              <a:buNone/>
            </a:pPr>
            <a:r>
              <a:rPr lang="en-US" dirty="0"/>
              <a:t>	-Are uncommon and unexpected </a:t>
            </a:r>
          </a:p>
          <a:p>
            <a:pPr marL="0" indent="0">
              <a:buNone/>
            </a:pPr>
            <a:r>
              <a:rPr lang="en-US" dirty="0"/>
              <a:t>	-May be an allergic reaction</a:t>
            </a:r>
          </a:p>
          <a:p>
            <a:pPr marL="0" indent="0">
              <a:buNone/>
            </a:pPr>
            <a:r>
              <a:rPr lang="en-US" dirty="0"/>
              <a:t>	-Are likely harmful if the child keeps taking the medication.</a:t>
            </a:r>
          </a:p>
          <a:p>
            <a:pPr marL="0" indent="0">
              <a:buNone/>
            </a:pPr>
            <a:r>
              <a:rPr lang="en-US" dirty="0"/>
              <a:t>	-May be life threatening </a:t>
            </a:r>
          </a:p>
          <a:p>
            <a:pPr marL="0" indent="0">
              <a:buNone/>
            </a:pPr>
            <a:r>
              <a:rPr lang="en-US" dirty="0"/>
              <a:t>Immediately talk to the child’s doctor and follow his or her directions if there is an adverse reaction or seek emergency medical treatment if the doctor is not available. </a:t>
            </a:r>
          </a:p>
          <a:p>
            <a:pPr marL="34925" indent="0">
              <a:buNone/>
            </a:pPr>
            <a:endParaRPr lang="en-US" dirty="0"/>
          </a:p>
        </p:txBody>
      </p:sp>
    </p:spTree>
    <p:extLst>
      <p:ext uri="{BB962C8B-B14F-4D97-AF65-F5344CB8AC3E}">
        <p14:creationId xmlns:p14="http://schemas.microsoft.com/office/powerpoint/2010/main" val="29925313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Side Effects and Adverse Reactions </a:t>
            </a:r>
            <a:endParaRPr lang="en-US" dirty="0"/>
          </a:p>
        </p:txBody>
      </p:sp>
      <p:sp>
        <p:nvSpPr>
          <p:cNvPr id="3" name="Content Placeholder 2"/>
          <p:cNvSpPr>
            <a:spLocks noGrp="1"/>
          </p:cNvSpPr>
          <p:nvPr>
            <p:ph idx="1"/>
          </p:nvPr>
        </p:nvSpPr>
        <p:spPr/>
        <p:txBody>
          <a:bodyPr/>
          <a:lstStyle/>
          <a:p>
            <a:r>
              <a:rPr lang="en-US" dirty="0" smtClean="0"/>
              <a:t>Always talk to the child’s doctor anytime you have a concern about how a medication is affecting a child. </a:t>
            </a:r>
          </a:p>
          <a:p>
            <a:r>
              <a:rPr lang="en-US" dirty="0" smtClean="0"/>
              <a:t>Always report adverse reactions to the doctor right away.</a:t>
            </a:r>
          </a:p>
          <a:p>
            <a:r>
              <a:rPr lang="en-US" dirty="0" smtClean="0"/>
              <a:t>Call 911 or immediately take the child to the emergency room if the child is having an adverse reaction that is life threatening. </a:t>
            </a:r>
          </a:p>
          <a:p>
            <a:r>
              <a:rPr lang="en-US" dirty="0" smtClean="0"/>
              <a:t>Remember to report this information to the Children’s Division case manager or contracted case management staff.</a:t>
            </a:r>
            <a:endParaRPr lang="en-US" dirty="0"/>
          </a:p>
        </p:txBody>
      </p:sp>
    </p:spTree>
    <p:extLst>
      <p:ext uri="{BB962C8B-B14F-4D97-AF65-F5344CB8AC3E}">
        <p14:creationId xmlns:p14="http://schemas.microsoft.com/office/powerpoint/2010/main" val="94145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D2BA7CA9-63D7-124F-B011-3E1A6E72D32A}"/>
              </a:ext>
            </a:extLst>
          </p:cNvPr>
          <p:cNvSpPr txBox="1">
            <a:spLocks noGrp="1"/>
          </p:cNvSpPr>
          <p:nvPr>
            <p:ph type="title" idx="4294967295"/>
          </p:nvPr>
        </p:nvSpPr>
        <p:spPr>
          <a:xfrm>
            <a:off x="1299916" y="2878052"/>
            <a:ext cx="7844084"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chemeClr val="bg1"/>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3150" b="0" i="0" u="none" strike="noStrike" kern="1200" cap="none" spc="113" normalizeH="0" baseline="0" noProof="0" dirty="0">
                <a:ln>
                  <a:noFill/>
                </a:ln>
                <a:solidFill>
                  <a:schemeClr val="bg1"/>
                </a:solidFill>
                <a:effectLst/>
                <a:uLnTx/>
                <a:uFillTx/>
                <a:latin typeface="Arial Rounded MT Bold"/>
                <a:ea typeface="+mj-ea"/>
                <a:cs typeface="Arial Rounded MT Bold"/>
              </a:rPr>
              <a:t>MENTAL HEALTH CONSIDERATIONS</a:t>
            </a:r>
          </a:p>
        </p:txBody>
      </p:sp>
      <p:sp>
        <p:nvSpPr>
          <p:cNvPr id="10" name="Subtitle 1">
            <a:extLst>
              <a:ext uri="{FF2B5EF4-FFF2-40B4-BE49-F238E27FC236}">
                <a16:creationId xmlns:a16="http://schemas.microsoft.com/office/drawing/2014/main" id="{B3D7BD5C-FC47-494A-B176-5BE2EB03F27D}"/>
              </a:ext>
            </a:extLst>
          </p:cNvPr>
          <p:cNvSpPr txBox="1">
            <a:spLocks/>
          </p:cNvSpPr>
          <p:nvPr/>
        </p:nvSpPr>
        <p:spPr>
          <a:xfrm>
            <a:off x="1421411" y="4214269"/>
            <a:ext cx="4143828" cy="598460"/>
          </a:xfrm>
          <a:prstGeom prst="rect">
            <a:avLst/>
          </a:prstGeom>
        </p:spPr>
        <p:txBody>
          <a:bodyPr vert="horz" lIns="0" tIns="0" rIns="0" bIns="0" rtlCol="0" anchor="t" anchorCtr="0">
            <a:normAutofit/>
          </a:bodyPr>
          <a:lstStyle>
            <a:lvl1pPr marL="0" indent="0" algn="l" defTabSz="685766" rtl="0" eaLnBrk="1" latinLnBrk="0" hangingPunct="1">
              <a:spcBef>
                <a:spcPts val="0"/>
              </a:spcBef>
              <a:buClr>
                <a:schemeClr val="accent1"/>
              </a:buClr>
              <a:buFont typeface="Wingdings 2" pitchFamily="18" charset="2"/>
              <a:buNone/>
              <a:defRPr sz="1425" kern="1200" spc="0" baseline="0">
                <a:solidFill>
                  <a:srgbClr val="C13521"/>
                </a:solidFill>
                <a:latin typeface="Arial"/>
                <a:ea typeface="+mn-ea"/>
                <a:cs typeface="Arial"/>
              </a:defRPr>
            </a:lvl1pPr>
            <a:lvl2pPr marL="342884" indent="0" algn="ctr" defTabSz="685766" rtl="0" eaLnBrk="1" latinLnBrk="0" hangingPunct="1">
              <a:spcBef>
                <a:spcPct val="20000"/>
              </a:spcBef>
              <a:buClr>
                <a:schemeClr val="accent2"/>
              </a:buClr>
              <a:buFont typeface="Wingdings" pitchFamily="2" charset="2"/>
              <a:buNone/>
              <a:defRPr sz="1350" kern="1200" spc="0" baseline="0">
                <a:solidFill>
                  <a:schemeClr val="tx1">
                    <a:tint val="75000"/>
                  </a:schemeClr>
                </a:solidFill>
                <a:latin typeface="Arial"/>
                <a:ea typeface="+mn-ea"/>
                <a:cs typeface="Arial"/>
              </a:defRPr>
            </a:lvl2pPr>
            <a:lvl3pPr marL="685766" indent="0" algn="ctr" defTabSz="685766" rtl="0" eaLnBrk="1" latinLnBrk="0" hangingPunct="1">
              <a:spcBef>
                <a:spcPct val="20000"/>
              </a:spcBef>
              <a:buClr>
                <a:schemeClr val="accent3"/>
              </a:buClr>
              <a:buFont typeface="Wingdings" pitchFamily="2" charset="2"/>
              <a:buNone/>
              <a:defRPr sz="1200" kern="1200" spc="0" baseline="0">
                <a:solidFill>
                  <a:schemeClr val="tx1">
                    <a:tint val="75000"/>
                  </a:schemeClr>
                </a:solidFill>
                <a:latin typeface="Arial"/>
                <a:ea typeface="+mn-ea"/>
                <a:cs typeface="Arial"/>
              </a:defRPr>
            </a:lvl3pPr>
            <a:lvl4pPr marL="1028649" indent="0" algn="ctr" defTabSz="685766" rtl="0" eaLnBrk="1" latinLnBrk="0" hangingPunct="1">
              <a:spcBef>
                <a:spcPct val="20000"/>
              </a:spcBef>
              <a:buClr>
                <a:schemeClr val="accent4"/>
              </a:buClr>
              <a:buFont typeface="Wingdings" pitchFamily="2" charset="2"/>
              <a:buNone/>
              <a:defRPr sz="1050" kern="1200" baseline="0">
                <a:solidFill>
                  <a:schemeClr val="tx1">
                    <a:tint val="75000"/>
                  </a:schemeClr>
                </a:solidFill>
                <a:latin typeface="Arial"/>
                <a:ea typeface="+mn-ea"/>
                <a:cs typeface="Arial"/>
              </a:defRPr>
            </a:lvl4pPr>
            <a:lvl5pPr marL="1371532" indent="0" algn="ctr" defTabSz="685766" rtl="0" eaLnBrk="1" latinLnBrk="0" hangingPunct="1">
              <a:spcBef>
                <a:spcPct val="20000"/>
              </a:spcBef>
              <a:buClr>
                <a:schemeClr val="accent6"/>
              </a:buClr>
              <a:buFont typeface="Wingdings" pitchFamily="2" charset="2"/>
              <a:buNone/>
              <a:defRPr sz="975" kern="1200" spc="0" baseline="0">
                <a:solidFill>
                  <a:schemeClr val="tx1">
                    <a:tint val="75000"/>
                  </a:schemeClr>
                </a:solidFill>
                <a:latin typeface="Arial"/>
                <a:ea typeface="+mn-ea"/>
                <a:cs typeface="Arial"/>
              </a:defRPr>
            </a:lvl5pPr>
            <a:lvl6pPr marL="1714415" indent="0" algn="ctr" defTabSz="685766" rtl="0" eaLnBrk="1" latinLnBrk="0" hangingPunct="1">
              <a:spcBef>
                <a:spcPct val="20000"/>
              </a:spcBef>
              <a:buClr>
                <a:schemeClr val="accent1"/>
              </a:buClr>
              <a:buFont typeface="Wingdings" pitchFamily="2" charset="2"/>
              <a:buNone/>
              <a:defRPr sz="900" kern="1200">
                <a:solidFill>
                  <a:schemeClr val="tx1">
                    <a:tint val="75000"/>
                  </a:schemeClr>
                </a:solidFill>
                <a:latin typeface="+mn-lt"/>
                <a:ea typeface="+mn-ea"/>
                <a:cs typeface="+mn-cs"/>
              </a:defRPr>
            </a:lvl6pPr>
            <a:lvl7pPr marL="2057297" indent="0" algn="ctr" defTabSz="685766" rtl="0" eaLnBrk="1" latinLnBrk="0" hangingPunct="1">
              <a:spcBef>
                <a:spcPct val="20000"/>
              </a:spcBef>
              <a:buClr>
                <a:schemeClr val="accent2"/>
              </a:buClr>
              <a:buFont typeface="Wingdings" pitchFamily="2" charset="2"/>
              <a:buNone/>
              <a:defRPr sz="900" kern="1200">
                <a:solidFill>
                  <a:schemeClr val="tx1">
                    <a:tint val="75000"/>
                  </a:schemeClr>
                </a:solidFill>
                <a:latin typeface="+mn-lt"/>
                <a:ea typeface="+mn-ea"/>
                <a:cs typeface="+mn-cs"/>
              </a:defRPr>
            </a:lvl7pPr>
            <a:lvl8pPr marL="2400180" indent="0" algn="ctr" defTabSz="685766" rtl="0" eaLnBrk="1" latinLnBrk="0" hangingPunct="1">
              <a:spcBef>
                <a:spcPct val="20000"/>
              </a:spcBef>
              <a:buClr>
                <a:schemeClr val="accent3"/>
              </a:buClr>
              <a:buFont typeface="Wingdings" pitchFamily="2" charset="2"/>
              <a:buNone/>
              <a:defRPr sz="900" kern="1200">
                <a:solidFill>
                  <a:schemeClr val="tx1">
                    <a:tint val="75000"/>
                  </a:schemeClr>
                </a:solidFill>
                <a:latin typeface="+mn-lt"/>
                <a:ea typeface="+mn-ea"/>
                <a:cs typeface="+mn-cs"/>
              </a:defRPr>
            </a:lvl8pPr>
            <a:lvl9pPr marL="2743064" indent="0" algn="ctr" defTabSz="685766" rtl="0" eaLnBrk="1" latinLnBrk="0" hangingPunct="1">
              <a:spcBef>
                <a:spcPct val="20000"/>
              </a:spcBef>
              <a:buClr>
                <a:schemeClr val="accent5"/>
              </a:buClr>
              <a:buFont typeface="Wingdings" pitchFamily="2" charset="2"/>
              <a:buNone/>
              <a:defRPr sz="900" kern="1200">
                <a:solidFill>
                  <a:schemeClr val="tx1">
                    <a:tint val="75000"/>
                  </a:schemeClr>
                </a:solidFill>
                <a:latin typeface="+mn-lt"/>
                <a:ea typeface="+mn-ea"/>
                <a:cs typeface="+mn-cs"/>
              </a:defRPr>
            </a:lvl9pPr>
          </a:lstStyle>
          <a:p>
            <a:r>
              <a:rPr lang="en-US" dirty="0">
                <a:solidFill>
                  <a:schemeClr val="bg1"/>
                </a:solidFill>
              </a:rPr>
              <a:t>Modified January 2022</a:t>
            </a:r>
          </a:p>
        </p:txBody>
      </p:sp>
      <p:sp>
        <p:nvSpPr>
          <p:cNvPr id="4" name="Slide Number Placeholder 3">
            <a:extLst>
              <a:ext uri="{FF2B5EF4-FFF2-40B4-BE49-F238E27FC236}">
                <a16:creationId xmlns:a16="http://schemas.microsoft.com/office/drawing/2014/main" id="{39D6589E-F2E3-9A4C-9CB7-8EF53D6144CC}"/>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4</a:t>
            </a:fld>
            <a:endParaRPr lang="en-US" dirty="0"/>
          </a:p>
        </p:txBody>
      </p:sp>
    </p:spTree>
    <p:extLst>
      <p:ext uri="{BB962C8B-B14F-4D97-AF65-F5344CB8AC3E}">
        <p14:creationId xmlns:p14="http://schemas.microsoft.com/office/powerpoint/2010/main" val="1166768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What to Tell the Doctor During Follow up Visits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Some things to tell the doctor about are:</a:t>
            </a:r>
          </a:p>
          <a:p>
            <a:r>
              <a:rPr lang="en-US" dirty="0"/>
              <a:t>C</a:t>
            </a:r>
            <a:r>
              <a:rPr lang="en-US" dirty="0" smtClean="0"/>
              <a:t>hanges in behavior </a:t>
            </a:r>
          </a:p>
          <a:p>
            <a:r>
              <a:rPr lang="en-US" dirty="0" smtClean="0"/>
              <a:t>Changes is how the child is doing in school </a:t>
            </a:r>
          </a:p>
          <a:p>
            <a:r>
              <a:rPr lang="en-US" dirty="0" smtClean="0"/>
              <a:t>Significant things that are happening to the child (example: loss of best friend, major disappointment, termination of parental rights, etc.).</a:t>
            </a:r>
          </a:p>
          <a:p>
            <a:r>
              <a:rPr lang="en-US" dirty="0" smtClean="0"/>
              <a:t>Changes in how the child gets along with others.</a:t>
            </a:r>
          </a:p>
          <a:p>
            <a:r>
              <a:rPr lang="en-US" dirty="0" smtClean="0"/>
              <a:t>Suspected alcohol or drug use.</a:t>
            </a:r>
          </a:p>
          <a:p>
            <a:r>
              <a:rPr lang="en-US" dirty="0" smtClean="0"/>
              <a:t>Weight gain or loss. </a:t>
            </a:r>
          </a:p>
          <a:p>
            <a:r>
              <a:rPr lang="en-US" dirty="0" smtClean="0"/>
              <a:t>Any side effects of the medication.</a:t>
            </a:r>
          </a:p>
          <a:p>
            <a:pPr marL="0" indent="0">
              <a:buNone/>
            </a:pPr>
            <a:r>
              <a:rPr lang="en-US" dirty="0" smtClean="0"/>
              <a:t>Remember, occasional upset is not the same as sustained changes in behavior. Just like us, any child can have a bad day. When behavior changes become a trend, that information needs to be shared with the prescriber. </a:t>
            </a:r>
          </a:p>
          <a:p>
            <a:endParaRPr lang="en-US" dirty="0"/>
          </a:p>
        </p:txBody>
      </p:sp>
    </p:spTree>
    <p:extLst>
      <p:ext uri="{BB962C8B-B14F-4D97-AF65-F5344CB8AC3E}">
        <p14:creationId xmlns:p14="http://schemas.microsoft.com/office/powerpoint/2010/main" val="933867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Is it Okay for A Child to Take a Medication that Does Not Have FDA Approval? </a:t>
            </a:r>
            <a:endParaRPr lang="en-US" dirty="0"/>
          </a:p>
        </p:txBody>
      </p:sp>
      <p:sp>
        <p:nvSpPr>
          <p:cNvPr id="3" name="Content Placeholder 2"/>
          <p:cNvSpPr>
            <a:spLocks noGrp="1"/>
          </p:cNvSpPr>
          <p:nvPr>
            <p:ph idx="1"/>
          </p:nvPr>
        </p:nvSpPr>
        <p:spPr/>
        <p:txBody>
          <a:bodyPr>
            <a:normAutofit/>
          </a:bodyPr>
          <a:lstStyle/>
          <a:p>
            <a:r>
              <a:rPr lang="en-US" dirty="0" smtClean="0"/>
              <a:t>Many medications used in children’s behavioral health are safe and effective. </a:t>
            </a:r>
          </a:p>
          <a:p>
            <a:r>
              <a:rPr lang="en-US" dirty="0" smtClean="0"/>
              <a:t>Many psychotropic medications</a:t>
            </a:r>
            <a:r>
              <a:rPr lang="en-US" dirty="0">
                <a:solidFill>
                  <a:srgbClr val="FF0000"/>
                </a:solidFill>
              </a:rPr>
              <a:t>;</a:t>
            </a:r>
            <a:r>
              <a:rPr lang="en-US" dirty="0" smtClean="0"/>
              <a:t> however, do not have Federal Food and Drug Administration (FDA) approved labeling for use in children and adolescents due to the majority of medication being approved by the FDA based on research in adults. </a:t>
            </a:r>
          </a:p>
          <a:p>
            <a:r>
              <a:rPr lang="en-US" dirty="0" smtClean="0"/>
              <a:t>Over time, clinical studies and research may support the use of the medication for an “off-label” use in children and/or adolescents. </a:t>
            </a:r>
          </a:p>
          <a:p>
            <a:r>
              <a:rPr lang="en-US" dirty="0" smtClean="0"/>
              <a:t>However, many medications have not been studied or approved for use with children. Researchers are not sure how these medications affect a child’s growing body. </a:t>
            </a:r>
            <a:endParaRPr lang="en-US" dirty="0"/>
          </a:p>
        </p:txBody>
      </p:sp>
    </p:spTree>
    <p:extLst>
      <p:ext uri="{BB962C8B-B14F-4D97-AF65-F5344CB8AC3E}">
        <p14:creationId xmlns:p14="http://schemas.microsoft.com/office/powerpoint/2010/main" val="3064686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Overview of Psychotropic Medications </a:t>
            </a:r>
            <a:r>
              <a:rPr lang="en-US" b="1" i="1" dirty="0" smtClean="0"/>
              <a:t/>
            </a:r>
            <a:br>
              <a:rPr lang="en-US" b="1" i="1" dirty="0" smtClean="0"/>
            </a:br>
            <a:r>
              <a:rPr lang="en-US" b="1" i="1" dirty="0"/>
              <a:t>How Do Psychotropic Medications Work? </a:t>
            </a:r>
            <a:endParaRPr lang="en-US" dirty="0"/>
          </a:p>
        </p:txBody>
      </p:sp>
      <p:sp>
        <p:nvSpPr>
          <p:cNvPr id="3" name="Content Placeholder 2"/>
          <p:cNvSpPr>
            <a:spLocks noGrp="1"/>
          </p:cNvSpPr>
          <p:nvPr>
            <p:ph idx="1"/>
          </p:nvPr>
        </p:nvSpPr>
        <p:spPr/>
        <p:txBody>
          <a:bodyPr/>
          <a:lstStyle/>
          <a:p>
            <a:pPr marL="0" indent="0">
              <a:buNone/>
            </a:pPr>
            <a:r>
              <a:rPr lang="en-US" dirty="0" smtClean="0"/>
              <a:t>Psychotropic medications act on the brain and central nervous system. They change the way chemicals in the brain called “neurotransmitters” send messages between brain cells through a synapse or crossing. Each psychotropic medication is used to treat certain “target” symptoms.</a:t>
            </a:r>
            <a:endParaRPr lang="en-US" dirty="0"/>
          </a:p>
        </p:txBody>
      </p:sp>
    </p:spTree>
    <p:extLst>
      <p:ext uri="{BB962C8B-B14F-4D97-AF65-F5344CB8AC3E}">
        <p14:creationId xmlns:p14="http://schemas.microsoft.com/office/powerpoint/2010/main" val="3033940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Overlapping Target Symptoms (Behaviors) </a:t>
            </a:r>
            <a:endParaRPr lang="en-US" dirty="0"/>
          </a:p>
        </p:txBody>
      </p:sp>
      <p:graphicFrame>
        <p:nvGraphicFramePr>
          <p:cNvPr id="5" name="Content Placeholder 4"/>
          <p:cNvGraphicFramePr>
            <a:graphicFrameLocks noGrp="1"/>
          </p:cNvGraphicFramePr>
          <p:nvPr>
            <p:ph idx="1"/>
            <p:extLst/>
          </p:nvPr>
        </p:nvGraphicFramePr>
        <p:xfrm>
          <a:off x="628650" y="1923358"/>
          <a:ext cx="7886702" cy="3884119"/>
        </p:xfrm>
        <a:graphic>
          <a:graphicData uri="http://schemas.openxmlformats.org/drawingml/2006/table">
            <a:tbl>
              <a:tblPr firstRow="1" bandRow="1">
                <a:tableStyleId>{5C22544A-7EE6-4342-B048-85BDC9FD1C3A}</a:tableStyleId>
              </a:tblPr>
              <a:tblGrid>
                <a:gridCol w="1191837">
                  <a:extLst>
                    <a:ext uri="{9D8B030D-6E8A-4147-A177-3AD203B41FA5}">
                      <a16:colId xmlns:a16="http://schemas.microsoft.com/office/drawing/2014/main" val="2596315409"/>
                    </a:ext>
                  </a:extLst>
                </a:gridCol>
                <a:gridCol w="779838">
                  <a:extLst>
                    <a:ext uri="{9D8B030D-6E8A-4147-A177-3AD203B41FA5}">
                      <a16:colId xmlns:a16="http://schemas.microsoft.com/office/drawing/2014/main" val="565761432"/>
                    </a:ext>
                  </a:extLst>
                </a:gridCol>
                <a:gridCol w="985838">
                  <a:extLst>
                    <a:ext uri="{9D8B030D-6E8A-4147-A177-3AD203B41FA5}">
                      <a16:colId xmlns:a16="http://schemas.microsoft.com/office/drawing/2014/main" val="8733796"/>
                    </a:ext>
                  </a:extLst>
                </a:gridCol>
                <a:gridCol w="985838">
                  <a:extLst>
                    <a:ext uri="{9D8B030D-6E8A-4147-A177-3AD203B41FA5}">
                      <a16:colId xmlns:a16="http://schemas.microsoft.com/office/drawing/2014/main" val="3464530858"/>
                    </a:ext>
                  </a:extLst>
                </a:gridCol>
                <a:gridCol w="985838">
                  <a:extLst>
                    <a:ext uri="{9D8B030D-6E8A-4147-A177-3AD203B41FA5}">
                      <a16:colId xmlns:a16="http://schemas.microsoft.com/office/drawing/2014/main" val="1505454763"/>
                    </a:ext>
                  </a:extLst>
                </a:gridCol>
                <a:gridCol w="985838">
                  <a:extLst>
                    <a:ext uri="{9D8B030D-6E8A-4147-A177-3AD203B41FA5}">
                      <a16:colId xmlns:a16="http://schemas.microsoft.com/office/drawing/2014/main" val="2457014645"/>
                    </a:ext>
                  </a:extLst>
                </a:gridCol>
                <a:gridCol w="850496">
                  <a:extLst>
                    <a:ext uri="{9D8B030D-6E8A-4147-A177-3AD203B41FA5}">
                      <a16:colId xmlns:a16="http://schemas.microsoft.com/office/drawing/2014/main" val="2462671794"/>
                    </a:ext>
                  </a:extLst>
                </a:gridCol>
                <a:gridCol w="1121179">
                  <a:extLst>
                    <a:ext uri="{9D8B030D-6E8A-4147-A177-3AD203B41FA5}">
                      <a16:colId xmlns:a16="http://schemas.microsoft.com/office/drawing/2014/main" val="4043287769"/>
                    </a:ext>
                  </a:extLst>
                </a:gridCol>
              </a:tblGrid>
              <a:tr h="658325">
                <a:tc>
                  <a:txBody>
                    <a:bodyPr/>
                    <a:lstStyle/>
                    <a:p>
                      <a:endParaRPr lang="en-US" sz="1000" dirty="0"/>
                    </a:p>
                  </a:txBody>
                  <a:tcPr marL="68580" marR="68580" marT="34290" marB="34290"/>
                </a:tc>
                <a:tc>
                  <a:txBody>
                    <a:bodyPr/>
                    <a:lstStyle/>
                    <a:p>
                      <a:r>
                        <a:rPr lang="en-US" sz="1000" dirty="0" smtClean="0"/>
                        <a:t>Anger/ Depression</a:t>
                      </a:r>
                      <a:endParaRPr lang="en-US" sz="1000" dirty="0"/>
                    </a:p>
                  </a:txBody>
                  <a:tcPr marL="68580" marR="68580" marT="34290" marB="34290"/>
                </a:tc>
                <a:tc>
                  <a:txBody>
                    <a:bodyPr/>
                    <a:lstStyle/>
                    <a:p>
                      <a:r>
                        <a:rPr lang="en-US" sz="1000" dirty="0" smtClean="0"/>
                        <a:t>Impulsive</a:t>
                      </a:r>
                      <a:endParaRPr lang="en-US" sz="1000" dirty="0"/>
                    </a:p>
                  </a:txBody>
                  <a:tcPr marL="68580" marR="68580" marT="34290" marB="34290"/>
                </a:tc>
                <a:tc>
                  <a:txBody>
                    <a:bodyPr/>
                    <a:lstStyle/>
                    <a:p>
                      <a:r>
                        <a:rPr lang="en-US" sz="1000" dirty="0" smtClean="0"/>
                        <a:t>Withdrawn</a:t>
                      </a:r>
                    </a:p>
                    <a:p>
                      <a:r>
                        <a:rPr lang="en-US" sz="1000" dirty="0" smtClean="0"/>
                        <a:t>Sad</a:t>
                      </a:r>
                      <a:endParaRPr lang="en-US" sz="1000" dirty="0"/>
                    </a:p>
                  </a:txBody>
                  <a:tcPr marL="68580" marR="68580" marT="34290" marB="34290"/>
                </a:tc>
                <a:tc>
                  <a:txBody>
                    <a:bodyPr/>
                    <a:lstStyle/>
                    <a:p>
                      <a:r>
                        <a:rPr lang="en-US" sz="1000" dirty="0" smtClean="0"/>
                        <a:t>Destructive</a:t>
                      </a:r>
                      <a:r>
                        <a:rPr lang="en-US" sz="1000" baseline="0" dirty="0" smtClean="0"/>
                        <a:t> </a:t>
                      </a:r>
                    </a:p>
                    <a:p>
                      <a:r>
                        <a:rPr lang="en-US" sz="1000" baseline="0" dirty="0" smtClean="0"/>
                        <a:t>Defiant</a:t>
                      </a:r>
                      <a:endParaRPr lang="en-US" sz="1000" dirty="0"/>
                    </a:p>
                  </a:txBody>
                  <a:tcPr marL="68580" marR="68580" marT="34290" marB="34290"/>
                </a:tc>
                <a:tc>
                  <a:txBody>
                    <a:bodyPr/>
                    <a:lstStyle/>
                    <a:p>
                      <a:r>
                        <a:rPr lang="en-US" sz="1000" dirty="0" smtClean="0"/>
                        <a:t>Anxious</a:t>
                      </a:r>
                      <a:endParaRPr lang="en-US" sz="1000" dirty="0"/>
                    </a:p>
                  </a:txBody>
                  <a:tcPr marL="68580" marR="68580" marT="34290" marB="34290"/>
                </a:tc>
                <a:tc>
                  <a:txBody>
                    <a:bodyPr/>
                    <a:lstStyle/>
                    <a:p>
                      <a:r>
                        <a:rPr lang="en-US" sz="1000" dirty="0" smtClean="0"/>
                        <a:t>Difficulty with focus </a:t>
                      </a:r>
                      <a:endParaRPr lang="en-US" sz="1000" dirty="0"/>
                    </a:p>
                  </a:txBody>
                  <a:tcPr marL="68580" marR="68580" marT="34290" marB="34290"/>
                </a:tc>
                <a:tc>
                  <a:txBody>
                    <a:bodyPr/>
                    <a:lstStyle/>
                    <a:p>
                      <a:r>
                        <a:rPr lang="en-US" sz="1000" dirty="0" smtClean="0"/>
                        <a:t>Manipulative</a:t>
                      </a:r>
                      <a:endParaRPr lang="en-US" sz="1000" dirty="0"/>
                    </a:p>
                  </a:txBody>
                  <a:tcPr marL="68580" marR="68580" marT="34290" marB="34290"/>
                </a:tc>
                <a:extLst>
                  <a:ext uri="{0D108BD9-81ED-4DB2-BD59-A6C34878D82A}">
                    <a16:rowId xmlns:a16="http://schemas.microsoft.com/office/drawing/2014/main" val="2509320567"/>
                  </a:ext>
                </a:extLst>
              </a:tr>
              <a:tr h="263330">
                <a:tc>
                  <a:txBody>
                    <a:bodyPr/>
                    <a:lstStyle/>
                    <a:p>
                      <a:r>
                        <a:rPr lang="en-US" sz="1000" dirty="0" smtClean="0"/>
                        <a:t>ADHD</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extLst>
                  <a:ext uri="{0D108BD9-81ED-4DB2-BD59-A6C34878D82A}">
                    <a16:rowId xmlns:a16="http://schemas.microsoft.com/office/drawing/2014/main" val="2500997528"/>
                  </a:ext>
                </a:extLst>
              </a:tr>
              <a:tr h="460828">
                <a:tc>
                  <a:txBody>
                    <a:bodyPr/>
                    <a:lstStyle/>
                    <a:p>
                      <a:r>
                        <a:rPr lang="en-US" sz="1000" dirty="0" smtClean="0"/>
                        <a:t>CONDUCT DISORDER</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r>
                        <a:rPr lang="en-US" sz="1000" dirty="0" smtClean="0"/>
                        <a:t>X</a:t>
                      </a:r>
                      <a:endParaRPr lang="en-US" sz="1000" dirty="0"/>
                    </a:p>
                  </a:txBody>
                  <a:tcPr marL="68580" marR="68580" marT="34290" marB="34290"/>
                </a:tc>
                <a:extLst>
                  <a:ext uri="{0D108BD9-81ED-4DB2-BD59-A6C34878D82A}">
                    <a16:rowId xmlns:a16="http://schemas.microsoft.com/office/drawing/2014/main" val="49548780"/>
                  </a:ext>
                </a:extLst>
              </a:tr>
              <a:tr h="658325">
                <a:tc>
                  <a:txBody>
                    <a:bodyPr/>
                    <a:lstStyle/>
                    <a:p>
                      <a:r>
                        <a:rPr lang="en-US" sz="1000" dirty="0" smtClean="0"/>
                        <a:t>OPPOSITIONAL DEFIANT</a:t>
                      </a:r>
                      <a:r>
                        <a:rPr lang="en-US" sz="1000" baseline="0" dirty="0" smtClean="0"/>
                        <a:t> DISORDER </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r>
                        <a:rPr lang="en-US" sz="1000" dirty="0" smtClean="0"/>
                        <a:t>X</a:t>
                      </a:r>
                      <a:endParaRPr lang="en-US" sz="1000" dirty="0"/>
                    </a:p>
                  </a:txBody>
                  <a:tcPr marL="68580" marR="68580" marT="34290" marB="34290"/>
                </a:tc>
                <a:extLst>
                  <a:ext uri="{0D108BD9-81ED-4DB2-BD59-A6C34878D82A}">
                    <a16:rowId xmlns:a16="http://schemas.microsoft.com/office/drawing/2014/main" val="397978453"/>
                  </a:ext>
                </a:extLst>
              </a:tr>
              <a:tr h="460828">
                <a:tc>
                  <a:txBody>
                    <a:bodyPr/>
                    <a:lstStyle/>
                    <a:p>
                      <a:r>
                        <a:rPr lang="en-US" sz="1000" dirty="0" smtClean="0"/>
                        <a:t>ANXIETY DISORDER</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tc>
                  <a:txBody>
                    <a:bodyPr/>
                    <a:lstStyle/>
                    <a:p>
                      <a:r>
                        <a:rPr lang="en-US" sz="1000" dirty="0" smtClean="0"/>
                        <a:t>X</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extLst>
                  <a:ext uri="{0D108BD9-81ED-4DB2-BD59-A6C34878D82A}">
                    <a16:rowId xmlns:a16="http://schemas.microsoft.com/office/drawing/2014/main" val="3801770570"/>
                  </a:ext>
                </a:extLst>
              </a:tr>
              <a:tr h="460828">
                <a:tc>
                  <a:txBody>
                    <a:bodyPr/>
                    <a:lstStyle/>
                    <a:p>
                      <a:r>
                        <a:rPr lang="en-US" sz="1000" dirty="0" smtClean="0"/>
                        <a:t>BIPOLAR DISORDER</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tc>
                  <a:txBody>
                    <a:bodyPr/>
                    <a:lstStyle/>
                    <a:p>
                      <a:r>
                        <a:rPr lang="en-US" sz="1000" dirty="0" smtClean="0"/>
                        <a:t>X</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extLst>
                  <a:ext uri="{0D108BD9-81ED-4DB2-BD59-A6C34878D82A}">
                    <a16:rowId xmlns:a16="http://schemas.microsoft.com/office/drawing/2014/main" val="1791268115"/>
                  </a:ext>
                </a:extLst>
              </a:tr>
              <a:tr h="658325">
                <a:tc>
                  <a:txBody>
                    <a:bodyPr/>
                    <a:lstStyle/>
                    <a:p>
                      <a:r>
                        <a:rPr lang="en-US" sz="1000" dirty="0" smtClean="0"/>
                        <a:t>OBSESSIVE</a:t>
                      </a:r>
                      <a:r>
                        <a:rPr lang="en-US" sz="1000" baseline="0" dirty="0" smtClean="0"/>
                        <a:t> COMPULSIVE DISORDER</a:t>
                      </a:r>
                      <a:endParaRPr lang="en-US" sz="1000" dirty="0"/>
                    </a:p>
                  </a:txBody>
                  <a:tcPr marL="68580" marR="68580" marT="34290" marB="34290"/>
                </a:tc>
                <a:tc>
                  <a:txBody>
                    <a:bodyPr/>
                    <a:lstStyle/>
                    <a:p>
                      <a:endParaRPr lang="en-US" sz="100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tc>
                  <a:txBody>
                    <a:bodyPr/>
                    <a:lstStyle/>
                    <a:p>
                      <a:endParaRPr lang="en-US" sz="1000"/>
                    </a:p>
                  </a:txBody>
                  <a:tcPr marL="68580" marR="68580" marT="34290" marB="34290"/>
                </a:tc>
                <a:extLst>
                  <a:ext uri="{0D108BD9-81ED-4DB2-BD59-A6C34878D82A}">
                    <a16:rowId xmlns:a16="http://schemas.microsoft.com/office/drawing/2014/main" val="179029302"/>
                  </a:ext>
                </a:extLst>
              </a:tr>
              <a:tr h="263330">
                <a:tc>
                  <a:txBody>
                    <a:bodyPr/>
                    <a:lstStyle/>
                    <a:p>
                      <a:r>
                        <a:rPr lang="en-US" sz="1000" dirty="0" smtClean="0"/>
                        <a:t>PTSD</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a:p>
                  </a:txBody>
                  <a:tcPr marL="68580" marR="68580" marT="34290" marB="34290"/>
                </a:tc>
                <a:tc>
                  <a:txBody>
                    <a:bodyPr/>
                    <a:lstStyle/>
                    <a:p>
                      <a:r>
                        <a:rPr lang="en-US" sz="1000" dirty="0" smtClean="0"/>
                        <a:t>X</a:t>
                      </a:r>
                      <a:endParaRPr lang="en-US" sz="1000" dirty="0"/>
                    </a:p>
                  </a:txBody>
                  <a:tcPr marL="68580" marR="68580" marT="34290" marB="34290"/>
                </a:tc>
                <a:tc>
                  <a:txBody>
                    <a:bodyPr/>
                    <a:lstStyle/>
                    <a:p>
                      <a:r>
                        <a:rPr lang="en-US" sz="1000" dirty="0" smtClean="0"/>
                        <a:t>X</a:t>
                      </a:r>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717798328"/>
                  </a:ext>
                </a:extLst>
              </a:tr>
            </a:tbl>
          </a:graphicData>
        </a:graphic>
      </p:graphicFrame>
    </p:spTree>
    <p:extLst>
      <p:ext uri="{BB962C8B-B14F-4D97-AF65-F5344CB8AC3E}">
        <p14:creationId xmlns:p14="http://schemas.microsoft.com/office/powerpoint/2010/main" val="692712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Classes Of Psychotropic Medications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Common types of psychotropic medications are:</a:t>
            </a:r>
          </a:p>
          <a:p>
            <a:r>
              <a:rPr lang="en-US" dirty="0" smtClean="0"/>
              <a:t>Stimulants</a:t>
            </a:r>
          </a:p>
          <a:p>
            <a:r>
              <a:rPr lang="en-US" dirty="0" smtClean="0"/>
              <a:t>Antidepressants</a:t>
            </a:r>
          </a:p>
          <a:p>
            <a:r>
              <a:rPr lang="en-US" dirty="0" smtClean="0"/>
              <a:t>Antipsychotics</a:t>
            </a:r>
          </a:p>
          <a:p>
            <a:r>
              <a:rPr lang="en-US" dirty="0" smtClean="0"/>
              <a:t>Anticonvulsants/mood stabilizers, including Lithium</a:t>
            </a:r>
          </a:p>
          <a:p>
            <a:r>
              <a:rPr lang="en-US" dirty="0" smtClean="0"/>
              <a:t>Antianxiety agents </a:t>
            </a:r>
          </a:p>
          <a:p>
            <a:r>
              <a:rPr lang="en-US" dirty="0" smtClean="0"/>
              <a:t>Alpha agonists</a:t>
            </a:r>
          </a:p>
          <a:p>
            <a:r>
              <a:rPr lang="en-US" dirty="0" smtClean="0"/>
              <a:t>Anxiolytics/hypnotics (anti-anxiety agents &amp;sedatives)</a:t>
            </a:r>
          </a:p>
          <a:p>
            <a:pPr marL="0" indent="0">
              <a:buNone/>
            </a:pPr>
            <a:r>
              <a:rPr lang="en-US" dirty="0" smtClean="0"/>
              <a:t>We will now discuss the different classes of psychotropic medications used in children, and examples of medication used in children, and examples of medication in each class and their side effects. The medication your child is taking may not be mentioned since new medications come out all the time. It is important to read the pharmacy insert and talk with the doctor to learn about each medication. </a:t>
            </a:r>
            <a:endParaRPr lang="en-US" dirty="0"/>
          </a:p>
        </p:txBody>
      </p:sp>
    </p:spTree>
    <p:extLst>
      <p:ext uri="{BB962C8B-B14F-4D97-AF65-F5344CB8AC3E}">
        <p14:creationId xmlns:p14="http://schemas.microsoft.com/office/powerpoint/2010/main" val="2074396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Stimulants </a:t>
            </a:r>
            <a:endParaRPr lang="en-US" dirty="0"/>
          </a:p>
        </p:txBody>
      </p:sp>
      <p:sp>
        <p:nvSpPr>
          <p:cNvPr id="3" name="Content Placeholder 2"/>
          <p:cNvSpPr>
            <a:spLocks noGrp="1"/>
          </p:cNvSpPr>
          <p:nvPr>
            <p:ph idx="1"/>
          </p:nvPr>
        </p:nvSpPr>
        <p:spPr/>
        <p:txBody>
          <a:bodyPr>
            <a:normAutofit/>
          </a:bodyPr>
          <a:lstStyle/>
          <a:p>
            <a:r>
              <a:rPr lang="en-US" dirty="0" smtClean="0"/>
              <a:t>Stimulants are commonly used to treat Attention-Deficit Hyperactivity Disorder (ADHD). Symptoms of ADHD interfere with functioning at school in daily living and may include:</a:t>
            </a:r>
          </a:p>
          <a:p>
            <a:pPr lvl="1"/>
            <a:r>
              <a:rPr lang="en-US" dirty="0" smtClean="0"/>
              <a:t>Short attention span</a:t>
            </a:r>
          </a:p>
          <a:p>
            <a:pPr lvl="1"/>
            <a:r>
              <a:rPr lang="en-US" dirty="0" smtClean="0"/>
              <a:t>Inability to stay still</a:t>
            </a:r>
          </a:p>
          <a:p>
            <a:pPr lvl="1"/>
            <a:r>
              <a:rPr lang="en-US" dirty="0" smtClean="0"/>
              <a:t>Being impulsive</a:t>
            </a:r>
          </a:p>
          <a:p>
            <a:pPr lvl="1"/>
            <a:endParaRPr lang="en-US" dirty="0"/>
          </a:p>
          <a:p>
            <a:pPr marL="342900" lvl="1" indent="0">
              <a:buNone/>
            </a:pPr>
            <a:r>
              <a:rPr lang="en-US" dirty="0" smtClean="0"/>
              <a:t>Stimulants may be short acting or long acting. Short acting means that they act right away but do not last a long time. Long acting means that they take longer to act but last longer. Some children need to take a short acting and a long acting stimulant to get coverage throughout the day. Taking a short acting and a long acting stimulant together counts as only one stimulant and is not outside the parameters of recommended treatment.</a:t>
            </a:r>
          </a:p>
        </p:txBody>
      </p:sp>
    </p:spTree>
    <p:extLst>
      <p:ext uri="{BB962C8B-B14F-4D97-AF65-F5344CB8AC3E}">
        <p14:creationId xmlns:p14="http://schemas.microsoft.com/office/powerpoint/2010/main" val="32680272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Stimulants </a:t>
            </a:r>
            <a:endParaRPr lang="en-US" dirty="0"/>
          </a:p>
        </p:txBody>
      </p:sp>
      <p:sp>
        <p:nvSpPr>
          <p:cNvPr id="3" name="Content Placeholder 2"/>
          <p:cNvSpPr>
            <a:spLocks noGrp="1"/>
          </p:cNvSpPr>
          <p:nvPr>
            <p:ph idx="1"/>
          </p:nvPr>
        </p:nvSpPr>
        <p:spPr/>
        <p:txBody>
          <a:bodyPr>
            <a:normAutofit/>
          </a:bodyPr>
          <a:lstStyle/>
          <a:p>
            <a:r>
              <a:rPr lang="en-US" dirty="0" smtClean="0"/>
              <a:t>Examples of long acting stimulants:</a:t>
            </a:r>
          </a:p>
          <a:p>
            <a:pPr lvl="1"/>
            <a:r>
              <a:rPr lang="en-US" dirty="0" smtClean="0"/>
              <a:t>Amphetamine (Adderall XR)</a:t>
            </a:r>
          </a:p>
          <a:p>
            <a:pPr lvl="1"/>
            <a:r>
              <a:rPr lang="en-US" dirty="0" smtClean="0"/>
              <a:t>Dexmethylphenidate (Focalin XR)</a:t>
            </a:r>
          </a:p>
          <a:p>
            <a:pPr lvl="1"/>
            <a:r>
              <a:rPr lang="en-US" dirty="0" smtClean="0"/>
              <a:t>Methylphenidate (</a:t>
            </a:r>
            <a:r>
              <a:rPr lang="en-US" dirty="0" err="1" smtClean="0"/>
              <a:t>Concerta</a:t>
            </a:r>
            <a:r>
              <a:rPr lang="en-US" dirty="0" smtClean="0"/>
              <a:t>)</a:t>
            </a:r>
          </a:p>
          <a:p>
            <a:pPr lvl="1"/>
            <a:r>
              <a:rPr lang="en-US" dirty="0" err="1" smtClean="0"/>
              <a:t>Lisdexamfetamine</a:t>
            </a:r>
            <a:r>
              <a:rPr lang="en-US" dirty="0" smtClean="0"/>
              <a:t> (</a:t>
            </a:r>
            <a:r>
              <a:rPr lang="en-US" dirty="0" err="1" smtClean="0"/>
              <a:t>Vyvance</a:t>
            </a:r>
            <a:r>
              <a:rPr lang="en-US" dirty="0" smtClean="0"/>
              <a:t>)</a:t>
            </a:r>
            <a:endParaRPr lang="en-US" dirty="0"/>
          </a:p>
          <a:p>
            <a:r>
              <a:rPr lang="en-US" dirty="0" smtClean="0"/>
              <a:t>Examples of short acting Stimulants:</a:t>
            </a:r>
          </a:p>
          <a:p>
            <a:pPr lvl="1"/>
            <a:r>
              <a:rPr lang="en-US" dirty="0" smtClean="0"/>
              <a:t>Amphetamine (Adderall)</a:t>
            </a:r>
          </a:p>
          <a:p>
            <a:pPr lvl="1"/>
            <a:r>
              <a:rPr lang="en-US" dirty="0" smtClean="0"/>
              <a:t>Dexmethylphenidate (Focalin)</a:t>
            </a:r>
          </a:p>
          <a:p>
            <a:pPr lvl="1"/>
            <a:r>
              <a:rPr lang="en-US" dirty="0" err="1" smtClean="0"/>
              <a:t>Methlyphenidate</a:t>
            </a:r>
            <a:r>
              <a:rPr lang="en-US" dirty="0" smtClean="0"/>
              <a:t> (Ritalin, </a:t>
            </a:r>
            <a:r>
              <a:rPr lang="en-US" dirty="0" err="1" smtClean="0"/>
              <a:t>Metadate</a:t>
            </a:r>
            <a:r>
              <a:rPr lang="en-US" dirty="0" smtClean="0"/>
              <a:t>, </a:t>
            </a:r>
            <a:r>
              <a:rPr lang="en-US" dirty="0" err="1" smtClean="0"/>
              <a:t>Methylin</a:t>
            </a:r>
            <a:r>
              <a:rPr lang="en-US" dirty="0" smtClean="0"/>
              <a:t>)</a:t>
            </a:r>
          </a:p>
          <a:p>
            <a:pPr lvl="1"/>
            <a:r>
              <a:rPr lang="en-US" dirty="0" err="1" smtClean="0"/>
              <a:t>Dextroamphetamine</a:t>
            </a:r>
            <a:r>
              <a:rPr lang="en-US" dirty="0" smtClean="0"/>
              <a:t> (Dexedrine, </a:t>
            </a:r>
            <a:r>
              <a:rPr lang="en-US" dirty="0" err="1" smtClean="0"/>
              <a:t>Dextrostat</a:t>
            </a:r>
            <a:r>
              <a:rPr lang="en-US" dirty="0" smtClean="0"/>
              <a:t>)</a:t>
            </a:r>
          </a:p>
        </p:txBody>
      </p:sp>
    </p:spTree>
    <p:extLst>
      <p:ext uri="{BB962C8B-B14F-4D97-AF65-F5344CB8AC3E}">
        <p14:creationId xmlns:p14="http://schemas.microsoft.com/office/powerpoint/2010/main" val="28775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Possible Side Effects and Adverse Reactions of Stimulants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Side effects:</a:t>
            </a:r>
          </a:p>
          <a:p>
            <a:pPr marL="0" indent="0">
              <a:buNone/>
            </a:pPr>
            <a:r>
              <a:rPr lang="en-US" dirty="0"/>
              <a:t>	</a:t>
            </a:r>
            <a:r>
              <a:rPr lang="en-US" dirty="0" smtClean="0"/>
              <a:t>decreased appetite</a:t>
            </a:r>
          </a:p>
          <a:p>
            <a:pPr marL="0" indent="0">
              <a:buNone/>
            </a:pPr>
            <a:r>
              <a:rPr lang="en-US" dirty="0"/>
              <a:t>	</a:t>
            </a:r>
            <a:r>
              <a:rPr lang="en-US" dirty="0" smtClean="0"/>
              <a:t>weight loss</a:t>
            </a:r>
          </a:p>
          <a:p>
            <a:pPr marL="0" indent="0">
              <a:buNone/>
            </a:pPr>
            <a:r>
              <a:rPr lang="en-US" dirty="0"/>
              <a:t>	</a:t>
            </a:r>
            <a:r>
              <a:rPr lang="en-US" dirty="0" smtClean="0"/>
              <a:t>headaches</a:t>
            </a:r>
          </a:p>
          <a:p>
            <a:pPr marL="0" indent="0">
              <a:buNone/>
            </a:pPr>
            <a:r>
              <a:rPr lang="en-US" dirty="0"/>
              <a:t>	</a:t>
            </a:r>
            <a:r>
              <a:rPr lang="en-US" dirty="0" smtClean="0"/>
              <a:t>stomachaches</a:t>
            </a:r>
          </a:p>
          <a:p>
            <a:pPr marL="0" indent="0">
              <a:buNone/>
            </a:pPr>
            <a:r>
              <a:rPr lang="en-US" dirty="0"/>
              <a:t>	</a:t>
            </a:r>
            <a:r>
              <a:rPr lang="en-US" dirty="0" smtClean="0"/>
              <a:t>trouble getting sleep</a:t>
            </a:r>
          </a:p>
          <a:p>
            <a:pPr marL="0" indent="0">
              <a:buNone/>
            </a:pPr>
            <a:r>
              <a:rPr lang="en-US" dirty="0"/>
              <a:t>	</a:t>
            </a:r>
            <a:r>
              <a:rPr lang="en-US" dirty="0" smtClean="0"/>
              <a:t>jitteriness</a:t>
            </a:r>
          </a:p>
          <a:p>
            <a:pPr marL="0" indent="0">
              <a:buNone/>
            </a:pPr>
            <a:r>
              <a:rPr lang="en-US" dirty="0"/>
              <a:t>	</a:t>
            </a:r>
            <a:r>
              <a:rPr lang="en-US" dirty="0" smtClean="0"/>
              <a:t>social withdrawal</a:t>
            </a:r>
          </a:p>
          <a:p>
            <a:pPr marL="0" indent="0">
              <a:buNone/>
            </a:pPr>
            <a:r>
              <a:rPr lang="en-US" dirty="0"/>
              <a:t>	</a:t>
            </a:r>
            <a:r>
              <a:rPr lang="en-US" dirty="0" smtClean="0"/>
              <a:t>tics, sudden repetitive movements or sounds</a:t>
            </a:r>
          </a:p>
          <a:p>
            <a:pPr marL="0" indent="0">
              <a:buNone/>
            </a:pPr>
            <a:r>
              <a:rPr lang="en-US" dirty="0"/>
              <a:t>	</a:t>
            </a:r>
            <a:r>
              <a:rPr lang="en-US" dirty="0" smtClean="0"/>
              <a:t>aggressive behavior or hostility </a:t>
            </a:r>
          </a:p>
          <a:p>
            <a:pPr marL="0" indent="0">
              <a:buNone/>
            </a:pPr>
            <a:r>
              <a:rPr lang="en-US" dirty="0"/>
              <a:t>	</a:t>
            </a:r>
            <a:r>
              <a:rPr lang="en-US" dirty="0" smtClean="0"/>
              <a:t>psychotic or manic </a:t>
            </a:r>
            <a:r>
              <a:rPr lang="en-US" dirty="0" err="1" smtClean="0"/>
              <a:t>symtoms</a:t>
            </a:r>
            <a:endParaRPr lang="en-US" dirty="0" smtClean="0"/>
          </a:p>
          <a:p>
            <a:pPr marL="0" indent="0">
              <a:buNone/>
            </a:pPr>
            <a:r>
              <a:rPr lang="en-US" dirty="0" smtClean="0"/>
              <a:t>Adverse Reactions:</a:t>
            </a:r>
          </a:p>
          <a:p>
            <a:pPr marL="0" indent="0">
              <a:buNone/>
            </a:pPr>
            <a:r>
              <a:rPr lang="en-US" dirty="0"/>
              <a:t>	</a:t>
            </a:r>
            <a:r>
              <a:rPr lang="en-US" dirty="0" smtClean="0"/>
              <a:t>sudden death in children with pre-existing serious heart problems</a:t>
            </a:r>
          </a:p>
          <a:p>
            <a:pPr marL="0" indent="0">
              <a:buNone/>
            </a:pPr>
            <a:r>
              <a:rPr lang="en-US" dirty="0"/>
              <a:t>	</a:t>
            </a:r>
            <a:r>
              <a:rPr lang="en-US" dirty="0" smtClean="0"/>
              <a:t>high blood pressure</a:t>
            </a:r>
          </a:p>
          <a:p>
            <a:pPr marL="0" indent="0">
              <a:buNone/>
            </a:pPr>
            <a:r>
              <a:rPr lang="en-US" dirty="0"/>
              <a:t>	</a:t>
            </a:r>
            <a:r>
              <a:rPr lang="en-US" dirty="0" smtClean="0"/>
              <a:t>problems with growing, such as slower growth rate </a:t>
            </a:r>
            <a:endParaRPr lang="en-US" dirty="0"/>
          </a:p>
        </p:txBody>
      </p:sp>
    </p:spTree>
    <p:extLst>
      <p:ext uri="{BB962C8B-B14F-4D97-AF65-F5344CB8AC3E}">
        <p14:creationId xmlns:p14="http://schemas.microsoft.com/office/powerpoint/2010/main" val="40016954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Other ADHD Treatments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Sometimes medications that are not stimulants are used to treat ADHD. These medications come from different classes. You will need to read the pharmacy insert to learn about side effects and adverse reactions to these medications. A child in your care may be prescribed one of these medications. </a:t>
            </a:r>
          </a:p>
          <a:p>
            <a:pPr marL="0" indent="0">
              <a:buNone/>
            </a:pPr>
            <a:r>
              <a:rPr lang="en-US" dirty="0" smtClean="0"/>
              <a:t>Examples are:</a:t>
            </a:r>
          </a:p>
          <a:p>
            <a:pPr marL="0" indent="0">
              <a:buNone/>
            </a:pPr>
            <a:r>
              <a:rPr lang="en-US" dirty="0"/>
              <a:t>	</a:t>
            </a:r>
            <a:r>
              <a:rPr lang="en-US" u="sng" dirty="0" smtClean="0"/>
              <a:t>Clonidine</a:t>
            </a:r>
            <a:r>
              <a:rPr lang="en-US" dirty="0" smtClean="0"/>
              <a:t> (catapres, Kapvay) – used to treat high blood pressure in adults but causes sedation in children in small doses </a:t>
            </a:r>
          </a:p>
          <a:p>
            <a:pPr marL="0" indent="0">
              <a:buNone/>
            </a:pPr>
            <a:r>
              <a:rPr lang="en-US" dirty="0"/>
              <a:t>	</a:t>
            </a:r>
            <a:r>
              <a:rPr lang="en-US" u="sng" dirty="0" smtClean="0"/>
              <a:t>Guanfacine</a:t>
            </a:r>
            <a:r>
              <a:rPr lang="en-US" dirty="0" smtClean="0"/>
              <a:t> (Tenex, Intuniv) – used to treat high blood pressure in adults but causes sedation in children in small doses</a:t>
            </a:r>
          </a:p>
          <a:p>
            <a:pPr marL="0" indent="0">
              <a:buNone/>
            </a:pPr>
            <a:r>
              <a:rPr lang="en-US" dirty="0"/>
              <a:t>	</a:t>
            </a:r>
            <a:r>
              <a:rPr lang="en-US" u="sng" dirty="0" smtClean="0"/>
              <a:t>Atomoxetine </a:t>
            </a:r>
            <a:r>
              <a:rPr lang="en-US" dirty="0" smtClean="0"/>
              <a:t>(Strattera) – newer antidepressant, in rare cases causes suicidal thought risk</a:t>
            </a:r>
          </a:p>
          <a:p>
            <a:pPr marL="0" indent="0">
              <a:buNone/>
            </a:pPr>
            <a:r>
              <a:rPr lang="en-US" dirty="0"/>
              <a:t>	</a:t>
            </a:r>
            <a:r>
              <a:rPr lang="en-US" u="sng" dirty="0" smtClean="0"/>
              <a:t>Bupropion</a:t>
            </a:r>
            <a:r>
              <a:rPr lang="en-US" dirty="0" smtClean="0"/>
              <a:t> (Wellbutrin, Wellbutrin SR, Wellbutrin XL) – newer antidepressant </a:t>
            </a:r>
          </a:p>
          <a:p>
            <a:pPr marL="0" indent="0">
              <a:buNone/>
            </a:pPr>
            <a:r>
              <a:rPr lang="en-US" dirty="0"/>
              <a:t>	</a:t>
            </a:r>
            <a:r>
              <a:rPr lang="en-US" u="sng" dirty="0" smtClean="0"/>
              <a:t>Imipramine</a:t>
            </a:r>
            <a:r>
              <a:rPr lang="en-US" dirty="0" smtClean="0"/>
              <a:t> (Tofranil) – older antidepressant, usually used to treat bed wetting, but may be used to treat adhd</a:t>
            </a:r>
            <a:endParaRPr lang="en-US" dirty="0"/>
          </a:p>
        </p:txBody>
      </p:sp>
    </p:spTree>
    <p:extLst>
      <p:ext uri="{BB962C8B-B14F-4D97-AF65-F5344CB8AC3E}">
        <p14:creationId xmlns:p14="http://schemas.microsoft.com/office/powerpoint/2010/main" val="951441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More About Treating ADHD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smtClean="0"/>
              <a:t>Stimulants are usually the first medication tried for ADHD</a:t>
            </a:r>
          </a:p>
          <a:p>
            <a:pPr>
              <a:buFont typeface="Wingdings" panose="05000000000000000000" pitchFamily="2" charset="2"/>
              <a:buChar char="q"/>
            </a:pPr>
            <a:r>
              <a:rPr lang="en-US" dirty="0" smtClean="0"/>
              <a:t>Sometimes antidepressants are given for ADHD if 2 to 3 stimulants are tried and do not work</a:t>
            </a:r>
          </a:p>
          <a:p>
            <a:pPr>
              <a:buFont typeface="Wingdings" panose="05000000000000000000" pitchFamily="2" charset="2"/>
              <a:buChar char="q"/>
            </a:pPr>
            <a:r>
              <a:rPr lang="en-US" dirty="0" smtClean="0"/>
              <a:t>Your child’s doctor should start the stimulant at the lowest dose and only increase the dose as needed.</a:t>
            </a:r>
          </a:p>
          <a:p>
            <a:pPr>
              <a:buFont typeface="Wingdings" panose="05000000000000000000" pitchFamily="2" charset="2"/>
              <a:buChar char="q"/>
            </a:pPr>
            <a:r>
              <a:rPr lang="en-US" dirty="0" smtClean="0"/>
              <a:t>A short acting stimulant should last for about 4 hours and a long acting stimulant for about 8-12 hours.</a:t>
            </a:r>
            <a:endParaRPr lang="en-US" dirty="0"/>
          </a:p>
        </p:txBody>
      </p:sp>
    </p:spTree>
    <p:extLst>
      <p:ext uri="{BB962C8B-B14F-4D97-AF65-F5344CB8AC3E}">
        <p14:creationId xmlns:p14="http://schemas.microsoft.com/office/powerpoint/2010/main" val="2932683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80038-C600-1E4B-963C-17E3E3253526}"/>
              </a:ext>
            </a:extLst>
          </p:cNvPr>
          <p:cNvSpPr>
            <a:spLocks noGrp="1"/>
          </p:cNvSpPr>
          <p:nvPr>
            <p:ph type="title" idx="4294967295"/>
          </p:nvPr>
        </p:nvSpPr>
        <p:spPr>
          <a:xfrm>
            <a:off x="0" y="550863"/>
            <a:ext cx="7721600" cy="1054100"/>
          </a:xfrm>
          <a:prstGeom prst="rect">
            <a:avLst/>
          </a:prstGeom>
        </p:spPr>
        <p:txBody>
          <a:bodyPr/>
          <a:lstStyle/>
          <a:p>
            <a:r>
              <a:rPr lang="en-US" dirty="0"/>
              <a:t>Place holder for slide with opening Quote</a:t>
            </a:r>
          </a:p>
        </p:txBody>
      </p:sp>
      <p:pic>
        <p:nvPicPr>
          <p:cNvPr id="5" name="Picture 4" descr="Developing capacity to support children and families">
            <a:extLst>
              <a:ext uri="{FF2B5EF4-FFF2-40B4-BE49-F238E27FC236}">
                <a16:creationId xmlns:a16="http://schemas.microsoft.com/office/drawing/2014/main" id="{DCE2E480-601C-6D43-A02A-3EDD5EBAF6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414"/>
          <a:stretch/>
        </p:blipFill>
        <p:spPr>
          <a:xfrm>
            <a:off x="-1" y="672850"/>
            <a:ext cx="9144001" cy="5541299"/>
          </a:xfrm>
          <a:prstGeom prst="rect">
            <a:avLst/>
          </a:prstGeom>
        </p:spPr>
      </p:pic>
      <p:sp>
        <p:nvSpPr>
          <p:cNvPr id="2" name="Slide Number Placeholder 1">
            <a:extLst>
              <a:ext uri="{FF2B5EF4-FFF2-40B4-BE49-F238E27FC236}">
                <a16:creationId xmlns:a16="http://schemas.microsoft.com/office/drawing/2014/main" id="{622B21D7-CE69-E449-956C-BB065BCDD3F6}"/>
              </a:ext>
            </a:extLst>
          </p:cNvPr>
          <p:cNvSpPr>
            <a:spLocks noGrp="1"/>
          </p:cNvSpPr>
          <p:nvPr>
            <p:ph type="sldNum" sz="quarter" idx="4"/>
          </p:nvPr>
        </p:nvSpPr>
        <p:spPr>
          <a:xfrm>
            <a:off x="8744552" y="6457057"/>
            <a:ext cx="321810" cy="245659"/>
          </a:xfrm>
        </p:spPr>
        <p:txBody>
          <a:bodyPr/>
          <a:lstStyle/>
          <a:p>
            <a:fld id="{773137DE-5778-4973-8EC8-21DEEF19827C}" type="slidenum">
              <a:rPr lang="en-US" smtClean="0"/>
              <a:pPr/>
              <a:t>5</a:t>
            </a:fld>
            <a:endParaRPr lang="en-US" dirty="0"/>
          </a:p>
        </p:txBody>
      </p:sp>
    </p:spTree>
    <p:extLst>
      <p:ext uri="{BB962C8B-B14F-4D97-AF65-F5344CB8AC3E}">
        <p14:creationId xmlns:p14="http://schemas.microsoft.com/office/powerpoint/2010/main" val="4660135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Antidepressants </a:t>
            </a:r>
            <a:endParaRPr lang="en-US" dirty="0"/>
          </a:p>
        </p:txBody>
      </p:sp>
      <p:sp>
        <p:nvSpPr>
          <p:cNvPr id="3" name="Content Placeholder 2"/>
          <p:cNvSpPr>
            <a:spLocks noGrp="1"/>
          </p:cNvSpPr>
          <p:nvPr>
            <p:ph idx="1"/>
          </p:nvPr>
        </p:nvSpPr>
        <p:spPr/>
        <p:txBody>
          <a:bodyPr/>
          <a:lstStyle/>
          <a:p>
            <a:r>
              <a:rPr lang="en-US" dirty="0" smtClean="0"/>
              <a:t>Antidepressants are used in children to treat symptoms of depression and other conditions. </a:t>
            </a:r>
          </a:p>
          <a:p>
            <a:r>
              <a:rPr lang="en-US" dirty="0" smtClean="0"/>
              <a:t>Symptoms of depression may include: feelings of helplessness, loss of energy, changes in appetite, weight gain or weight loss, not being able to enjoy activities the child used to enjoy, thoughts of suicide</a:t>
            </a:r>
          </a:p>
          <a:p>
            <a:r>
              <a:rPr lang="en-US" dirty="0" smtClean="0"/>
              <a:t>Antidepressants may help you with other conditions: school phobias, panic attacks, eating disorders, autism, adhd, bedwetting, anxiety disorders, obsessive compulsive disorder, post traumatic stress disorders, personality disorders, and sleeping problems. </a:t>
            </a:r>
            <a:endParaRPr lang="en-US" dirty="0"/>
          </a:p>
        </p:txBody>
      </p:sp>
    </p:spTree>
    <p:extLst>
      <p:ext uri="{BB962C8B-B14F-4D97-AF65-F5344CB8AC3E}">
        <p14:creationId xmlns:p14="http://schemas.microsoft.com/office/powerpoint/2010/main" val="10165290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Antidepressants: SSRIs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Selective serotonin reuptake inhibitors (SSRIs) are one of the newer groups of antidepressants. SSRIs are often used to treat depression and other disorders in children. SSRIs are often used because they are safer than some of the older antidepressants if overdose occurs. </a:t>
            </a:r>
          </a:p>
          <a:p>
            <a:pPr marL="0" indent="0">
              <a:buNone/>
            </a:pPr>
            <a:endParaRPr lang="en-US" dirty="0"/>
          </a:p>
          <a:p>
            <a:pPr marL="0" indent="0">
              <a:buNone/>
            </a:pPr>
            <a:r>
              <a:rPr lang="en-US" dirty="0" smtClean="0"/>
              <a:t>Examples are:</a:t>
            </a:r>
          </a:p>
          <a:p>
            <a:pPr marL="0" indent="0">
              <a:buNone/>
            </a:pPr>
            <a:r>
              <a:rPr lang="en-US" dirty="0"/>
              <a:t>	</a:t>
            </a:r>
            <a:r>
              <a:rPr lang="en-US" dirty="0" smtClean="0"/>
              <a:t>citalopram (</a:t>
            </a:r>
            <a:r>
              <a:rPr lang="en-US" dirty="0" err="1" smtClean="0"/>
              <a:t>celexa</a:t>
            </a:r>
            <a:r>
              <a:rPr lang="en-US" dirty="0" smtClean="0"/>
              <a:t>)</a:t>
            </a:r>
          </a:p>
          <a:p>
            <a:pPr marL="0" indent="0">
              <a:buNone/>
            </a:pPr>
            <a:r>
              <a:rPr lang="en-US" dirty="0"/>
              <a:t>	</a:t>
            </a:r>
            <a:r>
              <a:rPr lang="en-US" dirty="0" err="1" smtClean="0"/>
              <a:t>excitalopram</a:t>
            </a:r>
            <a:r>
              <a:rPr lang="en-US" dirty="0" smtClean="0"/>
              <a:t> (Lexapro)</a:t>
            </a:r>
          </a:p>
          <a:p>
            <a:pPr marL="0" indent="0">
              <a:buNone/>
            </a:pPr>
            <a:r>
              <a:rPr lang="en-US" dirty="0"/>
              <a:t>	</a:t>
            </a:r>
            <a:r>
              <a:rPr lang="en-US" dirty="0" smtClean="0"/>
              <a:t>fluoxetine (Prozac)</a:t>
            </a:r>
          </a:p>
          <a:p>
            <a:pPr marL="0" indent="0">
              <a:buNone/>
            </a:pPr>
            <a:r>
              <a:rPr lang="en-US" dirty="0"/>
              <a:t>	</a:t>
            </a:r>
            <a:r>
              <a:rPr lang="en-US" dirty="0" smtClean="0"/>
              <a:t>fluvoxamine (</a:t>
            </a:r>
            <a:r>
              <a:rPr lang="en-US" dirty="0" err="1" smtClean="0"/>
              <a:t>luvox</a:t>
            </a:r>
            <a:r>
              <a:rPr lang="en-US" dirty="0" smtClean="0"/>
              <a:t>)</a:t>
            </a:r>
          </a:p>
          <a:p>
            <a:pPr marL="0" indent="0">
              <a:buNone/>
            </a:pPr>
            <a:r>
              <a:rPr lang="en-US" dirty="0"/>
              <a:t>	</a:t>
            </a:r>
            <a:r>
              <a:rPr lang="en-US" dirty="0" smtClean="0"/>
              <a:t>sertraline (Zoloft)</a:t>
            </a:r>
          </a:p>
          <a:p>
            <a:pPr marL="0" indent="0">
              <a:buNone/>
            </a:pPr>
            <a:r>
              <a:rPr lang="en-US" dirty="0"/>
              <a:t>	</a:t>
            </a:r>
            <a:r>
              <a:rPr lang="en-US" dirty="0" smtClean="0"/>
              <a:t>paroxetine (</a:t>
            </a:r>
            <a:r>
              <a:rPr lang="en-US" dirty="0" err="1" smtClean="0"/>
              <a:t>paxil</a:t>
            </a:r>
            <a:r>
              <a:rPr lang="en-US" dirty="0" smtClean="0"/>
              <a:t>)</a:t>
            </a:r>
          </a:p>
          <a:p>
            <a:pPr marL="0" indent="0">
              <a:buNone/>
            </a:pPr>
            <a:r>
              <a:rPr lang="en-US" dirty="0"/>
              <a:t>	</a:t>
            </a:r>
          </a:p>
        </p:txBody>
      </p:sp>
    </p:spTree>
    <p:extLst>
      <p:ext uri="{BB962C8B-B14F-4D97-AF65-F5344CB8AC3E}">
        <p14:creationId xmlns:p14="http://schemas.microsoft.com/office/powerpoint/2010/main" val="14259658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Possible Side Effects and Adverse Reactions of SSRI </a:t>
            </a:r>
            <a:endParaRPr lang="en-US" dirty="0"/>
          </a:p>
        </p:txBody>
      </p:sp>
      <p:sp>
        <p:nvSpPr>
          <p:cNvPr id="3" name="Content Placeholder 2"/>
          <p:cNvSpPr>
            <a:spLocks noGrp="1"/>
          </p:cNvSpPr>
          <p:nvPr>
            <p:ph idx="1"/>
          </p:nvPr>
        </p:nvSpPr>
        <p:spPr/>
        <p:txBody>
          <a:bodyPr>
            <a:normAutofit/>
          </a:bodyPr>
          <a:lstStyle/>
          <a:p>
            <a:r>
              <a:rPr lang="en-US" dirty="0" smtClean="0"/>
              <a:t>Flu-like symptoms:</a:t>
            </a:r>
          </a:p>
          <a:p>
            <a:pPr lvl="1"/>
            <a:r>
              <a:rPr lang="en-US" dirty="0" smtClean="0"/>
              <a:t>Headaches</a:t>
            </a:r>
          </a:p>
          <a:p>
            <a:pPr lvl="1"/>
            <a:r>
              <a:rPr lang="en-US" dirty="0" smtClean="0"/>
              <a:t>Nausea</a:t>
            </a:r>
          </a:p>
          <a:p>
            <a:pPr lvl="1"/>
            <a:r>
              <a:rPr lang="en-US" dirty="0" smtClean="0"/>
              <a:t>Stomach upset</a:t>
            </a:r>
          </a:p>
          <a:p>
            <a:pPr lvl="1"/>
            <a:r>
              <a:rPr lang="en-US" dirty="0" smtClean="0"/>
              <a:t>Dry mouth</a:t>
            </a:r>
          </a:p>
          <a:p>
            <a:pPr lvl="1"/>
            <a:r>
              <a:rPr lang="en-US" dirty="0" smtClean="0"/>
              <a:t>Extreme sweating</a:t>
            </a:r>
          </a:p>
          <a:p>
            <a:pPr marL="342900" lvl="1" indent="0">
              <a:buNone/>
            </a:pPr>
            <a:endParaRPr lang="en-US" dirty="0"/>
          </a:p>
          <a:p>
            <a:pPr marL="342900" lvl="1" indent="0">
              <a:buNone/>
            </a:pPr>
            <a:r>
              <a:rPr lang="en-US" dirty="0" smtClean="0"/>
              <a:t>	Other side effects:</a:t>
            </a:r>
          </a:p>
          <a:p>
            <a:pPr lvl="1"/>
            <a:r>
              <a:rPr lang="en-US" dirty="0" smtClean="0"/>
              <a:t>trouble sleeping </a:t>
            </a:r>
          </a:p>
          <a:p>
            <a:pPr lvl="1"/>
            <a:r>
              <a:rPr lang="en-US" dirty="0" smtClean="0"/>
              <a:t>Irritability</a:t>
            </a:r>
          </a:p>
          <a:p>
            <a:pPr lvl="1"/>
            <a:r>
              <a:rPr lang="en-US" dirty="0" smtClean="0"/>
              <a:t>Weight changes </a:t>
            </a:r>
          </a:p>
          <a:p>
            <a:pPr marL="685800" lvl="2" indent="0">
              <a:buNone/>
            </a:pPr>
            <a:endParaRPr lang="en-US" dirty="0"/>
          </a:p>
          <a:p>
            <a:pPr marL="685800" lvl="2" indent="0">
              <a:buNone/>
            </a:pPr>
            <a:r>
              <a:rPr lang="en-US" dirty="0" smtClean="0"/>
              <a:t>	Warning:</a:t>
            </a:r>
          </a:p>
          <a:p>
            <a:pPr marL="685800" lvl="2" indent="0">
              <a:buNone/>
            </a:pPr>
            <a:r>
              <a:rPr lang="en-US" dirty="0"/>
              <a:t>	</a:t>
            </a:r>
            <a:r>
              <a:rPr lang="en-US" dirty="0" smtClean="0"/>
              <a:t>The caregivers of the children taking SSRIs should monitor them for depression that is getting 	worse and thoughts about suicide. The resource provider or medical consent should immediately 	talk to the doctor if this happens.</a:t>
            </a:r>
            <a:endParaRPr lang="en-US" dirty="0"/>
          </a:p>
        </p:txBody>
      </p:sp>
    </p:spTree>
    <p:extLst>
      <p:ext uri="{BB962C8B-B14F-4D97-AF65-F5344CB8AC3E}">
        <p14:creationId xmlns:p14="http://schemas.microsoft.com/office/powerpoint/2010/main" val="1632600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Antidepressants: SNRIs </a:t>
            </a:r>
            <a:endParaRPr lang="en-US" dirty="0"/>
          </a:p>
        </p:txBody>
      </p:sp>
      <p:sp>
        <p:nvSpPr>
          <p:cNvPr id="3" name="Content Placeholder 2"/>
          <p:cNvSpPr>
            <a:spLocks noGrp="1"/>
          </p:cNvSpPr>
          <p:nvPr>
            <p:ph idx="1"/>
          </p:nvPr>
        </p:nvSpPr>
        <p:spPr/>
        <p:txBody>
          <a:bodyPr/>
          <a:lstStyle/>
          <a:p>
            <a:pPr marL="0" indent="0">
              <a:buNone/>
            </a:pPr>
            <a:r>
              <a:rPr lang="en-US" dirty="0" smtClean="0"/>
              <a:t>Serotonin Norepinephrine Reuptake Inhibitors (SNRIs) are usually prescribed when SSRIs have not worked. SNRIs are not usually prescribed to children. However, they may be helpful in some cases. </a:t>
            </a:r>
          </a:p>
          <a:p>
            <a:pPr marL="0" indent="0">
              <a:buNone/>
            </a:pPr>
            <a:endParaRPr lang="en-US" dirty="0"/>
          </a:p>
          <a:p>
            <a:pPr marL="0" indent="0">
              <a:buNone/>
            </a:pPr>
            <a:r>
              <a:rPr lang="en-US" dirty="0" smtClean="0"/>
              <a:t>Examples are:</a:t>
            </a:r>
          </a:p>
          <a:p>
            <a:r>
              <a:rPr lang="en-US" dirty="0" smtClean="0"/>
              <a:t>Venlafaxine (extended release Effexor XR)</a:t>
            </a:r>
          </a:p>
          <a:p>
            <a:r>
              <a:rPr lang="en-US" dirty="0" smtClean="0"/>
              <a:t>Duloxetine (Cymbalta)</a:t>
            </a:r>
          </a:p>
          <a:p>
            <a:r>
              <a:rPr lang="en-US" dirty="0" err="1" smtClean="0"/>
              <a:t>Desevenlafixe</a:t>
            </a:r>
            <a:r>
              <a:rPr lang="en-US" dirty="0" smtClean="0"/>
              <a:t> (</a:t>
            </a:r>
            <a:r>
              <a:rPr lang="en-US" dirty="0" err="1" smtClean="0"/>
              <a:t>Pristiq</a:t>
            </a:r>
            <a:r>
              <a:rPr lang="en-US" dirty="0" smtClean="0"/>
              <a:t>)</a:t>
            </a:r>
          </a:p>
        </p:txBody>
      </p:sp>
    </p:spTree>
    <p:extLst>
      <p:ext uri="{BB962C8B-B14F-4D97-AF65-F5344CB8AC3E}">
        <p14:creationId xmlns:p14="http://schemas.microsoft.com/office/powerpoint/2010/main" val="2098499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Possible Side Effects and Adverse Reactions to SNRI Antidepressants </a:t>
            </a:r>
            <a:endParaRPr lang="en-US" dirty="0"/>
          </a:p>
        </p:txBody>
      </p:sp>
      <p:sp>
        <p:nvSpPr>
          <p:cNvPr id="3" name="Content Placeholder 2"/>
          <p:cNvSpPr>
            <a:spLocks noGrp="1"/>
          </p:cNvSpPr>
          <p:nvPr>
            <p:ph idx="1"/>
          </p:nvPr>
        </p:nvSpPr>
        <p:spPr/>
        <p:txBody>
          <a:bodyPr>
            <a:normAutofit/>
          </a:bodyPr>
          <a:lstStyle/>
          <a:p>
            <a:r>
              <a:rPr lang="en-US" dirty="0" smtClean="0"/>
              <a:t>Side Effects:</a:t>
            </a:r>
          </a:p>
          <a:p>
            <a:pPr lvl="1"/>
            <a:r>
              <a:rPr lang="en-US" dirty="0" smtClean="0"/>
              <a:t>Abnormal dreams</a:t>
            </a:r>
          </a:p>
          <a:p>
            <a:pPr lvl="1"/>
            <a:r>
              <a:rPr lang="en-US" dirty="0" smtClean="0"/>
              <a:t>Nervousness</a:t>
            </a:r>
          </a:p>
          <a:p>
            <a:pPr lvl="1"/>
            <a:r>
              <a:rPr lang="en-US" dirty="0" smtClean="0"/>
              <a:t>Body weakness</a:t>
            </a:r>
          </a:p>
          <a:p>
            <a:pPr lvl="1"/>
            <a:r>
              <a:rPr lang="en-US" dirty="0" smtClean="0"/>
              <a:t>Chills</a:t>
            </a:r>
          </a:p>
          <a:p>
            <a:pPr lvl="1"/>
            <a:r>
              <a:rPr lang="en-US" dirty="0" smtClean="0"/>
              <a:t>Cough</a:t>
            </a:r>
          </a:p>
          <a:p>
            <a:pPr lvl="1"/>
            <a:r>
              <a:rPr lang="en-US" dirty="0" smtClean="0"/>
              <a:t>Dizziness</a:t>
            </a:r>
          </a:p>
          <a:p>
            <a:pPr lvl="1"/>
            <a:r>
              <a:rPr lang="en-US" dirty="0" smtClean="0"/>
              <a:t>Headache</a:t>
            </a:r>
          </a:p>
          <a:p>
            <a:pPr lvl="1"/>
            <a:r>
              <a:rPr lang="en-US" dirty="0" smtClean="0"/>
              <a:t>High blood pressure</a:t>
            </a:r>
          </a:p>
          <a:p>
            <a:pPr lvl="1"/>
            <a:r>
              <a:rPr lang="en-US" dirty="0" smtClean="0"/>
              <a:t>Increased sweating</a:t>
            </a:r>
          </a:p>
          <a:p>
            <a:pPr lvl="1"/>
            <a:r>
              <a:rPr lang="en-US" dirty="0" smtClean="0"/>
              <a:t>Loss of appetite or weight</a:t>
            </a:r>
          </a:p>
          <a:p>
            <a:pPr lvl="1"/>
            <a:r>
              <a:rPr lang="en-US" dirty="0" smtClean="0"/>
              <a:t>Stomach or colon problems</a:t>
            </a:r>
          </a:p>
          <a:p>
            <a:r>
              <a:rPr lang="en-US" dirty="0" smtClean="0"/>
              <a:t>Adverse Reactions:</a:t>
            </a:r>
          </a:p>
          <a:p>
            <a:pPr lvl="1"/>
            <a:r>
              <a:rPr lang="en-US" dirty="0" smtClean="0"/>
              <a:t>Thoughts of suicide</a:t>
            </a:r>
          </a:p>
          <a:p>
            <a:pPr lvl="1"/>
            <a:r>
              <a:rPr lang="en-US" dirty="0" smtClean="0"/>
              <a:t>Panic attacks</a:t>
            </a:r>
          </a:p>
          <a:p>
            <a:pPr lvl="1"/>
            <a:r>
              <a:rPr lang="en-US" dirty="0" smtClean="0"/>
              <a:t>Hallucinations </a:t>
            </a:r>
          </a:p>
        </p:txBody>
      </p:sp>
    </p:spTree>
    <p:extLst>
      <p:ext uri="{BB962C8B-B14F-4D97-AF65-F5344CB8AC3E}">
        <p14:creationId xmlns:p14="http://schemas.microsoft.com/office/powerpoint/2010/main" val="3064341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Atypical Antidepressants </a:t>
            </a:r>
            <a:endParaRPr lang="en-US" dirty="0"/>
          </a:p>
        </p:txBody>
      </p:sp>
      <p:sp>
        <p:nvSpPr>
          <p:cNvPr id="3" name="Content Placeholder 2"/>
          <p:cNvSpPr>
            <a:spLocks noGrp="1"/>
          </p:cNvSpPr>
          <p:nvPr>
            <p:ph idx="1"/>
          </p:nvPr>
        </p:nvSpPr>
        <p:spPr/>
        <p:txBody>
          <a:bodyPr/>
          <a:lstStyle/>
          <a:p>
            <a:pPr marL="0" indent="0">
              <a:buNone/>
            </a:pPr>
            <a:r>
              <a:rPr lang="en-US" dirty="0" smtClean="0"/>
              <a:t>Children who have been traumatized may have problems with sleep. Atypical antidepressants are more often used to help children with sleep problems that to treat depression. These medications are usually safer for children that standard prescription sleep medications (such as </a:t>
            </a:r>
            <a:r>
              <a:rPr lang="en-US" dirty="0" err="1" smtClean="0"/>
              <a:t>ambien</a:t>
            </a:r>
            <a:r>
              <a:rPr lang="en-US" dirty="0" smtClean="0"/>
              <a:t>, </a:t>
            </a:r>
            <a:r>
              <a:rPr lang="en-US" dirty="0" err="1" smtClean="0"/>
              <a:t>halcion</a:t>
            </a:r>
            <a:r>
              <a:rPr lang="en-US" dirty="0" smtClean="0"/>
              <a:t>, </a:t>
            </a:r>
            <a:r>
              <a:rPr lang="en-US" dirty="0" err="1" smtClean="0"/>
              <a:t>lunestra</a:t>
            </a:r>
            <a:r>
              <a:rPr lang="en-US" dirty="0" smtClean="0"/>
              <a:t>, </a:t>
            </a:r>
            <a:r>
              <a:rPr lang="en-US" dirty="0" err="1" smtClean="0"/>
              <a:t>rozerem</a:t>
            </a:r>
            <a:r>
              <a:rPr lang="en-US" dirty="0" smtClean="0"/>
              <a:t>, and sonata).</a:t>
            </a:r>
          </a:p>
          <a:p>
            <a:pPr marL="0" indent="0">
              <a:buNone/>
            </a:pPr>
            <a:r>
              <a:rPr lang="en-US" dirty="0" smtClean="0"/>
              <a:t>Examples are:</a:t>
            </a:r>
          </a:p>
          <a:p>
            <a:pPr marL="0" indent="0">
              <a:buNone/>
            </a:pPr>
            <a:r>
              <a:rPr lang="en-US" dirty="0" smtClean="0"/>
              <a:t>-Bupropion (Wellbutrin)</a:t>
            </a:r>
          </a:p>
          <a:p>
            <a:pPr marL="0" indent="0">
              <a:buNone/>
            </a:pPr>
            <a:r>
              <a:rPr lang="en-US" dirty="0" smtClean="0"/>
              <a:t>-Mirtazapine (Remeron)</a:t>
            </a:r>
          </a:p>
          <a:p>
            <a:pPr marL="0" indent="0">
              <a:buNone/>
            </a:pPr>
            <a:r>
              <a:rPr lang="en-US" dirty="0" smtClean="0"/>
              <a:t>Trazadone (</a:t>
            </a:r>
            <a:r>
              <a:rPr lang="en-US" dirty="0" err="1" smtClean="0"/>
              <a:t>desyrel</a:t>
            </a:r>
            <a:r>
              <a:rPr lang="en-US" dirty="0" smtClean="0"/>
              <a:t>)</a:t>
            </a:r>
            <a:endParaRPr lang="en-US" dirty="0"/>
          </a:p>
        </p:txBody>
      </p:sp>
    </p:spTree>
    <p:extLst>
      <p:ext uri="{BB962C8B-B14F-4D97-AF65-F5344CB8AC3E}">
        <p14:creationId xmlns:p14="http://schemas.microsoft.com/office/powerpoint/2010/main" val="35280468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Possible Side Effects and Adverse Reactions of Atypical Antidepressants </a:t>
            </a:r>
            <a:endParaRPr lang="en-US" dirty="0"/>
          </a:p>
        </p:txBody>
      </p:sp>
      <p:sp>
        <p:nvSpPr>
          <p:cNvPr id="3" name="Text Placeholder 2"/>
          <p:cNvSpPr>
            <a:spLocks noGrp="1"/>
          </p:cNvSpPr>
          <p:nvPr>
            <p:ph type="body" idx="1"/>
          </p:nvPr>
        </p:nvSpPr>
        <p:spPr/>
        <p:txBody>
          <a:bodyPr/>
          <a:lstStyle/>
          <a:p>
            <a:r>
              <a:rPr lang="en-US" dirty="0" smtClean="0"/>
              <a:t>Side Effects:		</a:t>
            </a:r>
            <a:endParaRPr lang="en-US" dirty="0"/>
          </a:p>
        </p:txBody>
      </p:sp>
      <p:sp>
        <p:nvSpPr>
          <p:cNvPr id="4" name="Content Placeholder 3"/>
          <p:cNvSpPr>
            <a:spLocks noGrp="1"/>
          </p:cNvSpPr>
          <p:nvPr>
            <p:ph sz="half" idx="2"/>
          </p:nvPr>
        </p:nvSpPr>
        <p:spPr/>
        <p:txBody>
          <a:bodyPr>
            <a:normAutofit/>
          </a:bodyPr>
          <a:lstStyle/>
          <a:p>
            <a:r>
              <a:rPr lang="en-US" dirty="0" smtClean="0"/>
              <a:t>Sleepiness</a:t>
            </a:r>
          </a:p>
          <a:p>
            <a:r>
              <a:rPr lang="en-US" dirty="0" smtClean="0"/>
              <a:t>Headache</a:t>
            </a:r>
          </a:p>
          <a:p>
            <a:r>
              <a:rPr lang="en-US" dirty="0" smtClean="0"/>
              <a:t>Constipation</a:t>
            </a:r>
          </a:p>
          <a:p>
            <a:r>
              <a:rPr lang="en-US" dirty="0" smtClean="0"/>
              <a:t>Dry mouth </a:t>
            </a:r>
          </a:p>
          <a:p>
            <a:r>
              <a:rPr lang="en-US" dirty="0" smtClean="0"/>
              <a:t>Agitation</a:t>
            </a:r>
          </a:p>
          <a:p>
            <a:r>
              <a:rPr lang="en-US" dirty="0" smtClean="0"/>
              <a:t>Nervousness</a:t>
            </a:r>
          </a:p>
          <a:p>
            <a:r>
              <a:rPr lang="en-US" dirty="0" smtClean="0"/>
              <a:t>Weight changes</a:t>
            </a:r>
          </a:p>
          <a:p>
            <a:r>
              <a:rPr lang="en-US" dirty="0" smtClean="0"/>
              <a:t>Flushing </a:t>
            </a:r>
          </a:p>
          <a:p>
            <a:r>
              <a:rPr lang="en-US" dirty="0" smtClean="0"/>
              <a:t>Sweating</a:t>
            </a:r>
          </a:p>
          <a:p>
            <a:r>
              <a:rPr lang="en-US" dirty="0" smtClean="0"/>
              <a:t>Tremors</a:t>
            </a:r>
          </a:p>
          <a:p>
            <a:r>
              <a:rPr lang="en-US" dirty="0" smtClean="0"/>
              <a:t>Changes in blood pressure </a:t>
            </a:r>
            <a:endParaRPr lang="en-US" dirty="0"/>
          </a:p>
        </p:txBody>
      </p:sp>
      <p:sp>
        <p:nvSpPr>
          <p:cNvPr id="5" name="Text Placeholder 4"/>
          <p:cNvSpPr>
            <a:spLocks noGrp="1"/>
          </p:cNvSpPr>
          <p:nvPr>
            <p:ph type="body" sz="quarter" idx="3"/>
          </p:nvPr>
        </p:nvSpPr>
        <p:spPr/>
        <p:txBody>
          <a:bodyPr/>
          <a:lstStyle/>
          <a:p>
            <a:r>
              <a:rPr lang="en-US" dirty="0" smtClean="0"/>
              <a:t>Adverse Reactions:</a:t>
            </a:r>
            <a:endParaRPr lang="en-US" dirty="0"/>
          </a:p>
        </p:txBody>
      </p:sp>
      <p:sp>
        <p:nvSpPr>
          <p:cNvPr id="6" name="Content Placeholder 5"/>
          <p:cNvSpPr>
            <a:spLocks noGrp="1"/>
          </p:cNvSpPr>
          <p:nvPr>
            <p:ph sz="quarter" idx="4"/>
          </p:nvPr>
        </p:nvSpPr>
        <p:spPr/>
        <p:txBody>
          <a:bodyPr/>
          <a:lstStyle/>
          <a:p>
            <a:r>
              <a:rPr lang="en-US" dirty="0" smtClean="0"/>
              <a:t>Male erection that is unwanted, painful and lasts a long time (trazadone)</a:t>
            </a:r>
          </a:p>
          <a:p>
            <a:r>
              <a:rPr lang="en-US" dirty="0" smtClean="0"/>
              <a:t>Seizures</a:t>
            </a:r>
          </a:p>
          <a:p>
            <a:r>
              <a:rPr lang="en-US" dirty="0" smtClean="0"/>
              <a:t>Low white blood cell count (remeron)</a:t>
            </a:r>
            <a:endParaRPr lang="en-US" dirty="0"/>
          </a:p>
        </p:txBody>
      </p:sp>
    </p:spTree>
    <p:extLst>
      <p:ext uri="{BB962C8B-B14F-4D97-AF65-F5344CB8AC3E}">
        <p14:creationId xmlns:p14="http://schemas.microsoft.com/office/powerpoint/2010/main" val="2459862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Antipsychotics </a:t>
            </a:r>
            <a:endParaRPr lang="en-US" dirty="0"/>
          </a:p>
        </p:txBody>
      </p:sp>
      <p:sp>
        <p:nvSpPr>
          <p:cNvPr id="3" name="Content Placeholder 2"/>
          <p:cNvSpPr>
            <a:spLocks noGrp="1"/>
          </p:cNvSpPr>
          <p:nvPr>
            <p:ph idx="1"/>
          </p:nvPr>
        </p:nvSpPr>
        <p:spPr>
          <a:xfrm>
            <a:off x="628650" y="2220235"/>
            <a:ext cx="7886700" cy="3263504"/>
          </a:xfrm>
        </p:spPr>
        <p:txBody>
          <a:bodyPr>
            <a:normAutofit/>
          </a:bodyPr>
          <a:lstStyle/>
          <a:p>
            <a:pPr marL="0" indent="0">
              <a:buNone/>
            </a:pPr>
            <a:r>
              <a:rPr lang="en-US" dirty="0" smtClean="0"/>
              <a:t>Antipsychotics may be used to treat a number of conditions in children:</a:t>
            </a:r>
          </a:p>
          <a:p>
            <a:pPr>
              <a:buFont typeface="Wingdings" panose="05000000000000000000" pitchFamily="2" charset="2"/>
              <a:buChar char="q"/>
            </a:pPr>
            <a:r>
              <a:rPr lang="en-US" dirty="0" smtClean="0"/>
              <a:t>Psychosis</a:t>
            </a:r>
          </a:p>
          <a:p>
            <a:pPr>
              <a:buFont typeface="Wingdings" panose="05000000000000000000" pitchFamily="2" charset="2"/>
              <a:buChar char="q"/>
            </a:pPr>
            <a:r>
              <a:rPr lang="en-US" dirty="0" smtClean="0"/>
              <a:t>Bipolar disorder </a:t>
            </a:r>
          </a:p>
          <a:p>
            <a:pPr>
              <a:buFont typeface="Wingdings" panose="05000000000000000000" pitchFamily="2" charset="2"/>
              <a:buChar char="q"/>
            </a:pPr>
            <a:r>
              <a:rPr lang="en-US" dirty="0" smtClean="0"/>
              <a:t>Schizophrenia</a:t>
            </a:r>
          </a:p>
          <a:p>
            <a:pPr>
              <a:buFont typeface="Wingdings" panose="05000000000000000000" pitchFamily="2" charset="2"/>
              <a:buChar char="q"/>
            </a:pPr>
            <a:r>
              <a:rPr lang="en-US" dirty="0" smtClean="0"/>
              <a:t>Autism</a:t>
            </a:r>
          </a:p>
          <a:p>
            <a:pPr>
              <a:buFont typeface="Wingdings" panose="05000000000000000000" pitchFamily="2" charset="2"/>
              <a:buChar char="q"/>
            </a:pPr>
            <a:r>
              <a:rPr lang="en-US" dirty="0" smtClean="0"/>
              <a:t>Tourette’s syndrome</a:t>
            </a:r>
          </a:p>
          <a:p>
            <a:pPr>
              <a:buFont typeface="Wingdings" panose="05000000000000000000" pitchFamily="2" charset="2"/>
              <a:buChar char="q"/>
            </a:pPr>
            <a:r>
              <a:rPr lang="en-US" dirty="0" smtClean="0"/>
              <a:t>Severe aggression</a:t>
            </a:r>
          </a:p>
          <a:p>
            <a:pPr>
              <a:buFont typeface="Wingdings" panose="05000000000000000000" pitchFamily="2" charset="2"/>
              <a:buChar char="q"/>
            </a:pPr>
            <a:endParaRPr lang="en-US" dirty="0" smtClean="0"/>
          </a:p>
          <a:p>
            <a:pPr marL="0" indent="0">
              <a:buNone/>
            </a:pPr>
            <a:r>
              <a:rPr lang="en-US" dirty="0" smtClean="0"/>
              <a:t>Antipsychotics are divided into two groups:</a:t>
            </a:r>
          </a:p>
          <a:p>
            <a:pPr>
              <a:buFont typeface="Wingdings" panose="05000000000000000000" pitchFamily="2" charset="2"/>
              <a:buChar char="q"/>
            </a:pPr>
            <a:r>
              <a:rPr lang="en-US" dirty="0" smtClean="0"/>
              <a:t>Atypical (or second generation) antipsychotics were first developed in 1994</a:t>
            </a:r>
          </a:p>
          <a:p>
            <a:pPr>
              <a:buFont typeface="Wingdings" panose="05000000000000000000" pitchFamily="2" charset="2"/>
              <a:buChar char="q"/>
            </a:pPr>
            <a:r>
              <a:rPr lang="en-US" dirty="0" smtClean="0"/>
              <a:t>Typical (or first generation) antipsychotics were first developed in 1950 </a:t>
            </a:r>
            <a:endParaRPr lang="en-US" dirty="0"/>
          </a:p>
        </p:txBody>
      </p:sp>
    </p:spTree>
    <p:extLst>
      <p:ext uri="{BB962C8B-B14F-4D97-AF65-F5344CB8AC3E}">
        <p14:creationId xmlns:p14="http://schemas.microsoft.com/office/powerpoint/2010/main" val="3477586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Atypical (Second Generation) Antipsychotics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Atypical antipsychotics are the most common antipsychotics used in children. These </a:t>
            </a:r>
            <a:r>
              <a:rPr lang="en-US" dirty="0" err="1" smtClean="0"/>
              <a:t>antopsychotics</a:t>
            </a:r>
            <a:r>
              <a:rPr lang="en-US" dirty="0" smtClean="0"/>
              <a:t> are less likely to cause movement disorders (shuffling walk, tongue sticking out of mouth, drooling, </a:t>
            </a:r>
            <a:r>
              <a:rPr lang="en-US" dirty="0" err="1" smtClean="0"/>
              <a:t>etc</a:t>
            </a:r>
            <a:r>
              <a:rPr lang="en-US" dirty="0" smtClean="0"/>
              <a:t>) than the typical antipsychotics. </a:t>
            </a:r>
          </a:p>
          <a:p>
            <a:pPr marL="0" indent="0">
              <a:buNone/>
            </a:pPr>
            <a:r>
              <a:rPr lang="en-US" dirty="0" smtClean="0"/>
              <a:t>Examples are:</a:t>
            </a:r>
          </a:p>
          <a:p>
            <a:pPr>
              <a:buFont typeface="Wingdings" panose="05000000000000000000" pitchFamily="2" charset="2"/>
              <a:buChar char="q"/>
            </a:pPr>
            <a:r>
              <a:rPr lang="en-US" dirty="0" smtClean="0"/>
              <a:t>Aripiprazole (</a:t>
            </a:r>
            <a:r>
              <a:rPr lang="en-US" dirty="0" err="1" smtClean="0"/>
              <a:t>abilify</a:t>
            </a:r>
            <a:r>
              <a:rPr lang="en-US" dirty="0" smtClean="0"/>
              <a:t>)*</a:t>
            </a:r>
          </a:p>
          <a:p>
            <a:pPr>
              <a:buFont typeface="Wingdings" panose="05000000000000000000" pitchFamily="2" charset="2"/>
              <a:buChar char="q"/>
            </a:pPr>
            <a:r>
              <a:rPr lang="en-US" dirty="0" smtClean="0"/>
              <a:t>Quetiapine (Seroquel)*</a:t>
            </a:r>
          </a:p>
          <a:p>
            <a:pPr>
              <a:buFont typeface="Wingdings" panose="05000000000000000000" pitchFamily="2" charset="2"/>
              <a:buChar char="q"/>
            </a:pPr>
            <a:r>
              <a:rPr lang="en-US" dirty="0" smtClean="0"/>
              <a:t>Olanzapine (Zyprexa)</a:t>
            </a:r>
          </a:p>
          <a:p>
            <a:pPr>
              <a:buFont typeface="Wingdings" panose="05000000000000000000" pitchFamily="2" charset="2"/>
              <a:buChar char="q"/>
            </a:pPr>
            <a:r>
              <a:rPr lang="en-US" dirty="0" smtClean="0"/>
              <a:t>Risperidone (</a:t>
            </a:r>
            <a:r>
              <a:rPr lang="en-US" dirty="0" err="1" smtClean="0"/>
              <a:t>resperdall</a:t>
            </a:r>
            <a:r>
              <a:rPr lang="en-US" dirty="0" smtClean="0"/>
              <a:t>)</a:t>
            </a:r>
          </a:p>
          <a:p>
            <a:pPr>
              <a:buFont typeface="Wingdings" panose="05000000000000000000" pitchFamily="2" charset="2"/>
              <a:buChar char="q"/>
            </a:pPr>
            <a:r>
              <a:rPr lang="en-US" dirty="0" smtClean="0"/>
              <a:t>Clozapine (</a:t>
            </a:r>
            <a:r>
              <a:rPr lang="en-US" dirty="0" err="1" smtClean="0"/>
              <a:t>clozaril</a:t>
            </a:r>
            <a:r>
              <a:rPr lang="en-US" dirty="0" smtClean="0"/>
              <a:t>, </a:t>
            </a:r>
            <a:r>
              <a:rPr lang="en-US" dirty="0" err="1" smtClean="0"/>
              <a:t>fazaclo</a:t>
            </a:r>
            <a:r>
              <a:rPr lang="en-US" dirty="0" smtClean="0"/>
              <a:t>)*</a:t>
            </a:r>
          </a:p>
          <a:p>
            <a:pPr>
              <a:buFont typeface="Wingdings" panose="05000000000000000000" pitchFamily="2" charset="2"/>
              <a:buChar char="q"/>
            </a:pPr>
            <a:r>
              <a:rPr lang="en-US" dirty="0" smtClean="0"/>
              <a:t>Ziprasidone (Geodon)</a:t>
            </a:r>
          </a:p>
          <a:p>
            <a:pPr>
              <a:buFont typeface="Wingdings" panose="05000000000000000000" pitchFamily="2" charset="2"/>
              <a:buChar char="q"/>
            </a:pPr>
            <a:r>
              <a:rPr lang="en-US" dirty="0" err="1" smtClean="0"/>
              <a:t>Paliperidone</a:t>
            </a:r>
            <a:r>
              <a:rPr lang="en-US" dirty="0" smtClean="0"/>
              <a:t> (</a:t>
            </a:r>
            <a:r>
              <a:rPr lang="en-US" dirty="0" err="1" smtClean="0"/>
              <a:t>invega</a:t>
            </a:r>
            <a:r>
              <a:rPr lang="en-US" dirty="0" smtClean="0"/>
              <a:t>)</a:t>
            </a:r>
          </a:p>
          <a:p>
            <a:pPr>
              <a:buFont typeface="Wingdings" panose="05000000000000000000" pitchFamily="2" charset="2"/>
              <a:buChar char="q"/>
            </a:pPr>
            <a:r>
              <a:rPr lang="en-US" dirty="0" err="1" smtClean="0"/>
              <a:t>Iloperidone</a:t>
            </a:r>
            <a:r>
              <a:rPr lang="en-US" dirty="0" smtClean="0"/>
              <a:t> (</a:t>
            </a:r>
            <a:r>
              <a:rPr lang="en-US" dirty="0" err="1" smtClean="0"/>
              <a:t>fanapt</a:t>
            </a:r>
            <a:r>
              <a:rPr lang="en-US" dirty="0" smtClean="0"/>
              <a:t>)</a:t>
            </a:r>
          </a:p>
          <a:p>
            <a:pPr>
              <a:buFont typeface="Wingdings" panose="05000000000000000000" pitchFamily="2" charset="2"/>
              <a:buChar char="q"/>
            </a:pPr>
            <a:r>
              <a:rPr lang="en-US" dirty="0" err="1" smtClean="0"/>
              <a:t>Asenapine</a:t>
            </a:r>
            <a:r>
              <a:rPr lang="en-US" dirty="0" smtClean="0"/>
              <a:t> (</a:t>
            </a:r>
            <a:r>
              <a:rPr lang="en-US" dirty="0" err="1" smtClean="0"/>
              <a:t>saphris</a:t>
            </a:r>
            <a:r>
              <a:rPr lang="en-US" dirty="0" smtClean="0"/>
              <a:t>)</a:t>
            </a:r>
          </a:p>
          <a:p>
            <a:pPr>
              <a:buFont typeface="Wingdings" panose="05000000000000000000" pitchFamily="2" charset="2"/>
              <a:buChar char="q"/>
            </a:pPr>
            <a:r>
              <a:rPr lang="en-US" dirty="0" err="1" smtClean="0"/>
              <a:t>Lurasidone</a:t>
            </a:r>
            <a:r>
              <a:rPr lang="en-US" dirty="0" smtClean="0"/>
              <a:t> (</a:t>
            </a:r>
            <a:r>
              <a:rPr lang="en-US" dirty="0" err="1" smtClean="0"/>
              <a:t>latuda</a:t>
            </a:r>
            <a:r>
              <a:rPr lang="en-US" dirty="0" smtClean="0"/>
              <a:t>)</a:t>
            </a:r>
          </a:p>
          <a:p>
            <a:pPr marL="0" indent="0">
              <a:buNone/>
            </a:pPr>
            <a:r>
              <a:rPr lang="en-US" dirty="0" smtClean="0"/>
              <a:t>*The physician desk reference has a black box warning for </a:t>
            </a:r>
            <a:r>
              <a:rPr lang="en-US" dirty="0" err="1" smtClean="0"/>
              <a:t>abilify</a:t>
            </a:r>
            <a:r>
              <a:rPr lang="en-US" dirty="0" smtClean="0"/>
              <a:t>, Seroquel and clozapine. </a:t>
            </a:r>
            <a:endParaRPr lang="en-US" dirty="0"/>
          </a:p>
        </p:txBody>
      </p:sp>
    </p:spTree>
    <p:extLst>
      <p:ext uri="{BB962C8B-B14F-4D97-AF65-F5344CB8AC3E}">
        <p14:creationId xmlns:p14="http://schemas.microsoft.com/office/powerpoint/2010/main" val="38589253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Possible Side Effects of Atypical Antipsychotics </a:t>
            </a:r>
            <a:endParaRPr lang="en-US" dirty="0"/>
          </a:p>
        </p:txBody>
      </p:sp>
      <p:sp>
        <p:nvSpPr>
          <p:cNvPr id="3" name="Content Placeholder 2"/>
          <p:cNvSpPr>
            <a:spLocks noGrp="1"/>
          </p:cNvSpPr>
          <p:nvPr>
            <p:ph idx="1"/>
          </p:nvPr>
        </p:nvSpPr>
        <p:spPr/>
        <p:txBody>
          <a:bodyPr>
            <a:normAutofit/>
          </a:bodyPr>
          <a:lstStyle/>
          <a:p>
            <a:r>
              <a:rPr lang="en-US" dirty="0" smtClean="0"/>
              <a:t>Common side effects:</a:t>
            </a:r>
          </a:p>
          <a:p>
            <a:pPr lvl="1"/>
            <a:r>
              <a:rPr lang="en-US" dirty="0" smtClean="0"/>
              <a:t>Sleepiness or tiredness</a:t>
            </a:r>
          </a:p>
          <a:p>
            <a:pPr lvl="1"/>
            <a:r>
              <a:rPr lang="en-US" dirty="0" smtClean="0"/>
              <a:t>Dizziness</a:t>
            </a:r>
          </a:p>
          <a:p>
            <a:pPr lvl="1"/>
            <a:r>
              <a:rPr lang="en-US" dirty="0" smtClean="0"/>
              <a:t>Constipation</a:t>
            </a:r>
          </a:p>
          <a:p>
            <a:pPr lvl="1"/>
            <a:r>
              <a:rPr lang="en-US" dirty="0" smtClean="0"/>
              <a:t>Dry mouth </a:t>
            </a:r>
          </a:p>
          <a:p>
            <a:pPr lvl="1"/>
            <a:r>
              <a:rPr lang="en-US" dirty="0" smtClean="0"/>
              <a:t>Blurred vision</a:t>
            </a:r>
          </a:p>
          <a:p>
            <a:pPr lvl="1"/>
            <a:r>
              <a:rPr lang="en-US" dirty="0" smtClean="0"/>
              <a:t>Difficulty urinating</a:t>
            </a:r>
          </a:p>
          <a:p>
            <a:pPr lvl="1"/>
            <a:r>
              <a:rPr lang="en-US" dirty="0" smtClean="0"/>
              <a:t>Sensitivity to lights</a:t>
            </a:r>
          </a:p>
          <a:p>
            <a:pPr lvl="1"/>
            <a:r>
              <a:rPr lang="en-US" dirty="0" smtClean="0"/>
              <a:t>Weight gain </a:t>
            </a:r>
          </a:p>
          <a:p>
            <a:pPr lvl="1"/>
            <a:r>
              <a:rPr lang="en-US" dirty="0" smtClean="0"/>
              <a:t>Change in menstrual cycle</a:t>
            </a:r>
          </a:p>
          <a:p>
            <a:pPr lvl="1"/>
            <a:endParaRPr lang="en-US" dirty="0"/>
          </a:p>
          <a:p>
            <a:pPr marL="342900" lvl="1" indent="0">
              <a:buNone/>
            </a:pPr>
            <a:r>
              <a:rPr lang="en-US" dirty="0" smtClean="0"/>
              <a:t>Less common side effects:</a:t>
            </a:r>
          </a:p>
          <a:p>
            <a:pPr lvl="1"/>
            <a:r>
              <a:rPr lang="en-US" dirty="0"/>
              <a:t>	</a:t>
            </a:r>
            <a:r>
              <a:rPr lang="en-US" dirty="0" smtClean="0"/>
              <a:t>dystonia: muscle spasms; stiff neck; tongue sticking out of mouth, trouble swallowing</a:t>
            </a:r>
          </a:p>
          <a:p>
            <a:pPr lvl="1"/>
            <a:r>
              <a:rPr lang="en-US" dirty="0" smtClean="0"/>
              <a:t>Akathisia: restlessness, unable to sit still</a:t>
            </a:r>
          </a:p>
          <a:p>
            <a:pPr lvl="1"/>
            <a:r>
              <a:rPr lang="en-US" dirty="0" smtClean="0"/>
              <a:t>Akinesia: rigid muscles; shuffling walk; drooling tremor</a:t>
            </a:r>
          </a:p>
        </p:txBody>
      </p:sp>
    </p:spTree>
    <p:extLst>
      <p:ext uri="{BB962C8B-B14F-4D97-AF65-F5344CB8AC3E}">
        <p14:creationId xmlns:p14="http://schemas.microsoft.com/office/powerpoint/2010/main" val="106992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B024FF95-027E-054E-86E7-D7B1E7351588}"/>
              </a:ext>
            </a:extLst>
          </p:cNvPr>
          <p:cNvSpPr txBox="1">
            <a:spLocks noGrp="1"/>
          </p:cNvSpPr>
          <p:nvPr>
            <p:ph type="title" idx="4294967295"/>
          </p:nvPr>
        </p:nvSpPr>
        <p:spPr>
          <a:xfrm>
            <a:off x="1299916" y="3429000"/>
            <a:ext cx="7328517" cy="18288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766" rtl="0" eaLnBrk="1" latinLnBrk="0" hangingPunct="1">
              <a:spcBef>
                <a:spcPct val="0"/>
              </a:spcBef>
              <a:buNone/>
              <a:defRPr sz="3150" kern="1200" cap="none" spc="113" baseline="0">
                <a:ln>
                  <a:noFill/>
                </a:ln>
                <a:solidFill>
                  <a:srgbClr val="183250"/>
                </a:solidFill>
                <a:effectLst/>
                <a:latin typeface="Arial Rounded MT Bold"/>
                <a:ea typeface="+mj-ea"/>
                <a:cs typeface="Arial Rounded MT Bold"/>
              </a:defRPr>
            </a:lvl1pPr>
          </a:lstStyle>
          <a:p>
            <a:pPr marL="0" marR="0" lvl="0" indent="0" algn="l" defTabSz="685766"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113" normalizeH="0" baseline="0" noProof="0" dirty="0">
                <a:ln>
                  <a:noFill/>
                </a:ln>
                <a:solidFill>
                  <a:srgbClr val="7F2F2D"/>
                </a:solidFill>
                <a:effectLst/>
                <a:uLnTx/>
                <a:uFillTx/>
                <a:latin typeface="Arial Rounded MT Bold"/>
                <a:ea typeface="+mj-ea"/>
                <a:cs typeface="Arial Rounded MT Bold"/>
              </a:rPr>
              <a:t>SECTION 1: </a:t>
            </a:r>
            <a: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t/>
            </a:r>
            <a:br>
              <a:rPr kumimoji="0" lang="en-US" sz="2000" b="0" i="0" u="none" strike="noStrike" kern="1200" cap="none" spc="113" normalizeH="0" baseline="0" noProof="0" dirty="0">
                <a:ln>
                  <a:noFill/>
                </a:ln>
                <a:solidFill>
                  <a:srgbClr val="183250"/>
                </a:solidFill>
                <a:effectLst/>
                <a:uLnTx/>
                <a:uFillTx/>
                <a:latin typeface="Arial Rounded MT Bold"/>
                <a:ea typeface="+mj-ea"/>
                <a:cs typeface="Arial Rounded MT Bold"/>
              </a:rPr>
            </a:br>
            <a:r>
              <a:rPr kumimoji="0" lang="en-US" sz="3600" b="1" i="0" u="none" strike="noStrike" kern="1200" cap="all" spc="113" normalizeH="0" baseline="0" noProof="0" dirty="0">
                <a:ln>
                  <a:noFill/>
                </a:ln>
                <a:solidFill>
                  <a:srgbClr val="183250"/>
                </a:solidFill>
                <a:effectLst/>
                <a:uLnTx/>
                <a:uFillTx/>
                <a:latin typeface="Arial Rounded MT Bold"/>
                <a:ea typeface="+mj-ea"/>
                <a:cs typeface="Arial Rounded MT Bold"/>
              </a:rPr>
              <a:t>Introduction: </a:t>
            </a:r>
            <a:r>
              <a:rPr kumimoji="0" lang="en-US" sz="3600" b="1" i="0" u="none" strike="noStrike" kern="1200" cap="none" spc="113" normalizeH="0" baseline="0" noProof="0" dirty="0">
                <a:ln>
                  <a:noFill/>
                </a:ln>
                <a:solidFill>
                  <a:srgbClr val="183250"/>
                </a:solidFill>
                <a:effectLst/>
                <a:uLnTx/>
                <a:uFillTx/>
                <a:latin typeface="Arial Rounded MT Bold"/>
                <a:ea typeface="+mj-ea"/>
                <a:cs typeface="Arial Rounded MT Bold"/>
              </a:rPr>
              <a:t>MENTAL HEALTH CONSIDERATIONS</a:t>
            </a:r>
            <a:endParaRPr kumimoji="0" lang="en-US" sz="3600" b="0" i="0" u="none" strike="noStrike" kern="1200" cap="none" spc="113" normalizeH="0" baseline="0" noProof="0" dirty="0">
              <a:ln>
                <a:noFill/>
              </a:ln>
              <a:solidFill>
                <a:srgbClr val="183250"/>
              </a:solidFill>
              <a:effectLst/>
              <a:uLnTx/>
              <a:uFillTx/>
              <a:latin typeface="Arial Rounded MT Bold"/>
              <a:ea typeface="+mj-ea"/>
              <a:cs typeface="Arial Rounded MT Bold"/>
            </a:endParaRPr>
          </a:p>
        </p:txBody>
      </p:sp>
      <p:sp>
        <p:nvSpPr>
          <p:cNvPr id="4" name="Slide Number Placeholder 3"/>
          <p:cNvSpPr>
            <a:spLocks noGrp="1"/>
          </p:cNvSpPr>
          <p:nvPr>
            <p:ph type="sldNum" sz="quarter" idx="4"/>
          </p:nvPr>
        </p:nvSpPr>
        <p:spPr>
          <a:xfrm>
            <a:off x="8744552" y="6457057"/>
            <a:ext cx="321810" cy="245659"/>
          </a:xfrm>
        </p:spPr>
        <p:txBody>
          <a:bodyPr/>
          <a:lstStyle/>
          <a:p>
            <a:fld id="{773137DE-5778-4973-8EC8-21DEEF19827C}" type="slidenum">
              <a:rPr lang="en-US" smtClean="0"/>
              <a:pPr/>
              <a:t>6</a:t>
            </a:fld>
            <a:endParaRPr lang="en-US" dirty="0"/>
          </a:p>
        </p:txBody>
      </p:sp>
    </p:spTree>
    <p:extLst>
      <p:ext uri="{BB962C8B-B14F-4D97-AF65-F5344CB8AC3E}">
        <p14:creationId xmlns:p14="http://schemas.microsoft.com/office/powerpoint/2010/main" val="1042909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Possible Adverse Reactions of Atypical Antipsychotics </a:t>
            </a:r>
            <a:endParaRPr lang="en-US" dirty="0"/>
          </a:p>
        </p:txBody>
      </p:sp>
      <p:sp>
        <p:nvSpPr>
          <p:cNvPr id="3" name="Content Placeholder 2"/>
          <p:cNvSpPr>
            <a:spLocks noGrp="1"/>
          </p:cNvSpPr>
          <p:nvPr>
            <p:ph idx="1"/>
          </p:nvPr>
        </p:nvSpPr>
        <p:spPr/>
        <p:txBody>
          <a:bodyPr>
            <a:normAutofit/>
          </a:bodyPr>
          <a:lstStyle/>
          <a:p>
            <a:r>
              <a:rPr lang="en-US" dirty="0" smtClean="0"/>
              <a:t>Tardive dyskinesia  </a:t>
            </a:r>
          </a:p>
          <a:p>
            <a:r>
              <a:rPr lang="en-US" dirty="0" smtClean="0"/>
              <a:t>Permanent involuntary movements of tongue. Mouth, face, trunk, arms, and legs that are more common with typical antipsychotics that with atypical)</a:t>
            </a:r>
          </a:p>
          <a:p>
            <a:r>
              <a:rPr lang="en-US" dirty="0" smtClean="0"/>
              <a:t>Overheating or heatstroke (prevent by drinking water and staying out of heat)</a:t>
            </a:r>
          </a:p>
          <a:p>
            <a:r>
              <a:rPr lang="en-US" dirty="0" smtClean="0"/>
              <a:t>Metabolic syndrome (excess weight gain, increased blood pressure, high blood sugar and triglyceride levels)</a:t>
            </a:r>
          </a:p>
          <a:p>
            <a:r>
              <a:rPr lang="en-US" dirty="0" smtClean="0"/>
              <a:t>Type II Diabetes, Heart Disease, and stroke</a:t>
            </a:r>
          </a:p>
          <a:p>
            <a:r>
              <a:rPr lang="en-US" dirty="0" smtClean="0"/>
              <a:t>Neuroleptic malignant syndrome (extreme muscle stiffness, high fever, sweating, tremors, confusion, unstable blood pressure and heart rate). This is a medical emergency. </a:t>
            </a:r>
          </a:p>
          <a:p>
            <a:pPr marL="0" indent="0">
              <a:buNone/>
            </a:pPr>
            <a:r>
              <a:rPr lang="en-US" dirty="0" err="1" smtClean="0"/>
              <a:t>Clozaril</a:t>
            </a:r>
            <a:r>
              <a:rPr lang="en-US" dirty="0" smtClean="0"/>
              <a:t>: </a:t>
            </a:r>
          </a:p>
          <a:p>
            <a:r>
              <a:rPr lang="en-US" dirty="0" smtClean="0"/>
              <a:t>Can cause a dangerous drop in white blood cells</a:t>
            </a:r>
          </a:p>
          <a:p>
            <a:r>
              <a:rPr lang="en-US" dirty="0" smtClean="0"/>
              <a:t>Requires weekly blood work for 6 months, every 2 weeks for the next 6 months and then every 4 weeks thereafter</a:t>
            </a:r>
          </a:p>
          <a:p>
            <a:r>
              <a:rPr lang="en-US" dirty="0" smtClean="0"/>
              <a:t>Usually used only when other treatments fall</a:t>
            </a:r>
            <a:endParaRPr lang="en-US" dirty="0"/>
          </a:p>
        </p:txBody>
      </p:sp>
    </p:spTree>
    <p:extLst>
      <p:ext uri="{BB962C8B-B14F-4D97-AF65-F5344CB8AC3E}">
        <p14:creationId xmlns:p14="http://schemas.microsoft.com/office/powerpoint/2010/main" val="2542553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Other Information About Antipsychotics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t>Each child is different, so a child may need to try different medications in order to find the one that works best.</a:t>
            </a:r>
          </a:p>
          <a:p>
            <a:pPr>
              <a:buFont typeface="Wingdings" panose="05000000000000000000" pitchFamily="2" charset="2"/>
              <a:buChar char="q"/>
            </a:pPr>
            <a:r>
              <a:rPr lang="en-US" dirty="0" smtClean="0"/>
              <a:t>You should start seeing positive changes in2-3 weeks, but it may take 6-8 weeks. </a:t>
            </a:r>
          </a:p>
          <a:p>
            <a:pPr>
              <a:buFont typeface="Wingdings" panose="05000000000000000000" pitchFamily="2" charset="2"/>
              <a:buChar char="q"/>
            </a:pPr>
            <a:r>
              <a:rPr lang="en-US" dirty="0" smtClean="0"/>
              <a:t>A child should never stop taking an antipsychotic suddenly. This may cause fast changes in mood, agitation, aggression, nausea, sweating or tremors. The child’s doctor will help you wean the child off medication slowly. </a:t>
            </a:r>
          </a:p>
          <a:p>
            <a:pPr>
              <a:buFont typeface="Wingdings" panose="05000000000000000000" pitchFamily="2" charset="2"/>
              <a:buChar char="q"/>
            </a:pPr>
            <a:r>
              <a:rPr lang="en-US" dirty="0" smtClean="0"/>
              <a:t>The child’s weight, glucose levels and lipid levels should be monitored regularly by a doctor while taking antipsychotic medication. </a:t>
            </a:r>
            <a:endParaRPr lang="en-US" dirty="0"/>
          </a:p>
        </p:txBody>
      </p:sp>
    </p:spTree>
    <p:extLst>
      <p:ext uri="{BB962C8B-B14F-4D97-AF65-F5344CB8AC3E}">
        <p14:creationId xmlns:p14="http://schemas.microsoft.com/office/powerpoint/2010/main" val="14768127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Mood Stabilizers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Mood stabilizers are used to treat children with mood disorders, such as bipolar disorder. Children with bipolar disorder have extreme mood swings (manic or depressed states).</a:t>
            </a:r>
          </a:p>
          <a:p>
            <a:pPr marL="0" indent="0">
              <a:buNone/>
            </a:pPr>
            <a:r>
              <a:rPr lang="en-US" dirty="0"/>
              <a:t>	</a:t>
            </a:r>
            <a:r>
              <a:rPr lang="en-US" dirty="0" smtClean="0"/>
              <a:t>-when children are in the manic state they may be very active, talk too much, have a lot of energy, and sleep very little. They may also be angry, irritable, or feel overly self-important.</a:t>
            </a:r>
          </a:p>
          <a:p>
            <a:pPr marL="0" indent="0">
              <a:buNone/>
            </a:pPr>
            <a:r>
              <a:rPr lang="en-US" dirty="0"/>
              <a:t>	</a:t>
            </a:r>
            <a:r>
              <a:rPr lang="en-US" dirty="0" smtClean="0"/>
              <a:t>-children in the depressed state may:</a:t>
            </a:r>
          </a:p>
          <a:p>
            <a:pPr marL="0" indent="0">
              <a:buNone/>
            </a:pPr>
            <a:r>
              <a:rPr lang="en-US" dirty="0"/>
              <a:t>	</a:t>
            </a:r>
            <a:r>
              <a:rPr lang="en-US" dirty="0" smtClean="0"/>
              <a:t>	-feel hopeless or helpless</a:t>
            </a:r>
          </a:p>
          <a:p>
            <a:pPr marL="0" indent="0">
              <a:buNone/>
            </a:pPr>
            <a:r>
              <a:rPr lang="en-US" dirty="0"/>
              <a:t>	</a:t>
            </a:r>
            <a:r>
              <a:rPr lang="en-US" dirty="0" smtClean="0"/>
              <a:t>	-have a loss of energy </a:t>
            </a:r>
          </a:p>
          <a:p>
            <a:pPr marL="0" indent="0">
              <a:buNone/>
            </a:pPr>
            <a:r>
              <a:rPr lang="en-US" dirty="0"/>
              <a:t>	</a:t>
            </a:r>
            <a:r>
              <a:rPr lang="en-US" dirty="0" smtClean="0"/>
              <a:t>	-have changes in appetite</a:t>
            </a:r>
          </a:p>
          <a:p>
            <a:pPr marL="0" indent="0">
              <a:buNone/>
            </a:pPr>
            <a:r>
              <a:rPr lang="en-US" dirty="0"/>
              <a:t>	</a:t>
            </a:r>
            <a:r>
              <a:rPr lang="en-US" dirty="0" smtClean="0"/>
              <a:t>	-gain or lose weight </a:t>
            </a:r>
          </a:p>
          <a:p>
            <a:pPr marL="0" indent="0">
              <a:buNone/>
            </a:pPr>
            <a:r>
              <a:rPr lang="en-US" dirty="0"/>
              <a:t>	</a:t>
            </a:r>
            <a:r>
              <a:rPr lang="en-US" dirty="0" smtClean="0"/>
              <a:t>	-not enjoy activities the child use to enjoy</a:t>
            </a:r>
          </a:p>
          <a:p>
            <a:pPr marL="0" indent="0">
              <a:buNone/>
            </a:pPr>
            <a:r>
              <a:rPr lang="en-US" dirty="0"/>
              <a:t>	</a:t>
            </a:r>
            <a:r>
              <a:rPr lang="en-US" dirty="0" smtClean="0"/>
              <a:t>	-have thoughts of suicide</a:t>
            </a:r>
            <a:endParaRPr lang="en-US" dirty="0"/>
          </a:p>
        </p:txBody>
      </p:sp>
    </p:spTree>
    <p:extLst>
      <p:ext uri="{BB962C8B-B14F-4D97-AF65-F5344CB8AC3E}">
        <p14:creationId xmlns:p14="http://schemas.microsoft.com/office/powerpoint/2010/main" val="7251941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Mood stabilizers: Some medications used to treat mood disorders are also used to treat seizure disorders. If it is used to treat seizures, it is not considered a psychotropic medication. </a:t>
            </a:r>
          </a:p>
        </p:txBody>
      </p:sp>
      <p:sp>
        <p:nvSpPr>
          <p:cNvPr id="3" name="Text Placeholder 2"/>
          <p:cNvSpPr>
            <a:spLocks noGrp="1"/>
          </p:cNvSpPr>
          <p:nvPr>
            <p:ph type="body" idx="1"/>
          </p:nvPr>
        </p:nvSpPr>
        <p:spPr>
          <a:xfrm>
            <a:off x="453358" y="2438718"/>
            <a:ext cx="4040188" cy="639762"/>
          </a:xfrm>
        </p:spPr>
        <p:txBody>
          <a:bodyPr>
            <a:normAutofit lnSpcReduction="10000"/>
          </a:bodyPr>
          <a:lstStyle/>
          <a:p>
            <a:r>
              <a:rPr lang="en-US" dirty="0" smtClean="0"/>
              <a:t>Medications that may be used to treat mood or seizures:</a:t>
            </a:r>
            <a:endParaRPr lang="en-US" dirty="0"/>
          </a:p>
        </p:txBody>
      </p:sp>
      <p:sp>
        <p:nvSpPr>
          <p:cNvPr id="4" name="Content Placeholder 3"/>
          <p:cNvSpPr>
            <a:spLocks noGrp="1"/>
          </p:cNvSpPr>
          <p:nvPr>
            <p:ph sz="half" idx="2"/>
          </p:nvPr>
        </p:nvSpPr>
        <p:spPr>
          <a:xfrm>
            <a:off x="600995" y="3170237"/>
            <a:ext cx="4040188" cy="3687763"/>
          </a:xfrm>
        </p:spPr>
        <p:txBody>
          <a:bodyPr/>
          <a:lstStyle/>
          <a:p>
            <a:r>
              <a:rPr lang="en-US" dirty="0" smtClean="0"/>
              <a:t>Lamotrigine (</a:t>
            </a:r>
            <a:r>
              <a:rPr lang="en-US" dirty="0" err="1" smtClean="0"/>
              <a:t>lamictal</a:t>
            </a:r>
            <a:r>
              <a:rPr lang="en-US" dirty="0" smtClean="0"/>
              <a:t>)</a:t>
            </a:r>
          </a:p>
          <a:p>
            <a:r>
              <a:rPr lang="en-US" dirty="0" smtClean="0"/>
              <a:t>Divalproex (Depakote)</a:t>
            </a:r>
          </a:p>
          <a:p>
            <a:r>
              <a:rPr lang="en-US" dirty="0" smtClean="0"/>
              <a:t>Carbamazepine (</a:t>
            </a:r>
            <a:r>
              <a:rPr lang="en-US" dirty="0" err="1" smtClean="0"/>
              <a:t>carbatrol</a:t>
            </a:r>
            <a:r>
              <a:rPr lang="en-US" dirty="0" smtClean="0"/>
              <a:t>, </a:t>
            </a:r>
            <a:r>
              <a:rPr lang="en-US" dirty="0" err="1" smtClean="0"/>
              <a:t>tegretol</a:t>
            </a:r>
            <a:r>
              <a:rPr lang="en-US" dirty="0" smtClean="0"/>
              <a:t>, </a:t>
            </a:r>
            <a:r>
              <a:rPr lang="en-US" dirty="0" err="1" smtClean="0"/>
              <a:t>tegretol</a:t>
            </a:r>
            <a:r>
              <a:rPr lang="en-US" dirty="0" smtClean="0"/>
              <a:t> </a:t>
            </a:r>
            <a:r>
              <a:rPr lang="en-US" dirty="0" err="1" smtClean="0"/>
              <a:t>xr</a:t>
            </a:r>
            <a:r>
              <a:rPr lang="en-US" dirty="0" smtClean="0"/>
              <a:t>)</a:t>
            </a:r>
          </a:p>
          <a:p>
            <a:endParaRPr lang="en-US" dirty="0"/>
          </a:p>
        </p:txBody>
      </p:sp>
      <p:sp>
        <p:nvSpPr>
          <p:cNvPr id="5" name="Text Placeholder 4"/>
          <p:cNvSpPr>
            <a:spLocks noGrp="1"/>
          </p:cNvSpPr>
          <p:nvPr>
            <p:ph type="body" sz="quarter" idx="3"/>
          </p:nvPr>
        </p:nvSpPr>
        <p:spPr>
          <a:xfrm>
            <a:off x="4641183" y="2439036"/>
            <a:ext cx="4041775" cy="639762"/>
          </a:xfrm>
        </p:spPr>
        <p:txBody>
          <a:bodyPr>
            <a:normAutofit lnSpcReduction="10000"/>
          </a:bodyPr>
          <a:lstStyle/>
          <a:p>
            <a:r>
              <a:rPr lang="en-US" dirty="0" smtClean="0"/>
              <a:t>Medications that are only used as mood stabilizers:</a:t>
            </a:r>
            <a:endParaRPr lang="en-US" dirty="0"/>
          </a:p>
        </p:txBody>
      </p:sp>
      <p:sp>
        <p:nvSpPr>
          <p:cNvPr id="6" name="Content Placeholder 5"/>
          <p:cNvSpPr>
            <a:spLocks noGrp="1"/>
          </p:cNvSpPr>
          <p:nvPr>
            <p:ph sz="quarter" idx="4"/>
          </p:nvPr>
        </p:nvSpPr>
        <p:spPr>
          <a:xfrm>
            <a:off x="4858393" y="3170237"/>
            <a:ext cx="4041775" cy="3687763"/>
          </a:xfrm>
        </p:spPr>
        <p:txBody>
          <a:bodyPr/>
          <a:lstStyle/>
          <a:p>
            <a:r>
              <a:rPr lang="en-US" dirty="0" smtClean="0"/>
              <a:t>Lithium (</a:t>
            </a:r>
            <a:r>
              <a:rPr lang="en-US" dirty="0" err="1" smtClean="0"/>
              <a:t>eskalith</a:t>
            </a:r>
            <a:r>
              <a:rPr lang="en-US" dirty="0" smtClean="0"/>
              <a:t>, </a:t>
            </a:r>
            <a:r>
              <a:rPr lang="en-US" dirty="0" err="1" smtClean="0"/>
              <a:t>eskalith</a:t>
            </a:r>
            <a:r>
              <a:rPr lang="en-US" dirty="0" smtClean="0"/>
              <a:t> CR, </a:t>
            </a:r>
            <a:r>
              <a:rPr lang="en-US" dirty="0" err="1" smtClean="0"/>
              <a:t>Lithobid</a:t>
            </a:r>
            <a:r>
              <a:rPr lang="en-US" dirty="0" smtClean="0"/>
              <a:t>)</a:t>
            </a:r>
            <a:endParaRPr lang="en-US" dirty="0"/>
          </a:p>
        </p:txBody>
      </p:sp>
    </p:spTree>
    <p:extLst>
      <p:ext uri="{BB962C8B-B14F-4D97-AF65-F5344CB8AC3E}">
        <p14:creationId xmlns:p14="http://schemas.microsoft.com/office/powerpoint/2010/main" val="3535574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Possible Side Effects and Adverse Reactions of Lamotrigine </a:t>
            </a:r>
            <a:endParaRPr lang="en-US" dirty="0"/>
          </a:p>
        </p:txBody>
      </p:sp>
      <p:sp>
        <p:nvSpPr>
          <p:cNvPr id="3" name="Text Placeholder 2"/>
          <p:cNvSpPr>
            <a:spLocks noGrp="1"/>
          </p:cNvSpPr>
          <p:nvPr>
            <p:ph type="body" idx="1"/>
          </p:nvPr>
        </p:nvSpPr>
        <p:spPr/>
        <p:txBody>
          <a:bodyPr/>
          <a:lstStyle/>
          <a:p>
            <a:r>
              <a:rPr lang="en-US" dirty="0" smtClean="0"/>
              <a:t>SIDE EFFECTS :	</a:t>
            </a:r>
            <a:endParaRPr lang="en-US" dirty="0"/>
          </a:p>
        </p:txBody>
      </p:sp>
      <p:sp>
        <p:nvSpPr>
          <p:cNvPr id="4" name="Content Placeholder 3"/>
          <p:cNvSpPr>
            <a:spLocks noGrp="1"/>
          </p:cNvSpPr>
          <p:nvPr>
            <p:ph sz="half" idx="2"/>
          </p:nvPr>
        </p:nvSpPr>
        <p:spPr/>
        <p:txBody>
          <a:bodyPr>
            <a:normAutofit/>
          </a:bodyPr>
          <a:lstStyle/>
          <a:p>
            <a:r>
              <a:rPr lang="en-US" dirty="0" smtClean="0"/>
              <a:t>Dizziness</a:t>
            </a:r>
          </a:p>
          <a:p>
            <a:r>
              <a:rPr lang="en-US" dirty="0" smtClean="0"/>
              <a:t>Problems sleeping </a:t>
            </a:r>
          </a:p>
          <a:p>
            <a:r>
              <a:rPr lang="en-US" dirty="0" smtClean="0"/>
              <a:t>Drowsiness</a:t>
            </a:r>
          </a:p>
          <a:p>
            <a:r>
              <a:rPr lang="en-US" dirty="0" smtClean="0"/>
              <a:t>Blurred vision</a:t>
            </a:r>
          </a:p>
          <a:p>
            <a:r>
              <a:rPr lang="en-US" dirty="0" smtClean="0"/>
              <a:t>Vomiting </a:t>
            </a:r>
          </a:p>
          <a:p>
            <a:r>
              <a:rPr lang="en-US" dirty="0" smtClean="0"/>
              <a:t>Constipation </a:t>
            </a:r>
          </a:p>
          <a:p>
            <a:r>
              <a:rPr lang="en-US" dirty="0" smtClean="0"/>
              <a:t>Stomach aches </a:t>
            </a:r>
          </a:p>
        </p:txBody>
      </p:sp>
      <p:sp>
        <p:nvSpPr>
          <p:cNvPr id="5" name="Text Placeholder 4"/>
          <p:cNvSpPr>
            <a:spLocks noGrp="1"/>
          </p:cNvSpPr>
          <p:nvPr>
            <p:ph type="body" sz="quarter" idx="3"/>
          </p:nvPr>
        </p:nvSpPr>
        <p:spPr/>
        <p:txBody>
          <a:bodyPr/>
          <a:lstStyle/>
          <a:p>
            <a:r>
              <a:rPr lang="en-US" dirty="0" smtClean="0"/>
              <a:t>ADVERSE REACTIONS:</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Serious rashes</a:t>
            </a:r>
          </a:p>
          <a:p>
            <a:r>
              <a:rPr lang="en-US" dirty="0" smtClean="0"/>
              <a:t>Stevens Johnson Syndrome</a:t>
            </a:r>
          </a:p>
          <a:p>
            <a:endParaRPr lang="en-US" dirty="0"/>
          </a:p>
          <a:p>
            <a:pPr marL="0" indent="0">
              <a:buNone/>
            </a:pPr>
            <a:r>
              <a:rPr lang="en-US" dirty="0" smtClean="0"/>
              <a:t>*Stevens Johnson syndrome is a rare, but serious condition affecting the skin and mucous membranes. It is a medical emergency that requires hospitalization. It begins with swelling of the face and tongue, skin pain, blisters, hives, shedding of skin; the child may also have fever, sore throat, burning eyes, cough. Immediately contact the doctor if your child develops a rash while taking this medication </a:t>
            </a:r>
          </a:p>
          <a:p>
            <a:pPr marL="0" indent="0">
              <a:buNone/>
            </a:pPr>
            <a:endParaRPr lang="en-US" dirty="0"/>
          </a:p>
        </p:txBody>
      </p:sp>
    </p:spTree>
    <p:extLst>
      <p:ext uri="{BB962C8B-B14F-4D97-AF65-F5344CB8AC3E}">
        <p14:creationId xmlns:p14="http://schemas.microsoft.com/office/powerpoint/2010/main" val="2838154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Possible Side Effects and Adverse Reactions of Divalproex </a:t>
            </a:r>
            <a:endParaRPr lang="en-US" dirty="0"/>
          </a:p>
        </p:txBody>
      </p:sp>
      <p:sp>
        <p:nvSpPr>
          <p:cNvPr id="3" name="Text Placeholder 2"/>
          <p:cNvSpPr>
            <a:spLocks noGrp="1"/>
          </p:cNvSpPr>
          <p:nvPr>
            <p:ph type="body" idx="1"/>
          </p:nvPr>
        </p:nvSpPr>
        <p:spPr/>
        <p:txBody>
          <a:bodyPr/>
          <a:lstStyle/>
          <a:p>
            <a:r>
              <a:rPr lang="en-US" dirty="0" smtClean="0"/>
              <a:t>Side effects:</a:t>
            </a:r>
            <a:endParaRPr lang="en-US" dirty="0"/>
          </a:p>
        </p:txBody>
      </p:sp>
      <p:sp>
        <p:nvSpPr>
          <p:cNvPr id="4" name="Content Placeholder 3"/>
          <p:cNvSpPr>
            <a:spLocks noGrp="1"/>
          </p:cNvSpPr>
          <p:nvPr>
            <p:ph sz="half" idx="2"/>
          </p:nvPr>
        </p:nvSpPr>
        <p:spPr/>
        <p:txBody>
          <a:bodyPr/>
          <a:lstStyle/>
          <a:p>
            <a:r>
              <a:rPr lang="en-US" dirty="0" smtClean="0"/>
              <a:t>Indigestion </a:t>
            </a:r>
          </a:p>
          <a:p>
            <a:r>
              <a:rPr lang="en-US" dirty="0" smtClean="0"/>
              <a:t>Nausea/vomiting</a:t>
            </a:r>
          </a:p>
          <a:p>
            <a:r>
              <a:rPr lang="en-US" dirty="0" smtClean="0"/>
              <a:t>Drowsiness</a:t>
            </a:r>
          </a:p>
          <a:p>
            <a:r>
              <a:rPr lang="en-US" dirty="0" smtClean="0"/>
              <a:t>Hair loss</a:t>
            </a:r>
          </a:p>
          <a:p>
            <a:r>
              <a:rPr lang="en-US" dirty="0" smtClean="0"/>
              <a:t>Weight changes </a:t>
            </a:r>
          </a:p>
          <a:p>
            <a:r>
              <a:rPr lang="en-US" dirty="0" smtClean="0"/>
              <a:t>Changes in menstrual cycles</a:t>
            </a:r>
          </a:p>
          <a:p>
            <a:r>
              <a:rPr lang="en-US" dirty="0" smtClean="0"/>
              <a:t>Constipation </a:t>
            </a:r>
            <a:endParaRPr lang="en-US" dirty="0"/>
          </a:p>
        </p:txBody>
      </p:sp>
      <p:sp>
        <p:nvSpPr>
          <p:cNvPr id="5" name="Text Placeholder 4"/>
          <p:cNvSpPr>
            <a:spLocks noGrp="1"/>
          </p:cNvSpPr>
          <p:nvPr>
            <p:ph type="body" sz="quarter" idx="3"/>
          </p:nvPr>
        </p:nvSpPr>
        <p:spPr/>
        <p:txBody>
          <a:bodyPr/>
          <a:lstStyle/>
          <a:p>
            <a:r>
              <a:rPr lang="en-US" dirty="0" smtClean="0"/>
              <a:t>Adverse reactions:</a:t>
            </a:r>
            <a:endParaRPr lang="en-US" dirty="0"/>
          </a:p>
        </p:txBody>
      </p:sp>
      <p:sp>
        <p:nvSpPr>
          <p:cNvPr id="6" name="Content Placeholder 5"/>
          <p:cNvSpPr>
            <a:spLocks noGrp="1"/>
          </p:cNvSpPr>
          <p:nvPr>
            <p:ph sz="quarter" idx="4"/>
          </p:nvPr>
        </p:nvSpPr>
        <p:spPr>
          <a:xfrm>
            <a:off x="4573191" y="2736056"/>
            <a:ext cx="3887391" cy="2763441"/>
          </a:xfrm>
        </p:spPr>
        <p:txBody>
          <a:bodyPr>
            <a:normAutofit lnSpcReduction="10000"/>
          </a:bodyPr>
          <a:lstStyle/>
          <a:p>
            <a:r>
              <a:rPr lang="en-US" dirty="0" smtClean="0"/>
              <a:t>Liver toxicity and liver failure (very rare but very serious)</a:t>
            </a:r>
          </a:p>
          <a:p>
            <a:endParaRPr lang="en-US" dirty="0"/>
          </a:p>
          <a:p>
            <a:endParaRPr lang="en-US" dirty="0" smtClean="0"/>
          </a:p>
          <a:p>
            <a:endParaRPr lang="en-US" dirty="0"/>
          </a:p>
          <a:p>
            <a:pPr marL="0" indent="0">
              <a:buNone/>
            </a:pPr>
            <a:r>
              <a:rPr lang="en-US" b="1" dirty="0" smtClean="0"/>
              <a:t>Children taking Depakote should have regular blood work to check for liver problems and make sure the dose is safe and effective. </a:t>
            </a:r>
            <a:endParaRPr lang="en-US" b="1" dirty="0"/>
          </a:p>
        </p:txBody>
      </p:sp>
    </p:spTree>
    <p:extLst>
      <p:ext uri="{BB962C8B-B14F-4D97-AF65-F5344CB8AC3E}">
        <p14:creationId xmlns:p14="http://schemas.microsoft.com/office/powerpoint/2010/main" val="35749164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Possible Side Effects and Adverse Reactions of </a:t>
            </a:r>
            <a:r>
              <a:rPr lang="en-US" b="1" i="1" dirty="0" err="1"/>
              <a:t>Carbamazine</a:t>
            </a:r>
            <a:r>
              <a:rPr lang="en-US" b="1" i="1" dirty="0"/>
              <a:t> (</a:t>
            </a:r>
            <a:r>
              <a:rPr lang="en-US" b="1" i="1" dirty="0" err="1"/>
              <a:t>Tegretol</a:t>
            </a:r>
            <a:r>
              <a:rPr lang="en-US" b="1" i="1" dirty="0"/>
              <a:t>) </a:t>
            </a:r>
            <a:endParaRPr lang="en-US" dirty="0"/>
          </a:p>
        </p:txBody>
      </p:sp>
      <p:sp>
        <p:nvSpPr>
          <p:cNvPr id="3" name="Text Placeholder 2"/>
          <p:cNvSpPr>
            <a:spLocks noGrp="1"/>
          </p:cNvSpPr>
          <p:nvPr>
            <p:ph type="body" idx="1"/>
          </p:nvPr>
        </p:nvSpPr>
        <p:spPr/>
        <p:txBody>
          <a:bodyPr/>
          <a:lstStyle/>
          <a:p>
            <a:r>
              <a:rPr lang="en-US" dirty="0" smtClean="0"/>
              <a:t>Side effects </a:t>
            </a:r>
            <a:endParaRPr lang="en-US" dirty="0"/>
          </a:p>
        </p:txBody>
      </p:sp>
      <p:sp>
        <p:nvSpPr>
          <p:cNvPr id="4" name="Content Placeholder 3"/>
          <p:cNvSpPr>
            <a:spLocks noGrp="1"/>
          </p:cNvSpPr>
          <p:nvPr>
            <p:ph sz="half" idx="2"/>
          </p:nvPr>
        </p:nvSpPr>
        <p:spPr>
          <a:xfrm>
            <a:off x="629842" y="2736057"/>
            <a:ext cx="3868340" cy="1550194"/>
          </a:xfrm>
        </p:spPr>
        <p:txBody>
          <a:bodyPr>
            <a:normAutofit fontScale="92500" lnSpcReduction="10000"/>
          </a:bodyPr>
          <a:lstStyle/>
          <a:p>
            <a:r>
              <a:rPr lang="en-US" dirty="0" smtClean="0"/>
              <a:t>Dizziness </a:t>
            </a:r>
          </a:p>
          <a:p>
            <a:r>
              <a:rPr lang="en-US" dirty="0" smtClean="0"/>
              <a:t>Drowsiness</a:t>
            </a:r>
          </a:p>
          <a:p>
            <a:r>
              <a:rPr lang="en-US" dirty="0" smtClean="0"/>
              <a:t>Nausea</a:t>
            </a:r>
          </a:p>
          <a:p>
            <a:r>
              <a:rPr lang="en-US" dirty="0" smtClean="0"/>
              <a:t>Unsteadiness</a:t>
            </a:r>
          </a:p>
          <a:p>
            <a:r>
              <a:rPr lang="en-US" dirty="0" smtClean="0"/>
              <a:t>vomiting</a:t>
            </a:r>
            <a:endParaRPr lang="en-US" dirty="0"/>
          </a:p>
        </p:txBody>
      </p:sp>
      <p:sp>
        <p:nvSpPr>
          <p:cNvPr id="5" name="Text Placeholder 4"/>
          <p:cNvSpPr>
            <a:spLocks noGrp="1"/>
          </p:cNvSpPr>
          <p:nvPr>
            <p:ph type="body" sz="quarter" idx="3"/>
          </p:nvPr>
        </p:nvSpPr>
        <p:spPr/>
        <p:txBody>
          <a:bodyPr/>
          <a:lstStyle/>
          <a:p>
            <a:r>
              <a:rPr lang="en-US" dirty="0" smtClean="0"/>
              <a:t>Adverse reactions </a:t>
            </a:r>
            <a:endParaRPr lang="en-US" dirty="0"/>
          </a:p>
        </p:txBody>
      </p:sp>
      <p:sp>
        <p:nvSpPr>
          <p:cNvPr id="6" name="Content Placeholder 5"/>
          <p:cNvSpPr>
            <a:spLocks noGrp="1"/>
          </p:cNvSpPr>
          <p:nvPr>
            <p:ph sz="quarter" idx="4"/>
          </p:nvPr>
        </p:nvSpPr>
        <p:spPr>
          <a:xfrm>
            <a:off x="4629150" y="2736057"/>
            <a:ext cx="3887391" cy="1550194"/>
          </a:xfrm>
        </p:spPr>
        <p:txBody>
          <a:bodyPr>
            <a:normAutofit lnSpcReduction="10000"/>
          </a:bodyPr>
          <a:lstStyle/>
          <a:p>
            <a:r>
              <a:rPr lang="en-US" dirty="0" smtClean="0"/>
              <a:t>Reduction of blood cell production in the bone marrow </a:t>
            </a:r>
          </a:p>
          <a:p>
            <a:r>
              <a:rPr lang="en-US" dirty="0" smtClean="0"/>
              <a:t>Decreased red blood cells, white blood cells, and platelets</a:t>
            </a:r>
          </a:p>
          <a:p>
            <a:r>
              <a:rPr lang="en-US" dirty="0" smtClean="0"/>
              <a:t>Stevens Johnson Syndrome*</a:t>
            </a:r>
            <a:endParaRPr lang="en-US" dirty="0"/>
          </a:p>
        </p:txBody>
      </p:sp>
      <p:sp>
        <p:nvSpPr>
          <p:cNvPr id="7" name="TextBox 6"/>
          <p:cNvSpPr txBox="1"/>
          <p:nvPr/>
        </p:nvSpPr>
        <p:spPr>
          <a:xfrm>
            <a:off x="629841" y="4467052"/>
            <a:ext cx="7886700" cy="923330"/>
          </a:xfrm>
          <a:prstGeom prst="rect">
            <a:avLst/>
          </a:prstGeom>
          <a:noFill/>
        </p:spPr>
        <p:txBody>
          <a:bodyPr wrap="square" rtlCol="0">
            <a:spAutoFit/>
          </a:bodyPr>
          <a:lstStyle/>
          <a:p>
            <a:r>
              <a:rPr lang="en-US" sz="1350" dirty="0"/>
              <a:t>Children should have regular blood work to rule out decreased blood cells. Contact the doctor right away if the child has tiredness, weakness, easy bruising or unusual bleeding. </a:t>
            </a:r>
          </a:p>
          <a:p>
            <a:endParaRPr lang="en-US" sz="1350" dirty="0"/>
          </a:p>
          <a:p>
            <a:r>
              <a:rPr lang="en-US" sz="1350" dirty="0"/>
              <a:t>*see previous slide on </a:t>
            </a:r>
            <a:r>
              <a:rPr lang="en-US" sz="1350" dirty="0" err="1"/>
              <a:t>Lamictal</a:t>
            </a:r>
            <a:r>
              <a:rPr lang="en-US" sz="1350" dirty="0"/>
              <a:t> regarding Stevens Johnson Syndrome</a:t>
            </a:r>
          </a:p>
        </p:txBody>
      </p:sp>
    </p:spTree>
    <p:extLst>
      <p:ext uri="{BB962C8B-B14F-4D97-AF65-F5344CB8AC3E}">
        <p14:creationId xmlns:p14="http://schemas.microsoft.com/office/powerpoint/2010/main" val="11225165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Possible Side Effects and Adverse Reactions of Lithium </a:t>
            </a:r>
            <a:endParaRPr lang="en-US" dirty="0"/>
          </a:p>
        </p:txBody>
      </p:sp>
      <p:sp>
        <p:nvSpPr>
          <p:cNvPr id="3" name="Text Placeholder 2"/>
          <p:cNvSpPr>
            <a:spLocks noGrp="1"/>
          </p:cNvSpPr>
          <p:nvPr>
            <p:ph type="body" idx="1"/>
          </p:nvPr>
        </p:nvSpPr>
        <p:spPr/>
        <p:txBody>
          <a:bodyPr/>
          <a:lstStyle/>
          <a:p>
            <a:r>
              <a:rPr lang="en-US" dirty="0" smtClean="0"/>
              <a:t>Side effects 	</a:t>
            </a:r>
            <a:endParaRPr lang="en-US" dirty="0"/>
          </a:p>
        </p:txBody>
      </p:sp>
      <p:sp>
        <p:nvSpPr>
          <p:cNvPr id="4" name="Content Placeholder 3"/>
          <p:cNvSpPr>
            <a:spLocks noGrp="1"/>
          </p:cNvSpPr>
          <p:nvPr>
            <p:ph sz="half" idx="2"/>
          </p:nvPr>
        </p:nvSpPr>
        <p:spPr>
          <a:xfrm>
            <a:off x="629842" y="2736056"/>
            <a:ext cx="3868340" cy="2142476"/>
          </a:xfrm>
        </p:spPr>
        <p:txBody>
          <a:bodyPr>
            <a:normAutofit fontScale="62500" lnSpcReduction="20000"/>
          </a:bodyPr>
          <a:lstStyle/>
          <a:p>
            <a:r>
              <a:rPr lang="en-US" dirty="0" smtClean="0"/>
              <a:t>Fatigue </a:t>
            </a:r>
          </a:p>
          <a:p>
            <a:r>
              <a:rPr lang="en-US" dirty="0" smtClean="0"/>
              <a:t>Muscle weakness</a:t>
            </a:r>
          </a:p>
          <a:p>
            <a:r>
              <a:rPr lang="en-US" dirty="0" smtClean="0"/>
              <a:t>Nausea</a:t>
            </a:r>
          </a:p>
          <a:p>
            <a:r>
              <a:rPr lang="en-US" dirty="0" smtClean="0"/>
              <a:t>Stomach cramps</a:t>
            </a:r>
          </a:p>
          <a:p>
            <a:r>
              <a:rPr lang="en-US" dirty="0" smtClean="0"/>
              <a:t>Weight gain</a:t>
            </a:r>
          </a:p>
          <a:p>
            <a:r>
              <a:rPr lang="en-US" dirty="0" smtClean="0"/>
              <a:t>Urinating more often</a:t>
            </a:r>
          </a:p>
          <a:p>
            <a:r>
              <a:rPr lang="en-US" dirty="0" smtClean="0"/>
              <a:t>Slight hand tremor</a:t>
            </a:r>
          </a:p>
          <a:p>
            <a:r>
              <a:rPr lang="en-US" dirty="0" smtClean="0"/>
              <a:t>,ore thirsty </a:t>
            </a:r>
          </a:p>
          <a:p>
            <a:r>
              <a:rPr lang="en-US" dirty="0" smtClean="0"/>
              <a:t>Low blood sugar </a:t>
            </a:r>
          </a:p>
          <a:p>
            <a:r>
              <a:rPr lang="en-US" dirty="0" smtClean="0"/>
              <a:t>Lower thyroid function</a:t>
            </a:r>
          </a:p>
          <a:p>
            <a:r>
              <a:rPr lang="en-US" dirty="0" smtClean="0"/>
              <a:t>Hair loss </a:t>
            </a:r>
            <a:endParaRPr lang="en-US" dirty="0"/>
          </a:p>
        </p:txBody>
      </p:sp>
      <p:sp>
        <p:nvSpPr>
          <p:cNvPr id="5" name="Text Placeholder 4"/>
          <p:cNvSpPr>
            <a:spLocks noGrp="1"/>
          </p:cNvSpPr>
          <p:nvPr>
            <p:ph type="body" sz="quarter" idx="3"/>
          </p:nvPr>
        </p:nvSpPr>
        <p:spPr/>
        <p:txBody>
          <a:bodyPr/>
          <a:lstStyle/>
          <a:p>
            <a:r>
              <a:rPr lang="en-US" dirty="0" smtClean="0"/>
              <a:t>Adverse reactions </a:t>
            </a:r>
            <a:endParaRPr lang="en-US" dirty="0"/>
          </a:p>
        </p:txBody>
      </p:sp>
      <p:sp>
        <p:nvSpPr>
          <p:cNvPr id="6" name="Content Placeholder 5"/>
          <p:cNvSpPr>
            <a:spLocks noGrp="1"/>
          </p:cNvSpPr>
          <p:nvPr>
            <p:ph sz="quarter" idx="4"/>
          </p:nvPr>
        </p:nvSpPr>
        <p:spPr>
          <a:xfrm>
            <a:off x="4629150" y="2736056"/>
            <a:ext cx="3887391" cy="2142476"/>
          </a:xfrm>
        </p:spPr>
        <p:txBody>
          <a:bodyPr>
            <a:normAutofit fontScale="62500" lnSpcReduction="20000"/>
          </a:bodyPr>
          <a:lstStyle/>
          <a:p>
            <a:pPr marL="0" indent="0">
              <a:buNone/>
            </a:pPr>
            <a:r>
              <a:rPr lang="en-US" dirty="0" smtClean="0"/>
              <a:t>These are signs of Lithium toxicity:</a:t>
            </a:r>
          </a:p>
          <a:p>
            <a:r>
              <a:rPr lang="en-US" dirty="0" smtClean="0"/>
              <a:t>Repeated vomiting/diarrhea</a:t>
            </a:r>
          </a:p>
          <a:p>
            <a:r>
              <a:rPr lang="en-US" dirty="0" smtClean="0"/>
              <a:t>Severe tremors</a:t>
            </a:r>
          </a:p>
          <a:p>
            <a:r>
              <a:rPr lang="en-US" dirty="0" smtClean="0"/>
              <a:t>Difficulty walking/unable to walk </a:t>
            </a:r>
          </a:p>
          <a:p>
            <a:r>
              <a:rPr lang="en-US" dirty="0" smtClean="0"/>
              <a:t>Poor coordination</a:t>
            </a:r>
          </a:p>
          <a:p>
            <a:r>
              <a:rPr lang="en-US" dirty="0" smtClean="0"/>
              <a:t>Extreme sleepiness</a:t>
            </a:r>
          </a:p>
          <a:p>
            <a:r>
              <a:rPr lang="en-US" dirty="0" smtClean="0"/>
              <a:t>Slurred speech/difficulty sleeping </a:t>
            </a:r>
          </a:p>
          <a:p>
            <a:r>
              <a:rPr lang="en-US" dirty="0" smtClean="0"/>
              <a:t>Blurred vision/ringing in ears </a:t>
            </a:r>
          </a:p>
          <a:p>
            <a:r>
              <a:rPr lang="en-US" dirty="0" smtClean="0"/>
              <a:t>Unable to control eyes going in circles</a:t>
            </a:r>
          </a:p>
          <a:p>
            <a:r>
              <a:rPr lang="en-US" dirty="0" smtClean="0"/>
              <a:t>Muscle twitching</a:t>
            </a:r>
          </a:p>
          <a:p>
            <a:r>
              <a:rPr lang="en-US" dirty="0" smtClean="0"/>
              <a:t>seizures</a:t>
            </a:r>
            <a:endParaRPr lang="en-US" dirty="0"/>
          </a:p>
        </p:txBody>
      </p:sp>
      <p:sp>
        <p:nvSpPr>
          <p:cNvPr id="9" name="TextBox 8"/>
          <p:cNvSpPr txBox="1"/>
          <p:nvPr/>
        </p:nvSpPr>
        <p:spPr>
          <a:xfrm>
            <a:off x="748145" y="4803718"/>
            <a:ext cx="6271953" cy="507831"/>
          </a:xfrm>
          <a:prstGeom prst="rect">
            <a:avLst/>
          </a:prstGeom>
          <a:noFill/>
        </p:spPr>
        <p:txBody>
          <a:bodyPr wrap="square" rtlCol="0">
            <a:spAutoFit/>
          </a:bodyPr>
          <a:lstStyle/>
          <a:p>
            <a:r>
              <a:rPr lang="en-US" sz="1350" dirty="0"/>
              <a:t>Children taking Lithium should have regular blood work to determine if the blood level of Lithium is in the safe and effective range. </a:t>
            </a:r>
          </a:p>
        </p:txBody>
      </p:sp>
    </p:spTree>
    <p:extLst>
      <p:ext uri="{BB962C8B-B14F-4D97-AF65-F5344CB8AC3E}">
        <p14:creationId xmlns:p14="http://schemas.microsoft.com/office/powerpoint/2010/main" val="19527112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Antianxiety agents (Tranquilizers) </a:t>
            </a:r>
            <a:endParaRPr lang="en-US" dirty="0"/>
          </a:p>
        </p:txBody>
      </p:sp>
      <p:sp>
        <p:nvSpPr>
          <p:cNvPr id="3" name="Content Placeholder 2"/>
          <p:cNvSpPr>
            <a:spLocks noGrp="1"/>
          </p:cNvSpPr>
          <p:nvPr>
            <p:ph idx="1"/>
          </p:nvPr>
        </p:nvSpPr>
        <p:spPr/>
        <p:txBody>
          <a:bodyPr>
            <a:normAutofit/>
          </a:bodyPr>
          <a:lstStyle/>
          <a:p>
            <a:r>
              <a:rPr lang="en-US" dirty="0" smtClean="0"/>
              <a:t>Anxiolytics/hypnotics may also be referred to as tranquilizers, anti-anxiety agents, and sedatives. These drugs are used to treat people with severe anxiety that interferes with their daily activities. The Benzodiazepines are potentially addictive and are more commonly used in the hospital. However, they may be used to treat neurological problems in children, such as muscle spasms.</a:t>
            </a:r>
          </a:p>
          <a:p>
            <a:pPr marL="0" indent="0">
              <a:buNone/>
            </a:pPr>
            <a:r>
              <a:rPr lang="en-US" dirty="0" smtClean="0"/>
              <a:t>Examples are:</a:t>
            </a:r>
          </a:p>
          <a:p>
            <a:pPr marL="0" indent="0">
              <a:buNone/>
            </a:pPr>
            <a:r>
              <a:rPr lang="en-US" dirty="0" smtClean="0"/>
              <a:t>Benzodiazepines:</a:t>
            </a:r>
          </a:p>
          <a:p>
            <a:pPr marL="0" indent="0">
              <a:buNone/>
            </a:pPr>
            <a:r>
              <a:rPr lang="en-US" dirty="0"/>
              <a:t>	</a:t>
            </a:r>
            <a:r>
              <a:rPr lang="en-US" dirty="0" smtClean="0"/>
              <a:t>clonazepam (</a:t>
            </a:r>
            <a:r>
              <a:rPr lang="en-US" dirty="0" err="1" smtClean="0"/>
              <a:t>Klonopin</a:t>
            </a:r>
            <a:r>
              <a:rPr lang="en-US" dirty="0" smtClean="0"/>
              <a:t>)</a:t>
            </a:r>
          </a:p>
          <a:p>
            <a:pPr marL="0" indent="0">
              <a:buNone/>
            </a:pPr>
            <a:r>
              <a:rPr lang="en-US" dirty="0"/>
              <a:t>	</a:t>
            </a:r>
            <a:r>
              <a:rPr lang="en-US" dirty="0" smtClean="0"/>
              <a:t>lorazepam (Ativan)</a:t>
            </a:r>
          </a:p>
          <a:p>
            <a:pPr marL="0" indent="0">
              <a:buNone/>
            </a:pPr>
            <a:r>
              <a:rPr lang="en-US" dirty="0"/>
              <a:t>	</a:t>
            </a:r>
            <a:r>
              <a:rPr lang="en-US" dirty="0" smtClean="0"/>
              <a:t>alprazolam (Xanax)</a:t>
            </a:r>
          </a:p>
          <a:p>
            <a:pPr marL="0" indent="0">
              <a:buNone/>
            </a:pPr>
            <a:r>
              <a:rPr lang="en-US" dirty="0" smtClean="0"/>
              <a:t>Other (not addictive)</a:t>
            </a:r>
          </a:p>
          <a:p>
            <a:pPr marL="0" indent="0">
              <a:buNone/>
            </a:pPr>
            <a:r>
              <a:rPr lang="en-US" dirty="0"/>
              <a:t>	</a:t>
            </a:r>
            <a:r>
              <a:rPr lang="en-US" dirty="0" err="1" smtClean="0"/>
              <a:t>buspirone</a:t>
            </a:r>
            <a:r>
              <a:rPr lang="en-US" dirty="0" smtClean="0"/>
              <a:t> (</a:t>
            </a:r>
            <a:r>
              <a:rPr lang="en-US" dirty="0" err="1" smtClean="0"/>
              <a:t>buspar</a:t>
            </a:r>
            <a:r>
              <a:rPr lang="en-US" dirty="0" smtClean="0"/>
              <a:t>)</a:t>
            </a:r>
            <a:endParaRPr lang="en-US" dirty="0"/>
          </a:p>
        </p:txBody>
      </p:sp>
    </p:spTree>
    <p:extLst>
      <p:ext uri="{BB962C8B-B14F-4D97-AF65-F5344CB8AC3E}">
        <p14:creationId xmlns:p14="http://schemas.microsoft.com/office/powerpoint/2010/main" val="12684374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Alpha 2 Agonists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Extended release products (off-label treatments for ADHD):</a:t>
            </a:r>
          </a:p>
          <a:p>
            <a:r>
              <a:rPr lang="en-US" dirty="0" smtClean="0"/>
              <a:t>CLONIDINE</a:t>
            </a:r>
          </a:p>
          <a:p>
            <a:r>
              <a:rPr lang="en-US" dirty="0" smtClean="0"/>
              <a:t>GUANFACINE</a:t>
            </a:r>
          </a:p>
          <a:p>
            <a:pPr marL="0" indent="0">
              <a:buNone/>
            </a:pPr>
            <a:r>
              <a:rPr lang="en-US" dirty="0" smtClean="0"/>
              <a:t>These medicines are a second line treatment:</a:t>
            </a:r>
          </a:p>
          <a:p>
            <a:r>
              <a:rPr lang="en-US" dirty="0" smtClean="0"/>
              <a:t>Less effective than stimulants</a:t>
            </a:r>
          </a:p>
          <a:p>
            <a:r>
              <a:rPr lang="en-US" dirty="0" smtClean="0"/>
              <a:t>May take up to 2 weeks for full response</a:t>
            </a:r>
          </a:p>
          <a:p>
            <a:pPr marL="0" indent="0">
              <a:buNone/>
            </a:pPr>
            <a:r>
              <a:rPr lang="en-US" dirty="0" smtClean="0"/>
              <a:t>Special considerations in using this class: </a:t>
            </a:r>
          </a:p>
          <a:p>
            <a:r>
              <a:rPr lang="en-US" dirty="0" smtClean="0"/>
              <a:t>Tic disorder</a:t>
            </a:r>
          </a:p>
          <a:p>
            <a:r>
              <a:rPr lang="en-US" dirty="0" smtClean="0"/>
              <a:t>Concurrent substance abuse </a:t>
            </a:r>
          </a:p>
          <a:p>
            <a:r>
              <a:rPr lang="en-US" dirty="0" smtClean="0"/>
              <a:t>Intolerable stimulant side effects</a:t>
            </a:r>
          </a:p>
          <a:p>
            <a:r>
              <a:rPr lang="en-US" dirty="0" smtClean="0"/>
              <a:t>May not be as effective for inattentive only symptoms </a:t>
            </a:r>
          </a:p>
          <a:p>
            <a:pPr marL="0" indent="0">
              <a:buNone/>
            </a:pPr>
            <a:r>
              <a:rPr lang="en-US" dirty="0" smtClean="0"/>
              <a:t>Side effects for clonidine &amp; </a:t>
            </a:r>
            <a:r>
              <a:rPr lang="en-US" dirty="0" err="1" smtClean="0"/>
              <a:t>guanfacine</a:t>
            </a:r>
            <a:r>
              <a:rPr lang="en-US" dirty="0" smtClean="0"/>
              <a:t>, include:</a:t>
            </a:r>
          </a:p>
          <a:p>
            <a:r>
              <a:rPr lang="en-US" dirty="0" smtClean="0"/>
              <a:t>Dizziness</a:t>
            </a:r>
          </a:p>
          <a:p>
            <a:r>
              <a:rPr lang="en-US" dirty="0" smtClean="0"/>
              <a:t>Withdrawal and rebound hypertension</a:t>
            </a:r>
          </a:p>
          <a:p>
            <a:r>
              <a:rPr lang="en-US" dirty="0" smtClean="0"/>
              <a:t>Do not take ER formulations with high fat meals due to increased exposure</a:t>
            </a:r>
          </a:p>
          <a:p>
            <a:r>
              <a:rPr lang="en-US" dirty="0" smtClean="0"/>
              <a:t>Hypotension and/or tachycardia</a:t>
            </a:r>
          </a:p>
          <a:p>
            <a:pPr>
              <a:buFont typeface="Wingdings" panose="05000000000000000000" pitchFamily="2" charset="2"/>
              <a:buChar char="§"/>
            </a:pPr>
            <a:r>
              <a:rPr lang="en-US" dirty="0" smtClean="0"/>
              <a:t>Dose dependent side effects</a:t>
            </a:r>
          </a:p>
          <a:p>
            <a:pPr lvl="1">
              <a:buFont typeface="Wingdings" panose="05000000000000000000" pitchFamily="2" charset="2"/>
              <a:buChar char="§"/>
            </a:pPr>
            <a:r>
              <a:rPr lang="en-US" dirty="0" smtClean="0"/>
              <a:t>Sedation</a:t>
            </a:r>
          </a:p>
        </p:txBody>
      </p:sp>
    </p:spTree>
    <p:extLst>
      <p:ext uri="{BB962C8B-B14F-4D97-AF65-F5344CB8AC3E}">
        <p14:creationId xmlns:p14="http://schemas.microsoft.com/office/powerpoint/2010/main" val="328075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342FE-D856-0C4C-B37F-80BFCCD5AC44}"/>
              </a:ext>
            </a:extLst>
          </p:cNvPr>
          <p:cNvSpPr>
            <a:spLocks noGrp="1"/>
          </p:cNvSpPr>
          <p:nvPr>
            <p:ph type="title"/>
          </p:nvPr>
        </p:nvSpPr>
        <p:spPr/>
        <p:txBody>
          <a:bodyPr/>
          <a:lstStyle/>
          <a:p>
            <a:r>
              <a:rPr lang="en-US" dirty="0"/>
              <a:t>Characteristics of successful </a:t>
            </a:r>
            <a:br>
              <a:rPr lang="en-US" dirty="0"/>
            </a:br>
            <a:r>
              <a:rPr lang="en-US" dirty="0"/>
              <a:t>foster and adoptive parents</a:t>
            </a:r>
          </a:p>
        </p:txBody>
      </p:sp>
      <p:pic>
        <p:nvPicPr>
          <p:cNvPr id="4" name="Picture 3" descr="Cartoon of a mason building a wall. The bricks have the following text representing characteristics of successful foster and adoptive parents - &#10;Having a sense of humor.&#10;Empathy and compassion.&#10;Self-Awareness/Self-Reflection.&#10;Resilient and Patient.&#10;Trustworthiness.&#10;Emotionally Supportive Nurturing.&#10;Attunement.&#10;Tolerance for Rejection.&#10;Committed.&#10;Appreciation for Diversity Other World Views.&#10;Realistic.&#10;Relationally Oriented.&#10;Adaptability/Flexibility.&#10;Belief in Self-Efficacy.">
            <a:extLst>
              <a:ext uri="{FF2B5EF4-FFF2-40B4-BE49-F238E27FC236}">
                <a16:creationId xmlns:a16="http://schemas.microsoft.com/office/drawing/2014/main" id="{E1638C52-24FA-4D82-BF98-A836C3E0C334}"/>
              </a:ext>
            </a:extLst>
          </p:cNvPr>
          <p:cNvPicPr>
            <a:picLocks noChangeAspect="1"/>
          </p:cNvPicPr>
          <p:nvPr/>
        </p:nvPicPr>
        <p:blipFill>
          <a:blip r:embed="rId3"/>
          <a:stretch>
            <a:fillRect/>
          </a:stretch>
        </p:blipFill>
        <p:spPr>
          <a:xfrm>
            <a:off x="886269" y="2075747"/>
            <a:ext cx="7363777" cy="4178368"/>
          </a:xfrm>
          <a:prstGeom prst="rect">
            <a:avLst/>
          </a:prstGeom>
        </p:spPr>
      </p:pic>
      <p:sp>
        <p:nvSpPr>
          <p:cNvPr id="9" name="Slide Number Placeholder 1">
            <a:extLst>
              <a:ext uri="{FF2B5EF4-FFF2-40B4-BE49-F238E27FC236}">
                <a16:creationId xmlns:a16="http://schemas.microsoft.com/office/drawing/2014/main" id="{5B45886A-66A4-DA43-9D6F-8E8AD595D018}"/>
              </a:ext>
            </a:extLst>
          </p:cNvPr>
          <p:cNvSpPr txBox="1">
            <a:spLocks/>
          </p:cNvSpPr>
          <p:nvPr/>
        </p:nvSpPr>
        <p:spPr>
          <a:xfrm>
            <a:off x="8744552" y="6481771"/>
            <a:ext cx="321810" cy="24565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73137DE-5778-4973-8EC8-21DEEF19827C}" type="slidenum">
              <a:rPr lang="en-US" sz="830" smtClean="0">
                <a:solidFill>
                  <a:schemeClr val="bg1"/>
                </a:solidFill>
              </a:rPr>
              <a:pPr/>
              <a:t>7</a:t>
            </a:fld>
            <a:endParaRPr lang="en-US" sz="830" dirty="0">
              <a:solidFill>
                <a:schemeClr val="bg1"/>
              </a:solidFill>
            </a:endParaRPr>
          </a:p>
        </p:txBody>
      </p:sp>
    </p:spTree>
    <p:extLst>
      <p:ext uri="{BB962C8B-B14F-4D97-AF65-F5344CB8AC3E}">
        <p14:creationId xmlns:p14="http://schemas.microsoft.com/office/powerpoint/2010/main" val="30035989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RECORDS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Diligent and Reasonable – staff shall collect all available medical records for each child in CD custody. Staff must exercise reasonable and diligent efforts to locate and obtain the records. The efforts must be documented in the case record and should include, at minimum, discussion with parent(s) and requesting parental assistance in completing the CW-103, accessing Medicaid claims data to determine information about prescriptions or providers and requesting information from those providers, contacting the child’s health insurer, reviewing any records available from prior contact or custody with CD, and requesting information from other sources who may have been involved in the child’s healthcare, including guardians, family members, or school and community resources. Remember, this requirement is for all children in CD custody, not just those who may be on psychotropic medication. </a:t>
            </a:r>
            <a:endParaRPr lang="en-US" dirty="0"/>
          </a:p>
        </p:txBody>
      </p:sp>
    </p:spTree>
    <p:extLst>
      <p:ext uri="{BB962C8B-B14F-4D97-AF65-F5344CB8AC3E}">
        <p14:creationId xmlns:p14="http://schemas.microsoft.com/office/powerpoint/2010/main" val="27868714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Medical Records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Records shall include but are not limited to the following</a:t>
            </a:r>
          </a:p>
          <a:p>
            <a:r>
              <a:rPr lang="en-US" dirty="0" smtClean="0"/>
              <a:t>Medical and surgical history</a:t>
            </a:r>
          </a:p>
          <a:p>
            <a:r>
              <a:rPr lang="en-US" dirty="0" smtClean="0"/>
              <a:t>Dental history</a:t>
            </a:r>
          </a:p>
          <a:p>
            <a:r>
              <a:rPr lang="en-US" dirty="0" smtClean="0"/>
              <a:t>Psychosocial history</a:t>
            </a:r>
          </a:p>
          <a:p>
            <a:r>
              <a:rPr lang="en-US" dirty="0" smtClean="0"/>
              <a:t>Past mental health and psychiatric history, including medication history and documented benefits and adverse effects </a:t>
            </a:r>
          </a:p>
          <a:p>
            <a:r>
              <a:rPr lang="en-US" dirty="0" smtClean="0"/>
              <a:t>Past hospitalization or residential treatment history </a:t>
            </a:r>
          </a:p>
          <a:p>
            <a:r>
              <a:rPr lang="en-US" dirty="0" smtClean="0"/>
              <a:t>Allergies</a:t>
            </a:r>
          </a:p>
          <a:p>
            <a:r>
              <a:rPr lang="en-US" dirty="0" smtClean="0"/>
              <a:t>Immunizations</a:t>
            </a:r>
          </a:p>
          <a:p>
            <a:r>
              <a:rPr lang="en-US" dirty="0" smtClean="0"/>
              <a:t>Current and past medications, including current dosage and directions for administration</a:t>
            </a:r>
          </a:p>
          <a:p>
            <a:r>
              <a:rPr lang="en-US" dirty="0" smtClean="0"/>
              <a:t>Family health history </a:t>
            </a:r>
          </a:p>
          <a:p>
            <a:r>
              <a:rPr lang="en-US" dirty="0" smtClean="0"/>
              <a:t>Treatment and/or service plans</a:t>
            </a:r>
          </a:p>
          <a:p>
            <a:r>
              <a:rPr lang="en-US" dirty="0" smtClean="0"/>
              <a:t>Results of any clinically indicated lab work</a:t>
            </a:r>
          </a:p>
          <a:p>
            <a:r>
              <a:rPr lang="en-US" dirty="0" smtClean="0"/>
              <a:t>The names and contact information for all of the child’s current and past mental health, dental, and medical providers</a:t>
            </a:r>
          </a:p>
          <a:p>
            <a:r>
              <a:rPr lang="en-US" dirty="0" smtClean="0"/>
              <a:t>Signed consent forms, including but not limited to those for psychotropic medications </a:t>
            </a:r>
            <a:endParaRPr lang="en-US" dirty="0"/>
          </a:p>
        </p:txBody>
      </p:sp>
    </p:spTree>
    <p:extLst>
      <p:ext uri="{BB962C8B-B14F-4D97-AF65-F5344CB8AC3E}">
        <p14:creationId xmlns:p14="http://schemas.microsoft.com/office/powerpoint/2010/main" val="33434393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Documentation of Medical Records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All CD staff, FCCM, and Residential Contractors must maintain any and all records related to the potential or actual treatment of any foster child with psychotropic medications. This includes but is not limited to emails, handwritten notes and phone messages. These records must be maintained in the child’s case file. </a:t>
            </a:r>
          </a:p>
          <a:p>
            <a:pPr marL="0" indent="0">
              <a:buNone/>
            </a:pPr>
            <a:endParaRPr lang="en-US" dirty="0"/>
          </a:p>
          <a:p>
            <a:pPr marL="0" indent="0">
              <a:buNone/>
            </a:pPr>
            <a:r>
              <a:rPr lang="en-US" dirty="0" smtClean="0"/>
              <a:t>To assist resource providers in caring for children, CD and contracted case managers are to provide necessary health information to the resource provider (CD 264 and prior 265 and CW 103 to all subsequent placement providers). The resource provider is to maintain a medical file for the child during placement and update it regularly, documenting all information on the CD-265, which the worker is to review monthly. If the child transitions to a subsequent placement, that medical file should move with the child. </a:t>
            </a:r>
            <a:endParaRPr lang="en-US" dirty="0"/>
          </a:p>
        </p:txBody>
      </p:sp>
    </p:spTree>
    <p:extLst>
      <p:ext uri="{BB962C8B-B14F-4D97-AF65-F5344CB8AC3E}">
        <p14:creationId xmlns:p14="http://schemas.microsoft.com/office/powerpoint/2010/main" val="18880000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Documentation of Medical Records (Cont.)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Upon initial placement, the assigned case manager will ensure that placement providers have the Health Care Information Summary (CD-264) and the Child/Family Health Developmental Assessment (CW-103) within 72 hours, whenever possible. Remember that the cd-264 is a tool designed to help the resource providers with immediate information they would need to know to take care of a child right away: allergies, medications, pending appointments, and other pertinent items. The CW-103 is ideally completed with the assistance from the parent(s) or guardian and is a more in-depth review of the child’s history. If the forms cannot be provided within 72 hours, they must be provided within thirty days. </a:t>
            </a:r>
          </a:p>
          <a:p>
            <a:pPr marL="0" indent="0">
              <a:buNone/>
            </a:pPr>
            <a:endParaRPr lang="en-US" dirty="0"/>
          </a:p>
          <a:p>
            <a:pPr marL="0" indent="0">
              <a:buNone/>
            </a:pPr>
            <a:r>
              <a:rPr lang="en-US" dirty="0" smtClean="0"/>
              <a:t>If a placement change is required, because the documentation should already exist, the CD-264, the CW-103, prior CD 265, and the medical record file from the previous resource parent must be provided to the subsequent placement provider within 72 hours.  </a:t>
            </a:r>
            <a:endParaRPr lang="en-US" dirty="0"/>
          </a:p>
        </p:txBody>
      </p:sp>
    </p:spTree>
    <p:extLst>
      <p:ext uri="{BB962C8B-B14F-4D97-AF65-F5344CB8AC3E}">
        <p14:creationId xmlns:p14="http://schemas.microsoft.com/office/powerpoint/2010/main" val="836163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Types of Review </a:t>
            </a:r>
            <a:endParaRPr lang="en-US" dirty="0"/>
          </a:p>
        </p:txBody>
      </p:sp>
      <p:sp>
        <p:nvSpPr>
          <p:cNvPr id="3" name="Content Placeholder 2"/>
          <p:cNvSpPr>
            <a:spLocks noGrp="1"/>
          </p:cNvSpPr>
          <p:nvPr>
            <p:ph idx="1"/>
          </p:nvPr>
        </p:nvSpPr>
        <p:spPr/>
        <p:txBody>
          <a:bodyPr/>
          <a:lstStyle/>
          <a:p>
            <a:pPr marL="0" indent="0">
              <a:buNone/>
            </a:pPr>
            <a:r>
              <a:rPr lang="en-US" dirty="0" smtClean="0"/>
              <a:t>There are three types of review that can support psychiatric decision making for a child:</a:t>
            </a:r>
          </a:p>
          <a:p>
            <a:pPr marL="0" indent="0">
              <a:buNone/>
            </a:pPr>
            <a:r>
              <a:rPr lang="en-US" dirty="0"/>
              <a:t>	</a:t>
            </a:r>
            <a:r>
              <a:rPr lang="en-US" dirty="0" smtClean="0"/>
              <a:t>1. Secondary review</a:t>
            </a:r>
          </a:p>
          <a:p>
            <a:pPr marL="0" indent="0">
              <a:buNone/>
            </a:pPr>
            <a:r>
              <a:rPr lang="en-US" dirty="0"/>
              <a:t>	</a:t>
            </a:r>
            <a:r>
              <a:rPr lang="en-US" dirty="0" smtClean="0"/>
              <a:t>2. Automatic review </a:t>
            </a:r>
          </a:p>
          <a:p>
            <a:pPr marL="0" indent="0">
              <a:buNone/>
            </a:pPr>
            <a:r>
              <a:rPr lang="en-US" dirty="0"/>
              <a:t>	</a:t>
            </a:r>
            <a:r>
              <a:rPr lang="en-US" dirty="0" smtClean="0"/>
              <a:t>3. Mandatory Informed Consent Review</a:t>
            </a:r>
          </a:p>
          <a:p>
            <a:pPr marL="0" indent="0">
              <a:buNone/>
            </a:pPr>
            <a:endParaRPr lang="en-US" dirty="0"/>
          </a:p>
          <a:p>
            <a:pPr marL="0" indent="0">
              <a:buNone/>
            </a:pPr>
            <a:r>
              <a:rPr lang="en-US" dirty="0"/>
              <a:t>Secondary Reviews (psychiatric Medication Reviews) – </a:t>
            </a:r>
          </a:p>
          <a:p>
            <a:pPr marL="0" indent="0">
              <a:buNone/>
            </a:pPr>
            <a:r>
              <a:rPr lang="en-US" dirty="0"/>
              <a:t>These can include questions related to:</a:t>
            </a:r>
          </a:p>
          <a:p>
            <a:r>
              <a:rPr lang="en-US" dirty="0"/>
              <a:t>A child being placed on psychotropic medication for the first time</a:t>
            </a:r>
          </a:p>
          <a:p>
            <a:r>
              <a:rPr lang="en-US" dirty="0"/>
              <a:t>A change in psychotropic medication</a:t>
            </a:r>
          </a:p>
          <a:p>
            <a:r>
              <a:rPr lang="en-US" dirty="0"/>
              <a:t>Parents not consenting to recommended medication</a:t>
            </a:r>
          </a:p>
          <a:p>
            <a:r>
              <a:rPr lang="en-US" dirty="0"/>
              <a:t>The youth does not agree with the recommended medication or has questions</a:t>
            </a:r>
          </a:p>
          <a:p>
            <a:r>
              <a:rPr lang="en-US" dirty="0"/>
              <a:t>If other members of the </a:t>
            </a:r>
            <a:r>
              <a:rPr lang="en-US" dirty="0" err="1"/>
              <a:t>fst</a:t>
            </a:r>
            <a:r>
              <a:rPr lang="en-US" dirty="0"/>
              <a:t> asks for a review to be completed</a:t>
            </a:r>
          </a:p>
          <a:p>
            <a:r>
              <a:rPr lang="en-US" dirty="0"/>
              <a:t>A general overview of the child’s medications, if there is a concern</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866902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Reviews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Automatic Reviews – the Center for Excellence must complete quarterly review for children who are identified as triggering certain quality indicators (QI) benchmarks. As of December 5, 2020 the criteria is as follows:</a:t>
            </a:r>
          </a:p>
          <a:p>
            <a:r>
              <a:rPr lang="en-US" dirty="0" smtClean="0"/>
              <a:t>Use of any psychotropic medication for a child age 3 or younger</a:t>
            </a:r>
          </a:p>
          <a:p>
            <a:r>
              <a:rPr lang="en-US" dirty="0" smtClean="0"/>
              <a:t>Use of 3 or more psychotropic medications for 90 days or more for a child 4 or older</a:t>
            </a:r>
          </a:p>
          <a:p>
            <a:r>
              <a:rPr lang="en-US" dirty="0" smtClean="0"/>
              <a:t>Use of two or more concurrent antipsychotic medications for 90 days or more for a child 4 or older</a:t>
            </a:r>
          </a:p>
          <a:p>
            <a:r>
              <a:rPr lang="en-US" dirty="0" smtClean="0"/>
              <a:t>Multiple prescribers of any psychotropic medication for 90 days or more for a child 4 or older</a:t>
            </a:r>
          </a:p>
          <a:p>
            <a:r>
              <a:rPr lang="en-US" dirty="0" smtClean="0"/>
              <a:t>A child prescribed a dose in excess of the PMAC Excessive Dosage Guidelines</a:t>
            </a:r>
          </a:p>
          <a:p>
            <a:pPr marL="0" indent="0">
              <a:buNone/>
            </a:pPr>
            <a:r>
              <a:rPr lang="en-US" dirty="0" smtClean="0"/>
              <a:t>When a review is indicated the Health Information Specialists will email the case worker and their supervisor letting them know the child has been pulled for an automatic review and what information the case worker will need to provide to the Health Information Specialist. Important things to remember:</a:t>
            </a:r>
          </a:p>
          <a:p>
            <a:r>
              <a:rPr lang="en-US" dirty="0" smtClean="0"/>
              <a:t>Caseworker will submit requested documentation to the assigned Health Information Specialist</a:t>
            </a:r>
          </a:p>
          <a:p>
            <a:r>
              <a:rPr lang="en-US" dirty="0" smtClean="0"/>
              <a:t>Health Information Specialists only have 10 business days to submit the information</a:t>
            </a:r>
          </a:p>
          <a:p>
            <a:r>
              <a:rPr lang="en-US" dirty="0" smtClean="0"/>
              <a:t>Prescribers notes, current medication list, current diagnosis and lab results are required</a:t>
            </a:r>
          </a:p>
          <a:p>
            <a:r>
              <a:rPr lang="en-US" dirty="0" smtClean="0"/>
              <a:t>The Center will provide written recommendations from psychiatrist within 5 days of the submission of records</a:t>
            </a:r>
          </a:p>
          <a:p>
            <a:r>
              <a:rPr lang="en-US" dirty="0" smtClean="0"/>
              <a:t>Case manager will review and discuss the Center for Excellence recommendations with prescriber and team members. </a:t>
            </a:r>
            <a:endParaRPr lang="en-US" dirty="0"/>
          </a:p>
        </p:txBody>
      </p:sp>
    </p:spTree>
    <p:extLst>
      <p:ext uri="{BB962C8B-B14F-4D97-AF65-F5344CB8AC3E}">
        <p14:creationId xmlns:p14="http://schemas.microsoft.com/office/powerpoint/2010/main" val="35499262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Mandatory Informed Consent Reviews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Mandatory Informed Consent Reviews – Case managers must submit a referral to the Center for Excellence for children who are identified as triggering certain quality indicators (QI) benchmarks.</a:t>
            </a:r>
          </a:p>
          <a:p>
            <a:pPr marL="0" indent="0">
              <a:buNone/>
            </a:pPr>
            <a:r>
              <a:rPr lang="en-US" dirty="0" smtClean="0"/>
              <a:t>NOTE: The Center for Excellence WILL NOT be sending reminders for these reviews. Case Managers must know the triggers listed below and make the necessary referrals:</a:t>
            </a:r>
          </a:p>
          <a:p>
            <a:r>
              <a:rPr lang="en-US" dirty="0" smtClean="0"/>
              <a:t>Before a child who is three years old or younger begins a psychotropic medication</a:t>
            </a:r>
          </a:p>
          <a:p>
            <a:r>
              <a:rPr lang="en-US" dirty="0" smtClean="0"/>
              <a:t>For </a:t>
            </a:r>
            <a:r>
              <a:rPr lang="en-US" dirty="0"/>
              <a:t>a child age four (4) or older: </a:t>
            </a:r>
            <a:endParaRPr lang="en-US" dirty="0" smtClean="0"/>
          </a:p>
          <a:p>
            <a:pPr lvl="1"/>
            <a:r>
              <a:rPr lang="en-US" dirty="0" smtClean="0"/>
              <a:t>Before </a:t>
            </a:r>
            <a:r>
              <a:rPr lang="en-US" dirty="0"/>
              <a:t>starting a 3rd (or more) psychotropic medication;</a:t>
            </a:r>
          </a:p>
          <a:p>
            <a:pPr lvl="1"/>
            <a:r>
              <a:rPr lang="en-US" dirty="0" smtClean="0"/>
              <a:t>Before </a:t>
            </a:r>
            <a:r>
              <a:rPr lang="en-US" dirty="0"/>
              <a:t>starting a 2nd (or more) antipsychotic;</a:t>
            </a:r>
          </a:p>
          <a:p>
            <a:pPr lvl="1"/>
            <a:r>
              <a:rPr lang="en-US" dirty="0" smtClean="0"/>
              <a:t>Before </a:t>
            </a:r>
            <a:r>
              <a:rPr lang="en-US" dirty="0"/>
              <a:t>a psychotropic medication is started by a second prescriber; and</a:t>
            </a:r>
          </a:p>
          <a:p>
            <a:pPr lvl="1"/>
            <a:r>
              <a:rPr lang="en-US" dirty="0" smtClean="0"/>
              <a:t>Before </a:t>
            </a:r>
            <a:r>
              <a:rPr lang="en-US" dirty="0"/>
              <a:t>starting a psychotropic medication that exceeds dosage guidelines.</a:t>
            </a:r>
          </a:p>
        </p:txBody>
      </p:sp>
    </p:spTree>
    <p:extLst>
      <p:ext uri="{BB962C8B-B14F-4D97-AF65-F5344CB8AC3E}">
        <p14:creationId xmlns:p14="http://schemas.microsoft.com/office/powerpoint/2010/main" val="3183746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Documentation of Reviews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For all reviews (secondary, automatic, and mandatory) recommendations must be share with the following:</a:t>
            </a:r>
          </a:p>
          <a:p>
            <a:pPr marL="0" indent="0">
              <a:buNone/>
            </a:pPr>
            <a:r>
              <a:rPr lang="en-US" dirty="0"/>
              <a:t>	</a:t>
            </a:r>
            <a:r>
              <a:rPr lang="en-US" dirty="0" smtClean="0"/>
              <a:t>-child’s parent (note exceptions in the non-disclosure section) or legal guardian</a:t>
            </a:r>
          </a:p>
          <a:p>
            <a:pPr marL="0" indent="0">
              <a:buNone/>
            </a:pPr>
            <a:r>
              <a:rPr lang="en-US" dirty="0"/>
              <a:t>	</a:t>
            </a:r>
            <a:r>
              <a:rPr lang="en-US" dirty="0" smtClean="0"/>
              <a:t>-child’s case manager </a:t>
            </a:r>
          </a:p>
          <a:p>
            <a:pPr marL="0" indent="0">
              <a:buNone/>
            </a:pPr>
            <a:r>
              <a:rPr lang="en-US" dirty="0"/>
              <a:t>	</a:t>
            </a:r>
            <a:r>
              <a:rPr lang="en-US" dirty="0" smtClean="0"/>
              <a:t>-child’s resource provider</a:t>
            </a:r>
          </a:p>
          <a:p>
            <a:pPr marL="0" indent="0">
              <a:buNone/>
            </a:pPr>
            <a:r>
              <a:rPr lang="en-US" dirty="0"/>
              <a:t>	</a:t>
            </a:r>
            <a:r>
              <a:rPr lang="en-US" dirty="0" smtClean="0"/>
              <a:t>-child’s medical consenter</a:t>
            </a:r>
          </a:p>
          <a:p>
            <a:pPr marL="0" indent="0">
              <a:buNone/>
            </a:pPr>
            <a:r>
              <a:rPr lang="en-US" dirty="0" smtClean="0"/>
              <a:t>Case manager should share the recommendations with the following:</a:t>
            </a:r>
          </a:p>
          <a:p>
            <a:pPr marL="0" indent="0">
              <a:buNone/>
            </a:pPr>
            <a:r>
              <a:rPr lang="en-US" dirty="0"/>
              <a:t>	</a:t>
            </a:r>
            <a:r>
              <a:rPr lang="en-US" dirty="0" smtClean="0"/>
              <a:t>-child’s GAL</a:t>
            </a:r>
          </a:p>
          <a:p>
            <a:pPr marL="0" indent="0">
              <a:buNone/>
            </a:pPr>
            <a:r>
              <a:rPr lang="en-US" dirty="0" smtClean="0"/>
              <a:t>	-child’s CASA</a:t>
            </a:r>
          </a:p>
          <a:p>
            <a:pPr marL="0" indent="0">
              <a:buNone/>
            </a:pPr>
            <a:r>
              <a:rPr lang="en-US" dirty="0"/>
              <a:t>	</a:t>
            </a:r>
            <a:r>
              <a:rPr lang="en-US" dirty="0" smtClean="0"/>
              <a:t>-Other members of the Family Support Team</a:t>
            </a:r>
          </a:p>
          <a:p>
            <a:pPr marL="0" indent="0">
              <a:buNone/>
            </a:pPr>
            <a:r>
              <a:rPr lang="en-US" dirty="0"/>
              <a:t>	</a:t>
            </a:r>
            <a:r>
              <a:rPr lang="en-US" dirty="0" smtClean="0"/>
              <a:t>-Child’s medical care providers </a:t>
            </a:r>
          </a:p>
          <a:p>
            <a:pPr marL="0" indent="0">
              <a:buNone/>
            </a:pPr>
            <a:r>
              <a:rPr lang="en-US" dirty="0" smtClean="0"/>
              <a:t>Documentation of the requests and recommendations shall be included in the child’s case.</a:t>
            </a:r>
            <a:endParaRPr lang="en-US" dirty="0"/>
          </a:p>
        </p:txBody>
      </p:sp>
    </p:spTree>
    <p:extLst>
      <p:ext uri="{BB962C8B-B14F-4D97-AF65-F5344CB8AC3E}">
        <p14:creationId xmlns:p14="http://schemas.microsoft.com/office/powerpoint/2010/main" val="39911745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Non-Disclosure Letter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CD may decline to share the findings and recommendations in the following circumstances and will send you a written notice if:</a:t>
            </a:r>
          </a:p>
          <a:p>
            <a:pPr marL="0" indent="0">
              <a:buNone/>
            </a:pPr>
            <a:r>
              <a:rPr lang="en-US" dirty="0"/>
              <a:t>	</a:t>
            </a:r>
            <a:r>
              <a:rPr lang="en-US" dirty="0" smtClean="0"/>
              <a:t>-the court has entered an order limiting your access to certain information about the child</a:t>
            </a:r>
          </a:p>
          <a:p>
            <a:pPr marL="0" indent="0">
              <a:buNone/>
            </a:pPr>
            <a:r>
              <a:rPr lang="en-US" dirty="0" smtClean="0"/>
              <a:t>	-sharing the information is not in the best interest of the child or could endanger the health, safety, and welfare of the child or another person.</a:t>
            </a:r>
          </a:p>
          <a:p>
            <a:pPr marL="0" indent="0">
              <a:buNone/>
            </a:pPr>
            <a:r>
              <a:rPr lang="en-US" dirty="0"/>
              <a:t>	</a:t>
            </a:r>
            <a:r>
              <a:rPr lang="en-US" dirty="0" smtClean="0"/>
              <a:t>-sharing the information may interfere with a child abuse, child neglect, or criminal investigation.</a:t>
            </a:r>
          </a:p>
          <a:p>
            <a:pPr marL="0" indent="0">
              <a:buNone/>
            </a:pPr>
            <a:r>
              <a:rPr lang="en-US" dirty="0"/>
              <a:t>	</a:t>
            </a:r>
            <a:r>
              <a:rPr lang="en-US" dirty="0" smtClean="0"/>
              <a:t>-providing information is contrary to law</a:t>
            </a:r>
          </a:p>
          <a:p>
            <a:pPr marL="0" indent="0">
              <a:buNone/>
            </a:pPr>
            <a:endParaRPr lang="en-US" dirty="0"/>
          </a:p>
          <a:p>
            <a:pPr marL="0" indent="0">
              <a:buNone/>
            </a:pPr>
            <a:r>
              <a:rPr lang="en-US" dirty="0"/>
              <a:t>CD shall notify in writing any person denied access to the findings of the reason for the denial, using the Denial Notification Letter of Center for Excellence Findings, CD-280. Those </a:t>
            </a:r>
            <a:r>
              <a:rPr lang="en-US" dirty="0" smtClean="0"/>
              <a:t>denied access have the right to seek an administrative review of the decision through a service delivery grievance (cs-131) or seek review of the decision by the juvenile court. A link to the service delivery grievance policy can be found in the “resource” tab in the upper right hand corner. </a:t>
            </a:r>
            <a:endParaRPr lang="en-US" dirty="0"/>
          </a:p>
        </p:txBody>
      </p:sp>
    </p:spTree>
    <p:extLst>
      <p:ext uri="{BB962C8B-B14F-4D97-AF65-F5344CB8AC3E}">
        <p14:creationId xmlns:p14="http://schemas.microsoft.com/office/powerpoint/2010/main" val="3350058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Summary </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smtClean="0"/>
              <a:t>The vast majority of children in Children’s Division custody do not need psychotropic medications.</a:t>
            </a:r>
          </a:p>
          <a:p>
            <a:pPr>
              <a:buFont typeface="Wingdings" panose="05000000000000000000" pitchFamily="2" charset="2"/>
              <a:buChar char="q"/>
            </a:pPr>
            <a:r>
              <a:rPr lang="en-US" dirty="0" smtClean="0"/>
              <a:t>Some children may need psychotropic medications to get temporary relief from symptoms of trauma from abuse, neglect or separation to treat behavioral health disorders. </a:t>
            </a:r>
          </a:p>
          <a:p>
            <a:pPr>
              <a:buFont typeface="Wingdings" panose="05000000000000000000" pitchFamily="2" charset="2"/>
              <a:buChar char="q"/>
            </a:pPr>
            <a:r>
              <a:rPr lang="en-US" dirty="0" smtClean="0"/>
              <a:t>The medical consenter must decide whether or not to give consent before a doctor can start a child on psychotropic medications, unless a medication is prescribed on an emergency basis</a:t>
            </a:r>
          </a:p>
          <a:p>
            <a:pPr>
              <a:buFont typeface="Wingdings" panose="05000000000000000000" pitchFamily="2" charset="2"/>
              <a:buChar char="q"/>
            </a:pPr>
            <a:r>
              <a:rPr lang="en-US" dirty="0" smtClean="0"/>
              <a:t>Psychotropic medications alone are not the best treatment. They should always be used with non-pharmacological interventions, such as behavior interventions and behavioral health therapy, for long lasting effects.</a:t>
            </a:r>
          </a:p>
          <a:p>
            <a:pPr>
              <a:buFont typeface="Wingdings" panose="05000000000000000000" pitchFamily="2" charset="2"/>
              <a:buChar char="q"/>
            </a:pPr>
            <a:r>
              <a:rPr lang="en-US" dirty="0" smtClean="0"/>
              <a:t>The caregiver/medical consenter has a responsibility to monitor the child to make sure the medication is helping, watch the child for side effects and adverse reactions, and let the doctor and case manager know how the child is doing </a:t>
            </a:r>
            <a:endParaRPr lang="en-US" dirty="0"/>
          </a:p>
        </p:txBody>
      </p:sp>
    </p:spTree>
    <p:extLst>
      <p:ext uri="{BB962C8B-B14F-4D97-AF65-F5344CB8AC3E}">
        <p14:creationId xmlns:p14="http://schemas.microsoft.com/office/powerpoint/2010/main" val="49836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4" y="457201"/>
            <a:ext cx="6049580" cy="1274322"/>
          </a:xfrm>
        </p:spPr>
        <p:txBody>
          <a:bodyPr/>
          <a:lstStyle/>
          <a:p>
            <a:r>
              <a:rPr lang="en-US" dirty="0"/>
              <a:t>Characteristics for </a:t>
            </a:r>
            <a:br>
              <a:rPr lang="en-US" dirty="0"/>
            </a:br>
            <a:r>
              <a:rPr lang="en-US" dirty="0"/>
              <a:t>mental health considerations</a:t>
            </a:r>
          </a:p>
        </p:txBody>
      </p:sp>
      <p:pic>
        <p:nvPicPr>
          <p:cNvPr id="4" name="Picture 3">
            <a:extLst>
              <a:ext uri="{FF2B5EF4-FFF2-40B4-BE49-F238E27FC236}">
                <a16:creationId xmlns:a16="http://schemas.microsoft.com/office/drawing/2014/main" id="{1797E7BB-9389-43A5-92D3-71FF0C8B957B}"/>
              </a:ext>
              <a:ext uri="{C183D7F6-B498-43B3-948B-1728B52AA6E4}">
                <adec:decorative xmlns=""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73767" y="489904"/>
            <a:ext cx="1822760"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262468" y="2048934"/>
            <a:ext cx="8482084" cy="5460149"/>
          </a:xfrm>
          <a:prstGeom prst="rect">
            <a:avLst/>
          </a:prstGeom>
          <a:noFill/>
        </p:spPr>
        <p:txBody>
          <a:bodyPr wrap="square" rtlCol="0">
            <a:spAutoFit/>
          </a:bodyPr>
          <a:lstStyle/>
          <a:p>
            <a:r>
              <a:rPr lang="en-US" sz="1600" b="1" i="0" u="sng" strike="noStrike" baseline="0" dirty="0"/>
              <a:t>Adaptability /Flexibility:</a:t>
            </a:r>
          </a:p>
          <a:p>
            <a:pPr marL="285750" marR="0" lvl="0" indent="-285750">
              <a:lnSpc>
                <a:spcPct val="107000"/>
              </a:lnSpc>
              <a:spcBef>
                <a:spcPts val="0"/>
              </a:spcBef>
              <a:spcAft>
                <a:spcPts val="0"/>
              </a:spcAft>
              <a:buFont typeface="Arial" panose="020B0604020202020204" pitchFamily="34" charset="0"/>
              <a:buChar char="•"/>
            </a:pPr>
            <a:r>
              <a:rPr lang="en-US" sz="1600" dirty="0">
                <a:solidFill>
                  <a:srgbClr val="000000"/>
                </a:solidFill>
                <a:effectLst/>
                <a:ea typeface="Calibri" panose="020F0502020204030204" pitchFamily="34" charset="0"/>
                <a:cs typeface="Times New Roman" panose="02020603050405020304" pitchFamily="18" charset="0"/>
              </a:rPr>
              <a:t>Parents are willing and able to make changes in their parenting</a:t>
            </a:r>
            <a:r>
              <a:rPr lang="en-US" sz="1600" dirty="0">
                <a:effectLst/>
                <a:ea typeface="Calibri" panose="020F0502020204030204" pitchFamily="34" charset="0"/>
                <a:cs typeface="Times New Roman" panose="02020603050405020304" pitchFamily="18" charset="0"/>
              </a:rPr>
              <a:t> style/responses in order to be accommodating, encouraging, and supportive to the physical, emotional, and cognitive needs of the child.</a:t>
            </a:r>
          </a:p>
          <a:p>
            <a:pPr marL="342900" marR="0" lvl="0" indent="-342900">
              <a:lnSpc>
                <a:spcPct val="107000"/>
              </a:lnSpc>
              <a:spcBef>
                <a:spcPts val="0"/>
              </a:spcBef>
              <a:spcAft>
                <a:spcPts val="800"/>
              </a:spcAft>
              <a:buFont typeface="Symbol" panose="05050102010706020507" pitchFamily="18" charset="2"/>
              <a:buChar char=""/>
            </a:pPr>
            <a:r>
              <a:rPr lang="en-US" sz="1600" dirty="0">
                <a:solidFill>
                  <a:srgbClr val="000000"/>
                </a:solidFill>
                <a:effectLst/>
                <a:ea typeface="Calibri" panose="020F0502020204030204" pitchFamily="34" charset="0"/>
                <a:cs typeface="Times New Roman" panose="02020603050405020304" pitchFamily="18" charset="0"/>
              </a:rPr>
              <a:t>Parents </a:t>
            </a:r>
            <a:r>
              <a:rPr lang="en-US" sz="1600" dirty="0">
                <a:effectLst/>
                <a:ea typeface="Calibri" panose="020F0502020204030204" pitchFamily="34" charset="0"/>
                <a:cs typeface="Times New Roman" panose="02020603050405020304" pitchFamily="18" charset="0"/>
              </a:rPr>
              <a:t>share the responsibility of caring for the child and are not restricted by stereotypical or societal roles/expectations. </a:t>
            </a:r>
            <a:endParaRPr lang="en-US" sz="1600" dirty="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effectLst/>
                <a:ea typeface="Calibri" panose="020F0502020204030204" pitchFamily="34" charset="0"/>
              </a:rPr>
              <a:t>Parents can acknowledge when something is not working and are able to </a:t>
            </a:r>
            <a:r>
              <a:rPr lang="en-US" sz="1600" dirty="0">
                <a:solidFill>
                  <a:srgbClr val="000000"/>
                </a:solidFill>
                <a:effectLst/>
                <a:ea typeface="Times New Roman" panose="02020603050405020304" pitchFamily="18" charset="0"/>
              </a:rPr>
              <a:t>try a different approach or modify their expectations for the child</a:t>
            </a:r>
            <a:r>
              <a:rPr lang="en-US" sz="1600" dirty="0">
                <a:effectLst/>
                <a:ea typeface="Calibri" panose="020F0502020204030204" pitchFamily="34" charset="0"/>
              </a:rPr>
              <a:t>.</a:t>
            </a:r>
            <a:endParaRPr lang="en-US" sz="1600" b="1" i="0" u="sng" strike="noStrike" baseline="0" dirty="0"/>
          </a:p>
          <a:p>
            <a:r>
              <a:rPr kumimoji="0" lang="en-US" sz="1600" b="1" i="0" u="sng" strike="noStrike" kern="1200" cap="none" spc="0" normalizeH="0" baseline="0" noProof="0" dirty="0">
                <a:ln>
                  <a:noFill/>
                </a:ln>
                <a:solidFill>
                  <a:prstClr val="black"/>
                </a:solidFill>
                <a:effectLst/>
                <a:uLnTx/>
                <a:uFillTx/>
                <a:ea typeface="+mn-ea"/>
                <a:cs typeface="+mn-cs"/>
              </a:rPr>
              <a:t>Realistic</a:t>
            </a:r>
            <a:r>
              <a:rPr kumimoji="0" lang="en-US" sz="1600" b="0" i="0" u="none" strike="noStrike" kern="1200" cap="none" spc="0" normalizeH="0" baseline="0" noProof="0" dirty="0">
                <a:ln>
                  <a:noFill/>
                </a:ln>
                <a:solidFill>
                  <a:prstClr val="black"/>
                </a:solidFill>
                <a:effectLst/>
                <a:uLnTx/>
                <a:uFillTx/>
                <a:ea typeface="+mn-ea"/>
                <a:cs typeface="+mn-cs"/>
              </a:rPr>
              <a:t>:</a:t>
            </a:r>
          </a:p>
          <a:p>
            <a:pPr marL="285750" marR="0" lvl="0" indent="-285750">
              <a:lnSpc>
                <a:spcPct val="107000"/>
              </a:lnSpc>
              <a:spcBef>
                <a:spcPts val="0"/>
              </a:spcBef>
              <a:spcAft>
                <a:spcPts val="0"/>
              </a:spcAft>
              <a:buFont typeface="Arial" panose="020B0604020202020204" pitchFamily="34" charset="0"/>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Parents understand that there will be varying degrees of success with different situations   with each child.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Parents understand that the efforts that they provide may not result in a change in a child’s understanding or behavior until much later.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Parents know that when mistakes are made,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adjustments and allowances can be made as they re-evaluate expectations.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Times New Roman" panose="02020603050405020304" pitchFamily="18" charset="0"/>
              </a:rPr>
              <a:t>Parents know what their expectations are and can identify when those expectations are not being met and need to change</a:t>
            </a:r>
            <a:r>
              <a:rPr lang="en-US"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000" b="0" i="0" u="none" strike="noStrike" baseline="0" dirty="0"/>
          </a:p>
          <a:p>
            <a:endParaRPr kumimoji="0" lang="en-US" sz="2000" b="0" i="0" u="none" strike="noStrike" kern="1200" cap="none" spc="0" normalizeH="0" baseline="0" noProof="0" dirty="0">
              <a:ln>
                <a:noFill/>
              </a:ln>
              <a:solidFill>
                <a:prstClr val="black"/>
              </a:solidFill>
              <a:effectLst/>
              <a:uLnTx/>
              <a:uFillTx/>
              <a:ea typeface="+mn-ea"/>
              <a:cs typeface="+mn-cs"/>
            </a:endParaRPr>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73137DE-5778-4973-8EC8-21DEEF19827C}" type="slidenum">
              <a:rPr kumimoji="0" lang="en-US" sz="825" b="0" i="0" u="none" strike="noStrike" kern="1200" cap="none" spc="0" normalizeH="0" baseline="0" noProof="0" smtClean="0">
                <a:ln>
                  <a:noFill/>
                </a:ln>
                <a:solidFill>
                  <a:srgbClr val="FFFFFF"/>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25"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0555713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Informed Consent Training</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352800" y="5105400"/>
            <a:ext cx="2540000" cy="1092200"/>
          </a:xfrm>
          <a:prstGeom prst="rect">
            <a:avLst/>
          </a:prstGeom>
        </p:spPr>
      </p:pic>
      <p:sp>
        <p:nvSpPr>
          <p:cNvPr id="5" name="Slide Number Placeholder 4"/>
          <p:cNvSpPr>
            <a:spLocks noGrp="1"/>
          </p:cNvSpPr>
          <p:nvPr>
            <p:ph type="sldNum" sz="quarter" idx="4294967295"/>
          </p:nvPr>
        </p:nvSpPr>
        <p:spPr/>
        <p:txBody>
          <a:bodyPr/>
          <a:lstStyle/>
          <a:p>
            <a:fld id="{59A7CB79-F04C-440B-87EB-5F1DE63912BD}" type="slidenum">
              <a:rPr lang="en-US" smtClean="0"/>
              <a:t>80</a:t>
            </a:fld>
            <a:endParaRPr lang="en-US"/>
          </a:p>
        </p:txBody>
      </p:sp>
    </p:spTree>
    <p:extLst>
      <p:ext uri="{BB962C8B-B14F-4D97-AF65-F5344CB8AC3E}">
        <p14:creationId xmlns:p14="http://schemas.microsoft.com/office/powerpoint/2010/main" val="32924554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Welcome/Objectives</a:t>
            </a:r>
            <a:endParaRPr lang="en-US" dirty="0"/>
          </a:p>
        </p:txBody>
      </p:sp>
      <p:sp>
        <p:nvSpPr>
          <p:cNvPr id="3" name="Text Placeholder 2"/>
          <p:cNvSpPr>
            <a:spLocks noGrp="1"/>
          </p:cNvSpPr>
          <p:nvPr>
            <p:ph type="body" idx="1"/>
          </p:nvPr>
        </p:nvSpPr>
        <p:spPr>
          <a:xfrm>
            <a:off x="722313" y="4531883"/>
            <a:ext cx="7772400" cy="668767"/>
          </a:xfrm>
        </p:spPr>
        <p:txBody>
          <a:bodyPr/>
          <a:lstStyle/>
          <a:p>
            <a:endParaRPr lang="en-US" dirty="0"/>
          </a:p>
        </p:txBody>
      </p:sp>
      <p:sp>
        <p:nvSpPr>
          <p:cNvPr id="4" name="Slide Number Placeholder 3"/>
          <p:cNvSpPr>
            <a:spLocks noGrp="1"/>
          </p:cNvSpPr>
          <p:nvPr>
            <p:ph type="sldNum" sz="quarter" idx="12"/>
          </p:nvPr>
        </p:nvSpPr>
        <p:spPr/>
        <p:txBody>
          <a:bodyPr/>
          <a:lstStyle/>
          <a:p>
            <a:fld id="{59A7CB79-F04C-440B-87EB-5F1DE63912BD}" type="slidenum">
              <a:rPr lang="en-US" smtClean="0"/>
              <a:t>81</a:t>
            </a:fld>
            <a:endParaRPr lang="en-US"/>
          </a:p>
        </p:txBody>
      </p:sp>
      <p:pic>
        <p:nvPicPr>
          <p:cNvPr id="2050" name="Picture 2" descr="D:\Users\wynn45e\AppData\Local\Microsoft\Windows\Temporary Internet Files\Content.IE5\GR7I5SFD\learning3-cloud-12th-march[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03754" y="4191000"/>
            <a:ext cx="3124200" cy="2286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0978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Informed Consent Training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This training is for anyone who makes medical decisions for children in the legal custody of the Missouri Children’s Division (CD). This includes:</a:t>
            </a:r>
          </a:p>
          <a:p>
            <a:r>
              <a:rPr lang="en-US" dirty="0" smtClean="0"/>
              <a:t>Foster parents</a:t>
            </a:r>
          </a:p>
          <a:p>
            <a:r>
              <a:rPr lang="en-US" dirty="0" smtClean="0"/>
              <a:t>Relatives and kinship caregivers</a:t>
            </a:r>
          </a:p>
          <a:p>
            <a:r>
              <a:rPr lang="en-US" dirty="0" smtClean="0"/>
              <a:t>Residential Care Providers</a:t>
            </a:r>
          </a:p>
          <a:p>
            <a:r>
              <a:rPr lang="en-US" dirty="0" smtClean="0"/>
              <a:t>Case managers</a:t>
            </a:r>
          </a:p>
          <a:p>
            <a:endParaRPr lang="en-US" dirty="0"/>
          </a:p>
          <a:p>
            <a:pPr marL="0" indent="0">
              <a:buNone/>
            </a:pPr>
            <a:r>
              <a:rPr lang="en-US" i="1" dirty="0" smtClean="0"/>
              <a:t>All medical consenters must complete informed consent training.</a:t>
            </a:r>
            <a:endParaRPr lang="en-US" i="1"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82</a:t>
            </a:fld>
            <a:endParaRPr lang="en-US"/>
          </a:p>
        </p:txBody>
      </p:sp>
    </p:spTree>
    <p:extLst>
      <p:ext uri="{BB962C8B-B14F-4D97-AF65-F5344CB8AC3E}">
        <p14:creationId xmlns:p14="http://schemas.microsoft.com/office/powerpoint/2010/main" val="84891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Content Placeholder 2"/>
          <p:cNvSpPr>
            <a:spLocks noGrp="1"/>
          </p:cNvSpPr>
          <p:nvPr>
            <p:ph idx="1"/>
          </p:nvPr>
        </p:nvSpPr>
        <p:spPr/>
        <p:txBody>
          <a:bodyPr>
            <a:noAutofit/>
          </a:bodyPr>
          <a:lstStyle/>
          <a:p>
            <a:r>
              <a:rPr lang="en-US" sz="1600" dirty="0" smtClean="0"/>
              <a:t>Understand informed consent and how to be an effective medical consenter.</a:t>
            </a:r>
          </a:p>
          <a:p>
            <a:pPr marL="0" indent="0">
              <a:buNone/>
            </a:pPr>
            <a:endParaRPr lang="en-US" sz="1600" dirty="0" smtClean="0"/>
          </a:p>
          <a:p>
            <a:r>
              <a:rPr lang="en-US" sz="1600" dirty="0" smtClean="0"/>
              <a:t>Understand the delineation of responsibilities and consenting authority between Children’s Division/contracted case management staff and resource parents.</a:t>
            </a:r>
          </a:p>
          <a:p>
            <a:pPr marL="0" indent="0">
              <a:buNone/>
            </a:pPr>
            <a:endParaRPr lang="en-US" sz="1600" dirty="0" smtClean="0"/>
          </a:p>
          <a:p>
            <a:r>
              <a:rPr lang="en-US" sz="1600" dirty="0" smtClean="0"/>
              <a:t>Understand the benefits of non-pharmacological interventions (options such as therapy, that do not involve psychotropic medication).</a:t>
            </a:r>
          </a:p>
          <a:p>
            <a:pPr marL="0" indent="0">
              <a:buNone/>
            </a:pPr>
            <a:endParaRPr lang="en-US" sz="1600" dirty="0" smtClean="0"/>
          </a:p>
          <a:p>
            <a:r>
              <a:rPr lang="en-US" sz="1600" dirty="0" smtClean="0"/>
              <a:t>Understand the parent role in medical/mental health treatment decisions.</a:t>
            </a:r>
          </a:p>
          <a:p>
            <a:pPr marL="0" indent="0">
              <a:buNone/>
            </a:pPr>
            <a:endParaRPr lang="en-US" sz="1600" dirty="0" smtClean="0"/>
          </a:p>
          <a:p>
            <a:r>
              <a:rPr lang="en-US" sz="1600" dirty="0" smtClean="0"/>
              <a:t>Understand how to help children and youth be appropriately involved in their own health care and making routine and non-routine treatment decisions.</a:t>
            </a:r>
          </a:p>
          <a:p>
            <a:pPr marL="0" indent="0">
              <a:buNone/>
            </a:pPr>
            <a:endParaRPr lang="en-US" sz="1600" dirty="0" smtClean="0"/>
          </a:p>
          <a:p>
            <a:r>
              <a:rPr lang="en-US" sz="1600" dirty="0" smtClean="0"/>
              <a:t>Understand the requirement for separate and specific informed consent vs. broad consent for children/youth during inpatient psychiatric or residential treatment.</a:t>
            </a:r>
            <a:endParaRPr lang="en-US" sz="1600"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83</a:t>
            </a:fld>
            <a:endParaRPr lang="en-US"/>
          </a:p>
        </p:txBody>
      </p:sp>
    </p:spTree>
    <p:extLst>
      <p:ext uri="{BB962C8B-B14F-4D97-AF65-F5344CB8AC3E}">
        <p14:creationId xmlns:p14="http://schemas.microsoft.com/office/powerpoint/2010/main" val="33937097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the Medical Consenter, Will Learn:</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How to be an effective medical consenter.</a:t>
            </a:r>
          </a:p>
          <a:p>
            <a:pPr marL="0" indent="0">
              <a:buNone/>
            </a:pPr>
            <a:endParaRPr lang="en-US" dirty="0" smtClean="0"/>
          </a:p>
          <a:p>
            <a:r>
              <a:rPr lang="en-US" dirty="0" smtClean="0"/>
              <a:t>How to help children and youth be appropriately involved in their own health care.</a:t>
            </a:r>
          </a:p>
          <a:p>
            <a:pPr marL="0" indent="0">
              <a:buNone/>
            </a:pPr>
            <a:endParaRPr lang="en-US" dirty="0" smtClean="0"/>
          </a:p>
          <a:p>
            <a:r>
              <a:rPr lang="en-US" dirty="0" smtClean="0"/>
              <a:t>The benefits of choosing alternative options such as therapy, etc. that don’t involve psychotropic medication.</a:t>
            </a:r>
          </a:p>
          <a:p>
            <a:pPr marL="0" indent="0">
              <a:buNone/>
            </a:pPr>
            <a:endParaRPr lang="en-US" dirty="0" smtClean="0"/>
          </a:p>
          <a:p>
            <a:r>
              <a:rPr lang="en-US" dirty="0" smtClean="0"/>
              <a:t>About the risks and benefits of psychotropic medications.</a:t>
            </a:r>
          </a:p>
          <a:p>
            <a:pPr marL="0" indent="0">
              <a:buNone/>
            </a:pPr>
            <a:endParaRPr lang="en-US" dirty="0" smtClean="0"/>
          </a:p>
          <a:p>
            <a:r>
              <a:rPr lang="en-US" dirty="0" smtClean="0"/>
              <a:t>How to decide whether to allow (consent) a child or youth to take psychotropic medications.</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84</a:t>
            </a:fld>
            <a:endParaRPr lang="en-US"/>
          </a:p>
        </p:txBody>
      </p:sp>
    </p:spTree>
    <p:extLst>
      <p:ext uri="{BB962C8B-B14F-4D97-AF65-F5344CB8AC3E}">
        <p14:creationId xmlns:p14="http://schemas.microsoft.com/office/powerpoint/2010/main" val="8843674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Roles &amp; Responsibilities </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9A7CB79-F04C-440B-87EB-5F1DE63912BD}" type="slidenum">
              <a:rPr lang="en-US" smtClean="0"/>
              <a:t>85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43261" y="4191000"/>
            <a:ext cx="2657475" cy="2286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3241078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Terms Used in This Training</a:t>
            </a:r>
            <a:endParaRPr lang="en-US"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a:p>
          <a:p>
            <a:pPr marL="0" indent="0">
              <a:buNone/>
            </a:pPr>
            <a:r>
              <a:rPr lang="en-US" b="1" dirty="0" smtClean="0"/>
              <a:t>Informed consent </a:t>
            </a:r>
            <a:r>
              <a:rPr lang="en-US" dirty="0" smtClean="0"/>
              <a:t>means that you received complete information about the proposed medical or mental health treatment (including risks of the treatment or side effects) before you make a decision. Giving informed consent means making a decision about whether to agree to a medical test, treatment, procedure, or medication.</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86</a:t>
            </a:fld>
            <a:endParaRPr lang="en-US"/>
          </a:p>
        </p:txBody>
      </p:sp>
    </p:spTree>
    <p:extLst>
      <p:ext uri="{BB962C8B-B14F-4D97-AF65-F5344CB8AC3E}">
        <p14:creationId xmlns:p14="http://schemas.microsoft.com/office/powerpoint/2010/main" val="343176996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Terms Used in This Training</a:t>
            </a:r>
            <a:endParaRPr lang="en-US" dirty="0"/>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r>
              <a:rPr lang="en-US" b="1" dirty="0" smtClean="0"/>
              <a:t>Medical Consenter </a:t>
            </a:r>
            <a:r>
              <a:rPr lang="en-US" dirty="0" smtClean="0"/>
              <a:t>is a person who makes medical decisions for a child in CD custody. While children are in the custody of the Children’s Division, the Children’s Division case manager/contracted case management staff shall be </a:t>
            </a:r>
            <a:r>
              <a:rPr lang="en-US" b="1" dirty="0" smtClean="0"/>
              <a:t>primarily</a:t>
            </a:r>
            <a:r>
              <a:rPr lang="en-US" dirty="0" smtClean="0"/>
              <a:t> responsible for granting informed consent for their </a:t>
            </a:r>
            <a:r>
              <a:rPr lang="en-US" dirty="0" smtClean="0">
                <a:solidFill>
                  <a:srgbClr val="FF0000"/>
                </a:solidFill>
              </a:rPr>
              <a:t>behavioral health care and psychotropic medication</a:t>
            </a:r>
            <a:r>
              <a:rPr lang="en-US" dirty="0" smtClean="0"/>
              <a:t>. Resource providers may give informed consent for routine or standard treatment. </a:t>
            </a:r>
          </a:p>
          <a:p>
            <a:pPr marL="0" indent="0">
              <a:buNone/>
            </a:pPr>
            <a:endParaRPr lang="en-US" dirty="0" smtClean="0"/>
          </a:p>
          <a:p>
            <a:pPr marL="0" indent="0">
              <a:buNone/>
            </a:pPr>
            <a:r>
              <a:rPr lang="en-US" dirty="0" smtClean="0">
                <a:solidFill>
                  <a:srgbClr val="FF0000"/>
                </a:solidFill>
              </a:rPr>
              <a:t>Routine </a:t>
            </a:r>
            <a:r>
              <a:rPr lang="en-US" dirty="0">
                <a:solidFill>
                  <a:srgbClr val="FF0000"/>
                </a:solidFill>
              </a:rPr>
              <a:t>(Standard) Treatment - includes, but is not limited to: ordinary illnesses, routine dental care, immunizations, well child visits, preventative health services, on-going treatment for chronic medical health conditions, and necessary routine testing for those chronic conditions, such as asthma, diabetes, and ear infections</a:t>
            </a:r>
            <a:r>
              <a:rPr lang="en-US" dirty="0" smtClean="0">
                <a:solidFill>
                  <a:srgbClr val="FF0000"/>
                </a:solidFill>
              </a:rPr>
              <a:t>.</a:t>
            </a:r>
          </a:p>
          <a:p>
            <a:pPr marL="0" indent="0">
              <a:buNone/>
            </a:pPr>
            <a:endParaRPr lang="en-US" dirty="0" smtClean="0">
              <a:solidFill>
                <a:srgbClr val="FF0000"/>
              </a:solidFill>
            </a:endParaRPr>
          </a:p>
          <a:p>
            <a:pPr marL="0" indent="0">
              <a:buNone/>
            </a:pPr>
            <a:r>
              <a:rPr lang="en-US" dirty="0">
                <a:solidFill>
                  <a:srgbClr val="FF0000"/>
                </a:solidFill>
              </a:rPr>
              <a:t>Non-Routine Treatment - includes, but is not limited to: surgery, inpatient hospitalization, behavioral therapy or behavioral health services and psychiatric treatment.</a:t>
            </a:r>
            <a:endParaRPr lang="en-US" dirty="0" smtClean="0">
              <a:solidFill>
                <a:srgbClr val="FF0000"/>
              </a:solidFill>
            </a:endParaRPr>
          </a:p>
          <a:p>
            <a:pPr marL="0" indent="0">
              <a:buNone/>
            </a:pPr>
            <a:endParaRPr lang="en-US" dirty="0" smtClean="0"/>
          </a:p>
        </p:txBody>
      </p:sp>
      <p:sp>
        <p:nvSpPr>
          <p:cNvPr id="4" name="Slide Number Placeholder 3"/>
          <p:cNvSpPr>
            <a:spLocks noGrp="1"/>
          </p:cNvSpPr>
          <p:nvPr>
            <p:ph type="sldNum" sz="quarter" idx="4294967295"/>
          </p:nvPr>
        </p:nvSpPr>
        <p:spPr/>
        <p:txBody>
          <a:bodyPr/>
          <a:lstStyle/>
          <a:p>
            <a:fld id="{59A7CB79-F04C-440B-87EB-5F1DE63912BD}" type="slidenum">
              <a:rPr lang="en-US" smtClean="0"/>
              <a:t>87</a:t>
            </a:fld>
            <a:endParaRPr lang="en-US"/>
          </a:p>
        </p:txBody>
      </p:sp>
    </p:spTree>
    <p:extLst>
      <p:ext uri="{BB962C8B-B14F-4D97-AF65-F5344CB8AC3E}">
        <p14:creationId xmlns:p14="http://schemas.microsoft.com/office/powerpoint/2010/main" val="35636512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Terms Used in This Training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b="1" dirty="0" smtClean="0"/>
              <a:t>Psychotropic medications </a:t>
            </a:r>
            <a:r>
              <a:rPr lang="en-US" dirty="0" smtClean="0"/>
              <a:t>are prescribed to treat psychiatric disorders. In other words, they are medicines used to treat mental or serious behavior disorders. They are also referred to as psychoactive, psychotherapeutic, or psychiatric medications.</a:t>
            </a:r>
          </a:p>
          <a:p>
            <a:pPr marL="0" indent="0">
              <a:buNone/>
            </a:pPr>
            <a:endParaRPr lang="en-US" dirty="0"/>
          </a:p>
          <a:p>
            <a:pPr marL="0" indent="0">
              <a:buNone/>
            </a:pPr>
            <a:r>
              <a:rPr lang="en-US" b="1" dirty="0"/>
              <a:t>Resource Providers </a:t>
            </a:r>
            <a:r>
              <a:rPr lang="en-US" dirty="0"/>
              <a:t>are foster parents, relative caregivers, or residential providers. </a:t>
            </a:r>
          </a:p>
          <a:p>
            <a:pPr marL="0" indent="0">
              <a:buNone/>
            </a:pPr>
            <a:endParaRPr lang="en-US" dirty="0"/>
          </a:p>
          <a:p>
            <a:pPr marL="0" indent="0">
              <a:buNone/>
            </a:pPr>
            <a:r>
              <a:rPr lang="en-US" b="1" dirty="0"/>
              <a:t>CD custody </a:t>
            </a:r>
            <a:r>
              <a:rPr lang="en-US" dirty="0"/>
              <a:t>means Children’s Division has legal custody of a child or youth.</a:t>
            </a:r>
          </a:p>
          <a:p>
            <a:pPr marL="0" indent="0">
              <a:buNone/>
            </a:pP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88</a:t>
            </a:fld>
            <a:endParaRPr lang="en-US"/>
          </a:p>
        </p:txBody>
      </p:sp>
    </p:spTree>
    <p:extLst>
      <p:ext uri="{BB962C8B-B14F-4D97-AF65-F5344CB8AC3E}">
        <p14:creationId xmlns:p14="http://schemas.microsoft.com/office/powerpoint/2010/main" val="6564729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Terms Used in This Training</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sz="1600" b="1" dirty="0" smtClean="0"/>
          </a:p>
          <a:p>
            <a:pPr marL="0" indent="0">
              <a:buNone/>
            </a:pPr>
            <a:r>
              <a:rPr lang="en-US" sz="1600" b="1" dirty="0" smtClean="0"/>
              <a:t>Non-Pharmacological Interventions (options that don’t involved medicines)</a:t>
            </a:r>
          </a:p>
          <a:p>
            <a:pPr marL="0" indent="0">
              <a:buNone/>
            </a:pPr>
            <a:endParaRPr lang="en-US" sz="1600" b="1" dirty="0"/>
          </a:p>
          <a:p>
            <a:pPr marL="0" indent="0">
              <a:buNone/>
            </a:pPr>
            <a:r>
              <a:rPr lang="en-US" sz="1600" dirty="0" smtClean="0"/>
              <a:t>Any psychological and social therapies, and behavior strategies provided to the child or youth, are considered non-pharmacological (non-medication) interventions. </a:t>
            </a:r>
          </a:p>
          <a:p>
            <a:pPr marL="0" indent="0">
              <a:buNone/>
            </a:pPr>
            <a:endParaRPr lang="en-US" sz="1600" dirty="0"/>
          </a:p>
          <a:p>
            <a:pPr marL="0" indent="0">
              <a:buNone/>
            </a:pPr>
            <a:r>
              <a:rPr lang="en-US" sz="1600" dirty="0" smtClean="0"/>
              <a:t>In other words, non-pharmacological interventions are methods to manage behavior without the use of medicines. This may include therapy and counseling.</a:t>
            </a:r>
          </a:p>
          <a:p>
            <a:pPr marL="0" indent="0">
              <a:buNone/>
            </a:pPr>
            <a:endParaRPr lang="en-US" sz="1600" dirty="0"/>
          </a:p>
          <a:p>
            <a:pPr marL="0" indent="0">
              <a:buNone/>
            </a:pPr>
            <a:r>
              <a:rPr lang="en-US" sz="1600" dirty="0" smtClean="0"/>
              <a:t>These interventions must be considered by you, the consenter, before use of psychotropic medications. Non-medication options are specific methods a caregiver can use to help a child or youth manager behavior. </a:t>
            </a:r>
          </a:p>
          <a:p>
            <a:pPr marL="0" indent="0">
              <a:buNone/>
            </a:pPr>
            <a:endParaRPr lang="en-US" sz="1600" dirty="0" smtClean="0"/>
          </a:p>
          <a:p>
            <a:r>
              <a:rPr lang="en-US" sz="1600" dirty="0" smtClean="0"/>
              <a:t>This may include therapy and specific behavior modification strategies.</a:t>
            </a:r>
          </a:p>
          <a:p>
            <a:pPr marL="0" indent="0">
              <a:buNone/>
            </a:pPr>
            <a:endParaRPr lang="en-US" sz="1600" dirty="0" smtClean="0"/>
          </a:p>
          <a:p>
            <a:r>
              <a:rPr lang="en-US" sz="1600" dirty="0" smtClean="0"/>
              <a:t>Each child is different, so the strategies should be specific to the child’s needs and discussed with the child’s therapist or healthcare provider. </a:t>
            </a:r>
            <a:endParaRPr lang="en-US" sz="1600"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89</a:t>
            </a:fld>
            <a:endParaRPr lang="en-US"/>
          </a:p>
        </p:txBody>
      </p:sp>
    </p:spTree>
    <p:extLst>
      <p:ext uri="{BB962C8B-B14F-4D97-AF65-F5344CB8AC3E}">
        <p14:creationId xmlns:p14="http://schemas.microsoft.com/office/powerpoint/2010/main" val="2687877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DFDE6-D4D9-438F-BC2B-8667FB297CF2}"/>
              </a:ext>
            </a:extLst>
          </p:cNvPr>
          <p:cNvSpPr>
            <a:spLocks noGrp="1"/>
          </p:cNvSpPr>
          <p:nvPr>
            <p:ph type="title"/>
          </p:nvPr>
        </p:nvSpPr>
        <p:spPr>
          <a:xfrm>
            <a:off x="447473" y="457201"/>
            <a:ext cx="6603031" cy="1274322"/>
          </a:xfrm>
        </p:spPr>
        <p:txBody>
          <a:bodyPr/>
          <a:lstStyle/>
          <a:p>
            <a:r>
              <a:rPr lang="en-US" dirty="0"/>
              <a:t>Characteristics for</a:t>
            </a:r>
            <a:br>
              <a:rPr lang="en-US" dirty="0"/>
            </a:br>
            <a:r>
              <a:rPr lang="en-US" dirty="0"/>
              <a:t>mental health considerations</a:t>
            </a:r>
          </a:p>
        </p:txBody>
      </p:sp>
      <p:pic>
        <p:nvPicPr>
          <p:cNvPr id="4" name="Picture 3">
            <a:extLst>
              <a:ext uri="{FF2B5EF4-FFF2-40B4-BE49-F238E27FC236}">
                <a16:creationId xmlns:a16="http://schemas.microsoft.com/office/drawing/2014/main" id="{1797E7BB-9389-43A5-92D3-71FF0C8B957B}"/>
              </a:ext>
              <a:ext uri="{C183D7F6-B498-43B3-948B-1728B52AA6E4}">
                <adec:decorative xmlns=""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50505" y="489904"/>
            <a:ext cx="1646021" cy="1241619"/>
          </a:xfrm>
          <a:prstGeom prst="rect">
            <a:avLst/>
          </a:prstGeom>
        </p:spPr>
      </p:pic>
      <p:sp>
        <p:nvSpPr>
          <p:cNvPr id="5" name="TextBox 4">
            <a:extLst>
              <a:ext uri="{FF2B5EF4-FFF2-40B4-BE49-F238E27FC236}">
                <a16:creationId xmlns:a16="http://schemas.microsoft.com/office/drawing/2014/main" id="{3640CE62-66D0-444B-A283-97F5DB45C9D5}"/>
              </a:ext>
            </a:extLst>
          </p:cNvPr>
          <p:cNvSpPr txBox="1"/>
          <p:nvPr/>
        </p:nvSpPr>
        <p:spPr>
          <a:xfrm>
            <a:off x="327256" y="2459504"/>
            <a:ext cx="8417295" cy="3181384"/>
          </a:xfrm>
          <a:prstGeom prst="rect">
            <a:avLst/>
          </a:prstGeom>
          <a:noFill/>
        </p:spPr>
        <p:txBody>
          <a:bodyPr wrap="square" rtlCol="0">
            <a:spAutoFit/>
          </a:bodyPr>
          <a:lstStyle/>
          <a:p>
            <a:r>
              <a:rPr lang="en-US" sz="2000" b="1" u="sng" dirty="0"/>
              <a:t>Committed</a:t>
            </a:r>
            <a:r>
              <a:rPr lang="en-US" sz="2000" b="1" i="0" u="sng" strike="noStrike" baseline="0" dirty="0"/>
              <a:t>:</a:t>
            </a: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Parents are dedicated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 a child, sticking with them no matter how difficult the       journey. </a:t>
            </a:r>
            <a:endPar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Parents c</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arefully and consciously consider the requirements of parenting a child and understand that it is not about fulfilling their own parental needs.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Parents recognize the role may not offer much validation or reinforcement of</a:t>
            </a: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their skills and talents but are willing to commit to the long-term work of unconditional parenting and promoting the child’s well-being.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Parents believe in commitment and can persevere in the face of adversity.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000" b="0" i="0" u="none" strike="noStrike" baseline="0" dirty="0">
              <a:solidFill>
                <a:srgbClr val="000000"/>
              </a:solidFill>
            </a:endParaRPr>
          </a:p>
        </p:txBody>
      </p:sp>
      <p:sp>
        <p:nvSpPr>
          <p:cNvPr id="2" name="Slide Number Placeholder 1">
            <a:extLst>
              <a:ext uri="{FF2B5EF4-FFF2-40B4-BE49-F238E27FC236}">
                <a16:creationId xmlns:a16="http://schemas.microsoft.com/office/drawing/2014/main" id="{9A1937A1-8334-4A2D-A512-FAAE1B266E4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73137DE-5778-4973-8EC8-21DEEF19827C}" type="slidenum">
              <a:rPr kumimoji="0" lang="en-US" sz="825" b="0" i="0" u="none" strike="noStrike" kern="1200" cap="none" spc="0" normalizeH="0" baseline="0" noProof="0" smtClean="0">
                <a:ln>
                  <a:noFill/>
                </a:ln>
                <a:solidFill>
                  <a:srgbClr val="FFFFFF"/>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825"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3044137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Medical Consenter?</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smtClean="0"/>
              <a:t>A medical consenter is Children’s Division or contracted case management staff or the resource provider for a child in the custody of the Children’s Division. Once a youth has reached 18 years of age, the ability to give consent or refuse treatment shall transfer from case manager to the youth </a:t>
            </a:r>
            <a:r>
              <a:rPr lang="en-US" dirty="0" smtClean="0">
                <a:solidFill>
                  <a:srgbClr val="FF0000"/>
                </a:solidFill>
              </a:rPr>
              <a:t>unless a court order prevents the youth from being their own consenter after the age of 18</a:t>
            </a:r>
            <a:r>
              <a:rPr lang="en-US" dirty="0" smtClean="0"/>
              <a:t>.</a:t>
            </a:r>
          </a:p>
          <a:p>
            <a:pPr marL="0" indent="0">
              <a:buNone/>
            </a:pPr>
            <a:endParaRPr lang="en-US" dirty="0"/>
          </a:p>
          <a:p>
            <a:pPr marL="0" indent="0">
              <a:buNone/>
            </a:pPr>
            <a:r>
              <a:rPr lang="en-US" dirty="0" smtClean="0"/>
              <a:t>A medical consenter is the person who decides whether or not to approve medical, dental, eye care and behavioral health (mental health) care for children in Children’s Division custody.</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90</a:t>
            </a:fld>
            <a:endParaRPr lang="en-US"/>
          </a:p>
        </p:txBody>
      </p:sp>
    </p:spTree>
    <p:extLst>
      <p:ext uri="{BB962C8B-B14F-4D97-AF65-F5344CB8AC3E}">
        <p14:creationId xmlns:p14="http://schemas.microsoft.com/office/powerpoint/2010/main" val="37567099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of a Medical Consenter</a:t>
            </a:r>
            <a:endParaRPr lang="en-US" dirty="0"/>
          </a:p>
        </p:txBody>
      </p:sp>
      <p:sp>
        <p:nvSpPr>
          <p:cNvPr id="3" name="Content Placeholder 2"/>
          <p:cNvSpPr>
            <a:spLocks noGrp="1"/>
          </p:cNvSpPr>
          <p:nvPr>
            <p:ph idx="1"/>
          </p:nvPr>
        </p:nvSpPr>
        <p:spPr/>
        <p:txBody>
          <a:bodyPr>
            <a:normAutofit/>
          </a:bodyPr>
          <a:lstStyle/>
          <a:p>
            <a:pPr marL="0" indent="0">
              <a:buNone/>
            </a:pPr>
            <a:endParaRPr lang="en-US" b="1" dirty="0" smtClean="0"/>
          </a:p>
          <a:p>
            <a:pPr>
              <a:buFont typeface="Wingdings" panose="05000000000000000000" pitchFamily="2" charset="2"/>
              <a:buChar char="v"/>
            </a:pPr>
            <a:r>
              <a:rPr lang="en-US" b="1" dirty="0" smtClean="0"/>
              <a:t>Know the Child or Youth’s Health Care Needs</a:t>
            </a:r>
          </a:p>
          <a:p>
            <a:pPr marL="0" indent="0">
              <a:buNone/>
            </a:pPr>
            <a:endParaRPr lang="en-US" dirty="0" smtClean="0"/>
          </a:p>
          <a:p>
            <a:pPr marL="0" indent="0">
              <a:buNone/>
            </a:pPr>
            <a:r>
              <a:rPr lang="en-US" dirty="0" smtClean="0"/>
              <a:t>This includes:</a:t>
            </a:r>
          </a:p>
          <a:p>
            <a:r>
              <a:rPr lang="en-US" dirty="0" smtClean="0"/>
              <a:t>Current health conditions and needs</a:t>
            </a:r>
          </a:p>
          <a:p>
            <a:r>
              <a:rPr lang="en-US" dirty="0" smtClean="0"/>
              <a:t>Health care history (if known)</a:t>
            </a:r>
          </a:p>
          <a:p>
            <a:r>
              <a:rPr lang="en-US" dirty="0" smtClean="0"/>
              <a:t>New appointments</a:t>
            </a:r>
          </a:p>
          <a:p>
            <a:r>
              <a:rPr lang="en-US" dirty="0" smtClean="0"/>
              <a:t>Any changes in health conditions or treatment</a:t>
            </a:r>
          </a:p>
          <a:p>
            <a:pPr marL="0" indent="0">
              <a:buNone/>
            </a:pPr>
            <a:endParaRPr lang="en-US" dirty="0" smtClean="0"/>
          </a:p>
          <a:p>
            <a:pPr marL="0" indent="0">
              <a:buNone/>
            </a:pPr>
            <a:r>
              <a:rPr lang="en-US" dirty="0" smtClean="0"/>
              <a:t>You can get this information from the:</a:t>
            </a:r>
          </a:p>
          <a:p>
            <a:r>
              <a:rPr lang="en-US" dirty="0" smtClean="0"/>
              <a:t>Children’s Division or contracted case manager</a:t>
            </a:r>
          </a:p>
          <a:p>
            <a:r>
              <a:rPr lang="en-US" dirty="0" smtClean="0"/>
              <a:t>Previous caregiver or healthcare provider</a:t>
            </a:r>
          </a:p>
          <a:p>
            <a:r>
              <a:rPr lang="en-US" dirty="0" smtClean="0"/>
              <a:t>The child, youth or birth family</a:t>
            </a:r>
            <a:endParaRPr lang="en-US" dirty="0"/>
          </a:p>
          <a:p>
            <a:pPr marL="0" indent="0">
              <a:buNone/>
            </a:pPr>
            <a:endParaRPr lang="en-US" dirty="0" smtClean="0"/>
          </a:p>
          <a:p>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91</a:t>
            </a:fld>
            <a:endParaRPr lang="en-US"/>
          </a:p>
        </p:txBody>
      </p:sp>
    </p:spTree>
    <p:extLst>
      <p:ext uri="{BB962C8B-B14F-4D97-AF65-F5344CB8AC3E}">
        <p14:creationId xmlns:p14="http://schemas.microsoft.com/office/powerpoint/2010/main" val="28867032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
            </a:r>
            <a:br>
              <a:rPr lang="en-US" sz="2800" dirty="0" smtClean="0"/>
            </a:br>
            <a:r>
              <a:rPr lang="en-US" sz="2800" dirty="0"/>
              <a:t/>
            </a:r>
            <a:br>
              <a:rPr lang="en-US" sz="2800" dirty="0"/>
            </a:br>
            <a:r>
              <a:rPr lang="en-US" sz="2800" dirty="0" smtClean="0"/>
              <a:t/>
            </a:r>
            <a:br>
              <a:rPr lang="en-US" sz="2800" dirty="0" smtClean="0"/>
            </a:br>
            <a:r>
              <a:rPr lang="en-US" sz="4800" dirty="0"/>
              <a:t>Responsibilities Look Like…</a:t>
            </a:r>
            <a:r>
              <a:rPr lang="en-US" sz="2800" dirty="0"/>
              <a:t/>
            </a:r>
            <a:br>
              <a:rPr lang="en-US" sz="2800" dirty="0"/>
            </a:br>
            <a:endParaRPr lang="en-US" sz="2800" dirty="0"/>
          </a:p>
        </p:txBody>
      </p:sp>
      <p:sp>
        <p:nvSpPr>
          <p:cNvPr id="3" name="Content Placeholder 2"/>
          <p:cNvSpPr>
            <a:spLocks noGrp="1"/>
          </p:cNvSpPr>
          <p:nvPr>
            <p:ph idx="1"/>
          </p:nvPr>
        </p:nvSpPr>
        <p:spPr>
          <a:xfrm>
            <a:off x="457200" y="990600"/>
            <a:ext cx="8229600" cy="5135563"/>
          </a:xfrm>
        </p:spPr>
        <p:txBody>
          <a:bodyPr/>
          <a:lstStyle/>
          <a:p>
            <a:pPr marL="0" indent="0" algn="ctr">
              <a:buNone/>
            </a:pPr>
            <a:r>
              <a:rPr lang="en-US" sz="2800" dirty="0">
                <a:solidFill>
                  <a:srgbClr val="2F5897"/>
                </a:solidFill>
                <a:effectLst>
                  <a:outerShdw blurRad="63500" dist="38100" dir="5400000" algn="t" rotWithShape="0">
                    <a:prstClr val="black">
                      <a:alpha val="25000"/>
                    </a:prstClr>
                  </a:outerShdw>
                </a:effectLst>
                <a:latin typeface="Palatino Linotype"/>
                <a:ea typeface="+mj-ea"/>
                <a:cs typeface="+mj-cs"/>
              </a:rPr>
              <a:t>Taking Part in the Child’s Medical </a:t>
            </a:r>
            <a:r>
              <a:rPr lang="en-US" sz="2800" dirty="0" smtClean="0">
                <a:solidFill>
                  <a:srgbClr val="2F5897"/>
                </a:solidFill>
                <a:effectLst>
                  <a:outerShdw blurRad="63500" dist="38100" dir="5400000" algn="t" rotWithShape="0">
                    <a:prstClr val="black">
                      <a:alpha val="25000"/>
                    </a:prstClr>
                  </a:outerShdw>
                </a:effectLst>
                <a:latin typeface="Palatino Linotype"/>
                <a:ea typeface="+mj-ea"/>
                <a:cs typeface="+mj-cs"/>
              </a:rPr>
              <a:t>Appointments</a:t>
            </a:r>
          </a:p>
          <a:p>
            <a:pPr marL="0" indent="0">
              <a:buNone/>
            </a:pPr>
            <a:endParaRPr lang="en-US" dirty="0" smtClean="0"/>
          </a:p>
          <a:p>
            <a:r>
              <a:rPr lang="en-US" dirty="0" smtClean="0"/>
              <a:t>Whomever the consenter – case manager or resource provider, should take part in the child’s health care appointments. </a:t>
            </a:r>
          </a:p>
          <a:p>
            <a:pPr marL="0" indent="0">
              <a:buNone/>
            </a:pPr>
            <a:endParaRPr lang="en-US" dirty="0" smtClean="0"/>
          </a:p>
          <a:p>
            <a:r>
              <a:rPr lang="en-US" dirty="0" smtClean="0"/>
              <a:t>These appointments may be occurring for varying purposes:</a:t>
            </a:r>
          </a:p>
          <a:p>
            <a:pPr lvl="1"/>
            <a:r>
              <a:rPr lang="en-US" dirty="0" smtClean="0"/>
              <a:t>Preventive care</a:t>
            </a:r>
          </a:p>
          <a:p>
            <a:pPr lvl="1"/>
            <a:r>
              <a:rPr lang="en-US" dirty="0" smtClean="0"/>
              <a:t>Ongoing behavioral health</a:t>
            </a:r>
          </a:p>
          <a:p>
            <a:pPr lvl="1"/>
            <a:r>
              <a:rPr lang="en-US" dirty="0" smtClean="0"/>
              <a:t>Medication management including any psychotropic medication</a:t>
            </a:r>
          </a:p>
          <a:p>
            <a:pPr lvl="1"/>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92</a:t>
            </a:fld>
            <a:endParaRPr lang="en-US"/>
          </a:p>
        </p:txBody>
      </p:sp>
    </p:spTree>
    <p:extLst>
      <p:ext uri="{BB962C8B-B14F-4D97-AF65-F5344CB8AC3E}">
        <p14:creationId xmlns:p14="http://schemas.microsoft.com/office/powerpoint/2010/main" val="57634816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2F5897"/>
                </a:solidFill>
              </a:rPr>
              <a:t>Responsibilities Look Like…</a:t>
            </a:r>
            <a:r>
              <a:rPr lang="en-US" sz="2800" dirty="0">
                <a:solidFill>
                  <a:srgbClr val="2F5897"/>
                </a:solidFill>
              </a:rPr>
              <a:t/>
            </a:r>
            <a:br>
              <a:rPr lang="en-US" sz="2800" dirty="0">
                <a:solidFill>
                  <a:srgbClr val="2F5897"/>
                </a:solidFill>
              </a:rPr>
            </a:br>
            <a:endParaRPr lang="en-US" dirty="0"/>
          </a:p>
        </p:txBody>
      </p:sp>
      <p:sp>
        <p:nvSpPr>
          <p:cNvPr id="3" name="Content Placeholder 2"/>
          <p:cNvSpPr>
            <a:spLocks noGrp="1"/>
          </p:cNvSpPr>
          <p:nvPr>
            <p:ph idx="1"/>
          </p:nvPr>
        </p:nvSpPr>
        <p:spPr>
          <a:xfrm>
            <a:off x="457200" y="1066800"/>
            <a:ext cx="8229600" cy="5059363"/>
          </a:xfrm>
        </p:spPr>
        <p:txBody>
          <a:bodyPr/>
          <a:lstStyle/>
          <a:p>
            <a:pPr marL="0" indent="0" algn="ctr">
              <a:buNone/>
            </a:pPr>
            <a:r>
              <a:rPr lang="en-US" sz="2800" dirty="0">
                <a:solidFill>
                  <a:srgbClr val="2F5897"/>
                </a:solidFill>
                <a:effectLst>
                  <a:outerShdw blurRad="63500" dist="38100" dir="5400000" algn="t" rotWithShape="0">
                    <a:prstClr val="black">
                      <a:alpha val="25000"/>
                    </a:prstClr>
                  </a:outerShdw>
                </a:effectLst>
                <a:latin typeface="Palatino Linotype"/>
                <a:ea typeface="+mj-ea"/>
                <a:cs typeface="+mj-cs"/>
              </a:rPr>
              <a:t>Providing Your Emergency Contact </a:t>
            </a:r>
            <a:r>
              <a:rPr lang="en-US" sz="2800" dirty="0" smtClean="0">
                <a:solidFill>
                  <a:srgbClr val="2F5897"/>
                </a:solidFill>
                <a:effectLst>
                  <a:outerShdw blurRad="63500" dist="38100" dir="5400000" algn="t" rotWithShape="0">
                    <a:prstClr val="black">
                      <a:alpha val="25000"/>
                    </a:prstClr>
                  </a:outerShdw>
                </a:effectLst>
                <a:latin typeface="Palatino Linotype"/>
                <a:ea typeface="+mj-ea"/>
                <a:cs typeface="+mj-cs"/>
              </a:rPr>
              <a:t>Details</a:t>
            </a:r>
          </a:p>
          <a:p>
            <a:pPr marL="0" indent="0" algn="ctr">
              <a:buNone/>
            </a:pPr>
            <a:endParaRPr lang="en-US" dirty="0" smtClean="0"/>
          </a:p>
          <a:p>
            <a:pPr marL="0" indent="0" algn="ctr">
              <a:buNone/>
            </a:pPr>
            <a:r>
              <a:rPr lang="en-US" dirty="0" smtClean="0"/>
              <a:t>You should share your phone number with schools and other caregivers of the child or youth, in case your consent is needed in an emergency situation.</a:t>
            </a:r>
          </a:p>
          <a:p>
            <a:pPr marL="0" indent="0">
              <a:buNone/>
            </a:pPr>
            <a:endParaRPr lang="en-US" dirty="0"/>
          </a:p>
          <a:p>
            <a:pPr marL="0" indent="0" algn="ctr">
              <a:buNone/>
            </a:pP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93</a:t>
            </a:fld>
            <a:endParaRPr lang="en-US"/>
          </a:p>
        </p:txBody>
      </p:sp>
    </p:spTree>
    <p:extLst>
      <p:ext uri="{BB962C8B-B14F-4D97-AF65-F5344CB8AC3E}">
        <p14:creationId xmlns:p14="http://schemas.microsoft.com/office/powerpoint/2010/main" val="55728198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2F5897"/>
                </a:solidFill>
              </a:rPr>
              <a:t>Responsibilities Look Like…</a:t>
            </a:r>
            <a:r>
              <a:rPr lang="en-US" sz="2800" dirty="0">
                <a:solidFill>
                  <a:srgbClr val="2F5897"/>
                </a:solidFill>
              </a:rPr>
              <a:t/>
            </a:r>
            <a:br>
              <a:rPr lang="en-US" sz="2800" dirty="0">
                <a:solidFill>
                  <a:srgbClr val="2F5897"/>
                </a:solidFill>
              </a:rPr>
            </a:br>
            <a:endParaRPr lang="en-US" sz="1800" dirty="0"/>
          </a:p>
        </p:txBody>
      </p:sp>
      <p:sp>
        <p:nvSpPr>
          <p:cNvPr id="3" name="Content Placeholder 2"/>
          <p:cNvSpPr>
            <a:spLocks noGrp="1"/>
          </p:cNvSpPr>
          <p:nvPr>
            <p:ph idx="1"/>
          </p:nvPr>
        </p:nvSpPr>
        <p:spPr>
          <a:xfrm>
            <a:off x="457200" y="1066800"/>
            <a:ext cx="8229600" cy="5334000"/>
          </a:xfrm>
        </p:spPr>
        <p:txBody>
          <a:bodyPr>
            <a:normAutofit fontScale="92500" lnSpcReduction="20000"/>
          </a:bodyPr>
          <a:lstStyle/>
          <a:p>
            <a:pPr marL="0" indent="0" algn="ctr">
              <a:buNone/>
            </a:pPr>
            <a:r>
              <a:rPr lang="en-US" sz="3000" dirty="0" smtClean="0">
                <a:solidFill>
                  <a:srgbClr val="2F5897"/>
                </a:solidFill>
                <a:effectLst>
                  <a:outerShdw blurRad="63500" dist="38100" dir="5400000" algn="t" rotWithShape="0">
                    <a:prstClr val="black">
                      <a:alpha val="25000"/>
                    </a:prstClr>
                  </a:outerShdw>
                </a:effectLst>
                <a:latin typeface="Palatino Linotype"/>
                <a:ea typeface="+mj-ea"/>
                <a:cs typeface="+mj-cs"/>
              </a:rPr>
              <a:t>Making Sure Regular Office Visits Are Maintained By the Child With the Doctor Prescribing the Psychotropic Medication</a:t>
            </a:r>
          </a:p>
          <a:p>
            <a:pPr marL="0" indent="0">
              <a:buNone/>
            </a:pPr>
            <a:endParaRPr lang="en-US" sz="2000" dirty="0" smtClean="0">
              <a:solidFill>
                <a:srgbClr val="2F5897"/>
              </a:solidFill>
              <a:latin typeface="Palatino Linotype"/>
              <a:ea typeface="+mj-ea"/>
              <a:cs typeface="+mj-cs"/>
            </a:endParaRPr>
          </a:p>
          <a:p>
            <a:pPr marL="0" indent="0">
              <a:buNone/>
            </a:pPr>
            <a:r>
              <a:rPr lang="en-US" sz="2000" dirty="0"/>
              <a:t>You should </a:t>
            </a:r>
            <a:r>
              <a:rPr lang="en-US" sz="2000" dirty="0" smtClean="0"/>
              <a:t>make sure that the child prescribed the psychotropic medication has an office visit with the prescribing physician, physician assistant, or advanced practice nurse regularly to allow the healthcare provider to:</a:t>
            </a:r>
          </a:p>
          <a:p>
            <a:pPr marL="0" indent="0">
              <a:buNone/>
            </a:pPr>
            <a:endParaRPr lang="en-US" sz="2000" dirty="0" smtClean="0"/>
          </a:p>
          <a:p>
            <a:r>
              <a:rPr lang="en-US" sz="2000" dirty="0" smtClean="0"/>
              <a:t>Properly monitor for side effects of the medicine</a:t>
            </a:r>
          </a:p>
          <a:p>
            <a:pPr marL="0" indent="0">
              <a:buNone/>
            </a:pPr>
            <a:endParaRPr lang="en-US" sz="2000" dirty="0"/>
          </a:p>
          <a:p>
            <a:r>
              <a:rPr lang="en-US" sz="2000" dirty="0" smtClean="0"/>
              <a:t>Figure out whether the medicine is helping</a:t>
            </a:r>
          </a:p>
          <a:p>
            <a:pPr marL="0" indent="0">
              <a:buNone/>
            </a:pPr>
            <a:endParaRPr lang="en-US" sz="2000" dirty="0"/>
          </a:p>
          <a:p>
            <a:r>
              <a:rPr lang="en-US" sz="2000" dirty="0" smtClean="0"/>
              <a:t>Decide whether continued use of the medicine is recommended</a:t>
            </a:r>
          </a:p>
          <a:p>
            <a:pPr marL="0" indent="0">
              <a:buNone/>
            </a:pPr>
            <a:endParaRPr lang="en-US" sz="2000" dirty="0" smtClean="0"/>
          </a:p>
          <a:p>
            <a:pPr lvl="1"/>
            <a:r>
              <a:rPr lang="en-US" sz="1700" dirty="0" smtClean="0"/>
              <a:t>Once informed consent has been provided, the case manager, in consultation with their supervisor, should revisit the decision at least once every three months to determine whether continuation of the treatment or medication is in the youth’s best interest.</a:t>
            </a:r>
          </a:p>
          <a:p>
            <a:pPr marL="0" indent="0">
              <a:buNone/>
            </a:pPr>
            <a:endParaRPr lang="en-US" sz="2000" dirty="0" smtClean="0">
              <a:solidFill>
                <a:srgbClr val="2F5897"/>
              </a:solidFill>
              <a:effectLst>
                <a:outerShdw blurRad="63500" dist="38100" dir="5400000" algn="t" rotWithShape="0">
                  <a:prstClr val="black">
                    <a:alpha val="25000"/>
                  </a:prstClr>
                </a:outerShdw>
              </a:effectLst>
              <a:latin typeface="Palatino Linotype"/>
              <a:ea typeface="+mj-ea"/>
              <a:cs typeface="+mj-cs"/>
            </a:endParaRPr>
          </a:p>
          <a:p>
            <a:pPr marL="0" indent="0" algn="ctr">
              <a:buNone/>
            </a:pPr>
            <a:endParaRPr lang="en-US" sz="2000"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94</a:t>
            </a:fld>
            <a:endParaRPr lang="en-US"/>
          </a:p>
        </p:txBody>
      </p:sp>
    </p:spTree>
    <p:extLst>
      <p:ext uri="{BB962C8B-B14F-4D97-AF65-F5344CB8AC3E}">
        <p14:creationId xmlns:p14="http://schemas.microsoft.com/office/powerpoint/2010/main" val="41607025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2F5897"/>
                </a:solidFill>
              </a:rPr>
              <a:t>Responsibilities Look Like</a:t>
            </a:r>
            <a:r>
              <a:rPr lang="en-US" sz="4800" dirty="0" smtClean="0">
                <a:solidFill>
                  <a:srgbClr val="2F5897"/>
                </a:solidFill>
              </a:rPr>
              <a:t>…</a:t>
            </a:r>
            <a:br>
              <a:rPr lang="en-US" sz="4800" dirty="0" smtClean="0">
                <a:solidFill>
                  <a:srgbClr val="2F5897"/>
                </a:solidFill>
              </a:rPr>
            </a:b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marL="0" indent="0" algn="ctr">
              <a:buNone/>
            </a:pPr>
            <a:r>
              <a:rPr lang="en-US" sz="2800" dirty="0" smtClean="0">
                <a:solidFill>
                  <a:srgbClr val="2F5897"/>
                </a:solidFill>
                <a:effectLst>
                  <a:outerShdw blurRad="63500" dist="38100" dir="5400000" algn="t" rotWithShape="0">
                    <a:prstClr val="black">
                      <a:alpha val="25000"/>
                    </a:prstClr>
                  </a:outerShdw>
                </a:effectLst>
                <a:latin typeface="Palatino Linotype"/>
              </a:rPr>
              <a:t>Documentation of Informed Consent Decisions</a:t>
            </a:r>
          </a:p>
          <a:p>
            <a:pPr marL="0" indent="0" algn="ctr">
              <a:buNone/>
            </a:pPr>
            <a:endParaRPr lang="en-US" dirty="0">
              <a:solidFill>
                <a:srgbClr val="2F5897"/>
              </a:solidFill>
              <a:effectLst>
                <a:outerShdw blurRad="63500" dist="38100" dir="5400000" algn="t" rotWithShape="0">
                  <a:prstClr val="black">
                    <a:alpha val="25000"/>
                  </a:prstClr>
                </a:outerShdw>
              </a:effectLst>
              <a:latin typeface="Palatino Linotype"/>
            </a:endParaRPr>
          </a:p>
          <a:p>
            <a:pPr marL="0" indent="0">
              <a:buNone/>
            </a:pPr>
            <a:r>
              <a:rPr lang="en-US" dirty="0" smtClean="0"/>
              <a:t>Case managers shall document in FACES and the medical record within the child’s file.</a:t>
            </a:r>
          </a:p>
          <a:p>
            <a:pPr marL="0" indent="0">
              <a:buNone/>
            </a:pPr>
            <a:endParaRPr lang="en-US" dirty="0"/>
          </a:p>
          <a:p>
            <a:pPr marL="0" indent="0">
              <a:buNone/>
            </a:pPr>
            <a:r>
              <a:rPr lang="en-US" dirty="0" smtClean="0"/>
              <a:t>The medical consenter may be asked by the healthcare provider to document their consent or refusal to treatment on a form offered by the provider. If this occurs, the medical consenter should request a written copy of the consent documentation from the healthcare provider to be saved in the child’s medical record.</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95</a:t>
            </a:fld>
            <a:endParaRPr lang="en-US"/>
          </a:p>
        </p:txBody>
      </p:sp>
    </p:spTree>
    <p:extLst>
      <p:ext uri="{BB962C8B-B14F-4D97-AF65-F5344CB8AC3E}">
        <p14:creationId xmlns:p14="http://schemas.microsoft.com/office/powerpoint/2010/main" val="333773526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As a Resource Provider, Responsibilities Look Like…</a:t>
            </a:r>
            <a:endParaRPr lang="en-US" sz="4800" dirty="0"/>
          </a:p>
        </p:txBody>
      </p:sp>
      <p:sp>
        <p:nvSpPr>
          <p:cNvPr id="3" name="Content Placeholder 2"/>
          <p:cNvSpPr>
            <a:spLocks noGrp="1"/>
          </p:cNvSpPr>
          <p:nvPr>
            <p:ph idx="1"/>
          </p:nvPr>
        </p:nvSpPr>
        <p:spPr/>
        <p:txBody>
          <a:bodyPr>
            <a:normAutofit fontScale="92500"/>
          </a:bodyPr>
          <a:lstStyle/>
          <a:p>
            <a:pPr marL="0" lvl="0" indent="0" algn="ctr">
              <a:buNone/>
            </a:pPr>
            <a:r>
              <a:rPr lang="en-US" sz="2800" dirty="0" smtClean="0">
                <a:solidFill>
                  <a:srgbClr val="2F5897"/>
                </a:solidFill>
                <a:effectLst>
                  <a:outerShdw blurRad="63500" dist="38100" dir="5400000" algn="t" rotWithShape="0">
                    <a:prstClr val="black">
                      <a:alpha val="25000"/>
                    </a:prstClr>
                  </a:outerShdw>
                </a:effectLst>
                <a:latin typeface="Palatino Linotype"/>
              </a:rPr>
              <a:t>Providing the Case Manager a Summary of the Child’s Medical Care</a:t>
            </a:r>
          </a:p>
          <a:p>
            <a:pPr marL="0" lvl="0" indent="0" algn="ctr">
              <a:buNone/>
            </a:pPr>
            <a:endParaRPr lang="en-US" sz="2800" dirty="0">
              <a:solidFill>
                <a:srgbClr val="2F5897"/>
              </a:solidFill>
              <a:effectLst>
                <a:outerShdw blurRad="63500" dist="38100" dir="5400000" algn="t" rotWithShape="0">
                  <a:prstClr val="black">
                    <a:alpha val="25000"/>
                  </a:prstClr>
                </a:outerShdw>
              </a:effectLst>
              <a:latin typeface="Palatino Linotype"/>
            </a:endParaRPr>
          </a:p>
          <a:p>
            <a:r>
              <a:rPr lang="en-US" sz="2800" dirty="0" smtClean="0"/>
              <a:t>You should give regular updates on the child’s medical and behavioral health to the Children’s Division or contracted case manager. </a:t>
            </a:r>
            <a:endParaRPr lang="en-US" sz="2800" dirty="0"/>
          </a:p>
          <a:p>
            <a:pPr marL="0" indent="0">
              <a:buNone/>
            </a:pPr>
            <a:endParaRPr lang="en-US" sz="2800" dirty="0"/>
          </a:p>
          <a:p>
            <a:r>
              <a:rPr lang="en-US" sz="2800" dirty="0" smtClean="0"/>
              <a:t>You should utilize and document informed consent decisions in the Monthly Medical Log (CD-265).</a:t>
            </a:r>
            <a:endParaRPr lang="en-US" sz="2800" dirty="0"/>
          </a:p>
          <a:p>
            <a:pPr marL="0" lvl="0" indent="0">
              <a:buNone/>
            </a:pPr>
            <a:endParaRPr lang="en-US" sz="2800" dirty="0">
              <a:solidFill>
                <a:srgbClr val="2F5897"/>
              </a:solidFill>
              <a:effectLst>
                <a:outerShdw blurRad="63500" dist="38100" dir="5400000" algn="t" rotWithShape="0">
                  <a:prstClr val="black">
                    <a:alpha val="25000"/>
                  </a:prstClr>
                </a:outerShdw>
              </a:effectLst>
              <a:latin typeface="Palatino Linotype"/>
            </a:endParaRPr>
          </a:p>
          <a:p>
            <a:pPr marL="0" indent="0">
              <a:buNone/>
            </a:pP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96</a:t>
            </a:fld>
            <a:endParaRPr lang="en-US"/>
          </a:p>
        </p:txBody>
      </p:sp>
    </p:spTree>
    <p:extLst>
      <p:ext uri="{BB962C8B-B14F-4D97-AF65-F5344CB8AC3E}">
        <p14:creationId xmlns:p14="http://schemas.microsoft.com/office/powerpoint/2010/main" val="42043057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2F5897"/>
                </a:solidFill>
              </a:rPr>
              <a:t>As a Resource Provider, Responsibilities Look Like…</a:t>
            </a:r>
            <a:endParaRPr lang="en-US" dirty="0"/>
          </a:p>
        </p:txBody>
      </p:sp>
      <p:sp>
        <p:nvSpPr>
          <p:cNvPr id="3" name="Content Placeholder 2"/>
          <p:cNvSpPr>
            <a:spLocks noGrp="1"/>
          </p:cNvSpPr>
          <p:nvPr>
            <p:ph idx="1"/>
          </p:nvPr>
        </p:nvSpPr>
        <p:spPr/>
        <p:txBody>
          <a:bodyPr>
            <a:normAutofit/>
          </a:bodyPr>
          <a:lstStyle/>
          <a:p>
            <a:pPr marL="0" lvl="0" indent="0" algn="ctr">
              <a:buNone/>
            </a:pPr>
            <a:r>
              <a:rPr lang="en-US" dirty="0" smtClean="0">
                <a:solidFill>
                  <a:srgbClr val="2F5897"/>
                </a:solidFill>
                <a:effectLst>
                  <a:outerShdw blurRad="63500" dist="38100" dir="5400000" algn="t" rotWithShape="0">
                    <a:prstClr val="black">
                      <a:alpha val="25000"/>
                    </a:prstClr>
                  </a:outerShdw>
                </a:effectLst>
                <a:latin typeface="Palatino Linotype"/>
              </a:rPr>
              <a:t>Informing the Case Manager Promptly About Any Serious Medical Condition</a:t>
            </a:r>
          </a:p>
          <a:p>
            <a:pPr marL="0" lvl="0" indent="0" algn="ctr">
              <a:buNone/>
            </a:pPr>
            <a:endParaRPr lang="en-US" dirty="0">
              <a:solidFill>
                <a:srgbClr val="2F5897"/>
              </a:solidFill>
              <a:effectLst>
                <a:outerShdw blurRad="63500" dist="38100" dir="5400000" algn="t" rotWithShape="0">
                  <a:prstClr val="black">
                    <a:alpha val="25000"/>
                  </a:prstClr>
                </a:outerShdw>
              </a:effectLst>
              <a:latin typeface="Palatino Linotype"/>
            </a:endParaRPr>
          </a:p>
          <a:p>
            <a:pPr marL="0" lvl="0" indent="0">
              <a:buNone/>
            </a:pPr>
            <a:r>
              <a:rPr lang="en-US" dirty="0" smtClean="0"/>
              <a:t>You must tell the Children’s Division/contracted case manager about any serious medical condition immediately.</a:t>
            </a:r>
          </a:p>
          <a:p>
            <a:pPr marL="0" lvl="0" indent="0">
              <a:buNone/>
            </a:pPr>
            <a:endParaRPr lang="en-US" dirty="0" smtClean="0"/>
          </a:p>
          <a:p>
            <a:pPr marL="0" lvl="0" indent="0">
              <a:buNone/>
            </a:pPr>
            <a:r>
              <a:rPr lang="en-US" dirty="0" smtClean="0"/>
              <a:t>Examples of medical conditions that need to be reported as soon as possible are:</a:t>
            </a:r>
          </a:p>
          <a:p>
            <a:pPr marL="0" lvl="0" indent="0">
              <a:buNone/>
            </a:pPr>
            <a:endParaRPr lang="en-US" dirty="0" smtClean="0"/>
          </a:p>
          <a:p>
            <a:r>
              <a:rPr lang="en-US" dirty="0" smtClean="0"/>
              <a:t>Injuries or illnesses that are life threatening or could have long-term health consequences, including hospitalization for surgery.</a:t>
            </a:r>
            <a:endParaRPr lang="en-US" dirty="0"/>
          </a:p>
          <a:p>
            <a:pPr marL="0" indent="0">
              <a:buNone/>
            </a:pPr>
            <a:endParaRPr lang="en-US" dirty="0"/>
          </a:p>
          <a:p>
            <a:r>
              <a:rPr lang="en-US" dirty="0" smtClean="0"/>
              <a:t>Anything other than minor emergency care. </a:t>
            </a:r>
            <a:endParaRPr lang="en-US" dirty="0"/>
          </a:p>
          <a:p>
            <a:pPr marL="0" indent="0">
              <a:buNone/>
            </a:pPr>
            <a:endParaRPr lang="en-US" dirty="0">
              <a:solidFill>
                <a:srgbClr val="2F5897"/>
              </a:solidFill>
              <a:effectLst>
                <a:outerShdw blurRad="63500" dist="38100" dir="5400000" algn="t" rotWithShape="0">
                  <a:prstClr val="black">
                    <a:alpha val="25000"/>
                  </a:prstClr>
                </a:outerShdw>
              </a:effectLst>
              <a:latin typeface="Palatino Linotype"/>
            </a:endParaRPr>
          </a:p>
          <a:p>
            <a:pPr marL="0" lvl="0" indent="0">
              <a:buNone/>
            </a:pPr>
            <a:endParaRPr lang="en-US" dirty="0">
              <a:solidFill>
                <a:srgbClr val="2F5897"/>
              </a:solidFill>
              <a:effectLst>
                <a:outerShdw blurRad="63500" dist="38100" dir="5400000" algn="t" rotWithShape="0">
                  <a:prstClr val="black">
                    <a:alpha val="25000"/>
                  </a:prstClr>
                </a:outerShdw>
              </a:effectLst>
              <a:latin typeface="Palatino Linotype"/>
            </a:endParaRPr>
          </a:p>
          <a:p>
            <a:pPr marL="0" indent="0">
              <a:buNone/>
            </a:pP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97</a:t>
            </a:fld>
            <a:endParaRPr lang="en-US"/>
          </a:p>
        </p:txBody>
      </p:sp>
    </p:spTree>
    <p:extLst>
      <p:ext uri="{BB962C8B-B14F-4D97-AF65-F5344CB8AC3E}">
        <p14:creationId xmlns:p14="http://schemas.microsoft.com/office/powerpoint/2010/main" val="34001203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2F5897"/>
                </a:solidFill>
              </a:rPr>
              <a:t>As a Resource Provider, Responsibilities Look Like…</a:t>
            </a:r>
            <a:endParaRPr lang="en-US" dirty="0"/>
          </a:p>
        </p:txBody>
      </p:sp>
      <p:sp>
        <p:nvSpPr>
          <p:cNvPr id="3" name="Content Placeholder 2"/>
          <p:cNvSpPr>
            <a:spLocks noGrp="1"/>
          </p:cNvSpPr>
          <p:nvPr>
            <p:ph idx="1"/>
          </p:nvPr>
        </p:nvSpPr>
        <p:spPr/>
        <p:txBody>
          <a:bodyPr>
            <a:normAutofit fontScale="92500" lnSpcReduction="20000"/>
          </a:bodyPr>
          <a:lstStyle/>
          <a:p>
            <a:pPr marL="0" lvl="0" indent="0" algn="ctr">
              <a:buNone/>
            </a:pPr>
            <a:r>
              <a:rPr lang="en-US" sz="2000" dirty="0" smtClean="0">
                <a:solidFill>
                  <a:srgbClr val="2F5897"/>
                </a:solidFill>
                <a:effectLst>
                  <a:outerShdw blurRad="63500" dist="38100" dir="5400000" algn="t" rotWithShape="0">
                    <a:prstClr val="black">
                      <a:alpha val="25000"/>
                    </a:prstClr>
                  </a:outerShdw>
                </a:effectLst>
                <a:latin typeface="Palatino Linotype"/>
              </a:rPr>
              <a:t>Promptly Communicating About Changes in the Psychotropic Medication Dosage</a:t>
            </a:r>
          </a:p>
          <a:p>
            <a:pPr marL="0" lvl="0" indent="0">
              <a:buNone/>
            </a:pPr>
            <a:endParaRPr lang="en-US" sz="2000" dirty="0" smtClean="0">
              <a:solidFill>
                <a:srgbClr val="2F5897"/>
              </a:solidFill>
              <a:effectLst>
                <a:outerShdw blurRad="63500" dist="38100" dir="5400000" algn="t" rotWithShape="0">
                  <a:prstClr val="black">
                    <a:alpha val="25000"/>
                  </a:prstClr>
                </a:outerShdw>
              </a:effectLst>
              <a:latin typeface="Palatino Linotype"/>
            </a:endParaRPr>
          </a:p>
          <a:p>
            <a:pPr marL="0" lvl="0" indent="0">
              <a:buNone/>
            </a:pPr>
            <a:r>
              <a:rPr lang="en-US" sz="2000" dirty="0" smtClean="0">
                <a:solidFill>
                  <a:prstClr val="black">
                    <a:lumMod val="50000"/>
                    <a:lumOff val="50000"/>
                  </a:prstClr>
                </a:solidFill>
              </a:rPr>
              <a:t>If a prescriber recommends a dose increase or decrease for a medication that has already been approved by the case manager, no additional consent is needed and the resource provider can fill the prescription and administer the medication.</a:t>
            </a:r>
          </a:p>
          <a:p>
            <a:pPr marL="0" lvl="0" indent="0">
              <a:buNone/>
            </a:pPr>
            <a:endParaRPr lang="en-US" sz="2000" dirty="0" smtClean="0">
              <a:solidFill>
                <a:prstClr val="black">
                  <a:lumMod val="50000"/>
                  <a:lumOff val="50000"/>
                </a:prstClr>
              </a:solidFill>
            </a:endParaRPr>
          </a:p>
          <a:p>
            <a:pPr marL="0" lvl="0" indent="0">
              <a:buNone/>
            </a:pPr>
            <a:r>
              <a:rPr lang="en-US" sz="2000" dirty="0" smtClean="0">
                <a:solidFill>
                  <a:prstClr val="black">
                    <a:lumMod val="50000"/>
                    <a:lumOff val="50000"/>
                  </a:prstClr>
                </a:solidFill>
              </a:rPr>
              <a:t>The resource provider shall inquire of the provider whether any dosage increase renders the medication an off-label usage. Updates about the dosage changes shall be reported to the case manager as soon as possible. </a:t>
            </a:r>
          </a:p>
          <a:p>
            <a:pPr marL="0" lvl="0" indent="0">
              <a:buNone/>
            </a:pPr>
            <a:endParaRPr lang="en-US" sz="2000" dirty="0" smtClean="0">
              <a:solidFill>
                <a:prstClr val="black">
                  <a:lumMod val="50000"/>
                  <a:lumOff val="50000"/>
                </a:prstClr>
              </a:solidFill>
            </a:endParaRPr>
          </a:p>
          <a:p>
            <a:pPr marL="0" lvl="0" indent="0">
              <a:buNone/>
            </a:pPr>
            <a:r>
              <a:rPr lang="en-US" sz="2000" dirty="0" smtClean="0">
                <a:solidFill>
                  <a:prstClr val="black">
                    <a:lumMod val="50000"/>
                    <a:lumOff val="50000"/>
                  </a:prstClr>
                </a:solidFill>
              </a:rPr>
              <a:t>This information should be contained in the Monthly Medical Log (CD-265) and shared with the case manager to enter into FACES.</a:t>
            </a:r>
            <a:endParaRPr lang="en-US" sz="2000" dirty="0" smtClean="0">
              <a:solidFill>
                <a:prstClr val="black">
                  <a:lumMod val="50000"/>
                  <a:lumOff val="50000"/>
                </a:prstClr>
              </a:solidFill>
              <a:effectLst>
                <a:outerShdw blurRad="63500" dist="38100" dir="5400000" algn="t" rotWithShape="0">
                  <a:prstClr val="black">
                    <a:alpha val="25000"/>
                  </a:prstClr>
                </a:outerShdw>
              </a:effectLst>
              <a:latin typeface="Palatino Linotype"/>
            </a:endParaRPr>
          </a:p>
          <a:p>
            <a:pPr marL="0" lvl="0" indent="0">
              <a:buNone/>
            </a:pPr>
            <a:endParaRPr lang="en-US" sz="2000" dirty="0" smtClean="0">
              <a:solidFill>
                <a:prstClr val="black">
                  <a:lumMod val="50000"/>
                  <a:lumOff val="50000"/>
                </a:prstClr>
              </a:solidFill>
              <a:effectLst>
                <a:outerShdw blurRad="63500" dist="38100" dir="5400000" algn="t" rotWithShape="0">
                  <a:prstClr val="black">
                    <a:alpha val="25000"/>
                  </a:prstClr>
                </a:outerShdw>
              </a:effectLst>
              <a:latin typeface="Palatino Linotype"/>
            </a:endParaRPr>
          </a:p>
          <a:p>
            <a:pPr marL="0" lvl="0" indent="0">
              <a:buNone/>
            </a:pPr>
            <a:endParaRPr lang="en-US" sz="2000" dirty="0">
              <a:solidFill>
                <a:srgbClr val="2F5897"/>
              </a:solidFill>
              <a:effectLst>
                <a:outerShdw blurRad="63500" dist="38100" dir="5400000" algn="t" rotWithShape="0">
                  <a:prstClr val="black">
                    <a:alpha val="25000"/>
                  </a:prstClr>
                </a:outerShdw>
              </a:effectLst>
              <a:latin typeface="Palatino Linotype"/>
            </a:endParaRPr>
          </a:p>
          <a:p>
            <a:pPr marL="0" lvl="0" indent="0">
              <a:buNone/>
            </a:pPr>
            <a:endParaRPr lang="en-US" sz="2000" dirty="0">
              <a:solidFill>
                <a:srgbClr val="2F5897"/>
              </a:solidFill>
              <a:effectLst>
                <a:outerShdw blurRad="63500" dist="38100" dir="5400000" algn="t" rotWithShape="0">
                  <a:prstClr val="black">
                    <a:alpha val="25000"/>
                  </a:prstClr>
                </a:outerShdw>
              </a:effectLst>
              <a:latin typeface="Palatino Linotype"/>
            </a:endParaRPr>
          </a:p>
          <a:p>
            <a:pPr marL="0" indent="0">
              <a:buNone/>
            </a:pP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98</a:t>
            </a:fld>
            <a:endParaRPr lang="en-US"/>
          </a:p>
        </p:txBody>
      </p:sp>
    </p:spTree>
    <p:extLst>
      <p:ext uri="{BB962C8B-B14F-4D97-AF65-F5344CB8AC3E}">
        <p14:creationId xmlns:p14="http://schemas.microsoft.com/office/powerpoint/2010/main" val="57480973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Summary of Responsibilities of a Medical Consenter</a:t>
            </a:r>
            <a:endParaRPr lang="en-US" sz="4800" dirty="0"/>
          </a:p>
        </p:txBody>
      </p:sp>
      <p:sp>
        <p:nvSpPr>
          <p:cNvPr id="3" name="Content Placeholder 2"/>
          <p:cNvSpPr>
            <a:spLocks noGrp="1"/>
          </p:cNvSpPr>
          <p:nvPr>
            <p:ph idx="1"/>
          </p:nvPr>
        </p:nvSpPr>
        <p:spPr>
          <a:xfrm>
            <a:off x="457200" y="1600200"/>
            <a:ext cx="8229600" cy="4800600"/>
          </a:xfrm>
        </p:spPr>
        <p:txBody>
          <a:bodyPr>
            <a:normAutofit/>
          </a:bodyPr>
          <a:lstStyle/>
          <a:p>
            <a:endParaRPr lang="en-US" dirty="0" smtClean="0"/>
          </a:p>
          <a:p>
            <a:r>
              <a:rPr lang="en-US" dirty="0" smtClean="0"/>
              <a:t>Know the child or youth’s healthcare needs, conditions and history.</a:t>
            </a:r>
          </a:p>
          <a:p>
            <a:pPr marL="0" indent="0">
              <a:buNone/>
            </a:pPr>
            <a:endParaRPr lang="en-US" dirty="0" smtClean="0"/>
          </a:p>
          <a:p>
            <a:r>
              <a:rPr lang="en-US" dirty="0" smtClean="0"/>
              <a:t>Help the child or youth understand the need for the treatment, services, tests, or medication.</a:t>
            </a:r>
          </a:p>
          <a:p>
            <a:pPr marL="0" indent="0">
              <a:buNone/>
            </a:pPr>
            <a:endParaRPr lang="en-US" dirty="0" smtClean="0"/>
          </a:p>
          <a:p>
            <a:r>
              <a:rPr lang="en-US" dirty="0" smtClean="0"/>
              <a:t>Your goal must be to prepare them to be able to make this decision on their own, when they are adults.</a:t>
            </a:r>
          </a:p>
          <a:p>
            <a:pPr marL="0" indent="0">
              <a:buNone/>
            </a:pPr>
            <a:endParaRPr lang="en-US" dirty="0" smtClean="0"/>
          </a:p>
          <a:p>
            <a:r>
              <a:rPr lang="en-US" dirty="0" smtClean="0"/>
              <a:t>Take part in medical and other health appointments with the child or youth.</a:t>
            </a:r>
          </a:p>
          <a:p>
            <a:pPr marL="0" indent="0">
              <a:buNone/>
            </a:pPr>
            <a:endParaRPr lang="en-US" dirty="0" smtClean="0"/>
          </a:p>
          <a:p>
            <a:r>
              <a:rPr lang="en-US" dirty="0" smtClean="0"/>
              <a:t>Give a summary of child or youth’s medical care to CD/contracted case manager regularly and upon request. Promptly share information about significant medical conditions with CD/contracted case manager.</a:t>
            </a:r>
            <a:endParaRPr lang="en-US" dirty="0"/>
          </a:p>
        </p:txBody>
      </p:sp>
      <p:sp>
        <p:nvSpPr>
          <p:cNvPr id="4" name="Slide Number Placeholder 3"/>
          <p:cNvSpPr>
            <a:spLocks noGrp="1"/>
          </p:cNvSpPr>
          <p:nvPr>
            <p:ph type="sldNum" sz="quarter" idx="4294967295"/>
          </p:nvPr>
        </p:nvSpPr>
        <p:spPr/>
        <p:txBody>
          <a:bodyPr/>
          <a:lstStyle/>
          <a:p>
            <a:fld id="{59A7CB79-F04C-440B-87EB-5F1DE63912BD}" type="slidenum">
              <a:rPr lang="en-US" smtClean="0"/>
              <a:t>99</a:t>
            </a:fld>
            <a:endParaRPr lang="en-US"/>
          </a:p>
        </p:txBody>
      </p:sp>
    </p:spTree>
    <p:extLst>
      <p:ext uri="{BB962C8B-B14F-4D97-AF65-F5344CB8AC3E}">
        <p14:creationId xmlns:p14="http://schemas.microsoft.com/office/powerpoint/2010/main" val="9221203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Rounded MT Bold"/>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4_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Arial Rounded MT Bold"/>
        <a:ea typeface=""/>
        <a:cs typeface=""/>
      </a:majorFont>
      <a:minorFont>
        <a:latin typeface="Arial"/>
        <a:ea typeface=""/>
        <a:cs typeface=""/>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1DB158224C38A49B9E314040C34AEC0" ma:contentTypeVersion="13" ma:contentTypeDescription="Create a new document." ma:contentTypeScope="" ma:versionID="812870cfba5aa6e537f47c15145f2fe1">
  <xsd:schema xmlns:xsd="http://www.w3.org/2001/XMLSchema" xmlns:xs="http://www.w3.org/2001/XMLSchema" xmlns:p="http://schemas.microsoft.com/office/2006/metadata/properties" xmlns:ns3="5e51fc44-e64a-46e0-9b4d-033d196ad6e9" xmlns:ns4="37d04a14-e956-49fe-9db6-b39b1d847ce9" targetNamespace="http://schemas.microsoft.com/office/2006/metadata/properties" ma:root="true" ma:fieldsID="658e766498d7370f4debf3d0c91d81b9" ns3:_="" ns4:_="">
    <xsd:import namespace="5e51fc44-e64a-46e0-9b4d-033d196ad6e9"/>
    <xsd:import namespace="37d04a14-e956-49fe-9db6-b39b1d847ce9"/>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1fc44-e64a-46e0-9b4d-033d196ad6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d04a14-e956-49fe-9db6-b39b1d847ce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300AA3-9C15-4977-9FA8-23422D42CB4A}">
  <ds:schemaRefs>
    <ds:schemaRef ds:uri="http://schemas.microsoft.com/sharepoint/v3/contenttype/forms"/>
  </ds:schemaRefs>
</ds:datastoreItem>
</file>

<file path=customXml/itemProps2.xml><?xml version="1.0" encoding="utf-8"?>
<ds:datastoreItem xmlns:ds="http://schemas.openxmlformats.org/officeDocument/2006/customXml" ds:itemID="{94124255-8323-40CF-B34A-20252EC1E4A4}">
  <ds:schemaRefs>
    <ds:schemaRef ds:uri="http://purl.org/dc/terms/"/>
    <ds:schemaRef ds:uri="37d04a14-e956-49fe-9db6-b39b1d847ce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e51fc44-e64a-46e0-9b4d-033d196ad6e9"/>
    <ds:schemaRef ds:uri="http://www.w3.org/XML/1998/namespace"/>
    <ds:schemaRef ds:uri="http://purl.org/dc/dcmitype/"/>
  </ds:schemaRefs>
</ds:datastoreItem>
</file>

<file path=customXml/itemProps3.xml><?xml version="1.0" encoding="utf-8"?>
<ds:datastoreItem xmlns:ds="http://schemas.openxmlformats.org/officeDocument/2006/customXml" ds:itemID="{76335E41-0B1C-4B1E-99F0-5FE303ED7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1fc44-e64a-46e0-9b4d-033d196ad6e9"/>
    <ds:schemaRef ds:uri="37d04a14-e956-49fe-9db6-b39b1d847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4950</TotalTime>
  <Words>19838</Words>
  <Application>Microsoft Office PowerPoint</Application>
  <PresentationFormat>On-screen Show (4:3)</PresentationFormat>
  <Paragraphs>2021</Paragraphs>
  <Slides>168</Slides>
  <Notes>71</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168</vt:i4>
      </vt:variant>
    </vt:vector>
  </HeadingPairs>
  <TitlesOfParts>
    <vt:vector size="180" baseType="lpstr">
      <vt:lpstr>Arial</vt:lpstr>
      <vt:lpstr>Arial Rounded MT Bold</vt:lpstr>
      <vt:lpstr>Calibri</vt:lpstr>
      <vt:lpstr>Calibri </vt:lpstr>
      <vt:lpstr>Palatino Linotype</vt:lpstr>
      <vt:lpstr>Roboto</vt:lpstr>
      <vt:lpstr>Symbol</vt:lpstr>
      <vt:lpstr>Times New Roman</vt:lpstr>
      <vt:lpstr>Wingdings</vt:lpstr>
      <vt:lpstr>Wingdings 2</vt:lpstr>
      <vt:lpstr>3_Grid</vt:lpstr>
      <vt:lpstr>4_Grid</vt:lpstr>
      <vt:lpstr>MENTAL HEALTH CONSIDERATIONS</vt:lpstr>
      <vt:lpstr>Suggested agenda</vt:lpstr>
      <vt:lpstr>Welcome to the national training and Development Curriculum for foster and adoptive parents </vt:lpstr>
      <vt:lpstr>MENTAL HEALTH CONSIDERATIONS</vt:lpstr>
      <vt:lpstr>Place holder for slide with opening Quote</vt:lpstr>
      <vt:lpstr>SECTION 1:  Introduction: MENTAL HEALTH CONSIDERATIONS</vt:lpstr>
      <vt:lpstr>Characteristics of successful  foster and adoptive parents</vt:lpstr>
      <vt:lpstr>Characteristics for  mental health considerations</vt:lpstr>
      <vt:lpstr>Characteristics for mental health considerations</vt:lpstr>
      <vt:lpstr>What Do These People Have in Common?</vt:lpstr>
      <vt:lpstr>SECTION 2:  UNDERSTANDING</vt:lpstr>
      <vt:lpstr>The Alphabet Soup of Common Diagnoses</vt:lpstr>
      <vt:lpstr>Understanding Behaviors</vt:lpstr>
      <vt:lpstr>Concerning and Puzzling Behaviors</vt:lpstr>
      <vt:lpstr>What Should an Assessment INCLUDE?</vt:lpstr>
      <vt:lpstr>Seven core issues: loss</vt:lpstr>
      <vt:lpstr>Intersecting Diagnoses</vt:lpstr>
      <vt:lpstr>SECTION 3:  ADDRESSING CHILDREN’S MENTAL HEALTH NEEDS</vt:lpstr>
      <vt:lpstr>Over medication of Children in Child Welfare </vt:lpstr>
      <vt:lpstr>Addressing Children’s Mental Health Needs</vt:lpstr>
      <vt:lpstr>medications  and your role</vt:lpstr>
      <vt:lpstr>Language Around Labels, 1 of 4</vt:lpstr>
      <vt:lpstr> Language Around Labels, 2 of 4</vt:lpstr>
      <vt:lpstr>Language Around Labels, 3 of 4</vt:lpstr>
      <vt:lpstr> Language Around Labels, 4 of 4</vt:lpstr>
      <vt:lpstr>Foster: Jessica's Success</vt:lpstr>
      <vt:lpstr>Reflection/ Relevance</vt:lpstr>
      <vt:lpstr>SECTION 5:  WRAP-UP</vt:lpstr>
      <vt:lpstr>LIFELONG Learning</vt:lpstr>
      <vt:lpstr>Place holder for slide with Closing Quote</vt:lpstr>
      <vt:lpstr>For more information, visit:</vt:lpstr>
      <vt:lpstr>.  This curriculum was funded by the Children’s Bureau, Administration on Children, Youth and Families, Administration for Children and Families, U.S. Department of Health &amp; Human Services, under grant #90CO1132. The contents of this curriculum are solely the responsibility of the authors and do not necessarily represent the official views of the Children’s Bureau.  </vt:lpstr>
      <vt:lpstr>Psychotropic Medication Management training(V013)</vt:lpstr>
      <vt:lpstr>What is a psychotropic medication?</vt:lpstr>
      <vt:lpstr>Non-pharmacological Interventions </vt:lpstr>
      <vt:lpstr>Monitoring Use of Psychotropic Medications Every Three Months</vt:lpstr>
      <vt:lpstr>Giving Psychotropic Medications, Monitoring, and Follow Up </vt:lpstr>
      <vt:lpstr>What Are Side Effects and Adverse Reactions? </vt:lpstr>
      <vt:lpstr>Side Effects and Adverse Reactions </vt:lpstr>
      <vt:lpstr>What to Tell the Doctor During Follow up Visits </vt:lpstr>
      <vt:lpstr>Is it Okay for A Child to Take a Medication that Does Not Have FDA Approval? </vt:lpstr>
      <vt:lpstr>Overview of Psychotropic Medications  How Do Psychotropic Medications Work? </vt:lpstr>
      <vt:lpstr>Overlapping Target Symptoms (Behaviors) </vt:lpstr>
      <vt:lpstr>Classes Of Psychotropic Medications </vt:lpstr>
      <vt:lpstr>Stimulants </vt:lpstr>
      <vt:lpstr>Stimulants </vt:lpstr>
      <vt:lpstr>Possible Side Effects and Adverse Reactions of Stimulants </vt:lpstr>
      <vt:lpstr>Other ADHD Treatments </vt:lpstr>
      <vt:lpstr>More About Treating ADHD </vt:lpstr>
      <vt:lpstr>Antidepressants </vt:lpstr>
      <vt:lpstr>Antidepressants: SSRIs </vt:lpstr>
      <vt:lpstr>Possible Side Effects and Adverse Reactions of SSRI </vt:lpstr>
      <vt:lpstr>Antidepressants: SNRIs </vt:lpstr>
      <vt:lpstr>Possible Side Effects and Adverse Reactions to SNRI Antidepressants </vt:lpstr>
      <vt:lpstr>Atypical Antidepressants </vt:lpstr>
      <vt:lpstr>Possible Side Effects and Adverse Reactions of Atypical Antidepressants </vt:lpstr>
      <vt:lpstr>Antipsychotics </vt:lpstr>
      <vt:lpstr>Atypical (Second Generation) Antipsychotics </vt:lpstr>
      <vt:lpstr>Possible Side Effects of Atypical Antipsychotics </vt:lpstr>
      <vt:lpstr>Possible Adverse Reactions of Atypical Antipsychotics </vt:lpstr>
      <vt:lpstr>Other Information About Antipsychotics </vt:lpstr>
      <vt:lpstr>Mood Stabilizers </vt:lpstr>
      <vt:lpstr>Mood stabilizers: Some medications used to treat mood disorders are also used to treat seizure disorders. If it is used to treat seizures, it is not considered a psychotropic medication. </vt:lpstr>
      <vt:lpstr>Possible Side Effects and Adverse Reactions of Lamotrigine </vt:lpstr>
      <vt:lpstr>Possible Side Effects and Adverse Reactions of Divalproex </vt:lpstr>
      <vt:lpstr>Possible Side Effects and Adverse Reactions of Carbamazine (Tegretol) </vt:lpstr>
      <vt:lpstr>Possible Side Effects and Adverse Reactions of Lithium </vt:lpstr>
      <vt:lpstr>Antianxiety agents (Tranquilizers) </vt:lpstr>
      <vt:lpstr>Alpha 2 Agonists </vt:lpstr>
      <vt:lpstr>MEDICAL RECORDS </vt:lpstr>
      <vt:lpstr>Medical Records </vt:lpstr>
      <vt:lpstr>Documentation of Medical Records </vt:lpstr>
      <vt:lpstr>Documentation of Medical Records (Cont.) </vt:lpstr>
      <vt:lpstr>Types of Review </vt:lpstr>
      <vt:lpstr>Automatic Reviews</vt:lpstr>
      <vt:lpstr>Mandatory Informed Consent Reviews </vt:lpstr>
      <vt:lpstr>Documentation of Reviews </vt:lpstr>
      <vt:lpstr>Non-Disclosure Letter </vt:lpstr>
      <vt:lpstr>Summary </vt:lpstr>
      <vt:lpstr>Informed Consent Training</vt:lpstr>
      <vt:lpstr>Welcome/Objectives</vt:lpstr>
      <vt:lpstr>Welcome to Informed Consent Training</vt:lpstr>
      <vt:lpstr>Course Objectives</vt:lpstr>
      <vt:lpstr>You, the Medical Consenter, Will Learn:</vt:lpstr>
      <vt:lpstr>Definitions, Roles &amp; Responsibilities </vt:lpstr>
      <vt:lpstr>Definitions of Terms Used in This Training</vt:lpstr>
      <vt:lpstr>Definitions of Terms Used in This Training</vt:lpstr>
      <vt:lpstr>Definitions of Terms Used in This Training</vt:lpstr>
      <vt:lpstr>Definition of Terms Used in This Training</vt:lpstr>
      <vt:lpstr>Who is a Medical Consenter?</vt:lpstr>
      <vt:lpstr>Responsibilities of a Medical Consenter</vt:lpstr>
      <vt:lpstr>   Responsibilities Look Like… </vt:lpstr>
      <vt:lpstr>Responsibilities Look Like… </vt:lpstr>
      <vt:lpstr>Responsibilities Look Like… </vt:lpstr>
      <vt:lpstr>Responsibilities Look Like… </vt:lpstr>
      <vt:lpstr>As a Resource Provider, Responsibilities Look Like…</vt:lpstr>
      <vt:lpstr>As a Resource Provider, Responsibilities Look Like…</vt:lpstr>
      <vt:lpstr>As a Resource Provider, Responsibilities Look Like…</vt:lpstr>
      <vt:lpstr>Summary of Responsibilities of a Medical Consenter</vt:lpstr>
      <vt:lpstr>Summary of Responsibilities of a Medical Consenter</vt:lpstr>
      <vt:lpstr>Informed Consent</vt:lpstr>
      <vt:lpstr>What is Informed Consent?</vt:lpstr>
      <vt:lpstr>How To Make An Informed Decision</vt:lpstr>
      <vt:lpstr>Elements of Informed Consent</vt:lpstr>
      <vt:lpstr>Elements of Informed Consent</vt:lpstr>
      <vt:lpstr>Informed Consent for Routine vs. Non-Routine Treatment</vt:lpstr>
      <vt:lpstr>Informed Consent for Non-Routine Treatment</vt:lpstr>
      <vt:lpstr>Guidelines for Informed Consent Decisions</vt:lpstr>
      <vt:lpstr>Deciding About Consenting to Psychotropic Medications</vt:lpstr>
      <vt:lpstr>Trauma-Informed Decision-Making About Psychotropic Medications</vt:lpstr>
      <vt:lpstr>Considering Non-Pharmacological (non-medication) Options</vt:lpstr>
      <vt:lpstr>Questions to Ask the Doctor</vt:lpstr>
      <vt:lpstr>Questions to Ask the Doctor</vt:lpstr>
      <vt:lpstr>Informed Consent Shall Be Time Limited</vt:lpstr>
      <vt:lpstr>Parent Engagement</vt:lpstr>
      <vt:lpstr>Engaging Parents in Informed Consent</vt:lpstr>
      <vt:lpstr>Procedure for Involving Parents in Mental Health Treatment or Non-Routine Medical Care</vt:lpstr>
      <vt:lpstr>Exceptions for Involving Parents in Mental Health Treatment or Non-Routine Medical Care</vt:lpstr>
      <vt:lpstr>When Parents Oppose Mental Health Treatment or Non-Routine Medical Care</vt:lpstr>
      <vt:lpstr>When Parents Oppose Mental Health Treatment or Non-Routine Medical Care</vt:lpstr>
      <vt:lpstr>When the Child’s Parents Disagree on Mental Health Treatment or Non-Routine Medical Care</vt:lpstr>
      <vt:lpstr>Involving Parents in Child’s Need for Inpatient Hospitalization or Residential Treatment</vt:lpstr>
      <vt:lpstr>Inpatient Psychiatric or Residential Treatment</vt:lpstr>
      <vt:lpstr>Inpatient Psychiatric or Residential Treatment</vt:lpstr>
      <vt:lpstr>What is My Role if a Child is in an Inpatient Psychiatric Hospital?</vt:lpstr>
      <vt:lpstr>Emergency Situations</vt:lpstr>
      <vt:lpstr>Children’s Rights</vt:lpstr>
      <vt:lpstr>Help Your Child Understand the Medical Treatment</vt:lpstr>
      <vt:lpstr>Help Your Child Understand the Medical Treatment</vt:lpstr>
      <vt:lpstr>Discuss Psychotropic Medications with the Child/Youth</vt:lpstr>
      <vt:lpstr>Why Talk With the Child About Psychotropic Medications?</vt:lpstr>
      <vt:lpstr>Changing a Youth’s Authority to Be His or Her Own Medical Consenter</vt:lpstr>
      <vt:lpstr>Youth and Medical Consent</vt:lpstr>
      <vt:lpstr>Responsibilities of the Caregiver of a Youth Consenter</vt:lpstr>
      <vt:lpstr>Transition or Exit Planning</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QUIZ</vt:lpstr>
      <vt:lpstr>ANswers</vt:lpstr>
      <vt:lpstr>ANswers</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Training and Development Curriculum for Foster and Adoptive Parents</dc:creator>
  <cp:lastModifiedBy>Kever, Ashton</cp:lastModifiedBy>
  <cp:revision>232</cp:revision>
  <cp:lastPrinted>2022-03-20T16:54:58Z</cp:lastPrinted>
  <dcterms:created xsi:type="dcterms:W3CDTF">2020-10-14T20:08:12Z</dcterms:created>
  <dcterms:modified xsi:type="dcterms:W3CDTF">2023-01-03T13:54:39Z</dcterms:modified>
</cp:coreProperties>
</file>