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6"/>
  </p:notesMasterIdLst>
  <p:handoutMasterIdLst>
    <p:handoutMasterId r:id="rId47"/>
  </p:handoutMasterIdLst>
  <p:sldIdLst>
    <p:sldId id="378" r:id="rId5"/>
    <p:sldId id="474" r:id="rId6"/>
    <p:sldId id="401" r:id="rId7"/>
    <p:sldId id="391" r:id="rId8"/>
    <p:sldId id="392" r:id="rId9"/>
    <p:sldId id="455" r:id="rId10"/>
    <p:sldId id="400" r:id="rId11"/>
    <p:sldId id="380" r:id="rId12"/>
    <p:sldId id="281" r:id="rId13"/>
    <p:sldId id="589" r:id="rId14"/>
    <p:sldId id="256" r:id="rId15"/>
    <p:sldId id="560" r:id="rId16"/>
    <p:sldId id="558" r:id="rId17"/>
    <p:sldId id="573" r:id="rId18"/>
    <p:sldId id="575" r:id="rId19"/>
    <p:sldId id="579" r:id="rId20"/>
    <p:sldId id="570" r:id="rId21"/>
    <p:sldId id="580" r:id="rId22"/>
    <p:sldId id="571" r:id="rId23"/>
    <p:sldId id="572" r:id="rId24"/>
    <p:sldId id="565" r:id="rId25"/>
    <p:sldId id="564" r:id="rId26"/>
    <p:sldId id="585" r:id="rId27"/>
    <p:sldId id="567" r:id="rId28"/>
    <p:sldId id="586" r:id="rId29"/>
    <p:sldId id="578" r:id="rId30"/>
    <p:sldId id="517" r:id="rId31"/>
    <p:sldId id="574" r:id="rId32"/>
    <p:sldId id="569" r:id="rId33"/>
    <p:sldId id="588" r:id="rId34"/>
    <p:sldId id="557" r:id="rId35"/>
    <p:sldId id="526" r:id="rId36"/>
    <p:sldId id="576" r:id="rId37"/>
    <p:sldId id="587" r:id="rId38"/>
    <p:sldId id="563" r:id="rId39"/>
    <p:sldId id="471" r:id="rId40"/>
    <p:sldId id="482" r:id="rId41"/>
    <p:sldId id="556" r:id="rId42"/>
    <p:sldId id="280" r:id="rId43"/>
    <p:sldId id="382" r:id="rId44"/>
    <p:sldId id="282" r:id="rId4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userDrawn="1">
          <p15:clr>
            <a:srgbClr val="A4A3A4"/>
          </p15:clr>
        </p15:guide>
        <p15:guide id="2" orient="horz" pos="285">
          <p15:clr>
            <a:srgbClr val="A4A3A4"/>
          </p15:clr>
        </p15:guide>
        <p15:guide id="3" pos="288" userDrawn="1">
          <p15:clr>
            <a:srgbClr val="A4A3A4"/>
          </p15:clr>
        </p15:guide>
        <p15:guide id="4" pos="408" userDrawn="1">
          <p15:clr>
            <a:srgbClr val="A4A3A4"/>
          </p15:clr>
        </p15:guide>
        <p15:guide id="5" orient="horz" pos="936" userDrawn="1">
          <p15:clr>
            <a:srgbClr val="A4A3A4"/>
          </p15:clr>
        </p15:guide>
        <p15:guide id="6" orient="horz" pos="1080" userDrawn="1">
          <p15:clr>
            <a:srgbClr val="A4A3A4"/>
          </p15:clr>
        </p15:guide>
        <p15:guide id="7" orient="horz" pos="672" userDrawn="1">
          <p15:clr>
            <a:srgbClr val="A4A3A4"/>
          </p15:clr>
        </p15:guide>
        <p15:guide id="8" pos="5472" userDrawn="1">
          <p15:clr>
            <a:srgbClr val="A4A3A4"/>
          </p15:clr>
        </p15:guide>
        <p15:guide id="9" orient="horz" pos="1464"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hu334" initials="h" lastIdx="88" clrIdx="6">
    <p:extLst>
      <p:ext uri="{19B8F6BF-5375-455C-9EA6-DF929625EA0E}">
        <p15:presenceInfo xmlns:p15="http://schemas.microsoft.com/office/powerpoint/2012/main" userId="hu334" providerId="None"/>
      </p:ext>
    </p:extLst>
  </p:cmAuthor>
  <p:cmAuthor id="1" name="Dianne Pena" initials="DP" lastIdx="6" clrIdx="0">
    <p:extLst>
      <p:ext uri="{19B8F6BF-5375-455C-9EA6-DF929625EA0E}">
        <p15:presenceInfo xmlns:p15="http://schemas.microsoft.com/office/powerpoint/2012/main" userId="cdb2cda9b6ca01df" providerId="Windows Live"/>
      </p:ext>
    </p:extLst>
  </p:cmAuthor>
  <p:cmAuthor id="8" name="Carol Bishop" initials="CB" lastIdx="4" clrIdx="7">
    <p:extLst>
      <p:ext uri="{19B8F6BF-5375-455C-9EA6-DF929625EA0E}">
        <p15:presenceInfo xmlns:p15="http://schemas.microsoft.com/office/powerpoint/2012/main" userId="Carol Bishop" providerId="None"/>
      </p:ext>
    </p:extLst>
  </p:cmAuthor>
  <p:cmAuthor id="2" name="Michelle Nolin" initials="MN" lastIdx="152" clrIdx="1">
    <p:extLst>
      <p:ext uri="{19B8F6BF-5375-455C-9EA6-DF929625EA0E}">
        <p15:presenceInfo xmlns:p15="http://schemas.microsoft.com/office/powerpoint/2012/main" userId="S::mnolin@learnethos.com::f39d2788-15a0-418f-a7f4-7d6381543f47" providerId="AD"/>
      </p:ext>
    </p:extLst>
  </p:cmAuthor>
  <p:cmAuthor id="9" name="Edward Baldwin" initials="EB" lastIdx="36" clrIdx="8">
    <p:extLst>
      <p:ext uri="{19B8F6BF-5375-455C-9EA6-DF929625EA0E}">
        <p15:presenceInfo xmlns:p15="http://schemas.microsoft.com/office/powerpoint/2012/main" userId="Edward Baldwin" providerId="None"/>
      </p:ext>
    </p:extLst>
  </p:cmAuthor>
  <p:cmAuthor id="3" name="Leslie Wright" initials="LW" lastIdx="121" clrIdx="2">
    <p:extLst>
      <p:ext uri="{19B8F6BF-5375-455C-9EA6-DF929625EA0E}">
        <p15:presenceInfo xmlns:p15="http://schemas.microsoft.com/office/powerpoint/2012/main" userId="S::wright@adoptionsupport.org::a0e2a280-92a5-487a-a56c-f1146a8f46ca" providerId="AD"/>
      </p:ext>
    </p:extLst>
  </p:cmAuthor>
  <p:cmAuthor id="10" name="M Susan Schmidt" initials="MSS" lastIdx="2" clrIdx="9">
    <p:extLst>
      <p:ext uri="{19B8F6BF-5375-455C-9EA6-DF929625EA0E}">
        <p15:presenceInfo xmlns:p15="http://schemas.microsoft.com/office/powerpoint/2012/main" userId="548478588f134734" providerId="Windows Live"/>
      </p:ext>
    </p:extLst>
  </p:cmAuthor>
  <p:cmAuthor id="4" name="Debbie Riley" initials="DR" lastIdx="58" clrIdx="3">
    <p:extLst>
      <p:ext uri="{19B8F6BF-5375-455C-9EA6-DF929625EA0E}">
        <p15:presenceInfo xmlns:p15="http://schemas.microsoft.com/office/powerpoint/2012/main" userId="S::Riley@adoptionsupport.org::bdca124d-4d7b-4253-a6e2-d4cb4228555e" providerId="AD"/>
      </p:ext>
    </p:extLst>
  </p:cmAuthor>
  <p:cmAuthor id="5" name="Microsoft Office User" initials="MOU" lastIdx="79" clrIdx="4">
    <p:extLst>
      <p:ext uri="{19B8F6BF-5375-455C-9EA6-DF929625EA0E}">
        <p15:presenceInfo xmlns:p15="http://schemas.microsoft.com/office/powerpoint/2012/main" userId="Microsoft Office User" providerId="None"/>
      </p:ext>
    </p:extLst>
  </p:cmAuthor>
  <p:cmAuthor id="6" name="Ed Baldwin" initials="EB" lastIdx="93" clrIdx="5">
    <p:extLst>
      <p:ext uri="{19B8F6BF-5375-455C-9EA6-DF929625EA0E}">
        <p15:presenceInfo xmlns:p15="http://schemas.microsoft.com/office/powerpoint/2012/main" userId="d9933f15bf0fcea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83250"/>
    <a:srgbClr val="C13420"/>
    <a:srgbClr val="FFFF99"/>
    <a:srgbClr val="D34E23"/>
    <a:srgbClr val="474652"/>
    <a:srgbClr val="A4DEE8"/>
    <a:srgbClr val="496993"/>
    <a:srgbClr val="FCC373"/>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7EC1ED-57A5-4647-AB1B-99F2C1164C62}" v="3" dt="2022-05-11T18:53:16.9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29" autoAdjust="0"/>
    <p:restoredTop sz="93642" autoAdjust="0"/>
  </p:normalViewPr>
  <p:slideViewPr>
    <p:cSldViewPr snapToGrid="0" snapToObjects="1">
      <p:cViewPr varScale="1">
        <p:scale>
          <a:sx n="148" d="100"/>
          <a:sy n="148" d="100"/>
        </p:scale>
        <p:origin x="1830" y="126"/>
      </p:cViewPr>
      <p:guideLst>
        <p:guide orient="horz" pos="4032"/>
        <p:guide orient="horz" pos="285"/>
        <p:guide pos="288"/>
        <p:guide pos="408"/>
        <p:guide orient="horz" pos="936"/>
        <p:guide orient="horz" pos="1080"/>
        <p:guide orient="horz" pos="672"/>
        <p:guide pos="5472"/>
        <p:guide orient="horz" pos="1464"/>
      </p:guideLst>
    </p:cSldViewPr>
  </p:slideViewPr>
  <p:outlineViewPr>
    <p:cViewPr>
      <p:scale>
        <a:sx n="33" d="100"/>
        <a:sy n="33" d="100"/>
      </p:scale>
      <p:origin x="0" y="-822"/>
    </p:cViewPr>
  </p:outlineViewPr>
  <p:notesTextViewPr>
    <p:cViewPr>
      <p:scale>
        <a:sx n="100" d="100"/>
        <a:sy n="100" d="100"/>
      </p:scale>
      <p:origin x="0" y="0"/>
    </p:cViewPr>
  </p:notesTextViewPr>
  <p:sorterViewPr>
    <p:cViewPr varScale="1">
      <p:scale>
        <a:sx n="1" d="1"/>
        <a:sy n="1" d="1"/>
      </p:scale>
      <p:origin x="0" y="-3424"/>
    </p:cViewPr>
  </p:sorterViewPr>
  <p:notesViewPr>
    <p:cSldViewPr snapToGrid="0" snapToObjects="1">
      <p:cViewPr varScale="1">
        <p:scale>
          <a:sx n="115" d="100"/>
          <a:sy n="115" d="100"/>
        </p:scale>
        <p:origin x="4908"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lie Wright" userId="a0e2a280-92a5-487a-a56c-f1146a8f46ca" providerId="ADAL" clId="{027EC1ED-57A5-4647-AB1B-99F2C1164C62}"/>
    <pc:docChg chg="undo custSel addSld delSld modSld modNotesMaster modHandout">
      <pc:chgData name="Leslie Wright" userId="a0e2a280-92a5-487a-a56c-f1146a8f46ca" providerId="ADAL" clId="{027EC1ED-57A5-4647-AB1B-99F2C1164C62}" dt="2022-05-13T13:25:36.864" v="5076" actId="14100"/>
      <pc:docMkLst>
        <pc:docMk/>
      </pc:docMkLst>
      <pc:sldChg chg="modNotes">
        <pc:chgData name="Leslie Wright" userId="a0e2a280-92a5-487a-a56c-f1146a8f46ca" providerId="ADAL" clId="{027EC1ED-57A5-4647-AB1B-99F2C1164C62}" dt="2022-05-06T18:38:08.277" v="2264"/>
        <pc:sldMkLst>
          <pc:docMk/>
          <pc:sldMk cId="3487353371" sldId="256"/>
        </pc:sldMkLst>
      </pc:sldChg>
      <pc:sldChg chg="modNotes">
        <pc:chgData name="Leslie Wright" userId="a0e2a280-92a5-487a-a56c-f1146a8f46ca" providerId="ADAL" clId="{027EC1ED-57A5-4647-AB1B-99F2C1164C62}" dt="2022-05-06T18:38:08.277" v="2264"/>
        <pc:sldMkLst>
          <pc:docMk/>
          <pc:sldMk cId="2997146173" sldId="280"/>
        </pc:sldMkLst>
      </pc:sldChg>
      <pc:sldChg chg="modNotes modNotesTx">
        <pc:chgData name="Leslie Wright" userId="a0e2a280-92a5-487a-a56c-f1146a8f46ca" providerId="ADAL" clId="{027EC1ED-57A5-4647-AB1B-99F2C1164C62}" dt="2022-05-10T19:38:43.795" v="4522" actId="20577"/>
        <pc:sldMkLst>
          <pc:docMk/>
          <pc:sldMk cId="4274114038" sldId="281"/>
        </pc:sldMkLst>
      </pc:sldChg>
      <pc:sldChg chg="modNotes">
        <pc:chgData name="Leslie Wright" userId="a0e2a280-92a5-487a-a56c-f1146a8f46ca" providerId="ADAL" clId="{027EC1ED-57A5-4647-AB1B-99F2C1164C62}" dt="2022-05-06T18:38:08.277" v="2264"/>
        <pc:sldMkLst>
          <pc:docMk/>
          <pc:sldMk cId="2760614206" sldId="282"/>
        </pc:sldMkLst>
      </pc:sldChg>
      <pc:sldChg chg="modNotes">
        <pc:chgData name="Leslie Wright" userId="a0e2a280-92a5-487a-a56c-f1146a8f46ca" providerId="ADAL" clId="{027EC1ED-57A5-4647-AB1B-99F2C1164C62}" dt="2022-05-06T18:38:08.277" v="2264"/>
        <pc:sldMkLst>
          <pc:docMk/>
          <pc:sldMk cId="3028136506" sldId="378"/>
        </pc:sldMkLst>
      </pc:sldChg>
      <pc:sldChg chg="modNotes">
        <pc:chgData name="Leslie Wright" userId="a0e2a280-92a5-487a-a56c-f1146a8f46ca" providerId="ADAL" clId="{027EC1ED-57A5-4647-AB1B-99F2C1164C62}" dt="2022-05-06T18:38:08.277" v="2264"/>
        <pc:sldMkLst>
          <pc:docMk/>
          <pc:sldMk cId="466013580" sldId="380"/>
        </pc:sldMkLst>
      </pc:sldChg>
      <pc:sldChg chg="modNotes">
        <pc:chgData name="Leslie Wright" userId="a0e2a280-92a5-487a-a56c-f1146a8f46ca" providerId="ADAL" clId="{027EC1ED-57A5-4647-AB1B-99F2C1164C62}" dt="2022-05-06T18:38:08.277" v="2264"/>
        <pc:sldMkLst>
          <pc:docMk/>
          <pc:sldMk cId="1996467366" sldId="382"/>
        </pc:sldMkLst>
      </pc:sldChg>
      <pc:sldChg chg="modSp mod modNotes">
        <pc:chgData name="Leslie Wright" userId="a0e2a280-92a5-487a-a56c-f1146a8f46ca" providerId="ADAL" clId="{027EC1ED-57A5-4647-AB1B-99F2C1164C62}" dt="2022-05-10T19:13:00.203" v="3377" actId="12"/>
        <pc:sldMkLst>
          <pc:docMk/>
          <pc:sldMk cId="3186500811" sldId="391"/>
        </pc:sldMkLst>
        <pc:spChg chg="mod">
          <ac:chgData name="Leslie Wright" userId="a0e2a280-92a5-487a-a56c-f1146a8f46ca" providerId="ADAL" clId="{027EC1ED-57A5-4647-AB1B-99F2C1164C62}" dt="2022-05-10T19:13:00.203" v="3377" actId="12"/>
          <ac:spMkLst>
            <pc:docMk/>
            <pc:sldMk cId="3186500811" sldId="391"/>
            <ac:spMk id="5" creationId="{9C90930B-07BC-A947-AE6B-90738DF1C4EA}"/>
          </ac:spMkLst>
        </pc:spChg>
      </pc:sldChg>
      <pc:sldChg chg="modNotes">
        <pc:chgData name="Leslie Wright" userId="a0e2a280-92a5-487a-a56c-f1146a8f46ca" providerId="ADAL" clId="{027EC1ED-57A5-4647-AB1B-99F2C1164C62}" dt="2022-05-09T18:30:16.567" v="3281" actId="14100"/>
        <pc:sldMkLst>
          <pc:docMk/>
          <pc:sldMk cId="1273427453" sldId="392"/>
        </pc:sldMkLst>
      </pc:sldChg>
      <pc:sldChg chg="modNotes">
        <pc:chgData name="Leslie Wright" userId="a0e2a280-92a5-487a-a56c-f1146a8f46ca" providerId="ADAL" clId="{027EC1ED-57A5-4647-AB1B-99F2C1164C62}" dt="2022-05-06T18:38:08.277" v="2264"/>
        <pc:sldMkLst>
          <pc:docMk/>
          <pc:sldMk cId="1166768548" sldId="400"/>
        </pc:sldMkLst>
      </pc:sldChg>
      <pc:sldChg chg="modNotes">
        <pc:chgData name="Leslie Wright" userId="a0e2a280-92a5-487a-a56c-f1146a8f46ca" providerId="ADAL" clId="{027EC1ED-57A5-4647-AB1B-99F2C1164C62}" dt="2022-05-09T17:14:07.277" v="2287" actId="20577"/>
        <pc:sldMkLst>
          <pc:docMk/>
          <pc:sldMk cId="1188566734" sldId="401"/>
        </pc:sldMkLst>
      </pc:sldChg>
      <pc:sldChg chg="modNotes">
        <pc:chgData name="Leslie Wright" userId="a0e2a280-92a5-487a-a56c-f1146a8f46ca" providerId="ADAL" clId="{027EC1ED-57A5-4647-AB1B-99F2C1164C62}" dt="2022-05-09T18:28:03.025" v="3273" actId="14100"/>
        <pc:sldMkLst>
          <pc:docMk/>
          <pc:sldMk cId="4218203663" sldId="455"/>
        </pc:sldMkLst>
      </pc:sldChg>
      <pc:sldChg chg="modNotes">
        <pc:chgData name="Leslie Wright" userId="a0e2a280-92a5-487a-a56c-f1146a8f46ca" providerId="ADAL" clId="{027EC1ED-57A5-4647-AB1B-99F2C1164C62}" dt="2022-05-06T18:38:08.277" v="2264"/>
        <pc:sldMkLst>
          <pc:docMk/>
          <pc:sldMk cId="3542768919" sldId="471"/>
        </pc:sldMkLst>
      </pc:sldChg>
      <pc:sldChg chg="modNotes">
        <pc:chgData name="Leslie Wright" userId="a0e2a280-92a5-487a-a56c-f1146a8f46ca" providerId="ADAL" clId="{027EC1ED-57A5-4647-AB1B-99F2C1164C62}" dt="2022-05-06T18:38:08.277" v="2264"/>
        <pc:sldMkLst>
          <pc:docMk/>
          <pc:sldMk cId="665924551" sldId="474"/>
        </pc:sldMkLst>
      </pc:sldChg>
      <pc:sldChg chg="modNotes">
        <pc:chgData name="Leslie Wright" userId="a0e2a280-92a5-487a-a56c-f1146a8f46ca" providerId="ADAL" clId="{027EC1ED-57A5-4647-AB1B-99F2C1164C62}" dt="2022-05-06T18:38:08.277" v="2264"/>
        <pc:sldMkLst>
          <pc:docMk/>
          <pc:sldMk cId="1503903255" sldId="482"/>
        </pc:sldMkLst>
      </pc:sldChg>
      <pc:sldChg chg="modNotes">
        <pc:chgData name="Leslie Wright" userId="a0e2a280-92a5-487a-a56c-f1146a8f46ca" providerId="ADAL" clId="{027EC1ED-57A5-4647-AB1B-99F2C1164C62}" dt="2022-05-12T20:21:38.404" v="4992" actId="14100"/>
        <pc:sldMkLst>
          <pc:docMk/>
          <pc:sldMk cId="3274103963" sldId="517"/>
        </pc:sldMkLst>
      </pc:sldChg>
      <pc:sldChg chg="modNotes">
        <pc:chgData name="Leslie Wright" userId="a0e2a280-92a5-487a-a56c-f1146a8f46ca" providerId="ADAL" clId="{027EC1ED-57A5-4647-AB1B-99F2C1164C62}" dt="2022-05-06T18:38:08.277" v="2264"/>
        <pc:sldMkLst>
          <pc:docMk/>
          <pc:sldMk cId="57022939" sldId="526"/>
        </pc:sldMkLst>
      </pc:sldChg>
      <pc:sldChg chg="modNotes">
        <pc:chgData name="Leslie Wright" userId="a0e2a280-92a5-487a-a56c-f1146a8f46ca" providerId="ADAL" clId="{027EC1ED-57A5-4647-AB1B-99F2C1164C62}" dt="2022-05-10T19:53:13.175" v="4836" actId="20577"/>
        <pc:sldMkLst>
          <pc:docMk/>
          <pc:sldMk cId="366934309" sldId="556"/>
        </pc:sldMkLst>
      </pc:sldChg>
      <pc:sldChg chg="modNotes">
        <pc:chgData name="Leslie Wright" userId="a0e2a280-92a5-487a-a56c-f1146a8f46ca" providerId="ADAL" clId="{027EC1ED-57A5-4647-AB1B-99F2C1164C62}" dt="2022-05-12T20:27:15.989" v="5062" actId="20577"/>
        <pc:sldMkLst>
          <pc:docMk/>
          <pc:sldMk cId="2418721947" sldId="557"/>
        </pc:sldMkLst>
      </pc:sldChg>
      <pc:sldChg chg="modNotes">
        <pc:chgData name="Leslie Wright" userId="a0e2a280-92a5-487a-a56c-f1146a8f46ca" providerId="ADAL" clId="{027EC1ED-57A5-4647-AB1B-99F2C1164C62}" dt="2022-05-06T18:38:08.277" v="2264"/>
        <pc:sldMkLst>
          <pc:docMk/>
          <pc:sldMk cId="2727717251" sldId="558"/>
        </pc:sldMkLst>
      </pc:sldChg>
      <pc:sldChg chg="modNotes">
        <pc:chgData name="Leslie Wright" userId="a0e2a280-92a5-487a-a56c-f1146a8f46ca" providerId="ADAL" clId="{027EC1ED-57A5-4647-AB1B-99F2C1164C62}" dt="2022-05-06T18:38:08.277" v="2264"/>
        <pc:sldMkLst>
          <pc:docMk/>
          <pc:sldMk cId="1490473521" sldId="560"/>
        </pc:sldMkLst>
      </pc:sldChg>
      <pc:sldChg chg="modNotes">
        <pc:chgData name="Leslie Wright" userId="a0e2a280-92a5-487a-a56c-f1146a8f46ca" providerId="ADAL" clId="{027EC1ED-57A5-4647-AB1B-99F2C1164C62}" dt="2022-05-06T18:38:08.277" v="2264"/>
        <pc:sldMkLst>
          <pc:docMk/>
          <pc:sldMk cId="144624373" sldId="563"/>
        </pc:sldMkLst>
      </pc:sldChg>
      <pc:sldChg chg="modNotes modNotesTx">
        <pc:chgData name="Leslie Wright" userId="a0e2a280-92a5-487a-a56c-f1146a8f46ca" providerId="ADAL" clId="{027EC1ED-57A5-4647-AB1B-99F2C1164C62}" dt="2022-05-12T20:20:29.955" v="4990" actId="14100"/>
        <pc:sldMkLst>
          <pc:docMk/>
          <pc:sldMk cId="769484779" sldId="564"/>
        </pc:sldMkLst>
      </pc:sldChg>
      <pc:sldChg chg="modSp mod modNotes">
        <pc:chgData name="Leslie Wright" userId="a0e2a280-92a5-487a-a56c-f1146a8f46ca" providerId="ADAL" clId="{027EC1ED-57A5-4647-AB1B-99F2C1164C62}" dt="2022-05-10T19:42:03.723" v="4525" actId="20577"/>
        <pc:sldMkLst>
          <pc:docMk/>
          <pc:sldMk cId="254914083" sldId="565"/>
        </pc:sldMkLst>
        <pc:spChg chg="mod">
          <ac:chgData name="Leslie Wright" userId="a0e2a280-92a5-487a-a56c-f1146a8f46ca" providerId="ADAL" clId="{027EC1ED-57A5-4647-AB1B-99F2C1164C62}" dt="2022-05-10T19:42:03.723" v="4525" actId="20577"/>
          <ac:spMkLst>
            <pc:docMk/>
            <pc:sldMk cId="254914083" sldId="565"/>
            <ac:spMk id="2" creationId="{76E21A2A-B5B4-4362-93BA-B20C9F48C2A3}"/>
          </ac:spMkLst>
        </pc:spChg>
      </pc:sldChg>
      <pc:sldChg chg="modNotes">
        <pc:chgData name="Leslie Wright" userId="a0e2a280-92a5-487a-a56c-f1146a8f46ca" providerId="ADAL" clId="{027EC1ED-57A5-4647-AB1B-99F2C1164C62}" dt="2022-05-06T18:38:08.277" v="2264"/>
        <pc:sldMkLst>
          <pc:docMk/>
          <pc:sldMk cId="1491656687" sldId="567"/>
        </pc:sldMkLst>
      </pc:sldChg>
      <pc:sldChg chg="modNotes">
        <pc:chgData name="Leslie Wright" userId="a0e2a280-92a5-487a-a56c-f1146a8f46ca" providerId="ADAL" clId="{027EC1ED-57A5-4647-AB1B-99F2C1164C62}" dt="2022-05-06T18:38:08.277" v="2264"/>
        <pc:sldMkLst>
          <pc:docMk/>
          <pc:sldMk cId="304682861" sldId="569"/>
        </pc:sldMkLst>
      </pc:sldChg>
      <pc:sldChg chg="modNotes">
        <pc:chgData name="Leslie Wright" userId="a0e2a280-92a5-487a-a56c-f1146a8f46ca" providerId="ADAL" clId="{027EC1ED-57A5-4647-AB1B-99F2C1164C62}" dt="2022-05-10T19:35:58.425" v="4521" actId="14100"/>
        <pc:sldMkLst>
          <pc:docMk/>
          <pc:sldMk cId="3277068882" sldId="570"/>
        </pc:sldMkLst>
      </pc:sldChg>
      <pc:sldChg chg="modNotes">
        <pc:chgData name="Leslie Wright" userId="a0e2a280-92a5-487a-a56c-f1146a8f46ca" providerId="ADAL" clId="{027EC1ED-57A5-4647-AB1B-99F2C1164C62}" dt="2022-05-12T20:19:40.058" v="4986" actId="20577"/>
        <pc:sldMkLst>
          <pc:docMk/>
          <pc:sldMk cId="1668554868" sldId="571"/>
        </pc:sldMkLst>
      </pc:sldChg>
      <pc:sldChg chg="modNotes">
        <pc:chgData name="Leslie Wright" userId="a0e2a280-92a5-487a-a56c-f1146a8f46ca" providerId="ADAL" clId="{027EC1ED-57A5-4647-AB1B-99F2C1164C62}" dt="2022-05-13T13:25:36.864" v="5076" actId="14100"/>
        <pc:sldMkLst>
          <pc:docMk/>
          <pc:sldMk cId="1570737345" sldId="572"/>
        </pc:sldMkLst>
      </pc:sldChg>
      <pc:sldChg chg="modNotes modNotesTx">
        <pc:chgData name="Leslie Wright" userId="a0e2a280-92a5-487a-a56c-f1146a8f46ca" providerId="ADAL" clId="{027EC1ED-57A5-4647-AB1B-99F2C1164C62}" dt="2022-05-10T19:32:21.870" v="4291" actId="20577"/>
        <pc:sldMkLst>
          <pc:docMk/>
          <pc:sldMk cId="1174197889" sldId="573"/>
        </pc:sldMkLst>
      </pc:sldChg>
      <pc:sldChg chg="modNotes">
        <pc:chgData name="Leslie Wright" userId="a0e2a280-92a5-487a-a56c-f1146a8f46ca" providerId="ADAL" clId="{027EC1ED-57A5-4647-AB1B-99F2C1164C62}" dt="2022-05-06T18:38:08.277" v="2264"/>
        <pc:sldMkLst>
          <pc:docMk/>
          <pc:sldMk cId="3581470084" sldId="574"/>
        </pc:sldMkLst>
      </pc:sldChg>
      <pc:sldChg chg="modNotes modNotesTx">
        <pc:chgData name="Leslie Wright" userId="a0e2a280-92a5-487a-a56c-f1146a8f46ca" providerId="ADAL" clId="{027EC1ED-57A5-4647-AB1B-99F2C1164C62}" dt="2022-05-13T13:24:45.727" v="5063" actId="5793"/>
        <pc:sldMkLst>
          <pc:docMk/>
          <pc:sldMk cId="2383616388" sldId="575"/>
        </pc:sldMkLst>
      </pc:sldChg>
      <pc:sldChg chg="modNotes">
        <pc:chgData name="Leslie Wright" userId="a0e2a280-92a5-487a-a56c-f1146a8f46ca" providerId="ADAL" clId="{027EC1ED-57A5-4647-AB1B-99F2C1164C62}" dt="2022-05-06T18:38:08.277" v="2264"/>
        <pc:sldMkLst>
          <pc:docMk/>
          <pc:sldMk cId="2928650132" sldId="576"/>
        </pc:sldMkLst>
      </pc:sldChg>
      <pc:sldChg chg="modSp mod modNotes modNotesTx">
        <pc:chgData name="Leslie Wright" userId="a0e2a280-92a5-487a-a56c-f1146a8f46ca" providerId="ADAL" clId="{027EC1ED-57A5-4647-AB1B-99F2C1164C62}" dt="2022-05-12T20:21:25.184" v="4991" actId="14100"/>
        <pc:sldMkLst>
          <pc:docMk/>
          <pc:sldMk cId="1607501120" sldId="578"/>
        </pc:sldMkLst>
        <pc:spChg chg="mod">
          <ac:chgData name="Leslie Wright" userId="a0e2a280-92a5-487a-a56c-f1146a8f46ca" providerId="ADAL" clId="{027EC1ED-57A5-4647-AB1B-99F2C1164C62}" dt="2022-05-10T19:44:26.468" v="4542" actId="115"/>
          <ac:spMkLst>
            <pc:docMk/>
            <pc:sldMk cId="1607501120" sldId="578"/>
            <ac:spMk id="9" creationId="{77C80F1A-ECA6-4475-8E59-3FF05C9FFF11}"/>
          </ac:spMkLst>
        </pc:spChg>
      </pc:sldChg>
      <pc:sldChg chg="modSp mod modNotes">
        <pc:chgData name="Leslie Wright" userId="a0e2a280-92a5-487a-a56c-f1146a8f46ca" providerId="ADAL" clId="{027EC1ED-57A5-4647-AB1B-99F2C1164C62}" dt="2022-05-12T19:41:44.448" v="4945" actId="20577"/>
        <pc:sldMkLst>
          <pc:docMk/>
          <pc:sldMk cId="416905878" sldId="579"/>
        </pc:sldMkLst>
        <pc:graphicFrameChg chg="modGraphic">
          <ac:chgData name="Leslie Wright" userId="a0e2a280-92a5-487a-a56c-f1146a8f46ca" providerId="ADAL" clId="{027EC1ED-57A5-4647-AB1B-99F2C1164C62}" dt="2022-05-12T19:41:44.448" v="4945" actId="20577"/>
          <ac:graphicFrameMkLst>
            <pc:docMk/>
            <pc:sldMk cId="416905878" sldId="579"/>
            <ac:graphicFrameMk id="5" creationId="{CF98BC6C-C739-494B-B6AA-4A3AFF8AEE2B}"/>
          </ac:graphicFrameMkLst>
        </pc:graphicFrameChg>
      </pc:sldChg>
      <pc:sldChg chg="modNotes">
        <pc:chgData name="Leslie Wright" userId="a0e2a280-92a5-487a-a56c-f1146a8f46ca" providerId="ADAL" clId="{027EC1ED-57A5-4647-AB1B-99F2C1164C62}" dt="2022-05-06T18:38:08.277" v="2264"/>
        <pc:sldMkLst>
          <pc:docMk/>
          <pc:sldMk cId="3603642755" sldId="580"/>
        </pc:sldMkLst>
      </pc:sldChg>
      <pc:sldChg chg="addSp delSp modSp del mod modNotes">
        <pc:chgData name="Leslie Wright" userId="a0e2a280-92a5-487a-a56c-f1146a8f46ca" providerId="ADAL" clId="{027EC1ED-57A5-4647-AB1B-99F2C1164C62}" dt="2022-05-11T18:53:31.102" v="4838" actId="47"/>
        <pc:sldMkLst>
          <pc:docMk/>
          <pc:sldMk cId="2939043286" sldId="581"/>
        </pc:sldMkLst>
        <pc:spChg chg="mod">
          <ac:chgData name="Leslie Wright" userId="a0e2a280-92a5-487a-a56c-f1146a8f46ca" providerId="ADAL" clId="{027EC1ED-57A5-4647-AB1B-99F2C1164C62}" dt="2022-05-10T19:11:07.868" v="3375" actId="20577"/>
          <ac:spMkLst>
            <pc:docMk/>
            <pc:sldMk cId="2939043286" sldId="581"/>
            <ac:spMk id="4" creationId="{2BED3B9A-D06A-4148-AEBC-56074BE1DFD4}"/>
          </ac:spMkLst>
        </pc:spChg>
        <pc:spChg chg="del mod">
          <ac:chgData name="Leslie Wright" userId="a0e2a280-92a5-487a-a56c-f1146a8f46ca" providerId="ADAL" clId="{027EC1ED-57A5-4647-AB1B-99F2C1164C62}" dt="2022-05-10T19:08:43.911" v="3367" actId="478"/>
          <ac:spMkLst>
            <pc:docMk/>
            <pc:sldMk cId="2939043286" sldId="581"/>
            <ac:spMk id="5" creationId="{7C68E25B-AC98-497B-A24C-F399B4AF58A2}"/>
          </ac:spMkLst>
        </pc:spChg>
        <pc:spChg chg="add mod">
          <ac:chgData name="Leslie Wright" userId="a0e2a280-92a5-487a-a56c-f1146a8f46ca" providerId="ADAL" clId="{027EC1ED-57A5-4647-AB1B-99F2C1164C62}" dt="2022-05-10T19:08:43.911" v="3367" actId="478"/>
          <ac:spMkLst>
            <pc:docMk/>
            <pc:sldMk cId="2939043286" sldId="581"/>
            <ac:spMk id="7" creationId="{672ED3FE-1775-D6C5-877E-442FCE555DEF}"/>
          </ac:spMkLst>
        </pc:spChg>
      </pc:sldChg>
      <pc:sldChg chg="modNotes">
        <pc:chgData name="Leslie Wright" userId="a0e2a280-92a5-487a-a56c-f1146a8f46ca" providerId="ADAL" clId="{027EC1ED-57A5-4647-AB1B-99F2C1164C62}" dt="2022-05-06T18:38:08.277" v="2264"/>
        <pc:sldMkLst>
          <pc:docMk/>
          <pc:sldMk cId="2236355792" sldId="585"/>
        </pc:sldMkLst>
      </pc:sldChg>
      <pc:sldChg chg="modNotes">
        <pc:chgData name="Leslie Wright" userId="a0e2a280-92a5-487a-a56c-f1146a8f46ca" providerId="ADAL" clId="{027EC1ED-57A5-4647-AB1B-99F2C1164C62}" dt="2022-05-12T19:56:16.187" v="4966" actId="20577"/>
        <pc:sldMkLst>
          <pc:docMk/>
          <pc:sldMk cId="3206041811" sldId="586"/>
        </pc:sldMkLst>
      </pc:sldChg>
      <pc:sldChg chg="modNotes">
        <pc:chgData name="Leslie Wright" userId="a0e2a280-92a5-487a-a56c-f1146a8f46ca" providerId="ADAL" clId="{027EC1ED-57A5-4647-AB1B-99F2C1164C62}" dt="2022-05-12T19:55:40.258" v="4964" actId="20577"/>
        <pc:sldMkLst>
          <pc:docMk/>
          <pc:sldMk cId="4241826168" sldId="587"/>
        </pc:sldMkLst>
      </pc:sldChg>
      <pc:sldChg chg="modSp mod modNotes modNotesTx">
        <pc:chgData name="Leslie Wright" userId="a0e2a280-92a5-487a-a56c-f1146a8f46ca" providerId="ADAL" clId="{027EC1ED-57A5-4647-AB1B-99F2C1164C62}" dt="2022-05-12T20:24:24.546" v="5035" actId="20577"/>
        <pc:sldMkLst>
          <pc:docMk/>
          <pc:sldMk cId="2437306729" sldId="588"/>
        </pc:sldMkLst>
        <pc:spChg chg="mod">
          <ac:chgData name="Leslie Wright" userId="a0e2a280-92a5-487a-a56c-f1146a8f46ca" providerId="ADAL" clId="{027EC1ED-57A5-4647-AB1B-99F2C1164C62}" dt="2022-05-06T18:33:22.760" v="2261" actId="20577"/>
          <ac:spMkLst>
            <pc:docMk/>
            <pc:sldMk cId="2437306729" sldId="588"/>
            <ac:spMk id="2" creationId="{A28390C6-DD9B-4D63-9E41-F81EBA4A86FF}"/>
          </ac:spMkLst>
        </pc:spChg>
      </pc:sldChg>
      <pc:sldChg chg="modSp new del mod">
        <pc:chgData name="Leslie Wright" userId="a0e2a280-92a5-487a-a56c-f1146a8f46ca" providerId="ADAL" clId="{027EC1ED-57A5-4647-AB1B-99F2C1164C62}" dt="2022-05-09T18:26:00.347" v="3272" actId="47"/>
        <pc:sldMkLst>
          <pc:docMk/>
          <pc:sldMk cId="1680962280" sldId="589"/>
        </pc:sldMkLst>
        <pc:spChg chg="mod">
          <ac:chgData name="Leslie Wright" userId="a0e2a280-92a5-487a-a56c-f1146a8f46ca" providerId="ADAL" clId="{027EC1ED-57A5-4647-AB1B-99F2C1164C62}" dt="2022-05-09T18:21:40.414" v="3200" actId="5793"/>
          <ac:spMkLst>
            <pc:docMk/>
            <pc:sldMk cId="1680962280" sldId="589"/>
            <ac:spMk id="2" creationId="{2F0CAB63-86B2-497A-2A28-843FC62077DD}"/>
          </ac:spMkLst>
        </pc:spChg>
      </pc:sldChg>
      <pc:sldChg chg="add modNotesTx">
        <pc:chgData name="Leslie Wright" userId="a0e2a280-92a5-487a-a56c-f1146a8f46ca" providerId="ADAL" clId="{027EC1ED-57A5-4647-AB1B-99F2C1164C62}" dt="2022-05-11T18:54:52.999" v="4943" actId="20577"/>
        <pc:sldMkLst>
          <pc:docMk/>
          <pc:sldMk cId="2056234356" sldId="589"/>
        </pc:sldMkLst>
      </pc:sldChg>
      <pc:sldChg chg="modSp add del mod">
        <pc:chgData name="Leslie Wright" userId="a0e2a280-92a5-487a-a56c-f1146a8f46ca" providerId="ADAL" clId="{027EC1ED-57A5-4647-AB1B-99F2C1164C62}" dt="2022-05-09T18:25:55.268" v="3271" actId="47"/>
        <pc:sldMkLst>
          <pc:docMk/>
          <pc:sldMk cId="1614861947" sldId="590"/>
        </pc:sldMkLst>
        <pc:spChg chg="mod">
          <ac:chgData name="Leslie Wright" userId="a0e2a280-92a5-487a-a56c-f1146a8f46ca" providerId="ADAL" clId="{027EC1ED-57A5-4647-AB1B-99F2C1164C62}" dt="2022-05-09T18:18:29.604" v="3156" actId="5793"/>
          <ac:spMkLst>
            <pc:docMk/>
            <pc:sldMk cId="1614861947" sldId="590"/>
            <ac:spMk id="9" creationId="{77C80F1A-ECA6-4475-8E59-3FF05C9FFF1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14" tIns="48306" rIns="96614" bIns="48306" rtlCol="0"/>
          <a:lstStyle>
            <a:lvl1pPr algn="l">
              <a:defRPr sz="1200"/>
            </a:lvl1pPr>
          </a:lstStyle>
          <a:p>
            <a:endParaRPr lang="en-US" dirty="0"/>
          </a:p>
        </p:txBody>
      </p:sp>
      <p:sp>
        <p:nvSpPr>
          <p:cNvPr id="3" name="Date Placeholder 2"/>
          <p:cNvSpPr>
            <a:spLocks noGrp="1"/>
          </p:cNvSpPr>
          <p:nvPr>
            <p:ph type="dt" sz="quarter" idx="1"/>
          </p:nvPr>
        </p:nvSpPr>
        <p:spPr>
          <a:xfrm>
            <a:off x="4143589" y="0"/>
            <a:ext cx="3169920" cy="480060"/>
          </a:xfrm>
          <a:prstGeom prst="rect">
            <a:avLst/>
          </a:prstGeom>
        </p:spPr>
        <p:txBody>
          <a:bodyPr vert="horz" lIns="96614" tIns="48306" rIns="96614" bIns="48306" rtlCol="0"/>
          <a:lstStyle>
            <a:lvl1pPr algn="r">
              <a:defRPr sz="1200"/>
            </a:lvl1pPr>
          </a:lstStyle>
          <a:p>
            <a:fld id="{8961167D-9768-E245-828B-3A7AB24A1AD7}" type="datetimeFigureOut">
              <a:rPr lang="en-US" smtClean="0"/>
              <a:t>5/23/2022</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14" tIns="48306" rIns="96614" bIns="48306"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9" y="9119474"/>
            <a:ext cx="3169920" cy="480060"/>
          </a:xfrm>
          <a:prstGeom prst="rect">
            <a:avLst/>
          </a:prstGeom>
        </p:spPr>
        <p:txBody>
          <a:bodyPr vert="horz" lIns="96614" tIns="48306" rIns="96614" bIns="48306" rtlCol="0" anchor="b"/>
          <a:lstStyle>
            <a:lvl1pPr algn="r">
              <a:defRPr sz="1200"/>
            </a:lvl1pPr>
          </a:lstStyle>
          <a:p>
            <a:fld id="{EC3A1E7E-6DB9-D241-9380-835C5AEFEE30}" type="slidenum">
              <a:rPr lang="en-US" smtClean="0"/>
              <a:t>‹#›</a:t>
            </a:fld>
            <a:endParaRPr lang="en-US" dirty="0"/>
          </a:p>
        </p:txBody>
      </p:sp>
    </p:spTree>
    <p:extLst>
      <p:ext uri="{BB962C8B-B14F-4D97-AF65-F5344CB8AC3E}">
        <p14:creationId xmlns:p14="http://schemas.microsoft.com/office/powerpoint/2010/main" val="2243797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0A7B7A0-FA2D-1342-81A3-865232A61FD2}"/>
              </a:ext>
            </a:extLst>
          </p:cNvPr>
          <p:cNvSpPr/>
          <p:nvPr/>
        </p:nvSpPr>
        <p:spPr>
          <a:xfrm>
            <a:off x="6828980" y="9124227"/>
            <a:ext cx="484528" cy="476977"/>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lIns="96614" tIns="48306" rIns="96614" bIns="48306" rtlCol="0" anchor="ctr"/>
          <a:lstStyle/>
          <a:p>
            <a:pPr marL="0" marR="0" lvl="0" indent="0" algn="ctr" defTabSz="966139"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4" name="Slide Image Placeholder 3"/>
          <p:cNvSpPr>
            <a:spLocks noGrp="1" noRot="1" noChangeAspect="1"/>
          </p:cNvSpPr>
          <p:nvPr>
            <p:ph type="sldImg" idx="2"/>
          </p:nvPr>
        </p:nvSpPr>
        <p:spPr>
          <a:xfrm>
            <a:off x="1497013" y="839788"/>
            <a:ext cx="4321175" cy="3240087"/>
          </a:xfrm>
          <a:prstGeom prst="rect">
            <a:avLst/>
          </a:prstGeom>
          <a:noFill/>
          <a:ln w="12700">
            <a:solidFill>
              <a:prstClr val="black"/>
            </a:solidFill>
          </a:ln>
        </p:spPr>
        <p:txBody>
          <a:bodyPr vert="horz" lIns="96614" tIns="48306" rIns="96614" bIns="48306" rtlCol="0" anchor="ctr"/>
          <a:lstStyle/>
          <a:p>
            <a:endParaRPr lang="en-US" dirty="0"/>
          </a:p>
        </p:txBody>
      </p:sp>
      <p:sp>
        <p:nvSpPr>
          <p:cNvPr id="5" name="Notes Placeholder 4"/>
          <p:cNvSpPr>
            <a:spLocks noGrp="1"/>
          </p:cNvSpPr>
          <p:nvPr>
            <p:ph type="body" sz="quarter" idx="3"/>
          </p:nvPr>
        </p:nvSpPr>
        <p:spPr>
          <a:xfrm>
            <a:off x="731522" y="4620578"/>
            <a:ext cx="5852160" cy="3780472"/>
          </a:xfrm>
          <a:prstGeom prst="rect">
            <a:avLst/>
          </a:prstGeom>
        </p:spPr>
        <p:txBody>
          <a:bodyPr vert="horz" lIns="96614" tIns="48306" rIns="96614" bIns="4830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6828980" y="9119476"/>
            <a:ext cx="484529" cy="481726"/>
          </a:xfrm>
          <a:prstGeom prst="rect">
            <a:avLst/>
          </a:prstGeom>
        </p:spPr>
        <p:txBody>
          <a:bodyPr vert="horz" lIns="96614" tIns="48306" rIns="96614" bIns="48306" rtlCol="0" anchor="ctr" anchorCtr="0"/>
          <a:lstStyle>
            <a:lvl1pPr algn="ctr">
              <a:defRPr sz="1000">
                <a:solidFill>
                  <a:schemeClr val="bg1"/>
                </a:solidFill>
              </a:defRPr>
            </a:lvl1pPr>
          </a:lstStyle>
          <a:p>
            <a:fld id="{3B90169C-AFAA-4B3F-91CC-5EC03E22AE25}" type="slidenum">
              <a:rPr lang="en-US" smtClean="0"/>
              <a:pPr/>
              <a:t>‹#›</a:t>
            </a:fld>
            <a:endParaRPr lang="en-US" dirty="0"/>
          </a:p>
        </p:txBody>
      </p:sp>
      <p:sp>
        <p:nvSpPr>
          <p:cNvPr id="10" name="Rectangle 9">
            <a:extLst>
              <a:ext uri="{FF2B5EF4-FFF2-40B4-BE49-F238E27FC236}">
                <a16:creationId xmlns:a16="http://schemas.microsoft.com/office/drawing/2014/main" id="{C832DAC5-630C-2A49-9077-7B6414A5BCE0}"/>
              </a:ext>
            </a:extLst>
          </p:cNvPr>
          <p:cNvSpPr/>
          <p:nvPr/>
        </p:nvSpPr>
        <p:spPr>
          <a:xfrm>
            <a:off x="0" y="481728"/>
            <a:ext cx="494455" cy="3780472"/>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lIns="96614" tIns="48306" rIns="96614" bIns="48306" rtlCol="0" anchor="ctr"/>
          <a:lstStyle/>
          <a:p>
            <a:pPr marL="0" marR="0" lvl="0" indent="0" algn="ctr" defTabSz="966139"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1" name="Rectangle 10">
            <a:extLst>
              <a:ext uri="{FF2B5EF4-FFF2-40B4-BE49-F238E27FC236}">
                <a16:creationId xmlns:a16="http://schemas.microsoft.com/office/drawing/2014/main" id="{1B5E0D4F-92D5-D641-A282-4102F293760D}"/>
              </a:ext>
            </a:extLst>
          </p:cNvPr>
          <p:cNvSpPr/>
          <p:nvPr/>
        </p:nvSpPr>
        <p:spPr>
          <a:xfrm>
            <a:off x="1" y="-3333"/>
            <a:ext cx="494456" cy="485061"/>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lIns="96614" tIns="48306" rIns="96614" bIns="48306" rtlCol="0" anchor="ctr"/>
          <a:lstStyle/>
          <a:p>
            <a:pPr marL="0" marR="0" lvl="0" indent="0" algn="ctr" defTabSz="966139"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3" name="Picture 12" descr="NTDC-Logo-Mark.png">
            <a:extLst>
              <a:ext uri="{FF2B5EF4-FFF2-40B4-BE49-F238E27FC236}">
                <a16:creationId xmlns:a16="http://schemas.microsoft.com/office/drawing/2014/main" id="{C0DE12A5-2F71-5F4C-85C6-17DBC40324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49410" y="9228162"/>
            <a:ext cx="268546" cy="264350"/>
          </a:xfrm>
          <a:prstGeom prst="rect">
            <a:avLst/>
          </a:prstGeom>
        </p:spPr>
      </p:pic>
      <p:pic>
        <p:nvPicPr>
          <p:cNvPr id="15" name="Picture 14" descr="NTDC-Horizontal-Gradient-Orange.png">
            <a:extLst>
              <a:ext uri="{FF2B5EF4-FFF2-40B4-BE49-F238E27FC236}">
                <a16:creationId xmlns:a16="http://schemas.microsoft.com/office/drawing/2014/main" id="{8FDF0472-C71C-D446-800B-F8A83A618B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422272" y="6684477"/>
            <a:ext cx="5338999" cy="494454"/>
          </a:xfrm>
          <a:prstGeom prst="rect">
            <a:avLst/>
          </a:prstGeom>
        </p:spPr>
      </p:pic>
    </p:spTree>
    <p:extLst>
      <p:ext uri="{BB962C8B-B14F-4D97-AF65-F5344CB8AC3E}">
        <p14:creationId xmlns:p14="http://schemas.microsoft.com/office/powerpoint/2010/main" val="922112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18288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36576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54864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73152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image" Target="../media/image6.png"/><Relationship Id="rId4" Type="http://schemas.openxmlformats.org/officeDocument/2006/relationships/image" Target="../media/image13.png"/></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tdcportal.or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7BCDB5-73EE-CC4D-A21B-EC4D7E93854D}"/>
              </a:ext>
            </a:extLst>
          </p:cNvPr>
          <p:cNvSpPr/>
          <p:nvPr/>
        </p:nvSpPr>
        <p:spPr>
          <a:xfrm>
            <a:off x="1" y="2"/>
            <a:ext cx="7313508" cy="960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6614" tIns="48306" rIns="96614" bIns="48306" rtlCol="0" anchor="ctr"/>
          <a:lstStyle/>
          <a:p>
            <a:pPr algn="ctr"/>
            <a:endParaRPr lang="en-US" dirty="0"/>
          </a:p>
        </p:txBody>
      </p:sp>
      <p:pic>
        <p:nvPicPr>
          <p:cNvPr id="5" name="Picture 4" descr="NTDC-Horizontal-Gradient-Orange.png">
            <a:extLst>
              <a:ext uri="{FF2B5EF4-FFF2-40B4-BE49-F238E27FC236}">
                <a16:creationId xmlns:a16="http://schemas.microsoft.com/office/drawing/2014/main" id="{80CB78FA-7A60-4748-B5E5-DAA0D6209F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1103" y="9094204"/>
            <a:ext cx="6192404" cy="509220"/>
          </a:xfrm>
          <a:prstGeom prst="rect">
            <a:avLst/>
          </a:prstGeom>
        </p:spPr>
      </p:pic>
      <p:sp>
        <p:nvSpPr>
          <p:cNvPr id="6" name="Rectangle 5">
            <a:extLst>
              <a:ext uri="{FF2B5EF4-FFF2-40B4-BE49-F238E27FC236}">
                <a16:creationId xmlns:a16="http://schemas.microsoft.com/office/drawing/2014/main" id="{171A1C2F-6019-B24F-8FF1-C9257EA4C38A}"/>
              </a:ext>
            </a:extLst>
          </p:cNvPr>
          <p:cNvSpPr/>
          <p:nvPr/>
        </p:nvSpPr>
        <p:spPr>
          <a:xfrm>
            <a:off x="1121101" y="2537970"/>
            <a:ext cx="6192404" cy="6125185"/>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lIns="96614" tIns="48306" rIns="96614" bIns="48306" rtlCol="0" anchor="ctr"/>
          <a:lstStyle/>
          <a:p>
            <a:pPr algn="ctr" defTabSz="966139">
              <a:defRPr/>
            </a:pPr>
            <a:endParaRPr lang="en-US" sz="1300" dirty="0">
              <a:solidFill>
                <a:prstClr val="white"/>
              </a:solidFill>
              <a:latin typeface="Palatino Linotype"/>
            </a:endParaRPr>
          </a:p>
        </p:txBody>
      </p:sp>
      <p:pic>
        <p:nvPicPr>
          <p:cNvPr id="7" name="Picture 6">
            <a:extLst>
              <a:ext uri="{FF2B5EF4-FFF2-40B4-BE49-F238E27FC236}">
                <a16:creationId xmlns:a16="http://schemas.microsoft.com/office/drawing/2014/main" id="{1ECA67AA-C08C-384C-992E-1B134CBE1A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231" y="834128"/>
            <a:ext cx="4008962" cy="712637"/>
          </a:xfrm>
          <a:prstGeom prst="rect">
            <a:avLst/>
          </a:prstGeom>
        </p:spPr>
      </p:pic>
      <p:pic>
        <p:nvPicPr>
          <p:cNvPr id="8" name="Picture 7">
            <a:extLst>
              <a:ext uri="{FF2B5EF4-FFF2-40B4-BE49-F238E27FC236}">
                <a16:creationId xmlns:a16="http://schemas.microsoft.com/office/drawing/2014/main" id="{6AB808B2-C332-EC45-9B14-6CE6F25F9827}"/>
              </a:ext>
            </a:extLst>
          </p:cNvPr>
          <p:cNvPicPr>
            <a:picLocks noChangeAspect="1"/>
          </p:cNvPicPr>
          <p:nvPr/>
        </p:nvPicPr>
        <p:blipFill rotWithShape="1">
          <a:blip r:embed="rId5"/>
          <a:srcRect l="881" t="34411" r="3607" b="23761"/>
          <a:stretch/>
        </p:blipFill>
        <p:spPr>
          <a:xfrm>
            <a:off x="1121097" y="1933451"/>
            <a:ext cx="6192410" cy="604518"/>
          </a:xfrm>
          <a:prstGeom prst="rect">
            <a:avLst/>
          </a:prstGeom>
        </p:spPr>
      </p:pic>
      <p:sp>
        <p:nvSpPr>
          <p:cNvPr id="9" name="Rectangle 8">
            <a:extLst>
              <a:ext uri="{FF2B5EF4-FFF2-40B4-BE49-F238E27FC236}">
                <a16:creationId xmlns:a16="http://schemas.microsoft.com/office/drawing/2014/main" id="{0D6229DE-988F-4C49-8E07-0BC02A6F82A3}"/>
              </a:ext>
            </a:extLst>
          </p:cNvPr>
          <p:cNvSpPr/>
          <p:nvPr/>
        </p:nvSpPr>
        <p:spPr>
          <a:xfrm>
            <a:off x="1121094" y="1961283"/>
            <a:ext cx="6192410" cy="581129"/>
          </a:xfrm>
          <a:prstGeom prst="rect">
            <a:avLst/>
          </a:prstGeom>
          <a:solidFill>
            <a:srgbClr val="85DAE1">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14" tIns="48306" rIns="96614" bIns="48306" rtlCol="0" anchor="ctr"/>
          <a:lstStyle/>
          <a:p>
            <a:pPr algn="ctr" defTabSz="966139">
              <a:defRPr/>
            </a:pPr>
            <a:endParaRPr lang="en-US" sz="1300" dirty="0">
              <a:solidFill>
                <a:prstClr val="white"/>
              </a:solidFill>
              <a:latin typeface="Palatino Linotype"/>
            </a:endParaRPr>
          </a:p>
        </p:txBody>
      </p:sp>
      <p:sp>
        <p:nvSpPr>
          <p:cNvPr id="13" name="Title 2">
            <a:extLst>
              <a:ext uri="{FF2B5EF4-FFF2-40B4-BE49-F238E27FC236}">
                <a16:creationId xmlns:a16="http://schemas.microsoft.com/office/drawing/2014/main" id="{F4F4063C-8A04-3A4A-8005-9E6D36C0210B}"/>
              </a:ext>
            </a:extLst>
          </p:cNvPr>
          <p:cNvSpPr txBox="1">
            <a:spLocks/>
          </p:cNvSpPr>
          <p:nvPr/>
        </p:nvSpPr>
        <p:spPr>
          <a:xfrm>
            <a:off x="1450318" y="3050349"/>
            <a:ext cx="5626724" cy="1983199"/>
          </a:xfrm>
          <a:prstGeom prst="rect">
            <a:avLst/>
          </a:prstGeom>
        </p:spPr>
        <p:txBody>
          <a:bodyPr lIns="96614" tIns="48306" rIns="96614" bIns="48306"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solidFill>
                  <a:schemeClr val="bg1"/>
                </a:solidFill>
                <a:latin typeface="Arial Rounded MT Bold" panose="020F0704030504030204" pitchFamily="34" charset="77"/>
              </a:rPr>
              <a:t>PARENTNG A CHILD WITH A HISTORY OF SEXUAL TRAUMA</a:t>
            </a:r>
          </a:p>
        </p:txBody>
      </p:sp>
      <p:sp>
        <p:nvSpPr>
          <p:cNvPr id="14" name="Subtitle 1">
            <a:extLst>
              <a:ext uri="{FF2B5EF4-FFF2-40B4-BE49-F238E27FC236}">
                <a16:creationId xmlns:a16="http://schemas.microsoft.com/office/drawing/2014/main" id="{A65B5B5B-9AF3-2B45-935F-616A525C9909}"/>
              </a:ext>
            </a:extLst>
          </p:cNvPr>
          <p:cNvSpPr txBox="1">
            <a:spLocks/>
          </p:cNvSpPr>
          <p:nvPr/>
        </p:nvSpPr>
        <p:spPr>
          <a:xfrm>
            <a:off x="1488484" y="5071323"/>
            <a:ext cx="4608576" cy="651622"/>
          </a:xfrm>
          <a:prstGeom prst="rect">
            <a:avLst/>
          </a:prstGeom>
        </p:spPr>
        <p:txBody>
          <a:bodyPr lIns="96614" tIns="48306" rIns="96614" bIns="48306"/>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700" dirty="0">
                <a:solidFill>
                  <a:srgbClr val="EA2A1F"/>
                </a:solidFill>
                <a:latin typeface="Arial" panose="020B0604020202020204" pitchFamily="34" charset="0"/>
                <a:cs typeface="Arial" panose="020B0604020202020204" pitchFamily="34" charset="0"/>
              </a:rPr>
              <a:t>FACILITATOR CLASSROOM GUIDE</a:t>
            </a:r>
          </a:p>
          <a:p>
            <a:pPr marL="0" indent="0">
              <a:buNone/>
            </a:pPr>
            <a:r>
              <a:rPr lang="en-US" sz="1700" dirty="0">
                <a:solidFill>
                  <a:srgbClr val="EA2A1F"/>
                </a:solidFill>
                <a:latin typeface="Arial" panose="020B0604020202020204" pitchFamily="34" charset="0"/>
                <a:cs typeface="Arial" panose="020B0604020202020204" pitchFamily="34" charset="0"/>
              </a:rPr>
              <a:t>JANUARY 2022</a:t>
            </a:r>
          </a:p>
        </p:txBody>
      </p:sp>
      <p:sp>
        <p:nvSpPr>
          <p:cNvPr id="2" name="Notes Placeholder 1">
            <a:extLst>
              <a:ext uri="{FF2B5EF4-FFF2-40B4-BE49-F238E27FC236}">
                <a16:creationId xmlns:a16="http://schemas.microsoft.com/office/drawing/2014/main" id="{35CB0EA3-3322-4107-8FB7-C8E9F14A181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34832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2"/>
            <a:ext cx="5608320" cy="4356076"/>
          </a:xfrm>
        </p:spPr>
        <p:txBody>
          <a:bodyPr/>
          <a:lstStyle/>
          <a:p>
            <a:r>
              <a:rPr lang="en-US" b="1" dirty="0">
                <a:solidFill>
                  <a:srgbClr val="000000"/>
                </a:solidFill>
                <a:latin typeface="Calibri" panose="020F0502020204030204" pitchFamily="34" charset="0"/>
              </a:rPr>
              <a:t>FACILITATOR’S NOTE</a:t>
            </a:r>
          </a:p>
          <a:p>
            <a:r>
              <a:rPr lang="en-US" dirty="0">
                <a:solidFill>
                  <a:srgbClr val="000000"/>
                </a:solidFill>
                <a:latin typeface="Calibri" panose="020F0502020204030204" pitchFamily="34" charset="0"/>
              </a:rPr>
              <a:t>In this activity, you will acknowledge that many parents who foster or adopt have concerns related to parenting a child with a history of sexual abuse. You will ask members to identify some of the possible concerns. </a:t>
            </a:r>
          </a:p>
          <a:p>
            <a:endParaRPr lang="en-US"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DO</a:t>
            </a:r>
          </a:p>
          <a:p>
            <a:r>
              <a:rPr lang="en-US" dirty="0">
                <a:solidFill>
                  <a:srgbClr val="000000"/>
                </a:solidFill>
                <a:latin typeface="Calibri" panose="020F0502020204030204" pitchFamily="34" charset="0"/>
              </a:rPr>
              <a:t>Facilitate a discussion on identifying some of the concerns that participants may have about parenting a child with a history of sexual trauma, and record some of the responses on a flipchart or white board. </a:t>
            </a:r>
          </a:p>
          <a:p>
            <a:endParaRPr lang="en-US" dirty="0">
              <a:solidFill>
                <a:srgbClr val="000000"/>
              </a:solidFill>
              <a:latin typeface="Calibri" panose="020F0502020204030204" pitchFamily="34" charset="0"/>
            </a:endParaRPr>
          </a:p>
          <a:p>
            <a:r>
              <a:rPr lang="en-US" b="1" i="1" u="sng" dirty="0">
                <a:solidFill>
                  <a:srgbClr val="FF0000"/>
                </a:solidFill>
                <a:latin typeface="Calibri" panose="020F0502020204030204" pitchFamily="34" charset="0"/>
              </a:rPr>
              <a:t>Adaptation for Remote Platform:</a:t>
            </a:r>
            <a:endParaRPr lang="en-US" dirty="0">
              <a:solidFill>
                <a:schemeClr val="tx1"/>
              </a:solidFill>
              <a:latin typeface="Calibri" panose="020F0502020204030204" pitchFamily="34" charset="0"/>
            </a:endParaRPr>
          </a:p>
          <a:p>
            <a:r>
              <a:rPr lang="en-US" dirty="0">
                <a:solidFill>
                  <a:srgbClr val="000000"/>
                </a:solidFill>
                <a:latin typeface="Calibri" panose="020F0502020204030204" pitchFamily="34" charset="0"/>
              </a:rPr>
              <a:t>Have participants write their responses into the chat or add a blank slide to the PPT and record answers as they share.</a:t>
            </a:r>
          </a:p>
          <a:p>
            <a:endParaRPr lang="en-US"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SAY</a:t>
            </a:r>
            <a:endParaRPr lang="en-US" dirty="0">
              <a:solidFill>
                <a:srgbClr val="000000"/>
              </a:solidFill>
              <a:latin typeface="Calibri" panose="020F0502020204030204" pitchFamily="34" charset="0"/>
            </a:endParaRPr>
          </a:p>
          <a:p>
            <a:r>
              <a:rPr lang="en-US" dirty="0">
                <a:latin typeface="Calibri" panose="020F0502020204030204" pitchFamily="34" charset="0"/>
              </a:rPr>
              <a:t>Let’s acknowledge what some of the possible concerns may be? </a:t>
            </a:r>
          </a:p>
          <a:p>
            <a:endParaRPr lang="en-US"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Reinforce some of the common worries, such as: </a:t>
            </a:r>
          </a:p>
          <a:p>
            <a:pPr marL="165240" indent="-165240">
              <a:buFont typeface="Arial" panose="020B0604020202020204" pitchFamily="34" charset="0"/>
              <a:buChar char="•"/>
            </a:pPr>
            <a:r>
              <a:rPr lang="en-US" dirty="0">
                <a:solidFill>
                  <a:srgbClr val="000000"/>
                </a:solidFill>
                <a:latin typeface="Calibri" panose="020F0502020204030204" pitchFamily="34" charset="0"/>
              </a:rPr>
              <a:t>Afraid the child will sexually abuse other children</a:t>
            </a:r>
          </a:p>
          <a:p>
            <a:pPr marL="165240" indent="-165240">
              <a:buFont typeface="Arial" panose="020B0604020202020204" pitchFamily="34" charset="0"/>
              <a:buChar char="•"/>
            </a:pPr>
            <a:r>
              <a:rPr lang="en-US" dirty="0">
                <a:solidFill>
                  <a:srgbClr val="000000"/>
                </a:solidFill>
                <a:latin typeface="Calibri" panose="020F0502020204030204" pitchFamily="34" charset="0"/>
              </a:rPr>
              <a:t>Worries about the child making a false allegation against them</a:t>
            </a:r>
          </a:p>
          <a:p>
            <a:pPr marL="165240" indent="-165240">
              <a:buFont typeface="Arial" panose="020B0604020202020204" pitchFamily="34" charset="0"/>
              <a:buChar char="•"/>
            </a:pPr>
            <a:r>
              <a:rPr lang="en-US" dirty="0">
                <a:solidFill>
                  <a:srgbClr val="000000"/>
                </a:solidFill>
                <a:latin typeface="Calibri" panose="020F0502020204030204" pitchFamily="34" charset="0"/>
              </a:rPr>
              <a:t>Not knowing how to talk about uncomfortable behaviors or topics with the child</a:t>
            </a:r>
          </a:p>
          <a:p>
            <a:pPr marL="165240" indent="-165240">
              <a:buFont typeface="Arial" panose="020B0604020202020204" pitchFamily="34" charset="0"/>
              <a:buChar char="•"/>
            </a:pPr>
            <a:r>
              <a:rPr lang="en-US" dirty="0">
                <a:solidFill>
                  <a:srgbClr val="000000"/>
                </a:solidFill>
                <a:latin typeface="Calibri" panose="020F0502020204030204" pitchFamily="34" charset="0"/>
              </a:rPr>
              <a:t>Not feeling like you know what the child needs so that they and others will be safe</a:t>
            </a:r>
          </a:p>
          <a:p>
            <a:pPr marL="165240" indent="-165240">
              <a:buFont typeface="Arial" panose="020B0604020202020204" pitchFamily="34" charset="0"/>
              <a:buChar char="•"/>
            </a:pPr>
            <a:r>
              <a:rPr lang="en-US" dirty="0">
                <a:solidFill>
                  <a:srgbClr val="000000"/>
                </a:solidFill>
                <a:latin typeface="Calibri" panose="020F0502020204030204" pitchFamily="34" charset="0"/>
              </a:rPr>
              <a:t>Unsure about how to express affection with the child….are hugs bad?</a:t>
            </a:r>
          </a:p>
          <a:p>
            <a:pPr marL="165240" indent="-165240">
              <a:buFont typeface="Arial" panose="020B0604020202020204" pitchFamily="34" charset="0"/>
              <a:buChar char="•"/>
            </a:pPr>
            <a:endParaRPr lang="en-US"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PARAPHRASE</a:t>
            </a:r>
          </a:p>
          <a:p>
            <a:r>
              <a:rPr lang="en-US" dirty="0">
                <a:solidFill>
                  <a:srgbClr val="000000"/>
                </a:solidFill>
                <a:latin typeface="Calibri" panose="020F0502020204030204" pitchFamily="34" charset="0"/>
              </a:rPr>
              <a:t>Nice job in acknowledging some of your concerns. By bringing our concerns out into the open, we can address them. One good way to do this is to educate ourselves on this topic. We will be addressing many of these concerns throughout this theme. </a:t>
            </a: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 </a:t>
            </a:r>
          </a:p>
          <a:p>
            <a:endParaRPr lang="en-US" b="1"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B90169C-AFAA-4B3F-91CC-5EC03E22AE25}" type="slidenum">
              <a:rPr lang="en-US" smtClean="0"/>
              <a:pPr/>
              <a:t>10</a:t>
            </a:fld>
            <a:endParaRPr lang="en-US" dirty="0"/>
          </a:p>
        </p:txBody>
      </p:sp>
    </p:spTree>
    <p:extLst>
      <p:ext uri="{BB962C8B-B14F-4D97-AF65-F5344CB8AC3E}">
        <p14:creationId xmlns:p14="http://schemas.microsoft.com/office/powerpoint/2010/main" val="3505039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2" y="4620581"/>
            <a:ext cx="5852160" cy="4100512"/>
          </a:xfrm>
        </p:spPr>
        <p:txBody>
          <a:bodyPr/>
          <a:lstStyle/>
          <a:p>
            <a:r>
              <a:rPr lang="en-US" b="1" dirty="0">
                <a:solidFill>
                  <a:srgbClr val="000000"/>
                </a:solidFill>
                <a:latin typeface="Calibri" panose="020F0502020204030204" pitchFamily="34" charset="0"/>
              </a:rPr>
              <a:t>FACILITATOR'S NOTE</a:t>
            </a:r>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This slide is shown at the start of each theme. Although the graphic will remain the same, the bricks that are colored in red will change based on the characteristics that will be touched upon in this theme. The characteristics were obtained from review of literature, stakeholder interviews, and review of existing curricula. We want families to become very acquainted with these characteristics throughout the training. It is important to note that in addition to the characteristics that are highlighted in red, there may be additional characteristics that are touched upon during the theme. Facilitators should try to connect these characteristics to the information they are sharing throughout the training. Remind participants that their </a:t>
            </a:r>
            <a:r>
              <a:rPr lang="en-US" b="1" dirty="0">
                <a:solidFill>
                  <a:srgbClr val="000000"/>
                </a:solidFill>
                <a:latin typeface="Calibri" panose="020F0502020204030204" pitchFamily="34" charset="0"/>
              </a:rPr>
              <a:t>Participant Resource</a:t>
            </a:r>
            <a:r>
              <a:rPr lang="en-US"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Manual </a:t>
            </a:r>
            <a:r>
              <a:rPr lang="en-US" dirty="0">
                <a:solidFill>
                  <a:srgbClr val="000000"/>
                </a:solidFill>
                <a:latin typeface="Calibri" panose="020F0502020204030204" pitchFamily="34" charset="0"/>
              </a:rPr>
              <a:t>contains the definitions for these characteristics. </a:t>
            </a:r>
          </a:p>
          <a:p>
            <a:endParaRPr lang="en-US"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SAY</a:t>
            </a:r>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Let’s look at the 14 characteristics of successful foster and adoptive parents. When you took your self-assessment, you were asked about these characteristics. </a:t>
            </a:r>
            <a:endParaRPr lang="en-US" kern="1200" dirty="0">
              <a:solidFill>
                <a:srgbClr val="000000"/>
              </a:solidFill>
              <a:effectLst/>
              <a:latin typeface="Calibri" panose="020F0502020204030204" pitchFamily="34" charset="0"/>
              <a:ea typeface="+mn-ea"/>
              <a:cs typeface="Arial" panose="020B0604020202020204" pitchFamily="34" charset="0"/>
            </a:endParaRPr>
          </a:p>
          <a:p>
            <a:pPr defTabSz="966139">
              <a:defRPr/>
            </a:pPr>
            <a:endParaRPr lang="en-US" b="1" kern="1200" dirty="0">
              <a:solidFill>
                <a:srgbClr val="000000"/>
              </a:solidFill>
              <a:effectLst/>
              <a:latin typeface="Calibri" panose="020F0502020204030204" pitchFamily="34" charset="0"/>
              <a:ea typeface="+mn-ea"/>
              <a:cs typeface="+mn-cs"/>
            </a:endParaRPr>
          </a:p>
        </p:txBody>
      </p:sp>
      <p:sp>
        <p:nvSpPr>
          <p:cNvPr id="6" name="Slide Number Placeholder 6">
            <a:extLst>
              <a:ext uri="{FF2B5EF4-FFF2-40B4-BE49-F238E27FC236}">
                <a16:creationId xmlns:a16="http://schemas.microsoft.com/office/drawing/2014/main" id="{EC955B37-B2F2-424C-B214-04FE66BBAFD8}"/>
              </a:ext>
            </a:extLst>
          </p:cNvPr>
          <p:cNvSpPr>
            <a:spLocks noGrp="1"/>
          </p:cNvSpPr>
          <p:nvPr>
            <p:ph type="sldNum" sz="quarter" idx="5"/>
          </p:nvPr>
        </p:nvSpPr>
        <p:spPr>
          <a:xfrm>
            <a:off x="6828980" y="9119476"/>
            <a:ext cx="484529" cy="481726"/>
          </a:xfrm>
          <a:prstGeom prst="rect">
            <a:avLst/>
          </a:prstGeom>
        </p:spPr>
        <p:txBody>
          <a:bodyPr vert="horz" lIns="96614" tIns="48306" rIns="96614" bIns="48306" rtlCol="0" anchor="ctr" anchorCtr="0"/>
          <a:lstStyle>
            <a:lvl1pPr algn="ctr">
              <a:defRPr sz="1000">
                <a:solidFill>
                  <a:schemeClr val="bg1"/>
                </a:solidFill>
              </a:defRPr>
            </a:lvl1pPr>
          </a:lstStyle>
          <a:p>
            <a:fld id="{3B90169C-AFAA-4B3F-91CC-5EC03E22AE25}" type="slidenum">
              <a:rPr lang="en-US" smtClean="0"/>
              <a:pPr/>
              <a:t>11</a:t>
            </a:fld>
            <a:endParaRPr lang="en-US" dirty="0"/>
          </a:p>
        </p:txBody>
      </p:sp>
    </p:spTree>
    <p:extLst>
      <p:ext uri="{BB962C8B-B14F-4D97-AF65-F5344CB8AC3E}">
        <p14:creationId xmlns:p14="http://schemas.microsoft.com/office/powerpoint/2010/main" val="1353576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dirty="0">
                <a:solidFill>
                  <a:srgbClr val="000000"/>
                </a:solidFill>
                <a:latin typeface="Calibri" panose="020F0502020204030204" pitchFamily="34" charset="0"/>
              </a:rPr>
              <a:t>SAY</a:t>
            </a:r>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The Parenting a Child with Sexual Trauma theme will cover the following characteristics:</a:t>
            </a:r>
          </a:p>
          <a:p>
            <a:pPr marL="181151" indent="-181151" defTabSz="966139">
              <a:buFont typeface="Arial" panose="020B0604020202020204" pitchFamily="34" charset="0"/>
              <a:buChar char="•"/>
              <a:defRPr/>
            </a:pPr>
            <a:r>
              <a:rPr lang="en-US" dirty="0">
                <a:solidFill>
                  <a:srgbClr val="000000"/>
                </a:solidFill>
                <a:latin typeface="Calibri" panose="020F0502020204030204" pitchFamily="34" charset="0"/>
              </a:rPr>
              <a:t>Self-awareness/Self-reflection</a:t>
            </a:r>
          </a:p>
          <a:p>
            <a:pPr marL="181151" indent="-181151" defTabSz="966139">
              <a:buFont typeface="Arial" panose="020B0604020202020204" pitchFamily="34" charset="0"/>
              <a:buChar char="•"/>
              <a:defRPr/>
            </a:pPr>
            <a:r>
              <a:rPr lang="en-US" dirty="0">
                <a:solidFill>
                  <a:srgbClr val="000000"/>
                </a:solidFill>
                <a:latin typeface="Calibri" panose="020F0502020204030204" pitchFamily="34" charset="0"/>
              </a:rPr>
              <a:t>Empathy and Compassion</a:t>
            </a:r>
          </a:p>
          <a:p>
            <a:pPr marL="181151" indent="-181151" defTabSz="966139">
              <a:buFont typeface="Arial" panose="020B0604020202020204" pitchFamily="34" charset="0"/>
              <a:buChar char="•"/>
              <a:defRPr/>
            </a:pPr>
            <a:r>
              <a:rPr lang="en-US" dirty="0">
                <a:solidFill>
                  <a:srgbClr val="000000"/>
                </a:solidFill>
                <a:latin typeface="Calibri" panose="020F0502020204030204" pitchFamily="34" charset="0"/>
              </a:rPr>
              <a:t>Attunement</a:t>
            </a:r>
          </a:p>
          <a:p>
            <a:pPr defTabSz="966139">
              <a:defRPr/>
            </a:pPr>
            <a:endParaRPr lang="en-US" dirty="0">
              <a:solidFill>
                <a:srgbClr val="000000"/>
              </a:solidFill>
              <a:latin typeface="Calibri" panose="020F0502020204030204" pitchFamily="34" charset="0"/>
            </a:endParaRPr>
          </a:p>
          <a:p>
            <a:pPr defTabSz="1021193">
              <a:defRPr/>
            </a:pPr>
            <a:r>
              <a:rPr lang="en-US" dirty="0">
                <a:solidFill>
                  <a:srgbClr val="000000"/>
                </a:solidFill>
                <a:latin typeface="Calibri" panose="020F0502020204030204" pitchFamily="34" charset="0"/>
              </a:rPr>
              <a:t>Take a moment to think back how you assessed yourself with these characteristics. It is important as you start this journey to assess your characteristics as they are qualities that can strengthen your ability to successfully parent a child who is in foster care or has been adopted, and who has experienced sexual trauma.</a:t>
            </a:r>
          </a:p>
          <a:p>
            <a:pPr defTabSz="1021193">
              <a:defRPr/>
            </a:pPr>
            <a:endParaRPr lang="en-US" dirty="0">
              <a:solidFill>
                <a:srgbClr val="000000"/>
              </a:solidFill>
              <a:latin typeface="Calibri" panose="020F0502020204030204" pitchFamily="34" charset="0"/>
            </a:endParaRPr>
          </a:p>
          <a:p>
            <a:pPr defTabSz="1021193">
              <a:defRPr/>
            </a:pPr>
            <a:endParaRPr lang="en-US" dirty="0">
              <a:solidFill>
                <a:srgbClr val="000000"/>
              </a:solidFill>
              <a:latin typeface="Calibri" panose="020F0502020204030204" pitchFamily="34" charset="0"/>
            </a:endParaRPr>
          </a:p>
          <a:p>
            <a:pPr defTabSz="1021193">
              <a:defRPr/>
            </a:pPr>
            <a:endParaRPr lang="en-US" dirty="0">
              <a:solidFill>
                <a:srgbClr val="000000"/>
              </a:solidFill>
              <a:latin typeface="Calibri" panose="020F0502020204030204" pitchFamily="34" charset="0"/>
            </a:endParaRPr>
          </a:p>
          <a:p>
            <a:pPr defTabSz="995312">
              <a:defRPr/>
            </a:pPr>
            <a:endParaRPr lang="en-US" dirty="0">
              <a:solidFill>
                <a:srgbClr val="000000"/>
              </a:solidFill>
              <a:latin typeface="Calibri" panose="020F0502020204030204" pitchFamily="34" charset="0"/>
            </a:endParaRPr>
          </a:p>
          <a:p>
            <a:pPr defTabSz="995312">
              <a:defRPr/>
            </a:pPr>
            <a:endParaRPr lang="en-US" dirty="0"/>
          </a:p>
        </p:txBody>
      </p:sp>
      <p:sp>
        <p:nvSpPr>
          <p:cNvPr id="4" name="Slide Number Placeholder 3"/>
          <p:cNvSpPr>
            <a:spLocks noGrp="1"/>
          </p:cNvSpPr>
          <p:nvPr>
            <p:ph type="sldNum" sz="quarter" idx="5"/>
          </p:nvPr>
        </p:nvSpPr>
        <p:spPr/>
        <p:txBody>
          <a:bodyPr/>
          <a:lstStyle/>
          <a:p>
            <a:fld id="{3B90169C-AFAA-4B3F-91CC-5EC03E22AE25}" type="slidenum">
              <a:rPr lang="en-US" smtClean="0"/>
              <a:pPr/>
              <a:t>12</a:t>
            </a:fld>
            <a:endParaRPr lang="en-US" dirty="0"/>
          </a:p>
        </p:txBody>
      </p:sp>
    </p:spTree>
    <p:extLst>
      <p:ext uri="{BB962C8B-B14F-4D97-AF65-F5344CB8AC3E}">
        <p14:creationId xmlns:p14="http://schemas.microsoft.com/office/powerpoint/2010/main" val="344217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2" y="4620580"/>
            <a:ext cx="5852160" cy="4602870"/>
          </a:xfrm>
        </p:spPr>
        <p:txBody>
          <a:bodyPr/>
          <a:lstStyle/>
          <a:p>
            <a:pPr defTabSz="965731">
              <a:defRPr/>
            </a:pPr>
            <a:r>
              <a:rPr lang="en-US" b="1" dirty="0">
                <a:solidFill>
                  <a:srgbClr val="000000"/>
                </a:solidFill>
                <a:latin typeface="Calibri" panose="020F0502020204030204" pitchFamily="34" charset="0"/>
              </a:rPr>
              <a:t>ASK</a:t>
            </a:r>
          </a:p>
          <a:p>
            <a:pPr defTabSz="965731">
              <a:defRPr/>
            </a:pPr>
            <a:r>
              <a:rPr lang="en-US" dirty="0">
                <a:solidFill>
                  <a:srgbClr val="000000"/>
                </a:solidFill>
                <a:latin typeface="Calibri" panose="020F0502020204030204" pitchFamily="34" charset="0"/>
              </a:rPr>
              <a:t>Now that we have reviewed the definitions, why do you think these specific characteristics are important to a child’s development? </a:t>
            </a:r>
          </a:p>
          <a:p>
            <a:pPr defTabSz="979869">
              <a:defRPr/>
            </a:pPr>
            <a:endParaRPr lang="en-US" dirty="0">
              <a:solidFill>
                <a:srgbClr val="000000"/>
              </a:solidFill>
              <a:latin typeface="Calibri" panose="020F0502020204030204" pitchFamily="34" charset="0"/>
            </a:endParaRPr>
          </a:p>
          <a:p>
            <a:pPr defTabSz="979869">
              <a:defRPr/>
            </a:pPr>
            <a:r>
              <a:rPr lang="en-US" b="1" dirty="0">
                <a:solidFill>
                  <a:srgbClr val="000000"/>
                </a:solidFill>
                <a:latin typeface="Calibri" panose="020F0502020204030204" pitchFamily="34" charset="0"/>
              </a:rPr>
              <a:t>Reinforce the following: </a:t>
            </a:r>
          </a:p>
          <a:p>
            <a:pPr marL="181151" indent="-181151" defTabSz="966139">
              <a:buFont typeface="Arial" panose="020B0604020202020204" pitchFamily="34" charset="0"/>
              <a:buChar char="•"/>
              <a:defRPr/>
            </a:pPr>
            <a:r>
              <a:rPr lang="en-US" dirty="0">
                <a:solidFill>
                  <a:srgbClr val="000000"/>
                </a:solidFill>
                <a:latin typeface="Calibri" panose="020F0502020204030204" pitchFamily="34" charset="0"/>
              </a:rPr>
              <a:t>Self-awareness/Self-reflection: </a:t>
            </a:r>
          </a:p>
          <a:p>
            <a:pPr marL="553011" indent="-285641">
              <a:lnSpc>
                <a:spcPct val="107000"/>
              </a:lnSpc>
              <a:buFont typeface="Wingdings" panose="05000000000000000000" pitchFamily="2" charset="2"/>
              <a:buChar char=""/>
              <a:tabLst>
                <a:tab pos="914053"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Talking about and handling issues around sexuality in general can be difficult in our society. Being able to talk about this topic will be essential to helping a child develop a healthy sexual identity. </a:t>
            </a:r>
          </a:p>
          <a:p>
            <a:pPr marL="553011" indent="-285641">
              <a:lnSpc>
                <a:spcPct val="107000"/>
              </a:lnSpc>
              <a:buFont typeface="Wingdings" panose="05000000000000000000" pitchFamily="2" charset="2"/>
              <a:buChar char=""/>
              <a:tabLst>
                <a:tab pos="914053"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It’s not unusual for the topic of sexual abuse of children to evoke strong feeling reactions.</a:t>
            </a:r>
            <a:r>
              <a:rPr lang="en-US" dirty="0">
                <a:latin typeface="Calibri" panose="020F0502020204030204" pitchFamily="34" charset="0"/>
                <a:ea typeface="Calibri" panose="020F0502020204030204" pitchFamily="34" charset="0"/>
                <a:cs typeface="Times New Roman" panose="02020603050405020304" pitchFamily="18" charset="0"/>
              </a:rPr>
              <a:t> W</a:t>
            </a:r>
            <a:r>
              <a:rPr lang="en-US" dirty="0">
                <a:effectLst/>
                <a:latin typeface="Calibri" panose="020F0502020204030204" pitchFamily="34" charset="0"/>
                <a:ea typeface="Calibri" panose="020F0502020204030204" pitchFamily="34" charset="0"/>
                <a:cs typeface="Times New Roman" panose="02020603050405020304" pitchFamily="18" charset="0"/>
              </a:rPr>
              <a:t>ithout self-reflection it will be difficult </a:t>
            </a:r>
            <a:r>
              <a:rPr lang="en-US" dirty="0">
                <a:latin typeface="Calibri" panose="020F0502020204030204" pitchFamily="34" charset="0"/>
                <a:ea typeface="Calibri" panose="020F0502020204030204" pitchFamily="34" charset="0"/>
                <a:cs typeface="Times New Roman" panose="02020603050405020304" pitchFamily="18" charset="0"/>
              </a:rPr>
              <a:t>to avoid letting our</a:t>
            </a:r>
            <a:r>
              <a:rPr lang="en-US" dirty="0">
                <a:effectLst/>
                <a:latin typeface="Calibri" panose="020F0502020204030204" pitchFamily="34" charset="0"/>
                <a:ea typeface="Calibri" panose="020F0502020204030204" pitchFamily="34" charset="0"/>
                <a:cs typeface="Times New Roman" panose="02020603050405020304" pitchFamily="18" charset="0"/>
              </a:rPr>
              <a:t> strong feelings come out in ways that might increase a child’s worry and self-blame as children </a:t>
            </a:r>
            <a:r>
              <a:rPr lang="en-US" dirty="0">
                <a:latin typeface="Calibri" panose="020F0502020204030204" pitchFamily="34" charset="0"/>
                <a:ea typeface="Calibri" panose="020F0502020204030204" pitchFamily="34" charset="0"/>
                <a:cs typeface="Times New Roman" panose="02020603050405020304" pitchFamily="18" charset="0"/>
              </a:rPr>
              <a:t>often</a:t>
            </a:r>
            <a:r>
              <a:rPr lang="en-US" dirty="0">
                <a:effectLst/>
                <a:latin typeface="Calibri" panose="020F0502020204030204" pitchFamily="34" charset="0"/>
                <a:ea typeface="Calibri" panose="020F0502020204030204" pitchFamily="34" charset="0"/>
                <a:cs typeface="Times New Roman" panose="02020603050405020304" pitchFamily="18" charset="0"/>
              </a:rPr>
              <a:t> blame themselves for the abuse.</a:t>
            </a:r>
          </a:p>
          <a:p>
            <a:pPr marL="181151" indent="-181151" defTabSz="966139">
              <a:buFont typeface="Arial" panose="020B0604020202020204" pitchFamily="34" charset="0"/>
              <a:buChar char="•"/>
              <a:defRPr/>
            </a:pPr>
            <a:r>
              <a:rPr lang="en-US" dirty="0">
                <a:solidFill>
                  <a:srgbClr val="000000"/>
                </a:solidFill>
                <a:latin typeface="Calibri" panose="020F0502020204030204" pitchFamily="34" charset="0"/>
              </a:rPr>
              <a:t>Empathy and Compassion:</a:t>
            </a:r>
          </a:p>
          <a:p>
            <a:pPr marL="553011" indent="-285641">
              <a:lnSpc>
                <a:spcPct val="107000"/>
              </a:lnSpc>
              <a:buFont typeface="Wingdings" panose="05000000000000000000" pitchFamily="2" charset="2"/>
              <a:buChar char=""/>
              <a:tabLst>
                <a:tab pos="914053" algn="l"/>
              </a:tabLst>
            </a:pPr>
            <a:r>
              <a:rPr lang="en-US" dirty="0">
                <a:latin typeface="Calibri" panose="020F0502020204030204" pitchFamily="34" charset="0"/>
                <a:ea typeface="Calibri" panose="020F0502020204030204" pitchFamily="34" charset="0"/>
                <a:cs typeface="Times New Roman" panose="02020603050405020304" pitchFamily="18" charset="0"/>
              </a:rPr>
              <a:t>It is important to </a:t>
            </a:r>
            <a:r>
              <a:rPr lang="en-US" dirty="0">
                <a:effectLst/>
                <a:latin typeface="Calibri" panose="020F0502020204030204" pitchFamily="34" charset="0"/>
                <a:ea typeface="Calibri" panose="020F0502020204030204" pitchFamily="34" charset="0"/>
                <a:cs typeface="Times New Roman" panose="02020603050405020304" pitchFamily="18" charset="0"/>
              </a:rPr>
              <a:t>know that the child will need to work through their feelings of loss, grief, and pain related to their trauma, and the parent will need to offer support without trying to shield the child from this work. </a:t>
            </a:r>
          </a:p>
          <a:p>
            <a:pPr marL="553011" indent="-285641">
              <a:lnSpc>
                <a:spcPct val="107000"/>
              </a:lnSpc>
              <a:buFont typeface="Wingdings" panose="05000000000000000000" pitchFamily="2" charset="2"/>
              <a:buChar char=""/>
              <a:tabLst>
                <a:tab pos="914053"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Parents are aware that the child’s current behaviors have an underlying reason that may be connected to the child’s past trauma. The parent can be empathic and compassionate as part of helping a child heal. </a:t>
            </a:r>
          </a:p>
          <a:p>
            <a:pPr marL="181151" indent="-181151" defTabSz="966139">
              <a:buFont typeface="Arial" panose="020B0604020202020204" pitchFamily="34" charset="0"/>
              <a:buChar char="•"/>
              <a:defRPr/>
            </a:pPr>
            <a:r>
              <a:rPr lang="en-US" dirty="0">
                <a:solidFill>
                  <a:srgbClr val="000000"/>
                </a:solidFill>
                <a:latin typeface="Calibri" panose="020F0502020204030204" pitchFamily="34" charset="0"/>
              </a:rPr>
              <a:t>Attunement:</a:t>
            </a:r>
          </a:p>
          <a:p>
            <a:pPr marL="553011" indent="-285641">
              <a:lnSpc>
                <a:spcPct val="107000"/>
              </a:lnSpc>
              <a:buFont typeface="Wingdings" panose="05000000000000000000" pitchFamily="2" charset="2"/>
              <a:buChar char=""/>
              <a:tabLst>
                <a:tab pos="914053" algn="l"/>
              </a:tabLst>
            </a:pPr>
            <a:r>
              <a:rPr lang="en-US" dirty="0">
                <a:latin typeface="Calibri" panose="020F0502020204030204" pitchFamily="34" charset="0"/>
                <a:ea typeface="Calibri" panose="020F0502020204030204" pitchFamily="34" charset="0"/>
                <a:cs typeface="Times New Roman" panose="02020603050405020304" pitchFamily="18" charset="0"/>
              </a:rPr>
              <a:t>Children who have experienced trauma, including sexual trauma, are often quick to become dysregulated and they need caring adults who can stay calm so that they can help the child calm.</a:t>
            </a:r>
          </a:p>
          <a:p>
            <a:pPr marL="553011" indent="-285641">
              <a:lnSpc>
                <a:spcPct val="107000"/>
              </a:lnSpc>
              <a:buFont typeface="Wingdings" panose="05000000000000000000" pitchFamily="2" charset="2"/>
              <a:buChar char=""/>
              <a:tabLst>
                <a:tab pos="914053" algn="l"/>
              </a:tabLst>
            </a:pPr>
            <a:r>
              <a:rPr lang="en-US" dirty="0">
                <a:latin typeface="Calibri" panose="020F0502020204030204" pitchFamily="34" charset="0"/>
                <a:ea typeface="Calibri" panose="020F0502020204030204" pitchFamily="34" charset="0"/>
                <a:cs typeface="Times New Roman" panose="02020603050405020304" pitchFamily="18" charset="0"/>
              </a:rPr>
              <a:t>Because of past experiences, it will take time for the child to trust the parent who is fostering or adopting.</a:t>
            </a:r>
          </a:p>
          <a:p>
            <a:pPr marL="553011" indent="-285641">
              <a:lnSpc>
                <a:spcPct val="107000"/>
              </a:lnSpc>
              <a:buFont typeface="Wingdings" panose="05000000000000000000" pitchFamily="2" charset="2"/>
              <a:buChar char=""/>
              <a:tabLst>
                <a:tab pos="914053" algn="l"/>
              </a:tabLst>
            </a:pPr>
            <a:r>
              <a:rPr lang="en-US" dirty="0">
                <a:latin typeface="Calibri" panose="020F0502020204030204" pitchFamily="34" charset="0"/>
                <a:ea typeface="Calibri" panose="020F0502020204030204" pitchFamily="34" charset="0"/>
                <a:cs typeface="Times New Roman" panose="02020603050405020304" pitchFamily="18" charset="0"/>
              </a:rPr>
              <a:t>Keeping all children in the home safe by setting good boundaries and family rules will require parents to be attuned to the responses and needs of all children in the home </a:t>
            </a:r>
            <a:endParaRPr lang="en-US" dirty="0">
              <a:solidFill>
                <a:srgbClr val="000000"/>
              </a:solidFill>
              <a:latin typeface="Calibri" panose="020F0502020204030204" pitchFamily="34" charset="0"/>
            </a:endParaRPr>
          </a:p>
          <a:p>
            <a:pPr marL="181151" indent="-181151" defTabSz="966139">
              <a:buFont typeface="Arial" panose="020B0604020202020204" pitchFamily="34" charset="0"/>
              <a:buChar char="•"/>
              <a:defRPr/>
            </a:pPr>
            <a:endParaRPr lang="en-US" dirty="0">
              <a:solidFill>
                <a:srgbClr val="000000"/>
              </a:solidFill>
              <a:latin typeface="Calibri" panose="020F0502020204030204" pitchFamily="34" charset="0"/>
            </a:endParaRPr>
          </a:p>
          <a:p>
            <a:pPr marL="181151" indent="-181151" defTabSz="966139">
              <a:buFont typeface="Arial" panose="020B0604020202020204" pitchFamily="34" charset="0"/>
              <a:buChar char="•"/>
              <a:defRPr/>
            </a:pPr>
            <a:endParaRPr lang="en-US" dirty="0">
              <a:solidFill>
                <a:srgbClr val="000000"/>
              </a:solidFill>
              <a:latin typeface="Calibri" panose="020F0502020204030204" pitchFamily="34" charset="0"/>
            </a:endParaRPr>
          </a:p>
          <a:p>
            <a:pPr marL="363961" lvl="1" indent="-181151" defTabSz="966139">
              <a:buFont typeface="Wingdings" panose="05000000000000000000" pitchFamily="2" charset="2"/>
              <a:buChar char="Ø"/>
              <a:defRPr/>
            </a:pPr>
            <a:endParaRPr lang="en-US" dirty="0">
              <a:solidFill>
                <a:srgbClr val="000000"/>
              </a:solidFill>
              <a:latin typeface="Calibri" panose="020F0502020204030204" pitchFamily="34" charset="0"/>
            </a:endParaRPr>
          </a:p>
          <a:p>
            <a:pPr marL="181151" indent="-181151" defTabSz="966139">
              <a:buFont typeface="Wingdings" panose="05000000000000000000" pitchFamily="2" charset="2"/>
              <a:buChar char="Ø"/>
              <a:defRPr/>
            </a:pPr>
            <a:endParaRPr lang="en-US" dirty="0">
              <a:solidFill>
                <a:srgbClr val="000000"/>
              </a:solidFill>
              <a:latin typeface="Calibri" panose="020F0502020204030204" pitchFamily="34" charset="0"/>
            </a:endParaRPr>
          </a:p>
          <a:p>
            <a:pPr defTabSz="979869">
              <a:defRPr/>
            </a:pPr>
            <a:endParaRPr lang="en-US" dirty="0">
              <a:solidFill>
                <a:srgbClr val="000000"/>
              </a:solidFill>
              <a:latin typeface="Calibri" panose="020F0502020204030204" pitchFamily="34" charset="0"/>
            </a:endParaRPr>
          </a:p>
          <a:p>
            <a:pPr defTabSz="979869">
              <a:defRPr/>
            </a:pPr>
            <a:endParaRPr lang="en-US" dirty="0">
              <a:solidFill>
                <a:srgbClr val="000000"/>
              </a:solidFill>
              <a:latin typeface="Calibri" panose="020F0502020204030204" pitchFamily="34" charset="0"/>
            </a:endParaRPr>
          </a:p>
          <a:p>
            <a:pPr defTabSz="955035">
              <a:defRPr/>
            </a:pPr>
            <a:endParaRPr lang="en-US" dirty="0">
              <a:solidFill>
                <a:srgbClr val="000000"/>
              </a:solidFill>
              <a:latin typeface="Calibri" panose="020F0502020204030204" pitchFamily="34" charset="0"/>
            </a:endParaRPr>
          </a:p>
          <a:p>
            <a:pPr defTabSz="955035">
              <a:defRPr/>
            </a:pPr>
            <a:endParaRPr lang="en-US" dirty="0"/>
          </a:p>
        </p:txBody>
      </p:sp>
      <p:sp>
        <p:nvSpPr>
          <p:cNvPr id="4" name="Slide Number Placeholder 3"/>
          <p:cNvSpPr>
            <a:spLocks noGrp="1"/>
          </p:cNvSpPr>
          <p:nvPr>
            <p:ph type="sldNum" sz="quarter" idx="5"/>
          </p:nvPr>
        </p:nvSpPr>
        <p:spPr/>
        <p:txBody>
          <a:bodyPr/>
          <a:lstStyle/>
          <a:p>
            <a:fld id="{3B90169C-AFAA-4B3F-91CC-5EC03E22AE25}" type="slidenum">
              <a:rPr lang="en-US" smtClean="0"/>
              <a:pPr/>
              <a:t>13</a:t>
            </a:fld>
            <a:endParaRPr lang="en-US" dirty="0"/>
          </a:p>
        </p:txBody>
      </p:sp>
    </p:spTree>
    <p:extLst>
      <p:ext uri="{BB962C8B-B14F-4D97-AF65-F5344CB8AC3E}">
        <p14:creationId xmlns:p14="http://schemas.microsoft.com/office/powerpoint/2010/main" val="344217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2" y="4620578"/>
            <a:ext cx="5852160" cy="4498898"/>
          </a:xfrm>
        </p:spPr>
        <p:txBody>
          <a:bodyPr/>
          <a:lstStyle/>
          <a:p>
            <a:r>
              <a:rPr lang="en-US" b="1" dirty="0">
                <a:solidFill>
                  <a:srgbClr val="000000"/>
                </a:solidFill>
                <a:latin typeface="Calibri" panose="020F0502020204030204" pitchFamily="34" charset="0"/>
              </a:rPr>
              <a:t>FACILITATOR’S NOTE</a:t>
            </a:r>
          </a:p>
          <a:p>
            <a:r>
              <a:rPr lang="en-US" dirty="0">
                <a:solidFill>
                  <a:srgbClr val="000000"/>
                </a:solidFill>
                <a:latin typeface="Calibri" panose="020F0502020204030204" pitchFamily="34" charset="0"/>
              </a:rPr>
              <a:t>Allocate 25 minutes for this section that will include a 17-minute Right-Time Video.</a:t>
            </a:r>
            <a:endParaRPr lang="en-US" b="1" kern="1200" dirty="0">
              <a:solidFill>
                <a:srgbClr val="000000"/>
              </a:solidFill>
              <a:effectLst/>
              <a:latin typeface="Calibri" panose="020F0502020204030204" pitchFamily="34" charset="0"/>
              <a:ea typeface="+mn-ea"/>
              <a:cs typeface="Arial" panose="020B0604020202020204" pitchFamily="34" charset="0"/>
            </a:endParaRPr>
          </a:p>
          <a:p>
            <a:pPr marL="171385" indent="-171385" defTabSz="966122">
              <a:buFont typeface="Arial" panose="020B0604020202020204" pitchFamily="34" charset="0"/>
              <a:buChar char="•"/>
              <a:defRPr/>
            </a:pPr>
            <a:endParaRPr lang="en-US" dirty="0">
              <a:solidFill>
                <a:srgbClr val="000000"/>
              </a:solidFill>
              <a:latin typeface="Calibri" panose="020F0502020204030204" pitchFamily="34" charset="0"/>
            </a:endParaRPr>
          </a:p>
          <a:p>
            <a:pPr defTabSz="966122">
              <a:defRPr/>
            </a:pPr>
            <a:r>
              <a:rPr lang="en-US" b="1" dirty="0">
                <a:solidFill>
                  <a:srgbClr val="000000"/>
                </a:solidFill>
                <a:latin typeface="Calibri" panose="020F0502020204030204" pitchFamily="34" charset="0"/>
              </a:rPr>
              <a:t>PARAPHRASE</a:t>
            </a:r>
            <a:endParaRPr lang="en-US" b="1" kern="1200" dirty="0">
              <a:solidFill>
                <a:srgbClr val="000000"/>
              </a:solidFill>
              <a:effectLst/>
              <a:latin typeface="Calibri" panose="020F0502020204030204" pitchFamily="34" charset="0"/>
              <a:ea typeface="+mn-ea"/>
              <a:cs typeface="Arial" panose="020B0604020202020204" pitchFamily="34" charset="0"/>
            </a:endParaRPr>
          </a:p>
          <a:p>
            <a:pPr defTabSz="966122">
              <a:defRPr/>
            </a:pPr>
            <a:r>
              <a:rPr lang="en-US" dirty="0">
                <a:solidFill>
                  <a:srgbClr val="000000"/>
                </a:solidFill>
                <a:latin typeface="Calibri" panose="020F0502020204030204" pitchFamily="34" charset="0"/>
              </a:rPr>
              <a:t>Now we will watch a video created for the NTDC that highlights some of the real experts in the field: Parents and professionals who have built their understanding and skills in ways that have allowed them to successfully work with and parent children who have a history of sexual trauma. </a:t>
            </a:r>
          </a:p>
          <a:p>
            <a:pPr defTabSz="966122">
              <a:defRPr/>
            </a:pPr>
            <a:endParaRPr lang="en-US" dirty="0">
              <a:solidFill>
                <a:srgbClr val="000000"/>
              </a:solidFill>
              <a:latin typeface="Calibri" panose="020F0502020204030204" pitchFamily="34" charset="0"/>
            </a:endParaRPr>
          </a:p>
          <a:p>
            <a:pPr defTabSz="966122">
              <a:defRPr/>
            </a:pPr>
            <a:endParaRPr lang="en-US" dirty="0">
              <a:solidFill>
                <a:srgbClr val="000000"/>
              </a:solidFill>
              <a:latin typeface="Calibri" panose="020F0502020204030204" pitchFamily="34" charset="0"/>
            </a:endParaRPr>
          </a:p>
          <a:p>
            <a:pPr defTabSz="966122">
              <a:defRPr/>
            </a:pPr>
            <a:endParaRPr lang="en-US" b="0" kern="1200" dirty="0">
              <a:solidFill>
                <a:srgbClr val="000000"/>
              </a:solidFill>
              <a:effectLst/>
              <a:latin typeface="Calibri" panose="020F0502020204030204" pitchFamily="34" charset="0"/>
              <a:ea typeface="+mn-ea"/>
              <a:cs typeface="Arial" panose="020B0604020202020204" pitchFamily="34" charset="0"/>
            </a:endParaRPr>
          </a:p>
          <a:p>
            <a:endParaRPr lang="en-US" b="1"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p:txBody>
      </p:sp>
      <p:sp>
        <p:nvSpPr>
          <p:cNvPr id="5" name="Slide Number Placeholder 6">
            <a:extLst>
              <a:ext uri="{FF2B5EF4-FFF2-40B4-BE49-F238E27FC236}">
                <a16:creationId xmlns:a16="http://schemas.microsoft.com/office/drawing/2014/main" id="{B8C07BEE-04AE-D041-83C8-DC330D9F93BA}"/>
              </a:ext>
            </a:extLst>
          </p:cNvPr>
          <p:cNvSpPr>
            <a:spLocks noGrp="1"/>
          </p:cNvSpPr>
          <p:nvPr>
            <p:ph type="sldNum" sz="quarter" idx="5"/>
          </p:nvPr>
        </p:nvSpPr>
        <p:spPr>
          <a:xfrm>
            <a:off x="6828981" y="9119477"/>
            <a:ext cx="484529" cy="481726"/>
          </a:xfrm>
          <a:prstGeom prst="rect">
            <a:avLst/>
          </a:prstGeom>
        </p:spPr>
        <p:txBody>
          <a:bodyPr vert="horz" lIns="96612" tIns="48306" rIns="96612" bIns="48306" rtlCol="0" anchor="ctr" anchorCtr="0"/>
          <a:lstStyle>
            <a:lvl1pPr algn="ctr">
              <a:defRPr sz="1000">
                <a:solidFill>
                  <a:schemeClr val="bg1"/>
                </a:solidFill>
              </a:defRPr>
            </a:lvl1pPr>
          </a:lstStyle>
          <a:p>
            <a:pPr defTabSz="914053">
              <a:defRPr/>
            </a:pPr>
            <a:fld id="{3B90169C-AFAA-4B3F-91CC-5EC03E22AE25}" type="slidenum">
              <a:rPr lang="en-US">
                <a:solidFill>
                  <a:prstClr val="white"/>
                </a:solidFill>
                <a:latin typeface="Calibri"/>
              </a:rPr>
              <a:pPr defTabSz="914053">
                <a:defRPr/>
              </a:pPr>
              <a:t>14</a:t>
            </a:fld>
            <a:endParaRPr lang="en-US" dirty="0">
              <a:solidFill>
                <a:prstClr val="white"/>
              </a:solidFill>
              <a:latin typeface="Calibri"/>
            </a:endParaRPr>
          </a:p>
        </p:txBody>
      </p:sp>
    </p:spTree>
    <p:extLst>
      <p:ext uri="{BB962C8B-B14F-4D97-AF65-F5344CB8AC3E}">
        <p14:creationId xmlns:p14="http://schemas.microsoft.com/office/powerpoint/2010/main" val="768476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2" y="4620578"/>
            <a:ext cx="5852160" cy="4781714"/>
          </a:xfrm>
        </p:spPr>
        <p:txBody>
          <a:bodyPr/>
          <a:lstStyle/>
          <a:p>
            <a:r>
              <a:rPr lang="en-US" b="1" dirty="0">
                <a:solidFill>
                  <a:srgbClr val="000000"/>
                </a:solidFill>
                <a:latin typeface="Calibri" panose="020F0502020204030204" pitchFamily="34" charset="0"/>
              </a:rPr>
              <a:t>FACILITATOR’S NOTE</a:t>
            </a:r>
          </a:p>
          <a:p>
            <a:r>
              <a:rPr lang="en-US" b="0" dirty="0">
                <a:solidFill>
                  <a:srgbClr val="000000"/>
                </a:solidFill>
                <a:latin typeface="Calibri" panose="020F0502020204030204" pitchFamily="34" charset="0"/>
              </a:rPr>
              <a:t>In this section, you will show the right-time video, Sexual Trauma (17 minutes) and then ask participants to respond by sharing some of the points that stuck out for them. After getting several responses, you will move </a:t>
            </a:r>
            <a:r>
              <a:rPr lang="en-US" dirty="0">
                <a:solidFill>
                  <a:srgbClr val="000000"/>
                </a:solidFill>
                <a:latin typeface="Calibri" panose="020F0502020204030204" pitchFamily="34" charset="0"/>
              </a:rPr>
              <a:t>to</a:t>
            </a:r>
            <a:r>
              <a:rPr lang="en-US" b="0" dirty="0">
                <a:solidFill>
                  <a:srgbClr val="000000"/>
                </a:solidFill>
                <a:latin typeface="Calibri" panose="020F0502020204030204" pitchFamily="34" charset="0"/>
              </a:rPr>
              <a:t> the definition of sexual abuse on the next slide.</a:t>
            </a: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PARAPHRASE</a:t>
            </a:r>
          </a:p>
          <a:p>
            <a:r>
              <a:rPr lang="en-US" b="0" dirty="0">
                <a:solidFill>
                  <a:srgbClr val="000000"/>
                </a:solidFill>
                <a:latin typeface="Calibri" panose="020F0502020204030204" pitchFamily="34" charset="0"/>
              </a:rPr>
              <a:t>This video addresses several areas that parents who foster or adopt need to know to increase their understanding of what is needed to successfully parent children with a history of sexual trauma. After the video, be prepared to share something that stood out for you as you watched. </a:t>
            </a:r>
          </a:p>
          <a:p>
            <a:pPr>
              <a:lnSpc>
                <a:spcPct val="107000"/>
              </a:lnSpc>
              <a:spcAft>
                <a:spcPts val="811"/>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b="1" dirty="0">
                <a:solidFill>
                  <a:srgbClr val="000000"/>
                </a:solidFill>
                <a:latin typeface="Calibri" panose="020F0502020204030204" pitchFamily="34" charset="0"/>
              </a:rPr>
              <a:t>DO</a:t>
            </a:r>
          </a:p>
          <a:p>
            <a:r>
              <a:rPr lang="en-US" b="0" dirty="0">
                <a:solidFill>
                  <a:srgbClr val="000000"/>
                </a:solidFill>
                <a:latin typeface="Calibri" panose="020F0502020204030204" pitchFamily="34" charset="0"/>
              </a:rPr>
              <a:t>Show the video </a:t>
            </a:r>
            <a:r>
              <a:rPr lang="en-US" dirty="0">
                <a:solidFill>
                  <a:srgbClr val="000000"/>
                </a:solidFill>
                <a:latin typeface="Calibri" panose="020F0502020204030204" pitchFamily="34" charset="0"/>
              </a:rPr>
              <a:t>which can be found on the NTDC website or CapLEARN. After showing the video enter into a large group discussion.</a:t>
            </a:r>
            <a:endParaRPr lang="en-US" b="1"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ASK</a:t>
            </a:r>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What stood out to you about the information covered in the video?</a:t>
            </a:r>
            <a:endParaRPr lang="en-US" b="0"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B90169C-AFAA-4B3F-91CC-5EC03E22AE25}" type="slidenum">
              <a:rPr lang="en-US" smtClean="0"/>
              <a:pPr/>
              <a:t>15</a:t>
            </a:fld>
            <a:endParaRPr lang="en-US" dirty="0"/>
          </a:p>
        </p:txBody>
      </p:sp>
    </p:spTree>
    <p:extLst>
      <p:ext uri="{BB962C8B-B14F-4D97-AF65-F5344CB8AC3E}">
        <p14:creationId xmlns:p14="http://schemas.microsoft.com/office/powerpoint/2010/main" val="3751157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2" y="4620579"/>
            <a:ext cx="5852160" cy="4593457"/>
          </a:xfrm>
        </p:spPr>
        <p:txBody>
          <a:bodyPr/>
          <a:lstStyle/>
          <a:p>
            <a:r>
              <a:rPr lang="en-US" b="1" dirty="0">
                <a:latin typeface="+mn-lt"/>
              </a:rPr>
              <a:t>FACILITATOR’S NOTES </a:t>
            </a:r>
          </a:p>
          <a:p>
            <a:r>
              <a:rPr lang="en-US" dirty="0">
                <a:latin typeface="+mn-lt"/>
              </a:rPr>
              <a:t>Go over the definition of sexual abuse which was also used in the video. </a:t>
            </a:r>
          </a:p>
          <a:p>
            <a:endParaRPr lang="en-US" u="sng" dirty="0">
              <a:latin typeface="+mn-lt"/>
            </a:endParaRPr>
          </a:p>
          <a:p>
            <a:r>
              <a:rPr lang="en-US" b="1" dirty="0">
                <a:latin typeface="+mn-lt"/>
              </a:rPr>
              <a:t>PARAPHRASE </a:t>
            </a:r>
            <a:endParaRPr lang="en-US" u="sng" dirty="0">
              <a:latin typeface="+mn-lt"/>
            </a:endParaRPr>
          </a:p>
          <a:p>
            <a:r>
              <a:rPr lang="en-US" dirty="0">
                <a:latin typeface="+mn-lt"/>
              </a:rPr>
              <a:t>There are many types of sexual abuse, some include physical contact or touching offenses. and some are considered to be a no-contact offence. Can you identify some activities that you think would fall under sexual abuse non-contact as well as sexual abuse contact.</a:t>
            </a:r>
          </a:p>
          <a:p>
            <a:endParaRPr lang="en-US" dirty="0">
              <a:latin typeface="+mn-lt"/>
            </a:endParaRPr>
          </a:p>
          <a:p>
            <a:r>
              <a:rPr lang="en-US" b="1" dirty="0">
                <a:latin typeface="+mn-lt"/>
              </a:rPr>
              <a:t>DO</a:t>
            </a:r>
          </a:p>
          <a:p>
            <a:r>
              <a:rPr lang="en-US" dirty="0">
                <a:latin typeface="+mn-lt"/>
              </a:rPr>
              <a:t>Write on a flip chart ‘Sexual abuse no-contact’ and ‘Sexual abuse contact’. Ask participants to give you examples that they think fall into each type of sexual abuse and write on the flip chart. Some examples that you might want to bring up are listed below. </a:t>
            </a:r>
          </a:p>
          <a:p>
            <a:endParaRPr lang="en-US" dirty="0">
              <a:latin typeface="+mn-lt"/>
            </a:endParaRPr>
          </a:p>
          <a:p>
            <a:pPr defTabSz="937783">
              <a:defRPr/>
            </a:pPr>
            <a:r>
              <a:rPr lang="en-US" b="1" i="1" u="sng" dirty="0">
                <a:solidFill>
                  <a:srgbClr val="FF0000"/>
                </a:solidFill>
                <a:latin typeface="+mn-lt"/>
              </a:rPr>
              <a:t>Adaptation for Remote Platform</a:t>
            </a:r>
            <a:r>
              <a:rPr lang="en-US" i="1" u="none" dirty="0">
                <a:solidFill>
                  <a:srgbClr val="FF0000"/>
                </a:solidFill>
                <a:latin typeface="+mn-lt"/>
              </a:rPr>
              <a:t>: </a:t>
            </a:r>
            <a:r>
              <a:rPr lang="en-US" u="none" dirty="0">
                <a:latin typeface="+mn-lt"/>
              </a:rPr>
              <a:t>U</a:t>
            </a:r>
            <a:r>
              <a:rPr lang="en-US" dirty="0">
                <a:latin typeface="+mn-lt"/>
              </a:rPr>
              <a:t>se the white board or Jamboard to record examples. </a:t>
            </a:r>
            <a:endParaRPr lang="en-US" dirty="0">
              <a:solidFill>
                <a:schemeClr val="tx1"/>
              </a:solidFill>
              <a:latin typeface="+mn-lt"/>
            </a:endParaRPr>
          </a:p>
          <a:p>
            <a:endParaRPr lang="en-US" u="sng" dirty="0">
              <a:latin typeface="+mn-lt"/>
            </a:endParaRPr>
          </a:p>
          <a:p>
            <a:r>
              <a:rPr lang="en-US" dirty="0">
                <a:latin typeface="+mn-lt"/>
              </a:rPr>
              <a:t>Sexual Abuse: </a:t>
            </a:r>
            <a:r>
              <a:rPr lang="en-US" i="1" dirty="0">
                <a:latin typeface="+mn-lt"/>
              </a:rPr>
              <a:t>Non-Contact </a:t>
            </a:r>
            <a:endParaRPr lang="en-US" dirty="0">
              <a:latin typeface="+mn-lt"/>
            </a:endParaRPr>
          </a:p>
          <a:p>
            <a:pPr marL="177803" indent="-177803">
              <a:buFont typeface="Arial" panose="020B0604020202020204" pitchFamily="34" charset="0"/>
              <a:buChar char="•"/>
            </a:pPr>
            <a:r>
              <a:rPr lang="en-US" dirty="0">
                <a:latin typeface="+mn-lt"/>
              </a:rPr>
              <a:t>Forced to watch sexual acts</a:t>
            </a:r>
          </a:p>
          <a:p>
            <a:pPr marL="177803" indent="-177803">
              <a:buFont typeface="Arial" panose="020B0604020202020204" pitchFamily="34" charset="0"/>
              <a:buChar char="•"/>
            </a:pPr>
            <a:r>
              <a:rPr lang="en-US" dirty="0">
                <a:latin typeface="+mn-lt"/>
              </a:rPr>
              <a:t>Forced to listen to sexual talk, including comments, tapes, and obscene phone calls</a:t>
            </a:r>
          </a:p>
          <a:p>
            <a:pPr marL="177803" indent="-177803">
              <a:buFont typeface="Arial" panose="020B0604020202020204" pitchFamily="34" charset="0"/>
              <a:buChar char="•"/>
            </a:pPr>
            <a:r>
              <a:rPr lang="en-US" dirty="0">
                <a:latin typeface="+mn-lt"/>
              </a:rPr>
              <a:t>Sexually explicit material such as videos, DVDs, magazines, photographs, etc.; can be in-person, on the computer via e-mails, and otherwise through the Internet</a:t>
            </a:r>
          </a:p>
          <a:p>
            <a:pPr marL="177803" indent="-177803">
              <a:buFont typeface="Arial" panose="020B0604020202020204" pitchFamily="34" charset="0"/>
              <a:buChar char="•"/>
            </a:pPr>
            <a:r>
              <a:rPr lang="en-US" dirty="0">
                <a:latin typeface="+mn-lt"/>
              </a:rPr>
              <a:t>Forced to look at sexual parts of the body--includes buttocks, anus, genital area (vulva, vagina, penis, scrotum), breasts, and mouth</a:t>
            </a:r>
          </a:p>
          <a:p>
            <a:pPr marL="177803" indent="-177803">
              <a:buFont typeface="Arial" panose="020B0604020202020204" pitchFamily="34" charset="0"/>
              <a:buChar char="•"/>
            </a:pPr>
            <a:r>
              <a:rPr lang="en-US" dirty="0">
                <a:latin typeface="+mn-lt"/>
              </a:rPr>
              <a:t>Sexually intrusive questions or comments; can be verbal, on the computer, or in notes</a:t>
            </a:r>
          </a:p>
          <a:p>
            <a:r>
              <a:rPr lang="en-US" dirty="0">
                <a:latin typeface="+mn-lt"/>
              </a:rPr>
              <a:t> </a:t>
            </a:r>
            <a:endParaRPr lang="en-US" b="1" dirty="0">
              <a:latin typeface="+mn-lt"/>
            </a:endParaRPr>
          </a:p>
          <a:p>
            <a:r>
              <a:rPr lang="en-US" dirty="0">
                <a:latin typeface="+mn-lt"/>
              </a:rPr>
              <a:t>Sexual Abuse: </a:t>
            </a:r>
            <a:r>
              <a:rPr lang="en-US" i="1" dirty="0">
                <a:latin typeface="+mn-lt"/>
              </a:rPr>
              <a:t>Contact</a:t>
            </a:r>
            <a:endParaRPr lang="en-US" b="1" dirty="0">
              <a:latin typeface="+mn-lt"/>
            </a:endParaRPr>
          </a:p>
          <a:p>
            <a:pPr marL="177803" indent="-177803">
              <a:buFont typeface="Arial" panose="020B0604020202020204" pitchFamily="34" charset="0"/>
              <a:buChar char="•"/>
            </a:pPr>
            <a:r>
              <a:rPr lang="en-US" dirty="0">
                <a:latin typeface="+mn-lt"/>
              </a:rPr>
              <a:t>Touched and/or fondled in sexual areas, including kissing</a:t>
            </a:r>
            <a:endParaRPr lang="en-US" b="1" dirty="0">
              <a:latin typeface="+mn-lt"/>
            </a:endParaRPr>
          </a:p>
          <a:p>
            <a:pPr marL="177803" indent="-177803">
              <a:buFont typeface="Arial" panose="020B0604020202020204" pitchFamily="34" charset="0"/>
              <a:buChar char="•"/>
            </a:pPr>
            <a:r>
              <a:rPr lang="en-US" dirty="0">
                <a:latin typeface="+mn-lt"/>
              </a:rPr>
              <a:t>Forced to touch another person's sexual areas (could be another child or adult)</a:t>
            </a:r>
            <a:endParaRPr lang="en-US" b="1" dirty="0">
              <a:latin typeface="+mn-lt"/>
            </a:endParaRPr>
          </a:p>
          <a:p>
            <a:pPr marL="177803" indent="-177803">
              <a:buFont typeface="Arial" panose="020B0604020202020204" pitchFamily="34" charset="0"/>
              <a:buChar char="•"/>
            </a:pPr>
            <a:r>
              <a:rPr lang="en-US" dirty="0">
                <a:latin typeface="+mn-lt"/>
              </a:rPr>
              <a:t>Forced oral sex--oral sex is when the mouth comes in contact with the penis, the vagina or the anus; many children believe that oral sex is "talking dirty"</a:t>
            </a:r>
            <a:endParaRPr lang="en-US" b="1" dirty="0">
              <a:latin typeface="+mn-lt"/>
            </a:endParaRPr>
          </a:p>
          <a:p>
            <a:pPr marL="177803" indent="-177803">
              <a:buFont typeface="Arial" panose="020B0604020202020204" pitchFamily="34" charset="0"/>
              <a:buChar char="•"/>
            </a:pPr>
            <a:r>
              <a:rPr lang="en-US" dirty="0">
                <a:latin typeface="+mn-lt"/>
              </a:rPr>
              <a:t>Forced intercourse--can be vaginally, anally or orally; penetration </a:t>
            </a:r>
            <a:r>
              <a:rPr lang="en-US" i="1" dirty="0">
                <a:latin typeface="+mn-lt"/>
              </a:rPr>
              <a:t>must</a:t>
            </a:r>
            <a:r>
              <a:rPr lang="en-US" dirty="0">
                <a:latin typeface="+mn-lt"/>
              </a:rPr>
              <a:t> occur; penetration can be with body parts and/or objects </a:t>
            </a:r>
            <a:endParaRPr lang="en-US" b="1" dirty="0">
              <a:latin typeface="+mn-lt"/>
            </a:endParaRPr>
          </a:p>
          <a:p>
            <a:endParaRPr lang="en-US" dirty="0">
              <a:latin typeface="+mn-lt"/>
            </a:endParaRPr>
          </a:p>
          <a:p>
            <a:r>
              <a:rPr lang="en-US" b="1" dirty="0">
                <a:latin typeface="+mn-lt"/>
              </a:rPr>
              <a:t>PARAPHRASE</a:t>
            </a:r>
          </a:p>
          <a:p>
            <a:r>
              <a:rPr lang="en-US" dirty="0">
                <a:latin typeface="+mn-lt"/>
              </a:rPr>
              <a:t>As you can see there are many activities that can constitute sexual abuse. It is important to note that child sexual abuse is much more than just about contact or lack thereof. This behavior is used to gain power and control over the child and often involves a betrayal of the child's trust. The power and control dynamic of child sexual abuse is important to understand. It is considered sexual “abuse” primarily because of the power differential between the abuser and the victim, usually the abuser exerts some sort of power over the victim to obtain what appears to be compliance. In other words, the offender controls the child victim, and the sexual encounter is </a:t>
            </a:r>
            <a:r>
              <a:rPr lang="en-US" i="1" u="sng" dirty="0">
                <a:latin typeface="+mn-lt"/>
              </a:rPr>
              <a:t>not </a:t>
            </a:r>
            <a:r>
              <a:rPr lang="en-US" dirty="0">
                <a:latin typeface="+mn-lt"/>
              </a:rPr>
              <a:t>mutually conceived. </a:t>
            </a:r>
          </a:p>
          <a:p>
            <a:endParaRPr lang="en-US" dirty="0">
              <a:latin typeface="+mn-lt"/>
            </a:endParaRPr>
          </a:p>
          <a:p>
            <a:r>
              <a:rPr lang="en-US" dirty="0">
                <a:latin typeface="+mn-lt"/>
              </a:rPr>
              <a:t>The violation of the trust is as devastating as the physical breach, leaving children with feelings of confusion, uncertainty, guilt, shame and fear. </a:t>
            </a:r>
          </a:p>
          <a:p>
            <a:endParaRPr lang="en-US" b="1" dirty="0">
              <a:latin typeface="+mn-lt"/>
            </a:endParaRPr>
          </a:p>
          <a:p>
            <a:endParaRPr lang="en-US" b="1" dirty="0"/>
          </a:p>
        </p:txBody>
      </p:sp>
      <p:sp>
        <p:nvSpPr>
          <p:cNvPr id="4" name="Slide Number Placeholder 3"/>
          <p:cNvSpPr>
            <a:spLocks noGrp="1"/>
          </p:cNvSpPr>
          <p:nvPr>
            <p:ph type="sldNum" sz="quarter" idx="5"/>
          </p:nvPr>
        </p:nvSpPr>
        <p:spPr/>
        <p:txBody>
          <a:bodyPr/>
          <a:lstStyle/>
          <a:p>
            <a:fld id="{3B90169C-AFAA-4B3F-91CC-5EC03E22AE25}" type="slidenum">
              <a:rPr lang="en-US" smtClean="0"/>
              <a:pPr/>
              <a:t>16</a:t>
            </a:fld>
            <a:endParaRPr lang="en-US" dirty="0"/>
          </a:p>
        </p:txBody>
      </p:sp>
    </p:spTree>
    <p:extLst>
      <p:ext uri="{BB962C8B-B14F-4D97-AF65-F5344CB8AC3E}">
        <p14:creationId xmlns:p14="http://schemas.microsoft.com/office/powerpoint/2010/main" val="1877545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2" y="4620577"/>
            <a:ext cx="5852160" cy="4894125"/>
          </a:xfrm>
        </p:spPr>
        <p:txBody>
          <a:bodyPr/>
          <a:lstStyle/>
          <a:p>
            <a:r>
              <a:rPr lang="en-US" b="1" dirty="0">
                <a:latin typeface="+mn-lt"/>
              </a:rPr>
              <a:t>PARAPHRASE</a:t>
            </a:r>
          </a:p>
          <a:p>
            <a:pPr defTabSz="948285">
              <a:defRPr/>
            </a:pPr>
            <a:r>
              <a:rPr lang="en-US" dirty="0">
                <a:latin typeface="+mn-lt"/>
              </a:rPr>
              <a:t>The video addressed 4 areas that can help us effectively parent a child who has experienced sexual trauma. </a:t>
            </a:r>
          </a:p>
          <a:p>
            <a:endParaRPr lang="en-US" dirty="0">
              <a:latin typeface="+mn-lt"/>
            </a:endParaRPr>
          </a:p>
          <a:p>
            <a:pPr marL="177803" indent="-177803">
              <a:buFont typeface="Arial" panose="020B0604020202020204" pitchFamily="34" charset="0"/>
              <a:buChar char="•"/>
            </a:pPr>
            <a:r>
              <a:rPr lang="en-US" dirty="0">
                <a:latin typeface="+mn-lt"/>
              </a:rPr>
              <a:t>Identify risk factors: Knowing the risk factors and indicators of sexual abuse helps parents prepare to address behaviors that might indicate a history of sexual abuse. When the risk factors are a part of the child’s known history, parents can adjust their parenting to accommodate this history. But often when a child enters the child welfare system, their history of sexual abuse is unknown. As a parent who is fostering or adopting, you may be the first person the child discloses to, either with their words or their behaviors, so it is important that you recognize indicators of abuse. </a:t>
            </a:r>
          </a:p>
          <a:p>
            <a:endParaRPr lang="en-US" dirty="0">
              <a:latin typeface="+mn-lt"/>
            </a:endParaRPr>
          </a:p>
          <a:p>
            <a:pPr marL="177803" indent="-177803">
              <a:buFont typeface="Arial" panose="020B0604020202020204" pitchFamily="34" charset="0"/>
              <a:buChar char="•"/>
            </a:pPr>
            <a:r>
              <a:rPr lang="en-US" dirty="0">
                <a:latin typeface="+mn-lt"/>
              </a:rPr>
              <a:t>Create an emotionally safe environment: Learning how to create an emotionally safe environment is important for all children and will help parents prepare for any child entering their home. This is especially important for a child with a sexual trauma history.</a:t>
            </a:r>
          </a:p>
          <a:p>
            <a:endParaRPr lang="en-US" dirty="0">
              <a:latin typeface="+mn-lt"/>
            </a:endParaRPr>
          </a:p>
          <a:p>
            <a:pPr marL="177803" indent="-177803">
              <a:buFont typeface="Arial" panose="020B0604020202020204" pitchFamily="34" charset="0"/>
              <a:buChar char="•"/>
            </a:pPr>
            <a:r>
              <a:rPr lang="en-US" dirty="0">
                <a:latin typeface="+mn-lt"/>
              </a:rPr>
              <a:t>Strategies: Practicing strategies to prevent further abuse will help the child to feel safe and build trust.</a:t>
            </a:r>
          </a:p>
          <a:p>
            <a:endParaRPr lang="en-US" dirty="0">
              <a:latin typeface="+mn-lt"/>
            </a:endParaRPr>
          </a:p>
          <a:p>
            <a:pPr marL="177803" indent="-177803">
              <a:buFont typeface="Arial" panose="020B0604020202020204" pitchFamily="34" charset="0"/>
              <a:buChar char="•"/>
            </a:pPr>
            <a:r>
              <a:rPr lang="en-US" dirty="0">
                <a:latin typeface="+mn-lt"/>
              </a:rPr>
              <a:t>Promote healthy sexual development: Allow children to learn appropriate behavior and establish personal boundaries to protect their own bodies from further abuse and trauma and promote healthy sexual development.</a:t>
            </a:r>
          </a:p>
          <a:p>
            <a:endParaRPr lang="en-US" dirty="0">
              <a:latin typeface="+mn-lt"/>
            </a:endParaRPr>
          </a:p>
          <a:p>
            <a:r>
              <a:rPr lang="en-US" dirty="0">
                <a:solidFill>
                  <a:srgbClr val="000000"/>
                </a:solidFill>
                <a:latin typeface="+mn-lt"/>
              </a:rPr>
              <a:t>In the next section, we will continue to explore some of the key points from the video. </a:t>
            </a:r>
            <a:r>
              <a:rPr lang="en-US" u="sng" dirty="0">
                <a:solidFill>
                  <a:srgbClr val="000000"/>
                </a:solidFill>
                <a:latin typeface="+mn-lt"/>
              </a:rPr>
              <a:t>Handout #1: Key Points: Right-Time Video on Sexual Abuse </a:t>
            </a:r>
            <a:r>
              <a:rPr lang="en-US" dirty="0">
                <a:solidFill>
                  <a:srgbClr val="000000"/>
                </a:solidFill>
                <a:latin typeface="+mn-lt"/>
              </a:rPr>
              <a:t>has been included for you to use as a resource to review at home.</a:t>
            </a:r>
            <a:endParaRPr lang="en-US" dirty="0">
              <a:highlight>
                <a:srgbClr val="FFFF00"/>
              </a:highlight>
              <a:latin typeface="+mn-lt"/>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17</a:t>
            </a:fld>
            <a:endParaRPr lang="en-US" dirty="0"/>
          </a:p>
        </p:txBody>
      </p:sp>
    </p:spTree>
    <p:extLst>
      <p:ext uri="{BB962C8B-B14F-4D97-AF65-F5344CB8AC3E}">
        <p14:creationId xmlns:p14="http://schemas.microsoft.com/office/powerpoint/2010/main" val="667583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2" y="4620579"/>
            <a:ext cx="5852160" cy="4053865"/>
          </a:xfrm>
        </p:spPr>
        <p:txBody>
          <a:bodyPr/>
          <a:lstStyle/>
          <a:p>
            <a:pPr defTabSz="966122">
              <a:defRPr/>
            </a:pPr>
            <a:r>
              <a:rPr lang="en-US" b="1" dirty="0">
                <a:solidFill>
                  <a:srgbClr val="000000"/>
                </a:solidFill>
                <a:latin typeface="Calibri" panose="020F0502020204030204" pitchFamily="34" charset="0"/>
              </a:rPr>
              <a:t>FACILTATOR’S NOTE</a:t>
            </a:r>
          </a:p>
          <a:p>
            <a:pPr defTabSz="966122">
              <a:defRPr/>
            </a:pPr>
            <a:r>
              <a:rPr lang="en-US" kern="1200" dirty="0">
                <a:solidFill>
                  <a:srgbClr val="000000"/>
                </a:solidFill>
                <a:effectLst/>
                <a:latin typeface="Calibri" panose="020F0502020204030204" pitchFamily="34" charset="0"/>
                <a:ea typeface="+mn-ea"/>
                <a:cs typeface="Arial" panose="020B0604020202020204" pitchFamily="34" charset="0"/>
              </a:rPr>
              <a:t>Allow 10 minutes for this section.</a:t>
            </a:r>
          </a:p>
          <a:p>
            <a:pPr defTabSz="966122">
              <a:defRPr/>
            </a:pPr>
            <a:endParaRPr lang="en-US" b="1" dirty="0">
              <a:solidFill>
                <a:srgbClr val="000000"/>
              </a:solidFill>
              <a:latin typeface="Calibri" panose="020F0502020204030204" pitchFamily="34" charset="0"/>
            </a:endParaRPr>
          </a:p>
          <a:p>
            <a:pPr defTabSz="966122">
              <a:defRPr/>
            </a:pPr>
            <a:r>
              <a:rPr lang="en-US" b="1" kern="1200" dirty="0">
                <a:solidFill>
                  <a:srgbClr val="000000"/>
                </a:solidFill>
                <a:effectLst/>
                <a:latin typeface="Calibri" panose="020F0502020204030204" pitchFamily="34" charset="0"/>
                <a:ea typeface="+mn-ea"/>
                <a:cs typeface="Arial" panose="020B0604020202020204" pitchFamily="34" charset="0"/>
              </a:rPr>
              <a:t>PARAPHRASE</a:t>
            </a:r>
          </a:p>
          <a:p>
            <a:pPr defTabSz="966122">
              <a:defRPr/>
            </a:pPr>
            <a:r>
              <a:rPr lang="en-US" dirty="0">
                <a:solidFill>
                  <a:srgbClr val="000000"/>
                </a:solidFill>
                <a:latin typeface="Calibri" panose="020F0502020204030204" pitchFamily="34" charset="0"/>
              </a:rPr>
              <a:t>We will now review some of the risk factors and indicators of sexual abuse that will be important for you to know.</a:t>
            </a:r>
            <a:endParaRPr lang="en-US" b="0" kern="1200" dirty="0">
              <a:solidFill>
                <a:srgbClr val="000000"/>
              </a:solidFill>
              <a:effectLst/>
              <a:latin typeface="Calibri" panose="020F0502020204030204" pitchFamily="34" charset="0"/>
              <a:ea typeface="+mn-ea"/>
              <a:cs typeface="Arial" panose="020B0604020202020204" pitchFamily="34" charset="0"/>
            </a:endParaRPr>
          </a:p>
          <a:p>
            <a:endParaRPr lang="en-US" b="1"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p:txBody>
      </p:sp>
      <p:sp>
        <p:nvSpPr>
          <p:cNvPr id="5" name="Slide Number Placeholder 6">
            <a:extLst>
              <a:ext uri="{FF2B5EF4-FFF2-40B4-BE49-F238E27FC236}">
                <a16:creationId xmlns:a16="http://schemas.microsoft.com/office/drawing/2014/main" id="{B8C07BEE-04AE-D041-83C8-DC330D9F93BA}"/>
              </a:ext>
            </a:extLst>
          </p:cNvPr>
          <p:cNvSpPr>
            <a:spLocks noGrp="1"/>
          </p:cNvSpPr>
          <p:nvPr>
            <p:ph type="sldNum" sz="quarter" idx="5"/>
          </p:nvPr>
        </p:nvSpPr>
        <p:spPr>
          <a:xfrm>
            <a:off x="6828981" y="9119477"/>
            <a:ext cx="484529" cy="481726"/>
          </a:xfrm>
          <a:prstGeom prst="rect">
            <a:avLst/>
          </a:prstGeom>
        </p:spPr>
        <p:txBody>
          <a:bodyPr vert="horz" lIns="96612" tIns="48306" rIns="96612" bIns="48306" rtlCol="0" anchor="ctr" anchorCtr="0"/>
          <a:lstStyle>
            <a:lvl1pPr algn="ctr">
              <a:defRPr sz="1000">
                <a:solidFill>
                  <a:schemeClr val="bg1"/>
                </a:solidFill>
              </a:defRPr>
            </a:lvl1pPr>
          </a:lstStyle>
          <a:p>
            <a:pPr defTabSz="914053">
              <a:defRPr/>
            </a:pPr>
            <a:fld id="{3B90169C-AFAA-4B3F-91CC-5EC03E22AE25}" type="slidenum">
              <a:rPr lang="en-US">
                <a:solidFill>
                  <a:prstClr val="white"/>
                </a:solidFill>
                <a:latin typeface="Calibri"/>
              </a:rPr>
              <a:pPr defTabSz="914053">
                <a:defRPr/>
              </a:pPr>
              <a:t>18</a:t>
            </a:fld>
            <a:endParaRPr lang="en-US" dirty="0">
              <a:solidFill>
                <a:prstClr val="white"/>
              </a:solidFill>
              <a:latin typeface="Calibri"/>
            </a:endParaRPr>
          </a:p>
        </p:txBody>
      </p:sp>
    </p:spTree>
    <p:extLst>
      <p:ext uri="{BB962C8B-B14F-4D97-AF65-F5344CB8AC3E}">
        <p14:creationId xmlns:p14="http://schemas.microsoft.com/office/powerpoint/2010/main" val="1682420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2" y="4620578"/>
            <a:ext cx="5852160" cy="4331624"/>
          </a:xfrm>
        </p:spPr>
        <p:txBody>
          <a:bodyPr/>
          <a:lstStyle/>
          <a:p>
            <a:r>
              <a:rPr lang="en-US" b="1" dirty="0">
                <a:latin typeface="+mn-lt"/>
              </a:rPr>
              <a:t>PARAPHRASE</a:t>
            </a:r>
          </a:p>
          <a:p>
            <a:r>
              <a:rPr lang="en-US" dirty="0">
                <a:latin typeface="+mn-lt"/>
              </a:rPr>
              <a:t>We know some of the risk factors that are associated with a child experiencing sexual trauma:</a:t>
            </a:r>
          </a:p>
          <a:p>
            <a:pPr marL="171450" indent="-171450">
              <a:buFont typeface="Arial" panose="020B0604020202020204" pitchFamily="34" charset="0"/>
              <a:buChar char="•"/>
            </a:pPr>
            <a:r>
              <a:rPr lang="en-US" dirty="0">
                <a:solidFill>
                  <a:srgbClr val="000000"/>
                </a:solidFill>
                <a:uFill>
                  <a:solidFill>
                    <a:srgbClr val="000000"/>
                  </a:solidFill>
                </a:uFill>
                <a:latin typeface="+mn-lt"/>
                <a:ea typeface="Times New Roman" panose="02020603050405020304" pitchFamily="18" charset="0"/>
              </a:rPr>
              <a:t>Neglect</a:t>
            </a:r>
          </a:p>
          <a:p>
            <a:pPr marL="171450" indent="-171450">
              <a:buFont typeface="Arial" panose="020B0604020202020204" pitchFamily="34" charset="0"/>
              <a:buChar char="•"/>
            </a:pPr>
            <a:r>
              <a:rPr lang="en-US" dirty="0">
                <a:solidFill>
                  <a:srgbClr val="000000"/>
                </a:solidFill>
                <a:uFill>
                  <a:solidFill>
                    <a:srgbClr val="000000"/>
                  </a:solidFill>
                </a:uFill>
                <a:latin typeface="+mn-lt"/>
                <a:ea typeface="Times New Roman" panose="02020603050405020304" pitchFamily="18" charset="0"/>
              </a:rPr>
              <a:t>Parental substance abuse</a:t>
            </a:r>
          </a:p>
          <a:p>
            <a:pPr marL="171450" indent="-171450">
              <a:buFont typeface="Arial" panose="020B0604020202020204" pitchFamily="34" charset="0"/>
              <a:buChar char="•"/>
            </a:pPr>
            <a:r>
              <a:rPr lang="en-US" dirty="0">
                <a:solidFill>
                  <a:srgbClr val="000000"/>
                </a:solidFill>
                <a:uFill>
                  <a:solidFill>
                    <a:srgbClr val="000000"/>
                  </a:solidFill>
                </a:uFill>
                <a:latin typeface="+mn-lt"/>
                <a:ea typeface="Times New Roman" panose="02020603050405020304" pitchFamily="18" charset="0"/>
              </a:rPr>
              <a:t>Parental mental illness</a:t>
            </a:r>
          </a:p>
          <a:p>
            <a:pPr marL="171450" indent="-171450">
              <a:buFont typeface="Arial" panose="020B0604020202020204" pitchFamily="34" charset="0"/>
              <a:buChar char="•"/>
            </a:pPr>
            <a:r>
              <a:rPr lang="en-US" dirty="0">
                <a:solidFill>
                  <a:srgbClr val="000000"/>
                </a:solidFill>
                <a:uFill>
                  <a:solidFill>
                    <a:srgbClr val="000000"/>
                  </a:solidFill>
                </a:uFill>
                <a:latin typeface="+mn-lt"/>
                <a:ea typeface="Times New Roman" panose="02020603050405020304" pitchFamily="18" charset="0"/>
              </a:rPr>
              <a:t>Chaotic households</a:t>
            </a:r>
          </a:p>
          <a:p>
            <a:pPr marL="171450" indent="-171450">
              <a:buFont typeface="Arial" panose="020B0604020202020204" pitchFamily="34" charset="0"/>
              <a:buChar char="•"/>
            </a:pPr>
            <a:r>
              <a:rPr lang="en-US" dirty="0">
                <a:solidFill>
                  <a:srgbClr val="000000"/>
                </a:solidFill>
                <a:latin typeface="+mn-lt"/>
                <a:ea typeface="Times New Roman" panose="02020603050405020304" pitchFamily="18" charset="0"/>
              </a:rPr>
              <a:t>Inconsistent living arrangements</a:t>
            </a:r>
          </a:p>
          <a:p>
            <a:pPr marL="171450" indent="-171450">
              <a:buFont typeface="Arial" panose="020B0604020202020204" pitchFamily="34" charset="0"/>
              <a:buChar char="•"/>
            </a:pPr>
            <a:r>
              <a:rPr lang="en-US" dirty="0">
                <a:latin typeface="+mn-lt"/>
                <a:ea typeface="Times New Roman" panose="02020603050405020304" pitchFamily="18" charset="0"/>
              </a:rPr>
              <a:t>Unrelated household members with caregiving responsibility</a:t>
            </a:r>
          </a:p>
          <a:p>
            <a:endParaRPr lang="en-US" dirty="0">
              <a:latin typeface="+mn-lt"/>
            </a:endParaRPr>
          </a:p>
          <a:p>
            <a:r>
              <a:rPr lang="en-US" dirty="0">
                <a:latin typeface="+mn-lt"/>
              </a:rPr>
              <a:t>Keeping our perspective is important- most people do not engage in sexually abusive behaviors. However, it is important that we all remember that any child from any background can be at risk for sexual trauma. Not recognizing this can lead to increased risk as too often, we focus exclusively on “stranger danger”, while not paying attention to what we know about sexual abuse: </a:t>
            </a:r>
          </a:p>
          <a:p>
            <a:endParaRPr lang="en-US" dirty="0">
              <a:latin typeface="+mn-lt"/>
            </a:endParaRPr>
          </a:p>
          <a:p>
            <a:pPr marL="171385" indent="-171385">
              <a:buFont typeface="Arial" panose="020B0604020202020204" pitchFamily="34" charset="0"/>
              <a:buChar char="•"/>
            </a:pPr>
            <a:r>
              <a:rPr lang="en-US" dirty="0">
                <a:latin typeface="+mn-lt"/>
              </a:rPr>
              <a:t>Most children are abused by someone they know and often trust. </a:t>
            </a:r>
          </a:p>
          <a:p>
            <a:pPr marL="171385" indent="-171385">
              <a:buFont typeface="Arial" panose="020B0604020202020204" pitchFamily="34" charset="0"/>
              <a:buChar char="•"/>
            </a:pPr>
            <a:r>
              <a:rPr lang="en-US" dirty="0">
                <a:latin typeface="+mn-lt"/>
              </a:rPr>
              <a:t>This could be a parent or caretaker, but it can also be someone the family knows and trusts (teachers, extended family member, scout leaders, clergy, neighbor). </a:t>
            </a:r>
          </a:p>
          <a:p>
            <a:pPr marL="171385" indent="-171385">
              <a:buFont typeface="Arial" panose="020B0604020202020204" pitchFamily="34" charset="0"/>
              <a:buChar char="•"/>
            </a:pPr>
            <a:r>
              <a:rPr lang="en-US" b="0" dirty="0">
                <a:latin typeface="+mn-lt"/>
              </a:rPr>
              <a:t>Abuse can occur in any situation when the child is alone with someone, who by virtue of authority or age is in a position of power or control over them.</a:t>
            </a:r>
          </a:p>
          <a:p>
            <a:pPr marL="171385" indent="-171385">
              <a:buFont typeface="Arial" panose="020B0604020202020204" pitchFamily="34" charset="0"/>
              <a:buChar char="•"/>
            </a:pPr>
            <a:r>
              <a:rPr lang="en-US" b="0" dirty="0">
                <a:latin typeface="+mn-lt"/>
              </a:rPr>
              <a:t>There is an increased risk of re-abuse for children previously sexually abused. </a:t>
            </a:r>
          </a:p>
          <a:p>
            <a:pPr marL="171385" indent="-171385">
              <a:buFont typeface="Arial" panose="020B0604020202020204" pitchFamily="34" charset="0"/>
              <a:buChar char="•"/>
            </a:pPr>
            <a:endParaRPr lang="en-US" dirty="0">
              <a:latin typeface="+mn-lt"/>
            </a:endParaRPr>
          </a:p>
          <a:p>
            <a:endParaRPr lang="en-US" dirty="0">
              <a:latin typeface="+mn-lt"/>
            </a:endParaRPr>
          </a:p>
          <a:p>
            <a:endParaRPr lang="en-US" dirty="0">
              <a:latin typeface="+mn-lt"/>
            </a:endParaRPr>
          </a:p>
          <a:p>
            <a:pPr marL="171385" indent="-171385">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3B90169C-AFAA-4B3F-91CC-5EC03E22AE25}" type="slidenum">
              <a:rPr lang="en-US" smtClean="0"/>
              <a:pPr/>
              <a:t>19</a:t>
            </a:fld>
            <a:endParaRPr lang="en-US" dirty="0"/>
          </a:p>
        </p:txBody>
      </p:sp>
    </p:spTree>
    <p:extLst>
      <p:ext uri="{BB962C8B-B14F-4D97-AF65-F5344CB8AC3E}">
        <p14:creationId xmlns:p14="http://schemas.microsoft.com/office/powerpoint/2010/main" val="3178170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63326" y="1359909"/>
            <a:ext cx="6106602" cy="7793595"/>
          </a:xfrm>
        </p:spPr>
        <p:txBody>
          <a:bodyPr/>
          <a:lstStyle/>
          <a:p>
            <a:r>
              <a:rPr lang="en-US" b="1" dirty="0">
                <a:solidFill>
                  <a:srgbClr val="000000"/>
                </a:solidFill>
                <a:latin typeface="Calibri" panose="020F0502020204030204" pitchFamily="34" charset="0"/>
              </a:rPr>
              <a:t>To prepare for this class, you should: </a:t>
            </a:r>
          </a:p>
          <a:p>
            <a:pPr marL="179069" indent="-179069">
              <a:buFont typeface="Arial" panose="020B0604020202020204" pitchFamily="34" charset="0"/>
              <a:buChar char="•"/>
            </a:pPr>
            <a:r>
              <a:rPr lang="en-US" dirty="0">
                <a:solidFill>
                  <a:srgbClr val="000000"/>
                </a:solidFill>
                <a:latin typeface="Calibri" panose="020F0502020204030204" pitchFamily="34" charset="0"/>
              </a:rPr>
              <a:t>Review the facilitator preparation information included in this </a:t>
            </a:r>
            <a:r>
              <a:rPr lang="en-US" b="1" dirty="0">
                <a:solidFill>
                  <a:srgbClr val="000000"/>
                </a:solidFill>
                <a:latin typeface="Calibri" panose="020F0502020204030204" pitchFamily="34" charset="0"/>
              </a:rPr>
              <a:t>Guide</a:t>
            </a:r>
            <a:r>
              <a:rPr lang="en-US" dirty="0">
                <a:solidFill>
                  <a:srgbClr val="000000"/>
                </a:solidFill>
                <a:latin typeface="Calibri" panose="020F0502020204030204" pitchFamily="34" charset="0"/>
              </a:rPr>
              <a:t> along with the handouts</a:t>
            </a:r>
            <a:r>
              <a:rPr lang="en-US" b="1" dirty="0">
                <a:solidFill>
                  <a:srgbClr val="000000"/>
                </a:solidFill>
                <a:latin typeface="Calibri" panose="020F0502020204030204" pitchFamily="34" charset="0"/>
              </a:rPr>
              <a:t>.</a:t>
            </a:r>
          </a:p>
          <a:p>
            <a:pPr marL="179069" indent="-179069">
              <a:buFont typeface="Arial" panose="020B0604020202020204" pitchFamily="34" charset="0"/>
              <a:buChar char="•"/>
            </a:pPr>
            <a:r>
              <a:rPr lang="en-US" dirty="0">
                <a:solidFill>
                  <a:srgbClr val="000000"/>
                </a:solidFill>
                <a:latin typeface="Calibri" panose="020F0502020204030204" pitchFamily="34" charset="0"/>
              </a:rPr>
              <a:t>Review the Resources for this theme found on CapLEARN (https://learn.childwelfare.gov/) or NTDC website (https://ntdcportal.org/).</a:t>
            </a:r>
          </a:p>
          <a:p>
            <a:pPr marL="179069" indent="-179069">
              <a:buFont typeface="Arial" panose="020B0604020202020204" pitchFamily="34" charset="0"/>
              <a:buChar char="•"/>
              <a:defRPr/>
            </a:pPr>
            <a:r>
              <a:rPr lang="en-US" dirty="0">
                <a:solidFill>
                  <a:srgbClr val="000000"/>
                </a:solidFill>
                <a:latin typeface="Calibri" panose="020F0502020204030204" pitchFamily="34" charset="0"/>
              </a:rPr>
              <a:t>Develop an agenda that includes this theme and any other themes you will be conducting along with it during the class.</a:t>
            </a:r>
          </a:p>
          <a:p>
            <a:pPr marL="187829" indent="-187829">
              <a:buFont typeface="Arial" panose="020B0604020202020204" pitchFamily="34" charset="0"/>
              <a:buChar char="•"/>
            </a:pPr>
            <a:r>
              <a:rPr lang="en-US" dirty="0">
                <a:solidFill>
                  <a:srgbClr val="000000"/>
                </a:solidFill>
                <a:latin typeface="Calibri" panose="020F0502020204030204" pitchFamily="34" charset="0"/>
              </a:rPr>
              <a:t>Ensure that participants have a copy of the </a:t>
            </a:r>
            <a:r>
              <a:rPr lang="en-US" b="1" dirty="0">
                <a:solidFill>
                  <a:srgbClr val="000000"/>
                </a:solidFill>
                <a:latin typeface="Calibri" panose="020F0502020204030204" pitchFamily="34" charset="0"/>
              </a:rPr>
              <a:t>Participant Resource Manual.</a:t>
            </a:r>
            <a:r>
              <a:rPr lang="en-US" dirty="0">
                <a:solidFill>
                  <a:srgbClr val="000000"/>
                </a:solidFill>
                <a:latin typeface="Calibri" panose="020F0502020204030204" pitchFamily="34" charset="0"/>
              </a:rPr>
              <a:t> This </a:t>
            </a:r>
            <a:r>
              <a:rPr lang="en-US" b="1" dirty="0">
                <a:solidFill>
                  <a:srgbClr val="000000"/>
                </a:solidFill>
                <a:latin typeface="Calibri" panose="020F0502020204030204" pitchFamily="34" charset="0"/>
              </a:rPr>
              <a:t>Manual</a:t>
            </a:r>
            <a:r>
              <a:rPr lang="en-US" dirty="0">
                <a:solidFill>
                  <a:srgbClr val="000000"/>
                </a:solidFill>
                <a:latin typeface="Calibri" panose="020F0502020204030204" pitchFamily="34" charset="0"/>
              </a:rPr>
              <a:t> will be used during all themes and will include the handouts needed by participants. Facilitators should have copies of the handouts for the theme available in case participants do not bring their </a:t>
            </a:r>
            <a:r>
              <a:rPr lang="en-US" b="1" dirty="0">
                <a:solidFill>
                  <a:srgbClr val="000000"/>
                </a:solidFill>
                <a:latin typeface="Calibri" panose="020F0502020204030204" pitchFamily="34" charset="0"/>
              </a:rPr>
              <a:t>Manual</a:t>
            </a:r>
            <a:r>
              <a:rPr lang="en-US" dirty="0">
                <a:solidFill>
                  <a:srgbClr val="000000"/>
                </a:solidFill>
                <a:latin typeface="Calibri" panose="020F0502020204030204" pitchFamily="34" charset="0"/>
              </a:rPr>
              <a:t> to class. If the theme is being taught on a remote platform, facilitators should have the handouts available so that they can share in the chat and/or email to participants who do not have their </a:t>
            </a:r>
            <a:r>
              <a:rPr lang="en-US" b="1" dirty="0">
                <a:solidFill>
                  <a:srgbClr val="000000"/>
                </a:solidFill>
                <a:latin typeface="Calibri" panose="020F0502020204030204" pitchFamily="34" charset="0"/>
              </a:rPr>
              <a:t>Manual</a:t>
            </a:r>
            <a:r>
              <a:rPr lang="en-US" dirty="0">
                <a:solidFill>
                  <a:srgbClr val="000000"/>
                </a:solidFill>
                <a:latin typeface="Calibri" panose="020F0502020204030204" pitchFamily="34" charset="0"/>
              </a:rPr>
              <a:t>. </a:t>
            </a:r>
          </a:p>
          <a:p>
            <a:pPr marL="187829" indent="-187829">
              <a:buFont typeface="Arial" panose="020B0604020202020204" pitchFamily="34" charset="0"/>
              <a:buChar char="•"/>
            </a:pPr>
            <a:r>
              <a:rPr lang="en-US" dirty="0">
                <a:solidFill>
                  <a:srgbClr val="000000"/>
                </a:solidFill>
                <a:latin typeface="Calibri" panose="020F0502020204030204" pitchFamily="34" charset="0"/>
              </a:rPr>
              <a:t>Bring any materials you need for the activities.</a:t>
            </a:r>
          </a:p>
          <a:p>
            <a:pPr marL="179069" indent="-179069">
              <a:buFont typeface="Arial" panose="020B0604020202020204" pitchFamily="34" charset="0"/>
              <a:buChar char="•"/>
              <a:defRPr/>
            </a:pPr>
            <a:r>
              <a:rPr lang="en-US" dirty="0">
                <a:solidFill>
                  <a:srgbClr val="000000"/>
                </a:solidFill>
                <a:latin typeface="Calibri" panose="020F0502020204030204" pitchFamily="34" charset="0"/>
              </a:rPr>
              <a:t>Review any videos or other electronic media used in this theme, if any, and plan the mechanics of how you will present them. Media for this theme are listed in the Materials and Handouts slide. Review the instructions for each media clip (e.g., to pause or stop at a particular time stamp). The videos can be played in different ways, including:</a:t>
            </a:r>
          </a:p>
          <a:p>
            <a:pPr marL="561085" lvl="2" indent="-179069">
              <a:buFont typeface="Wingdings" panose="05000000000000000000" pitchFamily="2" charset="2"/>
              <a:buChar char="Ø"/>
            </a:pPr>
            <a:r>
              <a:rPr lang="en-US" dirty="0">
                <a:solidFill>
                  <a:srgbClr val="000000"/>
                </a:solidFill>
                <a:latin typeface="Calibri" panose="020F0502020204030204" pitchFamily="34" charset="0"/>
              </a:rPr>
              <a:t>Play them from a flash drive or the computer’s hard drive using a media player app</a:t>
            </a:r>
          </a:p>
          <a:p>
            <a:pPr marL="561085" lvl="2" indent="-179069">
              <a:buFont typeface="Wingdings" panose="05000000000000000000" pitchFamily="2" charset="2"/>
              <a:buChar char="Ø"/>
            </a:pPr>
            <a:r>
              <a:rPr lang="en-US" dirty="0">
                <a:solidFill>
                  <a:srgbClr val="000000"/>
                </a:solidFill>
                <a:latin typeface="Calibri" panose="020F0502020204030204" pitchFamily="34" charset="0"/>
              </a:rPr>
              <a:t>Link to them from CapLEARN or the NTDC website.</a:t>
            </a:r>
          </a:p>
          <a:p>
            <a:pPr marL="179069" indent="-179069">
              <a:buFont typeface="Arial" panose="020B0604020202020204" pitchFamily="34" charset="0"/>
              <a:buChar char="•"/>
            </a:pPr>
            <a:r>
              <a:rPr lang="en-US" dirty="0">
                <a:solidFill>
                  <a:srgbClr val="000000"/>
                </a:solidFill>
                <a:latin typeface="Calibri" panose="020F0502020204030204" pitchFamily="34" charset="0"/>
              </a:rPr>
              <a:t>Practice playing the media for the theme. Ensure that you have the files and apps you need, that your links and connections work, and that you know when to pause or stop the media clip if appropriate.</a:t>
            </a:r>
          </a:p>
          <a:p>
            <a:pPr marL="179069" indent="-179069">
              <a:buFont typeface="Arial" panose="020B0604020202020204" pitchFamily="34" charset="0"/>
              <a:buChar char="•"/>
            </a:pPr>
            <a:r>
              <a:rPr lang="en-US" dirty="0">
                <a:solidFill>
                  <a:srgbClr val="000000"/>
                </a:solidFill>
                <a:latin typeface="Calibri" panose="020F0502020204030204" pitchFamily="34" charset="0"/>
              </a:rPr>
              <a:t>If training on a remote platform, make sure all participants have the link available to access the class and that you have all videos, PPT’s and handouts ready for use. </a:t>
            </a:r>
          </a:p>
          <a:p>
            <a:pPr marL="179069" indent="-179069">
              <a:buFont typeface="Arial" panose="020B0604020202020204" pitchFamily="34" charset="0"/>
              <a:buChar char="•"/>
            </a:pPr>
            <a:r>
              <a:rPr lang="en-US" dirty="0">
                <a:solidFill>
                  <a:srgbClr val="000000"/>
                </a:solidFill>
                <a:latin typeface="Calibri" panose="020F0502020204030204" pitchFamily="34" charset="0"/>
              </a:rPr>
              <a:t>If training in person, ensure that a room is available and set up, with the following: </a:t>
            </a:r>
          </a:p>
          <a:p>
            <a:pPr marL="680463" lvl="2" indent="-202944">
              <a:buFont typeface="Wingdings" panose="05000000000000000000" pitchFamily="2" charset="2"/>
              <a:buChar char="Ø"/>
            </a:pPr>
            <a:r>
              <a:rPr lang="en-US" dirty="0">
                <a:solidFill>
                  <a:schemeClr val="tx1"/>
                </a:solidFill>
                <a:latin typeface="Calibri" panose="020F0502020204030204" pitchFamily="34" charset="0"/>
              </a:rPr>
              <a:t>Enough tables and chairs for all participants</a:t>
            </a:r>
          </a:p>
          <a:p>
            <a:pPr marL="680463" lvl="2" indent="-202944">
              <a:buFont typeface="Wingdings" panose="05000000000000000000" pitchFamily="2" charset="2"/>
              <a:buChar char="Ø"/>
            </a:pPr>
            <a:r>
              <a:rPr lang="en-US" dirty="0">
                <a:solidFill>
                  <a:schemeClr val="tx1"/>
                </a:solidFill>
                <a:latin typeface="Calibri" panose="020F0502020204030204" pitchFamily="34" charset="0"/>
              </a:rPr>
              <a:t>Projector and screen (check that it works with the computer you will be using)</a:t>
            </a:r>
            <a:endParaRPr lang="en-US" dirty="0">
              <a:solidFill>
                <a:srgbClr val="000000"/>
              </a:solidFill>
              <a:latin typeface="Calibri" panose="020F0502020204030204" pitchFamily="34" charset="0"/>
            </a:endParaRPr>
          </a:p>
          <a:p>
            <a:pPr marL="179069" indent="-179069">
              <a:buFont typeface="Arial" panose="020B0604020202020204" pitchFamily="34" charset="0"/>
              <a:buChar char="•"/>
            </a:pPr>
            <a:r>
              <a:rPr lang="en-US" dirty="0">
                <a:latin typeface="Calibri" panose="020F0502020204030204" pitchFamily="34" charset="0"/>
              </a:rPr>
              <a:t>Classroom activities have been adapted so that they can be done on a remote platform. Adaptations will be marked as follows so that they can be easily spotted throughout the Facilitator Classroom Guide: </a:t>
            </a:r>
            <a:r>
              <a:rPr lang="en-US" b="1" i="1" u="sng" dirty="0">
                <a:solidFill>
                  <a:srgbClr val="FF0000"/>
                </a:solidFill>
                <a:latin typeface="Calibri" panose="020F0502020204030204" pitchFamily="34" charset="0"/>
              </a:rPr>
              <a:t>Adaptation for Remote Platform</a:t>
            </a:r>
            <a:endParaRPr lang="en-US" dirty="0">
              <a:solidFill>
                <a:schemeClr val="tx1"/>
              </a:solidFill>
              <a:latin typeface="Calibri" panose="020F0502020204030204" pitchFamily="34" charset="0"/>
            </a:endParaRPr>
          </a:p>
          <a:p>
            <a:endParaRPr lang="en-US" b="1"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p:txBody>
      </p:sp>
      <p:sp>
        <p:nvSpPr>
          <p:cNvPr id="5" name="Rectangle 4">
            <a:extLst>
              <a:ext uri="{FF2B5EF4-FFF2-40B4-BE49-F238E27FC236}">
                <a16:creationId xmlns:a16="http://schemas.microsoft.com/office/drawing/2014/main" id="{99A446FE-42FF-F741-A998-1A0F77FF89A3}"/>
              </a:ext>
            </a:extLst>
          </p:cNvPr>
          <p:cNvSpPr/>
          <p:nvPr/>
        </p:nvSpPr>
        <p:spPr>
          <a:xfrm>
            <a:off x="731522" y="700008"/>
            <a:ext cx="1930444" cy="383235"/>
          </a:xfrm>
          <a:prstGeom prst="rect">
            <a:avLst/>
          </a:prstGeom>
        </p:spPr>
        <p:txBody>
          <a:bodyPr wrap="none" lIns="96614" tIns="48306" rIns="96614" bIns="48306">
            <a:spAutoFit/>
          </a:bodyPr>
          <a:lstStyle/>
          <a:p>
            <a:r>
              <a:rPr lang="en-US" dirty="0">
                <a:solidFill>
                  <a:srgbClr val="183250"/>
                </a:solidFill>
                <a:latin typeface="Arial Rounded MT Bold" panose="020F0704030504030204" pitchFamily="34" charset="77"/>
              </a:rPr>
              <a:t>PREPARATION</a:t>
            </a:r>
          </a:p>
        </p:txBody>
      </p:sp>
      <p:sp>
        <p:nvSpPr>
          <p:cNvPr id="7" name="Slide Number Placeholder 6">
            <a:extLst>
              <a:ext uri="{FF2B5EF4-FFF2-40B4-BE49-F238E27FC236}">
                <a16:creationId xmlns:a16="http://schemas.microsoft.com/office/drawing/2014/main" id="{59D65E82-151F-3746-A46B-0F704E72CAF2}"/>
              </a:ext>
            </a:extLst>
          </p:cNvPr>
          <p:cNvSpPr>
            <a:spLocks noGrp="1"/>
          </p:cNvSpPr>
          <p:nvPr>
            <p:ph type="sldNum" sz="quarter" idx="5"/>
          </p:nvPr>
        </p:nvSpPr>
        <p:spPr>
          <a:xfrm>
            <a:off x="6828980" y="9119476"/>
            <a:ext cx="484529" cy="481726"/>
          </a:xfrm>
          <a:prstGeom prst="rect">
            <a:avLst/>
          </a:prstGeom>
        </p:spPr>
        <p:txBody>
          <a:bodyPr vert="horz" lIns="96614" tIns="48306" rIns="96614" bIns="48306" rtlCol="0" anchor="ctr" anchorCtr="0"/>
          <a:lstStyle>
            <a:lvl1pPr algn="ctr">
              <a:defRPr sz="1000">
                <a:solidFill>
                  <a:schemeClr val="bg1"/>
                </a:solidFill>
              </a:defRPr>
            </a:lvl1pPr>
          </a:lstStyle>
          <a:p>
            <a:fld id="{3B90169C-AFAA-4B3F-91CC-5EC03E22AE25}" type="slidenum">
              <a:rPr lang="en-US" smtClean="0"/>
              <a:pPr/>
              <a:t>2</a:t>
            </a:fld>
            <a:endParaRPr lang="en-US" dirty="0"/>
          </a:p>
        </p:txBody>
      </p:sp>
    </p:spTree>
    <p:extLst>
      <p:ext uri="{BB962C8B-B14F-4D97-AF65-F5344CB8AC3E}">
        <p14:creationId xmlns:p14="http://schemas.microsoft.com/office/powerpoint/2010/main" val="3789840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2" y="4586548"/>
            <a:ext cx="5852160" cy="4693376"/>
          </a:xfrm>
        </p:spPr>
        <p:txBody>
          <a:bodyPr/>
          <a:lstStyle/>
          <a:p>
            <a:r>
              <a:rPr lang="en-US" b="1" dirty="0">
                <a:latin typeface="Calibri" panose="020F0502020204030204" pitchFamily="34" charset="0"/>
                <a:cs typeface="Calibri" panose="020F0502020204030204" pitchFamily="34" charset="0"/>
              </a:rPr>
              <a:t>PARAPHRASE</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The behaviors listed on the slide can be indicators of sexual trauma. When a child’s history includes information about sexual abuse, parents should be alert to behaviors such as these. If there is no known history of sexual abuse and these behaviors are present, it could be an indication of sexual trauma in the child’s history, and the child should be assessed by a professional who has experience working with children with a history of sexual trauma. It is important to remember that sexual trauma is often not known when children come into the child welfare system. It may be long after they enter that a history of sexual abuse is discovered, in addition to other abuse and/or neglect that brought them into care. As a result, it is best to create an environment that helps to ensure everyone’s safety. It is also important to remember that </a:t>
            </a:r>
            <a:r>
              <a:rPr lang="en-US" b="0" dirty="0">
                <a:latin typeface="Calibri" panose="020F0502020204030204" pitchFamily="34" charset="0"/>
                <a:cs typeface="Calibri" panose="020F0502020204030204" pitchFamily="34" charset="0"/>
              </a:rPr>
              <a:t>a child who is exhibiting one of these behaviors does not mean that they have definitely experienced sexual trauma. </a:t>
            </a: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ASK</a:t>
            </a:r>
          </a:p>
          <a:p>
            <a:pPr marL="177803" indent="-177803">
              <a:buFont typeface="Arial" panose="020B0604020202020204" pitchFamily="34" charset="0"/>
              <a:buChar char="•"/>
            </a:pPr>
            <a:r>
              <a:rPr lang="en-US" dirty="0">
                <a:latin typeface="Calibri" panose="020F0502020204030204" pitchFamily="34" charset="0"/>
                <a:cs typeface="Calibri" panose="020F0502020204030204" pitchFamily="34" charset="0"/>
              </a:rPr>
              <a:t>How would you feel about caring for a child who exhibited some of these behaviors? </a:t>
            </a:r>
          </a:p>
          <a:p>
            <a:pPr marL="177803" indent="-177803">
              <a:buFont typeface="Arial" panose="020B0604020202020204" pitchFamily="34" charset="0"/>
              <a:buChar char="•"/>
            </a:pPr>
            <a:r>
              <a:rPr lang="en-US" dirty="0">
                <a:latin typeface="Calibri" panose="020F0502020204030204" pitchFamily="34" charset="0"/>
                <a:cs typeface="Calibri" panose="020F0502020204030204" pitchFamily="34" charset="0"/>
              </a:rPr>
              <a:t>Which of these behaviors do you think would be most difficult for you to manage?</a:t>
            </a:r>
          </a:p>
          <a:p>
            <a:pPr marL="177803" indent="-177803">
              <a:buFont typeface="Arial" panose="020B0604020202020204" pitchFamily="34" charset="0"/>
              <a:buChar char="•"/>
            </a:pPr>
            <a:r>
              <a:rPr lang="en-US" dirty="0">
                <a:latin typeface="Calibri" panose="020F0502020204030204" pitchFamily="34" charset="0"/>
                <a:cs typeface="Calibri" panose="020F0502020204030204" pitchFamily="34" charset="0"/>
              </a:rPr>
              <a:t>Did you hear anything from the video that may be helpful to you in managing these types of behaviors?</a:t>
            </a:r>
          </a:p>
          <a:p>
            <a:pPr marL="177803" indent="-177803">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Reinforce messages from video-</a:t>
            </a:r>
          </a:p>
          <a:p>
            <a:pPr marL="171450" indent="-171450">
              <a:buFont typeface="Arial" panose="020B0604020202020204" pitchFamily="34" charset="0"/>
              <a:buChar char="•"/>
            </a:pPr>
            <a:r>
              <a:rPr lang="en-US" dirty="0">
                <a:latin typeface="Calibri" panose="020F0502020204030204" pitchFamily="34" charset="0"/>
                <a:cs typeface="Calibri" panose="020F0502020204030204" pitchFamily="34" charset="0"/>
              </a:rPr>
              <a:t>In the words of Deb Schugg, “it isn’t as scary as it sounds. It’s very doable to parent kids and help them heal and help them thrive despite a really difficult history.”</a:t>
            </a:r>
          </a:p>
          <a:p>
            <a:pPr marL="171450" indent="-171450">
              <a:buFont typeface="Arial" panose="020B0604020202020204" pitchFamily="34" charset="0"/>
              <a:buChar char="•"/>
            </a:pPr>
            <a:r>
              <a:rPr lang="en-US" dirty="0">
                <a:latin typeface="Calibri" panose="020F0502020204030204" pitchFamily="34" charset="0"/>
                <a:cs typeface="Calibri" panose="020F0502020204030204" pitchFamily="34" charset="0"/>
              </a:rPr>
              <a:t>There are strategies that can be used to increase safety for all family members, and we will be discussing many of strategies today. </a:t>
            </a:r>
          </a:p>
          <a:p>
            <a:pPr marL="177803" indent="-177803">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20</a:t>
            </a:fld>
            <a:endParaRPr lang="en-US" dirty="0"/>
          </a:p>
        </p:txBody>
      </p:sp>
    </p:spTree>
    <p:extLst>
      <p:ext uri="{BB962C8B-B14F-4D97-AF65-F5344CB8AC3E}">
        <p14:creationId xmlns:p14="http://schemas.microsoft.com/office/powerpoint/2010/main" val="410014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panose="020F0502020204030204" pitchFamily="34" charset="0"/>
                <a:cs typeface="Calibri" panose="020F0502020204030204" pitchFamily="34" charset="0"/>
              </a:rPr>
              <a:t>FACILITATOR’S NOTE</a:t>
            </a:r>
          </a:p>
          <a:p>
            <a:r>
              <a:rPr lang="en-US" b="0" dirty="0">
                <a:latin typeface="Calibri" panose="020F0502020204030204" pitchFamily="34" charset="0"/>
                <a:cs typeface="Calibri" panose="020F0502020204030204" pitchFamily="34" charset="0"/>
              </a:rPr>
              <a:t>In addition to the behaviors on the previous slide, this slide shows behaviors that may be seen in teens who have experienced sexual trauma. Make sure participants understand that a </a:t>
            </a:r>
            <a:r>
              <a:rPr lang="en-US" dirty="0">
                <a:latin typeface="Calibri" panose="020F0502020204030204" pitchFamily="34" charset="0"/>
                <a:cs typeface="Calibri" panose="020F0502020204030204" pitchFamily="34" charset="0"/>
              </a:rPr>
              <a:t>teen</a:t>
            </a:r>
            <a:r>
              <a:rPr lang="en-US" b="0" dirty="0">
                <a:latin typeface="Calibri" panose="020F0502020204030204" pitchFamily="34" charset="0"/>
                <a:cs typeface="Calibri" panose="020F0502020204030204" pitchFamily="34" charset="0"/>
              </a:rPr>
              <a:t> exhibiting some of these behaviors does not mean that they have definitely experienced sexual trauma.</a:t>
            </a:r>
            <a:endParaRPr lang="en-US" b="1" dirty="0">
              <a:latin typeface="Calibri" panose="020F0502020204030204" pitchFamily="34" charset="0"/>
              <a:cs typeface="Calibri" panose="020F0502020204030204" pitchFamily="34" charset="0"/>
            </a:endParaRPr>
          </a:p>
          <a:p>
            <a:endParaRPr lang="en-US" b="1"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PARAPHRASE</a:t>
            </a:r>
          </a:p>
          <a:p>
            <a:r>
              <a:rPr lang="en-US" dirty="0">
                <a:latin typeface="Calibri" panose="020F0502020204030204" pitchFamily="34" charset="0"/>
                <a:cs typeface="Calibri" panose="020F0502020204030204" pitchFamily="34" charset="0"/>
              </a:rPr>
              <a:t>Indicators of sexual trauma may look different in older youth, as listed on this slide. Some of these indicators might be present alongside those behaviors that were on the previous slide. While some of these behaviors might be indicators of something other than sexual trauma, it is wise to pay attention to these behaviors. Talk to the case manager about any behaviors if they are present so that you can work together to develop a safety plan to support the youth.</a:t>
            </a:r>
          </a:p>
        </p:txBody>
      </p:sp>
      <p:sp>
        <p:nvSpPr>
          <p:cNvPr id="4" name="Slide Number Placeholder 3"/>
          <p:cNvSpPr>
            <a:spLocks noGrp="1"/>
          </p:cNvSpPr>
          <p:nvPr>
            <p:ph type="sldNum" sz="quarter" idx="5"/>
          </p:nvPr>
        </p:nvSpPr>
        <p:spPr/>
        <p:txBody>
          <a:bodyPr/>
          <a:lstStyle/>
          <a:p>
            <a:fld id="{3B90169C-AFAA-4B3F-91CC-5EC03E22AE25}" type="slidenum">
              <a:rPr lang="en-US" smtClean="0"/>
              <a:pPr/>
              <a:t>21</a:t>
            </a:fld>
            <a:endParaRPr lang="en-US" dirty="0"/>
          </a:p>
        </p:txBody>
      </p:sp>
    </p:spTree>
    <p:extLst>
      <p:ext uri="{BB962C8B-B14F-4D97-AF65-F5344CB8AC3E}">
        <p14:creationId xmlns:p14="http://schemas.microsoft.com/office/powerpoint/2010/main" val="1727299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2" y="4620579"/>
            <a:ext cx="5852160" cy="4363624"/>
          </a:xfrm>
        </p:spPr>
        <p:txBody>
          <a:bodyPr/>
          <a:lstStyle/>
          <a:p>
            <a:r>
              <a:rPr lang="en-US" b="1" dirty="0">
                <a:latin typeface="Calibri" panose="020F0502020204030204" pitchFamily="34" charset="0"/>
                <a:cs typeface="Calibri" panose="020F0502020204030204" pitchFamily="34" charset="0"/>
              </a:rPr>
              <a:t>PARAPHRASE</a:t>
            </a:r>
          </a:p>
          <a:p>
            <a:r>
              <a:rPr lang="en-US" dirty="0">
                <a:latin typeface="Calibri" panose="020F0502020204030204" pitchFamily="34" charset="0"/>
                <a:cs typeface="Calibri" panose="020F0502020204030204" pitchFamily="34" charset="0"/>
              </a:rPr>
              <a:t>It is important to note that older youth in foster care are especially vulnerable to sexual exploitation or trafficking. Running away, unexplained absences, presence of a sexually-transmitted disease or pregnancy, high-risk sexual behavior, and suddenly having more money may be indicators that a youth is being sexually exploited or trafficked.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Most sexually exploited children are girls, but boys also are vulnerable to exploitation. According to research, youth with a history that involves any of the following increases the risk of sexual exploitation: </a:t>
            </a:r>
          </a:p>
          <a:p>
            <a:pPr marL="177803" indent="-177803" defTabSz="948285">
              <a:buFont typeface="Arial" panose="020B0604020202020204" pitchFamily="34" charset="0"/>
              <a:buChar char="•"/>
              <a:defRPr/>
            </a:pPr>
            <a:r>
              <a:rPr lang="en-US" dirty="0">
                <a:latin typeface="Calibri" panose="020F0502020204030204" pitchFamily="34" charset="0"/>
                <a:cs typeface="Calibri" panose="020F0502020204030204" pitchFamily="34" charset="0"/>
              </a:rPr>
              <a:t>Involvement in the child welfare system </a:t>
            </a:r>
          </a:p>
          <a:p>
            <a:pPr marL="177803" indent="-177803">
              <a:buFont typeface="Arial" panose="020B0604020202020204" pitchFamily="34" charset="0"/>
              <a:buChar char="•"/>
            </a:pPr>
            <a:r>
              <a:rPr lang="en-US" dirty="0">
                <a:latin typeface="Calibri" panose="020F0502020204030204" pitchFamily="34" charset="0"/>
                <a:cs typeface="Calibri" panose="020F0502020204030204" pitchFamily="34" charset="0"/>
              </a:rPr>
              <a:t>History of abuse</a:t>
            </a:r>
          </a:p>
          <a:p>
            <a:pPr marL="177803" indent="-177803">
              <a:buFont typeface="Arial" panose="020B0604020202020204" pitchFamily="34" charset="0"/>
              <a:buChar char="•"/>
            </a:pPr>
            <a:r>
              <a:rPr lang="en-US" dirty="0">
                <a:latin typeface="Calibri" panose="020F0502020204030204" pitchFamily="34" charset="0"/>
                <a:cs typeface="Calibri" panose="020F0502020204030204" pitchFamily="34" charset="0"/>
              </a:rPr>
              <a:t>Identifies as LGBTQ+</a:t>
            </a:r>
          </a:p>
          <a:p>
            <a:pPr marL="177803" indent="-177803">
              <a:buFont typeface="Arial" panose="020B0604020202020204" pitchFamily="34" charset="0"/>
              <a:buChar char="•"/>
            </a:pPr>
            <a:r>
              <a:rPr lang="en-US" dirty="0">
                <a:latin typeface="Calibri" panose="020F0502020204030204" pitchFamily="34" charset="0"/>
                <a:cs typeface="Calibri" panose="020F0502020204030204" pitchFamily="34" charset="0"/>
              </a:rPr>
              <a:t>Substance use/abuse</a:t>
            </a:r>
          </a:p>
          <a:p>
            <a:pPr marL="177803" indent="-177803">
              <a:buFont typeface="Arial" panose="020B0604020202020204" pitchFamily="34" charset="0"/>
              <a:buChar char="•"/>
            </a:pPr>
            <a:r>
              <a:rPr lang="en-US" dirty="0">
                <a:latin typeface="Calibri" panose="020F0502020204030204" pitchFamily="34" charset="0"/>
                <a:cs typeface="Calibri" panose="020F0502020204030204" pitchFamily="34" charset="0"/>
              </a:rPr>
              <a:t>Mental health issues</a:t>
            </a:r>
          </a:p>
          <a:p>
            <a:pPr marL="177803" indent="-177803">
              <a:buFont typeface="Arial" panose="020B0604020202020204" pitchFamily="34" charset="0"/>
              <a:buChar char="•"/>
            </a:pPr>
            <a:r>
              <a:rPr lang="en-US" dirty="0">
                <a:latin typeface="Calibri" panose="020F0502020204030204" pitchFamily="34" charset="0"/>
                <a:cs typeface="Calibri" panose="020F0502020204030204" pitchFamily="34" charset="0"/>
              </a:rPr>
              <a:t>Experienced poverty and homelessness </a:t>
            </a:r>
          </a:p>
          <a:p>
            <a:pPr marL="177803" indent="-177803">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Social media is often used by those who would exploit children to slowly draw them into unsafe and exploitive situations unwittingly. While it is difficult to monitor all social media activity since it is often conducted on cell phones, it is useful to have computers in more public areas of the home where youth are less likely to use them for contact with exploiters, and they can be monitored. If you suspect that a child or teen is involved in sexual trafficking, it will be essential that the child or teen and you be connected with professionals who have experience in helping victims of trafficking. </a:t>
            </a:r>
          </a:p>
          <a:p>
            <a:endParaRPr lang="en-US" b="1"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FACILITATOR’S NOTE</a:t>
            </a:r>
          </a:p>
          <a:p>
            <a:r>
              <a:rPr lang="en-US" dirty="0">
                <a:latin typeface="Calibri" panose="020F0502020204030204" pitchFamily="34" charset="0"/>
                <a:cs typeface="Calibri" panose="020F0502020204030204" pitchFamily="34" charset="0"/>
              </a:rPr>
              <a:t>This theme does not cover what is needed to parent a child or teen with a history of being sexually trafficked. If parents ask questions, let them know that keeping a child with a history of being trafficked safe, will need to involve a professional who has experience in working with these youth. </a:t>
            </a:r>
          </a:p>
          <a:p>
            <a:endParaRPr lang="en-US" dirty="0"/>
          </a:p>
        </p:txBody>
      </p:sp>
      <p:sp>
        <p:nvSpPr>
          <p:cNvPr id="4" name="Slide Number Placeholder 3"/>
          <p:cNvSpPr>
            <a:spLocks noGrp="1"/>
          </p:cNvSpPr>
          <p:nvPr>
            <p:ph type="sldNum" sz="quarter" idx="5"/>
          </p:nvPr>
        </p:nvSpPr>
        <p:spPr/>
        <p:txBody>
          <a:bodyPr/>
          <a:lstStyle/>
          <a:p>
            <a:fld id="{3B90169C-AFAA-4B3F-91CC-5EC03E22AE25}" type="slidenum">
              <a:rPr lang="en-US" smtClean="0"/>
              <a:pPr/>
              <a:t>22</a:t>
            </a:fld>
            <a:endParaRPr lang="en-US" dirty="0"/>
          </a:p>
        </p:txBody>
      </p:sp>
    </p:spTree>
    <p:extLst>
      <p:ext uri="{BB962C8B-B14F-4D97-AF65-F5344CB8AC3E}">
        <p14:creationId xmlns:p14="http://schemas.microsoft.com/office/powerpoint/2010/main" val="3833258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2" y="4620579"/>
            <a:ext cx="5852160" cy="4053865"/>
          </a:xfrm>
        </p:spPr>
        <p:txBody>
          <a:bodyPr/>
          <a:lstStyle/>
          <a:p>
            <a:r>
              <a:rPr lang="en-US" b="1" dirty="0">
                <a:solidFill>
                  <a:srgbClr val="000000"/>
                </a:solidFill>
                <a:latin typeface="Calibri" panose="020F0502020204030204" pitchFamily="34" charset="0"/>
              </a:rPr>
              <a:t>FACILITATOR’S NOTE</a:t>
            </a:r>
          </a:p>
          <a:p>
            <a:r>
              <a:rPr lang="en-US" b="0" dirty="0">
                <a:solidFill>
                  <a:srgbClr val="000000"/>
                </a:solidFill>
                <a:latin typeface="Calibri" panose="020F0502020204030204" pitchFamily="34" charset="0"/>
              </a:rPr>
              <a:t>Allow 20 minutes for this section.</a:t>
            </a: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PARAPHRASE</a:t>
            </a:r>
          </a:p>
          <a:p>
            <a:r>
              <a:rPr lang="en-US" b="0" dirty="0">
                <a:solidFill>
                  <a:srgbClr val="000000"/>
                </a:solidFill>
                <a:latin typeface="Calibri" panose="020F0502020204030204" pitchFamily="34" charset="0"/>
              </a:rPr>
              <a:t>Creating an emotionally safe environment is key to giving the child the safe space to disclose abuse and/or heal from it. An emotionally safe environment is accepting of the child’s experiences, feelings, vulnerabilities, </a:t>
            </a:r>
            <a:r>
              <a:rPr lang="en-US" dirty="0">
                <a:solidFill>
                  <a:srgbClr val="000000"/>
                </a:solidFill>
                <a:latin typeface="Calibri" panose="020F0502020204030204" pitchFamily="34" charset="0"/>
              </a:rPr>
              <a:t>fears, and open to </a:t>
            </a:r>
            <a:r>
              <a:rPr lang="en-US" b="0" dirty="0">
                <a:solidFill>
                  <a:srgbClr val="000000"/>
                </a:solidFill>
                <a:latin typeface="Calibri" panose="020F0502020204030204" pitchFamily="34" charset="0"/>
              </a:rPr>
              <a:t>understanding the underlying causes of behavior. </a:t>
            </a:r>
          </a:p>
          <a:p>
            <a:endParaRPr lang="en-US" b="1"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p:txBody>
      </p:sp>
      <p:sp>
        <p:nvSpPr>
          <p:cNvPr id="5" name="Slide Number Placeholder 6">
            <a:extLst>
              <a:ext uri="{FF2B5EF4-FFF2-40B4-BE49-F238E27FC236}">
                <a16:creationId xmlns:a16="http://schemas.microsoft.com/office/drawing/2014/main" id="{B8C07BEE-04AE-D041-83C8-DC330D9F93BA}"/>
              </a:ext>
            </a:extLst>
          </p:cNvPr>
          <p:cNvSpPr>
            <a:spLocks noGrp="1"/>
          </p:cNvSpPr>
          <p:nvPr>
            <p:ph type="sldNum" sz="quarter" idx="5"/>
          </p:nvPr>
        </p:nvSpPr>
        <p:spPr>
          <a:xfrm>
            <a:off x="6828981" y="9119477"/>
            <a:ext cx="484529" cy="481726"/>
          </a:xfrm>
          <a:prstGeom prst="rect">
            <a:avLst/>
          </a:prstGeom>
        </p:spPr>
        <p:txBody>
          <a:bodyPr vert="horz" lIns="96612" tIns="48306" rIns="96612" bIns="48306" rtlCol="0" anchor="ctr" anchorCtr="0"/>
          <a:lstStyle>
            <a:lvl1pPr algn="ctr">
              <a:defRPr sz="1000">
                <a:solidFill>
                  <a:schemeClr val="bg1"/>
                </a:solidFill>
              </a:defRPr>
            </a:lvl1pPr>
          </a:lstStyle>
          <a:p>
            <a:pPr defTabSz="914053">
              <a:defRPr/>
            </a:pPr>
            <a:fld id="{3B90169C-AFAA-4B3F-91CC-5EC03E22AE25}" type="slidenum">
              <a:rPr lang="en-US">
                <a:solidFill>
                  <a:prstClr val="white"/>
                </a:solidFill>
                <a:latin typeface="Calibri"/>
              </a:rPr>
              <a:pPr defTabSz="914053">
                <a:defRPr/>
              </a:pPr>
              <a:t>23</a:t>
            </a:fld>
            <a:endParaRPr lang="en-US" dirty="0">
              <a:solidFill>
                <a:prstClr val="white"/>
              </a:solidFill>
              <a:latin typeface="Calibri"/>
            </a:endParaRPr>
          </a:p>
        </p:txBody>
      </p:sp>
    </p:spTree>
    <p:extLst>
      <p:ext uri="{BB962C8B-B14F-4D97-AF65-F5344CB8AC3E}">
        <p14:creationId xmlns:p14="http://schemas.microsoft.com/office/powerpoint/2010/main" val="3052881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2" y="4620578"/>
            <a:ext cx="5852160" cy="4141288"/>
          </a:xfrm>
        </p:spPr>
        <p:txBody>
          <a:bodyPr/>
          <a:lstStyle/>
          <a:p>
            <a:r>
              <a:rPr lang="en-US" b="1" dirty="0">
                <a:solidFill>
                  <a:srgbClr val="000000"/>
                </a:solidFill>
                <a:latin typeface="+mn-lt"/>
              </a:rPr>
              <a:t>PARAPHRASE</a:t>
            </a:r>
          </a:p>
          <a:p>
            <a:r>
              <a:rPr lang="en-US" b="0" dirty="0">
                <a:solidFill>
                  <a:srgbClr val="000000"/>
                </a:solidFill>
                <a:latin typeface="+mn-lt"/>
              </a:rPr>
              <a:t>If the child is showing signs of sexual abuse or discloses to you that sexual abuse has occurred, it is important that you follow these steps:</a:t>
            </a:r>
          </a:p>
          <a:p>
            <a:pPr marL="177803" indent="-177803">
              <a:buFont typeface="Arial" panose="020B0604020202020204" pitchFamily="34" charset="0"/>
              <a:buChar char="•"/>
            </a:pPr>
            <a:r>
              <a:rPr lang="en-US" dirty="0">
                <a:solidFill>
                  <a:srgbClr val="000000"/>
                </a:solidFill>
                <a:latin typeface="+mn-lt"/>
              </a:rPr>
              <a:t>Be calm, curious and open</a:t>
            </a:r>
          </a:p>
          <a:p>
            <a:pPr marL="177803" indent="-177803">
              <a:buFont typeface="Arial" panose="020B0604020202020204" pitchFamily="34" charset="0"/>
              <a:buChar char="•"/>
            </a:pPr>
            <a:r>
              <a:rPr lang="en-US" dirty="0">
                <a:solidFill>
                  <a:srgbClr val="000000"/>
                </a:solidFill>
                <a:latin typeface="+mn-lt"/>
              </a:rPr>
              <a:t>Take time to listen and support the child</a:t>
            </a:r>
          </a:p>
          <a:p>
            <a:pPr marL="177803" indent="-177803">
              <a:buFont typeface="Arial" panose="020B0604020202020204" pitchFamily="34" charset="0"/>
              <a:buChar char="•"/>
            </a:pPr>
            <a:r>
              <a:rPr lang="en-US" dirty="0">
                <a:solidFill>
                  <a:srgbClr val="000000"/>
                </a:solidFill>
                <a:latin typeface="+mn-lt"/>
              </a:rPr>
              <a:t>Believe the child- even if the story does not seem real or the facts don’t add up. Your role is to listen and believe. You don’t have to be the person to verify the abuse.</a:t>
            </a:r>
          </a:p>
          <a:p>
            <a:pPr marL="177803" indent="-177803">
              <a:buFont typeface="Arial" panose="020B0604020202020204" pitchFamily="34" charset="0"/>
              <a:buChar char="•"/>
            </a:pPr>
            <a:r>
              <a:rPr lang="en-US" dirty="0">
                <a:solidFill>
                  <a:srgbClr val="000000"/>
                </a:solidFill>
                <a:latin typeface="+mn-lt"/>
              </a:rPr>
              <a:t>Don’t probe for details- don’t ask a ton of questions. The most important thing you can do is to listen.</a:t>
            </a:r>
          </a:p>
          <a:p>
            <a:pPr marL="177803" indent="-177803">
              <a:buFont typeface="Arial" panose="020B0604020202020204" pitchFamily="34" charset="0"/>
              <a:buChar char="•"/>
            </a:pPr>
            <a:r>
              <a:rPr lang="en-US" dirty="0">
                <a:solidFill>
                  <a:srgbClr val="000000"/>
                </a:solidFill>
                <a:latin typeface="+mn-lt"/>
              </a:rPr>
              <a:t>Reinforce that sexual abuse is never the child’s fault- children often feel blame for the sexual abuse and will carry that with them for years. It is imperative that the child never feel blamed for any type of sexual trauma they experienced. </a:t>
            </a:r>
          </a:p>
          <a:p>
            <a:pPr marL="177803" indent="-177803">
              <a:buFont typeface="Arial" panose="020B0604020202020204" pitchFamily="34" charset="0"/>
              <a:buChar char="•"/>
            </a:pPr>
            <a:endParaRPr lang="en-US" dirty="0">
              <a:solidFill>
                <a:srgbClr val="000000"/>
              </a:solidFill>
              <a:latin typeface="+mn-lt"/>
            </a:endParaRPr>
          </a:p>
          <a:p>
            <a:r>
              <a:rPr lang="en-US" dirty="0">
                <a:solidFill>
                  <a:srgbClr val="000000"/>
                </a:solidFill>
                <a:latin typeface="+mn-lt"/>
              </a:rPr>
              <a:t>If the child is in foster care, remember that it is essential, that the case manager be notified so that they can guide you through the steps/processes that need to be legally followed.</a:t>
            </a:r>
          </a:p>
          <a:p>
            <a:endParaRPr lang="en-US" dirty="0">
              <a:solidFill>
                <a:srgbClr val="000000"/>
              </a:solidFill>
              <a:latin typeface="+mn-lt"/>
            </a:endParaRPr>
          </a:p>
          <a:p>
            <a:r>
              <a:rPr lang="en-US" dirty="0">
                <a:solidFill>
                  <a:srgbClr val="000000"/>
                </a:solidFill>
                <a:latin typeface="+mn-lt"/>
              </a:rPr>
              <a:t>The foster/adoptive parent should remain positive and consistently assure the child that is not their fault. The foster/adoptive should create a ‘safe’ environment for the child to heal where they feel supported and comfortable talking about their previous abuse. </a:t>
            </a:r>
          </a:p>
          <a:p>
            <a:endParaRPr lang="en-US" dirty="0">
              <a:solidFill>
                <a:srgbClr val="000000"/>
              </a:solidFill>
              <a:latin typeface="+mn-lt"/>
            </a:endParaRPr>
          </a:p>
          <a:p>
            <a:endParaRPr lang="en-US" dirty="0">
              <a:solidFill>
                <a:srgbClr val="000000"/>
              </a:solidFill>
              <a:latin typeface="+mn-lt"/>
            </a:endParaRPr>
          </a:p>
          <a:p>
            <a:endParaRPr lang="en-US" dirty="0">
              <a:solidFill>
                <a:srgbClr val="000000"/>
              </a:solidFill>
              <a:latin typeface="+mn-lt"/>
            </a:endParaRPr>
          </a:p>
          <a:p>
            <a:endParaRPr lang="en-US" dirty="0"/>
          </a:p>
        </p:txBody>
      </p:sp>
      <p:sp>
        <p:nvSpPr>
          <p:cNvPr id="4" name="Slide Number Placeholder 3"/>
          <p:cNvSpPr>
            <a:spLocks noGrp="1"/>
          </p:cNvSpPr>
          <p:nvPr>
            <p:ph type="sldNum" sz="quarter" idx="5"/>
          </p:nvPr>
        </p:nvSpPr>
        <p:spPr/>
        <p:txBody>
          <a:bodyPr/>
          <a:lstStyle/>
          <a:p>
            <a:fld id="{3B90169C-AFAA-4B3F-91CC-5EC03E22AE25}" type="slidenum">
              <a:rPr lang="en-US" smtClean="0"/>
              <a:pPr/>
              <a:t>24</a:t>
            </a:fld>
            <a:endParaRPr lang="en-US" dirty="0"/>
          </a:p>
        </p:txBody>
      </p:sp>
    </p:spTree>
    <p:extLst>
      <p:ext uri="{BB962C8B-B14F-4D97-AF65-F5344CB8AC3E}">
        <p14:creationId xmlns:p14="http://schemas.microsoft.com/office/powerpoint/2010/main" val="451236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2" y="4620578"/>
            <a:ext cx="5852160" cy="4384267"/>
          </a:xfrm>
        </p:spPr>
        <p:txBody>
          <a:bodyPr/>
          <a:lstStyle/>
          <a:p>
            <a:r>
              <a:rPr lang="en-US" b="1" dirty="0">
                <a:solidFill>
                  <a:srgbClr val="000000"/>
                </a:solidFill>
                <a:latin typeface="Calibri" panose="020F0502020204030204" pitchFamily="34" charset="0"/>
                <a:cs typeface="Calibri" panose="020F0502020204030204" pitchFamily="34" charset="0"/>
              </a:rPr>
              <a:t>FACILITATOR’S NOTE</a:t>
            </a:r>
          </a:p>
          <a:p>
            <a:r>
              <a:rPr lang="en-US" dirty="0">
                <a:solidFill>
                  <a:srgbClr val="000000"/>
                </a:solidFill>
                <a:latin typeface="Calibri" panose="020F0502020204030204" pitchFamily="34" charset="0"/>
                <a:cs typeface="Calibri" panose="020F0502020204030204" pitchFamily="34" charset="0"/>
              </a:rPr>
              <a:t>Disclosure can be done in many different ways. It is crucial that parents who are fostering or adopting be prepared to handle the situation if and when a child discloses.</a:t>
            </a:r>
          </a:p>
          <a:p>
            <a:endParaRPr lang="en-US" dirty="0">
              <a:solidFill>
                <a:srgbClr val="000000"/>
              </a:solidFill>
              <a:latin typeface="Calibri" panose="020F0502020204030204" pitchFamily="34" charset="0"/>
              <a:cs typeface="Calibri" panose="020F0502020204030204" pitchFamily="34" charset="0"/>
            </a:endParaRPr>
          </a:p>
          <a:p>
            <a:r>
              <a:rPr lang="en-US" b="1" dirty="0">
                <a:solidFill>
                  <a:srgbClr val="000000"/>
                </a:solidFill>
                <a:latin typeface="Calibri" panose="020F0502020204030204" pitchFamily="34" charset="0"/>
                <a:cs typeface="Calibri" panose="020F0502020204030204" pitchFamily="34" charset="0"/>
              </a:rPr>
              <a:t>PARAPHRASE</a:t>
            </a:r>
          </a:p>
          <a:p>
            <a:r>
              <a:rPr lang="en-US" dirty="0">
                <a:solidFill>
                  <a:srgbClr val="000000"/>
                </a:solidFill>
                <a:latin typeface="Calibri" panose="020F0502020204030204" pitchFamily="34" charset="0"/>
                <a:cs typeface="Calibri" panose="020F0502020204030204" pitchFamily="34" charset="0"/>
              </a:rPr>
              <a:t>The question often arises as to why children don’t disclose this type of abuse more frequently and when it is taking place. There are many reasons for this:</a:t>
            </a:r>
          </a:p>
          <a:p>
            <a:pPr marL="177803" indent="-177803">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rPr>
              <a:t>Abusers have trained their victims not to tell anybody about their ‘secret’. Often, the abuser will threaten to harm them or their family members if they tell.</a:t>
            </a:r>
          </a:p>
          <a:p>
            <a:pPr marL="177803" indent="-177803">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rPr>
              <a:t>The abuser convinces the child that it is their fault.</a:t>
            </a:r>
          </a:p>
          <a:p>
            <a:pPr marL="177803" indent="-177803">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rPr>
              <a:t>The child may have already disclosed to somebody, but they received such a negative or non-action response that they determined it was not worth disclosing again. They may fear that no one will believe them.</a:t>
            </a:r>
          </a:p>
          <a:p>
            <a:pPr marL="177803" indent="-177803">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rPr>
              <a:t>Children often feel shame about the abuse and are reluctant to disclose.</a:t>
            </a:r>
          </a:p>
          <a:p>
            <a:pPr marL="177803" indent="-177803">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rPr>
              <a:t>Children may be afraid of getting in trouble or being blamed for the abuse.</a:t>
            </a:r>
          </a:p>
          <a:p>
            <a:pPr marL="177803" indent="-177803">
              <a:buFont typeface="Arial" panose="020B0604020202020204" pitchFamily="34" charset="0"/>
              <a:buChar char="•"/>
            </a:pPr>
            <a:endParaRPr lang="en-US" dirty="0">
              <a:solidFill>
                <a:srgbClr val="000000"/>
              </a:solidFill>
              <a:latin typeface="Calibri" panose="020F0502020204030204" pitchFamily="34" charset="0"/>
              <a:cs typeface="Calibri" panose="020F0502020204030204" pitchFamily="34" charset="0"/>
            </a:endParaRPr>
          </a:p>
          <a:p>
            <a:r>
              <a:rPr lang="en-US" dirty="0">
                <a:solidFill>
                  <a:srgbClr val="000000"/>
                </a:solidFill>
                <a:latin typeface="Calibri" panose="020F0502020204030204" pitchFamily="34" charset="0"/>
                <a:cs typeface="Calibri" panose="020F0502020204030204" pitchFamily="34" charset="0"/>
              </a:rPr>
              <a:t>Children often will not disclose sexual abuse until they are in a place that they feel safe. This could be a long time after the incident occurred. It is not unusual for a child to disclose this information initially to the parent who is fostering or adopting them as they develop a trusting relationship with this person.</a:t>
            </a:r>
          </a:p>
          <a:p>
            <a:endParaRPr lang="en-US" dirty="0">
              <a:solidFill>
                <a:srgbClr val="000000"/>
              </a:solidFill>
              <a:latin typeface="Calibri" panose="020F0502020204030204" pitchFamily="34" charset="0"/>
              <a:cs typeface="Calibri" panose="020F0502020204030204" pitchFamily="34" charset="0"/>
            </a:endParaRPr>
          </a:p>
          <a:p>
            <a:r>
              <a:rPr lang="en-US" dirty="0">
                <a:solidFill>
                  <a:srgbClr val="000000"/>
                </a:solidFill>
                <a:latin typeface="Calibri" panose="020F0502020204030204" pitchFamily="34" charset="0"/>
                <a:cs typeface="Calibri" panose="020F0502020204030204" pitchFamily="34" charset="0"/>
              </a:rPr>
              <a:t>Disclosure is not always done verbally. It can be done in different manners including:</a:t>
            </a:r>
          </a:p>
          <a:p>
            <a:pPr marL="177803" indent="-177803">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rPr>
              <a:t>Child acts out something through play that they have seen or experienced.</a:t>
            </a:r>
          </a:p>
          <a:p>
            <a:pPr marL="177803" indent="-177803">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rPr>
              <a:t>Child draws a picture and is able to talk about the events.</a:t>
            </a:r>
          </a:p>
          <a:p>
            <a:pPr marL="177803" indent="-177803">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rPr>
              <a:t>Child is triggered and shows distress about an abusive situation on TV, in a book, or in a movie, creating an opportunity to have a discussion and disclosure.</a:t>
            </a:r>
          </a:p>
          <a:p>
            <a:endParaRPr lang="en-US" dirty="0">
              <a:solidFill>
                <a:srgbClr val="000000"/>
              </a:solidFill>
              <a:latin typeface="Calibri" panose="020F0502020204030204" pitchFamily="34" charset="0"/>
              <a:cs typeface="Calibri" panose="020F0502020204030204" pitchFamily="34" charset="0"/>
            </a:endParaRPr>
          </a:p>
          <a:p>
            <a:r>
              <a:rPr lang="en-US" b="1" dirty="0">
                <a:solidFill>
                  <a:srgbClr val="000000"/>
                </a:solidFill>
                <a:latin typeface="Calibri" panose="020F0502020204030204" pitchFamily="34" charset="0"/>
                <a:cs typeface="Calibri" panose="020F0502020204030204" pitchFamily="34" charset="0"/>
              </a:rPr>
              <a:t>FACILITATOR’S NOTES</a:t>
            </a:r>
          </a:p>
          <a:p>
            <a:r>
              <a:rPr lang="en-US" dirty="0">
                <a:solidFill>
                  <a:srgbClr val="000000"/>
                </a:solidFill>
                <a:latin typeface="Calibri" panose="020F0502020204030204" pitchFamily="34" charset="0"/>
                <a:cs typeface="Calibri" panose="020F0502020204030204" pitchFamily="34" charset="0"/>
              </a:rPr>
              <a:t>Add in your agency/state’s policies and laws about what a parent who is fostering or adopting must do when a child discloses that they have been sexually abused. </a:t>
            </a:r>
          </a:p>
          <a:p>
            <a:endParaRPr lang="en-US" dirty="0"/>
          </a:p>
        </p:txBody>
      </p:sp>
      <p:sp>
        <p:nvSpPr>
          <p:cNvPr id="4" name="Slide Number Placeholder 3"/>
          <p:cNvSpPr>
            <a:spLocks noGrp="1"/>
          </p:cNvSpPr>
          <p:nvPr>
            <p:ph type="sldNum" sz="quarter" idx="5"/>
          </p:nvPr>
        </p:nvSpPr>
        <p:spPr/>
        <p:txBody>
          <a:bodyPr/>
          <a:lstStyle/>
          <a:p>
            <a:fld id="{3B90169C-AFAA-4B3F-91CC-5EC03E22AE25}" type="slidenum">
              <a:rPr lang="en-US" smtClean="0"/>
              <a:pPr/>
              <a:t>25</a:t>
            </a:fld>
            <a:endParaRPr lang="en-US" dirty="0"/>
          </a:p>
        </p:txBody>
      </p:sp>
    </p:spTree>
    <p:extLst>
      <p:ext uri="{BB962C8B-B14F-4D97-AF65-F5344CB8AC3E}">
        <p14:creationId xmlns:p14="http://schemas.microsoft.com/office/powerpoint/2010/main" val="21239560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2" y="4611410"/>
            <a:ext cx="5852160" cy="4434936"/>
          </a:xfrm>
        </p:spPr>
        <p:txBody>
          <a:bodyPr/>
          <a:lstStyle/>
          <a:p>
            <a:r>
              <a:rPr lang="en-US" b="1" dirty="0">
                <a:solidFill>
                  <a:srgbClr val="000000"/>
                </a:solidFill>
                <a:latin typeface="Calibri" panose="020F0502020204030204" pitchFamily="34" charset="0"/>
                <a:cs typeface="Calibri" panose="020F0502020204030204" pitchFamily="34" charset="0"/>
              </a:rPr>
              <a:t>FACILITATOR’S NOTE</a:t>
            </a:r>
            <a:endParaRPr lang="en-US" b="1" dirty="0"/>
          </a:p>
          <a:p>
            <a:r>
              <a:rPr lang="en-US" dirty="0">
                <a:latin typeface="+mn-lt"/>
              </a:rPr>
              <a:t>Review the information below and remind participants to review</a:t>
            </a:r>
            <a:r>
              <a:rPr lang="en-US" baseline="0" dirty="0">
                <a:latin typeface="+mn-lt"/>
              </a:rPr>
              <a:t> </a:t>
            </a:r>
            <a:r>
              <a:rPr lang="en-US" u="sng" baseline="0" dirty="0">
                <a:latin typeface="+mn-lt"/>
              </a:rPr>
              <a:t>Handout #2: Abuse Reports and False Allegations: How to Protect Yourself and Respond </a:t>
            </a:r>
            <a:r>
              <a:rPr lang="en-US" u="none" baseline="0" dirty="0">
                <a:latin typeface="+mn-lt"/>
              </a:rPr>
              <a:t>at home.</a:t>
            </a:r>
            <a:endParaRPr lang="en-US" u="none" dirty="0">
              <a:solidFill>
                <a:srgbClr val="FF0000"/>
              </a:solidFill>
              <a:latin typeface="+mn-lt"/>
            </a:endParaRPr>
          </a:p>
          <a:p>
            <a:endParaRPr lang="en-US" b="1" dirty="0">
              <a:solidFill>
                <a:srgbClr val="FF0000"/>
              </a:solidFill>
              <a:latin typeface="+mn-lt"/>
            </a:endParaRPr>
          </a:p>
          <a:p>
            <a:r>
              <a:rPr lang="en-US" b="1" dirty="0">
                <a:solidFill>
                  <a:srgbClr val="000000"/>
                </a:solidFill>
                <a:latin typeface="+mn-lt"/>
                <a:cs typeface="Calibri" panose="020F0502020204030204" pitchFamily="34" charset="0"/>
              </a:rPr>
              <a:t>PARAPHRASE</a:t>
            </a:r>
            <a:endParaRPr lang="en-US" b="1" dirty="0">
              <a:solidFill>
                <a:srgbClr val="000000"/>
              </a:solidFill>
              <a:latin typeface="+mn-lt"/>
            </a:endParaRPr>
          </a:p>
          <a:p>
            <a:r>
              <a:rPr lang="en-US" dirty="0">
                <a:solidFill>
                  <a:srgbClr val="000000"/>
                </a:solidFill>
                <a:latin typeface="+mn-lt"/>
              </a:rPr>
              <a:t>In the beginning of our class, we talked about some of our concerns related to parenting a child with a history of sexual abuse, and one concern was false allegations. Of course, one of the more challenging experiences that you may have as a foster or adoptive parent is being accused of abuse or neglect. </a:t>
            </a:r>
            <a:r>
              <a:rPr lang="en-US" b="0" dirty="0">
                <a:solidFill>
                  <a:srgbClr val="000000"/>
                </a:solidFill>
                <a:latin typeface="+mn-lt"/>
              </a:rPr>
              <a:t>Ask participants how they would feel if accused of abuse? Reinforce that </a:t>
            </a:r>
            <a:r>
              <a:rPr lang="en-US" dirty="0">
                <a:solidFill>
                  <a:srgbClr val="000000"/>
                </a:solidFill>
                <a:latin typeface="+mn-lt"/>
              </a:rPr>
              <a:t>the reaction of most parents range from shock, hurt, betrayal, to anger. These are common and understandable feelings. It’s important to understand why false allegations occur. </a:t>
            </a:r>
          </a:p>
          <a:p>
            <a:endParaRPr lang="en-US" dirty="0">
              <a:solidFill>
                <a:srgbClr val="000000"/>
              </a:solidFill>
              <a:latin typeface="+mn-lt"/>
            </a:endParaRPr>
          </a:p>
          <a:p>
            <a:r>
              <a:rPr lang="en-US" dirty="0">
                <a:solidFill>
                  <a:srgbClr val="000000"/>
                </a:solidFill>
                <a:latin typeface="+mn-lt"/>
              </a:rPr>
              <a:t>Here are some reasons:</a:t>
            </a:r>
          </a:p>
          <a:p>
            <a:pPr marL="175856" indent="-175856">
              <a:buFont typeface="Arial" panose="020B0604020202020204" pitchFamily="34" charset="0"/>
              <a:buChar char="•"/>
            </a:pPr>
            <a:r>
              <a:rPr lang="en-US" dirty="0">
                <a:solidFill>
                  <a:srgbClr val="000000"/>
                </a:solidFill>
                <a:latin typeface="+mn-lt"/>
              </a:rPr>
              <a:t> A child’s abuse history will be largely unknown to most people the child comes into contact with, including teachers, clinicians, and friends. A child’s comment may be misunderstood to be referring to the present rather than to past abuse.</a:t>
            </a:r>
          </a:p>
          <a:p>
            <a:pPr marL="175856" indent="-175856">
              <a:buFont typeface="Arial" panose="020B0604020202020204" pitchFamily="34" charset="0"/>
              <a:buChar char="•"/>
            </a:pPr>
            <a:r>
              <a:rPr lang="en-US" dirty="0">
                <a:solidFill>
                  <a:srgbClr val="000000"/>
                </a:solidFill>
                <a:latin typeface="+mn-lt"/>
              </a:rPr>
              <a:t> Birth parent(s) may be angry or jealous of a foster parent or may observe an unexplained mark or bruise during a visit. Or a child makes an allegation believing this will prompt a return to their family or out of anger towards the foster family. </a:t>
            </a:r>
          </a:p>
          <a:p>
            <a:endParaRPr lang="en-US" dirty="0">
              <a:solidFill>
                <a:srgbClr val="000000"/>
              </a:solidFill>
              <a:latin typeface="+mn-lt"/>
            </a:endParaRPr>
          </a:p>
          <a:p>
            <a:r>
              <a:rPr lang="en-US" dirty="0">
                <a:latin typeface="+mn-lt"/>
              </a:rPr>
              <a:t>While there is no guaranteed way to prevent allegations from occurring, there are strategies that can protect you. Let’s talk about some of those: </a:t>
            </a:r>
            <a:endParaRPr lang="en-US" dirty="0">
              <a:solidFill>
                <a:srgbClr val="000000"/>
              </a:solidFill>
              <a:latin typeface="+mn-lt"/>
            </a:endParaRPr>
          </a:p>
          <a:p>
            <a:pPr marL="175835" indent="-175835">
              <a:buFont typeface="Arial"/>
              <a:buChar char="•"/>
            </a:pPr>
            <a:r>
              <a:rPr lang="en-US" dirty="0">
                <a:solidFill>
                  <a:srgbClr val="000000"/>
                </a:solidFill>
                <a:latin typeface="+mn-lt"/>
              </a:rPr>
              <a:t>Know your limits. Before taking a child into your family, ask questions about their history. That includes known abuse, prior placement history and physical, emotional and behavioral concerns. If you are uncertain about your capacity to parent them, take some time to think about it.</a:t>
            </a:r>
          </a:p>
          <a:p>
            <a:pPr marL="175835" indent="-175835">
              <a:buFont typeface="Arial"/>
              <a:buChar char="•"/>
            </a:pPr>
            <a:r>
              <a:rPr lang="en-US" dirty="0">
                <a:solidFill>
                  <a:srgbClr val="000000"/>
                </a:solidFill>
                <a:latin typeface="+mn-lt"/>
              </a:rPr>
              <a:t>Carefully supervise a child during the early weeks of placement and review family rules about privacy and touching. Reinforce those rules with all the children in your home.</a:t>
            </a:r>
          </a:p>
          <a:p>
            <a:pPr marL="175835" indent="-175835">
              <a:buFont typeface="Arial"/>
              <a:buChar char="•"/>
            </a:pPr>
            <a:r>
              <a:rPr lang="en-US" dirty="0">
                <a:solidFill>
                  <a:srgbClr val="000000"/>
                </a:solidFill>
                <a:latin typeface="+mn-lt"/>
              </a:rPr>
              <a:t>Start a notebook or journal for each child. Record all illnesses and injuries, and any behavioral, physical, or emotional concerns you observe. Document, conversations with caseworkers, therapists, teachers, and medical personnel. Include the date, time, and substance of the communication. </a:t>
            </a:r>
          </a:p>
          <a:p>
            <a:pPr marL="175835" indent="-175835">
              <a:buFont typeface="Arial"/>
              <a:buChar char="•"/>
            </a:pPr>
            <a:r>
              <a:rPr lang="en-US" dirty="0">
                <a:solidFill>
                  <a:srgbClr val="000000"/>
                </a:solidFill>
                <a:latin typeface="+mn-lt"/>
              </a:rPr>
              <a:t>Sexual abuse is not always known. Know the signs a child has abused and report it to the caseworker. </a:t>
            </a:r>
          </a:p>
          <a:p>
            <a:pPr marL="175835" indent="-175835">
              <a:buFont typeface="Arial"/>
              <a:buChar char="•"/>
            </a:pPr>
            <a:r>
              <a:rPr lang="en-US" dirty="0">
                <a:solidFill>
                  <a:srgbClr val="000000"/>
                </a:solidFill>
                <a:latin typeface="+mn-lt"/>
              </a:rPr>
              <a:t>Never use or threaten to use physical punishment.</a:t>
            </a:r>
          </a:p>
          <a:p>
            <a:pPr marL="175835" indent="-175835">
              <a:buFont typeface="Arial"/>
              <a:buChar char="•"/>
            </a:pPr>
            <a:endParaRPr lang="en-US" dirty="0">
              <a:solidFill>
                <a:srgbClr val="000000"/>
              </a:solidFill>
              <a:latin typeface="+mn-lt"/>
            </a:endParaRPr>
          </a:p>
          <a:p>
            <a:r>
              <a:rPr lang="en-US" dirty="0">
                <a:solidFill>
                  <a:srgbClr val="000000"/>
                </a:solidFill>
                <a:latin typeface="+mn-lt"/>
              </a:rPr>
              <a:t>All allegations of abuse and neglect are taken seriously and have to be investigated, as this is necessary to protect children. Though most of those allegations are found to be unfounded, there are cases of foster and adoptive parents abusing their children. It may be hard to put your feelings aside. You may fear your ability to foster or adopt will be jeopardized, or worse that children will be removed from your home. The investigator’s job is to gather all the information and make a determination about whether the abuse occurred. Answer questions calmly, respectfully, and factually. Contact your local Foster and Adoptive Parent Association. There are very likely other parents that have had this experience and can be a support to you.</a:t>
            </a:r>
          </a:p>
          <a:p>
            <a:endParaRPr lang="en-US" dirty="0">
              <a:solidFill>
                <a:srgbClr val="000000"/>
              </a:solidFill>
              <a:latin typeface="+mn-lt"/>
            </a:endParaRPr>
          </a:p>
          <a:p>
            <a:r>
              <a:rPr lang="en-US" dirty="0">
                <a:solidFill>
                  <a:srgbClr val="000000"/>
                </a:solidFill>
                <a:latin typeface="+mn-lt"/>
              </a:rPr>
              <a:t>This is where keeping a journal for each child comes in handy. Share any notes you have about the child’s injuries, physical or behavioral concerns, combative visitations or threats, that may provide insight into what caused the allegation to be made. If the allegation is similar to an incident in the child’s history, share that with the investigator. They may be unaware of the child’s history initially. </a:t>
            </a:r>
          </a:p>
          <a:p>
            <a:endParaRPr lang="en-US" dirty="0">
              <a:solidFill>
                <a:srgbClr val="000000"/>
              </a:solidFill>
              <a:latin typeface="+mn-lt"/>
            </a:endParaRPr>
          </a:p>
          <a:p>
            <a:r>
              <a:rPr lang="en-US" dirty="0">
                <a:solidFill>
                  <a:srgbClr val="000000"/>
                </a:solidFill>
                <a:latin typeface="+mn-lt"/>
              </a:rPr>
              <a:t>Don’t question the child about the allegation. This may upset the child and could complicate the investigation. </a:t>
            </a:r>
          </a:p>
          <a:p>
            <a:endParaRPr lang="en-US" dirty="0">
              <a:solidFill>
                <a:srgbClr val="000000"/>
              </a:solidFill>
              <a:latin typeface="+mn-lt"/>
            </a:endParaRPr>
          </a:p>
          <a:p>
            <a:endParaRPr lang="en-US" dirty="0">
              <a:solidFill>
                <a:srgbClr val="000000"/>
              </a:solidFill>
              <a:latin typeface="+mn-lt"/>
            </a:endParaRPr>
          </a:p>
          <a:p>
            <a:endParaRPr lang="en-US" dirty="0">
              <a:solidFill>
                <a:srgbClr val="000000"/>
              </a:solidFill>
              <a:latin typeface="+mn-lt"/>
            </a:endParaRPr>
          </a:p>
          <a:p>
            <a:endParaRPr lang="en-US" dirty="0">
              <a:solidFill>
                <a:srgbClr val="000000"/>
              </a:solidFill>
              <a:latin typeface="+mn-lt"/>
            </a:endParaRPr>
          </a:p>
          <a:p>
            <a:endParaRPr lang="en-US" dirty="0">
              <a:solidFill>
                <a:srgbClr val="000000"/>
              </a:solidFill>
              <a:latin typeface="+mn-lt"/>
            </a:endParaRPr>
          </a:p>
          <a:p>
            <a:endParaRPr lang="en-US" dirty="0">
              <a:solidFill>
                <a:srgbClr val="000000"/>
              </a:solidFill>
              <a:latin typeface="+mn-lt"/>
            </a:endParaRPr>
          </a:p>
          <a:p>
            <a:endParaRPr lang="en-US" dirty="0">
              <a:latin typeface="+mn-lt"/>
              <a:cs typeface="Calibri" panose="020F0502020204030204" pitchFamily="34" charset="0"/>
            </a:endParaRPr>
          </a:p>
          <a:p>
            <a:endParaRPr lang="en-US" dirty="0">
              <a:latin typeface="+mn-lt"/>
              <a:cs typeface="Calibri" panose="020F0502020204030204" pitchFamily="34" charset="0"/>
            </a:endParaRPr>
          </a:p>
          <a:p>
            <a:pPr marL="171385" indent="-171385">
              <a:buFont typeface="Arial" panose="020B0604020202020204" pitchFamily="34" charset="0"/>
              <a:buChar char="•"/>
            </a:pPr>
            <a:endParaRPr lang="en-US" dirty="0">
              <a:latin typeface="+mn-lt"/>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B90169C-AFAA-4B3F-91CC-5EC03E22AE25}" type="slidenum">
              <a:rPr lang="en-US" smtClean="0"/>
              <a:pPr/>
              <a:t>26</a:t>
            </a:fld>
            <a:endParaRPr lang="en-US" dirty="0"/>
          </a:p>
        </p:txBody>
      </p:sp>
    </p:spTree>
    <p:extLst>
      <p:ext uri="{BB962C8B-B14F-4D97-AF65-F5344CB8AC3E}">
        <p14:creationId xmlns:p14="http://schemas.microsoft.com/office/powerpoint/2010/main" val="3517047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2" y="4620577"/>
            <a:ext cx="5852160" cy="4301481"/>
          </a:xfrm>
        </p:spPr>
        <p:txBody>
          <a:bodyPr/>
          <a:lstStyle/>
          <a:p>
            <a:r>
              <a:rPr lang="en-US" b="1" dirty="0">
                <a:solidFill>
                  <a:srgbClr val="000000"/>
                </a:solidFill>
                <a:latin typeface="+mn-lt"/>
              </a:rPr>
              <a:t>FACILITATOR’S NOTE</a:t>
            </a:r>
          </a:p>
          <a:p>
            <a:pPr marL="181151" indent="-181151">
              <a:buFont typeface="Arial" panose="020B0604020202020204" pitchFamily="34" charset="0"/>
              <a:buChar char="•"/>
            </a:pPr>
            <a:r>
              <a:rPr lang="en-US" b="0" dirty="0">
                <a:solidFill>
                  <a:srgbClr val="000000"/>
                </a:solidFill>
                <a:latin typeface="+mn-lt"/>
              </a:rPr>
              <a:t>In this activity, you will ask each participant to think about welcoming a child with a known </a:t>
            </a:r>
            <a:r>
              <a:rPr lang="en-US" dirty="0">
                <a:solidFill>
                  <a:srgbClr val="000000"/>
                </a:solidFill>
                <a:latin typeface="+mn-lt"/>
              </a:rPr>
              <a:t>history of sexual trauma </a:t>
            </a:r>
            <a:r>
              <a:rPr lang="en-US" b="0" dirty="0">
                <a:solidFill>
                  <a:srgbClr val="000000"/>
                </a:solidFill>
                <a:latin typeface="+mn-lt"/>
              </a:rPr>
              <a:t>into their home. </a:t>
            </a:r>
            <a:r>
              <a:rPr lang="en-US" dirty="0">
                <a:solidFill>
                  <a:srgbClr val="000000"/>
                </a:solidFill>
                <a:latin typeface="+mn-lt"/>
              </a:rPr>
              <a:t>A</a:t>
            </a:r>
            <a:r>
              <a:rPr lang="en-US" b="0" dirty="0">
                <a:solidFill>
                  <a:srgbClr val="000000"/>
                </a:solidFill>
                <a:latin typeface="+mn-lt"/>
              </a:rPr>
              <a:t>sk each participant to create 5 family rules that would be used to ensure everyone’s safety in the home. </a:t>
            </a:r>
            <a:endParaRPr lang="en-US" kern="1200" dirty="0">
              <a:solidFill>
                <a:srgbClr val="000000"/>
              </a:solidFill>
              <a:effectLst/>
              <a:latin typeface="+mn-lt"/>
              <a:ea typeface="+mn-ea"/>
              <a:cs typeface="Arial" panose="020B0604020202020204" pitchFamily="34" charset="0"/>
            </a:endParaRPr>
          </a:p>
          <a:p>
            <a:pPr marL="181151" indent="-181151">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Encourage participants to write out their list of 5 rules. </a:t>
            </a:r>
          </a:p>
          <a:p>
            <a:pPr marL="181151" indent="-181151">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Facilitate as needed by giving advice and answering questions.</a:t>
            </a:r>
            <a:endParaRPr lang="en-US" dirty="0">
              <a:solidFill>
                <a:schemeClr val="tx1"/>
              </a:solidFill>
              <a:latin typeface="+mn-lt"/>
            </a:endParaRPr>
          </a:p>
          <a:p>
            <a:endParaRPr lang="en-US" b="1" dirty="0">
              <a:solidFill>
                <a:srgbClr val="000000"/>
              </a:solidFill>
              <a:latin typeface="+mn-lt"/>
            </a:endParaRPr>
          </a:p>
          <a:p>
            <a:r>
              <a:rPr lang="en-US" b="1" dirty="0">
                <a:solidFill>
                  <a:srgbClr val="000000"/>
                </a:solidFill>
                <a:latin typeface="+mn-lt"/>
              </a:rPr>
              <a:t>PARAPHRASE</a:t>
            </a:r>
          </a:p>
          <a:p>
            <a:r>
              <a:rPr lang="en-US" kern="1200" dirty="0">
                <a:solidFill>
                  <a:srgbClr val="000000"/>
                </a:solidFill>
                <a:effectLst/>
                <a:latin typeface="+mn-lt"/>
                <a:ea typeface="+mn-ea"/>
                <a:cs typeface="Arial" panose="020B0604020202020204" pitchFamily="34" charset="0"/>
              </a:rPr>
              <a:t>Now, let’s talk about parenting a child who has experienced sexual trauma. Let’s imagine </a:t>
            </a:r>
            <a:r>
              <a:rPr lang="en-US" dirty="0">
                <a:solidFill>
                  <a:srgbClr val="000000"/>
                </a:solidFill>
                <a:latin typeface="+mn-lt"/>
              </a:rPr>
              <a:t>you </a:t>
            </a:r>
            <a:r>
              <a:rPr lang="en-US" kern="1200" dirty="0">
                <a:solidFill>
                  <a:srgbClr val="000000"/>
                </a:solidFill>
                <a:effectLst/>
                <a:latin typeface="+mn-lt"/>
                <a:ea typeface="+mn-ea"/>
                <a:cs typeface="Arial" panose="020B0604020202020204" pitchFamily="34" charset="0"/>
              </a:rPr>
              <a:t>have chosen to foster or adopt a child with a known history of sexual trauma. As you prepare to welcome the child into </a:t>
            </a:r>
            <a:r>
              <a:rPr lang="en-US" dirty="0">
                <a:solidFill>
                  <a:srgbClr val="000000"/>
                </a:solidFill>
                <a:latin typeface="+mn-lt"/>
              </a:rPr>
              <a:t>your</a:t>
            </a:r>
            <a:r>
              <a:rPr lang="en-US" kern="1200" dirty="0">
                <a:solidFill>
                  <a:srgbClr val="000000"/>
                </a:solidFill>
                <a:effectLst/>
                <a:latin typeface="+mn-lt"/>
                <a:ea typeface="+mn-ea"/>
                <a:cs typeface="Arial" panose="020B0604020202020204" pitchFamily="34" charset="0"/>
              </a:rPr>
              <a:t> home, </a:t>
            </a:r>
            <a:r>
              <a:rPr lang="en-US" dirty="0">
                <a:solidFill>
                  <a:srgbClr val="000000"/>
                </a:solidFill>
                <a:latin typeface="+mn-lt"/>
              </a:rPr>
              <a:t>w</a:t>
            </a:r>
            <a:r>
              <a:rPr lang="en-US" kern="1200" dirty="0">
                <a:solidFill>
                  <a:srgbClr val="000000"/>
                </a:solidFill>
                <a:effectLst/>
                <a:latin typeface="+mn-lt"/>
                <a:ea typeface="+mn-ea"/>
                <a:cs typeface="Arial" panose="020B0604020202020204" pitchFamily="34" charset="0"/>
              </a:rPr>
              <a:t>hat are the first 5 family rules that you will create to help ensure safety. Please write the rules down. You will have 5 minutes to create your list and then we will discuss. </a:t>
            </a:r>
            <a:endParaRPr lang="en-US" b="1" kern="1200" dirty="0">
              <a:solidFill>
                <a:srgbClr val="000000"/>
              </a:solidFill>
              <a:effectLst/>
              <a:latin typeface="+mn-lt"/>
              <a:ea typeface="+mn-ea"/>
              <a:cs typeface="Arial" panose="020B0604020202020204" pitchFamily="34" charset="0"/>
            </a:endParaRPr>
          </a:p>
          <a:p>
            <a:pPr marL="181151" indent="-181151">
              <a:buFont typeface="Arial" panose="020B0604020202020204" pitchFamily="34" charset="0"/>
              <a:buChar char="•"/>
            </a:pPr>
            <a:endParaRPr lang="en-US" kern="1200" dirty="0">
              <a:solidFill>
                <a:schemeClr val="tx1"/>
              </a:solidFill>
              <a:latin typeface="+mn-lt"/>
              <a:ea typeface="+mn-ea"/>
              <a:cs typeface="Arial" panose="020B0604020202020204" pitchFamily="34" charset="0"/>
            </a:endParaRPr>
          </a:p>
          <a:p>
            <a:r>
              <a:rPr lang="en-US" b="1" kern="1200" dirty="0">
                <a:solidFill>
                  <a:schemeClr val="tx1"/>
                </a:solidFill>
                <a:latin typeface="+mn-lt"/>
                <a:ea typeface="+mn-ea"/>
                <a:cs typeface="Arial" panose="020B0604020202020204" pitchFamily="34" charset="0"/>
              </a:rPr>
              <a:t>DO</a:t>
            </a:r>
          </a:p>
          <a:p>
            <a:r>
              <a:rPr lang="en-US" kern="1200" dirty="0">
                <a:solidFill>
                  <a:schemeClr val="tx1"/>
                </a:solidFill>
                <a:latin typeface="+mn-lt"/>
                <a:ea typeface="+mn-ea"/>
                <a:cs typeface="Arial" panose="020B0604020202020204" pitchFamily="34" charset="0"/>
              </a:rPr>
              <a:t>Give participants 5 minutes to create their lists. </a:t>
            </a:r>
          </a:p>
          <a:p>
            <a:r>
              <a:rPr lang="en-US" kern="1200" dirty="0">
                <a:solidFill>
                  <a:schemeClr val="tx1"/>
                </a:solidFill>
                <a:latin typeface="+mn-lt"/>
                <a:ea typeface="+mn-ea"/>
                <a:cs typeface="Arial" panose="020B0604020202020204" pitchFamily="34" charset="0"/>
              </a:rPr>
              <a:t>When time is up, ask a volunteer to share one of the rules from their list. Go around the class until everyone has shared 1 rule, especially any that have not yet been given. </a:t>
            </a:r>
          </a:p>
          <a:p>
            <a:endParaRPr lang="en-US" kern="1200" dirty="0">
              <a:solidFill>
                <a:schemeClr val="tx1"/>
              </a:solidFill>
              <a:latin typeface="+mn-lt"/>
              <a:ea typeface="+mn-ea"/>
              <a:cs typeface="Arial" panose="020B0604020202020204" pitchFamily="34" charset="0"/>
            </a:endParaRPr>
          </a:p>
          <a:p>
            <a:r>
              <a:rPr lang="en-US" b="1" kern="1200" dirty="0">
                <a:solidFill>
                  <a:schemeClr val="tx1"/>
                </a:solidFill>
                <a:latin typeface="+mn-lt"/>
                <a:ea typeface="+mn-ea"/>
                <a:cs typeface="Arial" panose="020B0604020202020204" pitchFamily="34" charset="0"/>
              </a:rPr>
              <a:t>SAY</a:t>
            </a:r>
          </a:p>
          <a:p>
            <a:pPr defTabSz="966139">
              <a:defRPr/>
            </a:pPr>
            <a:r>
              <a:rPr lang="en-US" b="0" kern="1200" dirty="0">
                <a:solidFill>
                  <a:srgbClr val="000000"/>
                </a:solidFill>
                <a:effectLst/>
                <a:latin typeface="+mn-lt"/>
                <a:ea typeface="+mn-ea"/>
                <a:cs typeface="Arial" panose="020B0604020202020204" pitchFamily="34" charset="0"/>
              </a:rPr>
              <a:t>Did everyone hear some good suggestions for family rules to keep everyone safe.</a:t>
            </a:r>
          </a:p>
          <a:p>
            <a:pPr defTabSz="966139">
              <a:defRPr/>
            </a:pPr>
            <a:r>
              <a:rPr lang="en-US" b="0" kern="1200" dirty="0">
                <a:solidFill>
                  <a:srgbClr val="000000"/>
                </a:solidFill>
                <a:effectLst/>
                <a:latin typeface="+mn-lt"/>
                <a:ea typeface="+mn-ea"/>
                <a:cs typeface="Arial" panose="020B0604020202020204" pitchFamily="34" charset="0"/>
              </a:rPr>
              <a:t>Creating and following good family rules will help to ensure the safety of family members and can help a child grow and heal. </a:t>
            </a:r>
          </a:p>
          <a:p>
            <a:pPr defTabSz="966139">
              <a:defRPr/>
            </a:pPr>
            <a:endParaRPr lang="en-US" dirty="0">
              <a:solidFill>
                <a:srgbClr val="000000"/>
              </a:solidFill>
              <a:latin typeface="+mn-lt"/>
            </a:endParaRPr>
          </a:p>
          <a:p>
            <a:pPr defTabSz="966139">
              <a:defRPr/>
            </a:pPr>
            <a:r>
              <a:rPr lang="en-US" b="0" kern="1200" dirty="0">
                <a:solidFill>
                  <a:srgbClr val="000000"/>
                </a:solidFill>
                <a:effectLst/>
                <a:latin typeface="+mn-lt"/>
                <a:ea typeface="+mn-ea"/>
                <a:cs typeface="Arial" panose="020B0604020202020204" pitchFamily="34" charset="0"/>
              </a:rPr>
              <a:t>There is a handout in your </a:t>
            </a:r>
            <a:r>
              <a:rPr lang="en-US" b="1" kern="1200" dirty="0">
                <a:solidFill>
                  <a:srgbClr val="000000"/>
                </a:solidFill>
                <a:effectLst/>
                <a:latin typeface="+mn-lt"/>
                <a:ea typeface="+mn-ea"/>
                <a:cs typeface="Arial" panose="020B0604020202020204" pitchFamily="34" charset="0"/>
              </a:rPr>
              <a:t>Participant Resource Manual </a:t>
            </a:r>
            <a:r>
              <a:rPr lang="en-US" dirty="0">
                <a:solidFill>
                  <a:srgbClr val="000000"/>
                </a:solidFill>
                <a:latin typeface="+mn-lt"/>
              </a:rPr>
              <a:t>with</a:t>
            </a:r>
            <a:r>
              <a:rPr lang="en-US" b="0" kern="1200" dirty="0">
                <a:solidFill>
                  <a:srgbClr val="000000"/>
                </a:solidFill>
                <a:effectLst/>
                <a:latin typeface="+mn-lt"/>
                <a:ea typeface="+mn-ea"/>
                <a:cs typeface="Arial" panose="020B0604020202020204" pitchFamily="34" charset="0"/>
              </a:rPr>
              <a:t> additional tips called </a:t>
            </a:r>
            <a:r>
              <a:rPr lang="en-US" u="sng" kern="1200" dirty="0">
                <a:solidFill>
                  <a:srgbClr val="000000"/>
                </a:solidFill>
                <a:effectLst/>
                <a:latin typeface="+mn-lt"/>
                <a:ea typeface="+mn-ea"/>
                <a:cs typeface="Arial" panose="020B0604020202020204" pitchFamily="34" charset="0"/>
              </a:rPr>
              <a:t>Handout #3: House Rules for Sexual Safety</a:t>
            </a:r>
            <a:r>
              <a:rPr lang="en-US" kern="1200" dirty="0">
                <a:solidFill>
                  <a:srgbClr val="000000"/>
                </a:solidFill>
                <a:effectLst/>
                <a:latin typeface="+mn-lt"/>
                <a:ea typeface="+mn-ea"/>
                <a:cs typeface="Arial" panose="020B0604020202020204" pitchFamily="34" charset="0"/>
              </a:rPr>
              <a:t>. Looking at this handout at home. It will give you some additional things to think about as you create your list. </a:t>
            </a:r>
            <a:r>
              <a:rPr lang="en-US" dirty="0">
                <a:solidFill>
                  <a:srgbClr val="000000"/>
                </a:solidFill>
                <a:latin typeface="+mn-lt"/>
              </a:rPr>
              <a:t>R</a:t>
            </a:r>
            <a:r>
              <a:rPr lang="en-US" kern="1200" dirty="0">
                <a:solidFill>
                  <a:srgbClr val="000000"/>
                </a:solidFill>
                <a:effectLst/>
                <a:latin typeface="+mn-lt"/>
                <a:ea typeface="+mn-ea"/>
                <a:cs typeface="Arial" panose="020B0604020202020204" pitchFamily="34" charset="0"/>
              </a:rPr>
              <a:t>emember that </a:t>
            </a:r>
            <a:r>
              <a:rPr lang="en-US" dirty="0">
                <a:solidFill>
                  <a:srgbClr val="000000"/>
                </a:solidFill>
                <a:latin typeface="+mn-lt"/>
              </a:rPr>
              <a:t>these rules should apply whenever a child comes into your home. </a:t>
            </a:r>
            <a:endParaRPr lang="en-US" kern="1200" dirty="0">
              <a:solidFill>
                <a:srgbClr val="000000"/>
              </a:solidFill>
              <a:effectLst/>
              <a:latin typeface="+mn-lt"/>
              <a:ea typeface="+mn-ea"/>
              <a:cs typeface="Arial" panose="020B0604020202020204" pitchFamily="34" charset="0"/>
            </a:endParaRPr>
          </a:p>
        </p:txBody>
      </p:sp>
      <p:sp>
        <p:nvSpPr>
          <p:cNvPr id="4" name="Slide Number Placeholder 3"/>
          <p:cNvSpPr>
            <a:spLocks noGrp="1"/>
          </p:cNvSpPr>
          <p:nvPr>
            <p:ph type="sldNum" sz="quarter" idx="5"/>
          </p:nvPr>
        </p:nvSpPr>
        <p:spPr>
          <a:xfrm>
            <a:off x="6828980" y="9131945"/>
            <a:ext cx="484529" cy="481726"/>
          </a:xfrm>
        </p:spPr>
        <p:txBody>
          <a:bodyPr/>
          <a:lstStyle/>
          <a:p>
            <a:fld id="{3B90169C-AFAA-4B3F-91CC-5EC03E22AE25}" type="slidenum">
              <a:rPr lang="en-US" smtClean="0"/>
              <a:pPr/>
              <a:t>27</a:t>
            </a:fld>
            <a:endParaRPr lang="en-US" dirty="0"/>
          </a:p>
        </p:txBody>
      </p:sp>
    </p:spTree>
    <p:extLst>
      <p:ext uri="{BB962C8B-B14F-4D97-AF65-F5344CB8AC3E}">
        <p14:creationId xmlns:p14="http://schemas.microsoft.com/office/powerpoint/2010/main" val="17952076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2" y="4620579"/>
            <a:ext cx="5852160" cy="4053865"/>
          </a:xfrm>
        </p:spPr>
        <p:txBody>
          <a:bodyPr/>
          <a:lstStyle/>
          <a:p>
            <a:r>
              <a:rPr lang="en-US" b="1" dirty="0">
                <a:solidFill>
                  <a:srgbClr val="000000"/>
                </a:solidFill>
                <a:latin typeface="Calibri" panose="020F0502020204030204" pitchFamily="34" charset="0"/>
              </a:rPr>
              <a:t>FACILITATOR’S NOTE</a:t>
            </a:r>
          </a:p>
          <a:p>
            <a:r>
              <a:rPr lang="en-US" b="0" dirty="0">
                <a:solidFill>
                  <a:srgbClr val="000000"/>
                </a:solidFill>
                <a:latin typeface="Calibri" panose="020F0502020204030204" pitchFamily="34" charset="0"/>
              </a:rPr>
              <a:t>Allow 15 minutes for this section.</a:t>
            </a:r>
          </a:p>
          <a:p>
            <a:pPr marL="171385" indent="-171385" defTabSz="966122">
              <a:buFont typeface="Arial" panose="020B0604020202020204" pitchFamily="34" charset="0"/>
              <a:buChar char="•"/>
              <a:defRPr/>
            </a:pPr>
            <a:endParaRPr lang="en-US" dirty="0">
              <a:solidFill>
                <a:srgbClr val="000000"/>
              </a:solidFill>
              <a:latin typeface="Calibri" panose="020F050202020403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PARAPHRASE</a:t>
            </a:r>
          </a:p>
          <a:p>
            <a:r>
              <a:rPr lang="en-US" b="0" kern="1200" dirty="0">
                <a:solidFill>
                  <a:srgbClr val="000000"/>
                </a:solidFill>
                <a:effectLst/>
                <a:latin typeface="Calibri" panose="020F0502020204030204" pitchFamily="34" charset="0"/>
                <a:ea typeface="+mn-ea"/>
                <a:cs typeface="Arial" panose="020B0604020202020204" pitchFamily="34" charset="0"/>
              </a:rPr>
              <a:t>Children who have experienced sexual trauma are at increased risk for re-victimization. Let’s discuss strategies to prevent further abuse.</a:t>
            </a:r>
            <a:endParaRPr lang="en-US" b="0"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p:txBody>
      </p:sp>
      <p:sp>
        <p:nvSpPr>
          <p:cNvPr id="5" name="Slide Number Placeholder 6">
            <a:extLst>
              <a:ext uri="{FF2B5EF4-FFF2-40B4-BE49-F238E27FC236}">
                <a16:creationId xmlns:a16="http://schemas.microsoft.com/office/drawing/2014/main" id="{B8C07BEE-04AE-D041-83C8-DC330D9F93BA}"/>
              </a:ext>
            </a:extLst>
          </p:cNvPr>
          <p:cNvSpPr>
            <a:spLocks noGrp="1"/>
          </p:cNvSpPr>
          <p:nvPr>
            <p:ph type="sldNum" sz="quarter" idx="5"/>
          </p:nvPr>
        </p:nvSpPr>
        <p:spPr>
          <a:xfrm>
            <a:off x="6828981" y="9119477"/>
            <a:ext cx="484529" cy="481726"/>
          </a:xfrm>
          <a:prstGeom prst="rect">
            <a:avLst/>
          </a:prstGeom>
        </p:spPr>
        <p:txBody>
          <a:bodyPr vert="horz" lIns="96612" tIns="48306" rIns="96612" bIns="48306" rtlCol="0" anchor="ctr" anchorCtr="0"/>
          <a:lstStyle>
            <a:lvl1pPr algn="ctr">
              <a:defRPr sz="1000">
                <a:solidFill>
                  <a:schemeClr val="bg1"/>
                </a:solidFill>
              </a:defRPr>
            </a:lvl1pPr>
          </a:lstStyle>
          <a:p>
            <a:pPr defTabSz="914053">
              <a:defRPr/>
            </a:pPr>
            <a:fld id="{3B90169C-AFAA-4B3F-91CC-5EC03E22AE25}" type="slidenum">
              <a:rPr lang="en-US">
                <a:solidFill>
                  <a:prstClr val="white"/>
                </a:solidFill>
                <a:latin typeface="Calibri"/>
              </a:rPr>
              <a:pPr defTabSz="914053">
                <a:defRPr/>
              </a:pPr>
              <a:t>28</a:t>
            </a:fld>
            <a:endParaRPr lang="en-US" dirty="0">
              <a:solidFill>
                <a:prstClr val="white"/>
              </a:solidFill>
              <a:latin typeface="Calibri"/>
            </a:endParaRPr>
          </a:p>
        </p:txBody>
      </p:sp>
    </p:spTree>
    <p:extLst>
      <p:ext uri="{BB962C8B-B14F-4D97-AF65-F5344CB8AC3E}">
        <p14:creationId xmlns:p14="http://schemas.microsoft.com/office/powerpoint/2010/main" val="12916496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2" y="4620579"/>
            <a:ext cx="5852160" cy="4374371"/>
          </a:xfrm>
        </p:spPr>
        <p:txBody>
          <a:bodyPr/>
          <a:lstStyle/>
          <a:p>
            <a:pPr defTabSz="937783">
              <a:defRPr/>
            </a:pPr>
            <a:r>
              <a:rPr lang="en-US" b="1" kern="1200" dirty="0">
                <a:solidFill>
                  <a:srgbClr val="000000"/>
                </a:solidFill>
                <a:effectLst/>
                <a:latin typeface="Calibri" panose="020F0502020204030204" pitchFamily="34" charset="0"/>
                <a:ea typeface="+mn-ea"/>
                <a:cs typeface="Arial" panose="020B0604020202020204" pitchFamily="34" charset="0"/>
              </a:rPr>
              <a:t>PARAPHRASE</a:t>
            </a:r>
            <a:endParaRPr lang="en-US" b="1" dirty="0">
              <a:solidFill>
                <a:srgbClr val="000000"/>
              </a:solidFill>
              <a:latin typeface="Calibri" panose="020F0502020204030204" pitchFamily="34" charset="0"/>
            </a:endParaRPr>
          </a:p>
          <a:p>
            <a:r>
              <a:rPr lang="en-US" dirty="0">
                <a:latin typeface="Calibri" panose="020F0502020204030204" pitchFamily="34" charset="0"/>
                <a:cs typeface="Calibri" panose="020F0502020204030204" pitchFamily="34" charset="0"/>
              </a:rPr>
              <a:t>Establishing a strong, trusting parent/child relationship is the foundation for creating an environment which will allow for prevention of further abuse. Supporting the child or youth requires your comfort in having open, non-judgmental conversations about their experiences, and how they establish boundaries regarding their body and privacy. Parents must be open to the child’s perspective of what has happened to them, and able to validate the child’s experience and feelings. It is critical to reinforce that what happened was not the child’s fault. As Debbie Schugg said in the video, ‘the parent’s first responsibility is keeping the child safe’. The message must be, “There is nothing you can do to make me love you less.”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Structure and house rules that foster safe interaction among children and adults is important to teach about positive physical boundaries, good touch, and acceptable measures of privacy. The example of individual sleeping bags for movie watching is a creative way of ensuring safety and togetherness. Asking permission to touch or hug respects boundaries and reinforces the idea that everyone has the right to protect their body.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Remember that children may have experienced abuse in different environments. Common areas of abuse include bathrooms or at nighttime in bedrooms. Be aware of the child’s body language in different environments so you can address signs that the child is anticipating unsafe situations. Reinforcing that bad things will not happen in your home needs to be repeated. Explicit house rules about privacy that apply to everyone is important. Everyone in the household should knock and ask permission before entering a closed door to a bedroom or bathroom. Making sure that children are supervised, and that bedrooms are not shared with a child who is exhibiting sexualized behaviors can help maintain a safe environment and avoid incidents.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Find creative ways for children to interact in play while being supervised by an adult so that they can have fun, appropriate interaction, and learn about appropriate touch. Games that involve no touching or brief touching on the shoulder or arm, like Tag, are fine. Activities that involve wrestling, tackling, tickling or more than brief contact should be avoided. </a:t>
            </a:r>
          </a:p>
          <a:p>
            <a:endParaRPr lang="en-US" dirty="0">
              <a:latin typeface="Calibri" panose="020F0502020204030204" pitchFamily="34" charset="0"/>
              <a:cs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3B90169C-AFAA-4B3F-91CC-5EC03E22AE25}" type="slidenum">
              <a:rPr lang="en-US" smtClean="0"/>
              <a:pPr/>
              <a:t>29</a:t>
            </a:fld>
            <a:endParaRPr lang="en-US" dirty="0"/>
          </a:p>
        </p:txBody>
      </p:sp>
    </p:spTree>
    <p:extLst>
      <p:ext uri="{BB962C8B-B14F-4D97-AF65-F5344CB8AC3E}">
        <p14:creationId xmlns:p14="http://schemas.microsoft.com/office/powerpoint/2010/main" val="1866065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31522" y="1198746"/>
            <a:ext cx="6097458" cy="8127504"/>
          </a:xfrm>
        </p:spPr>
        <p:txBody>
          <a:bodyPr/>
          <a:lstStyle/>
          <a:p>
            <a:r>
              <a:rPr lang="en-US" b="1" dirty="0">
                <a:solidFill>
                  <a:srgbClr val="000000"/>
                </a:solidFill>
                <a:latin typeface="Calibri" panose="020F0502020204030204" pitchFamily="34" charset="0"/>
              </a:rPr>
              <a:t>FACILITATOR’S NOTE</a:t>
            </a:r>
          </a:p>
          <a:p>
            <a:pPr marL="173821" indent="-173821">
              <a:buFont typeface="Arial" panose="020B0604020202020204" pitchFamily="34" charset="0"/>
              <a:buChar char="•"/>
            </a:pPr>
            <a:r>
              <a:rPr lang="en-US" dirty="0">
                <a:solidFill>
                  <a:srgbClr val="000000"/>
                </a:solidFill>
                <a:latin typeface="Calibri" panose="020F0502020204030204" pitchFamily="34" charset="0"/>
              </a:rPr>
              <a:t>P</a:t>
            </a:r>
            <a:r>
              <a:rPr lang="en-US" b="0" dirty="0">
                <a:solidFill>
                  <a:srgbClr val="000000"/>
                </a:solidFill>
                <a:latin typeface="Calibri" panose="020F0502020204030204" pitchFamily="34" charset="0"/>
              </a:rPr>
              <a:t>articipants are expected to have the </a:t>
            </a:r>
            <a:r>
              <a:rPr lang="en-US" b="1" dirty="0">
                <a:solidFill>
                  <a:srgbClr val="000000"/>
                </a:solidFill>
                <a:latin typeface="Calibri" panose="020F0502020204030204" pitchFamily="34" charset="0"/>
              </a:rPr>
              <a:t>Participant Resource Manual </a:t>
            </a:r>
            <a:r>
              <a:rPr lang="en-US" b="0" dirty="0">
                <a:solidFill>
                  <a:srgbClr val="000000"/>
                </a:solidFill>
                <a:latin typeface="Calibri" panose="020F0502020204030204" pitchFamily="34" charset="0"/>
              </a:rPr>
              <a:t>available for every session.</a:t>
            </a:r>
          </a:p>
          <a:p>
            <a:pPr marL="36488"/>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MATERIALS NEEDED</a:t>
            </a:r>
          </a:p>
          <a:p>
            <a:pPr defTabSz="955035">
              <a:defRPr/>
            </a:pPr>
            <a:r>
              <a:rPr lang="en-US" kern="1200" dirty="0">
                <a:solidFill>
                  <a:srgbClr val="000000"/>
                </a:solidFill>
                <a:effectLst/>
                <a:latin typeface="Calibri" panose="020F0502020204030204" pitchFamily="34" charset="0"/>
                <a:ea typeface="+mn-ea"/>
                <a:cs typeface="+mn-cs"/>
              </a:rPr>
              <a:t>You will need the following if conducting the session in the classroom:</a:t>
            </a:r>
          </a:p>
          <a:p>
            <a:pPr marL="179069" indent="-179069" defTabSz="955035">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mn-cs"/>
              </a:rPr>
              <a:t>A screen and projector</a:t>
            </a:r>
            <a:r>
              <a:rPr lang="en-US" dirty="0">
                <a:solidFill>
                  <a:srgbClr val="000000"/>
                </a:solidFill>
                <a:latin typeface="Calibri" panose="020F0502020204030204" pitchFamily="34" charset="0"/>
                <a:cs typeface="+mn-cs"/>
              </a:rPr>
              <a:t> </a:t>
            </a:r>
            <a:r>
              <a:rPr lang="en-US" kern="1200" dirty="0">
                <a:solidFill>
                  <a:srgbClr val="000000"/>
                </a:solidFill>
                <a:effectLst/>
                <a:latin typeface="Calibri" panose="020F0502020204030204" pitchFamily="34" charset="0"/>
                <a:ea typeface="+mn-ea"/>
                <a:cs typeface="+mn-cs"/>
              </a:rPr>
              <a:t>(</a:t>
            </a:r>
            <a:r>
              <a:rPr lang="en-US" dirty="0">
                <a:solidFill>
                  <a:srgbClr val="000000"/>
                </a:solidFill>
                <a:latin typeface="Calibri" panose="020F0502020204030204" pitchFamily="34" charset="0"/>
                <a:cs typeface="+mn-cs"/>
              </a:rPr>
              <a:t>t</a:t>
            </a:r>
            <a:r>
              <a:rPr lang="en-US" kern="1200" dirty="0">
                <a:solidFill>
                  <a:srgbClr val="000000"/>
                </a:solidFill>
                <a:effectLst/>
                <a:latin typeface="Calibri" panose="020F0502020204030204" pitchFamily="34" charset="0"/>
                <a:ea typeface="+mn-ea"/>
                <a:cs typeface="+mn-cs"/>
              </a:rPr>
              <a:t>est before the session with the computer and cables you will use)</a:t>
            </a:r>
          </a:p>
          <a:p>
            <a:pPr marL="179069" indent="-179069" defTabSz="955035">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mn-cs"/>
              </a:rPr>
              <a:t>A flipchart or whiteboard and markers for several of the activities. A flipchart with a sticky backing on each sheet may be useful </a:t>
            </a:r>
            <a:r>
              <a:rPr lang="en-US" dirty="0">
                <a:solidFill>
                  <a:srgbClr val="000000"/>
                </a:solidFill>
                <a:latin typeface="Calibri" panose="020F0502020204030204" pitchFamily="34" charset="0"/>
                <a:cs typeface="+mn-cs"/>
              </a:rPr>
              <a:t>and will allow </a:t>
            </a:r>
            <a:r>
              <a:rPr lang="en-US" kern="1200" dirty="0">
                <a:solidFill>
                  <a:srgbClr val="000000"/>
                </a:solidFill>
                <a:effectLst/>
                <a:latin typeface="Calibri" panose="020F0502020204030204" pitchFamily="34" charset="0"/>
                <a:ea typeface="+mn-ea"/>
                <a:cs typeface="+mn-cs"/>
              </a:rPr>
              <a:t>you </a:t>
            </a:r>
            <a:r>
              <a:rPr lang="en-US" dirty="0">
                <a:solidFill>
                  <a:srgbClr val="000000"/>
                </a:solidFill>
                <a:latin typeface="Calibri" panose="020F0502020204030204" pitchFamily="34" charset="0"/>
                <a:cs typeface="+mn-cs"/>
              </a:rPr>
              <a:t>to </a:t>
            </a:r>
            <a:r>
              <a:rPr lang="en-US" kern="1200" dirty="0">
                <a:solidFill>
                  <a:srgbClr val="000000"/>
                </a:solidFill>
                <a:effectLst/>
                <a:latin typeface="Calibri" panose="020F0502020204030204" pitchFamily="34" charset="0"/>
                <a:ea typeface="+mn-ea"/>
                <a:cs typeface="+mn-cs"/>
              </a:rPr>
              <a:t>post completed flipchart sheets on the wall for reference.</a:t>
            </a:r>
          </a:p>
          <a:p>
            <a:pPr marL="179069" indent="-179069" defTabSz="955035">
              <a:buFont typeface="Arial" panose="020B0604020202020204" pitchFamily="34" charset="0"/>
              <a:buChar char="•"/>
              <a:defRPr/>
            </a:pPr>
            <a:r>
              <a:rPr lang="en-US" dirty="0">
                <a:solidFill>
                  <a:srgbClr val="000000"/>
                </a:solidFill>
                <a:latin typeface="Calibri" panose="020F0502020204030204" pitchFamily="34" charset="0"/>
                <a:cs typeface="Times New Roman" panose="02020603050405020304" pitchFamily="18" charset="0"/>
              </a:rPr>
              <a:t>Name tent cards (use the name tent cards made during the Introduction and Welcome theme)</a:t>
            </a:r>
          </a:p>
          <a:p>
            <a:pPr marL="179069" indent="-179069" defTabSz="955035">
              <a:buFont typeface="Arial" panose="020B0604020202020204" pitchFamily="34" charset="0"/>
              <a:buChar char="•"/>
              <a:defRPr/>
            </a:pPr>
            <a:endParaRPr lang="en-US" kern="1200" dirty="0">
              <a:solidFill>
                <a:srgbClr val="000000"/>
              </a:solidFill>
              <a:effectLst/>
              <a:latin typeface="Calibri" panose="020F0502020204030204" pitchFamily="34" charset="0"/>
              <a:ea typeface="+mn-ea"/>
              <a:cs typeface="Times New Roman" panose="02020603050405020304" pitchFamily="18" charset="0"/>
            </a:endParaRPr>
          </a:p>
          <a:p>
            <a:pPr defTabSz="955035">
              <a:defRPr/>
            </a:pPr>
            <a:r>
              <a:rPr lang="en-US" kern="1200" dirty="0">
                <a:solidFill>
                  <a:srgbClr val="000000"/>
                </a:solidFill>
                <a:effectLst/>
                <a:latin typeface="Calibri" panose="020F0502020204030204" pitchFamily="34" charset="0"/>
                <a:ea typeface="+mn-ea"/>
                <a:cs typeface="+mn-cs"/>
              </a:rPr>
              <a:t>You will need the following if conducting the session via a remote platform:</a:t>
            </a:r>
          </a:p>
          <a:p>
            <a:pPr marL="169414" indent="-169414" defTabSz="955035">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mn-cs"/>
              </a:rPr>
              <a:t>Access to a strong internet connection</a:t>
            </a:r>
          </a:p>
          <a:p>
            <a:pPr marL="169414" indent="-169414" defTabSz="955035">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mn-cs"/>
              </a:rPr>
              <a:t>A back-up plan in the event your internet and/or computer do not work</a:t>
            </a:r>
          </a:p>
          <a:p>
            <a:pPr marL="169414" indent="-169414" defTabSz="955035">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mn-cs"/>
              </a:rPr>
              <a:t>A computer that has the ability to connect to a remote platform- Zoom is recommended</a:t>
            </a:r>
          </a:p>
          <a:p>
            <a:pPr lvl="0">
              <a:defRPr/>
            </a:pP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b="1" dirty="0">
                <a:solidFill>
                  <a:srgbClr val="000000"/>
                </a:solidFill>
                <a:latin typeface="Calibri" panose="020F0502020204030204" pitchFamily="34" charset="0"/>
                <a:ea typeface="Calibri" panose="020F0502020204030204" pitchFamily="34" charset="0"/>
              </a:rPr>
              <a:t>HANDOUTS</a:t>
            </a:r>
          </a:p>
          <a:p>
            <a:pPr defTabSz="927044">
              <a:defRPr/>
            </a:pPr>
            <a:r>
              <a:rPr lang="en-US" dirty="0">
                <a:solidFill>
                  <a:srgbClr val="000000"/>
                </a:solidFill>
                <a:latin typeface="Calibri" panose="020F0502020204030204" pitchFamily="34" charset="0"/>
              </a:rPr>
              <a:t>Have the following handouts accessible. Participants will have all handouts listed below in their </a:t>
            </a:r>
            <a:r>
              <a:rPr lang="en-US" b="1" dirty="0">
                <a:solidFill>
                  <a:srgbClr val="000000"/>
                </a:solidFill>
                <a:latin typeface="Calibri" panose="020F0502020204030204" pitchFamily="34" charset="0"/>
              </a:rPr>
              <a:t>Participant Resource Manual</a:t>
            </a:r>
            <a:r>
              <a:rPr lang="en-US" dirty="0">
                <a:solidFill>
                  <a:srgbClr val="000000"/>
                </a:solidFill>
                <a:latin typeface="Calibri" panose="020F0502020204030204" pitchFamily="34" charset="0"/>
              </a:rPr>
              <a:t>.</a:t>
            </a:r>
            <a:r>
              <a:rPr lang="en-US" b="0" kern="1200" dirty="0">
                <a:solidFill>
                  <a:srgbClr val="000000"/>
                </a:solidFill>
                <a:effectLst/>
                <a:latin typeface="Calibri" panose="020F0502020204030204" pitchFamily="34" charset="0"/>
                <a:cs typeface="+mn-cs"/>
              </a:rPr>
              <a:t> </a:t>
            </a:r>
            <a:endParaRPr lang="en-US"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81151" indent="-181151">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Handout #1: Key Points: Right-Time Video on Sexual Trauma </a:t>
            </a:r>
          </a:p>
          <a:p>
            <a:pPr marL="181151" indent="-181151">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Handout #2: Abuse Reports and </a:t>
            </a:r>
            <a:r>
              <a:rPr lang="en-US"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False Allegations: How to Protect Yourself and Respond</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81151" indent="-181151">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Handout #3: House Rules for Sexual Safety </a:t>
            </a:r>
          </a:p>
          <a:p>
            <a:pPr marL="181151" indent="-181151">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Handout #4: Interrupted Sexual Development</a:t>
            </a:r>
          </a:p>
          <a:p>
            <a:pPr>
              <a:buFont typeface="Arial" panose="020B0604020202020204" pitchFamily="34" charset="0"/>
              <a:buNone/>
            </a:pPr>
            <a:endParaRPr lang="en-US" b="1" dirty="0">
              <a:solidFill>
                <a:srgbClr val="000000"/>
              </a:solidFill>
              <a:latin typeface="Calibri" panose="020F0502020204030204" pitchFamily="34" charset="0"/>
            </a:endParaRPr>
          </a:p>
          <a:p>
            <a:pPr>
              <a:buFont typeface="Arial" panose="020B0604020202020204" pitchFamily="34" charset="0"/>
              <a:buNone/>
            </a:pPr>
            <a:r>
              <a:rPr lang="en-US" b="1" dirty="0">
                <a:solidFill>
                  <a:srgbClr val="000000"/>
                </a:solidFill>
                <a:latin typeface="Calibri" panose="020F0502020204030204" pitchFamily="34" charset="0"/>
              </a:rPr>
              <a:t>VIDEOS and PODCASTS</a:t>
            </a:r>
          </a:p>
          <a:p>
            <a:pPr marL="0" lvl="1">
              <a:defRPr/>
            </a:pPr>
            <a:r>
              <a:rPr lang="en-US" dirty="0">
                <a:solidFill>
                  <a:srgbClr val="000000"/>
                </a:solidFill>
                <a:latin typeface="Calibri" panose="020F0502020204030204" pitchFamily="34" charset="0"/>
                <a:cs typeface="Times New Roman" panose="02020603050405020304" pitchFamily="18" charset="0"/>
              </a:rPr>
              <a:t>Before the day you facilitate this class, decide how you will show/play the media items, review any specific instructions for the theme, and do a test drive. You may wish to set up the media to the start point. Videos can be found on the NTDC website or CapLEARN. </a:t>
            </a:r>
            <a:r>
              <a:rPr lang="en-US" dirty="0">
                <a:solidFill>
                  <a:srgbClr val="000000"/>
                </a:solidFill>
                <a:latin typeface="Calibri" panose="020F0502020204030204" pitchFamily="34" charset="0"/>
              </a:rPr>
              <a:t>(https://learn.childwelfare.gov/) or NTDC website (</a:t>
            </a:r>
            <a:r>
              <a:rPr lang="en-US" dirty="0">
                <a:solidFill>
                  <a:srgbClr val="000000"/>
                </a:solidFill>
                <a:latin typeface="Calibri" panose="020F0502020204030204" pitchFamily="34" charset="0"/>
                <a:hlinkClick r:id="rId3"/>
              </a:rPr>
              <a:t>https://ntdcportal.org/</a:t>
            </a:r>
            <a:r>
              <a:rPr lang="en-US" dirty="0">
                <a:solidFill>
                  <a:srgbClr val="000000"/>
                </a:solidFill>
                <a:latin typeface="Calibri" panose="020F0502020204030204" pitchFamily="34" charset="0"/>
              </a:rPr>
              <a:t>).</a:t>
            </a:r>
            <a:endPar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lvl="1">
              <a:defRPr/>
            </a:pPr>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following media will be used for this theme: </a:t>
            </a:r>
          </a:p>
          <a:p>
            <a:pPr marL="177803" lvl="1" indent="-177803">
              <a:buFont typeface="Arial" panose="020B0604020202020204" pitchFamily="34" charset="0"/>
              <a:buChar char="•"/>
              <a:defRP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NTDC Right-Time Video on Sexual Trauma (17 minutes)</a:t>
            </a:r>
          </a:p>
          <a:p>
            <a:endPar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EVALUATION</a:t>
            </a:r>
          </a:p>
          <a:p>
            <a:r>
              <a:rPr lang="en-US"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There is a pre- and post-survey available for every theme. If the facilitator wants to use these evaluation tools, they will need to be downloaded from the NTDC website or CapLEARN and provided to participants. Participants will need to complete the pre-survey prior to the theme and the post-survey upon completion of the theme. If conducting the class on a remote platform, the facilitator will need to put the surveys into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an</a:t>
            </a:r>
            <a:r>
              <a:rPr lang="en-US"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 online format such as survey monkey.</a:t>
            </a:r>
          </a:p>
          <a:p>
            <a:pPr marL="0" lvl="1"/>
            <a:endParaRPr lang="en-US" dirty="0">
              <a:solidFill>
                <a:srgbClr val="000000"/>
              </a:solidFill>
              <a:latin typeface="Calibri" panose="020F0502020204030204" pitchFamily="34" charset="0"/>
              <a:cs typeface="Times New Roman" panose="02020603050405020304" pitchFamily="18" charset="0"/>
            </a:endParaRPr>
          </a:p>
          <a:p>
            <a:pPr marL="0" lvl="1"/>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185A570-1F2F-7241-B7A3-228C8C8DFCD6}"/>
              </a:ext>
            </a:extLst>
          </p:cNvPr>
          <p:cNvSpPr/>
          <p:nvPr/>
        </p:nvSpPr>
        <p:spPr>
          <a:xfrm>
            <a:off x="731520" y="698842"/>
            <a:ext cx="3493903" cy="374554"/>
          </a:xfrm>
          <a:prstGeom prst="rect">
            <a:avLst/>
          </a:prstGeom>
        </p:spPr>
        <p:txBody>
          <a:bodyPr wrap="none" lIns="96614" tIns="48306" rIns="96614" bIns="48306">
            <a:spAutoFit/>
          </a:bodyPr>
          <a:lstStyle/>
          <a:p>
            <a:r>
              <a:rPr lang="en-US" dirty="0">
                <a:solidFill>
                  <a:srgbClr val="183250"/>
                </a:solidFill>
                <a:latin typeface="Arial Rounded MT Bold" panose="020F0704030504030204" pitchFamily="34" charset="77"/>
              </a:rPr>
              <a:t>MATERIALS AND HANDOUTS</a:t>
            </a:r>
          </a:p>
        </p:txBody>
      </p:sp>
      <p:sp>
        <p:nvSpPr>
          <p:cNvPr id="7" name="Slide Number Placeholder 6">
            <a:extLst>
              <a:ext uri="{FF2B5EF4-FFF2-40B4-BE49-F238E27FC236}">
                <a16:creationId xmlns:a16="http://schemas.microsoft.com/office/drawing/2014/main" id="{CF089E85-71C3-F74C-89D6-642FAF63A26F}"/>
              </a:ext>
            </a:extLst>
          </p:cNvPr>
          <p:cNvSpPr>
            <a:spLocks noGrp="1"/>
          </p:cNvSpPr>
          <p:nvPr>
            <p:ph type="sldNum" sz="quarter" idx="5"/>
          </p:nvPr>
        </p:nvSpPr>
        <p:spPr>
          <a:xfrm>
            <a:off x="6828980" y="9119476"/>
            <a:ext cx="484529" cy="481726"/>
          </a:xfrm>
          <a:prstGeom prst="rect">
            <a:avLst/>
          </a:prstGeom>
        </p:spPr>
        <p:txBody>
          <a:bodyPr vert="horz" lIns="96614" tIns="48306" rIns="96614" bIns="48306" rtlCol="0" anchor="ctr" anchorCtr="0"/>
          <a:lstStyle>
            <a:lvl1pPr algn="ctr">
              <a:defRPr sz="1000">
                <a:solidFill>
                  <a:schemeClr val="bg1"/>
                </a:solidFill>
              </a:defRPr>
            </a:lvl1pPr>
          </a:lstStyle>
          <a:p>
            <a:fld id="{3B90169C-AFAA-4B3F-91CC-5EC03E22AE25}" type="slidenum">
              <a:rPr lang="en-US" smtClean="0"/>
              <a:pPr/>
              <a:t>3</a:t>
            </a:fld>
            <a:endParaRPr lang="en-US" dirty="0"/>
          </a:p>
        </p:txBody>
      </p:sp>
    </p:spTree>
    <p:extLst>
      <p:ext uri="{BB962C8B-B14F-4D97-AF65-F5344CB8AC3E}">
        <p14:creationId xmlns:p14="http://schemas.microsoft.com/office/powerpoint/2010/main" val="339171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2" y="4620579"/>
            <a:ext cx="5852160" cy="4354745"/>
          </a:xfrm>
        </p:spPr>
        <p:txBody>
          <a:bodyPr/>
          <a:lstStyle/>
          <a:p>
            <a:r>
              <a:rPr lang="en-US" b="1" dirty="0">
                <a:latin typeface="+mn-lt"/>
              </a:rPr>
              <a:t>PARAPHRASE</a:t>
            </a:r>
          </a:p>
          <a:p>
            <a:r>
              <a:rPr lang="en-US" b="0" dirty="0">
                <a:latin typeface="+mn-lt"/>
              </a:rPr>
              <a:t>Now, let’s spend some time putting some of the things we have been talking about together with a case study.</a:t>
            </a:r>
          </a:p>
          <a:p>
            <a:endParaRPr lang="en-US" b="0" dirty="0">
              <a:latin typeface="+mn-lt"/>
            </a:endParaRPr>
          </a:p>
          <a:p>
            <a:r>
              <a:rPr lang="en-US" b="1" dirty="0">
                <a:latin typeface="+mn-lt"/>
              </a:rPr>
              <a:t>DO</a:t>
            </a:r>
          </a:p>
          <a:p>
            <a:r>
              <a:rPr lang="en-US" b="0" dirty="0">
                <a:latin typeface="+mn-lt"/>
              </a:rPr>
              <a:t>Read the case study on the slide or ask for a volunteer to read it. </a:t>
            </a:r>
          </a:p>
          <a:p>
            <a:endParaRPr lang="en-US" b="0" dirty="0">
              <a:latin typeface="+mn-lt"/>
            </a:endParaRPr>
          </a:p>
          <a:p>
            <a:pPr defTabSz="937783"/>
            <a:r>
              <a:rPr lang="en-US" b="1" dirty="0">
                <a:latin typeface="+mn-lt"/>
              </a:rPr>
              <a:t>PARAPHRASE</a:t>
            </a:r>
          </a:p>
          <a:p>
            <a:pPr>
              <a:lnSpc>
                <a:spcPct val="115000"/>
              </a:lnSpc>
            </a:pPr>
            <a:r>
              <a:rPr lang="en-US" b="0" dirty="0">
                <a:effectLst/>
                <a:latin typeface="+mn-lt"/>
                <a:ea typeface="Calibri" panose="020F0502020204030204" pitchFamily="34" charset="0"/>
                <a:cs typeface="Times New Roman" panose="02020603050405020304" pitchFamily="18" charset="0"/>
              </a:rPr>
              <a:t>In this case, we see a child who is engaging in sexually reactive behavior. The child is imitating what he has seen or what has been done to him.</a:t>
            </a:r>
          </a:p>
          <a:p>
            <a:pPr>
              <a:lnSpc>
                <a:spcPct val="115000"/>
              </a:lnSpc>
            </a:pPr>
            <a:r>
              <a:rPr lang="en-US" b="1" dirty="0">
                <a:effectLst/>
                <a:latin typeface="+mn-lt"/>
                <a:ea typeface="Calibri" panose="020F0502020204030204" pitchFamily="34" charset="0"/>
                <a:cs typeface="Times New Roman" panose="02020603050405020304" pitchFamily="18" charset="0"/>
              </a:rPr>
              <a:t> </a:t>
            </a:r>
          </a:p>
          <a:p>
            <a:pPr>
              <a:lnSpc>
                <a:spcPct val="115000"/>
              </a:lnSpc>
            </a:pPr>
            <a:r>
              <a:rPr lang="en-US" b="0" dirty="0">
                <a:effectLst/>
                <a:latin typeface="+mn-lt"/>
                <a:ea typeface="Calibri" panose="020F0502020204030204" pitchFamily="34" charset="0"/>
                <a:cs typeface="Times New Roman" panose="02020603050405020304" pitchFamily="18" charset="0"/>
              </a:rPr>
              <a:t>Distinguishing Characteristics of Sexually Reactive Behavior can include: </a:t>
            </a:r>
          </a:p>
          <a:p>
            <a:pPr marL="171450" indent="-171450">
              <a:lnSpc>
                <a:spcPct val="115000"/>
              </a:lnSpc>
              <a:buFont typeface="Arial" panose="020B0604020202020204" pitchFamily="34" charset="0"/>
              <a:buChar char="•"/>
              <a:tabLst>
                <a:tab pos="234446" algn="l"/>
              </a:tabLst>
            </a:pPr>
            <a:r>
              <a:rPr lang="en-US" dirty="0">
                <a:effectLst/>
                <a:latin typeface="+mn-lt"/>
                <a:ea typeface="Calibri" panose="020F0502020204030204" pitchFamily="34" charset="0"/>
                <a:cs typeface="Times New Roman" panose="02020603050405020304" pitchFamily="18" charset="0"/>
              </a:rPr>
              <a:t>Child has usually been sexually abused </a:t>
            </a:r>
            <a:r>
              <a:rPr lang="en-US" u="sng" dirty="0">
                <a:effectLst/>
                <a:latin typeface="+mn-lt"/>
                <a:ea typeface="Calibri" panose="020F0502020204030204" pitchFamily="34" charset="0"/>
                <a:cs typeface="Times New Roman" panose="02020603050405020304" pitchFamily="18" charset="0"/>
              </a:rPr>
              <a:t>or</a:t>
            </a:r>
            <a:r>
              <a:rPr lang="en-US" dirty="0">
                <a:effectLst/>
                <a:latin typeface="+mn-lt"/>
                <a:ea typeface="Calibri" panose="020F0502020204030204" pitchFamily="34" charset="0"/>
                <a:cs typeface="Times New Roman" panose="02020603050405020304" pitchFamily="18" charset="0"/>
              </a:rPr>
              <a:t> been exposed to a sexually stimulating experience.</a:t>
            </a:r>
          </a:p>
          <a:p>
            <a:pPr marL="171450" indent="-171450">
              <a:lnSpc>
                <a:spcPct val="115000"/>
              </a:lnSpc>
              <a:buFont typeface="Arial" panose="020B0604020202020204" pitchFamily="34" charset="0"/>
              <a:buChar char="•"/>
              <a:tabLst>
                <a:tab pos="234446" algn="l"/>
              </a:tabLst>
            </a:pPr>
            <a:r>
              <a:rPr lang="en-US" dirty="0">
                <a:effectLst/>
                <a:latin typeface="+mn-lt"/>
                <a:ea typeface="Calibri" panose="020F0502020204030204" pitchFamily="34" charset="0"/>
                <a:cs typeface="Times New Roman" panose="02020603050405020304" pitchFamily="18" charset="0"/>
              </a:rPr>
              <a:t>Child may feel deep shame, guilt and pervasive anxiety regarding sexuality </a:t>
            </a:r>
          </a:p>
          <a:p>
            <a:pPr marL="171450" indent="-171450">
              <a:lnSpc>
                <a:spcPct val="115000"/>
              </a:lnSpc>
              <a:buFont typeface="Arial" panose="020B0604020202020204" pitchFamily="34" charset="0"/>
              <a:buChar char="•"/>
              <a:tabLst>
                <a:tab pos="234446" algn="l"/>
              </a:tabLst>
            </a:pPr>
            <a:r>
              <a:rPr lang="en-US" dirty="0">
                <a:effectLst/>
                <a:latin typeface="+mn-lt"/>
                <a:ea typeface="Calibri" panose="020F0502020204030204" pitchFamily="34" charset="0"/>
                <a:cs typeface="Times New Roman" panose="02020603050405020304" pitchFamily="18" charset="0"/>
              </a:rPr>
              <a:t>Behavior is not aggressive or hostile, not meant to demean another child.</a:t>
            </a:r>
          </a:p>
          <a:p>
            <a:pPr marL="171450" indent="-171450">
              <a:lnSpc>
                <a:spcPct val="115000"/>
              </a:lnSpc>
              <a:buFont typeface="Arial" panose="020B0604020202020204" pitchFamily="34" charset="0"/>
              <a:buChar char="•"/>
              <a:tabLst>
                <a:tab pos="234446" algn="l"/>
              </a:tabLst>
            </a:pPr>
            <a:r>
              <a:rPr lang="en-US" dirty="0">
                <a:effectLst/>
                <a:latin typeface="+mn-lt"/>
                <a:ea typeface="Calibri" panose="020F0502020204030204" pitchFamily="34" charset="0"/>
                <a:cs typeface="Times New Roman" panose="02020603050405020304" pitchFamily="18" charset="0"/>
              </a:rPr>
              <a:t>Child does not seek out other children to coerce or victimize and does not threaten other children. Instead, child uses influence and persuasion.</a:t>
            </a:r>
          </a:p>
          <a:p>
            <a:pPr marL="171450" indent="-171450">
              <a:lnSpc>
                <a:spcPct val="115000"/>
              </a:lnSpc>
              <a:buFont typeface="Arial" panose="020B0604020202020204" pitchFamily="34" charset="0"/>
              <a:buChar char="•"/>
              <a:tabLst>
                <a:tab pos="234446" algn="l"/>
              </a:tabLst>
            </a:pPr>
            <a:r>
              <a:rPr lang="en-US" dirty="0">
                <a:effectLst/>
                <a:latin typeface="+mn-lt"/>
                <a:ea typeface="Calibri" panose="020F0502020204030204" pitchFamily="34" charset="0"/>
                <a:cs typeface="Times New Roman" panose="02020603050405020304" pitchFamily="18" charset="0"/>
              </a:rPr>
              <a:t>Child may not even be aware that the behavior is inappropriate.</a:t>
            </a:r>
          </a:p>
          <a:p>
            <a:pPr marL="351668" indent="-351668">
              <a:lnSpc>
                <a:spcPct val="115000"/>
              </a:lnSpc>
              <a:buFont typeface="Times New Roman" panose="02020603050405020304" pitchFamily="18" charset="0"/>
              <a:buChar char="•"/>
              <a:tabLst>
                <a:tab pos="234446" algn="l"/>
              </a:tabLst>
            </a:pPr>
            <a:endParaRPr lang="en-US" dirty="0">
              <a:effectLst/>
              <a:latin typeface="+mn-lt"/>
              <a:ea typeface="Calibri" panose="020F0502020204030204" pitchFamily="34" charset="0"/>
              <a:cs typeface="Times New Roman" panose="02020603050405020304" pitchFamily="18" charset="0"/>
            </a:endParaRPr>
          </a:p>
          <a:p>
            <a:pPr>
              <a:lnSpc>
                <a:spcPct val="115000"/>
              </a:lnSpc>
              <a:tabLst>
                <a:tab pos="234446" algn="l"/>
              </a:tabLst>
            </a:pPr>
            <a:r>
              <a:rPr lang="en-US" dirty="0">
                <a:effectLst/>
                <a:latin typeface="+mn-lt"/>
                <a:ea typeface="Calibri" panose="020F0502020204030204" pitchFamily="34" charset="0"/>
                <a:cs typeface="Times New Roman" panose="02020603050405020304" pitchFamily="18" charset="0"/>
              </a:rPr>
              <a:t>Let’s think more about how a parent could respond.</a:t>
            </a:r>
          </a:p>
          <a:p>
            <a:pPr>
              <a:lnSpc>
                <a:spcPct val="115000"/>
              </a:lnSpc>
              <a:tabLst>
                <a:tab pos="234446" algn="l"/>
              </a:tabLst>
            </a:pPr>
            <a:endParaRPr lang="en-US" dirty="0">
              <a:effectLst/>
              <a:latin typeface="+mn-lt"/>
              <a:ea typeface="Calibri" panose="020F0502020204030204" pitchFamily="34" charset="0"/>
              <a:cs typeface="Times New Roman" panose="02020603050405020304" pitchFamily="18" charset="0"/>
            </a:endParaRPr>
          </a:p>
          <a:p>
            <a:pPr>
              <a:lnSpc>
                <a:spcPct val="115000"/>
              </a:lnSpc>
              <a:tabLst>
                <a:tab pos="234446" algn="l"/>
              </a:tabLst>
            </a:pPr>
            <a:r>
              <a:rPr lang="en-US" b="1" dirty="0">
                <a:effectLst/>
                <a:latin typeface="+mn-lt"/>
                <a:ea typeface="Calibri" panose="020F0502020204030204" pitchFamily="34" charset="0"/>
                <a:cs typeface="Times New Roman" panose="02020603050405020304" pitchFamily="18" charset="0"/>
              </a:rPr>
              <a:t>ASK</a:t>
            </a:r>
          </a:p>
          <a:p>
            <a:pPr>
              <a:lnSpc>
                <a:spcPct val="115000"/>
              </a:lnSpc>
            </a:pPr>
            <a:r>
              <a:rPr lang="en-US" dirty="0">
                <a:latin typeface="+mn-lt"/>
                <a:ea typeface="Calibri" panose="020F0502020204030204" pitchFamily="34" charset="0"/>
                <a:cs typeface="Times New Roman" panose="02020603050405020304" pitchFamily="18" charset="0"/>
              </a:rPr>
              <a:t>1. How should the parent who is fostering respond when walking into the room?</a:t>
            </a:r>
          </a:p>
          <a:p>
            <a:pPr>
              <a:lnSpc>
                <a:spcPct val="115000"/>
              </a:lnSpc>
            </a:pPr>
            <a:r>
              <a:rPr lang="en-US" dirty="0">
                <a:latin typeface="+mn-lt"/>
                <a:ea typeface="Calibri" panose="020F0502020204030204" pitchFamily="34" charset="0"/>
                <a:cs typeface="Times New Roman" panose="02020603050405020304" pitchFamily="18" charset="0"/>
              </a:rPr>
              <a:t>Reinforce answers like: </a:t>
            </a:r>
          </a:p>
          <a:p>
            <a:pPr marL="171450" indent="-171450">
              <a:lnSpc>
                <a:spcPct val="115000"/>
              </a:lnSpc>
              <a:buFont typeface="Arial" panose="020B0604020202020204" pitchFamily="34" charset="0"/>
              <a:buChar char="•"/>
            </a:pPr>
            <a:r>
              <a:rPr lang="en-US" dirty="0">
                <a:latin typeface="+mn-lt"/>
                <a:ea typeface="Calibri" panose="020F0502020204030204" pitchFamily="34" charset="0"/>
                <a:cs typeface="Times New Roman" panose="02020603050405020304" pitchFamily="18" charset="0"/>
              </a:rPr>
              <a:t>Stay calm, clearly remind children about house rules about privacy and touching.</a:t>
            </a:r>
          </a:p>
          <a:p>
            <a:pPr>
              <a:lnSpc>
                <a:spcPct val="115000"/>
              </a:lnSpc>
            </a:pPr>
            <a:r>
              <a:rPr lang="en-US" dirty="0">
                <a:latin typeface="+mn-lt"/>
                <a:ea typeface="Calibri" panose="020F0502020204030204" pitchFamily="34" charset="0"/>
                <a:cs typeface="Times New Roman" panose="02020603050405020304" pitchFamily="18" charset="0"/>
              </a:rPr>
              <a:t>	</a:t>
            </a:r>
          </a:p>
          <a:p>
            <a:pPr>
              <a:lnSpc>
                <a:spcPct val="115000"/>
              </a:lnSpc>
            </a:pPr>
            <a:r>
              <a:rPr lang="en-US" dirty="0">
                <a:latin typeface="+mn-lt"/>
                <a:ea typeface="Calibri" panose="020F0502020204030204" pitchFamily="34" charset="0"/>
                <a:cs typeface="Times New Roman" panose="02020603050405020304" pitchFamily="18" charset="0"/>
              </a:rPr>
              <a:t>2. What steps should the parent who is fostering take after handling the immediate situation?</a:t>
            </a:r>
          </a:p>
          <a:p>
            <a:pPr>
              <a:lnSpc>
                <a:spcPct val="115000"/>
              </a:lnSpc>
            </a:pPr>
            <a:r>
              <a:rPr lang="en-US" dirty="0">
                <a:latin typeface="+mn-lt"/>
                <a:ea typeface="Calibri" panose="020F0502020204030204" pitchFamily="34" charset="0"/>
                <a:cs typeface="Times New Roman" panose="02020603050405020304" pitchFamily="18" charset="0"/>
              </a:rPr>
              <a:t>Reinforce answers like:</a:t>
            </a:r>
          </a:p>
          <a:p>
            <a:pPr marL="171450" indent="-171450">
              <a:lnSpc>
                <a:spcPct val="115000"/>
              </a:lnSpc>
              <a:buFont typeface="Arial" panose="020B0604020202020204" pitchFamily="34" charset="0"/>
              <a:buChar char="•"/>
            </a:pPr>
            <a:r>
              <a:rPr lang="en-US" dirty="0">
                <a:latin typeface="+mn-lt"/>
                <a:ea typeface="Calibri" panose="020F0502020204030204" pitchFamily="34" charset="0"/>
                <a:cs typeface="Times New Roman" panose="02020603050405020304" pitchFamily="18" charset="0"/>
              </a:rPr>
              <a:t>Follow up individually with each child letting them know that you care about them and have rules that keep everyone safe.</a:t>
            </a:r>
          </a:p>
          <a:p>
            <a:pPr marL="171450" indent="-171450">
              <a:lnSpc>
                <a:spcPct val="115000"/>
              </a:lnSpc>
              <a:buFont typeface="Arial" panose="020B0604020202020204" pitchFamily="34" charset="0"/>
              <a:buChar char="•"/>
            </a:pPr>
            <a:r>
              <a:rPr lang="en-US" dirty="0">
                <a:latin typeface="+mn-lt"/>
                <a:ea typeface="Calibri" panose="020F0502020204030204" pitchFamily="34" charset="0"/>
                <a:cs typeface="Times New Roman" panose="02020603050405020304" pitchFamily="18" charset="0"/>
              </a:rPr>
              <a:t>Allow each child to share any feelings, concerns about what happened.</a:t>
            </a:r>
          </a:p>
          <a:p>
            <a:pPr marL="171450" indent="-171450">
              <a:lnSpc>
                <a:spcPct val="115000"/>
              </a:lnSpc>
              <a:buFont typeface="Arial" panose="020B0604020202020204" pitchFamily="34" charset="0"/>
              <a:buChar char="•"/>
            </a:pPr>
            <a:r>
              <a:rPr lang="en-US" dirty="0">
                <a:latin typeface="+mn-lt"/>
                <a:ea typeface="Calibri" panose="020F0502020204030204" pitchFamily="34" charset="0"/>
                <a:cs typeface="Times New Roman" panose="02020603050405020304" pitchFamily="18" charset="0"/>
              </a:rPr>
              <a:t>Review and reinforce the house rules with all family members.</a:t>
            </a:r>
          </a:p>
          <a:p>
            <a:pPr>
              <a:lnSpc>
                <a:spcPct val="115000"/>
              </a:lnSpc>
            </a:pPr>
            <a:endParaRPr lang="en-US" dirty="0">
              <a:latin typeface="+mn-lt"/>
              <a:ea typeface="Calibri" panose="020F0502020204030204" pitchFamily="34" charset="0"/>
              <a:cs typeface="Times New Roman" panose="02020603050405020304" pitchFamily="18" charset="0"/>
            </a:endParaRPr>
          </a:p>
          <a:p>
            <a:pPr>
              <a:lnSpc>
                <a:spcPct val="115000"/>
              </a:lnSpc>
            </a:pPr>
            <a:r>
              <a:rPr lang="en-US" dirty="0">
                <a:latin typeface="+mn-lt"/>
                <a:ea typeface="Calibri" panose="020F0502020204030204" pitchFamily="34" charset="0"/>
                <a:cs typeface="Times New Roman" panose="02020603050405020304" pitchFamily="18" charset="0"/>
              </a:rPr>
              <a:t>3. What precautions could the parent who is fostering take to prevent this type of incident from happening again?</a:t>
            </a:r>
          </a:p>
          <a:p>
            <a:pPr marL="171450" indent="-171450">
              <a:lnSpc>
                <a:spcPct val="115000"/>
              </a:lnSpc>
              <a:buFont typeface="Arial" panose="020B0604020202020204" pitchFamily="34" charset="0"/>
              <a:buChar char="•"/>
            </a:pPr>
            <a:r>
              <a:rPr lang="en-US" dirty="0">
                <a:latin typeface="+mn-lt"/>
                <a:ea typeface="Calibri" panose="020F0502020204030204" pitchFamily="34" charset="0"/>
                <a:cs typeface="Times New Roman" panose="02020603050405020304" pitchFamily="18" charset="0"/>
              </a:rPr>
              <a:t>Adding additional supervision. </a:t>
            </a:r>
          </a:p>
          <a:p>
            <a:pPr marL="171450" indent="-171450">
              <a:lnSpc>
                <a:spcPct val="115000"/>
              </a:lnSpc>
              <a:buFont typeface="Arial" panose="020B0604020202020204" pitchFamily="34" charset="0"/>
              <a:buChar char="•"/>
            </a:pPr>
            <a:r>
              <a:rPr lang="en-US" dirty="0">
                <a:latin typeface="+mn-lt"/>
                <a:ea typeface="Calibri" panose="020F0502020204030204" pitchFamily="34" charset="0"/>
                <a:cs typeface="Times New Roman" panose="02020603050405020304" pitchFamily="18" charset="0"/>
              </a:rPr>
              <a:t>Ensuring the children are not in the same room without adult supervision.</a:t>
            </a:r>
          </a:p>
          <a:p>
            <a:pPr marL="171450" indent="-171450">
              <a:lnSpc>
                <a:spcPct val="115000"/>
              </a:lnSpc>
              <a:buFont typeface="Arial" panose="020B0604020202020204" pitchFamily="34" charset="0"/>
              <a:buChar char="•"/>
            </a:pPr>
            <a:r>
              <a:rPr lang="en-US" dirty="0">
                <a:latin typeface="+mn-lt"/>
                <a:ea typeface="Calibri" panose="020F0502020204030204" pitchFamily="34" charset="0"/>
                <a:cs typeface="Times New Roman" panose="02020603050405020304" pitchFamily="18" charset="0"/>
              </a:rPr>
              <a:t>Reviewing the rules about boundaries and privacy and encouraging children to come to you if they are in an uncomfortable situation. </a:t>
            </a:r>
          </a:p>
          <a:p>
            <a:pPr marL="171450" indent="-171450">
              <a:lnSpc>
                <a:spcPct val="115000"/>
              </a:lnSpc>
              <a:buFont typeface="Arial" panose="020B0604020202020204" pitchFamily="34" charset="0"/>
              <a:buChar char="•"/>
            </a:pPr>
            <a:r>
              <a:rPr lang="en-US" dirty="0">
                <a:latin typeface="+mn-lt"/>
                <a:ea typeface="Calibri" panose="020F0502020204030204" pitchFamily="34" charset="0"/>
                <a:cs typeface="Times New Roman" panose="02020603050405020304" pitchFamily="18" charset="0"/>
              </a:rPr>
              <a:t>Letting the caseworker know about the incident and finding out what services and supports can be put into the home. </a:t>
            </a:r>
          </a:p>
          <a:p>
            <a:pPr marL="171450" indent="-171450">
              <a:lnSpc>
                <a:spcPct val="115000"/>
              </a:lnSpc>
              <a:buFont typeface="Arial" panose="020B0604020202020204" pitchFamily="34" charset="0"/>
              <a:buChar char="•"/>
            </a:pPr>
            <a:r>
              <a:rPr lang="en-US" dirty="0">
                <a:latin typeface="+mn-lt"/>
                <a:ea typeface="Calibri" panose="020F0502020204030204" pitchFamily="34" charset="0"/>
                <a:cs typeface="Times New Roman" panose="02020603050405020304" pitchFamily="18" charset="0"/>
              </a:rPr>
              <a:t>Seeking services for Matthew or letting therapist know about the incident if he is in treatment.</a:t>
            </a:r>
          </a:p>
          <a:p>
            <a:pPr defTabSz="948404">
              <a:lnSpc>
                <a:spcPct val="115000"/>
              </a:lnSpc>
              <a:defRPr/>
            </a:pPr>
            <a:endParaRPr lang="en-US" dirty="0">
              <a:latin typeface="+mn-lt"/>
              <a:ea typeface="Calibri" panose="020F0502020204030204" pitchFamily="34" charset="0"/>
              <a:cs typeface="Times New Roman" panose="02020603050405020304" pitchFamily="18" charset="0"/>
            </a:endParaRPr>
          </a:p>
          <a:p>
            <a:pPr defTabSz="948404">
              <a:lnSpc>
                <a:spcPct val="115000"/>
              </a:lnSpc>
              <a:defRPr/>
            </a:pPr>
            <a:r>
              <a:rPr lang="en-US" dirty="0">
                <a:latin typeface="+mn-lt"/>
                <a:ea typeface="Calibri" panose="020F0502020204030204" pitchFamily="34" charset="0"/>
                <a:cs typeface="Times New Roman" panose="02020603050405020304" pitchFamily="18" charset="0"/>
              </a:rPr>
              <a:t>4. Ask participants to think about their house rules. Do they have rules that address this type of potential behavior? Are there any rules they would want to add?</a:t>
            </a:r>
          </a:p>
          <a:p>
            <a:pPr>
              <a:lnSpc>
                <a:spcPct val="115000"/>
              </a:lnSpc>
              <a:tabLst>
                <a:tab pos="234446" algn="l"/>
              </a:tabLst>
            </a:pPr>
            <a:endParaRPr lang="en-US" b="1" dirty="0">
              <a:effectLst/>
              <a:latin typeface="+mn-lt"/>
              <a:ea typeface="Calibri" panose="020F0502020204030204" pitchFamily="34" charset="0"/>
              <a:cs typeface="Times New Roman" panose="02020603050405020304" pitchFamily="18" charset="0"/>
            </a:endParaRPr>
          </a:p>
          <a:p>
            <a:pPr>
              <a:lnSpc>
                <a:spcPct val="115000"/>
              </a:lnSpc>
              <a:tabLst>
                <a:tab pos="234446" algn="l"/>
              </a:tabLst>
            </a:pPr>
            <a:endParaRPr lang="en-US" dirty="0">
              <a:effectLst/>
              <a:latin typeface="+mn-lt"/>
              <a:ea typeface="Calibri" panose="020F0502020204030204" pitchFamily="34" charset="0"/>
              <a:cs typeface="Times New Roman" panose="02020603050405020304" pitchFamily="18" charset="0"/>
            </a:endParaRPr>
          </a:p>
          <a:p>
            <a:pPr>
              <a:lnSpc>
                <a:spcPct val="115000"/>
              </a:lnSpc>
              <a:tabLst>
                <a:tab pos="234446" algn="l"/>
              </a:tabLst>
            </a:pPr>
            <a:r>
              <a:rPr lang="en-US" dirty="0">
                <a:effectLst/>
                <a:latin typeface="+mn-lt"/>
                <a:ea typeface="Calibri" panose="020F0502020204030204" pitchFamily="34" charset="0"/>
                <a:cs typeface="Times New Roman" panose="02020603050405020304" pitchFamily="18" charset="0"/>
              </a:rPr>
              <a:t> A child showing these signs is likely to need the help of a mental health professional. Foster/adoptive parent should discuss these behaviors with a professional to determine the best course of action.</a:t>
            </a:r>
          </a:p>
          <a:p>
            <a:pPr>
              <a:lnSpc>
                <a:spcPct val="115000"/>
              </a:lnSpc>
            </a:pPr>
            <a:r>
              <a:rPr lang="en-US" dirty="0">
                <a:effectLst/>
                <a:latin typeface="+mn-lt"/>
                <a:ea typeface="Calibri" panose="020F0502020204030204" pitchFamily="34" charset="0"/>
                <a:cs typeface="Times New Roman" panose="02020603050405020304" pitchFamily="18" charset="0"/>
              </a:rPr>
              <a:t> </a:t>
            </a:r>
          </a:p>
          <a:p>
            <a:pPr defTabSz="937783"/>
            <a:endParaRPr lang="en-US" b="1" dirty="0">
              <a:latin typeface="+mn-lt"/>
            </a:endParaRPr>
          </a:p>
          <a:p>
            <a:endParaRPr lang="en-US" b="0" dirty="0"/>
          </a:p>
        </p:txBody>
      </p:sp>
      <p:sp>
        <p:nvSpPr>
          <p:cNvPr id="4" name="Slide Number Placeholder 3"/>
          <p:cNvSpPr>
            <a:spLocks noGrp="1"/>
          </p:cNvSpPr>
          <p:nvPr>
            <p:ph type="sldNum" sz="quarter" idx="5"/>
          </p:nvPr>
        </p:nvSpPr>
        <p:spPr/>
        <p:txBody>
          <a:bodyPr/>
          <a:lstStyle/>
          <a:p>
            <a:fld id="{3B90169C-AFAA-4B3F-91CC-5EC03E22AE25}" type="slidenum">
              <a:rPr lang="en-US" smtClean="0"/>
              <a:pPr/>
              <a:t>30</a:t>
            </a:fld>
            <a:endParaRPr lang="en-US" dirty="0"/>
          </a:p>
        </p:txBody>
      </p:sp>
    </p:spTree>
    <p:extLst>
      <p:ext uri="{BB962C8B-B14F-4D97-AF65-F5344CB8AC3E}">
        <p14:creationId xmlns:p14="http://schemas.microsoft.com/office/powerpoint/2010/main" val="30546030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1675"/>
          </a:xfrm>
        </p:spPr>
      </p:sp>
      <p:sp>
        <p:nvSpPr>
          <p:cNvPr id="3" name="Notes Placeholder 2"/>
          <p:cNvSpPr>
            <a:spLocks noGrp="1"/>
          </p:cNvSpPr>
          <p:nvPr>
            <p:ph type="body" idx="1"/>
          </p:nvPr>
        </p:nvSpPr>
        <p:spPr>
          <a:xfrm>
            <a:off x="731522" y="4620580"/>
            <a:ext cx="5852160" cy="4498896"/>
          </a:xfrm>
        </p:spPr>
        <p:txBody>
          <a:bodyPr/>
          <a:lstStyle/>
          <a:p>
            <a:pPr defTabSz="966304">
              <a:defRPr/>
            </a:pPr>
            <a:r>
              <a:rPr lang="en-US" b="1" u="none" kern="1200" dirty="0">
                <a:solidFill>
                  <a:srgbClr val="000000"/>
                </a:solidFill>
                <a:effectLst/>
                <a:latin typeface="Calibri" panose="020F0502020204030204" pitchFamily="34" charset="0"/>
                <a:ea typeface="+mn-ea"/>
                <a:cs typeface="Arial" panose="020B0604020202020204" pitchFamily="34" charset="0"/>
              </a:rPr>
              <a:t>PARAPHRASE</a:t>
            </a:r>
          </a:p>
          <a:p>
            <a:r>
              <a:rPr lang="en-US" b="0" kern="1200" dirty="0">
                <a:solidFill>
                  <a:srgbClr val="000000"/>
                </a:solidFill>
                <a:effectLst/>
                <a:latin typeface="Calibri" panose="020F0502020204030204" pitchFamily="34" charset="0"/>
                <a:ea typeface="+mn-ea"/>
                <a:cs typeface="Arial" panose="020B0604020202020204" pitchFamily="34" charset="0"/>
              </a:rPr>
              <a:t>While it is not always easy to talk about, sexual activity in children, it is another area that’s important for parents who are fostering or adopting to understand. We know that it is typical for children to explore their sexuality. Developmentally typical sexual behaviors in young children include looking at genitals, touching, and masturbation. This type of sexual play typically occurs between children who </a:t>
            </a:r>
            <a:r>
              <a:rPr lang="en-US" dirty="0">
                <a:solidFill>
                  <a:srgbClr val="000000"/>
                </a:solidFill>
                <a:latin typeface="Calibri" panose="020F0502020204030204" pitchFamily="34" charset="0"/>
              </a:rPr>
              <a:t>are friends</a:t>
            </a:r>
            <a:r>
              <a:rPr lang="en-US" b="0" kern="1200" dirty="0">
                <a:solidFill>
                  <a:srgbClr val="000000"/>
                </a:solidFill>
                <a:effectLst/>
                <a:latin typeface="Calibri" panose="020F0502020204030204" pitchFamily="34" charset="0"/>
                <a:ea typeface="+mn-ea"/>
                <a:cs typeface="Arial" panose="020B0604020202020204" pitchFamily="34" charset="0"/>
              </a:rPr>
              <a:t> of similar age, size, and social and emotional development. This kind of play is </a:t>
            </a:r>
            <a:r>
              <a:rPr lang="en-US" dirty="0">
                <a:solidFill>
                  <a:srgbClr val="000000"/>
                </a:solidFill>
                <a:latin typeface="Calibri" panose="020F0502020204030204" pitchFamily="34" charset="0"/>
              </a:rPr>
              <a:t>generally mutual and rooted in curiosity</a:t>
            </a:r>
            <a:r>
              <a:rPr lang="en-US" b="0" kern="1200" dirty="0">
                <a:solidFill>
                  <a:srgbClr val="000000"/>
                </a:solidFill>
                <a:effectLst/>
                <a:latin typeface="Calibri" panose="020F0502020204030204" pitchFamily="34" charset="0"/>
                <a:ea typeface="+mn-ea"/>
                <a:cs typeface="Arial" panose="020B0604020202020204" pitchFamily="34" charset="0"/>
              </a:rPr>
              <a:t>.</a:t>
            </a:r>
          </a:p>
          <a:p>
            <a:endParaRPr lang="en-US" b="0" u="none" kern="1200" dirty="0">
              <a:solidFill>
                <a:srgbClr val="000000"/>
              </a:solidFill>
              <a:effectLst/>
              <a:latin typeface="Calibri" panose="020F0502020204030204" pitchFamily="34" charset="0"/>
              <a:ea typeface="+mn-ea"/>
              <a:cs typeface="Arial" panose="020B0604020202020204" pitchFamily="34" charset="0"/>
            </a:endParaRPr>
          </a:p>
          <a:p>
            <a:r>
              <a:rPr lang="en-US" b="0" kern="1200" dirty="0">
                <a:solidFill>
                  <a:srgbClr val="000000"/>
                </a:solidFill>
                <a:effectLst/>
                <a:latin typeface="Calibri" panose="020F0502020204030204" pitchFamily="34" charset="0"/>
                <a:ea typeface="+mn-ea"/>
                <a:cs typeface="Arial" panose="020B0604020202020204" pitchFamily="34" charset="0"/>
              </a:rPr>
              <a:t>Sexual behaviors that are </a:t>
            </a:r>
            <a:r>
              <a:rPr lang="en-US" b="0" u="sng" kern="1200" dirty="0">
                <a:solidFill>
                  <a:srgbClr val="000000"/>
                </a:solidFill>
                <a:effectLst/>
                <a:latin typeface="Calibri" panose="020F0502020204030204" pitchFamily="34" charset="0"/>
                <a:ea typeface="+mn-ea"/>
                <a:cs typeface="Arial" panose="020B0604020202020204" pitchFamily="34" charset="0"/>
              </a:rPr>
              <a:t>not</a:t>
            </a:r>
            <a:r>
              <a:rPr lang="en-US" b="0" kern="1200" dirty="0">
                <a:solidFill>
                  <a:srgbClr val="000000"/>
                </a:solidFill>
                <a:effectLst/>
                <a:latin typeface="Calibri" panose="020F0502020204030204" pitchFamily="34" charset="0"/>
                <a:ea typeface="+mn-ea"/>
                <a:cs typeface="Arial" panose="020B0604020202020204" pitchFamily="34" charset="0"/>
              </a:rPr>
              <a:t> typical involve children of different ages, sizes, and social and emotional developmental levels. These behaviors can have an aggressive quality, sometimes with the use of threats, or force that may be social or physical, a pattern of inappropriate sexual acts, and secrecy. Problematic behaviors can include compulsive, self-stimulating activity or engaging in widespread sexual interaction with other children. These types of behaviors will require intervention with a mental health professional who specializes in treating children with a history of sexual trauma. </a:t>
            </a:r>
          </a:p>
          <a:p>
            <a:endParaRPr lang="en-US" b="0"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We often won’t know if a child has been exposed to inappropriate sexual material </a:t>
            </a:r>
            <a:r>
              <a:rPr lang="en-US" dirty="0">
                <a:solidFill>
                  <a:srgbClr val="000000"/>
                </a:solidFill>
                <a:latin typeface="Calibri" panose="020F0502020204030204" pitchFamily="34" charset="0"/>
              </a:rPr>
              <a:t>such as </a:t>
            </a:r>
            <a:r>
              <a:rPr lang="en-US" kern="1200" dirty="0">
                <a:solidFill>
                  <a:srgbClr val="000000"/>
                </a:solidFill>
                <a:effectLst/>
                <a:latin typeface="Calibri" panose="020F0502020204030204" pitchFamily="34" charset="0"/>
                <a:ea typeface="+mn-ea"/>
                <a:cs typeface="Arial" panose="020B0604020202020204" pitchFamily="34" charset="0"/>
              </a:rPr>
              <a:t>watching porn, </a:t>
            </a:r>
            <a:r>
              <a:rPr lang="en-US" dirty="0">
                <a:solidFill>
                  <a:srgbClr val="000000"/>
                </a:solidFill>
                <a:latin typeface="Calibri" panose="020F0502020204030204" pitchFamily="34" charset="0"/>
              </a:rPr>
              <a:t>or observing</a:t>
            </a:r>
            <a:r>
              <a:rPr lang="en-US" kern="1200" dirty="0">
                <a:solidFill>
                  <a:srgbClr val="000000"/>
                </a:solidFill>
                <a:effectLst/>
                <a:latin typeface="Calibri" panose="020F0502020204030204" pitchFamily="34" charset="0"/>
                <a:ea typeface="+mn-ea"/>
                <a:cs typeface="Arial" panose="020B0604020202020204" pitchFamily="34" charset="0"/>
              </a:rPr>
              <a:t> adults having sex, or </a:t>
            </a:r>
            <a:r>
              <a:rPr lang="en-US" dirty="0">
                <a:solidFill>
                  <a:srgbClr val="000000"/>
                </a:solidFill>
                <a:latin typeface="Calibri" panose="020F0502020204030204" pitchFamily="34" charset="0"/>
              </a:rPr>
              <a:t>if they have </a:t>
            </a:r>
            <a:r>
              <a:rPr lang="en-US" kern="1200" dirty="0">
                <a:solidFill>
                  <a:srgbClr val="000000"/>
                </a:solidFill>
                <a:effectLst/>
                <a:latin typeface="Calibri" panose="020F0502020204030204" pitchFamily="34" charset="0"/>
                <a:ea typeface="+mn-ea"/>
                <a:cs typeface="Arial" panose="020B0604020202020204" pitchFamily="34" charset="0"/>
              </a:rPr>
              <a:t>been sexually abused, before coming into your home. It is important to know that most children who have a history of sexual trauma, do not engage in these more serious concerning behaviors, but children who have had these experiences may be at a higher risk for having sexual behaviors that are not typical. It does not mean that they will grow up and become sexual offenders, but instead it means that they will need structure that protects them and others in the home. It also means they need to have services put in place to help them manage these behaviors. </a:t>
            </a:r>
          </a:p>
          <a:p>
            <a:endParaRPr lang="en-US" kern="1200" dirty="0">
              <a:solidFill>
                <a:srgbClr val="000000"/>
              </a:solidFill>
              <a:effectLst/>
              <a:latin typeface="Calibri" panose="020F0502020204030204" pitchFamily="34" charset="0"/>
              <a:ea typeface="+mn-ea"/>
              <a:cs typeface="Arial" panose="020B0604020202020204" pitchFamily="34" charset="0"/>
            </a:endParaRPr>
          </a:p>
          <a:p>
            <a:pPr defTabSz="966304">
              <a:defRPr/>
            </a:pPr>
            <a:r>
              <a:rPr lang="en-US" dirty="0">
                <a:solidFill>
                  <a:srgbClr val="000000"/>
                </a:solidFill>
                <a:latin typeface="Calibri" panose="020F0502020204030204" pitchFamily="34" charset="0"/>
              </a:rPr>
              <a:t>Earlier we</a:t>
            </a:r>
            <a:r>
              <a:rPr lang="en-US" kern="1200" dirty="0">
                <a:solidFill>
                  <a:srgbClr val="000000"/>
                </a:solidFill>
                <a:effectLst/>
                <a:latin typeface="Calibri" panose="020F0502020204030204" pitchFamily="34" charset="0"/>
                <a:ea typeface="+mn-ea"/>
                <a:cs typeface="Arial" panose="020B0604020202020204" pitchFamily="34" charset="0"/>
              </a:rPr>
              <a:t> have watched the video from the NTDC Right-Time theme on Sexual Trauma. We encourage </a:t>
            </a:r>
            <a:r>
              <a:rPr lang="en-US" dirty="0">
                <a:solidFill>
                  <a:srgbClr val="000000"/>
                </a:solidFill>
                <a:latin typeface="Calibri" panose="020F0502020204030204" pitchFamily="34" charset="0"/>
              </a:rPr>
              <a:t>you</a:t>
            </a:r>
            <a:r>
              <a:rPr lang="en-US" kern="1200" dirty="0">
                <a:solidFill>
                  <a:srgbClr val="000000"/>
                </a:solidFill>
                <a:effectLst/>
                <a:latin typeface="Calibri" panose="020F0502020204030204" pitchFamily="34" charset="0"/>
                <a:ea typeface="+mn-ea"/>
                <a:cs typeface="Arial" panose="020B0604020202020204" pitchFamily="34" charset="0"/>
              </a:rPr>
              <a:t> to go through the additional information in the Right-Time theme before children are placed in your home so that you are prepared</a:t>
            </a:r>
            <a:r>
              <a:rPr lang="en-US" dirty="0">
                <a:solidFill>
                  <a:srgbClr val="000000"/>
                </a:solidFill>
                <a:latin typeface="Calibri" panose="020F0502020204030204" pitchFamily="34" charset="0"/>
              </a:rPr>
              <a:t> for </a:t>
            </a:r>
            <a:r>
              <a:rPr lang="en-US" kern="1200" dirty="0">
                <a:solidFill>
                  <a:srgbClr val="000000"/>
                </a:solidFill>
                <a:effectLst/>
                <a:latin typeface="Calibri" panose="020F0502020204030204" pitchFamily="34" charset="0"/>
                <a:ea typeface="+mn-ea"/>
                <a:cs typeface="Arial" panose="020B0604020202020204" pitchFamily="34" charset="0"/>
              </a:rPr>
              <a:t>what to </a:t>
            </a:r>
            <a:r>
              <a:rPr lang="en-US" dirty="0">
                <a:solidFill>
                  <a:srgbClr val="000000"/>
                </a:solidFill>
                <a:latin typeface="Calibri" panose="020F0502020204030204" pitchFamily="34" charset="0"/>
              </a:rPr>
              <a:t>look out</a:t>
            </a:r>
            <a:r>
              <a:rPr lang="en-US" kern="1200" dirty="0">
                <a:solidFill>
                  <a:srgbClr val="000000"/>
                </a:solidFill>
                <a:effectLst/>
                <a:latin typeface="Calibri" panose="020F0502020204030204" pitchFamily="34" charset="0"/>
                <a:ea typeface="+mn-ea"/>
                <a:cs typeface="Arial" panose="020B0604020202020204" pitchFamily="34" charset="0"/>
              </a:rPr>
              <a:t> for in regard to sexualized behaviors and how to handle them. For now, know that when a child has sexualized behavior toward others, it does not mean the child is a perpetrator, but rather the child is re-enacting what they have previously experienced or been exposed to. For many, re-enactment is an attempt to make sense of exposure to sexual experiences and in fact, can put them at high risk of further abuse from others. </a:t>
            </a:r>
          </a:p>
          <a:p>
            <a:endParaRPr lang="en-US" kern="1200" dirty="0">
              <a:solidFill>
                <a:srgbClr val="000000"/>
              </a:solidFill>
              <a:effectLst/>
              <a:latin typeface="Calibri" panose="020F0502020204030204" pitchFamily="34" charset="0"/>
              <a:ea typeface="+mn-ea"/>
              <a:cs typeface="Arial" panose="020B0604020202020204" pitchFamily="34" charset="0"/>
            </a:endParaRPr>
          </a:p>
          <a:p>
            <a:endParaRPr lang="en-US" kern="1200" dirty="0">
              <a:solidFill>
                <a:srgbClr val="000000"/>
              </a:solidFill>
              <a:effectLst/>
              <a:latin typeface="Calibri" panose="020F050202020403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defTabSz="966304">
              <a:defRPr/>
            </a:pPr>
            <a:fld id="{3B90169C-AFAA-4B3F-91CC-5EC03E22AE25}" type="slidenum">
              <a:rPr lang="en-US">
                <a:solidFill>
                  <a:prstClr val="white"/>
                </a:solidFill>
                <a:latin typeface="Calibri"/>
              </a:rPr>
              <a:pPr defTabSz="966304">
                <a:defRPr/>
              </a:pPr>
              <a:t>31</a:t>
            </a:fld>
            <a:endParaRPr lang="en-US" dirty="0">
              <a:solidFill>
                <a:prstClr val="white"/>
              </a:solidFill>
              <a:latin typeface="Calibri"/>
            </a:endParaRPr>
          </a:p>
        </p:txBody>
      </p:sp>
    </p:spTree>
    <p:extLst>
      <p:ext uri="{BB962C8B-B14F-4D97-AF65-F5344CB8AC3E}">
        <p14:creationId xmlns:p14="http://schemas.microsoft.com/office/powerpoint/2010/main" val="25819822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1675"/>
          </a:xfrm>
        </p:spPr>
      </p:sp>
      <p:sp>
        <p:nvSpPr>
          <p:cNvPr id="3" name="Notes Placeholder 2"/>
          <p:cNvSpPr>
            <a:spLocks noGrp="1"/>
          </p:cNvSpPr>
          <p:nvPr>
            <p:ph type="body" idx="1"/>
          </p:nvPr>
        </p:nvSpPr>
        <p:spPr>
          <a:xfrm>
            <a:off x="731521" y="4620578"/>
            <a:ext cx="5852160" cy="4141288"/>
          </a:xfrm>
        </p:spPr>
        <p:txBody>
          <a:bodyPr/>
          <a:lstStyle/>
          <a:p>
            <a:pPr defTabSz="966304">
              <a:defRPr/>
            </a:pPr>
            <a:r>
              <a:rPr lang="en-US" b="1" u="none" kern="1200" dirty="0">
                <a:solidFill>
                  <a:srgbClr val="000000"/>
                </a:solidFill>
                <a:effectLst/>
                <a:latin typeface="Calibri" panose="020F0502020204030204" pitchFamily="34" charset="0"/>
                <a:ea typeface="+mn-ea"/>
                <a:cs typeface="Arial" panose="020B0604020202020204" pitchFamily="34" charset="0"/>
              </a:rPr>
              <a:t>PARAPHRASE</a:t>
            </a:r>
          </a:p>
          <a:p>
            <a:r>
              <a:rPr lang="en-US" kern="1200" dirty="0">
                <a:solidFill>
                  <a:srgbClr val="000000"/>
                </a:solidFill>
                <a:effectLst/>
                <a:latin typeface="Calibri" panose="020F0502020204030204" pitchFamily="34" charset="0"/>
                <a:ea typeface="+mn-ea"/>
                <a:cs typeface="Arial" panose="020B0604020202020204" pitchFamily="34" charset="0"/>
              </a:rPr>
              <a:t>As soon as you become aware of sexual behaviors that seem atypical to you, talk to your caseworker and/or mental health professional. It is very important to not shame or blame the child for these behaviors. You may also need to get professionals to help the child process these emotions and to help you set up a home that is safe for the child. Safety and supervision are the first priorities for parents who are fostering or adopting.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If you find yourself in this situation, some specific types of supervision to protect the child are similar to types of rules around structure and supervision that we have been talking about, but additional layers of structure will need to be added to protect everyone. These include:</a:t>
            </a:r>
          </a:p>
          <a:p>
            <a:pPr marL="181182" indent="-181182">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Not leaving the child alone with other children</a:t>
            </a:r>
          </a:p>
          <a:p>
            <a:pPr marL="181182" indent="-181182">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Not sharing bathroom time with other children</a:t>
            </a:r>
          </a:p>
          <a:p>
            <a:pPr marL="181182" indent="-181182">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Not closing bedroom doors</a:t>
            </a:r>
          </a:p>
          <a:p>
            <a:pPr marL="181182" indent="-181182">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Not sharing beds or bedrooms</a:t>
            </a:r>
          </a:p>
          <a:p>
            <a:pPr marL="181182" indent="-181182">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No sleepovers without adult supervision during sleep time</a:t>
            </a:r>
          </a:p>
          <a:p>
            <a:pPr marL="181182" indent="-181182">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Open conversations about personal space and your personal body</a:t>
            </a:r>
          </a:p>
          <a:p>
            <a:pPr marL="181182" indent="-181182">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Alarms on bedroom doors so you can ensure children are staying in their rooms at night </a:t>
            </a:r>
          </a:p>
          <a:p>
            <a:pPr marL="181182" indent="-181182">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Don’t allow children to stay up after parents go to bed.</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a:t>
            </a:r>
          </a:p>
        </p:txBody>
      </p:sp>
      <p:sp>
        <p:nvSpPr>
          <p:cNvPr id="4" name="Slide Number Placeholder 3"/>
          <p:cNvSpPr>
            <a:spLocks noGrp="1"/>
          </p:cNvSpPr>
          <p:nvPr>
            <p:ph type="sldNum" sz="quarter" idx="5"/>
          </p:nvPr>
        </p:nvSpPr>
        <p:spPr/>
        <p:txBody>
          <a:bodyPr/>
          <a:lstStyle/>
          <a:p>
            <a:fld id="{3B90169C-AFAA-4B3F-91CC-5EC03E22AE25}" type="slidenum">
              <a:rPr lang="en-US" smtClean="0"/>
              <a:pPr/>
              <a:t>32</a:t>
            </a:fld>
            <a:endParaRPr lang="en-US" dirty="0"/>
          </a:p>
        </p:txBody>
      </p:sp>
    </p:spTree>
    <p:extLst>
      <p:ext uri="{BB962C8B-B14F-4D97-AF65-F5344CB8AC3E}">
        <p14:creationId xmlns:p14="http://schemas.microsoft.com/office/powerpoint/2010/main" val="19943399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2" y="4620579"/>
            <a:ext cx="5852160" cy="4053865"/>
          </a:xfrm>
        </p:spPr>
        <p:txBody>
          <a:bodyPr/>
          <a:lstStyle/>
          <a:p>
            <a:r>
              <a:rPr lang="en-US" b="1" dirty="0">
                <a:solidFill>
                  <a:srgbClr val="000000"/>
                </a:solidFill>
                <a:latin typeface="Calibri" panose="020F0502020204030204" pitchFamily="34" charset="0"/>
              </a:rPr>
              <a:t>FACILITATOR’S NOTE</a:t>
            </a:r>
          </a:p>
          <a:p>
            <a:r>
              <a:rPr lang="en-US" dirty="0">
                <a:solidFill>
                  <a:srgbClr val="000000"/>
                </a:solidFill>
                <a:latin typeface="Calibri" panose="020F0502020204030204" pitchFamily="34" charset="0"/>
              </a:rPr>
              <a:t>Allow 5 minutes for this section.</a:t>
            </a:r>
            <a:endParaRPr lang="en-US" dirty="0">
              <a:solidFill>
                <a:srgbClr val="000000"/>
              </a:solidFill>
              <a:highlight>
                <a:srgbClr val="FFFF00"/>
              </a:highlight>
              <a:latin typeface="Calibri" panose="020F0502020204030204" pitchFamily="34" charset="0"/>
            </a:endParaRPr>
          </a:p>
          <a:p>
            <a:endParaRPr lang="en-US" dirty="0">
              <a:solidFill>
                <a:srgbClr val="000000"/>
              </a:solidFill>
              <a:latin typeface="Calibri" panose="020F0502020204030204" pitchFamily="34" charset="0"/>
            </a:endParaRPr>
          </a:p>
          <a:p>
            <a:pPr defTabSz="966122">
              <a:defRPr/>
            </a:pPr>
            <a:r>
              <a:rPr lang="en-US" b="1" dirty="0">
                <a:solidFill>
                  <a:srgbClr val="000000"/>
                </a:solidFill>
                <a:latin typeface="Calibri" panose="020F0502020204030204" pitchFamily="34" charset="0"/>
              </a:rPr>
              <a:t>PARAPHRASE</a:t>
            </a:r>
          </a:p>
          <a:p>
            <a:pPr defTabSz="966122">
              <a:defRPr/>
            </a:pPr>
            <a:r>
              <a:rPr lang="en-US" b="0" kern="1200" dirty="0">
                <a:solidFill>
                  <a:srgbClr val="000000"/>
                </a:solidFill>
                <a:effectLst/>
                <a:latin typeface="Calibri" panose="020F0502020204030204" pitchFamily="34" charset="0"/>
                <a:ea typeface="+mn-ea"/>
                <a:cs typeface="Arial" panose="020B0604020202020204" pitchFamily="34" charset="0"/>
              </a:rPr>
              <a:t>Sexual Development, just like other domain’s of human development, is an important part of the developing child, adolescent and adult. It </a:t>
            </a:r>
            <a:r>
              <a:rPr lang="en-US" dirty="0">
                <a:solidFill>
                  <a:srgbClr val="000000"/>
                </a:solidFill>
                <a:latin typeface="Calibri" panose="020F0502020204030204" pitchFamily="34" charset="0"/>
              </a:rPr>
              <a:t>is</a:t>
            </a:r>
            <a:r>
              <a:rPr lang="en-US" b="0" kern="1200" dirty="0">
                <a:solidFill>
                  <a:srgbClr val="000000"/>
                </a:solidFill>
                <a:effectLst/>
                <a:latin typeface="Calibri" panose="020F0502020204030204" pitchFamily="34" charset="0"/>
                <a:ea typeface="+mn-ea"/>
                <a:cs typeface="Arial" panose="020B0604020202020204" pitchFamily="34" charset="0"/>
              </a:rPr>
              <a:t> especially important for children with a history of sexual trauma that we be aware of the messages that we give about sexuality.</a:t>
            </a:r>
          </a:p>
          <a:p>
            <a:pPr defTabSz="966122">
              <a:defRPr/>
            </a:pPr>
            <a:r>
              <a:rPr lang="en-US" b="0" kern="1200" dirty="0">
                <a:solidFill>
                  <a:srgbClr val="000000"/>
                </a:solidFill>
                <a:effectLst/>
                <a:latin typeface="Calibri" panose="020F0502020204030204" pitchFamily="34" charset="0"/>
                <a:ea typeface="+mn-ea"/>
                <a:cs typeface="Arial" panose="020B0604020202020204" pitchFamily="34" charset="0"/>
              </a:rPr>
              <a:t> </a:t>
            </a:r>
          </a:p>
          <a:p>
            <a:pPr marL="171385" indent="-171385" defTabSz="966122">
              <a:buFont typeface="Arial" panose="020B0604020202020204" pitchFamily="34" charset="0"/>
              <a:buChar char="•"/>
              <a:defRPr/>
            </a:pPr>
            <a:endParaRPr lang="en-US" dirty="0">
              <a:solidFill>
                <a:srgbClr val="000000"/>
              </a:solidFill>
              <a:latin typeface="Calibri" panose="020F0502020204030204" pitchFamily="34" charset="0"/>
            </a:endParaRPr>
          </a:p>
          <a:p>
            <a:pPr marL="171385" indent="-171385" defTabSz="966122">
              <a:buFont typeface="Arial" panose="020B0604020202020204" pitchFamily="34" charset="0"/>
              <a:buChar char="•"/>
              <a:defRPr/>
            </a:pPr>
            <a:endParaRPr lang="en-US" dirty="0">
              <a:solidFill>
                <a:srgbClr val="000000"/>
              </a:solidFill>
              <a:latin typeface="Calibri" panose="020F0502020204030204" pitchFamily="34" charset="0"/>
            </a:endParaRPr>
          </a:p>
          <a:p>
            <a:pPr defTabSz="966122">
              <a:defRPr/>
            </a:pPr>
            <a:endParaRPr lang="en-US" b="0" kern="1200" dirty="0">
              <a:solidFill>
                <a:srgbClr val="000000"/>
              </a:solidFill>
              <a:effectLst/>
              <a:latin typeface="Calibri" panose="020F0502020204030204" pitchFamily="34" charset="0"/>
              <a:ea typeface="+mn-ea"/>
              <a:cs typeface="Arial" panose="020B0604020202020204" pitchFamily="34" charset="0"/>
            </a:endParaRPr>
          </a:p>
          <a:p>
            <a:endParaRPr lang="en-US" b="1"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p:txBody>
      </p:sp>
      <p:sp>
        <p:nvSpPr>
          <p:cNvPr id="5" name="Slide Number Placeholder 6">
            <a:extLst>
              <a:ext uri="{FF2B5EF4-FFF2-40B4-BE49-F238E27FC236}">
                <a16:creationId xmlns:a16="http://schemas.microsoft.com/office/drawing/2014/main" id="{B8C07BEE-04AE-D041-83C8-DC330D9F93BA}"/>
              </a:ext>
            </a:extLst>
          </p:cNvPr>
          <p:cNvSpPr>
            <a:spLocks noGrp="1"/>
          </p:cNvSpPr>
          <p:nvPr>
            <p:ph type="sldNum" sz="quarter" idx="5"/>
          </p:nvPr>
        </p:nvSpPr>
        <p:spPr>
          <a:xfrm>
            <a:off x="6828981" y="9119477"/>
            <a:ext cx="484529" cy="481726"/>
          </a:xfrm>
          <a:prstGeom prst="rect">
            <a:avLst/>
          </a:prstGeom>
        </p:spPr>
        <p:txBody>
          <a:bodyPr vert="horz" lIns="96612" tIns="48306" rIns="96612" bIns="48306" rtlCol="0" anchor="ctr" anchorCtr="0"/>
          <a:lstStyle>
            <a:lvl1pPr algn="ctr">
              <a:defRPr sz="1000">
                <a:solidFill>
                  <a:schemeClr val="bg1"/>
                </a:solidFill>
              </a:defRPr>
            </a:lvl1pPr>
          </a:lstStyle>
          <a:p>
            <a:pPr defTabSz="914053">
              <a:defRPr/>
            </a:pPr>
            <a:fld id="{3B90169C-AFAA-4B3F-91CC-5EC03E22AE25}" type="slidenum">
              <a:rPr lang="en-US">
                <a:solidFill>
                  <a:prstClr val="white"/>
                </a:solidFill>
                <a:latin typeface="Calibri"/>
              </a:rPr>
              <a:pPr defTabSz="914053">
                <a:defRPr/>
              </a:pPr>
              <a:t>33</a:t>
            </a:fld>
            <a:endParaRPr lang="en-US" dirty="0">
              <a:solidFill>
                <a:prstClr val="white"/>
              </a:solidFill>
              <a:latin typeface="Calibri"/>
            </a:endParaRPr>
          </a:p>
        </p:txBody>
      </p:sp>
    </p:spTree>
    <p:extLst>
      <p:ext uri="{BB962C8B-B14F-4D97-AF65-F5344CB8AC3E}">
        <p14:creationId xmlns:p14="http://schemas.microsoft.com/office/powerpoint/2010/main" val="17049101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2" y="4620578"/>
            <a:ext cx="5852160" cy="3374244"/>
          </a:xfrm>
        </p:spPr>
        <p:txBody>
          <a:bodyPr/>
          <a:lstStyle/>
          <a:p>
            <a:r>
              <a:rPr lang="en-US" b="1" dirty="0">
                <a:latin typeface="Calibri" panose="020F0502020204030204" pitchFamily="34" charset="0"/>
                <a:cs typeface="Calibri" panose="020F0502020204030204" pitchFamily="34" charset="0"/>
              </a:rPr>
              <a:t>PARAPHRASE</a:t>
            </a:r>
            <a:endParaRPr lang="en-US" b="1" dirty="0"/>
          </a:p>
          <a:p>
            <a:r>
              <a:rPr lang="en-US" dirty="0">
                <a:latin typeface="Calibri" panose="020F0502020204030204" pitchFamily="34" charset="0"/>
                <a:cs typeface="Calibri" panose="020F0502020204030204" pitchFamily="34" charset="0"/>
              </a:rPr>
              <a:t>Healthy sexual development is a normal part of growing up. Parents who are fostering or adopting need to know what healthy sexual development looks like so that they can identify when something may be of concern while also supporting children in their healthy sexual development.</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Let’s do a quick review of </a:t>
            </a:r>
            <a:r>
              <a:rPr lang="en-US" b="0" u="sng" dirty="0">
                <a:latin typeface="Calibri" panose="020F0502020204030204" pitchFamily="34" charset="0"/>
                <a:cs typeface="Calibri" panose="020F0502020204030204" pitchFamily="34" charset="0"/>
              </a:rPr>
              <a:t>Handout #4: Interrupted Sexual Development</a:t>
            </a:r>
            <a:r>
              <a:rPr lang="en-US" b="0" dirty="0">
                <a:latin typeface="Calibri" panose="020F0502020204030204" pitchFamily="34" charset="0"/>
                <a:cs typeface="Calibri" panose="020F0502020204030204" pitchFamily="34" charset="0"/>
              </a:rPr>
              <a:t>. This handout provides useful information on typical healthy sexual development at different ages, the possible effects and indicators of </a:t>
            </a:r>
            <a:r>
              <a:rPr lang="en-US" dirty="0">
                <a:latin typeface="Calibri" panose="020F0502020204030204" pitchFamily="34" charset="0"/>
                <a:cs typeface="Calibri" panose="020F0502020204030204" pitchFamily="34" charset="0"/>
              </a:rPr>
              <a:t>sexual trauma at these ages, and appropriate parental responses that promote healing for a child whose sexual development has been interrupted by trauma. </a:t>
            </a:r>
          </a:p>
          <a:p>
            <a:endParaRPr lang="en-US" b="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Right now, we will review one age group, 7-12 years. </a:t>
            </a:r>
          </a:p>
          <a:p>
            <a:endParaRPr lang="en-US" b="0"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DO</a:t>
            </a:r>
          </a:p>
          <a:p>
            <a:r>
              <a:rPr lang="en-US" b="0" dirty="0">
                <a:latin typeface="Calibri" panose="020F0502020204030204" pitchFamily="34" charset="0"/>
                <a:cs typeface="Calibri" panose="020F0502020204030204" pitchFamily="34" charset="0"/>
              </a:rPr>
              <a:t>Review the content in Handout #4, reviewing the content from left to right in the row titled 7-12 years. After you have reviewed </a:t>
            </a:r>
            <a:r>
              <a:rPr lang="en-US" dirty="0">
                <a:latin typeface="Calibri" panose="020F0502020204030204" pitchFamily="34" charset="0"/>
                <a:cs typeface="Calibri" panose="020F0502020204030204" pitchFamily="34" charset="0"/>
              </a:rPr>
              <a:t>this age group, continue on to next Paraphrase. </a:t>
            </a:r>
            <a:endParaRPr lang="en-US" b="0" dirty="0">
              <a:latin typeface="Calibri" panose="020F0502020204030204" pitchFamily="34" charset="0"/>
              <a:cs typeface="Calibri" panose="020F0502020204030204" pitchFamily="34" charset="0"/>
            </a:endParaRPr>
          </a:p>
          <a:p>
            <a:endParaRPr lang="en-US" b="0" dirty="0">
              <a:latin typeface="Calibri" panose="020F0502020204030204" pitchFamily="34" charset="0"/>
              <a:cs typeface="Calibri" panose="020F0502020204030204" pitchFamily="34" charset="0"/>
            </a:endParaRPr>
          </a:p>
          <a:p>
            <a:pPr defTabSz="937783">
              <a:defRPr/>
            </a:pPr>
            <a:r>
              <a:rPr lang="en-US" b="1" dirty="0">
                <a:latin typeface="+mn-lt"/>
                <a:cs typeface="Calibri" panose="020F0502020204030204" pitchFamily="34" charset="0"/>
              </a:rPr>
              <a:t>PARAPHRASE</a:t>
            </a:r>
            <a:endParaRPr lang="en-US" b="1" dirty="0">
              <a:latin typeface="+mn-lt"/>
            </a:endParaRPr>
          </a:p>
          <a:p>
            <a:r>
              <a:rPr lang="en-US" dirty="0">
                <a:latin typeface="+mn-lt"/>
                <a:cs typeface="Calibri" panose="020F0502020204030204" pitchFamily="34" charset="0"/>
              </a:rPr>
              <a:t>Handout #4 can be a useful resource in the future as it helps us understand healthy sexual development at different ages and what can happen to a child when there is a history of sexual trauma that has interrupted this area of development. The handout also reminds us that when parenting a child with a history of sexual trauma, parents have a big role to play in the child’s healing and getting them back on their track of healthy sexual development by using appropriate parental responses as well as the other safety measures we have been covering</a:t>
            </a:r>
            <a:r>
              <a:rPr lang="en-US" dirty="0">
                <a:latin typeface="Calibri" panose="020F0502020204030204" pitchFamily="34" charset="0"/>
                <a:cs typeface="Calibri" panose="020F0502020204030204" pitchFamily="34" charset="0"/>
              </a:rPr>
              <a:t>. </a:t>
            </a:r>
          </a:p>
          <a:p>
            <a:endParaRPr lang="en-US" b="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34</a:t>
            </a:fld>
            <a:endParaRPr lang="en-US" dirty="0"/>
          </a:p>
        </p:txBody>
      </p:sp>
    </p:spTree>
    <p:extLst>
      <p:ext uri="{BB962C8B-B14F-4D97-AF65-F5344CB8AC3E}">
        <p14:creationId xmlns:p14="http://schemas.microsoft.com/office/powerpoint/2010/main" val="20451401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2" y="4620578"/>
            <a:ext cx="5852160" cy="4369029"/>
          </a:xfrm>
        </p:spPr>
        <p:txBody>
          <a:bodyPr/>
          <a:lstStyle/>
          <a:p>
            <a:r>
              <a:rPr lang="en-US" b="1" dirty="0">
                <a:latin typeface="Calibri" panose="020F0502020204030204" pitchFamily="34" charset="0"/>
                <a:cs typeface="Calibri" panose="020F0502020204030204" pitchFamily="34" charset="0"/>
              </a:rPr>
              <a:t>PARAPHRASE</a:t>
            </a:r>
          </a:p>
          <a:p>
            <a:r>
              <a:rPr lang="en-US" dirty="0">
                <a:latin typeface="Calibri" panose="020F0502020204030204" pitchFamily="34" charset="0"/>
                <a:cs typeface="Calibri" panose="020F0502020204030204" pitchFamily="34" charset="0"/>
              </a:rPr>
              <a:t>Going back to the importance of a trusting parent/child relationship, conversations about sexual identity, boundaries regarding our bodies, and consent are appropriate at any age, and will need to be geared to the developmental age of the child. Laying the foundation with younger children is important to the healthy development of sexual identity as the child grows older. Having these conversations with teens who have had sexual trauma and may never have had guidance in this area, can be challenging. However, it is even more important as they embark on dating, and become vulnerable to exploitation as they move out into the world. Teens, especially those who have experienced abuse, need to be given permission to say “no” to any interaction that makes them feel uncomfortable.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Candid conversations about sexuality, their growing and maturing body, attraction to others, dating, and once again, boundaries, consent and protection of their body, are key to healthy self-identity and prevention of abuse. The video we watched earlier today suggested using books to read about growing, changing bodies and using real words for real body parts. Helping youth by role playing situations they may encounter can give them the language they need and practice to protect themselves from abuse or exploitation. We also want to give children and teens appropriate positive messages about their sexual identity and sexual development, countering negative messages that they may have been given to the child or teen so that they can achieve their potential and fully develop into the person they are and feel positively about it. </a:t>
            </a:r>
          </a:p>
          <a:p>
            <a:endParaRPr lang="en-US"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B90169C-AFAA-4B3F-91CC-5EC03E22AE25}" type="slidenum">
              <a:rPr lang="en-US" smtClean="0"/>
              <a:pPr/>
              <a:t>35</a:t>
            </a:fld>
            <a:endParaRPr lang="en-US" dirty="0"/>
          </a:p>
        </p:txBody>
      </p:sp>
    </p:spTree>
    <p:extLst>
      <p:ext uri="{BB962C8B-B14F-4D97-AF65-F5344CB8AC3E}">
        <p14:creationId xmlns:p14="http://schemas.microsoft.com/office/powerpoint/2010/main" val="15477941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2" y="4620577"/>
            <a:ext cx="5852160" cy="4498896"/>
          </a:xfrm>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FACILITATOR’S NOTE</a:t>
            </a:r>
          </a:p>
          <a:p>
            <a:r>
              <a:rPr lang="en-US" kern="1200" dirty="0">
                <a:solidFill>
                  <a:srgbClr val="000000"/>
                </a:solidFill>
                <a:effectLst/>
                <a:latin typeface="Calibri" panose="020F0502020204030204" pitchFamily="34" charset="0"/>
                <a:ea typeface="+mn-ea"/>
                <a:cs typeface="Arial" panose="020B0604020202020204" pitchFamily="34" charset="0"/>
              </a:rPr>
              <a:t>If time permits, have participants complete this activity in class, allowing 5 minutes. If time is short, explain the activity and ask them to complete it at home.</a:t>
            </a:r>
          </a:p>
          <a:p>
            <a:endParaRPr lang="en-US" kern="1200" dirty="0">
              <a:solidFill>
                <a:srgbClr val="000000"/>
              </a:solidFill>
              <a:effectLst/>
              <a:latin typeface="Calibri" panose="020F0502020204030204" pitchFamily="34" charset="0"/>
              <a:ea typeface="+mn-ea"/>
              <a:cs typeface="Arial" panose="020B0604020202020204" pitchFamily="34" charset="0"/>
            </a:endParaRP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PARAPHRASE</a:t>
            </a:r>
          </a:p>
          <a:p>
            <a:r>
              <a:rPr lang="en-US" kern="1200" dirty="0">
                <a:solidFill>
                  <a:srgbClr val="000000"/>
                </a:solidFill>
                <a:effectLst/>
                <a:latin typeface="Calibri" panose="020F0502020204030204" pitchFamily="34" charset="0"/>
                <a:ea typeface="+mn-ea"/>
                <a:cs typeface="Arial" panose="020B0604020202020204" pitchFamily="34" charset="0"/>
              </a:rPr>
              <a:t>For this reflection exercise, </a:t>
            </a:r>
            <a:r>
              <a:rPr lang="en-US" dirty="0">
                <a:solidFill>
                  <a:srgbClr val="000000"/>
                </a:solidFill>
                <a:latin typeface="Calibri" panose="020F0502020204030204" pitchFamily="34" charset="0"/>
              </a:rPr>
              <a:t>you’ll go to your</a:t>
            </a:r>
            <a:r>
              <a:rPr lang="en-US" kern="1200" dirty="0">
                <a:solidFill>
                  <a:srgbClr val="000000"/>
                </a:solidFill>
                <a:effectLst/>
                <a:latin typeface="Calibri" panose="020F0502020204030204" pitchFamily="34" charset="0"/>
                <a:ea typeface="+mn-ea"/>
                <a:cs typeface="Arial" panose="020B0604020202020204" pitchFamily="34" charset="0"/>
              </a:rPr>
              <a:t> </a:t>
            </a:r>
            <a:r>
              <a:rPr lang="en-US" b="1" kern="1200" dirty="0">
                <a:solidFill>
                  <a:srgbClr val="000000"/>
                </a:solidFill>
                <a:effectLst/>
                <a:latin typeface="Calibri" panose="020F0502020204030204" pitchFamily="34" charset="0"/>
                <a:ea typeface="+mn-ea"/>
                <a:cs typeface="Arial" panose="020B0604020202020204" pitchFamily="34" charset="0"/>
              </a:rPr>
              <a:t>Participant Resource Manual</a:t>
            </a:r>
            <a:r>
              <a:rPr lang="en-US" kern="1200" dirty="0">
                <a:solidFill>
                  <a:srgbClr val="000000"/>
                </a:solidFill>
                <a:effectLst/>
                <a:latin typeface="Calibri" panose="020F0502020204030204" pitchFamily="34" charset="0"/>
                <a:ea typeface="+mn-ea"/>
                <a:cs typeface="Arial" panose="020B0604020202020204" pitchFamily="34" charset="0"/>
              </a:rPr>
              <a:t>. </a:t>
            </a:r>
          </a:p>
          <a:p>
            <a:r>
              <a:rPr lang="en-US" kern="1200" dirty="0">
                <a:solidFill>
                  <a:srgbClr val="000000"/>
                </a:solidFill>
                <a:effectLst/>
                <a:latin typeface="Calibri" panose="020F0502020204030204" pitchFamily="34" charset="0"/>
                <a:ea typeface="+mn-ea"/>
                <a:cs typeface="Arial" panose="020B0604020202020204" pitchFamily="34" charset="0"/>
              </a:rPr>
              <a:t>You will answer the questions on the slide. </a:t>
            </a:r>
          </a:p>
        </p:txBody>
      </p:sp>
      <p:sp>
        <p:nvSpPr>
          <p:cNvPr id="4" name="Slide Number Placeholder 3"/>
          <p:cNvSpPr>
            <a:spLocks noGrp="1"/>
          </p:cNvSpPr>
          <p:nvPr>
            <p:ph type="sldNum" sz="quarter" idx="5"/>
          </p:nvPr>
        </p:nvSpPr>
        <p:spPr>
          <a:xfrm>
            <a:off x="4143589" y="9119476"/>
            <a:ext cx="3169920" cy="481726"/>
          </a:xfrm>
          <a:prstGeom prst="rect">
            <a:avLst/>
          </a:prstGeom>
        </p:spPr>
        <p:txBody>
          <a:bodyPr/>
          <a:lstStyle/>
          <a:p>
            <a:fld id="{3B90169C-AFAA-4B3F-91CC-5EC03E22AE25}" type="slidenum">
              <a:rPr lang="en-US" smtClean="0"/>
              <a:t>36</a:t>
            </a:fld>
            <a:endParaRPr lang="en-US" dirty="0"/>
          </a:p>
        </p:txBody>
      </p:sp>
      <p:sp>
        <p:nvSpPr>
          <p:cNvPr id="6" name="Slide Number Placeholder 6">
            <a:extLst>
              <a:ext uri="{FF2B5EF4-FFF2-40B4-BE49-F238E27FC236}">
                <a16:creationId xmlns:a16="http://schemas.microsoft.com/office/drawing/2014/main" id="{892F1CEB-EDA4-3346-B599-C367402217F0}"/>
              </a:ext>
            </a:extLst>
          </p:cNvPr>
          <p:cNvSpPr txBox="1">
            <a:spLocks/>
          </p:cNvSpPr>
          <p:nvPr/>
        </p:nvSpPr>
        <p:spPr>
          <a:xfrm>
            <a:off x="6828980" y="9119476"/>
            <a:ext cx="484529" cy="481726"/>
          </a:xfrm>
          <a:prstGeom prst="rect">
            <a:avLst/>
          </a:prstGeom>
        </p:spPr>
        <p:txBody>
          <a:bodyPr vert="horz" lIns="96614" tIns="48306" rIns="96614" bIns="48306"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36</a:t>
            </a:fld>
            <a:endParaRPr lang="en-US" dirty="0"/>
          </a:p>
        </p:txBody>
      </p:sp>
    </p:spTree>
    <p:extLst>
      <p:ext uri="{BB962C8B-B14F-4D97-AF65-F5344CB8AC3E}">
        <p14:creationId xmlns:p14="http://schemas.microsoft.com/office/powerpoint/2010/main" val="5099036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kern="1200" dirty="0">
                <a:solidFill>
                  <a:srgbClr val="000000"/>
                </a:solidFill>
                <a:effectLst/>
                <a:latin typeface="Calibri" panose="020F0502020204030204" pitchFamily="34" charset="0"/>
                <a:ea typeface="+mn-ea"/>
                <a:cs typeface="+mn-cs"/>
              </a:rPr>
              <a:t>FACILITATOR’S NOTE</a:t>
            </a:r>
          </a:p>
          <a:p>
            <a:r>
              <a:rPr lang="en-US" b="0" kern="1200" dirty="0">
                <a:solidFill>
                  <a:srgbClr val="000000"/>
                </a:solidFill>
                <a:effectLst/>
                <a:latin typeface="Calibri" panose="020F0502020204030204" pitchFamily="34" charset="0"/>
                <a:ea typeface="+mn-ea"/>
                <a:cs typeface="+mn-cs"/>
              </a:rPr>
              <a:t>Allow 5 minutes for this section.</a:t>
            </a:r>
          </a:p>
          <a:p>
            <a:endParaRPr lang="en-US" b="1" kern="1200" dirty="0">
              <a:solidFill>
                <a:srgbClr val="000000"/>
              </a:solidFill>
              <a:effectLst/>
              <a:latin typeface="Calibri" panose="020F0502020204030204" pitchFamily="34" charset="0"/>
              <a:ea typeface="+mn-ea"/>
              <a:cs typeface="+mn-cs"/>
            </a:endParaRPr>
          </a:p>
          <a:p>
            <a:r>
              <a:rPr lang="en-US" b="1" kern="1200" dirty="0">
                <a:solidFill>
                  <a:srgbClr val="000000"/>
                </a:solidFill>
                <a:effectLst/>
                <a:latin typeface="Calibri" panose="020F0502020204030204" pitchFamily="34" charset="0"/>
                <a:ea typeface="+mn-ea"/>
                <a:cs typeface="+mn-cs"/>
              </a:rPr>
              <a:t>PARAPHRASE</a:t>
            </a:r>
          </a:p>
          <a:p>
            <a:r>
              <a:rPr lang="en-US" b="0" kern="1200" dirty="0">
                <a:solidFill>
                  <a:srgbClr val="000000"/>
                </a:solidFill>
                <a:effectLst/>
                <a:latin typeface="Calibri" panose="020F0502020204030204" pitchFamily="34" charset="0"/>
                <a:ea typeface="+mn-ea"/>
                <a:cs typeface="+mn-cs"/>
              </a:rPr>
              <a:t>It’s time to wrap up. Before we do, I want to briefly highlight some key points from this theme</a:t>
            </a:r>
            <a:r>
              <a:rPr lang="en-US" dirty="0">
                <a:solidFill>
                  <a:srgbClr val="000000"/>
                </a:solidFill>
                <a:latin typeface="Calibri" panose="020F0502020204030204" pitchFamily="34" charset="0"/>
              </a:rPr>
              <a:t>:</a:t>
            </a:r>
          </a:p>
          <a:p>
            <a:pPr marL="367460" lvl="1" indent="-177803">
              <a:buFont typeface="Arial" panose="020B0604020202020204" pitchFamily="34" charset="0"/>
              <a:buChar char="•"/>
            </a:pPr>
            <a:r>
              <a:rPr lang="en-US" dirty="0">
                <a:solidFill>
                  <a:srgbClr val="000000"/>
                </a:solidFill>
                <a:latin typeface="Calibri" panose="020F0502020204030204" pitchFamily="34" charset="0"/>
              </a:rPr>
              <a:t>It’s not unusual for the topic of sexual trauma of children to be uncomfortable to think about or talk about.</a:t>
            </a:r>
          </a:p>
          <a:p>
            <a:pPr marL="367460" lvl="1" indent="-177803">
              <a:buFont typeface="Arial" panose="020B0604020202020204" pitchFamily="34" charset="0"/>
              <a:buChar char="•"/>
            </a:pPr>
            <a:r>
              <a:rPr lang="en-US" dirty="0">
                <a:solidFill>
                  <a:srgbClr val="000000"/>
                </a:solidFill>
                <a:latin typeface="Calibri" panose="020F0502020204030204" pitchFamily="34" charset="0"/>
              </a:rPr>
              <a:t>Because a child can have a history of sexual trauma without it being known by the child welfare system or adoption agency, it is important that all parents who foster or adopt learn about effectively parenting a child with a history of sexual trauma.</a:t>
            </a:r>
          </a:p>
          <a:p>
            <a:pPr marL="367460" lvl="1" indent="-177803">
              <a:buFont typeface="Arial" panose="020B0604020202020204" pitchFamily="34" charset="0"/>
              <a:buChar char="•"/>
            </a:pPr>
            <a:r>
              <a:rPr lang="en-US" dirty="0">
                <a:solidFill>
                  <a:srgbClr val="000000"/>
                </a:solidFill>
                <a:latin typeface="Calibri" panose="020F0502020204030204" pitchFamily="34" charset="0"/>
              </a:rPr>
              <a:t>There are strategies that parents can learn to help ensure sexual safety in the home. </a:t>
            </a:r>
          </a:p>
          <a:p>
            <a:pPr marL="367460" lvl="1" indent="-177803">
              <a:buFont typeface="Arial" panose="020B0604020202020204" pitchFamily="34" charset="0"/>
              <a:buChar char="•"/>
            </a:pPr>
            <a:r>
              <a:rPr lang="en-US" dirty="0">
                <a:solidFill>
                  <a:srgbClr val="000000"/>
                </a:solidFill>
                <a:latin typeface="Calibri" panose="020F0502020204030204" pitchFamily="34" charset="0"/>
              </a:rPr>
              <a:t>Most children who have a history of sexual trauma do not engage in acting out this trauma with others.</a:t>
            </a:r>
          </a:p>
          <a:p>
            <a:pPr marL="367460" lvl="1" indent="-177803">
              <a:buFont typeface="Arial" panose="020B0604020202020204" pitchFamily="34" charset="0"/>
              <a:buChar char="•"/>
            </a:pPr>
            <a:r>
              <a:rPr lang="en-US" dirty="0">
                <a:solidFill>
                  <a:srgbClr val="000000"/>
                </a:solidFill>
                <a:latin typeface="Calibri" panose="020F0502020204030204" pitchFamily="34" charset="0"/>
              </a:rPr>
              <a:t>By learning more about how to effectively parent a child with a history of sexual trauma, parents can create a safe and healing environment for the child.</a:t>
            </a:r>
          </a:p>
          <a:p>
            <a:pPr marL="367460" lvl="1" indent="-177803">
              <a:buFont typeface="Arial" panose="020B0604020202020204" pitchFamily="34" charset="0"/>
              <a:buChar char="•"/>
            </a:pPr>
            <a:endParaRPr lang="en-US" dirty="0">
              <a:solidFill>
                <a:srgbClr val="000000"/>
              </a:solidFill>
              <a:latin typeface="Calibri" panose="020F0502020204030204" pitchFamily="34" charset="0"/>
            </a:endParaRPr>
          </a:p>
          <a:p>
            <a:endParaRPr lang="en-US" b="0" kern="1200" dirty="0">
              <a:solidFill>
                <a:srgbClr val="000000"/>
              </a:solidFill>
              <a:effectLst/>
              <a:latin typeface="Calibri" panose="020F0502020204030204" pitchFamily="34" charset="0"/>
              <a:ea typeface="+mn-ea"/>
              <a:cs typeface="+mn-cs"/>
            </a:endParaRPr>
          </a:p>
        </p:txBody>
      </p:sp>
      <p:sp>
        <p:nvSpPr>
          <p:cNvPr id="5" name="Slide Number Placeholder 6">
            <a:extLst>
              <a:ext uri="{FF2B5EF4-FFF2-40B4-BE49-F238E27FC236}">
                <a16:creationId xmlns:a16="http://schemas.microsoft.com/office/drawing/2014/main" id="{2A30BD58-262C-5946-A085-5C6354702168}"/>
              </a:ext>
            </a:extLst>
          </p:cNvPr>
          <p:cNvSpPr>
            <a:spLocks noGrp="1"/>
          </p:cNvSpPr>
          <p:nvPr>
            <p:ph type="sldNum" sz="quarter" idx="5"/>
          </p:nvPr>
        </p:nvSpPr>
        <p:spPr>
          <a:xfrm>
            <a:off x="6828980" y="9119476"/>
            <a:ext cx="484529" cy="481726"/>
          </a:xfrm>
          <a:prstGeom prst="rect">
            <a:avLst/>
          </a:prstGeom>
        </p:spPr>
        <p:txBody>
          <a:bodyPr vert="horz" lIns="96614" tIns="48306" rIns="96614" bIns="48306" rtlCol="0" anchor="ctr" anchorCtr="0"/>
          <a:lstStyle>
            <a:lvl1pPr algn="ctr">
              <a:defRPr sz="1000">
                <a:solidFill>
                  <a:schemeClr val="bg1"/>
                </a:solidFill>
              </a:defRPr>
            </a:lvl1pPr>
          </a:lstStyle>
          <a:p>
            <a:fld id="{3B90169C-AFAA-4B3F-91CC-5EC03E22AE25}" type="slidenum">
              <a:rPr lang="en-US" smtClean="0"/>
              <a:pPr/>
              <a:t>37</a:t>
            </a:fld>
            <a:endParaRPr lang="en-US" dirty="0"/>
          </a:p>
        </p:txBody>
      </p:sp>
    </p:spTree>
    <p:extLst>
      <p:ext uri="{BB962C8B-B14F-4D97-AF65-F5344CB8AC3E}">
        <p14:creationId xmlns:p14="http://schemas.microsoft.com/office/powerpoint/2010/main" val="3500726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0188" y="841375"/>
            <a:ext cx="4318000" cy="3238500"/>
          </a:xfrm>
        </p:spPr>
      </p:sp>
      <p:sp>
        <p:nvSpPr>
          <p:cNvPr id="3" name="Notes Placeholder 2"/>
          <p:cNvSpPr>
            <a:spLocks noGrp="1"/>
          </p:cNvSpPr>
          <p:nvPr>
            <p:ph type="body" idx="1"/>
          </p:nvPr>
        </p:nvSpPr>
        <p:spPr/>
        <p:txBody>
          <a:bodyPr/>
          <a:lstStyle/>
          <a:p>
            <a:r>
              <a:rPr lang="en-US" b="1" u="none" kern="1200" dirty="0">
                <a:solidFill>
                  <a:srgbClr val="000000"/>
                </a:solidFill>
                <a:effectLst/>
                <a:latin typeface="+mn-lt"/>
                <a:ea typeface="+mn-ea"/>
                <a:cs typeface="+mn-cs"/>
              </a:rPr>
              <a:t>SAY</a:t>
            </a:r>
          </a:p>
          <a:p>
            <a:r>
              <a:rPr lang="en-US" kern="1200" dirty="0">
                <a:solidFill>
                  <a:schemeClr val="tx1"/>
                </a:solidFill>
                <a:effectLst/>
                <a:latin typeface="Calibri" panose="020F0502020204030204" pitchFamily="34" charset="0"/>
                <a:cs typeface="Calibri" panose="020F0502020204030204" pitchFamily="34" charset="0"/>
              </a:rPr>
              <a:t>It is critical that as you go through this journey, you continue to enhance your knowledge and skills. It is important that you continue your own learning by taking advantage of resources that are available to you. This theme has numerous resources that will help you continue to learn more about this topic, including</a:t>
            </a:r>
            <a:r>
              <a:rPr lang="en-US" dirty="0">
                <a:solidFill>
                  <a:srgbClr val="000000"/>
                </a:solidFill>
                <a:latin typeface="Calibri" panose="020F0502020204030204" pitchFamily="34" charset="0"/>
                <a:cs typeface="Calibri" panose="020F0502020204030204" pitchFamily="34" charset="0"/>
              </a:rPr>
              <a:t> an excellent article in the Resource Section titled, </a:t>
            </a:r>
            <a:r>
              <a:rPr lang="en-US" i="1" dirty="0">
                <a:solidFill>
                  <a:srgbClr val="000000"/>
                </a:solidFill>
                <a:latin typeface="Calibri" panose="020F0502020204030204" pitchFamily="34" charset="0"/>
                <a:cs typeface="Calibri" panose="020F0502020204030204" pitchFamily="34" charset="0"/>
              </a:rPr>
              <a:t>Parenting Children or Youth Who Are Sexually Reactive.</a:t>
            </a:r>
          </a:p>
          <a:p>
            <a:r>
              <a:rPr lang="en-US" kern="1200" dirty="0">
                <a:solidFill>
                  <a:schemeClr val="tx1"/>
                </a:solidFill>
                <a:effectLst/>
                <a:latin typeface="Calibri" panose="020F0502020204030204" pitchFamily="34" charset="0"/>
                <a:cs typeface="Calibri" panose="020F0502020204030204" pitchFamily="34" charset="0"/>
              </a:rPr>
              <a:t>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You can also find additional learning resources on this topic in the</a:t>
            </a:r>
            <a:r>
              <a:rPr lang="en-US" kern="1200" dirty="0">
                <a:solidFill>
                  <a:schemeClr val="tx1"/>
                </a:solidFill>
                <a:effectLst/>
                <a:latin typeface="Calibri" panose="020F0502020204030204" pitchFamily="34" charset="0"/>
                <a:cs typeface="Calibri" panose="020F0502020204030204" pitchFamily="34" charset="0"/>
              </a:rPr>
              <a:t> Right-Time Themes under the Sexual Trauma Right-Time. </a:t>
            </a:r>
            <a:endParaRPr lang="en-US" i="1" dirty="0">
              <a:solidFill>
                <a:srgbClr val="000000"/>
              </a:solidFill>
              <a:latin typeface="Calibri" panose="020F0502020204030204" pitchFamily="34" charset="0"/>
              <a:cs typeface="Calibri" panose="020F0502020204030204" pitchFamily="34" charset="0"/>
            </a:endParaRPr>
          </a:p>
          <a:p>
            <a:endParaRPr lang="en-US" dirty="0">
              <a:solidFill>
                <a:schemeClr val="tx1"/>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t>38</a:t>
            </a:fld>
            <a:endParaRPr lang="en-US" dirty="0"/>
          </a:p>
        </p:txBody>
      </p:sp>
    </p:spTree>
    <p:extLst>
      <p:ext uri="{BB962C8B-B14F-4D97-AF65-F5344CB8AC3E}">
        <p14:creationId xmlns:p14="http://schemas.microsoft.com/office/powerpoint/2010/main" val="22305046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2" y="4620580"/>
            <a:ext cx="5852160" cy="4674945"/>
          </a:xfrm>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FACILITATOR'S NOTE</a:t>
            </a:r>
          </a:p>
          <a:p>
            <a:pPr lvl="0">
              <a:defRPr/>
            </a:pPr>
            <a:r>
              <a:rPr lang="en-US" dirty="0">
                <a:solidFill>
                  <a:srgbClr val="000000"/>
                </a:solidFill>
                <a:latin typeface="Calibri" panose="020F0502020204030204" pitchFamily="34" charset="0"/>
              </a:rPr>
              <a:t>The closing quote above and the paraphrase section below will be done only once per day, after the last theme presented for the day. If you are moving on to another theme invite them to take a break, stretch, or breathe before moving on to the next theme.</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If closing for the day: </a:t>
            </a:r>
          </a:p>
          <a:p>
            <a:pPr marL="180230" indent="-180230">
              <a:buFont typeface="Arial" panose="020B0604020202020204" pitchFamily="34" charset="0"/>
              <a:buChar char="•"/>
            </a:pPr>
            <a:r>
              <a:rPr lang="en-US" dirty="0">
                <a:solidFill>
                  <a:srgbClr val="000000"/>
                </a:solidFill>
                <a:latin typeface="Calibri" panose="020F0502020204030204" pitchFamily="34" charset="0"/>
              </a:rPr>
              <a:t>Thank everyone for attending and for their thoughtful participation and attention. Remind the participants that although this training may seem long, it is critical for them to gather the knowledge, attitude, and skills that are needed as they embark on this journey because they ultimately will play a huge role in the lives of children and families. </a:t>
            </a:r>
          </a:p>
          <a:p>
            <a:pPr marL="180230" indent="-180230">
              <a:buFont typeface="Arial" panose="020B0604020202020204" pitchFamily="34" charset="0"/>
              <a:buChar char="•"/>
            </a:pPr>
            <a:r>
              <a:rPr lang="en-US" dirty="0">
                <a:solidFill>
                  <a:srgbClr val="000000"/>
                </a:solidFill>
                <a:latin typeface="Calibri" panose="020F0502020204030204" pitchFamily="34" charset="0"/>
              </a:rPr>
              <a:t>If in person, collect the name tents or have them tuck them into their </a:t>
            </a:r>
            <a:r>
              <a:rPr lang="en-US" b="1" dirty="0">
                <a:solidFill>
                  <a:srgbClr val="000000"/>
                </a:solidFill>
                <a:latin typeface="Calibri" panose="020F0502020204030204" pitchFamily="34" charset="0"/>
              </a:rPr>
              <a:t>Participant Resource Manual </a:t>
            </a:r>
            <a:r>
              <a:rPr lang="en-US" dirty="0">
                <a:solidFill>
                  <a:srgbClr val="000000"/>
                </a:solidFill>
                <a:latin typeface="Calibri" panose="020F0502020204030204" pitchFamily="34" charset="0"/>
              </a:rPr>
              <a:t>to bring back to the next class</a:t>
            </a:r>
            <a:r>
              <a:rPr lang="en-US" b="1" dirty="0">
                <a:solidFill>
                  <a:srgbClr val="000000"/>
                </a:solidFill>
                <a:latin typeface="Calibri" panose="020F0502020204030204" pitchFamily="34" charset="0"/>
              </a:rPr>
              <a:t>.</a:t>
            </a: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PARAPHRASE </a:t>
            </a:r>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Close out the day by covering the below topics:</a:t>
            </a:r>
          </a:p>
          <a:p>
            <a:pPr marL="180230" indent="-180230">
              <a:buFont typeface="Arial" panose="020B0604020202020204" pitchFamily="34" charset="0"/>
              <a:buChar char="•"/>
            </a:pPr>
            <a:r>
              <a:rPr lang="en-US" dirty="0">
                <a:solidFill>
                  <a:srgbClr val="000000"/>
                </a:solidFill>
                <a:latin typeface="Calibri" panose="020F0502020204030204" pitchFamily="34" charset="0"/>
              </a:rPr>
              <a:t>Remind participants of the date/time for the next class and let participants know if there are any changes to the location. </a:t>
            </a:r>
          </a:p>
          <a:p>
            <a:pPr marL="180230" indent="-180230">
              <a:buFont typeface="Arial" panose="020B0604020202020204" pitchFamily="34" charset="0"/>
              <a:buChar char="•"/>
            </a:pPr>
            <a:r>
              <a:rPr lang="en-US" dirty="0">
                <a:solidFill>
                  <a:srgbClr val="000000"/>
                </a:solidFill>
                <a:latin typeface="Calibri" panose="020F0502020204030204" pitchFamily="34" charset="0"/>
              </a:rPr>
              <a:t>Encourage participants to contact you (or other facilitators) if they have any questions or concerns. </a:t>
            </a:r>
          </a:p>
          <a:p>
            <a:pPr marL="180230" indent="-180230">
              <a:buFont typeface="Arial" panose="020B0604020202020204" pitchFamily="34" charset="0"/>
              <a:buChar char="•"/>
            </a:pPr>
            <a:r>
              <a:rPr lang="en-US" dirty="0">
                <a:solidFill>
                  <a:srgbClr val="000000"/>
                </a:solidFill>
                <a:latin typeface="Calibri" panose="020F0502020204030204" pitchFamily="34" charset="0"/>
              </a:rPr>
              <a:t>Review the themes that will be covered during the next class. </a:t>
            </a:r>
          </a:p>
          <a:p>
            <a:pPr marL="180230" indent="-180230">
              <a:buFont typeface="Arial" panose="020B0604020202020204" pitchFamily="34" charset="0"/>
              <a:buChar char="•"/>
            </a:pPr>
            <a:r>
              <a:rPr lang="en-US" dirty="0">
                <a:solidFill>
                  <a:srgbClr val="000000"/>
                </a:solidFill>
                <a:latin typeface="Calibri" panose="020F0502020204030204" pitchFamily="34" charset="0"/>
              </a:rPr>
              <a:t>If in person, remind participants to take their </a:t>
            </a:r>
            <a:r>
              <a:rPr lang="en-US" b="1" dirty="0">
                <a:solidFill>
                  <a:srgbClr val="000000"/>
                </a:solidFill>
                <a:latin typeface="Calibri" panose="020F0502020204030204" pitchFamily="34" charset="0"/>
              </a:rPr>
              <a:t>Participant Resource Manual </a:t>
            </a:r>
            <a:r>
              <a:rPr lang="en-US" dirty="0">
                <a:solidFill>
                  <a:srgbClr val="000000"/>
                </a:solidFill>
                <a:latin typeface="Calibri" panose="020F0502020204030204" pitchFamily="34" charset="0"/>
              </a:rPr>
              <a:t>with them and to bring them to the next session. If using a remote platform, remind participants to have the </a:t>
            </a:r>
            <a:r>
              <a:rPr lang="en-US" b="1" dirty="0">
                <a:solidFill>
                  <a:srgbClr val="000000"/>
                </a:solidFill>
                <a:latin typeface="Calibri" panose="020F0502020204030204" pitchFamily="34" charset="0"/>
              </a:rPr>
              <a:t>Participant Resource Manual </a:t>
            </a:r>
            <a:r>
              <a:rPr lang="en-US" dirty="0">
                <a:solidFill>
                  <a:srgbClr val="000000"/>
                </a:solidFill>
                <a:latin typeface="Calibri" panose="020F0502020204030204" pitchFamily="34" charset="0"/>
              </a:rPr>
              <a:t>available for the next class. </a:t>
            </a:r>
          </a:p>
          <a:p>
            <a:endParaRPr lang="en-US" b="1" dirty="0">
              <a:solidFill>
                <a:srgbClr val="000000"/>
              </a:solidFill>
              <a:latin typeface="Calibri" panose="020F0502020204030204" pitchFamily="34" charset="0"/>
            </a:endParaRPr>
          </a:p>
          <a:p>
            <a:endParaRPr lang="en-US" b="1" kern="1200" dirty="0">
              <a:solidFill>
                <a:srgbClr val="000000"/>
              </a:solidFill>
              <a:effectLst/>
              <a:latin typeface="Calibri" panose="020F0502020204030204" pitchFamily="34" charset="0"/>
              <a:ea typeface="+mn-ea"/>
              <a:cs typeface="+mn-cs"/>
            </a:endParaRPr>
          </a:p>
        </p:txBody>
      </p:sp>
      <p:sp>
        <p:nvSpPr>
          <p:cNvPr id="4" name="Slide Number Placeholder 3"/>
          <p:cNvSpPr>
            <a:spLocks noGrp="1"/>
          </p:cNvSpPr>
          <p:nvPr>
            <p:ph type="sldNum" sz="quarter" idx="5"/>
          </p:nvPr>
        </p:nvSpPr>
        <p:spPr>
          <a:xfrm>
            <a:off x="4143589" y="9119476"/>
            <a:ext cx="3169920" cy="481726"/>
          </a:xfrm>
          <a:prstGeom prst="rect">
            <a:avLst/>
          </a:prstGeom>
        </p:spPr>
        <p:txBody>
          <a:bodyPr/>
          <a:lstStyle/>
          <a:p>
            <a:pPr lvl="1"/>
            <a:r>
              <a:rPr lang="en-US" dirty="0"/>
              <a:t>.</a:t>
            </a:r>
          </a:p>
        </p:txBody>
      </p:sp>
      <p:sp>
        <p:nvSpPr>
          <p:cNvPr id="6" name="Slide Number Placeholder 6">
            <a:extLst>
              <a:ext uri="{FF2B5EF4-FFF2-40B4-BE49-F238E27FC236}">
                <a16:creationId xmlns:a16="http://schemas.microsoft.com/office/drawing/2014/main" id="{96321C1E-B752-F447-B6B1-C2F64B8CCEAE}"/>
              </a:ext>
            </a:extLst>
          </p:cNvPr>
          <p:cNvSpPr txBox="1">
            <a:spLocks/>
          </p:cNvSpPr>
          <p:nvPr/>
        </p:nvSpPr>
        <p:spPr>
          <a:xfrm>
            <a:off x="6828980" y="9119476"/>
            <a:ext cx="484529" cy="481726"/>
          </a:xfrm>
          <a:prstGeom prst="rect">
            <a:avLst/>
          </a:prstGeom>
        </p:spPr>
        <p:txBody>
          <a:bodyPr vert="horz" lIns="96614" tIns="48306" rIns="96614" bIns="48306"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39</a:t>
            </a:fld>
            <a:endParaRPr lang="en-US" dirty="0"/>
          </a:p>
        </p:txBody>
      </p:sp>
    </p:spTree>
    <p:extLst>
      <p:ext uri="{BB962C8B-B14F-4D97-AF65-F5344CB8AC3E}">
        <p14:creationId xmlns:p14="http://schemas.microsoft.com/office/powerpoint/2010/main" val="510238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31522" y="1200152"/>
            <a:ext cx="5852160" cy="3780472"/>
          </a:xfrm>
        </p:spPr>
        <p:txBody>
          <a:bodyPr/>
          <a:lstStyle/>
          <a:p>
            <a:r>
              <a:rPr lang="en-US" b="1" dirty="0">
                <a:solidFill>
                  <a:srgbClr val="000000"/>
                </a:solidFill>
                <a:latin typeface="Calibri" panose="020F0502020204030204" pitchFamily="34" charset="0"/>
              </a:rPr>
              <a:t>FACILITATOR'S NOTE</a:t>
            </a:r>
          </a:p>
          <a:p>
            <a:r>
              <a:rPr lang="en-US" dirty="0">
                <a:solidFill>
                  <a:srgbClr val="000000"/>
                </a:solidFill>
                <a:latin typeface="Calibri" panose="020F0502020204030204" pitchFamily="34" charset="0"/>
              </a:rPr>
              <a:t>Before beginning, review the theme and competencies. You will not read these aloud to participants. Participants can access all competencies in their </a:t>
            </a:r>
            <a:r>
              <a:rPr lang="en-US" b="1" dirty="0">
                <a:solidFill>
                  <a:srgbClr val="000000"/>
                </a:solidFill>
                <a:latin typeface="Calibri" panose="020F0502020204030204" pitchFamily="34" charset="0"/>
              </a:rPr>
              <a:t>Participant Resource Manual.</a:t>
            </a:r>
            <a:r>
              <a:rPr lang="en-US" dirty="0">
                <a:solidFill>
                  <a:srgbClr val="000000"/>
                </a:solidFill>
                <a:latin typeface="Calibri" panose="020F0502020204030204" pitchFamily="34" charset="0"/>
              </a:rPr>
              <a:t> </a:t>
            </a:r>
          </a:p>
        </p:txBody>
      </p:sp>
      <p:sp>
        <p:nvSpPr>
          <p:cNvPr id="4" name="Slide Number Placeholder 3"/>
          <p:cNvSpPr>
            <a:spLocks noGrp="1"/>
          </p:cNvSpPr>
          <p:nvPr>
            <p:ph type="sldNum" sz="quarter" idx="5"/>
          </p:nvPr>
        </p:nvSpPr>
        <p:spPr>
          <a:xfrm>
            <a:off x="4143589" y="9119476"/>
            <a:ext cx="3169920" cy="481726"/>
          </a:xfrm>
          <a:prstGeom prst="rect">
            <a:avLst/>
          </a:prstGeom>
        </p:spPr>
        <p:txBody>
          <a:bodyPr/>
          <a:lstStyle/>
          <a:p>
            <a:fld id="{3B90169C-AFAA-4B3F-91CC-5EC03E22AE25}" type="slidenum">
              <a:rPr lang="en-US" smtClean="0"/>
              <a:t>4</a:t>
            </a:fld>
            <a:endParaRPr lang="en-US" dirty="0"/>
          </a:p>
        </p:txBody>
      </p:sp>
      <p:graphicFrame>
        <p:nvGraphicFramePr>
          <p:cNvPr id="5" name="Table 5">
            <a:extLst>
              <a:ext uri="{FF2B5EF4-FFF2-40B4-BE49-F238E27FC236}">
                <a16:creationId xmlns:a16="http://schemas.microsoft.com/office/drawing/2014/main" id="{EBA97B0B-4A35-D14E-83F4-FA32B2C771D1}"/>
              </a:ext>
            </a:extLst>
          </p:cNvPr>
          <p:cNvGraphicFramePr>
            <a:graphicFrameLocks/>
          </p:cNvGraphicFramePr>
          <p:nvPr>
            <p:extLst>
              <p:ext uri="{D42A27DB-BD31-4B8C-83A1-F6EECF244321}">
                <p14:modId xmlns:p14="http://schemas.microsoft.com/office/powerpoint/2010/main" val="2360130927"/>
              </p:ext>
            </p:extLst>
          </p:nvPr>
        </p:nvGraphicFramePr>
        <p:xfrm>
          <a:off x="795529" y="4164177"/>
          <a:ext cx="6132893" cy="3817084"/>
        </p:xfrm>
        <a:graphic>
          <a:graphicData uri="http://schemas.openxmlformats.org/drawingml/2006/table">
            <a:tbl>
              <a:tblPr firstRow="1" bandRow="1">
                <a:tableStyleId>{69CF1AB2-1976-4502-BF36-3FF5EA218861}</a:tableStyleId>
              </a:tblPr>
              <a:tblGrid>
                <a:gridCol w="6132893">
                  <a:extLst>
                    <a:ext uri="{9D8B030D-6E8A-4147-A177-3AD203B41FA5}">
                      <a16:colId xmlns:a16="http://schemas.microsoft.com/office/drawing/2014/main" val="2179853046"/>
                    </a:ext>
                  </a:extLst>
                </a:gridCol>
              </a:tblGrid>
              <a:tr h="418214">
                <a:tc>
                  <a:txBody>
                    <a:bodyPr/>
                    <a:lstStyle/>
                    <a:p>
                      <a:r>
                        <a:rPr lang="en-US" sz="1200" dirty="0">
                          <a:solidFill>
                            <a:schemeClr val="tx1"/>
                          </a:solidFill>
                          <a:latin typeface="+mn-lt"/>
                          <a:cs typeface="Arial" panose="020B0604020202020204" pitchFamily="34" charset="0"/>
                        </a:rPr>
                        <a:t>Competencies</a:t>
                      </a:r>
                      <a:endParaRPr lang="en-US" sz="1200" b="0" dirty="0">
                        <a:solidFill>
                          <a:schemeClr val="tx1"/>
                        </a:solidFill>
                        <a:latin typeface="+mn-lt"/>
                        <a:cs typeface="Arial" panose="020B0604020202020204" pitchFamily="34" charset="0"/>
                      </a:endParaRPr>
                    </a:p>
                  </a:txBody>
                  <a:tcPr marL="97536" marR="97536" marT="48006" marB="48006"/>
                </a:tc>
                <a:extLst>
                  <a:ext uri="{0D108BD9-81ED-4DB2-BD59-A6C34878D82A}">
                    <a16:rowId xmlns:a16="http://schemas.microsoft.com/office/drawing/2014/main" val="2795227620"/>
                  </a:ext>
                </a:extLst>
              </a:tr>
              <a:tr h="272034">
                <a:tc>
                  <a:txBody>
                    <a:bodyPr/>
                    <a:lstStyle/>
                    <a:p>
                      <a:r>
                        <a:rPr lang="en-US" sz="1100" dirty="0">
                          <a:solidFill>
                            <a:schemeClr val="tx1"/>
                          </a:solidFill>
                          <a:latin typeface="+mn-lt"/>
                          <a:cs typeface="Arial" panose="020B0604020202020204" pitchFamily="34" charset="0"/>
                        </a:rPr>
                        <a:t>Knowledge</a:t>
                      </a:r>
                      <a:endParaRPr lang="en-US" sz="1100" b="1" dirty="0">
                        <a:solidFill>
                          <a:schemeClr val="tx1"/>
                        </a:solidFill>
                        <a:latin typeface="+mn-lt"/>
                        <a:cs typeface="Arial" panose="020B0604020202020204" pitchFamily="34" charset="0"/>
                      </a:endParaRPr>
                    </a:p>
                  </a:txBody>
                  <a:tcPr marL="97536" marR="97536" marT="48006" marB="48006"/>
                </a:tc>
                <a:extLst>
                  <a:ext uri="{0D108BD9-81ED-4DB2-BD59-A6C34878D82A}">
                    <a16:rowId xmlns:a16="http://schemas.microsoft.com/office/drawing/2014/main" val="809970072"/>
                  </a:ext>
                </a:extLst>
              </a:tr>
              <a:tr h="1099566">
                <a:tc>
                  <a:txBody>
                    <a:bodyPr/>
                    <a:lstStyle/>
                    <a:p>
                      <a:pPr marL="171450" marR="0" indent="-171450">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rPr>
                        <a:t>Identify indicators of sexual abuse.</a:t>
                      </a:r>
                    </a:p>
                    <a:p>
                      <a:pPr marL="171450" marR="0" indent="-171450">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rPr>
                        <a:t>Describe the risk factors for children who have been sexually abused and how to respond to prevent these risk factors from manifesting.</a:t>
                      </a:r>
                    </a:p>
                    <a:p>
                      <a:pPr marL="171450" marR="0" indent="-171450">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rPr>
                        <a:t>Know how to draw safe boundaries with and for children around sexualized knowledge and/or behaviors.</a:t>
                      </a:r>
                    </a:p>
                  </a:txBody>
                  <a:tcPr marL="97536" marR="97536" marT="48006" marB="48006"/>
                </a:tc>
                <a:extLst>
                  <a:ext uri="{0D108BD9-81ED-4DB2-BD59-A6C34878D82A}">
                    <a16:rowId xmlns:a16="http://schemas.microsoft.com/office/drawing/2014/main" val="936663550"/>
                  </a:ext>
                </a:extLst>
              </a:tr>
              <a:tr h="272034">
                <a:tc>
                  <a:txBody>
                    <a:bodyPr/>
                    <a:lstStyle/>
                    <a:p>
                      <a:pPr marL="0" indent="0">
                        <a:buFont typeface="+mj-lt"/>
                        <a:buNone/>
                      </a:pPr>
                      <a:r>
                        <a:rPr lang="en-US" sz="1100" dirty="0">
                          <a:solidFill>
                            <a:schemeClr val="tx1"/>
                          </a:solidFill>
                          <a:latin typeface="+mn-lt"/>
                          <a:cs typeface="Arial" panose="020B0604020202020204" pitchFamily="34" charset="0"/>
                        </a:rPr>
                        <a:t>Attitudes</a:t>
                      </a:r>
                      <a:endParaRPr lang="en-US" sz="1100" b="1" dirty="0">
                        <a:solidFill>
                          <a:schemeClr val="tx1"/>
                        </a:solidFill>
                        <a:latin typeface="+mn-lt"/>
                        <a:cs typeface="Arial" panose="020B0604020202020204" pitchFamily="34" charset="0"/>
                      </a:endParaRPr>
                    </a:p>
                  </a:txBody>
                  <a:tcPr marL="97536" marR="97536" marT="48006" marB="48006"/>
                </a:tc>
                <a:extLst>
                  <a:ext uri="{0D108BD9-81ED-4DB2-BD59-A6C34878D82A}">
                    <a16:rowId xmlns:a16="http://schemas.microsoft.com/office/drawing/2014/main" val="2744852601"/>
                  </a:ext>
                </a:extLst>
              </a:tr>
              <a:tr h="1755236">
                <a:tc>
                  <a:txBody>
                    <a:bodyPr/>
                    <a:lstStyle/>
                    <a:p>
                      <a:pPr marL="228600" marR="0" indent="-228600">
                        <a:lnSpc>
                          <a:spcPct val="107000"/>
                        </a:lnSpc>
                        <a:spcBef>
                          <a:spcPts val="0"/>
                        </a:spcBef>
                        <a:spcAft>
                          <a:spcPts val="0"/>
                        </a:spcAft>
                        <a:buFont typeface="Arial" panose="020B0604020202020204" pitchFamily="34" charset="0"/>
                        <a:buChar char="•"/>
                      </a:pPr>
                      <a:r>
                        <a:rPr lang="en-US" sz="1100" dirty="0">
                          <a:solidFill>
                            <a:schemeClr val="tx1"/>
                          </a:solidFill>
                          <a:effectLst/>
                        </a:rPr>
                        <a:t>Willing to examine personal feelings about sexuality and how this might impact parenting children who have experienced sexual trauma.</a:t>
                      </a:r>
                    </a:p>
                    <a:p>
                      <a:pPr marL="228600" marR="0" indent="-228600">
                        <a:lnSpc>
                          <a:spcPct val="107000"/>
                        </a:lnSpc>
                        <a:spcBef>
                          <a:spcPts val="0"/>
                        </a:spcBef>
                        <a:spcAft>
                          <a:spcPts val="0"/>
                        </a:spcAft>
                        <a:buFont typeface="Arial" panose="020B0604020202020204" pitchFamily="34" charset="0"/>
                        <a:buChar char="•"/>
                      </a:pPr>
                      <a:r>
                        <a:rPr lang="en-US" sz="1100" dirty="0">
                          <a:solidFill>
                            <a:schemeClr val="tx1"/>
                          </a:solidFill>
                          <a:effectLst/>
                        </a:rPr>
                        <a:t>Embrace the concept that children are not at fault for sexual abuse/assault they have experienced.</a:t>
                      </a:r>
                    </a:p>
                    <a:p>
                      <a:pPr marL="228600" marR="0" indent="-228600">
                        <a:lnSpc>
                          <a:spcPct val="107000"/>
                        </a:lnSpc>
                        <a:spcBef>
                          <a:spcPts val="0"/>
                        </a:spcBef>
                        <a:spcAft>
                          <a:spcPts val="0"/>
                        </a:spcAft>
                        <a:buFont typeface="Arial" panose="020B0604020202020204" pitchFamily="34" charset="0"/>
                        <a:buChar char="•"/>
                      </a:pPr>
                      <a:r>
                        <a:rPr lang="en-US" sz="1100" dirty="0">
                          <a:solidFill>
                            <a:schemeClr val="tx1"/>
                          </a:solidFill>
                          <a:effectLst/>
                        </a:rPr>
                        <a:t>Willing to parent children with the understanding that sexual abuse/exposure is often undetected.</a:t>
                      </a:r>
                    </a:p>
                    <a:p>
                      <a:pPr marL="228600" marR="0" indent="-228600">
                        <a:lnSpc>
                          <a:spcPct val="107000"/>
                        </a:lnSpc>
                        <a:spcBef>
                          <a:spcPts val="0"/>
                        </a:spcBef>
                        <a:spcAft>
                          <a:spcPts val="0"/>
                        </a:spcAft>
                        <a:buFont typeface="Arial" panose="020B0604020202020204" pitchFamily="34" charset="0"/>
                        <a:buChar char="•"/>
                      </a:pPr>
                      <a:r>
                        <a:rPr lang="en-US" sz="1100" dirty="0">
                          <a:solidFill>
                            <a:schemeClr val="tx1"/>
                          </a:solidFill>
                          <a:effectLst/>
                        </a:rPr>
                        <a:t>Prioritizes children experiencing as few losses as possible.</a:t>
                      </a:r>
                    </a:p>
                    <a:p>
                      <a:pPr marL="228600" marR="0" indent="-228600">
                        <a:lnSpc>
                          <a:spcPct val="107000"/>
                        </a:lnSpc>
                        <a:spcBef>
                          <a:spcPts val="0"/>
                        </a:spcBef>
                        <a:spcAft>
                          <a:spcPts val="0"/>
                        </a:spcAft>
                        <a:buFont typeface="Arial" panose="020B0604020202020204" pitchFamily="34" charset="0"/>
                        <a:buChar char="•"/>
                      </a:pPr>
                      <a:r>
                        <a:rPr lang="en-US" sz="1100" dirty="0">
                          <a:solidFill>
                            <a:schemeClr val="tx1"/>
                          </a:solidFill>
                          <a:effectLst/>
                        </a:rPr>
                        <a:t>Willing to learn parenting strategies that help ensure children’s safety and healing from sexual trauma.</a:t>
                      </a:r>
                    </a:p>
                  </a:txBody>
                  <a:tcPr marL="97536" marR="97536" marT="48006" marB="48006"/>
                </a:tc>
                <a:extLst>
                  <a:ext uri="{0D108BD9-81ED-4DB2-BD59-A6C34878D82A}">
                    <a16:rowId xmlns:a16="http://schemas.microsoft.com/office/drawing/2014/main" val="482859436"/>
                  </a:ext>
                </a:extLst>
              </a:tr>
            </a:tbl>
          </a:graphicData>
        </a:graphic>
      </p:graphicFrame>
      <p:graphicFrame>
        <p:nvGraphicFramePr>
          <p:cNvPr id="6" name="Table 5">
            <a:extLst>
              <a:ext uri="{FF2B5EF4-FFF2-40B4-BE49-F238E27FC236}">
                <a16:creationId xmlns:a16="http://schemas.microsoft.com/office/drawing/2014/main" id="{A2B929CC-536A-204E-A187-4A0AEA05DF52}"/>
              </a:ext>
            </a:extLst>
          </p:cNvPr>
          <p:cNvGraphicFramePr>
            <a:graphicFrameLocks noGrp="1"/>
          </p:cNvGraphicFramePr>
          <p:nvPr>
            <p:extLst>
              <p:ext uri="{D42A27DB-BD31-4B8C-83A1-F6EECF244321}">
                <p14:modId xmlns:p14="http://schemas.microsoft.com/office/powerpoint/2010/main" val="3178617035"/>
              </p:ext>
            </p:extLst>
          </p:nvPr>
        </p:nvGraphicFramePr>
        <p:xfrm>
          <a:off x="795529" y="2229683"/>
          <a:ext cx="6132893" cy="1687412"/>
        </p:xfrm>
        <a:graphic>
          <a:graphicData uri="http://schemas.openxmlformats.org/drawingml/2006/table">
            <a:tbl>
              <a:tblPr firstRow="1" bandRow="1">
                <a:tableStyleId>{22838BEF-8BB2-4498-84A7-C5851F593DF1}</a:tableStyleId>
              </a:tblPr>
              <a:tblGrid>
                <a:gridCol w="6132893">
                  <a:extLst>
                    <a:ext uri="{9D8B030D-6E8A-4147-A177-3AD203B41FA5}">
                      <a16:colId xmlns:a16="http://schemas.microsoft.com/office/drawing/2014/main" val="2041831815"/>
                    </a:ext>
                  </a:extLst>
                </a:gridCol>
              </a:tblGrid>
              <a:tr h="469290">
                <a:tc>
                  <a:txBody>
                    <a:bodyPr/>
                    <a:lstStyle/>
                    <a:p>
                      <a:r>
                        <a:rPr lang="en-US" sz="1200" b="1" dirty="0">
                          <a:solidFill>
                            <a:schemeClr val="tx1"/>
                          </a:solidFill>
                          <a:latin typeface="+mn-lt"/>
                          <a:cs typeface="Arial" panose="020B0604020202020204" pitchFamily="34" charset="0"/>
                        </a:rPr>
                        <a:t>Theme: Parenting a Child with a History of Sexual Trauma</a:t>
                      </a:r>
                    </a:p>
                  </a:txBody>
                  <a:tcPr marL="97536" marR="97536" marT="48006" marB="48006"/>
                </a:tc>
                <a:extLst>
                  <a:ext uri="{0D108BD9-81ED-4DB2-BD59-A6C34878D82A}">
                    <a16:rowId xmlns:a16="http://schemas.microsoft.com/office/drawing/2014/main" val="72925292"/>
                  </a:ext>
                </a:extLst>
              </a:tr>
              <a:tr h="1218122">
                <a:tc>
                  <a:txBody>
                    <a:bodyPr/>
                    <a:lstStyle/>
                    <a:p>
                      <a:pPr marL="0" indent="0">
                        <a:buFont typeface="Arial" panose="020B0604020202020204" pitchFamily="34" charset="0"/>
                        <a:buNone/>
                      </a:pPr>
                      <a:r>
                        <a:rPr lang="en-US" sz="1100" dirty="0">
                          <a:solidFill>
                            <a:schemeClr val="tx1"/>
                          </a:solidFill>
                          <a:latin typeface="+mn-lt"/>
                          <a:cs typeface="Arial" panose="020B0604020202020204" pitchFamily="34" charset="0"/>
                        </a:rPr>
                        <a:t>Aware of the indicators of sexual abuse; recognize the impact of interrupted sexual development; aware of the unique challenges associated with parenting children who have been sexually abused; recognize the potential risk factors for children who have experienced sexual trauma including re-victimization, sexual trafficking, and re-enactment behaviors. Understand that parents can learn and implement effective parenting strategies that can help keep children safe and help them heal from sexual trauma. </a:t>
                      </a:r>
                    </a:p>
                  </a:txBody>
                  <a:tcPr marL="97536" marR="97536" marT="48006" marB="48006"/>
                </a:tc>
                <a:extLst>
                  <a:ext uri="{0D108BD9-81ED-4DB2-BD59-A6C34878D82A}">
                    <a16:rowId xmlns:a16="http://schemas.microsoft.com/office/drawing/2014/main" val="2262000146"/>
                  </a:ext>
                </a:extLst>
              </a:tr>
            </a:tbl>
          </a:graphicData>
        </a:graphic>
      </p:graphicFrame>
      <p:sp>
        <p:nvSpPr>
          <p:cNvPr id="7" name="Rectangle 6">
            <a:extLst>
              <a:ext uri="{FF2B5EF4-FFF2-40B4-BE49-F238E27FC236}">
                <a16:creationId xmlns:a16="http://schemas.microsoft.com/office/drawing/2014/main" id="{B0D834C1-73E9-4646-ADA5-3E0ADCC13448}"/>
              </a:ext>
            </a:extLst>
          </p:cNvPr>
          <p:cNvSpPr/>
          <p:nvPr/>
        </p:nvSpPr>
        <p:spPr>
          <a:xfrm>
            <a:off x="731524" y="700008"/>
            <a:ext cx="3521347" cy="374554"/>
          </a:xfrm>
          <a:prstGeom prst="rect">
            <a:avLst/>
          </a:prstGeom>
        </p:spPr>
        <p:txBody>
          <a:bodyPr wrap="none" lIns="96614" tIns="48306" rIns="96614" bIns="48306">
            <a:spAutoFit/>
          </a:bodyPr>
          <a:lstStyle/>
          <a:p>
            <a:r>
              <a:rPr lang="en-US" dirty="0">
                <a:solidFill>
                  <a:srgbClr val="183250"/>
                </a:solidFill>
                <a:latin typeface="Arial Rounded MT Bold" panose="020F0704030504030204" pitchFamily="34" charset="77"/>
              </a:rPr>
              <a:t>THEME AND COMPETENCIES</a:t>
            </a:r>
          </a:p>
        </p:txBody>
      </p:sp>
      <p:sp>
        <p:nvSpPr>
          <p:cNvPr id="10" name="Slide Number Placeholder 6">
            <a:extLst>
              <a:ext uri="{FF2B5EF4-FFF2-40B4-BE49-F238E27FC236}">
                <a16:creationId xmlns:a16="http://schemas.microsoft.com/office/drawing/2014/main" id="{E531E76F-3AB0-4C4F-A6AF-BE7C3CEFCC33}"/>
              </a:ext>
            </a:extLst>
          </p:cNvPr>
          <p:cNvSpPr txBox="1">
            <a:spLocks/>
          </p:cNvSpPr>
          <p:nvPr/>
        </p:nvSpPr>
        <p:spPr>
          <a:xfrm>
            <a:off x="6828980" y="9119476"/>
            <a:ext cx="484529" cy="481726"/>
          </a:xfrm>
          <a:prstGeom prst="rect">
            <a:avLst/>
          </a:prstGeom>
        </p:spPr>
        <p:txBody>
          <a:bodyPr vert="horz" lIns="96614" tIns="48306" rIns="96614" bIns="48306"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4</a:t>
            </a:fld>
            <a:endParaRPr lang="en-US" dirty="0"/>
          </a:p>
        </p:txBody>
      </p:sp>
    </p:spTree>
    <p:extLst>
      <p:ext uri="{BB962C8B-B14F-4D97-AF65-F5344CB8AC3E}">
        <p14:creationId xmlns:p14="http://schemas.microsoft.com/office/powerpoint/2010/main" val="6246319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a:xfrm>
            <a:off x="4143589" y="9119476"/>
            <a:ext cx="3169920" cy="481726"/>
          </a:xfrm>
          <a:prstGeom prst="rect">
            <a:avLst/>
          </a:prstGeom>
        </p:spPr>
        <p:txBody>
          <a:bodyPr/>
          <a:lstStyle/>
          <a:p>
            <a:fld id="{3B90169C-AFAA-4B3F-91CC-5EC03E22AE25}" type="slidenum">
              <a:rPr lang="en-US" smtClean="0"/>
              <a:t>40</a:t>
            </a:fld>
            <a:endParaRPr lang="en-US" dirty="0"/>
          </a:p>
        </p:txBody>
      </p:sp>
      <p:sp>
        <p:nvSpPr>
          <p:cNvPr id="6" name="Slide Number Placeholder 6">
            <a:extLst>
              <a:ext uri="{FF2B5EF4-FFF2-40B4-BE49-F238E27FC236}">
                <a16:creationId xmlns:a16="http://schemas.microsoft.com/office/drawing/2014/main" id="{1DF3FF43-DFB0-734B-9F0A-97BE43E3A4A3}"/>
              </a:ext>
            </a:extLst>
          </p:cNvPr>
          <p:cNvSpPr txBox="1">
            <a:spLocks/>
          </p:cNvSpPr>
          <p:nvPr/>
        </p:nvSpPr>
        <p:spPr>
          <a:xfrm>
            <a:off x="6828980" y="9119476"/>
            <a:ext cx="484529" cy="481726"/>
          </a:xfrm>
          <a:prstGeom prst="rect">
            <a:avLst/>
          </a:prstGeom>
        </p:spPr>
        <p:txBody>
          <a:bodyPr vert="horz" lIns="96614" tIns="48306" rIns="96614" bIns="48306"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40</a:t>
            </a:fld>
            <a:endParaRPr lang="en-US" dirty="0"/>
          </a:p>
        </p:txBody>
      </p:sp>
    </p:spTree>
    <p:extLst>
      <p:ext uri="{BB962C8B-B14F-4D97-AF65-F5344CB8AC3E}">
        <p14:creationId xmlns:p14="http://schemas.microsoft.com/office/powerpoint/2010/main" val="12258281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endParaRPr lang="en-US" dirty="0">
              <a:solidFill>
                <a:srgbClr val="000000"/>
              </a:solidFill>
              <a:latin typeface="Calibri" panose="020F0502020204030204" pitchFamily="34" charset="0"/>
            </a:endParaRPr>
          </a:p>
        </p:txBody>
      </p:sp>
      <p:sp>
        <p:nvSpPr>
          <p:cNvPr id="5" name="Slide Number Placeholder 6">
            <a:extLst>
              <a:ext uri="{FF2B5EF4-FFF2-40B4-BE49-F238E27FC236}">
                <a16:creationId xmlns:a16="http://schemas.microsoft.com/office/drawing/2014/main" id="{488B764B-3B14-0445-891F-FD62DD0084A8}"/>
              </a:ext>
            </a:extLst>
          </p:cNvPr>
          <p:cNvSpPr>
            <a:spLocks noGrp="1"/>
          </p:cNvSpPr>
          <p:nvPr>
            <p:ph type="sldNum" sz="quarter" idx="5"/>
          </p:nvPr>
        </p:nvSpPr>
        <p:spPr>
          <a:xfrm>
            <a:off x="6828980" y="9119476"/>
            <a:ext cx="484529" cy="481726"/>
          </a:xfrm>
          <a:prstGeom prst="rect">
            <a:avLst/>
          </a:prstGeom>
        </p:spPr>
        <p:txBody>
          <a:bodyPr vert="horz" lIns="96614" tIns="48306" rIns="96614" bIns="48306" rtlCol="0" anchor="ctr" anchorCtr="0"/>
          <a:lstStyle>
            <a:lvl1pPr algn="ctr">
              <a:defRPr sz="1000">
                <a:solidFill>
                  <a:schemeClr val="bg1"/>
                </a:solidFill>
              </a:defRPr>
            </a:lvl1pPr>
          </a:lstStyle>
          <a:p>
            <a:fld id="{3B90169C-AFAA-4B3F-91CC-5EC03E22AE25}" type="slidenum">
              <a:rPr lang="en-US" smtClean="0"/>
              <a:pPr/>
              <a:t>41</a:t>
            </a:fld>
            <a:endParaRPr lang="en-US" dirty="0"/>
          </a:p>
        </p:txBody>
      </p:sp>
    </p:spTree>
    <p:extLst>
      <p:ext uri="{BB962C8B-B14F-4D97-AF65-F5344CB8AC3E}">
        <p14:creationId xmlns:p14="http://schemas.microsoft.com/office/powerpoint/2010/main" val="650374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31520" y="1200149"/>
            <a:ext cx="6331432" cy="8217120"/>
          </a:xfrm>
        </p:spPr>
        <p:txBody>
          <a:bodyPr/>
          <a:lstStyle/>
          <a:p>
            <a:r>
              <a:rPr lang="en-US" b="1" dirty="0">
                <a:solidFill>
                  <a:srgbClr val="000000"/>
                </a:solidFill>
                <a:latin typeface="Calibri" panose="020F0502020204030204" pitchFamily="34" charset="0"/>
              </a:rPr>
              <a:t>FACILITATOR'S NOTE</a:t>
            </a:r>
          </a:p>
          <a:p>
            <a:r>
              <a:rPr lang="en-US" b="0" dirty="0">
                <a:solidFill>
                  <a:srgbClr val="000000"/>
                </a:solidFill>
                <a:latin typeface="Calibri" panose="020F0502020204030204" pitchFamily="34" charset="0"/>
              </a:rPr>
              <a:t>This notes page shows a suggested agenda and timing for this theme. Before the day of class, please review this agenda and incorporate it into your overall agenda for this and any other themes you are conducting along with it.</a:t>
            </a:r>
          </a:p>
          <a:p>
            <a:endParaRPr lang="en-US" b="0"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AGENDA</a:t>
            </a:r>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This theme is divided into seven sections. This content is based on 1.5 hours of classroom material. </a:t>
            </a: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BEFORE YOU BEGIN THE CLASS</a:t>
            </a:r>
          </a:p>
          <a:p>
            <a:r>
              <a:rPr lang="en-US" dirty="0">
                <a:solidFill>
                  <a:srgbClr val="000000"/>
                </a:solidFill>
                <a:latin typeface="Calibri" panose="020F0502020204030204" pitchFamily="34" charset="0"/>
              </a:rPr>
              <a:t>Before discussing the Color Wheel of Emotions and covering the content of this theme, you should do the following:</a:t>
            </a:r>
          </a:p>
          <a:p>
            <a:pPr marL="179069" indent="-179069">
              <a:buFont typeface="Arial" panose="020B0604020202020204" pitchFamily="34" charset="0"/>
              <a:buChar char="•"/>
            </a:pPr>
            <a:r>
              <a:rPr lang="en-US" dirty="0">
                <a:solidFill>
                  <a:srgbClr val="000000"/>
                </a:solidFill>
                <a:latin typeface="Calibri" panose="020F0502020204030204" pitchFamily="34" charset="0"/>
              </a:rPr>
              <a:t>Make any announcements that are needed regarding the training, timing of training, or process to become a foster or adoptive parent.</a:t>
            </a:r>
          </a:p>
          <a:p>
            <a:pPr marL="179069" indent="-179069">
              <a:buFont typeface="Arial" panose="020B0604020202020204" pitchFamily="34" charset="0"/>
              <a:buChar char="•"/>
              <a:defRPr/>
            </a:pPr>
            <a:r>
              <a:rPr lang="en-US" dirty="0">
                <a:solidFill>
                  <a:srgbClr val="000000"/>
                </a:solidFill>
                <a:latin typeface="Calibri" panose="020F0502020204030204" pitchFamily="34" charset="0"/>
              </a:rPr>
              <a:t>Take out the </a:t>
            </a:r>
            <a:r>
              <a:rPr lang="en-US" b="1" dirty="0">
                <a:solidFill>
                  <a:srgbClr val="000000"/>
                </a:solidFill>
                <a:latin typeface="Calibri" panose="020F0502020204030204" pitchFamily="34" charset="0"/>
              </a:rPr>
              <a:t>Participant Resource Manual </a:t>
            </a:r>
            <a:r>
              <a:rPr lang="en-US" dirty="0">
                <a:solidFill>
                  <a:srgbClr val="000000"/>
                </a:solidFill>
                <a:latin typeface="Calibri" panose="020F0502020204030204" pitchFamily="34" charset="0"/>
              </a:rPr>
              <a:t>and direct participants to this theme in their </a:t>
            </a:r>
            <a:r>
              <a:rPr lang="en-US" b="1" dirty="0">
                <a:solidFill>
                  <a:srgbClr val="000000"/>
                </a:solidFill>
                <a:latin typeface="Calibri" panose="020F0502020204030204" pitchFamily="34" charset="0"/>
              </a:rPr>
              <a:t>Manual. </a:t>
            </a:r>
            <a:r>
              <a:rPr lang="en-US" dirty="0">
                <a:solidFill>
                  <a:srgbClr val="000000"/>
                </a:solidFill>
                <a:latin typeface="Calibri" panose="020F0502020204030204" pitchFamily="34" charset="0"/>
              </a:rPr>
              <a:t>Remind participants that Competencies for today’s theme are in their </a:t>
            </a:r>
            <a:r>
              <a:rPr lang="en-US" b="1" dirty="0">
                <a:solidFill>
                  <a:srgbClr val="000000"/>
                </a:solidFill>
                <a:latin typeface="Calibri" panose="020F0502020204030204" pitchFamily="34" charset="0"/>
              </a:rPr>
              <a:t>Manual</a:t>
            </a:r>
            <a:r>
              <a:rPr lang="en-US" dirty="0">
                <a:solidFill>
                  <a:srgbClr val="000000"/>
                </a:solidFill>
                <a:latin typeface="Calibri" panose="020F0502020204030204" pitchFamily="34" charset="0"/>
              </a:rPr>
              <a:t>.</a:t>
            </a:r>
          </a:p>
          <a:p>
            <a:pPr marL="179069" indent="-179069">
              <a:buFont typeface="Arial" panose="020B0604020202020204" pitchFamily="34" charset="0"/>
              <a:buChar char="•"/>
              <a:defRPr/>
            </a:pPr>
            <a:r>
              <a:rPr lang="en-US" dirty="0">
                <a:solidFill>
                  <a:srgbClr val="000000"/>
                </a:solidFill>
                <a:latin typeface="Calibri" panose="020F0502020204030204" pitchFamily="34" charset="0"/>
              </a:rPr>
              <a:t>Review the agenda for the theme. Facilitators should add a slide to the PPT deck that includes the agenda so that they can review it with participants. Make sure to include start and end times and any breaks that will be taken during the session. </a:t>
            </a:r>
          </a:p>
          <a:p>
            <a:pPr marL="179069" indent="-179069">
              <a:buFont typeface="Arial" panose="020B0604020202020204" pitchFamily="34" charset="0"/>
              <a:buChar char="•"/>
            </a:pPr>
            <a:r>
              <a:rPr lang="en-US" dirty="0">
                <a:solidFill>
                  <a:srgbClr val="000000"/>
                </a:solidFill>
                <a:latin typeface="Calibri" panose="020F0502020204030204" pitchFamily="34" charset="0"/>
              </a:rPr>
              <a:t>Encourage participants to be engaged and active learners.</a:t>
            </a:r>
          </a:p>
          <a:p>
            <a:pPr marL="179069" indent="-179069">
              <a:buFont typeface="Arial" panose="020B0604020202020204" pitchFamily="34" charset="0"/>
              <a:buChar char="•"/>
            </a:pPr>
            <a:r>
              <a:rPr lang="en-US" dirty="0">
                <a:solidFill>
                  <a:srgbClr val="000000"/>
                </a:solidFill>
                <a:latin typeface="Calibri" panose="020F0502020204030204" pitchFamily="34" charset="0"/>
              </a:rPr>
              <a:t>Encourage participants to contact you in between classes with questions and/or concerns. (List the name(s) of the facilitators on the board with contact information.)</a:t>
            </a:r>
          </a:p>
          <a:p>
            <a:pPr marL="179069" indent="-179069">
              <a:buFont typeface="Arial" panose="020B0604020202020204" pitchFamily="34" charset="0"/>
              <a:buChar char="•"/>
              <a:defRPr/>
            </a:pPr>
            <a:r>
              <a:rPr lang="en-US" dirty="0">
                <a:solidFill>
                  <a:srgbClr val="000000"/>
                </a:solidFill>
                <a:latin typeface="Calibri" panose="020F0502020204030204" pitchFamily="34" charset="0"/>
              </a:rPr>
              <a:t>Remind participants to put out their name tents. If conducting class on a remote platform, remind participants to type their first and last names in their screen box. </a:t>
            </a:r>
            <a:endParaRPr lang="en-US" b="1"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p:txBody>
      </p:sp>
      <p:sp>
        <p:nvSpPr>
          <p:cNvPr id="5" name="Rectangle 4">
            <a:extLst>
              <a:ext uri="{FF2B5EF4-FFF2-40B4-BE49-F238E27FC236}">
                <a16:creationId xmlns:a16="http://schemas.microsoft.com/office/drawing/2014/main" id="{4FC8185A-0BEC-F545-B900-10B7EA477F55}"/>
              </a:ext>
            </a:extLst>
          </p:cNvPr>
          <p:cNvSpPr/>
          <p:nvPr/>
        </p:nvSpPr>
        <p:spPr>
          <a:xfrm>
            <a:off x="731521" y="700008"/>
            <a:ext cx="2723115" cy="374554"/>
          </a:xfrm>
          <a:prstGeom prst="rect">
            <a:avLst/>
          </a:prstGeom>
        </p:spPr>
        <p:txBody>
          <a:bodyPr wrap="none" lIns="96614" tIns="48306" rIns="96614" bIns="48306">
            <a:spAutoFit/>
          </a:bodyPr>
          <a:lstStyle/>
          <a:p>
            <a:r>
              <a:rPr lang="en-US" dirty="0">
                <a:latin typeface="Arial Rounded MT Bold" panose="020F0704030504030204" pitchFamily="34" charset="77"/>
              </a:rPr>
              <a:t>SUGGESTED AGENDA</a:t>
            </a:r>
          </a:p>
        </p:txBody>
      </p:sp>
      <p:graphicFrame>
        <p:nvGraphicFramePr>
          <p:cNvPr id="6" name="Table 5">
            <a:extLst>
              <a:ext uri="{FF2B5EF4-FFF2-40B4-BE49-F238E27FC236}">
                <a16:creationId xmlns:a16="http://schemas.microsoft.com/office/drawing/2014/main" id="{558507BF-4FF5-6A43-8C71-4ABBCA33DAF4}"/>
              </a:ext>
            </a:extLst>
          </p:cNvPr>
          <p:cNvGraphicFramePr>
            <a:graphicFrameLocks/>
          </p:cNvGraphicFramePr>
          <p:nvPr>
            <p:extLst>
              <p:ext uri="{D42A27DB-BD31-4B8C-83A1-F6EECF244321}">
                <p14:modId xmlns:p14="http://schemas.microsoft.com/office/powerpoint/2010/main" val="2255277897"/>
              </p:ext>
            </p:extLst>
          </p:nvPr>
        </p:nvGraphicFramePr>
        <p:xfrm>
          <a:off x="932875" y="2795753"/>
          <a:ext cx="6130077" cy="3591447"/>
        </p:xfrm>
        <a:graphic>
          <a:graphicData uri="http://schemas.openxmlformats.org/drawingml/2006/table">
            <a:tbl>
              <a:tblPr firstRow="1" bandRow="1">
                <a:tableStyleId>{22838BEF-8BB2-4498-84A7-C5851F593DF1}</a:tableStyleId>
              </a:tblPr>
              <a:tblGrid>
                <a:gridCol w="1896688">
                  <a:extLst>
                    <a:ext uri="{9D8B030D-6E8A-4147-A177-3AD203B41FA5}">
                      <a16:colId xmlns:a16="http://schemas.microsoft.com/office/drawing/2014/main" val="2179853046"/>
                    </a:ext>
                  </a:extLst>
                </a:gridCol>
                <a:gridCol w="4233389">
                  <a:extLst>
                    <a:ext uri="{9D8B030D-6E8A-4147-A177-3AD203B41FA5}">
                      <a16:colId xmlns:a16="http://schemas.microsoft.com/office/drawing/2014/main" val="3069621994"/>
                    </a:ext>
                  </a:extLst>
                </a:gridCol>
              </a:tblGrid>
              <a:tr h="564658">
                <a:tc>
                  <a:txBody>
                    <a:bodyPr/>
                    <a:lstStyle/>
                    <a:p>
                      <a:r>
                        <a:rPr lang="en-US" sz="1100" b="0" dirty="0"/>
                        <a:t>Prior to the Session start time</a:t>
                      </a:r>
                    </a:p>
                  </a:txBody>
                  <a:tcPr marL="97536" marR="97536" marT="48006" marB="48006" anchor="ctr"/>
                </a:tc>
                <a:tc>
                  <a:txBody>
                    <a:bodyPr/>
                    <a:lstStyle/>
                    <a:p>
                      <a:r>
                        <a:rPr lang="en-US" sz="1100" b="0" dirty="0"/>
                        <a:t>Color Wheel of Emotions exercise</a:t>
                      </a:r>
                    </a:p>
                  </a:txBody>
                  <a:tcPr marL="97536" marR="97536" marT="48006" marB="48006" anchor="ctr"/>
                </a:tc>
                <a:extLst>
                  <a:ext uri="{0D108BD9-81ED-4DB2-BD59-A6C34878D82A}">
                    <a16:rowId xmlns:a16="http://schemas.microsoft.com/office/drawing/2014/main" val="12709079"/>
                  </a:ext>
                </a:extLst>
              </a:tr>
              <a:tr h="460456">
                <a:tc>
                  <a:txBody>
                    <a:bodyPr/>
                    <a:lstStyle/>
                    <a:p>
                      <a:r>
                        <a:rPr lang="en-US" sz="1100" b="0" dirty="0"/>
                        <a:t>10 minutes</a:t>
                      </a:r>
                    </a:p>
                  </a:txBody>
                  <a:tcPr marL="97536" marR="97536" marT="48006" marB="48006" anchor="ctr"/>
                </a:tc>
                <a:tc>
                  <a:txBody>
                    <a:bodyPr/>
                    <a:lstStyle/>
                    <a:p>
                      <a:r>
                        <a:rPr lang="en-US" sz="1100" dirty="0"/>
                        <a:t>Section 1: Introduction: Parenting A Child with a History of Sexual Trauma</a:t>
                      </a:r>
                      <a:endParaRPr lang="en-US" sz="1100" b="0" dirty="0"/>
                    </a:p>
                  </a:txBody>
                  <a:tcPr marL="97536" marR="97536" marT="48006" marB="48006" anchor="ctr"/>
                </a:tc>
                <a:extLst>
                  <a:ext uri="{0D108BD9-81ED-4DB2-BD59-A6C34878D82A}">
                    <a16:rowId xmlns:a16="http://schemas.microsoft.com/office/drawing/2014/main" val="235620429"/>
                  </a:ext>
                </a:extLst>
              </a:tr>
              <a:tr h="477186">
                <a:tc>
                  <a:txBody>
                    <a:bodyPr/>
                    <a:lstStyle/>
                    <a:p>
                      <a:r>
                        <a:rPr lang="en-US" sz="1100" dirty="0"/>
                        <a:t>25 minutes</a:t>
                      </a:r>
                    </a:p>
                  </a:txBody>
                  <a:tcPr marL="97536" marR="97536" marT="48006" marB="48006" anchor="ctr"/>
                </a:tc>
                <a:tc>
                  <a:txBody>
                    <a:bodyPr/>
                    <a:lstStyle/>
                    <a:p>
                      <a:pPr marL="0" marR="0" algn="l" defTabSz="914400" rtl="0" eaLnBrk="1" latinLnBrk="0" hangingPunct="1">
                        <a:lnSpc>
                          <a:spcPct val="107000"/>
                        </a:lnSpc>
                        <a:spcBef>
                          <a:spcPts val="0"/>
                        </a:spcBef>
                        <a:spcAft>
                          <a:spcPts val="800"/>
                        </a:spcAft>
                      </a:pPr>
                      <a:r>
                        <a:rPr lang="en-US" sz="1100" kern="1200" dirty="0">
                          <a:solidFill>
                            <a:schemeClr val="dk1"/>
                          </a:solidFill>
                          <a:latin typeface="+mn-lt"/>
                          <a:ea typeface="+mn-ea"/>
                          <a:cs typeface="+mn-cs"/>
                        </a:rPr>
                        <a:t>Section Two: Effectively Parenting a Child Who Has Experienced Sexual Trauma</a:t>
                      </a:r>
                    </a:p>
                  </a:txBody>
                  <a:tcPr marL="97536" marR="97536" marT="48006" marB="48006" anchor="ctr"/>
                </a:tc>
                <a:extLst>
                  <a:ext uri="{0D108BD9-81ED-4DB2-BD59-A6C34878D82A}">
                    <a16:rowId xmlns:a16="http://schemas.microsoft.com/office/drawing/2014/main" val="743774514"/>
                  </a:ext>
                </a:extLst>
              </a:tr>
              <a:tr h="460456">
                <a:tc>
                  <a:txBody>
                    <a:bodyPr/>
                    <a:lstStyle/>
                    <a:p>
                      <a:endParaRPr lang="en-US" sz="1100" dirty="0"/>
                    </a:p>
                    <a:p>
                      <a:r>
                        <a:rPr lang="en-US" sz="1100" dirty="0"/>
                        <a:t>10 minutes</a:t>
                      </a:r>
                    </a:p>
                  </a:txBody>
                  <a:tcPr marL="97536" marR="97536" marT="48006" marB="48006" anchor="ctr"/>
                </a:tc>
                <a:tc>
                  <a:txBody>
                    <a:bodyPr/>
                    <a:lstStyle/>
                    <a:p>
                      <a:pPr marL="0" marR="0" algn="l" defTabSz="914400" rtl="0" eaLnBrk="1" latinLnBrk="0" hangingPunct="1">
                        <a:lnSpc>
                          <a:spcPct val="107000"/>
                        </a:lnSpc>
                        <a:spcBef>
                          <a:spcPts val="0"/>
                        </a:spcBef>
                        <a:spcAft>
                          <a:spcPts val="800"/>
                        </a:spcAft>
                      </a:pPr>
                      <a:r>
                        <a:rPr lang="en-US" sz="1100" kern="1200" dirty="0">
                          <a:solidFill>
                            <a:schemeClr val="dk1"/>
                          </a:solidFill>
                          <a:latin typeface="+mn-lt"/>
                          <a:ea typeface="+mn-ea"/>
                          <a:cs typeface="+mn-cs"/>
                        </a:rPr>
                        <a:t>Section Three: Risk Factors &amp; Indicators of Sexual Abuse</a:t>
                      </a:r>
                    </a:p>
                  </a:txBody>
                  <a:tcPr marL="97536" marR="97536" marT="48006" marB="48006" anchor="ctr"/>
                </a:tc>
                <a:extLst>
                  <a:ext uri="{0D108BD9-81ED-4DB2-BD59-A6C34878D82A}">
                    <a16:rowId xmlns:a16="http://schemas.microsoft.com/office/drawing/2014/main" val="3856907454"/>
                  </a:ext>
                </a:extLst>
              </a:tr>
              <a:tr h="372887">
                <a:tc>
                  <a:txBody>
                    <a:bodyPr/>
                    <a:lstStyle/>
                    <a:p>
                      <a:r>
                        <a:rPr lang="en-US" sz="1100" dirty="0"/>
                        <a:t>20 minutes</a:t>
                      </a:r>
                    </a:p>
                  </a:txBody>
                  <a:tcPr marL="97536" marR="97536" marT="48006" marB="48006" anchor="ctr"/>
                </a:tc>
                <a:tc>
                  <a:txBody>
                    <a:bodyPr/>
                    <a:lstStyle/>
                    <a:p>
                      <a:pPr marL="0" marR="0" algn="l" defTabSz="914400" rtl="0" eaLnBrk="1" latinLnBrk="0" hangingPunct="1">
                        <a:lnSpc>
                          <a:spcPct val="107000"/>
                        </a:lnSpc>
                        <a:spcBef>
                          <a:spcPts val="0"/>
                        </a:spcBef>
                        <a:spcAft>
                          <a:spcPts val="800"/>
                        </a:spcAft>
                      </a:pPr>
                      <a:r>
                        <a:rPr lang="en-US" sz="1100" kern="1200" dirty="0">
                          <a:solidFill>
                            <a:schemeClr val="dk1"/>
                          </a:solidFill>
                          <a:latin typeface="+mn-lt"/>
                          <a:ea typeface="+mn-ea"/>
                          <a:cs typeface="+mn-cs"/>
                        </a:rPr>
                        <a:t>Section Four: Creating an Emotionally Safe Environment </a:t>
                      </a:r>
                    </a:p>
                  </a:txBody>
                  <a:tcPr marL="97536" marR="97536" marT="48006" marB="48006" anchor="ctr"/>
                </a:tc>
                <a:extLst>
                  <a:ext uri="{0D108BD9-81ED-4DB2-BD59-A6C34878D82A}">
                    <a16:rowId xmlns:a16="http://schemas.microsoft.com/office/drawing/2014/main" val="1913781506"/>
                  </a:ext>
                </a:extLst>
              </a:tr>
              <a:tr h="397674">
                <a:tc>
                  <a:txBody>
                    <a:bodyPr/>
                    <a:lstStyle/>
                    <a:p>
                      <a:r>
                        <a:rPr lang="en-US" sz="1100" dirty="0"/>
                        <a:t>15 minutes</a:t>
                      </a:r>
                    </a:p>
                  </a:txBody>
                  <a:tcPr marL="97536" marR="97536" marT="48006" marB="48006" anchor="ctr"/>
                </a:tc>
                <a:tc>
                  <a:txBody>
                    <a:bodyPr/>
                    <a:lstStyle/>
                    <a:p>
                      <a:pPr marL="0" marR="0" algn="l" defTabSz="914400" rtl="0" eaLnBrk="1" latinLnBrk="0" hangingPunct="1">
                        <a:lnSpc>
                          <a:spcPct val="107000"/>
                        </a:lnSpc>
                        <a:spcBef>
                          <a:spcPts val="0"/>
                        </a:spcBef>
                        <a:spcAft>
                          <a:spcPts val="800"/>
                        </a:spcAft>
                      </a:pPr>
                      <a:r>
                        <a:rPr lang="en-US" sz="1100" kern="1200" dirty="0">
                          <a:solidFill>
                            <a:schemeClr val="dk1"/>
                          </a:solidFill>
                          <a:latin typeface="+mn-lt"/>
                          <a:ea typeface="+mn-ea"/>
                          <a:cs typeface="+mn-cs"/>
                        </a:rPr>
                        <a:t>Section Five: Strategies to Prevent Further Abuse</a:t>
                      </a:r>
                    </a:p>
                  </a:txBody>
                  <a:tcPr marL="97536" marR="97536" marT="48006" marB="48006" anchor="ctr"/>
                </a:tc>
                <a:extLst>
                  <a:ext uri="{0D108BD9-81ED-4DB2-BD59-A6C34878D82A}">
                    <a16:rowId xmlns:a16="http://schemas.microsoft.com/office/drawing/2014/main" val="34249250"/>
                  </a:ext>
                </a:extLst>
              </a:tr>
              <a:tr h="397674">
                <a:tc>
                  <a:txBody>
                    <a:bodyPr/>
                    <a:lstStyle/>
                    <a:p>
                      <a:r>
                        <a:rPr lang="en-US" sz="1100" dirty="0"/>
                        <a:t>5 minutes</a:t>
                      </a:r>
                    </a:p>
                  </a:txBody>
                  <a:tcPr marL="97536" marR="97536" marT="48006" marB="48006" anchor="ctr"/>
                </a:tc>
                <a:tc>
                  <a:txBody>
                    <a:bodyPr/>
                    <a:lstStyle/>
                    <a:p>
                      <a:pPr marL="0" marR="0" algn="l" defTabSz="914400" rtl="0" eaLnBrk="1" latinLnBrk="0" hangingPunct="1">
                        <a:lnSpc>
                          <a:spcPct val="107000"/>
                        </a:lnSpc>
                        <a:spcBef>
                          <a:spcPts val="0"/>
                        </a:spcBef>
                        <a:spcAft>
                          <a:spcPts val="800"/>
                        </a:spcAft>
                      </a:pPr>
                      <a:r>
                        <a:rPr lang="en-US" sz="1100" kern="1200" dirty="0">
                          <a:solidFill>
                            <a:schemeClr val="dk1"/>
                          </a:solidFill>
                          <a:latin typeface="+mn-lt"/>
                          <a:ea typeface="+mn-ea"/>
                          <a:cs typeface="+mn-cs"/>
                        </a:rPr>
                        <a:t>Section Six: Promoting Healthy Sexual Development</a:t>
                      </a:r>
                    </a:p>
                  </a:txBody>
                  <a:tcPr marL="97536" marR="97536" marT="48006" marB="48006" anchor="ctr"/>
                </a:tc>
                <a:extLst>
                  <a:ext uri="{0D108BD9-81ED-4DB2-BD59-A6C34878D82A}">
                    <a16:rowId xmlns:a16="http://schemas.microsoft.com/office/drawing/2014/main" val="825061863"/>
                  </a:ext>
                </a:extLst>
              </a:tr>
              <a:tr h="4604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5 minutes</a:t>
                      </a:r>
                    </a:p>
                    <a:p>
                      <a:endParaRPr lang="en-US" sz="1100" dirty="0"/>
                    </a:p>
                  </a:txBody>
                  <a:tcPr marL="97536" marR="97536" marT="48006" marB="48006" anchor="ctr"/>
                </a:tc>
                <a:tc>
                  <a:txBody>
                    <a:bodyPr/>
                    <a:lstStyle/>
                    <a:p>
                      <a:pPr marL="0" marR="0" algn="l" defTabSz="914400" rtl="0" eaLnBrk="1" latinLnBrk="0" hangingPunct="1">
                        <a:lnSpc>
                          <a:spcPct val="107000"/>
                        </a:lnSpc>
                        <a:spcBef>
                          <a:spcPts val="0"/>
                        </a:spcBef>
                        <a:spcAft>
                          <a:spcPts val="800"/>
                        </a:spcAft>
                      </a:pPr>
                      <a:r>
                        <a:rPr lang="en-US" sz="1100" kern="1200" dirty="0">
                          <a:solidFill>
                            <a:schemeClr val="dk1"/>
                          </a:solidFill>
                          <a:latin typeface="+mn-lt"/>
                          <a:ea typeface="+mn-ea"/>
                          <a:cs typeface="+mn-cs"/>
                        </a:rPr>
                        <a:t>Section Seven: Wrap Up</a:t>
                      </a:r>
                    </a:p>
                  </a:txBody>
                  <a:tcPr marL="97536" marR="97536" marT="48006" marB="48006" anchor="ctr"/>
                </a:tc>
                <a:extLst>
                  <a:ext uri="{0D108BD9-81ED-4DB2-BD59-A6C34878D82A}">
                    <a16:rowId xmlns:a16="http://schemas.microsoft.com/office/drawing/2014/main" val="3141508580"/>
                  </a:ext>
                </a:extLst>
              </a:tr>
            </a:tbl>
          </a:graphicData>
        </a:graphic>
      </p:graphicFrame>
      <p:sp>
        <p:nvSpPr>
          <p:cNvPr id="9" name="Slide Number Placeholder 6">
            <a:extLst>
              <a:ext uri="{FF2B5EF4-FFF2-40B4-BE49-F238E27FC236}">
                <a16:creationId xmlns:a16="http://schemas.microsoft.com/office/drawing/2014/main" id="{6BCA842E-A25B-F940-A14B-52FEDD4594C6}"/>
              </a:ext>
            </a:extLst>
          </p:cNvPr>
          <p:cNvSpPr>
            <a:spLocks noGrp="1"/>
          </p:cNvSpPr>
          <p:nvPr>
            <p:ph type="sldNum" sz="quarter" idx="5"/>
          </p:nvPr>
        </p:nvSpPr>
        <p:spPr>
          <a:xfrm>
            <a:off x="6828980" y="9119476"/>
            <a:ext cx="484529" cy="481726"/>
          </a:xfrm>
          <a:prstGeom prst="rect">
            <a:avLst/>
          </a:prstGeom>
        </p:spPr>
        <p:txBody>
          <a:bodyPr vert="horz" lIns="96614" tIns="48306" rIns="96614" bIns="48306" rtlCol="0" anchor="ctr" anchorCtr="0"/>
          <a:lstStyle>
            <a:lvl1pPr algn="ctr">
              <a:defRPr sz="1000">
                <a:solidFill>
                  <a:schemeClr val="bg1"/>
                </a:solidFill>
              </a:defRPr>
            </a:lvl1pPr>
          </a:lstStyle>
          <a:p>
            <a:fld id="{3B90169C-AFAA-4B3F-91CC-5EC03E22AE25}" type="slidenum">
              <a:rPr lang="en-US" smtClean="0"/>
              <a:pPr/>
              <a:t>5</a:t>
            </a:fld>
            <a:endParaRPr lang="en-US" dirty="0"/>
          </a:p>
        </p:txBody>
      </p:sp>
    </p:spTree>
    <p:extLst>
      <p:ext uri="{BB962C8B-B14F-4D97-AF65-F5344CB8AC3E}">
        <p14:creationId xmlns:p14="http://schemas.microsoft.com/office/powerpoint/2010/main" val="3692943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2" y="4620579"/>
            <a:ext cx="5852160" cy="4140833"/>
          </a:xfrm>
        </p:spPr>
        <p:txBody>
          <a:bodyPr/>
          <a:lstStyle/>
          <a:p>
            <a:r>
              <a:rPr lang="en-US" b="1" dirty="0">
                <a:solidFill>
                  <a:srgbClr val="000000"/>
                </a:solidFill>
                <a:latin typeface="Calibri" panose="020F0502020204030204" pitchFamily="34" charset="0"/>
              </a:rPr>
              <a:t>FACILITATOR'S NOTE</a:t>
            </a:r>
            <a:r>
              <a:rPr lang="en-US" kern="1200" dirty="0">
                <a:solidFill>
                  <a:srgbClr val="000000"/>
                </a:solidFill>
                <a:effectLst/>
                <a:latin typeface="Calibri" panose="020F0502020204030204" pitchFamily="34" charset="0"/>
                <a:ea typeface="+mn-ea"/>
                <a:cs typeface="+mn-cs"/>
              </a:rPr>
              <a:t> </a:t>
            </a:r>
          </a:p>
          <a:p>
            <a:pPr>
              <a:defRPr/>
            </a:pPr>
            <a:r>
              <a:rPr lang="en-US" kern="1200" dirty="0">
                <a:solidFill>
                  <a:srgbClr val="000000"/>
                </a:solidFill>
                <a:effectLst/>
                <a:latin typeface="Calibri" panose="020F0502020204030204" pitchFamily="34" charset="0"/>
                <a:ea typeface="+mn-ea"/>
                <a:cs typeface="Arial" panose="020B0604020202020204" pitchFamily="34" charset="0"/>
              </a:rPr>
              <a:t>Have this slide showing onscreen as participants assemble for the first </a:t>
            </a:r>
            <a:r>
              <a:rPr lang="en-US" kern="1200" dirty="0">
                <a:solidFill>
                  <a:srgbClr val="000000"/>
                </a:solidFill>
                <a:latin typeface="Calibri" panose="020F0502020204030204" pitchFamily="34" charset="0"/>
                <a:ea typeface="+mn-ea"/>
                <a:cs typeface="Arial" panose="020B0604020202020204" pitchFamily="34" charset="0"/>
              </a:rPr>
              <a:t>class of the day</a:t>
            </a:r>
            <a:r>
              <a:rPr lang="en-US" kern="1200" dirty="0">
                <a:solidFill>
                  <a:srgbClr val="000000"/>
                </a:solidFill>
                <a:effectLst/>
                <a:latin typeface="Calibri" panose="020F0502020204030204" pitchFamily="34" charset="0"/>
                <a:ea typeface="+mn-ea"/>
                <a:cs typeface="Arial" panose="020B0604020202020204" pitchFamily="34" charset="0"/>
              </a:rPr>
              <a:t>. As participants come in, welcome them back and ask them to take a few minutes to do a self-check using the Color Wheel. </a:t>
            </a:r>
            <a:r>
              <a:rPr lang="en-US" b="1" kern="1200" dirty="0">
                <a:solidFill>
                  <a:srgbClr val="000000"/>
                </a:solidFill>
                <a:effectLst/>
                <a:latin typeface="Calibri" panose="020F0502020204030204" pitchFamily="34" charset="0"/>
                <a:ea typeface="+mn-ea"/>
                <a:cs typeface="Arial" panose="020B0604020202020204" pitchFamily="34" charset="0"/>
              </a:rPr>
              <a:t>NOTE: </a:t>
            </a:r>
            <a:r>
              <a:rPr lang="en-US" kern="1200" dirty="0">
                <a:solidFill>
                  <a:srgbClr val="000000"/>
                </a:solidFill>
                <a:effectLst/>
                <a:latin typeface="Calibri" panose="020F0502020204030204" pitchFamily="34" charset="0"/>
                <a:ea typeface="+mn-ea"/>
                <a:cs typeface="Arial" panose="020B0604020202020204" pitchFamily="34" charset="0"/>
              </a:rPr>
              <a:t>The Color Wheel should only be done one time per day</a:t>
            </a:r>
            <a:r>
              <a:rPr lang="en-US" dirty="0">
                <a:solidFill>
                  <a:srgbClr val="000000"/>
                </a:solidFill>
                <a:latin typeface="Calibri" panose="020F0502020204030204" pitchFamily="34" charset="0"/>
              </a:rPr>
              <a:t>; </a:t>
            </a:r>
            <a:r>
              <a:rPr lang="en-US" kern="1200" dirty="0">
                <a:solidFill>
                  <a:srgbClr val="000000"/>
                </a:solidFill>
                <a:effectLst/>
                <a:latin typeface="Calibri" panose="020F0502020204030204" pitchFamily="34" charset="0"/>
                <a:ea typeface="+mn-ea"/>
                <a:cs typeface="Arial" panose="020B0604020202020204" pitchFamily="34" charset="0"/>
              </a:rPr>
              <a:t>before the first theme of the day. If combining several themes together on one day, facilitate the Color Wheel at the beginning of the first class of the day as participants are coming into the room. </a:t>
            </a:r>
          </a:p>
          <a:p>
            <a:endParaRPr lang="en-US" b="1" dirty="0">
              <a:solidFill>
                <a:srgbClr val="000000"/>
              </a:solidFill>
              <a:latin typeface="Calibri" panose="020F050202020403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SAY</a:t>
            </a:r>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Welcome back. We are so glad that you have taken time out of your day to join us for another exciting learning opportunity. As you recall, tuning in to how you’re doing on a daily basis may not be something everyone here is used to, but this type of regular self-check is critical for parents who are adopting or fostering children who may have experienced trauma, separation, or loss, as it will be helpful to become and stay aware of your own state of mind. It may seem like a simple exercise but be assured that knowing how we’re doing on any given day strengthens our ability to know when and how we need to get support and/or need a different balance. Doing this type of check in will also help us to teach and/or model this skill for children! Please take a moment to look at the color wheel and jot down on paper the color(s) that you are currently feeling.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DO</a:t>
            </a:r>
          </a:p>
          <a:p>
            <a:r>
              <a:rPr lang="en-US" kern="1200" dirty="0">
                <a:solidFill>
                  <a:srgbClr val="000000"/>
                </a:solidFill>
                <a:effectLst/>
                <a:latin typeface="Calibri" panose="020F0502020204030204" pitchFamily="34" charset="0"/>
                <a:ea typeface="+mn-ea"/>
                <a:cs typeface="Arial" panose="020B0604020202020204" pitchFamily="34" charset="0"/>
              </a:rPr>
              <a:t>Wait a little while to give participants time to complete the Color Wheel.</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SAY</a:t>
            </a:r>
          </a:p>
          <a:p>
            <a:r>
              <a:rPr lang="en-US" kern="1200" dirty="0">
                <a:solidFill>
                  <a:srgbClr val="000000"/>
                </a:solidFill>
                <a:effectLst/>
                <a:latin typeface="Calibri" panose="020F0502020204030204" pitchFamily="34" charset="0"/>
                <a:ea typeface="+mn-ea"/>
                <a:cs typeface="Arial" panose="020B0604020202020204" pitchFamily="34" charset="0"/>
              </a:rPr>
              <a:t>Now that everybody has had the opportunity to do a quick check in, would someone like to share what color(s) they landed on today for the Color Wheel?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DO</a:t>
            </a:r>
          </a:p>
          <a:p>
            <a:r>
              <a:rPr lang="en-US" kern="1200" dirty="0">
                <a:solidFill>
                  <a:srgbClr val="000000"/>
                </a:solidFill>
                <a:effectLst/>
                <a:latin typeface="Calibri" panose="020F0502020204030204" pitchFamily="34" charset="0"/>
                <a:ea typeface="+mn-ea"/>
                <a:cs typeface="Arial" panose="020B0604020202020204" pitchFamily="34" charset="0"/>
              </a:rPr>
              <a:t>Call on someone who volunteers to share their color(s). If a challenging emotion or feeling is shared, thank the person and acknowledge their courage in sharing, pause for a moment, encourage everyone to take a deep breath, and transition to beginning the theme. </a:t>
            </a:r>
          </a:p>
          <a:p>
            <a:endParaRPr lang="en-US" dirty="0">
              <a:solidFill>
                <a:srgbClr val="000000"/>
              </a:solidFill>
              <a:latin typeface="Calibri" panose="020F0502020204030204" pitchFamily="34" charset="0"/>
            </a:endParaRPr>
          </a:p>
          <a:p>
            <a:endParaRPr lang="en-US" kern="1200" dirty="0">
              <a:solidFill>
                <a:srgbClr val="000000"/>
              </a:solidFill>
              <a:effectLst/>
              <a:latin typeface="Calibri" panose="020F0502020204030204" pitchFamily="34" charset="0"/>
              <a:ea typeface="+mn-ea"/>
              <a:cs typeface="+mn-cs"/>
            </a:endParaRPr>
          </a:p>
        </p:txBody>
      </p:sp>
      <p:sp>
        <p:nvSpPr>
          <p:cNvPr id="6" name="Slide Number Placeholder 6">
            <a:extLst>
              <a:ext uri="{FF2B5EF4-FFF2-40B4-BE49-F238E27FC236}">
                <a16:creationId xmlns:a16="http://schemas.microsoft.com/office/drawing/2014/main" id="{A4D4FF90-BBA9-0441-A845-A77742F0EB79}"/>
              </a:ext>
            </a:extLst>
          </p:cNvPr>
          <p:cNvSpPr>
            <a:spLocks noGrp="1"/>
          </p:cNvSpPr>
          <p:nvPr>
            <p:ph type="sldNum" sz="quarter" idx="5"/>
          </p:nvPr>
        </p:nvSpPr>
        <p:spPr>
          <a:xfrm>
            <a:off x="6828980" y="9119476"/>
            <a:ext cx="484529" cy="481726"/>
          </a:xfrm>
          <a:prstGeom prst="rect">
            <a:avLst/>
          </a:prstGeom>
        </p:spPr>
        <p:txBody>
          <a:bodyPr vert="horz" lIns="96614" tIns="48306" rIns="96614" bIns="48306" rtlCol="0" anchor="ctr" anchorCtr="0"/>
          <a:lstStyle>
            <a:lvl1pPr algn="ctr">
              <a:defRPr sz="1000">
                <a:solidFill>
                  <a:schemeClr val="bg1"/>
                </a:solidFill>
              </a:defRPr>
            </a:lvl1pPr>
          </a:lstStyle>
          <a:p>
            <a:fld id="{3B90169C-AFAA-4B3F-91CC-5EC03E22AE25}" type="slidenum">
              <a:rPr lang="en-US" smtClean="0"/>
              <a:pPr/>
              <a:t>6</a:t>
            </a:fld>
            <a:endParaRPr lang="en-US" dirty="0"/>
          </a:p>
        </p:txBody>
      </p:sp>
    </p:spTree>
    <p:extLst>
      <p:ext uri="{BB962C8B-B14F-4D97-AF65-F5344CB8AC3E}">
        <p14:creationId xmlns:p14="http://schemas.microsoft.com/office/powerpoint/2010/main" val="1451715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dirty="0">
                <a:solidFill>
                  <a:srgbClr val="000000"/>
                </a:solidFill>
                <a:latin typeface="Calibri" panose="020F0502020204030204" pitchFamily="34" charset="0"/>
              </a:rPr>
              <a:t>FACILITATOR'S NOTE</a:t>
            </a:r>
          </a:p>
          <a:p>
            <a:r>
              <a:rPr lang="en-US" dirty="0">
                <a:solidFill>
                  <a:srgbClr val="000000"/>
                </a:solidFill>
                <a:latin typeface="Calibri" panose="020F0502020204030204" pitchFamily="34" charset="0"/>
              </a:rPr>
              <a:t>Show this slide briefly just before you start the class.</a:t>
            </a: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SAY</a:t>
            </a:r>
          </a:p>
          <a:p>
            <a:r>
              <a:rPr lang="en-US" dirty="0">
                <a:solidFill>
                  <a:srgbClr val="000000"/>
                </a:solidFill>
                <a:latin typeface="Calibri" panose="020F0502020204030204" pitchFamily="34" charset="0"/>
              </a:rPr>
              <a:t>Let’s get started! Welcome to the Parenting a Child with Sexual Trauma theme.</a:t>
            </a: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a:xfrm>
            <a:off x="4143589" y="9119476"/>
            <a:ext cx="3169920" cy="481726"/>
          </a:xfrm>
          <a:prstGeom prst="rect">
            <a:avLst/>
          </a:prstGeom>
        </p:spPr>
        <p:txBody>
          <a:bodyPr/>
          <a:lstStyle/>
          <a:p>
            <a:fld id="{3B90169C-AFAA-4B3F-91CC-5EC03E22AE25}" type="slidenum">
              <a:rPr lang="en-US" smtClean="0"/>
              <a:t>7</a:t>
            </a:fld>
            <a:endParaRPr lang="en-US" dirty="0"/>
          </a:p>
        </p:txBody>
      </p:sp>
      <p:sp>
        <p:nvSpPr>
          <p:cNvPr id="7" name="Slide Number Placeholder 6">
            <a:extLst>
              <a:ext uri="{FF2B5EF4-FFF2-40B4-BE49-F238E27FC236}">
                <a16:creationId xmlns:a16="http://schemas.microsoft.com/office/drawing/2014/main" id="{03052C4B-B221-6C4B-A61F-26592927948A}"/>
              </a:ext>
            </a:extLst>
          </p:cNvPr>
          <p:cNvSpPr txBox="1">
            <a:spLocks/>
          </p:cNvSpPr>
          <p:nvPr/>
        </p:nvSpPr>
        <p:spPr>
          <a:xfrm>
            <a:off x="6828980" y="9119476"/>
            <a:ext cx="484529" cy="481726"/>
          </a:xfrm>
          <a:prstGeom prst="rect">
            <a:avLst/>
          </a:prstGeom>
        </p:spPr>
        <p:txBody>
          <a:bodyPr vert="horz" lIns="96614" tIns="48306" rIns="96614" bIns="48306"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7</a:t>
            </a:fld>
            <a:endParaRPr lang="en-US" dirty="0"/>
          </a:p>
        </p:txBody>
      </p:sp>
    </p:spTree>
    <p:extLst>
      <p:ext uri="{BB962C8B-B14F-4D97-AF65-F5344CB8AC3E}">
        <p14:creationId xmlns:p14="http://schemas.microsoft.com/office/powerpoint/2010/main" val="3683059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kern="1200" dirty="0">
                <a:solidFill>
                  <a:srgbClr val="000000"/>
                </a:solidFill>
                <a:effectLst/>
                <a:latin typeface="Calibri" panose="020F0502020204030204" pitchFamily="34" charset="0"/>
                <a:ea typeface="+mn-ea"/>
                <a:cs typeface="+mn-cs"/>
              </a:rPr>
              <a:t>FACILITATOR'S NOTE</a:t>
            </a:r>
            <a:endParaRPr lang="en-US" kern="1200" dirty="0">
              <a:solidFill>
                <a:srgbClr val="000000"/>
              </a:solidFill>
              <a:effectLst/>
              <a:latin typeface="Calibri" panose="020F0502020204030204" pitchFamily="34" charset="0"/>
              <a:ea typeface="+mn-ea"/>
              <a:cs typeface="+mn-cs"/>
            </a:endParaRPr>
          </a:p>
          <a:p>
            <a:r>
              <a:rPr lang="en-US" kern="1200" dirty="0">
                <a:solidFill>
                  <a:srgbClr val="000000"/>
                </a:solidFill>
                <a:effectLst/>
                <a:latin typeface="Calibri" panose="020F0502020204030204" pitchFamily="34" charset="0"/>
                <a:ea typeface="+mn-ea"/>
                <a:cs typeface="+mn-cs"/>
              </a:rPr>
              <a:t>The opening quote slide should be used only for the first theme of the day. If combining several themes together on one day, the opening quote slide would be shown only after the Color Wheel at the beginning of </a:t>
            </a:r>
            <a:r>
              <a:rPr lang="en-US" dirty="0">
                <a:solidFill>
                  <a:srgbClr val="000000"/>
                </a:solidFill>
                <a:latin typeface="Calibri" panose="020F0502020204030204" pitchFamily="34" charset="0"/>
                <a:cs typeface="+mn-cs"/>
              </a:rPr>
              <a:t>the first theme</a:t>
            </a:r>
            <a:r>
              <a:rPr lang="en-US" kern="1200" dirty="0">
                <a:solidFill>
                  <a:srgbClr val="000000"/>
                </a:solidFill>
                <a:effectLst/>
                <a:latin typeface="Calibri" panose="020F0502020204030204" pitchFamily="34" charset="0"/>
                <a:ea typeface="+mn-ea"/>
                <a:cs typeface="+mn-cs"/>
              </a:rPr>
              <a:t>. It is important to always emphasize with this slide that this type of parenting involves lifelong learning and it will be critical for families to be invested in their own learning before and after a child is placed in their home. </a:t>
            </a:r>
          </a:p>
          <a:p>
            <a:r>
              <a:rPr lang="en-US" kern="1200" dirty="0">
                <a:solidFill>
                  <a:srgbClr val="000000"/>
                </a:solidFill>
                <a:effectLst/>
                <a:latin typeface="Calibri" panose="020F0502020204030204" pitchFamily="34" charset="0"/>
                <a:ea typeface="+mn-ea"/>
                <a:cs typeface="+mn-cs"/>
              </a:rPr>
              <a:t> </a:t>
            </a:r>
          </a:p>
          <a:p>
            <a:r>
              <a:rPr lang="en-US" b="1" kern="1200" dirty="0">
                <a:solidFill>
                  <a:srgbClr val="000000"/>
                </a:solidFill>
                <a:effectLst/>
                <a:latin typeface="Calibri" panose="020F0502020204030204" pitchFamily="34" charset="0"/>
                <a:ea typeface="+mn-ea"/>
                <a:cs typeface="+mn-cs"/>
              </a:rPr>
              <a:t>PARAPHRASE</a:t>
            </a:r>
            <a:endParaRPr lang="en-US" kern="1200" dirty="0">
              <a:solidFill>
                <a:srgbClr val="000000"/>
              </a:solidFill>
              <a:effectLst/>
              <a:latin typeface="Calibri" panose="020F0502020204030204" pitchFamily="34" charset="0"/>
              <a:ea typeface="+mn-ea"/>
              <a:cs typeface="+mn-cs"/>
            </a:endParaRPr>
          </a:p>
          <a:p>
            <a:r>
              <a:rPr lang="en-US" dirty="0">
                <a:solidFill>
                  <a:srgbClr val="000000"/>
                </a:solidFill>
                <a:latin typeface="Calibri" panose="020F0502020204030204" pitchFamily="34" charset="0"/>
                <a:cs typeface="+mn-cs"/>
              </a:rPr>
              <a:t>Now</a:t>
            </a:r>
            <a:r>
              <a:rPr lang="en-US" kern="1200" dirty="0">
                <a:solidFill>
                  <a:srgbClr val="000000"/>
                </a:solidFill>
                <a:effectLst/>
                <a:latin typeface="Calibri" panose="020F0502020204030204" pitchFamily="34" charset="0"/>
                <a:ea typeface="+mn-ea"/>
                <a:cs typeface="+mn-cs"/>
              </a:rPr>
              <a:t> </a:t>
            </a:r>
            <a:r>
              <a:rPr lang="en-US" dirty="0">
                <a:solidFill>
                  <a:srgbClr val="000000"/>
                </a:solidFill>
                <a:latin typeface="Calibri" panose="020F0502020204030204" pitchFamily="34" charset="0"/>
                <a:cs typeface="+mn-cs"/>
              </a:rPr>
              <a:t>w</a:t>
            </a:r>
            <a:r>
              <a:rPr lang="en-US" kern="1200" dirty="0">
                <a:solidFill>
                  <a:srgbClr val="000000"/>
                </a:solidFill>
                <a:effectLst/>
                <a:latin typeface="Calibri" panose="020F0502020204030204" pitchFamily="34" charset="0"/>
                <a:ea typeface="+mn-ea"/>
                <a:cs typeface="+mn-cs"/>
              </a:rPr>
              <a:t>e are going to start </a:t>
            </a:r>
            <a:r>
              <a:rPr lang="en-US" dirty="0">
                <a:solidFill>
                  <a:srgbClr val="000000"/>
                </a:solidFill>
                <a:latin typeface="Calibri" panose="020F0502020204030204" pitchFamily="34" charset="0"/>
                <a:cs typeface="+mn-cs"/>
              </a:rPr>
              <a:t>the Parenting a Child with Sexual Trauma theme.</a:t>
            </a:r>
            <a:r>
              <a:rPr lang="en-US" kern="1200" dirty="0">
                <a:solidFill>
                  <a:srgbClr val="000000"/>
                </a:solidFill>
                <a:effectLst/>
                <a:latin typeface="Calibri" panose="020F0502020204030204" pitchFamily="34" charset="0"/>
                <a:ea typeface="+mn-ea"/>
                <a:cs typeface="+mn-cs"/>
              </a:rPr>
              <a:t> As the slide states, this information will help to develop your capacity to support children and families. This type of parenting will require continuous learning. So, let’s dive in and see what important information we have to share with you today. </a:t>
            </a:r>
          </a:p>
          <a:p>
            <a:endParaRPr lang="en-US" kern="1200" dirty="0">
              <a:solidFill>
                <a:srgbClr val="000000"/>
              </a:solidFill>
              <a:effectLst/>
              <a:latin typeface="Calibri" panose="020F0502020204030204" pitchFamily="34" charset="0"/>
              <a:ea typeface="+mn-ea"/>
              <a:cs typeface="+mn-cs"/>
            </a:endParaRP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a:xfrm>
            <a:off x="4143589" y="9119476"/>
            <a:ext cx="3169920" cy="481726"/>
          </a:xfrm>
          <a:prstGeom prst="rect">
            <a:avLst/>
          </a:prstGeom>
        </p:spPr>
        <p:txBody>
          <a:bodyPr/>
          <a:lstStyle/>
          <a:p>
            <a:fld id="{3B90169C-AFAA-4B3F-91CC-5EC03E22AE25}" type="slidenum">
              <a:rPr lang="en-US" smtClean="0"/>
              <a:t>8</a:t>
            </a:fld>
            <a:endParaRPr lang="en-US" dirty="0"/>
          </a:p>
        </p:txBody>
      </p:sp>
      <p:sp>
        <p:nvSpPr>
          <p:cNvPr id="7" name="Slide Number Placeholder 6">
            <a:extLst>
              <a:ext uri="{FF2B5EF4-FFF2-40B4-BE49-F238E27FC236}">
                <a16:creationId xmlns:a16="http://schemas.microsoft.com/office/drawing/2014/main" id="{830566B2-051D-D348-8B55-5D2F344B460E}"/>
              </a:ext>
            </a:extLst>
          </p:cNvPr>
          <p:cNvSpPr txBox="1">
            <a:spLocks/>
          </p:cNvSpPr>
          <p:nvPr/>
        </p:nvSpPr>
        <p:spPr>
          <a:xfrm>
            <a:off x="6828980" y="9119476"/>
            <a:ext cx="484529" cy="481726"/>
          </a:xfrm>
          <a:prstGeom prst="rect">
            <a:avLst/>
          </a:prstGeom>
        </p:spPr>
        <p:txBody>
          <a:bodyPr vert="horz" lIns="96614" tIns="48306" rIns="96614" bIns="48306"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8</a:t>
            </a:fld>
            <a:endParaRPr lang="en-US" dirty="0"/>
          </a:p>
        </p:txBody>
      </p:sp>
    </p:spTree>
    <p:extLst>
      <p:ext uri="{BB962C8B-B14F-4D97-AF65-F5344CB8AC3E}">
        <p14:creationId xmlns:p14="http://schemas.microsoft.com/office/powerpoint/2010/main" val="732084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2" y="4620580"/>
            <a:ext cx="5852160" cy="4498897"/>
          </a:xfrm>
        </p:spPr>
        <p:txBody>
          <a:bodyPr/>
          <a:lstStyle/>
          <a:p>
            <a:r>
              <a:rPr lang="en-US" b="1" kern="1200" dirty="0">
                <a:solidFill>
                  <a:srgbClr val="000000"/>
                </a:solidFill>
                <a:effectLst/>
                <a:latin typeface="Calibri" panose="020F0502020204030204" pitchFamily="34" charset="0"/>
                <a:ea typeface="+mn-ea"/>
                <a:cs typeface="+mn-cs"/>
              </a:rPr>
              <a:t>FACILITATOR’S NOTE</a:t>
            </a:r>
          </a:p>
          <a:p>
            <a:r>
              <a:rPr lang="en-US" dirty="0">
                <a:solidFill>
                  <a:srgbClr val="000000"/>
                </a:solidFill>
                <a:latin typeface="Calibri" panose="020F0502020204030204" pitchFamily="34" charset="0"/>
                <a:cs typeface="+mn-cs"/>
              </a:rPr>
              <a:t>Allow 10 minutes for this section.</a:t>
            </a:r>
          </a:p>
          <a:p>
            <a:endParaRPr lang="en-US" dirty="0">
              <a:solidFill>
                <a:srgbClr val="000000"/>
              </a:solidFill>
              <a:latin typeface="Calibri" panose="020F0502020204030204" pitchFamily="34" charset="0"/>
              <a:cs typeface="+mn-cs"/>
            </a:endParaRPr>
          </a:p>
          <a:p>
            <a:r>
              <a:rPr lang="en-US" b="1" dirty="0">
                <a:solidFill>
                  <a:srgbClr val="000000"/>
                </a:solidFill>
                <a:latin typeface="Calibri" panose="020F0502020204030204" pitchFamily="34" charset="0"/>
                <a:cs typeface="+mn-cs"/>
              </a:rPr>
              <a:t>PARAPHRASE</a:t>
            </a:r>
          </a:p>
          <a:p>
            <a:r>
              <a:rPr lang="en-US" b="0" dirty="0">
                <a:solidFill>
                  <a:srgbClr val="000000"/>
                </a:solidFill>
                <a:latin typeface="Calibri" panose="020F0502020204030204" pitchFamily="34" charset="0"/>
                <a:cs typeface="+mn-cs"/>
              </a:rPr>
              <a:t>Today we will be talking about some of the information and strategies that parents who foster or adopt need to effectively parent a child with a history of sexual trauma. </a:t>
            </a:r>
          </a:p>
          <a:p>
            <a:pPr defTabSz="966122">
              <a:defRPr/>
            </a:pPr>
            <a:r>
              <a:rPr lang="en-US" dirty="0">
                <a:solidFill>
                  <a:srgbClr val="000000"/>
                </a:solidFill>
                <a:latin typeface="Calibri" panose="020F0502020204030204" pitchFamily="34" charset="0"/>
              </a:rPr>
              <a:t>There are several reasons that those who want to foster or adopt need to build their understanding and skill in this area:</a:t>
            </a:r>
          </a:p>
          <a:p>
            <a:pPr marL="171385" indent="-171385" defTabSz="966122">
              <a:buFont typeface="Arial" panose="020B0604020202020204" pitchFamily="34" charset="0"/>
              <a:buChar char="•"/>
              <a:defRPr/>
            </a:pPr>
            <a:r>
              <a:rPr lang="en-US" dirty="0">
                <a:solidFill>
                  <a:srgbClr val="000000"/>
                </a:solidFill>
                <a:latin typeface="Calibri" panose="020F0502020204030204" pitchFamily="34" charset="0"/>
              </a:rPr>
              <a:t>Children and teens who are in foster care and those who are available for adoption most often have experienced different types of trauma. For some, this includes sexual trauma. </a:t>
            </a:r>
          </a:p>
          <a:p>
            <a:pPr marL="171385" indent="-171385" defTabSz="966122">
              <a:buFont typeface="Arial" panose="020B0604020202020204" pitchFamily="34" charset="0"/>
              <a:buChar char="•"/>
              <a:defRPr/>
            </a:pPr>
            <a:r>
              <a:rPr lang="en-US" dirty="0">
                <a:solidFill>
                  <a:srgbClr val="000000"/>
                </a:solidFill>
                <a:latin typeface="Calibri" panose="020F0502020204030204" pitchFamily="34" charset="0"/>
              </a:rPr>
              <a:t>Though caseworkers and other professionals try to give parents who foster and adopt an accurate view of the child’s history, including their trauma history, there is no guarantee that a child’s history of sexual trauma will be known.</a:t>
            </a:r>
          </a:p>
          <a:p>
            <a:pPr marL="171385" indent="-171385" defTabSz="966122">
              <a:buFont typeface="Arial" panose="020B0604020202020204" pitchFamily="34" charset="0"/>
              <a:buChar char="•"/>
              <a:defRPr/>
            </a:pPr>
            <a:r>
              <a:rPr lang="en-US" dirty="0">
                <a:solidFill>
                  <a:srgbClr val="000000"/>
                </a:solidFill>
                <a:latin typeface="Calibri" panose="020F0502020204030204" pitchFamily="34" charset="0"/>
              </a:rPr>
              <a:t>Many children do not disclose sexual abuse for a number of reasons.</a:t>
            </a:r>
          </a:p>
          <a:p>
            <a:pPr marL="171385" indent="-171385" defTabSz="966122">
              <a:buFont typeface="Arial" panose="020B0604020202020204" pitchFamily="34" charset="0"/>
              <a:buChar char="•"/>
              <a:defRPr/>
            </a:pPr>
            <a:r>
              <a:rPr lang="en-US" dirty="0">
                <a:solidFill>
                  <a:srgbClr val="000000"/>
                </a:solidFill>
                <a:latin typeface="Calibri" panose="020F0502020204030204" pitchFamily="34" charset="0"/>
              </a:rPr>
              <a:t>Children with a history of sexual trauma, like other children in need of fostering or adoptive homes, need to be in safe and caring homes that can help them heal from past traumas, including sexual trauma. </a:t>
            </a:r>
          </a:p>
          <a:p>
            <a:endParaRPr lang="en-US" b="0" dirty="0">
              <a:solidFill>
                <a:srgbClr val="000000"/>
              </a:solidFill>
              <a:latin typeface="Calibri" panose="020F0502020204030204" pitchFamily="34" charset="0"/>
              <a:cs typeface="+mn-cs"/>
            </a:endParaRPr>
          </a:p>
          <a:p>
            <a:pPr marL="171450" indent="-171450">
              <a:buFont typeface="Arial" panose="020B0604020202020204" pitchFamily="34" charset="0"/>
              <a:buChar char="•"/>
            </a:pPr>
            <a:endParaRPr lang="en-US" b="0" dirty="0">
              <a:solidFill>
                <a:srgbClr val="000000"/>
              </a:solidFill>
              <a:latin typeface="Calibri" panose="020F0502020204030204" pitchFamily="34" charset="0"/>
              <a:cs typeface="+mn-cs"/>
            </a:endParaRPr>
          </a:p>
          <a:p>
            <a:pPr marL="171450" indent="-171450">
              <a:buFont typeface="Arial" panose="020B0604020202020204" pitchFamily="34" charset="0"/>
              <a:buChar char="•"/>
            </a:pPr>
            <a:endParaRPr lang="en-US" b="0" dirty="0">
              <a:solidFill>
                <a:srgbClr val="000000"/>
              </a:solidFill>
              <a:latin typeface="Calibri" panose="020F0502020204030204" pitchFamily="34" charset="0"/>
              <a:cs typeface="+mn-cs"/>
            </a:endParaRPr>
          </a:p>
          <a:p>
            <a:endParaRPr lang="en-US" dirty="0">
              <a:solidFill>
                <a:srgbClr val="000000"/>
              </a:solidFill>
              <a:latin typeface="Calibri" panose="020F0502020204030204" pitchFamily="34" charset="0"/>
              <a:cs typeface="+mn-cs"/>
            </a:endParaRPr>
          </a:p>
          <a:p>
            <a:endParaRPr lang="en-US" dirty="0">
              <a:solidFill>
                <a:srgbClr val="000000"/>
              </a:solidFill>
              <a:latin typeface="Calibri" panose="020F0502020204030204" pitchFamily="34" charset="0"/>
              <a:cs typeface="+mn-cs"/>
            </a:endParaRPr>
          </a:p>
          <a:p>
            <a:endParaRPr lang="en-US" b="1"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p:txBody>
      </p:sp>
      <p:sp>
        <p:nvSpPr>
          <p:cNvPr id="5" name="Slide Number Placeholder 6">
            <a:extLst>
              <a:ext uri="{FF2B5EF4-FFF2-40B4-BE49-F238E27FC236}">
                <a16:creationId xmlns:a16="http://schemas.microsoft.com/office/drawing/2014/main" id="{B8C07BEE-04AE-D041-83C8-DC330D9F93BA}"/>
              </a:ext>
            </a:extLst>
          </p:cNvPr>
          <p:cNvSpPr>
            <a:spLocks noGrp="1"/>
          </p:cNvSpPr>
          <p:nvPr>
            <p:ph type="sldNum" sz="quarter" idx="5"/>
          </p:nvPr>
        </p:nvSpPr>
        <p:spPr>
          <a:xfrm>
            <a:off x="6828981" y="9119477"/>
            <a:ext cx="484529" cy="481726"/>
          </a:xfrm>
          <a:prstGeom prst="rect">
            <a:avLst/>
          </a:prstGeom>
        </p:spPr>
        <p:txBody>
          <a:bodyPr vert="horz" lIns="96612" tIns="48306" rIns="96612" bIns="48306" rtlCol="0" anchor="ctr" anchorCtr="0"/>
          <a:lstStyle>
            <a:lvl1pPr algn="ctr">
              <a:defRPr sz="1000">
                <a:solidFill>
                  <a:schemeClr val="bg1"/>
                </a:solidFill>
              </a:defRPr>
            </a:lvl1pPr>
          </a:lstStyle>
          <a:p>
            <a:pPr defTabSz="914053">
              <a:defRPr/>
            </a:pPr>
            <a:fld id="{3B90169C-AFAA-4B3F-91CC-5EC03E22AE25}" type="slidenum">
              <a:rPr lang="en-US">
                <a:solidFill>
                  <a:prstClr val="white"/>
                </a:solidFill>
                <a:latin typeface="Calibri"/>
              </a:rPr>
              <a:pPr defTabSz="914053">
                <a:defRPr/>
              </a:pPr>
              <a:t>9</a:t>
            </a:fld>
            <a:endParaRPr lang="en-US" dirty="0">
              <a:solidFill>
                <a:prstClr val="white"/>
              </a:solidFill>
              <a:latin typeface="Calibri"/>
            </a:endParaRPr>
          </a:p>
        </p:txBody>
      </p:sp>
    </p:spTree>
    <p:extLst>
      <p:ext uri="{BB962C8B-B14F-4D97-AF65-F5344CB8AC3E}">
        <p14:creationId xmlns:p14="http://schemas.microsoft.com/office/powerpoint/2010/main" val="16526361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 name="Picture 13" descr="NTDC-Horizontal-Gradient-Orange.png">
            <a:extLst>
              <a:ext uri="{FF2B5EF4-FFF2-40B4-BE49-F238E27FC236}">
                <a16:creationId xmlns:a16="http://schemas.microsoft.com/office/drawing/2014/main" id="{A41CBAC5-53B7-134E-B315-FDEEB478700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5614" y="6381617"/>
            <a:ext cx="8278386" cy="484973"/>
          </a:xfrm>
          <a:prstGeom prst="rect">
            <a:avLst/>
          </a:prstGeom>
        </p:spPr>
      </p:pic>
      <p:sp>
        <p:nvSpPr>
          <p:cNvPr id="7" name="Rectangle 6"/>
          <p:cNvSpPr/>
          <p:nvPr userDrawn="1"/>
        </p:nvSpPr>
        <p:spPr>
          <a:xfrm>
            <a:off x="865613" y="2485660"/>
            <a:ext cx="8278386" cy="350910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3" name="Subtitle 2"/>
          <p:cNvSpPr>
            <a:spLocks noGrp="1"/>
          </p:cNvSpPr>
          <p:nvPr>
            <p:ph type="subTitle" idx="1"/>
          </p:nvPr>
        </p:nvSpPr>
        <p:spPr>
          <a:xfrm>
            <a:off x="1421411" y="4704380"/>
            <a:ext cx="4143828" cy="598460"/>
          </a:xfrm>
        </p:spPr>
        <p:txBody>
          <a:bodyPr lIns="0" tIns="0" rIns="0" bIns="0" anchor="t" anchorCtr="0">
            <a:normAutofit/>
          </a:bodyPr>
          <a:lstStyle>
            <a:lvl1pPr marL="0" indent="0" algn="l">
              <a:spcBef>
                <a:spcPts val="0"/>
              </a:spcBef>
              <a:buNone/>
              <a:defRPr sz="1425">
                <a:solidFill>
                  <a:schemeClr val="bg1"/>
                </a:solidFill>
                <a:latin typeface="Arial"/>
                <a:cs typeface="Arial"/>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dirty="0"/>
              <a:t>Click to edit Master subtitle style</a:t>
            </a:r>
          </a:p>
        </p:txBody>
      </p:sp>
      <p:sp>
        <p:nvSpPr>
          <p:cNvPr id="13" name="Title 12"/>
          <p:cNvSpPr>
            <a:spLocks noGrp="1"/>
          </p:cNvSpPr>
          <p:nvPr>
            <p:ph type="title" hasCustomPrompt="1"/>
          </p:nvPr>
        </p:nvSpPr>
        <p:spPr>
          <a:xfrm>
            <a:off x="1299917" y="2878052"/>
            <a:ext cx="6731456" cy="1828800"/>
          </a:xfrm>
        </p:spPr>
        <p:txBody>
          <a:bodyPr/>
          <a:lstStyle>
            <a:lvl1pPr algn="l">
              <a:defRPr sz="3150" cap="none" spc="113" baseline="0">
                <a:solidFill>
                  <a:schemeClr val="bg1"/>
                </a:solidFill>
              </a:defRPr>
            </a:lvl1pPr>
          </a:lstStyle>
          <a:p>
            <a:r>
              <a:rPr lang="en-US" dirty="0"/>
              <a:t>Click To Edit Master Title Style</a:t>
            </a:r>
          </a:p>
        </p:txBody>
      </p:sp>
      <p:pic>
        <p:nvPicPr>
          <p:cNvPr id="11" name="Picture 10">
            <a:extLst>
              <a:ext uri="{FF2B5EF4-FFF2-40B4-BE49-F238E27FC236}">
                <a16:creationId xmlns:a16="http://schemas.microsoft.com/office/drawing/2014/main" id="{194A68CA-EA8E-BB47-8976-3077E702CE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7984" y="683007"/>
            <a:ext cx="4306824" cy="777737"/>
          </a:xfrm>
          <a:prstGeom prst="rect">
            <a:avLst/>
          </a:prstGeom>
        </p:spPr>
      </p:pic>
      <p:pic>
        <p:nvPicPr>
          <p:cNvPr id="4" name="Picture 3">
            <a:extLst>
              <a:ext uri="{FF2B5EF4-FFF2-40B4-BE49-F238E27FC236}">
                <a16:creationId xmlns:a16="http://schemas.microsoft.com/office/drawing/2014/main" id="{4A3A39D1-FFF3-5A4A-95AF-9EED6742A410}"/>
              </a:ext>
            </a:extLst>
          </p:cNvPr>
          <p:cNvPicPr>
            <a:picLocks noChangeAspect="1"/>
          </p:cNvPicPr>
          <p:nvPr userDrawn="1"/>
        </p:nvPicPr>
        <p:blipFill rotWithShape="1">
          <a:blip r:embed="rId4"/>
          <a:srcRect l="881" t="34411" r="3607" b="23761"/>
          <a:stretch/>
        </p:blipFill>
        <p:spPr>
          <a:xfrm>
            <a:off x="865615" y="1664677"/>
            <a:ext cx="8278386" cy="820983"/>
          </a:xfrm>
          <a:prstGeom prst="rect">
            <a:avLst/>
          </a:prstGeom>
        </p:spPr>
      </p:pic>
      <p:sp>
        <p:nvSpPr>
          <p:cNvPr id="18" name="Rectangle 17">
            <a:extLst>
              <a:ext uri="{FF2B5EF4-FFF2-40B4-BE49-F238E27FC236}">
                <a16:creationId xmlns:a16="http://schemas.microsoft.com/office/drawing/2014/main" id="{5744BCB9-F540-214A-B9BB-D5E8098EB5F2}"/>
              </a:ext>
            </a:extLst>
          </p:cNvPr>
          <p:cNvSpPr/>
          <p:nvPr userDrawn="1"/>
        </p:nvSpPr>
        <p:spPr>
          <a:xfrm>
            <a:off x="865614" y="1700670"/>
            <a:ext cx="8278386" cy="789220"/>
          </a:xfrm>
          <a:prstGeom prst="rect">
            <a:avLst/>
          </a:prstGeom>
          <a:solidFill>
            <a:srgbClr val="85DAE1">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0" name="Slide Number Placeholder 5">
            <a:extLst>
              <a:ext uri="{FF2B5EF4-FFF2-40B4-BE49-F238E27FC236}">
                <a16:creationId xmlns:a16="http://schemas.microsoft.com/office/drawing/2014/main" id="{1C18AE1B-33BB-964F-8C54-1B2AD85E1080}"/>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tx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738039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3" y="1722438"/>
            <a:ext cx="4040188" cy="639762"/>
          </a:xfrm>
        </p:spPr>
        <p:txBody>
          <a:bodyPr anchor="b"/>
          <a:lstStyle>
            <a:lvl1pPr marL="0" indent="0" algn="ctr">
              <a:buNone/>
              <a:defRPr sz="1800" b="0">
                <a:solidFill>
                  <a:schemeClr val="tx2"/>
                </a:solidFill>
                <a:latin typeface="Arial"/>
                <a:cs typeface="Arial"/>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3" y="2438412"/>
            <a:ext cx="4040188" cy="3687763"/>
          </a:xfr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3" y="1722438"/>
            <a:ext cx="4041775" cy="639762"/>
          </a:xfrm>
        </p:spPr>
        <p:txBody>
          <a:bodyPr anchor="b"/>
          <a:lstStyle>
            <a:lvl1pPr marL="0" indent="0" algn="ctr">
              <a:buNone/>
              <a:defRPr sz="1800" b="0">
                <a:solidFill>
                  <a:schemeClr val="tx2"/>
                </a:solidFill>
                <a:latin typeface="Arial"/>
                <a:cs typeface="Arial"/>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33" y="2438412"/>
            <a:ext cx="4041775" cy="3687763"/>
          </a:xfr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4034640-FB7B-A745-AC94-3CA9C039DAB9}" type="datetime1">
              <a:rPr lang="en-US" smtClean="0">
                <a:solidFill>
                  <a:srgbClr val="1F497D"/>
                </a:solidFill>
              </a:rPr>
              <a:pPr/>
              <a:t>5/23/2022</a:t>
            </a:fld>
            <a:endParaRPr lang="en-US" dirty="0">
              <a:solidFill>
                <a:srgbClr val="1F497D"/>
              </a:solidFill>
            </a:endParaRPr>
          </a:p>
        </p:txBody>
      </p:sp>
      <p:sp>
        <p:nvSpPr>
          <p:cNvPr id="10" name="Title 9"/>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EDD37F6A-3F12-5449-AA7C-211FCAD05732}"/>
              </a:ext>
            </a:extLst>
          </p:cNvPr>
          <p:cNvSpPr>
            <a:spLocks noGrp="1"/>
          </p:cNvSpPr>
          <p:nvPr>
            <p:ph type="sldNum" sz="quarter" idx="11"/>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10666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70E1AD-011D-BD47-910F-1B1BC4FFCB17}" type="datetime1">
              <a:rPr lang="en-US" smtClean="0">
                <a:solidFill>
                  <a:srgbClr val="1F497D"/>
                </a:solidFill>
              </a:rPr>
              <a:pPr/>
              <a:t>5/23/2022</a:t>
            </a:fld>
            <a:endParaRPr lang="en-US" dirty="0">
              <a:solidFill>
                <a:srgbClr val="1F497D"/>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773137DE-5778-4973-8EC8-21DEEF19827C}" type="slidenum">
              <a:rPr lang="en-US" smtClean="0"/>
              <a:pPr/>
              <a:t>‹#›</a:t>
            </a:fld>
            <a:endParaRPr lang="en-US" dirty="0"/>
          </a:p>
        </p:txBody>
      </p:sp>
      <p:sp>
        <p:nvSpPr>
          <p:cNvPr id="7" name="Title 9"/>
          <p:cNvSpPr>
            <a:spLocks noGrp="1"/>
          </p:cNvSpPr>
          <p:nvPr>
            <p:ph type="title"/>
          </p:nvPr>
        </p:nvSpPr>
        <p:spPr>
          <a:xfrm>
            <a:off x="468726" y="437990"/>
            <a:ext cx="8221916" cy="1290918"/>
          </a:xfr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438786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6C536-D938-AF43-8776-C3D77910BF8C}" type="datetime1">
              <a:rPr lang="en-US" smtClean="0">
                <a:solidFill>
                  <a:srgbClr val="1F497D"/>
                </a:solidFill>
              </a:rPr>
              <a:pPr/>
              <a:t>5/23/2022</a:t>
            </a:fld>
            <a:endParaRPr lang="en-US" dirty="0">
              <a:solidFill>
                <a:srgbClr val="1F497D"/>
              </a:solidFill>
            </a:endParaRPr>
          </a:p>
        </p:txBody>
      </p:sp>
      <p:sp>
        <p:nvSpPr>
          <p:cNvPr id="7" name="Rectangle 6"/>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0" name="Rectangle 9"/>
          <p:cNvSpPr/>
          <p:nvPr userDrawn="1"/>
        </p:nvSpPr>
        <p:spPr>
          <a:xfrm>
            <a:off x="0" y="0"/>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8" name="Picture 7"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pic>
        <p:nvPicPr>
          <p:cNvPr id="3" name="Picture 2" descr="NTDC-Horizontal-Gradient-Orang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0155" y="454264"/>
            <a:ext cx="8229600" cy="1280160"/>
          </a:xfrm>
          <a:prstGeom prst="rect">
            <a:avLst/>
          </a:prstGeom>
        </p:spPr>
      </p:pic>
      <p:sp>
        <p:nvSpPr>
          <p:cNvPr id="12" name="Title 9"/>
          <p:cNvSpPr>
            <a:spLocks noGrp="1"/>
          </p:cNvSpPr>
          <p:nvPr>
            <p:ph type="title"/>
          </p:nvPr>
        </p:nvSpPr>
        <p:spPr>
          <a:xfrm>
            <a:off x="715885" y="580414"/>
            <a:ext cx="7722166" cy="1054394"/>
          </a:xfrm>
        </p:spPr>
        <p:txBody>
          <a:bodyPr/>
          <a:lstStyle/>
          <a:p>
            <a:r>
              <a:rPr lang="en-US" dirty="0"/>
              <a:t>Click to edit Master title style</a:t>
            </a:r>
          </a:p>
        </p:txBody>
      </p:sp>
      <p:sp>
        <p:nvSpPr>
          <p:cNvPr id="11" name="Slide Number Placeholder 5">
            <a:extLst>
              <a:ext uri="{FF2B5EF4-FFF2-40B4-BE49-F238E27FC236}">
                <a16:creationId xmlns:a16="http://schemas.microsoft.com/office/drawing/2014/main" id="{E32345EE-6CCA-3841-A2B1-FFA94CD06507}"/>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163136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6C536-D938-AF43-8776-C3D77910BF8C}" type="datetime1">
              <a:rPr lang="en-US" smtClean="0">
                <a:solidFill>
                  <a:srgbClr val="1F497D"/>
                </a:solidFill>
              </a:rPr>
              <a:pPr/>
              <a:t>5/23/2022</a:t>
            </a:fld>
            <a:endParaRPr lang="en-US" dirty="0">
              <a:solidFill>
                <a:srgbClr val="1F497D"/>
              </a:solidFill>
            </a:endParaRPr>
          </a:p>
        </p:txBody>
      </p:sp>
      <p:sp>
        <p:nvSpPr>
          <p:cNvPr id="7" name="Rectangle 6"/>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1" name="Picture 10" descr="NTDC-Horizontal-Gradient-Ligh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4244" y="-9271"/>
            <a:ext cx="8229600" cy="463535"/>
          </a:xfrm>
          <a:prstGeom prst="rect">
            <a:avLst/>
          </a:prstGeom>
        </p:spPr>
      </p:pic>
      <p:pic>
        <p:nvPicPr>
          <p:cNvPr id="8" name="Picture 7" descr="NTDC-Logo-Mar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2" name="Slide Number Placeholder 5">
            <a:extLst>
              <a:ext uri="{FF2B5EF4-FFF2-40B4-BE49-F238E27FC236}">
                <a16:creationId xmlns:a16="http://schemas.microsoft.com/office/drawing/2014/main" id="{525215EA-4043-864C-A612-9EA106758BF0}"/>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
        <p:nvSpPr>
          <p:cNvPr id="14" name="Rectangle 13">
            <a:extLst>
              <a:ext uri="{FF2B5EF4-FFF2-40B4-BE49-F238E27FC236}">
                <a16:creationId xmlns:a16="http://schemas.microsoft.com/office/drawing/2014/main" id="{A4D86CE9-760D-4381-A396-7B4F50153714}"/>
              </a:ext>
            </a:extLst>
          </p:cNvPr>
          <p:cNvSpPr/>
          <p:nvPr userDrawn="1"/>
        </p:nvSpPr>
        <p:spPr>
          <a:xfrm>
            <a:off x="0" y="-1826"/>
            <a:ext cx="460154"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2034701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
        <p:nvSpPr>
          <p:cNvPr id="7" name="Rectangle 6"/>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8" name="Picture 7"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5" name="Slide Number Placeholder 5">
            <a:extLst>
              <a:ext uri="{FF2B5EF4-FFF2-40B4-BE49-F238E27FC236}">
                <a16:creationId xmlns:a16="http://schemas.microsoft.com/office/drawing/2014/main" id="{DE6EA2DE-2940-0245-8509-4B17B4B06557}"/>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1634235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5D93B-2BE0-9448-A901-C62514EB467F}"/>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E01FE6DE-4927-614F-8762-E1C7FA243898}"/>
              </a:ext>
            </a:extLst>
          </p:cNvPr>
          <p:cNvSpPr>
            <a:spLocks noGrp="1"/>
          </p:cNvSpPr>
          <p:nvPr>
            <p:ph type="dt" sz="half" idx="10"/>
          </p:nvPr>
        </p:nvSpPr>
        <p:spPr/>
        <p:txBody>
          <a:bodyPr/>
          <a:lstStyle/>
          <a:p>
            <a:fld id="{4E05282C-4F37-834B-AEC1-CD0B849C1834}" type="datetime1">
              <a:rPr lang="en-US" smtClean="0">
                <a:solidFill>
                  <a:srgbClr val="1F497D"/>
                </a:solidFill>
              </a:rPr>
              <a:pPr/>
              <a:t>5/23/2022</a:t>
            </a:fld>
            <a:endParaRPr lang="en-US" dirty="0">
              <a:solidFill>
                <a:srgbClr val="1F497D"/>
              </a:solidFill>
            </a:endParaRPr>
          </a:p>
        </p:txBody>
      </p:sp>
      <p:sp>
        <p:nvSpPr>
          <p:cNvPr id="5" name="Rectangle 4">
            <a:extLst>
              <a:ext uri="{FF2B5EF4-FFF2-40B4-BE49-F238E27FC236}">
                <a16:creationId xmlns:a16="http://schemas.microsoft.com/office/drawing/2014/main" id="{05DD01E6-E3DF-114D-82F3-5F68E20AFC47}"/>
              </a:ext>
            </a:extLst>
          </p:cNvPr>
          <p:cNvSpPr/>
          <p:nvPr userDrawn="1"/>
        </p:nvSpPr>
        <p:spPr>
          <a:xfrm>
            <a:off x="865613" y="2485660"/>
            <a:ext cx="8278386" cy="350910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6" name="Picture 5">
            <a:extLst>
              <a:ext uri="{FF2B5EF4-FFF2-40B4-BE49-F238E27FC236}">
                <a16:creationId xmlns:a16="http://schemas.microsoft.com/office/drawing/2014/main" id="{42C6B316-B9F1-A741-BA81-AEC99253FA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7984" y="683007"/>
            <a:ext cx="4306824" cy="777737"/>
          </a:xfrm>
          <a:prstGeom prst="rect">
            <a:avLst/>
          </a:prstGeom>
        </p:spPr>
      </p:pic>
      <p:sp>
        <p:nvSpPr>
          <p:cNvPr id="7" name="Slide Number Placeholder 5">
            <a:extLst>
              <a:ext uri="{FF2B5EF4-FFF2-40B4-BE49-F238E27FC236}">
                <a16:creationId xmlns:a16="http://schemas.microsoft.com/office/drawing/2014/main" id="{A09ECD12-86A7-8349-BC0A-C6C8AB29B1D0}"/>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609422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2" name="Rectangle 11"/>
          <p:cNvSpPr/>
          <p:nvPr userDrawn="1"/>
        </p:nvSpPr>
        <p:spPr>
          <a:xfrm>
            <a:off x="6665350" y="461963"/>
            <a:ext cx="2023037" cy="5942012"/>
          </a:xfrm>
          <a:prstGeom prst="rect">
            <a:avLst/>
          </a:prstGeom>
          <a:solidFill>
            <a:srgbClr val="94D6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30381" y="621136"/>
            <a:ext cx="5868105" cy="5772681"/>
          </a:xfrm>
        </p:spPr>
        <p:txBody>
          <a:bodyPr/>
          <a:lstStyle>
            <a:lvl1pPr>
              <a:defRPr sz="2400">
                <a:latin typeface="Arial"/>
                <a:cs typeface="Arial"/>
              </a:defRPr>
            </a:lvl1pPr>
            <a:lvl2pPr>
              <a:defRPr sz="2100">
                <a:latin typeface="Arial"/>
                <a:cs typeface="Arial"/>
              </a:defRPr>
            </a:lvl2pPr>
            <a:lvl3pPr>
              <a:defRPr sz="1800">
                <a:latin typeface="Arial"/>
                <a:cs typeface="Arial"/>
              </a:defRPr>
            </a:lvl3pPr>
            <a:lvl4pPr>
              <a:defRPr sz="1500">
                <a:latin typeface="Arial"/>
                <a:cs typeface="Arial"/>
              </a:defRPr>
            </a:lvl4pPr>
            <a:lvl5pPr>
              <a:defRPr sz="1500">
                <a:latin typeface="Arial"/>
                <a:cs typeface="Aria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3832" y="2306696"/>
            <a:ext cx="1673352" cy="2816352"/>
          </a:xfrm>
        </p:spPr>
        <p:txBody>
          <a:bodyPr tIns="0"/>
          <a:lstStyle>
            <a:lvl1pPr marL="0" indent="0">
              <a:buNone/>
              <a:defRPr sz="1050">
                <a:solidFill>
                  <a:schemeClr val="tx1"/>
                </a:solidFill>
              </a:defRPr>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dirty="0"/>
              <a:t>Click to edit Master text styles</a:t>
            </a:r>
          </a:p>
        </p:txBody>
      </p:sp>
      <p:sp>
        <p:nvSpPr>
          <p:cNvPr id="5" name="Date Placeholder 4"/>
          <p:cNvSpPr>
            <a:spLocks noGrp="1"/>
          </p:cNvSpPr>
          <p:nvPr>
            <p:ph type="dt" sz="half" idx="10"/>
          </p:nvPr>
        </p:nvSpPr>
        <p:spPr>
          <a:xfrm>
            <a:off x="455613" y="6486525"/>
            <a:ext cx="2133600" cy="274320"/>
          </a:xfrm>
        </p:spPr>
        <p:txBody>
          <a:bodyPr/>
          <a:lstStyle/>
          <a:p>
            <a:fld id="{2C9F8950-2582-824D-A5A3-A49395D41DB5}" type="datetime1">
              <a:rPr lang="en-US" smtClean="0">
                <a:solidFill>
                  <a:srgbClr val="1F497D"/>
                </a:solidFill>
              </a:rPr>
              <a:pPr/>
              <a:t>5/23/2022</a:t>
            </a:fld>
            <a:endParaRPr lang="en-US" dirty="0">
              <a:solidFill>
                <a:srgbClr val="1F497D"/>
              </a:solidFill>
            </a:endParaRPr>
          </a:p>
        </p:txBody>
      </p:sp>
      <p:sp>
        <p:nvSpPr>
          <p:cNvPr id="11" name="Title 10"/>
          <p:cNvSpPr>
            <a:spLocks noGrp="1"/>
          </p:cNvSpPr>
          <p:nvPr>
            <p:ph type="title"/>
          </p:nvPr>
        </p:nvSpPr>
        <p:spPr>
          <a:xfrm>
            <a:off x="6853835" y="624072"/>
            <a:ext cx="1675660" cy="1673352"/>
          </a:xfrm>
        </p:spPr>
        <p:txBody>
          <a:bodyPr anchor="b"/>
          <a:lstStyle>
            <a:lvl1pPr algn="l">
              <a:defRPr sz="1500" spc="113" baseline="0">
                <a:solidFill>
                  <a:schemeClr val="tx1"/>
                </a:solidFill>
              </a:defRPr>
            </a:lvl1pPr>
          </a:lstStyle>
          <a:p>
            <a:r>
              <a:rPr lang="en-US" dirty="0"/>
              <a:t>Click to edit Master title style</a:t>
            </a:r>
          </a:p>
        </p:txBody>
      </p:sp>
      <p:sp>
        <p:nvSpPr>
          <p:cNvPr id="13" name="Rectangle 12"/>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6" name="Slide Number Placeholder 5">
            <a:extLst>
              <a:ext uri="{FF2B5EF4-FFF2-40B4-BE49-F238E27FC236}">
                <a16:creationId xmlns:a16="http://schemas.microsoft.com/office/drawing/2014/main" id="{FE97E21E-0FAF-6C46-8D5B-71092AC46F20}"/>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
        <p:nvSpPr>
          <p:cNvPr id="14" name="Rectangle 13">
            <a:extLst>
              <a:ext uri="{FF2B5EF4-FFF2-40B4-BE49-F238E27FC236}">
                <a16:creationId xmlns:a16="http://schemas.microsoft.com/office/drawing/2014/main" id="{CCBE4A16-4D2E-B544-A982-AA66B209F3A6}"/>
              </a:ext>
            </a:extLst>
          </p:cNvPr>
          <p:cNvSpPr/>
          <p:nvPr userDrawn="1"/>
        </p:nvSpPr>
        <p:spPr>
          <a:xfrm>
            <a:off x="0" y="0"/>
            <a:ext cx="460154"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99080407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tx1"/>
        </a:solidFill>
        <a:effectLst/>
      </p:bgPr>
    </p:bg>
    <p:spTree>
      <p:nvGrpSpPr>
        <p:cNvPr id="1" name=""/>
        <p:cNvGrpSpPr/>
        <p:nvPr/>
      </p:nvGrpSpPr>
      <p:grpSpPr>
        <a:xfrm>
          <a:off x="0" y="0"/>
          <a:ext cx="0" cy="0"/>
          <a:chOff x="0" y="0"/>
          <a:chExt cx="0" cy="0"/>
        </a:xfrm>
      </p:grpSpPr>
      <p:sp>
        <p:nvSpPr>
          <p:cNvPr id="11" name="Rectangle 10"/>
          <p:cNvSpPr/>
          <p:nvPr userDrawn="1"/>
        </p:nvSpPr>
        <p:spPr>
          <a:xfrm>
            <a:off x="6665350" y="452438"/>
            <a:ext cx="2023037" cy="5942012"/>
          </a:xfrm>
          <a:prstGeom prst="rect">
            <a:avLst/>
          </a:prstGeom>
          <a:solidFill>
            <a:srgbClr val="1832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3"/>
          <p:cNvSpPr>
            <a:spLocks noGrp="1"/>
          </p:cNvSpPr>
          <p:nvPr>
            <p:ph type="body" sz="half" idx="2"/>
          </p:nvPr>
        </p:nvSpPr>
        <p:spPr>
          <a:xfrm>
            <a:off x="6853832" y="2297171"/>
            <a:ext cx="1673352" cy="2816352"/>
          </a:xfrm>
        </p:spPr>
        <p:txBody>
          <a:bodyPr tIns="0"/>
          <a:lstStyle>
            <a:lvl1pPr marL="0" indent="0">
              <a:buNone/>
              <a:defRPr sz="1050">
                <a:solidFill>
                  <a:srgbClr val="FFFFFF"/>
                </a:solidFill>
              </a:defRPr>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dirty="0"/>
              <a:t>Click to edit Master text styles</a:t>
            </a:r>
          </a:p>
        </p:txBody>
      </p:sp>
      <p:sp>
        <p:nvSpPr>
          <p:cNvPr id="14" name="Title 10"/>
          <p:cNvSpPr>
            <a:spLocks noGrp="1"/>
          </p:cNvSpPr>
          <p:nvPr>
            <p:ph type="title"/>
          </p:nvPr>
        </p:nvSpPr>
        <p:spPr>
          <a:xfrm>
            <a:off x="6853835" y="614547"/>
            <a:ext cx="1675660" cy="1673352"/>
          </a:xfrm>
        </p:spPr>
        <p:txBody>
          <a:bodyPr anchor="b"/>
          <a:lstStyle>
            <a:lvl1pPr algn="l">
              <a:defRPr sz="1500" spc="113" baseline="0">
                <a:solidFill>
                  <a:srgbClr val="FFFFFF"/>
                </a:solidFill>
              </a:defRPr>
            </a:lvl1pPr>
          </a:lstStyle>
          <a:p>
            <a:r>
              <a:rPr lang="en-US" dirty="0"/>
              <a:t>Click to edit Master title style</a:t>
            </a:r>
          </a:p>
        </p:txBody>
      </p:sp>
      <p:sp>
        <p:nvSpPr>
          <p:cNvPr id="15" name="Rectangle 14"/>
          <p:cNvSpPr/>
          <p:nvPr userDrawn="1"/>
        </p:nvSpPr>
        <p:spPr>
          <a:xfrm>
            <a:off x="8689755" y="6394210"/>
            <a:ext cx="454245" cy="463790"/>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3" name="Picture Placeholder 2"/>
          <p:cNvSpPr>
            <a:spLocks noGrp="1"/>
          </p:cNvSpPr>
          <p:nvPr>
            <p:ph type="pic" idx="1"/>
          </p:nvPr>
        </p:nvSpPr>
        <p:spPr>
          <a:xfrm>
            <a:off x="455612" y="461963"/>
            <a:ext cx="6117035" cy="5932488"/>
          </a:xfrm>
        </p:spPr>
        <p:txBody>
          <a:bodyPr anchor="ctr"/>
          <a:lstStyle>
            <a:lvl1pPr marL="0" indent="0" algn="ctr">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dirty="0"/>
              <a:t>Click icon to add picture</a:t>
            </a:r>
          </a:p>
        </p:txBody>
      </p:sp>
      <p:pic>
        <p:nvPicPr>
          <p:cNvPr id="8" name="Picture 7"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9" name="Slide Number Placeholder 5">
            <a:extLst>
              <a:ext uri="{FF2B5EF4-FFF2-40B4-BE49-F238E27FC236}">
                <a16:creationId xmlns:a16="http://schemas.microsoft.com/office/drawing/2014/main" id="{B7A3B706-F386-E641-AB4D-FB01DF1689AE}"/>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38206550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3340611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NTDC-Horizontal-Gradient-Ligh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044355" y="2750421"/>
            <a:ext cx="5932489" cy="1355574"/>
          </a:xfrm>
          <a:prstGeom prst="rect">
            <a:avLst/>
          </a:prstGeom>
        </p:spPr>
      </p:pic>
      <p:sp>
        <p:nvSpPr>
          <p:cNvPr id="2" name="Vertical Title 1"/>
          <p:cNvSpPr>
            <a:spLocks noGrp="1"/>
          </p:cNvSpPr>
          <p:nvPr>
            <p:ph type="title" orient="vert"/>
          </p:nvPr>
        </p:nvSpPr>
        <p:spPr>
          <a:xfrm>
            <a:off x="7427626" y="852903"/>
            <a:ext cx="1177329" cy="5282543"/>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461963"/>
            <a:ext cx="6597504" cy="5932487"/>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2" name="Rectangle 11"/>
          <p:cNvSpPr/>
          <p:nvPr userDrawn="1"/>
        </p:nvSpPr>
        <p:spPr>
          <a:xfrm>
            <a:off x="0" y="0"/>
            <a:ext cx="454245"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8" name="Picture 7" descr="NTDC-Logo-Mar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3" name="Slide Number Placeholder 5">
            <a:extLst>
              <a:ext uri="{FF2B5EF4-FFF2-40B4-BE49-F238E27FC236}">
                <a16:creationId xmlns:a16="http://schemas.microsoft.com/office/drawing/2014/main" id="{C309BC1B-6D72-5746-8F95-8514FB603709}"/>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71361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7" name="Rectangle 6"/>
          <p:cNvSpPr/>
          <p:nvPr userDrawn="1"/>
        </p:nvSpPr>
        <p:spPr>
          <a:xfrm>
            <a:off x="0" y="1822890"/>
            <a:ext cx="9143999" cy="503511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3" name="Title 12"/>
          <p:cNvSpPr>
            <a:spLocks noGrp="1"/>
          </p:cNvSpPr>
          <p:nvPr>
            <p:ph type="title" hasCustomPrompt="1"/>
          </p:nvPr>
        </p:nvSpPr>
        <p:spPr>
          <a:xfrm>
            <a:off x="1130300" y="2878052"/>
            <a:ext cx="6901073" cy="1828800"/>
          </a:xfrm>
        </p:spPr>
        <p:txBody>
          <a:bodyPr/>
          <a:lstStyle>
            <a:lvl1pPr algn="ctr">
              <a:defRPr sz="3150" cap="none" spc="113" baseline="0">
                <a:solidFill>
                  <a:schemeClr val="bg1"/>
                </a:solidFill>
              </a:defRPr>
            </a:lvl1pPr>
          </a:lstStyle>
          <a:p>
            <a:r>
              <a:rPr lang="en-US" dirty="0"/>
              <a:t>For more information, visit:</a:t>
            </a:r>
          </a:p>
        </p:txBody>
      </p:sp>
      <p:pic>
        <p:nvPicPr>
          <p:cNvPr id="11" name="Picture 10">
            <a:extLst>
              <a:ext uri="{FF2B5EF4-FFF2-40B4-BE49-F238E27FC236}">
                <a16:creationId xmlns:a16="http://schemas.microsoft.com/office/drawing/2014/main" id="{194A68CA-EA8E-BB47-8976-3077E702CE4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9051"/>
          <a:stretch/>
        </p:blipFill>
        <p:spPr>
          <a:xfrm>
            <a:off x="228084" y="459174"/>
            <a:ext cx="902216" cy="777737"/>
          </a:xfrm>
          <a:prstGeom prst="rect">
            <a:avLst/>
          </a:prstGeom>
        </p:spPr>
      </p:pic>
      <p:sp>
        <p:nvSpPr>
          <p:cNvPr id="18" name="Rectangle 17">
            <a:extLst>
              <a:ext uri="{FF2B5EF4-FFF2-40B4-BE49-F238E27FC236}">
                <a16:creationId xmlns:a16="http://schemas.microsoft.com/office/drawing/2014/main" id="{5744BCB9-F540-214A-B9BB-D5E8098EB5F2}"/>
              </a:ext>
            </a:extLst>
          </p:cNvPr>
          <p:cNvSpPr/>
          <p:nvPr userDrawn="1"/>
        </p:nvSpPr>
        <p:spPr>
          <a:xfrm>
            <a:off x="0" y="1555160"/>
            <a:ext cx="9144000" cy="267730"/>
          </a:xfrm>
          <a:prstGeom prst="rect">
            <a:avLst/>
          </a:prstGeom>
          <a:solidFill>
            <a:srgbClr val="85D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2" name="Rectangle 1">
            <a:extLst>
              <a:ext uri="{FF2B5EF4-FFF2-40B4-BE49-F238E27FC236}">
                <a16:creationId xmlns:a16="http://schemas.microsoft.com/office/drawing/2014/main" id="{F2F0A77B-1544-2440-B637-718A210BABAA}"/>
              </a:ext>
            </a:extLst>
          </p:cNvPr>
          <p:cNvSpPr/>
          <p:nvPr userDrawn="1"/>
        </p:nvSpPr>
        <p:spPr>
          <a:xfrm>
            <a:off x="3068402" y="4051904"/>
            <a:ext cx="3024867" cy="577081"/>
          </a:xfrm>
          <a:prstGeom prst="rect">
            <a:avLst/>
          </a:prstGeom>
        </p:spPr>
        <p:txBody>
          <a:bodyPr wrap="none">
            <a:spAutoFit/>
          </a:bodyPr>
          <a:lstStyle/>
          <a:p>
            <a:r>
              <a:rPr lang="en-US" sz="3150" dirty="0">
                <a:solidFill>
                  <a:schemeClr val="bg1"/>
                </a:solidFill>
                <a:latin typeface="+mj-lt"/>
              </a:rPr>
              <a:t>ntdcportal.org</a:t>
            </a:r>
          </a:p>
        </p:txBody>
      </p:sp>
    </p:spTree>
    <p:extLst>
      <p:ext uri="{BB962C8B-B14F-4D97-AF65-F5344CB8AC3E}">
        <p14:creationId xmlns:p14="http://schemas.microsoft.com/office/powerpoint/2010/main" val="4206015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pic>
        <p:nvPicPr>
          <p:cNvPr id="14" name="Picture 13" descr="NTDC-Horizontal-Gradient-Orange.png">
            <a:extLst>
              <a:ext uri="{FF2B5EF4-FFF2-40B4-BE49-F238E27FC236}">
                <a16:creationId xmlns:a16="http://schemas.microsoft.com/office/drawing/2014/main" id="{A41CBAC5-53B7-134E-B315-FDEEB478700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5614" y="6381617"/>
            <a:ext cx="8278386" cy="484973"/>
          </a:xfrm>
          <a:prstGeom prst="rect">
            <a:avLst/>
          </a:prstGeom>
        </p:spPr>
      </p:pic>
      <p:sp>
        <p:nvSpPr>
          <p:cNvPr id="7" name="Rectangle 6"/>
          <p:cNvSpPr/>
          <p:nvPr userDrawn="1"/>
        </p:nvSpPr>
        <p:spPr>
          <a:xfrm>
            <a:off x="865613" y="2485660"/>
            <a:ext cx="8278386" cy="350910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3" name="Subtitle 2"/>
          <p:cNvSpPr>
            <a:spLocks noGrp="1"/>
          </p:cNvSpPr>
          <p:nvPr>
            <p:ph type="subTitle" idx="1"/>
          </p:nvPr>
        </p:nvSpPr>
        <p:spPr>
          <a:xfrm>
            <a:off x="1421411" y="4704380"/>
            <a:ext cx="4143828" cy="598460"/>
          </a:xfrm>
        </p:spPr>
        <p:txBody>
          <a:bodyPr lIns="0" tIns="0" rIns="0" bIns="0" anchor="t" anchorCtr="0">
            <a:normAutofit/>
          </a:bodyPr>
          <a:lstStyle>
            <a:lvl1pPr marL="0" indent="0" algn="l">
              <a:spcBef>
                <a:spcPts val="0"/>
              </a:spcBef>
              <a:buNone/>
              <a:defRPr sz="1425">
                <a:solidFill>
                  <a:schemeClr val="bg1"/>
                </a:solidFill>
                <a:latin typeface="Arial"/>
                <a:cs typeface="Arial"/>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dirty="0"/>
              <a:t>Click to edit Master subtitle style</a:t>
            </a:r>
          </a:p>
        </p:txBody>
      </p:sp>
      <p:sp>
        <p:nvSpPr>
          <p:cNvPr id="13" name="Title 12"/>
          <p:cNvSpPr>
            <a:spLocks noGrp="1"/>
          </p:cNvSpPr>
          <p:nvPr>
            <p:ph type="title" hasCustomPrompt="1"/>
          </p:nvPr>
        </p:nvSpPr>
        <p:spPr>
          <a:xfrm>
            <a:off x="1299917" y="2878052"/>
            <a:ext cx="6731456" cy="1828800"/>
          </a:xfrm>
        </p:spPr>
        <p:txBody>
          <a:bodyPr/>
          <a:lstStyle>
            <a:lvl1pPr algn="l">
              <a:defRPr sz="3150" cap="none" spc="113" baseline="0">
                <a:solidFill>
                  <a:schemeClr val="bg1"/>
                </a:solidFill>
              </a:defRPr>
            </a:lvl1pPr>
          </a:lstStyle>
          <a:p>
            <a:r>
              <a:rPr lang="en-US" dirty="0"/>
              <a:t>Click To Edit Master Title Style</a:t>
            </a:r>
          </a:p>
        </p:txBody>
      </p:sp>
      <p:pic>
        <p:nvPicPr>
          <p:cNvPr id="11" name="Picture 10">
            <a:extLst>
              <a:ext uri="{FF2B5EF4-FFF2-40B4-BE49-F238E27FC236}">
                <a16:creationId xmlns:a16="http://schemas.microsoft.com/office/drawing/2014/main" id="{194A68CA-EA8E-BB47-8976-3077E702CE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7984" y="683007"/>
            <a:ext cx="4306824" cy="777737"/>
          </a:xfrm>
          <a:prstGeom prst="rect">
            <a:avLst/>
          </a:prstGeom>
        </p:spPr>
      </p:pic>
      <p:pic>
        <p:nvPicPr>
          <p:cNvPr id="4" name="Picture 3">
            <a:extLst>
              <a:ext uri="{FF2B5EF4-FFF2-40B4-BE49-F238E27FC236}">
                <a16:creationId xmlns:a16="http://schemas.microsoft.com/office/drawing/2014/main" id="{4A3A39D1-FFF3-5A4A-95AF-9EED6742A410}"/>
              </a:ext>
            </a:extLst>
          </p:cNvPr>
          <p:cNvPicPr>
            <a:picLocks noChangeAspect="1"/>
          </p:cNvPicPr>
          <p:nvPr userDrawn="1"/>
        </p:nvPicPr>
        <p:blipFill rotWithShape="1">
          <a:blip r:embed="rId4"/>
          <a:srcRect l="881" t="34411" r="3607" b="23761"/>
          <a:stretch/>
        </p:blipFill>
        <p:spPr>
          <a:xfrm>
            <a:off x="865615" y="1664677"/>
            <a:ext cx="8278386" cy="820983"/>
          </a:xfrm>
          <a:prstGeom prst="rect">
            <a:avLst/>
          </a:prstGeom>
        </p:spPr>
      </p:pic>
      <p:sp>
        <p:nvSpPr>
          <p:cNvPr id="18" name="Rectangle 17">
            <a:extLst>
              <a:ext uri="{FF2B5EF4-FFF2-40B4-BE49-F238E27FC236}">
                <a16:creationId xmlns:a16="http://schemas.microsoft.com/office/drawing/2014/main" id="{5744BCB9-F540-214A-B9BB-D5E8098EB5F2}"/>
              </a:ext>
            </a:extLst>
          </p:cNvPr>
          <p:cNvSpPr/>
          <p:nvPr userDrawn="1"/>
        </p:nvSpPr>
        <p:spPr>
          <a:xfrm>
            <a:off x="865614" y="1700670"/>
            <a:ext cx="8278386" cy="789220"/>
          </a:xfrm>
          <a:prstGeom prst="rect">
            <a:avLst/>
          </a:prstGeom>
          <a:solidFill>
            <a:srgbClr val="85DAE1">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0" name="Slide Number Placeholder 5">
            <a:extLst>
              <a:ext uri="{FF2B5EF4-FFF2-40B4-BE49-F238E27FC236}">
                <a16:creationId xmlns:a16="http://schemas.microsoft.com/office/drawing/2014/main" id="{1C18AE1B-33BB-964F-8C54-1B2AD85E1080}"/>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448047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7" name="Rectangle 6"/>
          <p:cNvSpPr/>
          <p:nvPr userDrawn="1"/>
        </p:nvSpPr>
        <p:spPr>
          <a:xfrm>
            <a:off x="0" y="1822890"/>
            <a:ext cx="9143999" cy="503511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3" name="Title 12"/>
          <p:cNvSpPr>
            <a:spLocks noGrp="1"/>
          </p:cNvSpPr>
          <p:nvPr>
            <p:ph type="title" hasCustomPrompt="1"/>
          </p:nvPr>
        </p:nvSpPr>
        <p:spPr>
          <a:xfrm>
            <a:off x="1130300" y="2878052"/>
            <a:ext cx="6901073" cy="1828800"/>
          </a:xfrm>
        </p:spPr>
        <p:txBody>
          <a:bodyPr/>
          <a:lstStyle>
            <a:lvl1pPr algn="ctr">
              <a:defRPr sz="3150" cap="none" spc="113" baseline="0">
                <a:solidFill>
                  <a:schemeClr val="bg1"/>
                </a:solidFill>
              </a:defRPr>
            </a:lvl1pPr>
          </a:lstStyle>
          <a:p>
            <a:r>
              <a:rPr lang="en-US" dirty="0"/>
              <a:t>For more information, visit:</a:t>
            </a:r>
          </a:p>
        </p:txBody>
      </p:sp>
      <p:pic>
        <p:nvPicPr>
          <p:cNvPr id="11" name="Picture 10">
            <a:extLst>
              <a:ext uri="{FF2B5EF4-FFF2-40B4-BE49-F238E27FC236}">
                <a16:creationId xmlns:a16="http://schemas.microsoft.com/office/drawing/2014/main" id="{194A68CA-EA8E-BB47-8976-3077E702CE4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9051"/>
          <a:stretch/>
        </p:blipFill>
        <p:spPr>
          <a:xfrm>
            <a:off x="228084" y="459174"/>
            <a:ext cx="902216" cy="777737"/>
          </a:xfrm>
          <a:prstGeom prst="rect">
            <a:avLst/>
          </a:prstGeom>
        </p:spPr>
      </p:pic>
      <p:sp>
        <p:nvSpPr>
          <p:cNvPr id="18" name="Rectangle 17">
            <a:extLst>
              <a:ext uri="{FF2B5EF4-FFF2-40B4-BE49-F238E27FC236}">
                <a16:creationId xmlns:a16="http://schemas.microsoft.com/office/drawing/2014/main" id="{5744BCB9-F540-214A-B9BB-D5E8098EB5F2}"/>
              </a:ext>
            </a:extLst>
          </p:cNvPr>
          <p:cNvSpPr/>
          <p:nvPr userDrawn="1"/>
        </p:nvSpPr>
        <p:spPr>
          <a:xfrm>
            <a:off x="0" y="1555160"/>
            <a:ext cx="9144000" cy="267730"/>
          </a:xfrm>
          <a:prstGeom prst="rect">
            <a:avLst/>
          </a:prstGeom>
          <a:solidFill>
            <a:srgbClr val="85D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2" name="Rectangle 1">
            <a:extLst>
              <a:ext uri="{FF2B5EF4-FFF2-40B4-BE49-F238E27FC236}">
                <a16:creationId xmlns:a16="http://schemas.microsoft.com/office/drawing/2014/main" id="{F2F0A77B-1544-2440-B637-718A210BABAA}"/>
              </a:ext>
            </a:extLst>
          </p:cNvPr>
          <p:cNvSpPr/>
          <p:nvPr userDrawn="1"/>
        </p:nvSpPr>
        <p:spPr>
          <a:xfrm>
            <a:off x="3068402" y="4051904"/>
            <a:ext cx="3024867" cy="577081"/>
          </a:xfrm>
          <a:prstGeom prst="rect">
            <a:avLst/>
          </a:prstGeom>
        </p:spPr>
        <p:txBody>
          <a:bodyPr wrap="none">
            <a:spAutoFit/>
          </a:bodyPr>
          <a:lstStyle/>
          <a:p>
            <a:r>
              <a:rPr lang="en-US" sz="3150" dirty="0">
                <a:solidFill>
                  <a:schemeClr val="bg1"/>
                </a:solidFill>
                <a:latin typeface="+mj-lt"/>
              </a:rPr>
              <a:t>ntdcportal.org</a:t>
            </a:r>
          </a:p>
        </p:txBody>
      </p:sp>
    </p:spTree>
    <p:extLst>
      <p:ext uri="{BB962C8B-B14F-4D97-AF65-F5344CB8AC3E}">
        <p14:creationId xmlns:p14="http://schemas.microsoft.com/office/powerpoint/2010/main" val="4093937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C1DB2E-A588-4BE1-8056-C2BDFF30CE4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flipH="1">
            <a:off x="204575" y="454274"/>
            <a:ext cx="8939424" cy="594865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NTDC-Horizontal-Gradient-Light.png"/>
          <p:cNvPicPr>
            <a:picLocks noChangeAspect="1"/>
          </p:cNvPicPr>
          <p:nvPr userDrawn="1"/>
        </p:nvPicPr>
        <p:blipFill>
          <a:blip r:embed="rId3" cstate="print">
            <a:alphaModFix amt="67000"/>
            <a:extLst>
              <a:ext uri="{28A0092B-C50C-407E-A947-70E740481C1C}">
                <a14:useLocalDpi xmlns:a14="http://schemas.microsoft.com/office/drawing/2010/main"/>
              </a:ext>
            </a:extLst>
          </a:blip>
          <a:stretch>
            <a:fillRect/>
          </a:stretch>
        </p:blipFill>
        <p:spPr>
          <a:xfrm>
            <a:off x="457199" y="453358"/>
            <a:ext cx="8686801" cy="5947443"/>
          </a:xfrm>
          <a:prstGeom prst="rect">
            <a:avLst/>
          </a:prstGeom>
        </p:spPr>
      </p:pic>
      <p:sp>
        <p:nvSpPr>
          <p:cNvPr id="2" name="Rectangle 1">
            <a:extLst>
              <a:ext uri="{FF2B5EF4-FFF2-40B4-BE49-F238E27FC236}">
                <a16:creationId xmlns:a16="http://schemas.microsoft.com/office/drawing/2014/main" id="{88B74CDE-EEEB-3A43-85E1-7FA7476F74FD}"/>
              </a:ext>
            </a:extLst>
          </p:cNvPr>
          <p:cNvSpPr/>
          <p:nvPr userDrawn="1"/>
        </p:nvSpPr>
        <p:spPr>
          <a:xfrm>
            <a:off x="1066800" y="3186545"/>
            <a:ext cx="8077200" cy="2258291"/>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6349" y="455077"/>
            <a:ext cx="463550" cy="5945723"/>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9" name="Rectangle 8"/>
          <p:cNvSpPr/>
          <p:nvPr userDrawn="1"/>
        </p:nvSpPr>
        <p:spPr>
          <a:xfrm>
            <a:off x="-6350" y="-1"/>
            <a:ext cx="463551" cy="461963"/>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6" name="Rectangle 15"/>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4" name="Title 12">
            <a:extLst>
              <a:ext uri="{FF2B5EF4-FFF2-40B4-BE49-F238E27FC236}">
                <a16:creationId xmlns:a16="http://schemas.microsoft.com/office/drawing/2014/main" id="{C52AE20A-2E7E-C847-A058-455F876F225B}"/>
              </a:ext>
            </a:extLst>
          </p:cNvPr>
          <p:cNvSpPr>
            <a:spLocks noGrp="1"/>
          </p:cNvSpPr>
          <p:nvPr>
            <p:ph type="title" hasCustomPrompt="1"/>
          </p:nvPr>
        </p:nvSpPr>
        <p:spPr>
          <a:xfrm>
            <a:off x="1299917" y="3429000"/>
            <a:ext cx="6731456" cy="1828800"/>
          </a:xfrm>
        </p:spPr>
        <p:txBody>
          <a:bodyPr/>
          <a:lstStyle>
            <a:lvl1pPr algn="l">
              <a:defRPr sz="3150" cap="none" spc="113" baseline="0">
                <a:solidFill>
                  <a:srgbClr val="183250"/>
                </a:solidFill>
              </a:defRPr>
            </a:lvl1pPr>
          </a:lstStyle>
          <a:p>
            <a:r>
              <a:rPr lang="en-US" dirty="0"/>
              <a:t>Click To Edit Section Title Style</a:t>
            </a:r>
          </a:p>
        </p:txBody>
      </p:sp>
      <p:sp>
        <p:nvSpPr>
          <p:cNvPr id="13" name="Slide Number Placeholder 5">
            <a:extLst>
              <a:ext uri="{FF2B5EF4-FFF2-40B4-BE49-F238E27FC236}">
                <a16:creationId xmlns:a16="http://schemas.microsoft.com/office/drawing/2014/main" id="{5C31F546-A8AD-C64B-BAB8-8C6691B75733}"/>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878788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9_Title Slide">
    <p:spTree>
      <p:nvGrpSpPr>
        <p:cNvPr id="1" name=""/>
        <p:cNvGrpSpPr/>
        <p:nvPr/>
      </p:nvGrpSpPr>
      <p:grpSpPr>
        <a:xfrm>
          <a:off x="0" y="0"/>
          <a:ext cx="0" cy="0"/>
          <a:chOff x="0" y="0"/>
          <a:chExt cx="0" cy="0"/>
        </a:xfrm>
      </p:grpSpPr>
      <p:pic>
        <p:nvPicPr>
          <p:cNvPr id="15" name="Picture 14" descr="NTDC-Horizontal-Gradient-Light.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199" y="445675"/>
            <a:ext cx="4114801" cy="5955126"/>
          </a:xfrm>
          <a:prstGeom prst="rect">
            <a:avLst/>
          </a:prstGeom>
        </p:spPr>
      </p:pic>
      <p:sp>
        <p:nvSpPr>
          <p:cNvPr id="13" name="Title 12"/>
          <p:cNvSpPr>
            <a:spLocks noGrp="1"/>
          </p:cNvSpPr>
          <p:nvPr>
            <p:ph type="title"/>
          </p:nvPr>
        </p:nvSpPr>
        <p:spPr>
          <a:xfrm>
            <a:off x="821765" y="1778000"/>
            <a:ext cx="3137647" cy="3346824"/>
          </a:xfrm>
        </p:spPr>
        <p:txBody>
          <a:bodyPr/>
          <a:lstStyle>
            <a:lvl1pPr algn="ctr">
              <a:defRPr sz="3150" spc="113" baseline="0">
                <a:solidFill>
                  <a:schemeClr val="tx1"/>
                </a:solidFill>
              </a:defRPr>
            </a:lvl1pPr>
          </a:lstStyle>
          <a:p>
            <a:r>
              <a:rPr lang="en-US" dirty="0"/>
              <a:t>Click to edit Master title style</a:t>
            </a:r>
          </a:p>
        </p:txBody>
      </p:sp>
      <p:sp>
        <p:nvSpPr>
          <p:cNvPr id="9" name="Rectangle 8"/>
          <p:cNvSpPr/>
          <p:nvPr userDrawn="1"/>
        </p:nvSpPr>
        <p:spPr>
          <a:xfrm>
            <a:off x="-6350" y="-1"/>
            <a:ext cx="463551" cy="461963"/>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6" name="Rectangle 15"/>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1" name="Content Placeholder 5"/>
          <p:cNvSpPr>
            <a:spLocks noGrp="1"/>
          </p:cNvSpPr>
          <p:nvPr>
            <p:ph sz="quarter" idx="10"/>
          </p:nvPr>
        </p:nvSpPr>
        <p:spPr>
          <a:xfrm>
            <a:off x="4872300" y="941295"/>
            <a:ext cx="3741279" cy="5109882"/>
          </a:xfr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DF92FF02-B7D9-1C40-A878-FB89C08C980E}"/>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
        <p:nvSpPr>
          <p:cNvPr id="14" name="Rectangle 13">
            <a:extLst>
              <a:ext uri="{FF2B5EF4-FFF2-40B4-BE49-F238E27FC236}">
                <a16:creationId xmlns:a16="http://schemas.microsoft.com/office/drawing/2014/main" id="{D415A629-7389-D045-883C-4192FD6AE47E}"/>
              </a:ext>
            </a:extLst>
          </p:cNvPr>
          <p:cNvSpPr/>
          <p:nvPr userDrawn="1"/>
        </p:nvSpPr>
        <p:spPr>
          <a:xfrm>
            <a:off x="-6349" y="455077"/>
            <a:ext cx="463550" cy="5945723"/>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38632184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sp>
        <p:nvSpPr>
          <p:cNvPr id="9" name="Rectangle 8"/>
          <p:cNvSpPr/>
          <p:nvPr userDrawn="1"/>
        </p:nvSpPr>
        <p:spPr>
          <a:xfrm>
            <a:off x="-6350" y="-1"/>
            <a:ext cx="463551" cy="461963"/>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6" name="Rectangle 15"/>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2" name="Slide Number Placeholder 5">
            <a:extLst>
              <a:ext uri="{FF2B5EF4-FFF2-40B4-BE49-F238E27FC236}">
                <a16:creationId xmlns:a16="http://schemas.microsoft.com/office/drawing/2014/main" id="{F1A6D450-A513-764A-8892-E14792200A09}"/>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
        <p:nvSpPr>
          <p:cNvPr id="8" name="Rectangle 7">
            <a:extLst>
              <a:ext uri="{FF2B5EF4-FFF2-40B4-BE49-F238E27FC236}">
                <a16:creationId xmlns:a16="http://schemas.microsoft.com/office/drawing/2014/main" id="{1D850700-6A7D-6B4B-AD20-D13C0848F893}"/>
              </a:ext>
            </a:extLst>
          </p:cNvPr>
          <p:cNvSpPr/>
          <p:nvPr userDrawn="1"/>
        </p:nvSpPr>
        <p:spPr>
          <a:xfrm>
            <a:off x="-6349" y="455077"/>
            <a:ext cx="463550" cy="5945723"/>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38051418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sp>
        <p:nvSpPr>
          <p:cNvPr id="7" name="Rectangle 6"/>
          <p:cNvSpPr/>
          <p:nvPr userDrawn="1"/>
        </p:nvSpPr>
        <p:spPr>
          <a:xfrm>
            <a:off x="-6349" y="0"/>
            <a:ext cx="4593290" cy="685800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3" name="Title 12"/>
          <p:cNvSpPr>
            <a:spLocks noGrp="1"/>
          </p:cNvSpPr>
          <p:nvPr>
            <p:ph type="title"/>
          </p:nvPr>
        </p:nvSpPr>
        <p:spPr>
          <a:xfrm>
            <a:off x="612588" y="1852706"/>
            <a:ext cx="3137647" cy="3346824"/>
          </a:xfrm>
        </p:spPr>
        <p:txBody>
          <a:bodyPr/>
          <a:lstStyle>
            <a:lvl1pPr algn="ctr">
              <a:defRPr sz="3150" spc="113" baseline="0">
                <a:solidFill>
                  <a:schemeClr val="bg1"/>
                </a:solidFill>
              </a:defRPr>
            </a:lvl1pPr>
          </a:lstStyle>
          <a:p>
            <a:r>
              <a:rPr lang="en-US" dirty="0"/>
              <a:t>Click to edit Master title style</a:t>
            </a:r>
          </a:p>
        </p:txBody>
      </p:sp>
      <p:sp>
        <p:nvSpPr>
          <p:cNvPr id="16" name="Rectangle 15"/>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1" name="Content Placeholder 5"/>
          <p:cNvSpPr>
            <a:spLocks noGrp="1"/>
          </p:cNvSpPr>
          <p:nvPr>
            <p:ph sz="quarter" idx="10"/>
          </p:nvPr>
        </p:nvSpPr>
        <p:spPr>
          <a:xfrm>
            <a:off x="4872300" y="941295"/>
            <a:ext cx="3741279" cy="5109882"/>
          </a:xfr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userDrawn="1"/>
        </p:nvSpPr>
        <p:spPr>
          <a:xfrm>
            <a:off x="8689526" y="-1"/>
            <a:ext cx="463551" cy="461963"/>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9" name="Slide Number Placeholder 5">
            <a:extLst>
              <a:ext uri="{FF2B5EF4-FFF2-40B4-BE49-F238E27FC236}">
                <a16:creationId xmlns:a16="http://schemas.microsoft.com/office/drawing/2014/main" id="{AD9D96D1-9098-0F4C-B514-E1EFE5E5742F}"/>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413072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70E1AD-011D-BD47-910F-1B1BC4FFCB17}" type="datetime1">
              <a:rPr lang="en-US" smtClean="0">
                <a:solidFill>
                  <a:srgbClr val="1F497D"/>
                </a:solidFill>
              </a:rPr>
              <a:pPr/>
              <a:t>5/23/2022</a:t>
            </a:fld>
            <a:endParaRPr lang="en-US" dirty="0">
              <a:solidFill>
                <a:srgbClr val="1F497D"/>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773137DE-5778-4973-8EC8-21DEEF19827C}" type="slidenum">
              <a:rPr lang="en-US" smtClean="0"/>
              <a:pPr/>
              <a:t>‹#›</a:t>
            </a:fld>
            <a:endParaRPr lang="en-US" dirty="0"/>
          </a:p>
        </p:txBody>
      </p:sp>
      <p:sp>
        <p:nvSpPr>
          <p:cNvPr id="7" name="Title 9"/>
          <p:cNvSpPr>
            <a:spLocks noGrp="1"/>
          </p:cNvSpPr>
          <p:nvPr>
            <p:ph type="title"/>
          </p:nvPr>
        </p:nvSpPr>
        <p:spPr>
          <a:xfrm>
            <a:off x="686003" y="550532"/>
            <a:ext cx="7722166" cy="1054394"/>
          </a:xfr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2818237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6C536-D938-AF43-8776-C3D77910BF8C}" type="datetime1">
              <a:rPr lang="en-US" smtClean="0">
                <a:solidFill>
                  <a:srgbClr val="1F497D"/>
                </a:solidFill>
              </a:rPr>
              <a:pPr/>
              <a:t>5/23/2022</a:t>
            </a:fld>
            <a:endParaRPr lang="en-US" dirty="0">
              <a:solidFill>
                <a:srgbClr val="1F497D"/>
              </a:solidFill>
            </a:endParaRPr>
          </a:p>
        </p:txBody>
      </p:sp>
      <p:sp>
        <p:nvSpPr>
          <p:cNvPr id="7" name="Rectangle 6"/>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0" name="Rectangle 9"/>
          <p:cNvSpPr/>
          <p:nvPr userDrawn="1"/>
        </p:nvSpPr>
        <p:spPr>
          <a:xfrm>
            <a:off x="0" y="0"/>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8" name="Picture 7"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pic>
        <p:nvPicPr>
          <p:cNvPr id="3" name="Picture 2" descr="NTDC-Horizontal-Gradient-Orang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0155" y="454264"/>
            <a:ext cx="8229600" cy="1280160"/>
          </a:xfrm>
          <a:prstGeom prst="rect">
            <a:avLst/>
          </a:prstGeom>
        </p:spPr>
      </p:pic>
      <p:sp>
        <p:nvSpPr>
          <p:cNvPr id="12" name="Title 9"/>
          <p:cNvSpPr>
            <a:spLocks noGrp="1"/>
          </p:cNvSpPr>
          <p:nvPr>
            <p:ph type="title"/>
          </p:nvPr>
        </p:nvSpPr>
        <p:spPr>
          <a:xfrm>
            <a:off x="715885" y="580414"/>
            <a:ext cx="7722166" cy="1054394"/>
          </a:xfrm>
        </p:spPr>
        <p:txBody>
          <a:bodyPr/>
          <a:lstStyle/>
          <a:p>
            <a:r>
              <a:rPr lang="en-US" dirty="0"/>
              <a:t>Click to edit Master title style</a:t>
            </a:r>
          </a:p>
        </p:txBody>
      </p:sp>
      <p:sp>
        <p:nvSpPr>
          <p:cNvPr id="11" name="Slide Number Placeholder 5">
            <a:extLst>
              <a:ext uri="{FF2B5EF4-FFF2-40B4-BE49-F238E27FC236}">
                <a16:creationId xmlns:a16="http://schemas.microsoft.com/office/drawing/2014/main" id="{E32345EE-6CCA-3841-A2B1-FFA94CD06507}"/>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1689307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5D93B-2BE0-9448-A901-C62514EB467F}"/>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E01FE6DE-4927-614F-8762-E1C7FA243898}"/>
              </a:ext>
            </a:extLst>
          </p:cNvPr>
          <p:cNvSpPr>
            <a:spLocks noGrp="1"/>
          </p:cNvSpPr>
          <p:nvPr>
            <p:ph type="dt" sz="half" idx="10"/>
          </p:nvPr>
        </p:nvSpPr>
        <p:spPr/>
        <p:txBody>
          <a:bodyPr/>
          <a:lstStyle/>
          <a:p>
            <a:fld id="{4E05282C-4F37-834B-AEC1-CD0B849C1834}" type="datetime1">
              <a:rPr lang="en-US" smtClean="0">
                <a:solidFill>
                  <a:srgbClr val="1F497D"/>
                </a:solidFill>
              </a:rPr>
              <a:pPr/>
              <a:t>5/23/2022</a:t>
            </a:fld>
            <a:endParaRPr lang="en-US" dirty="0">
              <a:solidFill>
                <a:srgbClr val="1F497D"/>
              </a:solidFill>
            </a:endParaRPr>
          </a:p>
        </p:txBody>
      </p:sp>
      <p:sp>
        <p:nvSpPr>
          <p:cNvPr id="5" name="Rectangle 4">
            <a:extLst>
              <a:ext uri="{FF2B5EF4-FFF2-40B4-BE49-F238E27FC236}">
                <a16:creationId xmlns:a16="http://schemas.microsoft.com/office/drawing/2014/main" id="{05DD01E6-E3DF-114D-82F3-5F68E20AFC47}"/>
              </a:ext>
            </a:extLst>
          </p:cNvPr>
          <p:cNvSpPr/>
          <p:nvPr userDrawn="1"/>
        </p:nvSpPr>
        <p:spPr>
          <a:xfrm>
            <a:off x="865613" y="2485660"/>
            <a:ext cx="8278386" cy="350910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6" name="Picture 5">
            <a:extLst>
              <a:ext uri="{FF2B5EF4-FFF2-40B4-BE49-F238E27FC236}">
                <a16:creationId xmlns:a16="http://schemas.microsoft.com/office/drawing/2014/main" id="{42C6B316-B9F1-A741-BA81-AEC99253FA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7984" y="683007"/>
            <a:ext cx="4306824" cy="777737"/>
          </a:xfrm>
          <a:prstGeom prst="rect">
            <a:avLst/>
          </a:prstGeom>
        </p:spPr>
      </p:pic>
      <p:sp>
        <p:nvSpPr>
          <p:cNvPr id="7" name="Slide Number Placeholder 5">
            <a:extLst>
              <a:ext uri="{FF2B5EF4-FFF2-40B4-BE49-F238E27FC236}">
                <a16:creationId xmlns:a16="http://schemas.microsoft.com/office/drawing/2014/main" id="{A09ECD12-86A7-8349-BC0A-C6C8AB29B1D0}"/>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34929144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Pr>
        <a:solidFill>
          <a:schemeClr val="tx1"/>
        </a:solidFill>
        <a:effectLst/>
      </p:bgPr>
    </p:bg>
    <p:spTree>
      <p:nvGrpSpPr>
        <p:cNvPr id="1" name=""/>
        <p:cNvGrpSpPr/>
        <p:nvPr/>
      </p:nvGrpSpPr>
      <p:grpSpPr>
        <a:xfrm>
          <a:off x="0" y="0"/>
          <a:ext cx="0" cy="0"/>
          <a:chOff x="0" y="0"/>
          <a:chExt cx="0" cy="0"/>
        </a:xfrm>
      </p:grpSpPr>
      <p:sp>
        <p:nvSpPr>
          <p:cNvPr id="11" name="Rectangle 10"/>
          <p:cNvSpPr/>
          <p:nvPr userDrawn="1"/>
        </p:nvSpPr>
        <p:spPr>
          <a:xfrm>
            <a:off x="6665350" y="452438"/>
            <a:ext cx="2023037" cy="5942012"/>
          </a:xfrm>
          <a:prstGeom prst="rect">
            <a:avLst/>
          </a:prstGeom>
          <a:solidFill>
            <a:srgbClr val="1832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3"/>
          <p:cNvSpPr>
            <a:spLocks noGrp="1"/>
          </p:cNvSpPr>
          <p:nvPr>
            <p:ph type="body" sz="half" idx="2"/>
          </p:nvPr>
        </p:nvSpPr>
        <p:spPr>
          <a:xfrm>
            <a:off x="6853832" y="2297171"/>
            <a:ext cx="1673352" cy="2816352"/>
          </a:xfrm>
        </p:spPr>
        <p:txBody>
          <a:bodyPr tIns="0"/>
          <a:lstStyle>
            <a:lvl1pPr marL="0" indent="0">
              <a:buNone/>
              <a:defRPr sz="1050">
                <a:solidFill>
                  <a:srgbClr val="FFFFFF"/>
                </a:solidFill>
              </a:defRPr>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dirty="0"/>
              <a:t>Click to edit Master text styles</a:t>
            </a:r>
          </a:p>
        </p:txBody>
      </p:sp>
      <p:sp>
        <p:nvSpPr>
          <p:cNvPr id="14" name="Title 10"/>
          <p:cNvSpPr>
            <a:spLocks noGrp="1"/>
          </p:cNvSpPr>
          <p:nvPr>
            <p:ph type="title"/>
          </p:nvPr>
        </p:nvSpPr>
        <p:spPr>
          <a:xfrm>
            <a:off x="6853835" y="614547"/>
            <a:ext cx="1675660" cy="1673352"/>
          </a:xfrm>
        </p:spPr>
        <p:txBody>
          <a:bodyPr anchor="b"/>
          <a:lstStyle>
            <a:lvl1pPr algn="l">
              <a:defRPr sz="1500" spc="113" baseline="0">
                <a:solidFill>
                  <a:srgbClr val="FFFFFF"/>
                </a:solidFill>
              </a:defRPr>
            </a:lvl1pPr>
          </a:lstStyle>
          <a:p>
            <a:r>
              <a:rPr lang="en-US" dirty="0"/>
              <a:t>Click to edit Master title style</a:t>
            </a:r>
          </a:p>
        </p:txBody>
      </p:sp>
      <p:sp>
        <p:nvSpPr>
          <p:cNvPr id="15" name="Rectangle 14"/>
          <p:cNvSpPr/>
          <p:nvPr userDrawn="1"/>
        </p:nvSpPr>
        <p:spPr>
          <a:xfrm>
            <a:off x="8689755" y="6394210"/>
            <a:ext cx="454245" cy="463790"/>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3" name="Picture Placeholder 2"/>
          <p:cNvSpPr>
            <a:spLocks noGrp="1"/>
          </p:cNvSpPr>
          <p:nvPr>
            <p:ph type="pic" idx="1"/>
          </p:nvPr>
        </p:nvSpPr>
        <p:spPr>
          <a:xfrm>
            <a:off x="455612" y="461963"/>
            <a:ext cx="6117035" cy="5932488"/>
          </a:xfrm>
        </p:spPr>
        <p:txBody>
          <a:bodyPr anchor="ctr"/>
          <a:lstStyle>
            <a:lvl1pPr marL="0" indent="0" algn="ctr">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dirty="0"/>
              <a:t>Click icon to add picture</a:t>
            </a:r>
          </a:p>
        </p:txBody>
      </p:sp>
      <p:pic>
        <p:nvPicPr>
          <p:cNvPr id="8" name="Picture 7"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9" name="Slide Number Placeholder 5">
            <a:extLst>
              <a:ext uri="{FF2B5EF4-FFF2-40B4-BE49-F238E27FC236}">
                <a16:creationId xmlns:a16="http://schemas.microsoft.com/office/drawing/2014/main" id="{B7A3B706-F386-E641-AB4D-FB01DF1689AE}"/>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176715472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9D2F27CC-6338-4729-B11B-A4280C98610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5930" t="24525" r="11515" b="2920"/>
          <a:stretch/>
        </p:blipFill>
        <p:spPr bwMode="auto">
          <a:xfrm>
            <a:off x="259365" y="448638"/>
            <a:ext cx="8889901" cy="59487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NTDC-Horizontal-Gradient-Light.png"/>
          <p:cNvPicPr>
            <a:picLocks noChangeAspect="1"/>
          </p:cNvPicPr>
          <p:nvPr userDrawn="1"/>
        </p:nvPicPr>
        <p:blipFill>
          <a:blip r:embed="rId3" cstate="print">
            <a:alphaModFix amt="67000"/>
            <a:extLst>
              <a:ext uri="{28A0092B-C50C-407E-A947-70E740481C1C}">
                <a14:useLocalDpi xmlns:a14="http://schemas.microsoft.com/office/drawing/2010/main"/>
              </a:ext>
            </a:extLst>
          </a:blip>
          <a:stretch>
            <a:fillRect/>
          </a:stretch>
        </p:blipFill>
        <p:spPr>
          <a:xfrm>
            <a:off x="457199" y="448638"/>
            <a:ext cx="8686801" cy="5952995"/>
          </a:xfrm>
          <a:prstGeom prst="rect">
            <a:avLst/>
          </a:prstGeom>
        </p:spPr>
      </p:pic>
      <p:sp>
        <p:nvSpPr>
          <p:cNvPr id="2" name="Rectangle 1">
            <a:extLst>
              <a:ext uri="{FF2B5EF4-FFF2-40B4-BE49-F238E27FC236}">
                <a16:creationId xmlns:a16="http://schemas.microsoft.com/office/drawing/2014/main" id="{88B74CDE-EEEB-3A43-85E1-7FA7476F74FD}"/>
              </a:ext>
            </a:extLst>
          </p:cNvPr>
          <p:cNvSpPr/>
          <p:nvPr userDrawn="1"/>
        </p:nvSpPr>
        <p:spPr>
          <a:xfrm>
            <a:off x="1066800" y="3186545"/>
            <a:ext cx="8077200" cy="2258291"/>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4" name="Title 12">
            <a:extLst>
              <a:ext uri="{FF2B5EF4-FFF2-40B4-BE49-F238E27FC236}">
                <a16:creationId xmlns:a16="http://schemas.microsoft.com/office/drawing/2014/main" id="{C52AE20A-2E7E-C847-A058-455F876F225B}"/>
              </a:ext>
            </a:extLst>
          </p:cNvPr>
          <p:cNvSpPr>
            <a:spLocks noGrp="1"/>
          </p:cNvSpPr>
          <p:nvPr>
            <p:ph type="title" hasCustomPrompt="1"/>
          </p:nvPr>
        </p:nvSpPr>
        <p:spPr>
          <a:xfrm>
            <a:off x="1299917" y="3429000"/>
            <a:ext cx="6731456" cy="1828800"/>
          </a:xfrm>
        </p:spPr>
        <p:txBody>
          <a:bodyPr/>
          <a:lstStyle>
            <a:lvl1pPr algn="l">
              <a:defRPr sz="3150" cap="none" spc="113" baseline="0">
                <a:solidFill>
                  <a:srgbClr val="183250"/>
                </a:solidFill>
              </a:defRPr>
            </a:lvl1pPr>
          </a:lstStyle>
          <a:p>
            <a:r>
              <a:rPr lang="en-US" dirty="0"/>
              <a:t>Click To Edit Section Title Style</a:t>
            </a:r>
          </a:p>
        </p:txBody>
      </p:sp>
      <p:sp>
        <p:nvSpPr>
          <p:cNvPr id="13" name="Slide Number Placeholder 5">
            <a:extLst>
              <a:ext uri="{FF2B5EF4-FFF2-40B4-BE49-F238E27FC236}">
                <a16:creationId xmlns:a16="http://schemas.microsoft.com/office/drawing/2014/main" id="{5C31F546-A8AD-C64B-BAB8-8C6691B75733}"/>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
        <p:nvSpPr>
          <p:cNvPr id="18" name="Rectangle 17">
            <a:extLst>
              <a:ext uri="{FF2B5EF4-FFF2-40B4-BE49-F238E27FC236}">
                <a16:creationId xmlns:a16="http://schemas.microsoft.com/office/drawing/2014/main" id="{79B367D0-DB40-BC4D-A76F-6735E104C98B}"/>
              </a:ext>
            </a:extLst>
          </p:cNvPr>
          <p:cNvSpPr/>
          <p:nvPr userDrawn="1"/>
        </p:nvSpPr>
        <p:spPr>
          <a:xfrm>
            <a:off x="0" y="0"/>
            <a:ext cx="460154"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9" name="Rectangle 18">
            <a:extLst>
              <a:ext uri="{FF2B5EF4-FFF2-40B4-BE49-F238E27FC236}">
                <a16:creationId xmlns:a16="http://schemas.microsoft.com/office/drawing/2014/main" id="{A7B12F67-5DC0-B347-B2BB-D65C577A0639}"/>
              </a:ext>
            </a:extLst>
          </p:cNvPr>
          <p:cNvSpPr/>
          <p:nvPr userDrawn="1"/>
        </p:nvSpPr>
        <p:spPr>
          <a:xfrm>
            <a:off x="1" y="452438"/>
            <a:ext cx="460536" cy="5948362"/>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864493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E76E056-0EBD-0507-1845-48D6EEA76B3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256529" y="461963"/>
            <a:ext cx="8886313" cy="59242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NTDC-Horizontal-Gradient-Light.png">
            <a:extLst>
              <a:ext uri="{FF2B5EF4-FFF2-40B4-BE49-F238E27FC236}">
                <a16:creationId xmlns:a16="http://schemas.microsoft.com/office/drawing/2014/main" id="{AD8BCA63-A8AB-42E6-5A00-FBFDB5D2577F}"/>
              </a:ext>
            </a:extLst>
          </p:cNvPr>
          <p:cNvPicPr>
            <a:picLocks noChangeAspect="1"/>
          </p:cNvPicPr>
          <p:nvPr userDrawn="1"/>
        </p:nvPicPr>
        <p:blipFill>
          <a:blip r:embed="rId3" cstate="print">
            <a:alphaModFix amt="35000"/>
            <a:extLst>
              <a:ext uri="{28A0092B-C50C-407E-A947-70E740481C1C}">
                <a14:useLocalDpi xmlns:a14="http://schemas.microsoft.com/office/drawing/2010/main"/>
              </a:ext>
            </a:extLst>
          </a:blip>
          <a:stretch>
            <a:fillRect/>
          </a:stretch>
        </p:blipFill>
        <p:spPr>
          <a:xfrm>
            <a:off x="457199" y="461962"/>
            <a:ext cx="8686801" cy="5932487"/>
          </a:xfrm>
          <a:prstGeom prst="rect">
            <a:avLst/>
          </a:prstGeom>
        </p:spPr>
      </p:pic>
      <p:sp>
        <p:nvSpPr>
          <p:cNvPr id="7" name="Rectangle 6">
            <a:extLst>
              <a:ext uri="{FF2B5EF4-FFF2-40B4-BE49-F238E27FC236}">
                <a16:creationId xmlns:a16="http://schemas.microsoft.com/office/drawing/2014/main" id="{96B1C006-24C3-5FC3-486A-FED84C5FCA8A}"/>
              </a:ext>
            </a:extLst>
          </p:cNvPr>
          <p:cNvSpPr/>
          <p:nvPr userDrawn="1"/>
        </p:nvSpPr>
        <p:spPr>
          <a:xfrm>
            <a:off x="1066800" y="3186545"/>
            <a:ext cx="8077200" cy="2258291"/>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5E04C67-2D75-F206-E967-1DAB384C5E00}"/>
              </a:ext>
            </a:extLst>
          </p:cNvPr>
          <p:cNvSpPr/>
          <p:nvPr userDrawn="1"/>
        </p:nvSpPr>
        <p:spPr>
          <a:xfrm>
            <a:off x="-6349" y="461963"/>
            <a:ext cx="463550" cy="5932487"/>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9" name="Rectangle 8">
            <a:extLst>
              <a:ext uri="{FF2B5EF4-FFF2-40B4-BE49-F238E27FC236}">
                <a16:creationId xmlns:a16="http://schemas.microsoft.com/office/drawing/2014/main" id="{DC38EC09-7D1B-0B1F-9E8C-B73FE90EAEE4}"/>
              </a:ext>
            </a:extLst>
          </p:cNvPr>
          <p:cNvSpPr/>
          <p:nvPr userDrawn="1"/>
        </p:nvSpPr>
        <p:spPr>
          <a:xfrm>
            <a:off x="-6350" y="-1"/>
            <a:ext cx="463551" cy="461963"/>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0" name="Rectangle 9">
            <a:extLst>
              <a:ext uri="{FF2B5EF4-FFF2-40B4-BE49-F238E27FC236}">
                <a16:creationId xmlns:a16="http://schemas.microsoft.com/office/drawing/2014/main" id="{B9DAD8A5-C960-F3DF-2A00-5D81816EC8B2}"/>
              </a:ext>
            </a:extLst>
          </p:cNvPr>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1" name="Picture 10" descr="NTDC-Logo-Mark.png">
            <a:extLst>
              <a:ext uri="{FF2B5EF4-FFF2-40B4-BE49-F238E27FC236}">
                <a16:creationId xmlns:a16="http://schemas.microsoft.com/office/drawing/2014/main" id="{0FAE6C45-40EB-3153-1522-C87962E4772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2" name="Title 12">
            <a:extLst>
              <a:ext uri="{FF2B5EF4-FFF2-40B4-BE49-F238E27FC236}">
                <a16:creationId xmlns:a16="http://schemas.microsoft.com/office/drawing/2014/main" id="{D8CAD882-37DD-F6BC-A0B8-3725E43DDBFE}"/>
              </a:ext>
            </a:extLst>
          </p:cNvPr>
          <p:cNvSpPr>
            <a:spLocks noGrp="1"/>
          </p:cNvSpPr>
          <p:nvPr>
            <p:ph type="title" hasCustomPrompt="1"/>
          </p:nvPr>
        </p:nvSpPr>
        <p:spPr>
          <a:xfrm>
            <a:off x="1299917" y="3429000"/>
            <a:ext cx="6731456" cy="1828800"/>
          </a:xfrm>
        </p:spPr>
        <p:txBody>
          <a:bodyPr/>
          <a:lstStyle>
            <a:lvl1pPr algn="l">
              <a:defRPr sz="3150" cap="none" spc="113" baseline="0">
                <a:solidFill>
                  <a:srgbClr val="183250"/>
                </a:solidFill>
              </a:defRPr>
            </a:lvl1pPr>
          </a:lstStyle>
          <a:p>
            <a:r>
              <a:rPr lang="en-US" dirty="0"/>
              <a:t>Click To Edit Section Title Style</a:t>
            </a:r>
          </a:p>
        </p:txBody>
      </p:sp>
      <p:sp>
        <p:nvSpPr>
          <p:cNvPr id="13" name="Slide Number Placeholder 5">
            <a:extLst>
              <a:ext uri="{FF2B5EF4-FFF2-40B4-BE49-F238E27FC236}">
                <a16:creationId xmlns:a16="http://schemas.microsoft.com/office/drawing/2014/main" id="{18968E1F-52AB-BE71-84E9-F7233B0B1728}"/>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190986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5" name="Picture 14" descr="NTDC-Horizontal-Gradient-Light.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199" y="448639"/>
            <a:ext cx="4114801" cy="5952162"/>
          </a:xfrm>
          <a:prstGeom prst="rect">
            <a:avLst/>
          </a:prstGeom>
        </p:spPr>
      </p:pic>
      <p:sp>
        <p:nvSpPr>
          <p:cNvPr id="13" name="Title 12"/>
          <p:cNvSpPr>
            <a:spLocks noGrp="1"/>
          </p:cNvSpPr>
          <p:nvPr>
            <p:ph type="title"/>
          </p:nvPr>
        </p:nvSpPr>
        <p:spPr>
          <a:xfrm>
            <a:off x="821765" y="1778000"/>
            <a:ext cx="3137647" cy="3346824"/>
          </a:xfrm>
        </p:spPr>
        <p:txBody>
          <a:bodyPr/>
          <a:lstStyle>
            <a:lvl1pPr algn="ctr">
              <a:defRPr sz="3150" spc="113" baseline="0">
                <a:solidFill>
                  <a:schemeClr val="tx1"/>
                </a:solidFill>
              </a:defRPr>
            </a:lvl1pPr>
          </a:lstStyle>
          <a:p>
            <a:r>
              <a:rPr lang="en-US" dirty="0"/>
              <a:t>Click to edit Master title style</a:t>
            </a:r>
          </a:p>
        </p:txBody>
      </p:sp>
      <p:sp>
        <p:nvSpPr>
          <p:cNvPr id="16" name="Rectangle 15"/>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1" name="Content Placeholder 5"/>
          <p:cNvSpPr>
            <a:spLocks noGrp="1"/>
          </p:cNvSpPr>
          <p:nvPr>
            <p:ph sz="quarter" idx="10"/>
          </p:nvPr>
        </p:nvSpPr>
        <p:spPr>
          <a:xfrm>
            <a:off x="4872300" y="941295"/>
            <a:ext cx="3741279" cy="5109882"/>
          </a:xfr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DF92FF02-B7D9-1C40-A878-FB89C08C980E}"/>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
        <p:nvSpPr>
          <p:cNvPr id="18" name="Rectangle 17">
            <a:extLst>
              <a:ext uri="{FF2B5EF4-FFF2-40B4-BE49-F238E27FC236}">
                <a16:creationId xmlns:a16="http://schemas.microsoft.com/office/drawing/2014/main" id="{CEE588A9-E60B-374B-A891-887DF639A626}"/>
              </a:ext>
            </a:extLst>
          </p:cNvPr>
          <p:cNvSpPr/>
          <p:nvPr userDrawn="1"/>
        </p:nvSpPr>
        <p:spPr>
          <a:xfrm>
            <a:off x="0" y="0"/>
            <a:ext cx="460154"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9" name="Rectangle 18">
            <a:extLst>
              <a:ext uri="{FF2B5EF4-FFF2-40B4-BE49-F238E27FC236}">
                <a16:creationId xmlns:a16="http://schemas.microsoft.com/office/drawing/2014/main" id="{3BC41E82-512F-8848-B7AF-6A3B4E57734B}"/>
              </a:ext>
            </a:extLst>
          </p:cNvPr>
          <p:cNvSpPr/>
          <p:nvPr userDrawn="1"/>
        </p:nvSpPr>
        <p:spPr>
          <a:xfrm>
            <a:off x="1" y="452438"/>
            <a:ext cx="460536" cy="5948362"/>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2414417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16" name="Rectangle 15"/>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2" name="Slide Number Placeholder 5">
            <a:extLst>
              <a:ext uri="{FF2B5EF4-FFF2-40B4-BE49-F238E27FC236}">
                <a16:creationId xmlns:a16="http://schemas.microsoft.com/office/drawing/2014/main" id="{F1A6D450-A513-764A-8892-E14792200A09}"/>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
        <p:nvSpPr>
          <p:cNvPr id="7" name="Rectangle 6">
            <a:extLst>
              <a:ext uri="{FF2B5EF4-FFF2-40B4-BE49-F238E27FC236}">
                <a16:creationId xmlns:a16="http://schemas.microsoft.com/office/drawing/2014/main" id="{EEB78E4E-1003-3840-AE38-09542885EE2A}"/>
              </a:ext>
            </a:extLst>
          </p:cNvPr>
          <p:cNvSpPr/>
          <p:nvPr userDrawn="1"/>
        </p:nvSpPr>
        <p:spPr>
          <a:xfrm>
            <a:off x="0" y="0"/>
            <a:ext cx="460154"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9" name="Rectangle 8">
            <a:extLst>
              <a:ext uri="{FF2B5EF4-FFF2-40B4-BE49-F238E27FC236}">
                <a16:creationId xmlns:a16="http://schemas.microsoft.com/office/drawing/2014/main" id="{418B275F-8C3B-B848-BF41-F4219E5A9230}"/>
              </a:ext>
            </a:extLst>
          </p:cNvPr>
          <p:cNvSpPr/>
          <p:nvPr userDrawn="1"/>
        </p:nvSpPr>
        <p:spPr>
          <a:xfrm>
            <a:off x="1" y="452438"/>
            <a:ext cx="460536" cy="5948362"/>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1075489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6349" y="0"/>
            <a:ext cx="4593290" cy="685800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3" name="Title 12"/>
          <p:cNvSpPr>
            <a:spLocks noGrp="1"/>
          </p:cNvSpPr>
          <p:nvPr>
            <p:ph type="title"/>
          </p:nvPr>
        </p:nvSpPr>
        <p:spPr>
          <a:xfrm>
            <a:off x="612588" y="1852706"/>
            <a:ext cx="3137647" cy="3346824"/>
          </a:xfrm>
        </p:spPr>
        <p:txBody>
          <a:bodyPr/>
          <a:lstStyle>
            <a:lvl1pPr algn="ctr">
              <a:defRPr sz="3150" spc="113" baseline="0">
                <a:solidFill>
                  <a:schemeClr val="bg1"/>
                </a:solidFill>
              </a:defRPr>
            </a:lvl1pPr>
          </a:lstStyle>
          <a:p>
            <a:r>
              <a:rPr lang="en-US" dirty="0"/>
              <a:t>Click to edit Master title style</a:t>
            </a:r>
          </a:p>
        </p:txBody>
      </p:sp>
      <p:sp>
        <p:nvSpPr>
          <p:cNvPr id="16" name="Rectangle 15"/>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1" name="Content Placeholder 5"/>
          <p:cNvSpPr>
            <a:spLocks noGrp="1"/>
          </p:cNvSpPr>
          <p:nvPr>
            <p:ph sz="quarter" idx="10"/>
          </p:nvPr>
        </p:nvSpPr>
        <p:spPr>
          <a:xfrm>
            <a:off x="4872300" y="941295"/>
            <a:ext cx="3741279" cy="5109882"/>
          </a:xfr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userDrawn="1"/>
        </p:nvSpPr>
        <p:spPr>
          <a:xfrm>
            <a:off x="8689526" y="-1"/>
            <a:ext cx="463551" cy="461963"/>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9" name="Slide Number Placeholder 5">
            <a:extLst>
              <a:ext uri="{FF2B5EF4-FFF2-40B4-BE49-F238E27FC236}">
                <a16:creationId xmlns:a16="http://schemas.microsoft.com/office/drawing/2014/main" id="{AD9D96D1-9098-0F4C-B514-E1EFE5E5742F}"/>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1979734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90513" indent="-255588">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F6FDF8F-9294-DD42-9E9C-4ADDEF186FBC}" type="datetime1">
              <a:rPr lang="en-US" smtClean="0">
                <a:solidFill>
                  <a:srgbClr val="1F497D"/>
                </a:solidFill>
              </a:rPr>
              <a:pPr/>
              <a:t>5/23/2022</a:t>
            </a:fld>
            <a:endParaRPr lang="en-US" dirty="0">
              <a:solidFill>
                <a:srgbClr val="1F497D"/>
              </a:solidFill>
            </a:endParaRPr>
          </a:p>
        </p:txBody>
      </p:sp>
      <p:sp>
        <p:nvSpPr>
          <p:cNvPr id="7" name="Title 6"/>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D9C8D869-B4AD-D647-80E5-C7BF6FC5A9CA}"/>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100890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011742"/>
            <a:ext cx="4038600" cy="4114738"/>
          </a:xfrm>
        </p:spPr>
        <p:txBody>
          <a:bodyPr/>
          <a:lstStyle>
            <a:lvl1pPr>
              <a:defRPr sz="2100">
                <a:latin typeface="Arial"/>
                <a:cs typeface="Arial"/>
              </a:defRPr>
            </a:lvl1pPr>
            <a:lvl2pPr>
              <a:defRPr sz="1800">
                <a:latin typeface="Arial"/>
                <a:cs typeface="Arial"/>
              </a:defRPr>
            </a:lvl2pPr>
            <a:lvl3pPr>
              <a:defRPr sz="1500">
                <a:latin typeface="Arial"/>
                <a:cs typeface="Arial"/>
              </a:defRPr>
            </a:lvl3pPr>
            <a:lvl4pPr>
              <a:defRPr sz="1350">
                <a:latin typeface="Arial"/>
                <a:cs typeface="Arial"/>
              </a:defRPr>
            </a:lvl4pPr>
            <a:lvl5pPr>
              <a:defRPr sz="1350">
                <a:latin typeface="Arial"/>
                <a:cs typeface="Aria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011742"/>
            <a:ext cx="4038600" cy="4114738"/>
          </a:xfrm>
        </p:spPr>
        <p:txBody>
          <a:bodyPr/>
          <a:lstStyle>
            <a:lvl1pPr>
              <a:defRPr sz="2100">
                <a:latin typeface="Arial"/>
                <a:cs typeface="Arial"/>
              </a:defRPr>
            </a:lvl1pPr>
            <a:lvl2pPr>
              <a:defRPr sz="1800">
                <a:latin typeface="Arial"/>
                <a:cs typeface="Arial"/>
              </a:defRPr>
            </a:lvl2pPr>
            <a:lvl3pPr>
              <a:defRPr sz="1500">
                <a:latin typeface="Arial"/>
                <a:cs typeface="Arial"/>
              </a:defRPr>
            </a:lvl3pPr>
            <a:lvl4pPr>
              <a:defRPr sz="1350">
                <a:latin typeface="Arial"/>
                <a:cs typeface="Arial"/>
              </a:defRPr>
            </a:lvl4pPr>
            <a:lvl5pPr>
              <a:defRPr sz="1350">
                <a:latin typeface="Arial"/>
                <a:cs typeface="Aria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8FE88C8-0BCD-7E49-86FA-D417136169FF}" type="datetime1">
              <a:rPr lang="en-US" smtClean="0">
                <a:solidFill>
                  <a:srgbClr val="1F497D"/>
                </a:solidFill>
              </a:rPr>
              <a:pPr/>
              <a:t>5/23/2022</a:t>
            </a:fld>
            <a:endParaRPr lang="en-US" dirty="0">
              <a:solidFill>
                <a:srgbClr val="1F497D"/>
              </a:solidFill>
            </a:endParaRPr>
          </a:p>
        </p:txBody>
      </p:sp>
      <p:sp>
        <p:nvSpPr>
          <p:cNvPr id="8" name="Title 7"/>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4CF9D544-D19D-5242-A5C4-C0D77D5BE078}"/>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666505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F47E0F-6339-6D4A-ADC3-45B08C09B923}"/>
              </a:ext>
            </a:extLst>
          </p:cNvPr>
          <p:cNvSpPr/>
          <p:nvPr userDrawn="1"/>
        </p:nvSpPr>
        <p:spPr>
          <a:xfrm>
            <a:off x="0" y="0"/>
            <a:ext cx="460154"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3" name="Rectangle 12">
            <a:extLst>
              <a:ext uri="{FF2B5EF4-FFF2-40B4-BE49-F238E27FC236}">
                <a16:creationId xmlns:a16="http://schemas.microsoft.com/office/drawing/2014/main" id="{672EED24-305C-FB40-A9AD-C521A05E7E41}"/>
              </a:ext>
            </a:extLst>
          </p:cNvPr>
          <p:cNvSpPr/>
          <p:nvPr userDrawn="1"/>
        </p:nvSpPr>
        <p:spPr>
          <a:xfrm>
            <a:off x="1" y="452439"/>
            <a:ext cx="462775" cy="128016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4" name="Picture 13" descr="NTDC-Horizontal-Gradient-Light.png">
            <a:extLst>
              <a:ext uri="{FF2B5EF4-FFF2-40B4-BE49-F238E27FC236}">
                <a16:creationId xmlns:a16="http://schemas.microsoft.com/office/drawing/2014/main" id="{EC4B5B9C-4096-114B-A6F8-38F8E002A515}"/>
              </a:ext>
            </a:extLst>
          </p:cNvPr>
          <p:cNvPicPr>
            <a:picLocks noChangeAspect="1"/>
          </p:cNvPicPr>
          <p:nvPr userDrawn="1"/>
        </p:nvPicPr>
        <p:blipFill>
          <a:blip r:embed="rId31" cstate="email">
            <a:extLst>
              <a:ext uri="{28A0092B-C50C-407E-A947-70E740481C1C}">
                <a14:useLocalDpi xmlns:a14="http://schemas.microsoft.com/office/drawing/2010/main"/>
              </a:ext>
            </a:extLst>
          </a:blip>
          <a:stretch>
            <a:fillRect/>
          </a:stretch>
        </p:blipFill>
        <p:spPr>
          <a:xfrm>
            <a:off x="460538" y="452438"/>
            <a:ext cx="8229216" cy="1280160"/>
          </a:xfrm>
          <a:prstGeom prst="rect">
            <a:avLst/>
          </a:prstGeom>
        </p:spPr>
      </p:pic>
      <p:sp>
        <p:nvSpPr>
          <p:cNvPr id="3" name="Text Placeholder 2"/>
          <p:cNvSpPr>
            <a:spLocks noGrp="1"/>
          </p:cNvSpPr>
          <p:nvPr>
            <p:ph type="body" idx="1"/>
          </p:nvPr>
        </p:nvSpPr>
        <p:spPr>
          <a:xfrm>
            <a:off x="454246" y="1928305"/>
            <a:ext cx="8222762" cy="41981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825">
                <a:solidFill>
                  <a:schemeClr val="tx2"/>
                </a:solidFill>
                <a:latin typeface="Arial"/>
                <a:cs typeface="Arial"/>
              </a:defRPr>
            </a:lvl1pPr>
          </a:lstStyle>
          <a:p>
            <a:fld id="{4E05282C-4F37-834B-AEC1-CD0B849C1834}" type="datetime1">
              <a:rPr lang="en-US" smtClean="0">
                <a:solidFill>
                  <a:srgbClr val="1F497D"/>
                </a:solidFill>
              </a:rPr>
              <a:pPr/>
              <a:t>5/23/2022</a:t>
            </a:fld>
            <a:endParaRPr lang="en-US" dirty="0">
              <a:solidFill>
                <a:srgbClr val="1F497D"/>
              </a:solidFill>
            </a:endParaRPr>
          </a:p>
        </p:txBody>
      </p:sp>
      <p:sp>
        <p:nvSpPr>
          <p:cNvPr id="2" name="Title Placeholder 1"/>
          <p:cNvSpPr>
            <a:spLocks noGrp="1"/>
          </p:cNvSpPr>
          <p:nvPr>
            <p:ph type="title"/>
          </p:nvPr>
        </p:nvSpPr>
        <p:spPr>
          <a:xfrm>
            <a:off x="466992" y="452437"/>
            <a:ext cx="8222761" cy="1280161"/>
          </a:xfrm>
          <a:prstGeom prst="rect">
            <a:avLst/>
          </a:prstGeom>
        </p:spPr>
        <p:txBody>
          <a:bodyPr vert="horz" lIns="91440" tIns="45720" rIns="91440" bIns="45720" rtlCol="0" anchor="ctr">
            <a:noAutofit/>
          </a:bodyPr>
          <a:lstStyle/>
          <a:p>
            <a:r>
              <a:rPr lang="en-US" dirty="0"/>
              <a:t>Click to edit Master title style</a:t>
            </a:r>
          </a:p>
        </p:txBody>
      </p:sp>
      <p:sp>
        <p:nvSpPr>
          <p:cNvPr id="15" name="Rectangle 14"/>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6" name="Slide Number Placeholder 5"/>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pic>
        <p:nvPicPr>
          <p:cNvPr id="17" name="Picture 16" descr="NTDC-Logo-Mark.png"/>
          <p:cNvPicPr>
            <a:picLocks noChangeAspect="1"/>
          </p:cNvPicPr>
          <p:nvPr userDrawn="1"/>
        </p:nvPicPr>
        <p:blipFill>
          <a:blip r:embed="rId3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Tree>
    <p:extLst>
      <p:ext uri="{BB962C8B-B14F-4D97-AF65-F5344CB8AC3E}">
        <p14:creationId xmlns:p14="http://schemas.microsoft.com/office/powerpoint/2010/main" val="816432740"/>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77" r:id="rId3"/>
    <p:sldLayoutId id="2147483698" r:id="rId4"/>
    <p:sldLayoutId id="2147483673" r:id="rId5"/>
    <p:sldLayoutId id="2147483678" r:id="rId6"/>
    <p:sldLayoutId id="2147483674" r:id="rId7"/>
    <p:sldLayoutId id="2147483662" r:id="rId8"/>
    <p:sldLayoutId id="2147483664" r:id="rId9"/>
    <p:sldLayoutId id="2147483665" r:id="rId10"/>
    <p:sldLayoutId id="2147483666" r:id="rId11"/>
    <p:sldLayoutId id="2147483675" r:id="rId12"/>
    <p:sldLayoutId id="2147483667" r:id="rId13"/>
    <p:sldLayoutId id="2147483676" r:id="rId14"/>
    <p:sldLayoutId id="2147483679" r:id="rId15"/>
    <p:sldLayoutId id="2147483668" r:id="rId16"/>
    <p:sldLayoutId id="2147483669" r:id="rId17"/>
    <p:sldLayoutId id="2147483670" r:id="rId18"/>
    <p:sldLayoutId id="2147483671" r:id="rId19"/>
    <p:sldLayoutId id="2147483682" r:id="rId20"/>
    <p:sldLayoutId id="2147483683" r:id="rId21"/>
    <p:sldLayoutId id="2147483684" r:id="rId22"/>
    <p:sldLayoutId id="2147483685" r:id="rId23"/>
    <p:sldLayoutId id="2147483686" r:id="rId24"/>
    <p:sldLayoutId id="2147483687" r:id="rId25"/>
    <p:sldLayoutId id="2147483691" r:id="rId26"/>
    <p:sldLayoutId id="2147483692" r:id="rId27"/>
    <p:sldLayoutId id="2147483695" r:id="rId28"/>
    <p:sldLayoutId id="2147483697" r:id="rId29"/>
  </p:sldLayoutIdLst>
  <p:hf hdr="0" ftr="0" dt="0"/>
  <p:txStyles>
    <p:titleStyle>
      <a:lvl1pPr algn="ctr" defTabSz="685766" rtl="0" eaLnBrk="1" latinLnBrk="0" hangingPunct="1">
        <a:spcBef>
          <a:spcPct val="0"/>
        </a:spcBef>
        <a:buNone/>
        <a:defRPr sz="2000" kern="1200" cap="all" spc="150" baseline="0">
          <a:ln>
            <a:noFill/>
          </a:ln>
          <a:solidFill>
            <a:schemeClr val="bg1"/>
          </a:solidFill>
          <a:effectLst/>
          <a:latin typeface="Arial Rounded MT Bold"/>
          <a:ea typeface="+mj-ea"/>
          <a:cs typeface="Arial Rounded MT Bold"/>
        </a:defRPr>
      </a:lvl1pPr>
    </p:titleStyle>
    <p:bodyStyle>
      <a:lvl1pPr marL="205730" indent="-171442" algn="l" defTabSz="685766" rtl="0" eaLnBrk="1" latinLnBrk="0" hangingPunct="1">
        <a:spcBef>
          <a:spcPct val="20000"/>
        </a:spcBef>
        <a:buClr>
          <a:schemeClr val="accent1"/>
        </a:buClr>
        <a:buFont typeface="Wingdings 2" pitchFamily="18" charset="2"/>
        <a:buChar char=""/>
        <a:defRPr sz="1500" kern="1200" spc="0" baseline="0">
          <a:solidFill>
            <a:schemeClr val="tx2"/>
          </a:solidFill>
          <a:latin typeface="Arial"/>
          <a:ea typeface="+mn-ea"/>
          <a:cs typeface="Arial"/>
        </a:defRPr>
      </a:lvl1pPr>
      <a:lvl2pPr marL="411460" indent="-137153" algn="l" defTabSz="685766" rtl="0" eaLnBrk="1" latinLnBrk="0" hangingPunct="1">
        <a:spcBef>
          <a:spcPct val="20000"/>
        </a:spcBef>
        <a:buClr>
          <a:schemeClr val="accent2"/>
        </a:buClr>
        <a:buFont typeface="Wingdings" pitchFamily="2" charset="2"/>
        <a:buChar char="§"/>
        <a:defRPr sz="1350" kern="1200" spc="0" baseline="0">
          <a:solidFill>
            <a:schemeClr val="tx2"/>
          </a:solidFill>
          <a:latin typeface="Arial"/>
          <a:ea typeface="+mn-ea"/>
          <a:cs typeface="Arial"/>
        </a:defRPr>
      </a:lvl2pPr>
      <a:lvl3pPr marL="617189" indent="-137153" algn="l" defTabSz="685766" rtl="0" eaLnBrk="1" latinLnBrk="0" hangingPunct="1">
        <a:spcBef>
          <a:spcPct val="20000"/>
        </a:spcBef>
        <a:buClr>
          <a:schemeClr val="accent3"/>
        </a:buClr>
        <a:buFont typeface="Wingdings" pitchFamily="2" charset="2"/>
        <a:buChar char="§"/>
        <a:defRPr sz="1200" kern="1200" spc="0" baseline="0">
          <a:solidFill>
            <a:schemeClr val="tx2"/>
          </a:solidFill>
          <a:latin typeface="Arial"/>
          <a:ea typeface="+mn-ea"/>
          <a:cs typeface="Arial"/>
        </a:defRPr>
      </a:lvl3pPr>
      <a:lvl4pPr marL="822920" indent="-137153" algn="l" defTabSz="685766" rtl="0" eaLnBrk="1" latinLnBrk="0" hangingPunct="1">
        <a:spcBef>
          <a:spcPct val="20000"/>
        </a:spcBef>
        <a:buClr>
          <a:schemeClr val="accent4"/>
        </a:buClr>
        <a:buFont typeface="Wingdings" pitchFamily="2" charset="2"/>
        <a:buChar char="§"/>
        <a:defRPr sz="1050" kern="1200" baseline="0">
          <a:solidFill>
            <a:schemeClr val="tx2"/>
          </a:solidFill>
          <a:latin typeface="Arial"/>
          <a:ea typeface="+mn-ea"/>
          <a:cs typeface="Arial"/>
        </a:defRPr>
      </a:lvl4pPr>
      <a:lvl5pPr marL="960072" indent="-137153" algn="l" defTabSz="685766" rtl="0" eaLnBrk="1" latinLnBrk="0" hangingPunct="1">
        <a:spcBef>
          <a:spcPct val="20000"/>
        </a:spcBef>
        <a:buClr>
          <a:schemeClr val="accent6"/>
        </a:buClr>
        <a:buFont typeface="Wingdings" pitchFamily="2" charset="2"/>
        <a:buChar char="§"/>
        <a:defRPr sz="975" kern="1200" spc="0" baseline="0">
          <a:solidFill>
            <a:schemeClr val="tx2"/>
          </a:solidFill>
          <a:latin typeface="Arial"/>
          <a:ea typeface="+mn-ea"/>
          <a:cs typeface="Arial"/>
        </a:defRPr>
      </a:lvl5pPr>
      <a:lvl6pPr marL="1165802" indent="-137153" algn="l" defTabSz="685766"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32" indent="-137153" algn="l" defTabSz="685766"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261" indent="-137153" algn="l" defTabSz="685766"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2992" indent="-137153" algn="l" defTabSz="685766"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9016FBF2-EB6A-3C4A-9836-1BAA4CF15929}"/>
              </a:ext>
            </a:extLst>
          </p:cNvPr>
          <p:cNvSpPr txBox="1">
            <a:spLocks noGrp="1"/>
          </p:cNvSpPr>
          <p:nvPr>
            <p:ph type="title" idx="4294967295"/>
          </p:nvPr>
        </p:nvSpPr>
        <p:spPr>
          <a:xfrm>
            <a:off x="1299916" y="2489890"/>
            <a:ext cx="7844084"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685766" rtl="0" eaLnBrk="1" latinLnBrk="0" hangingPunct="1">
              <a:spcBef>
                <a:spcPct val="0"/>
              </a:spcBef>
              <a:buNone/>
              <a:defRPr sz="3150" kern="1200" cap="all" spc="113" baseline="0">
                <a:ln>
                  <a:noFill/>
                </a:ln>
                <a:solidFill>
                  <a:schemeClr val="bg1"/>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113" normalizeH="0" baseline="0" noProof="0" dirty="0">
                <a:ln>
                  <a:noFill/>
                </a:ln>
                <a:solidFill>
                  <a:schemeClr val="bg1"/>
                </a:solidFill>
                <a:effectLst/>
                <a:uLnTx/>
                <a:uFillTx/>
                <a:latin typeface="Arial Rounded MT Bold" panose="020F0704030504030204" pitchFamily="34" charset="77"/>
                <a:ea typeface="+mj-ea"/>
                <a:cs typeface="Arial Rounded MT Bold"/>
              </a:rPr>
              <a:t>Parenting a child with a history of sexual Trauma </a:t>
            </a:r>
            <a:endParaRPr kumimoji="0" lang="en-US" sz="3200" b="0" i="0" u="none" strike="noStrike" kern="1200" cap="all" spc="113" normalizeH="0" baseline="0" noProof="0" dirty="0">
              <a:ln>
                <a:noFill/>
              </a:ln>
              <a:solidFill>
                <a:schemeClr val="bg1"/>
              </a:solidFill>
              <a:effectLst/>
              <a:uLnTx/>
              <a:uFillTx/>
              <a:latin typeface="Arial Rounded MT Bold"/>
              <a:ea typeface="+mj-ea"/>
              <a:cs typeface="Arial Rounded MT Bold"/>
            </a:endParaRPr>
          </a:p>
        </p:txBody>
      </p:sp>
      <p:sp>
        <p:nvSpPr>
          <p:cNvPr id="5" name="Subtitle 6">
            <a:extLst>
              <a:ext uri="{FF2B5EF4-FFF2-40B4-BE49-F238E27FC236}">
                <a16:creationId xmlns:a16="http://schemas.microsoft.com/office/drawing/2014/main" id="{2C40F7D0-C7B2-0348-864C-CC0FFA1B7C8A}"/>
              </a:ext>
            </a:extLst>
          </p:cNvPr>
          <p:cNvSpPr txBox="1">
            <a:spLocks/>
          </p:cNvSpPr>
          <p:nvPr/>
        </p:nvSpPr>
        <p:spPr>
          <a:xfrm>
            <a:off x="1421411" y="4334689"/>
            <a:ext cx="4143828" cy="598460"/>
          </a:xfrm>
          <a:prstGeom prst="rect">
            <a:avLst/>
          </a:prstGeom>
        </p:spPr>
        <p:txBody>
          <a:bodyPr vert="horz" lIns="0" tIns="0" rIns="0" bIns="0" rtlCol="0" anchor="t" anchorCtr="0">
            <a:normAutofit/>
          </a:bodyPr>
          <a:lstStyle>
            <a:lvl1pPr marL="0" indent="0" algn="l" defTabSz="685766" rtl="0" eaLnBrk="1" latinLnBrk="0" hangingPunct="1">
              <a:spcBef>
                <a:spcPts val="0"/>
              </a:spcBef>
              <a:buClr>
                <a:schemeClr val="accent1"/>
              </a:buClr>
              <a:buFont typeface="Wingdings 2" pitchFamily="18" charset="2"/>
              <a:buNone/>
              <a:defRPr sz="1425" kern="1200" spc="0" baseline="0">
                <a:solidFill>
                  <a:srgbClr val="C13521"/>
                </a:solidFill>
                <a:latin typeface="Arial"/>
                <a:ea typeface="+mn-ea"/>
                <a:cs typeface="Arial"/>
              </a:defRPr>
            </a:lvl1pPr>
            <a:lvl2pPr marL="342884" indent="0" algn="ctr" defTabSz="685766" rtl="0" eaLnBrk="1" latinLnBrk="0" hangingPunct="1">
              <a:spcBef>
                <a:spcPct val="20000"/>
              </a:spcBef>
              <a:buClr>
                <a:schemeClr val="accent2"/>
              </a:buClr>
              <a:buFont typeface="Wingdings" pitchFamily="2" charset="2"/>
              <a:buNone/>
              <a:defRPr sz="1350" kern="1200" spc="0" baseline="0">
                <a:solidFill>
                  <a:schemeClr val="tx1">
                    <a:tint val="75000"/>
                  </a:schemeClr>
                </a:solidFill>
                <a:latin typeface="Arial"/>
                <a:ea typeface="+mn-ea"/>
                <a:cs typeface="Arial"/>
              </a:defRPr>
            </a:lvl2pPr>
            <a:lvl3pPr marL="685766" indent="0" algn="ctr" defTabSz="685766" rtl="0" eaLnBrk="1" latinLnBrk="0" hangingPunct="1">
              <a:spcBef>
                <a:spcPct val="20000"/>
              </a:spcBef>
              <a:buClr>
                <a:schemeClr val="accent3"/>
              </a:buClr>
              <a:buFont typeface="Wingdings" pitchFamily="2" charset="2"/>
              <a:buNone/>
              <a:defRPr sz="1200" kern="1200" spc="0" baseline="0">
                <a:solidFill>
                  <a:schemeClr val="tx1">
                    <a:tint val="75000"/>
                  </a:schemeClr>
                </a:solidFill>
                <a:latin typeface="Arial"/>
                <a:ea typeface="+mn-ea"/>
                <a:cs typeface="Arial"/>
              </a:defRPr>
            </a:lvl3pPr>
            <a:lvl4pPr marL="1028649" indent="0" algn="ctr" defTabSz="685766" rtl="0" eaLnBrk="1" latinLnBrk="0" hangingPunct="1">
              <a:spcBef>
                <a:spcPct val="20000"/>
              </a:spcBef>
              <a:buClr>
                <a:schemeClr val="accent4"/>
              </a:buClr>
              <a:buFont typeface="Wingdings" pitchFamily="2" charset="2"/>
              <a:buNone/>
              <a:defRPr sz="1050" kern="1200" baseline="0">
                <a:solidFill>
                  <a:schemeClr val="tx1">
                    <a:tint val="75000"/>
                  </a:schemeClr>
                </a:solidFill>
                <a:latin typeface="Arial"/>
                <a:ea typeface="+mn-ea"/>
                <a:cs typeface="Arial"/>
              </a:defRPr>
            </a:lvl4pPr>
            <a:lvl5pPr marL="1371532" indent="0" algn="ctr" defTabSz="685766" rtl="0" eaLnBrk="1" latinLnBrk="0" hangingPunct="1">
              <a:spcBef>
                <a:spcPct val="20000"/>
              </a:spcBef>
              <a:buClr>
                <a:schemeClr val="accent6"/>
              </a:buClr>
              <a:buFont typeface="Wingdings" pitchFamily="2" charset="2"/>
              <a:buNone/>
              <a:defRPr sz="975" kern="1200" spc="0" baseline="0">
                <a:solidFill>
                  <a:schemeClr val="tx1">
                    <a:tint val="75000"/>
                  </a:schemeClr>
                </a:solidFill>
                <a:latin typeface="Arial"/>
                <a:ea typeface="+mn-ea"/>
                <a:cs typeface="Arial"/>
              </a:defRPr>
            </a:lvl5pPr>
            <a:lvl6pPr marL="1714415" indent="0" algn="ctr" defTabSz="685766" rtl="0" eaLnBrk="1" latinLnBrk="0" hangingPunct="1">
              <a:spcBef>
                <a:spcPct val="20000"/>
              </a:spcBef>
              <a:buClr>
                <a:schemeClr val="accent1"/>
              </a:buClr>
              <a:buFont typeface="Wingdings" pitchFamily="2" charset="2"/>
              <a:buNone/>
              <a:defRPr sz="900" kern="1200">
                <a:solidFill>
                  <a:schemeClr val="tx1">
                    <a:tint val="75000"/>
                  </a:schemeClr>
                </a:solidFill>
                <a:latin typeface="+mn-lt"/>
                <a:ea typeface="+mn-ea"/>
                <a:cs typeface="+mn-cs"/>
              </a:defRPr>
            </a:lvl6pPr>
            <a:lvl7pPr marL="2057297" indent="0" algn="ctr" defTabSz="685766" rtl="0" eaLnBrk="1" latinLnBrk="0" hangingPunct="1">
              <a:spcBef>
                <a:spcPct val="20000"/>
              </a:spcBef>
              <a:buClr>
                <a:schemeClr val="accent2"/>
              </a:buClr>
              <a:buFont typeface="Wingdings" pitchFamily="2" charset="2"/>
              <a:buNone/>
              <a:defRPr sz="900" kern="1200">
                <a:solidFill>
                  <a:schemeClr val="tx1">
                    <a:tint val="75000"/>
                  </a:schemeClr>
                </a:solidFill>
                <a:latin typeface="+mn-lt"/>
                <a:ea typeface="+mn-ea"/>
                <a:cs typeface="+mn-cs"/>
              </a:defRPr>
            </a:lvl7pPr>
            <a:lvl8pPr marL="2400180" indent="0" algn="ctr" defTabSz="685766" rtl="0" eaLnBrk="1" latinLnBrk="0" hangingPunct="1">
              <a:spcBef>
                <a:spcPct val="20000"/>
              </a:spcBef>
              <a:buClr>
                <a:schemeClr val="accent3"/>
              </a:buClr>
              <a:buFont typeface="Wingdings" pitchFamily="2" charset="2"/>
              <a:buNone/>
              <a:defRPr sz="900" kern="1200">
                <a:solidFill>
                  <a:schemeClr val="tx1">
                    <a:tint val="75000"/>
                  </a:schemeClr>
                </a:solidFill>
                <a:latin typeface="+mn-lt"/>
                <a:ea typeface="+mn-ea"/>
                <a:cs typeface="+mn-cs"/>
              </a:defRPr>
            </a:lvl8pPr>
            <a:lvl9pPr marL="2743064" indent="0" algn="ctr" defTabSz="685766" rtl="0" eaLnBrk="1" latinLnBrk="0" hangingPunct="1">
              <a:spcBef>
                <a:spcPct val="20000"/>
              </a:spcBef>
              <a:buClr>
                <a:schemeClr val="accent5"/>
              </a:buClr>
              <a:buFont typeface="Wingdings" pitchFamily="2" charset="2"/>
              <a:buNone/>
              <a:defRPr sz="900" kern="1200">
                <a:solidFill>
                  <a:schemeClr val="tx1">
                    <a:tint val="75000"/>
                  </a:schemeClr>
                </a:solidFill>
                <a:latin typeface="+mn-lt"/>
                <a:ea typeface="+mn-ea"/>
                <a:cs typeface="+mn-cs"/>
              </a:defRPr>
            </a:lvl9pPr>
          </a:lstStyle>
          <a:p>
            <a:r>
              <a:rPr lang="en-US" dirty="0">
                <a:solidFill>
                  <a:schemeClr val="bg1"/>
                </a:solidFill>
              </a:rPr>
              <a:t>FACILITATOR CLASSROOM GUIDE </a:t>
            </a:r>
          </a:p>
          <a:p>
            <a:r>
              <a:rPr lang="en-US" dirty="0">
                <a:solidFill>
                  <a:schemeClr val="bg1"/>
                </a:solidFill>
              </a:rPr>
              <a:t>Modified January 2022</a:t>
            </a:r>
          </a:p>
        </p:txBody>
      </p:sp>
      <p:sp>
        <p:nvSpPr>
          <p:cNvPr id="4" name="Slide Number Placeholder 3">
            <a:extLst>
              <a:ext uri="{FF2B5EF4-FFF2-40B4-BE49-F238E27FC236}">
                <a16:creationId xmlns:a16="http://schemas.microsoft.com/office/drawing/2014/main" id="{39D6589E-F2E3-9A4C-9CB7-8EF53D6144CC}"/>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1</a:t>
            </a:fld>
            <a:endParaRPr lang="en-US" dirty="0"/>
          </a:p>
        </p:txBody>
      </p:sp>
    </p:spTree>
    <p:extLst>
      <p:ext uri="{BB962C8B-B14F-4D97-AF65-F5344CB8AC3E}">
        <p14:creationId xmlns:p14="http://schemas.microsoft.com/office/powerpoint/2010/main" val="3028136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D94E40-7C5F-1302-7DCC-B844C91C129D}"/>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595" b="8245"/>
          <a:stretch/>
        </p:blipFill>
        <p:spPr>
          <a:xfrm>
            <a:off x="448848" y="1732598"/>
            <a:ext cx="8222761" cy="4672965"/>
          </a:xfrm>
          <a:prstGeom prst="rect">
            <a:avLst/>
          </a:prstGeom>
        </p:spPr>
      </p:pic>
      <p:sp>
        <p:nvSpPr>
          <p:cNvPr id="4" name="Title 3">
            <a:extLst>
              <a:ext uri="{FF2B5EF4-FFF2-40B4-BE49-F238E27FC236}">
                <a16:creationId xmlns:a16="http://schemas.microsoft.com/office/drawing/2014/main" id="{2BED3B9A-D06A-4148-AEBC-56074BE1DFD4}"/>
              </a:ext>
            </a:extLst>
          </p:cNvPr>
          <p:cNvSpPr>
            <a:spLocks noGrp="1"/>
          </p:cNvSpPr>
          <p:nvPr>
            <p:ph type="title"/>
          </p:nvPr>
        </p:nvSpPr>
        <p:spPr/>
        <p:txBody>
          <a:bodyPr/>
          <a:lstStyle/>
          <a:p>
            <a:r>
              <a:rPr lang="en-US" sz="2400" dirty="0"/>
              <a:t>Concerns</a:t>
            </a:r>
          </a:p>
        </p:txBody>
      </p:sp>
      <p:sp>
        <p:nvSpPr>
          <p:cNvPr id="3" name="Slide Number Placeholder 2">
            <a:extLst>
              <a:ext uri="{FF2B5EF4-FFF2-40B4-BE49-F238E27FC236}">
                <a16:creationId xmlns:a16="http://schemas.microsoft.com/office/drawing/2014/main" id="{63935F90-EFA5-4501-915A-682AE1BF9F38}"/>
              </a:ext>
            </a:extLst>
          </p:cNvPr>
          <p:cNvSpPr>
            <a:spLocks noGrp="1"/>
          </p:cNvSpPr>
          <p:nvPr>
            <p:ph type="sldNum" sz="quarter" idx="4"/>
          </p:nvPr>
        </p:nvSpPr>
        <p:spPr/>
        <p:txBody>
          <a:bodyPr/>
          <a:lstStyle/>
          <a:p>
            <a:fld id="{773137DE-5778-4973-8EC8-21DEEF19827C}" type="slidenum">
              <a:rPr lang="en-US" smtClean="0"/>
              <a:pPr/>
              <a:t>10</a:t>
            </a:fld>
            <a:endParaRPr lang="en-US" dirty="0"/>
          </a:p>
        </p:txBody>
      </p:sp>
    </p:spTree>
    <p:extLst>
      <p:ext uri="{BB962C8B-B14F-4D97-AF65-F5344CB8AC3E}">
        <p14:creationId xmlns:p14="http://schemas.microsoft.com/office/powerpoint/2010/main" val="2056234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342FE-D856-0C4C-B37F-80BFCCD5AC44}"/>
              </a:ext>
            </a:extLst>
          </p:cNvPr>
          <p:cNvSpPr>
            <a:spLocks noGrp="1"/>
          </p:cNvSpPr>
          <p:nvPr>
            <p:ph type="title"/>
          </p:nvPr>
        </p:nvSpPr>
        <p:spPr/>
        <p:txBody>
          <a:bodyPr/>
          <a:lstStyle/>
          <a:p>
            <a:r>
              <a:rPr lang="en-US" sz="2400" dirty="0"/>
              <a:t>Characteristics of successful foster and adoptive parents</a:t>
            </a:r>
          </a:p>
        </p:txBody>
      </p:sp>
      <p:pic>
        <p:nvPicPr>
          <p:cNvPr id="13" name="Picture 12" descr="Illustration of a mason building a wall. The bricks have the following text representing characteristics of successful foster and adoptive parents - &#10;Having a sense of humor.&#10;Empathy and compassion.&#10;Self-Awareness/Self-Reflection.&#10;Resilient and Patient.&#10;Trustworthiness.&#10;Emotionally Supportive Nurturing.&#10;Attunement.&#10;Tolerance for Rejection.&#10;Committed.&#10;Appreciation for Diversity Other World Views.&#10;Realistic.&#10;Relationally Oriented.&#10;Adaptability/Flexibility.&#10;Belief in Self-Efficacy.&#10;">
            <a:extLst>
              <a:ext uri="{FF2B5EF4-FFF2-40B4-BE49-F238E27FC236}">
                <a16:creationId xmlns:a16="http://schemas.microsoft.com/office/drawing/2014/main" id="{0A2D2DE6-CBAC-824C-8A3D-A06CAABCC5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3336" y="2257034"/>
            <a:ext cx="6667500" cy="3524250"/>
          </a:xfrm>
          <a:prstGeom prst="rect">
            <a:avLst/>
          </a:prstGeom>
        </p:spPr>
      </p:pic>
      <p:sp>
        <p:nvSpPr>
          <p:cNvPr id="6" name="Rectangle 5">
            <a:extLst>
              <a:ext uri="{FF2B5EF4-FFF2-40B4-BE49-F238E27FC236}">
                <a16:creationId xmlns:a16="http://schemas.microsoft.com/office/drawing/2014/main" id="{2364590B-0057-F04E-A490-F894B8F2A763}"/>
              </a:ext>
              <a:ext uri="{C183D7F6-B498-43B3-948B-1728B52AA6E4}">
                <adec:decorative xmlns:adec="http://schemas.microsoft.com/office/drawing/2017/decorative" val="1"/>
              </a:ext>
            </a:extLst>
          </p:cNvPr>
          <p:cNvSpPr/>
          <p:nvPr/>
        </p:nvSpPr>
        <p:spPr>
          <a:xfrm>
            <a:off x="1349022" y="3303924"/>
            <a:ext cx="1646603" cy="355083"/>
          </a:xfrm>
          <a:prstGeom prst="rect">
            <a:avLst/>
          </a:prstGeom>
          <a:solidFill>
            <a:srgbClr val="BA3427">
              <a:alpha val="2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5A127787-0349-E74D-BE49-9EBA2F3A8287}"/>
              </a:ext>
              <a:ext uri="{C183D7F6-B498-43B3-948B-1728B52AA6E4}">
                <adec:decorative xmlns:adec="http://schemas.microsoft.com/office/drawing/2017/decorative" val="1"/>
              </a:ext>
            </a:extLst>
          </p:cNvPr>
          <p:cNvSpPr/>
          <p:nvPr/>
        </p:nvSpPr>
        <p:spPr>
          <a:xfrm>
            <a:off x="2206432" y="2909142"/>
            <a:ext cx="1646603" cy="355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a:extLst>
              <a:ext uri="{FF2B5EF4-FFF2-40B4-BE49-F238E27FC236}">
                <a16:creationId xmlns:a16="http://schemas.microsoft.com/office/drawing/2014/main" id="{D78D5F5A-0B45-8F46-997D-C9A4832D42C9}"/>
              </a:ext>
              <a:ext uri="{C183D7F6-B498-43B3-948B-1728B52AA6E4}">
                <adec:decorative xmlns:adec="http://schemas.microsoft.com/office/drawing/2017/decorative" val="1"/>
              </a:ext>
            </a:extLst>
          </p:cNvPr>
          <p:cNvSpPr/>
          <p:nvPr/>
        </p:nvSpPr>
        <p:spPr>
          <a:xfrm>
            <a:off x="3915315" y="4527578"/>
            <a:ext cx="1627814" cy="319509"/>
          </a:xfrm>
          <a:prstGeom prst="rect">
            <a:avLst/>
          </a:prstGeom>
          <a:solidFill>
            <a:srgbClr val="BA3427">
              <a:alpha val="2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a:extLst>
              <a:ext uri="{FF2B5EF4-FFF2-40B4-BE49-F238E27FC236}">
                <a16:creationId xmlns:a16="http://schemas.microsoft.com/office/drawing/2014/main" id="{2C20B47D-1EB7-F947-BA9E-389B80808D02}"/>
              </a:ext>
              <a:ext uri="{C183D7F6-B498-43B3-948B-1728B52AA6E4}">
                <adec:decorative xmlns:adec="http://schemas.microsoft.com/office/drawing/2017/decorative" val="1"/>
              </a:ext>
            </a:extLst>
          </p:cNvPr>
          <p:cNvSpPr/>
          <p:nvPr/>
        </p:nvSpPr>
        <p:spPr>
          <a:xfrm>
            <a:off x="4729222" y="4910860"/>
            <a:ext cx="1666200" cy="355083"/>
          </a:xfrm>
          <a:prstGeom prst="rect">
            <a:avLst/>
          </a:prstGeom>
          <a:solidFill>
            <a:srgbClr val="BA3427">
              <a:alpha val="2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Slide Number Placeholder 1">
            <a:extLst>
              <a:ext uri="{FF2B5EF4-FFF2-40B4-BE49-F238E27FC236}">
                <a16:creationId xmlns:a16="http://schemas.microsoft.com/office/drawing/2014/main" id="{5B45886A-66A4-DA43-9D6F-8E8AD595D018}"/>
              </a:ext>
            </a:extLst>
          </p:cNvPr>
          <p:cNvSpPr txBox="1">
            <a:spLocks/>
          </p:cNvSpPr>
          <p:nvPr/>
        </p:nvSpPr>
        <p:spPr>
          <a:xfrm>
            <a:off x="8757615" y="6470120"/>
            <a:ext cx="321810" cy="2456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3137DE-5778-4973-8EC8-21DEEF19827C}" type="slidenum">
              <a:rPr lang="en-US" sz="830" smtClean="0">
                <a:solidFill>
                  <a:schemeClr val="bg1"/>
                </a:solidFill>
              </a:rPr>
              <a:pPr/>
              <a:t>11</a:t>
            </a:fld>
            <a:endParaRPr lang="en-US" sz="830" dirty="0">
              <a:solidFill>
                <a:schemeClr val="bg1"/>
              </a:solidFill>
            </a:endParaRPr>
          </a:p>
        </p:txBody>
      </p:sp>
    </p:spTree>
    <p:extLst>
      <p:ext uri="{BB962C8B-B14F-4D97-AF65-F5344CB8AC3E}">
        <p14:creationId xmlns:p14="http://schemas.microsoft.com/office/powerpoint/2010/main" val="3487353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ADFDE6-D4D9-438F-BC2B-8667FB297CF2}"/>
              </a:ext>
            </a:extLst>
          </p:cNvPr>
          <p:cNvSpPr>
            <a:spLocks noGrp="1"/>
          </p:cNvSpPr>
          <p:nvPr>
            <p:ph type="title"/>
          </p:nvPr>
        </p:nvSpPr>
        <p:spPr>
          <a:xfrm>
            <a:off x="447474" y="457201"/>
            <a:ext cx="5479193" cy="1274322"/>
          </a:xfrm>
        </p:spPr>
        <p:txBody>
          <a:bodyPr/>
          <a:lstStyle/>
          <a:p>
            <a:pPr algn="l"/>
            <a:r>
              <a:rPr lang="en-US" dirty="0"/>
              <a:t>Characteristics for Parenting a child with sexual trauma</a:t>
            </a:r>
          </a:p>
        </p:txBody>
      </p:sp>
      <p:pic>
        <p:nvPicPr>
          <p:cNvPr id="4" name="Picture 3" descr="Illustration of a mason building a wall. The bricks have the following text representing characteristics of successful foster and adoptive parents - &#10;Having a sense of humor.&#10;Empathy and compassion.&#10;Self-Awareness/Self-Reflection.&#10;Resilient and Patient.&#10;Trustworthiness.&#10;Emotionally Supportive Nurturing.&#10;Attunement.&#10;Tolerance for Rejection.&#10;Committed.&#10;Appreciation for Diversity Other World Views.&#10;Realistic.&#10;Relationally Oriented.&#10;Adaptability/Flexibility.&#10;Belief in Self-Efficacy.&#10;">
            <a:extLst>
              <a:ext uri="{FF2B5EF4-FFF2-40B4-BE49-F238E27FC236}">
                <a16:creationId xmlns:a16="http://schemas.microsoft.com/office/drawing/2014/main" id="{1797E7BB-9389-43A5-92D3-71FF0C8B95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50505" y="489904"/>
            <a:ext cx="1646021" cy="1241619"/>
          </a:xfrm>
          <a:prstGeom prst="rect">
            <a:avLst/>
          </a:prstGeom>
        </p:spPr>
      </p:pic>
      <p:sp>
        <p:nvSpPr>
          <p:cNvPr id="5" name="TextBox 4">
            <a:extLst>
              <a:ext uri="{FF2B5EF4-FFF2-40B4-BE49-F238E27FC236}">
                <a16:creationId xmlns:a16="http://schemas.microsoft.com/office/drawing/2014/main" id="{3640CE62-66D0-444B-A283-97F5DB45C9D5}"/>
              </a:ext>
            </a:extLst>
          </p:cNvPr>
          <p:cNvSpPr txBox="1"/>
          <p:nvPr/>
        </p:nvSpPr>
        <p:spPr>
          <a:xfrm>
            <a:off x="327256" y="1966891"/>
            <a:ext cx="8417295" cy="4793235"/>
          </a:xfrm>
          <a:prstGeom prst="rect">
            <a:avLst/>
          </a:prstGeom>
          <a:noFill/>
        </p:spPr>
        <p:txBody>
          <a:bodyPr wrap="square" rtlCol="0">
            <a:spAutoFit/>
          </a:bodyPr>
          <a:lstStyle/>
          <a:p>
            <a:r>
              <a:rPr lang="en-US" b="1" u="sng" dirty="0">
                <a:solidFill>
                  <a:srgbClr val="000000"/>
                </a:solidFill>
                <a:cs typeface="Arial" panose="020B0604020202020204" pitchFamily="34" charset="0"/>
              </a:rPr>
              <a:t>Self-awareness/Self-reflection:</a:t>
            </a:r>
          </a:p>
          <a:p>
            <a:pPr marL="342900" marR="0" lvl="0" indent="-342900">
              <a:lnSpc>
                <a:spcPct val="107000"/>
              </a:lnSpc>
              <a:spcBef>
                <a:spcPts val="0"/>
              </a:spcBef>
              <a:spcAft>
                <a:spcPts val="0"/>
              </a:spcAft>
              <a:buFont typeface="Symbol" panose="05050102010706020507" pitchFamily="18" charset="2"/>
              <a:buChar char=""/>
            </a:pPr>
            <a:r>
              <a:rPr lang="en-US" dirty="0">
                <a:solidFill>
                  <a:srgbClr val="000000"/>
                </a:solidFill>
                <a:effectLst/>
                <a:ea typeface="Calibri" panose="020F0502020204030204" pitchFamily="34" charset="0"/>
                <a:cs typeface="Times New Roman" panose="02020603050405020304" pitchFamily="18" charset="0"/>
              </a:rPr>
              <a:t>Parents can identify why they have responded to a child in a certain way.</a:t>
            </a:r>
          </a:p>
          <a:p>
            <a:pPr marL="342900" marR="0" lvl="0" indent="-342900">
              <a:lnSpc>
                <a:spcPct val="107000"/>
              </a:lnSpc>
              <a:spcBef>
                <a:spcPts val="0"/>
              </a:spcBef>
              <a:buFont typeface="Symbol" panose="05050102010706020507" pitchFamily="18" charset="2"/>
              <a:buChar char=""/>
            </a:pPr>
            <a:r>
              <a:rPr lang="en-US" dirty="0">
                <a:solidFill>
                  <a:srgbClr val="000000"/>
                </a:solidFill>
                <a:effectLst/>
                <a:ea typeface="Calibri" panose="020F0502020204030204" pitchFamily="34" charset="0"/>
                <a:cs typeface="Times New Roman" panose="02020603050405020304" pitchFamily="18" charset="0"/>
              </a:rPr>
              <a:t>Parents can identify what was good, bad, and different about the way they were raised, while adjusting their own parenting to meet a child’s needs. </a:t>
            </a:r>
          </a:p>
          <a:p>
            <a:pPr marL="342900" marR="0" lvl="0" indent="-342900">
              <a:lnSpc>
                <a:spcPct val="107000"/>
              </a:lnSpc>
              <a:spcBef>
                <a:spcPts val="0"/>
              </a:spcBef>
              <a:buFont typeface="Symbol" panose="05050102010706020507" pitchFamily="18" charset="2"/>
              <a:buChar char=""/>
            </a:pPr>
            <a:r>
              <a:rPr lang="en-US" dirty="0">
                <a:solidFill>
                  <a:srgbClr val="000000"/>
                </a:solidFill>
                <a:effectLst/>
                <a:ea typeface="Times New Roman" panose="02020603050405020304" pitchFamily="18" charset="0"/>
                <a:cs typeface="Times New Roman" panose="02020603050405020304" pitchFamily="18" charset="0"/>
              </a:rPr>
              <a:t>Parents can identify and forgive themselves for having negative feelings towards a child, moving from disappointment to acceptance. </a:t>
            </a:r>
            <a:endParaRPr lang="en-US" dirty="0">
              <a:solidFill>
                <a:srgbClr val="000000"/>
              </a:solidFill>
              <a:ea typeface="Times New Roman" panose="02020603050405020304" pitchFamily="18" charset="0"/>
              <a:cs typeface="Times New Roman" panose="02020603050405020304" pitchFamily="18" charset="0"/>
            </a:endParaRPr>
          </a:p>
          <a:p>
            <a:pPr marL="342900" marR="0" lvl="0" indent="-342900">
              <a:lnSpc>
                <a:spcPct val="107000"/>
              </a:lnSpc>
              <a:spcBef>
                <a:spcPts val="0"/>
              </a:spcBef>
              <a:buFont typeface="Symbol" panose="05050102010706020507" pitchFamily="18" charset="2"/>
              <a:buChar char=""/>
            </a:pPr>
            <a:r>
              <a:rPr lang="en-US" dirty="0">
                <a:solidFill>
                  <a:srgbClr val="000000"/>
                </a:solidFill>
                <a:effectLst/>
                <a:ea typeface="Times New Roman" panose="02020603050405020304" pitchFamily="18" charset="0"/>
              </a:rPr>
              <a:t>Parents are aware of their own history of experiencing loss and being hurt and can identify how this history can negatively impact their parenting if not careful.</a:t>
            </a:r>
          </a:p>
          <a:p>
            <a:pPr marR="0" lvl="0">
              <a:lnSpc>
                <a:spcPct val="107000"/>
              </a:lnSpc>
              <a:spcBef>
                <a:spcPts val="0"/>
              </a:spcBef>
            </a:pPr>
            <a:r>
              <a:rPr lang="en-US" b="1" u="sng" dirty="0">
                <a:solidFill>
                  <a:srgbClr val="000000"/>
                </a:solidFill>
                <a:ea typeface="Calibri" panose="020F0502020204030204" pitchFamily="34" charset="0"/>
              </a:rPr>
              <a:t>Empathy and Compassion:</a:t>
            </a:r>
          </a:p>
          <a:p>
            <a:pPr marL="342900" marR="0" lvl="0" indent="-342900">
              <a:lnSpc>
                <a:spcPct val="107000"/>
              </a:lnSpc>
              <a:spcBef>
                <a:spcPts val="0"/>
              </a:spcBef>
              <a:buFont typeface="Symbol" panose="05050102010706020507" pitchFamily="18" charset="2"/>
              <a:buChar char=""/>
            </a:pPr>
            <a:r>
              <a:rPr lang="en-US" dirty="0">
                <a:solidFill>
                  <a:srgbClr val="000000"/>
                </a:solidFill>
                <a:effectLst/>
                <a:ea typeface="Calibri" panose="020F0502020204030204" pitchFamily="34" charset="0"/>
                <a:cs typeface="Times New Roman" panose="02020603050405020304" pitchFamily="18" charset="0"/>
              </a:rPr>
              <a:t>Parents can perceive/feel others’ emotions, particularly others disappointment or sadness.</a:t>
            </a:r>
          </a:p>
          <a:p>
            <a:pPr marL="342900" marR="0" lvl="0" indent="-342900">
              <a:lnSpc>
                <a:spcPct val="107000"/>
              </a:lnSpc>
              <a:spcBef>
                <a:spcPts val="0"/>
              </a:spcBef>
              <a:buFont typeface="Symbol" panose="05050102010706020507" pitchFamily="18" charset="2"/>
              <a:buChar char=""/>
            </a:pPr>
            <a:r>
              <a:rPr lang="en-US" dirty="0">
                <a:solidFill>
                  <a:srgbClr val="000000"/>
                </a:solidFill>
                <a:effectLst/>
                <a:ea typeface="Calibri" panose="020F0502020204030204" pitchFamily="34" charset="0"/>
                <a:cs typeface="Times New Roman" panose="02020603050405020304" pitchFamily="18" charset="0"/>
              </a:rPr>
              <a:t>Parents can look past the current behavior and find the core distress related to the child’s response. </a:t>
            </a:r>
          </a:p>
          <a:p>
            <a:pPr marL="342900" marR="0" lvl="0" indent="-342900">
              <a:lnSpc>
                <a:spcPct val="107000"/>
              </a:lnSpc>
              <a:spcBef>
                <a:spcPts val="0"/>
              </a:spcBef>
              <a:buFont typeface="Symbol" panose="05050102010706020507" pitchFamily="18" charset="2"/>
              <a:buChar char=""/>
            </a:pPr>
            <a:r>
              <a:rPr lang="en-US" dirty="0">
                <a:solidFill>
                  <a:srgbClr val="000000"/>
                </a:solidFill>
                <a:effectLst/>
                <a:ea typeface="Times New Roman" panose="02020603050405020304" pitchFamily="18" charset="0"/>
                <a:cs typeface="Times New Roman" panose="02020603050405020304" pitchFamily="18" charset="0"/>
              </a:rPr>
              <a:t>Parents know they cannot shield the child from pain but must allow the child to experience and express pain and grief.</a:t>
            </a:r>
            <a:endParaRPr lang="en-US" dirty="0">
              <a:solidFill>
                <a:srgbClr val="000000"/>
              </a:solidFill>
              <a:cs typeface="Arial" panose="020B0604020202020204" pitchFamily="34" charset="0"/>
            </a:endParaRPr>
          </a:p>
        </p:txBody>
      </p:sp>
      <p:sp>
        <p:nvSpPr>
          <p:cNvPr id="2" name="Slide Number Placeholder 1">
            <a:extLst>
              <a:ext uri="{FF2B5EF4-FFF2-40B4-BE49-F238E27FC236}">
                <a16:creationId xmlns:a16="http://schemas.microsoft.com/office/drawing/2014/main" id="{9A1937A1-8334-4A2D-A512-FAAE1B266E44}"/>
              </a:ext>
            </a:extLst>
          </p:cNvPr>
          <p:cNvSpPr>
            <a:spLocks noGrp="1"/>
          </p:cNvSpPr>
          <p:nvPr>
            <p:ph type="sldNum" sz="quarter" idx="12"/>
          </p:nvPr>
        </p:nvSpPr>
        <p:spPr/>
        <p:txBody>
          <a:bodyPr/>
          <a:lstStyle/>
          <a:p>
            <a:fld id="{773137DE-5778-4973-8EC8-21DEEF19827C}" type="slidenum">
              <a:rPr lang="en-US" smtClean="0"/>
              <a:pPr/>
              <a:t>12</a:t>
            </a:fld>
            <a:endParaRPr lang="en-US" dirty="0"/>
          </a:p>
        </p:txBody>
      </p:sp>
    </p:spTree>
    <p:extLst>
      <p:ext uri="{BB962C8B-B14F-4D97-AF65-F5344CB8AC3E}">
        <p14:creationId xmlns:p14="http://schemas.microsoft.com/office/powerpoint/2010/main" val="1490473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ADFDE6-D4D9-438F-BC2B-8667FB297CF2}"/>
              </a:ext>
            </a:extLst>
          </p:cNvPr>
          <p:cNvSpPr>
            <a:spLocks noGrp="1"/>
          </p:cNvSpPr>
          <p:nvPr>
            <p:ph type="title"/>
          </p:nvPr>
        </p:nvSpPr>
        <p:spPr>
          <a:xfrm>
            <a:off x="447474" y="457201"/>
            <a:ext cx="5513059" cy="1274322"/>
          </a:xfrm>
        </p:spPr>
        <p:txBody>
          <a:bodyPr/>
          <a:lstStyle/>
          <a:p>
            <a:pPr algn="l"/>
            <a:r>
              <a:rPr lang="en-US" dirty="0"/>
              <a:t>Characteristics for Parenting a child with sexual trauma</a:t>
            </a:r>
          </a:p>
        </p:txBody>
      </p:sp>
      <p:pic>
        <p:nvPicPr>
          <p:cNvPr id="4" name="Picture 3" descr="Illustration of a mason building a wall. The bricks have the following text representing characteristics of successful foster and adoptive parents - &#10;Having a sense of humor.&#10;Empathy and compassion.&#10;Self-Awareness/Self-Reflection.&#10;Resilient and Patient.&#10;Trustworthiness.&#10;Emotionally Supportive Nurturing.&#10;Attunement.&#10;Tolerance for Rejection.&#10;Committed.&#10;Appreciation for Diversity Other World Views.&#10;Realistic.&#10;Relationally Oriented.&#10;Adaptability/Flexibility.&#10;Belief in Self-Efficacy.&#10;">
            <a:extLst>
              <a:ext uri="{FF2B5EF4-FFF2-40B4-BE49-F238E27FC236}">
                <a16:creationId xmlns:a16="http://schemas.microsoft.com/office/drawing/2014/main" id="{1797E7BB-9389-43A5-92D3-71FF0C8B95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50505" y="489904"/>
            <a:ext cx="1646021" cy="1241619"/>
          </a:xfrm>
          <a:prstGeom prst="rect">
            <a:avLst/>
          </a:prstGeom>
        </p:spPr>
      </p:pic>
      <p:sp>
        <p:nvSpPr>
          <p:cNvPr id="5" name="TextBox 4">
            <a:extLst>
              <a:ext uri="{FF2B5EF4-FFF2-40B4-BE49-F238E27FC236}">
                <a16:creationId xmlns:a16="http://schemas.microsoft.com/office/drawing/2014/main" id="{3640CE62-66D0-444B-A283-97F5DB45C9D5}"/>
              </a:ext>
            </a:extLst>
          </p:cNvPr>
          <p:cNvSpPr txBox="1"/>
          <p:nvPr/>
        </p:nvSpPr>
        <p:spPr>
          <a:xfrm>
            <a:off x="327256" y="1966891"/>
            <a:ext cx="8417295" cy="3015056"/>
          </a:xfrm>
          <a:prstGeom prst="rect">
            <a:avLst/>
          </a:prstGeom>
          <a:noFill/>
        </p:spPr>
        <p:txBody>
          <a:bodyPr wrap="square" rtlCol="0">
            <a:spAutoFit/>
          </a:bodyPr>
          <a:lstStyle/>
          <a:p>
            <a:r>
              <a:rPr lang="en-US" b="1" u="sng" dirty="0">
                <a:solidFill>
                  <a:srgbClr val="000000"/>
                </a:solidFill>
                <a:cs typeface="Arial" panose="020B0604020202020204" pitchFamily="34" charset="0"/>
              </a:rPr>
              <a:t>Attunement:</a:t>
            </a:r>
          </a:p>
          <a:p>
            <a:pPr marL="342900" marR="0" lvl="0" indent="-342900">
              <a:lnSpc>
                <a:spcPct val="107000"/>
              </a:lnSpc>
              <a:spcBef>
                <a:spcPts val="0"/>
              </a:spcBef>
              <a:buFont typeface="Symbol" panose="05050102010706020507" pitchFamily="18" charset="2"/>
              <a:buChar char=""/>
            </a:pPr>
            <a:r>
              <a:rPr lang="en-US" dirty="0">
                <a:solidFill>
                  <a:srgbClr val="000000"/>
                </a:solidFill>
                <a:effectLst/>
                <a:ea typeface="Calibri" panose="020F0502020204030204" pitchFamily="34" charset="0"/>
                <a:cs typeface="Times New Roman" panose="02020603050405020304" pitchFamily="18" charset="0"/>
              </a:rPr>
              <a:t>Parents are aware of, understand, and are sensitive to the specific responses and needs of a child at any given time (despite the degree to which the child expresses or does not express these needs directly).</a:t>
            </a:r>
          </a:p>
          <a:p>
            <a:pPr marL="342900" marR="0" lvl="0" indent="-342900">
              <a:lnSpc>
                <a:spcPct val="107000"/>
              </a:lnSpc>
              <a:spcBef>
                <a:spcPts val="0"/>
              </a:spcBef>
              <a:buFont typeface="Symbol" panose="05050102010706020507" pitchFamily="18" charset="2"/>
              <a:buChar char=""/>
            </a:pPr>
            <a:r>
              <a:rPr lang="en-US" dirty="0">
                <a:solidFill>
                  <a:srgbClr val="000000"/>
                </a:solidFill>
                <a:effectLst/>
                <a:ea typeface="Calibri" panose="020F0502020204030204" pitchFamily="34" charset="0"/>
                <a:cs typeface="Times New Roman" panose="02020603050405020304" pitchFamily="18" charset="0"/>
              </a:rPr>
              <a:t>Parents are in tune with the child’s moods, levels of exhaustion, hunger, rhythms, responses, need for physical contact, affection, security, and stimulation, and use this understanding to build a trusting environment with the child.</a:t>
            </a:r>
            <a:endParaRPr lang="en-US" dirty="0">
              <a:solidFill>
                <a:srgbClr val="000000"/>
              </a:solidFill>
              <a:ea typeface="Calibri" panose="020F0502020204030204" pitchFamily="34" charset="0"/>
              <a:cs typeface="Times New Roman" panose="02020603050405020304" pitchFamily="18" charset="0"/>
            </a:endParaRPr>
          </a:p>
          <a:p>
            <a:pPr marL="342900" marR="0" lvl="0" indent="-342900">
              <a:lnSpc>
                <a:spcPct val="107000"/>
              </a:lnSpc>
              <a:spcBef>
                <a:spcPts val="0"/>
              </a:spcBef>
              <a:buFont typeface="Symbol" panose="05050102010706020507" pitchFamily="18" charset="2"/>
              <a:buChar char=""/>
            </a:pPr>
            <a:r>
              <a:rPr lang="en-US" dirty="0">
                <a:solidFill>
                  <a:srgbClr val="000000"/>
                </a:solidFill>
                <a:effectLst/>
                <a:ea typeface="Calibri" panose="020F0502020204030204" pitchFamily="34" charset="0"/>
              </a:rPr>
              <a:t>Parents understand that they need to stay calm and regulated so that they can successfully help the child regulate their emotions.</a:t>
            </a:r>
            <a:endParaRPr lang="en-US" dirty="0">
              <a:solidFill>
                <a:srgbClr val="000000"/>
              </a:solidFill>
              <a:cs typeface="Arial" panose="020B0604020202020204" pitchFamily="34" charset="0"/>
            </a:endParaRPr>
          </a:p>
        </p:txBody>
      </p:sp>
      <p:sp>
        <p:nvSpPr>
          <p:cNvPr id="2" name="Slide Number Placeholder 1">
            <a:extLst>
              <a:ext uri="{FF2B5EF4-FFF2-40B4-BE49-F238E27FC236}">
                <a16:creationId xmlns:a16="http://schemas.microsoft.com/office/drawing/2014/main" id="{9A1937A1-8334-4A2D-A512-FAAE1B266E44}"/>
              </a:ext>
            </a:extLst>
          </p:cNvPr>
          <p:cNvSpPr>
            <a:spLocks noGrp="1"/>
          </p:cNvSpPr>
          <p:nvPr>
            <p:ph type="sldNum" sz="quarter" idx="12"/>
          </p:nvPr>
        </p:nvSpPr>
        <p:spPr/>
        <p:txBody>
          <a:bodyPr/>
          <a:lstStyle/>
          <a:p>
            <a:fld id="{773137DE-5778-4973-8EC8-21DEEF19827C}" type="slidenum">
              <a:rPr lang="en-US" smtClean="0"/>
              <a:pPr/>
              <a:t>13</a:t>
            </a:fld>
            <a:endParaRPr lang="en-US" dirty="0"/>
          </a:p>
        </p:txBody>
      </p:sp>
    </p:spTree>
    <p:extLst>
      <p:ext uri="{BB962C8B-B14F-4D97-AF65-F5344CB8AC3E}">
        <p14:creationId xmlns:p14="http://schemas.microsoft.com/office/powerpoint/2010/main" val="2727717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CE23F-CF84-BDD4-7BFF-FD439190556A}"/>
              </a:ext>
            </a:extLst>
          </p:cNvPr>
          <p:cNvSpPr>
            <a:spLocks noGrp="1"/>
          </p:cNvSpPr>
          <p:nvPr>
            <p:ph type="title"/>
          </p:nvPr>
        </p:nvSpPr>
        <p:spPr>
          <a:xfrm>
            <a:off x="1299916" y="3429000"/>
            <a:ext cx="7844084" cy="1828800"/>
          </a:xfrm>
        </p:spPr>
        <p:txBody>
          <a:bodyPr>
            <a:noAutofit/>
            <a:scene3d>
              <a:camera prst="orthographicFront"/>
              <a:lightRig rig="threePt" dir="t"/>
            </a:scene3d>
          </a:bodyPr>
          <a:lstStyle/>
          <a:p>
            <a:pPr lvl="0">
              <a:defRPr/>
            </a:pPr>
            <a:r>
              <a:rPr lang="en-US" sz="2000" dirty="0">
                <a:solidFill>
                  <a:schemeClr val="tx1"/>
                </a:solidFill>
              </a:rPr>
              <a:t>SECTION 2: </a:t>
            </a:r>
            <a:br>
              <a:rPr lang="en-US" sz="2400" dirty="0">
                <a:solidFill>
                  <a:schemeClr val="tx1"/>
                </a:solidFill>
              </a:rPr>
            </a:br>
            <a:r>
              <a:rPr lang="en-US" sz="3600" dirty="0">
                <a:solidFill>
                  <a:schemeClr val="tx1"/>
                </a:solidFill>
              </a:rPr>
              <a:t>EFFECTIVELY PARENTING A CHILD WHO HAS EXPERIENCED SEXUAL TRAUMA</a:t>
            </a:r>
          </a:p>
        </p:txBody>
      </p:sp>
      <p:sp>
        <p:nvSpPr>
          <p:cNvPr id="4" name="Slide Number Placeholder 3">
            <a:extLst>
              <a:ext uri="{FF2B5EF4-FFF2-40B4-BE49-F238E27FC236}">
                <a16:creationId xmlns:a16="http://schemas.microsoft.com/office/drawing/2014/main" id="{3A8C585C-A5BC-4591-9CD8-5A5E269F88C7}"/>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73137DE-5778-4973-8EC8-21DEEF19827C}" type="slidenum">
              <a:rPr kumimoji="0" lang="en-US" sz="825" b="0" i="0" u="none" strike="noStrike" kern="1200" cap="none" spc="0" normalizeH="0" baseline="0" noProof="0" smtClean="0">
                <a:ln>
                  <a:noFill/>
                </a:ln>
                <a:solidFill>
                  <a:prstClr val="white"/>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825" b="0" i="0" u="none" strike="noStrike" kern="1200" cap="none" spc="0" normalizeH="0" baseline="0" noProof="0" dirty="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1174197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88264F-6C91-4B0B-817D-8CE2555E40C9}"/>
              </a:ext>
            </a:extLst>
          </p:cNvPr>
          <p:cNvSpPr>
            <a:spLocks noGrp="1"/>
          </p:cNvSpPr>
          <p:nvPr>
            <p:ph type="title"/>
          </p:nvPr>
        </p:nvSpPr>
        <p:spPr/>
        <p:txBody>
          <a:bodyPr/>
          <a:lstStyle/>
          <a:p>
            <a:r>
              <a:rPr lang="en-US" sz="2400" dirty="0"/>
              <a:t>Video: Sexual Trauma</a:t>
            </a:r>
          </a:p>
        </p:txBody>
      </p:sp>
      <p:pic>
        <p:nvPicPr>
          <p:cNvPr id="5" name="Content Placeholder 4" descr="Illustration of a video player button.">
            <a:extLst>
              <a:ext uri="{FF2B5EF4-FFF2-40B4-BE49-F238E27FC236}">
                <a16:creationId xmlns:a16="http://schemas.microsoft.com/office/drawing/2014/main" id="{CD2D83C8-B4BD-4E9E-AF86-008B72191E5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84400" y="2155825"/>
            <a:ext cx="4762500" cy="3743325"/>
          </a:xfrm>
          <a:prstGeom prst="rect">
            <a:avLst/>
          </a:prstGeom>
        </p:spPr>
      </p:pic>
      <p:sp>
        <p:nvSpPr>
          <p:cNvPr id="4" name="Slide Number Placeholder 3">
            <a:extLst>
              <a:ext uri="{FF2B5EF4-FFF2-40B4-BE49-F238E27FC236}">
                <a16:creationId xmlns:a16="http://schemas.microsoft.com/office/drawing/2014/main" id="{4A5F9A5A-AB70-46B0-AF72-31E731F0C9B1}"/>
              </a:ext>
            </a:extLst>
          </p:cNvPr>
          <p:cNvSpPr>
            <a:spLocks noGrp="1"/>
          </p:cNvSpPr>
          <p:nvPr>
            <p:ph type="sldNum" sz="quarter" idx="4"/>
          </p:nvPr>
        </p:nvSpPr>
        <p:spPr/>
        <p:txBody>
          <a:bodyPr/>
          <a:lstStyle/>
          <a:p>
            <a:fld id="{773137DE-5778-4973-8EC8-21DEEF19827C}" type="slidenum">
              <a:rPr lang="en-US" smtClean="0"/>
              <a:pPr/>
              <a:t>15</a:t>
            </a:fld>
            <a:endParaRPr lang="en-US" dirty="0"/>
          </a:p>
        </p:txBody>
      </p:sp>
    </p:spTree>
    <p:extLst>
      <p:ext uri="{BB962C8B-B14F-4D97-AF65-F5344CB8AC3E}">
        <p14:creationId xmlns:p14="http://schemas.microsoft.com/office/powerpoint/2010/main" val="2383616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D09913-2B98-4CC6-9D89-58550D2AC0C7}"/>
              </a:ext>
            </a:extLst>
          </p:cNvPr>
          <p:cNvSpPr>
            <a:spLocks noGrp="1"/>
          </p:cNvSpPr>
          <p:nvPr>
            <p:ph type="title"/>
          </p:nvPr>
        </p:nvSpPr>
        <p:spPr>
          <a:xfrm>
            <a:off x="612588" y="1852706"/>
            <a:ext cx="3137647" cy="3346824"/>
          </a:xfrm>
        </p:spPr>
        <p:txBody>
          <a:bodyPr anchor="ctr">
            <a:normAutofit/>
          </a:bodyPr>
          <a:lstStyle/>
          <a:p>
            <a:r>
              <a:rPr lang="en-US" sz="3600" dirty="0"/>
              <a:t>Definition of sexual abuse</a:t>
            </a:r>
          </a:p>
        </p:txBody>
      </p:sp>
      <p:graphicFrame>
        <p:nvGraphicFramePr>
          <p:cNvPr id="5" name="Content Placeholder 4">
            <a:extLst>
              <a:ext uri="{FF2B5EF4-FFF2-40B4-BE49-F238E27FC236}">
                <a16:creationId xmlns:a16="http://schemas.microsoft.com/office/drawing/2014/main" id="{CF98BC6C-C739-494B-B6AA-4A3AFF8AEE2B}"/>
              </a:ext>
            </a:extLst>
          </p:cNvPr>
          <p:cNvGraphicFramePr>
            <a:graphicFrameLocks noGrp="1"/>
          </p:cNvGraphicFramePr>
          <p:nvPr>
            <p:ph sz="quarter" idx="10"/>
            <p:extLst>
              <p:ext uri="{D42A27DB-BD31-4B8C-83A1-F6EECF244321}">
                <p14:modId xmlns:p14="http://schemas.microsoft.com/office/powerpoint/2010/main" val="441235280"/>
              </p:ext>
            </p:extLst>
          </p:nvPr>
        </p:nvGraphicFramePr>
        <p:xfrm>
          <a:off x="4872300" y="768097"/>
          <a:ext cx="3741279" cy="5694366"/>
        </p:xfrm>
        <a:graphic>
          <a:graphicData uri="http://schemas.openxmlformats.org/drawingml/2006/table">
            <a:tbl>
              <a:tblPr firstRow="1" firstCol="1" bandRow="1">
                <a:noFill/>
                <a:tableStyleId>{5C22544A-7EE6-4342-B048-85BDC9FD1C3A}</a:tableStyleId>
              </a:tblPr>
              <a:tblGrid>
                <a:gridCol w="3741279">
                  <a:extLst>
                    <a:ext uri="{9D8B030D-6E8A-4147-A177-3AD203B41FA5}">
                      <a16:colId xmlns:a16="http://schemas.microsoft.com/office/drawing/2014/main" val="1217343912"/>
                    </a:ext>
                  </a:extLst>
                </a:gridCol>
              </a:tblGrid>
              <a:tr h="5694366">
                <a:tc>
                  <a:txBody>
                    <a:bodyPr/>
                    <a:lstStyle/>
                    <a:p>
                      <a:pPr marL="0" marR="0">
                        <a:spcBef>
                          <a:spcPts val="0"/>
                        </a:spcBef>
                        <a:spcAft>
                          <a:spcPts val="0"/>
                        </a:spcAft>
                      </a:pPr>
                      <a:r>
                        <a:rPr lang="en-US" sz="2000" b="0" cap="none" spc="0" dirty="0">
                          <a:solidFill>
                            <a:schemeClr val="tx2"/>
                          </a:solidFill>
                          <a:effectLst/>
                        </a:rPr>
                        <a:t>"Child sexual abuse is any interaction between a child and an adult (or another child) in which the child is used for the sexual stimulation of the perpetrator or an observer. Sexual abuse can include both touching and non-touching behaviors. Non-touching behaviors can include voyeurism (trying to look at a child’s naked body), exhibitionism, or exposing the child to pornography.“</a:t>
                      </a:r>
                    </a:p>
                    <a:p>
                      <a:pPr marL="0" marR="0">
                        <a:spcBef>
                          <a:spcPts val="0"/>
                        </a:spcBef>
                        <a:spcAft>
                          <a:spcPts val="0"/>
                        </a:spcAft>
                      </a:pPr>
                      <a:endParaRPr lang="en-US" sz="1700" b="1" cap="none" spc="0" dirty="0">
                        <a:solidFill>
                          <a:schemeClr val="tx1"/>
                        </a:solidFill>
                        <a:effectLst/>
                      </a:endParaRPr>
                    </a:p>
                    <a:p>
                      <a:pPr marL="0" marR="0">
                        <a:spcBef>
                          <a:spcPts val="0"/>
                        </a:spcBef>
                        <a:spcAft>
                          <a:spcPts val="0"/>
                        </a:spcAft>
                      </a:pPr>
                      <a:r>
                        <a:rPr lang="en-US" sz="1700" b="1" cap="none" spc="0" dirty="0">
                          <a:solidFill>
                            <a:schemeClr val="tx1"/>
                          </a:solidFill>
                          <a:effectLst/>
                        </a:rPr>
                        <a:t>- The National Child Traumatic Stress Network (NCTSN)</a:t>
                      </a:r>
                    </a:p>
                    <a:p>
                      <a:pPr marL="0" marR="0">
                        <a:spcBef>
                          <a:spcPts val="0"/>
                        </a:spcBef>
                        <a:spcAft>
                          <a:spcPts val="0"/>
                        </a:spcAft>
                      </a:pPr>
                      <a:r>
                        <a:rPr lang="en-US" sz="1700" b="1" cap="none" spc="0" dirty="0">
                          <a:solidFill>
                            <a:schemeClr val="tx1"/>
                          </a:solidFill>
                          <a:effectLst/>
                        </a:rPr>
                        <a:t> </a:t>
                      </a:r>
                      <a:endParaRPr lang="en-US" sz="1700" b="1"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467" marR="55132" marT="19848" marB="148857"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2322903687"/>
                  </a:ext>
                </a:extLst>
              </a:tr>
            </a:tbl>
          </a:graphicData>
        </a:graphic>
      </p:graphicFrame>
      <p:sp>
        <p:nvSpPr>
          <p:cNvPr id="4" name="Slide Number Placeholder 3">
            <a:extLst>
              <a:ext uri="{FF2B5EF4-FFF2-40B4-BE49-F238E27FC236}">
                <a16:creationId xmlns:a16="http://schemas.microsoft.com/office/drawing/2014/main" id="{F12A8E38-5CF6-4B73-94E1-441EA45B02E8}"/>
              </a:ext>
            </a:extLst>
          </p:cNvPr>
          <p:cNvSpPr>
            <a:spLocks noGrp="1"/>
          </p:cNvSpPr>
          <p:nvPr>
            <p:ph type="sldNum" sz="quarter" idx="4"/>
          </p:nvPr>
        </p:nvSpPr>
        <p:spPr>
          <a:xfrm>
            <a:off x="8744552" y="6457057"/>
            <a:ext cx="321810" cy="245659"/>
          </a:xfrm>
        </p:spPr>
        <p:txBody>
          <a:bodyPr wrap="square" anchor="ctr">
            <a:normAutofit/>
          </a:bodyPr>
          <a:lstStyle/>
          <a:p>
            <a:pPr>
              <a:spcAft>
                <a:spcPts val="600"/>
              </a:spcAft>
            </a:pPr>
            <a:fld id="{773137DE-5778-4973-8EC8-21DEEF19827C}" type="slidenum">
              <a:rPr lang="en-US" smtClean="0"/>
              <a:pPr>
                <a:spcAft>
                  <a:spcPts val="600"/>
                </a:spcAft>
              </a:pPr>
              <a:t>16</a:t>
            </a:fld>
            <a:endParaRPr lang="en-US" dirty="0"/>
          </a:p>
        </p:txBody>
      </p:sp>
    </p:spTree>
    <p:extLst>
      <p:ext uri="{BB962C8B-B14F-4D97-AF65-F5344CB8AC3E}">
        <p14:creationId xmlns:p14="http://schemas.microsoft.com/office/powerpoint/2010/main" val="416905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DB1832-FFB0-406E-904B-2801197C8FDD}"/>
              </a:ext>
            </a:extLst>
          </p:cNvPr>
          <p:cNvSpPr>
            <a:spLocks noGrp="1"/>
          </p:cNvSpPr>
          <p:nvPr>
            <p:ph type="title"/>
          </p:nvPr>
        </p:nvSpPr>
        <p:spPr/>
        <p:txBody>
          <a:bodyPr/>
          <a:lstStyle/>
          <a:p>
            <a:r>
              <a:rPr lang="en-US" sz="2400" dirty="0"/>
              <a:t>Key Points from video</a:t>
            </a:r>
          </a:p>
        </p:txBody>
      </p:sp>
      <p:sp>
        <p:nvSpPr>
          <p:cNvPr id="2" name="Content Placeholder 1">
            <a:extLst>
              <a:ext uri="{FF2B5EF4-FFF2-40B4-BE49-F238E27FC236}">
                <a16:creationId xmlns:a16="http://schemas.microsoft.com/office/drawing/2014/main" id="{744C5E8A-0650-4964-A798-DA2487EE9FA1}"/>
              </a:ext>
            </a:extLst>
          </p:cNvPr>
          <p:cNvSpPr>
            <a:spLocks noGrp="1"/>
          </p:cNvSpPr>
          <p:nvPr>
            <p:ph idx="1"/>
          </p:nvPr>
        </p:nvSpPr>
        <p:spPr>
          <a:xfrm>
            <a:off x="454247" y="1965960"/>
            <a:ext cx="5336954" cy="3888604"/>
          </a:xfrm>
        </p:spPr>
        <p:txBody>
          <a:bodyPr>
            <a:noAutofit/>
          </a:bodyPr>
          <a:lstStyle/>
          <a:p>
            <a:pPr marL="342900" marR="0" lvl="0" indent="-342900">
              <a:spcBef>
                <a:spcPts val="1200"/>
              </a:spcBef>
              <a:spcAft>
                <a:spcPts val="1200"/>
              </a:spcAft>
              <a:buFont typeface="Symbol" panose="05050102010706020507" pitchFamily="18" charset="2"/>
              <a:buChar char=""/>
            </a:pPr>
            <a:r>
              <a:rPr lang="en-US" sz="2400" dirty="0">
                <a:effectLst/>
                <a:uFill>
                  <a:solidFill>
                    <a:srgbClr val="000000"/>
                  </a:solidFill>
                </a:uFill>
                <a:latin typeface="+mn-lt"/>
                <a:ea typeface="Times New Roman" panose="02020603050405020304" pitchFamily="18" charset="0"/>
              </a:rPr>
              <a:t>Risk factors and indicators of sexual abuse</a:t>
            </a:r>
          </a:p>
          <a:p>
            <a:pPr marL="342900" marR="0" lvl="0" indent="-342900">
              <a:spcBef>
                <a:spcPts val="1200"/>
              </a:spcBef>
              <a:spcAft>
                <a:spcPts val="1200"/>
              </a:spcAft>
              <a:buFont typeface="Symbol" panose="05050102010706020507" pitchFamily="18" charset="2"/>
              <a:buChar char=""/>
            </a:pPr>
            <a:r>
              <a:rPr lang="en-US" sz="2400" dirty="0">
                <a:effectLst/>
                <a:uFill>
                  <a:solidFill>
                    <a:srgbClr val="000000"/>
                  </a:solidFill>
                </a:uFill>
                <a:latin typeface="+mn-lt"/>
                <a:ea typeface="Times New Roman" panose="02020603050405020304" pitchFamily="18" charset="0"/>
              </a:rPr>
              <a:t>Creating an emotionally safe environment</a:t>
            </a:r>
          </a:p>
          <a:p>
            <a:pPr marL="342900" marR="0" lvl="0" indent="-342900">
              <a:spcBef>
                <a:spcPts val="1200"/>
              </a:spcBef>
              <a:spcAft>
                <a:spcPts val="1200"/>
              </a:spcAft>
              <a:buFont typeface="Symbol" panose="05050102010706020507" pitchFamily="18" charset="2"/>
              <a:buChar char=""/>
            </a:pPr>
            <a:r>
              <a:rPr lang="en-US" sz="2400" dirty="0">
                <a:effectLst/>
                <a:uFill>
                  <a:solidFill>
                    <a:srgbClr val="000000"/>
                  </a:solidFill>
                </a:uFill>
                <a:latin typeface="+mn-lt"/>
                <a:ea typeface="Times New Roman" panose="02020603050405020304" pitchFamily="18" charset="0"/>
              </a:rPr>
              <a:t>Strategies to prevent further abuse</a:t>
            </a:r>
            <a:endParaRPr lang="en-US" sz="2400" dirty="0">
              <a:uFill>
                <a:solidFill>
                  <a:srgbClr val="000000"/>
                </a:solidFill>
              </a:uFill>
              <a:latin typeface="+mn-lt"/>
              <a:ea typeface="Times New Roman" panose="02020603050405020304" pitchFamily="18" charset="0"/>
            </a:endParaRPr>
          </a:p>
          <a:p>
            <a:pPr marL="342900" marR="0" lvl="0" indent="-342900">
              <a:spcBef>
                <a:spcPts val="1200"/>
              </a:spcBef>
              <a:spcAft>
                <a:spcPts val="1200"/>
              </a:spcAft>
              <a:buFont typeface="Symbol" panose="05050102010706020507" pitchFamily="18" charset="2"/>
              <a:buChar char=""/>
            </a:pPr>
            <a:r>
              <a:rPr lang="en-US" sz="2400" dirty="0">
                <a:effectLst/>
                <a:latin typeface="+mn-lt"/>
                <a:ea typeface="Times New Roman" panose="02020603050405020304" pitchFamily="18" charset="0"/>
              </a:rPr>
              <a:t>Promoting healthy sexual development</a:t>
            </a:r>
            <a:endParaRPr lang="en-US" sz="2400" dirty="0">
              <a:latin typeface="+mn-lt"/>
            </a:endParaRPr>
          </a:p>
        </p:txBody>
      </p:sp>
      <p:pic>
        <p:nvPicPr>
          <p:cNvPr id="5" name="Content Placeholder 4" descr="Illustration of a video player button.">
            <a:extLst>
              <a:ext uri="{FF2B5EF4-FFF2-40B4-BE49-F238E27FC236}">
                <a16:creationId xmlns:a16="http://schemas.microsoft.com/office/drawing/2014/main" id="{D3706ACA-B6D3-47BF-9677-E639506CB7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8436" y="2808770"/>
            <a:ext cx="1991317" cy="1502664"/>
          </a:xfrm>
          <a:prstGeom prst="rect">
            <a:avLst/>
          </a:prstGeom>
        </p:spPr>
      </p:pic>
      <p:sp>
        <p:nvSpPr>
          <p:cNvPr id="4" name="Slide Number Placeholder 3">
            <a:extLst>
              <a:ext uri="{FF2B5EF4-FFF2-40B4-BE49-F238E27FC236}">
                <a16:creationId xmlns:a16="http://schemas.microsoft.com/office/drawing/2014/main" id="{2B1AC675-9373-4963-ACE8-E8D4C522E586}"/>
              </a:ext>
            </a:extLst>
          </p:cNvPr>
          <p:cNvSpPr>
            <a:spLocks noGrp="1"/>
          </p:cNvSpPr>
          <p:nvPr>
            <p:ph type="sldNum" sz="quarter" idx="4"/>
          </p:nvPr>
        </p:nvSpPr>
        <p:spPr/>
        <p:txBody>
          <a:bodyPr/>
          <a:lstStyle/>
          <a:p>
            <a:fld id="{773137DE-5778-4973-8EC8-21DEEF19827C}" type="slidenum">
              <a:rPr lang="en-US" smtClean="0"/>
              <a:pPr/>
              <a:t>17</a:t>
            </a:fld>
            <a:endParaRPr lang="en-US" dirty="0"/>
          </a:p>
        </p:txBody>
      </p:sp>
    </p:spTree>
    <p:extLst>
      <p:ext uri="{BB962C8B-B14F-4D97-AF65-F5344CB8AC3E}">
        <p14:creationId xmlns:p14="http://schemas.microsoft.com/office/powerpoint/2010/main" val="3277068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3C257-B6BC-E244-4E47-AB04D4849B69}"/>
              </a:ext>
            </a:extLst>
          </p:cNvPr>
          <p:cNvSpPr>
            <a:spLocks noGrp="1"/>
          </p:cNvSpPr>
          <p:nvPr>
            <p:ph type="title"/>
          </p:nvPr>
        </p:nvSpPr>
        <p:spPr>
          <a:xfrm>
            <a:off x="1299916" y="3429000"/>
            <a:ext cx="7844083" cy="1828800"/>
          </a:xfrm>
        </p:spPr>
        <p:txBody>
          <a:bodyPr/>
          <a:lstStyle/>
          <a:p>
            <a:pPr>
              <a:defRPr/>
            </a:pPr>
            <a:r>
              <a:rPr lang="en-US" sz="2000" dirty="0">
                <a:solidFill>
                  <a:schemeClr val="tx1"/>
                </a:solidFill>
              </a:rPr>
              <a:t>SECTION 3: </a:t>
            </a:r>
            <a:br>
              <a:rPr lang="en-US" sz="2000" dirty="0">
                <a:solidFill>
                  <a:schemeClr val="tx1"/>
                </a:solidFill>
              </a:rPr>
            </a:br>
            <a:r>
              <a:rPr lang="en-US" sz="3600" dirty="0">
                <a:solidFill>
                  <a:schemeClr val="tx1"/>
                </a:solidFill>
              </a:rPr>
              <a:t>RISK FACTORS AND INDICATORS OF SEXUAL ABUSE</a:t>
            </a:r>
          </a:p>
        </p:txBody>
      </p:sp>
      <p:sp>
        <p:nvSpPr>
          <p:cNvPr id="4" name="Slide Number Placeholder 3">
            <a:extLst>
              <a:ext uri="{FF2B5EF4-FFF2-40B4-BE49-F238E27FC236}">
                <a16:creationId xmlns:a16="http://schemas.microsoft.com/office/drawing/2014/main" id="{3A8C585C-A5BC-4591-9CD8-5A5E269F88C7}"/>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73137DE-5778-4973-8EC8-21DEEF19827C}" type="slidenum">
              <a:rPr kumimoji="0" lang="en-US" sz="825" b="0" i="0" u="none" strike="noStrike" kern="1200" cap="none" spc="0" normalizeH="0" baseline="0" noProof="0" smtClean="0">
                <a:ln>
                  <a:noFill/>
                </a:ln>
                <a:solidFill>
                  <a:prstClr val="white"/>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825" b="0" i="0" u="none" strike="noStrike" kern="1200" cap="none" spc="0" normalizeH="0" baseline="0" noProof="0" dirty="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3603642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A0D1B2-205C-4565-9FDF-199E6E2AF093}"/>
              </a:ext>
            </a:extLst>
          </p:cNvPr>
          <p:cNvSpPr>
            <a:spLocks noGrp="1"/>
          </p:cNvSpPr>
          <p:nvPr>
            <p:ph type="title"/>
          </p:nvPr>
        </p:nvSpPr>
        <p:spPr/>
        <p:txBody>
          <a:bodyPr/>
          <a:lstStyle/>
          <a:p>
            <a:r>
              <a:rPr lang="en-US" sz="2400" dirty="0">
                <a:latin typeface="Arial Rounded MT Bold" panose="020F0704030504030204" pitchFamily="34" charset="77"/>
              </a:rPr>
              <a:t>Risk Factors for sexual Trauma</a:t>
            </a:r>
          </a:p>
        </p:txBody>
      </p:sp>
      <p:sp>
        <p:nvSpPr>
          <p:cNvPr id="2" name="Content Placeholder 1">
            <a:extLst>
              <a:ext uri="{FF2B5EF4-FFF2-40B4-BE49-F238E27FC236}">
                <a16:creationId xmlns:a16="http://schemas.microsoft.com/office/drawing/2014/main" id="{9CF7D09D-9640-4F3F-A121-2928C7F5C019}"/>
              </a:ext>
            </a:extLst>
          </p:cNvPr>
          <p:cNvSpPr>
            <a:spLocks noGrp="1"/>
          </p:cNvSpPr>
          <p:nvPr>
            <p:ph idx="1"/>
          </p:nvPr>
        </p:nvSpPr>
        <p:spPr>
          <a:xfrm>
            <a:off x="454246" y="1965960"/>
            <a:ext cx="8229600" cy="4646666"/>
          </a:xfrm>
        </p:spPr>
        <p:txBody>
          <a:bodyPr>
            <a:noAutofit/>
          </a:bodyPr>
          <a:lstStyle/>
          <a:p>
            <a:pPr marL="342900" marR="0" lvl="0" indent="-342900">
              <a:spcBef>
                <a:spcPts val="600"/>
              </a:spcBef>
              <a:spcAft>
                <a:spcPts val="600"/>
              </a:spcAft>
              <a:buFont typeface="Symbol" panose="05050102010706020507" pitchFamily="18" charset="2"/>
              <a:buChar char=""/>
            </a:pPr>
            <a:r>
              <a:rPr lang="en-US" sz="2400" dirty="0">
                <a:effectLst/>
                <a:uFill>
                  <a:solidFill>
                    <a:srgbClr val="000000"/>
                  </a:solidFill>
                </a:uFill>
                <a:latin typeface="+mn-lt"/>
                <a:ea typeface="Times New Roman" panose="02020603050405020304" pitchFamily="18" charset="0"/>
              </a:rPr>
              <a:t>Neglect</a:t>
            </a:r>
          </a:p>
          <a:p>
            <a:pPr marL="342900" marR="0" lvl="0" indent="-342900">
              <a:spcBef>
                <a:spcPts val="600"/>
              </a:spcBef>
              <a:spcAft>
                <a:spcPts val="600"/>
              </a:spcAft>
              <a:buFont typeface="Symbol" panose="05050102010706020507" pitchFamily="18" charset="2"/>
              <a:buChar char=""/>
            </a:pPr>
            <a:r>
              <a:rPr lang="en-US" sz="2400" dirty="0">
                <a:effectLst/>
                <a:uFill>
                  <a:solidFill>
                    <a:srgbClr val="000000"/>
                  </a:solidFill>
                </a:uFill>
                <a:latin typeface="+mn-lt"/>
                <a:ea typeface="Times New Roman" panose="02020603050405020304" pitchFamily="18" charset="0"/>
              </a:rPr>
              <a:t>Parental substance abuse</a:t>
            </a:r>
          </a:p>
          <a:p>
            <a:pPr marL="342900" marR="0" lvl="0" indent="-342900">
              <a:spcBef>
                <a:spcPts val="600"/>
              </a:spcBef>
              <a:spcAft>
                <a:spcPts val="600"/>
              </a:spcAft>
              <a:buFont typeface="Symbol" panose="05050102010706020507" pitchFamily="18" charset="2"/>
              <a:buChar char=""/>
            </a:pPr>
            <a:r>
              <a:rPr lang="en-US" sz="2400" dirty="0">
                <a:effectLst/>
                <a:uFill>
                  <a:solidFill>
                    <a:srgbClr val="000000"/>
                  </a:solidFill>
                </a:uFill>
                <a:latin typeface="+mn-lt"/>
                <a:ea typeface="Times New Roman" panose="02020603050405020304" pitchFamily="18" charset="0"/>
              </a:rPr>
              <a:t>Parental mental illness</a:t>
            </a:r>
          </a:p>
          <a:p>
            <a:pPr marL="342900" marR="0" lvl="0" indent="-342900">
              <a:spcBef>
                <a:spcPts val="600"/>
              </a:spcBef>
              <a:spcAft>
                <a:spcPts val="600"/>
              </a:spcAft>
              <a:buFont typeface="Symbol" panose="05050102010706020507" pitchFamily="18" charset="2"/>
              <a:buChar char=""/>
            </a:pPr>
            <a:r>
              <a:rPr lang="en-US" sz="2400" dirty="0">
                <a:effectLst/>
                <a:uFill>
                  <a:solidFill>
                    <a:srgbClr val="000000"/>
                  </a:solidFill>
                </a:uFill>
                <a:latin typeface="+mn-lt"/>
                <a:ea typeface="Times New Roman" panose="02020603050405020304" pitchFamily="18" charset="0"/>
              </a:rPr>
              <a:t>Chaotic households</a:t>
            </a:r>
            <a:endParaRPr lang="en-US" sz="2400" dirty="0">
              <a:uFill>
                <a:solidFill>
                  <a:srgbClr val="000000"/>
                </a:solidFill>
              </a:uFill>
              <a:latin typeface="+mn-lt"/>
              <a:ea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sz="2400" dirty="0">
                <a:effectLst/>
                <a:latin typeface="+mn-lt"/>
                <a:ea typeface="Times New Roman" panose="02020603050405020304" pitchFamily="18" charset="0"/>
              </a:rPr>
              <a:t>Inconsistent living arrangements</a:t>
            </a:r>
          </a:p>
          <a:p>
            <a:pPr marL="342900" indent="-342900">
              <a:spcBef>
                <a:spcPts val="600"/>
              </a:spcBef>
              <a:spcAft>
                <a:spcPts val="600"/>
              </a:spcAft>
              <a:buFont typeface="Symbol" panose="05050102010706020507" pitchFamily="18" charset="2"/>
              <a:buChar char=""/>
            </a:pPr>
            <a:r>
              <a:rPr lang="en-US" sz="2400" dirty="0">
                <a:latin typeface="+mn-lt"/>
                <a:ea typeface="Times New Roman" panose="02020603050405020304" pitchFamily="18" charset="0"/>
              </a:rPr>
              <a:t>Unrelated household members with caregiving responsibility</a:t>
            </a:r>
            <a:endParaRPr lang="en-US" sz="2400" dirty="0">
              <a:solidFill>
                <a:srgbClr val="000000"/>
              </a:solidFill>
              <a:effectLst/>
              <a:latin typeface="+mn-lt"/>
              <a:ea typeface="Times New Roman" panose="02020603050405020304" pitchFamily="18" charset="0"/>
            </a:endParaRPr>
          </a:p>
          <a:p>
            <a:pPr marL="0" marR="0" lvl="0" indent="0" algn="ctr">
              <a:spcBef>
                <a:spcPts val="0"/>
              </a:spcBef>
              <a:spcAft>
                <a:spcPts val="0"/>
              </a:spcAft>
              <a:buNone/>
            </a:pPr>
            <a:endParaRPr lang="en-US" sz="2400" b="1" dirty="0">
              <a:solidFill>
                <a:schemeClr val="accent2"/>
              </a:solidFill>
              <a:latin typeface="+mn-lt"/>
              <a:ea typeface="Times New Roman" panose="02020603050405020304" pitchFamily="18" charset="0"/>
            </a:endParaRPr>
          </a:p>
          <a:p>
            <a:pPr marL="0" marR="0" lvl="0" indent="0" algn="ctr">
              <a:spcBef>
                <a:spcPts val="0"/>
              </a:spcBef>
              <a:spcAft>
                <a:spcPts val="0"/>
              </a:spcAft>
              <a:buNone/>
            </a:pPr>
            <a:r>
              <a:rPr lang="en-US" sz="2400" b="1" dirty="0">
                <a:solidFill>
                  <a:schemeClr val="accent2"/>
                </a:solidFill>
                <a:latin typeface="+mn-lt"/>
                <a:ea typeface="Times New Roman" panose="02020603050405020304" pitchFamily="18" charset="0"/>
              </a:rPr>
              <a:t>Any child can be at risk for sexual trauma</a:t>
            </a:r>
            <a:r>
              <a:rPr lang="en-US" sz="2400" i="1" dirty="0">
                <a:solidFill>
                  <a:schemeClr val="accent2"/>
                </a:solidFill>
                <a:latin typeface="+mn-lt"/>
                <a:ea typeface="Times New Roman" panose="02020603050405020304" pitchFamily="18" charset="0"/>
              </a:rPr>
              <a:t>.</a:t>
            </a:r>
            <a:endParaRPr lang="en-US" dirty="0"/>
          </a:p>
        </p:txBody>
      </p:sp>
      <p:sp>
        <p:nvSpPr>
          <p:cNvPr id="4" name="Slide Number Placeholder 3">
            <a:extLst>
              <a:ext uri="{FF2B5EF4-FFF2-40B4-BE49-F238E27FC236}">
                <a16:creationId xmlns:a16="http://schemas.microsoft.com/office/drawing/2014/main" id="{3FFCE96F-3B9A-4773-AD1B-7E2DF924073A}"/>
              </a:ext>
            </a:extLst>
          </p:cNvPr>
          <p:cNvSpPr>
            <a:spLocks noGrp="1"/>
          </p:cNvSpPr>
          <p:nvPr>
            <p:ph type="sldNum" sz="quarter" idx="4"/>
          </p:nvPr>
        </p:nvSpPr>
        <p:spPr/>
        <p:txBody>
          <a:bodyPr/>
          <a:lstStyle/>
          <a:p>
            <a:fld id="{773137DE-5778-4973-8EC8-21DEEF19827C}" type="slidenum">
              <a:rPr lang="en-US" smtClean="0"/>
              <a:pPr/>
              <a:t>19</a:t>
            </a:fld>
            <a:endParaRPr lang="en-US" dirty="0"/>
          </a:p>
        </p:txBody>
      </p:sp>
    </p:spTree>
    <p:extLst>
      <p:ext uri="{BB962C8B-B14F-4D97-AF65-F5344CB8AC3E}">
        <p14:creationId xmlns:p14="http://schemas.microsoft.com/office/powerpoint/2010/main" val="1668554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C8C085-9E27-4CE0-89CC-6F308F7DF5AF}"/>
              </a:ext>
            </a:extLst>
          </p:cNvPr>
          <p:cNvSpPr>
            <a:spLocks noGrp="1"/>
          </p:cNvSpPr>
          <p:nvPr>
            <p:ph type="title"/>
          </p:nvPr>
        </p:nvSpPr>
        <p:spPr/>
        <p:txBody>
          <a:bodyPr/>
          <a:lstStyle/>
          <a:p>
            <a:r>
              <a:rPr lang="en-US" sz="2400" dirty="0"/>
              <a:t>preparation</a:t>
            </a:r>
          </a:p>
        </p:txBody>
      </p:sp>
      <p:sp>
        <p:nvSpPr>
          <p:cNvPr id="12" name="Content Placeholder 11">
            <a:extLst>
              <a:ext uri="{FF2B5EF4-FFF2-40B4-BE49-F238E27FC236}">
                <a16:creationId xmlns:a16="http://schemas.microsoft.com/office/drawing/2014/main" id="{0FEBF11E-F233-3D44-91C1-B53C72AC749F}"/>
              </a:ext>
            </a:extLst>
          </p:cNvPr>
          <p:cNvSpPr>
            <a:spLocks noGrp="1"/>
          </p:cNvSpPr>
          <p:nvPr>
            <p:ph idx="1"/>
          </p:nvPr>
        </p:nvSpPr>
        <p:spPr/>
        <p:txBody>
          <a:bodyPr/>
          <a:lstStyle/>
          <a:p>
            <a:r>
              <a:rPr lang="en-US" dirty="0"/>
              <a:t>See Notes view</a:t>
            </a:r>
          </a:p>
        </p:txBody>
      </p:sp>
      <p:sp>
        <p:nvSpPr>
          <p:cNvPr id="4" name="Slide Number Placeholder 3">
            <a:extLst>
              <a:ext uri="{FF2B5EF4-FFF2-40B4-BE49-F238E27FC236}">
                <a16:creationId xmlns:a16="http://schemas.microsoft.com/office/drawing/2014/main" id="{41995B79-2BD9-412E-88F2-5BC9A51B5ABC}"/>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2</a:t>
            </a:fld>
            <a:endParaRPr lang="en-US" dirty="0"/>
          </a:p>
        </p:txBody>
      </p:sp>
    </p:spTree>
    <p:extLst>
      <p:ext uri="{BB962C8B-B14F-4D97-AF65-F5344CB8AC3E}">
        <p14:creationId xmlns:p14="http://schemas.microsoft.com/office/powerpoint/2010/main" val="665924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29F5BD-6E8A-4C24-BEF0-EFF7534F4261}"/>
              </a:ext>
            </a:extLst>
          </p:cNvPr>
          <p:cNvSpPr>
            <a:spLocks noGrp="1"/>
          </p:cNvSpPr>
          <p:nvPr>
            <p:ph type="title"/>
          </p:nvPr>
        </p:nvSpPr>
        <p:spPr/>
        <p:txBody>
          <a:bodyPr/>
          <a:lstStyle/>
          <a:p>
            <a:r>
              <a:rPr lang="en-US" sz="2400" dirty="0"/>
              <a:t>Indicators of Sexual Trauma</a:t>
            </a:r>
          </a:p>
        </p:txBody>
      </p:sp>
      <p:sp>
        <p:nvSpPr>
          <p:cNvPr id="2" name="Content Placeholder 1">
            <a:extLst>
              <a:ext uri="{FF2B5EF4-FFF2-40B4-BE49-F238E27FC236}">
                <a16:creationId xmlns:a16="http://schemas.microsoft.com/office/drawing/2014/main" id="{4E2AAA9C-E3BC-43E6-B624-385BE004E29A}"/>
              </a:ext>
            </a:extLst>
          </p:cNvPr>
          <p:cNvSpPr>
            <a:spLocks noGrp="1"/>
          </p:cNvSpPr>
          <p:nvPr>
            <p:ph idx="1"/>
          </p:nvPr>
        </p:nvSpPr>
        <p:spPr>
          <a:xfrm>
            <a:off x="454245" y="1965960"/>
            <a:ext cx="8469621" cy="4198173"/>
          </a:xfrm>
        </p:spPr>
        <p:txBody>
          <a:bodyPr>
            <a:noAutofit/>
          </a:bodyPr>
          <a:lstStyle/>
          <a:p>
            <a:pPr marL="342900" marR="0" lvl="0" indent="-342900">
              <a:spcBef>
                <a:spcPts val="600"/>
              </a:spcBef>
              <a:spcAft>
                <a:spcPts val="600"/>
              </a:spcAft>
              <a:buFont typeface="Symbol" panose="05050102010706020507" pitchFamily="18" charset="2"/>
              <a:buChar char=""/>
            </a:pPr>
            <a:r>
              <a:rPr lang="en-US" sz="2400" dirty="0">
                <a:effectLst/>
                <a:uFill>
                  <a:solidFill>
                    <a:srgbClr val="000000"/>
                  </a:solidFill>
                </a:uFill>
                <a:latin typeface="+mn-lt"/>
                <a:ea typeface="Times New Roman" panose="02020603050405020304" pitchFamily="18" charset="0"/>
              </a:rPr>
              <a:t>Sexualized behaviors and play</a:t>
            </a:r>
          </a:p>
          <a:p>
            <a:pPr marL="342900" marR="0" lvl="0" indent="-342900">
              <a:spcBef>
                <a:spcPts val="600"/>
              </a:spcBef>
              <a:spcAft>
                <a:spcPts val="600"/>
              </a:spcAft>
              <a:buFont typeface="Symbol" panose="05050102010706020507" pitchFamily="18" charset="2"/>
              <a:buChar char=""/>
            </a:pPr>
            <a:r>
              <a:rPr lang="en-US" sz="2400" dirty="0">
                <a:effectLst/>
                <a:uFill>
                  <a:solidFill>
                    <a:srgbClr val="000000"/>
                  </a:solidFill>
                </a:uFill>
                <a:latin typeface="+mn-lt"/>
                <a:ea typeface="Times New Roman" panose="02020603050405020304" pitchFamily="18" charset="0"/>
              </a:rPr>
              <a:t>Imitating sex acts with toys, peers, or siblings</a:t>
            </a:r>
          </a:p>
          <a:p>
            <a:pPr marL="342900" marR="0" lvl="0" indent="-342900">
              <a:spcBef>
                <a:spcPts val="600"/>
              </a:spcBef>
              <a:spcAft>
                <a:spcPts val="600"/>
              </a:spcAft>
              <a:buFont typeface="Symbol" panose="05050102010706020507" pitchFamily="18" charset="2"/>
              <a:buChar char=""/>
            </a:pPr>
            <a:r>
              <a:rPr lang="en-US" sz="2400" dirty="0">
                <a:uFill>
                  <a:solidFill>
                    <a:srgbClr val="000000"/>
                  </a:solidFill>
                </a:uFill>
                <a:latin typeface="+mn-lt"/>
                <a:ea typeface="Times New Roman" panose="02020603050405020304" pitchFamily="18" charset="0"/>
              </a:rPr>
              <a:t>S</a:t>
            </a:r>
            <a:r>
              <a:rPr lang="en-US" sz="2400" dirty="0">
                <a:effectLst/>
                <a:uFill>
                  <a:solidFill>
                    <a:srgbClr val="000000"/>
                  </a:solidFill>
                </a:uFill>
                <a:latin typeface="+mn-lt"/>
                <a:ea typeface="Times New Roman" panose="02020603050405020304" pitchFamily="18" charset="0"/>
              </a:rPr>
              <a:t>exual knowledge not appropriate for age</a:t>
            </a:r>
          </a:p>
          <a:p>
            <a:pPr marL="342900" marR="0" lvl="0" indent="-342900">
              <a:spcBef>
                <a:spcPts val="600"/>
              </a:spcBef>
              <a:spcAft>
                <a:spcPts val="600"/>
              </a:spcAft>
              <a:buFont typeface="Symbol" panose="05050102010706020507" pitchFamily="18" charset="2"/>
              <a:buChar char=""/>
            </a:pPr>
            <a:r>
              <a:rPr lang="en-US" sz="2400" dirty="0">
                <a:effectLst/>
                <a:uFill>
                  <a:solidFill>
                    <a:srgbClr val="000000"/>
                  </a:solidFill>
                </a:uFill>
                <a:latin typeface="+mn-lt"/>
                <a:ea typeface="Times New Roman" panose="02020603050405020304" pitchFamily="18" charset="0"/>
              </a:rPr>
              <a:t>Excessive masturbation</a:t>
            </a:r>
            <a:endParaRPr lang="en-US" sz="2400" dirty="0">
              <a:uFill>
                <a:solidFill>
                  <a:srgbClr val="000000"/>
                </a:solidFill>
              </a:uFill>
              <a:latin typeface="+mn-lt"/>
              <a:ea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sz="2400" dirty="0">
                <a:effectLst/>
                <a:latin typeface="+mn-lt"/>
                <a:ea typeface="Times New Roman" panose="02020603050405020304" pitchFamily="18" charset="0"/>
              </a:rPr>
              <a:t>Sexually reactive behavior</a:t>
            </a:r>
          </a:p>
          <a:p>
            <a:pPr marL="342900" marR="0" lvl="0" indent="-342900">
              <a:spcBef>
                <a:spcPts val="600"/>
              </a:spcBef>
              <a:spcAft>
                <a:spcPts val="600"/>
              </a:spcAft>
              <a:buFont typeface="Symbol" panose="05050102010706020507" pitchFamily="18" charset="2"/>
              <a:buChar char=""/>
            </a:pPr>
            <a:r>
              <a:rPr lang="en-US" sz="2400" dirty="0">
                <a:latin typeface="+mn-lt"/>
                <a:ea typeface="Times New Roman" panose="02020603050405020304" pitchFamily="18" charset="0"/>
              </a:rPr>
              <a:t>Overly physically affectionate; lacking physical boundaries</a:t>
            </a:r>
          </a:p>
          <a:p>
            <a:pPr marL="342900" marR="0" lvl="0" indent="-342900">
              <a:spcBef>
                <a:spcPts val="600"/>
              </a:spcBef>
              <a:spcAft>
                <a:spcPts val="600"/>
              </a:spcAft>
              <a:buFont typeface="Symbol" panose="05050102010706020507" pitchFamily="18" charset="2"/>
              <a:buChar char=""/>
            </a:pPr>
            <a:r>
              <a:rPr lang="en-US" sz="2400" dirty="0">
                <a:latin typeface="+mn-lt"/>
                <a:ea typeface="Times New Roman" panose="02020603050405020304" pitchFamily="18" charset="0"/>
              </a:rPr>
              <a:t>Nightmares or night terrors are common</a:t>
            </a:r>
          </a:p>
          <a:p>
            <a:pPr marL="342900" marR="0" lvl="0" indent="-342900">
              <a:spcBef>
                <a:spcPts val="600"/>
              </a:spcBef>
              <a:spcAft>
                <a:spcPts val="600"/>
              </a:spcAft>
              <a:buFont typeface="Symbol" panose="05050102010706020507" pitchFamily="18" charset="2"/>
              <a:buChar char=""/>
            </a:pPr>
            <a:r>
              <a:rPr lang="en-US" sz="2400" dirty="0">
                <a:latin typeface="+mn-lt"/>
                <a:ea typeface="Times New Roman" panose="02020603050405020304" pitchFamily="18" charset="0"/>
              </a:rPr>
              <a:t>Regressive behavior particularly in the area of toileting</a:t>
            </a:r>
          </a:p>
        </p:txBody>
      </p:sp>
      <p:sp>
        <p:nvSpPr>
          <p:cNvPr id="4" name="Slide Number Placeholder 3">
            <a:extLst>
              <a:ext uri="{FF2B5EF4-FFF2-40B4-BE49-F238E27FC236}">
                <a16:creationId xmlns:a16="http://schemas.microsoft.com/office/drawing/2014/main" id="{214BE285-3513-48A2-BE41-34082E941EDF}"/>
              </a:ext>
            </a:extLst>
          </p:cNvPr>
          <p:cNvSpPr>
            <a:spLocks noGrp="1"/>
          </p:cNvSpPr>
          <p:nvPr>
            <p:ph type="sldNum" sz="quarter" idx="4"/>
          </p:nvPr>
        </p:nvSpPr>
        <p:spPr/>
        <p:txBody>
          <a:bodyPr/>
          <a:lstStyle/>
          <a:p>
            <a:fld id="{773137DE-5778-4973-8EC8-21DEEF19827C}" type="slidenum">
              <a:rPr lang="en-US" smtClean="0"/>
              <a:pPr/>
              <a:t>20</a:t>
            </a:fld>
            <a:endParaRPr lang="en-US" dirty="0"/>
          </a:p>
        </p:txBody>
      </p:sp>
    </p:spTree>
    <p:extLst>
      <p:ext uri="{BB962C8B-B14F-4D97-AF65-F5344CB8AC3E}">
        <p14:creationId xmlns:p14="http://schemas.microsoft.com/office/powerpoint/2010/main" val="1570737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1B13E2-63BC-481F-BD0B-3A30A2FFFD5F}"/>
              </a:ext>
            </a:extLst>
          </p:cNvPr>
          <p:cNvSpPr>
            <a:spLocks noGrp="1"/>
          </p:cNvSpPr>
          <p:nvPr>
            <p:ph type="title"/>
          </p:nvPr>
        </p:nvSpPr>
        <p:spPr/>
        <p:txBody>
          <a:bodyPr/>
          <a:lstStyle/>
          <a:p>
            <a:r>
              <a:rPr lang="en-US" sz="2400" dirty="0"/>
              <a:t> Indicators of sexual trauma: </a:t>
            </a:r>
            <a:br>
              <a:rPr lang="en-US" sz="2400" dirty="0"/>
            </a:br>
            <a:r>
              <a:rPr lang="en-US" sz="2400" dirty="0"/>
              <a:t>older youth</a:t>
            </a:r>
          </a:p>
        </p:txBody>
      </p:sp>
      <p:sp>
        <p:nvSpPr>
          <p:cNvPr id="2" name="Content Placeholder 1">
            <a:extLst>
              <a:ext uri="{FF2B5EF4-FFF2-40B4-BE49-F238E27FC236}">
                <a16:creationId xmlns:a16="http://schemas.microsoft.com/office/drawing/2014/main" id="{76E21A2A-B5B4-4362-93BA-B20C9F48C2A3}"/>
              </a:ext>
            </a:extLst>
          </p:cNvPr>
          <p:cNvSpPr>
            <a:spLocks noGrp="1"/>
          </p:cNvSpPr>
          <p:nvPr>
            <p:ph idx="1"/>
          </p:nvPr>
        </p:nvSpPr>
        <p:spPr>
          <a:xfrm>
            <a:off x="457200" y="1965960"/>
            <a:ext cx="8229600" cy="4198173"/>
          </a:xfrm>
        </p:spPr>
        <p:txBody>
          <a:bodyPr>
            <a:normAutofit/>
          </a:bodyPr>
          <a:lstStyle/>
          <a:p>
            <a:pPr marL="342900" marR="0" lvl="0" indent="-342900">
              <a:spcBef>
                <a:spcPts val="0"/>
              </a:spcBef>
              <a:spcAft>
                <a:spcPts val="0"/>
              </a:spcAft>
              <a:buFont typeface="Symbol" panose="05050102010706020507" pitchFamily="18" charset="2"/>
              <a:buChar char=""/>
            </a:pPr>
            <a:r>
              <a:rPr lang="en-US" sz="2400" dirty="0">
                <a:effectLst/>
                <a:latin typeface="+mn-lt"/>
                <a:ea typeface="Times New Roman" panose="02020603050405020304" pitchFamily="18" charset="0"/>
              </a:rPr>
              <a:t>Unhealthy eating patterns or unusual weight gain or weight loss </a:t>
            </a:r>
          </a:p>
          <a:p>
            <a:pPr marL="342900" marR="0" lvl="0" indent="-342900">
              <a:spcBef>
                <a:spcPts val="0"/>
              </a:spcBef>
              <a:spcAft>
                <a:spcPts val="0"/>
              </a:spcAft>
              <a:buFont typeface="Symbol" panose="05050102010706020507" pitchFamily="18" charset="2"/>
              <a:buChar char=""/>
            </a:pPr>
            <a:r>
              <a:rPr lang="en-US" sz="2400" dirty="0">
                <a:effectLst/>
                <a:latin typeface="+mn-lt"/>
                <a:ea typeface="Times New Roman" panose="02020603050405020304" pitchFamily="18" charset="0"/>
              </a:rPr>
              <a:t>Anxiety or depression </a:t>
            </a:r>
          </a:p>
          <a:p>
            <a:pPr marL="342900" marR="0" lvl="0" indent="-342900">
              <a:spcBef>
                <a:spcPts val="0"/>
              </a:spcBef>
              <a:spcAft>
                <a:spcPts val="0"/>
              </a:spcAft>
              <a:buFont typeface="Symbol" panose="05050102010706020507" pitchFamily="18" charset="2"/>
              <a:buChar char=""/>
            </a:pPr>
            <a:r>
              <a:rPr lang="en-US" sz="2400" dirty="0">
                <a:effectLst/>
                <a:latin typeface="+mn-lt"/>
                <a:ea typeface="Times New Roman" panose="02020603050405020304" pitchFamily="18" charset="0"/>
              </a:rPr>
              <a:t>Changes in self-care or paying less attention to hygiene </a:t>
            </a:r>
          </a:p>
          <a:p>
            <a:pPr marL="342900" marR="0" lvl="0" indent="-342900">
              <a:spcBef>
                <a:spcPts val="0"/>
              </a:spcBef>
              <a:spcAft>
                <a:spcPts val="0"/>
              </a:spcAft>
              <a:buFont typeface="Symbol" panose="05050102010706020507" pitchFamily="18" charset="2"/>
              <a:buChar char=""/>
            </a:pPr>
            <a:r>
              <a:rPr lang="en-US" sz="2400" dirty="0">
                <a:effectLst/>
                <a:latin typeface="+mn-lt"/>
                <a:ea typeface="Times New Roman" panose="02020603050405020304" pitchFamily="18" charset="0"/>
              </a:rPr>
              <a:t>Self-harming behaviors or suicidal thoughts </a:t>
            </a:r>
          </a:p>
          <a:p>
            <a:pPr marL="342900" marR="0" lvl="0" indent="-342900">
              <a:spcBef>
                <a:spcPts val="0"/>
              </a:spcBef>
              <a:spcAft>
                <a:spcPts val="0"/>
              </a:spcAft>
              <a:buFont typeface="Symbol" panose="05050102010706020507" pitchFamily="18" charset="2"/>
              <a:buChar char=""/>
            </a:pPr>
            <a:r>
              <a:rPr lang="en-US" sz="2400" dirty="0">
                <a:effectLst/>
                <a:latin typeface="+mn-lt"/>
                <a:ea typeface="Times New Roman" panose="02020603050405020304" pitchFamily="18" charset="0"/>
              </a:rPr>
              <a:t>Alcohol or drug use </a:t>
            </a:r>
          </a:p>
          <a:p>
            <a:pPr marL="342900" marR="0" lvl="0" indent="-342900">
              <a:spcBef>
                <a:spcPts val="0"/>
              </a:spcBef>
              <a:spcAft>
                <a:spcPts val="0"/>
              </a:spcAft>
              <a:buFont typeface="Symbol" panose="05050102010706020507" pitchFamily="18" charset="2"/>
              <a:buChar char=""/>
            </a:pPr>
            <a:r>
              <a:rPr lang="en-US" sz="2400" dirty="0">
                <a:effectLst/>
                <a:latin typeface="+mn-lt"/>
                <a:ea typeface="Times New Roman" panose="02020603050405020304" pitchFamily="18" charset="0"/>
              </a:rPr>
              <a:t>Running away </a:t>
            </a:r>
          </a:p>
          <a:p>
            <a:pPr marL="342900" marR="0" lvl="0" indent="-342900">
              <a:spcBef>
                <a:spcPts val="0"/>
              </a:spcBef>
              <a:spcAft>
                <a:spcPts val="0"/>
              </a:spcAft>
              <a:buFont typeface="Symbol" panose="05050102010706020507" pitchFamily="18" charset="2"/>
              <a:buChar char=""/>
            </a:pPr>
            <a:r>
              <a:rPr lang="en-US" sz="2400" dirty="0">
                <a:effectLst/>
                <a:latin typeface="+mn-lt"/>
                <a:ea typeface="Times New Roman" panose="02020603050405020304" pitchFamily="18" charset="0"/>
              </a:rPr>
              <a:t>Sexual transmitted illnesses or pregnancy </a:t>
            </a:r>
          </a:p>
          <a:p>
            <a:pPr marL="342900" marR="0" lvl="0" indent="-342900">
              <a:spcBef>
                <a:spcPts val="0"/>
              </a:spcBef>
              <a:spcAft>
                <a:spcPts val="0"/>
              </a:spcAft>
              <a:buFont typeface="Symbol" panose="05050102010706020507" pitchFamily="18" charset="2"/>
              <a:buChar char=""/>
            </a:pPr>
            <a:r>
              <a:rPr lang="en-US" sz="2400" dirty="0">
                <a:effectLst/>
                <a:latin typeface="+mn-lt"/>
                <a:ea typeface="Times New Roman" panose="02020603050405020304" pitchFamily="18" charset="0"/>
              </a:rPr>
              <a:t>High-risk sexual behavior </a:t>
            </a:r>
          </a:p>
          <a:p>
            <a:pPr marL="342900" marR="0" lvl="0" indent="-342900">
              <a:spcBef>
                <a:spcPts val="0"/>
              </a:spcBef>
              <a:spcAft>
                <a:spcPts val="0"/>
              </a:spcAft>
              <a:buFont typeface="Symbol" panose="05050102010706020507" pitchFamily="18" charset="2"/>
              <a:buChar char=""/>
            </a:pPr>
            <a:r>
              <a:rPr lang="en-US" sz="2400" dirty="0">
                <a:latin typeface="+mn-lt"/>
              </a:rPr>
              <a:t>Tendency to be involved in unhealthy relationships that involve physical, sexual or emotional abuse</a:t>
            </a:r>
          </a:p>
        </p:txBody>
      </p:sp>
      <p:sp>
        <p:nvSpPr>
          <p:cNvPr id="4" name="Slide Number Placeholder 3">
            <a:extLst>
              <a:ext uri="{FF2B5EF4-FFF2-40B4-BE49-F238E27FC236}">
                <a16:creationId xmlns:a16="http://schemas.microsoft.com/office/drawing/2014/main" id="{3D6CDCEC-BC72-4557-BCA4-49DF0FD05609}"/>
              </a:ext>
            </a:extLst>
          </p:cNvPr>
          <p:cNvSpPr>
            <a:spLocks noGrp="1"/>
          </p:cNvSpPr>
          <p:nvPr>
            <p:ph type="sldNum" sz="quarter" idx="4"/>
          </p:nvPr>
        </p:nvSpPr>
        <p:spPr/>
        <p:txBody>
          <a:bodyPr/>
          <a:lstStyle/>
          <a:p>
            <a:fld id="{773137DE-5778-4973-8EC8-21DEEF19827C}" type="slidenum">
              <a:rPr lang="en-US" smtClean="0"/>
              <a:pPr/>
              <a:t>21</a:t>
            </a:fld>
            <a:endParaRPr lang="en-US" dirty="0"/>
          </a:p>
        </p:txBody>
      </p:sp>
    </p:spTree>
    <p:extLst>
      <p:ext uri="{BB962C8B-B14F-4D97-AF65-F5344CB8AC3E}">
        <p14:creationId xmlns:p14="http://schemas.microsoft.com/office/powerpoint/2010/main" val="254914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622244-9058-4165-8620-0F9860BEA5C0}"/>
              </a:ext>
            </a:extLst>
          </p:cNvPr>
          <p:cNvSpPr>
            <a:spLocks noGrp="1"/>
          </p:cNvSpPr>
          <p:nvPr>
            <p:ph type="title"/>
          </p:nvPr>
        </p:nvSpPr>
        <p:spPr/>
        <p:txBody>
          <a:bodyPr/>
          <a:lstStyle/>
          <a:p>
            <a:r>
              <a:rPr lang="en-US" sz="2400" dirty="0"/>
              <a:t>Risk of Re-victimization and Trafficking</a:t>
            </a:r>
          </a:p>
        </p:txBody>
      </p:sp>
      <p:sp>
        <p:nvSpPr>
          <p:cNvPr id="2" name="Content Placeholder 1">
            <a:extLst>
              <a:ext uri="{FF2B5EF4-FFF2-40B4-BE49-F238E27FC236}">
                <a16:creationId xmlns:a16="http://schemas.microsoft.com/office/drawing/2014/main" id="{0232A24A-4A64-4EB6-B3E6-3007E35EBD67}"/>
              </a:ext>
            </a:extLst>
          </p:cNvPr>
          <p:cNvSpPr>
            <a:spLocks noGrp="1"/>
          </p:cNvSpPr>
          <p:nvPr>
            <p:ph idx="1"/>
          </p:nvPr>
        </p:nvSpPr>
        <p:spPr>
          <a:xfrm>
            <a:off x="454246" y="1965960"/>
            <a:ext cx="8229600" cy="4198173"/>
          </a:xfrm>
        </p:spPr>
        <p:txBody>
          <a:bodyPr>
            <a:normAutofit lnSpcReduction="10000"/>
          </a:bodyPr>
          <a:lstStyle/>
          <a:p>
            <a:pPr marL="34925" indent="0">
              <a:buNone/>
            </a:pPr>
            <a:r>
              <a:rPr lang="en-US" sz="2400" b="1" dirty="0"/>
              <a:t>Risk Factors include:</a:t>
            </a:r>
          </a:p>
          <a:p>
            <a:r>
              <a:rPr lang="en-US" sz="2400" dirty="0"/>
              <a:t>Child Welfare System involved</a:t>
            </a:r>
          </a:p>
          <a:p>
            <a:r>
              <a:rPr lang="en-US" sz="2400" dirty="0"/>
              <a:t>History of abuse</a:t>
            </a:r>
          </a:p>
          <a:p>
            <a:r>
              <a:rPr lang="en-US" sz="2400" dirty="0"/>
              <a:t>LGBTQ+ youth</a:t>
            </a:r>
          </a:p>
          <a:p>
            <a:r>
              <a:rPr lang="en-US" sz="2400" dirty="0"/>
              <a:t>Substance abuse</a:t>
            </a:r>
          </a:p>
          <a:p>
            <a:r>
              <a:rPr lang="en-US" sz="2400" dirty="0"/>
              <a:t>Mental Health Issues</a:t>
            </a:r>
          </a:p>
          <a:p>
            <a:r>
              <a:rPr lang="en-US" sz="2400" dirty="0"/>
              <a:t>Poverty/Homelessness</a:t>
            </a:r>
          </a:p>
          <a:p>
            <a:endParaRPr lang="en-US" sz="2400" dirty="0"/>
          </a:p>
          <a:p>
            <a:pPr marL="34925" indent="0">
              <a:buNone/>
            </a:pPr>
            <a:r>
              <a:rPr lang="en-US" sz="2400" b="1" dirty="0">
                <a:solidFill>
                  <a:schemeClr val="accent2"/>
                </a:solidFill>
              </a:rPr>
              <a:t>Important: Social media is often a tool used by those who engage in exploiting children.</a:t>
            </a:r>
            <a:endParaRPr lang="en-US" sz="1800" dirty="0"/>
          </a:p>
        </p:txBody>
      </p:sp>
      <p:sp>
        <p:nvSpPr>
          <p:cNvPr id="4" name="Slide Number Placeholder 3">
            <a:extLst>
              <a:ext uri="{FF2B5EF4-FFF2-40B4-BE49-F238E27FC236}">
                <a16:creationId xmlns:a16="http://schemas.microsoft.com/office/drawing/2014/main" id="{2B8414F5-9BA1-4BE3-BBEE-52697E3145B6}"/>
              </a:ext>
            </a:extLst>
          </p:cNvPr>
          <p:cNvSpPr>
            <a:spLocks noGrp="1"/>
          </p:cNvSpPr>
          <p:nvPr>
            <p:ph type="sldNum" sz="quarter" idx="4"/>
          </p:nvPr>
        </p:nvSpPr>
        <p:spPr/>
        <p:txBody>
          <a:bodyPr/>
          <a:lstStyle/>
          <a:p>
            <a:fld id="{773137DE-5778-4973-8EC8-21DEEF19827C}" type="slidenum">
              <a:rPr lang="en-US" smtClean="0"/>
              <a:pPr/>
              <a:t>22</a:t>
            </a:fld>
            <a:endParaRPr lang="en-US" dirty="0"/>
          </a:p>
        </p:txBody>
      </p:sp>
    </p:spTree>
    <p:extLst>
      <p:ext uri="{BB962C8B-B14F-4D97-AF65-F5344CB8AC3E}">
        <p14:creationId xmlns:p14="http://schemas.microsoft.com/office/powerpoint/2010/main" val="769484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91249-3A8F-ABA2-533E-8A985A474EC0}"/>
              </a:ext>
            </a:extLst>
          </p:cNvPr>
          <p:cNvSpPr>
            <a:spLocks noGrp="1"/>
          </p:cNvSpPr>
          <p:nvPr>
            <p:ph type="title"/>
          </p:nvPr>
        </p:nvSpPr>
        <p:spPr>
          <a:xfrm>
            <a:off x="1299916" y="3429000"/>
            <a:ext cx="7844083" cy="1828800"/>
          </a:xfrm>
        </p:spPr>
        <p:txBody>
          <a:bodyPr/>
          <a:lstStyle/>
          <a:p>
            <a:pPr>
              <a:defRPr/>
            </a:pPr>
            <a:r>
              <a:rPr lang="en-US" sz="2000" dirty="0">
                <a:solidFill>
                  <a:schemeClr val="tx1"/>
                </a:solidFill>
              </a:rPr>
              <a:t>SECTION 4: </a:t>
            </a:r>
            <a:br>
              <a:rPr lang="en-US" sz="2000" dirty="0">
                <a:solidFill>
                  <a:schemeClr val="tx1"/>
                </a:solidFill>
              </a:rPr>
            </a:br>
            <a:r>
              <a:rPr lang="en-US" sz="3600" dirty="0">
                <a:solidFill>
                  <a:schemeClr val="tx1"/>
                </a:solidFill>
              </a:rPr>
              <a:t>CREATING AN EMOTIONALLY SAFE ENVIRONMENT</a:t>
            </a:r>
          </a:p>
        </p:txBody>
      </p:sp>
      <p:sp>
        <p:nvSpPr>
          <p:cNvPr id="4" name="Slide Number Placeholder 3">
            <a:extLst>
              <a:ext uri="{FF2B5EF4-FFF2-40B4-BE49-F238E27FC236}">
                <a16:creationId xmlns:a16="http://schemas.microsoft.com/office/drawing/2014/main" id="{3A8C585C-A5BC-4591-9CD8-5A5E269F88C7}"/>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73137DE-5778-4973-8EC8-21DEEF19827C}" type="slidenum">
              <a:rPr kumimoji="0" lang="en-US" sz="825" b="0" i="0" u="none" strike="noStrike" kern="1200" cap="none" spc="0" normalizeH="0" baseline="0" noProof="0" smtClean="0">
                <a:ln>
                  <a:noFill/>
                </a:ln>
                <a:solidFill>
                  <a:prstClr val="white"/>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825" b="0" i="0" u="none" strike="noStrike" kern="1200" cap="none" spc="0" normalizeH="0" baseline="0" noProof="0" dirty="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2236355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E48885-0A42-4D64-8A69-472E97C07459}"/>
              </a:ext>
            </a:extLst>
          </p:cNvPr>
          <p:cNvSpPr>
            <a:spLocks noGrp="1"/>
          </p:cNvSpPr>
          <p:nvPr>
            <p:ph type="title"/>
          </p:nvPr>
        </p:nvSpPr>
        <p:spPr/>
        <p:txBody>
          <a:bodyPr/>
          <a:lstStyle/>
          <a:p>
            <a:r>
              <a:rPr lang="en-US" sz="2400" dirty="0"/>
              <a:t>Responding to the child</a:t>
            </a:r>
          </a:p>
        </p:txBody>
      </p:sp>
      <p:sp>
        <p:nvSpPr>
          <p:cNvPr id="2" name="Content Placeholder 1">
            <a:extLst>
              <a:ext uri="{FF2B5EF4-FFF2-40B4-BE49-F238E27FC236}">
                <a16:creationId xmlns:a16="http://schemas.microsoft.com/office/drawing/2014/main" id="{36487716-BF3C-4FA3-9AEA-C5A6F7C3FBD5}"/>
              </a:ext>
            </a:extLst>
          </p:cNvPr>
          <p:cNvSpPr>
            <a:spLocks noGrp="1"/>
          </p:cNvSpPr>
          <p:nvPr>
            <p:ph idx="1"/>
          </p:nvPr>
        </p:nvSpPr>
        <p:spPr/>
        <p:txBody>
          <a:bodyPr>
            <a:normAutofit/>
          </a:bodyPr>
          <a:lstStyle/>
          <a:p>
            <a:pPr marL="0" marR="0" indent="0">
              <a:spcBef>
                <a:spcPts val="0"/>
              </a:spcBef>
              <a:spcAft>
                <a:spcPts val="0"/>
              </a:spcAft>
              <a:buNone/>
            </a:pPr>
            <a:r>
              <a:rPr lang="en-US" sz="2400" dirty="0">
                <a:uFill>
                  <a:solidFill>
                    <a:srgbClr val="000000"/>
                  </a:solidFill>
                </a:uFill>
                <a:latin typeface="+mn-lt"/>
                <a:ea typeface="Times New Roman" panose="02020603050405020304" pitchFamily="18" charset="0"/>
              </a:rPr>
              <a:t>If the child is showing signs of sexual abuse or discloses that they have been sexually abused:</a:t>
            </a:r>
          </a:p>
          <a:p>
            <a:pPr marL="0" marR="0" indent="0">
              <a:spcBef>
                <a:spcPts val="0"/>
              </a:spcBef>
              <a:spcAft>
                <a:spcPts val="0"/>
              </a:spcAft>
              <a:buNone/>
            </a:pPr>
            <a:endParaRPr lang="en-US" sz="2400" dirty="0">
              <a:effectLst/>
              <a:uFill>
                <a:solidFill>
                  <a:srgbClr val="000000"/>
                </a:solidFill>
              </a:uFill>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uFill>
                  <a:solidFill>
                    <a:srgbClr val="000000"/>
                  </a:solidFill>
                </a:uFill>
                <a:latin typeface="+mn-lt"/>
                <a:ea typeface="Times New Roman" panose="02020603050405020304" pitchFamily="18" charset="0"/>
              </a:rPr>
              <a:t>Be calm, curious, regulated, and open</a:t>
            </a:r>
          </a:p>
          <a:p>
            <a:pPr marL="342900" marR="0" lvl="0" indent="-342900">
              <a:spcBef>
                <a:spcPts val="0"/>
              </a:spcBef>
              <a:spcAft>
                <a:spcPts val="0"/>
              </a:spcAft>
              <a:buFont typeface="Symbol" panose="05050102010706020507" pitchFamily="18" charset="2"/>
              <a:buChar char=""/>
            </a:pPr>
            <a:r>
              <a:rPr lang="en-US" sz="2400" dirty="0">
                <a:effectLst/>
                <a:uFill>
                  <a:solidFill>
                    <a:srgbClr val="000000"/>
                  </a:solidFill>
                </a:uFill>
                <a:latin typeface="+mn-lt"/>
                <a:ea typeface="Times New Roman" panose="02020603050405020304" pitchFamily="18" charset="0"/>
              </a:rPr>
              <a:t>Listen</a:t>
            </a:r>
          </a:p>
          <a:p>
            <a:pPr marL="342900" marR="0" lvl="0" indent="-342900">
              <a:spcBef>
                <a:spcPts val="0"/>
              </a:spcBef>
              <a:spcAft>
                <a:spcPts val="0"/>
              </a:spcAft>
              <a:buFont typeface="Symbol" panose="05050102010706020507" pitchFamily="18" charset="2"/>
              <a:buChar char=""/>
            </a:pPr>
            <a:r>
              <a:rPr lang="en-US" sz="2400" dirty="0">
                <a:effectLst/>
                <a:uFill>
                  <a:solidFill>
                    <a:srgbClr val="000000"/>
                  </a:solidFill>
                </a:uFill>
                <a:latin typeface="+mn-lt"/>
                <a:ea typeface="Times New Roman" panose="02020603050405020304" pitchFamily="18" charset="0"/>
              </a:rPr>
              <a:t>Believe the child</a:t>
            </a:r>
          </a:p>
          <a:p>
            <a:pPr marL="342900" marR="0" lvl="0" indent="-342900">
              <a:spcBef>
                <a:spcPts val="0"/>
              </a:spcBef>
              <a:spcAft>
                <a:spcPts val="0"/>
              </a:spcAft>
              <a:buFont typeface="Symbol" panose="05050102010706020507" pitchFamily="18" charset="2"/>
              <a:buChar char=""/>
            </a:pPr>
            <a:r>
              <a:rPr lang="en-US" sz="2400" dirty="0">
                <a:effectLst/>
                <a:uFill>
                  <a:solidFill>
                    <a:srgbClr val="000000"/>
                  </a:solidFill>
                </a:uFill>
                <a:latin typeface="+mn-lt"/>
                <a:ea typeface="Times New Roman" panose="02020603050405020304" pitchFamily="18" charset="0"/>
              </a:rPr>
              <a:t>W</a:t>
            </a:r>
            <a:r>
              <a:rPr lang="en-US" sz="2400" dirty="0">
                <a:uFill>
                  <a:solidFill>
                    <a:srgbClr val="000000"/>
                  </a:solidFill>
                </a:uFill>
                <a:latin typeface="+mn-lt"/>
                <a:ea typeface="Times New Roman" panose="02020603050405020304" pitchFamily="18" charset="0"/>
              </a:rPr>
              <a:t>hen a child discloses, d</a:t>
            </a:r>
            <a:r>
              <a:rPr lang="en-US" sz="2400" dirty="0">
                <a:effectLst/>
                <a:uFill>
                  <a:solidFill>
                    <a:srgbClr val="000000"/>
                  </a:solidFill>
                </a:uFill>
                <a:latin typeface="+mn-lt"/>
                <a:ea typeface="Times New Roman" panose="02020603050405020304" pitchFamily="18" charset="0"/>
              </a:rPr>
              <a:t>on't probe for details</a:t>
            </a:r>
          </a:p>
          <a:p>
            <a:pPr marL="342900" marR="0" lvl="0" indent="-342900">
              <a:spcBef>
                <a:spcPts val="0"/>
              </a:spcBef>
              <a:spcAft>
                <a:spcPts val="0"/>
              </a:spcAft>
              <a:buFont typeface="Symbol" panose="05050102010706020507" pitchFamily="18" charset="2"/>
              <a:buChar char=""/>
            </a:pPr>
            <a:r>
              <a:rPr lang="en-US" sz="2400" dirty="0">
                <a:effectLst/>
                <a:uFill>
                  <a:solidFill>
                    <a:srgbClr val="000000"/>
                  </a:solidFill>
                </a:uFill>
                <a:latin typeface="+mn-lt"/>
                <a:ea typeface="Times New Roman" panose="02020603050405020304" pitchFamily="18" charset="0"/>
              </a:rPr>
              <a:t>Reinforce that sexual abuse is never the child's fault</a:t>
            </a:r>
          </a:p>
          <a:p>
            <a:pPr marL="342900" marR="0" lvl="0" indent="-342900">
              <a:spcBef>
                <a:spcPts val="0"/>
              </a:spcBef>
              <a:spcAft>
                <a:spcPts val="0"/>
              </a:spcAft>
              <a:buFont typeface="Symbol" panose="05050102010706020507" pitchFamily="18" charset="2"/>
              <a:buChar char=""/>
            </a:pPr>
            <a:r>
              <a:rPr lang="en-US" sz="2400" dirty="0">
                <a:uFill>
                  <a:solidFill>
                    <a:srgbClr val="000000"/>
                  </a:solidFill>
                </a:uFill>
                <a:latin typeface="+mn-lt"/>
                <a:ea typeface="Times New Roman" panose="02020603050405020304" pitchFamily="18" charset="0"/>
              </a:rPr>
              <a:t>Advocate for sexual abuse treatment for the child</a:t>
            </a:r>
            <a:endParaRPr lang="en-US" sz="2400" dirty="0">
              <a:effectLst/>
              <a:uFill>
                <a:solidFill>
                  <a:srgbClr val="000000"/>
                </a:solidFill>
              </a:uFill>
              <a:latin typeface="+mn-lt"/>
              <a:ea typeface="Times New Roman" panose="02020603050405020304" pitchFamily="18" charset="0"/>
            </a:endParaRPr>
          </a:p>
        </p:txBody>
      </p:sp>
      <p:sp>
        <p:nvSpPr>
          <p:cNvPr id="4" name="Slide Number Placeholder 3">
            <a:extLst>
              <a:ext uri="{FF2B5EF4-FFF2-40B4-BE49-F238E27FC236}">
                <a16:creationId xmlns:a16="http://schemas.microsoft.com/office/drawing/2014/main" id="{C557B26D-80B3-4569-8454-22509A14B001}"/>
              </a:ext>
            </a:extLst>
          </p:cNvPr>
          <p:cNvSpPr>
            <a:spLocks noGrp="1"/>
          </p:cNvSpPr>
          <p:nvPr>
            <p:ph type="sldNum" sz="quarter" idx="4"/>
          </p:nvPr>
        </p:nvSpPr>
        <p:spPr/>
        <p:txBody>
          <a:bodyPr/>
          <a:lstStyle/>
          <a:p>
            <a:fld id="{773137DE-5778-4973-8EC8-21DEEF19827C}" type="slidenum">
              <a:rPr lang="en-US" smtClean="0"/>
              <a:pPr/>
              <a:t>24</a:t>
            </a:fld>
            <a:endParaRPr lang="en-US" dirty="0"/>
          </a:p>
        </p:txBody>
      </p:sp>
    </p:spTree>
    <p:extLst>
      <p:ext uri="{BB962C8B-B14F-4D97-AF65-F5344CB8AC3E}">
        <p14:creationId xmlns:p14="http://schemas.microsoft.com/office/powerpoint/2010/main" val="1491656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DC6DB9-9CAA-452B-8017-0C142480D37E}"/>
              </a:ext>
            </a:extLst>
          </p:cNvPr>
          <p:cNvSpPr>
            <a:spLocks noGrp="1"/>
          </p:cNvSpPr>
          <p:nvPr>
            <p:ph type="title"/>
          </p:nvPr>
        </p:nvSpPr>
        <p:spPr/>
        <p:txBody>
          <a:bodyPr/>
          <a:lstStyle/>
          <a:p>
            <a:r>
              <a:rPr lang="en-US" sz="2400" dirty="0"/>
              <a:t>Secrets and disclosure</a:t>
            </a:r>
          </a:p>
        </p:txBody>
      </p:sp>
      <p:sp>
        <p:nvSpPr>
          <p:cNvPr id="4" name="Slide Number Placeholder 3">
            <a:extLst>
              <a:ext uri="{FF2B5EF4-FFF2-40B4-BE49-F238E27FC236}">
                <a16:creationId xmlns:a16="http://schemas.microsoft.com/office/drawing/2014/main" id="{421975B3-7AF7-4D23-B32A-BA6C8CCBFB77}"/>
              </a:ext>
            </a:extLst>
          </p:cNvPr>
          <p:cNvSpPr>
            <a:spLocks noGrp="1"/>
          </p:cNvSpPr>
          <p:nvPr>
            <p:ph type="sldNum" sz="quarter" idx="4"/>
          </p:nvPr>
        </p:nvSpPr>
        <p:spPr/>
        <p:txBody>
          <a:bodyPr/>
          <a:lstStyle/>
          <a:p>
            <a:fld id="{773137DE-5778-4973-8EC8-21DEEF19827C}" type="slidenum">
              <a:rPr lang="en-US" smtClean="0"/>
              <a:pPr/>
              <a:t>25</a:t>
            </a:fld>
            <a:endParaRPr lang="en-US" dirty="0"/>
          </a:p>
        </p:txBody>
      </p:sp>
      <p:pic>
        <p:nvPicPr>
          <p:cNvPr id="6" name="Picture 5">
            <a:extLst>
              <a:ext uri="{FF2B5EF4-FFF2-40B4-BE49-F238E27FC236}">
                <a16:creationId xmlns:a16="http://schemas.microsoft.com/office/drawing/2014/main" id="{C43B473A-AF77-E814-2102-8253D8F7DFE9}"/>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4671"/>
          <a:stretch/>
        </p:blipFill>
        <p:spPr>
          <a:xfrm>
            <a:off x="454247" y="1732598"/>
            <a:ext cx="8222761" cy="4672965"/>
          </a:xfrm>
          <a:prstGeom prst="rect">
            <a:avLst/>
          </a:prstGeom>
        </p:spPr>
      </p:pic>
    </p:spTree>
    <p:extLst>
      <p:ext uri="{BB962C8B-B14F-4D97-AF65-F5344CB8AC3E}">
        <p14:creationId xmlns:p14="http://schemas.microsoft.com/office/powerpoint/2010/main" val="3206041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3F77F5-9364-4B92-A47B-F369D4DAAF73}"/>
              </a:ext>
            </a:extLst>
          </p:cNvPr>
          <p:cNvSpPr>
            <a:spLocks noGrp="1"/>
          </p:cNvSpPr>
          <p:nvPr>
            <p:ph type="title"/>
          </p:nvPr>
        </p:nvSpPr>
        <p:spPr/>
        <p:txBody>
          <a:bodyPr/>
          <a:lstStyle/>
          <a:p>
            <a:r>
              <a:rPr lang="en-US" sz="2400" dirty="0"/>
              <a:t>Reducing the risks of False Allegations </a:t>
            </a:r>
          </a:p>
        </p:txBody>
      </p:sp>
      <p:sp>
        <p:nvSpPr>
          <p:cNvPr id="9" name="Content Placeholder 8">
            <a:extLst>
              <a:ext uri="{FF2B5EF4-FFF2-40B4-BE49-F238E27FC236}">
                <a16:creationId xmlns:a16="http://schemas.microsoft.com/office/drawing/2014/main" id="{77C80F1A-ECA6-4475-8E59-3FF05C9FFF11}"/>
              </a:ext>
            </a:extLst>
          </p:cNvPr>
          <p:cNvSpPr>
            <a:spLocks noGrp="1"/>
          </p:cNvSpPr>
          <p:nvPr>
            <p:ph idx="1"/>
          </p:nvPr>
        </p:nvSpPr>
        <p:spPr>
          <a:xfrm>
            <a:off x="454246" y="1928304"/>
            <a:ext cx="8222762" cy="4774411"/>
          </a:xfrm>
        </p:spPr>
        <p:txBody>
          <a:bodyPr>
            <a:normAutofit fontScale="92500" lnSpcReduction="10000"/>
          </a:bodyPr>
          <a:lstStyle/>
          <a:p>
            <a:pPr marL="34925" indent="0">
              <a:buNone/>
            </a:pPr>
            <a:r>
              <a:rPr lang="en-US" sz="2200" b="1" u="sng" dirty="0"/>
              <a:t>False allegations occur due to:</a:t>
            </a:r>
          </a:p>
          <a:p>
            <a:pPr>
              <a:buFont typeface="Arial" panose="020B0604020202020204" pitchFamily="34" charset="0"/>
              <a:buChar char="•"/>
            </a:pPr>
            <a:r>
              <a:rPr lang="en-US" sz="2200" dirty="0"/>
              <a:t>Child’s blurring of events and perpetrators</a:t>
            </a:r>
          </a:p>
          <a:p>
            <a:pPr>
              <a:buFont typeface="Arial" panose="020B0604020202020204" pitchFamily="34" charset="0"/>
              <a:buChar char="•"/>
            </a:pPr>
            <a:r>
              <a:rPr lang="en-US" sz="2200" dirty="0"/>
              <a:t>Misunderstanding a child’s statement</a:t>
            </a:r>
          </a:p>
          <a:p>
            <a:pPr>
              <a:buFont typeface="Arial" panose="020B0604020202020204" pitchFamily="34" charset="0"/>
              <a:buChar char="•"/>
            </a:pPr>
            <a:r>
              <a:rPr lang="en-US" sz="2200" dirty="0"/>
              <a:t>Birth family reports out of anger or jealousy</a:t>
            </a:r>
          </a:p>
          <a:p>
            <a:pPr>
              <a:buFont typeface="Arial" panose="020B0604020202020204" pitchFamily="34" charset="0"/>
              <a:buChar char="•"/>
            </a:pPr>
            <a:r>
              <a:rPr lang="en-US" sz="2200" dirty="0"/>
              <a:t>Child reports due to past trauma, fear or desire to change placement</a:t>
            </a:r>
          </a:p>
          <a:p>
            <a:pPr marL="34925" indent="0">
              <a:buNone/>
            </a:pPr>
            <a:r>
              <a:rPr lang="en-US" sz="2200" b="1" u="sng" dirty="0"/>
              <a:t>Steps to protect yourself:</a:t>
            </a:r>
          </a:p>
          <a:p>
            <a:pPr>
              <a:buFont typeface="Arial" panose="020B0604020202020204" pitchFamily="34" charset="0"/>
              <a:buChar char="•"/>
            </a:pPr>
            <a:r>
              <a:rPr lang="en-US" sz="2200" dirty="0"/>
              <a:t>Be honest about what behaviors you can manage</a:t>
            </a:r>
          </a:p>
          <a:p>
            <a:pPr>
              <a:buFont typeface="Arial" panose="020B0604020202020204" pitchFamily="34" charset="0"/>
              <a:buChar char="•"/>
            </a:pPr>
            <a:r>
              <a:rPr lang="en-US" sz="2200" dirty="0"/>
              <a:t>Get child’s history, ask questions, document events</a:t>
            </a:r>
          </a:p>
          <a:p>
            <a:pPr>
              <a:buFont typeface="Arial" panose="020B0604020202020204" pitchFamily="34" charset="0"/>
              <a:buChar char="•"/>
            </a:pPr>
            <a:r>
              <a:rPr lang="en-US" sz="2200" dirty="0"/>
              <a:t>Review NTDC handout “</a:t>
            </a:r>
            <a:r>
              <a:rPr lang="en-US" sz="2200" i="1" dirty="0"/>
              <a:t>House Rules for Sexual Safety</a:t>
            </a:r>
            <a:r>
              <a:rPr lang="en-US" sz="2200" dirty="0"/>
              <a:t>”</a:t>
            </a:r>
          </a:p>
          <a:p>
            <a:pPr marL="34925" indent="0">
              <a:buNone/>
            </a:pPr>
            <a:r>
              <a:rPr lang="en-US" sz="2200" b="1" u="sng" dirty="0"/>
              <a:t>How to respond to an allegation:</a:t>
            </a:r>
          </a:p>
          <a:p>
            <a:pPr>
              <a:buFont typeface="Arial" panose="020B0604020202020204" pitchFamily="34" charset="0"/>
              <a:buChar char="•"/>
            </a:pPr>
            <a:r>
              <a:rPr lang="en-US" sz="2200" dirty="0"/>
              <a:t>Understand all reports must be investigated</a:t>
            </a:r>
          </a:p>
          <a:p>
            <a:pPr>
              <a:buFont typeface="Arial" panose="020B0604020202020204" pitchFamily="34" charset="0"/>
              <a:buChar char="•"/>
            </a:pPr>
            <a:r>
              <a:rPr lang="en-US" sz="2200" dirty="0"/>
              <a:t>Know agency procedures on investigations</a:t>
            </a:r>
          </a:p>
          <a:p>
            <a:pPr>
              <a:buFont typeface="Arial" panose="020B0604020202020204" pitchFamily="34" charset="0"/>
              <a:buChar char="•"/>
            </a:pPr>
            <a:r>
              <a:rPr lang="en-US" sz="2200" dirty="0"/>
              <a:t>Be calm, respectful, and factual</a:t>
            </a:r>
          </a:p>
          <a:p>
            <a:pPr>
              <a:buFont typeface="Arial" panose="020B0604020202020204" pitchFamily="34" charset="0"/>
              <a:buChar char="•"/>
            </a:pPr>
            <a:r>
              <a:rPr lang="en-US" sz="2200" dirty="0"/>
              <a:t>Do not question the child about the allegation</a:t>
            </a:r>
          </a:p>
          <a:p>
            <a:pPr marL="34925" indent="0">
              <a:buNone/>
            </a:pPr>
            <a:endParaRPr lang="en-US" sz="3600" i="1" dirty="0"/>
          </a:p>
        </p:txBody>
      </p:sp>
      <p:sp>
        <p:nvSpPr>
          <p:cNvPr id="4" name="Slide Number Placeholder 3">
            <a:extLst>
              <a:ext uri="{FF2B5EF4-FFF2-40B4-BE49-F238E27FC236}">
                <a16:creationId xmlns:a16="http://schemas.microsoft.com/office/drawing/2014/main" id="{961A1BF8-BFD8-4C32-ACB5-980B535AB7BC}"/>
              </a:ext>
            </a:extLst>
          </p:cNvPr>
          <p:cNvSpPr>
            <a:spLocks noGrp="1"/>
          </p:cNvSpPr>
          <p:nvPr>
            <p:ph type="sldNum" sz="quarter" idx="4"/>
          </p:nvPr>
        </p:nvSpPr>
        <p:spPr/>
        <p:txBody>
          <a:bodyPr/>
          <a:lstStyle/>
          <a:p>
            <a:fld id="{773137DE-5778-4973-8EC8-21DEEF19827C}" type="slidenum">
              <a:rPr lang="en-US" smtClean="0"/>
              <a:pPr/>
              <a:t>26</a:t>
            </a:fld>
            <a:endParaRPr lang="en-US" dirty="0"/>
          </a:p>
        </p:txBody>
      </p:sp>
    </p:spTree>
    <p:extLst>
      <p:ext uri="{BB962C8B-B14F-4D97-AF65-F5344CB8AC3E}">
        <p14:creationId xmlns:p14="http://schemas.microsoft.com/office/powerpoint/2010/main" val="1607501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AD6D2E-C3F9-4C2E-87A7-76EC7B908DED}"/>
              </a:ext>
            </a:extLst>
          </p:cNvPr>
          <p:cNvSpPr>
            <a:spLocks noGrp="1"/>
          </p:cNvSpPr>
          <p:nvPr>
            <p:ph type="title"/>
          </p:nvPr>
        </p:nvSpPr>
        <p:spPr>
          <a:xfrm>
            <a:off x="495300" y="452438"/>
            <a:ext cx="4076699" cy="5948362"/>
          </a:xfrm>
        </p:spPr>
        <p:txBody>
          <a:bodyPr/>
          <a:lstStyle/>
          <a:p>
            <a:r>
              <a:rPr lang="en-US" sz="3200" cap="none" dirty="0"/>
              <a:t> Parenting Children with Sexual Trauma History: </a:t>
            </a:r>
            <a:br>
              <a:rPr lang="en-US" sz="3200" cap="none" dirty="0"/>
            </a:br>
            <a:br>
              <a:rPr lang="en-US" sz="3200" cap="none" dirty="0"/>
            </a:br>
            <a:r>
              <a:rPr lang="en-US" sz="3200" cap="none" dirty="0"/>
              <a:t>Creating Family Rules to Ensure Safety</a:t>
            </a:r>
          </a:p>
        </p:txBody>
      </p:sp>
      <p:sp>
        <p:nvSpPr>
          <p:cNvPr id="2" name="Slide Number Placeholder 1">
            <a:extLst>
              <a:ext uri="{FF2B5EF4-FFF2-40B4-BE49-F238E27FC236}">
                <a16:creationId xmlns:a16="http://schemas.microsoft.com/office/drawing/2014/main" id="{AFEEFA9D-52F5-415C-BD74-2F9AB172AF81}"/>
              </a:ext>
            </a:extLst>
          </p:cNvPr>
          <p:cNvSpPr>
            <a:spLocks noGrp="1"/>
          </p:cNvSpPr>
          <p:nvPr>
            <p:ph type="sldNum" sz="quarter" idx="4"/>
          </p:nvPr>
        </p:nvSpPr>
        <p:spPr/>
        <p:txBody>
          <a:bodyPr/>
          <a:lstStyle/>
          <a:p>
            <a:fld id="{773137DE-5778-4973-8EC8-21DEEF19827C}" type="slidenum">
              <a:rPr lang="en-US" smtClean="0"/>
              <a:pPr/>
              <a:t>27</a:t>
            </a:fld>
            <a:endParaRPr lang="en-US" dirty="0"/>
          </a:p>
        </p:txBody>
      </p:sp>
      <p:pic>
        <p:nvPicPr>
          <p:cNvPr id="7" name="Picture 6">
            <a:extLst>
              <a:ext uri="{FF2B5EF4-FFF2-40B4-BE49-F238E27FC236}">
                <a16:creationId xmlns:a16="http://schemas.microsoft.com/office/drawing/2014/main" id="{2FA4D50C-A5B8-3C4C-AB33-12D3018FEBD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918619" y="2143278"/>
            <a:ext cx="3651449" cy="2571444"/>
          </a:xfrm>
          <a:prstGeom prst="rect">
            <a:avLst/>
          </a:prstGeom>
        </p:spPr>
      </p:pic>
    </p:spTree>
    <p:extLst>
      <p:ext uri="{BB962C8B-B14F-4D97-AF65-F5344CB8AC3E}">
        <p14:creationId xmlns:p14="http://schemas.microsoft.com/office/powerpoint/2010/main" val="3274103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4929B3-F215-EA08-639B-BDEBB7128364}"/>
              </a:ext>
            </a:extLst>
          </p:cNvPr>
          <p:cNvSpPr>
            <a:spLocks noGrp="1"/>
          </p:cNvSpPr>
          <p:nvPr>
            <p:ph type="title"/>
          </p:nvPr>
        </p:nvSpPr>
        <p:spPr/>
        <p:txBody>
          <a:bodyPr/>
          <a:lstStyle/>
          <a:p>
            <a:pPr lvl="0">
              <a:defRPr/>
            </a:pPr>
            <a:r>
              <a:rPr lang="en-US" sz="2000" dirty="0">
                <a:solidFill>
                  <a:schemeClr val="tx1"/>
                </a:solidFill>
              </a:rPr>
              <a:t>SECTION 5: </a:t>
            </a:r>
            <a:br>
              <a:rPr lang="en-US" sz="2000" dirty="0">
                <a:solidFill>
                  <a:schemeClr val="tx1"/>
                </a:solidFill>
              </a:rPr>
            </a:br>
            <a:r>
              <a:rPr lang="en-US" sz="3600" dirty="0">
                <a:solidFill>
                  <a:schemeClr val="tx1"/>
                </a:solidFill>
              </a:rPr>
              <a:t>STRATEGIES TO PREVENT FURTHER ABUSE</a:t>
            </a:r>
          </a:p>
        </p:txBody>
      </p:sp>
      <p:sp>
        <p:nvSpPr>
          <p:cNvPr id="4" name="Slide Number Placeholder 3">
            <a:extLst>
              <a:ext uri="{FF2B5EF4-FFF2-40B4-BE49-F238E27FC236}">
                <a16:creationId xmlns:a16="http://schemas.microsoft.com/office/drawing/2014/main" id="{3A8C585C-A5BC-4591-9CD8-5A5E269F88C7}"/>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73137DE-5778-4973-8EC8-21DEEF19827C}" type="slidenum">
              <a:rPr kumimoji="0" lang="en-US" sz="825" b="0" i="0" u="none" strike="noStrike" kern="1200" cap="none" spc="0" normalizeH="0" baseline="0" noProof="0" smtClean="0">
                <a:ln>
                  <a:noFill/>
                </a:ln>
                <a:solidFill>
                  <a:prstClr val="white"/>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825" b="0" i="0" u="none" strike="noStrike" kern="1200" cap="none" spc="0" normalizeH="0" baseline="0" noProof="0" dirty="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3581470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789BFA-0EBC-43C8-92B2-93063A62C3E1}"/>
              </a:ext>
            </a:extLst>
          </p:cNvPr>
          <p:cNvSpPr>
            <a:spLocks noGrp="1"/>
          </p:cNvSpPr>
          <p:nvPr>
            <p:ph type="title"/>
          </p:nvPr>
        </p:nvSpPr>
        <p:spPr/>
        <p:txBody>
          <a:bodyPr/>
          <a:lstStyle/>
          <a:p>
            <a:r>
              <a:rPr lang="en-US" sz="2400" b="1" dirty="0">
                <a:effectLst/>
                <a:uFill>
                  <a:solidFill>
                    <a:srgbClr val="000000"/>
                  </a:solidFill>
                </a:uFill>
                <a:latin typeface="+mj-lt"/>
                <a:ea typeface="Times New Roman" panose="02020603050405020304" pitchFamily="18" charset="0"/>
                <a:cs typeface="Arial" panose="020B0604020202020204" pitchFamily="34" charset="0"/>
              </a:rPr>
              <a:t>STRATEGIES TO PREVENT FURTHER ABUSE</a:t>
            </a:r>
            <a:endParaRPr lang="en-US" sz="2400" dirty="0"/>
          </a:p>
        </p:txBody>
      </p:sp>
      <p:sp>
        <p:nvSpPr>
          <p:cNvPr id="2" name="Content Placeholder 1">
            <a:extLst>
              <a:ext uri="{FF2B5EF4-FFF2-40B4-BE49-F238E27FC236}">
                <a16:creationId xmlns:a16="http://schemas.microsoft.com/office/drawing/2014/main" id="{C002C6FC-4DF0-488F-A412-C57C53A6C964}"/>
              </a:ext>
            </a:extLst>
          </p:cNvPr>
          <p:cNvSpPr>
            <a:spLocks noGrp="1"/>
          </p:cNvSpPr>
          <p:nvPr>
            <p:ph idx="1"/>
          </p:nvPr>
        </p:nvSpPr>
        <p:spPr/>
        <p:txBody>
          <a:bodyPr>
            <a:normAutofit/>
          </a:bodyPr>
          <a:lstStyle/>
          <a:p>
            <a:pPr marL="0" marR="0" indent="0" algn="ctr">
              <a:spcBef>
                <a:spcPts val="0"/>
              </a:spcBef>
              <a:spcAft>
                <a:spcPts val="0"/>
              </a:spcAft>
              <a:buNone/>
            </a:pPr>
            <a:endParaRPr lang="en-US" sz="2400" dirty="0">
              <a:solidFill>
                <a:srgbClr val="000000"/>
              </a:solidFill>
              <a:effectLst/>
              <a:uFill>
                <a:solidFill>
                  <a:srgbClr val="000000"/>
                </a:solidFill>
              </a:uFill>
              <a:latin typeface="+mn-lt"/>
              <a:ea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sz="2400" dirty="0">
                <a:effectLst/>
                <a:uFill>
                  <a:solidFill>
                    <a:srgbClr val="000000"/>
                  </a:solidFill>
                </a:uFill>
                <a:latin typeface="+mn-lt"/>
                <a:ea typeface="Times New Roman" panose="02020603050405020304" pitchFamily="18" charset="0"/>
              </a:rPr>
              <a:t>Strong parent/child relationship </a:t>
            </a:r>
          </a:p>
          <a:p>
            <a:pPr marL="342900" marR="0" lvl="0" indent="-342900">
              <a:spcBef>
                <a:spcPts val="600"/>
              </a:spcBef>
              <a:spcAft>
                <a:spcPts val="600"/>
              </a:spcAft>
              <a:buFont typeface="Symbol" panose="05050102010706020507" pitchFamily="18" charset="2"/>
              <a:buChar char=""/>
            </a:pPr>
            <a:r>
              <a:rPr lang="en-US" sz="2400" dirty="0">
                <a:effectLst/>
                <a:uFill>
                  <a:solidFill>
                    <a:srgbClr val="000000"/>
                  </a:solidFill>
                </a:uFill>
                <a:latin typeface="+mn-lt"/>
                <a:ea typeface="Times New Roman" panose="02020603050405020304" pitchFamily="18" charset="0"/>
              </a:rPr>
              <a:t>Ongoing conversation</a:t>
            </a:r>
          </a:p>
          <a:p>
            <a:pPr marL="342900" marR="0" lvl="0" indent="-342900">
              <a:spcBef>
                <a:spcPts val="600"/>
              </a:spcBef>
              <a:spcAft>
                <a:spcPts val="600"/>
              </a:spcAft>
              <a:buFont typeface="Symbol" panose="05050102010706020507" pitchFamily="18" charset="2"/>
              <a:buChar char=""/>
            </a:pPr>
            <a:r>
              <a:rPr lang="en-US" sz="2400" dirty="0">
                <a:effectLst/>
                <a:uFill>
                  <a:solidFill>
                    <a:srgbClr val="000000"/>
                  </a:solidFill>
                </a:uFill>
                <a:latin typeface="+mn-lt"/>
                <a:ea typeface="Times New Roman" panose="02020603050405020304" pitchFamily="18" charset="0"/>
              </a:rPr>
              <a:t>Education about consent</a:t>
            </a:r>
            <a:r>
              <a:rPr lang="en-US" sz="2400" strike="sngStrike" dirty="0">
                <a:effectLst/>
                <a:uFill>
                  <a:solidFill>
                    <a:srgbClr val="000000"/>
                  </a:solidFill>
                </a:uFill>
                <a:latin typeface="+mn-lt"/>
                <a:ea typeface="Times New Roman" panose="02020603050405020304" pitchFamily="18" charset="0"/>
              </a:rPr>
              <a:t> </a:t>
            </a:r>
            <a:endParaRPr lang="en-US" sz="2400" dirty="0">
              <a:effectLst/>
              <a:uFill>
                <a:solidFill>
                  <a:srgbClr val="000000"/>
                </a:solidFill>
              </a:uFill>
              <a:latin typeface="+mn-lt"/>
              <a:ea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sz="2400" dirty="0">
                <a:effectLst/>
                <a:uFill>
                  <a:solidFill>
                    <a:srgbClr val="000000"/>
                  </a:solidFill>
                </a:uFill>
                <a:latin typeface="+mn-lt"/>
                <a:ea typeface="Times New Roman" panose="02020603050405020304" pitchFamily="18" charset="0"/>
              </a:rPr>
              <a:t>Vigilance about bedrooms, bathrooms, and touch</a:t>
            </a:r>
          </a:p>
          <a:p>
            <a:pPr marL="342900" marR="0" lvl="0" indent="-342900">
              <a:spcBef>
                <a:spcPts val="600"/>
              </a:spcBef>
              <a:spcAft>
                <a:spcPts val="600"/>
              </a:spcAft>
              <a:buFont typeface="Symbol" panose="05050102010706020507" pitchFamily="18" charset="2"/>
              <a:buChar char=""/>
            </a:pPr>
            <a:r>
              <a:rPr lang="en-US" sz="2400" dirty="0">
                <a:effectLst/>
                <a:uFill>
                  <a:solidFill>
                    <a:srgbClr val="000000"/>
                  </a:solidFill>
                </a:uFill>
                <a:latin typeface="+mn-lt"/>
                <a:ea typeface="Times New Roman" panose="02020603050405020304" pitchFamily="18" charset="0"/>
              </a:rPr>
              <a:t>Explicit reassurance about safety</a:t>
            </a:r>
            <a:endParaRPr lang="en-US" sz="2400" dirty="0">
              <a:uFill>
                <a:solidFill>
                  <a:srgbClr val="000000"/>
                </a:solidFill>
              </a:uFill>
              <a:latin typeface="+mn-lt"/>
              <a:ea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sz="2400" dirty="0">
                <a:effectLst/>
                <a:latin typeface="+mn-lt"/>
                <a:ea typeface="Times New Roman" panose="02020603050405020304" pitchFamily="18" charset="0"/>
              </a:rPr>
              <a:t>Safe sensory experiences</a:t>
            </a:r>
          </a:p>
          <a:p>
            <a:pPr marL="342900" marR="0" lvl="0" indent="-342900">
              <a:spcBef>
                <a:spcPts val="600"/>
              </a:spcBef>
              <a:spcAft>
                <a:spcPts val="600"/>
              </a:spcAft>
              <a:buFont typeface="Symbol" panose="05050102010706020507" pitchFamily="18" charset="2"/>
              <a:buChar char=""/>
            </a:pPr>
            <a:r>
              <a:rPr lang="en-US" sz="2400" dirty="0">
                <a:latin typeface="+mn-lt"/>
              </a:rPr>
              <a:t>Structure and House Rules that apply to everyone</a:t>
            </a:r>
          </a:p>
        </p:txBody>
      </p:sp>
      <p:sp>
        <p:nvSpPr>
          <p:cNvPr id="4" name="Slide Number Placeholder 3">
            <a:extLst>
              <a:ext uri="{FF2B5EF4-FFF2-40B4-BE49-F238E27FC236}">
                <a16:creationId xmlns:a16="http://schemas.microsoft.com/office/drawing/2014/main" id="{9E38EE07-7528-41F5-9601-14FABED834C9}"/>
              </a:ext>
            </a:extLst>
          </p:cNvPr>
          <p:cNvSpPr>
            <a:spLocks noGrp="1"/>
          </p:cNvSpPr>
          <p:nvPr>
            <p:ph type="sldNum" sz="quarter" idx="4"/>
          </p:nvPr>
        </p:nvSpPr>
        <p:spPr/>
        <p:txBody>
          <a:bodyPr/>
          <a:lstStyle/>
          <a:p>
            <a:fld id="{773137DE-5778-4973-8EC8-21DEEF19827C}" type="slidenum">
              <a:rPr lang="en-US" smtClean="0"/>
              <a:pPr/>
              <a:t>29</a:t>
            </a:fld>
            <a:endParaRPr lang="en-US" dirty="0"/>
          </a:p>
        </p:txBody>
      </p:sp>
    </p:spTree>
    <p:extLst>
      <p:ext uri="{BB962C8B-B14F-4D97-AF65-F5344CB8AC3E}">
        <p14:creationId xmlns:p14="http://schemas.microsoft.com/office/powerpoint/2010/main" val="304682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C8C085-9E27-4CE0-89CC-6F308F7DF5AF}"/>
              </a:ext>
            </a:extLst>
          </p:cNvPr>
          <p:cNvSpPr>
            <a:spLocks noGrp="1"/>
          </p:cNvSpPr>
          <p:nvPr>
            <p:ph type="title"/>
          </p:nvPr>
        </p:nvSpPr>
        <p:spPr/>
        <p:txBody>
          <a:bodyPr/>
          <a:lstStyle/>
          <a:p>
            <a:r>
              <a:rPr lang="en-US" sz="2400" dirty="0"/>
              <a:t>MATERIALS AND HANDOUTS</a:t>
            </a:r>
          </a:p>
        </p:txBody>
      </p:sp>
      <p:sp>
        <p:nvSpPr>
          <p:cNvPr id="13" name="Content Placeholder 12">
            <a:extLst>
              <a:ext uri="{FF2B5EF4-FFF2-40B4-BE49-F238E27FC236}">
                <a16:creationId xmlns:a16="http://schemas.microsoft.com/office/drawing/2014/main" id="{9F5A0D64-5AC4-D542-858F-99B287317715}"/>
              </a:ext>
            </a:extLst>
          </p:cNvPr>
          <p:cNvSpPr>
            <a:spLocks noGrp="1"/>
          </p:cNvSpPr>
          <p:nvPr>
            <p:ph idx="1"/>
          </p:nvPr>
        </p:nvSpPr>
        <p:spPr/>
        <p:txBody>
          <a:bodyPr/>
          <a:lstStyle/>
          <a:p>
            <a:r>
              <a:rPr lang="en-US" dirty="0"/>
              <a:t>See Notes view</a:t>
            </a:r>
          </a:p>
          <a:p>
            <a:endParaRPr lang="en-US" dirty="0"/>
          </a:p>
        </p:txBody>
      </p:sp>
      <p:sp>
        <p:nvSpPr>
          <p:cNvPr id="4" name="Slide Number Placeholder 3">
            <a:extLst>
              <a:ext uri="{FF2B5EF4-FFF2-40B4-BE49-F238E27FC236}">
                <a16:creationId xmlns:a16="http://schemas.microsoft.com/office/drawing/2014/main" id="{41995B79-2BD9-412E-88F2-5BC9A51B5ABC}"/>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3</a:t>
            </a:fld>
            <a:endParaRPr lang="en-US" dirty="0"/>
          </a:p>
        </p:txBody>
      </p:sp>
    </p:spTree>
    <p:extLst>
      <p:ext uri="{BB962C8B-B14F-4D97-AF65-F5344CB8AC3E}">
        <p14:creationId xmlns:p14="http://schemas.microsoft.com/office/powerpoint/2010/main" val="1188566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5FD30F-6B5C-4B36-A39E-21405E13C019}"/>
              </a:ext>
            </a:extLst>
          </p:cNvPr>
          <p:cNvSpPr>
            <a:spLocks noGrp="1"/>
          </p:cNvSpPr>
          <p:nvPr>
            <p:ph type="title"/>
          </p:nvPr>
        </p:nvSpPr>
        <p:spPr/>
        <p:txBody>
          <a:bodyPr/>
          <a:lstStyle/>
          <a:p>
            <a:r>
              <a:rPr lang="en-US" sz="2400" dirty="0"/>
              <a:t>Case Study: Matthew- age 6</a:t>
            </a:r>
          </a:p>
        </p:txBody>
      </p:sp>
      <p:sp>
        <p:nvSpPr>
          <p:cNvPr id="2" name="Content Placeholder 1">
            <a:extLst>
              <a:ext uri="{FF2B5EF4-FFF2-40B4-BE49-F238E27FC236}">
                <a16:creationId xmlns:a16="http://schemas.microsoft.com/office/drawing/2014/main" id="{A28390C6-DD9B-4D63-9E41-F81EBA4A86FF}"/>
              </a:ext>
            </a:extLst>
          </p:cNvPr>
          <p:cNvSpPr>
            <a:spLocks noGrp="1"/>
          </p:cNvSpPr>
          <p:nvPr>
            <p:ph idx="1"/>
          </p:nvPr>
        </p:nvSpPr>
        <p:spPr/>
        <p:txBody>
          <a:bodyPr>
            <a:noAutofit/>
          </a:bodyPr>
          <a:lstStyle/>
          <a:p>
            <a:pPr marL="34925" indent="0">
              <a:buNone/>
            </a:pPr>
            <a:r>
              <a:rPr lang="en-US" sz="2400" dirty="0">
                <a:latin typeface="+mn-lt"/>
              </a:rPr>
              <a:t>Matthew was exposed to sexual material since he was an infant. </a:t>
            </a:r>
            <a:r>
              <a:rPr lang="en-US" sz="2400" dirty="0">
                <a:effectLst/>
                <a:latin typeface="+mn-lt"/>
                <a:ea typeface="Calibri" panose="020F0502020204030204" pitchFamily="34" charset="0"/>
                <a:cs typeface="Times New Roman" panose="02020603050405020304" pitchFamily="18" charset="0"/>
              </a:rPr>
              <a:t>Adults in his family regularly had sex in front of him and/or watched pornographic videos. Matthew was removed from his parents at the age of 5. </a:t>
            </a:r>
            <a:endParaRPr lang="en-US" sz="2400" dirty="0">
              <a:latin typeface="+mn-lt"/>
              <a:ea typeface="Calibri" panose="020F0502020204030204" pitchFamily="34" charset="0"/>
              <a:cs typeface="Times New Roman" panose="02020603050405020304" pitchFamily="18" charset="0"/>
            </a:endParaRPr>
          </a:p>
          <a:p>
            <a:pPr marL="34925" indent="0">
              <a:buNone/>
            </a:pPr>
            <a:endParaRPr lang="en-US" sz="2400" dirty="0">
              <a:effectLst/>
              <a:latin typeface="+mn-lt"/>
              <a:ea typeface="Calibri" panose="020F0502020204030204" pitchFamily="34" charset="0"/>
              <a:cs typeface="Times New Roman" panose="02020603050405020304" pitchFamily="18" charset="0"/>
            </a:endParaRPr>
          </a:p>
          <a:p>
            <a:pPr marL="34925" indent="0">
              <a:buNone/>
            </a:pPr>
            <a:r>
              <a:rPr lang="en-US" sz="2400" dirty="0">
                <a:effectLst/>
                <a:latin typeface="+mn-lt"/>
                <a:ea typeface="Calibri" panose="020F0502020204030204" pitchFamily="34" charset="0"/>
                <a:cs typeface="Times New Roman" panose="02020603050405020304" pitchFamily="18" charset="0"/>
              </a:rPr>
              <a:t>One time, the parent who was fostering walked into the room and found Matthew totally naked and telling another child in the home who was about his age to touch his penis. When asked about this incident Matthew did not seem to understand the concern and stated that he was showing her what he had seen in a video. </a:t>
            </a:r>
            <a:endParaRPr lang="en-US" sz="2400" dirty="0">
              <a:latin typeface="+mn-lt"/>
            </a:endParaRPr>
          </a:p>
        </p:txBody>
      </p:sp>
      <p:sp>
        <p:nvSpPr>
          <p:cNvPr id="4" name="Slide Number Placeholder 3">
            <a:extLst>
              <a:ext uri="{FF2B5EF4-FFF2-40B4-BE49-F238E27FC236}">
                <a16:creationId xmlns:a16="http://schemas.microsoft.com/office/drawing/2014/main" id="{263D3C59-57F5-4F55-B57F-0328DC1660A7}"/>
              </a:ext>
            </a:extLst>
          </p:cNvPr>
          <p:cNvSpPr>
            <a:spLocks noGrp="1"/>
          </p:cNvSpPr>
          <p:nvPr>
            <p:ph type="sldNum" sz="quarter" idx="4"/>
          </p:nvPr>
        </p:nvSpPr>
        <p:spPr/>
        <p:txBody>
          <a:bodyPr/>
          <a:lstStyle/>
          <a:p>
            <a:fld id="{773137DE-5778-4973-8EC8-21DEEF19827C}" type="slidenum">
              <a:rPr lang="en-US" smtClean="0"/>
              <a:pPr/>
              <a:t>30</a:t>
            </a:fld>
            <a:endParaRPr lang="en-US" dirty="0"/>
          </a:p>
        </p:txBody>
      </p:sp>
    </p:spTree>
    <p:extLst>
      <p:ext uri="{BB962C8B-B14F-4D97-AF65-F5344CB8AC3E}">
        <p14:creationId xmlns:p14="http://schemas.microsoft.com/office/powerpoint/2010/main" val="2437306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4DCA01D-66B9-4FB7-85F8-A4DABEEFBF30}"/>
              </a:ext>
            </a:extLst>
          </p:cNvPr>
          <p:cNvSpPr>
            <a:spLocks noGrp="1"/>
          </p:cNvSpPr>
          <p:nvPr>
            <p:ph type="title"/>
          </p:nvPr>
        </p:nvSpPr>
        <p:spPr/>
        <p:txBody>
          <a:bodyPr/>
          <a:lstStyle/>
          <a:p>
            <a:r>
              <a:rPr lang="en-US" sz="3200" dirty="0"/>
              <a:t>WHAT ARE</a:t>
            </a:r>
            <a:br>
              <a:rPr lang="en-US" sz="3200" dirty="0"/>
            </a:br>
            <a:r>
              <a:rPr lang="en-US" sz="3200" dirty="0"/>
              <a:t>atypical SEXUAL BEHAVIORS?</a:t>
            </a:r>
            <a:endParaRPr lang="en-US" dirty="0"/>
          </a:p>
        </p:txBody>
      </p:sp>
      <p:sp>
        <p:nvSpPr>
          <p:cNvPr id="6" name="Content Placeholder 5">
            <a:extLst>
              <a:ext uri="{FF2B5EF4-FFF2-40B4-BE49-F238E27FC236}">
                <a16:creationId xmlns:a16="http://schemas.microsoft.com/office/drawing/2014/main" id="{27C6DCE3-F91B-4CB6-AC13-E305E006EAAC}"/>
              </a:ext>
            </a:extLst>
          </p:cNvPr>
          <p:cNvSpPr>
            <a:spLocks noGrp="1"/>
          </p:cNvSpPr>
          <p:nvPr>
            <p:ph sz="quarter" idx="10"/>
          </p:nvPr>
        </p:nvSpPr>
        <p:spPr>
          <a:xfrm>
            <a:off x="4872300" y="1553029"/>
            <a:ext cx="3741279" cy="4498148"/>
          </a:xfrm>
        </p:spPr>
        <p:txBody>
          <a:bodyPr>
            <a:normAutofit/>
          </a:bodyPr>
          <a:lstStyle/>
          <a:p>
            <a:pPr>
              <a:spcBef>
                <a:spcPts val="600"/>
              </a:spcBef>
              <a:spcAft>
                <a:spcPts val="600"/>
              </a:spcAft>
              <a:buFont typeface="Wingdings" pitchFamily="2" charset="2"/>
              <a:buChar char="§"/>
            </a:pPr>
            <a:r>
              <a:rPr lang="en-US" sz="2400" dirty="0"/>
              <a:t>Involve children of different ages or sizes</a:t>
            </a:r>
          </a:p>
          <a:p>
            <a:pPr>
              <a:spcBef>
                <a:spcPts val="600"/>
              </a:spcBef>
              <a:spcAft>
                <a:spcPts val="600"/>
              </a:spcAft>
              <a:buFont typeface="Wingdings" pitchFamily="2" charset="2"/>
              <a:buChar char="§"/>
            </a:pPr>
            <a:r>
              <a:rPr lang="en-US" sz="2400" dirty="0"/>
              <a:t>Is usually “secretive”</a:t>
            </a:r>
          </a:p>
          <a:p>
            <a:pPr>
              <a:spcBef>
                <a:spcPts val="600"/>
              </a:spcBef>
              <a:spcAft>
                <a:spcPts val="600"/>
              </a:spcAft>
              <a:buFont typeface="Wingdings" pitchFamily="2" charset="2"/>
              <a:buChar char="§"/>
            </a:pPr>
            <a:r>
              <a:rPr lang="en-US" sz="2400" dirty="0"/>
              <a:t>Has an aggressive or forceful quality</a:t>
            </a:r>
          </a:p>
          <a:p>
            <a:pPr>
              <a:spcBef>
                <a:spcPts val="600"/>
              </a:spcBef>
              <a:spcAft>
                <a:spcPts val="600"/>
              </a:spcAft>
              <a:buFont typeface="Wingdings" pitchFamily="2" charset="2"/>
              <a:buChar char="§"/>
            </a:pPr>
            <a:r>
              <a:rPr lang="en-US" sz="2400" dirty="0"/>
              <a:t>Can include compulsive, self-stimulating behavior</a:t>
            </a:r>
          </a:p>
        </p:txBody>
      </p:sp>
      <p:sp>
        <p:nvSpPr>
          <p:cNvPr id="4" name="Slide Number Placeholder 3">
            <a:extLst>
              <a:ext uri="{FF2B5EF4-FFF2-40B4-BE49-F238E27FC236}">
                <a16:creationId xmlns:a16="http://schemas.microsoft.com/office/drawing/2014/main" id="{E9D7EDDB-93A9-4153-B1DA-EE8B0FD4277E}"/>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73137DE-5778-4973-8EC8-21DEEF19827C}" type="slidenum">
              <a:rPr kumimoji="0" lang="en-US" sz="825" b="0" i="0" u="none" strike="noStrike" kern="1200" cap="none" spc="0" normalizeH="0" baseline="0" noProof="0" smtClean="0">
                <a:ln>
                  <a:noFill/>
                </a:ln>
                <a:solidFill>
                  <a:prstClr val="white"/>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825" b="0" i="0" u="none" strike="noStrike" kern="1200" cap="none" spc="0" normalizeH="0" baseline="0" noProof="0" dirty="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2418721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E0223C-F06D-470E-BB46-D7918694B8BF}"/>
              </a:ext>
            </a:extLst>
          </p:cNvPr>
          <p:cNvSpPr>
            <a:spLocks noGrp="1"/>
          </p:cNvSpPr>
          <p:nvPr>
            <p:ph type="title"/>
          </p:nvPr>
        </p:nvSpPr>
        <p:spPr/>
        <p:txBody>
          <a:bodyPr/>
          <a:lstStyle/>
          <a:p>
            <a:r>
              <a:rPr lang="en-US" sz="2400" dirty="0"/>
              <a:t>Managing Sexualized Behaviors</a:t>
            </a:r>
          </a:p>
        </p:txBody>
      </p:sp>
      <p:sp>
        <p:nvSpPr>
          <p:cNvPr id="2" name="Content Placeholder 1">
            <a:extLst>
              <a:ext uri="{FF2B5EF4-FFF2-40B4-BE49-F238E27FC236}">
                <a16:creationId xmlns:a16="http://schemas.microsoft.com/office/drawing/2014/main" id="{96C675D9-2E1D-407A-AD12-37CDD0008077}"/>
              </a:ext>
            </a:extLst>
          </p:cNvPr>
          <p:cNvSpPr>
            <a:spLocks noGrp="1"/>
          </p:cNvSpPr>
          <p:nvPr>
            <p:ph idx="1"/>
          </p:nvPr>
        </p:nvSpPr>
        <p:spPr>
          <a:xfrm>
            <a:off x="454246" y="1928305"/>
            <a:ext cx="8222762" cy="769441"/>
          </a:xfrm>
        </p:spPr>
        <p:txBody>
          <a:bodyPr wrap="square">
            <a:spAutoFit/>
          </a:bodyPr>
          <a:lstStyle/>
          <a:p>
            <a:r>
              <a:rPr lang="en-US" sz="2000" b="1" dirty="0"/>
              <a:t>Seek professional help.</a:t>
            </a:r>
          </a:p>
          <a:p>
            <a:r>
              <a:rPr lang="en-US" sz="2000" b="1" dirty="0"/>
              <a:t>Provide safety and supervision in your home</a:t>
            </a:r>
            <a:r>
              <a:rPr lang="en-US" sz="1800" b="1" dirty="0"/>
              <a:t>.</a:t>
            </a:r>
          </a:p>
        </p:txBody>
      </p:sp>
      <p:graphicFrame>
        <p:nvGraphicFramePr>
          <p:cNvPr id="5" name="Table 4">
            <a:extLst>
              <a:ext uri="{FF2B5EF4-FFF2-40B4-BE49-F238E27FC236}">
                <a16:creationId xmlns:a16="http://schemas.microsoft.com/office/drawing/2014/main" id="{7331B99C-1A75-BC43-B3DA-5D61EA981A24}"/>
              </a:ext>
            </a:extLst>
          </p:cNvPr>
          <p:cNvGraphicFramePr>
            <a:graphicFrameLocks noGrp="1"/>
          </p:cNvGraphicFramePr>
          <p:nvPr>
            <p:extLst>
              <p:ext uri="{D42A27DB-BD31-4B8C-83A1-F6EECF244321}">
                <p14:modId xmlns:p14="http://schemas.microsoft.com/office/powerpoint/2010/main" val="4141995202"/>
              </p:ext>
            </p:extLst>
          </p:nvPr>
        </p:nvGraphicFramePr>
        <p:xfrm>
          <a:off x="454246" y="2893453"/>
          <a:ext cx="8222762" cy="3408963"/>
        </p:xfrm>
        <a:graphic>
          <a:graphicData uri="http://schemas.openxmlformats.org/drawingml/2006/table">
            <a:tbl>
              <a:tblPr firstRow="1" bandRow="1">
                <a:tableStyleId>{3B4B98B0-60AC-42C2-AFA5-B58CD77FA1E5}</a:tableStyleId>
              </a:tblPr>
              <a:tblGrid>
                <a:gridCol w="4111381">
                  <a:extLst>
                    <a:ext uri="{9D8B030D-6E8A-4147-A177-3AD203B41FA5}">
                      <a16:colId xmlns:a16="http://schemas.microsoft.com/office/drawing/2014/main" val="330927083"/>
                    </a:ext>
                  </a:extLst>
                </a:gridCol>
                <a:gridCol w="4111381">
                  <a:extLst>
                    <a:ext uri="{9D8B030D-6E8A-4147-A177-3AD203B41FA5}">
                      <a16:colId xmlns:a16="http://schemas.microsoft.com/office/drawing/2014/main" val="4111311472"/>
                    </a:ext>
                  </a:extLst>
                </a:gridCol>
              </a:tblGrid>
              <a:tr h="638331">
                <a:tc gridSpan="2">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2000" dirty="0">
                          <a:solidFill>
                            <a:schemeClr val="bg1"/>
                          </a:solidFill>
                        </a:rPr>
                        <a:t>SPECIFIC TYPES OF SUPERVISION</a:t>
                      </a:r>
                      <a:endParaRPr lang="en-US" sz="2000" b="1" dirty="0">
                        <a:solidFill>
                          <a:schemeClr val="bg1"/>
                        </a:solidFill>
                      </a:endParaRPr>
                    </a:p>
                  </a:txBody>
                  <a:tcPr anchor="ctr">
                    <a:solidFill>
                      <a:srgbClr val="1F497D"/>
                    </a:solidFill>
                  </a:tcPr>
                </a:tc>
                <a:tc hMerge="1">
                  <a:txBody>
                    <a:bodyPr/>
                    <a:lstStyle/>
                    <a:p>
                      <a:endParaRPr lang="en-US" dirty="0"/>
                    </a:p>
                  </a:txBody>
                  <a:tcPr/>
                </a:tc>
                <a:extLst>
                  <a:ext uri="{0D108BD9-81ED-4DB2-BD59-A6C34878D82A}">
                    <a16:rowId xmlns:a16="http://schemas.microsoft.com/office/drawing/2014/main" val="3922623798"/>
                  </a:ext>
                </a:extLst>
              </a:tr>
              <a:tr h="2441504">
                <a:tc>
                  <a:txBody>
                    <a:bodyPr/>
                    <a:lstStyle/>
                    <a:p>
                      <a:pPr marL="285750" indent="-285750">
                        <a:lnSpc>
                          <a:spcPct val="90000"/>
                        </a:lnSpc>
                        <a:spcBef>
                          <a:spcPts val="600"/>
                        </a:spcBef>
                        <a:spcAft>
                          <a:spcPts val="600"/>
                        </a:spcAft>
                        <a:buClr>
                          <a:srgbClr val="C13521"/>
                        </a:buClr>
                        <a:buFont typeface="Wingdings" pitchFamily="2" charset="2"/>
                        <a:buChar char="§"/>
                      </a:pPr>
                      <a:r>
                        <a:rPr lang="en-US" sz="1800" dirty="0"/>
                        <a:t>Not leaving the child alone with other children</a:t>
                      </a:r>
                    </a:p>
                    <a:p>
                      <a:pPr marL="285750" indent="-285750">
                        <a:lnSpc>
                          <a:spcPct val="90000"/>
                        </a:lnSpc>
                        <a:spcBef>
                          <a:spcPts val="600"/>
                        </a:spcBef>
                        <a:spcAft>
                          <a:spcPts val="600"/>
                        </a:spcAft>
                        <a:buClr>
                          <a:srgbClr val="C13521"/>
                        </a:buClr>
                        <a:buFont typeface="Wingdings" pitchFamily="2" charset="2"/>
                        <a:buChar char="§"/>
                      </a:pPr>
                      <a:r>
                        <a:rPr lang="en-US" sz="1800" dirty="0"/>
                        <a:t>Not sharing bathroom time with other children</a:t>
                      </a:r>
                    </a:p>
                    <a:p>
                      <a:pPr marL="285750" indent="-285750">
                        <a:lnSpc>
                          <a:spcPct val="90000"/>
                        </a:lnSpc>
                        <a:spcBef>
                          <a:spcPts val="600"/>
                        </a:spcBef>
                        <a:spcAft>
                          <a:spcPts val="600"/>
                        </a:spcAft>
                        <a:buClr>
                          <a:srgbClr val="C13521"/>
                        </a:buClr>
                        <a:buFont typeface="Wingdings" pitchFamily="2" charset="2"/>
                        <a:buChar char="§"/>
                      </a:pPr>
                      <a:r>
                        <a:rPr lang="en-US" sz="1800" dirty="0"/>
                        <a:t>Not closing bedroom doors</a:t>
                      </a:r>
                    </a:p>
                    <a:p>
                      <a:pPr marL="285750" indent="-285750">
                        <a:lnSpc>
                          <a:spcPct val="90000"/>
                        </a:lnSpc>
                        <a:spcBef>
                          <a:spcPts val="600"/>
                        </a:spcBef>
                        <a:spcAft>
                          <a:spcPts val="600"/>
                        </a:spcAft>
                        <a:buClr>
                          <a:srgbClr val="C13521"/>
                        </a:buClr>
                        <a:buFont typeface="Wingdings" pitchFamily="2" charset="2"/>
                        <a:buChar char="§"/>
                      </a:pPr>
                      <a:r>
                        <a:rPr lang="en-US" sz="1800" dirty="0"/>
                        <a:t>Not sharing bedrooms</a:t>
                      </a:r>
                    </a:p>
                    <a:p>
                      <a:pPr marL="285750" indent="-285750">
                        <a:lnSpc>
                          <a:spcPct val="90000"/>
                        </a:lnSpc>
                        <a:spcBef>
                          <a:spcPts val="600"/>
                        </a:spcBef>
                        <a:spcAft>
                          <a:spcPts val="600"/>
                        </a:spcAft>
                        <a:buClr>
                          <a:srgbClr val="C13521"/>
                        </a:buClr>
                        <a:buFont typeface="Wingdings" pitchFamily="2" charset="2"/>
                        <a:buChar char="§"/>
                      </a:pPr>
                      <a:r>
                        <a:rPr lang="en-US" sz="1800" dirty="0"/>
                        <a:t>Not allowing children to stay up after parents go to bed</a:t>
                      </a:r>
                    </a:p>
                  </a:txBody>
                  <a:tcPr/>
                </a:tc>
                <a:tc>
                  <a:txBody>
                    <a:bodyPr/>
                    <a:lstStyle/>
                    <a:p>
                      <a:pPr marL="285750" indent="-285750">
                        <a:lnSpc>
                          <a:spcPct val="90000"/>
                        </a:lnSpc>
                        <a:spcBef>
                          <a:spcPts val="600"/>
                        </a:spcBef>
                        <a:spcAft>
                          <a:spcPts val="600"/>
                        </a:spcAft>
                        <a:buClr>
                          <a:srgbClr val="C13521"/>
                        </a:buClr>
                        <a:buFont typeface="Wingdings" pitchFamily="2" charset="2"/>
                        <a:buChar char="§"/>
                      </a:pPr>
                      <a:r>
                        <a:rPr lang="en-US" sz="1800" dirty="0"/>
                        <a:t>No sleepovers without adult supervision during sleep time</a:t>
                      </a:r>
                    </a:p>
                    <a:p>
                      <a:pPr marL="285750" indent="-285750">
                        <a:lnSpc>
                          <a:spcPct val="90000"/>
                        </a:lnSpc>
                        <a:spcBef>
                          <a:spcPts val="600"/>
                        </a:spcBef>
                        <a:spcAft>
                          <a:spcPts val="600"/>
                        </a:spcAft>
                        <a:buClr>
                          <a:srgbClr val="C13521"/>
                        </a:buClr>
                        <a:buFont typeface="Wingdings" pitchFamily="2" charset="2"/>
                        <a:buChar char="§"/>
                      </a:pPr>
                      <a:r>
                        <a:rPr lang="en-US" sz="1800" dirty="0"/>
                        <a:t>Open conversations about personal space and your personal body</a:t>
                      </a:r>
                    </a:p>
                    <a:p>
                      <a:pPr marL="285750" indent="-285750">
                        <a:lnSpc>
                          <a:spcPct val="90000"/>
                        </a:lnSpc>
                        <a:spcBef>
                          <a:spcPts val="600"/>
                        </a:spcBef>
                        <a:spcAft>
                          <a:spcPts val="600"/>
                        </a:spcAft>
                        <a:buClr>
                          <a:srgbClr val="C13521"/>
                        </a:buClr>
                        <a:buFont typeface="Wingdings" pitchFamily="2" charset="2"/>
                        <a:buChar char="§"/>
                      </a:pPr>
                      <a:r>
                        <a:rPr lang="en-US" sz="1800" dirty="0"/>
                        <a:t>Alarms on bedroom doors to ensure children are staying in their rooms at night</a:t>
                      </a:r>
                    </a:p>
                    <a:p>
                      <a:pPr marL="285750" indent="-285750">
                        <a:lnSpc>
                          <a:spcPct val="90000"/>
                        </a:lnSpc>
                        <a:spcBef>
                          <a:spcPts val="600"/>
                        </a:spcBef>
                        <a:spcAft>
                          <a:spcPts val="600"/>
                        </a:spcAft>
                        <a:buClr>
                          <a:srgbClr val="C13521"/>
                        </a:buClr>
                        <a:buFont typeface="Wingdings" pitchFamily="2" charset="2"/>
                        <a:buChar char="§"/>
                      </a:pPr>
                      <a:r>
                        <a:rPr lang="en-US" sz="1800" dirty="0"/>
                        <a:t>Talking to other children in the home about sexual safety</a:t>
                      </a:r>
                      <a:endParaRPr lang="en-US" sz="1600" dirty="0"/>
                    </a:p>
                  </a:txBody>
                  <a:tcPr/>
                </a:tc>
                <a:extLst>
                  <a:ext uri="{0D108BD9-81ED-4DB2-BD59-A6C34878D82A}">
                    <a16:rowId xmlns:a16="http://schemas.microsoft.com/office/drawing/2014/main" val="4218304908"/>
                  </a:ext>
                </a:extLst>
              </a:tr>
            </a:tbl>
          </a:graphicData>
        </a:graphic>
      </p:graphicFrame>
      <p:sp>
        <p:nvSpPr>
          <p:cNvPr id="4" name="Slide Number Placeholder 3">
            <a:extLst>
              <a:ext uri="{FF2B5EF4-FFF2-40B4-BE49-F238E27FC236}">
                <a16:creationId xmlns:a16="http://schemas.microsoft.com/office/drawing/2014/main" id="{EE35C964-F1B7-4DEA-AF91-6438F6D49972}"/>
              </a:ext>
            </a:extLst>
          </p:cNvPr>
          <p:cNvSpPr>
            <a:spLocks noGrp="1"/>
          </p:cNvSpPr>
          <p:nvPr>
            <p:ph type="sldNum" sz="quarter" idx="4"/>
          </p:nvPr>
        </p:nvSpPr>
        <p:spPr>
          <a:xfrm>
            <a:off x="8744552" y="6462558"/>
            <a:ext cx="321810" cy="240158"/>
          </a:xfrm>
        </p:spPr>
        <p:txBody>
          <a:bodyPr/>
          <a:lstStyle/>
          <a:p>
            <a:fld id="{773137DE-5778-4973-8EC8-21DEEF19827C}" type="slidenum">
              <a:rPr lang="en-US" smtClean="0"/>
              <a:pPr/>
              <a:t>32</a:t>
            </a:fld>
            <a:endParaRPr lang="en-US" dirty="0"/>
          </a:p>
        </p:txBody>
      </p:sp>
    </p:spTree>
    <p:extLst>
      <p:ext uri="{BB962C8B-B14F-4D97-AF65-F5344CB8AC3E}">
        <p14:creationId xmlns:p14="http://schemas.microsoft.com/office/powerpoint/2010/main" val="57022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145AB-C111-A92B-848C-D5C049A9EBA8}"/>
              </a:ext>
            </a:extLst>
          </p:cNvPr>
          <p:cNvSpPr>
            <a:spLocks noGrp="1"/>
          </p:cNvSpPr>
          <p:nvPr>
            <p:ph type="title"/>
          </p:nvPr>
        </p:nvSpPr>
        <p:spPr/>
        <p:txBody>
          <a:bodyPr/>
          <a:lstStyle/>
          <a:p>
            <a:pPr lvl="0">
              <a:defRPr/>
            </a:pPr>
            <a:r>
              <a:rPr lang="en-US" sz="2000" dirty="0">
                <a:solidFill>
                  <a:schemeClr val="tx1"/>
                </a:solidFill>
              </a:rPr>
              <a:t>SECTION 6: </a:t>
            </a:r>
            <a:br>
              <a:rPr lang="en-US" dirty="0">
                <a:solidFill>
                  <a:schemeClr val="tx1"/>
                </a:solidFill>
              </a:rPr>
            </a:br>
            <a:r>
              <a:rPr lang="en-US" sz="3600" dirty="0">
                <a:solidFill>
                  <a:schemeClr val="tx1"/>
                </a:solidFill>
              </a:rPr>
              <a:t>PROMOTING HEALTHY SEXUAL DEVELOPMENT</a:t>
            </a:r>
          </a:p>
        </p:txBody>
      </p:sp>
      <p:sp>
        <p:nvSpPr>
          <p:cNvPr id="4" name="Slide Number Placeholder 3">
            <a:extLst>
              <a:ext uri="{FF2B5EF4-FFF2-40B4-BE49-F238E27FC236}">
                <a16:creationId xmlns:a16="http://schemas.microsoft.com/office/drawing/2014/main" id="{3A8C585C-A5BC-4591-9CD8-5A5E269F88C7}"/>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73137DE-5778-4973-8EC8-21DEEF19827C}" type="slidenum">
              <a:rPr kumimoji="0" lang="en-US" sz="825" b="0" i="0" u="none" strike="noStrike" kern="1200" cap="none" spc="0" normalizeH="0" baseline="0" noProof="0" smtClean="0">
                <a:ln>
                  <a:noFill/>
                </a:ln>
                <a:solidFill>
                  <a:prstClr val="white"/>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825" b="0" i="0" u="none" strike="noStrike" kern="1200" cap="none" spc="0" normalizeH="0" baseline="0" noProof="0" dirty="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2928650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9E1A1E-BF54-D101-C696-453CB18FC093}"/>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2499"/>
          <a:stretch/>
        </p:blipFill>
        <p:spPr>
          <a:xfrm>
            <a:off x="466992" y="1732598"/>
            <a:ext cx="8210016" cy="4672966"/>
          </a:xfrm>
          <a:prstGeom prst="rect">
            <a:avLst/>
          </a:prstGeom>
        </p:spPr>
      </p:pic>
      <p:sp>
        <p:nvSpPr>
          <p:cNvPr id="3" name="Title 2">
            <a:extLst>
              <a:ext uri="{FF2B5EF4-FFF2-40B4-BE49-F238E27FC236}">
                <a16:creationId xmlns:a16="http://schemas.microsoft.com/office/drawing/2014/main" id="{557AEA14-F0FA-4CE9-B767-BD108C4458CF}"/>
              </a:ext>
            </a:extLst>
          </p:cNvPr>
          <p:cNvSpPr>
            <a:spLocks noGrp="1"/>
          </p:cNvSpPr>
          <p:nvPr>
            <p:ph type="title"/>
          </p:nvPr>
        </p:nvSpPr>
        <p:spPr/>
        <p:txBody>
          <a:bodyPr/>
          <a:lstStyle/>
          <a:p>
            <a:r>
              <a:rPr lang="en-US" sz="2400" dirty="0"/>
              <a:t>Promoting Healthy Sexual Development </a:t>
            </a:r>
          </a:p>
        </p:txBody>
      </p:sp>
      <p:sp>
        <p:nvSpPr>
          <p:cNvPr id="4" name="Slide Number Placeholder 3">
            <a:extLst>
              <a:ext uri="{FF2B5EF4-FFF2-40B4-BE49-F238E27FC236}">
                <a16:creationId xmlns:a16="http://schemas.microsoft.com/office/drawing/2014/main" id="{B7AA490D-970B-4917-8230-90D45475F463}"/>
              </a:ext>
            </a:extLst>
          </p:cNvPr>
          <p:cNvSpPr>
            <a:spLocks noGrp="1"/>
          </p:cNvSpPr>
          <p:nvPr>
            <p:ph type="sldNum" sz="quarter" idx="4"/>
          </p:nvPr>
        </p:nvSpPr>
        <p:spPr/>
        <p:txBody>
          <a:bodyPr/>
          <a:lstStyle/>
          <a:p>
            <a:fld id="{773137DE-5778-4973-8EC8-21DEEF19827C}" type="slidenum">
              <a:rPr lang="en-US" smtClean="0"/>
              <a:pPr/>
              <a:t>34</a:t>
            </a:fld>
            <a:endParaRPr lang="en-US" dirty="0"/>
          </a:p>
        </p:txBody>
      </p:sp>
    </p:spTree>
    <p:extLst>
      <p:ext uri="{BB962C8B-B14F-4D97-AF65-F5344CB8AC3E}">
        <p14:creationId xmlns:p14="http://schemas.microsoft.com/office/powerpoint/2010/main" val="4241826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622244-9058-4165-8620-0F9860BEA5C0}"/>
              </a:ext>
            </a:extLst>
          </p:cNvPr>
          <p:cNvSpPr>
            <a:spLocks noGrp="1"/>
          </p:cNvSpPr>
          <p:nvPr>
            <p:ph type="title"/>
          </p:nvPr>
        </p:nvSpPr>
        <p:spPr/>
        <p:txBody>
          <a:bodyPr/>
          <a:lstStyle/>
          <a:p>
            <a:r>
              <a:rPr lang="en-US" sz="2400" dirty="0"/>
              <a:t>	Conversations about sexuality</a:t>
            </a:r>
          </a:p>
        </p:txBody>
      </p:sp>
      <p:pic>
        <p:nvPicPr>
          <p:cNvPr id="6" name="Picture 5">
            <a:extLst>
              <a:ext uri="{FF2B5EF4-FFF2-40B4-BE49-F238E27FC236}">
                <a16:creationId xmlns:a16="http://schemas.microsoft.com/office/drawing/2014/main" id="{623CAFF8-4C59-A5D4-3C49-D0A8833F917A}"/>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879" r="18514"/>
          <a:stretch/>
        </p:blipFill>
        <p:spPr>
          <a:xfrm>
            <a:off x="4800600" y="1732598"/>
            <a:ext cx="3896617" cy="3782746"/>
          </a:xfrm>
          <a:prstGeom prst="rect">
            <a:avLst/>
          </a:prstGeom>
        </p:spPr>
      </p:pic>
      <p:sp>
        <p:nvSpPr>
          <p:cNvPr id="2" name="Content Placeholder 1">
            <a:extLst>
              <a:ext uri="{FF2B5EF4-FFF2-40B4-BE49-F238E27FC236}">
                <a16:creationId xmlns:a16="http://schemas.microsoft.com/office/drawing/2014/main" id="{0232A24A-4A64-4EB6-B3E6-3007E35EBD67}"/>
              </a:ext>
            </a:extLst>
          </p:cNvPr>
          <p:cNvSpPr>
            <a:spLocks noGrp="1"/>
          </p:cNvSpPr>
          <p:nvPr>
            <p:ph idx="1"/>
          </p:nvPr>
        </p:nvSpPr>
        <p:spPr>
          <a:xfrm>
            <a:off x="454246" y="1928305"/>
            <a:ext cx="4111383" cy="4477258"/>
          </a:xfrm>
        </p:spPr>
        <p:txBody>
          <a:bodyPr/>
          <a:lstStyle/>
          <a:p>
            <a:pPr>
              <a:spcAft>
                <a:spcPts val="600"/>
              </a:spcAft>
            </a:pPr>
            <a:r>
              <a:rPr lang="en-US" sz="2800" dirty="0"/>
              <a:t>Sexual Identity</a:t>
            </a:r>
          </a:p>
          <a:p>
            <a:pPr>
              <a:spcAft>
                <a:spcPts val="600"/>
              </a:spcAft>
            </a:pPr>
            <a:r>
              <a:rPr lang="en-US" sz="2800" dirty="0"/>
              <a:t>Boundaries and consent</a:t>
            </a:r>
          </a:p>
          <a:p>
            <a:pPr>
              <a:spcAft>
                <a:spcPts val="600"/>
              </a:spcAft>
            </a:pPr>
            <a:r>
              <a:rPr lang="en-US" sz="2800" dirty="0"/>
              <a:t>Vulnerability to exploitation</a:t>
            </a:r>
          </a:p>
          <a:p>
            <a:pPr>
              <a:spcAft>
                <a:spcPts val="600"/>
              </a:spcAft>
            </a:pPr>
            <a:r>
              <a:rPr lang="en-US" sz="2800" dirty="0"/>
              <a:t>Candid conversations</a:t>
            </a:r>
          </a:p>
          <a:p>
            <a:pPr>
              <a:spcAft>
                <a:spcPts val="600"/>
              </a:spcAft>
            </a:pPr>
            <a:r>
              <a:rPr lang="en-US" sz="2800" dirty="0"/>
              <a:t>Permission to say no</a:t>
            </a:r>
          </a:p>
          <a:p>
            <a:pPr marL="34925" indent="0">
              <a:buNone/>
            </a:pPr>
            <a:endParaRPr lang="en-US" sz="2400" dirty="0"/>
          </a:p>
          <a:p>
            <a:endParaRPr lang="en-US" dirty="0"/>
          </a:p>
        </p:txBody>
      </p:sp>
      <p:sp>
        <p:nvSpPr>
          <p:cNvPr id="4" name="Slide Number Placeholder 3">
            <a:extLst>
              <a:ext uri="{FF2B5EF4-FFF2-40B4-BE49-F238E27FC236}">
                <a16:creationId xmlns:a16="http://schemas.microsoft.com/office/drawing/2014/main" id="{2B8414F5-9BA1-4BE3-BBEE-52697E3145B6}"/>
              </a:ext>
            </a:extLst>
          </p:cNvPr>
          <p:cNvSpPr>
            <a:spLocks noGrp="1"/>
          </p:cNvSpPr>
          <p:nvPr>
            <p:ph type="sldNum" sz="quarter" idx="4"/>
          </p:nvPr>
        </p:nvSpPr>
        <p:spPr/>
        <p:txBody>
          <a:bodyPr/>
          <a:lstStyle/>
          <a:p>
            <a:fld id="{773137DE-5778-4973-8EC8-21DEEF19827C}" type="slidenum">
              <a:rPr lang="en-US" smtClean="0"/>
              <a:pPr/>
              <a:t>35</a:t>
            </a:fld>
            <a:endParaRPr lang="en-US" dirty="0"/>
          </a:p>
        </p:txBody>
      </p:sp>
    </p:spTree>
    <p:extLst>
      <p:ext uri="{BB962C8B-B14F-4D97-AF65-F5344CB8AC3E}">
        <p14:creationId xmlns:p14="http://schemas.microsoft.com/office/powerpoint/2010/main" val="144624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llustration of a light bulb.">
            <a:extLst>
              <a:ext uri="{FF2B5EF4-FFF2-40B4-BE49-F238E27FC236}">
                <a16:creationId xmlns:a16="http://schemas.microsoft.com/office/drawing/2014/main" id="{118AFD1B-A4E7-48D0-B25E-6C67C7E40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4056" y="1066800"/>
            <a:ext cx="2441090" cy="3051362"/>
          </a:xfrm>
          <a:prstGeom prst="rect">
            <a:avLst/>
          </a:prstGeom>
        </p:spPr>
      </p:pic>
      <p:sp>
        <p:nvSpPr>
          <p:cNvPr id="15" name="Title 14">
            <a:extLst>
              <a:ext uri="{FF2B5EF4-FFF2-40B4-BE49-F238E27FC236}">
                <a16:creationId xmlns:a16="http://schemas.microsoft.com/office/drawing/2014/main" id="{2F0F183D-40D9-4285-9AF4-3BFABD2E739A}"/>
              </a:ext>
            </a:extLst>
          </p:cNvPr>
          <p:cNvSpPr>
            <a:spLocks noGrp="1"/>
          </p:cNvSpPr>
          <p:nvPr>
            <p:ph type="title"/>
          </p:nvPr>
        </p:nvSpPr>
        <p:spPr>
          <a:xfrm>
            <a:off x="457201" y="3428999"/>
            <a:ext cx="4114800" cy="2971801"/>
          </a:xfrm>
        </p:spPr>
        <p:txBody>
          <a:bodyPr/>
          <a:lstStyle/>
          <a:p>
            <a:r>
              <a:rPr lang="en-US" sz="3200" dirty="0"/>
              <a:t>Reflection/ Relevance</a:t>
            </a:r>
          </a:p>
        </p:txBody>
      </p:sp>
      <p:sp>
        <p:nvSpPr>
          <p:cNvPr id="5" name="Content Placeholder 4">
            <a:extLst>
              <a:ext uri="{FF2B5EF4-FFF2-40B4-BE49-F238E27FC236}">
                <a16:creationId xmlns:a16="http://schemas.microsoft.com/office/drawing/2014/main" id="{542F402C-4A20-4C3F-A384-931F9EF326EA}"/>
              </a:ext>
            </a:extLst>
          </p:cNvPr>
          <p:cNvSpPr>
            <a:spLocks noGrp="1"/>
          </p:cNvSpPr>
          <p:nvPr>
            <p:ph sz="quarter" idx="10"/>
          </p:nvPr>
        </p:nvSpPr>
        <p:spPr>
          <a:xfrm>
            <a:off x="4872300" y="437448"/>
            <a:ext cx="3814500" cy="5948362"/>
          </a:xfrm>
        </p:spPr>
        <p:txBody>
          <a:bodyPr anchor="ctr">
            <a:noAutofit/>
          </a:bodyPr>
          <a:lstStyle/>
          <a:p>
            <a:pPr marL="406400" indent="-373063">
              <a:buNone/>
            </a:pPr>
            <a:r>
              <a:rPr lang="en-US" sz="2400" dirty="0"/>
              <a:t>1) Think about your childhood and how you were given messages about boundaries, protection of your body, and privacy. What were those messages?</a:t>
            </a:r>
          </a:p>
          <a:p>
            <a:pPr marL="406400" indent="-373063">
              <a:buNone/>
            </a:pPr>
            <a:r>
              <a:rPr lang="en-US" sz="2400" dirty="0"/>
              <a:t>2) Were they explicit messages or were they more subtle and delivered by example?</a:t>
            </a:r>
          </a:p>
          <a:p>
            <a:pPr marL="406400" indent="-373063">
              <a:buNone/>
            </a:pPr>
            <a:r>
              <a:rPr lang="en-US" sz="2400" dirty="0"/>
              <a:t>3) Is there anything about those messages that you would change for a child coming into your home?</a:t>
            </a:r>
          </a:p>
        </p:txBody>
      </p:sp>
      <p:sp>
        <p:nvSpPr>
          <p:cNvPr id="2" name="Slide Number Placeholder 1">
            <a:extLst>
              <a:ext uri="{FF2B5EF4-FFF2-40B4-BE49-F238E27FC236}">
                <a16:creationId xmlns:a16="http://schemas.microsoft.com/office/drawing/2014/main" id="{26C89170-9CCE-48AF-BF34-61F3F0C0FD64}"/>
              </a:ext>
            </a:extLst>
          </p:cNvPr>
          <p:cNvSpPr>
            <a:spLocks noGrp="1"/>
          </p:cNvSpPr>
          <p:nvPr>
            <p:ph type="sldNum" sz="quarter" idx="4"/>
          </p:nvPr>
        </p:nvSpPr>
        <p:spPr/>
        <p:txBody>
          <a:bodyPr/>
          <a:lstStyle/>
          <a:p>
            <a:fld id="{773137DE-5778-4973-8EC8-21DEEF19827C}" type="slidenum">
              <a:rPr lang="en-US" smtClean="0"/>
              <a:pPr/>
              <a:t>36</a:t>
            </a:fld>
            <a:endParaRPr lang="en-US" dirty="0"/>
          </a:p>
        </p:txBody>
      </p:sp>
    </p:spTree>
    <p:extLst>
      <p:ext uri="{BB962C8B-B14F-4D97-AF65-F5344CB8AC3E}">
        <p14:creationId xmlns:p14="http://schemas.microsoft.com/office/powerpoint/2010/main" val="35427689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EADC1-FAB8-CAEC-D4D8-F699E8044440}"/>
              </a:ext>
            </a:extLst>
          </p:cNvPr>
          <p:cNvSpPr>
            <a:spLocks noGrp="1"/>
          </p:cNvSpPr>
          <p:nvPr>
            <p:ph type="title"/>
          </p:nvPr>
        </p:nvSpPr>
        <p:spPr/>
        <p:txBody>
          <a:bodyPr/>
          <a:lstStyle/>
          <a:p>
            <a:r>
              <a:rPr lang="en-US" sz="2000" dirty="0">
                <a:solidFill>
                  <a:schemeClr val="tx1"/>
                </a:solidFill>
              </a:rPr>
              <a:t>SECTION 7: </a:t>
            </a:r>
            <a:br>
              <a:rPr lang="en-US" sz="3200" dirty="0">
                <a:solidFill>
                  <a:schemeClr val="tx1"/>
                </a:solidFill>
              </a:rPr>
            </a:br>
            <a:r>
              <a:rPr lang="en-US" sz="3600" cap="all" dirty="0">
                <a:solidFill>
                  <a:schemeClr val="tx1"/>
                </a:solidFill>
              </a:rPr>
              <a:t>WRAP-UP</a:t>
            </a:r>
            <a:endParaRPr lang="en-US" sz="3600" dirty="0">
              <a:solidFill>
                <a:schemeClr val="tx1"/>
              </a:solidFill>
            </a:endParaRPr>
          </a:p>
        </p:txBody>
      </p:sp>
      <p:sp>
        <p:nvSpPr>
          <p:cNvPr id="4" name="Slide Number Placeholder 3"/>
          <p:cNvSpPr>
            <a:spLocks noGrp="1"/>
          </p:cNvSpPr>
          <p:nvPr>
            <p:ph type="sldNum" sz="quarter" idx="4"/>
          </p:nvPr>
        </p:nvSpPr>
        <p:spPr/>
        <p:txBody>
          <a:bodyPr/>
          <a:lstStyle/>
          <a:p>
            <a:fld id="{773137DE-5778-4973-8EC8-21DEEF19827C}" type="slidenum">
              <a:rPr lang="en-US" smtClean="0"/>
              <a:pPr/>
              <a:t>37</a:t>
            </a:fld>
            <a:endParaRPr lang="en-US" dirty="0"/>
          </a:p>
        </p:txBody>
      </p:sp>
    </p:spTree>
    <p:extLst>
      <p:ext uri="{BB962C8B-B14F-4D97-AF65-F5344CB8AC3E}">
        <p14:creationId xmlns:p14="http://schemas.microsoft.com/office/powerpoint/2010/main" val="15039032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A8FB3B-3FB5-CF45-A2E4-4021F24F27EF}"/>
              </a:ext>
            </a:extLst>
          </p:cNvPr>
          <p:cNvSpPr>
            <a:spLocks noGrp="1"/>
          </p:cNvSpPr>
          <p:nvPr>
            <p:ph type="title"/>
          </p:nvPr>
        </p:nvSpPr>
        <p:spPr/>
        <p:txBody>
          <a:bodyPr/>
          <a:lstStyle/>
          <a:p>
            <a:r>
              <a:rPr lang="en-US" sz="2400" dirty="0"/>
              <a:t>LIFELONG Learning</a:t>
            </a:r>
          </a:p>
        </p:txBody>
      </p:sp>
      <p:sp>
        <p:nvSpPr>
          <p:cNvPr id="4" name="Slide Number Placeholder 3">
            <a:extLst>
              <a:ext uri="{FF2B5EF4-FFF2-40B4-BE49-F238E27FC236}">
                <a16:creationId xmlns:a16="http://schemas.microsoft.com/office/drawing/2014/main" id="{5C87BD12-4F2C-2142-9B80-70B422343104}"/>
              </a:ext>
            </a:extLst>
          </p:cNvPr>
          <p:cNvSpPr>
            <a:spLocks noGrp="1"/>
          </p:cNvSpPr>
          <p:nvPr>
            <p:ph type="sldNum" sz="quarter" idx="4"/>
          </p:nvPr>
        </p:nvSpPr>
        <p:spPr/>
        <p:txBody>
          <a:bodyPr/>
          <a:lstStyle/>
          <a:p>
            <a:fld id="{773137DE-5778-4973-8EC8-21DEEF19827C}" type="slidenum">
              <a:rPr lang="en-US" smtClean="0"/>
              <a:pPr/>
              <a:t>38</a:t>
            </a:fld>
            <a:endParaRPr lang="en-US" dirty="0"/>
          </a:p>
        </p:txBody>
      </p:sp>
      <p:pic>
        <p:nvPicPr>
          <p:cNvPr id="7" name="Picture 6" descr="Illustration of a bridge.">
            <a:extLst>
              <a:ext uri="{FF2B5EF4-FFF2-40B4-BE49-F238E27FC236}">
                <a16:creationId xmlns:a16="http://schemas.microsoft.com/office/drawing/2014/main" id="{58A44A47-8D7D-45B1-82E3-327EDE053E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32761"/>
            <a:ext cx="9144000" cy="4007519"/>
          </a:xfrm>
          <a:prstGeom prst="rect">
            <a:avLst/>
          </a:prstGeom>
        </p:spPr>
      </p:pic>
    </p:spTree>
    <p:extLst>
      <p:ext uri="{BB962C8B-B14F-4D97-AF65-F5344CB8AC3E}">
        <p14:creationId xmlns:p14="http://schemas.microsoft.com/office/powerpoint/2010/main" val="3669343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180038-C600-1E4B-963C-17E3E3253526}"/>
              </a:ext>
            </a:extLst>
          </p:cNvPr>
          <p:cNvSpPr>
            <a:spLocks noGrp="1"/>
          </p:cNvSpPr>
          <p:nvPr>
            <p:ph type="title" idx="4294967295"/>
          </p:nvPr>
        </p:nvSpPr>
        <p:spPr>
          <a:xfrm>
            <a:off x="0" y="550863"/>
            <a:ext cx="7721600" cy="1054100"/>
          </a:xfrm>
        </p:spPr>
        <p:txBody>
          <a:bodyPr/>
          <a:lstStyle/>
          <a:p>
            <a:r>
              <a:rPr lang="en-US" dirty="0"/>
              <a:t>Place holder for slide with Closing Quote</a:t>
            </a:r>
          </a:p>
        </p:txBody>
      </p:sp>
      <p:pic>
        <p:nvPicPr>
          <p:cNvPr id="6" name="Picture 5" descr="At the end of the day the most overwhelming key to a child's success is the positive involvement of parents. Jane D. Hull">
            <a:extLst>
              <a:ext uri="{FF2B5EF4-FFF2-40B4-BE49-F238E27FC236}">
                <a16:creationId xmlns:a16="http://schemas.microsoft.com/office/drawing/2014/main" id="{FF5BED03-5F18-6448-AD8F-566B0C7D03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02276"/>
            <a:ext cx="9143999" cy="7060276"/>
          </a:xfrm>
          <a:prstGeom prst="rect">
            <a:avLst/>
          </a:prstGeom>
        </p:spPr>
      </p:pic>
      <p:sp>
        <p:nvSpPr>
          <p:cNvPr id="2" name="Slide Number Placeholder 1">
            <a:extLst>
              <a:ext uri="{FF2B5EF4-FFF2-40B4-BE49-F238E27FC236}">
                <a16:creationId xmlns:a16="http://schemas.microsoft.com/office/drawing/2014/main" id="{622B21D7-CE69-E449-956C-BB065BCDD3F6}"/>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39</a:t>
            </a:fld>
            <a:endParaRPr lang="en-US" dirty="0"/>
          </a:p>
        </p:txBody>
      </p:sp>
    </p:spTree>
    <p:extLst>
      <p:ext uri="{BB962C8B-B14F-4D97-AF65-F5344CB8AC3E}">
        <p14:creationId xmlns:p14="http://schemas.microsoft.com/office/powerpoint/2010/main" val="2997146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771BD2-0C8F-EE4E-8E01-205D5A8F70CB}"/>
              </a:ext>
            </a:extLst>
          </p:cNvPr>
          <p:cNvSpPr>
            <a:spLocks noGrp="1"/>
          </p:cNvSpPr>
          <p:nvPr>
            <p:ph type="title"/>
          </p:nvPr>
        </p:nvSpPr>
        <p:spPr/>
        <p:txBody>
          <a:bodyPr/>
          <a:lstStyle/>
          <a:p>
            <a:r>
              <a:rPr lang="en-US" sz="2400" dirty="0"/>
              <a:t>Theme and competencies</a:t>
            </a:r>
          </a:p>
        </p:txBody>
      </p:sp>
      <p:sp>
        <p:nvSpPr>
          <p:cNvPr id="5" name="Content Placeholder 4">
            <a:extLst>
              <a:ext uri="{FF2B5EF4-FFF2-40B4-BE49-F238E27FC236}">
                <a16:creationId xmlns:a16="http://schemas.microsoft.com/office/drawing/2014/main" id="{9C90930B-07BC-A947-AE6B-90738DF1C4EA}"/>
              </a:ext>
            </a:extLst>
          </p:cNvPr>
          <p:cNvSpPr>
            <a:spLocks noGrp="1"/>
          </p:cNvSpPr>
          <p:nvPr>
            <p:ph idx="1"/>
          </p:nvPr>
        </p:nvSpPr>
        <p:spPr/>
        <p:txBody>
          <a:bodyPr/>
          <a:lstStyle/>
          <a:p>
            <a:r>
              <a:rPr lang="en-US" dirty="0"/>
              <a:t>See Notes view</a:t>
            </a:r>
          </a:p>
          <a:p>
            <a:endParaRPr lang="en-US" dirty="0"/>
          </a:p>
          <a:p>
            <a:r>
              <a:rPr lang="en-US" sz="1800" dirty="0"/>
              <a:t>Theme: Parenting the Child Who Has Experienced Sexual Trauma</a:t>
            </a:r>
          </a:p>
          <a:p>
            <a:endParaRPr lang="en-US" sz="1800" dirty="0"/>
          </a:p>
          <a:p>
            <a:r>
              <a:rPr lang="en-US" sz="1800" dirty="0"/>
              <a:t>Competencies: </a:t>
            </a:r>
          </a:p>
          <a:p>
            <a:pPr marL="34925" indent="0">
              <a:buNone/>
            </a:pPr>
            <a:endParaRPr lang="en-US" sz="1800" dirty="0"/>
          </a:p>
          <a:p>
            <a:pPr lvl="1">
              <a:buClr>
                <a:schemeClr val="tx2"/>
              </a:buClr>
              <a:buFont typeface="Arial" panose="020B0604020202020204" pitchFamily="34" charset="0"/>
              <a:buChar char="•"/>
            </a:pPr>
            <a:r>
              <a:rPr lang="en-US" sz="1800" dirty="0"/>
              <a:t>Participants will be able to recognize indicators of sexual trauma</a:t>
            </a:r>
          </a:p>
          <a:p>
            <a:pPr lvl="1">
              <a:buClr>
                <a:schemeClr val="tx2"/>
              </a:buClr>
              <a:buFont typeface="Arial" panose="020B0604020202020204" pitchFamily="34" charset="0"/>
              <a:buChar char="•"/>
            </a:pPr>
            <a:r>
              <a:rPr lang="en-US" sz="1800" dirty="0"/>
              <a:t>Participants will be able to create an environment that is emotionally and physically safe for children who have experienced sexual abuse</a:t>
            </a:r>
          </a:p>
          <a:p>
            <a:pPr lvl="1">
              <a:buClr>
                <a:schemeClr val="tx2"/>
              </a:buClr>
              <a:buFont typeface="Arial" panose="020B0604020202020204" pitchFamily="34" charset="0"/>
              <a:buChar char="•"/>
            </a:pPr>
            <a:r>
              <a:rPr lang="en-US" sz="1800" dirty="0"/>
              <a:t>Participants will learn strategies to prevent further abuse</a:t>
            </a:r>
          </a:p>
          <a:p>
            <a:pPr lvl="1">
              <a:buClr>
                <a:schemeClr val="tx2"/>
              </a:buClr>
              <a:buFont typeface="Arial" panose="020B0604020202020204" pitchFamily="34" charset="0"/>
              <a:buChar char="•"/>
            </a:pPr>
            <a:r>
              <a:rPr lang="en-US" sz="1800" dirty="0"/>
              <a:t>Participants will learn how to promote healthy sexual development</a:t>
            </a:r>
          </a:p>
          <a:p>
            <a:endParaRPr lang="en-US" dirty="0"/>
          </a:p>
        </p:txBody>
      </p:sp>
      <p:sp>
        <p:nvSpPr>
          <p:cNvPr id="4" name="Slide Number Placeholder 3">
            <a:extLst>
              <a:ext uri="{FF2B5EF4-FFF2-40B4-BE49-F238E27FC236}">
                <a16:creationId xmlns:a16="http://schemas.microsoft.com/office/drawing/2014/main" id="{A846AFFE-CA84-7141-A9A0-D42F105299FB}"/>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4</a:t>
            </a:fld>
            <a:endParaRPr lang="en-US" dirty="0"/>
          </a:p>
        </p:txBody>
      </p:sp>
    </p:spTree>
    <p:extLst>
      <p:ext uri="{BB962C8B-B14F-4D97-AF65-F5344CB8AC3E}">
        <p14:creationId xmlns:p14="http://schemas.microsoft.com/office/powerpoint/2010/main" val="31865008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C34D7A-2AFF-524E-90CA-007CD3D84147}"/>
              </a:ext>
            </a:extLst>
          </p:cNvPr>
          <p:cNvSpPr>
            <a:spLocks noGrp="1"/>
          </p:cNvSpPr>
          <p:nvPr>
            <p:ph type="title"/>
          </p:nvPr>
        </p:nvSpPr>
        <p:spPr/>
        <p:txBody>
          <a:bodyPr/>
          <a:lstStyle/>
          <a:p>
            <a:r>
              <a:rPr lang="en-US" dirty="0"/>
              <a:t>For more information, visit:</a:t>
            </a:r>
          </a:p>
        </p:txBody>
      </p:sp>
      <p:sp>
        <p:nvSpPr>
          <p:cNvPr id="2" name="Slide Number Placeholder 1">
            <a:extLst>
              <a:ext uri="{FF2B5EF4-FFF2-40B4-BE49-F238E27FC236}">
                <a16:creationId xmlns:a16="http://schemas.microsoft.com/office/drawing/2014/main" id="{B556948E-81E4-954A-B628-DAFD5F30CB56}"/>
              </a:ext>
            </a:extLst>
          </p:cNvPr>
          <p:cNvSpPr>
            <a:spLocks noGrp="1"/>
          </p:cNvSpPr>
          <p:nvPr>
            <p:ph type="sldNum" sz="quarter" idx="4294967295"/>
          </p:nvPr>
        </p:nvSpPr>
        <p:spPr>
          <a:xfrm>
            <a:off x="8743041" y="6456363"/>
            <a:ext cx="322262" cy="246062"/>
          </a:xfrm>
        </p:spPr>
        <p:txBody>
          <a:bodyPr/>
          <a:lstStyle/>
          <a:p>
            <a:fld id="{773137DE-5778-4973-8EC8-21DEEF19827C}" type="slidenum">
              <a:rPr lang="en-US" smtClean="0"/>
              <a:pPr/>
              <a:t>40</a:t>
            </a:fld>
            <a:endParaRPr lang="en-US" dirty="0"/>
          </a:p>
        </p:txBody>
      </p:sp>
    </p:spTree>
    <p:extLst>
      <p:ext uri="{BB962C8B-B14F-4D97-AF65-F5344CB8AC3E}">
        <p14:creationId xmlns:p14="http://schemas.microsoft.com/office/powerpoint/2010/main" val="19964673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F2EA2F-016C-C744-8A5E-4D9217FCB8AE}"/>
              </a:ext>
            </a:extLst>
          </p:cNvPr>
          <p:cNvSpPr>
            <a:spLocks noGrp="1"/>
          </p:cNvSpPr>
          <p:nvPr>
            <p:ph type="title" idx="4294967295"/>
          </p:nvPr>
        </p:nvSpPr>
        <p:spPr>
          <a:xfrm>
            <a:off x="420624" y="3429000"/>
            <a:ext cx="8302752" cy="95097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This curriculum was funded by the Children’s Bureau, Administration on Children, Youth, and Families, Administration for Children and Families, US Department of Health &amp; Human Services, under grant #90CO1132. The contents of this curriculum are solely the responsibility of the authors and do not necessarily represent the official views of the Children’s Bureau.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Children's Bureau logo.">
            <a:extLst>
              <a:ext uri="{FF2B5EF4-FFF2-40B4-BE49-F238E27FC236}">
                <a16:creationId xmlns:a16="http://schemas.microsoft.com/office/drawing/2014/main" id="{E1B9ABE4-5640-6048-AFC0-DD5714F9D5FE}"/>
              </a:ext>
            </a:extLst>
          </p:cNvPr>
          <p:cNvPicPr>
            <a:picLocks noChangeAspect="1"/>
          </p:cNvPicPr>
          <p:nvPr/>
        </p:nvPicPr>
        <p:blipFill>
          <a:blip r:embed="rId3"/>
          <a:stretch>
            <a:fillRect/>
          </a:stretch>
        </p:blipFill>
        <p:spPr>
          <a:xfrm>
            <a:off x="3556494" y="4704521"/>
            <a:ext cx="2031011" cy="499147"/>
          </a:xfrm>
          <a:prstGeom prst="rect">
            <a:avLst/>
          </a:prstGeom>
        </p:spPr>
      </p:pic>
      <p:sp>
        <p:nvSpPr>
          <p:cNvPr id="2" name="Slide Number Placeholder 1">
            <a:extLst>
              <a:ext uri="{FF2B5EF4-FFF2-40B4-BE49-F238E27FC236}">
                <a16:creationId xmlns:a16="http://schemas.microsoft.com/office/drawing/2014/main" id="{0EB19414-7594-F143-A600-5D83EA76EA72}"/>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41</a:t>
            </a:fld>
            <a:endParaRPr lang="en-US" dirty="0"/>
          </a:p>
        </p:txBody>
      </p:sp>
    </p:spTree>
    <p:extLst>
      <p:ext uri="{BB962C8B-B14F-4D97-AF65-F5344CB8AC3E}">
        <p14:creationId xmlns:p14="http://schemas.microsoft.com/office/powerpoint/2010/main" val="2760614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C8C085-9E27-4CE0-89CC-6F308F7DF5AF}"/>
              </a:ext>
            </a:extLst>
          </p:cNvPr>
          <p:cNvSpPr>
            <a:spLocks noGrp="1"/>
          </p:cNvSpPr>
          <p:nvPr>
            <p:ph type="title"/>
          </p:nvPr>
        </p:nvSpPr>
        <p:spPr/>
        <p:txBody>
          <a:bodyPr/>
          <a:lstStyle/>
          <a:p>
            <a:r>
              <a:rPr lang="en-US" dirty="0"/>
              <a:t>Suggested agenda</a:t>
            </a:r>
          </a:p>
        </p:txBody>
      </p:sp>
      <p:sp>
        <p:nvSpPr>
          <p:cNvPr id="4" name="Slide Number Placeholder 3">
            <a:extLst>
              <a:ext uri="{FF2B5EF4-FFF2-40B4-BE49-F238E27FC236}">
                <a16:creationId xmlns:a16="http://schemas.microsoft.com/office/drawing/2014/main" id="{41995B79-2BD9-412E-88F2-5BC9A51B5ABC}"/>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5</a:t>
            </a:fld>
            <a:endParaRPr lang="en-US" dirty="0"/>
          </a:p>
        </p:txBody>
      </p:sp>
      <p:sp>
        <p:nvSpPr>
          <p:cNvPr id="6" name="Content Placeholder 5">
            <a:extLst>
              <a:ext uri="{FF2B5EF4-FFF2-40B4-BE49-F238E27FC236}">
                <a16:creationId xmlns:a16="http://schemas.microsoft.com/office/drawing/2014/main" id="{8CF98CA5-B323-504A-A3E0-D338BAC8D6D3}"/>
              </a:ext>
              <a:ext uri="{C183D7F6-B498-43B3-948B-1728B52AA6E4}">
                <adec:decorative xmlns:adec="http://schemas.microsoft.com/office/drawing/2017/decorative" val="1"/>
              </a:ext>
            </a:extLst>
          </p:cNvPr>
          <p:cNvSpPr>
            <a:spLocks noGrp="1"/>
          </p:cNvSpPr>
          <p:nvPr>
            <p:ph idx="1"/>
          </p:nvPr>
        </p:nvSpPr>
        <p:spPr/>
        <p:txBody>
          <a:bodyPr>
            <a:normAutofit/>
          </a:bodyPr>
          <a:lstStyle/>
          <a:p>
            <a:endParaRPr kumimoji="0" lang="en-US" sz="2400" i="0" u="none" strike="noStrike" kern="1200" cap="none" spc="113" normalizeH="0" baseline="0" noProof="0" dirty="0">
              <a:ln>
                <a:noFill/>
              </a:ln>
              <a:solidFill>
                <a:srgbClr val="183250"/>
              </a:solidFill>
              <a:effectLst/>
              <a:uLnTx/>
              <a:uFillTx/>
              <a:latin typeface="+mn-lt"/>
              <a:ea typeface="+mj-ea"/>
            </a:endParaRPr>
          </a:p>
          <a:p>
            <a:endParaRPr lang="en-US" sz="2400" spc="113" dirty="0">
              <a:solidFill>
                <a:srgbClr val="183250"/>
              </a:solidFill>
              <a:latin typeface="+mn-lt"/>
              <a:ea typeface="+mj-ea"/>
            </a:endParaRPr>
          </a:p>
          <a:p>
            <a:endParaRPr lang="en-US" sz="2400" dirty="0">
              <a:latin typeface="+mn-lt"/>
            </a:endParaRPr>
          </a:p>
          <a:p>
            <a:endParaRPr lang="en-US" sz="2400" dirty="0">
              <a:latin typeface="+mn-lt"/>
            </a:endParaRPr>
          </a:p>
          <a:p>
            <a:endParaRPr lang="en-US" dirty="0"/>
          </a:p>
          <a:p>
            <a:endParaRPr lang="en-US" dirty="0"/>
          </a:p>
        </p:txBody>
      </p:sp>
    </p:spTree>
    <p:extLst>
      <p:ext uri="{BB962C8B-B14F-4D97-AF65-F5344CB8AC3E}">
        <p14:creationId xmlns:p14="http://schemas.microsoft.com/office/powerpoint/2010/main" val="1273427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36B5F6-CFB8-0947-9379-2E01797E83AB}"/>
              </a:ext>
            </a:extLst>
          </p:cNvPr>
          <p:cNvSpPr>
            <a:spLocks noGrp="1"/>
          </p:cNvSpPr>
          <p:nvPr>
            <p:ph type="title" idx="4294967295"/>
          </p:nvPr>
        </p:nvSpPr>
        <p:spPr>
          <a:xfrm>
            <a:off x="279133" y="416110"/>
            <a:ext cx="8566484" cy="746365"/>
          </a:xfrm>
        </p:spPr>
        <p:txBody>
          <a:bodyPr/>
          <a:lstStyle/>
          <a:p>
            <a:r>
              <a:rPr lang="en-US" sz="1800" dirty="0">
                <a:solidFill>
                  <a:srgbClr val="183250"/>
                </a:solidFill>
              </a:rPr>
              <a:t>Welcome to the national training and Development Curriculum for foster and adoptive parents</a:t>
            </a:r>
          </a:p>
        </p:txBody>
      </p:sp>
      <p:pic>
        <p:nvPicPr>
          <p:cNvPr id="8" name="Picture 7" descr="The NTDC Color Wheel of Emotions graphic showing the following -&#10;Yellow - Light, energetic, happy.&#10;Green - Hopeful, Inspired.&#10;Blue - Worried, Nervous, Preoccupied.&#10;Purple - Curious, Eager to Learn.&#10;Pink - Relaxed, Satisfied.&#10;Gray - Tired, Overstretched.&#10;White - Sad.&#10;Red - Angry, About to Blow, Totally Stressed Out.&#10;Orange - Annoyed, Frustrated, Irritated.">
            <a:extLst>
              <a:ext uri="{FF2B5EF4-FFF2-40B4-BE49-F238E27FC236}">
                <a16:creationId xmlns:a16="http://schemas.microsoft.com/office/drawing/2014/main" id="{65167066-2AD9-F7C3-E48C-4DDE8751EE6D}"/>
              </a:ext>
            </a:extLst>
          </p:cNvPr>
          <p:cNvPicPr>
            <a:picLocks noChangeAspect="1"/>
          </p:cNvPicPr>
          <p:nvPr/>
        </p:nvPicPr>
        <p:blipFill>
          <a:blip r:embed="rId3"/>
          <a:stretch>
            <a:fillRect/>
          </a:stretch>
        </p:blipFill>
        <p:spPr>
          <a:xfrm>
            <a:off x="913359" y="1454049"/>
            <a:ext cx="7317281" cy="4711433"/>
          </a:xfrm>
          <a:prstGeom prst="rect">
            <a:avLst/>
          </a:prstGeom>
        </p:spPr>
      </p:pic>
      <p:sp>
        <p:nvSpPr>
          <p:cNvPr id="2" name="Slide Number Placeholder 1">
            <a:extLst>
              <a:ext uri="{FF2B5EF4-FFF2-40B4-BE49-F238E27FC236}">
                <a16:creationId xmlns:a16="http://schemas.microsoft.com/office/drawing/2014/main" id="{5CCFF54E-B8E5-CD4D-B3BD-7297B9519D41}"/>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6</a:t>
            </a:fld>
            <a:endParaRPr lang="en-US" dirty="0"/>
          </a:p>
        </p:txBody>
      </p:sp>
    </p:spTree>
    <p:extLst>
      <p:ext uri="{BB962C8B-B14F-4D97-AF65-F5344CB8AC3E}">
        <p14:creationId xmlns:p14="http://schemas.microsoft.com/office/powerpoint/2010/main" val="4218203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8">
            <a:extLst>
              <a:ext uri="{FF2B5EF4-FFF2-40B4-BE49-F238E27FC236}">
                <a16:creationId xmlns:a16="http://schemas.microsoft.com/office/drawing/2014/main" id="{12759612-B98A-1B41-9E2D-1170FA016D45}"/>
              </a:ext>
            </a:extLst>
          </p:cNvPr>
          <p:cNvSpPr txBox="1">
            <a:spLocks noGrp="1"/>
          </p:cNvSpPr>
          <p:nvPr>
            <p:ph type="title" idx="4294967295"/>
          </p:nvPr>
        </p:nvSpPr>
        <p:spPr>
          <a:xfrm>
            <a:off x="1299916" y="2489890"/>
            <a:ext cx="7772400" cy="15636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685766" rtl="0" eaLnBrk="1" latinLnBrk="0" hangingPunct="1">
              <a:spcBef>
                <a:spcPct val="0"/>
              </a:spcBef>
              <a:buNone/>
              <a:defRPr sz="3150" kern="1200" cap="all" spc="113" baseline="0">
                <a:ln>
                  <a:noFill/>
                </a:ln>
                <a:solidFill>
                  <a:schemeClr val="bg1"/>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113" normalizeH="0" baseline="0" noProof="0" dirty="0">
                <a:ln>
                  <a:noFill/>
                </a:ln>
                <a:solidFill>
                  <a:schemeClr val="bg1"/>
                </a:solidFill>
                <a:effectLst/>
                <a:uLnTx/>
                <a:uFillTx/>
                <a:latin typeface="Arial Rounded MT Bold" panose="020F0704030504030204" pitchFamily="34" charset="77"/>
                <a:ea typeface="+mj-ea"/>
                <a:cs typeface="Arial Rounded MT Bold"/>
              </a:rPr>
              <a:t>Parenting a child with a history of sexual trauma</a:t>
            </a:r>
            <a:endParaRPr kumimoji="0" lang="en-US" sz="3200" b="0" i="0" u="none" strike="noStrike" kern="1200" cap="all" spc="113" normalizeH="0" baseline="0" noProof="0" dirty="0">
              <a:ln>
                <a:noFill/>
              </a:ln>
              <a:solidFill>
                <a:schemeClr val="bg1"/>
              </a:solidFill>
              <a:effectLst/>
              <a:uLnTx/>
              <a:uFillTx/>
              <a:latin typeface="Arial Rounded MT Bold"/>
              <a:ea typeface="+mj-ea"/>
              <a:cs typeface="Arial Rounded MT Bold"/>
            </a:endParaRPr>
          </a:p>
        </p:txBody>
      </p:sp>
      <p:sp>
        <p:nvSpPr>
          <p:cNvPr id="9" name="Subtitle 6">
            <a:extLst>
              <a:ext uri="{FF2B5EF4-FFF2-40B4-BE49-F238E27FC236}">
                <a16:creationId xmlns:a16="http://schemas.microsoft.com/office/drawing/2014/main" id="{148AA3E3-F55E-0C4D-B76D-A6DF9A02B21B}"/>
              </a:ext>
            </a:extLst>
          </p:cNvPr>
          <p:cNvSpPr txBox="1">
            <a:spLocks/>
          </p:cNvSpPr>
          <p:nvPr/>
        </p:nvSpPr>
        <p:spPr>
          <a:xfrm>
            <a:off x="1421411" y="4517136"/>
            <a:ext cx="4143828" cy="411480"/>
          </a:xfrm>
          <a:prstGeom prst="rect">
            <a:avLst/>
          </a:prstGeom>
        </p:spPr>
        <p:txBody>
          <a:bodyPr vert="horz" lIns="0" tIns="0" rIns="0" bIns="0" rtlCol="0" anchor="t" anchorCtr="0">
            <a:normAutofit/>
          </a:bodyPr>
          <a:lstStyle>
            <a:lvl1pPr marL="0" indent="0" algn="l" defTabSz="685766" rtl="0" eaLnBrk="1" latinLnBrk="0" hangingPunct="1">
              <a:spcBef>
                <a:spcPts val="0"/>
              </a:spcBef>
              <a:buClr>
                <a:schemeClr val="accent1"/>
              </a:buClr>
              <a:buFont typeface="Wingdings 2" pitchFamily="18" charset="2"/>
              <a:buNone/>
              <a:defRPr sz="1425" kern="1200" spc="0" baseline="0">
                <a:solidFill>
                  <a:srgbClr val="C13521"/>
                </a:solidFill>
                <a:latin typeface="Arial"/>
                <a:ea typeface="+mn-ea"/>
                <a:cs typeface="Arial"/>
              </a:defRPr>
            </a:lvl1pPr>
            <a:lvl2pPr marL="342884" indent="0" algn="ctr" defTabSz="685766" rtl="0" eaLnBrk="1" latinLnBrk="0" hangingPunct="1">
              <a:spcBef>
                <a:spcPct val="20000"/>
              </a:spcBef>
              <a:buClr>
                <a:schemeClr val="accent2"/>
              </a:buClr>
              <a:buFont typeface="Wingdings" pitchFamily="2" charset="2"/>
              <a:buNone/>
              <a:defRPr sz="1350" kern="1200" spc="0" baseline="0">
                <a:solidFill>
                  <a:schemeClr val="tx1">
                    <a:tint val="75000"/>
                  </a:schemeClr>
                </a:solidFill>
                <a:latin typeface="Arial"/>
                <a:ea typeface="+mn-ea"/>
                <a:cs typeface="Arial"/>
              </a:defRPr>
            </a:lvl2pPr>
            <a:lvl3pPr marL="685766" indent="0" algn="ctr" defTabSz="685766" rtl="0" eaLnBrk="1" latinLnBrk="0" hangingPunct="1">
              <a:spcBef>
                <a:spcPct val="20000"/>
              </a:spcBef>
              <a:buClr>
                <a:schemeClr val="accent3"/>
              </a:buClr>
              <a:buFont typeface="Wingdings" pitchFamily="2" charset="2"/>
              <a:buNone/>
              <a:defRPr sz="1200" kern="1200" spc="0" baseline="0">
                <a:solidFill>
                  <a:schemeClr val="tx1">
                    <a:tint val="75000"/>
                  </a:schemeClr>
                </a:solidFill>
                <a:latin typeface="Arial"/>
                <a:ea typeface="+mn-ea"/>
                <a:cs typeface="Arial"/>
              </a:defRPr>
            </a:lvl3pPr>
            <a:lvl4pPr marL="1028649" indent="0" algn="ctr" defTabSz="685766" rtl="0" eaLnBrk="1" latinLnBrk="0" hangingPunct="1">
              <a:spcBef>
                <a:spcPct val="20000"/>
              </a:spcBef>
              <a:buClr>
                <a:schemeClr val="accent4"/>
              </a:buClr>
              <a:buFont typeface="Wingdings" pitchFamily="2" charset="2"/>
              <a:buNone/>
              <a:defRPr sz="1050" kern="1200" baseline="0">
                <a:solidFill>
                  <a:schemeClr val="tx1">
                    <a:tint val="75000"/>
                  </a:schemeClr>
                </a:solidFill>
                <a:latin typeface="Arial"/>
                <a:ea typeface="+mn-ea"/>
                <a:cs typeface="Arial"/>
              </a:defRPr>
            </a:lvl4pPr>
            <a:lvl5pPr marL="1371532" indent="0" algn="ctr" defTabSz="685766" rtl="0" eaLnBrk="1" latinLnBrk="0" hangingPunct="1">
              <a:spcBef>
                <a:spcPct val="20000"/>
              </a:spcBef>
              <a:buClr>
                <a:schemeClr val="accent6"/>
              </a:buClr>
              <a:buFont typeface="Wingdings" pitchFamily="2" charset="2"/>
              <a:buNone/>
              <a:defRPr sz="975" kern="1200" spc="0" baseline="0">
                <a:solidFill>
                  <a:schemeClr val="tx1">
                    <a:tint val="75000"/>
                  </a:schemeClr>
                </a:solidFill>
                <a:latin typeface="Arial"/>
                <a:ea typeface="+mn-ea"/>
                <a:cs typeface="Arial"/>
              </a:defRPr>
            </a:lvl5pPr>
            <a:lvl6pPr marL="1714415" indent="0" algn="ctr" defTabSz="685766" rtl="0" eaLnBrk="1" latinLnBrk="0" hangingPunct="1">
              <a:spcBef>
                <a:spcPct val="20000"/>
              </a:spcBef>
              <a:buClr>
                <a:schemeClr val="accent1"/>
              </a:buClr>
              <a:buFont typeface="Wingdings" pitchFamily="2" charset="2"/>
              <a:buNone/>
              <a:defRPr sz="900" kern="1200">
                <a:solidFill>
                  <a:schemeClr val="tx1">
                    <a:tint val="75000"/>
                  </a:schemeClr>
                </a:solidFill>
                <a:latin typeface="+mn-lt"/>
                <a:ea typeface="+mn-ea"/>
                <a:cs typeface="+mn-cs"/>
              </a:defRPr>
            </a:lvl6pPr>
            <a:lvl7pPr marL="2057297" indent="0" algn="ctr" defTabSz="685766" rtl="0" eaLnBrk="1" latinLnBrk="0" hangingPunct="1">
              <a:spcBef>
                <a:spcPct val="20000"/>
              </a:spcBef>
              <a:buClr>
                <a:schemeClr val="accent2"/>
              </a:buClr>
              <a:buFont typeface="Wingdings" pitchFamily="2" charset="2"/>
              <a:buNone/>
              <a:defRPr sz="900" kern="1200">
                <a:solidFill>
                  <a:schemeClr val="tx1">
                    <a:tint val="75000"/>
                  </a:schemeClr>
                </a:solidFill>
                <a:latin typeface="+mn-lt"/>
                <a:ea typeface="+mn-ea"/>
                <a:cs typeface="+mn-cs"/>
              </a:defRPr>
            </a:lvl7pPr>
            <a:lvl8pPr marL="2400180" indent="0" algn="ctr" defTabSz="685766" rtl="0" eaLnBrk="1" latinLnBrk="0" hangingPunct="1">
              <a:spcBef>
                <a:spcPct val="20000"/>
              </a:spcBef>
              <a:buClr>
                <a:schemeClr val="accent3"/>
              </a:buClr>
              <a:buFont typeface="Wingdings" pitchFamily="2" charset="2"/>
              <a:buNone/>
              <a:defRPr sz="900" kern="1200">
                <a:solidFill>
                  <a:schemeClr val="tx1">
                    <a:tint val="75000"/>
                  </a:schemeClr>
                </a:solidFill>
                <a:latin typeface="+mn-lt"/>
                <a:ea typeface="+mn-ea"/>
                <a:cs typeface="+mn-cs"/>
              </a:defRPr>
            </a:lvl8pPr>
            <a:lvl9pPr marL="2743064" indent="0" algn="ctr" defTabSz="685766" rtl="0" eaLnBrk="1" latinLnBrk="0" hangingPunct="1">
              <a:spcBef>
                <a:spcPct val="20000"/>
              </a:spcBef>
              <a:buClr>
                <a:schemeClr val="accent5"/>
              </a:buClr>
              <a:buFont typeface="Wingdings" pitchFamily="2" charset="2"/>
              <a:buNone/>
              <a:defRPr sz="900" kern="1200">
                <a:solidFill>
                  <a:schemeClr val="tx1">
                    <a:tint val="75000"/>
                  </a:schemeClr>
                </a:solidFill>
                <a:latin typeface="+mn-lt"/>
                <a:ea typeface="+mn-ea"/>
                <a:cs typeface="+mn-cs"/>
              </a:defRPr>
            </a:lvl9pPr>
          </a:lstStyle>
          <a:p>
            <a:r>
              <a:rPr lang="en-US" dirty="0">
                <a:solidFill>
                  <a:schemeClr val="bg1"/>
                </a:solidFill>
              </a:rPr>
              <a:t> January 2022</a:t>
            </a:r>
          </a:p>
        </p:txBody>
      </p:sp>
      <p:sp>
        <p:nvSpPr>
          <p:cNvPr id="4" name="Slide Number Placeholder 3">
            <a:extLst>
              <a:ext uri="{FF2B5EF4-FFF2-40B4-BE49-F238E27FC236}">
                <a16:creationId xmlns:a16="http://schemas.microsoft.com/office/drawing/2014/main" id="{39D6589E-F2E3-9A4C-9CB7-8EF53D6144CC}"/>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7</a:t>
            </a:fld>
            <a:endParaRPr lang="en-US" dirty="0"/>
          </a:p>
        </p:txBody>
      </p:sp>
    </p:spTree>
    <p:extLst>
      <p:ext uri="{BB962C8B-B14F-4D97-AF65-F5344CB8AC3E}">
        <p14:creationId xmlns:p14="http://schemas.microsoft.com/office/powerpoint/2010/main" val="1166768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180038-C600-1E4B-963C-17E3E3253526}"/>
              </a:ext>
            </a:extLst>
          </p:cNvPr>
          <p:cNvSpPr>
            <a:spLocks noGrp="1"/>
          </p:cNvSpPr>
          <p:nvPr>
            <p:ph type="title" idx="4294967295"/>
          </p:nvPr>
        </p:nvSpPr>
        <p:spPr>
          <a:xfrm>
            <a:off x="0" y="550863"/>
            <a:ext cx="7721600" cy="1054100"/>
          </a:xfrm>
        </p:spPr>
        <p:txBody>
          <a:bodyPr/>
          <a:lstStyle/>
          <a:p>
            <a:r>
              <a:rPr lang="en-US" dirty="0"/>
              <a:t>Place holder for slide with opening Quote</a:t>
            </a:r>
          </a:p>
        </p:txBody>
      </p:sp>
      <p:pic>
        <p:nvPicPr>
          <p:cNvPr id="5" name="Picture 4" descr="Developing capacity to support children and families.">
            <a:extLst>
              <a:ext uri="{FF2B5EF4-FFF2-40B4-BE49-F238E27FC236}">
                <a16:creationId xmlns:a16="http://schemas.microsoft.com/office/drawing/2014/main" id="{DCE2E480-601C-6D43-A02A-3EDD5EBAF63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7" t="2357" r="2357" b="-2357"/>
          <a:stretch/>
        </p:blipFill>
        <p:spPr>
          <a:xfrm>
            <a:off x="0" y="765838"/>
            <a:ext cx="9144001" cy="5541299"/>
          </a:xfrm>
          <a:prstGeom prst="rect">
            <a:avLst/>
          </a:prstGeom>
        </p:spPr>
      </p:pic>
      <p:sp>
        <p:nvSpPr>
          <p:cNvPr id="2" name="Slide Number Placeholder 1">
            <a:extLst>
              <a:ext uri="{FF2B5EF4-FFF2-40B4-BE49-F238E27FC236}">
                <a16:creationId xmlns:a16="http://schemas.microsoft.com/office/drawing/2014/main" id="{622B21D7-CE69-E449-956C-BB065BCDD3F6}"/>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8</a:t>
            </a:fld>
            <a:endParaRPr lang="en-US" dirty="0"/>
          </a:p>
        </p:txBody>
      </p:sp>
    </p:spTree>
    <p:extLst>
      <p:ext uri="{BB962C8B-B14F-4D97-AF65-F5344CB8AC3E}">
        <p14:creationId xmlns:p14="http://schemas.microsoft.com/office/powerpoint/2010/main" val="466013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02FD-BDC1-4468-EC42-26A431DE5027}"/>
              </a:ext>
            </a:extLst>
          </p:cNvPr>
          <p:cNvSpPr>
            <a:spLocks noGrp="1"/>
          </p:cNvSpPr>
          <p:nvPr>
            <p:ph type="title"/>
          </p:nvPr>
        </p:nvSpPr>
        <p:spPr>
          <a:xfrm>
            <a:off x="1299916" y="3429000"/>
            <a:ext cx="7444635" cy="1828800"/>
          </a:xfrm>
        </p:spPr>
        <p:txBody>
          <a:bodyPr/>
          <a:lstStyle/>
          <a:p>
            <a:r>
              <a:rPr lang="en-US" sz="2000" dirty="0">
                <a:solidFill>
                  <a:schemeClr val="tx1"/>
                </a:solidFill>
              </a:rPr>
              <a:t>SECTION 1: </a:t>
            </a:r>
            <a:br>
              <a:rPr lang="en-US" dirty="0">
                <a:solidFill>
                  <a:schemeClr val="tx1"/>
                </a:solidFill>
              </a:rPr>
            </a:br>
            <a:r>
              <a:rPr lang="en-US" sz="3600" dirty="0">
                <a:solidFill>
                  <a:schemeClr val="tx1"/>
                </a:solidFill>
              </a:rPr>
              <a:t>INTRODUCTION: PARENTING A CHILD WITH A HISTORY OF SEXUAL TRAUMA</a:t>
            </a:r>
          </a:p>
        </p:txBody>
      </p:sp>
      <p:sp>
        <p:nvSpPr>
          <p:cNvPr id="4" name="Slide Number Placeholder 3">
            <a:extLst>
              <a:ext uri="{FF2B5EF4-FFF2-40B4-BE49-F238E27FC236}">
                <a16:creationId xmlns:a16="http://schemas.microsoft.com/office/drawing/2014/main" id="{3A8C585C-A5BC-4591-9CD8-5A5E269F88C7}"/>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73137DE-5778-4973-8EC8-21DEEF19827C}" type="slidenum">
              <a:rPr kumimoji="0" lang="en-US" sz="825" b="0" i="0" u="none" strike="noStrike" kern="1200" cap="none" spc="0" normalizeH="0" baseline="0" noProof="0" smtClean="0">
                <a:ln>
                  <a:noFill/>
                </a:ln>
                <a:solidFill>
                  <a:prstClr val="white"/>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825" b="0" i="0" u="none" strike="noStrike" kern="1200" cap="none" spc="0" normalizeH="0" baseline="0" noProof="0" dirty="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42741140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Gr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Arial Rounded MT Bold"/>
        <a:ea typeface=""/>
        <a:cs typeface=""/>
      </a:majorFont>
      <a:minorFont>
        <a:latin typeface="Arial"/>
        <a:ea typeface=""/>
        <a:cs typeface=""/>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1DB158224C38A49B9E314040C34AEC0" ma:contentTypeVersion="13" ma:contentTypeDescription="Create a new document." ma:contentTypeScope="" ma:versionID="812870cfba5aa6e537f47c15145f2fe1">
  <xsd:schema xmlns:xsd="http://www.w3.org/2001/XMLSchema" xmlns:xs="http://www.w3.org/2001/XMLSchema" xmlns:p="http://schemas.microsoft.com/office/2006/metadata/properties" xmlns:ns3="5e51fc44-e64a-46e0-9b4d-033d196ad6e9" xmlns:ns4="37d04a14-e956-49fe-9db6-b39b1d847ce9" targetNamespace="http://schemas.microsoft.com/office/2006/metadata/properties" ma:root="true" ma:fieldsID="658e766498d7370f4debf3d0c91d81b9" ns3:_="" ns4:_="">
    <xsd:import namespace="5e51fc44-e64a-46e0-9b4d-033d196ad6e9"/>
    <xsd:import namespace="37d04a14-e956-49fe-9db6-b39b1d847ce9"/>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AutoKeyPoints" minOccurs="0"/>
                <xsd:element ref="ns4:MediaServiceKeyPoint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1fc44-e64a-46e0-9b4d-033d196ad6e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d04a14-e956-49fe-9db6-b39b1d847ce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124255-8323-40CF-B34A-20252EC1E4A4}">
  <ds:schemaRefs>
    <ds:schemaRef ds:uri="http://www.w3.org/XML/1998/namespace"/>
    <ds:schemaRef ds:uri="http://purl.org/dc/dcmitype/"/>
    <ds:schemaRef ds:uri="http://schemas.microsoft.com/office/2006/documentManagement/types"/>
    <ds:schemaRef ds:uri="http://schemas.openxmlformats.org/package/2006/metadata/core-properties"/>
    <ds:schemaRef ds:uri="37d04a14-e956-49fe-9db6-b39b1d847ce9"/>
    <ds:schemaRef ds:uri="5e51fc44-e64a-46e0-9b4d-033d196ad6e9"/>
    <ds:schemaRef ds:uri="http://schemas.microsoft.com/office/2006/metadata/properties"/>
    <ds:schemaRef ds:uri="http://schemas.microsoft.com/office/infopath/2007/PartnerControls"/>
    <ds:schemaRef ds:uri="http://purl.org/dc/terms/"/>
    <ds:schemaRef ds:uri="http://purl.org/dc/elements/1.1/"/>
  </ds:schemaRefs>
</ds:datastoreItem>
</file>

<file path=customXml/itemProps2.xml><?xml version="1.0" encoding="utf-8"?>
<ds:datastoreItem xmlns:ds="http://schemas.openxmlformats.org/officeDocument/2006/customXml" ds:itemID="{76335E41-0B1C-4B1E-99F0-5FE303ED75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1fc44-e64a-46e0-9b4d-033d196ad6e9"/>
    <ds:schemaRef ds:uri="37d04a14-e956-49fe-9db6-b39b1d847c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300AA3-9C15-4977-9FA8-23422D42CB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2128</TotalTime>
  <Words>10713</Words>
  <Application>Microsoft Office PowerPoint</Application>
  <PresentationFormat>On-screen Show (4:3)</PresentationFormat>
  <Paragraphs>817</Paragraphs>
  <Slides>41</Slides>
  <Notes>41</Notes>
  <HiddenSlides>5</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Arial Rounded MT Bold</vt:lpstr>
      <vt:lpstr>Calibri</vt:lpstr>
      <vt:lpstr>Palatino Linotype</vt:lpstr>
      <vt:lpstr>Symbol</vt:lpstr>
      <vt:lpstr>Times New Roman</vt:lpstr>
      <vt:lpstr>Wingdings</vt:lpstr>
      <vt:lpstr>Wingdings 2</vt:lpstr>
      <vt:lpstr>3_Grid</vt:lpstr>
      <vt:lpstr>Parenting a child with a history of sexual Trauma </vt:lpstr>
      <vt:lpstr>preparation</vt:lpstr>
      <vt:lpstr>MATERIALS AND HANDOUTS</vt:lpstr>
      <vt:lpstr>Theme and competencies</vt:lpstr>
      <vt:lpstr>Suggested agenda</vt:lpstr>
      <vt:lpstr>Welcome to the national training and Development Curriculum for foster and adoptive parents</vt:lpstr>
      <vt:lpstr>Parenting a child with a history of sexual trauma</vt:lpstr>
      <vt:lpstr>Place holder for slide with opening Quote</vt:lpstr>
      <vt:lpstr>SECTION 1:  INTRODUCTION: PARENTING A CHILD WITH A HISTORY OF SEXUAL TRAUMA</vt:lpstr>
      <vt:lpstr>Concerns</vt:lpstr>
      <vt:lpstr>Characteristics of successful foster and adoptive parents</vt:lpstr>
      <vt:lpstr>Characteristics for Parenting a child with sexual trauma</vt:lpstr>
      <vt:lpstr>Characteristics for Parenting a child with sexual trauma</vt:lpstr>
      <vt:lpstr>SECTION 2:  EFFECTIVELY PARENTING A CHILD WHO HAS EXPERIENCED SEXUAL TRAUMA</vt:lpstr>
      <vt:lpstr>Video: Sexual Trauma</vt:lpstr>
      <vt:lpstr>Definition of sexual abuse</vt:lpstr>
      <vt:lpstr>Key Points from video</vt:lpstr>
      <vt:lpstr>SECTION 3:  RISK FACTORS AND INDICATORS OF SEXUAL ABUSE</vt:lpstr>
      <vt:lpstr>Risk Factors for sexual Trauma</vt:lpstr>
      <vt:lpstr>Indicators of Sexual Trauma</vt:lpstr>
      <vt:lpstr> Indicators of sexual trauma:  older youth</vt:lpstr>
      <vt:lpstr>Risk of Re-victimization and Trafficking</vt:lpstr>
      <vt:lpstr>SECTION 4:  CREATING AN EMOTIONALLY SAFE ENVIRONMENT</vt:lpstr>
      <vt:lpstr>Responding to the child</vt:lpstr>
      <vt:lpstr>Secrets and disclosure</vt:lpstr>
      <vt:lpstr>Reducing the risks of False Allegations </vt:lpstr>
      <vt:lpstr> Parenting Children with Sexual Trauma History:   Creating Family Rules to Ensure Safety</vt:lpstr>
      <vt:lpstr>SECTION 5:  STRATEGIES TO PREVENT FURTHER ABUSE</vt:lpstr>
      <vt:lpstr>STRATEGIES TO PREVENT FURTHER ABUSE</vt:lpstr>
      <vt:lpstr>Case Study: Matthew- age 6</vt:lpstr>
      <vt:lpstr>WHAT ARE atypical SEXUAL BEHAVIORS?</vt:lpstr>
      <vt:lpstr>Managing Sexualized Behaviors</vt:lpstr>
      <vt:lpstr>SECTION 6:  PROMOTING HEALTHY SEXUAL DEVELOPMENT</vt:lpstr>
      <vt:lpstr>Promoting Healthy Sexual Development </vt:lpstr>
      <vt:lpstr> Conversations about sexuality</vt:lpstr>
      <vt:lpstr>Reflection/ Relevance</vt:lpstr>
      <vt:lpstr>SECTION 7:  WRAP-UP</vt:lpstr>
      <vt:lpstr>LIFELONG Learning</vt:lpstr>
      <vt:lpstr>Place holder for slide with Closing Quote</vt:lpstr>
      <vt:lpstr>For more information, visit:</vt:lpstr>
      <vt:lpstr>This curriculum was funded by the Children’s Bureau, Administration on Children, Youth, and Families, Administration for Children and Families, US Department of Health &amp; Human Services, under grant #90CO1132. The contents of this curriculum are solely the responsibility of the authors and do not necessarily represent the official views of the Children’s Bureau.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MAINTAINING CHILDREN’S  CONNECTIONS  WITH SIBLINGS, EXTENDED FAMILY MEMBERS, AND THEIR COMMUNITY</dc:title>
  <dc:creator>Michelle Nolin</dc:creator>
  <cp:lastModifiedBy>Satish Mekala</cp:lastModifiedBy>
  <cp:revision>176</cp:revision>
  <cp:lastPrinted>2022-05-04T20:48:31Z</cp:lastPrinted>
  <dcterms:created xsi:type="dcterms:W3CDTF">2019-12-04T23:49:19Z</dcterms:created>
  <dcterms:modified xsi:type="dcterms:W3CDTF">2022-05-23T18:37:11Z</dcterms:modified>
</cp:coreProperties>
</file>