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23E_1D1B26E0.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handoutMasterIdLst>
    <p:handoutMasterId r:id="rId48"/>
  </p:handoutMasterIdLst>
  <p:sldIdLst>
    <p:sldId id="378" r:id="rId5"/>
    <p:sldId id="474" r:id="rId6"/>
    <p:sldId id="401" r:id="rId7"/>
    <p:sldId id="391" r:id="rId8"/>
    <p:sldId id="392" r:id="rId9"/>
    <p:sldId id="561" r:id="rId10"/>
    <p:sldId id="400" r:id="rId11"/>
    <p:sldId id="380" r:id="rId12"/>
    <p:sldId id="276" r:id="rId13"/>
    <p:sldId id="256" r:id="rId14"/>
    <p:sldId id="549" r:id="rId15"/>
    <p:sldId id="548" r:id="rId16"/>
    <p:sldId id="480" r:id="rId17"/>
    <p:sldId id="479" r:id="rId18"/>
    <p:sldId id="482" r:id="rId19"/>
    <p:sldId id="558" r:id="rId20"/>
    <p:sldId id="584" r:id="rId21"/>
    <p:sldId id="499" r:id="rId22"/>
    <p:sldId id="570" r:id="rId23"/>
    <p:sldId id="492" r:id="rId24"/>
    <p:sldId id="568" r:id="rId25"/>
    <p:sldId id="571" r:id="rId26"/>
    <p:sldId id="495" r:id="rId27"/>
    <p:sldId id="574" r:id="rId28"/>
    <p:sldId id="496" r:id="rId29"/>
    <p:sldId id="578" r:id="rId30"/>
    <p:sldId id="497" r:id="rId31"/>
    <p:sldId id="498" r:id="rId32"/>
    <p:sldId id="566" r:id="rId33"/>
    <p:sldId id="547" r:id="rId34"/>
    <p:sldId id="502" r:id="rId35"/>
    <p:sldId id="562" r:id="rId36"/>
    <p:sldId id="585" r:id="rId37"/>
    <p:sldId id="586" r:id="rId38"/>
    <p:sldId id="587" r:id="rId39"/>
    <p:sldId id="563" r:id="rId40"/>
    <p:sldId id="450" r:id="rId41"/>
    <p:sldId id="514" r:id="rId42"/>
    <p:sldId id="556" r:id="rId43"/>
    <p:sldId id="280" r:id="rId44"/>
    <p:sldId id="382" r:id="rId45"/>
    <p:sldId id="282" r:id="rId4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userDrawn="1">
          <p15:clr>
            <a:srgbClr val="A4A3A4"/>
          </p15:clr>
        </p15:guide>
        <p15:guide id="2" orient="horz" pos="288" userDrawn="1">
          <p15:clr>
            <a:srgbClr val="A4A3A4"/>
          </p15:clr>
        </p15:guide>
        <p15:guide id="3" pos="288" userDrawn="1">
          <p15:clr>
            <a:srgbClr val="A4A3A4"/>
          </p15:clr>
        </p15:guide>
        <p15:guide id="4" pos="2880" userDrawn="1">
          <p15:clr>
            <a:srgbClr val="A4A3A4"/>
          </p15:clr>
        </p15:guide>
        <p15:guide id="5" pos="5472" userDrawn="1">
          <p15:clr>
            <a:srgbClr val="A4A3A4"/>
          </p15:clr>
        </p15:guide>
      </p15:sldGuideLst>
    </p:ext>
    <p:ext uri="{2D200454-40CA-4A62-9FC3-DE9A4176ACB9}">
      <p15:notesGuideLst xmlns:p15="http://schemas.microsoft.com/office/powerpoint/2012/main">
        <p15:guide id="1" orient="horz" pos="3193" userDrawn="1">
          <p15:clr>
            <a:srgbClr val="A4A3A4"/>
          </p15:clr>
        </p15:guide>
        <p15:guide id="2" pos="22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414BAC-DB38-CFC9-850E-D3FDA2058D57}" name="Leslie Wright" initials="LW" userId="S::wright@adoptionsupport.org::a0e2a280-92a5-487a-a56c-f1146a8f46c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u334" initials="h" lastIdx="124" clrIdx="6">
    <p:extLst>
      <p:ext uri="{19B8F6BF-5375-455C-9EA6-DF929625EA0E}">
        <p15:presenceInfo xmlns:p15="http://schemas.microsoft.com/office/powerpoint/2012/main" userId="hu334" providerId="None"/>
      </p:ext>
    </p:extLst>
  </p:cmAuthor>
  <p:cmAuthor id="1" name="Dianne Pena" initials="DP" lastIdx="6" clrIdx="0">
    <p:extLst>
      <p:ext uri="{19B8F6BF-5375-455C-9EA6-DF929625EA0E}">
        <p15:presenceInfo xmlns:p15="http://schemas.microsoft.com/office/powerpoint/2012/main" userId="cdb2cda9b6ca01df" providerId="Windows Live"/>
      </p:ext>
    </p:extLst>
  </p:cmAuthor>
  <p:cmAuthor id="8" name="Edward Baldwin" initials="EB" lastIdx="29" clrIdx="7">
    <p:extLst>
      <p:ext uri="{19B8F6BF-5375-455C-9EA6-DF929625EA0E}">
        <p15:presenceInfo xmlns:p15="http://schemas.microsoft.com/office/powerpoint/2012/main" userId="Edward Baldwin" providerId="None"/>
      </p:ext>
    </p:extLst>
  </p:cmAuthor>
  <p:cmAuthor id="2" name="Michelle Nolin" initials="MN" lastIdx="149" clrIdx="1">
    <p:extLst>
      <p:ext uri="{19B8F6BF-5375-455C-9EA6-DF929625EA0E}">
        <p15:presenceInfo xmlns:p15="http://schemas.microsoft.com/office/powerpoint/2012/main" userId="S::mnolin@learnethos.com::f39d2788-15a0-418f-a7f4-7d6381543f47" providerId="AD"/>
      </p:ext>
    </p:extLst>
  </p:cmAuthor>
  <p:cmAuthor id="9" name="M Susan Schmidt" initials="MSS" lastIdx="1" clrIdx="8">
    <p:extLst>
      <p:ext uri="{19B8F6BF-5375-455C-9EA6-DF929625EA0E}">
        <p15:presenceInfo xmlns:p15="http://schemas.microsoft.com/office/powerpoint/2012/main" userId="548478588f134734" providerId="Windows Live"/>
      </p:ext>
    </p:extLst>
  </p:cmAuthor>
  <p:cmAuthor id="3" name="Leslie Wright" initials="LW" lastIdx="146" clrIdx="2">
    <p:extLst>
      <p:ext uri="{19B8F6BF-5375-455C-9EA6-DF929625EA0E}">
        <p15:presenceInfo xmlns:p15="http://schemas.microsoft.com/office/powerpoint/2012/main" userId="S::wright@adoptionsupport.org::a0e2a280-92a5-487a-a56c-f1146a8f46ca" providerId="AD"/>
      </p:ext>
    </p:extLst>
  </p:cmAuthor>
  <p:cmAuthor id="10" name="Laura Ornelas" initials="LO" lastIdx="1" clrIdx="9">
    <p:extLst>
      <p:ext uri="{19B8F6BF-5375-455C-9EA6-DF929625EA0E}">
        <p15:presenceInfo xmlns:p15="http://schemas.microsoft.com/office/powerpoint/2012/main" userId="S::Ornelas@adoptionsupport.org::42b6d31c-8353-4371-b946-7e5fb82e0849" providerId="AD"/>
      </p:ext>
    </p:extLst>
  </p:cmAuthor>
  <p:cmAuthor id="4" name="Debbie Riley" initials="DR" lastIdx="58" clrIdx="3">
    <p:extLst>
      <p:ext uri="{19B8F6BF-5375-455C-9EA6-DF929625EA0E}">
        <p15:presenceInfo xmlns:p15="http://schemas.microsoft.com/office/powerpoint/2012/main" userId="S::Riley@adoptionsupport.org::bdca124d-4d7b-4253-a6e2-d4cb4228555e" providerId="AD"/>
      </p:ext>
    </p:extLst>
  </p:cmAuthor>
  <p:cmAuthor id="11" name="Karen Norton" initials="" lastIdx="1" clrIdx="10"/>
  <p:cmAuthor id="5" name="Microsoft Office User" initials="MOU" lastIdx="79" clrIdx="4">
    <p:extLst>
      <p:ext uri="{19B8F6BF-5375-455C-9EA6-DF929625EA0E}">
        <p15:presenceInfo xmlns:p15="http://schemas.microsoft.com/office/powerpoint/2012/main" userId="Microsoft Office User" providerId="None"/>
      </p:ext>
    </p:extLst>
  </p:cmAuthor>
  <p:cmAuthor id="6" name="Ed Baldwin" initials="EB" lastIdx="120" clrIdx="5">
    <p:extLst>
      <p:ext uri="{19B8F6BF-5375-455C-9EA6-DF929625EA0E}">
        <p15:presenceInfo xmlns:p15="http://schemas.microsoft.com/office/powerpoint/2012/main" userId="d9933f15bf0fce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618"/>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9DD86-E1AF-45A6-A6E7-FDEB57F11B4F}" v="365" dt="2022-04-07T21:02:39.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3" autoAdjust="0"/>
    <p:restoredTop sz="86395" autoAdjust="0"/>
  </p:normalViewPr>
  <p:slideViewPr>
    <p:cSldViewPr snapToGrid="0" snapToObjects="1">
      <p:cViewPr varScale="1">
        <p:scale>
          <a:sx n="85" d="100"/>
          <a:sy n="85" d="100"/>
        </p:scale>
        <p:origin x="1076" y="60"/>
      </p:cViewPr>
      <p:guideLst>
        <p:guide orient="horz" pos="4032"/>
        <p:guide orient="horz" pos="288"/>
        <p:guide pos="288"/>
        <p:guide pos="2880"/>
        <p:guide pos="5472"/>
      </p:guideLst>
    </p:cSldViewPr>
  </p:slideViewPr>
  <p:outlineViewPr>
    <p:cViewPr>
      <p:scale>
        <a:sx n="33" d="100"/>
        <a:sy n="33" d="100"/>
      </p:scale>
      <p:origin x="0" y="-8418"/>
    </p:cViewPr>
  </p:outlineViewPr>
  <p:notesTextViewPr>
    <p:cViewPr>
      <p:scale>
        <a:sx n="1" d="1"/>
        <a:sy n="1" d="1"/>
      </p:scale>
      <p:origin x="0" y="0"/>
    </p:cViewPr>
  </p:notesTextViewPr>
  <p:notesViewPr>
    <p:cSldViewPr snapToGrid="0" snapToObjects="1">
      <p:cViewPr varScale="1">
        <p:scale>
          <a:sx n="64" d="100"/>
          <a:sy n="64" d="100"/>
        </p:scale>
        <p:origin x="2844" y="66"/>
      </p:cViewPr>
      <p:guideLst>
        <p:guide orient="horz" pos="3193"/>
        <p:guide pos="22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tish Mekala" userId="2c2fe377f37fafa6" providerId="LiveId" clId="{8D39DD86-E1AF-45A6-A6E7-FDEB57F11B4F}"/>
    <pc:docChg chg="undo custSel modSld modMainMaster">
      <pc:chgData name="Satish Mekala" userId="2c2fe377f37fafa6" providerId="LiveId" clId="{8D39DD86-E1AF-45A6-A6E7-FDEB57F11B4F}" dt="2022-04-07T21:02:39.855" v="1749"/>
      <pc:docMkLst>
        <pc:docMk/>
      </pc:docMkLst>
      <pc:sldChg chg="addSp delSp modSp mod">
        <pc:chgData name="Satish Mekala" userId="2c2fe377f37fafa6" providerId="LiveId" clId="{8D39DD86-E1AF-45A6-A6E7-FDEB57F11B4F}" dt="2022-04-07T21:00:20.148" v="1718"/>
        <pc:sldMkLst>
          <pc:docMk/>
          <pc:sldMk cId="3487353371" sldId="256"/>
        </pc:sldMkLst>
        <pc:spChg chg="del">
          <ac:chgData name="Satish Mekala" userId="2c2fe377f37fafa6" providerId="LiveId" clId="{8D39DD86-E1AF-45A6-A6E7-FDEB57F11B4F}" dt="2022-04-07T19:04:33.916" v="22" actId="478"/>
          <ac:spMkLst>
            <pc:docMk/>
            <pc:sldMk cId="3487353371" sldId="256"/>
            <ac:spMk id="6" creationId="{2364590B-0057-F04E-A490-F894B8F2A763}"/>
          </ac:spMkLst>
        </pc:spChg>
        <pc:spChg chg="mod">
          <ac:chgData name="Satish Mekala" userId="2c2fe377f37fafa6" providerId="LiveId" clId="{8D39DD86-E1AF-45A6-A6E7-FDEB57F11B4F}" dt="2022-04-07T21:00:20.148" v="1718"/>
          <ac:spMkLst>
            <pc:docMk/>
            <pc:sldMk cId="3487353371" sldId="256"/>
            <ac:spMk id="9" creationId="{5B45886A-66A4-DA43-9D6F-8E8AD595D018}"/>
          </ac:spMkLst>
        </pc:spChg>
        <pc:spChg chg="del">
          <ac:chgData name="Satish Mekala" userId="2c2fe377f37fafa6" providerId="LiveId" clId="{8D39DD86-E1AF-45A6-A6E7-FDEB57F11B4F}" dt="2022-04-07T19:04:33.916" v="22" actId="478"/>
          <ac:spMkLst>
            <pc:docMk/>
            <pc:sldMk cId="3487353371" sldId="256"/>
            <ac:spMk id="14" creationId="{5A127787-0349-E74D-BE49-9EBA2F3A8287}"/>
          </ac:spMkLst>
        </pc:spChg>
        <pc:spChg chg="del">
          <ac:chgData name="Satish Mekala" userId="2c2fe377f37fafa6" providerId="LiveId" clId="{8D39DD86-E1AF-45A6-A6E7-FDEB57F11B4F}" dt="2022-04-07T19:04:33.916" v="22" actId="478"/>
          <ac:spMkLst>
            <pc:docMk/>
            <pc:sldMk cId="3487353371" sldId="256"/>
            <ac:spMk id="15" creationId="{D78D5F5A-0B45-8F46-997D-C9A4832D42C9}"/>
          </ac:spMkLst>
        </pc:spChg>
        <pc:picChg chg="add mod">
          <ac:chgData name="Satish Mekala" userId="2c2fe377f37fafa6" providerId="LiveId" clId="{8D39DD86-E1AF-45A6-A6E7-FDEB57F11B4F}" dt="2022-04-07T19:04:47.413" v="27" actId="962"/>
          <ac:picMkLst>
            <pc:docMk/>
            <pc:sldMk cId="3487353371" sldId="256"/>
            <ac:picMk id="4" creationId="{90DA3B2F-76C8-401C-A026-86FDCAA2783F}"/>
          </ac:picMkLst>
        </pc:picChg>
        <pc:picChg chg="del">
          <ac:chgData name="Satish Mekala" userId="2c2fe377f37fafa6" providerId="LiveId" clId="{8D39DD86-E1AF-45A6-A6E7-FDEB57F11B4F}" dt="2022-04-07T19:04:33.916" v="22" actId="478"/>
          <ac:picMkLst>
            <pc:docMk/>
            <pc:sldMk cId="3487353371" sldId="256"/>
            <ac:picMk id="13" creationId="{0A2D2DE6-CBAC-824C-8A3D-A06CAABCC51F}"/>
          </ac:picMkLst>
        </pc:picChg>
      </pc:sldChg>
      <pc:sldChg chg="modSp mod">
        <pc:chgData name="Satish Mekala" userId="2c2fe377f37fafa6" providerId="LiveId" clId="{8D39DD86-E1AF-45A6-A6E7-FDEB57F11B4F}" dt="2022-04-07T21:00:14.576" v="1717"/>
        <pc:sldMkLst>
          <pc:docMk/>
          <pc:sldMk cId="1047787511" sldId="276"/>
        </pc:sldMkLst>
        <pc:spChg chg="mod">
          <ac:chgData name="Satish Mekala" userId="2c2fe377f37fafa6" providerId="LiveId" clId="{8D39DD86-E1AF-45A6-A6E7-FDEB57F11B4F}" dt="2022-04-07T21:00:14.576" v="1717"/>
          <ac:spMkLst>
            <pc:docMk/>
            <pc:sldMk cId="1047787511" sldId="276"/>
            <ac:spMk id="4" creationId="{00000000-0000-0000-0000-000000000000}"/>
          </ac:spMkLst>
        </pc:spChg>
        <pc:spChg chg="mod">
          <ac:chgData name="Satish Mekala" userId="2c2fe377f37fafa6" providerId="LiveId" clId="{8D39DD86-E1AF-45A6-A6E7-FDEB57F11B4F}" dt="2022-04-07T20:57:55.950" v="1696" actId="33553"/>
          <ac:spMkLst>
            <pc:docMk/>
            <pc:sldMk cId="1047787511" sldId="276"/>
            <ac:spMk id="6" creationId="{C30941F0-8DBC-6B40-8D8E-D4994FFE9A82}"/>
          </ac:spMkLst>
        </pc:spChg>
      </pc:sldChg>
      <pc:sldChg chg="modSp mod">
        <pc:chgData name="Satish Mekala" userId="2c2fe377f37fafa6" providerId="LiveId" clId="{8D39DD86-E1AF-45A6-A6E7-FDEB57F11B4F}" dt="2022-04-07T21:01:10.418" v="1732"/>
        <pc:sldMkLst>
          <pc:docMk/>
          <pc:sldMk cId="2997146173" sldId="280"/>
        </pc:sldMkLst>
        <pc:spChg chg="mod">
          <ac:chgData name="Satish Mekala" userId="2c2fe377f37fafa6" providerId="LiveId" clId="{8D39DD86-E1AF-45A6-A6E7-FDEB57F11B4F}" dt="2022-04-07T21:01:10.418" v="1732"/>
          <ac:spMkLst>
            <pc:docMk/>
            <pc:sldMk cId="2997146173" sldId="280"/>
            <ac:spMk id="2" creationId="{622B21D7-CE69-E449-956C-BB065BCDD3F6}"/>
          </ac:spMkLst>
        </pc:spChg>
        <pc:spChg chg="mod">
          <ac:chgData name="Satish Mekala" userId="2c2fe377f37fafa6" providerId="LiveId" clId="{8D39DD86-E1AF-45A6-A6E7-FDEB57F11B4F}" dt="2022-04-07T21:01:08.538" v="1731"/>
          <ac:spMkLst>
            <pc:docMk/>
            <pc:sldMk cId="2997146173" sldId="280"/>
            <ac:spMk id="3" creationId="{86180038-C600-1E4B-963C-17E3E3253526}"/>
          </ac:spMkLst>
        </pc:spChg>
        <pc:picChg chg="mod">
          <ac:chgData name="Satish Mekala" userId="2c2fe377f37fafa6" providerId="LiveId" clId="{8D39DD86-E1AF-45A6-A6E7-FDEB57F11B4F}" dt="2022-04-07T20:56:15.100" v="1528" actId="962"/>
          <ac:picMkLst>
            <pc:docMk/>
            <pc:sldMk cId="2997146173" sldId="280"/>
            <ac:picMk id="6" creationId="{FF5BED03-5F18-6448-AD8F-566B0C7D039D}"/>
          </ac:picMkLst>
        </pc:picChg>
      </pc:sldChg>
      <pc:sldChg chg="modSp mod">
        <pc:chgData name="Satish Mekala" userId="2c2fe377f37fafa6" providerId="LiveId" clId="{8D39DD86-E1AF-45A6-A6E7-FDEB57F11B4F}" dt="2022-04-07T20:59:53.760" v="1713"/>
        <pc:sldMkLst>
          <pc:docMk/>
          <pc:sldMk cId="2760614206" sldId="282"/>
        </pc:sldMkLst>
        <pc:spChg chg="mod">
          <ac:chgData name="Satish Mekala" userId="2c2fe377f37fafa6" providerId="LiveId" clId="{8D39DD86-E1AF-45A6-A6E7-FDEB57F11B4F}" dt="2022-04-07T20:59:53.760" v="1713"/>
          <ac:spMkLst>
            <pc:docMk/>
            <pc:sldMk cId="2760614206" sldId="282"/>
            <ac:spMk id="2" creationId="{0EB19414-7594-F143-A600-5D83EA76EA72}"/>
          </ac:spMkLst>
        </pc:spChg>
        <pc:spChg chg="mod">
          <ac:chgData name="Satish Mekala" userId="2c2fe377f37fafa6" providerId="LiveId" clId="{8D39DD86-E1AF-45A6-A6E7-FDEB57F11B4F}" dt="2022-04-07T20:58:57.581" v="1703" actId="33553"/>
          <ac:spMkLst>
            <pc:docMk/>
            <pc:sldMk cId="2760614206" sldId="282"/>
            <ac:spMk id="5" creationId="{61F2EA2F-016C-C744-8A5E-4D9217FCB8AE}"/>
          </ac:spMkLst>
        </pc:spChg>
        <pc:picChg chg="mod">
          <ac:chgData name="Satish Mekala" userId="2c2fe377f37fafa6" providerId="LiveId" clId="{8D39DD86-E1AF-45A6-A6E7-FDEB57F11B4F}" dt="2022-04-07T20:56:27.339" v="1572" actId="962"/>
          <ac:picMkLst>
            <pc:docMk/>
            <pc:sldMk cId="2760614206" sldId="282"/>
            <ac:picMk id="6" creationId="{E1B9ABE4-5640-6048-AFC0-DD5714F9D5FE}"/>
          </ac:picMkLst>
        </pc:picChg>
      </pc:sldChg>
      <pc:sldChg chg="modSp mod">
        <pc:chgData name="Satish Mekala" userId="2c2fe377f37fafa6" providerId="LiveId" clId="{8D39DD86-E1AF-45A6-A6E7-FDEB57F11B4F}" dt="2022-04-07T21:00:07.414" v="1716"/>
        <pc:sldMkLst>
          <pc:docMk/>
          <pc:sldMk cId="466013580" sldId="380"/>
        </pc:sldMkLst>
        <pc:spChg chg="mod">
          <ac:chgData name="Satish Mekala" userId="2c2fe377f37fafa6" providerId="LiveId" clId="{8D39DD86-E1AF-45A6-A6E7-FDEB57F11B4F}" dt="2022-04-07T21:00:07.414" v="1716"/>
          <ac:spMkLst>
            <pc:docMk/>
            <pc:sldMk cId="466013580" sldId="380"/>
            <ac:spMk id="2" creationId="{622B21D7-CE69-E449-956C-BB065BCDD3F6}"/>
          </ac:spMkLst>
        </pc:spChg>
        <pc:picChg chg="mod">
          <ac:chgData name="Satish Mekala" userId="2c2fe377f37fafa6" providerId="LiveId" clId="{8D39DD86-E1AF-45A6-A6E7-FDEB57F11B4F}" dt="2022-04-07T19:04:14.978" v="21" actId="962"/>
          <ac:picMkLst>
            <pc:docMk/>
            <pc:sldMk cId="466013580" sldId="380"/>
            <ac:picMk id="5" creationId="{DCE2E480-601C-6D43-A02A-3EDD5EBAF63A}"/>
          </ac:picMkLst>
        </pc:picChg>
      </pc:sldChg>
      <pc:sldChg chg="modSp">
        <pc:chgData name="Satish Mekala" userId="2c2fe377f37fafa6" providerId="LiveId" clId="{8D39DD86-E1AF-45A6-A6E7-FDEB57F11B4F}" dt="2022-04-07T20:59:25.198" v="1707"/>
        <pc:sldMkLst>
          <pc:docMk/>
          <pc:sldMk cId="3186500811" sldId="391"/>
        </pc:sldMkLst>
        <pc:spChg chg="mod">
          <ac:chgData name="Satish Mekala" userId="2c2fe377f37fafa6" providerId="LiveId" clId="{8D39DD86-E1AF-45A6-A6E7-FDEB57F11B4F}" dt="2022-04-07T20:59:25.198" v="1707"/>
          <ac:spMkLst>
            <pc:docMk/>
            <pc:sldMk cId="3186500811" sldId="391"/>
            <ac:spMk id="4" creationId="{A846AFFE-CA84-7141-A9A0-D42F105299FB}"/>
          </ac:spMkLst>
        </pc:spChg>
      </pc:sldChg>
      <pc:sldChg chg="modSp">
        <pc:chgData name="Satish Mekala" userId="2c2fe377f37fafa6" providerId="LiveId" clId="{8D39DD86-E1AF-45A6-A6E7-FDEB57F11B4F}" dt="2022-04-07T20:59:29.762" v="1708"/>
        <pc:sldMkLst>
          <pc:docMk/>
          <pc:sldMk cId="1273427453" sldId="392"/>
        </pc:sldMkLst>
        <pc:spChg chg="mod">
          <ac:chgData name="Satish Mekala" userId="2c2fe377f37fafa6" providerId="LiveId" clId="{8D39DD86-E1AF-45A6-A6E7-FDEB57F11B4F}" dt="2022-04-07T20:59:29.762" v="1708"/>
          <ac:spMkLst>
            <pc:docMk/>
            <pc:sldMk cId="1273427453" sldId="392"/>
            <ac:spMk id="4" creationId="{41995B79-2BD9-412E-88F2-5BC9A51B5ABC}"/>
          </ac:spMkLst>
        </pc:spChg>
      </pc:sldChg>
      <pc:sldChg chg="modSp">
        <pc:chgData name="Satish Mekala" userId="2c2fe377f37fafa6" providerId="LiveId" clId="{8D39DD86-E1AF-45A6-A6E7-FDEB57F11B4F}" dt="2022-04-07T20:59:45.541" v="1711"/>
        <pc:sldMkLst>
          <pc:docMk/>
          <pc:sldMk cId="1166768548" sldId="400"/>
        </pc:sldMkLst>
        <pc:spChg chg="mod">
          <ac:chgData name="Satish Mekala" userId="2c2fe377f37fafa6" providerId="LiveId" clId="{8D39DD86-E1AF-45A6-A6E7-FDEB57F11B4F}" dt="2022-04-07T20:59:45.541" v="1711"/>
          <ac:spMkLst>
            <pc:docMk/>
            <pc:sldMk cId="1166768548" sldId="400"/>
            <ac:spMk id="2" creationId="{F1404ADE-E82C-3047-BF88-2F63F07ACF9F}"/>
          </ac:spMkLst>
        </pc:spChg>
      </pc:sldChg>
      <pc:sldChg chg="modSp">
        <pc:chgData name="Satish Mekala" userId="2c2fe377f37fafa6" providerId="LiveId" clId="{8D39DD86-E1AF-45A6-A6E7-FDEB57F11B4F}" dt="2022-04-07T20:59:18.117" v="1706"/>
        <pc:sldMkLst>
          <pc:docMk/>
          <pc:sldMk cId="1188566734" sldId="401"/>
        </pc:sldMkLst>
        <pc:spChg chg="mod">
          <ac:chgData name="Satish Mekala" userId="2c2fe377f37fafa6" providerId="LiveId" clId="{8D39DD86-E1AF-45A6-A6E7-FDEB57F11B4F}" dt="2022-04-07T20:59:18.117" v="1706"/>
          <ac:spMkLst>
            <pc:docMk/>
            <pc:sldMk cId="1188566734" sldId="401"/>
            <ac:spMk id="4" creationId="{41995B79-2BD9-412E-88F2-5BC9A51B5ABC}"/>
          </ac:spMkLst>
        </pc:spChg>
      </pc:sldChg>
      <pc:sldChg chg="modSp mod">
        <pc:chgData name="Satish Mekala" userId="2c2fe377f37fafa6" providerId="LiveId" clId="{8D39DD86-E1AF-45A6-A6E7-FDEB57F11B4F}" dt="2022-04-07T21:01:18.160" v="1734"/>
        <pc:sldMkLst>
          <pc:docMk/>
          <pc:sldMk cId="1722886283" sldId="450"/>
        </pc:sldMkLst>
        <pc:spChg chg="mod">
          <ac:chgData name="Satish Mekala" userId="2c2fe377f37fafa6" providerId="LiveId" clId="{8D39DD86-E1AF-45A6-A6E7-FDEB57F11B4F}" dt="2022-04-07T21:01:16.137" v="1733"/>
          <ac:spMkLst>
            <pc:docMk/>
            <pc:sldMk cId="1722886283" sldId="450"/>
            <ac:spMk id="2" creationId="{26C89170-9CCE-48AF-BF34-61F3F0C0FD64}"/>
          </ac:spMkLst>
        </pc:spChg>
        <pc:spChg chg="mod">
          <ac:chgData name="Satish Mekala" userId="2c2fe377f37fafa6" providerId="LiveId" clId="{8D39DD86-E1AF-45A6-A6E7-FDEB57F11B4F}" dt="2022-04-07T21:01:18.160" v="1734"/>
          <ac:spMkLst>
            <pc:docMk/>
            <pc:sldMk cId="1722886283" sldId="450"/>
            <ac:spMk id="5" creationId="{233706FC-224A-4A97-98B4-9D21F92D6B40}"/>
          </ac:spMkLst>
        </pc:spChg>
        <pc:picChg chg="mod">
          <ac:chgData name="Satish Mekala" userId="2c2fe377f37fafa6" providerId="LiveId" clId="{8D39DD86-E1AF-45A6-A6E7-FDEB57F11B4F}" dt="2022-04-07T20:55:52.119" v="1524" actId="962"/>
          <ac:picMkLst>
            <pc:docMk/>
            <pc:sldMk cId="1722886283" sldId="450"/>
            <ac:picMk id="8" creationId="{3062A006-6D1C-4DD8-B50F-B52272FD52DA}"/>
          </ac:picMkLst>
        </pc:picChg>
      </pc:sldChg>
      <pc:sldChg chg="modSp">
        <pc:chgData name="Satish Mekala" userId="2c2fe377f37fafa6" providerId="LiveId" clId="{8D39DD86-E1AF-45A6-A6E7-FDEB57F11B4F}" dt="2022-04-07T20:59:11.631" v="1705"/>
        <pc:sldMkLst>
          <pc:docMk/>
          <pc:sldMk cId="665924551" sldId="474"/>
        </pc:sldMkLst>
        <pc:spChg chg="mod">
          <ac:chgData name="Satish Mekala" userId="2c2fe377f37fafa6" providerId="LiveId" clId="{8D39DD86-E1AF-45A6-A6E7-FDEB57F11B4F}" dt="2022-04-07T20:59:11.631" v="1705"/>
          <ac:spMkLst>
            <pc:docMk/>
            <pc:sldMk cId="665924551" sldId="474"/>
            <ac:spMk id="4" creationId="{41995B79-2BD9-412E-88F2-5BC9A51B5ABC}"/>
          </ac:spMkLst>
        </pc:spChg>
      </pc:sldChg>
      <pc:sldChg chg="modSp mod">
        <pc:chgData name="Satish Mekala" userId="2c2fe377f37fafa6" providerId="LiveId" clId="{8D39DD86-E1AF-45A6-A6E7-FDEB57F11B4F}" dt="2022-04-07T21:00:00.619" v="1714"/>
        <pc:sldMkLst>
          <pc:docMk/>
          <pc:sldMk cId="204572325" sldId="479"/>
        </pc:sldMkLst>
        <pc:spChg chg="mod">
          <ac:chgData name="Satish Mekala" userId="2c2fe377f37fafa6" providerId="LiveId" clId="{8D39DD86-E1AF-45A6-A6E7-FDEB57F11B4F}" dt="2022-04-07T21:00:00.619" v="1714"/>
          <ac:spMkLst>
            <pc:docMk/>
            <pc:sldMk cId="204572325" sldId="479"/>
            <ac:spMk id="4" creationId="{00000000-0000-0000-0000-000000000000}"/>
          </ac:spMkLst>
        </pc:spChg>
        <pc:spChg chg="mod">
          <ac:chgData name="Satish Mekala" userId="2c2fe377f37fafa6" providerId="LiveId" clId="{8D39DD86-E1AF-45A6-A6E7-FDEB57F11B4F}" dt="2022-04-07T20:57:59.366" v="1697" actId="33553"/>
          <ac:spMkLst>
            <pc:docMk/>
            <pc:sldMk cId="204572325" sldId="479"/>
            <ac:spMk id="5" creationId="{3E77F58A-2152-D14A-9937-E2DF5D414F54}"/>
          </ac:spMkLst>
        </pc:spChg>
      </pc:sldChg>
      <pc:sldChg chg="addSp delSp modSp mod">
        <pc:chgData name="Satish Mekala" userId="2c2fe377f37fafa6" providerId="LiveId" clId="{8D39DD86-E1AF-45A6-A6E7-FDEB57F11B4F}" dt="2022-04-07T21:00:43.254" v="1726"/>
        <pc:sldMkLst>
          <pc:docMk/>
          <pc:sldMk cId="3281297803" sldId="480"/>
        </pc:sldMkLst>
        <pc:spChg chg="mod">
          <ac:chgData name="Satish Mekala" userId="2c2fe377f37fafa6" providerId="LiveId" clId="{8D39DD86-E1AF-45A6-A6E7-FDEB57F11B4F}" dt="2022-04-07T21:00:43.254" v="1726"/>
          <ac:spMkLst>
            <pc:docMk/>
            <pc:sldMk cId="3281297803" sldId="480"/>
            <ac:spMk id="2" creationId="{A15A7AF6-5FBC-4CAE-A335-0A202D2CD3FC}"/>
          </ac:spMkLst>
        </pc:spChg>
        <pc:picChg chg="add mod">
          <ac:chgData name="Satish Mekala" userId="2c2fe377f37fafa6" providerId="LiveId" clId="{8D39DD86-E1AF-45A6-A6E7-FDEB57F11B4F}" dt="2022-04-07T19:06:52.008" v="322" actId="962"/>
          <ac:picMkLst>
            <pc:docMk/>
            <pc:sldMk cId="3281297803" sldId="480"/>
            <ac:picMk id="5" creationId="{C645D27A-538B-4279-ADE4-82E4E361BCF6}"/>
          </ac:picMkLst>
        </pc:picChg>
        <pc:picChg chg="del">
          <ac:chgData name="Satish Mekala" userId="2c2fe377f37fafa6" providerId="LiveId" clId="{8D39DD86-E1AF-45A6-A6E7-FDEB57F11B4F}" dt="2022-04-07T19:06:00.041" v="81" actId="478"/>
          <ac:picMkLst>
            <pc:docMk/>
            <pc:sldMk cId="3281297803" sldId="480"/>
            <ac:picMk id="19" creationId="{641DE7BC-C6A7-4B6D-B371-492E3F037997}"/>
          </ac:picMkLst>
        </pc:picChg>
        <pc:picChg chg="del">
          <ac:chgData name="Satish Mekala" userId="2c2fe377f37fafa6" providerId="LiveId" clId="{8D39DD86-E1AF-45A6-A6E7-FDEB57F11B4F}" dt="2022-04-07T19:05:55.661" v="80" actId="478"/>
          <ac:picMkLst>
            <pc:docMk/>
            <pc:sldMk cId="3281297803" sldId="480"/>
            <ac:picMk id="20" creationId="{877F55BA-06BE-4E7E-9CA1-322A98FDC90D}"/>
          </ac:picMkLst>
        </pc:picChg>
        <pc:picChg chg="del">
          <ac:chgData name="Satish Mekala" userId="2c2fe377f37fafa6" providerId="LiveId" clId="{8D39DD86-E1AF-45A6-A6E7-FDEB57F11B4F}" dt="2022-04-07T19:05:55.661" v="80" actId="478"/>
          <ac:picMkLst>
            <pc:docMk/>
            <pc:sldMk cId="3281297803" sldId="480"/>
            <ac:picMk id="21" creationId="{F9E240F1-B7B7-4DFB-A897-A965B93B646B}"/>
          </ac:picMkLst>
        </pc:picChg>
        <pc:picChg chg="del">
          <ac:chgData name="Satish Mekala" userId="2c2fe377f37fafa6" providerId="LiveId" clId="{8D39DD86-E1AF-45A6-A6E7-FDEB57F11B4F}" dt="2022-04-07T19:05:55.661" v="80" actId="478"/>
          <ac:picMkLst>
            <pc:docMk/>
            <pc:sldMk cId="3281297803" sldId="480"/>
            <ac:picMk id="23" creationId="{343E418E-4B86-42B9-BA1C-3A543FD73B5A}"/>
          </ac:picMkLst>
        </pc:picChg>
        <pc:picChg chg="del">
          <ac:chgData name="Satish Mekala" userId="2c2fe377f37fafa6" providerId="LiveId" clId="{8D39DD86-E1AF-45A6-A6E7-FDEB57F11B4F}" dt="2022-04-07T19:06:00.041" v="81" actId="478"/>
          <ac:picMkLst>
            <pc:docMk/>
            <pc:sldMk cId="3281297803" sldId="480"/>
            <ac:picMk id="1028" creationId="{C85F7BD4-59AB-4DE3-AD41-652867B28CCE}"/>
          </ac:picMkLst>
        </pc:picChg>
        <pc:picChg chg="del">
          <ac:chgData name="Satish Mekala" userId="2c2fe377f37fafa6" providerId="LiveId" clId="{8D39DD86-E1AF-45A6-A6E7-FDEB57F11B4F}" dt="2022-04-07T19:05:55.661" v="80" actId="478"/>
          <ac:picMkLst>
            <pc:docMk/>
            <pc:sldMk cId="3281297803" sldId="480"/>
            <ac:picMk id="1030" creationId="{0459F579-5D94-4F90-9C59-4BA875FFF3C0}"/>
          </ac:picMkLst>
        </pc:picChg>
        <pc:picChg chg="del">
          <ac:chgData name="Satish Mekala" userId="2c2fe377f37fafa6" providerId="LiveId" clId="{8D39DD86-E1AF-45A6-A6E7-FDEB57F11B4F}" dt="2022-04-07T19:05:55.661" v="80" actId="478"/>
          <ac:picMkLst>
            <pc:docMk/>
            <pc:sldMk cId="3281297803" sldId="480"/>
            <ac:picMk id="1032" creationId="{3F4463DE-0A0E-47E1-AA93-C4EA6B3AD932}"/>
          </ac:picMkLst>
        </pc:picChg>
        <pc:picChg chg="del">
          <ac:chgData name="Satish Mekala" userId="2c2fe377f37fafa6" providerId="LiveId" clId="{8D39DD86-E1AF-45A6-A6E7-FDEB57F11B4F}" dt="2022-04-07T19:05:55.661" v="80" actId="478"/>
          <ac:picMkLst>
            <pc:docMk/>
            <pc:sldMk cId="3281297803" sldId="480"/>
            <ac:picMk id="1034" creationId="{858762C4-304A-478E-8AC5-ECA1269D27BC}"/>
          </ac:picMkLst>
        </pc:picChg>
        <pc:picChg chg="del">
          <ac:chgData name="Satish Mekala" userId="2c2fe377f37fafa6" providerId="LiveId" clId="{8D39DD86-E1AF-45A6-A6E7-FDEB57F11B4F}" dt="2022-04-07T19:06:00.041" v="81" actId="478"/>
          <ac:picMkLst>
            <pc:docMk/>
            <pc:sldMk cId="3281297803" sldId="480"/>
            <ac:picMk id="1038" creationId="{4556F4D1-882F-42D3-8222-9B0048B03B3B}"/>
          </ac:picMkLst>
        </pc:picChg>
        <pc:picChg chg="del">
          <ac:chgData name="Satish Mekala" userId="2c2fe377f37fafa6" providerId="LiveId" clId="{8D39DD86-E1AF-45A6-A6E7-FDEB57F11B4F}" dt="2022-04-07T19:05:55.661" v="80" actId="478"/>
          <ac:picMkLst>
            <pc:docMk/>
            <pc:sldMk cId="3281297803" sldId="480"/>
            <ac:picMk id="1040" creationId="{6CF9CEC6-6243-446F-A5D2-7A9AF57B180C}"/>
          </ac:picMkLst>
        </pc:picChg>
        <pc:picChg chg="del">
          <ac:chgData name="Satish Mekala" userId="2c2fe377f37fafa6" providerId="LiveId" clId="{8D39DD86-E1AF-45A6-A6E7-FDEB57F11B4F}" dt="2022-04-07T19:05:55.661" v="80" actId="478"/>
          <ac:picMkLst>
            <pc:docMk/>
            <pc:sldMk cId="3281297803" sldId="480"/>
            <ac:picMk id="1042" creationId="{7219F3ED-258C-47EE-AF62-23EF3077E9DA}"/>
          </ac:picMkLst>
        </pc:picChg>
        <pc:picChg chg="del mod">
          <ac:chgData name="Satish Mekala" userId="2c2fe377f37fafa6" providerId="LiveId" clId="{8D39DD86-E1AF-45A6-A6E7-FDEB57F11B4F}" dt="2022-04-07T19:05:55.661" v="80" actId="478"/>
          <ac:picMkLst>
            <pc:docMk/>
            <pc:sldMk cId="3281297803" sldId="480"/>
            <ac:picMk id="1050" creationId="{BFE2375D-65AE-411F-A427-0B0DAED312B3}"/>
          </ac:picMkLst>
        </pc:picChg>
      </pc:sldChg>
      <pc:sldChg chg="addSp delSp modSp mod">
        <pc:chgData name="Satish Mekala" userId="2c2fe377f37fafa6" providerId="LiveId" clId="{8D39DD86-E1AF-45A6-A6E7-FDEB57F11B4F}" dt="2022-04-07T21:00:50.086" v="1728"/>
        <pc:sldMkLst>
          <pc:docMk/>
          <pc:sldMk cId="229064560" sldId="482"/>
        </pc:sldMkLst>
        <pc:spChg chg="mod">
          <ac:chgData name="Satish Mekala" userId="2c2fe377f37fafa6" providerId="LiveId" clId="{8D39DD86-E1AF-45A6-A6E7-FDEB57F11B4F}" dt="2022-04-07T21:00:50.086" v="1728"/>
          <ac:spMkLst>
            <pc:docMk/>
            <pc:sldMk cId="229064560" sldId="482"/>
            <ac:spMk id="3" creationId="{EB314932-553E-4DE2-B437-A68DEDED65F1}"/>
          </ac:spMkLst>
        </pc:spChg>
        <pc:spChg chg="del mod">
          <ac:chgData name="Satish Mekala" userId="2c2fe377f37fafa6" providerId="LiveId" clId="{8D39DD86-E1AF-45A6-A6E7-FDEB57F11B4F}" dt="2022-04-07T19:08:08.296" v="330" actId="478"/>
          <ac:spMkLst>
            <pc:docMk/>
            <pc:sldMk cId="229064560" sldId="482"/>
            <ac:spMk id="7" creationId="{005C8FA1-542D-4F70-B0E8-1997FB43C65C}"/>
          </ac:spMkLst>
        </pc:spChg>
        <pc:spChg chg="mod">
          <ac:chgData name="Satish Mekala" userId="2c2fe377f37fafa6" providerId="LiveId" clId="{8D39DD86-E1AF-45A6-A6E7-FDEB57F11B4F}" dt="2022-04-07T20:58:10.212" v="1699" actId="207"/>
          <ac:spMkLst>
            <pc:docMk/>
            <pc:sldMk cId="229064560" sldId="482"/>
            <ac:spMk id="8" creationId="{F468F248-0B8E-4F07-9B1C-01FCEB925EB0}"/>
          </ac:spMkLst>
        </pc:spChg>
        <pc:spChg chg="del mod">
          <ac:chgData name="Satish Mekala" userId="2c2fe377f37fafa6" providerId="LiveId" clId="{8D39DD86-E1AF-45A6-A6E7-FDEB57F11B4F}" dt="2022-04-07T19:08:08.296" v="330" actId="478"/>
          <ac:spMkLst>
            <pc:docMk/>
            <pc:sldMk cId="229064560" sldId="482"/>
            <ac:spMk id="9" creationId="{C842800F-8179-4CCB-8F7F-6C9155F014A9}"/>
          </ac:spMkLst>
        </pc:spChg>
        <pc:spChg chg="del">
          <ac:chgData name="Satish Mekala" userId="2c2fe377f37fafa6" providerId="LiveId" clId="{8D39DD86-E1AF-45A6-A6E7-FDEB57F11B4F}" dt="2022-04-07T19:08:15.587" v="331" actId="478"/>
          <ac:spMkLst>
            <pc:docMk/>
            <pc:sldMk cId="229064560" sldId="482"/>
            <ac:spMk id="10" creationId="{DBF93A95-1057-4522-B701-5D0771075636}"/>
          </ac:spMkLst>
        </pc:spChg>
        <pc:spChg chg="del">
          <ac:chgData name="Satish Mekala" userId="2c2fe377f37fafa6" providerId="LiveId" clId="{8D39DD86-E1AF-45A6-A6E7-FDEB57F11B4F}" dt="2022-04-07T19:08:08.296" v="330" actId="478"/>
          <ac:spMkLst>
            <pc:docMk/>
            <pc:sldMk cId="229064560" sldId="482"/>
            <ac:spMk id="11" creationId="{64EDF1E8-E3D9-4DE7-B517-AA8E500D184D}"/>
          </ac:spMkLst>
        </pc:spChg>
        <pc:spChg chg="del mod">
          <ac:chgData name="Satish Mekala" userId="2c2fe377f37fafa6" providerId="LiveId" clId="{8D39DD86-E1AF-45A6-A6E7-FDEB57F11B4F}" dt="2022-04-07T19:08:08.296" v="330" actId="478"/>
          <ac:spMkLst>
            <pc:docMk/>
            <pc:sldMk cId="229064560" sldId="482"/>
            <ac:spMk id="12" creationId="{05BF5C86-86A1-4129-805B-D62F6A7ABD92}"/>
          </ac:spMkLst>
        </pc:spChg>
        <pc:picChg chg="add mod">
          <ac:chgData name="Satish Mekala" userId="2c2fe377f37fafa6" providerId="LiveId" clId="{8D39DD86-E1AF-45A6-A6E7-FDEB57F11B4F}" dt="2022-04-07T19:09:15.326" v="672" actId="962"/>
          <ac:picMkLst>
            <pc:docMk/>
            <pc:sldMk cId="229064560" sldId="482"/>
            <ac:picMk id="4" creationId="{1710DE30-3255-44E4-A0D8-59EA68EBCF79}"/>
          </ac:picMkLst>
        </pc:picChg>
        <pc:picChg chg="del">
          <ac:chgData name="Satish Mekala" userId="2c2fe377f37fafa6" providerId="LiveId" clId="{8D39DD86-E1AF-45A6-A6E7-FDEB57F11B4F}" dt="2022-04-07T19:08:08.296" v="330" actId="478"/>
          <ac:picMkLst>
            <pc:docMk/>
            <pc:sldMk cId="229064560" sldId="482"/>
            <ac:picMk id="5" creationId="{D17FF317-E933-49FD-9323-9B19EF120DD3}"/>
          </ac:picMkLst>
        </pc:picChg>
      </pc:sldChg>
      <pc:sldChg chg="modSp mod">
        <pc:chgData name="Satish Mekala" userId="2c2fe377f37fafa6" providerId="LiveId" clId="{8D39DD86-E1AF-45A6-A6E7-FDEB57F11B4F}" dt="2022-04-07T21:01:23.603" v="1735"/>
        <pc:sldMkLst>
          <pc:docMk/>
          <pc:sldMk cId="3796289895" sldId="492"/>
        </pc:sldMkLst>
        <pc:spChg chg="mod">
          <ac:chgData name="Satish Mekala" userId="2c2fe377f37fafa6" providerId="LiveId" clId="{8D39DD86-E1AF-45A6-A6E7-FDEB57F11B4F}" dt="2022-04-07T21:01:23.603" v="1735"/>
          <ac:spMkLst>
            <pc:docMk/>
            <pc:sldMk cId="3796289895" sldId="492"/>
            <ac:spMk id="4" creationId="{C233E0EF-6E15-429F-B29A-0DF63C74523D}"/>
          </ac:spMkLst>
        </pc:spChg>
        <pc:spChg chg="mod">
          <ac:chgData name="Satish Mekala" userId="2c2fe377f37fafa6" providerId="LiveId" clId="{8D39DD86-E1AF-45A6-A6E7-FDEB57F11B4F}" dt="2022-04-07T20:58:42.897" v="1700" actId="33553"/>
          <ac:spMkLst>
            <pc:docMk/>
            <pc:sldMk cId="3796289895" sldId="492"/>
            <ac:spMk id="6" creationId="{5D03FF38-A13B-734A-84F4-65F06FD324F3}"/>
          </ac:spMkLst>
        </pc:spChg>
      </pc:sldChg>
      <pc:sldChg chg="addSp delSp modSp mod">
        <pc:chgData name="Satish Mekala" userId="2c2fe377f37fafa6" providerId="LiveId" clId="{8D39DD86-E1AF-45A6-A6E7-FDEB57F11B4F}" dt="2022-04-07T21:01:34.327" v="1737"/>
        <pc:sldMkLst>
          <pc:docMk/>
          <pc:sldMk cId="1036070201" sldId="495"/>
        </pc:sldMkLst>
        <pc:spChg chg="mod">
          <ac:chgData name="Satish Mekala" userId="2c2fe377f37fafa6" providerId="LiveId" clId="{8D39DD86-E1AF-45A6-A6E7-FDEB57F11B4F}" dt="2022-04-07T21:01:34.327" v="1737"/>
          <ac:spMkLst>
            <pc:docMk/>
            <pc:sldMk cId="1036070201" sldId="495"/>
            <ac:spMk id="4" creationId="{849097F2-FD55-498A-A3C8-24CDB5EC8D8B}"/>
          </ac:spMkLst>
        </pc:spChg>
        <pc:spChg chg="add del mod">
          <ac:chgData name="Satish Mekala" userId="2c2fe377f37fafa6" providerId="LiveId" clId="{8D39DD86-E1AF-45A6-A6E7-FDEB57F11B4F}" dt="2022-04-07T20:33:46.090" v="956" actId="478"/>
          <ac:spMkLst>
            <pc:docMk/>
            <pc:sldMk cId="1036070201" sldId="495"/>
            <ac:spMk id="5" creationId="{B7048D22-467C-47A4-8BA0-8DFFCF415051}"/>
          </ac:spMkLst>
        </pc:spChg>
        <pc:spChg chg="del">
          <ac:chgData name="Satish Mekala" userId="2c2fe377f37fafa6" providerId="LiveId" clId="{8D39DD86-E1AF-45A6-A6E7-FDEB57F11B4F}" dt="2022-04-07T20:33:43.516" v="955" actId="478"/>
          <ac:spMkLst>
            <pc:docMk/>
            <pc:sldMk cId="1036070201" sldId="495"/>
            <ac:spMk id="6" creationId="{81EF7E36-52E1-47A4-945F-CA026A4EC7B0}"/>
          </ac:spMkLst>
        </pc:spChg>
        <pc:picChg chg="add mod">
          <ac:chgData name="Satish Mekala" userId="2c2fe377f37fafa6" providerId="LiveId" clId="{8D39DD86-E1AF-45A6-A6E7-FDEB57F11B4F}" dt="2022-04-07T20:34:13.236" v="1085" actId="962"/>
          <ac:picMkLst>
            <pc:docMk/>
            <pc:sldMk cId="1036070201" sldId="495"/>
            <ac:picMk id="8" creationId="{798851D8-4192-482E-BA2F-496BC6CB5C0B}"/>
          </ac:picMkLst>
        </pc:picChg>
        <pc:picChg chg="del">
          <ac:chgData name="Satish Mekala" userId="2c2fe377f37fafa6" providerId="LiveId" clId="{8D39DD86-E1AF-45A6-A6E7-FDEB57F11B4F}" dt="2022-04-07T20:33:39.971" v="954" actId="478"/>
          <ac:picMkLst>
            <pc:docMk/>
            <pc:sldMk cId="1036070201" sldId="495"/>
            <ac:picMk id="1026" creationId="{81984C48-5D05-47F4-9E4D-3B4641CF6664}"/>
          </ac:picMkLst>
        </pc:picChg>
      </pc:sldChg>
      <pc:sldChg chg="modSp">
        <pc:chgData name="Satish Mekala" userId="2c2fe377f37fafa6" providerId="LiveId" clId="{8D39DD86-E1AF-45A6-A6E7-FDEB57F11B4F}" dt="2022-04-07T21:01:40.229" v="1738"/>
        <pc:sldMkLst>
          <pc:docMk/>
          <pc:sldMk cId="708513037" sldId="496"/>
        </pc:sldMkLst>
        <pc:spChg chg="mod">
          <ac:chgData name="Satish Mekala" userId="2c2fe377f37fafa6" providerId="LiveId" clId="{8D39DD86-E1AF-45A6-A6E7-FDEB57F11B4F}" dt="2022-04-07T21:01:40.229" v="1738"/>
          <ac:spMkLst>
            <pc:docMk/>
            <pc:sldMk cId="708513037" sldId="496"/>
            <ac:spMk id="4" creationId="{793B39A7-318B-4212-A90D-B4D914322DF7}"/>
          </ac:spMkLst>
        </pc:spChg>
        <pc:picChg chg="mod">
          <ac:chgData name="Satish Mekala" userId="2c2fe377f37fafa6" providerId="LiveId" clId="{8D39DD86-E1AF-45A6-A6E7-FDEB57F11B4F}" dt="2022-04-07T20:54:30.009" v="1263" actId="962"/>
          <ac:picMkLst>
            <pc:docMk/>
            <pc:sldMk cId="708513037" sldId="496"/>
            <ac:picMk id="7" creationId="{4993B944-A75F-46B2-8AAB-FA2E6C74E4CB}"/>
          </ac:picMkLst>
        </pc:picChg>
      </pc:sldChg>
      <pc:sldChg chg="modSp">
        <pc:chgData name="Satish Mekala" userId="2c2fe377f37fafa6" providerId="LiveId" clId="{8D39DD86-E1AF-45A6-A6E7-FDEB57F11B4F}" dt="2022-04-07T20:54:38.350" v="1264" actId="962"/>
        <pc:sldMkLst>
          <pc:docMk/>
          <pc:sldMk cId="207747663" sldId="498"/>
        </pc:sldMkLst>
        <pc:picChg chg="mod">
          <ac:chgData name="Satish Mekala" userId="2c2fe377f37fafa6" providerId="LiveId" clId="{8D39DD86-E1AF-45A6-A6E7-FDEB57F11B4F}" dt="2022-04-07T20:54:38.350" v="1264" actId="962"/>
          <ac:picMkLst>
            <pc:docMk/>
            <pc:sldMk cId="207747663" sldId="498"/>
            <ac:picMk id="5" creationId="{C14C8737-B0E1-413D-94E0-738BE4D910E3}"/>
          </ac:picMkLst>
        </pc:picChg>
      </pc:sldChg>
      <pc:sldChg chg="modSp mod">
        <pc:chgData name="Satish Mekala" userId="2c2fe377f37fafa6" providerId="LiveId" clId="{8D39DD86-E1AF-45A6-A6E7-FDEB57F11B4F}" dt="2022-04-07T21:01:02.461" v="1730"/>
        <pc:sldMkLst>
          <pc:docMk/>
          <pc:sldMk cId="2753103749" sldId="499"/>
        </pc:sldMkLst>
        <pc:spChg chg="mod">
          <ac:chgData name="Satish Mekala" userId="2c2fe377f37fafa6" providerId="LiveId" clId="{8D39DD86-E1AF-45A6-A6E7-FDEB57F11B4F}" dt="2022-04-07T21:01:02.461" v="1730"/>
          <ac:spMkLst>
            <pc:docMk/>
            <pc:sldMk cId="2753103749" sldId="499"/>
            <ac:spMk id="5" creationId="{3873383B-9746-4F30-8D60-3BF36BB45E26}"/>
          </ac:spMkLst>
        </pc:spChg>
        <pc:picChg chg="mod">
          <ac:chgData name="Satish Mekala" userId="2c2fe377f37fafa6" providerId="LiveId" clId="{8D39DD86-E1AF-45A6-A6E7-FDEB57F11B4F}" dt="2022-04-07T20:56:53.429" v="1668" actId="962"/>
          <ac:picMkLst>
            <pc:docMk/>
            <pc:sldMk cId="2753103749" sldId="499"/>
            <ac:picMk id="6" creationId="{EACAF848-83CA-498A-850B-4A922916D5D9}"/>
          </ac:picMkLst>
        </pc:picChg>
      </pc:sldChg>
      <pc:sldChg chg="modSp mod">
        <pc:chgData name="Satish Mekala" userId="2c2fe377f37fafa6" providerId="LiveId" clId="{8D39DD86-E1AF-45A6-A6E7-FDEB57F11B4F}" dt="2022-04-07T21:02:04.156" v="1742"/>
        <pc:sldMkLst>
          <pc:docMk/>
          <pc:sldMk cId="147024697" sldId="547"/>
        </pc:sldMkLst>
        <pc:spChg chg="mod">
          <ac:chgData name="Satish Mekala" userId="2c2fe377f37fafa6" providerId="LiveId" clId="{8D39DD86-E1AF-45A6-A6E7-FDEB57F11B4F}" dt="2022-04-07T21:02:04.156" v="1742"/>
          <ac:spMkLst>
            <pc:docMk/>
            <pc:sldMk cId="147024697" sldId="547"/>
            <ac:spMk id="3" creationId="{5BBACC12-CECF-4F6F-AD11-E8D1BAF51934}"/>
          </ac:spMkLst>
        </pc:spChg>
        <pc:spChg chg="mod">
          <ac:chgData name="Satish Mekala" userId="2c2fe377f37fafa6" providerId="LiveId" clId="{8D39DD86-E1AF-45A6-A6E7-FDEB57F11B4F}" dt="2022-04-07T20:58:46.982" v="1701" actId="33553"/>
          <ac:spMkLst>
            <pc:docMk/>
            <pc:sldMk cId="147024697" sldId="547"/>
            <ac:spMk id="12" creationId="{07DC4F26-793E-45E3-9149-6799BEB21015}"/>
          </ac:spMkLst>
        </pc:spChg>
        <pc:picChg chg="mod">
          <ac:chgData name="Satish Mekala" userId="2c2fe377f37fafa6" providerId="LiveId" clId="{8D39DD86-E1AF-45A6-A6E7-FDEB57F11B4F}" dt="2022-04-07T20:54:42.859" v="1265" actId="962"/>
          <ac:picMkLst>
            <pc:docMk/>
            <pc:sldMk cId="147024697" sldId="547"/>
            <ac:picMk id="10" creationId="{F49E9C30-5051-4955-BBF2-4702DC684765}"/>
          </ac:picMkLst>
        </pc:picChg>
      </pc:sldChg>
      <pc:sldChg chg="modSp mod">
        <pc:chgData name="Satish Mekala" userId="2c2fe377f37fafa6" providerId="LiveId" clId="{8D39DD86-E1AF-45A6-A6E7-FDEB57F11B4F}" dt="2022-04-07T21:00:36.126" v="1724"/>
        <pc:sldMkLst>
          <pc:docMk/>
          <pc:sldMk cId="3552602648" sldId="548"/>
        </pc:sldMkLst>
        <pc:spChg chg="mod">
          <ac:chgData name="Satish Mekala" userId="2c2fe377f37fafa6" providerId="LiveId" clId="{8D39DD86-E1AF-45A6-A6E7-FDEB57F11B4F}" dt="2022-04-07T21:00:36.126" v="1724"/>
          <ac:spMkLst>
            <pc:docMk/>
            <pc:sldMk cId="3552602648" sldId="548"/>
            <ac:spMk id="2" creationId="{9A1937A1-8334-4A2D-A512-FAAE1B266E44}"/>
          </ac:spMkLst>
        </pc:spChg>
        <pc:picChg chg="mod">
          <ac:chgData name="Satish Mekala" userId="2c2fe377f37fafa6" providerId="LiveId" clId="{8D39DD86-E1AF-45A6-A6E7-FDEB57F11B4F}" dt="2022-04-07T19:04:58.874" v="31" actId="962"/>
          <ac:picMkLst>
            <pc:docMk/>
            <pc:sldMk cId="3552602648" sldId="548"/>
            <ac:picMk id="4" creationId="{1797E7BB-9389-43A5-92D3-71FF0C8B957B}"/>
          </ac:picMkLst>
        </pc:picChg>
      </pc:sldChg>
      <pc:sldChg chg="modSp mod">
        <pc:chgData name="Satish Mekala" userId="2c2fe377f37fafa6" providerId="LiveId" clId="{8D39DD86-E1AF-45A6-A6E7-FDEB57F11B4F}" dt="2022-04-07T21:00:28.368" v="1721"/>
        <pc:sldMkLst>
          <pc:docMk/>
          <pc:sldMk cId="3344514861" sldId="549"/>
        </pc:sldMkLst>
        <pc:spChg chg="mod">
          <ac:chgData name="Satish Mekala" userId="2c2fe377f37fafa6" providerId="LiveId" clId="{8D39DD86-E1AF-45A6-A6E7-FDEB57F11B4F}" dt="2022-04-07T21:00:28.368" v="1721"/>
          <ac:spMkLst>
            <pc:docMk/>
            <pc:sldMk cId="3344514861" sldId="549"/>
            <ac:spMk id="2" creationId="{9A1937A1-8334-4A2D-A512-FAAE1B266E44}"/>
          </ac:spMkLst>
        </pc:spChg>
        <pc:picChg chg="mod">
          <ac:chgData name="Satish Mekala" userId="2c2fe377f37fafa6" providerId="LiveId" clId="{8D39DD86-E1AF-45A6-A6E7-FDEB57F11B4F}" dt="2022-04-07T19:04:53.135" v="29" actId="962"/>
          <ac:picMkLst>
            <pc:docMk/>
            <pc:sldMk cId="3344514861" sldId="549"/>
            <ac:picMk id="4" creationId="{1797E7BB-9389-43A5-92D3-71FF0C8B957B}"/>
          </ac:picMkLst>
        </pc:picChg>
      </pc:sldChg>
      <pc:sldChg chg="modSp mod">
        <pc:chgData name="Satish Mekala" userId="2c2fe377f37fafa6" providerId="LiveId" clId="{8D39DD86-E1AF-45A6-A6E7-FDEB57F11B4F}" dt="2022-04-07T20:56:04.351" v="1526" actId="962"/>
        <pc:sldMkLst>
          <pc:docMk/>
          <pc:sldMk cId="366934309" sldId="556"/>
        </pc:sldMkLst>
        <pc:picChg chg="mod">
          <ac:chgData name="Satish Mekala" userId="2c2fe377f37fafa6" providerId="LiveId" clId="{8D39DD86-E1AF-45A6-A6E7-FDEB57F11B4F}" dt="2022-04-07T20:56:04.351" v="1526" actId="962"/>
          <ac:picMkLst>
            <pc:docMk/>
            <pc:sldMk cId="366934309" sldId="556"/>
            <ac:picMk id="7" creationId="{58A44A47-8D7D-45B1-82E3-327EDE053E58}"/>
          </ac:picMkLst>
        </pc:picChg>
      </pc:sldChg>
      <pc:sldChg chg="modSp mod">
        <pc:chgData name="Satish Mekala" userId="2c2fe377f37fafa6" providerId="LiveId" clId="{8D39DD86-E1AF-45A6-A6E7-FDEB57F11B4F}" dt="2022-04-07T21:00:56.286" v="1729"/>
        <pc:sldMkLst>
          <pc:docMk/>
          <pc:sldMk cId="380793158" sldId="558"/>
        </pc:sldMkLst>
        <pc:picChg chg="mod">
          <ac:chgData name="Satish Mekala" userId="2c2fe377f37fafa6" providerId="LiveId" clId="{8D39DD86-E1AF-45A6-A6E7-FDEB57F11B4F}" dt="2022-04-07T21:00:56.286" v="1729"/>
          <ac:picMkLst>
            <pc:docMk/>
            <pc:sldMk cId="380793158" sldId="558"/>
            <ac:picMk id="6" creationId="{EACAF848-83CA-498A-850B-4A922916D5D9}"/>
          </ac:picMkLst>
        </pc:picChg>
      </pc:sldChg>
      <pc:sldChg chg="modSp">
        <pc:chgData name="Satish Mekala" userId="2c2fe377f37fafa6" providerId="LiveId" clId="{8D39DD86-E1AF-45A6-A6E7-FDEB57F11B4F}" dt="2022-04-07T20:59:35.961" v="1710"/>
        <pc:sldMkLst>
          <pc:docMk/>
          <pc:sldMk cId="3830716210" sldId="561"/>
        </pc:sldMkLst>
        <pc:spChg chg="mod">
          <ac:chgData name="Satish Mekala" userId="2c2fe377f37fafa6" providerId="LiveId" clId="{8D39DD86-E1AF-45A6-A6E7-FDEB57F11B4F}" dt="2022-04-07T20:59:35.961" v="1710"/>
          <ac:spMkLst>
            <pc:docMk/>
            <pc:sldMk cId="3830716210" sldId="561"/>
            <ac:spMk id="2" creationId="{5CCFF54E-B8E5-CD4D-B3BD-7297B9519D41}"/>
          </ac:spMkLst>
        </pc:spChg>
        <pc:picChg chg="mod">
          <ac:chgData name="Satish Mekala" userId="2c2fe377f37fafa6" providerId="LiveId" clId="{8D39DD86-E1AF-45A6-A6E7-FDEB57F11B4F}" dt="2022-04-07T19:03:03.205" v="19" actId="962"/>
          <ac:picMkLst>
            <pc:docMk/>
            <pc:sldMk cId="3830716210" sldId="561"/>
            <ac:picMk id="2050" creationId="{DA0CF5A1-3C24-444C-A5B4-026B75392873}"/>
          </ac:picMkLst>
        </pc:picChg>
      </pc:sldChg>
      <pc:sldChg chg="modSp mod">
        <pc:chgData name="Satish Mekala" userId="2c2fe377f37fafa6" providerId="LiveId" clId="{8D39DD86-E1AF-45A6-A6E7-FDEB57F11B4F}" dt="2022-04-07T21:02:16.633" v="1745"/>
        <pc:sldMkLst>
          <pc:docMk/>
          <pc:sldMk cId="423099722" sldId="562"/>
        </pc:sldMkLst>
        <pc:spChg chg="mod">
          <ac:chgData name="Satish Mekala" userId="2c2fe377f37fafa6" providerId="LiveId" clId="{8D39DD86-E1AF-45A6-A6E7-FDEB57F11B4F}" dt="2022-04-07T21:02:14.075" v="1744"/>
          <ac:spMkLst>
            <pc:docMk/>
            <pc:sldMk cId="423099722" sldId="562"/>
            <ac:spMk id="3" creationId="{61AD655B-729A-4845-94FF-6F3868192DA6}"/>
          </ac:spMkLst>
        </pc:spChg>
        <pc:spChg chg="mod">
          <ac:chgData name="Satish Mekala" userId="2c2fe377f37fafa6" providerId="LiveId" clId="{8D39DD86-E1AF-45A6-A6E7-FDEB57F11B4F}" dt="2022-04-07T21:02:10.677" v="1743"/>
          <ac:spMkLst>
            <pc:docMk/>
            <pc:sldMk cId="423099722" sldId="562"/>
            <ac:spMk id="4" creationId="{ED5DC5CE-31D5-482A-A697-7C5BD70C3524}"/>
          </ac:spMkLst>
        </pc:spChg>
        <pc:picChg chg="mod">
          <ac:chgData name="Satish Mekala" userId="2c2fe377f37fafa6" providerId="LiveId" clId="{8D39DD86-E1AF-45A6-A6E7-FDEB57F11B4F}" dt="2022-04-07T21:02:16.633" v="1745"/>
          <ac:picMkLst>
            <pc:docMk/>
            <pc:sldMk cId="423099722" sldId="562"/>
            <ac:picMk id="5" creationId="{97736F8C-88C4-4567-BF47-AD509B8385CF}"/>
          </ac:picMkLst>
        </pc:picChg>
      </pc:sldChg>
      <pc:sldChg chg="modSp mod">
        <pc:chgData name="Satish Mekala" userId="2c2fe377f37fafa6" providerId="LiveId" clId="{8D39DD86-E1AF-45A6-A6E7-FDEB57F11B4F}" dt="2022-04-07T21:02:39.855" v="1749"/>
        <pc:sldMkLst>
          <pc:docMk/>
          <pc:sldMk cId="2788186253" sldId="563"/>
        </pc:sldMkLst>
        <pc:spChg chg="mod">
          <ac:chgData name="Satish Mekala" userId="2c2fe377f37fafa6" providerId="LiveId" clId="{8D39DD86-E1AF-45A6-A6E7-FDEB57F11B4F}" dt="2022-04-07T21:02:39.855" v="1749"/>
          <ac:spMkLst>
            <pc:docMk/>
            <pc:sldMk cId="2788186253" sldId="563"/>
            <ac:spMk id="4" creationId="{ED5DC5CE-31D5-482A-A697-7C5BD70C3524}"/>
          </ac:spMkLst>
        </pc:spChg>
        <pc:picChg chg="mod">
          <ac:chgData name="Satish Mekala" userId="2c2fe377f37fafa6" providerId="LiveId" clId="{8D39DD86-E1AF-45A6-A6E7-FDEB57F11B4F}" dt="2022-04-07T20:55:42.450" v="1482" actId="962"/>
          <ac:picMkLst>
            <pc:docMk/>
            <pc:sldMk cId="2788186253" sldId="563"/>
            <ac:picMk id="3" creationId="{6225E6F2-EA65-47C1-9815-D2CDAF25C930}"/>
          </ac:picMkLst>
        </pc:picChg>
      </pc:sldChg>
      <pc:sldChg chg="modSp mod">
        <pc:chgData name="Satish Mekala" userId="2c2fe377f37fafa6" providerId="LiveId" clId="{8D39DD86-E1AF-45A6-A6E7-FDEB57F11B4F}" dt="2022-04-07T21:01:48.862" v="1740"/>
        <pc:sldMkLst>
          <pc:docMk/>
          <pc:sldMk cId="241118953" sldId="566"/>
        </pc:sldMkLst>
        <pc:spChg chg="mod">
          <ac:chgData name="Satish Mekala" userId="2c2fe377f37fafa6" providerId="LiveId" clId="{8D39DD86-E1AF-45A6-A6E7-FDEB57F11B4F}" dt="2022-04-07T21:01:45.707" v="1739"/>
          <ac:spMkLst>
            <pc:docMk/>
            <pc:sldMk cId="241118953" sldId="566"/>
            <ac:spMk id="2" creationId="{93B7607D-CF25-4797-B7E0-027D7ED0CBF4}"/>
          </ac:spMkLst>
        </pc:spChg>
        <pc:spChg chg="mod">
          <ac:chgData name="Satish Mekala" userId="2c2fe377f37fafa6" providerId="LiveId" clId="{8D39DD86-E1AF-45A6-A6E7-FDEB57F11B4F}" dt="2022-04-07T21:01:48.862" v="1740"/>
          <ac:spMkLst>
            <pc:docMk/>
            <pc:sldMk cId="241118953" sldId="566"/>
            <ac:spMk id="7" creationId="{E0A5508F-F9D3-4217-BB97-75186B5E461A}"/>
          </ac:spMkLst>
        </pc:spChg>
        <pc:graphicFrameChg chg="modGraphic">
          <ac:chgData name="Satish Mekala" userId="2c2fe377f37fafa6" providerId="LiveId" clId="{8D39DD86-E1AF-45A6-A6E7-FDEB57F11B4F}" dt="2022-04-07T20:57:46.975" v="1695" actId="13238"/>
          <ac:graphicFrameMkLst>
            <pc:docMk/>
            <pc:sldMk cId="241118953" sldId="566"/>
            <ac:graphicFrameMk id="3" creationId="{3018EB51-713D-497B-840C-C1166C2B4E6B}"/>
          </ac:graphicFrameMkLst>
        </pc:graphicFrameChg>
      </pc:sldChg>
      <pc:sldChg chg="addSp delSp modSp mod">
        <pc:chgData name="Satish Mekala" userId="2c2fe377f37fafa6" providerId="LiveId" clId="{8D39DD86-E1AF-45A6-A6E7-FDEB57F11B4F}" dt="2022-04-07T21:01:29.281" v="1736"/>
        <pc:sldMkLst>
          <pc:docMk/>
          <pc:sldMk cId="2271429838" sldId="568"/>
        </pc:sldMkLst>
        <pc:spChg chg="mod">
          <ac:chgData name="Satish Mekala" userId="2c2fe377f37fafa6" providerId="LiveId" clId="{8D39DD86-E1AF-45A6-A6E7-FDEB57F11B4F}" dt="2022-04-07T21:01:29.281" v="1736"/>
          <ac:spMkLst>
            <pc:docMk/>
            <pc:sldMk cId="2271429838" sldId="568"/>
            <ac:spMk id="4" creationId="{849097F2-FD55-498A-A3C8-24CDB5EC8D8B}"/>
          </ac:spMkLst>
        </pc:spChg>
        <pc:spChg chg="add del mod">
          <ac:chgData name="Satish Mekala" userId="2c2fe377f37fafa6" providerId="LiveId" clId="{8D39DD86-E1AF-45A6-A6E7-FDEB57F11B4F}" dt="2022-04-07T20:31:52.778" v="817" actId="478"/>
          <ac:spMkLst>
            <pc:docMk/>
            <pc:sldMk cId="2271429838" sldId="568"/>
            <ac:spMk id="5" creationId="{1360DC20-A423-4380-898F-A2D21B808568}"/>
          </ac:spMkLst>
        </pc:spChg>
        <pc:spChg chg="add del mod">
          <ac:chgData name="Satish Mekala" userId="2c2fe377f37fafa6" providerId="LiveId" clId="{8D39DD86-E1AF-45A6-A6E7-FDEB57F11B4F}" dt="2022-04-07T20:32:28.182" v="822" actId="478"/>
          <ac:spMkLst>
            <pc:docMk/>
            <pc:sldMk cId="2271429838" sldId="568"/>
            <ac:spMk id="6" creationId="{81EF7E36-52E1-47A4-945F-CA026A4EC7B0}"/>
          </ac:spMkLst>
        </pc:spChg>
        <pc:spChg chg="add del mod">
          <ac:chgData name="Satish Mekala" userId="2c2fe377f37fafa6" providerId="LiveId" clId="{8D39DD86-E1AF-45A6-A6E7-FDEB57F11B4F}" dt="2022-04-07T20:32:30.883" v="823" actId="478"/>
          <ac:spMkLst>
            <pc:docMk/>
            <pc:sldMk cId="2271429838" sldId="568"/>
            <ac:spMk id="10" creationId="{041112C2-6A65-41D2-9C31-AD1D87B0BF40}"/>
          </ac:spMkLst>
        </pc:spChg>
        <pc:picChg chg="add del mod">
          <ac:chgData name="Satish Mekala" userId="2c2fe377f37fafa6" providerId="LiveId" clId="{8D39DD86-E1AF-45A6-A6E7-FDEB57F11B4F}" dt="2022-04-07T20:31:50.875" v="815" actId="22"/>
          <ac:picMkLst>
            <pc:docMk/>
            <pc:sldMk cId="2271429838" sldId="568"/>
            <ac:picMk id="8" creationId="{E854D7FD-3BF5-430C-942A-DA891BE28458}"/>
          </ac:picMkLst>
        </pc:picChg>
        <pc:picChg chg="add mod">
          <ac:chgData name="Satish Mekala" userId="2c2fe377f37fafa6" providerId="LiveId" clId="{8D39DD86-E1AF-45A6-A6E7-FDEB57F11B4F}" dt="2022-04-07T20:32:58.317" v="952" actId="962"/>
          <ac:picMkLst>
            <pc:docMk/>
            <pc:sldMk cId="2271429838" sldId="568"/>
            <ac:picMk id="12" creationId="{3C06E4FB-C2FB-491D-AB03-45F5BEF76D1E}"/>
          </ac:picMkLst>
        </pc:picChg>
        <pc:picChg chg="add del">
          <ac:chgData name="Satish Mekala" userId="2c2fe377f37fafa6" providerId="LiveId" clId="{8D39DD86-E1AF-45A6-A6E7-FDEB57F11B4F}" dt="2022-04-07T20:32:24.451" v="820" actId="478"/>
          <ac:picMkLst>
            <pc:docMk/>
            <pc:sldMk cId="2271429838" sldId="568"/>
            <ac:picMk id="1026" creationId="{81984C48-5D05-47F4-9E4D-3B4641CF6664}"/>
          </ac:picMkLst>
        </pc:picChg>
      </pc:sldChg>
      <pc:sldChg chg="addSp delSp modSp mod">
        <pc:chgData name="Satish Mekala" userId="2c2fe377f37fafa6" providerId="LiveId" clId="{8D39DD86-E1AF-45A6-A6E7-FDEB57F11B4F}" dt="2022-04-07T20:57:27.746" v="1694" actId="478"/>
        <pc:sldMkLst>
          <pc:docMk/>
          <pc:sldMk cId="3623209455" sldId="570"/>
        </pc:sldMkLst>
        <pc:spChg chg="del mod">
          <ac:chgData name="Satish Mekala" userId="2c2fe377f37fafa6" providerId="LiveId" clId="{8D39DD86-E1AF-45A6-A6E7-FDEB57F11B4F}" dt="2022-04-07T20:57:25.643" v="1693" actId="478"/>
          <ac:spMkLst>
            <pc:docMk/>
            <pc:sldMk cId="3623209455" sldId="570"/>
            <ac:spMk id="2" creationId="{CE8EBB4B-DAC3-4D63-9139-0FC12B75E570}"/>
          </ac:spMkLst>
        </pc:spChg>
        <pc:spChg chg="add del mod">
          <ac:chgData name="Satish Mekala" userId="2c2fe377f37fafa6" providerId="LiveId" clId="{8D39DD86-E1AF-45A6-A6E7-FDEB57F11B4F}" dt="2022-04-07T20:57:27.746" v="1694" actId="478"/>
          <ac:spMkLst>
            <pc:docMk/>
            <pc:sldMk cId="3623209455" sldId="570"/>
            <ac:spMk id="7" creationId="{DCFE7272-6B0E-42EB-98C7-AC8046008BF9}"/>
          </ac:spMkLst>
        </pc:spChg>
        <pc:picChg chg="mod">
          <ac:chgData name="Satish Mekala" userId="2c2fe377f37fafa6" providerId="LiveId" clId="{8D39DD86-E1AF-45A6-A6E7-FDEB57F11B4F}" dt="2022-04-07T20:31:15.228" v="806" actId="962"/>
          <ac:picMkLst>
            <pc:docMk/>
            <pc:sldMk cId="3623209455" sldId="570"/>
            <ac:picMk id="5" creationId="{645FB7C8-54DF-4AD9-92BA-5B13042E33DA}"/>
          </ac:picMkLst>
        </pc:picChg>
      </pc:sldChg>
      <pc:sldChg chg="modSp mod">
        <pc:chgData name="Satish Mekala" userId="2c2fe377f37fafa6" providerId="LiveId" clId="{8D39DD86-E1AF-45A6-A6E7-FDEB57F11B4F}" dt="2022-04-07T20:33:16.497" v="953" actId="962"/>
        <pc:sldMkLst>
          <pc:docMk/>
          <pc:sldMk cId="1293839885" sldId="571"/>
        </pc:sldMkLst>
        <pc:picChg chg="mod">
          <ac:chgData name="Satish Mekala" userId="2c2fe377f37fafa6" providerId="LiveId" clId="{8D39DD86-E1AF-45A6-A6E7-FDEB57F11B4F}" dt="2022-04-07T20:33:16.497" v="953" actId="962"/>
          <ac:picMkLst>
            <pc:docMk/>
            <pc:sldMk cId="1293839885" sldId="571"/>
            <ac:picMk id="7" creationId="{3D66F837-56B3-4AD9-9E97-6E681057E8C4}"/>
          </ac:picMkLst>
        </pc:picChg>
      </pc:sldChg>
      <pc:sldChg chg="modSp mod">
        <pc:chgData name="Satish Mekala" userId="2c2fe377f37fafa6" providerId="LiveId" clId="{8D39DD86-E1AF-45A6-A6E7-FDEB57F11B4F}" dt="2022-04-07T21:02:22.784" v="1746"/>
        <pc:sldMkLst>
          <pc:docMk/>
          <pc:sldMk cId="1280223293" sldId="585"/>
        </pc:sldMkLst>
        <pc:spChg chg="mod">
          <ac:chgData name="Satish Mekala" userId="2c2fe377f37fafa6" providerId="LiveId" clId="{8D39DD86-E1AF-45A6-A6E7-FDEB57F11B4F}" dt="2022-04-07T21:02:22.784" v="1746"/>
          <ac:spMkLst>
            <pc:docMk/>
            <pc:sldMk cId="1280223293" sldId="585"/>
            <ac:spMk id="4" creationId="{F4797100-347D-45A0-8112-EBB67D344C4F}"/>
          </ac:spMkLst>
        </pc:spChg>
        <pc:picChg chg="mod">
          <ac:chgData name="Satish Mekala" userId="2c2fe377f37fafa6" providerId="LiveId" clId="{8D39DD86-E1AF-45A6-A6E7-FDEB57F11B4F}" dt="2022-04-07T20:55:12.220" v="1383" actId="962"/>
          <ac:picMkLst>
            <pc:docMk/>
            <pc:sldMk cId="1280223293" sldId="585"/>
            <ac:picMk id="5" creationId="{FDB107F8-7853-4ACA-A7B9-4002E91ECFA1}"/>
          </ac:picMkLst>
        </pc:picChg>
      </pc:sldChg>
      <pc:sldChg chg="modSp mod">
        <pc:chgData name="Satish Mekala" userId="2c2fe377f37fafa6" providerId="LiveId" clId="{8D39DD86-E1AF-45A6-A6E7-FDEB57F11B4F}" dt="2022-04-07T21:02:29.039" v="1747"/>
        <pc:sldMkLst>
          <pc:docMk/>
          <pc:sldMk cId="1035782885" sldId="586"/>
        </pc:sldMkLst>
        <pc:spChg chg="mod">
          <ac:chgData name="Satish Mekala" userId="2c2fe377f37fafa6" providerId="LiveId" clId="{8D39DD86-E1AF-45A6-A6E7-FDEB57F11B4F}" dt="2022-04-07T21:02:29.039" v="1747"/>
          <ac:spMkLst>
            <pc:docMk/>
            <pc:sldMk cId="1035782885" sldId="586"/>
            <ac:spMk id="4" creationId="{DFE2C325-7A5C-462E-B431-B0112B1A553F}"/>
          </ac:spMkLst>
        </pc:spChg>
        <pc:picChg chg="mod">
          <ac:chgData name="Satish Mekala" userId="2c2fe377f37fafa6" providerId="LiveId" clId="{8D39DD86-E1AF-45A6-A6E7-FDEB57F11B4F}" dt="2022-04-07T20:55:25.156" v="1429" actId="962"/>
          <ac:picMkLst>
            <pc:docMk/>
            <pc:sldMk cId="1035782885" sldId="586"/>
            <ac:picMk id="5" creationId="{4A4DDB68-CABD-4133-81D1-C152D9C2D485}"/>
          </ac:picMkLst>
        </pc:picChg>
      </pc:sldChg>
      <pc:sldChg chg="modSp mod">
        <pc:chgData name="Satish Mekala" userId="2c2fe377f37fafa6" providerId="LiveId" clId="{8D39DD86-E1AF-45A6-A6E7-FDEB57F11B4F}" dt="2022-04-07T21:02:34.485" v="1748"/>
        <pc:sldMkLst>
          <pc:docMk/>
          <pc:sldMk cId="735511122" sldId="587"/>
        </pc:sldMkLst>
        <pc:spChg chg="mod">
          <ac:chgData name="Satish Mekala" userId="2c2fe377f37fafa6" providerId="LiveId" clId="{8D39DD86-E1AF-45A6-A6E7-FDEB57F11B4F}" dt="2022-04-07T21:02:34.485" v="1748"/>
          <ac:spMkLst>
            <pc:docMk/>
            <pc:sldMk cId="735511122" sldId="587"/>
            <ac:spMk id="4" creationId="{E14A1E1E-C2D7-4C2D-B857-EC28A9207000}"/>
          </ac:spMkLst>
        </pc:spChg>
        <pc:picChg chg="mod">
          <ac:chgData name="Satish Mekala" userId="2c2fe377f37fafa6" providerId="LiveId" clId="{8D39DD86-E1AF-45A6-A6E7-FDEB57F11B4F}" dt="2022-04-07T20:55:38.227" v="1481" actId="962"/>
          <ac:picMkLst>
            <pc:docMk/>
            <pc:sldMk cId="735511122" sldId="587"/>
            <ac:picMk id="5" creationId="{27D8DA61-076A-45A6-9C07-CCDEB988D093}"/>
          </ac:picMkLst>
        </pc:picChg>
      </pc:sldChg>
      <pc:sldMasterChg chg="modSp modSldLayout">
        <pc:chgData name="Satish Mekala" userId="2c2fe377f37fafa6" providerId="LiveId" clId="{8D39DD86-E1AF-45A6-A6E7-FDEB57F11B4F}" dt="2022-04-07T19:02:30.433" v="17" actId="207"/>
        <pc:sldMasterMkLst>
          <pc:docMk/>
          <pc:sldMasterMk cId="816432740" sldId="2147483660"/>
        </pc:sldMasterMkLst>
        <pc:spChg chg="mod">
          <ac:chgData name="Satish Mekala" userId="2c2fe377f37fafa6" providerId="LiveId" clId="{8D39DD86-E1AF-45A6-A6E7-FDEB57F11B4F}" dt="2022-04-07T19:02:30.433" v="17" actId="207"/>
          <ac:spMkLst>
            <pc:docMk/>
            <pc:sldMasterMk cId="816432740" sldId="2147483660"/>
            <ac:spMk id="2" creationId="{00000000-0000-0000-0000-000000000000}"/>
          </ac:spMkLst>
        </pc:spChg>
        <pc:sldLayoutChg chg="modSp">
          <pc:chgData name="Satish Mekala" userId="2c2fe377f37fafa6" providerId="LiveId" clId="{8D39DD86-E1AF-45A6-A6E7-FDEB57F11B4F}" dt="2022-04-07T19:01:13.237" v="4" actId="207"/>
          <pc:sldLayoutMkLst>
            <pc:docMk/>
            <pc:sldMasterMk cId="816432740" sldId="2147483660"/>
            <pc:sldLayoutMk cId="2738039704" sldId="2147483661"/>
          </pc:sldLayoutMkLst>
          <pc:spChg chg="mod">
            <ac:chgData name="Satish Mekala" userId="2c2fe377f37fafa6" providerId="LiveId" clId="{8D39DD86-E1AF-45A6-A6E7-FDEB57F11B4F}" dt="2022-04-07T19:01:13.237" v="4" actId="207"/>
            <ac:spMkLst>
              <pc:docMk/>
              <pc:sldMasterMk cId="816432740" sldId="2147483660"/>
              <pc:sldLayoutMk cId="2738039704" sldId="2147483661"/>
              <ac:spMk id="3" creationId="{00000000-0000-0000-0000-000000000000}"/>
            </ac:spMkLst>
          </pc:spChg>
          <pc:spChg chg="mod">
            <ac:chgData name="Satish Mekala" userId="2c2fe377f37fafa6" providerId="LiveId" clId="{8D39DD86-E1AF-45A6-A6E7-FDEB57F11B4F}" dt="2022-04-07T19:00:43.678" v="0" actId="207"/>
            <ac:spMkLst>
              <pc:docMk/>
              <pc:sldMasterMk cId="816432740" sldId="2147483660"/>
              <pc:sldLayoutMk cId="2738039704" sldId="2147483661"/>
              <ac:spMk id="10" creationId="{1C18AE1B-33BB-964F-8C54-1B2AD85E1080}"/>
            </ac:spMkLst>
          </pc:spChg>
        </pc:sldLayoutChg>
        <pc:sldLayoutChg chg="modSp">
          <pc:chgData name="Satish Mekala" userId="2c2fe377f37fafa6" providerId="LiveId" clId="{8D39DD86-E1AF-45A6-A6E7-FDEB57F11B4F}" dt="2022-04-07T19:01:30.206" v="7" actId="207"/>
          <pc:sldLayoutMkLst>
            <pc:docMk/>
            <pc:sldMasterMk cId="816432740" sldId="2147483660"/>
            <pc:sldLayoutMk cId="1008908345" sldId="2147483662"/>
          </pc:sldLayoutMkLst>
          <pc:spChg chg="mod">
            <ac:chgData name="Satish Mekala" userId="2c2fe377f37fafa6" providerId="LiveId" clId="{8D39DD86-E1AF-45A6-A6E7-FDEB57F11B4F}" dt="2022-04-07T19:01:30.206" v="7" actId="207"/>
            <ac:spMkLst>
              <pc:docMk/>
              <pc:sldMasterMk cId="816432740" sldId="2147483660"/>
              <pc:sldLayoutMk cId="1008908345" sldId="2147483662"/>
              <ac:spMk id="7" creationId="{00000000-0000-0000-0000-000000000000}"/>
            </ac:spMkLst>
          </pc:spChg>
        </pc:sldLayoutChg>
        <pc:sldLayoutChg chg="modSp">
          <pc:chgData name="Satish Mekala" userId="2c2fe377f37fafa6" providerId="LiveId" clId="{8D39DD86-E1AF-45A6-A6E7-FDEB57F11B4F}" dt="2022-04-07T19:01:34.149" v="8" actId="207"/>
          <pc:sldLayoutMkLst>
            <pc:docMk/>
            <pc:sldMasterMk cId="816432740" sldId="2147483660"/>
            <pc:sldLayoutMk cId="2666505963" sldId="2147483664"/>
          </pc:sldLayoutMkLst>
          <pc:spChg chg="mod">
            <ac:chgData name="Satish Mekala" userId="2c2fe377f37fafa6" providerId="LiveId" clId="{8D39DD86-E1AF-45A6-A6E7-FDEB57F11B4F}" dt="2022-04-07T19:01:34.149" v="8" actId="207"/>
            <ac:spMkLst>
              <pc:docMk/>
              <pc:sldMasterMk cId="816432740" sldId="2147483660"/>
              <pc:sldLayoutMk cId="2666505963" sldId="2147483664"/>
              <ac:spMk id="8" creationId="{00000000-0000-0000-0000-000000000000}"/>
            </ac:spMkLst>
          </pc:spChg>
        </pc:sldLayoutChg>
        <pc:sldLayoutChg chg="modSp">
          <pc:chgData name="Satish Mekala" userId="2c2fe377f37fafa6" providerId="LiveId" clId="{8D39DD86-E1AF-45A6-A6E7-FDEB57F11B4F}" dt="2022-04-07T19:01:39.449" v="9" actId="207"/>
          <pc:sldLayoutMkLst>
            <pc:docMk/>
            <pc:sldMasterMk cId="816432740" sldId="2147483660"/>
            <pc:sldLayoutMk cId="2106662458" sldId="2147483665"/>
          </pc:sldLayoutMkLst>
          <pc:spChg chg="mod">
            <ac:chgData name="Satish Mekala" userId="2c2fe377f37fafa6" providerId="LiveId" clId="{8D39DD86-E1AF-45A6-A6E7-FDEB57F11B4F}" dt="2022-04-07T19:01:39.449" v="9" actId="207"/>
            <ac:spMkLst>
              <pc:docMk/>
              <pc:sldMasterMk cId="816432740" sldId="2147483660"/>
              <pc:sldLayoutMk cId="2106662458" sldId="2147483665"/>
              <ac:spMk id="10" creationId="{00000000-0000-0000-0000-000000000000}"/>
            </ac:spMkLst>
          </pc:spChg>
        </pc:sldLayoutChg>
        <pc:sldLayoutChg chg="modSp">
          <pc:chgData name="Satish Mekala" userId="2c2fe377f37fafa6" providerId="LiveId" clId="{8D39DD86-E1AF-45A6-A6E7-FDEB57F11B4F}" dt="2022-04-07T19:01:43.314" v="10" actId="207"/>
          <pc:sldLayoutMkLst>
            <pc:docMk/>
            <pc:sldMasterMk cId="816432740" sldId="2147483660"/>
            <pc:sldLayoutMk cId="1438786904" sldId="2147483666"/>
          </pc:sldLayoutMkLst>
          <pc:spChg chg="mod">
            <ac:chgData name="Satish Mekala" userId="2c2fe377f37fafa6" providerId="LiveId" clId="{8D39DD86-E1AF-45A6-A6E7-FDEB57F11B4F}" dt="2022-04-07T19:01:43.314" v="10" actId="207"/>
            <ac:spMkLst>
              <pc:docMk/>
              <pc:sldMasterMk cId="816432740" sldId="2147483660"/>
              <pc:sldLayoutMk cId="1438786904" sldId="2147483666"/>
              <ac:spMk id="7" creationId="{00000000-0000-0000-0000-000000000000}"/>
            </ac:spMkLst>
          </pc:spChg>
        </pc:sldLayoutChg>
        <pc:sldLayoutChg chg="modSp">
          <pc:chgData name="Satish Mekala" userId="2c2fe377f37fafa6" providerId="LiveId" clId="{8D39DD86-E1AF-45A6-A6E7-FDEB57F11B4F}" dt="2022-04-07T19:02:02.709" v="14" actId="207"/>
          <pc:sldLayoutMkLst>
            <pc:docMk/>
            <pc:sldMasterMk cId="816432740" sldId="2147483660"/>
            <pc:sldLayoutMk cId="990804078" sldId="2147483668"/>
          </pc:sldLayoutMkLst>
          <pc:spChg chg="mod">
            <ac:chgData name="Satish Mekala" userId="2c2fe377f37fafa6" providerId="LiveId" clId="{8D39DD86-E1AF-45A6-A6E7-FDEB57F11B4F}" dt="2022-04-07T19:02:02.709" v="14" actId="207"/>
            <ac:spMkLst>
              <pc:docMk/>
              <pc:sldMasterMk cId="816432740" sldId="2147483660"/>
              <pc:sldLayoutMk cId="990804078" sldId="2147483668"/>
              <ac:spMk id="4" creationId="{00000000-0000-0000-0000-000000000000}"/>
            </ac:spMkLst>
          </pc:spChg>
          <pc:spChg chg="mod">
            <ac:chgData name="Satish Mekala" userId="2c2fe377f37fafa6" providerId="LiveId" clId="{8D39DD86-E1AF-45A6-A6E7-FDEB57F11B4F}" dt="2022-04-07T19:02:00.164" v="13" actId="207"/>
            <ac:spMkLst>
              <pc:docMk/>
              <pc:sldMasterMk cId="816432740" sldId="2147483660"/>
              <pc:sldLayoutMk cId="990804078" sldId="2147483668"/>
              <ac:spMk id="11" creationId="{00000000-0000-0000-0000-000000000000}"/>
            </ac:spMkLst>
          </pc:spChg>
        </pc:sldLayoutChg>
        <pc:sldLayoutChg chg="modSp">
          <pc:chgData name="Satish Mekala" userId="2c2fe377f37fafa6" providerId="LiveId" clId="{8D39DD86-E1AF-45A6-A6E7-FDEB57F11B4F}" dt="2022-04-07T19:02:08.547" v="15" actId="207"/>
          <pc:sldLayoutMkLst>
            <pc:docMk/>
            <pc:sldMasterMk cId="816432740" sldId="2147483660"/>
            <pc:sldLayoutMk cId="3340611168" sldId="2147483670"/>
          </pc:sldLayoutMkLst>
          <pc:spChg chg="mod">
            <ac:chgData name="Satish Mekala" userId="2c2fe377f37fafa6" providerId="LiveId" clId="{8D39DD86-E1AF-45A6-A6E7-FDEB57F11B4F}" dt="2022-04-07T19:02:08.547" v="15" actId="207"/>
            <ac:spMkLst>
              <pc:docMk/>
              <pc:sldMasterMk cId="816432740" sldId="2147483660"/>
              <pc:sldLayoutMk cId="3340611168" sldId="2147483670"/>
              <ac:spMk id="2" creationId="{00000000-0000-0000-0000-000000000000}"/>
            </ac:spMkLst>
          </pc:spChg>
        </pc:sldLayoutChg>
        <pc:sldLayoutChg chg="modSp">
          <pc:chgData name="Satish Mekala" userId="2c2fe377f37fafa6" providerId="LiveId" clId="{8D39DD86-E1AF-45A6-A6E7-FDEB57F11B4F}" dt="2022-04-07T19:02:13.705" v="16" actId="207"/>
          <pc:sldLayoutMkLst>
            <pc:docMk/>
            <pc:sldMasterMk cId="816432740" sldId="2147483660"/>
            <pc:sldLayoutMk cId="271361646" sldId="2147483671"/>
          </pc:sldLayoutMkLst>
          <pc:spChg chg="mod">
            <ac:chgData name="Satish Mekala" userId="2c2fe377f37fafa6" providerId="LiveId" clId="{8D39DD86-E1AF-45A6-A6E7-FDEB57F11B4F}" dt="2022-04-07T19:02:13.705" v="16" actId="207"/>
            <ac:spMkLst>
              <pc:docMk/>
              <pc:sldMasterMk cId="816432740" sldId="2147483660"/>
              <pc:sldLayoutMk cId="271361646" sldId="2147483671"/>
              <ac:spMk id="2" creationId="{00000000-0000-0000-0000-000000000000}"/>
            </ac:spMkLst>
          </pc:spChg>
        </pc:sldLayoutChg>
        <pc:sldLayoutChg chg="modSp">
          <pc:chgData name="Satish Mekala" userId="2c2fe377f37fafa6" providerId="LiveId" clId="{8D39DD86-E1AF-45A6-A6E7-FDEB57F11B4F}" dt="2022-04-07T19:01:25.090" v="6" actId="207"/>
          <pc:sldLayoutMkLst>
            <pc:docMk/>
            <pc:sldMasterMk cId="816432740" sldId="2147483660"/>
            <pc:sldLayoutMk cId="2414417302" sldId="2147483673"/>
          </pc:sldLayoutMkLst>
          <pc:spChg chg="mod">
            <ac:chgData name="Satish Mekala" userId="2c2fe377f37fafa6" providerId="LiveId" clId="{8D39DD86-E1AF-45A6-A6E7-FDEB57F11B4F}" dt="2022-04-07T19:01:25.090" v="6" actId="207"/>
            <ac:spMkLst>
              <pc:docMk/>
              <pc:sldMasterMk cId="816432740" sldId="2147483660"/>
              <pc:sldLayoutMk cId="2414417302" sldId="2147483673"/>
              <ac:spMk id="13" creationId="{00000000-0000-0000-0000-000000000000}"/>
            </ac:spMkLst>
          </pc:spChg>
        </pc:sldLayoutChg>
        <pc:sldLayoutChg chg="modSp">
          <pc:chgData name="Satish Mekala" userId="2c2fe377f37fafa6" providerId="LiveId" clId="{8D39DD86-E1AF-45A6-A6E7-FDEB57F11B4F}" dt="2022-04-07T19:01:48.307" v="11" actId="207"/>
          <pc:sldLayoutMkLst>
            <pc:docMk/>
            <pc:sldMasterMk cId="816432740" sldId="2147483660"/>
            <pc:sldLayoutMk cId="2163136779" sldId="2147483675"/>
          </pc:sldLayoutMkLst>
          <pc:spChg chg="mod">
            <ac:chgData name="Satish Mekala" userId="2c2fe377f37fafa6" providerId="LiveId" clId="{8D39DD86-E1AF-45A6-A6E7-FDEB57F11B4F}" dt="2022-04-07T19:01:48.307" v="11" actId="207"/>
            <ac:spMkLst>
              <pc:docMk/>
              <pc:sldMasterMk cId="816432740" sldId="2147483660"/>
              <pc:sldLayoutMk cId="2163136779" sldId="2147483675"/>
              <ac:spMk id="12" creationId="{00000000-0000-0000-0000-000000000000}"/>
            </ac:spMkLst>
          </pc:spChg>
        </pc:sldLayoutChg>
        <pc:sldLayoutChg chg="modSp">
          <pc:chgData name="Satish Mekala" userId="2c2fe377f37fafa6" providerId="LiveId" clId="{8D39DD86-E1AF-45A6-A6E7-FDEB57F11B4F}" dt="2022-04-07T19:01:55.928" v="12" actId="207"/>
          <pc:sldLayoutMkLst>
            <pc:docMk/>
            <pc:sldMasterMk cId="816432740" sldId="2147483660"/>
            <pc:sldLayoutMk cId="609422618" sldId="2147483679"/>
          </pc:sldLayoutMkLst>
          <pc:spChg chg="mod">
            <ac:chgData name="Satish Mekala" userId="2c2fe377f37fafa6" providerId="LiveId" clId="{8D39DD86-E1AF-45A6-A6E7-FDEB57F11B4F}" dt="2022-04-07T19:01:55.928" v="12" actId="207"/>
            <ac:spMkLst>
              <pc:docMk/>
              <pc:sldMasterMk cId="816432740" sldId="2147483660"/>
              <pc:sldLayoutMk cId="609422618" sldId="2147483679"/>
              <ac:spMk id="2" creationId="{0E25D93B-2BE0-9448-A901-C62514EB467F}"/>
            </ac:spMkLst>
          </pc:spChg>
        </pc:sldLayoutChg>
        <pc:sldLayoutChg chg="modSp mod">
          <pc:chgData name="Satish Mekala" userId="2c2fe377f37fafa6" providerId="LiveId" clId="{8D39DD86-E1AF-45A6-A6E7-FDEB57F11B4F}" dt="2022-04-07T19:01:18.348" v="5" actId="207"/>
          <pc:sldLayoutMkLst>
            <pc:docMk/>
            <pc:sldMasterMk cId="816432740" sldId="2147483660"/>
            <pc:sldLayoutMk cId="4206015207" sldId="2147483680"/>
          </pc:sldLayoutMkLst>
          <pc:spChg chg="mod">
            <ac:chgData name="Satish Mekala" userId="2c2fe377f37fafa6" providerId="LiveId" clId="{8D39DD86-E1AF-45A6-A6E7-FDEB57F11B4F}" dt="2022-04-07T19:01:18.348" v="5" actId="207"/>
            <ac:spMkLst>
              <pc:docMk/>
              <pc:sldMasterMk cId="816432740" sldId="2147483660"/>
              <pc:sldLayoutMk cId="4206015207" sldId="2147483680"/>
              <ac:spMk id="2" creationId="{F2F0A77B-1544-2440-B637-718A210BABAA}"/>
            </ac:spMkLst>
          </pc:spChg>
        </pc:sldLayoutChg>
      </pc:sldMasterChg>
    </pc:docChg>
  </pc:docChgLst>
</pc:chgInfo>
</file>

<file path=ppt/comments/modernComment_23E_1D1B26E0.xml><?xml version="1.0" encoding="utf-8"?>
<p188:cmLst xmlns:a="http://schemas.openxmlformats.org/drawingml/2006/main" xmlns:r="http://schemas.openxmlformats.org/officeDocument/2006/relationships" xmlns:p188="http://schemas.microsoft.com/office/powerpoint/2018/8/main">
  <p188:cm id="{DD40D7BF-8929-4660-B763-AC84056E1CE6}" authorId="{21414BAC-DB38-CFC9-850E-D3FDA2058D57}" created="2022-03-16T18:57:32.948">
    <pc:sldMkLst xmlns:pc="http://schemas.microsoft.com/office/powerpoint/2013/main/command">
      <pc:docMk/>
      <pc:sldMk cId="488318688" sldId="574"/>
    </pc:sldMkLst>
    <p188:txBody>
      <a:bodyPr/>
      <a:lstStyle/>
      <a:p>
        <a:r>
          <a:rPr lang="en-US"/>
          <a:t>Debbie thinks we need to add that there are times when parents may need to take action to manage a situation.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3" tIns="47106" rIns="94213" bIns="47106"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69424"/>
          </a:xfrm>
          <a:prstGeom prst="rect">
            <a:avLst/>
          </a:prstGeom>
        </p:spPr>
        <p:txBody>
          <a:bodyPr vert="horz" lIns="94213" tIns="47106" rIns="94213" bIns="47106" rtlCol="0"/>
          <a:lstStyle>
            <a:lvl1pPr algn="r">
              <a:defRPr sz="1200"/>
            </a:lvl1pPr>
          </a:lstStyle>
          <a:p>
            <a:fld id="{8961167D-9768-E245-828B-3A7AB24A1AD7}" type="datetimeFigureOut">
              <a:rPr lang="en-US" smtClean="0"/>
              <a:t>4/11/2022</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13" tIns="47106" rIns="94213" bIns="471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13" tIns="47106" rIns="94213" bIns="47106" rtlCol="0" anchor="b"/>
          <a:lstStyle>
            <a:lvl1pPr algn="r">
              <a:defRPr sz="1200"/>
            </a:lvl1pPr>
          </a:lstStyle>
          <a:p>
            <a:fld id="{EC3A1E7E-6DB9-D241-9380-835C5AEFEE30}" type="slidenum">
              <a:rPr lang="en-US" smtClean="0"/>
              <a:t>‹#›</a:t>
            </a:fld>
            <a:endParaRPr lang="en-US" dirty="0"/>
          </a:p>
        </p:txBody>
      </p:sp>
    </p:spTree>
    <p:extLst>
      <p:ext uri="{BB962C8B-B14F-4D97-AF65-F5344CB8AC3E}">
        <p14:creationId xmlns:p14="http://schemas.microsoft.com/office/powerpoint/2010/main" val="22437978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A7B7A0-FA2D-1342-81A3-865232A61FD2}"/>
              </a:ext>
            </a:extLst>
          </p:cNvPr>
          <p:cNvSpPr/>
          <p:nvPr/>
        </p:nvSpPr>
        <p:spPr>
          <a:xfrm>
            <a:off x="6630394" y="8922067"/>
            <a:ext cx="470438" cy="466409"/>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4213" tIns="47106" rIns="94213" bIns="47106" rtlCol="0" anchor="ctr"/>
          <a:lstStyle/>
          <a:p>
            <a:pPr marL="0" marR="0" lvl="0" indent="0" algn="ctr" defTabSz="942133"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4" name="Slide Image Placeholder 3"/>
          <p:cNvSpPr>
            <a:spLocks noGrp="1" noRot="1" noChangeAspect="1"/>
          </p:cNvSpPr>
          <p:nvPr>
            <p:ph type="sldImg" idx="2"/>
          </p:nvPr>
        </p:nvSpPr>
        <p:spPr>
          <a:xfrm>
            <a:off x="1439863" y="820738"/>
            <a:ext cx="4222750" cy="3168650"/>
          </a:xfrm>
          <a:prstGeom prst="rect">
            <a:avLst/>
          </a:prstGeom>
          <a:noFill/>
          <a:ln w="12700">
            <a:solidFill>
              <a:prstClr val="black"/>
            </a:solidFill>
          </a:ln>
        </p:spPr>
        <p:txBody>
          <a:bodyPr vert="horz" lIns="94213" tIns="47106" rIns="94213" bIns="47106" rtlCol="0" anchor="ctr"/>
          <a:lstStyle/>
          <a:p>
            <a:endParaRPr lang="en-US" dirty="0"/>
          </a:p>
        </p:txBody>
      </p:sp>
      <p:sp>
        <p:nvSpPr>
          <p:cNvPr id="7" name="Slide Number Placeholder 6"/>
          <p:cNvSpPr>
            <a:spLocks noGrp="1"/>
          </p:cNvSpPr>
          <p:nvPr>
            <p:ph type="sldNum" sz="quarter" idx="5"/>
          </p:nvPr>
        </p:nvSpPr>
        <p:spPr>
          <a:xfrm>
            <a:off x="6630394" y="8917423"/>
            <a:ext cx="470439" cy="471053"/>
          </a:xfrm>
          <a:prstGeom prst="rect">
            <a:avLst/>
          </a:prstGeom>
        </p:spPr>
        <p:txBody>
          <a:bodyPr vert="horz" lIns="94213" tIns="47106" rIns="94213" bIns="47106" rtlCol="0" anchor="ctr" anchorCtr="0"/>
          <a:lstStyle>
            <a:lvl1pPr algn="ctr">
              <a:defRPr sz="1000">
                <a:solidFill>
                  <a:schemeClr val="bg1"/>
                </a:solidFill>
              </a:defRPr>
            </a:lvl1pPr>
          </a:lstStyle>
          <a:p>
            <a:fld id="{3B90169C-AFAA-4B3F-91CC-5EC03E22AE25}" type="slidenum">
              <a:rPr lang="en-US" smtClean="0"/>
              <a:pPr/>
              <a:t>‹#›</a:t>
            </a:fld>
            <a:endParaRPr lang="en-US" dirty="0"/>
          </a:p>
        </p:txBody>
      </p:sp>
      <p:sp>
        <p:nvSpPr>
          <p:cNvPr id="10" name="Rectangle 9">
            <a:extLst>
              <a:ext uri="{FF2B5EF4-FFF2-40B4-BE49-F238E27FC236}">
                <a16:creationId xmlns:a16="http://schemas.microsoft.com/office/drawing/2014/main" id="{C832DAC5-630C-2A49-9077-7B6414A5BCE0}"/>
              </a:ext>
            </a:extLst>
          </p:cNvPr>
          <p:cNvSpPr/>
          <p:nvPr/>
        </p:nvSpPr>
        <p:spPr>
          <a:xfrm>
            <a:off x="3" y="471055"/>
            <a:ext cx="480074" cy="3696712"/>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4213" tIns="47106" rIns="94213" bIns="47106" rtlCol="0" anchor="ctr"/>
          <a:lstStyle/>
          <a:p>
            <a:pPr marL="0" marR="0" lvl="0" indent="0" algn="ctr" defTabSz="942133"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1" name="Rectangle 10">
            <a:extLst>
              <a:ext uri="{FF2B5EF4-FFF2-40B4-BE49-F238E27FC236}">
                <a16:creationId xmlns:a16="http://schemas.microsoft.com/office/drawing/2014/main" id="{1B5E0D4F-92D5-D641-A282-4102F293760D}"/>
              </a:ext>
            </a:extLst>
          </p:cNvPr>
          <p:cNvSpPr/>
          <p:nvPr/>
        </p:nvSpPr>
        <p:spPr>
          <a:xfrm>
            <a:off x="0" y="-3259"/>
            <a:ext cx="480075" cy="47431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lIns="94213" tIns="47106" rIns="94213" bIns="47106" rtlCol="0" anchor="ctr"/>
          <a:lstStyle/>
          <a:p>
            <a:pPr marL="0" marR="0" lvl="0" indent="0" algn="ctr" defTabSz="942133"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3" name="Picture 12" descr="NTDC-Logo-Mark.png">
            <a:extLst>
              <a:ext uri="{FF2B5EF4-FFF2-40B4-BE49-F238E27FC236}">
                <a16:creationId xmlns:a16="http://schemas.microsoft.com/office/drawing/2014/main" id="{C0DE12A5-2F71-5F4C-85C6-17DBC403248F}"/>
              </a:ext>
            </a:extLst>
          </p:cNvPr>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6261860" y="9023702"/>
            <a:ext cx="260737" cy="258493"/>
          </a:xfrm>
          <a:prstGeom prst="rect">
            <a:avLst/>
          </a:prstGeom>
        </p:spPr>
      </p:pic>
    </p:spTree>
    <p:extLst>
      <p:ext uri="{BB962C8B-B14F-4D97-AF65-F5344CB8AC3E}">
        <p14:creationId xmlns:p14="http://schemas.microsoft.com/office/powerpoint/2010/main" val="92211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18288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36576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54864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73152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13.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br.org/video/2515962123001/the-costs-of-racial-color-blindnes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tdcportal.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7BCDB5-73EE-CC4D-A21B-EC4D7E93854D}"/>
              </a:ext>
            </a:extLst>
          </p:cNvPr>
          <p:cNvSpPr/>
          <p:nvPr/>
        </p:nvSpPr>
        <p:spPr>
          <a:xfrm>
            <a:off x="3" y="0"/>
            <a:ext cx="7100830" cy="938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213" tIns="47106" rIns="94213" bIns="47106" rtlCol="0" anchor="ctr"/>
          <a:lstStyle/>
          <a:p>
            <a:pPr algn="ctr"/>
            <a:endParaRPr lang="en-US" dirty="0"/>
          </a:p>
        </p:txBody>
      </p:sp>
      <p:pic>
        <p:nvPicPr>
          <p:cNvPr id="5" name="Picture 4" descr="NTDC-Horizontal-Gradient-Orange.png">
            <a:extLst>
              <a:ext uri="{FF2B5EF4-FFF2-40B4-BE49-F238E27FC236}">
                <a16:creationId xmlns:a16="http://schemas.microsoft.com/office/drawing/2014/main" id="{80CB78FA-7A60-4748-B5E5-DAA0D6209F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501" y="8892708"/>
            <a:ext cx="6012330" cy="497940"/>
          </a:xfrm>
          <a:prstGeom prst="rect">
            <a:avLst/>
          </a:prstGeom>
        </p:spPr>
      </p:pic>
      <p:sp>
        <p:nvSpPr>
          <p:cNvPr id="6" name="Rectangle 5">
            <a:extLst>
              <a:ext uri="{FF2B5EF4-FFF2-40B4-BE49-F238E27FC236}">
                <a16:creationId xmlns:a16="http://schemas.microsoft.com/office/drawing/2014/main" id="{171A1C2F-6019-B24F-8FF1-C9257EA4C38A}"/>
              </a:ext>
            </a:extLst>
          </p:cNvPr>
          <p:cNvSpPr/>
          <p:nvPr/>
        </p:nvSpPr>
        <p:spPr>
          <a:xfrm>
            <a:off x="1088498" y="2481736"/>
            <a:ext cx="6012330" cy="5989475"/>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lIns="94213" tIns="47106" rIns="94213" bIns="47106" rtlCol="0" anchor="ctr"/>
          <a:lstStyle/>
          <a:p>
            <a:pPr algn="ctr" defTabSz="942133">
              <a:defRPr/>
            </a:pPr>
            <a:endParaRPr lang="en-US" sz="1500" dirty="0">
              <a:solidFill>
                <a:prstClr val="white"/>
              </a:solidFill>
              <a:latin typeface="Palatino Linotype"/>
            </a:endParaRPr>
          </a:p>
        </p:txBody>
      </p:sp>
      <p:pic>
        <p:nvPicPr>
          <p:cNvPr id="7" name="Picture 6">
            <a:extLst>
              <a:ext uri="{FF2B5EF4-FFF2-40B4-BE49-F238E27FC236}">
                <a16:creationId xmlns:a16="http://schemas.microsoft.com/office/drawing/2014/main" id="{1ECA67AA-C08C-384C-992E-1B134CBE1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925" y="815647"/>
            <a:ext cx="3892382" cy="696848"/>
          </a:xfrm>
          <a:prstGeom prst="rect">
            <a:avLst/>
          </a:prstGeom>
        </p:spPr>
      </p:pic>
      <p:pic>
        <p:nvPicPr>
          <p:cNvPr id="8" name="Picture 7">
            <a:extLst>
              <a:ext uri="{FF2B5EF4-FFF2-40B4-BE49-F238E27FC236}">
                <a16:creationId xmlns:a16="http://schemas.microsoft.com/office/drawing/2014/main" id="{6AB808B2-C332-EC45-9B14-6CE6F25F9827}"/>
              </a:ext>
            </a:extLst>
          </p:cNvPr>
          <p:cNvPicPr>
            <a:picLocks noChangeAspect="1"/>
          </p:cNvPicPr>
          <p:nvPr/>
        </p:nvPicPr>
        <p:blipFill rotWithShape="1">
          <a:blip r:embed="rId5"/>
          <a:srcRect l="881" t="34411" r="3607" b="23761"/>
          <a:stretch/>
        </p:blipFill>
        <p:spPr>
          <a:xfrm>
            <a:off x="1088494" y="1890612"/>
            <a:ext cx="6012336" cy="591124"/>
          </a:xfrm>
          <a:prstGeom prst="rect">
            <a:avLst/>
          </a:prstGeom>
        </p:spPr>
      </p:pic>
      <p:sp>
        <p:nvSpPr>
          <p:cNvPr id="9" name="Rectangle 8">
            <a:extLst>
              <a:ext uri="{FF2B5EF4-FFF2-40B4-BE49-F238E27FC236}">
                <a16:creationId xmlns:a16="http://schemas.microsoft.com/office/drawing/2014/main" id="{0D6229DE-988F-4C49-8E07-0BC02A6F82A3}"/>
              </a:ext>
            </a:extLst>
          </p:cNvPr>
          <p:cNvSpPr/>
          <p:nvPr/>
        </p:nvSpPr>
        <p:spPr>
          <a:xfrm>
            <a:off x="1088494" y="1917826"/>
            <a:ext cx="6012336" cy="568253"/>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213" tIns="47106" rIns="94213" bIns="47106" rtlCol="0" anchor="ctr"/>
          <a:lstStyle/>
          <a:p>
            <a:pPr algn="ctr" defTabSz="942133">
              <a:defRPr/>
            </a:pPr>
            <a:endParaRPr lang="en-US" sz="1500" dirty="0">
              <a:solidFill>
                <a:prstClr val="white"/>
              </a:solidFill>
              <a:latin typeface="Palatino Linotype"/>
            </a:endParaRPr>
          </a:p>
        </p:txBody>
      </p:sp>
      <p:sp>
        <p:nvSpPr>
          <p:cNvPr id="13" name="Title 2">
            <a:extLst>
              <a:ext uri="{FF2B5EF4-FFF2-40B4-BE49-F238E27FC236}">
                <a16:creationId xmlns:a16="http://schemas.microsoft.com/office/drawing/2014/main" id="{F4F4063C-8A04-3A4A-8005-9E6D36C0210B}"/>
              </a:ext>
            </a:extLst>
          </p:cNvPr>
          <p:cNvSpPr txBox="1">
            <a:spLocks/>
          </p:cNvSpPr>
          <p:nvPr/>
        </p:nvSpPr>
        <p:spPr>
          <a:xfrm>
            <a:off x="1346256" y="3045645"/>
            <a:ext cx="5587113" cy="1877695"/>
          </a:xfrm>
          <a:prstGeom prst="rect">
            <a:avLst/>
          </a:prstGeom>
        </p:spPr>
        <p:txBody>
          <a:bodyPr lIns="94213" tIns="47106" rIns="94213" bIns="47106"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dirty="0">
                <a:solidFill>
                  <a:schemeClr val="bg1"/>
                </a:solidFill>
                <a:latin typeface="Arial Rounded MT Bold" panose="020F0704030504030204" pitchFamily="34" charset="77"/>
              </a:rPr>
              <a:t>PARENTING IN RACIALLY AND CULTURALLY DIVERSE FAMILIES</a:t>
            </a:r>
          </a:p>
        </p:txBody>
      </p:sp>
      <p:sp>
        <p:nvSpPr>
          <p:cNvPr id="14" name="Subtitle 1">
            <a:extLst>
              <a:ext uri="{FF2B5EF4-FFF2-40B4-BE49-F238E27FC236}">
                <a16:creationId xmlns:a16="http://schemas.microsoft.com/office/drawing/2014/main" id="{A65B5B5B-9AF3-2B45-935F-616A525C9909}"/>
              </a:ext>
            </a:extLst>
          </p:cNvPr>
          <p:cNvSpPr txBox="1">
            <a:spLocks/>
          </p:cNvSpPr>
          <p:nvPr/>
        </p:nvSpPr>
        <p:spPr>
          <a:xfrm>
            <a:off x="1382873" y="4901758"/>
            <a:ext cx="4291548" cy="614460"/>
          </a:xfrm>
          <a:prstGeom prst="rect">
            <a:avLst/>
          </a:prstGeom>
        </p:spPr>
        <p:txBody>
          <a:bodyPr lIns="94213" tIns="47106" rIns="94213" bIns="47106"/>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rgbClr val="EA2A1F"/>
                </a:solidFill>
                <a:latin typeface="Arial" panose="020B0604020202020204" pitchFamily="34" charset="0"/>
                <a:cs typeface="Arial" panose="020B0604020202020204" pitchFamily="34" charset="0"/>
              </a:rPr>
              <a:t>FACILITATOR CLASSROOM GUIDE</a:t>
            </a:r>
          </a:p>
          <a:p>
            <a:pPr marL="0" indent="0">
              <a:buNone/>
            </a:pPr>
            <a:r>
              <a:rPr lang="en-US" sz="1700" dirty="0">
                <a:solidFill>
                  <a:srgbClr val="EA2A1F"/>
                </a:solidFill>
                <a:latin typeface="Arial" panose="020B0604020202020204" pitchFamily="34" charset="0"/>
                <a:cs typeface="Arial" panose="020B0604020202020204" pitchFamily="34" charset="0"/>
              </a:rPr>
              <a:t>Modified January  2022</a:t>
            </a:r>
          </a:p>
        </p:txBody>
      </p:sp>
      <p:sp>
        <p:nvSpPr>
          <p:cNvPr id="2" name="Notes Placeholder 1">
            <a:extLst>
              <a:ext uri="{FF2B5EF4-FFF2-40B4-BE49-F238E27FC236}">
                <a16:creationId xmlns:a16="http://schemas.microsoft.com/office/drawing/2014/main" id="{27CDC9B9-6C53-46E7-99E6-8F806EB77CC8}"/>
              </a:ext>
            </a:extLst>
          </p:cNvPr>
          <p:cNvSpPr>
            <a:spLocks noGrp="1"/>
          </p:cNvSpPr>
          <p:nvPr>
            <p:ph type="body" idx="1"/>
          </p:nvPr>
        </p:nvSpPr>
        <p:spPr>
          <a:xfrm>
            <a:off x="709613" y="4518025"/>
            <a:ext cx="5683251" cy="3697288"/>
          </a:xfrm>
          <a:prstGeom prst="rect">
            <a:avLst/>
          </a:prstGeom>
        </p:spPr>
        <p:txBody>
          <a:bodyPr lIns="91426" tIns="45712" rIns="91426" bIns="45712"/>
          <a:lstStyle/>
          <a:p>
            <a:endParaRPr lang="en-US" dirty="0"/>
          </a:p>
        </p:txBody>
      </p:sp>
    </p:spTree>
    <p:extLst>
      <p:ext uri="{BB962C8B-B14F-4D97-AF65-F5344CB8AC3E}">
        <p14:creationId xmlns:p14="http://schemas.microsoft.com/office/powerpoint/2010/main" val="2634832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6"/>
            <a:ext cx="5681980" cy="4399218"/>
          </a:xfrm>
          <a:prstGeom prst="rect">
            <a:avLst/>
          </a:prstGeom>
        </p:spPr>
        <p:txBody>
          <a:bodyPr lIns="91426" tIns="45712" rIns="91426" bIns="45712"/>
          <a:lstStyle/>
          <a:p>
            <a:r>
              <a:rPr lang="en-US" b="1" kern="1200" dirty="0">
                <a:solidFill>
                  <a:srgbClr val="000000"/>
                </a:solidFill>
                <a:effectLst/>
                <a:latin typeface="Calibri" panose="020F0502020204030204" pitchFamily="34" charset="0"/>
                <a:ea typeface="+mn-ea"/>
                <a:cs typeface="+mn-cs"/>
              </a:rPr>
              <a:t>FACILITATOR'S NOTE</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This slide is shown at the start of each theme. Although the graphic will remain the same, the bricks that are colored in red will change based on the characteristics that will be touched upon in this theme. The characteristics were obtained from review of literature, stakeholder interviews, and review of existing curricula. We want families to become very acquainted with these characteristics throughout the training. It is important to note that in addition to the characteristics that are highlighted in red, there may be additional characteristics that are touched upon during the theme. Facilitators should try to connect these characteristics to the content they are sharing throughout the training. Remind participants that their </a:t>
            </a:r>
            <a:r>
              <a:rPr lang="en-US" b="1" kern="1200" dirty="0">
                <a:solidFill>
                  <a:srgbClr val="000000"/>
                </a:solidFill>
                <a:effectLst/>
                <a:latin typeface="Calibri" panose="020F0502020204030204" pitchFamily="34" charset="0"/>
                <a:ea typeface="+mn-ea"/>
                <a:cs typeface="+mn-cs"/>
              </a:rPr>
              <a:t>Participant Resource</a:t>
            </a:r>
            <a:r>
              <a:rPr lang="en-US" kern="1200" dirty="0">
                <a:solidFill>
                  <a:srgbClr val="000000"/>
                </a:solidFill>
                <a:effectLst/>
                <a:latin typeface="Calibri" panose="020F0502020204030204" pitchFamily="34" charset="0"/>
                <a:ea typeface="+mn-ea"/>
                <a:cs typeface="+mn-cs"/>
              </a:rPr>
              <a:t> </a:t>
            </a:r>
            <a:r>
              <a:rPr lang="en-US" b="1" kern="1200" dirty="0">
                <a:solidFill>
                  <a:srgbClr val="000000"/>
                </a:solidFill>
                <a:effectLst/>
                <a:latin typeface="Calibri" panose="020F0502020204030204" pitchFamily="34" charset="0"/>
                <a:ea typeface="+mn-ea"/>
                <a:cs typeface="+mn-cs"/>
              </a:rPr>
              <a:t>Manual </a:t>
            </a:r>
            <a:r>
              <a:rPr lang="en-US" kern="1200" dirty="0">
                <a:solidFill>
                  <a:srgbClr val="000000"/>
                </a:solidFill>
                <a:effectLst/>
                <a:latin typeface="Calibri" panose="020F0502020204030204" pitchFamily="34" charset="0"/>
                <a:ea typeface="+mn-ea"/>
                <a:cs typeface="+mn-cs"/>
              </a:rPr>
              <a:t>contains the definitions for these characteristics. </a:t>
            </a:r>
          </a:p>
          <a:p>
            <a:endParaRPr lang="en-US" kern="1200" dirty="0">
              <a:solidFill>
                <a:srgbClr val="000000"/>
              </a:solidFill>
              <a:effectLst/>
              <a:latin typeface="Calibri" panose="020F0502020204030204" pitchFamily="34" charset="0"/>
              <a:ea typeface="+mn-ea"/>
              <a:cs typeface="+mn-cs"/>
            </a:endParaRPr>
          </a:p>
          <a:p>
            <a:r>
              <a:rPr lang="en-US" b="1" kern="1200" dirty="0">
                <a:solidFill>
                  <a:srgbClr val="000000"/>
                </a:solidFill>
                <a:effectLst/>
                <a:latin typeface="Calibri" panose="020F0502020204030204" pitchFamily="34" charset="0"/>
                <a:ea typeface="+mn-ea"/>
                <a:cs typeface="+mn-cs"/>
              </a:rPr>
              <a:t>SAY</a:t>
            </a:r>
            <a:endParaRPr lang="en-US" kern="1200" dirty="0">
              <a:solidFill>
                <a:srgbClr val="000000"/>
              </a:solidFill>
              <a:effectLst/>
              <a:latin typeface="Calibri" panose="020F0502020204030204" pitchFamily="34" charset="0"/>
              <a:ea typeface="+mn-ea"/>
              <a:cs typeface="+mn-cs"/>
            </a:endParaRPr>
          </a:p>
          <a:p>
            <a:r>
              <a:rPr lang="en-US" kern="1200" dirty="0">
                <a:solidFill>
                  <a:srgbClr val="000000"/>
                </a:solidFill>
                <a:effectLst/>
                <a:latin typeface="Calibri" panose="020F0502020204030204" pitchFamily="34" charset="0"/>
                <a:ea typeface="+mn-ea"/>
                <a:cs typeface="+mn-cs"/>
              </a:rPr>
              <a:t>Before we get into the content, let’s look at the 14 characteristics of successful foster and adoptive parents. When you took your self-assessment, you were asked about these characteristics.</a:t>
            </a:r>
          </a:p>
          <a:p>
            <a:pPr defTabSz="942133">
              <a:defRPr/>
            </a:pPr>
            <a:endParaRPr lang="en-US" b="1"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EC955B37-B2F2-424C-B214-04FE66BBAFD8}"/>
              </a:ext>
            </a:extLst>
          </p:cNvPr>
          <p:cNvSpPr>
            <a:spLocks noGrp="1"/>
          </p:cNvSpPr>
          <p:nvPr>
            <p:ph type="sldNum" sz="quarter" idx="5"/>
          </p:nvPr>
        </p:nvSpPr>
        <p:spPr>
          <a:xfrm>
            <a:off x="6630394" y="8917423"/>
            <a:ext cx="470439" cy="471053"/>
          </a:xfrm>
          <a:prstGeom prst="rect">
            <a:avLst/>
          </a:prstGeom>
        </p:spPr>
        <p:txBody>
          <a:bodyPr vert="horz" lIns="94213" tIns="47106" rIns="94213" bIns="47106" rtlCol="0" anchor="ctr" anchorCtr="0"/>
          <a:lstStyle>
            <a:lvl1pPr algn="ctr">
              <a:defRPr sz="1000">
                <a:solidFill>
                  <a:schemeClr val="bg1"/>
                </a:solidFill>
              </a:defRPr>
            </a:lvl1pPr>
          </a:lstStyle>
          <a:p>
            <a:fld id="{3B90169C-AFAA-4B3F-91CC-5EC03E22AE25}" type="slidenum">
              <a:rPr lang="en-US" smtClean="0"/>
              <a:pPr/>
              <a:t>10</a:t>
            </a:fld>
            <a:endParaRPr lang="en-US" dirty="0"/>
          </a:p>
        </p:txBody>
      </p:sp>
    </p:spTree>
    <p:extLst>
      <p:ext uri="{BB962C8B-B14F-4D97-AF65-F5344CB8AC3E}">
        <p14:creationId xmlns:p14="http://schemas.microsoft.com/office/powerpoint/2010/main" val="135357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5"/>
            <a:ext cx="5681980" cy="3696712"/>
          </a:xfrm>
          <a:prstGeom prst="rect">
            <a:avLst/>
          </a:prstGeom>
        </p:spPr>
        <p:txBody>
          <a:bodyPr lIns="91426" tIns="45712" rIns="91426" bIns="45712"/>
          <a:lstStyle/>
          <a:p>
            <a:pPr defTabSz="914114">
              <a:defRPr/>
            </a:pPr>
            <a:r>
              <a:rPr lang="en-US" b="1" dirty="0">
                <a:solidFill>
                  <a:srgbClr val="000000"/>
                </a:solidFill>
                <a:latin typeface="Calibri" panose="020F0502020204030204" pitchFamily="34" charset="0"/>
              </a:rPr>
              <a:t>SAY</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 Parenting in Racially and Culturally Diverse Families theme will cover the following characteristics:</a:t>
            </a:r>
          </a:p>
          <a:p>
            <a:pPr marL="176649" indent="-176649" defTabSz="942133">
              <a:buFont typeface="Arial" panose="020B0604020202020204" pitchFamily="34" charset="0"/>
              <a:buChar char="•"/>
              <a:defRPr/>
            </a:pPr>
            <a:r>
              <a:rPr lang="en-US" dirty="0">
                <a:solidFill>
                  <a:srgbClr val="000000"/>
                </a:solidFill>
                <a:latin typeface="Calibri" panose="020F0502020204030204" pitchFamily="34" charset="0"/>
              </a:rPr>
              <a:t>Self-Awareness/Self-Reflection</a:t>
            </a:r>
          </a:p>
          <a:p>
            <a:pPr marL="176649" indent="-176649" defTabSz="942133">
              <a:buFont typeface="Arial" panose="020B0604020202020204" pitchFamily="34" charset="0"/>
              <a:buChar char="•"/>
              <a:defRPr/>
            </a:pPr>
            <a:r>
              <a:rPr lang="en-US" dirty="0">
                <a:solidFill>
                  <a:srgbClr val="000000"/>
                </a:solidFill>
                <a:latin typeface="Calibri" panose="020F0502020204030204" pitchFamily="34" charset="0"/>
              </a:rPr>
              <a:t>Appreciation for Diversity/Other World Views</a:t>
            </a:r>
          </a:p>
          <a:p>
            <a:pPr defTabSz="966347">
              <a:defRPr/>
            </a:pPr>
            <a:endParaRPr lang="en-US" dirty="0">
              <a:solidFill>
                <a:srgbClr val="000000"/>
              </a:solidFill>
              <a:latin typeface="Calibri" panose="020F0502020204030204" pitchFamily="34" charset="0"/>
            </a:endParaRPr>
          </a:p>
          <a:p>
            <a:pPr defTabSz="966347">
              <a:defRPr/>
            </a:pPr>
            <a:r>
              <a:rPr lang="en-US" dirty="0">
                <a:solidFill>
                  <a:srgbClr val="000000"/>
                </a:solidFill>
                <a:latin typeface="Calibri" panose="020F0502020204030204" pitchFamily="34" charset="0"/>
              </a:rPr>
              <a:t>Take a moment to think back to how you assessed yourself with these characteristics. It is important as you start this journey to assess your characteristics as they are qualities that can strengthen your ability to successfully parent a child who is in foster care or has been adopted.  </a:t>
            </a:r>
          </a:p>
          <a:p>
            <a:pPr defTabSz="966204">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11</a:t>
            </a:fld>
            <a:endParaRPr lang="en-US" dirty="0"/>
          </a:p>
        </p:txBody>
      </p:sp>
    </p:spTree>
    <p:extLst>
      <p:ext uri="{BB962C8B-B14F-4D97-AF65-F5344CB8AC3E}">
        <p14:creationId xmlns:p14="http://schemas.microsoft.com/office/powerpoint/2010/main" val="264266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399218"/>
          </a:xfrm>
          <a:prstGeom prst="rect">
            <a:avLst/>
          </a:prstGeom>
        </p:spPr>
        <p:txBody>
          <a:bodyPr lIns="91426" tIns="45712" rIns="91426" bIns="45712"/>
          <a:lstStyle/>
          <a:p>
            <a:pPr defTabSz="914114">
              <a:defRPr/>
            </a:pPr>
            <a:r>
              <a:rPr lang="en-US" b="1" dirty="0">
                <a:solidFill>
                  <a:srgbClr val="000000"/>
                </a:solidFill>
                <a:latin typeface="+mn-lt"/>
              </a:rPr>
              <a:t>SAY</a:t>
            </a:r>
          </a:p>
          <a:p>
            <a:pPr defTabSz="966204">
              <a:defRPr/>
            </a:pPr>
            <a:r>
              <a:rPr lang="en-US" dirty="0">
                <a:solidFill>
                  <a:srgbClr val="000000"/>
                </a:solidFill>
                <a:latin typeface="Calibri" panose="020F0502020204030204" pitchFamily="34" charset="0"/>
              </a:rPr>
              <a:t>Now that we have reviewed the definitions, why do you think these specific characteristics are important to understanding a child that you may foster or adopt? </a:t>
            </a:r>
          </a:p>
          <a:p>
            <a:pPr defTabSz="966204">
              <a:defRPr/>
            </a:pPr>
            <a:endParaRPr lang="en-US" dirty="0">
              <a:solidFill>
                <a:srgbClr val="000000"/>
              </a:solidFill>
              <a:latin typeface="Calibri" panose="020F0502020204030204" pitchFamily="34" charset="0"/>
            </a:endParaRPr>
          </a:p>
          <a:p>
            <a:pPr defTabSz="966204">
              <a:defRPr/>
            </a:pPr>
            <a:r>
              <a:rPr lang="en-US" dirty="0">
                <a:solidFill>
                  <a:srgbClr val="000000"/>
                </a:solidFill>
                <a:latin typeface="Calibri" panose="020F0502020204030204" pitchFamily="34" charset="0"/>
              </a:rPr>
              <a:t>Reinforce:</a:t>
            </a:r>
          </a:p>
          <a:p>
            <a:pPr marL="171422" indent="-171422">
              <a:lnSpc>
                <a:spcPct val="107000"/>
              </a:lnSpc>
              <a:buFont typeface="Arial" panose="020B0604020202020204" pitchFamily="34" charset="0"/>
              <a:buChar char="•"/>
              <a:tabLst>
                <a:tab pos="45712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Self-awareness/Self-reflection: </a:t>
            </a:r>
          </a:p>
          <a:p>
            <a:pPr marL="354273" lvl="1" indent="-171422">
              <a:lnSpc>
                <a:spcPct val="107000"/>
              </a:lnSpc>
              <a:buFont typeface="Wingdings" panose="05000000000000000000" pitchFamily="2" charset="2"/>
              <a:buChar char="Ø"/>
              <a:tabLst>
                <a:tab pos="457125"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How we talk and think about race and culture is influenced by our life experiences. It will be important for us to step outside our own beliefs to focus on the child’s experiences, needs and values. </a:t>
            </a:r>
          </a:p>
          <a:p>
            <a:pPr marL="171422" indent="-171422">
              <a:lnSpc>
                <a:spcPct val="107000"/>
              </a:lnSpc>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Appreciation for Diversity/Other World Views:</a:t>
            </a:r>
          </a:p>
          <a:p>
            <a:pPr marL="354273" lvl="1" indent="-171422">
              <a:lnSpc>
                <a:spcPct val="107000"/>
              </a:lnSpc>
              <a:buFont typeface="Wingdings" panose="05000000000000000000" pitchFamily="2" charset="2"/>
              <a:buChar char="Ø"/>
            </a:pPr>
            <a:r>
              <a:rPr lang="en-US" dirty="0">
                <a:effectLst/>
                <a:latin typeface="Calibri" panose="020F0502020204030204" pitchFamily="34" charset="0"/>
                <a:ea typeface="Calibri" panose="020F0502020204030204" pitchFamily="34" charset="0"/>
                <a:cs typeface="Times New Roman" panose="02020603050405020304" pitchFamily="18" charset="0"/>
              </a:rPr>
              <a:t>Children who have experienced loss, separations and trauma have the critical need to develop healthy identities. When we value the views and experiences of the child and their family, we show the child that we really value who they are. </a:t>
            </a:r>
          </a:p>
          <a:p>
            <a:pPr marL="354273" lvl="1" indent="-171422">
              <a:lnSpc>
                <a:spcPct val="107000"/>
              </a:lnSpc>
              <a:buFont typeface="Wingdings" panose="05000000000000000000" pitchFamily="2" charset="2"/>
              <a:buChar char="Ø"/>
            </a:pPr>
            <a:r>
              <a:rPr lang="en-US" dirty="0">
                <a:effectLst/>
                <a:latin typeface="Calibri" panose="020F0502020204030204" pitchFamily="34" charset="0"/>
                <a:ea typeface="Calibri" panose="020F0502020204030204" pitchFamily="34" charset="0"/>
                <a:cs typeface="Times New Roman" panose="02020603050405020304" pitchFamily="18" charset="0"/>
              </a:rPr>
              <a:t>When we appreciate diversity rather than believing always that our way is the best way, we show children that we care for all parts of them. This </a:t>
            </a:r>
            <a:r>
              <a:rPr lang="en-US" dirty="0">
                <a:latin typeface="Calibri" panose="020F0502020204030204" pitchFamily="34" charset="0"/>
                <a:ea typeface="Calibri" panose="020F0502020204030204" pitchFamily="34" charset="0"/>
                <a:cs typeface="Times New Roman" panose="02020603050405020304" pitchFamily="18" charset="0"/>
              </a:rPr>
              <a:t>encourages the development of</a:t>
            </a:r>
            <a:r>
              <a:rPr lang="en-US" dirty="0">
                <a:effectLst/>
                <a:latin typeface="Calibri" panose="020F0502020204030204" pitchFamily="34" charset="0"/>
                <a:ea typeface="Calibri" panose="020F0502020204030204" pitchFamily="34" charset="0"/>
                <a:cs typeface="Times New Roman" panose="02020603050405020304" pitchFamily="18" charset="0"/>
              </a:rPr>
              <a:t> pride about who they are and what they bring to the world. </a:t>
            </a:r>
          </a:p>
          <a:p>
            <a:pPr defTabSz="966204">
              <a:defRPr/>
            </a:pPr>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12</a:t>
            </a:fld>
            <a:endParaRPr lang="en-US" dirty="0"/>
          </a:p>
        </p:txBody>
      </p:sp>
    </p:spTree>
    <p:extLst>
      <p:ext uri="{BB962C8B-B14F-4D97-AF65-F5344CB8AC3E}">
        <p14:creationId xmlns:p14="http://schemas.microsoft.com/office/powerpoint/2010/main" val="344217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6"/>
            <a:ext cx="5681980" cy="4478650"/>
          </a:xfrm>
          <a:prstGeom prst="rect">
            <a:avLst/>
          </a:prstGeom>
        </p:spPr>
        <p:txBody>
          <a:bodyPr lIns="91426" tIns="45712" rIns="91426" bIns="45712"/>
          <a:lstStyle/>
          <a:p>
            <a:r>
              <a:rPr lang="en-US" b="1" dirty="0">
                <a:solidFill>
                  <a:srgbClr val="000000"/>
                </a:solidFill>
                <a:latin typeface="+mn-lt"/>
              </a:rPr>
              <a:t>FACILITATOR’S NOTE</a:t>
            </a:r>
          </a:p>
          <a:p>
            <a:pPr marL="176649" indent="-176649">
              <a:buFont typeface="Arial" panose="020B0604020202020204" pitchFamily="34" charset="0"/>
              <a:buChar char="•"/>
            </a:pPr>
            <a:r>
              <a:rPr lang="en-US" strike="noStrike" dirty="0">
                <a:solidFill>
                  <a:srgbClr val="000000"/>
                </a:solidFill>
                <a:latin typeface="+mn-lt"/>
              </a:rPr>
              <a:t>In this activity, participants will pair up and play the guess who game. </a:t>
            </a:r>
            <a:r>
              <a:rPr lang="en-US" dirty="0">
                <a:solidFill>
                  <a:srgbClr val="000000"/>
                </a:solidFill>
                <a:latin typeface="+mn-lt"/>
              </a:rPr>
              <a:t>They will</a:t>
            </a:r>
            <a:r>
              <a:rPr lang="en-US" strike="noStrike" dirty="0">
                <a:solidFill>
                  <a:srgbClr val="000000"/>
                </a:solidFill>
                <a:latin typeface="+mn-lt"/>
              </a:rPr>
              <a:t> take turns trying to identify one of the 12 images chosen by one of the pair. The person asking the questio</a:t>
            </a:r>
            <a:r>
              <a:rPr lang="en-US" dirty="0">
                <a:solidFill>
                  <a:srgbClr val="000000"/>
                </a:solidFill>
                <a:latin typeface="+mn-lt"/>
              </a:rPr>
              <a:t>ns will</a:t>
            </a:r>
            <a:r>
              <a:rPr lang="en-US" strike="noStrike" dirty="0">
                <a:solidFill>
                  <a:srgbClr val="000000"/>
                </a:solidFill>
                <a:latin typeface="+mn-lt"/>
              </a:rPr>
              <a:t> use only ‘Yes or No’ questions to try and identify who was chosen.</a:t>
            </a:r>
          </a:p>
          <a:p>
            <a:pPr marL="176649" indent="-176649">
              <a:buFont typeface="Arial" panose="020B0604020202020204" pitchFamily="34" charset="0"/>
              <a:buChar char="•"/>
            </a:pPr>
            <a:r>
              <a:rPr lang="en-US" dirty="0">
                <a:solidFill>
                  <a:srgbClr val="000000"/>
                </a:solidFill>
                <a:latin typeface="+mn-lt"/>
              </a:rPr>
              <a:t>The activity is designed to demonstrate how </a:t>
            </a:r>
            <a:r>
              <a:rPr lang="en-US" kern="1200" dirty="0">
                <a:solidFill>
                  <a:srgbClr val="000000"/>
                </a:solidFill>
                <a:effectLst/>
                <a:latin typeface="+mn-lt"/>
                <a:ea typeface="+mn-ea"/>
                <a:cs typeface="Arial" panose="020B0604020202020204" pitchFamily="34" charset="0"/>
              </a:rPr>
              <a:t>avoidance of “noticing” and/or talking about race can be a significant barrier to authentic and supportive racially-conscious parenting. </a:t>
            </a:r>
            <a:r>
              <a:rPr lang="en-US" kern="1200" dirty="0">
                <a:solidFill>
                  <a:srgbClr val="000000"/>
                </a:solidFill>
                <a:effectLst/>
                <a:latin typeface="+mn-lt"/>
                <a:ea typeface="+mn-ea"/>
                <a:cs typeface="Calibri" panose="020F0502020204030204" pitchFamily="34" charset="0"/>
              </a:rPr>
              <a:t>It is important to remember that how openly c</a:t>
            </a:r>
            <a:r>
              <a:rPr lang="en-US" dirty="0">
                <a:effectLst/>
                <a:latin typeface="+mn-lt"/>
                <a:ea typeface="Times New Roman" panose="02020603050405020304" pitchFamily="18" charset="0"/>
                <a:cs typeface="Calibri" panose="020F0502020204030204" pitchFamily="34" charset="0"/>
              </a:rPr>
              <a:t>hildren talk about race will come largely from their parents model for them. </a:t>
            </a:r>
          </a:p>
          <a:p>
            <a:pPr marL="176649" indent="-176649">
              <a:buFont typeface="Arial" panose="020B0604020202020204" pitchFamily="34" charset="0"/>
              <a:buChar char="•"/>
            </a:pPr>
            <a:r>
              <a:rPr lang="en-US" dirty="0">
                <a:effectLst/>
                <a:latin typeface="+mn-lt"/>
                <a:ea typeface="Calibri" panose="020F0502020204030204" pitchFamily="34" charset="0"/>
                <a:cs typeface="Calibri" panose="020F0502020204030204" pitchFamily="34" charset="0"/>
              </a:rPr>
              <a:t>Validate any discomfort over labeling people or using binary or oversimplified categories but keep moving forward with the game.</a:t>
            </a:r>
            <a:endParaRPr lang="en-US" dirty="0">
              <a:effectLst/>
              <a:latin typeface="+mn-lt"/>
              <a:ea typeface="Calibri" panose="020F0502020204030204" pitchFamily="34" charset="0"/>
              <a:cs typeface="Times New Roman" panose="02020603050405020304" pitchFamily="18" charset="0"/>
            </a:endParaRPr>
          </a:p>
          <a:p>
            <a:pPr marL="176649" indent="-176649" defTabSz="914249">
              <a:buFont typeface="Arial" panose="020B0604020202020204" pitchFamily="34" charset="0"/>
              <a:buChar char="•"/>
              <a:defRPr/>
            </a:pPr>
            <a:r>
              <a:rPr lang="en-US" b="0" strike="noStrike" kern="1200" dirty="0">
                <a:solidFill>
                  <a:srgbClr val="000000"/>
                </a:solidFill>
                <a:effectLst/>
                <a:latin typeface="+mn-lt"/>
                <a:ea typeface="+mn-ea"/>
                <a:cs typeface="Arial" panose="020B0604020202020204" pitchFamily="34" charset="0"/>
              </a:rPr>
              <a:t>To understand the game and its purpose, watch this video: </a:t>
            </a:r>
            <a:r>
              <a:rPr lang="en-US" u="sng" strike="noStrike" dirty="0">
                <a:solidFill>
                  <a:srgbClr val="006621"/>
                </a:solidFill>
                <a:effectLst/>
                <a:latin typeface="+mn-lt"/>
                <a:ea typeface="Calibri" panose="020F0502020204030204" pitchFamily="34" charset="0"/>
                <a:hlinkClick r:id="rId3"/>
              </a:rPr>
              <a:t>https://hbr.org/video/2515962123001/the-costs-of-racial-color-blindness</a:t>
            </a:r>
            <a:r>
              <a:rPr lang="en-US" u="sng" strike="noStrike" dirty="0">
                <a:solidFill>
                  <a:srgbClr val="006621"/>
                </a:solidFill>
                <a:effectLst/>
                <a:latin typeface="+mn-lt"/>
                <a:ea typeface="Calibri" panose="020F0502020204030204" pitchFamily="34" charset="0"/>
              </a:rPr>
              <a:t>. </a:t>
            </a:r>
            <a:r>
              <a:rPr lang="en-US" b="0" strike="noStrike" kern="1200" dirty="0">
                <a:solidFill>
                  <a:srgbClr val="000000"/>
                </a:solidFill>
                <a:effectLst/>
                <a:latin typeface="+mn-lt"/>
                <a:ea typeface="+mn-ea"/>
                <a:cs typeface="Arial" panose="020B0604020202020204" pitchFamily="34" charset="0"/>
              </a:rPr>
              <a:t>(Note: video is not intended for participants.) </a:t>
            </a:r>
          </a:p>
          <a:p>
            <a:pPr marL="176649" indent="-176649" defTabSz="914249">
              <a:buFont typeface="Arial" panose="020B0604020202020204" pitchFamily="34" charset="0"/>
              <a:buChar char="•"/>
              <a:defRPr/>
            </a:pPr>
            <a:r>
              <a:rPr lang="en-US" b="0" strike="noStrike" kern="1200" dirty="0">
                <a:solidFill>
                  <a:srgbClr val="000000"/>
                </a:solidFill>
                <a:effectLst/>
                <a:latin typeface="+mn-lt"/>
                <a:ea typeface="+mn-ea"/>
                <a:cs typeface="Arial" panose="020B0604020202020204" pitchFamily="34" charset="0"/>
              </a:rPr>
              <a:t>If you have a smaller group, you may choose to do this as a large group activity rather than pairing people up.</a:t>
            </a:r>
            <a:endParaRPr lang="en-US" strike="noStrike" dirty="0">
              <a:effectLst/>
              <a:latin typeface="+mn-lt"/>
              <a:ea typeface="Calibri" panose="020F0502020204030204" pitchFamily="34" charset="0"/>
            </a:endParaRPr>
          </a:p>
          <a:p>
            <a:endParaRPr lang="en-US" b="0" kern="1200" dirty="0">
              <a:solidFill>
                <a:srgbClr val="000000"/>
              </a:solidFill>
              <a:effectLst/>
              <a:latin typeface="+mn-lt"/>
              <a:ea typeface="+mn-ea"/>
              <a:cs typeface="Arial" panose="020B0604020202020204" pitchFamily="34" charset="0"/>
            </a:endParaRPr>
          </a:p>
          <a:p>
            <a:r>
              <a:rPr lang="en-US" b="1" dirty="0">
                <a:solidFill>
                  <a:srgbClr val="000000"/>
                </a:solidFill>
                <a:latin typeface="+mn-lt"/>
              </a:rPr>
              <a:t>SAY</a:t>
            </a:r>
            <a:endParaRPr lang="en-US" b="1" kern="1200" dirty="0">
              <a:solidFill>
                <a:srgbClr val="000000"/>
              </a:solidFill>
              <a:effectLst/>
              <a:latin typeface="+mn-lt"/>
              <a:ea typeface="+mn-ea"/>
              <a:cs typeface="Arial" panose="020B0604020202020204" pitchFamily="34" charset="0"/>
            </a:endParaRPr>
          </a:p>
          <a:p>
            <a:pPr defTabSz="914249">
              <a:defRPr/>
            </a:pPr>
            <a:r>
              <a:rPr lang="en-US" dirty="0">
                <a:solidFill>
                  <a:srgbClr val="000000"/>
                </a:solidFill>
                <a:latin typeface="+mn-lt"/>
              </a:rPr>
              <a:t>Now, let’s get into the “Guess Who?” game. </a:t>
            </a:r>
          </a:p>
          <a:p>
            <a:endParaRPr lang="en-US" dirty="0">
              <a:solidFill>
                <a:srgbClr val="000000"/>
              </a:solidFill>
              <a:latin typeface="+mn-lt"/>
            </a:endParaRPr>
          </a:p>
          <a:p>
            <a:r>
              <a:rPr lang="en-US" strike="noStrike" dirty="0">
                <a:solidFill>
                  <a:srgbClr val="000000"/>
                </a:solidFill>
                <a:latin typeface="+mn-lt"/>
              </a:rPr>
              <a:t>I’m going to ask you to pair up. Then, one person in each pair will </a:t>
            </a:r>
            <a:r>
              <a:rPr lang="en-US" dirty="0">
                <a:solidFill>
                  <a:srgbClr val="000000"/>
                </a:solidFill>
                <a:latin typeface="+mn-lt"/>
              </a:rPr>
              <a:t>choose</a:t>
            </a:r>
            <a:r>
              <a:rPr lang="en-US" strike="noStrike" dirty="0">
                <a:solidFill>
                  <a:srgbClr val="000000"/>
                </a:solidFill>
                <a:latin typeface="+mn-lt"/>
              </a:rPr>
              <a:t> one of these 12 photos of people, and their partner will try to figure out which photo it is by asking only ‘Yes or No’ questions. You’ll have 2 minutes to guess, and then you’ll switch roles. Then, we’ll have a quick group debrief.</a:t>
            </a:r>
            <a:endParaRPr lang="en-US" strike="noStrike" kern="1200" dirty="0">
              <a:solidFill>
                <a:srgbClr val="000000"/>
              </a:solidFill>
              <a:effectLst/>
              <a:latin typeface="+mn-lt"/>
              <a:ea typeface="+mn-ea"/>
              <a:cs typeface="Arial" panose="020B0604020202020204" pitchFamily="34" charset="0"/>
            </a:endParaRPr>
          </a:p>
          <a:p>
            <a:endParaRPr lang="en-US" b="1"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DO</a:t>
            </a:r>
            <a:endParaRPr lang="en-US" kern="1200" dirty="0">
              <a:solidFill>
                <a:srgbClr val="000000"/>
              </a:solidFill>
              <a:effectLst/>
              <a:latin typeface="+mn-lt"/>
              <a:ea typeface="+mn-ea"/>
              <a:cs typeface="Arial" panose="020B0604020202020204" pitchFamily="34" charset="0"/>
            </a:endParaRP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Break the group up into pairs.</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Ask the groups to decide who will choose a photo first and who will guess first.</a:t>
            </a:r>
          </a:p>
          <a:p>
            <a:pPr marL="176649" indent="-176649" defTabSz="942133">
              <a:buFont typeface="Arial" panose="020B0604020202020204" pitchFamily="34" charset="0"/>
              <a:buChar char="•"/>
              <a:defRPr/>
            </a:pPr>
            <a:r>
              <a:rPr lang="en-US" strike="noStrike" dirty="0">
                <a:solidFill>
                  <a:srgbClr val="000000"/>
                </a:solidFill>
                <a:latin typeface="+mn-lt"/>
              </a:rPr>
              <a:t>Remind the “chooser” to pick a photo.</a:t>
            </a:r>
          </a:p>
          <a:p>
            <a:pPr marL="176649" indent="-176649" defTabSz="942133">
              <a:buFont typeface="Arial" panose="020B0604020202020204" pitchFamily="34" charset="0"/>
              <a:buChar char="•"/>
              <a:defRPr/>
            </a:pPr>
            <a:r>
              <a:rPr lang="en-US" strike="noStrike" dirty="0">
                <a:solidFill>
                  <a:srgbClr val="000000"/>
                </a:solidFill>
                <a:latin typeface="+mn-lt"/>
              </a:rPr>
              <a:t>Remind participants that the “guesser” can ask only ‘Yes or No’ questions.</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Tell participants to start.</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Circulate while participants work to give advice and encouragement and answer questions as needed.</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Keep track of time.</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Allow 2 minutes. </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Have participants stop and switch roles.</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Allow 2 minutes.</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Bring the group back together.</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Facilitate a discussion to process the activity, using the following questions:</a:t>
            </a:r>
          </a:p>
          <a:p>
            <a:pPr marL="365076" lvl="1" indent="-176649">
              <a:buFont typeface="Wingdings" pitchFamily="2" charset="2"/>
              <a:buChar char="Ø"/>
            </a:pPr>
            <a:r>
              <a:rPr lang="en-US" strike="noStrike" kern="1200" dirty="0">
                <a:solidFill>
                  <a:srgbClr val="000000"/>
                </a:solidFill>
                <a:effectLst/>
                <a:latin typeface="+mn-lt"/>
                <a:ea typeface="+mn-ea"/>
                <a:cs typeface="Arial" panose="020B0604020202020204" pitchFamily="34" charset="0"/>
              </a:rPr>
              <a:t>What kinds of questions did you ask to distinguish different photos?</a:t>
            </a:r>
          </a:p>
          <a:p>
            <a:pPr marL="365076" lvl="1" indent="-176649">
              <a:buFont typeface="Wingdings" pitchFamily="2" charset="2"/>
              <a:buChar char="Ø"/>
            </a:pPr>
            <a:r>
              <a:rPr lang="en-US" strike="noStrike" kern="1200" dirty="0">
                <a:solidFill>
                  <a:srgbClr val="000000"/>
                </a:solidFill>
                <a:effectLst/>
                <a:latin typeface="+mn-lt"/>
                <a:ea typeface="+mn-ea"/>
                <a:cs typeface="Arial" panose="020B0604020202020204" pitchFamily="34" charset="0"/>
              </a:rPr>
              <a:t>Did you ask about race? If so, how did you ask? </a:t>
            </a:r>
          </a:p>
          <a:p>
            <a:pPr marL="365076" lvl="1" indent="-176649">
              <a:buFont typeface="Wingdings" pitchFamily="2" charset="2"/>
              <a:buChar char="Ø"/>
            </a:pPr>
            <a:r>
              <a:rPr lang="en-US" strike="noStrike" kern="1200" dirty="0">
                <a:solidFill>
                  <a:srgbClr val="000000"/>
                </a:solidFill>
                <a:effectLst/>
                <a:latin typeface="+mn-lt"/>
                <a:ea typeface="+mn-ea"/>
                <a:cs typeface="Arial" panose="020B0604020202020204" pitchFamily="34" charset="0"/>
              </a:rPr>
              <a:t>If not, why not? </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Allow 4–6 minutes for the discussion; keep the overall activity within the 10 minutes allocated for it.</a:t>
            </a:r>
          </a:p>
          <a:p>
            <a:endParaRPr lang="en-US" b="1" kern="1200" dirty="0">
              <a:solidFill>
                <a:srgbClr val="000000"/>
              </a:solidFill>
              <a:effectLst/>
              <a:latin typeface="+mn-lt"/>
              <a:ea typeface="+mn-ea"/>
              <a:cs typeface="Arial" panose="020B0604020202020204" pitchFamily="34" charset="0"/>
            </a:endParaRPr>
          </a:p>
          <a:p>
            <a:r>
              <a:rPr lang="en-US" b="1" i="1" u="sng" dirty="0">
                <a:solidFill>
                  <a:srgbClr val="FF0000"/>
                </a:solidFill>
                <a:latin typeface="+mn-lt"/>
              </a:rPr>
              <a:t>Adaptation for Remote Platform</a:t>
            </a:r>
            <a:r>
              <a:rPr lang="en-US" dirty="0">
                <a:latin typeface="+mn-lt"/>
              </a:rPr>
              <a:t> </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Have the facilitator choose a person on the slide, but do not reveal the person you have chosen. </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Use the chat box to have each participants ask you one ‘yes/no’ question each to guess who the selected person on the screen is. </a:t>
            </a:r>
          </a:p>
          <a:p>
            <a:pPr marL="176649" indent="-176649" defTabSz="942133">
              <a:buFont typeface="Arial" panose="020B0604020202020204" pitchFamily="34" charset="0"/>
              <a:buChar char="•"/>
              <a:defRPr/>
            </a:pPr>
            <a:r>
              <a:rPr lang="en-US" strike="noStrike" kern="1200" dirty="0">
                <a:solidFill>
                  <a:srgbClr val="000000"/>
                </a:solidFill>
                <a:effectLst/>
                <a:latin typeface="+mn-lt"/>
                <a:ea typeface="+mn-ea"/>
                <a:cs typeface="Arial" panose="020B0604020202020204" pitchFamily="34" charset="0"/>
              </a:rPr>
              <a:t>Once all participants have asked their questions, stop the game and highlight any difficulty in pointing out the race of the person, with questions such as, </a:t>
            </a:r>
          </a:p>
          <a:p>
            <a:pPr marL="365076" lvl="1" indent="-176649">
              <a:buFont typeface="Wingdings" pitchFamily="2" charset="2"/>
              <a:buChar char="Ø"/>
            </a:pPr>
            <a:r>
              <a:rPr lang="en-US" strike="noStrike" kern="1200" dirty="0">
                <a:solidFill>
                  <a:srgbClr val="000000"/>
                </a:solidFill>
                <a:effectLst/>
                <a:latin typeface="+mn-lt"/>
                <a:ea typeface="+mn-ea"/>
                <a:cs typeface="Arial" panose="020B0604020202020204" pitchFamily="34" charset="0"/>
              </a:rPr>
              <a:t>What kinds of questions did we ask to distinguish different photos?</a:t>
            </a:r>
          </a:p>
          <a:p>
            <a:pPr marL="365076" lvl="1" indent="-176649">
              <a:buFont typeface="Wingdings" pitchFamily="2" charset="2"/>
              <a:buChar char="Ø"/>
            </a:pPr>
            <a:r>
              <a:rPr lang="en-US" strike="noStrike" kern="1200" dirty="0">
                <a:solidFill>
                  <a:srgbClr val="000000"/>
                </a:solidFill>
                <a:effectLst/>
                <a:latin typeface="+mn-lt"/>
                <a:ea typeface="+mn-ea"/>
                <a:cs typeface="Arial" panose="020B0604020202020204" pitchFamily="34" charset="0"/>
              </a:rPr>
              <a:t>Did you notice people talking about race? If so, how did they ask? </a:t>
            </a:r>
          </a:p>
          <a:p>
            <a:pPr marL="365076" lvl="1" indent="-176649">
              <a:buFont typeface="Wingdings" pitchFamily="2" charset="2"/>
              <a:buChar char="Ø"/>
            </a:pPr>
            <a:r>
              <a:rPr lang="en-US" strike="noStrike" kern="1200" dirty="0">
                <a:solidFill>
                  <a:srgbClr val="000000"/>
                </a:solidFill>
                <a:effectLst/>
                <a:latin typeface="+mn-lt"/>
                <a:ea typeface="+mn-ea"/>
                <a:cs typeface="Arial" panose="020B0604020202020204" pitchFamily="34" charset="0"/>
              </a:rPr>
              <a:t>If not, why not? </a:t>
            </a:r>
          </a:p>
          <a:p>
            <a:endParaRPr lang="en-US" b="1"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PARAPHRASE</a:t>
            </a:r>
          </a:p>
          <a:p>
            <a:r>
              <a:rPr lang="en-US" kern="1200" dirty="0">
                <a:solidFill>
                  <a:srgbClr val="000000"/>
                </a:solidFill>
                <a:effectLst/>
                <a:latin typeface="+mn-lt"/>
                <a:ea typeface="+mn-ea"/>
                <a:cs typeface="Arial" panose="020B0604020202020204" pitchFamily="34" charset="0"/>
              </a:rPr>
              <a:t>This game can be tough as you might have wanted to avoid making assumptions about people based on one photo. There are many good reasons to avoid </a:t>
            </a:r>
            <a:r>
              <a:rPr lang="en-US" dirty="0">
                <a:effectLst/>
                <a:latin typeface="+mn-lt"/>
                <a:ea typeface="Calibri" panose="020F0502020204030204" pitchFamily="34" charset="0"/>
                <a:cs typeface="Calibri" panose="020F0502020204030204" pitchFamily="34" charset="0"/>
              </a:rPr>
              <a:t>labeling people or using binary or oversimplified categories. What we can learn from this game is how common it</a:t>
            </a:r>
            <a:r>
              <a:rPr lang="en-US" kern="1200" dirty="0">
                <a:solidFill>
                  <a:srgbClr val="000000"/>
                </a:solidFill>
                <a:effectLst/>
                <a:latin typeface="+mn-lt"/>
                <a:ea typeface="+mn-ea"/>
                <a:cs typeface="Arial" panose="020B0604020202020204" pitchFamily="34" charset="0"/>
              </a:rPr>
              <a:t> is for people to especially avoid asking questions about race as they try to narrow choices in the photos. This activity demonstrates what is often our discomfort and lack </a:t>
            </a:r>
            <a:r>
              <a:rPr lang="en-US" dirty="0">
                <a:solidFill>
                  <a:srgbClr val="000000"/>
                </a:solidFill>
                <a:latin typeface="+mn-lt"/>
              </a:rPr>
              <a:t>of skill </a:t>
            </a:r>
            <a:r>
              <a:rPr lang="en-US" kern="1200" dirty="0">
                <a:solidFill>
                  <a:srgbClr val="000000"/>
                </a:solidFill>
                <a:effectLst/>
                <a:latin typeface="+mn-lt"/>
                <a:ea typeface="+mn-ea"/>
                <a:cs typeface="Arial" panose="020B0604020202020204" pitchFamily="34" charset="0"/>
              </a:rPr>
              <a:t>in talking about race.</a:t>
            </a:r>
            <a:r>
              <a:rPr lang="en-US" dirty="0">
                <a:solidFill>
                  <a:srgbClr val="000000"/>
                </a:solidFill>
                <a:latin typeface="+mn-lt"/>
              </a:rPr>
              <a:t> When we do not talk openly about race, we can be sending a message to a child that we do not see their race or talk openly about race. While we might mean this with all the best intentions, the child may instead feel this avoidance means that others see only understand part of them and their experience. Because the reality is, the world is seeing their race.</a:t>
            </a:r>
            <a:endParaRPr lang="en-US" kern="1200" dirty="0">
              <a:solidFill>
                <a:srgbClr val="000000"/>
              </a:solidFill>
              <a:effectLst/>
              <a:latin typeface="+mn-lt"/>
              <a:ea typeface="+mn-ea"/>
              <a:cs typeface="Arial" panose="020B0604020202020204" pitchFamily="34" charset="0"/>
            </a:endParaRPr>
          </a:p>
          <a:p>
            <a:pPr defTabSz="942133">
              <a:defRPr/>
            </a:pPr>
            <a:endParaRPr lang="en-US" b="1" kern="1200" dirty="0">
              <a:solidFill>
                <a:srgbClr val="000000"/>
              </a:solidFill>
              <a:effectLst/>
              <a:latin typeface="+mn-lt"/>
              <a:ea typeface="+mn-ea"/>
              <a:cs typeface="Arial" panose="020B0604020202020204" pitchFamily="34" charset="0"/>
            </a:endParaRPr>
          </a:p>
          <a:p>
            <a:pPr defTabSz="942133">
              <a:defRPr/>
            </a:pPr>
            <a:endParaRPr lang="en-US" kern="1200" dirty="0">
              <a:solidFill>
                <a:srgbClr val="000000"/>
              </a:solidFill>
              <a:effectLst/>
              <a:latin typeface="+mn-lt"/>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13</a:t>
            </a:fld>
            <a:endParaRPr lang="en-US" dirty="0"/>
          </a:p>
        </p:txBody>
      </p:sp>
    </p:spTree>
    <p:extLst>
      <p:ext uri="{BB962C8B-B14F-4D97-AF65-F5344CB8AC3E}">
        <p14:creationId xmlns:p14="http://schemas.microsoft.com/office/powerpoint/2010/main" val="3781852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4870271"/>
          </a:xfrm>
          <a:prstGeom prst="rect">
            <a:avLst/>
          </a:prstGeom>
        </p:spPr>
        <p:txBody>
          <a:bodyPr lIns="91426" tIns="45712" rIns="91426" bIns="45712"/>
          <a:lstStyle/>
          <a:p>
            <a:r>
              <a:rPr lang="en-US" b="1" i="0" kern="1200" dirty="0">
                <a:solidFill>
                  <a:srgbClr val="000000"/>
                </a:solidFill>
                <a:effectLst/>
                <a:latin typeface="Calibri" panose="020F0502020204030204" pitchFamily="34" charset="0"/>
                <a:ea typeface="+mn-ea"/>
                <a:cs typeface="+mn-cs"/>
              </a:rPr>
              <a:t>FACILITATOR’S NOTE</a:t>
            </a:r>
          </a:p>
          <a:p>
            <a:r>
              <a:rPr lang="en-US" b="0" i="0" kern="1200" dirty="0">
                <a:solidFill>
                  <a:srgbClr val="000000"/>
                </a:solidFill>
                <a:effectLst/>
                <a:latin typeface="Calibri" panose="020F0502020204030204" pitchFamily="34" charset="0"/>
                <a:ea typeface="+mn-ea"/>
                <a:cs typeface="+mn-cs"/>
              </a:rPr>
              <a:t>Allow 20 minutes for this section.</a:t>
            </a:r>
          </a:p>
          <a:p>
            <a:endParaRPr lang="en-US" b="1" kern="1200" dirty="0">
              <a:solidFill>
                <a:srgbClr val="000000"/>
              </a:solidFill>
              <a:effectLst/>
              <a:latin typeface="Calibri" panose="020F0502020204030204" pitchFamily="34" charset="0"/>
              <a:ea typeface="+mn-ea"/>
              <a:cs typeface="+mn-cs"/>
            </a:endParaRPr>
          </a:p>
          <a:p>
            <a:pPr defTabSz="914249">
              <a:defRPr/>
            </a:pPr>
            <a:r>
              <a:rPr lang="en-US" b="1" strike="noStrike" kern="1200" dirty="0">
                <a:solidFill>
                  <a:srgbClr val="000000"/>
                </a:solidFill>
                <a:effectLst/>
                <a:latin typeface="Calibri" panose="020F0502020204030204" pitchFamily="34" charset="0"/>
                <a:ea typeface="+mn-ea"/>
                <a:cs typeface="+mn-cs"/>
              </a:rPr>
              <a:t>PARAPHRASE</a:t>
            </a:r>
          </a:p>
          <a:p>
            <a:pPr defTabSz="914249">
              <a:defRPr/>
            </a:pPr>
            <a:r>
              <a:rPr lang="en-US" dirty="0">
                <a:effectLst/>
                <a:latin typeface="Calibri" panose="020F0502020204030204" pitchFamily="34" charset="0"/>
                <a:ea typeface="Times New Roman" panose="02020603050405020304" pitchFamily="18" charset="0"/>
                <a:cs typeface="Calibri" panose="020F0502020204030204" pitchFamily="34" charset="0"/>
              </a:rPr>
              <a:t>Trying to understand issues around race and culture gets complicated for children as they gain life experiences. Just think about how hard it can be for us adults! In a few minutes, we’re going to watch a video of children talking about their experiences and challenges as they try to make sense of it all.</a:t>
            </a:r>
          </a:p>
          <a:p>
            <a:pPr defTabSz="914249">
              <a:defRPr/>
            </a:pPr>
            <a:endParaRPr lang="en-US" dirty="0">
              <a:effectLst/>
              <a:latin typeface="Calibri" panose="020F0502020204030204" pitchFamily="34" charset="0"/>
              <a:ea typeface="Times New Roman" panose="02020603050405020304" pitchFamily="18" charset="0"/>
              <a:cs typeface="Calibri" panose="020F0502020204030204" pitchFamily="34" charset="0"/>
            </a:endParaRPr>
          </a:p>
          <a:p>
            <a:endParaRPr lang="en-US" b="0" kern="1200" dirty="0">
              <a:solidFill>
                <a:srgbClr val="000000"/>
              </a:solidFill>
              <a:effectLst/>
              <a:highlight>
                <a:srgbClr val="FFFF00"/>
              </a:highlight>
              <a:latin typeface="Calibri" panose="020F0502020204030204" pitchFamily="34" charset="0"/>
              <a:ea typeface="+mn-ea"/>
              <a:cs typeface="+mn-cs"/>
            </a:endParaRPr>
          </a:p>
          <a:p>
            <a:pPr marL="176649" indent="-176649">
              <a:buFont typeface="Arial" panose="020B0604020202020204" pitchFamily="34" charset="0"/>
              <a:buChar cha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b="0" kern="1200" dirty="0">
              <a:solidFill>
                <a:srgbClr val="000000"/>
              </a:solidFill>
              <a:effectLst/>
              <a:highlight>
                <a:srgbClr val="FFFF00"/>
              </a:highlight>
              <a:latin typeface="Calibri" panose="020F0502020204030204" pitchFamily="34" charset="0"/>
              <a:ea typeface="+mn-ea"/>
              <a:cs typeface="+mn-cs"/>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6630394" y="8917423"/>
            <a:ext cx="470439" cy="471053"/>
          </a:xfrm>
          <a:prstGeom prst="rect">
            <a:avLst/>
          </a:prstGeom>
        </p:spPr>
        <p:txBody>
          <a:bodyPr vert="horz" lIns="94213" tIns="47106" rIns="94213" bIns="47106" rtlCol="0" anchor="ctr" anchorCtr="0"/>
          <a:lstStyle>
            <a:lvl1pPr algn="ctr">
              <a:defRPr sz="1000">
                <a:solidFill>
                  <a:schemeClr val="bg1"/>
                </a:solidFill>
              </a:defRPr>
            </a:lvl1pPr>
          </a:lstStyle>
          <a:p>
            <a:fld id="{3B90169C-AFAA-4B3F-91CC-5EC03E22AE25}" type="slidenum">
              <a:rPr lang="en-US" smtClean="0"/>
              <a:pPr/>
              <a:t>14</a:t>
            </a:fld>
            <a:endParaRPr lang="en-US" dirty="0"/>
          </a:p>
        </p:txBody>
      </p:sp>
    </p:spTree>
    <p:extLst>
      <p:ext uri="{BB962C8B-B14F-4D97-AF65-F5344CB8AC3E}">
        <p14:creationId xmlns:p14="http://schemas.microsoft.com/office/powerpoint/2010/main" val="1157973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00621"/>
            <a:ext cx="5681980" cy="4513575"/>
          </a:xfrm>
          <a:prstGeom prst="rect">
            <a:avLst/>
          </a:prstGeom>
        </p:spPr>
        <p:txBody>
          <a:bodyPr lIns="91426" tIns="45712" rIns="91426" bIns="45712"/>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dirty="0">
                <a:latin typeface="+mn-lt"/>
                <a:ea typeface="Times New Roman" panose="02020603050405020304" pitchFamily="18" charset="0"/>
                <a:cs typeface="Calibri"/>
              </a:rPr>
              <a:t>First let’s get on the same page with our language. As we’ve discussed before, language counts. Whether we mean to or not, our choice of words communicates certain viewpoints that we may have. This will make children keenly aware of where you stand and if you are open to talking about a particular topic, such as race. </a:t>
            </a:r>
            <a:endParaRPr lang="en-US" dirty="0">
              <a:latin typeface="+mn-lt"/>
              <a:ea typeface="Times New Roman" panose="02020603050405020304" pitchFamily="18" charset="0"/>
              <a:cs typeface="Calibri" panose="020F0502020204030204" pitchFamily="34" charset="0"/>
            </a:endParaRPr>
          </a:p>
          <a:p>
            <a:endParaRPr lang="en-US" dirty="0">
              <a:solidFill>
                <a:srgbClr val="000000"/>
              </a:solidFill>
              <a:latin typeface="+mn-lt"/>
              <a:cs typeface="Calibri" panose="020F0502020204030204" pitchFamily="34" charset="0"/>
            </a:endParaRPr>
          </a:p>
          <a:p>
            <a:r>
              <a:rPr lang="en-US" b="0" kern="1200" dirty="0">
                <a:solidFill>
                  <a:srgbClr val="000000"/>
                </a:solidFill>
                <a:effectLst/>
                <a:latin typeface="+mn-lt"/>
                <a:cs typeface="Calibri"/>
              </a:rPr>
              <a:t>As we saw in the Guess Who game, talking </a:t>
            </a:r>
            <a:r>
              <a:rPr lang="en-US" dirty="0">
                <a:solidFill>
                  <a:srgbClr val="000000"/>
                </a:solidFill>
                <a:latin typeface="+mn-lt"/>
                <a:cs typeface="Calibri"/>
              </a:rPr>
              <a:t>easily </a:t>
            </a:r>
            <a:r>
              <a:rPr lang="en-US" b="0" kern="1200" dirty="0">
                <a:solidFill>
                  <a:srgbClr val="000000"/>
                </a:solidFill>
                <a:effectLst/>
                <a:latin typeface="+mn-lt"/>
                <a:cs typeface="Calibri"/>
              </a:rPr>
              <a:t>about race and culture is hard for most of us</a:t>
            </a:r>
            <a:r>
              <a:rPr lang="en-US" dirty="0">
                <a:solidFill>
                  <a:srgbClr val="000000"/>
                </a:solidFill>
                <a:latin typeface="+mn-lt"/>
                <a:cs typeface="Calibri"/>
              </a:rPr>
              <a:t>. On top of that, the words can get confusing, especially when their definitions overlap with one another, like race and ethnicity. Developing</a:t>
            </a:r>
            <a:r>
              <a:rPr lang="en-US" b="0" kern="1200" dirty="0">
                <a:solidFill>
                  <a:srgbClr val="000000"/>
                </a:solidFill>
                <a:effectLst/>
                <a:latin typeface="+mn-lt"/>
                <a:cs typeface="Calibri"/>
              </a:rPr>
              <a:t> a vocabulary with some useful terms can help everyone communicate more clearly. There are a lot of different definitions out there, but here are the definitions we’ve chosen for today’s discussion</a:t>
            </a:r>
            <a:r>
              <a:rPr lang="en-US" kern="1200" dirty="0">
                <a:solidFill>
                  <a:srgbClr val="000000"/>
                </a:solidFill>
                <a:effectLst/>
                <a:latin typeface="+mn-lt"/>
                <a:cs typeface="Calibri"/>
              </a:rPr>
              <a:t>.</a:t>
            </a:r>
            <a:r>
              <a:rPr lang="en-US" b="1" dirty="0">
                <a:solidFill>
                  <a:srgbClr val="000000"/>
                </a:solidFill>
                <a:latin typeface="+mn-lt"/>
                <a:cs typeface="Calibri"/>
              </a:rPr>
              <a:t> </a:t>
            </a:r>
            <a:r>
              <a:rPr lang="en-US" dirty="0">
                <a:solidFill>
                  <a:srgbClr val="000000"/>
                </a:solidFill>
                <a:latin typeface="+mn-lt"/>
                <a:cs typeface="Calibri"/>
              </a:rPr>
              <a:t>Let’s turn to</a:t>
            </a:r>
            <a:r>
              <a:rPr lang="en-US" b="0" i="0" kern="1200" dirty="0">
                <a:solidFill>
                  <a:srgbClr val="000000"/>
                </a:solidFill>
                <a:effectLst/>
                <a:latin typeface="+mn-lt"/>
                <a:cs typeface="Calibri"/>
              </a:rPr>
              <a:t> </a:t>
            </a:r>
            <a:r>
              <a:rPr lang="en-US" i="0" u="sng" kern="1200" dirty="0">
                <a:solidFill>
                  <a:srgbClr val="000000"/>
                </a:solidFill>
                <a:effectLst/>
                <a:latin typeface="+mn-lt"/>
                <a:cs typeface="Calibri"/>
              </a:rPr>
              <a:t>Handout #1: Terms We’ll Use</a:t>
            </a:r>
            <a:r>
              <a:rPr lang="en-US" dirty="0">
                <a:solidFill>
                  <a:srgbClr val="000000"/>
                </a:solidFill>
                <a:latin typeface="+mn-lt"/>
                <a:cs typeface="Calibri"/>
              </a:rPr>
              <a:t>  in your </a:t>
            </a:r>
            <a:r>
              <a:rPr lang="en-US" b="1" dirty="0">
                <a:solidFill>
                  <a:srgbClr val="000000"/>
                </a:solidFill>
                <a:latin typeface="+mn-lt"/>
                <a:cs typeface="Calibri"/>
              </a:rPr>
              <a:t>Participant Resource Manual.</a:t>
            </a:r>
          </a:p>
          <a:p>
            <a:endParaRPr lang="en-US" b="1" dirty="0">
              <a:solidFill>
                <a:srgbClr val="000000"/>
              </a:solidFill>
              <a:latin typeface="+mn-lt"/>
              <a:cs typeface="Calibri"/>
            </a:endParaRPr>
          </a:p>
          <a:p>
            <a:r>
              <a:rPr lang="en-US" b="1" kern="1200" dirty="0">
                <a:solidFill>
                  <a:srgbClr val="000000"/>
                </a:solidFill>
                <a:effectLst/>
                <a:latin typeface="+mn-lt"/>
                <a:cs typeface="Calibri"/>
              </a:rPr>
              <a:t>PARAPHRASE</a:t>
            </a:r>
            <a:endParaRPr lang="en-US" dirty="0">
              <a:latin typeface="+mn-lt"/>
            </a:endParaRPr>
          </a:p>
          <a:p>
            <a:r>
              <a:rPr lang="en-US" b="0" i="0" kern="1200" dirty="0">
                <a:solidFill>
                  <a:srgbClr val="000000"/>
                </a:solidFill>
                <a:effectLst/>
                <a:latin typeface="+mn-lt"/>
                <a:cs typeface="Calibri"/>
              </a:rPr>
              <a:t>As you look this over, you might find words that you are familiar with and some that you are less familiar with. Either way,</a:t>
            </a:r>
            <a:r>
              <a:rPr lang="en-US" dirty="0">
                <a:solidFill>
                  <a:srgbClr val="000000"/>
                </a:solidFill>
                <a:latin typeface="+mn-lt"/>
                <a:cs typeface="Calibri"/>
              </a:rPr>
              <a:t> </a:t>
            </a:r>
            <a:r>
              <a:rPr lang="en-US" b="0" kern="1200" dirty="0">
                <a:solidFill>
                  <a:srgbClr val="000000"/>
                </a:solidFill>
                <a:effectLst/>
                <a:latin typeface="+mn-lt"/>
                <a:cs typeface="Calibri"/>
              </a:rPr>
              <a:t>we </a:t>
            </a:r>
            <a:r>
              <a:rPr lang="en-US" kern="1200" dirty="0">
                <a:solidFill>
                  <a:srgbClr val="000000"/>
                </a:solidFill>
                <a:effectLst/>
                <a:latin typeface="+mn-lt"/>
                <a:cs typeface="Calibri"/>
              </a:rPr>
              <a:t>can all get tripped up </a:t>
            </a:r>
            <a:r>
              <a:rPr lang="en-US" dirty="0">
                <a:solidFill>
                  <a:srgbClr val="000000"/>
                </a:solidFill>
                <a:latin typeface="+mn-lt"/>
                <a:cs typeface="Calibri"/>
              </a:rPr>
              <a:t>with </a:t>
            </a:r>
            <a:r>
              <a:rPr lang="en-US" kern="1200" dirty="0">
                <a:solidFill>
                  <a:srgbClr val="000000"/>
                </a:solidFill>
                <a:effectLst/>
                <a:latin typeface="+mn-lt"/>
                <a:cs typeface="Calibri"/>
              </a:rPr>
              <a:t>these words. For instance, it is not unusual for people to use</a:t>
            </a:r>
            <a:r>
              <a:rPr lang="en-US" dirty="0">
                <a:solidFill>
                  <a:srgbClr val="000000"/>
                </a:solidFill>
                <a:latin typeface="+mn-lt"/>
                <a:cs typeface="Calibri"/>
              </a:rPr>
              <a:t> </a:t>
            </a:r>
            <a:r>
              <a:rPr lang="en-US" kern="1200" dirty="0">
                <a:solidFill>
                  <a:srgbClr val="000000"/>
                </a:solidFill>
                <a:effectLst/>
                <a:latin typeface="+mn-lt"/>
                <a:cs typeface="Calibri"/>
              </a:rPr>
              <a:t>the word race when they actually mean culture or ethnicity, and vice versa. For example, some people use </a:t>
            </a:r>
            <a:r>
              <a:rPr lang="en-US" dirty="0">
                <a:solidFill>
                  <a:srgbClr val="000000"/>
                </a:solidFill>
                <a:latin typeface="+mn-lt"/>
                <a:cs typeface="Calibri"/>
              </a:rPr>
              <a:t>the word </a:t>
            </a:r>
            <a:r>
              <a:rPr lang="en-US" kern="1200" dirty="0">
                <a:solidFill>
                  <a:srgbClr val="000000"/>
                </a:solidFill>
                <a:effectLst/>
                <a:latin typeface="+mn-lt"/>
                <a:cs typeface="Calibri"/>
              </a:rPr>
              <a:t>“Mexican” </a:t>
            </a:r>
            <a:r>
              <a:rPr lang="en-US" dirty="0">
                <a:solidFill>
                  <a:srgbClr val="000000"/>
                </a:solidFill>
                <a:latin typeface="+mn-lt"/>
                <a:cs typeface="Calibri"/>
              </a:rPr>
              <a:t>to</a:t>
            </a:r>
            <a:r>
              <a:rPr lang="en-US" kern="1200" dirty="0">
                <a:solidFill>
                  <a:srgbClr val="000000"/>
                </a:solidFill>
                <a:effectLst/>
                <a:latin typeface="+mn-lt"/>
                <a:cs typeface="Calibri"/>
              </a:rPr>
              <a:t> </a:t>
            </a:r>
            <a:r>
              <a:rPr lang="en-US" dirty="0">
                <a:solidFill>
                  <a:srgbClr val="000000"/>
                </a:solidFill>
                <a:latin typeface="+mn-lt"/>
                <a:cs typeface="Calibri"/>
              </a:rPr>
              <a:t>refer</a:t>
            </a:r>
            <a:r>
              <a:rPr lang="en-US" kern="1200" dirty="0">
                <a:solidFill>
                  <a:srgbClr val="000000"/>
                </a:solidFill>
                <a:effectLst/>
                <a:latin typeface="+mn-lt"/>
                <a:cs typeface="Calibri"/>
              </a:rPr>
              <a:t> to all people who come from Spanish-speaking countries, not just Mexico</a:t>
            </a:r>
            <a:r>
              <a:rPr lang="en-US" dirty="0">
                <a:solidFill>
                  <a:srgbClr val="000000"/>
                </a:solidFill>
                <a:latin typeface="+mn-lt"/>
                <a:cs typeface="Calibri"/>
              </a:rPr>
              <a:t>. </a:t>
            </a:r>
            <a:r>
              <a:rPr lang="en-US" kern="1200" dirty="0">
                <a:solidFill>
                  <a:srgbClr val="000000"/>
                </a:solidFill>
                <a:effectLst/>
                <a:latin typeface="+mn-lt"/>
                <a:cs typeface="Calibri"/>
              </a:rPr>
              <a:t>Even when we do not make mistakes like this on purpose, it </a:t>
            </a:r>
            <a:r>
              <a:rPr lang="en-US" dirty="0">
                <a:solidFill>
                  <a:srgbClr val="000000"/>
                </a:solidFill>
                <a:latin typeface="+mn-lt"/>
                <a:cs typeface="Calibri"/>
              </a:rPr>
              <a:t>takes</a:t>
            </a:r>
            <a:r>
              <a:rPr lang="en-US" kern="1200" dirty="0">
                <a:solidFill>
                  <a:srgbClr val="000000"/>
                </a:solidFill>
                <a:effectLst/>
                <a:latin typeface="+mn-lt"/>
                <a:cs typeface="Calibri"/>
              </a:rPr>
              <a:t> away from the diversity and pride that exists in those cultures and countries</a:t>
            </a:r>
            <a:r>
              <a:rPr lang="en-US" dirty="0">
                <a:solidFill>
                  <a:srgbClr val="000000"/>
                </a:solidFill>
                <a:latin typeface="+mn-lt"/>
                <a:cs typeface="Calibri"/>
              </a:rPr>
              <a:t> and can sometimes feel hurtful. So,</a:t>
            </a:r>
            <a:r>
              <a:rPr lang="en-US" kern="1200" dirty="0">
                <a:solidFill>
                  <a:srgbClr val="000000"/>
                </a:solidFill>
                <a:effectLst/>
                <a:latin typeface="+mn-lt"/>
                <a:cs typeface="Calibri"/>
              </a:rPr>
              <a:t> it’s helpful to be thoughtful about using accurate words.</a:t>
            </a:r>
            <a:r>
              <a:rPr lang="en-US" dirty="0">
                <a:solidFill>
                  <a:srgbClr val="000000"/>
                </a:solidFill>
                <a:latin typeface="+mn-lt"/>
                <a:cs typeface="Calibri"/>
              </a:rPr>
              <a:t> </a:t>
            </a:r>
            <a:endParaRPr lang="en-US" kern="1200" dirty="0">
              <a:solidFill>
                <a:srgbClr val="000000"/>
              </a:solidFill>
              <a:effectLst/>
              <a:latin typeface="+mn-lt"/>
              <a:cs typeface="Calibri"/>
            </a:endParaRPr>
          </a:p>
          <a:p>
            <a:endParaRPr lang="en-US" b="1"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endParaRPr lang="en-US" b="1" kern="1200" dirty="0">
              <a:solidFill>
                <a:srgbClr val="000000"/>
              </a:solidFill>
              <a:effectLst/>
              <a:latin typeface="+mn-lt"/>
              <a:ea typeface="+mn-ea"/>
              <a:cs typeface="Arial" panose="020B0604020202020204" pitchFamily="34" charset="0"/>
            </a:endParaRPr>
          </a:p>
          <a:p>
            <a:r>
              <a:rPr lang="en-US" kern="1200" dirty="0">
                <a:solidFill>
                  <a:srgbClr val="000000"/>
                </a:solidFill>
                <a:effectLst/>
                <a:latin typeface="+mn-lt"/>
                <a:ea typeface="+mn-ea"/>
                <a:cs typeface="Arial" panose="020B0604020202020204" pitchFamily="34" charset="0"/>
              </a:rPr>
              <a:t> </a:t>
            </a:r>
            <a:endParaRPr lang="en-US" dirty="0">
              <a:solidFill>
                <a:srgbClr val="000000"/>
              </a:solidFill>
              <a:latin typeface="+mn-lt"/>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15</a:t>
            </a:fld>
            <a:endParaRPr lang="en-US" dirty="0"/>
          </a:p>
        </p:txBody>
      </p:sp>
    </p:spTree>
    <p:extLst>
      <p:ext uri="{BB962C8B-B14F-4D97-AF65-F5344CB8AC3E}">
        <p14:creationId xmlns:p14="http://schemas.microsoft.com/office/powerpoint/2010/main" val="13850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4"/>
            <a:ext cx="5681980" cy="4203766"/>
          </a:xfrm>
          <a:prstGeom prst="rect">
            <a:avLst/>
          </a:prstGeom>
        </p:spPr>
        <p:txBody>
          <a:bodyPr lIns="91426" tIns="45712" rIns="91426" bIns="45712"/>
          <a:lstStyle/>
          <a:p>
            <a:pPr defTabSz="942133">
              <a:defRPr/>
            </a:pPr>
            <a:r>
              <a:rPr lang="en-US" b="1" kern="1200" dirty="0">
                <a:solidFill>
                  <a:srgbClr val="000000"/>
                </a:solidFill>
                <a:effectLst/>
                <a:latin typeface="+mn-lt"/>
                <a:ea typeface="+mn-ea"/>
                <a:cs typeface="Arial" panose="020B0604020202020204" pitchFamily="34" charset="0"/>
              </a:rPr>
              <a:t>PARAPHRASE</a:t>
            </a:r>
          </a:p>
          <a:p>
            <a:pPr defTabSz="942133">
              <a:defRPr/>
            </a:pPr>
            <a:r>
              <a:rPr lang="en-US" dirty="0">
                <a:effectLst/>
                <a:latin typeface="+mn-lt"/>
                <a:ea typeface="Times New Roman" panose="02020603050405020304" pitchFamily="18" charset="0"/>
                <a:cs typeface="Calibri" panose="020F0502020204030204" pitchFamily="34" charset="0"/>
              </a:rPr>
              <a:t>There are so many different messages children learn from society and these messages will impact how they see and feel about themselves. It will also affect how they view their families, race and culture. </a:t>
            </a:r>
          </a:p>
          <a:p>
            <a:pPr defTabSz="942133">
              <a:defRPr/>
            </a:pPr>
            <a:endParaRPr lang="en-US" dirty="0">
              <a:latin typeface="+mn-lt"/>
              <a:ea typeface="Times New Roman" panose="02020603050405020304" pitchFamily="18" charset="0"/>
              <a:cs typeface="Calibri" panose="020F0502020204030204" pitchFamily="34" charset="0"/>
            </a:endParaRPr>
          </a:p>
          <a:p>
            <a:pPr defTabSz="942133">
              <a:defRPr/>
            </a:pPr>
            <a:r>
              <a:rPr lang="en-US" dirty="0">
                <a:effectLst/>
                <a:latin typeface="+mn-lt"/>
                <a:ea typeface="Times New Roman" panose="02020603050405020304" pitchFamily="18" charset="0"/>
                <a:cs typeface="Calibri"/>
              </a:rPr>
              <a:t>Let’s </a:t>
            </a:r>
            <a:r>
              <a:rPr lang="en-US" dirty="0">
                <a:latin typeface="+mn-lt"/>
                <a:ea typeface="Times New Roman" panose="02020603050405020304" pitchFamily="18" charset="0"/>
                <a:cs typeface="Calibri"/>
              </a:rPr>
              <a:t>listen to</a:t>
            </a:r>
            <a:r>
              <a:rPr lang="en-US" dirty="0">
                <a:effectLst/>
                <a:latin typeface="+mn-lt"/>
                <a:ea typeface="Times New Roman" panose="02020603050405020304" pitchFamily="18" charset="0"/>
                <a:cs typeface="Calibri"/>
              </a:rPr>
              <a:t> some children now about their first-hand experiences. The clip we’re about to watch</a:t>
            </a:r>
            <a:r>
              <a:rPr lang="en-US" dirty="0">
                <a:latin typeface="+mn-lt"/>
                <a:ea typeface="Times New Roman" panose="02020603050405020304" pitchFamily="18" charset="0"/>
                <a:cs typeface="Calibri"/>
              </a:rPr>
              <a:t> is called “</a:t>
            </a:r>
            <a:r>
              <a:rPr lang="en-US" i="1" dirty="0">
                <a:latin typeface="+mn-lt"/>
                <a:ea typeface="Times New Roman" panose="02020603050405020304" pitchFamily="18" charset="0"/>
                <a:cs typeface="Calibri"/>
              </a:rPr>
              <a:t>Being 12: Because I’m Latino</a:t>
            </a:r>
            <a:r>
              <a:rPr lang="en-US" dirty="0">
                <a:latin typeface="+mn-lt"/>
                <a:ea typeface="Times New Roman" panose="02020603050405020304" pitchFamily="18" charset="0"/>
                <a:cs typeface="Calibri"/>
              </a:rPr>
              <a:t>” and is taken from a series called </a:t>
            </a:r>
            <a:r>
              <a:rPr lang="en-US" i="1" dirty="0">
                <a:latin typeface="+mn-lt"/>
                <a:ea typeface="Times New Roman" panose="02020603050405020304" pitchFamily="18" charset="0"/>
                <a:cs typeface="Calibri"/>
              </a:rPr>
              <a:t>Being 12: The Year that Everything Changes, </a:t>
            </a:r>
            <a:r>
              <a:rPr lang="en-US" dirty="0">
                <a:latin typeface="+mn-lt"/>
                <a:ea typeface="Times New Roman" panose="02020603050405020304" pitchFamily="18" charset="0"/>
                <a:cs typeface="Calibri"/>
              </a:rPr>
              <a:t>that was filmed with real middle school students in New York by the Critical Media Project.</a:t>
            </a:r>
          </a:p>
          <a:p>
            <a:pPr defTabSz="942133">
              <a:defRPr/>
            </a:pPr>
            <a:endParaRPr lang="en-US" b="1" dirty="0">
              <a:solidFill>
                <a:srgbClr val="000000"/>
              </a:solidFill>
              <a:latin typeface="+mn-lt"/>
            </a:endParaRPr>
          </a:p>
          <a:p>
            <a:pPr defTabSz="942133">
              <a:defRPr/>
            </a:pPr>
            <a:r>
              <a:rPr lang="en-US" b="1" dirty="0">
                <a:solidFill>
                  <a:srgbClr val="000000"/>
                </a:solidFill>
                <a:latin typeface="+mn-lt"/>
              </a:rPr>
              <a:t>DO</a:t>
            </a:r>
          </a:p>
          <a:p>
            <a:pPr defTabSz="942133">
              <a:defRPr/>
            </a:pPr>
            <a:r>
              <a:rPr lang="en-US" dirty="0">
                <a:solidFill>
                  <a:srgbClr val="000000"/>
                </a:solidFill>
                <a:latin typeface="+mn-lt"/>
              </a:rPr>
              <a:t>Play the video.</a:t>
            </a:r>
            <a:r>
              <a:rPr lang="en-US" b="0" dirty="0">
                <a:solidFill>
                  <a:srgbClr val="000000"/>
                </a:solidFill>
                <a:latin typeface="+mn-lt"/>
              </a:rPr>
              <a:t> </a:t>
            </a:r>
            <a:r>
              <a:rPr lang="en-US" dirty="0">
                <a:solidFill>
                  <a:srgbClr val="000000"/>
                </a:solidFill>
                <a:latin typeface="+mn-lt"/>
              </a:rPr>
              <a:t>It will take about</a:t>
            </a:r>
            <a:r>
              <a:rPr lang="en-US" b="0" dirty="0">
                <a:solidFill>
                  <a:srgbClr val="000000"/>
                </a:solidFill>
                <a:latin typeface="+mn-lt"/>
              </a:rPr>
              <a:t> </a:t>
            </a:r>
            <a:r>
              <a:rPr lang="en-US" dirty="0">
                <a:solidFill>
                  <a:srgbClr val="000000"/>
                </a:solidFill>
                <a:latin typeface="+mn-lt"/>
              </a:rPr>
              <a:t>5</a:t>
            </a:r>
            <a:r>
              <a:rPr lang="en-US" b="0" dirty="0">
                <a:solidFill>
                  <a:srgbClr val="000000"/>
                </a:solidFill>
                <a:latin typeface="+mn-lt"/>
              </a:rPr>
              <a:t> minutes.</a:t>
            </a:r>
            <a:endParaRPr lang="en-US" dirty="0">
              <a:solidFill>
                <a:srgbClr val="000000"/>
              </a:solidFill>
              <a:latin typeface="+mn-lt"/>
            </a:endParaRPr>
          </a:p>
          <a:p>
            <a:endParaRPr lang="en-US" kern="1200" dirty="0">
              <a:solidFill>
                <a:srgbClr val="000000"/>
              </a:solidFill>
              <a:effectLst/>
              <a:latin typeface="+mn-lt"/>
              <a:ea typeface="+mn-ea"/>
              <a:cs typeface="Arial" panose="020B0604020202020204" pitchFamily="34" charset="0"/>
            </a:endParaRPr>
          </a:p>
          <a:p>
            <a:r>
              <a:rPr lang="en-US" b="1" dirty="0">
                <a:effectLst/>
                <a:latin typeface="+mn-lt"/>
                <a:ea typeface="Times New Roman" panose="02020603050405020304" pitchFamily="18" charset="0"/>
                <a:cs typeface="Calibri" panose="020F0502020204030204" pitchFamily="34" charset="0"/>
              </a:rPr>
              <a:t>SAY</a:t>
            </a:r>
          </a:p>
          <a:p>
            <a:r>
              <a:rPr lang="en-US" b="0" dirty="0">
                <a:effectLst/>
                <a:latin typeface="+mn-lt"/>
                <a:ea typeface="Times New Roman" panose="02020603050405020304" pitchFamily="18" charset="0"/>
                <a:cs typeface="Calibri" panose="020F0502020204030204" pitchFamily="34" charset="0"/>
              </a:rPr>
              <a:t>Y</a:t>
            </a:r>
            <a:r>
              <a:rPr lang="en-US" dirty="0">
                <a:effectLst/>
                <a:latin typeface="+mn-lt"/>
                <a:ea typeface="Times New Roman" panose="02020603050405020304" pitchFamily="18" charset="0"/>
                <a:cs typeface="Calibri" panose="020F0502020204030204" pitchFamily="34" charset="0"/>
              </a:rPr>
              <a:t>ou just heard some of the types of experiences children are grappling with these days, whether we adults realize it or not. Let’s imagine that </a:t>
            </a:r>
            <a:r>
              <a:rPr lang="en-US" dirty="0">
                <a:latin typeface="+mn-lt"/>
                <a:ea typeface="Times New Roman" panose="02020603050405020304" pitchFamily="18" charset="0"/>
                <a:cs typeface="Calibri" panose="020F0502020204030204" pitchFamily="34" charset="0"/>
              </a:rPr>
              <a:t>each of</a:t>
            </a:r>
            <a:r>
              <a:rPr lang="en-US" dirty="0">
                <a:effectLst/>
                <a:latin typeface="+mn-lt"/>
                <a:ea typeface="Times New Roman" panose="02020603050405020304" pitchFamily="18" charset="0"/>
                <a:cs typeface="Calibri" panose="020F0502020204030204" pitchFamily="34" charset="0"/>
              </a:rPr>
              <a:t> these children in the clip are in foster care or were adopted as we discuss the video.</a:t>
            </a:r>
          </a:p>
          <a:p>
            <a:endParaRPr lang="en-US" b="1" i="1" dirty="0">
              <a:latin typeface="+mn-lt"/>
              <a:ea typeface="Calibri" panose="020F0502020204030204" pitchFamily="34" charset="0"/>
              <a:cs typeface="Calibri" panose="020F0502020204030204" pitchFamily="34" charset="0"/>
            </a:endParaRPr>
          </a:p>
          <a:p>
            <a:r>
              <a:rPr lang="en-US" b="1" dirty="0">
                <a:effectLst/>
                <a:latin typeface="+mn-lt"/>
                <a:ea typeface="Calibri" panose="020F0502020204030204" pitchFamily="34" charset="0"/>
                <a:cs typeface="Calibri" panose="020F0502020204030204" pitchFamily="34" charset="0"/>
              </a:rPr>
              <a:t>DO </a:t>
            </a:r>
            <a:endParaRPr lang="en-US" b="1" dirty="0">
              <a:latin typeface="+mn-lt"/>
              <a:ea typeface="Calibri" panose="020F0502020204030204" pitchFamily="34" charset="0"/>
              <a:cs typeface="Times New Roman" panose="02020603050405020304" pitchFamily="18" charset="0"/>
            </a:endParaRPr>
          </a:p>
          <a:p>
            <a:pPr defTabSz="942133">
              <a:defRPr/>
            </a:pPr>
            <a:r>
              <a:rPr lang="en-US" dirty="0">
                <a:latin typeface="+mn-lt"/>
                <a:ea typeface="Times New Roman" panose="02020603050405020304" pitchFamily="18" charset="0"/>
                <a:cs typeface="Times New Roman" panose="02020603050405020304" pitchFamily="18" charset="0"/>
              </a:rPr>
              <a:t>Lead a p</a:t>
            </a:r>
            <a:r>
              <a:rPr lang="en-US" dirty="0">
                <a:effectLst/>
                <a:latin typeface="+mn-lt"/>
                <a:ea typeface="Times New Roman" panose="02020603050405020304" pitchFamily="18" charset="0"/>
                <a:cs typeface="Calibri" panose="020F0502020204030204" pitchFamily="34" charset="0"/>
              </a:rPr>
              <a:t>rocessing of the video with the sample questions below. </a:t>
            </a:r>
            <a:endParaRPr lang="en-US" b="1" dirty="0">
              <a:solidFill>
                <a:srgbClr val="000000"/>
              </a:solidFill>
              <a:latin typeface="+mn-lt"/>
            </a:endParaRPr>
          </a:p>
          <a:p>
            <a:pPr defTabSz="942133">
              <a:defRPr/>
            </a:pPr>
            <a:r>
              <a:rPr lang="en-US" dirty="0">
                <a:solidFill>
                  <a:srgbClr val="000000"/>
                </a:solidFill>
                <a:latin typeface="+mn-lt"/>
              </a:rPr>
              <a:t>Refer to the children and the experiences they describe in the video </a:t>
            </a:r>
            <a:r>
              <a:rPr lang="en-US" b="0" dirty="0">
                <a:solidFill>
                  <a:srgbClr val="000000"/>
                </a:solidFill>
                <a:latin typeface="+mn-lt"/>
              </a:rPr>
              <a:t>to personalize the discussion. </a:t>
            </a:r>
            <a:endParaRPr lang="en-US" dirty="0">
              <a:effectLst/>
              <a:latin typeface="+mn-lt"/>
              <a:ea typeface="Times New Roman" panose="02020603050405020304" pitchFamily="18" charset="0"/>
              <a:cs typeface="Calibri" panose="020F0502020204030204" pitchFamily="34" charset="0"/>
            </a:endParaRPr>
          </a:p>
          <a:p>
            <a:endParaRPr lang="en-US" dirty="0">
              <a:effectLst/>
              <a:latin typeface="+mn-lt"/>
              <a:ea typeface="Times New Roman" panose="02020603050405020304" pitchFamily="18" charset="0"/>
              <a:cs typeface="Calibri" panose="020F0502020204030204" pitchFamily="34" charset="0"/>
            </a:endParaRPr>
          </a:p>
          <a:p>
            <a:r>
              <a:rPr lang="en-US" b="1" dirty="0">
                <a:latin typeface="+mn-lt"/>
                <a:ea typeface="Times New Roman" panose="02020603050405020304" pitchFamily="18" charset="0"/>
                <a:cs typeface="Calibri" panose="020F0502020204030204" pitchFamily="34" charset="0"/>
              </a:rPr>
              <a:t>ASK</a:t>
            </a:r>
            <a:r>
              <a:rPr lang="en-US" b="1" dirty="0">
                <a:effectLst/>
                <a:latin typeface="+mn-lt"/>
                <a:ea typeface="Times New Roman" panose="02020603050405020304" pitchFamily="18" charset="0"/>
                <a:cs typeface="Calibri" panose="020F0502020204030204" pitchFamily="34" charset="0"/>
              </a:rPr>
              <a:t> </a:t>
            </a:r>
          </a:p>
          <a:p>
            <a:pPr marL="171422" indent="-171422">
              <a:buFont typeface="Wingdings" panose="05000000000000000000" pitchFamily="2" charset="2"/>
              <a:buChar char="Ø"/>
            </a:pPr>
            <a:r>
              <a:rPr lang="en-US" dirty="0">
                <a:effectLst/>
                <a:latin typeface="+mn-lt"/>
                <a:ea typeface="Times New Roman" panose="02020603050405020304" pitchFamily="18" charset="0"/>
                <a:cs typeface="Calibri" panose="020F0502020204030204" pitchFamily="34" charset="0"/>
              </a:rPr>
              <a:t>How might children think or feel as a result of experiences like having to pay up front in a restaurant, being followed while trying on </a:t>
            </a:r>
            <a:r>
              <a:rPr lang="en-US" dirty="0">
                <a:latin typeface="+mn-lt"/>
                <a:ea typeface="Times New Roman" panose="02020603050405020304" pitchFamily="18" charset="0"/>
                <a:cs typeface="Calibri" panose="020F0502020204030204" pitchFamily="34" charset="0"/>
              </a:rPr>
              <a:t>clothes</a:t>
            </a:r>
            <a:r>
              <a:rPr lang="en-US" dirty="0">
                <a:effectLst/>
                <a:latin typeface="+mn-lt"/>
                <a:ea typeface="Times New Roman" panose="02020603050405020304" pitchFamily="18" charset="0"/>
                <a:cs typeface="Calibri" panose="020F0502020204030204" pitchFamily="34" charset="0"/>
              </a:rPr>
              <a:t>, or trying to make sense of racist remarks?</a:t>
            </a:r>
          </a:p>
          <a:p>
            <a:r>
              <a:rPr lang="en-US" dirty="0">
                <a:latin typeface="+mn-lt"/>
                <a:ea typeface="Times New Roman" panose="02020603050405020304" pitchFamily="18" charset="0"/>
                <a:cs typeface="Calibri" panose="020F0502020204030204" pitchFamily="34" charset="0"/>
              </a:rPr>
              <a:t>     Reinforce: sad, angry, unsettled, disgusted, confused, worried, less than/worthless</a:t>
            </a:r>
            <a:endParaRPr lang="en-US" dirty="0">
              <a:effectLst/>
              <a:latin typeface="+mn-lt"/>
              <a:ea typeface="Times New Roman" panose="02020603050405020304" pitchFamily="18" charset="0"/>
              <a:cs typeface="Calibri" panose="020F0502020204030204" pitchFamily="34" charset="0"/>
            </a:endParaRPr>
          </a:p>
          <a:p>
            <a:pPr marL="171422" indent="-171422">
              <a:buFont typeface="Wingdings" panose="05000000000000000000" pitchFamily="2" charset="2"/>
              <a:buChar char="Ø"/>
            </a:pPr>
            <a:r>
              <a:rPr lang="en-US" dirty="0">
                <a:latin typeface="+mn-lt"/>
                <a:ea typeface="Calibri" panose="020F0502020204030204" pitchFamily="34" charset="0"/>
                <a:cs typeface="Calibri" panose="020F0502020204030204" pitchFamily="34" charset="0"/>
              </a:rPr>
              <a:t>Do you think their parents know they are having these experiences, and should they know? </a:t>
            </a:r>
          </a:p>
          <a:p>
            <a:r>
              <a:rPr lang="en-US" dirty="0">
                <a:latin typeface="+mn-lt"/>
                <a:ea typeface="Calibri" panose="020F0502020204030204" pitchFamily="34" charset="0"/>
                <a:cs typeface="Calibri" panose="020F0502020204030204" pitchFamily="34" charset="0"/>
              </a:rPr>
              <a:t>     Reinforce: Yes, parents should know because children will need help making sense of         </a:t>
            </a:r>
          </a:p>
          <a:p>
            <a:r>
              <a:rPr lang="en-US" dirty="0">
                <a:latin typeface="+mn-lt"/>
                <a:ea typeface="Calibri" panose="020F0502020204030204" pitchFamily="34" charset="0"/>
                <a:cs typeface="Calibri" panose="020F0502020204030204" pitchFamily="34" charset="0"/>
              </a:rPr>
              <a:t>     these experiences. They may also need help in figuring out how to respond in these     </a:t>
            </a:r>
          </a:p>
          <a:p>
            <a:r>
              <a:rPr lang="en-US" dirty="0">
                <a:latin typeface="+mn-lt"/>
                <a:ea typeface="Calibri" panose="020F0502020204030204" pitchFamily="34" charset="0"/>
                <a:cs typeface="Calibri" panose="020F0502020204030204" pitchFamily="34" charset="0"/>
              </a:rPr>
              <a:t>     situations.</a:t>
            </a:r>
          </a:p>
          <a:p>
            <a:pPr marL="171422" indent="-171422">
              <a:buFont typeface="Wingdings" panose="05000000000000000000" pitchFamily="2" charset="2"/>
              <a:buChar char="Ø"/>
            </a:pPr>
            <a:r>
              <a:rPr lang="en-US" dirty="0">
                <a:latin typeface="+mn-lt"/>
                <a:ea typeface="Calibri" panose="020F0502020204030204" pitchFamily="34" charset="0"/>
                <a:cs typeface="Calibri" panose="020F0502020204030204" pitchFamily="34" charset="0"/>
              </a:rPr>
              <a:t>How do you think parents could best support children with these thoughts, feelings and experiences?</a:t>
            </a:r>
            <a:endParaRPr lang="en-US" dirty="0">
              <a:latin typeface="+mn-lt"/>
              <a:ea typeface="Calibri" panose="020F0502020204030204" pitchFamily="34" charset="0"/>
              <a:cs typeface="Times New Roman" panose="02020603050405020304" pitchFamily="18" charset="0"/>
            </a:endParaRPr>
          </a:p>
          <a:p>
            <a:pPr lvl="1"/>
            <a:r>
              <a:rPr lang="en-US" dirty="0">
                <a:effectLst/>
                <a:latin typeface="+mn-lt"/>
                <a:ea typeface="Calibri" panose="020F0502020204030204" pitchFamily="34" charset="0"/>
                <a:cs typeface="Times New Roman" panose="02020603050405020304" pitchFamily="18" charset="0"/>
              </a:rPr>
              <a:t>Reinforce responses </a:t>
            </a:r>
            <a:r>
              <a:rPr lang="en-US" dirty="0">
                <a:latin typeface="+mn-lt"/>
                <a:ea typeface="Calibri" panose="020F0502020204030204" pitchFamily="34" charset="0"/>
                <a:cs typeface="Times New Roman" panose="02020603050405020304" pitchFamily="18" charset="0"/>
              </a:rPr>
              <a:t>that</a:t>
            </a:r>
            <a:r>
              <a:rPr lang="en-US" dirty="0">
                <a:effectLst/>
                <a:latin typeface="+mn-lt"/>
                <a:ea typeface="Calibri" panose="020F0502020204030204" pitchFamily="34" charset="0"/>
                <a:cs typeface="Times New Roman" panose="02020603050405020304" pitchFamily="18" charset="0"/>
              </a:rPr>
              <a:t>:</a:t>
            </a:r>
          </a:p>
          <a:p>
            <a:pPr marL="354273" lvl="1" indent="-171422">
              <a:buFont typeface="Arial" panose="020B0604020202020204" pitchFamily="34" charset="0"/>
              <a:buChar char="•"/>
            </a:pPr>
            <a:r>
              <a:rPr lang="en-US" dirty="0">
                <a:latin typeface="+mn-lt"/>
                <a:ea typeface="Calibri" panose="020F0502020204030204" pitchFamily="34" charset="0"/>
                <a:cs typeface="Times New Roman" panose="02020603050405020304" pitchFamily="18" charset="0"/>
              </a:rPr>
              <a:t>Validate the feelings of the child</a:t>
            </a:r>
          </a:p>
          <a:p>
            <a:pPr marL="354273" lvl="1" indent="-171422">
              <a:buFont typeface="Arial" panose="020B0604020202020204" pitchFamily="34" charset="0"/>
              <a:buChar char="•"/>
            </a:pPr>
            <a:r>
              <a:rPr lang="en-US" dirty="0">
                <a:effectLst/>
                <a:latin typeface="+mn-lt"/>
                <a:ea typeface="Calibri" panose="020F0502020204030204" pitchFamily="34" charset="0"/>
                <a:cs typeface="Times New Roman" panose="02020603050405020304" pitchFamily="18" charset="0"/>
              </a:rPr>
              <a:t>Open the discussion with the child</a:t>
            </a:r>
          </a:p>
          <a:p>
            <a:pPr marL="354273" lvl="1" indent="-171422">
              <a:buFont typeface="Arial" panose="020B0604020202020204" pitchFamily="34" charset="0"/>
              <a:buChar char="•"/>
            </a:pPr>
            <a:r>
              <a:rPr lang="en-US" dirty="0">
                <a:latin typeface="+mn-lt"/>
                <a:ea typeface="Calibri" panose="020F0502020204030204" pitchFamily="34" charset="0"/>
                <a:cs typeface="Calibri"/>
              </a:rPr>
              <a:t>Acknowledge realities in the world, including racism and discrimination, etc.</a:t>
            </a:r>
          </a:p>
          <a:p>
            <a:pPr marL="354273" lvl="1" indent="-171422">
              <a:buFont typeface="Arial" panose="020B0604020202020204" pitchFamily="34" charset="0"/>
              <a:buChar char="•"/>
            </a:pPr>
            <a:r>
              <a:rPr lang="en-US" dirty="0">
                <a:solidFill>
                  <a:srgbClr val="000000"/>
                </a:solidFill>
                <a:latin typeface="+mn-lt"/>
              </a:rPr>
              <a:t>Acknowledge </a:t>
            </a:r>
            <a:r>
              <a:rPr lang="en-US" kern="1200" dirty="0">
                <a:solidFill>
                  <a:srgbClr val="000000"/>
                </a:solidFill>
                <a:effectLst/>
                <a:latin typeface="+mn-lt"/>
                <a:ea typeface="+mn-ea"/>
                <a:cs typeface="Arial" panose="020B0604020202020204" pitchFamily="34" charset="0"/>
              </a:rPr>
              <a:t>that the child’s experience of the world may be different from that of the parents </a:t>
            </a:r>
          </a:p>
          <a:p>
            <a:pPr marL="354273" lvl="1" indent="-171422">
              <a:buFont typeface="Arial" panose="020B0604020202020204" pitchFamily="34" charset="0"/>
              <a:buChar char="•"/>
            </a:pPr>
            <a:r>
              <a:rPr lang="en-US" dirty="0">
                <a:solidFill>
                  <a:srgbClr val="000000"/>
                </a:solidFill>
                <a:latin typeface="+mn-lt"/>
              </a:rPr>
              <a:t>Suggest having relationships with other people who may have had similar experiences and/or of a similar race/culture to the child</a:t>
            </a:r>
          </a:p>
          <a:p>
            <a:pPr marL="354273" lvl="1" indent="-171422">
              <a:buFont typeface="Arial" panose="020B0604020202020204" pitchFamily="34" charset="0"/>
              <a:buChar char="•"/>
            </a:pPr>
            <a:r>
              <a:rPr lang="en-US" dirty="0">
                <a:solidFill>
                  <a:srgbClr val="000000"/>
                </a:solidFill>
                <a:latin typeface="+mn-lt"/>
                <a:cs typeface="Calibri"/>
              </a:rPr>
              <a:t>Have awareness this is not a “one and done” kind of conversation, they occur over a lifetime.  </a:t>
            </a:r>
          </a:p>
          <a:p>
            <a:pPr lvl="1"/>
            <a:endParaRPr lang="en-US" dirty="0">
              <a:solidFill>
                <a:srgbClr val="000000"/>
              </a:solidFill>
              <a:latin typeface="+mn-lt"/>
            </a:endParaRPr>
          </a:p>
          <a:p>
            <a:pPr defTabSz="942133">
              <a:defRPr/>
            </a:pPr>
            <a:r>
              <a:rPr lang="en-US" dirty="0">
                <a:latin typeface="+mn-lt"/>
                <a:ea typeface="Times New Roman" panose="02020603050405020304" pitchFamily="18" charset="0"/>
                <a:cs typeface="Calibri"/>
              </a:rPr>
              <a:t>These experiences complicate a child’s developing identity.</a:t>
            </a:r>
            <a:r>
              <a:rPr lang="en-US" dirty="0">
                <a:effectLst/>
                <a:latin typeface="+mn-lt"/>
                <a:ea typeface="Times New Roman" panose="02020603050405020304" pitchFamily="18" charset="0"/>
                <a:cs typeface="Calibri"/>
              </a:rPr>
              <a:t> It gets even more confusing when they have backgrounds</a:t>
            </a:r>
            <a:r>
              <a:rPr lang="en-US" dirty="0">
                <a:latin typeface="+mn-lt"/>
                <a:ea typeface="Times New Roman" panose="02020603050405020304" pitchFamily="18" charset="0"/>
                <a:cs typeface="Calibri"/>
              </a:rPr>
              <a:t> of separations and trauma</a:t>
            </a:r>
            <a:r>
              <a:rPr lang="en-US" dirty="0">
                <a:effectLst/>
                <a:latin typeface="+mn-lt"/>
                <a:ea typeface="Times New Roman" panose="02020603050405020304" pitchFamily="18" charset="0"/>
                <a:cs typeface="Calibri"/>
              </a:rPr>
              <a:t>. </a:t>
            </a:r>
            <a:r>
              <a:rPr lang="en-US" dirty="0">
                <a:latin typeface="+mn-lt"/>
                <a:ea typeface="Times New Roman" panose="02020603050405020304" pitchFamily="18" charset="0"/>
                <a:cs typeface="Calibri"/>
              </a:rPr>
              <a:t>Addressing</a:t>
            </a:r>
            <a:r>
              <a:rPr lang="en-US" dirty="0">
                <a:effectLst/>
                <a:latin typeface="+mn-lt"/>
                <a:ea typeface="Times New Roman" panose="02020603050405020304" pitchFamily="18" charset="0"/>
                <a:cs typeface="Calibri"/>
              </a:rPr>
              <a:t> sensitive topic areas</a:t>
            </a:r>
            <a:r>
              <a:rPr lang="en-US" dirty="0">
                <a:latin typeface="+mn-lt"/>
                <a:ea typeface="Times New Roman" panose="02020603050405020304" pitchFamily="18" charset="0"/>
                <a:cs typeface="Calibri"/>
              </a:rPr>
              <a:t> that include</a:t>
            </a:r>
            <a:r>
              <a:rPr lang="en-US" dirty="0">
                <a:effectLst/>
                <a:latin typeface="+mn-lt"/>
                <a:ea typeface="Times New Roman" panose="02020603050405020304" pitchFamily="18" charset="0"/>
                <a:cs typeface="Calibri"/>
              </a:rPr>
              <a:t> and </a:t>
            </a:r>
            <a:r>
              <a:rPr lang="en-US" dirty="0">
                <a:latin typeface="+mn-lt"/>
                <a:ea typeface="Times New Roman" panose="02020603050405020304" pitchFamily="18" charset="0"/>
                <a:cs typeface="Calibri"/>
              </a:rPr>
              <a:t>go </a:t>
            </a:r>
            <a:r>
              <a:rPr lang="en-US" dirty="0">
                <a:effectLst/>
                <a:latin typeface="+mn-lt"/>
                <a:ea typeface="Times New Roman" panose="02020603050405020304" pitchFamily="18" charset="0"/>
                <a:cs typeface="Calibri"/>
              </a:rPr>
              <a:t>beyond race will be a critical skill for a parent who is fostering or adopting. For example, while we won’t directly be talking about Sexual Development and Identity in class today, you may find that some of the information we discuss is useful to developing open communication in that area of developing identity as well. More information can be found on that topic in our Right-Time themes.</a:t>
            </a:r>
            <a:r>
              <a:rPr lang="en-US" dirty="0">
                <a:latin typeface="+mn-lt"/>
                <a:ea typeface="Times New Roman" panose="02020603050405020304" pitchFamily="18" charset="0"/>
                <a:cs typeface="Calibri"/>
              </a:rPr>
              <a:t>  </a:t>
            </a:r>
            <a:endParaRPr lang="en-US" dirty="0">
              <a:effectLst/>
              <a:latin typeface="+mn-lt"/>
              <a:ea typeface="Calibri" panose="020F0502020204030204" pitchFamily="34" charset="0"/>
              <a:cs typeface="Times New Roman" panose="02020603050405020304" pitchFamily="18" charset="0"/>
            </a:endParaRPr>
          </a:p>
          <a:p>
            <a:pPr defTabSz="942133">
              <a:defRPr/>
            </a:pPr>
            <a:endParaRPr lang="en-US" kern="1200" dirty="0">
              <a:solidFill>
                <a:srgbClr val="000000"/>
              </a:solidFill>
              <a:effectLst/>
              <a:latin typeface="+mn-lt"/>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16</a:t>
            </a:fld>
            <a:endParaRPr lang="en-US" dirty="0"/>
          </a:p>
        </p:txBody>
      </p:sp>
    </p:spTree>
    <p:extLst>
      <p:ext uri="{BB962C8B-B14F-4D97-AF65-F5344CB8AC3E}">
        <p14:creationId xmlns:p14="http://schemas.microsoft.com/office/powerpoint/2010/main" val="2052277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613" y="4518025"/>
            <a:ext cx="5683251" cy="3697288"/>
          </a:xfrm>
          <a:prstGeom prst="rect">
            <a:avLst/>
          </a:prstGeom>
        </p:spPr>
        <p:txBody>
          <a:bodyPr lIns="91426" tIns="45712" rIns="91426" bIns="45712"/>
          <a:lstStyle/>
          <a:p>
            <a:pPr defTabSz="914249">
              <a:defRPr/>
            </a:pPr>
            <a:r>
              <a:rPr lang="en-US" b="1" kern="1200" dirty="0">
                <a:solidFill>
                  <a:srgbClr val="000000"/>
                </a:solidFill>
                <a:effectLst/>
                <a:latin typeface="+mn-lt"/>
                <a:ea typeface="+mn-ea"/>
                <a:cs typeface="Arial" panose="020B0604020202020204" pitchFamily="34" charset="0"/>
              </a:rPr>
              <a:t>PARAPHRASE</a:t>
            </a:r>
          </a:p>
          <a:p>
            <a:pPr defTabSz="942133">
              <a:defRPr/>
            </a:pPr>
            <a:r>
              <a:rPr lang="en-US" kern="1200" dirty="0">
                <a:solidFill>
                  <a:srgbClr val="000000"/>
                </a:solidFill>
                <a:effectLst/>
                <a:latin typeface="+mn-lt"/>
                <a:ea typeface="+mn-ea"/>
                <a:cs typeface="Arial" panose="020B0604020202020204" pitchFamily="34" charset="0"/>
              </a:rPr>
              <a:t>Every time a parent talks with a child, it is an opportunity to connect with them, improve how the child thinks and feels about themselves, and to help a child who has lost so much have a sense of belonging. Children will need their parents’ understanding in conversations so they can really feel heard. </a:t>
            </a:r>
            <a:r>
              <a:rPr lang="en-US" dirty="0">
                <a:solidFill>
                  <a:srgbClr val="000000"/>
                </a:solidFill>
                <a:latin typeface="+mn-lt"/>
              </a:rPr>
              <a:t>A</a:t>
            </a:r>
            <a:r>
              <a:rPr lang="en-US" kern="1200" dirty="0">
                <a:solidFill>
                  <a:srgbClr val="000000"/>
                </a:solidFill>
                <a:effectLst/>
                <a:latin typeface="+mn-lt"/>
                <a:ea typeface="+mn-ea"/>
                <a:cs typeface="Arial" panose="020B0604020202020204" pitchFamily="34" charset="0"/>
              </a:rPr>
              <a:t>s we think about the children we just saw in the video, let’s think about their parents and caregivers for a moment. </a:t>
            </a:r>
          </a:p>
          <a:p>
            <a:pPr defTabSz="942133">
              <a:defRPr/>
            </a:pPr>
            <a:endParaRPr lang="en-US" kern="1200" dirty="0">
              <a:solidFill>
                <a:srgbClr val="000000"/>
              </a:solidFill>
              <a:effectLst/>
              <a:latin typeface="+mn-lt"/>
              <a:ea typeface="+mn-ea"/>
              <a:cs typeface="Arial" panose="020B0604020202020204" pitchFamily="34" charset="0"/>
            </a:endParaRPr>
          </a:p>
          <a:p>
            <a:pPr defTabSz="942133">
              <a:defRPr/>
            </a:pPr>
            <a:r>
              <a:rPr lang="en-US" kern="1200" dirty="0">
                <a:solidFill>
                  <a:srgbClr val="000000"/>
                </a:solidFill>
                <a:effectLst/>
                <a:latin typeface="+mn-lt"/>
                <a:ea typeface="+mn-ea"/>
                <a:cs typeface="Arial" panose="020B0604020202020204" pitchFamily="34" charset="0"/>
              </a:rPr>
              <a:t>How might the parent’s own background, experiences, race, culture or privileges affect how they have these important conversations with the children? If the child and parent do not have the same life experiences, race, culture, or privileges, there can be a disconnect in their conversations </a:t>
            </a:r>
            <a:r>
              <a:rPr lang="en-US" dirty="0">
                <a:solidFill>
                  <a:srgbClr val="000000"/>
                </a:solidFill>
                <a:latin typeface="+mn-lt"/>
              </a:rPr>
              <a:t>because their view of the world may be so different</a:t>
            </a:r>
            <a:r>
              <a:rPr lang="en-US" kern="1200" dirty="0">
                <a:solidFill>
                  <a:srgbClr val="000000"/>
                </a:solidFill>
                <a:effectLst/>
                <a:latin typeface="+mn-lt"/>
                <a:ea typeface="+mn-ea"/>
                <a:cs typeface="Arial" panose="020B0604020202020204" pitchFamily="34" charset="0"/>
              </a:rPr>
              <a:t>. Let’s talk about privilege specifically for a moment because this is not always visible. Examples of privilege might be having access to a quality education, a solid income, the right to vote, a community of support, or a place to call home. When we adults understand what privileges we have, it allows us to become aware of what children do or do not have. This </a:t>
            </a:r>
            <a:r>
              <a:rPr lang="en-US" b="1" kern="1200" dirty="0">
                <a:solidFill>
                  <a:srgbClr val="000000"/>
                </a:solidFill>
                <a:effectLst/>
                <a:latin typeface="+mn-lt"/>
                <a:ea typeface="+mn-ea"/>
                <a:cs typeface="Arial" panose="020B0604020202020204" pitchFamily="34" charset="0"/>
              </a:rPr>
              <a:t>self-awareness </a:t>
            </a:r>
            <a:r>
              <a:rPr lang="en-US" kern="1200" dirty="0">
                <a:solidFill>
                  <a:srgbClr val="000000"/>
                </a:solidFill>
                <a:effectLst/>
                <a:latin typeface="+mn-lt"/>
                <a:ea typeface="+mn-ea"/>
                <a:cs typeface="Arial" panose="020B0604020202020204" pitchFamily="34" charset="0"/>
              </a:rPr>
              <a:t>(characteristic) will make our conversations with children much more valuable to really see things from their perspective and address the kinds of issues we just heard in the video. </a:t>
            </a:r>
          </a:p>
          <a:p>
            <a:endParaRPr lang="en-US" b="1" i="1"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17</a:t>
            </a:fld>
            <a:endParaRPr lang="en-US" dirty="0"/>
          </a:p>
        </p:txBody>
      </p:sp>
    </p:spTree>
    <p:extLst>
      <p:ext uri="{BB962C8B-B14F-4D97-AF65-F5344CB8AC3E}">
        <p14:creationId xmlns:p14="http://schemas.microsoft.com/office/powerpoint/2010/main" val="2614789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4"/>
            <a:ext cx="5681980" cy="4049421"/>
          </a:xfrm>
        </p:spPr>
        <p:txBody>
          <a:bodyPr lIns="91426" tIns="45712" rIns="91426" bIns="45712"/>
          <a:lstStyle/>
          <a:p>
            <a:pPr defTabSz="942133">
              <a:defRPr/>
            </a:pPr>
            <a:r>
              <a:rPr lang="en-US" b="1" dirty="0">
                <a:solidFill>
                  <a:srgbClr val="000000"/>
                </a:solidFill>
                <a:latin typeface="+mn-lt"/>
              </a:rPr>
              <a:t>FACILITATOR’S NOTE</a:t>
            </a:r>
            <a:br>
              <a:rPr lang="en-US" b="1" dirty="0">
                <a:solidFill>
                  <a:srgbClr val="000000"/>
                </a:solidFill>
                <a:latin typeface="+mn-lt"/>
              </a:rPr>
            </a:br>
            <a:r>
              <a:rPr lang="en-US" b="0" dirty="0">
                <a:solidFill>
                  <a:srgbClr val="000000"/>
                </a:solidFill>
                <a:latin typeface="+mn-lt"/>
              </a:rPr>
              <a:t>This video may not pertain to everybody in the class; however, it is an important subject that we wanted to ensure was included for those parents who are white and may ultimately care for a child from a different race or culture. Talk with your co-facilitator in advance about who is the best person to discuss this subject matter, it can be a sensitive area. It may also be useful to educate yourself further on why it can be challenging so that you can develop comfort and to acknowledge it in class.*</a:t>
            </a:r>
          </a:p>
          <a:p>
            <a:endParaRPr lang="en-US" b="1"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PARAPHRASE</a:t>
            </a:r>
          </a:p>
          <a:p>
            <a:pPr defTabSz="942133">
              <a:defRPr/>
            </a:pPr>
            <a:r>
              <a:rPr lang="en-US" kern="1200" dirty="0">
                <a:solidFill>
                  <a:srgbClr val="000000"/>
                </a:solidFill>
                <a:effectLst/>
                <a:latin typeface="+mn-lt"/>
                <a:ea typeface="+mn-ea"/>
                <a:cs typeface="Arial" panose="020B0604020202020204" pitchFamily="34" charset="0"/>
              </a:rPr>
              <a:t>To help us understand more, we’re now going to watch a video with Beth Hall, a white parent who has </a:t>
            </a:r>
            <a:r>
              <a:rPr lang="en-US" b="0" i="0" kern="1200" dirty="0">
                <a:solidFill>
                  <a:srgbClr val="000000"/>
                </a:solidFill>
                <a:effectLst/>
                <a:latin typeface="+mn-lt"/>
                <a:ea typeface="+mn-ea"/>
                <a:cs typeface="Arial" panose="020B0604020202020204" pitchFamily="34" charset="0"/>
              </a:rPr>
              <a:t>raised two children of color and founded the organization PACT, an Adoption Alliance, for families who are parenting in racially and culturally diverse families. She will be talking about one area of privilege that is important for white parents who will be fostering or adopting children of color to consider. It is called white privilege. W</a:t>
            </a:r>
            <a:r>
              <a:rPr lang="en-US" b="0" kern="1200" dirty="0">
                <a:solidFill>
                  <a:srgbClr val="000000"/>
                </a:solidFill>
                <a:effectLst/>
                <a:latin typeface="+mn-lt"/>
                <a:ea typeface="+mn-ea"/>
                <a:cs typeface="Arial" panose="020B0604020202020204" pitchFamily="34" charset="0"/>
              </a:rPr>
              <a:t>hite privilege has to do with recognizing </a:t>
            </a:r>
            <a:r>
              <a:rPr lang="en-US" dirty="0">
                <a:solidFill>
                  <a:srgbClr val="000000"/>
                </a:solidFill>
                <a:latin typeface="+mn-lt"/>
              </a:rPr>
              <a:t>that </a:t>
            </a:r>
            <a:r>
              <a:rPr lang="en-US" b="0" kern="1200" dirty="0">
                <a:solidFill>
                  <a:srgbClr val="000000"/>
                </a:solidFill>
                <a:effectLst/>
                <a:latin typeface="+mn-lt"/>
                <a:ea typeface="+mn-ea"/>
                <a:cs typeface="Arial" panose="020B0604020202020204" pitchFamily="34" charset="0"/>
              </a:rPr>
              <a:t>as white person parenting children of color, your experiences in the world </a:t>
            </a:r>
            <a:r>
              <a:rPr lang="en-US" dirty="0">
                <a:solidFill>
                  <a:srgbClr val="000000"/>
                </a:solidFill>
                <a:latin typeface="+mn-lt"/>
              </a:rPr>
              <a:t>are</a:t>
            </a:r>
            <a:r>
              <a:rPr lang="en-US" b="0" kern="1200" dirty="0">
                <a:solidFill>
                  <a:srgbClr val="000000"/>
                </a:solidFill>
                <a:effectLst/>
                <a:latin typeface="+mn-lt"/>
                <a:ea typeface="+mn-ea"/>
                <a:cs typeface="Arial" panose="020B0604020202020204" pitchFamily="34" charset="0"/>
              </a:rPr>
              <a:t> different from theirs. </a:t>
            </a:r>
            <a:r>
              <a:rPr lang="en-US" dirty="0">
                <a:solidFill>
                  <a:srgbClr val="000000"/>
                </a:solidFill>
                <a:latin typeface="+mn-lt"/>
              </a:rPr>
              <a:t>That’s</a:t>
            </a:r>
            <a:r>
              <a:rPr lang="en-US" b="0" kern="1200" dirty="0">
                <a:solidFill>
                  <a:srgbClr val="000000"/>
                </a:solidFill>
                <a:effectLst/>
                <a:latin typeface="+mn-lt"/>
                <a:ea typeface="+mn-ea"/>
                <a:cs typeface="Arial" panose="020B0604020202020204" pitchFamily="34" charset="0"/>
              </a:rPr>
              <a:t> why </a:t>
            </a:r>
            <a:r>
              <a:rPr lang="en-US" dirty="0">
                <a:solidFill>
                  <a:srgbClr val="000000"/>
                </a:solidFill>
                <a:latin typeface="+mn-lt"/>
              </a:rPr>
              <a:t>this is</a:t>
            </a:r>
            <a:r>
              <a:rPr lang="en-US" b="0" kern="1200" dirty="0">
                <a:solidFill>
                  <a:srgbClr val="000000"/>
                </a:solidFill>
                <a:effectLst/>
                <a:latin typeface="+mn-lt"/>
                <a:ea typeface="+mn-ea"/>
                <a:cs typeface="Arial" panose="020B0604020202020204" pitchFamily="34" charset="0"/>
              </a:rPr>
              <a:t> important to learn </a:t>
            </a:r>
            <a:r>
              <a:rPr lang="en-US" dirty="0">
                <a:solidFill>
                  <a:srgbClr val="000000"/>
                </a:solidFill>
                <a:latin typeface="+mn-lt"/>
              </a:rPr>
              <a:t>about and understand</a:t>
            </a:r>
            <a:r>
              <a:rPr lang="en-US" b="0" kern="1200" dirty="0">
                <a:solidFill>
                  <a:srgbClr val="000000"/>
                </a:solidFill>
                <a:effectLst/>
                <a:latin typeface="+mn-lt"/>
                <a:ea typeface="+mn-ea"/>
                <a:cs typeface="Arial" panose="020B0604020202020204" pitchFamily="34" charset="0"/>
              </a:rPr>
              <a:t>. </a:t>
            </a:r>
          </a:p>
          <a:p>
            <a:pPr defTabSz="942133">
              <a:defRPr/>
            </a:pPr>
            <a:endParaRPr lang="en-US" dirty="0">
              <a:solidFill>
                <a:srgbClr val="000000"/>
              </a:solidFill>
              <a:latin typeface="+mn-lt"/>
            </a:endParaRPr>
          </a:p>
          <a:p>
            <a:pPr defTabSz="942133">
              <a:defRPr/>
            </a:pPr>
            <a:r>
              <a:rPr lang="en-US" dirty="0">
                <a:solidFill>
                  <a:srgbClr val="000000"/>
                </a:solidFill>
                <a:latin typeface="+mn-lt"/>
              </a:rPr>
              <a:t>While this clip may make you feel a bit uncomfortable, try to listen with an open mind about how to apply this concept. </a:t>
            </a:r>
            <a:r>
              <a:rPr lang="en-US" kern="1200" dirty="0">
                <a:solidFill>
                  <a:srgbClr val="000000"/>
                </a:solidFill>
                <a:effectLst/>
                <a:latin typeface="+mn-lt"/>
                <a:ea typeface="+mn-ea"/>
                <a:cs typeface="Arial" panose="020B0604020202020204" pitchFamily="34" charset="0"/>
              </a:rPr>
              <a:t>For those of you who have had fewer privileges, or who do not have this one, </a:t>
            </a:r>
            <a:r>
              <a:rPr lang="en-US" dirty="0">
                <a:solidFill>
                  <a:srgbClr val="000000"/>
                </a:solidFill>
                <a:latin typeface="+mn-lt"/>
              </a:rPr>
              <a:t>maybe this video will help </a:t>
            </a:r>
            <a:r>
              <a:rPr lang="en-US" kern="1200" dirty="0">
                <a:solidFill>
                  <a:srgbClr val="000000"/>
                </a:solidFill>
                <a:effectLst/>
                <a:latin typeface="+mn-lt"/>
                <a:ea typeface="+mn-ea"/>
                <a:cs typeface="Arial" panose="020B0604020202020204" pitchFamily="34" charset="0"/>
              </a:rPr>
              <a:t>you think about how you can offer wisdom or even mentoring to others about the experience of having less privilege or opportunities. Or, if you are not a white parent and the children you will be parenting could be white, maybe </a:t>
            </a:r>
            <a:r>
              <a:rPr lang="en-US" dirty="0">
                <a:solidFill>
                  <a:srgbClr val="000000"/>
                </a:solidFill>
                <a:latin typeface="+mn-lt"/>
              </a:rPr>
              <a:t>it will spark thoughts for you about how you can have conversations with them about a privilege you don’t share. </a:t>
            </a:r>
          </a:p>
          <a:p>
            <a:endParaRPr lang="en-US" b="1"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DO</a:t>
            </a:r>
          </a:p>
          <a:p>
            <a:r>
              <a:rPr lang="en-US" kern="1200" dirty="0">
                <a:solidFill>
                  <a:srgbClr val="000000"/>
                </a:solidFill>
                <a:effectLst/>
                <a:latin typeface="+mn-lt"/>
                <a:ea typeface="+mn-ea"/>
                <a:cs typeface="Arial" panose="020B0604020202020204" pitchFamily="34" charset="0"/>
              </a:rPr>
              <a:t>Play the video.</a:t>
            </a:r>
            <a:r>
              <a:rPr lang="en-US" b="0" kern="1200" dirty="0">
                <a:solidFill>
                  <a:srgbClr val="000000"/>
                </a:solidFill>
                <a:effectLst/>
                <a:latin typeface="+mn-lt"/>
                <a:ea typeface="+mn-ea"/>
                <a:cs typeface="Arial" panose="020B0604020202020204" pitchFamily="34" charset="0"/>
              </a:rPr>
              <a:t> It will run approximately </a:t>
            </a:r>
            <a:r>
              <a:rPr lang="en-US" kern="1200" dirty="0">
                <a:solidFill>
                  <a:srgbClr val="000000"/>
                </a:solidFill>
                <a:effectLst/>
                <a:latin typeface="+mn-lt"/>
                <a:ea typeface="+mn-ea"/>
                <a:cs typeface="Arial" panose="020B0604020202020204" pitchFamily="34" charset="0"/>
              </a:rPr>
              <a:t>2</a:t>
            </a:r>
            <a:r>
              <a:rPr lang="en-US" b="0" dirty="0">
                <a:solidFill>
                  <a:srgbClr val="000000"/>
                </a:solidFill>
                <a:latin typeface="+mn-lt"/>
              </a:rPr>
              <a:t> minutes. </a:t>
            </a:r>
            <a:endParaRPr lang="en-US" kern="1200" dirty="0">
              <a:solidFill>
                <a:srgbClr val="000000"/>
              </a:solidFill>
              <a:effectLst/>
              <a:latin typeface="+mn-lt"/>
              <a:ea typeface="+mn-ea"/>
              <a:cs typeface="Arial" panose="020B0604020202020204" pitchFamily="34" charset="0"/>
            </a:endParaRPr>
          </a:p>
          <a:p>
            <a:endParaRPr lang="en-US" b="1" kern="1200" dirty="0">
              <a:solidFill>
                <a:srgbClr val="000000"/>
              </a:solidFill>
              <a:effectLst/>
              <a:latin typeface="+mn-lt"/>
              <a:ea typeface="+mn-ea"/>
              <a:cs typeface="Arial" panose="020B0604020202020204" pitchFamily="34" charset="0"/>
            </a:endParaRPr>
          </a:p>
          <a:p>
            <a:r>
              <a:rPr lang="en-US" b="1" kern="1200" dirty="0">
                <a:solidFill>
                  <a:srgbClr val="000000"/>
                </a:solidFill>
                <a:effectLst/>
                <a:latin typeface="+mn-lt"/>
                <a:ea typeface="+mn-ea"/>
                <a:cs typeface="Arial" panose="020B0604020202020204" pitchFamily="34" charset="0"/>
              </a:rPr>
              <a:t>ASK</a:t>
            </a:r>
          </a:p>
          <a:p>
            <a:r>
              <a:rPr lang="en-US" kern="1200" dirty="0">
                <a:solidFill>
                  <a:srgbClr val="000000"/>
                </a:solidFill>
                <a:effectLst/>
                <a:latin typeface="+mn-lt"/>
                <a:ea typeface="+mn-ea"/>
                <a:cs typeface="Arial" panose="020B0604020202020204" pitchFamily="34" charset="0"/>
              </a:rPr>
              <a:t>Thinking back to the children’s video, can you name some examples of white privilege you heard them describe? Take a few responses.</a:t>
            </a:r>
          </a:p>
          <a:p>
            <a:endParaRPr lang="en-US" kern="1200" dirty="0">
              <a:solidFill>
                <a:srgbClr val="000000"/>
              </a:solidFill>
              <a:effectLst/>
              <a:latin typeface="+mn-lt"/>
              <a:ea typeface="+mn-ea"/>
              <a:cs typeface="Arial" panose="020B0604020202020204" pitchFamily="34" charset="0"/>
            </a:endParaRPr>
          </a:p>
          <a:p>
            <a:r>
              <a:rPr lang="en-US" kern="1200" dirty="0">
                <a:solidFill>
                  <a:srgbClr val="000000"/>
                </a:solidFill>
                <a:effectLst/>
                <a:latin typeface="+mn-lt"/>
                <a:ea typeface="+mn-ea"/>
                <a:cs typeface="Arial" panose="020B0604020202020204" pitchFamily="34" charset="0"/>
              </a:rPr>
              <a:t>How do you think the information learned in these two video clips can be helpful to people who plan to foster or adopt children of color? Reinforce: </a:t>
            </a:r>
          </a:p>
          <a:p>
            <a:pPr marL="171422" indent="-171422">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To open conversations with children</a:t>
            </a:r>
          </a:p>
          <a:p>
            <a:pPr marL="171422" indent="-171422">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To help adults see them things from a child’s perspective </a:t>
            </a:r>
          </a:p>
          <a:p>
            <a:pPr marL="171422" indent="-171422" defTabSz="914249">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To realize that when children are in the world, they may be seen differently and have a very different experience than their families</a:t>
            </a:r>
          </a:p>
          <a:p>
            <a:pPr marL="171422" indent="-171422">
              <a:buFont typeface="Arial" panose="020B0604020202020204" pitchFamily="34" charset="0"/>
              <a:buChar char="•"/>
            </a:pPr>
            <a:r>
              <a:rPr lang="en-US" kern="1200" dirty="0">
                <a:solidFill>
                  <a:srgbClr val="000000"/>
                </a:solidFill>
                <a:effectLst/>
                <a:latin typeface="+mn-lt"/>
                <a:ea typeface="+mn-ea"/>
                <a:cs typeface="Arial" panose="020B0604020202020204" pitchFamily="34" charset="0"/>
              </a:rPr>
              <a:t>To help support children and families with education and tools</a:t>
            </a:r>
          </a:p>
          <a:p>
            <a:pPr marL="171422" indent="-171422" defTabSz="914249">
              <a:buFont typeface="Arial" panose="020B0604020202020204" pitchFamily="34" charset="0"/>
              <a:buChar char="•"/>
              <a:defRPr/>
            </a:pPr>
            <a:r>
              <a:rPr lang="en-US" kern="1200" dirty="0">
                <a:solidFill>
                  <a:srgbClr val="000000"/>
                </a:solidFill>
                <a:effectLst/>
                <a:latin typeface="+mn-lt"/>
                <a:ea typeface="+mn-ea"/>
                <a:cs typeface="Arial" panose="020B0604020202020204" pitchFamily="34" charset="0"/>
              </a:rPr>
              <a:t>To troubleshoot or advocate when necessary</a:t>
            </a:r>
          </a:p>
          <a:p>
            <a:endParaRPr lang="en-US" kern="1200" dirty="0">
              <a:solidFill>
                <a:srgbClr val="000000"/>
              </a:solidFill>
              <a:effectLst/>
              <a:latin typeface="+mn-lt"/>
              <a:ea typeface="+mn-ea"/>
              <a:cs typeface="Arial" panose="020B0604020202020204" pitchFamily="34" charset="0"/>
            </a:endParaRPr>
          </a:p>
          <a:p>
            <a:pPr defTabSz="914249">
              <a:defRPr/>
            </a:pPr>
            <a:r>
              <a:rPr lang="en-US" b="1" kern="1200" dirty="0">
                <a:solidFill>
                  <a:srgbClr val="000000"/>
                </a:solidFill>
                <a:effectLst/>
                <a:latin typeface="+mn-lt"/>
                <a:ea typeface="+mn-ea"/>
                <a:cs typeface="Arial" panose="020B0604020202020204" pitchFamily="34" charset="0"/>
              </a:rPr>
              <a:t>PARAPHRASE</a:t>
            </a:r>
            <a:endParaRPr lang="en-US" kern="1200" dirty="0">
              <a:solidFill>
                <a:srgbClr val="000000"/>
              </a:solidFill>
              <a:effectLst/>
              <a:latin typeface="+mn-lt"/>
              <a:ea typeface="+mn-ea"/>
              <a:cs typeface="Arial" panose="020B0604020202020204" pitchFamily="34" charset="0"/>
            </a:endParaRPr>
          </a:p>
          <a:p>
            <a:r>
              <a:rPr lang="en-US" kern="1200" dirty="0">
                <a:solidFill>
                  <a:srgbClr val="000000"/>
                </a:solidFill>
                <a:effectLst/>
                <a:latin typeface="+mn-lt"/>
                <a:ea typeface="+mn-ea"/>
                <a:cs typeface="Arial" panose="020B0604020202020204" pitchFamily="34" charset="0"/>
              </a:rPr>
              <a:t>Once you recognize the privileges your family has, such as white privilege for those of you impacted by it, it is important to have open conversations about it and to understand that children you are parenting need to have tools to protect themselves </a:t>
            </a:r>
            <a:r>
              <a:rPr lang="en-US" dirty="0">
                <a:solidFill>
                  <a:srgbClr val="000000"/>
                </a:solidFill>
                <a:latin typeface="+mn-lt"/>
              </a:rPr>
              <a:t>in a world likely to discriminate against them because of their race or culture</a:t>
            </a:r>
            <a:r>
              <a:rPr lang="en-US" kern="1200" dirty="0">
                <a:solidFill>
                  <a:srgbClr val="000000"/>
                </a:solidFill>
                <a:effectLst/>
                <a:latin typeface="+mn-lt"/>
                <a:ea typeface="+mn-ea"/>
                <a:cs typeface="Arial" panose="020B0604020202020204" pitchFamily="34" charset="0"/>
              </a:rPr>
              <a:t>. The videos we just saw highlighted that white privilege, for example, is an area where white parents of children of color will need to help children recognize and learn how to guard against discrimination. This is not the same for parents of color who likely learned about this and taught their children through lived experience. For parents of color who are comfortable with it, you could choose to play an</a:t>
            </a:r>
            <a:r>
              <a:rPr lang="en-US" dirty="0">
                <a:solidFill>
                  <a:srgbClr val="000000"/>
                </a:solidFill>
                <a:latin typeface="+mn-lt"/>
              </a:rPr>
              <a:t> important</a:t>
            </a:r>
            <a:r>
              <a:rPr lang="en-US" kern="1200" dirty="0">
                <a:solidFill>
                  <a:srgbClr val="000000"/>
                </a:solidFill>
                <a:effectLst/>
                <a:latin typeface="+mn-lt"/>
                <a:ea typeface="+mn-ea"/>
                <a:cs typeface="Arial" panose="020B0604020202020204" pitchFamily="34" charset="0"/>
              </a:rPr>
              <a:t> role supporting parents who are racially or culturally diverse from their children of color. </a:t>
            </a:r>
          </a:p>
          <a:p>
            <a:endParaRPr lang="en-US" kern="1200" dirty="0">
              <a:solidFill>
                <a:srgbClr val="000000"/>
              </a:solidFill>
              <a:effectLst/>
              <a:latin typeface="+mn-lt"/>
              <a:ea typeface="+mn-ea"/>
              <a:cs typeface="Arial" panose="020B0604020202020204" pitchFamily="34" charset="0"/>
            </a:endParaRPr>
          </a:p>
          <a:p>
            <a:pPr defTabSz="942133">
              <a:defRPr/>
            </a:pPr>
            <a:r>
              <a:rPr lang="en-US" b="1" kern="1200" dirty="0">
                <a:solidFill>
                  <a:srgbClr val="000000"/>
                </a:solidFill>
                <a:effectLst/>
                <a:latin typeface="+mn-lt"/>
                <a:ea typeface="+mn-ea"/>
                <a:cs typeface="Arial" panose="020B0604020202020204" pitchFamily="34" charset="0"/>
              </a:rPr>
              <a:t>*REFERENCE: </a:t>
            </a:r>
            <a:r>
              <a:rPr lang="en-US" kern="1200" dirty="0">
                <a:solidFill>
                  <a:srgbClr val="000000"/>
                </a:solidFill>
                <a:effectLst/>
                <a:latin typeface="+mn-lt"/>
                <a:ea typeface="+mn-ea"/>
                <a:cs typeface="Arial" panose="020B0604020202020204" pitchFamily="34" charset="0"/>
              </a:rPr>
              <a:t>DiAngelo, R. (2018). Why It’s So Hard For White People to Talk About Racism. Beacon Press.</a:t>
            </a:r>
          </a:p>
          <a:p>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pPr defTabSz="942133">
              <a:defRPr/>
            </a:pPr>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18</a:t>
            </a:fld>
            <a:endParaRPr lang="en-US" dirty="0"/>
          </a:p>
        </p:txBody>
      </p:sp>
    </p:spTree>
    <p:extLst>
      <p:ext uri="{BB962C8B-B14F-4D97-AF65-F5344CB8AC3E}">
        <p14:creationId xmlns:p14="http://schemas.microsoft.com/office/powerpoint/2010/main" val="1542815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5"/>
            <a:ext cx="5681980" cy="4273458"/>
          </a:xfrm>
          <a:prstGeom prst="rect">
            <a:avLst/>
          </a:prstGeom>
        </p:spPr>
        <p:txBody>
          <a:bodyPr lIns="91426" tIns="45712" rIns="91426" bIns="45712"/>
          <a:lstStyle/>
          <a:p>
            <a:r>
              <a:rPr lang="en-US" b="1" dirty="0">
                <a:solidFill>
                  <a:srgbClr val="000000"/>
                </a:solidFill>
                <a:latin typeface="Calibri"/>
                <a:cs typeface="Calibri"/>
              </a:rPr>
              <a:t>PARAPHRASE</a:t>
            </a:r>
          </a:p>
          <a:p>
            <a:r>
              <a:rPr lang="en-US" dirty="0">
                <a:solidFill>
                  <a:srgbClr val="000000"/>
                </a:solidFill>
                <a:latin typeface="+mn-lt"/>
                <a:cs typeface="Calibri"/>
              </a:rPr>
              <a:t>A complication in thinking about race and culture is that people don’t often fit into only one category. For example, some of the children you may care for will be of mixed race. As you heard in the children’s video, this can be confusing to them because the world often wants to treat them as either/or. This can also be true for culture, where a child may see themselves as bicultural or of two cultures, where for example they speak two languages. If the world around them only speaks one language, they may feel like a part of them is missing. Another area where things get confusing can be skin color. A child may be identified one way from their looks on the outside, but they could feel much more connected to a different identity, such as race or culture or religion, on the inside. </a:t>
            </a:r>
          </a:p>
          <a:p>
            <a:endParaRPr lang="en-US" dirty="0">
              <a:solidFill>
                <a:srgbClr val="000000"/>
              </a:solidFill>
              <a:latin typeface="+mn-lt"/>
              <a:cs typeface="Calibri"/>
            </a:endParaRPr>
          </a:p>
          <a:p>
            <a:r>
              <a:rPr lang="en-US" kern="1200" dirty="0">
                <a:solidFill>
                  <a:srgbClr val="000000"/>
                </a:solidFill>
                <a:effectLst/>
                <a:latin typeface="+mn-lt"/>
                <a:ea typeface="+mn-ea"/>
                <a:cs typeface="Arial" panose="020B0604020202020204" pitchFamily="34" charset="0"/>
              </a:rPr>
              <a:t>Another area that coul</a:t>
            </a:r>
            <a:r>
              <a:rPr lang="en-US" dirty="0">
                <a:solidFill>
                  <a:srgbClr val="000000"/>
                </a:solidFill>
                <a:latin typeface="+mn-lt"/>
              </a:rPr>
              <a:t>d be affected is how we view behavior, which can be understood differently depending on culture. </a:t>
            </a:r>
            <a:r>
              <a:rPr lang="en-US" kern="1200" dirty="0">
                <a:solidFill>
                  <a:srgbClr val="000000"/>
                </a:solidFill>
                <a:effectLst/>
                <a:latin typeface="+mn-lt"/>
                <a:ea typeface="+mn-ea"/>
                <a:cs typeface="Arial" panose="020B0604020202020204" pitchFamily="34" charset="0"/>
              </a:rPr>
              <a:t>For example, if a child comes from a culture where eye contact with an adult is considered disrespectful and the parents who are fostering or adopting insist on eye contact, they might consider the child rude or disrespectful. When the behavior is seen though through the lens of the child or family’s cultural experiences, the behavior can now be understood.</a:t>
            </a:r>
          </a:p>
          <a:p>
            <a:endParaRPr lang="en-US" dirty="0">
              <a:solidFill>
                <a:srgbClr val="000000"/>
              </a:solidFill>
              <a:latin typeface="+mn-lt"/>
              <a:cs typeface="Calibri"/>
            </a:endParaRPr>
          </a:p>
          <a:p>
            <a:r>
              <a:rPr lang="en-US" dirty="0">
                <a:solidFill>
                  <a:srgbClr val="000000"/>
                </a:solidFill>
                <a:latin typeface="+mn-lt"/>
                <a:cs typeface="Calibri"/>
              </a:rPr>
              <a:t>Rather than making assumptions, take the time to learn about the child and their family. We are all made up of more than meets the eye.</a:t>
            </a:r>
          </a:p>
          <a:p>
            <a:endParaRPr lang="en-US" dirty="0">
              <a:solidFill>
                <a:srgbClr val="000000"/>
              </a:solidFill>
              <a:latin typeface="+mn-lt"/>
              <a:cs typeface="Calibri"/>
            </a:endParaRPr>
          </a:p>
          <a:p>
            <a:r>
              <a:rPr lang="en-US" dirty="0">
                <a:solidFill>
                  <a:srgbClr val="000000"/>
                </a:solidFill>
                <a:latin typeface="+mn-lt"/>
                <a:cs typeface="Calibri"/>
              </a:rPr>
              <a:t>If your family’s race or culture is different than the child’s, or you only share part of a child’s race or culture, you are parenting in a racially and culturally diverse family. It will be important to learn about all the races and cultures of the child as well. </a:t>
            </a:r>
          </a:p>
          <a:p>
            <a:endParaRPr lang="en-US" dirty="0">
              <a:solidFill>
                <a:srgbClr val="000000"/>
              </a:solidFill>
              <a:latin typeface="+mn-lt"/>
              <a:cs typeface="Calibri"/>
            </a:endParaRPr>
          </a:p>
          <a:p>
            <a:pPr defTabSz="914249">
              <a:defRPr/>
            </a:pPr>
            <a:r>
              <a:rPr lang="en-US" kern="1200" dirty="0">
                <a:solidFill>
                  <a:srgbClr val="000000"/>
                </a:solidFill>
                <a:effectLst/>
                <a:latin typeface="+mn-lt"/>
                <a:ea typeface="+mn-ea"/>
                <a:cs typeface="Arial" panose="020B0604020202020204" pitchFamily="34" charset="0"/>
              </a:rPr>
              <a:t>As we’ve noticed since we started with the Guess Who activity, talking about race or culture may not be comfortable or familiar. That’s ok. Let’s stick with it so we can practice the important parenting skill of keeping conversations open even in uncomfortable or tough moments. </a:t>
            </a:r>
            <a:r>
              <a:rPr lang="en-US" dirty="0">
                <a:solidFill>
                  <a:srgbClr val="000000"/>
                </a:solidFill>
                <a:latin typeface="+mn-lt"/>
                <a:cs typeface="Calibri" panose="020F0502020204030204" pitchFamily="34" charset="0"/>
              </a:rPr>
              <a:t>Doing this </a:t>
            </a:r>
            <a:r>
              <a:rPr lang="en-US" dirty="0">
                <a:latin typeface="+mn-lt"/>
                <a:ea typeface="Times New Roman" panose="02020603050405020304" pitchFamily="18" charset="0"/>
                <a:cs typeface="Calibri" panose="020F0502020204030204" pitchFamily="34" charset="0"/>
              </a:rPr>
              <a:t>may also have the added plus of bringing you and the child closer.</a:t>
            </a:r>
            <a:endParaRPr lang="en-US" b="1" i="0" strike="noStrike" kern="1200" dirty="0">
              <a:solidFill>
                <a:srgbClr val="000000"/>
              </a:solidFill>
              <a:effectLst/>
              <a:latin typeface="+mn-lt"/>
              <a:ea typeface="+mn-ea"/>
              <a:cs typeface="Arial" panose="020B0604020202020204" pitchFamily="34" charset="0"/>
            </a:endParaRPr>
          </a:p>
          <a:p>
            <a:endParaRPr lang="en-US" strike="sngStrike" dirty="0">
              <a:solidFill>
                <a:srgbClr val="000000"/>
              </a:solidFill>
              <a:latin typeface="+mn-lt"/>
              <a:cs typeface="Calibri"/>
            </a:endParaRPr>
          </a:p>
          <a:p>
            <a:endParaRPr lang="en-US" strike="sngStrike"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19</a:t>
            </a:fld>
            <a:endParaRPr lang="en-US" dirty="0"/>
          </a:p>
        </p:txBody>
      </p:sp>
    </p:spTree>
    <p:extLst>
      <p:ext uri="{BB962C8B-B14F-4D97-AF65-F5344CB8AC3E}">
        <p14:creationId xmlns:p14="http://schemas.microsoft.com/office/powerpoint/2010/main" val="558243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10248" y="1126618"/>
            <a:ext cx="5681980" cy="7577361"/>
          </a:xfrm>
          <a:prstGeom prst="rect">
            <a:avLst/>
          </a:prstGeom>
        </p:spPr>
        <p:txBody>
          <a:bodyPr lIns="91426" tIns="45712" rIns="91426" bIns="45712"/>
          <a:lstStyle/>
          <a:p>
            <a:r>
              <a:rPr lang="en-US" b="1" dirty="0">
                <a:solidFill>
                  <a:srgbClr val="000000"/>
                </a:solidFill>
                <a:latin typeface="Calibri" panose="020F0502020204030204" pitchFamily="34" charset="0"/>
              </a:rPr>
              <a:t>To prepare for this class, you should: </a:t>
            </a:r>
          </a:p>
          <a:p>
            <a:pPr marL="181164" indent="-181164">
              <a:buFont typeface="Arial" panose="020B0604020202020204" pitchFamily="34" charset="0"/>
              <a:buChar char="•"/>
            </a:pPr>
            <a:r>
              <a:rPr lang="en-US" dirty="0">
                <a:solidFill>
                  <a:srgbClr val="000000"/>
                </a:solidFill>
                <a:latin typeface="Calibri" panose="020F0502020204030204" pitchFamily="34" charset="0"/>
              </a:rPr>
              <a:t>Review the facilitator preparation information included in this </a:t>
            </a:r>
            <a:r>
              <a:rPr lang="en-US" b="1" dirty="0">
                <a:solidFill>
                  <a:srgbClr val="000000"/>
                </a:solidFill>
                <a:latin typeface="Calibri" panose="020F0502020204030204" pitchFamily="34" charset="0"/>
              </a:rPr>
              <a:t>Guide</a:t>
            </a:r>
            <a:r>
              <a:rPr lang="en-US" dirty="0">
                <a:solidFill>
                  <a:srgbClr val="000000"/>
                </a:solidFill>
                <a:latin typeface="Calibri" panose="020F0502020204030204" pitchFamily="34" charset="0"/>
              </a:rPr>
              <a:t> along with the handouts</a:t>
            </a:r>
            <a:r>
              <a:rPr lang="en-US" b="1" dirty="0">
                <a:solidFill>
                  <a:srgbClr val="000000"/>
                </a:solidFill>
                <a:latin typeface="Calibri" panose="020F0502020204030204" pitchFamily="34" charset="0"/>
              </a:rPr>
              <a:t>.</a:t>
            </a:r>
          </a:p>
          <a:p>
            <a:pPr marL="181164" indent="-181164">
              <a:buFont typeface="Arial" panose="020B0604020202020204" pitchFamily="34" charset="0"/>
              <a:buChar char="•"/>
            </a:pPr>
            <a:r>
              <a:rPr lang="en-US" dirty="0">
                <a:solidFill>
                  <a:srgbClr val="000000"/>
                </a:solidFill>
                <a:latin typeface="Calibri" panose="020F0502020204030204" pitchFamily="34" charset="0"/>
              </a:rPr>
              <a:t>Review the Resources for this theme found on CapLEARN (https://learn.childwelfare.gov/) or NTDC website (https://ntdcportal.org/).</a:t>
            </a:r>
          </a:p>
          <a:p>
            <a:pPr marL="181164" indent="-181164">
              <a:buFont typeface="Arial" panose="020B0604020202020204" pitchFamily="34" charset="0"/>
              <a:buChar char="•"/>
              <a:defRPr/>
            </a:pPr>
            <a:r>
              <a:rPr lang="en-US" dirty="0">
                <a:solidFill>
                  <a:srgbClr val="000000"/>
                </a:solidFill>
                <a:latin typeface="Calibri" panose="020F0502020204030204" pitchFamily="34" charset="0"/>
              </a:rPr>
              <a:t>Develop an agenda that includes this theme and any other themes you will be conducting along with it during the class.</a:t>
            </a:r>
          </a:p>
          <a:p>
            <a:pPr marL="176571" indent="-176571">
              <a:buFont typeface="Arial" panose="020B0604020202020204" pitchFamily="34" charset="0"/>
              <a:buChar char="•"/>
            </a:pPr>
            <a:r>
              <a:rPr lang="en-US" dirty="0">
                <a:solidFill>
                  <a:srgbClr val="000000"/>
                </a:solidFill>
                <a:latin typeface="Calibri" panose="020F0502020204030204" pitchFamily="34" charset="0"/>
              </a:rPr>
              <a:t>Ensure that participants have a copy of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that it is accessible to them. This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will be used during all themes and will have handouts needed by participants.  Facilitators should have copies of the handouts for the theme available in case participants do not bring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to class. If the theme is being taught on a remote platform, facilitators should have the handouts available so that they can share in the chat and/or email to participants who do not have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 </a:t>
            </a:r>
          </a:p>
          <a:p>
            <a:pPr marL="176571" indent="-176571">
              <a:buFont typeface="Arial" panose="020B0604020202020204" pitchFamily="34" charset="0"/>
              <a:buChar char="•"/>
            </a:pPr>
            <a:r>
              <a:rPr lang="en-US" dirty="0">
                <a:solidFill>
                  <a:srgbClr val="000000"/>
                </a:solidFill>
                <a:latin typeface="Calibri" panose="020F0502020204030204" pitchFamily="34" charset="0"/>
              </a:rPr>
              <a:t>Bring any materials you need for the activities. </a:t>
            </a:r>
          </a:p>
          <a:p>
            <a:pPr marL="181164" indent="-181164">
              <a:buFont typeface="Arial" panose="020B0604020202020204" pitchFamily="34" charset="0"/>
              <a:buChar char="•"/>
              <a:defRPr/>
            </a:pPr>
            <a:r>
              <a:rPr lang="en-US" dirty="0">
                <a:solidFill>
                  <a:srgbClr val="000000"/>
                </a:solidFill>
                <a:latin typeface="Calibri" panose="020F0502020204030204" pitchFamily="34" charset="0"/>
              </a:rPr>
              <a:t>Review any videos or other electronic media used in this theme, if any, and plan the mechanics of how you will present them. Media for this theme are listed in the Materials and Handouts slide. Review the instructions for each media clip (e.g., to pause or stop at a particular time stamp). The videos can be played in different ways, including:</a:t>
            </a:r>
          </a:p>
          <a:p>
            <a:pPr marL="567644" lvl="2" indent="-181164">
              <a:buFont typeface="Wingdings" panose="05000000000000000000" pitchFamily="2" charset="2"/>
              <a:buChar char="Ø"/>
            </a:pPr>
            <a:r>
              <a:rPr lang="en-US" dirty="0">
                <a:solidFill>
                  <a:srgbClr val="000000"/>
                </a:solidFill>
                <a:latin typeface="Calibri" panose="020F0502020204030204" pitchFamily="34" charset="0"/>
              </a:rPr>
              <a:t>Play them from a flash drive or the computer’s hard drive using a media player app</a:t>
            </a:r>
          </a:p>
          <a:p>
            <a:pPr marL="567644" lvl="2" indent="-181164">
              <a:buFont typeface="Wingdings" panose="05000000000000000000" pitchFamily="2" charset="2"/>
              <a:buChar char="Ø"/>
            </a:pPr>
            <a:r>
              <a:rPr lang="en-US" dirty="0">
                <a:solidFill>
                  <a:srgbClr val="000000"/>
                </a:solidFill>
                <a:latin typeface="Calibri" panose="020F0502020204030204" pitchFamily="34" charset="0"/>
              </a:rPr>
              <a:t>Link to them from CapLEARN or the NTDC website</a:t>
            </a:r>
          </a:p>
          <a:p>
            <a:pPr marL="181164" indent="-181164">
              <a:buFont typeface="Arial" panose="020B0604020202020204" pitchFamily="34" charset="0"/>
              <a:buChar char="•"/>
            </a:pPr>
            <a:r>
              <a:rPr lang="en-US" dirty="0">
                <a:solidFill>
                  <a:srgbClr val="000000"/>
                </a:solidFill>
                <a:latin typeface="Calibri" panose="020F0502020204030204" pitchFamily="34" charset="0"/>
              </a:rPr>
              <a:t>Practice playing the media for the theme. Ensure that you have the files and apps you need, that your links and connections work, and that you know when to pause or stop the media clip if appropriate.</a:t>
            </a:r>
          </a:p>
          <a:p>
            <a:pPr marL="181164" indent="-181164">
              <a:buFont typeface="Arial" panose="020B0604020202020204" pitchFamily="34" charset="0"/>
              <a:buChar char="•"/>
            </a:pPr>
            <a:r>
              <a:rPr lang="en-US" dirty="0">
                <a:solidFill>
                  <a:srgbClr val="000000"/>
                </a:solidFill>
                <a:latin typeface="Calibri" panose="020F0502020204030204" pitchFamily="34" charset="0"/>
              </a:rPr>
              <a:t>If training on a remote platform, make sure all participants have the link available to access the class and that you have all videos, PPT’s and handouts ready for use. </a:t>
            </a:r>
          </a:p>
          <a:p>
            <a:pPr marL="181164" indent="-181164">
              <a:buFont typeface="Arial" panose="020B0604020202020204" pitchFamily="34" charset="0"/>
              <a:buChar char="•"/>
            </a:pPr>
            <a:r>
              <a:rPr lang="en-US" dirty="0">
                <a:solidFill>
                  <a:srgbClr val="000000"/>
                </a:solidFill>
                <a:latin typeface="Calibri" panose="020F0502020204030204" pitchFamily="34" charset="0"/>
              </a:rPr>
              <a:t>If training in person, ensure that a room is available and set up, with the following: </a:t>
            </a:r>
          </a:p>
          <a:p>
            <a:pPr marL="688419" lvl="2" indent="-205317">
              <a:buFont typeface="Wingdings" panose="05000000000000000000" pitchFamily="2" charset="2"/>
              <a:buChar char="Ø"/>
            </a:pPr>
            <a:r>
              <a:rPr lang="en-US" dirty="0">
                <a:solidFill>
                  <a:schemeClr val="tx1"/>
                </a:solidFill>
                <a:latin typeface="Calibri" panose="020F0502020204030204" pitchFamily="34" charset="0"/>
              </a:rPr>
              <a:t>Enough tables and chairs for all participants</a:t>
            </a:r>
          </a:p>
          <a:p>
            <a:pPr marL="688419" lvl="2" indent="-205317">
              <a:buFont typeface="Wingdings" panose="05000000000000000000" pitchFamily="2" charset="2"/>
              <a:buChar char="Ø"/>
            </a:pPr>
            <a:r>
              <a:rPr lang="en-US" dirty="0">
                <a:solidFill>
                  <a:schemeClr val="tx1"/>
                </a:solidFill>
                <a:latin typeface="Calibri" panose="020F0502020204030204" pitchFamily="34" charset="0"/>
              </a:rPr>
              <a:t>Projector and screen (check that it works with the computer you will be using)</a:t>
            </a:r>
          </a:p>
          <a:p>
            <a:pPr marL="171422" indent="-171422">
              <a:buFont typeface="Arial" panose="020B0604020202020204" pitchFamily="34" charset="0"/>
              <a:buChar char="•"/>
            </a:pPr>
            <a:r>
              <a:rPr lang="en-US" dirty="0">
                <a:latin typeface="Calibri" panose="020F0502020204030204" pitchFamily="34" charset="0"/>
              </a:rPr>
              <a:t>Classroom-based activities have been adapted so that they can be done on a remote platform. Adaptations will be marked as follows so that they can be easily spotted throughout the Facilitator Classroom Guide:  </a:t>
            </a: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endParaRPr lang="en-US" dirty="0">
              <a:solidFill>
                <a:schemeClr val="tx1"/>
              </a:solidFill>
              <a:latin typeface="Calibri" panose="020F0502020204030204" pitchFamily="34" charset="0"/>
            </a:endParaRPr>
          </a:p>
          <a:p>
            <a:pPr marL="289861" lvl="1"/>
            <a:endParaRPr lang="en-US"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99A446FE-42FF-F741-A998-1A0F77FF89A3}"/>
              </a:ext>
            </a:extLst>
          </p:cNvPr>
          <p:cNvSpPr/>
          <p:nvPr/>
        </p:nvSpPr>
        <p:spPr>
          <a:xfrm>
            <a:off x="710249" y="684496"/>
            <a:ext cx="1852131" cy="372131"/>
          </a:xfrm>
          <a:prstGeom prst="rect">
            <a:avLst/>
          </a:prstGeom>
        </p:spPr>
        <p:txBody>
          <a:bodyPr wrap="none" lIns="94213" tIns="47106" rIns="94213" bIns="47106">
            <a:spAutoFit/>
          </a:bodyPr>
          <a:lstStyle/>
          <a:p>
            <a:r>
              <a:rPr lang="en-US" dirty="0">
                <a:latin typeface="Arial Rounded MT Bold" panose="020F0704030504030204" pitchFamily="34" charset="77"/>
              </a:rPr>
              <a:t>PREPARATION</a:t>
            </a:r>
          </a:p>
        </p:txBody>
      </p:sp>
      <p:sp>
        <p:nvSpPr>
          <p:cNvPr id="7" name="Slide Number Placeholder 6">
            <a:extLst>
              <a:ext uri="{FF2B5EF4-FFF2-40B4-BE49-F238E27FC236}">
                <a16:creationId xmlns:a16="http://schemas.microsoft.com/office/drawing/2014/main" id="{59D65E82-151F-3746-A46B-0F704E72CAF2}"/>
              </a:ext>
            </a:extLst>
          </p:cNvPr>
          <p:cNvSpPr>
            <a:spLocks noGrp="1"/>
          </p:cNvSpPr>
          <p:nvPr>
            <p:ph type="sldNum" sz="quarter" idx="5"/>
          </p:nvPr>
        </p:nvSpPr>
        <p:spPr>
          <a:xfrm>
            <a:off x="6630394" y="8917423"/>
            <a:ext cx="470439" cy="471053"/>
          </a:xfrm>
          <a:prstGeom prst="rect">
            <a:avLst/>
          </a:prstGeom>
        </p:spPr>
        <p:txBody>
          <a:bodyPr vert="horz" lIns="94213" tIns="47106" rIns="94213" bIns="47106" rtlCol="0" anchor="ctr" anchorCtr="0"/>
          <a:lstStyle>
            <a:lvl1pPr algn="ctr">
              <a:defRPr sz="1000">
                <a:solidFill>
                  <a:schemeClr val="bg1"/>
                </a:solidFill>
              </a:defRPr>
            </a:lvl1pPr>
          </a:lstStyle>
          <a:p>
            <a:fld id="{3B90169C-AFAA-4B3F-91CC-5EC03E22AE25}" type="slidenum">
              <a:rPr lang="en-US" smtClean="0"/>
              <a:pPr/>
              <a:t>2</a:t>
            </a:fld>
            <a:endParaRPr lang="en-US" dirty="0"/>
          </a:p>
        </p:txBody>
      </p:sp>
    </p:spTree>
    <p:extLst>
      <p:ext uri="{BB962C8B-B14F-4D97-AF65-F5344CB8AC3E}">
        <p14:creationId xmlns:p14="http://schemas.microsoft.com/office/powerpoint/2010/main" val="378984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4049532"/>
          </a:xfrm>
          <a:prstGeom prst="rect">
            <a:avLst/>
          </a:prstGeom>
        </p:spPr>
        <p:txBody>
          <a:bodyPr lIns="91426" tIns="45712" rIns="91426" bIns="45712"/>
          <a:lstStyle/>
          <a:p>
            <a:r>
              <a:rPr lang="en-US" b="1" kern="1200" dirty="0">
                <a:solidFill>
                  <a:srgbClr val="000000"/>
                </a:solidFill>
                <a:effectLst/>
                <a:latin typeface="Calibri"/>
                <a:cs typeface="Calibri"/>
              </a:rPr>
              <a:t>FACILITATOR’S NOTE</a:t>
            </a:r>
            <a:endParaRPr lang="en-US" dirty="0">
              <a:latin typeface="Calibri"/>
              <a:cs typeface="Calibri"/>
            </a:endParaRPr>
          </a:p>
          <a:p>
            <a:r>
              <a:rPr lang="en-US" b="0" i="0" kern="1200" dirty="0">
                <a:solidFill>
                  <a:srgbClr val="000000"/>
                </a:solidFill>
                <a:effectLst/>
                <a:latin typeface="Calibri" panose="020F0502020204030204" pitchFamily="34" charset="0"/>
                <a:ea typeface="+mn-ea"/>
                <a:cs typeface="Arial" panose="020B0604020202020204" pitchFamily="34" charset="0"/>
              </a:rPr>
              <a:t>Allow 20 minutes for this section.</a:t>
            </a:r>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a:defRPr/>
            </a:pPr>
            <a:r>
              <a:rPr lang="en-US" kern="1200" dirty="0">
                <a:solidFill>
                  <a:srgbClr val="000000"/>
                </a:solidFill>
                <a:effectLst/>
                <a:latin typeface="Calibri"/>
                <a:cs typeface="Calibri"/>
              </a:rPr>
              <a:t>Becoming a multiracial or multicultural family will be a journey that changes families. This will include leaving behind old beliefs like love is enough or that everyone should be color blind</a:t>
            </a:r>
            <a:r>
              <a:rPr lang="en-US" dirty="0">
                <a:solidFill>
                  <a:srgbClr val="000000"/>
                </a:solidFill>
                <a:latin typeface="Calibri"/>
                <a:cs typeface="Calibri"/>
              </a:rPr>
              <a:t>.</a:t>
            </a:r>
            <a:r>
              <a:rPr lang="en-US" kern="1200" dirty="0">
                <a:solidFill>
                  <a:srgbClr val="000000"/>
                </a:solidFill>
                <a:effectLst/>
                <a:latin typeface="Calibri"/>
                <a:cs typeface="Calibri"/>
              </a:rPr>
              <a:t> </a:t>
            </a:r>
            <a:r>
              <a:rPr lang="en-US" dirty="0">
                <a:solidFill>
                  <a:srgbClr val="000000"/>
                </a:solidFill>
                <a:latin typeface="Calibri"/>
                <a:cs typeface="Calibri"/>
              </a:rPr>
              <a:t>Because</a:t>
            </a:r>
            <a:r>
              <a:rPr lang="en-US" kern="1200" dirty="0">
                <a:solidFill>
                  <a:srgbClr val="000000"/>
                </a:solidFill>
                <a:effectLst/>
                <a:latin typeface="Calibri"/>
                <a:cs typeface="Calibri"/>
              </a:rPr>
              <a:t> as you heard in the video, this thinking will not meet children’s needs for education and support around their race and culture.</a:t>
            </a:r>
            <a:r>
              <a:rPr lang="en-US" dirty="0">
                <a:solidFill>
                  <a:srgbClr val="000000"/>
                </a:solidFill>
                <a:latin typeface="Calibri"/>
                <a:cs typeface="Calibri"/>
              </a:rPr>
              <a:t> </a:t>
            </a:r>
            <a:endParaRPr lang="en-US" kern="1200" dirty="0">
              <a:solidFill>
                <a:srgbClr val="000000"/>
              </a:solidFill>
              <a:effectLst/>
              <a:latin typeface="Calibri" panose="020F0502020204030204" pitchFamily="34" charset="0"/>
              <a:cs typeface="Calibri"/>
            </a:endParaRP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pPr>
              <a:defRPr/>
            </a:pPr>
            <a:r>
              <a:rPr lang="en-US" kern="1200" dirty="0">
                <a:solidFill>
                  <a:srgbClr val="000000"/>
                </a:solidFill>
                <a:effectLst/>
                <a:latin typeface="Calibri"/>
                <a:cs typeface="Calibri"/>
              </a:rPr>
              <a:t>In racially and culturally diverse families, an opportunity and challenge that parents will face is how to support the identity needs of their children. This is true no matter what age their children were when they came to live with them</a:t>
            </a:r>
            <a:r>
              <a:rPr lang="en-US" dirty="0">
                <a:solidFill>
                  <a:srgbClr val="000000"/>
                </a:solidFill>
                <a:latin typeface="Calibri"/>
                <a:cs typeface="Calibri"/>
              </a:rPr>
              <a:t>. </a:t>
            </a:r>
          </a:p>
          <a:p>
            <a:pPr>
              <a:defRPr/>
            </a:pPr>
            <a:endParaRPr lang="en-US" dirty="0">
              <a:solidFill>
                <a:srgbClr val="000000"/>
              </a:solidFill>
              <a:latin typeface="Calibri"/>
              <a:cs typeface="Calibri"/>
            </a:endParaRPr>
          </a:p>
          <a:p>
            <a:pPr>
              <a:defRPr/>
            </a:pPr>
            <a:r>
              <a:rPr lang="en-US" dirty="0">
                <a:solidFill>
                  <a:srgbClr val="000000"/>
                </a:solidFill>
                <a:latin typeface="Calibri"/>
                <a:cs typeface="Calibri"/>
              </a:rPr>
              <a:t>Because</a:t>
            </a:r>
            <a:r>
              <a:rPr lang="en-US" kern="1200" dirty="0">
                <a:solidFill>
                  <a:srgbClr val="000000"/>
                </a:solidFill>
                <a:effectLst/>
                <a:latin typeface="Calibri"/>
                <a:cs typeface="Calibri"/>
              </a:rPr>
              <a:t> their racial and cultural identities are different from each other, and parents who are fostering or adopting will have their own cultural values guiding their own behaviors and beliefs, this is</a:t>
            </a:r>
            <a:r>
              <a:rPr lang="en-US" dirty="0">
                <a:solidFill>
                  <a:srgbClr val="000000"/>
                </a:solidFill>
                <a:latin typeface="Calibri"/>
                <a:cs typeface="Calibri"/>
              </a:rPr>
              <a:t> not as simple as it may seem.  </a:t>
            </a:r>
            <a:endParaRPr lang="en-US" kern="1200" dirty="0">
              <a:solidFill>
                <a:srgbClr val="000000"/>
              </a:solidFill>
              <a:effectLst/>
              <a:latin typeface="Calibri" panose="020F0502020204030204" pitchFamily="34" charset="0"/>
              <a:cs typeface="Calibri"/>
            </a:endParaRPr>
          </a:p>
          <a:p>
            <a:pPr defTabSz="914249">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dirty="0">
                <a:solidFill>
                  <a:srgbClr val="000000"/>
                </a:solidFill>
                <a:latin typeface="Calibri"/>
                <a:cs typeface="Calibri"/>
              </a:rPr>
              <a:t>The</a:t>
            </a:r>
            <a:r>
              <a:rPr lang="en-US" b="0" i="0" kern="1200" dirty="0">
                <a:solidFill>
                  <a:srgbClr val="000000"/>
                </a:solidFill>
                <a:effectLst/>
                <a:latin typeface="Calibri"/>
                <a:cs typeface="Calibri"/>
              </a:rPr>
              <a:t> </a:t>
            </a:r>
            <a:r>
              <a:rPr lang="en-US" dirty="0">
                <a:solidFill>
                  <a:srgbClr val="000000"/>
                </a:solidFill>
                <a:latin typeface="Calibri"/>
                <a:cs typeface="Calibri"/>
              </a:rPr>
              <a:t>task will be </a:t>
            </a:r>
            <a:r>
              <a:rPr lang="en-US" b="0" i="0" kern="1200" dirty="0">
                <a:solidFill>
                  <a:srgbClr val="000000"/>
                </a:solidFill>
                <a:effectLst/>
                <a:latin typeface="Calibri"/>
                <a:cs typeface="Calibri"/>
              </a:rPr>
              <a:t>how the culture and/or race of the family and the child can work in harmony</a:t>
            </a:r>
            <a:r>
              <a:rPr lang="en-US" dirty="0">
                <a:solidFill>
                  <a:srgbClr val="000000"/>
                </a:solidFill>
                <a:latin typeface="Calibri"/>
                <a:cs typeface="Calibri"/>
              </a:rPr>
              <a:t>, rather than one taking priority over the other. This supportive approach</a:t>
            </a:r>
            <a:r>
              <a:rPr lang="en-US" b="0" i="0" kern="1200" dirty="0">
                <a:solidFill>
                  <a:srgbClr val="000000"/>
                </a:solidFill>
                <a:effectLst/>
                <a:latin typeface="Calibri"/>
                <a:cs typeface="Calibri"/>
              </a:rPr>
              <a:t> benefits the child, rather than the child experiencing more loss and shame. </a:t>
            </a:r>
            <a:endParaRPr lang="en-US" b="1" i="1" kern="1200" dirty="0">
              <a:solidFill>
                <a:srgbClr val="000000"/>
              </a:solidFill>
              <a:effectLs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20</a:t>
            </a:fld>
            <a:endParaRPr lang="en-US" dirty="0"/>
          </a:p>
        </p:txBody>
      </p:sp>
    </p:spTree>
    <p:extLst>
      <p:ext uri="{BB962C8B-B14F-4D97-AF65-F5344CB8AC3E}">
        <p14:creationId xmlns:p14="http://schemas.microsoft.com/office/powerpoint/2010/main" val="4265843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4"/>
            <a:ext cx="5681980" cy="4049422"/>
          </a:xfrm>
          <a:prstGeom prst="rect">
            <a:avLst/>
          </a:prstGeom>
        </p:spPr>
        <p:txBody>
          <a:bodyPr lIns="91426" tIns="45712" rIns="91426" bIns="45712"/>
          <a:lstStyle/>
          <a:p>
            <a:r>
              <a:rPr lang="en-US" b="1" kern="1200" dirty="0">
                <a:solidFill>
                  <a:srgbClr val="000000"/>
                </a:solidFill>
                <a:effectLst/>
                <a:latin typeface="+mn-lt"/>
                <a:ea typeface="+mn-ea"/>
                <a:cs typeface="Arial" panose="020B0604020202020204" pitchFamily="34" charset="0"/>
              </a:rPr>
              <a:t>PARAPHRASE </a:t>
            </a:r>
          </a:p>
          <a:p>
            <a:pPr defTabSz="914249">
              <a:defRPr/>
            </a:pPr>
            <a:r>
              <a:rPr lang="en-US" dirty="0">
                <a:solidFill>
                  <a:srgbClr val="000000"/>
                </a:solidFill>
                <a:latin typeface="+mn-lt"/>
                <a:cs typeface="Calibri"/>
              </a:rPr>
              <a:t>A complication to a child’s developing identity exists when the world views the child differently than how they see themselves. This can get confusing to children yet is not uncommon when they are raised in families with different racial or cultural backgrounds. For example, a child of color who is raised in a white family and community, could actually believe themselves to be white. As one child of color once said to her mother when she was little “ Mommy, when am I going to turn white and look like you?”</a:t>
            </a:r>
          </a:p>
          <a:p>
            <a:pPr>
              <a:defRPr/>
            </a:pPr>
            <a:endParaRPr lang="en-US" dirty="0">
              <a:solidFill>
                <a:srgbClr val="000000"/>
              </a:solidFill>
              <a:latin typeface="+mn-lt"/>
              <a:cs typeface="Calibri"/>
            </a:endParaRPr>
          </a:p>
          <a:p>
            <a:pPr>
              <a:defRPr/>
            </a:pPr>
            <a:r>
              <a:rPr lang="en-US" dirty="0">
                <a:solidFill>
                  <a:srgbClr val="000000"/>
                </a:solidFill>
                <a:latin typeface="+mn-lt"/>
                <a:cs typeface="Calibri"/>
              </a:rPr>
              <a:t>If the parent does not know how to respond to such questions, there may be no validation or explanation for the child. As a result, the child may be left feeling like there is something not quite right about them. When a child feels disconnected like this, it can have negative implications for their future mental health. </a:t>
            </a:r>
            <a:endParaRPr lang="en-US" kern="1200" dirty="0">
              <a:solidFill>
                <a:srgbClr val="000000"/>
              </a:solidFill>
              <a:effectLst/>
              <a:latin typeface="+mn-lt"/>
              <a:cs typeface="Calibri"/>
            </a:endParaRPr>
          </a:p>
          <a:p>
            <a:endParaRPr lang="en-US" b="0" i="1" kern="1200" dirty="0">
              <a:solidFill>
                <a:srgbClr val="000000"/>
              </a:solidFill>
              <a:effectLst/>
              <a:latin typeface="+mn-lt"/>
              <a:ea typeface="+mn-ea"/>
              <a:cs typeface="Arial" panose="020B0604020202020204" pitchFamily="34" charset="0"/>
            </a:endParaRPr>
          </a:p>
          <a:p>
            <a:r>
              <a:rPr lang="en-US" b="0" kern="1200" dirty="0">
                <a:solidFill>
                  <a:srgbClr val="000000"/>
                </a:solidFill>
                <a:effectLst/>
                <a:latin typeface="+mn-lt"/>
                <a:ea typeface="+mn-ea"/>
                <a:cs typeface="Arial" panose="020B0604020202020204" pitchFamily="34" charset="0"/>
              </a:rPr>
              <a:t>An outcome</a:t>
            </a:r>
            <a:r>
              <a:rPr lang="en-US" dirty="0">
                <a:solidFill>
                  <a:srgbClr val="000000"/>
                </a:solidFill>
                <a:latin typeface="+mn-lt"/>
              </a:rPr>
              <a:t> that is particularly concerning for children being raised in racially and culturally diverse families is called internalized racism. It develops very quietly so it is important that we draw attention to it. </a:t>
            </a:r>
          </a:p>
          <a:p>
            <a:pPr defTabSz="914249">
              <a:defRPr/>
            </a:pPr>
            <a:endParaRPr lang="en-US" kern="1200" dirty="0">
              <a:solidFill>
                <a:srgbClr val="000000"/>
              </a:solidFill>
              <a:effectLst/>
              <a:latin typeface="+mn-lt"/>
              <a:ea typeface="+mn-ea"/>
              <a:cs typeface="Arial" panose="020B0604020202020204" pitchFamily="34" charset="0"/>
            </a:endParaRPr>
          </a:p>
          <a:p>
            <a:r>
              <a:rPr lang="en-US" kern="1200" dirty="0">
                <a:solidFill>
                  <a:srgbClr val="000000"/>
                </a:solidFill>
                <a:effectLst/>
                <a:latin typeface="+mn-lt"/>
                <a:ea typeface="+mn-ea"/>
                <a:cs typeface="Arial" panose="020B0604020202020204" pitchFamily="34" charset="0"/>
              </a:rPr>
              <a:t>Internalized racism occurs when a child takes in and believes negative societal beliefs and stereotypes about their race. The child and parents may not even realize it’s happening. One example might be around the concept of beauty. F</a:t>
            </a:r>
            <a:r>
              <a:rPr lang="en-US" dirty="0">
                <a:solidFill>
                  <a:srgbClr val="000000"/>
                </a:solidFill>
                <a:latin typeface="+mn-lt"/>
              </a:rPr>
              <a:t>or example, think about what effect it might have on </a:t>
            </a:r>
            <a:r>
              <a:rPr lang="en-US" dirty="0">
                <a:latin typeface="+mn-lt"/>
                <a:ea typeface="Times New Roman" panose="02020603050405020304" pitchFamily="18" charset="0"/>
              </a:rPr>
              <a:t>an African American child if they only see commercials of children or dolls with blond hair?  Also, what message does it send to the child if every professional the child interacts with (teachers, nurses, doctors, dentists, etc.) is white? </a:t>
            </a:r>
          </a:p>
          <a:p>
            <a:endParaRPr lang="en-US" dirty="0">
              <a:solidFill>
                <a:srgbClr val="000000"/>
              </a:solidFill>
              <a:latin typeface="+mn-lt"/>
            </a:endParaRPr>
          </a:p>
          <a:p>
            <a:r>
              <a:rPr lang="en-US" b="1" dirty="0">
                <a:solidFill>
                  <a:srgbClr val="000000"/>
                </a:solidFill>
                <a:latin typeface="+mn-lt"/>
              </a:rPr>
              <a:t>FACILIATOR NOTE</a:t>
            </a:r>
          </a:p>
          <a:p>
            <a:r>
              <a:rPr lang="en-US" dirty="0">
                <a:solidFill>
                  <a:srgbClr val="000000"/>
                </a:solidFill>
                <a:latin typeface="+mn-lt"/>
              </a:rPr>
              <a:t>These are rhetorical questions, there is no need to solicit answers and do not take much time here if someone chooses to answer. Simply validate answers.</a:t>
            </a:r>
          </a:p>
          <a:p>
            <a:pPr defTabSz="914249">
              <a:defRPr/>
            </a:pPr>
            <a:endParaRPr lang="en-US" i="0" kern="1200" dirty="0">
              <a:solidFill>
                <a:srgbClr val="000000"/>
              </a:solidFill>
              <a:effectLst/>
              <a:latin typeface="+mn-lt"/>
              <a:ea typeface="+mn-ea"/>
              <a:cs typeface="Arial" panose="020B0604020202020204" pitchFamily="34" charset="0"/>
            </a:endParaRPr>
          </a:p>
          <a:p>
            <a:pPr defTabSz="914249">
              <a:defRPr/>
            </a:pPr>
            <a:endParaRPr lang="en-US" b="0" i="1" kern="1200" dirty="0">
              <a:solidFill>
                <a:srgbClr val="000000"/>
              </a:solidFill>
              <a:effectLst/>
              <a:latin typeface="+mn-lt"/>
              <a:ea typeface="+mn-ea"/>
              <a:cs typeface="Arial" panose="020B0604020202020204" pitchFamily="34" charset="0"/>
            </a:endParaRPr>
          </a:p>
          <a:p>
            <a:endParaRPr lang="en-US" b="1" i="1" dirty="0">
              <a:solidFill>
                <a:srgbClr val="000000"/>
              </a:solidFill>
              <a:latin typeface="+mn-lt"/>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21</a:t>
            </a:fld>
            <a:endParaRPr lang="en-US" dirty="0"/>
          </a:p>
        </p:txBody>
      </p:sp>
    </p:spTree>
    <p:extLst>
      <p:ext uri="{BB962C8B-B14F-4D97-AF65-F5344CB8AC3E}">
        <p14:creationId xmlns:p14="http://schemas.microsoft.com/office/powerpoint/2010/main" val="1562687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4"/>
            <a:ext cx="5681980" cy="4288835"/>
          </a:xfrm>
          <a:prstGeom prst="rect">
            <a:avLst/>
          </a:prstGeom>
        </p:spPr>
        <p:txBody>
          <a:bodyPr lIns="91426" tIns="45712" rIns="91426" bIns="45712"/>
          <a:lstStyle/>
          <a:p>
            <a:pPr defTabSz="914249">
              <a:defRPr/>
            </a:pPr>
            <a:r>
              <a:rPr lang="en-US" b="1" kern="1200" dirty="0">
                <a:solidFill>
                  <a:srgbClr val="000000"/>
                </a:solidFill>
                <a:effectLst/>
                <a:latin typeface="+mn-lt"/>
                <a:ea typeface="+mn-ea"/>
                <a:cs typeface="Arial" panose="020B0604020202020204" pitchFamily="34" charset="0"/>
              </a:rPr>
              <a:t>PARAPHRASE </a:t>
            </a:r>
          </a:p>
          <a:p>
            <a:pPr defTabSz="914249">
              <a:defRPr/>
            </a:pPr>
            <a:r>
              <a:rPr lang="en-US" i="0" kern="1200" dirty="0">
                <a:solidFill>
                  <a:srgbClr val="000000"/>
                </a:solidFill>
                <a:effectLst/>
                <a:latin typeface="+mn-lt"/>
                <a:ea typeface="+mn-ea"/>
                <a:cs typeface="Arial" panose="020B0604020202020204" pitchFamily="34" charset="0"/>
              </a:rPr>
              <a:t>Parents will want to be aware that these kinds of messages can cause a developing child to believe that they have “defects” or that some of their traits are “unacceptable”. This </a:t>
            </a:r>
            <a:r>
              <a:rPr lang="en-US" dirty="0">
                <a:solidFill>
                  <a:srgbClr val="000000"/>
                </a:solidFill>
                <a:latin typeface="+mn-lt"/>
              </a:rPr>
              <a:t>further breaks down their</a:t>
            </a:r>
            <a:r>
              <a:rPr lang="en-US" i="0" kern="1200" dirty="0">
                <a:solidFill>
                  <a:srgbClr val="000000"/>
                </a:solidFill>
                <a:effectLst/>
                <a:latin typeface="+mn-lt"/>
                <a:ea typeface="+mn-ea"/>
                <a:cs typeface="Arial" panose="020B0604020202020204" pitchFamily="34" charset="0"/>
              </a:rPr>
              <a:t> self worth, already a vulnerability for children who have experienced separations, loss and trauma. When concerns like this are not recognized and counter-acted over time, children may end up wanting to distance themselves from their own birth racial, ethnic groups, and cultures. It is unfortunate when this happens because they miss the opportunity to draw strength and pride from their racial and ethnic roots. Instead, as they get older, they could end up feeling self hatred or like they are “less than”. </a:t>
            </a:r>
          </a:p>
          <a:p>
            <a:pPr defTabSz="914249">
              <a:defRPr/>
            </a:pPr>
            <a:endParaRPr lang="en-US" i="0" kern="1200" dirty="0">
              <a:solidFill>
                <a:srgbClr val="000000"/>
              </a:solidFill>
              <a:effectLst/>
              <a:highlight>
                <a:srgbClr val="FFFF00"/>
              </a:highlight>
              <a:latin typeface="+mn-lt"/>
              <a:ea typeface="+mn-ea"/>
              <a:cs typeface="Arial" panose="020B0604020202020204" pitchFamily="34" charset="0"/>
            </a:endParaRPr>
          </a:p>
          <a:p>
            <a:pPr defTabSz="914249">
              <a:defRPr/>
            </a:pPr>
            <a:r>
              <a:rPr lang="en-US" i="0" kern="1200" dirty="0">
                <a:solidFill>
                  <a:srgbClr val="000000"/>
                </a:solidFill>
                <a:effectLst/>
                <a:latin typeface="+mn-lt"/>
                <a:ea typeface="+mn-ea"/>
                <a:cs typeface="Arial" panose="020B0604020202020204" pitchFamily="34" charset="0"/>
              </a:rPr>
              <a:t>This is where you come in. An important skill for parents who have a racially and culturally diverse family is to understand </a:t>
            </a:r>
            <a:r>
              <a:rPr lang="en-US" i="0" dirty="0">
                <a:solidFill>
                  <a:srgbClr val="000000"/>
                </a:solidFill>
                <a:latin typeface="+mn-lt"/>
              </a:rPr>
              <a:t>what internalized racism is, how it happens </a:t>
            </a:r>
            <a:r>
              <a:rPr lang="en-US" i="0" kern="1200" dirty="0">
                <a:solidFill>
                  <a:srgbClr val="000000"/>
                </a:solidFill>
                <a:effectLst/>
                <a:latin typeface="+mn-lt"/>
                <a:ea typeface="+mn-ea"/>
                <a:cs typeface="Arial" panose="020B0604020202020204" pitchFamily="34" charset="0"/>
              </a:rPr>
              <a:t>and how to combat it. It’s important that parents take a pro-active approach when we see or hear negative messages about the child’s race or culture, and let the child know that we noticed the message and did not like it. If we don’t, we miss the opportunity to counter the message for the child.  Noticing and talking with the child when these kind of conflictual or negative messages come up in day-to-day life and in less obvious places like television shows, social media, movies and advertising </a:t>
            </a:r>
            <a:r>
              <a:rPr lang="en-US" dirty="0">
                <a:solidFill>
                  <a:srgbClr val="000000"/>
                </a:solidFill>
                <a:latin typeface="+mn-lt"/>
              </a:rPr>
              <a:t>will</a:t>
            </a:r>
            <a:r>
              <a:rPr lang="en-US" i="0" kern="1200" dirty="0">
                <a:solidFill>
                  <a:srgbClr val="000000"/>
                </a:solidFill>
                <a:effectLst/>
                <a:latin typeface="+mn-lt"/>
                <a:ea typeface="+mn-ea"/>
                <a:cs typeface="Arial" panose="020B0604020202020204" pitchFamily="34" charset="0"/>
              </a:rPr>
              <a:t> help you counter negative messages, and actively work </a:t>
            </a:r>
            <a:r>
              <a:rPr lang="en-US" dirty="0">
                <a:solidFill>
                  <a:srgbClr val="000000"/>
                </a:solidFill>
                <a:latin typeface="+mn-lt"/>
              </a:rPr>
              <a:t>to make</a:t>
            </a:r>
            <a:r>
              <a:rPr lang="en-US" i="0" kern="1200" dirty="0">
                <a:solidFill>
                  <a:srgbClr val="000000"/>
                </a:solidFill>
                <a:effectLst/>
                <a:latin typeface="+mn-lt"/>
                <a:ea typeface="+mn-ea"/>
                <a:cs typeface="Arial" panose="020B0604020202020204" pitchFamily="34" charset="0"/>
              </a:rPr>
              <a:t> sure the child is getting the benefits of positive messages about their race and culture. </a:t>
            </a: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22</a:t>
            </a:fld>
            <a:endParaRPr lang="en-US" dirty="0"/>
          </a:p>
        </p:txBody>
      </p:sp>
    </p:spTree>
    <p:extLst>
      <p:ext uri="{BB962C8B-B14F-4D97-AF65-F5344CB8AC3E}">
        <p14:creationId xmlns:p14="http://schemas.microsoft.com/office/powerpoint/2010/main" val="2704348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4"/>
            <a:ext cx="5681980" cy="4516280"/>
          </a:xfrm>
          <a:prstGeom prst="rect">
            <a:avLst/>
          </a:prstGeom>
        </p:spPr>
        <p:txBody>
          <a:bodyPr lIns="91426" tIns="45712" rIns="91426" bIns="45712"/>
          <a:lstStyle/>
          <a:p>
            <a:r>
              <a:rPr lang="en-US" b="1" dirty="0">
                <a:latin typeface="+mn-lt"/>
                <a:ea typeface="Calibri" panose="020F0502020204030204" pitchFamily="34" charset="0"/>
                <a:cs typeface="Calibri"/>
              </a:rPr>
              <a:t>PARAPHRASE</a:t>
            </a:r>
            <a:endParaRPr lang="en-US" b="1" dirty="0">
              <a:latin typeface="+mn-lt"/>
              <a:ea typeface="Calibri" panose="020F0502020204030204" pitchFamily="34" charset="0"/>
              <a:cs typeface="Times New Roman" panose="02020603050405020304" pitchFamily="18" charset="0"/>
            </a:endParaRPr>
          </a:p>
          <a:p>
            <a:r>
              <a:rPr lang="en-US" dirty="0">
                <a:latin typeface="+mn-lt"/>
                <a:ea typeface="Calibri" panose="020F0502020204030204" pitchFamily="34" charset="0"/>
                <a:cs typeface="Calibri"/>
              </a:rPr>
              <a:t>Noticing how others view your family or the child will be another important skill to develop for parents in racially and culturally diverse families. </a:t>
            </a:r>
            <a:r>
              <a:rPr lang="en-US" dirty="0">
                <a:effectLst/>
                <a:latin typeface="+mn-lt"/>
                <a:ea typeface="Calibri" panose="020F0502020204030204" pitchFamily="34" charset="0"/>
                <a:cs typeface="Calibri"/>
              </a:rPr>
              <a:t>The reality is that people most often see differences first. For example, think about how it may be for a child when they introduce their parents for the first time, and no one looks anything alike. While you may be fully comfortable with the family you create, others may not be. You may think that focusing on differences rather than on what </a:t>
            </a:r>
            <a:r>
              <a:rPr lang="en-US" dirty="0">
                <a:latin typeface="+mn-lt"/>
                <a:ea typeface="Calibri" panose="020F0502020204030204" pitchFamily="34" charset="0"/>
                <a:cs typeface="Calibri"/>
              </a:rPr>
              <a:t>people</a:t>
            </a:r>
            <a:r>
              <a:rPr lang="en-US" dirty="0">
                <a:effectLst/>
                <a:latin typeface="+mn-lt"/>
                <a:ea typeface="Calibri" panose="020F0502020204030204" pitchFamily="34" charset="0"/>
                <a:cs typeface="Calibri"/>
              </a:rPr>
              <a:t> have in common is not helpful. You may even want to tell the child it doesn’t matter. But that will not address the child’s discomfort and need for protection and support. </a:t>
            </a:r>
            <a:r>
              <a:rPr lang="en-US" dirty="0">
                <a:latin typeface="+mn-lt"/>
                <a:ea typeface="Calibri" panose="020F0502020204030204" pitchFamily="34" charset="0"/>
                <a:cs typeface="Calibri"/>
              </a:rPr>
              <a:t> F</a:t>
            </a:r>
            <a:r>
              <a:rPr lang="en-US" dirty="0">
                <a:effectLst/>
                <a:latin typeface="+mn-lt"/>
                <a:ea typeface="Calibri" panose="020F0502020204030204" pitchFamily="34" charset="0"/>
                <a:cs typeface="Calibri"/>
              </a:rPr>
              <a:t>amilies who have been down this road before, like Beth Hall’s, teach us how important it is to pay attention to interactions with other people to best protect the wellbeing of the child. </a:t>
            </a:r>
          </a:p>
          <a:p>
            <a:endParaRPr lang="en-US" dirty="0">
              <a:effectLst/>
              <a:latin typeface="+mn-lt"/>
              <a:ea typeface="Calibri" panose="020F0502020204030204" pitchFamily="34" charset="0"/>
              <a:cs typeface="Calibri"/>
            </a:endParaRPr>
          </a:p>
          <a:p>
            <a:r>
              <a:rPr lang="en-US" dirty="0">
                <a:effectLst/>
                <a:latin typeface="+mn-lt"/>
                <a:ea typeface="Calibri" panose="020F0502020204030204" pitchFamily="34" charset="0"/>
                <a:cs typeface="Calibri"/>
              </a:rPr>
              <a:t>Let’s hear some real-life scenarios now. I’d like you to listen to them from the </a:t>
            </a:r>
            <a:r>
              <a:rPr lang="en-US" dirty="0">
                <a:latin typeface="+mn-lt"/>
                <a:ea typeface="Calibri" panose="020F0502020204030204" pitchFamily="34" charset="0"/>
                <a:cs typeface="Calibri"/>
              </a:rPr>
              <a:t>viewpoint</a:t>
            </a:r>
            <a:r>
              <a:rPr lang="en-US" dirty="0">
                <a:effectLst/>
                <a:latin typeface="+mn-lt"/>
                <a:ea typeface="Calibri" panose="020F0502020204030204" pitchFamily="34" charset="0"/>
                <a:cs typeface="Calibri"/>
              </a:rPr>
              <a:t> of a child. Think about what the child might be feeling and needing from their parents in these situations. </a:t>
            </a:r>
          </a:p>
          <a:p>
            <a:endParaRPr lang="en-US" b="1" i="1" dirty="0">
              <a:effectLst/>
              <a:latin typeface="+mn-lt"/>
              <a:ea typeface="Calibri" panose="020F0502020204030204" pitchFamily="34" charset="0"/>
              <a:cs typeface="Calibri"/>
            </a:endParaRPr>
          </a:p>
          <a:p>
            <a:r>
              <a:rPr lang="en-US" b="1" i="0" dirty="0">
                <a:effectLst/>
                <a:latin typeface="+mn-lt"/>
                <a:ea typeface="Calibri" panose="020F0502020204030204" pitchFamily="34" charset="0"/>
                <a:cs typeface="Calibri"/>
              </a:rPr>
              <a:t>FACILITATOR NOTE</a:t>
            </a:r>
          </a:p>
          <a:p>
            <a:r>
              <a:rPr lang="en-US" b="0" i="0" dirty="0">
                <a:effectLst/>
                <a:latin typeface="+mn-lt"/>
                <a:ea typeface="Calibri" panose="020F0502020204030204" pitchFamily="34" charset="0"/>
                <a:cs typeface="Calibri"/>
              </a:rPr>
              <a:t>These scenarios are intended to be thought provoking, but not to spark major discussion.  Do not focus on serious problem solving, quickly validate responses and move to the next scenario.  There are 6 scenarios listed. Facilitators can select the scenarios (select 2 or 3 depending on time) that they think are most relevant to their participants. </a:t>
            </a:r>
          </a:p>
          <a:p>
            <a:endParaRPr lang="en-US" b="1" i="0" dirty="0">
              <a:effectLst/>
              <a:latin typeface="+mn-lt"/>
              <a:ea typeface="Calibri" panose="020F0502020204030204" pitchFamily="34" charset="0"/>
              <a:cs typeface="Calibri"/>
            </a:endParaRPr>
          </a:p>
          <a:p>
            <a:r>
              <a:rPr lang="en-US" b="1" i="0" dirty="0">
                <a:effectLst/>
                <a:latin typeface="+mn-lt"/>
                <a:ea typeface="Calibri" panose="020F0502020204030204" pitchFamily="34" charset="0"/>
                <a:cs typeface="Calibri"/>
              </a:rPr>
              <a:t>Scenario #1:</a:t>
            </a:r>
          </a:p>
          <a:p>
            <a:r>
              <a:rPr lang="en-US" b="1" i="0" dirty="0">
                <a:effectLst/>
                <a:latin typeface="+mn-lt"/>
                <a:ea typeface="Calibri" panose="020F0502020204030204" pitchFamily="34" charset="0"/>
                <a:cs typeface="Calibri"/>
              </a:rPr>
              <a:t>SAY</a:t>
            </a:r>
          </a:p>
          <a:p>
            <a:r>
              <a:rPr lang="en-US" b="0" i="0" dirty="0">
                <a:effectLst/>
                <a:latin typeface="+mn-lt"/>
                <a:ea typeface="Calibri" panose="020F0502020204030204" pitchFamily="34" charset="0"/>
                <a:cs typeface="Calibri"/>
              </a:rPr>
              <a:t>A white family who is fostering a child of color enters a restaurant where every other person is white. People begin to stare at the child and a few start to whisper. </a:t>
            </a:r>
            <a:endParaRPr lang="en-US" b="1" i="1" dirty="0">
              <a:effectLst/>
              <a:latin typeface="+mn-lt"/>
              <a:ea typeface="Calibri" panose="020F0502020204030204" pitchFamily="34" charset="0"/>
              <a:cs typeface="Calibri"/>
            </a:endParaRPr>
          </a:p>
          <a:p>
            <a:endParaRPr lang="en-US" b="1" i="0" dirty="0">
              <a:effectLst/>
              <a:latin typeface="+mn-lt"/>
              <a:ea typeface="Calibri" panose="020F0502020204030204" pitchFamily="34" charset="0"/>
              <a:cs typeface="Calibri"/>
            </a:endParaRPr>
          </a:p>
          <a:p>
            <a:r>
              <a:rPr lang="en-US" b="1" i="0" dirty="0">
                <a:effectLst/>
                <a:latin typeface="+mn-lt"/>
                <a:ea typeface="Calibri" panose="020F0502020204030204" pitchFamily="34" charset="0"/>
                <a:cs typeface="Calibri"/>
              </a:rPr>
              <a:t>ASK</a:t>
            </a:r>
          </a:p>
          <a:p>
            <a:r>
              <a:rPr lang="en-US" b="0" i="0" dirty="0">
                <a:effectLst/>
                <a:latin typeface="+mn-lt"/>
                <a:ea typeface="Calibri" panose="020F0502020204030204" pitchFamily="34" charset="0"/>
                <a:cs typeface="Calibri"/>
              </a:rPr>
              <a:t>What do you think the child saw or experienced in this situation?</a:t>
            </a:r>
          </a:p>
          <a:p>
            <a:r>
              <a:rPr lang="en-US" b="0" i="0" dirty="0">
                <a:effectLst/>
                <a:latin typeface="+mn-lt"/>
                <a:ea typeface="Calibri" panose="020F0502020204030204" pitchFamily="34" charset="0"/>
                <a:cs typeface="Calibri"/>
              </a:rPr>
              <a:t>Reinforce:  Difference, embarrassment, loneliness, shame</a:t>
            </a:r>
          </a:p>
          <a:p>
            <a:endParaRPr lang="en-US" b="1" i="0" dirty="0">
              <a:effectLst/>
              <a:latin typeface="+mn-lt"/>
              <a:ea typeface="Calibri" panose="020F0502020204030204" pitchFamily="34" charset="0"/>
              <a:cs typeface="Calibri"/>
            </a:endParaRPr>
          </a:p>
          <a:p>
            <a:r>
              <a:rPr lang="en-US" b="0" i="0" dirty="0">
                <a:effectLst/>
                <a:latin typeface="+mn-lt"/>
                <a:ea typeface="Calibri" panose="020F0502020204030204" pitchFamily="34" charset="0"/>
                <a:cs typeface="Calibri"/>
              </a:rPr>
              <a:t>What should the family see? </a:t>
            </a:r>
          </a:p>
          <a:p>
            <a:pPr defTabSz="914249">
              <a:defRPr/>
            </a:pPr>
            <a:r>
              <a:rPr lang="en-US" b="0" i="0" dirty="0">
                <a:effectLst/>
                <a:latin typeface="+mn-lt"/>
                <a:ea typeface="Calibri" panose="020F0502020204030204" pitchFamily="34" charset="0"/>
                <a:cs typeface="Calibri"/>
              </a:rPr>
              <a:t>Reinforce: The need for children go to places </a:t>
            </a:r>
            <a:r>
              <a:rPr lang="en-US" dirty="0">
                <a:latin typeface="+mn-lt"/>
                <a:ea typeface="Calibri" panose="020F0502020204030204" pitchFamily="34" charset="0"/>
                <a:cs typeface="Calibri"/>
              </a:rPr>
              <a:t>and</a:t>
            </a:r>
            <a:r>
              <a:rPr lang="en-US" b="0" i="0" dirty="0">
                <a:effectLst/>
                <a:latin typeface="+mn-lt"/>
                <a:ea typeface="Calibri" panose="020F0502020204030204" pitchFamily="34" charset="0"/>
                <a:cs typeface="Calibri"/>
              </a:rPr>
              <a:t> have daily activities with others who look like them. Being the ‘only’ anything is hard on people.</a:t>
            </a:r>
          </a:p>
          <a:p>
            <a:pPr defTabSz="914249">
              <a:defRPr/>
            </a:pPr>
            <a:endParaRPr lang="en-US" b="0" i="0" dirty="0">
              <a:effectLst/>
              <a:latin typeface="+mn-lt"/>
              <a:ea typeface="Calibri" panose="020F0502020204030204" pitchFamily="34" charset="0"/>
              <a:cs typeface="Calibri"/>
            </a:endParaRPr>
          </a:p>
          <a:p>
            <a:r>
              <a:rPr lang="en-US" b="1" i="0" dirty="0">
                <a:effectLst/>
                <a:latin typeface="+mn-lt"/>
                <a:ea typeface="Calibri" panose="020F0502020204030204" pitchFamily="34" charset="0"/>
                <a:cs typeface="Calibri"/>
              </a:rPr>
              <a:t>Scenario #2:</a:t>
            </a:r>
          </a:p>
          <a:p>
            <a:r>
              <a:rPr lang="en-US" b="1" i="0" dirty="0">
                <a:effectLst/>
                <a:latin typeface="+mn-lt"/>
                <a:ea typeface="Calibri" panose="020F0502020204030204" pitchFamily="34" charset="0"/>
                <a:cs typeface="Calibri"/>
              </a:rPr>
              <a:t>SAY</a:t>
            </a:r>
          </a:p>
          <a:p>
            <a:r>
              <a:rPr lang="en-US" b="0" i="0" dirty="0">
                <a:effectLst/>
                <a:latin typeface="+mn-lt"/>
                <a:ea typeface="Calibri" panose="020F0502020204030204" pitchFamily="34" charset="0"/>
                <a:cs typeface="Calibri"/>
              </a:rPr>
              <a:t>A white parent who has adopted a child of color is approached by a white stranger. The stranger asks if she can hug the child because his looks are so unusual and so cute. The parent says ok.</a:t>
            </a:r>
          </a:p>
          <a:p>
            <a:endParaRPr lang="en-US" b="1" i="1" dirty="0">
              <a:effectLst/>
              <a:latin typeface="+mn-lt"/>
              <a:ea typeface="Calibri" panose="020F0502020204030204" pitchFamily="34" charset="0"/>
              <a:cs typeface="Calibri"/>
            </a:endParaRPr>
          </a:p>
          <a:p>
            <a:r>
              <a:rPr lang="en-US" b="1" i="0" dirty="0">
                <a:effectLst/>
                <a:latin typeface="+mn-lt"/>
                <a:ea typeface="Calibri" panose="020F0502020204030204" pitchFamily="34" charset="0"/>
                <a:cs typeface="Calibri"/>
              </a:rPr>
              <a:t>ASK</a:t>
            </a:r>
          </a:p>
          <a:p>
            <a:r>
              <a:rPr lang="en-US" b="0" i="0" dirty="0">
                <a:effectLst/>
                <a:latin typeface="+mn-lt"/>
                <a:ea typeface="Calibri" panose="020F0502020204030204" pitchFamily="34" charset="0"/>
                <a:cs typeface="Calibri"/>
              </a:rPr>
              <a:t>What do you think the child saw or experienced in this situation?</a:t>
            </a:r>
          </a:p>
          <a:p>
            <a:pPr defTabSz="914249">
              <a:defRPr/>
            </a:pPr>
            <a:r>
              <a:rPr lang="en-US" b="0" i="0" dirty="0">
                <a:effectLst/>
                <a:latin typeface="+mn-lt"/>
                <a:ea typeface="Calibri" panose="020F0502020204030204" pitchFamily="34" charset="0"/>
                <a:cs typeface="Calibri"/>
              </a:rPr>
              <a:t>Reinforce: Difference, confusion, anger, awkwardness. or mixed feelings (i.e., maybe they don’t want to hug a stranger but could feel they’re special)</a:t>
            </a:r>
          </a:p>
          <a:p>
            <a:pPr defTabSz="914249">
              <a:defRPr/>
            </a:pPr>
            <a:endParaRPr lang="en-US" b="1" i="1" dirty="0">
              <a:effectLst/>
              <a:latin typeface="+mn-lt"/>
              <a:ea typeface="Calibri" panose="020F0502020204030204" pitchFamily="34" charset="0"/>
              <a:cs typeface="Calibri"/>
            </a:endParaRPr>
          </a:p>
          <a:p>
            <a:r>
              <a:rPr lang="en-US" b="0" i="0" dirty="0">
                <a:effectLst/>
                <a:latin typeface="+mn-lt"/>
                <a:ea typeface="Calibri" panose="020F0502020204030204" pitchFamily="34" charset="0"/>
                <a:cs typeface="Calibri"/>
              </a:rPr>
              <a:t>What should the family see? </a:t>
            </a:r>
          </a:p>
          <a:p>
            <a:r>
              <a:rPr lang="en-US" b="0" i="0" dirty="0">
                <a:effectLst/>
                <a:latin typeface="+mn-lt"/>
                <a:ea typeface="Calibri" panose="020F0502020204030204" pitchFamily="34" charset="0"/>
                <a:cs typeface="Calibri"/>
              </a:rPr>
              <a:t>Reinforce: </a:t>
            </a:r>
          </a:p>
          <a:p>
            <a:pPr marL="171422" indent="-171422">
              <a:buFont typeface="Arial" panose="020B0604020202020204" pitchFamily="34" charset="0"/>
              <a:buChar char="•"/>
            </a:pPr>
            <a:r>
              <a:rPr lang="en-US" b="0" i="0" dirty="0">
                <a:effectLst/>
                <a:latin typeface="+mn-lt"/>
                <a:ea typeface="Calibri" panose="020F0502020204030204" pitchFamily="34" charset="0"/>
                <a:cs typeface="Calibri"/>
              </a:rPr>
              <a:t>The child might not want to hug a stranger. </a:t>
            </a:r>
          </a:p>
          <a:p>
            <a:pPr marL="171422" indent="-171422">
              <a:buFont typeface="Arial" panose="020B0604020202020204" pitchFamily="34" charset="0"/>
              <a:buChar char="•"/>
            </a:pPr>
            <a:r>
              <a:rPr lang="en-US" b="0" i="0" dirty="0">
                <a:effectLst/>
                <a:latin typeface="+mn-lt"/>
                <a:ea typeface="Calibri" panose="020F0502020204030204" pitchFamily="34" charset="0"/>
                <a:cs typeface="Calibri"/>
              </a:rPr>
              <a:t>The stranger’s feelings should not be prioritized over the child’s feelings.</a:t>
            </a:r>
          </a:p>
          <a:p>
            <a:pPr marL="171422" indent="-171422">
              <a:buFont typeface="Arial" panose="020B0604020202020204" pitchFamily="34" charset="0"/>
              <a:buChar char="•"/>
            </a:pPr>
            <a:r>
              <a:rPr lang="en-US" b="0" i="0" dirty="0">
                <a:effectLst/>
                <a:latin typeface="+mn-lt"/>
                <a:ea typeface="Calibri" panose="020F0502020204030204" pitchFamily="34" charset="0"/>
                <a:cs typeface="Calibri"/>
              </a:rPr>
              <a:t>These interactions can be alienating or like there’s something weird or wrong about the child.</a:t>
            </a:r>
          </a:p>
          <a:p>
            <a:endParaRPr lang="en-US" dirty="0">
              <a:latin typeface="+mn-lt"/>
              <a:cs typeface="Calibri"/>
            </a:endParaRPr>
          </a:p>
          <a:p>
            <a:r>
              <a:rPr lang="en-US" b="1" dirty="0">
                <a:latin typeface="+mn-lt"/>
                <a:ea typeface="Calibri" panose="020F0502020204030204" pitchFamily="34" charset="0"/>
                <a:cs typeface="Calibri"/>
              </a:rPr>
              <a:t>Scenario #3:</a:t>
            </a:r>
          </a:p>
          <a:p>
            <a:r>
              <a:rPr lang="en-US" b="1" dirty="0">
                <a:latin typeface="+mn-lt"/>
                <a:ea typeface="Calibri" panose="020F0502020204030204" pitchFamily="34" charset="0"/>
                <a:cs typeface="Calibri"/>
              </a:rPr>
              <a:t>SAY</a:t>
            </a:r>
          </a:p>
          <a:p>
            <a:r>
              <a:rPr lang="en-US" dirty="0">
                <a:latin typeface="+mn-lt"/>
              </a:rPr>
              <a:t>You have relatives over for a holiday and they say the following to the whole group in front of the child you are fostering: “Of course Marta likes rice and beans, all Hispanics eat rice and beans.” </a:t>
            </a:r>
          </a:p>
          <a:p>
            <a:endParaRPr lang="en-US" dirty="0">
              <a:latin typeface="+mn-lt"/>
            </a:endParaRPr>
          </a:p>
          <a:p>
            <a:r>
              <a:rPr lang="en-US" b="1" dirty="0">
                <a:latin typeface="+mn-lt"/>
                <a:ea typeface="Calibri" panose="020F0502020204030204" pitchFamily="34" charset="0"/>
                <a:cs typeface="Calibri"/>
              </a:rPr>
              <a:t>ASK</a:t>
            </a:r>
          </a:p>
          <a:p>
            <a:r>
              <a:rPr lang="en-US" dirty="0">
                <a:latin typeface="+mn-lt"/>
                <a:ea typeface="Calibri" panose="020F0502020204030204" pitchFamily="34" charset="0"/>
                <a:cs typeface="Calibri"/>
              </a:rPr>
              <a:t>What do you think the child saw or experienced in this situation?</a:t>
            </a:r>
          </a:p>
          <a:p>
            <a:r>
              <a:rPr lang="en-US" dirty="0">
                <a:latin typeface="+mn-lt"/>
                <a:ea typeface="Calibri" panose="020F0502020204030204" pitchFamily="34" charset="0"/>
                <a:cs typeface="Calibri"/>
              </a:rPr>
              <a:t>Reinforce:  Difference, embarrassment, shame, anger</a:t>
            </a:r>
          </a:p>
          <a:p>
            <a:endParaRPr lang="en-US" b="1" dirty="0">
              <a:latin typeface="+mn-lt"/>
              <a:ea typeface="Calibri" panose="020F0502020204030204" pitchFamily="34" charset="0"/>
              <a:cs typeface="Calibri"/>
            </a:endParaRPr>
          </a:p>
          <a:p>
            <a:r>
              <a:rPr lang="en-US" dirty="0">
                <a:latin typeface="+mn-lt"/>
                <a:ea typeface="Calibri" panose="020F0502020204030204" pitchFamily="34" charset="0"/>
                <a:cs typeface="Calibri"/>
              </a:rPr>
              <a:t>What should the family see? </a:t>
            </a:r>
          </a:p>
          <a:p>
            <a:pPr defTabSz="914249">
              <a:defRPr/>
            </a:pPr>
            <a:r>
              <a:rPr lang="en-US" dirty="0">
                <a:latin typeface="+mn-lt"/>
                <a:ea typeface="Calibri" panose="020F0502020204030204" pitchFamily="34" charset="0"/>
                <a:cs typeface="Calibri"/>
              </a:rPr>
              <a:t>Reinforce: </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Stereotypes that might hurt the child.</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child feeling like her culture is being attacked.</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child feeling like she is different than others in the room. </a:t>
            </a:r>
          </a:p>
          <a:p>
            <a:endParaRPr lang="en-US" dirty="0">
              <a:latin typeface="+mn-lt"/>
            </a:endParaRPr>
          </a:p>
          <a:p>
            <a:r>
              <a:rPr lang="en-US" b="1" dirty="0">
                <a:latin typeface="+mn-lt"/>
                <a:ea typeface="Calibri" panose="020F0502020204030204" pitchFamily="34" charset="0"/>
                <a:cs typeface="Calibri"/>
              </a:rPr>
              <a:t>Scenario #4:</a:t>
            </a:r>
          </a:p>
          <a:p>
            <a:r>
              <a:rPr lang="en-US" b="1" dirty="0">
                <a:latin typeface="+mn-lt"/>
                <a:ea typeface="Calibri" panose="020F0502020204030204" pitchFamily="34" charset="0"/>
                <a:cs typeface="Calibri"/>
              </a:rPr>
              <a:t>SAY</a:t>
            </a:r>
          </a:p>
          <a:p>
            <a:r>
              <a:rPr lang="en-US" dirty="0">
                <a:latin typeface="+mn-lt"/>
              </a:rPr>
              <a:t>You go to your friend’s house for dinner, and they say to the child you are fostering, “Ethan, it is so odd that you don’t eat pork. The rest of us are eating pork for dinner, I am not sure what you will eat tonight.”  </a:t>
            </a:r>
          </a:p>
          <a:p>
            <a:endParaRPr lang="en-US" b="1" dirty="0">
              <a:latin typeface="+mn-lt"/>
              <a:ea typeface="Calibri" panose="020F0502020204030204" pitchFamily="34" charset="0"/>
              <a:cs typeface="Calibri"/>
            </a:endParaRPr>
          </a:p>
          <a:p>
            <a:r>
              <a:rPr lang="en-US" b="1" dirty="0">
                <a:latin typeface="+mn-lt"/>
                <a:ea typeface="Calibri" panose="020F0502020204030204" pitchFamily="34" charset="0"/>
                <a:cs typeface="Calibri"/>
              </a:rPr>
              <a:t>ASK</a:t>
            </a:r>
          </a:p>
          <a:p>
            <a:r>
              <a:rPr lang="en-US" dirty="0">
                <a:latin typeface="+mn-lt"/>
                <a:ea typeface="Calibri" panose="020F0502020204030204" pitchFamily="34" charset="0"/>
                <a:cs typeface="Calibri"/>
              </a:rPr>
              <a:t>What do you think the child saw or experienced in this situation?</a:t>
            </a:r>
          </a:p>
          <a:p>
            <a:r>
              <a:rPr lang="en-US" dirty="0">
                <a:latin typeface="+mn-lt"/>
                <a:ea typeface="Calibri" panose="020F0502020204030204" pitchFamily="34" charset="0"/>
                <a:cs typeface="Calibri"/>
              </a:rPr>
              <a:t>Reinforce:  Difference, embarrassment, scared of being hungry, pushed to change his ways, shame</a:t>
            </a:r>
          </a:p>
          <a:p>
            <a:endParaRPr lang="en-US" b="1" dirty="0">
              <a:latin typeface="+mn-lt"/>
              <a:ea typeface="Calibri" panose="020F0502020204030204" pitchFamily="34" charset="0"/>
              <a:cs typeface="Calibri"/>
            </a:endParaRPr>
          </a:p>
          <a:p>
            <a:r>
              <a:rPr lang="en-US" dirty="0">
                <a:latin typeface="+mn-lt"/>
                <a:ea typeface="Calibri" panose="020F0502020204030204" pitchFamily="34" charset="0"/>
                <a:cs typeface="Calibri"/>
              </a:rPr>
              <a:t>What does the family need to see? </a:t>
            </a:r>
          </a:p>
          <a:p>
            <a:pPr defTabSz="914249">
              <a:defRPr/>
            </a:pPr>
            <a:r>
              <a:rPr lang="en-US" dirty="0">
                <a:latin typeface="+mn-lt"/>
                <a:ea typeface="Calibri" panose="020F0502020204030204" pitchFamily="34" charset="0"/>
                <a:cs typeface="Calibri"/>
              </a:rPr>
              <a:t>Reinforce: </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need to protect the child’s right to eat food that aligns with his culture.</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need to ensure the child has food options to eat no matter where he goes.</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need to honor the child’s identity.</a:t>
            </a:r>
          </a:p>
          <a:p>
            <a:endParaRPr lang="en-US" dirty="0">
              <a:latin typeface="+mn-lt"/>
            </a:endParaRPr>
          </a:p>
          <a:p>
            <a:r>
              <a:rPr lang="en-US" b="1" dirty="0">
                <a:latin typeface="+mn-lt"/>
                <a:ea typeface="Calibri" panose="020F0502020204030204" pitchFamily="34" charset="0"/>
                <a:cs typeface="Calibri"/>
              </a:rPr>
              <a:t>Scenario #5:</a:t>
            </a:r>
          </a:p>
          <a:p>
            <a:r>
              <a:rPr lang="en-US" b="1" dirty="0">
                <a:latin typeface="+mn-lt"/>
                <a:ea typeface="Calibri" panose="020F0502020204030204" pitchFamily="34" charset="0"/>
                <a:cs typeface="Calibri"/>
              </a:rPr>
              <a:t>SAY</a:t>
            </a:r>
          </a:p>
          <a:p>
            <a:r>
              <a:rPr lang="en-US" dirty="0">
                <a:latin typeface="+mn-lt"/>
              </a:rPr>
              <a:t>Relatives are at your home watching TV with your family and an aunt says to the whole group in front of the child you are fostering who has been open about being LGBTQ+, “This program should not be allowed to air.  It is just shameful to show two women who are together.  What has this world become?”</a:t>
            </a:r>
          </a:p>
          <a:p>
            <a:endParaRPr lang="en-US" dirty="0">
              <a:latin typeface="+mn-lt"/>
            </a:endParaRPr>
          </a:p>
          <a:p>
            <a:r>
              <a:rPr lang="en-US" b="1" dirty="0">
                <a:latin typeface="+mn-lt"/>
                <a:ea typeface="Calibri" panose="020F0502020204030204" pitchFamily="34" charset="0"/>
                <a:cs typeface="Calibri"/>
              </a:rPr>
              <a:t>ASK</a:t>
            </a:r>
          </a:p>
          <a:p>
            <a:r>
              <a:rPr lang="en-US" dirty="0">
                <a:latin typeface="+mn-lt"/>
                <a:ea typeface="Calibri" panose="020F0502020204030204" pitchFamily="34" charset="0"/>
                <a:cs typeface="Calibri"/>
              </a:rPr>
              <a:t>What do you think the child saw or experienced in this situation?</a:t>
            </a:r>
          </a:p>
          <a:p>
            <a:r>
              <a:rPr lang="en-US" dirty="0">
                <a:latin typeface="+mn-lt"/>
                <a:ea typeface="Calibri" panose="020F0502020204030204" pitchFamily="34" charset="0"/>
                <a:cs typeface="Calibri"/>
              </a:rPr>
              <a:t>Reinforce:  Difference, embarrassment, shame, anger, not feeling respected for who they are</a:t>
            </a:r>
          </a:p>
          <a:p>
            <a:endParaRPr lang="en-US" b="1" dirty="0">
              <a:latin typeface="+mn-lt"/>
              <a:ea typeface="Calibri" panose="020F0502020204030204" pitchFamily="34" charset="0"/>
              <a:cs typeface="Calibri"/>
            </a:endParaRPr>
          </a:p>
          <a:p>
            <a:r>
              <a:rPr lang="en-US" dirty="0">
                <a:latin typeface="+mn-lt"/>
                <a:ea typeface="Calibri" panose="020F0502020204030204" pitchFamily="34" charset="0"/>
                <a:cs typeface="Calibri"/>
              </a:rPr>
              <a:t>What does the family need to see? </a:t>
            </a:r>
          </a:p>
          <a:p>
            <a:pPr defTabSz="914249">
              <a:defRPr/>
            </a:pPr>
            <a:r>
              <a:rPr lang="en-US" dirty="0">
                <a:latin typeface="+mn-lt"/>
                <a:ea typeface="Calibri" panose="020F0502020204030204" pitchFamily="34" charset="0"/>
                <a:cs typeface="Calibri"/>
              </a:rPr>
              <a:t>Reinforce: </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These interactions can be alienating or like there’s something weird or wrong about the child.</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need to be able to express who they are and to be proud of their identity.</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need to honor the child’s identity.</a:t>
            </a:r>
          </a:p>
          <a:p>
            <a:endParaRPr lang="en-US" dirty="0">
              <a:latin typeface="+mn-lt"/>
            </a:endParaRPr>
          </a:p>
          <a:p>
            <a:r>
              <a:rPr lang="en-US" b="1" dirty="0">
                <a:latin typeface="+mn-lt"/>
                <a:ea typeface="Calibri" panose="020F0502020204030204" pitchFamily="34" charset="0"/>
                <a:cs typeface="Calibri"/>
              </a:rPr>
              <a:t>Scenario #6:</a:t>
            </a:r>
          </a:p>
          <a:p>
            <a:r>
              <a:rPr lang="en-US" b="1" dirty="0">
                <a:latin typeface="+mn-lt"/>
                <a:ea typeface="Calibri" panose="020F0502020204030204" pitchFamily="34" charset="0"/>
                <a:cs typeface="Calibri"/>
              </a:rPr>
              <a:t>SAY</a:t>
            </a:r>
          </a:p>
          <a:p>
            <a:r>
              <a:rPr lang="en-US" dirty="0">
                <a:latin typeface="+mn-lt"/>
              </a:rPr>
              <a:t>Your family and friends are singing Christmas carols.  Mustafa has just been placed in your home and is Muslim. Your nephew turns to Mustafa and says, “Why are you not singing Mustafa, everybody knows this song.”</a:t>
            </a:r>
          </a:p>
          <a:p>
            <a:endParaRPr lang="en-US" dirty="0">
              <a:latin typeface="+mn-lt"/>
            </a:endParaRPr>
          </a:p>
          <a:p>
            <a:r>
              <a:rPr lang="en-US" b="1" dirty="0">
                <a:latin typeface="+mn-lt"/>
                <a:ea typeface="Calibri" panose="020F0502020204030204" pitchFamily="34" charset="0"/>
                <a:cs typeface="Calibri"/>
              </a:rPr>
              <a:t>ASK</a:t>
            </a:r>
          </a:p>
          <a:p>
            <a:r>
              <a:rPr lang="en-US" dirty="0">
                <a:latin typeface="+mn-lt"/>
                <a:ea typeface="Calibri" panose="020F0502020204030204" pitchFamily="34" charset="0"/>
                <a:cs typeface="Calibri"/>
              </a:rPr>
              <a:t>What do you think the child saw or experienced in this situation?</a:t>
            </a:r>
          </a:p>
          <a:p>
            <a:r>
              <a:rPr lang="en-US" dirty="0">
                <a:latin typeface="+mn-lt"/>
                <a:ea typeface="Calibri" panose="020F0502020204030204" pitchFamily="34" charset="0"/>
                <a:cs typeface="Calibri"/>
              </a:rPr>
              <a:t>Reinforce:  Difference, embarrassment, shame, anger, loneliness</a:t>
            </a:r>
          </a:p>
          <a:p>
            <a:endParaRPr lang="en-US" b="1" dirty="0">
              <a:latin typeface="+mn-lt"/>
              <a:ea typeface="Calibri" panose="020F0502020204030204" pitchFamily="34" charset="0"/>
              <a:cs typeface="Calibri"/>
            </a:endParaRPr>
          </a:p>
          <a:p>
            <a:r>
              <a:rPr lang="en-US" dirty="0">
                <a:latin typeface="+mn-lt"/>
                <a:ea typeface="Calibri" panose="020F0502020204030204" pitchFamily="34" charset="0"/>
                <a:cs typeface="Calibri"/>
              </a:rPr>
              <a:t>What does the family need to see? </a:t>
            </a:r>
          </a:p>
          <a:p>
            <a:pPr defTabSz="914249">
              <a:defRPr/>
            </a:pPr>
            <a:r>
              <a:rPr lang="en-US" dirty="0">
                <a:latin typeface="+mn-lt"/>
                <a:ea typeface="Calibri" panose="020F0502020204030204" pitchFamily="34" charset="0"/>
                <a:cs typeface="Calibri"/>
              </a:rPr>
              <a:t>Reinforce: </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These interactions can be alienating or like there’s something weird or wrong about the child.</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need to ask about and include the child’s own traditions into what the family is doing.</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need to educate family members on the importance of honoring the child’s religion.</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The need to honor the child’s identity.</a:t>
            </a:r>
          </a:p>
          <a:p>
            <a:endParaRPr lang="en-US" dirty="0">
              <a:latin typeface="+mn-lt"/>
            </a:endParaRPr>
          </a:p>
          <a:p>
            <a:r>
              <a:rPr lang="en-US" dirty="0">
                <a:latin typeface="+mn-lt"/>
              </a:rPr>
              <a:t> </a:t>
            </a:r>
          </a:p>
          <a:p>
            <a:pPr marL="171422" indent="-171422">
              <a:buFont typeface="Arial" panose="020B0604020202020204" pitchFamily="34" charset="0"/>
              <a:buChar char="•"/>
            </a:pPr>
            <a:endParaRPr lang="en-US" b="0" i="0" dirty="0">
              <a:effectLst/>
              <a:latin typeface="+mn-lt"/>
              <a:ea typeface="Calibri" panose="020F0502020204030204" pitchFamily="34" charset="0"/>
              <a:cs typeface="Calibri"/>
            </a:endParaRPr>
          </a:p>
          <a:p>
            <a:pPr defTabSz="914249">
              <a:defRPr/>
            </a:pPr>
            <a:endParaRPr lang="en-US" b="1" i="0" dirty="0">
              <a:effectLst/>
              <a:latin typeface="+mn-lt"/>
              <a:ea typeface="Calibri" panose="020F0502020204030204" pitchFamily="34" charset="0"/>
              <a:cs typeface="Calibri"/>
            </a:endParaRPr>
          </a:p>
          <a:p>
            <a:pPr>
              <a:spcAft>
                <a:spcPts val="800"/>
              </a:spcAft>
            </a:pPr>
            <a:endParaRPr lang="en-US" b="1" i="1" dirty="0">
              <a:effectLst/>
              <a:latin typeface="+mn-lt"/>
              <a:ea typeface="Calibri" panose="020F0502020204030204" pitchFamily="34" charset="0"/>
              <a:cs typeface="Calibri"/>
            </a:endParaRPr>
          </a:p>
          <a:p>
            <a:endParaRPr lang="en-US" b="1" kern="1200" dirty="0">
              <a:solidFill>
                <a:srgbClr val="000000"/>
              </a:solidFill>
              <a:effectLst/>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23</a:t>
            </a:fld>
            <a:endParaRPr lang="en-US" dirty="0"/>
          </a:p>
        </p:txBody>
      </p:sp>
    </p:spTree>
    <p:extLst>
      <p:ext uri="{BB962C8B-B14F-4D97-AF65-F5344CB8AC3E}">
        <p14:creationId xmlns:p14="http://schemas.microsoft.com/office/powerpoint/2010/main" val="3060763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399218"/>
          </a:xfrm>
          <a:prstGeom prst="rect">
            <a:avLst/>
          </a:prstGeom>
        </p:spPr>
        <p:txBody>
          <a:bodyPr lIns="91426" tIns="45712" rIns="91426" bIns="45712"/>
          <a:lstStyle/>
          <a:p>
            <a:pPr defTabSz="914249">
              <a:defRPr/>
            </a:pPr>
            <a:r>
              <a:rPr lang="en-US" b="1" i="0" dirty="0">
                <a:effectLst/>
                <a:latin typeface="+mn-lt"/>
                <a:ea typeface="Calibri" panose="020F0502020204030204" pitchFamily="34" charset="0"/>
                <a:cs typeface="Calibri"/>
              </a:rPr>
              <a:t>ASK</a:t>
            </a:r>
          </a:p>
          <a:p>
            <a:pPr defTabSz="914249">
              <a:defRPr/>
            </a:pPr>
            <a:r>
              <a:rPr lang="en-US" b="0" i="0" dirty="0">
                <a:effectLst/>
                <a:latin typeface="+mn-lt"/>
                <a:ea typeface="Calibri" panose="020F0502020204030204" pitchFamily="34" charset="0"/>
                <a:cs typeface="Calibri"/>
              </a:rPr>
              <a:t>What do you think the child needs from their parents in these kinds of situations we just discussed?</a:t>
            </a:r>
          </a:p>
          <a:p>
            <a:pPr defTabSz="914249">
              <a:defRPr/>
            </a:pPr>
            <a:r>
              <a:rPr lang="en-US" b="0" i="0" dirty="0">
                <a:effectLst/>
                <a:latin typeface="+mn-lt"/>
                <a:ea typeface="Calibri" panose="020F0502020204030204" pitchFamily="34" charset="0"/>
                <a:cs typeface="Calibri"/>
              </a:rPr>
              <a:t>Reinforce:</a:t>
            </a:r>
          </a:p>
          <a:p>
            <a:pPr marL="171422" indent="-171422" defTabSz="914249">
              <a:buFont typeface="Arial" panose="020B0604020202020204" pitchFamily="34" charset="0"/>
              <a:buChar char="•"/>
              <a:defRPr/>
            </a:pPr>
            <a:r>
              <a:rPr lang="en-US" dirty="0">
                <a:latin typeface="+mn-lt"/>
                <a:ea typeface="Calibri" panose="020F0502020204030204" pitchFamily="34" charset="0"/>
                <a:cs typeface="Calibri"/>
              </a:rPr>
              <a:t>To know that their feelings are prioritized in these situations</a:t>
            </a:r>
            <a:endParaRPr lang="en-US" b="0" i="0" dirty="0">
              <a:effectLst/>
              <a:latin typeface="+mn-lt"/>
              <a:ea typeface="Calibri" panose="020F0502020204030204" pitchFamily="34" charset="0"/>
              <a:cs typeface="Calibri"/>
            </a:endParaRPr>
          </a:p>
          <a:p>
            <a:pPr marL="171422" indent="-171422" defTabSz="914249">
              <a:buFont typeface="Arial" panose="020B0604020202020204" pitchFamily="34" charset="0"/>
              <a:buChar char="•"/>
              <a:defRPr/>
            </a:pPr>
            <a:r>
              <a:rPr lang="en-US" dirty="0">
                <a:latin typeface="+mn-lt"/>
              </a:rPr>
              <a:t>Help in</a:t>
            </a:r>
            <a:r>
              <a:rPr lang="en-US" b="0" i="0" dirty="0">
                <a:latin typeface="+mn-lt"/>
              </a:rPr>
              <a:t> learning how to manage situations like this on their own in the future.</a:t>
            </a:r>
            <a:endParaRPr lang="en-US" b="0" i="0" dirty="0">
              <a:highlight>
                <a:srgbClr val="FFFF00"/>
              </a:highlight>
              <a:latin typeface="+mn-lt"/>
            </a:endParaRPr>
          </a:p>
          <a:p>
            <a:pPr marL="171422" indent="-171422" defTabSz="914249">
              <a:buFont typeface="Arial" panose="020B0604020202020204" pitchFamily="34" charset="0"/>
              <a:buChar char="•"/>
              <a:defRPr/>
            </a:pPr>
            <a:r>
              <a:rPr lang="en-US" b="0" i="0" dirty="0">
                <a:latin typeface="+mn-lt"/>
              </a:rPr>
              <a:t>The child may need adults to get involved to troubleshoot. </a:t>
            </a:r>
          </a:p>
          <a:p>
            <a:pPr marL="171422" indent="-171422" defTabSz="914249">
              <a:buFont typeface="Arial" panose="020B0604020202020204" pitchFamily="34" charset="0"/>
              <a:buChar char="•"/>
              <a:defRPr/>
            </a:pPr>
            <a:r>
              <a:rPr lang="en-US" dirty="0">
                <a:latin typeface="+mn-lt"/>
              </a:rPr>
              <a:t>Adults need to be proactive and think in advance about possible situations that could occur and how to handle them.</a:t>
            </a:r>
            <a:r>
              <a:rPr lang="en-US" b="0" i="0" dirty="0">
                <a:latin typeface="+mn-lt"/>
              </a:rPr>
              <a:t> </a:t>
            </a:r>
            <a:endParaRPr lang="en-US" b="0" i="0" strike="sngStrike" dirty="0">
              <a:effectLst/>
              <a:highlight>
                <a:srgbClr val="FFFF00"/>
              </a:highlight>
              <a:latin typeface="+mn-lt"/>
              <a:ea typeface="Calibri" panose="020F0502020204030204" pitchFamily="34" charset="0"/>
              <a:cs typeface="Calibri"/>
            </a:endParaRPr>
          </a:p>
          <a:p>
            <a:endParaRPr lang="en-US" dirty="0">
              <a:latin typeface="+mn-lt"/>
              <a:ea typeface="Calibri" panose="020F0502020204030204" pitchFamily="34" charset="0"/>
              <a:cs typeface="Calibri"/>
            </a:endParaRPr>
          </a:p>
          <a:p>
            <a:pPr defTabSz="914249">
              <a:defRPr/>
            </a:pPr>
            <a:r>
              <a:rPr lang="en-US" b="1" i="0" dirty="0">
                <a:latin typeface="+mn-lt"/>
              </a:rPr>
              <a:t>PARAPHRASE</a:t>
            </a:r>
            <a:endParaRPr lang="en-US" b="1" dirty="0">
              <a:highlight>
                <a:srgbClr val="FFFF00"/>
              </a:highlight>
              <a:latin typeface="+mn-lt"/>
            </a:endParaRPr>
          </a:p>
          <a:p>
            <a:pPr defTabSz="914249">
              <a:defRPr/>
            </a:pPr>
            <a:r>
              <a:rPr lang="en-US" dirty="0">
                <a:latin typeface="+mn-lt"/>
                <a:ea typeface="Calibri" panose="020F0502020204030204" pitchFamily="34" charset="0"/>
                <a:cs typeface="Calibri"/>
              </a:rPr>
              <a:t>At minimum, these</a:t>
            </a:r>
            <a:r>
              <a:rPr lang="en-US" dirty="0">
                <a:effectLst/>
                <a:latin typeface="+mn-lt"/>
                <a:ea typeface="Calibri" panose="020F0502020204030204" pitchFamily="34" charset="0"/>
                <a:cs typeface="Calibri"/>
              </a:rPr>
              <a:t> situations are awkward for the child, and they have the potential to be quite painful</a:t>
            </a:r>
            <a:r>
              <a:rPr lang="en-US" dirty="0">
                <a:latin typeface="+mn-lt"/>
                <a:ea typeface="Calibri" panose="020F0502020204030204" pitchFamily="34" charset="0"/>
                <a:cs typeface="Calibri"/>
              </a:rPr>
              <a:t>, but</a:t>
            </a:r>
            <a:r>
              <a:rPr lang="en-US" dirty="0">
                <a:effectLst/>
                <a:latin typeface="+mn-lt"/>
                <a:ea typeface="Calibri" panose="020F0502020204030204" pitchFamily="34" charset="0"/>
                <a:cs typeface="Calibri"/>
              </a:rPr>
              <a:t> your family will not always be able to avoid them. Instead realize that the best defense is a good offense. Think of possible situations and strategize with your child in advance rather than sugar coating or denying they will happen.</a:t>
            </a:r>
            <a:r>
              <a:rPr lang="en-US" dirty="0">
                <a:latin typeface="+mn-lt"/>
                <a:ea typeface="Calibri" panose="020F0502020204030204" pitchFamily="34" charset="0"/>
                <a:cs typeface="Calibri"/>
              </a:rPr>
              <a:t> By being proactive, we will help the child not be blind-sided by a situation. Children need the help of adults to make sense of these experiences and come up with responses that allow them to feel stronger, not weaker about being part of your family. </a:t>
            </a:r>
          </a:p>
          <a:p>
            <a:pPr defTabSz="914249">
              <a:defRPr/>
            </a:pPr>
            <a:endParaRPr lang="en-US" dirty="0">
              <a:latin typeface="+mn-lt"/>
              <a:ea typeface="Calibri" panose="020F0502020204030204" pitchFamily="34" charset="0"/>
              <a:cs typeface="Calibri"/>
            </a:endParaRPr>
          </a:p>
          <a:p>
            <a:pPr>
              <a:spcAft>
                <a:spcPts val="800"/>
              </a:spcAft>
              <a:defRPr/>
            </a:pPr>
            <a:r>
              <a:rPr lang="en-US" dirty="0">
                <a:latin typeface="+mn-lt"/>
                <a:ea typeface="Calibri" panose="020F0502020204030204" pitchFamily="34" charset="0"/>
                <a:cs typeface="Calibri"/>
              </a:rPr>
              <a:t>Parents</a:t>
            </a:r>
            <a:r>
              <a:rPr lang="en-US" dirty="0">
                <a:effectLst/>
                <a:latin typeface="+mn-lt"/>
                <a:ea typeface="Calibri" panose="020F0502020204030204" pitchFamily="34" charset="0"/>
                <a:cs typeface="Calibri"/>
              </a:rPr>
              <a:t> will need to develop the skill of noticing when race or cultural considerations are coming up around the child, whether with strangers or even with extended family members. Rather than waiting for the child to bring up these incidents, it’s best when parents take the lead by noticing them, be the one to start discussions with the child, and later to check in. As </a:t>
            </a:r>
            <a:r>
              <a:rPr lang="en-US" dirty="0">
                <a:latin typeface="+mn-lt"/>
                <a:ea typeface="Calibri" panose="020F0502020204030204" pitchFamily="34" charset="0"/>
                <a:cs typeface="Calibri"/>
              </a:rPr>
              <a:t>the child gets older, it will be helpful to</a:t>
            </a:r>
            <a:r>
              <a:rPr lang="en-US" dirty="0">
                <a:effectLst/>
                <a:latin typeface="+mn-lt"/>
                <a:ea typeface="Calibri" panose="020F0502020204030204" pitchFamily="34" charset="0"/>
                <a:cs typeface="Calibri"/>
              </a:rPr>
              <a:t> find others with racial and cultural experiences similar to the child to add to these discussions.</a:t>
            </a:r>
            <a:r>
              <a:rPr lang="en-US" dirty="0">
                <a:latin typeface="+mn-lt"/>
                <a:ea typeface="Calibri" panose="020F0502020204030204" pitchFamily="34" charset="0"/>
                <a:cs typeface="Calibri"/>
              </a:rPr>
              <a:t> These conversations are important because they will allow the child to</a:t>
            </a:r>
            <a:r>
              <a:rPr lang="en-US" b="1" i="1" dirty="0">
                <a:latin typeface="+mn-lt"/>
              </a:rPr>
              <a:t> </a:t>
            </a:r>
            <a:r>
              <a:rPr lang="en-US" b="0" i="0" dirty="0">
                <a:latin typeface="+mn-lt"/>
              </a:rPr>
              <a:t>learn how to manage these situations on their own as they get older. </a:t>
            </a:r>
            <a:endParaRPr lang="en-US" dirty="0">
              <a:latin typeface="+mn-lt"/>
              <a:ea typeface="Calibri" panose="020F0502020204030204" pitchFamily="34" charset="0"/>
              <a:cs typeface="Calibri"/>
            </a:endParaRPr>
          </a:p>
          <a:p>
            <a:pPr>
              <a:spcAft>
                <a:spcPts val="800"/>
              </a:spcAft>
              <a:buFont typeface="Symbol" panose="05050102010706020507" pitchFamily="18" charset="2"/>
            </a:pPr>
            <a:r>
              <a:rPr lang="en-US" dirty="0">
                <a:latin typeface="+mn-lt"/>
                <a:ea typeface="Calibri" panose="020F0502020204030204" pitchFamily="34" charset="0"/>
                <a:cs typeface="Calibri"/>
              </a:rPr>
              <a:t>Race, racism, prejudice, and white privilege are important to</a:t>
            </a:r>
            <a:r>
              <a:rPr lang="en-US" dirty="0">
                <a:effectLst/>
                <a:latin typeface="+mn-lt"/>
                <a:ea typeface="Calibri" panose="020F0502020204030204" pitchFamily="34" charset="0"/>
                <a:cs typeface="Calibri"/>
              </a:rPr>
              <a:t> think about as you make decisions about embracing a child of a different race and culture into your home and as you determine </a:t>
            </a:r>
            <a:r>
              <a:rPr lang="en-US" dirty="0">
                <a:latin typeface="+mn-lt"/>
                <a:ea typeface="Calibri" panose="020F0502020204030204" pitchFamily="34" charset="0"/>
                <a:cs typeface="Calibri"/>
              </a:rPr>
              <a:t>which adults</a:t>
            </a:r>
            <a:r>
              <a:rPr lang="en-US" dirty="0">
                <a:effectLst/>
                <a:latin typeface="+mn-lt"/>
                <a:ea typeface="Calibri" panose="020F0502020204030204" pitchFamily="34" charset="0"/>
                <a:cs typeface="Calibri"/>
              </a:rPr>
              <a:t> will be in </a:t>
            </a:r>
            <a:r>
              <a:rPr lang="en-US" dirty="0">
                <a:latin typeface="+mn-lt"/>
                <a:ea typeface="Calibri" panose="020F0502020204030204" pitchFamily="34" charset="0"/>
                <a:cs typeface="Calibri"/>
              </a:rPr>
              <a:t>the</a:t>
            </a:r>
            <a:r>
              <a:rPr lang="en-US" dirty="0">
                <a:effectLst/>
                <a:latin typeface="+mn-lt"/>
                <a:ea typeface="Calibri" panose="020F0502020204030204" pitchFamily="34" charset="0"/>
                <a:cs typeface="Calibri"/>
              </a:rPr>
              <a:t> inner circle of your parenting experience.</a:t>
            </a:r>
            <a:r>
              <a:rPr lang="en-US" dirty="0">
                <a:effectLst/>
                <a:latin typeface="+mn-lt"/>
                <a:ea typeface="Calibri" panose="020F0502020204030204" pitchFamily="34" charset="0"/>
                <a:cs typeface="Times New Roman" panose="02020603050405020304" pitchFamily="18" charset="0"/>
              </a:rPr>
              <a:t> By being proactive about </a:t>
            </a:r>
            <a:r>
              <a:rPr lang="en-US" dirty="0">
                <a:latin typeface="+mn-lt"/>
                <a:ea typeface="Calibri" panose="020F0502020204030204" pitchFamily="34" charset="0"/>
                <a:cs typeface="Times New Roman" panose="02020603050405020304" pitchFamily="18" charset="0"/>
              </a:rPr>
              <a:t>this</a:t>
            </a:r>
            <a:r>
              <a:rPr lang="en-US" dirty="0">
                <a:effectLst/>
                <a:latin typeface="+mn-lt"/>
                <a:ea typeface="Calibri" panose="020F0502020204030204" pitchFamily="34" charset="0"/>
                <a:cs typeface="Times New Roman" panose="02020603050405020304" pitchFamily="18" charset="0"/>
              </a:rPr>
              <a:t> in advance and tuning in whenever unexpected encounters happen along the way, you will be creating a protective buffer for the child. This will be a powerful antidote for a child whose needs were left unsupported in the past. </a:t>
            </a:r>
          </a:p>
          <a:p>
            <a:pPr>
              <a:spcAft>
                <a:spcPts val="800"/>
              </a:spcAft>
            </a:pPr>
            <a:endParaRPr lang="en-US"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24</a:t>
            </a:fld>
            <a:endParaRPr lang="en-US" dirty="0"/>
          </a:p>
        </p:txBody>
      </p:sp>
    </p:spTree>
    <p:extLst>
      <p:ext uri="{BB962C8B-B14F-4D97-AF65-F5344CB8AC3E}">
        <p14:creationId xmlns:p14="http://schemas.microsoft.com/office/powerpoint/2010/main" val="1978500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6"/>
            <a:ext cx="5681980" cy="4049532"/>
          </a:xfrm>
          <a:prstGeom prst="rect">
            <a:avLst/>
          </a:prstGeom>
        </p:spPr>
        <p:txBody>
          <a:bodyPr lIns="91426" tIns="45712" rIns="91426" bIns="45712"/>
          <a:lstStyle/>
          <a:p>
            <a:r>
              <a:rPr lang="en-US" b="1" kern="1200" dirty="0">
                <a:solidFill>
                  <a:srgbClr val="000000"/>
                </a:solidFill>
                <a:effectLst/>
                <a:latin typeface="Calibri"/>
                <a:cs typeface="Calibri"/>
              </a:rPr>
              <a:t>PARAPHRASE</a:t>
            </a:r>
            <a:endParaRPr lang="en-US" dirty="0">
              <a:latin typeface="Calibri"/>
              <a:cs typeface="Calibri"/>
            </a:endParaRPr>
          </a:p>
          <a:p>
            <a:pPr defTabSz="914249">
              <a:defRPr/>
            </a:pPr>
            <a:r>
              <a:rPr lang="en-US" kern="1200" dirty="0">
                <a:solidFill>
                  <a:srgbClr val="000000"/>
                </a:solidFill>
                <a:effectLst/>
                <a:latin typeface="+mn-lt"/>
                <a:ea typeface="+mn-ea"/>
                <a:cs typeface="Arial" panose="020B0604020202020204" pitchFamily="34" charset="0"/>
              </a:rPr>
              <a:t>As we’ve been discussing today, race and culture are important parts of a child’s identity that can help them feel proud of who they are and give them a strong sense of belonging. But when others insult their race or culture, it often has the opposite effect on them, so it is important that we pay attention to these.</a:t>
            </a:r>
          </a:p>
          <a:p>
            <a:pPr defTabSz="914249">
              <a:defRPr/>
            </a:pPr>
            <a:endParaRPr lang="en-US" kern="1200" dirty="0">
              <a:solidFill>
                <a:srgbClr val="000000"/>
              </a:solidFill>
              <a:effectLst/>
              <a:latin typeface="+mn-lt"/>
              <a:ea typeface="+mn-ea"/>
              <a:cs typeface="Arial" panose="020B0604020202020204" pitchFamily="34" charset="0"/>
            </a:endParaRPr>
          </a:p>
          <a:p>
            <a:pPr>
              <a:defRPr/>
            </a:pPr>
            <a:r>
              <a:rPr lang="en-US" kern="1200" dirty="0">
                <a:solidFill>
                  <a:srgbClr val="000000"/>
                </a:solidFill>
                <a:effectLst/>
                <a:latin typeface="+mn-lt"/>
                <a:cs typeface="Calibri"/>
              </a:rPr>
              <a:t>Others may cut children down for their race or culture, or other parts of their identity such as being in foster care or adopted, or their sexual identity or expression. These insults occur in obvious and not so obvious ways. </a:t>
            </a:r>
            <a:r>
              <a:rPr lang="en-US" b="0" i="0" kern="1200" dirty="0">
                <a:solidFill>
                  <a:srgbClr val="000000"/>
                </a:solidFill>
                <a:effectLst/>
                <a:latin typeface="+mn-lt"/>
                <a:cs typeface="Calibri"/>
              </a:rPr>
              <a:t>The examples we used earlier</a:t>
            </a:r>
            <a:r>
              <a:rPr lang="en-US" b="0" i="0" dirty="0">
                <a:latin typeface="+mn-lt"/>
                <a:cs typeface="Arial"/>
              </a:rPr>
              <a:t> are known as “microaggressions.” Microaggressions are</a:t>
            </a:r>
            <a:r>
              <a:rPr lang="en-US" b="1" i="1" dirty="0">
                <a:latin typeface="+mn-lt"/>
                <a:cs typeface="Arial"/>
              </a:rPr>
              <a:t> </a:t>
            </a:r>
            <a:r>
              <a:rPr lang="en-US" b="0" i="0" dirty="0">
                <a:latin typeface="+mn-lt"/>
                <a:cs typeface="Arial"/>
              </a:rPr>
              <a:t>common daily occurrences that insult others with words, behaviors, or something in the environment like a sign or symbol. They could also be slights or attitudes that show negative judgement. </a:t>
            </a:r>
            <a:r>
              <a:rPr lang="en-US" kern="1200" dirty="0">
                <a:solidFill>
                  <a:srgbClr val="000000"/>
                </a:solidFill>
                <a:effectLst/>
                <a:latin typeface="+mn-lt"/>
                <a:cs typeface="Calibri"/>
              </a:rPr>
              <a:t>You heard examples of microaggressions and racism in the video we saw of children earlier, like the girl who was followed into the dressing room because they thought she was stealing, or the family that had to pay up front before eating at a restaurant. Other common occurrences of racism for children of color are being treated unfairly in disciplinary situations or being blamed when something has gone wrong. </a:t>
            </a:r>
            <a:r>
              <a:rPr lang="en-US" b="0" i="0" kern="1200" dirty="0">
                <a:solidFill>
                  <a:srgbClr val="000000"/>
                </a:solidFill>
                <a:effectLst/>
                <a:latin typeface="+mn-lt"/>
                <a:cs typeface="Calibri"/>
              </a:rPr>
              <a:t>Another time </a:t>
            </a:r>
            <a:r>
              <a:rPr lang="en-US" dirty="0">
                <a:solidFill>
                  <a:srgbClr val="000000"/>
                </a:solidFill>
                <a:latin typeface="+mn-lt"/>
                <a:cs typeface="Calibri"/>
              </a:rPr>
              <a:t>racism</a:t>
            </a:r>
            <a:r>
              <a:rPr lang="en-US" b="0" i="0" kern="1200" dirty="0">
                <a:solidFill>
                  <a:srgbClr val="000000"/>
                </a:solidFill>
                <a:effectLst/>
                <a:latin typeface="+mn-lt"/>
                <a:cs typeface="Calibri"/>
              </a:rPr>
              <a:t> might occur is when a child is old enough to date, yet other parents don’t allow their children to date them because of their race. </a:t>
            </a:r>
            <a:r>
              <a:rPr lang="en-US" b="0" i="0" strike="noStrike" kern="1200" dirty="0">
                <a:solidFill>
                  <a:srgbClr val="000000"/>
                </a:solidFill>
                <a:effectLst/>
                <a:latin typeface="+mn-lt"/>
                <a:cs typeface="Calibri"/>
              </a:rPr>
              <a:t>T</a:t>
            </a:r>
            <a:r>
              <a:rPr lang="en-US" strike="noStrike" kern="1200" dirty="0">
                <a:solidFill>
                  <a:srgbClr val="000000"/>
                </a:solidFill>
                <a:effectLst/>
                <a:latin typeface="+mn-lt"/>
                <a:cs typeface="Calibri"/>
              </a:rPr>
              <a:t>he</a:t>
            </a:r>
            <a:r>
              <a:rPr lang="en-US" kern="1200" dirty="0">
                <a:solidFill>
                  <a:srgbClr val="000000"/>
                </a:solidFill>
                <a:effectLst/>
                <a:latin typeface="+mn-lt"/>
                <a:cs typeface="Calibri"/>
              </a:rPr>
              <a:t> reality is that children of color will likely experience some form of racism while you are parenting them, and it can be unhealthy or unsafe if they do not have tools to address racism when it is directed at them.</a:t>
            </a:r>
            <a:r>
              <a:rPr lang="en-US" dirty="0">
                <a:solidFill>
                  <a:srgbClr val="000000"/>
                </a:solidFill>
                <a:latin typeface="+mn-lt"/>
                <a:cs typeface="Calibri"/>
              </a:rPr>
              <a:t> </a:t>
            </a:r>
            <a:endParaRPr lang="en-US" kern="1200" dirty="0">
              <a:solidFill>
                <a:srgbClr val="000000"/>
              </a:solidFill>
              <a:effectLst/>
              <a:latin typeface="+mn-lt"/>
              <a:cs typeface="Calibri"/>
            </a:endParaRPr>
          </a:p>
          <a:p>
            <a:endParaRPr lang="en-US" kern="1200" dirty="0">
              <a:solidFill>
                <a:srgbClr val="000000"/>
              </a:solidFill>
              <a:effectLst/>
              <a:latin typeface="+mn-lt"/>
              <a:ea typeface="+mn-ea"/>
              <a:cs typeface="Arial" panose="020B0604020202020204" pitchFamily="34" charset="0"/>
            </a:endParaRPr>
          </a:p>
          <a:p>
            <a:pPr defTabSz="914249">
              <a:defRPr/>
            </a:pPr>
            <a:r>
              <a:rPr lang="en-US" dirty="0">
                <a:solidFill>
                  <a:srgbClr val="000000"/>
                </a:solidFill>
                <a:latin typeface="+mn-lt"/>
              </a:rPr>
              <a:t>Before we talk about how to address this, we also need to acknowledge that these incidents may not happen just with strangers. Our own family members may be the ones who are making inappropriate or racist remarks, even if they’re subtle. Some of us could even be the ones who unintentionally say harmful things about race or culture or some other form of the child’s identity. Intentional or not, it is hurtful to a child and their developing identity.  </a:t>
            </a:r>
          </a:p>
          <a:p>
            <a:pPr defTabSz="914249">
              <a:defRPr/>
            </a:pPr>
            <a:endParaRPr lang="en-US" dirty="0">
              <a:solidFill>
                <a:srgbClr val="000000"/>
              </a:solidFill>
              <a:latin typeface="+mn-lt"/>
            </a:endParaRPr>
          </a:p>
          <a:p>
            <a:pPr defTabSz="914249">
              <a:defRPr/>
            </a:pPr>
            <a:r>
              <a:rPr lang="en-US" dirty="0">
                <a:solidFill>
                  <a:srgbClr val="000000"/>
                </a:solidFill>
                <a:latin typeface="+mn-lt"/>
              </a:rPr>
              <a:t>We all make mistakes, and this is an opportunity for all of us to grow. It might be helpful to start paying attention to how you speak about or interact with people from backgrounds that are different from yours. You can even ask children to let you know if they think you are accidentally doing or saying anything that could appear racist. This is not to be “politically correct” about your language, it is about how the child feels and what they learn through you about themselves. While doing things like this may seem awkward at first, it could create even more open and meaningful conversations with children in the long run. </a:t>
            </a:r>
          </a:p>
          <a:p>
            <a:pPr defTabSz="914249">
              <a:defRPr/>
            </a:pPr>
            <a:endParaRPr lang="en-US" dirty="0">
              <a:solidFill>
                <a:srgbClr val="000000"/>
              </a:solidFill>
              <a:latin typeface="+mn-lt"/>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25</a:t>
            </a:fld>
            <a:endParaRPr lang="en-US" dirty="0"/>
          </a:p>
        </p:txBody>
      </p:sp>
    </p:spTree>
    <p:extLst>
      <p:ext uri="{BB962C8B-B14F-4D97-AF65-F5344CB8AC3E}">
        <p14:creationId xmlns:p14="http://schemas.microsoft.com/office/powerpoint/2010/main" val="1288764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3910435"/>
          </a:xfrm>
          <a:prstGeom prst="rect">
            <a:avLst/>
          </a:prstGeom>
        </p:spPr>
        <p:txBody>
          <a:bodyPr lIns="91426" tIns="45712" rIns="91426" bIns="45712"/>
          <a:lstStyle/>
          <a:p>
            <a:pPr defTabSz="914249">
              <a:defRPr/>
            </a:pPr>
            <a:r>
              <a:rPr lang="en-US" b="1" kern="1200" dirty="0">
                <a:solidFill>
                  <a:srgbClr val="000000"/>
                </a:solidFill>
                <a:effectLst/>
                <a:latin typeface="Calibri"/>
                <a:cs typeface="Calibri"/>
              </a:rPr>
              <a:t>PARAPHRASE</a:t>
            </a:r>
            <a:endParaRPr lang="en-US" dirty="0">
              <a:latin typeface="Calibri"/>
              <a:cs typeface="Calibri"/>
            </a:endParaRPr>
          </a:p>
          <a:p>
            <a:pPr defTabSz="914249">
              <a:defRPr/>
            </a:pPr>
            <a:r>
              <a:rPr lang="en-US" dirty="0">
                <a:latin typeface="Calibri" panose="020F0502020204030204" pitchFamily="34" charset="0"/>
                <a:ea typeface="Calibri" panose="020F0502020204030204" pitchFamily="34" charset="0"/>
              </a:rPr>
              <a:t>Open communication about race and racism is critically important to parenting. </a:t>
            </a:r>
            <a:r>
              <a:rPr lang="en-US" kern="1200" dirty="0">
                <a:solidFill>
                  <a:srgbClr val="000000"/>
                </a:solidFill>
                <a:effectLst/>
                <a:latin typeface="Calibri" panose="020F0502020204030204" pitchFamily="34" charset="0"/>
                <a:ea typeface="+mn-ea"/>
                <a:cs typeface="Arial" panose="020B0604020202020204" pitchFamily="34" charset="0"/>
              </a:rPr>
              <a:t>One of the most vital and supportive skills in racially and culturally diverse parenting is for parents to frequently, effectively and honestly communicate about race and racism. Parents in racially and culturally diverse families will need to be comfortable talking about these incidents, the impact of them, and to be an advocate and ally for their children. </a:t>
            </a:r>
            <a:r>
              <a:rPr lang="en-US" dirty="0">
                <a:latin typeface="Calibri" panose="020F0502020204030204" pitchFamily="34" charset="0"/>
                <a:ea typeface="Times New Roman" panose="02020603050405020304" pitchFamily="18" charset="0"/>
              </a:rPr>
              <a:t>Not acknowledging differences in race or culture, and/or telling the child that we are all the same, closes down rather than opens up these conversations and minimizes the impact. Yet, these discussions are some of the best opportunities to understand what the child might be confused about, and to strengthen their understanding and perception of all parts of their identity. </a:t>
            </a:r>
          </a:p>
          <a:p>
            <a:endParaRPr lang="en-US" dirty="0">
              <a:solidFill>
                <a:srgbClr val="000000"/>
              </a:solidFill>
              <a:latin typeface="Calibri" panose="020F0502020204030204" pitchFamily="34" charset="0"/>
            </a:endParaRPr>
          </a:p>
          <a:p>
            <a:r>
              <a:rPr lang="en-US" dirty="0">
                <a:latin typeface="Calibri" panose="020F0502020204030204" pitchFamily="34" charset="0"/>
                <a:ea typeface="Calibri" panose="020F0502020204030204" pitchFamily="34" charset="0"/>
              </a:rPr>
              <a:t>Reinforce the child’s value and worth. Expose them to the richness of their racial and cultural history. Teach the skills necessary when they are faced with questions about their race or culture, or discrimination. </a:t>
            </a:r>
            <a:r>
              <a:rPr lang="en-US" dirty="0">
                <a:solidFill>
                  <a:srgbClr val="000000"/>
                </a:solidFill>
                <a:latin typeface="Calibri" panose="020F0502020204030204" pitchFamily="34" charset="0"/>
              </a:rPr>
              <a:t>Children</a:t>
            </a:r>
            <a:r>
              <a:rPr lang="en-US" b="0" kern="1200" dirty="0">
                <a:solidFill>
                  <a:srgbClr val="000000"/>
                </a:solidFill>
                <a:effectLst/>
                <a:latin typeface="Calibri" panose="020F0502020204030204" pitchFamily="34" charset="0"/>
                <a:ea typeface="+mn-ea"/>
                <a:cs typeface="Arial" panose="020B0604020202020204" pitchFamily="34" charset="0"/>
              </a:rPr>
              <a:t> need to be told outright that there is nothing wrong with them.</a:t>
            </a:r>
            <a:r>
              <a:rPr lang="en-US" dirty="0">
                <a:latin typeface="Calibri" panose="020F0502020204030204" pitchFamily="34" charset="0"/>
                <a:ea typeface="Calibri" panose="020F0502020204030204" pitchFamily="34" charset="0"/>
              </a:rPr>
              <a:t> Show them your family is part of the solution to end racism and discrimination. </a:t>
            </a:r>
            <a:r>
              <a:rPr lang="en-US" dirty="0">
                <a:solidFill>
                  <a:srgbClr val="000000"/>
                </a:solidFill>
                <a:latin typeface="Calibri" panose="020F0502020204030204" pitchFamily="34" charset="0"/>
              </a:rPr>
              <a:t>It is critical for children to feel</a:t>
            </a:r>
            <a:r>
              <a:rPr lang="en-US" kern="1200" dirty="0">
                <a:solidFill>
                  <a:srgbClr val="000000"/>
                </a:solidFill>
                <a:effectLst/>
                <a:latin typeface="Calibri" panose="020F0502020204030204" pitchFamily="34" charset="0"/>
                <a:ea typeface="+mn-ea"/>
                <a:cs typeface="Arial" panose="020B0604020202020204" pitchFamily="34" charset="0"/>
              </a:rPr>
              <a:t> that as a multiracial</a:t>
            </a:r>
            <a:r>
              <a:rPr lang="en-US" dirty="0">
                <a:solidFill>
                  <a:srgbClr val="000000"/>
                </a:solidFill>
                <a:latin typeface="Calibri" panose="020F0502020204030204" pitchFamily="34" charset="0"/>
              </a:rPr>
              <a:t> family,</a:t>
            </a:r>
            <a:r>
              <a:rPr lang="en-US" kern="1200" dirty="0">
                <a:solidFill>
                  <a:srgbClr val="000000"/>
                </a:solidFill>
                <a:effectLst/>
                <a:latin typeface="Calibri" panose="020F0502020204030204" pitchFamily="34" charset="0"/>
                <a:ea typeface="+mn-ea"/>
                <a:cs typeface="Arial" panose="020B0604020202020204" pitchFamily="34" charset="0"/>
              </a:rPr>
              <a:t> “we are </a:t>
            </a:r>
            <a:r>
              <a:rPr lang="en-US" dirty="0">
                <a:solidFill>
                  <a:srgbClr val="000000"/>
                </a:solidFill>
                <a:latin typeface="Calibri" panose="020F0502020204030204" pitchFamily="34" charset="0"/>
              </a:rPr>
              <a:t>all in this together.” </a:t>
            </a:r>
            <a:r>
              <a:rPr lang="en-US" kern="1200" dirty="0">
                <a:solidFill>
                  <a:srgbClr val="000000"/>
                </a:solidFill>
                <a:effectLst/>
                <a:latin typeface="Calibri" panose="020F0502020204030204" pitchFamily="34" charset="0"/>
                <a:ea typeface="+mn-ea"/>
                <a:cs typeface="Arial" panose="020B0604020202020204" pitchFamily="34" charset="0"/>
              </a:rPr>
              <a:t>When parents do all these things on a regular basis, they are preparing children to deal with racism, combatting internalized racism, and helping children develop healthy identities. </a:t>
            </a:r>
          </a:p>
          <a:p>
            <a:endParaRPr lang="en-US" dirty="0">
              <a:solidFill>
                <a:srgbClr val="000000"/>
              </a:solidFill>
              <a:latin typeface="Calibri" panose="020F0502020204030204" pitchFamily="34" charset="0"/>
            </a:endParaRPr>
          </a:p>
          <a:p>
            <a:pPr defTabSz="914249">
              <a:defRPr/>
            </a:pPr>
            <a:r>
              <a:rPr lang="en-US" b="1" i="0" kern="1200" dirty="0">
                <a:solidFill>
                  <a:srgbClr val="000000"/>
                </a:solidFill>
                <a:effectLst/>
                <a:latin typeface="Calibri" panose="020F0502020204030204" pitchFamily="34" charset="0"/>
                <a:ea typeface="+mn-ea"/>
                <a:cs typeface="Arial" panose="020B0604020202020204" pitchFamily="34" charset="0"/>
              </a:rPr>
              <a:t>ASK</a:t>
            </a:r>
          </a:p>
          <a:p>
            <a:pPr defTabSz="914249">
              <a:defRPr/>
            </a:pPr>
            <a:r>
              <a:rPr lang="en-US" b="0" i="0" kern="1200" dirty="0">
                <a:solidFill>
                  <a:srgbClr val="000000"/>
                </a:solidFill>
                <a:effectLst/>
                <a:latin typeface="Calibri"/>
                <a:cs typeface="Calibri"/>
              </a:rPr>
              <a:t>Why do you think </a:t>
            </a:r>
            <a:r>
              <a:rPr lang="en-US" b="0" i="0" dirty="0">
                <a:solidFill>
                  <a:srgbClr val="000000"/>
                </a:solidFill>
                <a:latin typeface="Calibri"/>
                <a:cs typeface="Calibri"/>
              </a:rPr>
              <a:t>the</a:t>
            </a:r>
            <a:r>
              <a:rPr lang="en-US" b="0" i="0" kern="1200" dirty="0">
                <a:solidFill>
                  <a:srgbClr val="000000"/>
                </a:solidFill>
                <a:effectLst/>
                <a:latin typeface="Calibri"/>
                <a:cs typeface="Calibri"/>
              </a:rPr>
              <a:t> impact of racism and discrimination </a:t>
            </a:r>
            <a:r>
              <a:rPr lang="en-US" dirty="0">
                <a:solidFill>
                  <a:srgbClr val="000000"/>
                </a:solidFill>
                <a:latin typeface="Calibri"/>
                <a:cs typeface="Calibri"/>
              </a:rPr>
              <a:t>is even more challenging</a:t>
            </a:r>
            <a:r>
              <a:rPr lang="en-US" b="0" i="0" kern="1200" dirty="0">
                <a:solidFill>
                  <a:srgbClr val="000000"/>
                </a:solidFill>
                <a:effectLst/>
                <a:latin typeface="Calibri"/>
                <a:cs typeface="Calibri"/>
              </a:rPr>
              <a:t> for children who have experienced separations, loss and/or trauma?</a:t>
            </a:r>
          </a:p>
          <a:p>
            <a:pPr>
              <a:defRPr/>
            </a:pPr>
            <a:endParaRPr lang="en-US" b="0" i="0" kern="1200" dirty="0">
              <a:solidFill>
                <a:srgbClr val="000000"/>
              </a:solidFill>
              <a:effectLst/>
              <a:latin typeface="Calibri" panose="020F0502020204030204" pitchFamily="34" charset="0"/>
              <a:ea typeface="+mn-ea"/>
              <a:cs typeface="Arial" panose="020B0604020202020204" pitchFamily="34" charset="0"/>
            </a:endParaRPr>
          </a:p>
          <a:p>
            <a:pPr>
              <a:defRPr/>
            </a:pPr>
            <a:r>
              <a:rPr lang="en-US" b="1" i="0" kern="1200" dirty="0">
                <a:solidFill>
                  <a:srgbClr val="000000"/>
                </a:solidFill>
                <a:effectLst/>
                <a:latin typeface="Calibri" panose="020F0502020204030204" pitchFamily="34" charset="0"/>
                <a:ea typeface="+mn-ea"/>
                <a:cs typeface="Arial" panose="020B0604020202020204" pitchFamily="34" charset="0"/>
              </a:rPr>
              <a:t>DO</a:t>
            </a:r>
          </a:p>
          <a:p>
            <a:pPr>
              <a:defRPr/>
            </a:pPr>
            <a:r>
              <a:rPr lang="en-US" b="0" i="0" dirty="0">
                <a:solidFill>
                  <a:srgbClr val="000000"/>
                </a:solidFill>
                <a:latin typeface="Calibri"/>
                <a:cs typeface="Calibri"/>
              </a:rPr>
              <a:t>Take a few quick responses if anyone wants to comment. </a:t>
            </a:r>
          </a:p>
          <a:p>
            <a:pPr>
              <a:defRPr/>
            </a:pPr>
            <a:endParaRPr lang="en-US" b="1" i="0" dirty="0">
              <a:solidFill>
                <a:srgbClr val="000000"/>
              </a:solidFill>
              <a:latin typeface="Calibri"/>
              <a:cs typeface="Calibri"/>
            </a:endParaRPr>
          </a:p>
          <a:p>
            <a:pPr>
              <a:defRPr/>
            </a:pPr>
            <a:r>
              <a:rPr lang="en-US" b="1" i="0" dirty="0">
                <a:solidFill>
                  <a:srgbClr val="000000"/>
                </a:solidFill>
                <a:latin typeface="Calibri"/>
                <a:cs typeface="Calibri"/>
              </a:rPr>
              <a:t>SAY</a:t>
            </a:r>
          </a:p>
          <a:p>
            <a:pPr>
              <a:defRPr/>
            </a:pPr>
            <a:r>
              <a:rPr lang="en-US" kern="1200" dirty="0">
                <a:solidFill>
                  <a:srgbClr val="000000"/>
                </a:solidFill>
                <a:effectLst/>
                <a:latin typeface="Calibri"/>
                <a:cs typeface="Calibri"/>
              </a:rPr>
              <a:t>Children who have experienced separations, loss, and trauma desperately need to feel a sense of belonging and self-worth. When they can feel good about, </a:t>
            </a:r>
            <a:r>
              <a:rPr lang="en-US" dirty="0">
                <a:solidFill>
                  <a:srgbClr val="000000"/>
                </a:solidFill>
                <a:latin typeface="Calibri"/>
                <a:cs typeface="Calibri"/>
              </a:rPr>
              <a:t>draw</a:t>
            </a:r>
            <a:r>
              <a:rPr lang="en-US" kern="1200" dirty="0">
                <a:solidFill>
                  <a:srgbClr val="000000"/>
                </a:solidFill>
                <a:effectLst/>
                <a:latin typeface="Calibri"/>
                <a:cs typeface="Calibri"/>
              </a:rPr>
              <a:t> strength from, and be proud of who they are inside and out</a:t>
            </a:r>
            <a:r>
              <a:rPr lang="en-US" dirty="0">
                <a:solidFill>
                  <a:srgbClr val="000000"/>
                </a:solidFill>
                <a:latin typeface="Calibri"/>
                <a:cs typeface="Calibri"/>
              </a:rPr>
              <a:t>,</a:t>
            </a:r>
            <a:r>
              <a:rPr lang="en-US" kern="1200" dirty="0">
                <a:solidFill>
                  <a:srgbClr val="000000"/>
                </a:solidFill>
                <a:effectLst/>
                <a:latin typeface="Calibri"/>
                <a:cs typeface="Calibri"/>
              </a:rPr>
              <a:t> it is healing</a:t>
            </a:r>
            <a:r>
              <a:rPr lang="en-US" dirty="0">
                <a:solidFill>
                  <a:srgbClr val="000000"/>
                </a:solidFill>
                <a:latin typeface="Calibri"/>
                <a:cs typeface="Calibri"/>
              </a:rPr>
              <a:t> and helps them to be more resilient in weathering life's storms. </a:t>
            </a:r>
          </a:p>
          <a:p>
            <a:pPr>
              <a:defRPr/>
            </a:pPr>
            <a:endParaRPr lang="en-US" dirty="0">
              <a:solidFill>
                <a:srgbClr val="000000"/>
              </a:solidFill>
              <a:latin typeface="Calibri"/>
              <a:cs typeface="Calibri"/>
            </a:endParaRPr>
          </a:p>
          <a:p>
            <a:pPr>
              <a:defRPr/>
            </a:pPr>
            <a:r>
              <a:rPr lang="en-US" dirty="0">
                <a:solidFill>
                  <a:srgbClr val="000000"/>
                </a:solidFill>
                <a:latin typeface="Calibri"/>
                <a:cs typeface="Calibri"/>
              </a:rPr>
              <a:t>For parents, this journey will take active and purposeful parenting skills. It will</a:t>
            </a:r>
            <a:r>
              <a:rPr lang="en-US" dirty="0">
                <a:solidFill>
                  <a:srgbClr val="000000"/>
                </a:solidFill>
                <a:latin typeface="Calibri" panose="020F0502020204030204" pitchFamily="34" charset="0"/>
                <a:cs typeface="Calibri"/>
              </a:rPr>
              <a:t> </a:t>
            </a:r>
            <a:r>
              <a:rPr lang="en-US" dirty="0">
                <a:solidFill>
                  <a:srgbClr val="000000"/>
                </a:solidFill>
                <a:latin typeface="Calibri"/>
                <a:cs typeface="Calibri"/>
              </a:rPr>
              <a:t>require work, self-reflection, and a willingness to learn new strategies to do what is needed to build the child’s positive racial and cultural identity.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26</a:t>
            </a:fld>
            <a:endParaRPr lang="en-US" dirty="0"/>
          </a:p>
        </p:txBody>
      </p:sp>
    </p:spTree>
    <p:extLst>
      <p:ext uri="{BB962C8B-B14F-4D97-AF65-F5344CB8AC3E}">
        <p14:creationId xmlns:p14="http://schemas.microsoft.com/office/powerpoint/2010/main" val="275129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4870271"/>
          </a:xfrm>
          <a:prstGeom prst="rect">
            <a:avLst/>
          </a:prstGeom>
        </p:spPr>
        <p:txBody>
          <a:bodyPr lIns="91426" tIns="45712" rIns="91426" bIns="45712"/>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b="0" i="0" kern="1200" dirty="0">
                <a:solidFill>
                  <a:srgbClr val="000000"/>
                </a:solidFill>
                <a:effectLst/>
                <a:latin typeface="Calibri" panose="020F0502020204030204" pitchFamily="34" charset="0"/>
                <a:ea typeface="+mn-ea"/>
                <a:cs typeface="Arial" panose="020B0604020202020204" pitchFamily="34" charset="0"/>
              </a:rPr>
              <a:t>Allow 15 minutes for this section. </a:t>
            </a:r>
          </a:p>
          <a:p>
            <a:endParaRPr lang="en-US" b="0" kern="1200" dirty="0">
              <a:solidFill>
                <a:srgbClr val="000000"/>
              </a:solidFill>
              <a:effectLst/>
              <a:highlight>
                <a:srgbClr val="FFFF00"/>
              </a:highligh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lvl="0"/>
            <a:r>
              <a:rPr lang="en-US" kern="1200" dirty="0">
                <a:solidFill>
                  <a:srgbClr val="000000"/>
                </a:solidFill>
                <a:effectLst/>
                <a:latin typeface="Calibri" panose="020F0502020204030204" pitchFamily="34" charset="0"/>
                <a:ea typeface="+mn-ea"/>
                <a:cs typeface="Arial" panose="020B0604020202020204" pitchFamily="34" charset="0"/>
              </a:rPr>
              <a:t>As we’ve been discussing today, our world is complicated. Building a supportive environment around a child is one of the best ways to combat the challenges that they might experience or be confused by. We are going to do an activity in a moment and then talk about some concrete strategies to create the strongest environment for racially and culturally diverse families. </a:t>
            </a:r>
          </a:p>
          <a:p>
            <a:pPr lvl="0"/>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b="0" kern="1200" dirty="0">
              <a:solidFill>
                <a:srgbClr val="000000"/>
              </a:solidFill>
              <a:effectLst/>
              <a:highlight>
                <a:srgbClr val="FFFF00"/>
              </a:highlight>
              <a:latin typeface="Calibri" panose="020F0502020204030204" pitchFamily="34" charset="0"/>
              <a:ea typeface="+mn-ea"/>
              <a:cs typeface="Arial" panose="020B060402020202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27</a:t>
            </a:fld>
            <a:endParaRPr lang="en-US" dirty="0"/>
          </a:p>
        </p:txBody>
      </p:sp>
    </p:spTree>
    <p:extLst>
      <p:ext uri="{BB962C8B-B14F-4D97-AF65-F5344CB8AC3E}">
        <p14:creationId xmlns:p14="http://schemas.microsoft.com/office/powerpoint/2010/main" val="66604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3979844"/>
          </a:xfrm>
          <a:prstGeom prst="rect">
            <a:avLst/>
          </a:prstGeom>
        </p:spPr>
        <p:txBody>
          <a:bodyPr lIns="91426" tIns="45712" rIns="91426" bIns="45712"/>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dirty="0">
                <a:solidFill>
                  <a:srgbClr val="000000"/>
                </a:solidFill>
                <a:latin typeface="Calibri" panose="020F0502020204030204" pitchFamily="34" charset="0"/>
              </a:rPr>
              <a:t>In this activity, you will read phrases describing people in participants’ lives. Participants will select different colored beads to represent each of the people in their life and drop the beads into a cup. At the end, participants will have a visual representation of the diversity in their lives. </a:t>
            </a:r>
            <a:endParaRPr lang="en-US" strike="sngStrike"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For the activity, it helps if facilitators can use clear cups to use themselves as an example of being open and able to talk about this subject. It is important to convey that this activity is not meant to shame anyone but is to help build awareness of who participants interact with on a daily basis, and then to think about the impact this could have on a child of a different race or ethnicity moving into the home.</a:t>
            </a:r>
            <a:endParaRPr lang="en-US" b="0" kern="1200" dirty="0">
              <a:solidFill>
                <a:srgbClr val="000000"/>
              </a:solidFill>
              <a:effectLst/>
              <a:latin typeface="Calibri" panose="020F0502020204030204" pitchFamily="34" charset="0"/>
              <a:ea typeface="+mn-ea"/>
              <a:cs typeface="Arial" panose="020B0604020202020204" pitchFamily="34" charset="0"/>
            </a:endParaRPr>
          </a:p>
          <a:p>
            <a:endParaRPr lang="en-US" b="0" kern="1200" dirty="0">
              <a:solidFill>
                <a:srgbClr val="000000"/>
              </a:solidFill>
              <a:effectLst/>
              <a:highlight>
                <a:srgbClr val="FFFF00"/>
              </a:highligh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When people</a:t>
            </a:r>
            <a:r>
              <a:rPr lang="en-US" dirty="0">
                <a:solidFill>
                  <a:srgbClr val="000000"/>
                </a:solidFill>
                <a:latin typeface="Calibri" panose="020F0502020204030204" pitchFamily="34" charset="0"/>
              </a:rPr>
              <a:t> have experience with other races and cultures, it greatly helps in parenting children of diverse racial or cultural backgrounds. </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In this next activity, we will use these colored beads to help you visually see the types of people you encounter in your daily life. This activity is meant to build awareness of who you interact with regularly. There is no right or wrong here. It will help everyone think about what a child of a different race or ethnicity would see and experience if they move into your home. </a:t>
            </a:r>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dirty="0">
                <a:solidFill>
                  <a:srgbClr val="000000"/>
                </a:solidFill>
                <a:latin typeface="Calibri" panose="020F0502020204030204" pitchFamily="34" charset="0"/>
              </a:rPr>
              <a:t>As you introduce the activity, set out the bowls of beads for the activity (one per table, so all participants can reach a bowl) and give each participant one of the cups.</a:t>
            </a:r>
          </a:p>
        </p:txBody>
      </p:sp>
      <p:sp>
        <p:nvSpPr>
          <p:cNvPr id="4" name="Slide Number Placeholder 3"/>
          <p:cNvSpPr>
            <a:spLocks noGrp="1"/>
          </p:cNvSpPr>
          <p:nvPr>
            <p:ph type="sldNum" sz="quarter" idx="5"/>
          </p:nvPr>
        </p:nvSpPr>
        <p:spPr/>
        <p:txBody>
          <a:bodyPr/>
          <a:lstStyle/>
          <a:p>
            <a:fld id="{3B90169C-AFAA-4B3F-91CC-5EC03E22AE25}" type="slidenum">
              <a:rPr lang="en-US" smtClean="0"/>
              <a:pPr/>
              <a:t>28</a:t>
            </a:fld>
            <a:endParaRPr lang="en-US" dirty="0"/>
          </a:p>
        </p:txBody>
      </p:sp>
    </p:spTree>
    <p:extLst>
      <p:ext uri="{BB962C8B-B14F-4D97-AF65-F5344CB8AC3E}">
        <p14:creationId xmlns:p14="http://schemas.microsoft.com/office/powerpoint/2010/main" val="4268015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5"/>
            <a:ext cx="5681980" cy="4399219"/>
          </a:xfrm>
          <a:prstGeom prst="rect">
            <a:avLst/>
          </a:prstGeom>
        </p:spPr>
        <p:txBody>
          <a:bodyPr lIns="91426" tIns="45712" rIns="91426" bIns="45712"/>
          <a:lstStyle/>
          <a:p>
            <a:r>
              <a:rPr lang="en-US" b="1" i="0"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b="0" i="0" kern="1200" dirty="0">
                <a:solidFill>
                  <a:srgbClr val="000000"/>
                </a:solidFill>
                <a:effectLst/>
                <a:latin typeface="Calibri" panose="020F0502020204030204" pitchFamily="34" charset="0"/>
                <a:ea typeface="+mn-ea"/>
                <a:cs typeface="Arial" panose="020B0604020202020204" pitchFamily="34" charset="0"/>
              </a:rPr>
              <a:t>You will need to b</a:t>
            </a:r>
            <a:r>
              <a:rPr lang="en-US" b="0" kern="1200" dirty="0">
                <a:solidFill>
                  <a:srgbClr val="000000"/>
                </a:solidFill>
                <a:effectLst/>
                <a:latin typeface="Calibri" panose="020F0502020204030204" pitchFamily="34" charset="0"/>
                <a:ea typeface="+mn-ea"/>
                <a:cs typeface="Arial" panose="020B0604020202020204" pitchFamily="34" charset="0"/>
              </a:rPr>
              <a:t>e prepared to write in the color of beads that represent each racial/ethnic group as the volunteer chooses each bead. </a:t>
            </a:r>
            <a:r>
              <a:rPr lang="en-US" b="0" i="0" kern="1200" dirty="0">
                <a:solidFill>
                  <a:srgbClr val="000000"/>
                </a:solidFill>
                <a:effectLst/>
                <a:latin typeface="Calibri" panose="020F0502020204030204" pitchFamily="34" charset="0"/>
                <a:ea typeface="+mn-ea"/>
                <a:cs typeface="Arial" panose="020B0604020202020204" pitchFamily="34" charset="0"/>
              </a:rPr>
              <a:t>Decide how you will be conducting this activity before you begin-writing on a flipchart/white board or writing onto the slide. </a:t>
            </a:r>
            <a:r>
              <a:rPr lang="en-US" b="0" kern="1200" dirty="0">
                <a:solidFill>
                  <a:srgbClr val="000000"/>
                </a:solidFill>
                <a:effectLst/>
                <a:latin typeface="Calibri" panose="020F0502020204030204" pitchFamily="34" charset="0"/>
                <a:ea typeface="+mn-ea"/>
                <a:cs typeface="Arial" panose="020B0604020202020204" pitchFamily="34" charset="0"/>
              </a:rPr>
              <a:t>If you are using a flip chart/white board, it would be advisable to prepare it in advance with the words on the slide to move this step along more quickly by simply writing in each bead color as it is chosen. Alternately, you could write the bead color directly onto the slide as each is chosen. Leave this list accessible for all to see until all steps of this activity are complete. Feel free to revise questions with language to resonate with your group.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To do this activity, we will choose 8 colors to represent each of these race/ethnicities. Can I have a volunteer to choose a bead color for each?</a:t>
            </a:r>
          </a:p>
          <a:p>
            <a:endParaRPr lang="en-US" b="0"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pPr marL="176649" indent="-176649">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Have a volunteer come to the front to randomly choose a bead to represent each racial/ethnic group. </a:t>
            </a:r>
          </a:p>
          <a:p>
            <a:pPr marL="176649" indent="-176649">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Call out each of the racial/ethnic groups on the list one at a time and have the volunteer choose a bead to represent it. There will be 8 total.</a:t>
            </a:r>
          </a:p>
          <a:p>
            <a:pPr marL="176649" indent="-176649">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Each time the volunteer chooses a bead, write the color that will represent each of the racial/ethnic groups onto a white board/flip chart or directly into the slide. Be sure all can see it clearly.</a:t>
            </a:r>
          </a:p>
          <a:p>
            <a:pPr marL="176649" indent="-176649">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Read each of the following statements. Pause briefly between statements to allow participants to choose the appropriate bead and drop it into their cup. Note that the participants can pick one bead (more if they choose) for each </a:t>
            </a:r>
            <a:r>
              <a:rPr lang="en-US" dirty="0">
                <a:solidFill>
                  <a:srgbClr val="000000"/>
                </a:solidFill>
                <a:latin typeface="Calibri" panose="020F0502020204030204" pitchFamily="34" charset="0"/>
              </a:rPr>
              <a:t>phrase</a:t>
            </a:r>
            <a:r>
              <a:rPr lang="en-US" b="0" kern="1200" dirty="0">
                <a:solidFill>
                  <a:srgbClr val="000000"/>
                </a:solidFill>
                <a:effectLst/>
                <a:latin typeface="Calibri" panose="020F0502020204030204" pitchFamily="34" charset="0"/>
                <a:ea typeface="+mn-ea"/>
                <a:cs typeface="Arial" panose="020B0604020202020204" pitchFamily="34" charset="0"/>
              </a:rPr>
              <a:t> unless it is worded </a:t>
            </a:r>
            <a:r>
              <a:rPr lang="en-US" dirty="0">
                <a:solidFill>
                  <a:srgbClr val="000000"/>
                </a:solidFill>
                <a:latin typeface="Calibri" panose="020F0502020204030204" pitchFamily="34" charset="0"/>
              </a:rPr>
              <a:t>otherwise</a:t>
            </a:r>
            <a:r>
              <a:rPr lang="en-US" b="0" kern="1200" dirty="0">
                <a:solidFill>
                  <a:srgbClr val="000000"/>
                </a:solidFill>
                <a:effectLst/>
                <a:latin typeface="Calibri" panose="020F0502020204030204" pitchFamily="34" charset="0"/>
                <a:ea typeface="+mn-ea"/>
                <a:cs typeface="Arial" panose="020B0604020202020204" pitchFamily="34" charset="0"/>
              </a:rPr>
              <a:t> (i.e., for children you can pick more than one).</a:t>
            </a:r>
          </a:p>
          <a:p>
            <a:pPr marL="176649" indent="-176649">
              <a:buFont typeface="Arial" panose="020B0604020202020204" pitchFamily="34" charset="0"/>
              <a:buChar char="•"/>
            </a:pPr>
            <a:r>
              <a:rPr lang="en-US" b="0" kern="1200" dirty="0">
                <a:solidFill>
                  <a:srgbClr val="000000"/>
                </a:solidFill>
                <a:effectLst/>
                <a:latin typeface="Calibri" panose="020F0502020204030204" pitchFamily="34" charset="0"/>
                <a:ea typeface="+mn-ea"/>
                <a:cs typeface="Arial" panose="020B0604020202020204" pitchFamily="34" charset="0"/>
              </a:rPr>
              <a:t>Don’t let participants obsess about the details. </a:t>
            </a:r>
          </a:p>
          <a:p>
            <a:pPr marL="176649" indent="-176649" defTabSz="942133">
              <a:buFont typeface="Arial" panose="020B0604020202020204" pitchFamily="34" charset="0"/>
              <a:buChar char="•"/>
              <a:defRPr/>
            </a:pPr>
            <a:r>
              <a:rPr lang="en-US" b="0" kern="1200" dirty="0">
                <a:solidFill>
                  <a:srgbClr val="000000"/>
                </a:solidFill>
                <a:effectLst/>
                <a:latin typeface="Calibri" panose="020F0502020204030204" pitchFamily="34" charset="0"/>
                <a:ea typeface="+mn-ea"/>
                <a:cs typeface="Arial" panose="020B0604020202020204" pitchFamily="34" charset="0"/>
              </a:rPr>
              <a:t>Listed below are suggested phrases to use, but facilitators can add or replace with phrases that are more applicable to participants in the class. </a:t>
            </a:r>
          </a:p>
          <a:p>
            <a:pPr defTabSz="942133">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42133">
              <a:defRPr/>
            </a:pPr>
            <a:r>
              <a:rPr lang="en-US" b="1" i="1" u="sng" dirty="0">
                <a:solidFill>
                  <a:srgbClr val="FF0000"/>
                </a:solidFill>
                <a:latin typeface="Calibri" panose="020F0502020204030204" pitchFamily="34" charset="0"/>
              </a:rPr>
              <a:t>Adaptation for Remote Platform</a:t>
            </a:r>
            <a:r>
              <a:rPr lang="en-US" dirty="0">
                <a:latin typeface="Calibri" panose="020F0502020204030204" pitchFamily="34" charset="0"/>
              </a:rPr>
              <a:t> </a:t>
            </a:r>
          </a:p>
          <a:p>
            <a:pPr marL="171422" indent="-171422" defTabSz="942133">
              <a:buFont typeface="Arial" panose="020B0604020202020204" pitchFamily="34" charset="0"/>
              <a:buChar char="•"/>
              <a:defRPr/>
            </a:pPr>
            <a:r>
              <a:rPr lang="en-US" b="0" i="0" kern="1200" dirty="0">
                <a:solidFill>
                  <a:srgbClr val="000000"/>
                </a:solidFill>
                <a:effectLst/>
                <a:latin typeface="Calibri" panose="020F0502020204030204" pitchFamily="34" charset="0"/>
                <a:ea typeface="+mn-ea"/>
                <a:cs typeface="Arial" panose="020B0604020202020204" pitchFamily="34" charset="0"/>
              </a:rPr>
              <a:t>The facilitator will model with a clear cup and beads on screen for this activity.</a:t>
            </a:r>
          </a:p>
          <a:p>
            <a:pPr marL="171422" indent="-171422" defTabSz="942133">
              <a:buFont typeface="Arial" panose="020B0604020202020204" pitchFamily="34" charset="0"/>
              <a:buChar char="•"/>
              <a:defRPr/>
            </a:pPr>
            <a:r>
              <a:rPr lang="en-US" b="0" i="0" kern="1200" dirty="0">
                <a:solidFill>
                  <a:srgbClr val="000000"/>
                </a:solidFill>
                <a:effectLst/>
                <a:latin typeface="Calibri" panose="020F0502020204030204" pitchFamily="34" charset="0"/>
                <a:ea typeface="+mn-ea"/>
                <a:cs typeface="Arial" panose="020B0604020202020204" pitchFamily="34" charset="0"/>
              </a:rPr>
              <a:t>Volunteers can be used to randomly select colors for all to see and/or to write bead color selections into the chat.</a:t>
            </a:r>
          </a:p>
          <a:p>
            <a:pPr marL="171422" indent="-171422" defTabSz="942133">
              <a:buFont typeface="Arial" panose="020B0604020202020204" pitchFamily="34" charset="0"/>
              <a:buChar char="•"/>
              <a:defRPr/>
            </a:pPr>
            <a:r>
              <a:rPr lang="en-US" b="0" i="0" kern="1200" dirty="0">
                <a:solidFill>
                  <a:srgbClr val="000000"/>
                </a:solidFill>
                <a:effectLst/>
                <a:latin typeface="Calibri" panose="020F0502020204030204" pitchFamily="34" charset="0"/>
                <a:ea typeface="+mn-ea"/>
                <a:cs typeface="Arial" panose="020B0604020202020204" pitchFamily="34" charset="0"/>
              </a:rPr>
              <a:t>If beads can be sent to participants in advance, the activity would follow as written. </a:t>
            </a:r>
          </a:p>
          <a:p>
            <a:pPr marL="171422" indent="-171422" defTabSz="942133">
              <a:buFont typeface="Arial" panose="020B0604020202020204" pitchFamily="34" charset="0"/>
              <a:buChar char="•"/>
              <a:defRPr/>
            </a:pPr>
            <a:r>
              <a:rPr lang="en-US" b="0" i="0" kern="1200" dirty="0">
                <a:solidFill>
                  <a:srgbClr val="000000"/>
                </a:solidFill>
                <a:effectLst/>
                <a:latin typeface="Calibri" panose="020F0502020204030204" pitchFamily="34" charset="0"/>
                <a:ea typeface="+mn-ea"/>
                <a:cs typeface="Arial" panose="020B0604020202020204" pitchFamily="34" charset="0"/>
              </a:rPr>
              <a:t>If participants have not been sent beads in advance, they can be sent an instruction to collect colored markers or crayons in 8 colors. These will be used to substitute the same 8 bead colors the facilitator uses. In this option, a piece of paper will be needed to substitute for the cup. Participants will draw one colored line or shape on their paper to represent each bead being dropped, and by the end, the paper will be filled with the variety of colors that represent the diversity in their lives.</a:t>
            </a:r>
          </a:p>
          <a:p>
            <a:pPr defTabSz="942133">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42133">
              <a:defRPr/>
            </a:pPr>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42133">
              <a:defRPr/>
            </a:pPr>
            <a:r>
              <a:rPr lang="en-US" kern="1200" dirty="0">
                <a:solidFill>
                  <a:srgbClr val="000000"/>
                </a:solidFill>
                <a:effectLst/>
                <a:latin typeface="Calibri" panose="020F0502020204030204" pitchFamily="34" charset="0"/>
                <a:ea typeface="+mn-ea"/>
                <a:cs typeface="Arial" panose="020B0604020202020204" pitchFamily="34" charset="0"/>
              </a:rPr>
              <a:t>For this activity, I will read a series of </a:t>
            </a:r>
            <a:r>
              <a:rPr lang="en-US" dirty="0">
                <a:solidFill>
                  <a:srgbClr val="000000"/>
                </a:solidFill>
                <a:latin typeface="Calibri" panose="020F0502020204030204" pitchFamily="34" charset="0"/>
              </a:rPr>
              <a:t>phrases </a:t>
            </a:r>
            <a:r>
              <a:rPr lang="en-US" kern="1200" dirty="0">
                <a:solidFill>
                  <a:srgbClr val="000000"/>
                </a:solidFill>
                <a:effectLst/>
                <a:latin typeface="Calibri" panose="020F0502020204030204" pitchFamily="34" charset="0"/>
                <a:ea typeface="+mn-ea"/>
                <a:cs typeface="Arial" panose="020B0604020202020204" pitchFamily="34" charset="0"/>
              </a:rPr>
              <a:t>about different people that may be in your life. After each statement, please pick the bead/color that best represents the person’s race or ethnicity and drop it into your cup. If a </a:t>
            </a:r>
            <a:r>
              <a:rPr lang="en-US" dirty="0">
                <a:solidFill>
                  <a:srgbClr val="000000"/>
                </a:solidFill>
                <a:latin typeface="Calibri" panose="020F0502020204030204" pitchFamily="34" charset="0"/>
              </a:rPr>
              <a:t>phrase </a:t>
            </a:r>
            <a:r>
              <a:rPr lang="en-US" kern="1200" dirty="0">
                <a:solidFill>
                  <a:srgbClr val="000000"/>
                </a:solidFill>
                <a:effectLst/>
                <a:latin typeface="Calibri" panose="020F0502020204030204" pitchFamily="34" charset="0"/>
                <a:ea typeface="+mn-ea"/>
                <a:cs typeface="Arial" panose="020B0604020202020204" pitchFamily="34" charset="0"/>
              </a:rPr>
              <a:t>does not apply to you, just skip it. </a:t>
            </a:r>
            <a:r>
              <a:rPr lang="en-US" b="0" kern="1200" dirty="0">
                <a:solidFill>
                  <a:srgbClr val="000000"/>
                </a:solidFill>
                <a:effectLst/>
                <a:latin typeface="Calibri" panose="020F0502020204030204" pitchFamily="34" charset="0"/>
                <a:ea typeface="+mn-ea"/>
                <a:cs typeface="Arial" panose="020B0604020202020204" pitchFamily="34" charset="0"/>
              </a:rPr>
              <a:t>When we are finished, you will </a:t>
            </a:r>
            <a:r>
              <a:rPr lang="en-US" dirty="0">
                <a:solidFill>
                  <a:srgbClr val="000000"/>
                </a:solidFill>
                <a:latin typeface="Calibri" panose="020F0502020204030204" pitchFamily="34" charset="0"/>
              </a:rPr>
              <a:t>each </a:t>
            </a:r>
            <a:r>
              <a:rPr lang="en-US" b="0" kern="1200" dirty="0">
                <a:solidFill>
                  <a:srgbClr val="000000"/>
                </a:solidFill>
                <a:effectLst/>
                <a:latin typeface="Calibri" panose="020F0502020204030204" pitchFamily="34" charset="0"/>
                <a:ea typeface="+mn-ea"/>
                <a:cs typeface="Arial" panose="020B0604020202020204" pitchFamily="34" charset="0"/>
              </a:rPr>
              <a:t>have a visual picture of the diversity in your world.</a:t>
            </a:r>
          </a:p>
          <a:p>
            <a:pPr defTabSz="942133">
              <a:defRPr/>
            </a:pPr>
            <a:endParaRPr lang="en-US" b="0" kern="1200" dirty="0">
              <a:solidFill>
                <a:srgbClr val="000000"/>
              </a:solidFill>
              <a:effectLst/>
              <a:latin typeface="Calibri" panose="020F0502020204030204" pitchFamily="34" charset="0"/>
              <a:ea typeface="+mn-ea"/>
              <a:cs typeface="Arial" panose="020B0604020202020204" pitchFamily="34" charset="0"/>
            </a:endParaRPr>
          </a:p>
          <a:p>
            <a:pPr lvl="1"/>
            <a:r>
              <a:rPr lang="en-US" kern="1200" dirty="0">
                <a:solidFill>
                  <a:srgbClr val="000000"/>
                </a:solidFill>
                <a:effectLst/>
                <a:latin typeface="Calibri" panose="020F0502020204030204" pitchFamily="34" charset="0"/>
                <a:ea typeface="+mn-ea"/>
                <a:cs typeface="Arial" panose="020B0604020202020204" pitchFamily="34" charset="0"/>
              </a:rPr>
              <a:t>1. Select a bead that most closely represents your race/ethnicity.</a:t>
            </a:r>
          </a:p>
          <a:p>
            <a:pPr lvl="1"/>
            <a:r>
              <a:rPr lang="en-US" kern="1200" dirty="0">
                <a:solidFill>
                  <a:srgbClr val="000000"/>
                </a:solidFill>
                <a:effectLst/>
                <a:latin typeface="Calibri" panose="020F0502020204030204" pitchFamily="34" charset="0"/>
                <a:ea typeface="+mn-ea"/>
                <a:cs typeface="Arial" panose="020B0604020202020204" pitchFamily="34" charset="0"/>
              </a:rPr>
              <a:t>2. Select a bead that most closely represents the race of your significant other.</a:t>
            </a:r>
          </a:p>
          <a:p>
            <a:pPr lvl="1"/>
            <a:r>
              <a:rPr lang="en-US" kern="1200" dirty="0">
                <a:solidFill>
                  <a:srgbClr val="000000"/>
                </a:solidFill>
                <a:effectLst/>
                <a:latin typeface="Calibri" panose="020F0502020204030204" pitchFamily="34" charset="0"/>
                <a:ea typeface="+mn-ea"/>
                <a:cs typeface="Arial" panose="020B0604020202020204" pitchFamily="34" charset="0"/>
              </a:rPr>
              <a:t>3. If you have children, select beads that most closely represent each of your children.</a:t>
            </a:r>
          </a:p>
          <a:p>
            <a:pPr lvl="1"/>
            <a:r>
              <a:rPr lang="en-US" kern="1200" dirty="0">
                <a:solidFill>
                  <a:srgbClr val="000000"/>
                </a:solidFill>
                <a:effectLst/>
                <a:latin typeface="Calibri" panose="020F0502020204030204" pitchFamily="34" charset="0"/>
                <a:ea typeface="+mn-ea"/>
                <a:cs typeface="Arial" panose="020B0604020202020204" pitchFamily="34" charset="0"/>
              </a:rPr>
              <a:t>4. Select a bead that most closely represents your children’s friends.</a:t>
            </a:r>
          </a:p>
          <a:p>
            <a:pPr lvl="1"/>
            <a:r>
              <a:rPr lang="en-US" kern="1200" dirty="0">
                <a:solidFill>
                  <a:srgbClr val="000000"/>
                </a:solidFill>
                <a:effectLst/>
                <a:latin typeface="Calibri" panose="020F0502020204030204" pitchFamily="34" charset="0"/>
                <a:ea typeface="+mn-ea"/>
                <a:cs typeface="Arial" panose="020B0604020202020204" pitchFamily="34" charset="0"/>
              </a:rPr>
              <a:t>5. Select a bead that represents the race/ethnicity of your closest friend.</a:t>
            </a:r>
          </a:p>
          <a:p>
            <a:pPr lvl="1"/>
            <a:r>
              <a:rPr lang="en-US" kern="1200" dirty="0">
                <a:solidFill>
                  <a:srgbClr val="000000"/>
                </a:solidFill>
                <a:effectLst/>
                <a:latin typeface="Calibri" panose="020F0502020204030204" pitchFamily="34" charset="0"/>
                <a:ea typeface="+mn-ea"/>
                <a:cs typeface="Arial" panose="020B0604020202020204" pitchFamily="34" charset="0"/>
              </a:rPr>
              <a:t>6. If I worship, the race of the people with whom I worship are mostly…</a:t>
            </a:r>
          </a:p>
          <a:p>
            <a:pPr lvl="1"/>
            <a:r>
              <a:rPr lang="en-US" kern="1200" dirty="0">
                <a:solidFill>
                  <a:srgbClr val="000000"/>
                </a:solidFill>
                <a:effectLst/>
                <a:latin typeface="Calibri" panose="020F0502020204030204" pitchFamily="34" charset="0"/>
                <a:ea typeface="+mn-ea"/>
                <a:cs typeface="Arial" panose="020B0604020202020204" pitchFamily="34" charset="0"/>
              </a:rPr>
              <a:t>7. My neighbors (at home) on either side of my house are…</a:t>
            </a:r>
          </a:p>
          <a:p>
            <a:pPr lvl="1"/>
            <a:r>
              <a:rPr lang="en-US" kern="1200" dirty="0">
                <a:solidFill>
                  <a:srgbClr val="000000"/>
                </a:solidFill>
                <a:effectLst/>
                <a:latin typeface="Calibri" panose="020F0502020204030204" pitchFamily="34" charset="0"/>
                <a:ea typeface="+mn-ea"/>
                <a:cs typeface="Arial" panose="020B0604020202020204" pitchFamily="34" charset="0"/>
              </a:rPr>
              <a:t>8. My doctor is…</a:t>
            </a:r>
          </a:p>
          <a:p>
            <a:pPr lvl="1"/>
            <a:r>
              <a:rPr lang="en-US" kern="1200" dirty="0">
                <a:solidFill>
                  <a:srgbClr val="000000"/>
                </a:solidFill>
                <a:effectLst/>
                <a:latin typeface="Calibri" panose="020F0502020204030204" pitchFamily="34" charset="0"/>
                <a:ea typeface="+mn-ea"/>
                <a:cs typeface="Arial" panose="020B0604020202020204" pitchFamily="34" charset="0"/>
              </a:rPr>
              <a:t>9. My dentist is…</a:t>
            </a:r>
          </a:p>
          <a:p>
            <a:pPr lvl="1"/>
            <a:r>
              <a:rPr lang="en-US" kern="1200" dirty="0">
                <a:solidFill>
                  <a:srgbClr val="000000"/>
                </a:solidFill>
                <a:effectLst/>
                <a:latin typeface="Calibri" panose="020F0502020204030204" pitchFamily="34" charset="0"/>
                <a:ea typeface="+mn-ea"/>
                <a:cs typeface="Arial" panose="020B0604020202020204" pitchFamily="34" charset="0"/>
              </a:rPr>
              <a:t>10. My boss is…</a:t>
            </a:r>
          </a:p>
          <a:p>
            <a:pPr lvl="1"/>
            <a:r>
              <a:rPr lang="en-US" kern="1200" dirty="0">
                <a:solidFill>
                  <a:srgbClr val="000000"/>
                </a:solidFill>
                <a:effectLst/>
                <a:latin typeface="Calibri" panose="020F0502020204030204" pitchFamily="34" charset="0"/>
                <a:ea typeface="+mn-ea"/>
                <a:cs typeface="Arial" panose="020B0604020202020204" pitchFamily="34" charset="0"/>
              </a:rPr>
              <a:t>11. My co-workers are mostly…</a:t>
            </a:r>
          </a:p>
          <a:p>
            <a:pPr lvl="1"/>
            <a:r>
              <a:rPr lang="en-US" kern="1200" dirty="0">
                <a:solidFill>
                  <a:srgbClr val="000000"/>
                </a:solidFill>
                <a:effectLst/>
                <a:latin typeface="Calibri" panose="020F0502020204030204" pitchFamily="34" charset="0"/>
                <a:ea typeface="+mn-ea"/>
                <a:cs typeface="Arial" panose="020B0604020202020204" pitchFamily="34" charset="0"/>
              </a:rPr>
              <a:t>12. The people in my favorite TV show are mostly…</a:t>
            </a:r>
          </a:p>
          <a:p>
            <a:pPr lvl="1"/>
            <a:r>
              <a:rPr lang="en-US" kern="1200" dirty="0">
                <a:solidFill>
                  <a:srgbClr val="000000"/>
                </a:solidFill>
                <a:effectLst/>
                <a:latin typeface="Calibri" panose="020F0502020204030204" pitchFamily="34" charset="0"/>
                <a:ea typeface="+mn-ea"/>
                <a:cs typeface="Arial" panose="020B0604020202020204" pitchFamily="34" charset="0"/>
              </a:rPr>
              <a:t>13. The person whom I most admire or who has had the greatest impact on my life is…</a:t>
            </a:r>
          </a:p>
          <a:p>
            <a:pPr lvl="1"/>
            <a:r>
              <a:rPr lang="en-US" dirty="0">
                <a:solidFill>
                  <a:srgbClr val="000000"/>
                </a:solidFill>
                <a:latin typeface="Calibri" panose="020F0502020204030204" pitchFamily="34" charset="0"/>
              </a:rPr>
              <a:t>14</a:t>
            </a:r>
            <a:r>
              <a:rPr lang="en-US" kern="1200" dirty="0">
                <a:solidFill>
                  <a:srgbClr val="000000"/>
                </a:solidFill>
                <a:effectLst/>
                <a:latin typeface="Calibri" panose="020F0502020204030204" pitchFamily="34" charset="0"/>
                <a:ea typeface="+mn-ea"/>
                <a:cs typeface="Arial" panose="020B0604020202020204" pitchFamily="34" charset="0"/>
              </a:rPr>
              <a:t>. The people in my favorite music group or band are mostly…</a:t>
            </a:r>
          </a:p>
          <a:p>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29</a:t>
            </a:fld>
            <a:endParaRPr lang="en-US" dirty="0"/>
          </a:p>
        </p:txBody>
      </p:sp>
    </p:spTree>
    <p:extLst>
      <p:ext uri="{BB962C8B-B14F-4D97-AF65-F5344CB8AC3E}">
        <p14:creationId xmlns:p14="http://schemas.microsoft.com/office/powerpoint/2010/main" val="407838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10248" y="1413888"/>
            <a:ext cx="5920145" cy="7187450"/>
          </a:xfrm>
          <a:prstGeom prst="rect">
            <a:avLst/>
          </a:prstGeom>
        </p:spPr>
        <p:txBody>
          <a:bodyPr lIns="91426" tIns="45712" rIns="91426" bIns="45712"/>
          <a:lstStyle/>
          <a:p>
            <a:pPr defTabSz="914249">
              <a:defRPr/>
            </a:pPr>
            <a:r>
              <a:rPr lang="en-US" b="1" dirty="0">
                <a:solidFill>
                  <a:srgbClr val="000000"/>
                </a:solidFill>
                <a:latin typeface="Calibri" panose="020F0502020204030204" pitchFamily="34" charset="0"/>
              </a:rPr>
              <a:t>FACILITATOR'S NOTE</a:t>
            </a:r>
          </a:p>
          <a:p>
            <a:pPr marL="218067" indent="-181164" defTabSz="966204">
              <a:buFont typeface="Arial" panose="020B0604020202020204" pitchFamily="34" charset="0"/>
              <a:buChar char="•"/>
              <a:defRPr/>
            </a:pPr>
            <a:r>
              <a:rPr lang="en-US" dirty="0">
                <a:solidFill>
                  <a:srgbClr val="000000"/>
                </a:solidFill>
                <a:latin typeface="Calibri" panose="020F0502020204030204" pitchFamily="34" charset="0"/>
              </a:rPr>
              <a:t>Participants are expected to have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available for every session.</a:t>
            </a:r>
          </a:p>
          <a:p>
            <a:pPr marL="36904" defTabSz="914249">
              <a:defRPr/>
            </a:pPr>
            <a:endParaRPr lang="en-US" b="1" dirty="0">
              <a:solidFill>
                <a:srgbClr val="000000"/>
              </a:solidFill>
              <a:latin typeface="Calibri" panose="020F0502020204030204" pitchFamily="34" charset="0"/>
            </a:endParaRPr>
          </a:p>
          <a:p>
            <a:pPr defTabSz="914249">
              <a:defRPr/>
            </a:pPr>
            <a:r>
              <a:rPr lang="en-US" b="1" dirty="0">
                <a:solidFill>
                  <a:srgbClr val="000000"/>
                </a:solidFill>
                <a:latin typeface="Calibri" panose="020F0502020204030204" pitchFamily="34" charset="0"/>
              </a:rPr>
              <a:t>MATERIALS NEEDED</a:t>
            </a:r>
          </a:p>
          <a:p>
            <a:pPr defTabSz="966204">
              <a:defRPr/>
            </a:pPr>
            <a:r>
              <a:rPr lang="en-US" dirty="0">
                <a:solidFill>
                  <a:srgbClr val="000000"/>
                </a:solidFill>
                <a:latin typeface="Calibri" panose="020F0502020204030204" pitchFamily="34" charset="0"/>
              </a:rPr>
              <a:t>You will need the following if conducting the session in the classroom:</a:t>
            </a:r>
          </a:p>
          <a:p>
            <a:pPr marL="181164" indent="-181164" defTabSz="966204">
              <a:buFont typeface="Arial" panose="020B0604020202020204" pitchFamily="34" charset="0"/>
              <a:buChar char="•"/>
              <a:defRPr/>
            </a:pPr>
            <a:r>
              <a:rPr lang="en-US" dirty="0">
                <a:solidFill>
                  <a:srgbClr val="000000"/>
                </a:solidFill>
                <a:latin typeface="Calibri" panose="020F0502020204030204" pitchFamily="34" charset="0"/>
              </a:rPr>
              <a:t>A screen and projector (test before the session with the computer and cables you will use)</a:t>
            </a:r>
          </a:p>
          <a:p>
            <a:pPr marL="181164" indent="-181164" defTabSz="966204">
              <a:buFont typeface="Arial" panose="020B0604020202020204" pitchFamily="34" charset="0"/>
              <a:buChar char="•"/>
              <a:defRPr/>
            </a:pPr>
            <a:r>
              <a:rPr lang="en-US" dirty="0">
                <a:solidFill>
                  <a:srgbClr val="000000"/>
                </a:solidFill>
                <a:latin typeface="Calibri" panose="020F0502020204030204" pitchFamily="34" charset="0"/>
              </a:rPr>
              <a:t>A flipchart or whiteboard and markers for several of the activities. A flipchart with a sticky backing on each sheet may be useful and will allow you to post completed flipchart sheets on the wall for reference.</a:t>
            </a:r>
          </a:p>
          <a:p>
            <a:pPr marL="181164" indent="-181164" defTabSz="966204">
              <a:buFont typeface="Arial" panose="020B0604020202020204" pitchFamily="34" charset="0"/>
              <a:buChar char="•"/>
              <a:defRPr/>
            </a:pPr>
            <a:r>
              <a:rPr lang="en-US" dirty="0">
                <a:solidFill>
                  <a:srgbClr val="000000"/>
                </a:solidFill>
                <a:latin typeface="Calibri" panose="020F0502020204030204" pitchFamily="34" charset="0"/>
              </a:rPr>
              <a:t>Pre-prepare a flip chart/white board with the list of racial/ethnic groups for the Bead Activity</a:t>
            </a:r>
          </a:p>
          <a:p>
            <a:pPr marL="181164" indent="-181164" defTabSz="966204">
              <a:buFont typeface="Arial" panose="020B0604020202020204" pitchFamily="34" charset="0"/>
              <a:buChar char="•"/>
              <a:defRPr/>
            </a:pPr>
            <a:r>
              <a:rPr lang="en-US" dirty="0">
                <a:solidFill>
                  <a:srgbClr val="000000"/>
                </a:solidFill>
                <a:latin typeface="Calibri" panose="020F0502020204030204" pitchFamily="34" charset="0"/>
                <a:cs typeface="Times New Roman" panose="02020603050405020304" pitchFamily="18" charset="0"/>
              </a:rPr>
              <a:t>Name tent cards (use the name tent cards made during the Introduction and Welcome theme)</a:t>
            </a:r>
          </a:p>
          <a:p>
            <a:pPr marL="176649" indent="-176649" defTabSz="942133">
              <a:buFont typeface="Arial" panose="020B0604020202020204" pitchFamily="34" charset="0"/>
              <a:buChar char="•"/>
              <a:defRPr/>
            </a:pPr>
            <a:r>
              <a:rPr lang="en-US" dirty="0">
                <a:solidFill>
                  <a:srgbClr val="000000"/>
                </a:solidFill>
                <a:latin typeface="Calibri" panose="020F0502020204030204" pitchFamily="34" charset="0"/>
                <a:cs typeface="+mn-cs"/>
              </a:rPr>
              <a:t>A large assortment of beads, with at least 8 different colors of beads</a:t>
            </a:r>
            <a:endParaRPr lang="en-US" b="1" dirty="0">
              <a:solidFill>
                <a:srgbClr val="000000"/>
              </a:solidFill>
              <a:latin typeface="Calibri" panose="020F0502020204030204" pitchFamily="34" charset="0"/>
              <a:cs typeface="+mn-cs"/>
            </a:endParaRPr>
          </a:p>
          <a:p>
            <a:pPr marL="176649" indent="-176649">
              <a:buFont typeface="Arial" panose="020B0604020202020204" pitchFamily="34" charset="0"/>
              <a:buChar char="•"/>
              <a:defRPr/>
            </a:pPr>
            <a:r>
              <a:rPr lang="en-US" dirty="0">
                <a:solidFill>
                  <a:srgbClr val="000000"/>
                </a:solidFill>
                <a:latin typeface="Calibri" panose="020F0502020204030204" pitchFamily="34" charset="0"/>
                <a:cs typeface="+mn-cs"/>
              </a:rPr>
              <a:t>Bowls to hold the beads</a:t>
            </a:r>
            <a:r>
              <a:rPr lang="en-US" dirty="0">
                <a:solidFill>
                  <a:srgbClr val="000000"/>
                </a:solidFill>
                <a:latin typeface="Calibri" panose="020F0502020204030204" pitchFamily="34" charset="0"/>
              </a:rPr>
              <a:t> (at least 1 bowl per table). Before starting the class, put a mixture of the different colors of beads into each bowl.</a:t>
            </a:r>
          </a:p>
          <a:p>
            <a:pPr marL="176649" indent="-176649" defTabSz="942133">
              <a:buFont typeface="Arial" panose="020B0604020202020204" pitchFamily="34" charset="0"/>
              <a:buChar char="•"/>
              <a:defRPr/>
            </a:pPr>
            <a:r>
              <a:rPr lang="en-US" kern="1200" dirty="0">
                <a:solidFill>
                  <a:srgbClr val="000000"/>
                </a:solidFill>
                <a:effectLst/>
                <a:latin typeface="Calibri" panose="020F0502020204030204" pitchFamily="34" charset="0"/>
                <a:cs typeface="+mn-cs"/>
              </a:rPr>
              <a:t>At least one plastic cup </a:t>
            </a:r>
            <a:r>
              <a:rPr lang="en-US" dirty="0">
                <a:solidFill>
                  <a:srgbClr val="000000"/>
                </a:solidFill>
                <a:latin typeface="Calibri" panose="020F0502020204030204" pitchFamily="34" charset="0"/>
                <a:cs typeface="+mn-cs"/>
              </a:rPr>
              <a:t>per participant (along with some extras). For Facilitators, the cups should ideally be clear. </a:t>
            </a:r>
            <a:endParaRPr lang="en-US" dirty="0">
              <a:solidFill>
                <a:srgbClr val="000000"/>
              </a:solidFill>
              <a:latin typeface="Calibri" panose="020F0502020204030204" pitchFamily="34" charset="0"/>
              <a:cs typeface="Times New Roman" panose="02020603050405020304" pitchFamily="18" charset="0"/>
            </a:endParaRPr>
          </a:p>
          <a:p>
            <a:pPr marL="181164" indent="-181164" defTabSz="966204">
              <a:buFont typeface="Arial" panose="020B0604020202020204" pitchFamily="34" charset="0"/>
              <a:buChar char="•"/>
              <a:defRPr/>
            </a:pPr>
            <a:endParaRPr lang="en-US" dirty="0">
              <a:solidFill>
                <a:srgbClr val="000000"/>
              </a:solidFill>
              <a:latin typeface="Calibri" panose="020F0502020204030204" pitchFamily="34" charset="0"/>
              <a:cs typeface="Times New Roman" panose="02020603050405020304" pitchFamily="18" charset="0"/>
            </a:endParaRPr>
          </a:p>
          <a:p>
            <a:pPr defTabSz="966204">
              <a:defRPr/>
            </a:pPr>
            <a:r>
              <a:rPr lang="en-US" dirty="0">
                <a:solidFill>
                  <a:srgbClr val="000000"/>
                </a:solidFill>
                <a:latin typeface="Calibri" panose="020F0502020204030204" pitchFamily="34" charset="0"/>
              </a:rPr>
              <a:t>You will need the following if conducting the session via a remote platform:</a:t>
            </a:r>
          </a:p>
          <a:p>
            <a:pPr marL="171395" indent="-171395" defTabSz="966204">
              <a:buFont typeface="Arial" panose="020B0604020202020204" pitchFamily="34" charset="0"/>
              <a:buChar char="•"/>
              <a:defRPr/>
            </a:pPr>
            <a:r>
              <a:rPr lang="en-US" dirty="0">
                <a:solidFill>
                  <a:srgbClr val="000000"/>
                </a:solidFill>
                <a:latin typeface="Calibri" panose="020F0502020204030204" pitchFamily="34" charset="0"/>
              </a:rPr>
              <a:t>In advance, send out colored beads to participants, or an instruction for them to gather 8 specified colors of markers or crayons</a:t>
            </a:r>
          </a:p>
          <a:p>
            <a:pPr marL="171395" indent="-171395" defTabSz="966204">
              <a:buFont typeface="Arial" panose="020B0604020202020204" pitchFamily="34" charset="0"/>
              <a:buChar char="•"/>
              <a:defRPr/>
            </a:pPr>
            <a:r>
              <a:rPr lang="en-US" dirty="0">
                <a:solidFill>
                  <a:srgbClr val="000000"/>
                </a:solidFill>
                <a:latin typeface="Calibri" panose="020F0502020204030204" pitchFamily="34" charset="0"/>
              </a:rPr>
              <a:t>A clear cup/receptacle and beads for the facilitator to model the bead activity</a:t>
            </a:r>
          </a:p>
          <a:p>
            <a:pPr marL="171395" indent="-171395" defTabSz="966204">
              <a:buFont typeface="Arial" panose="020B0604020202020204" pitchFamily="34" charset="0"/>
              <a:buChar char="•"/>
              <a:defRPr/>
            </a:pPr>
            <a:r>
              <a:rPr lang="en-US" dirty="0">
                <a:solidFill>
                  <a:srgbClr val="000000"/>
                </a:solidFill>
                <a:latin typeface="Calibri" panose="020F0502020204030204" pitchFamily="34" charset="0"/>
              </a:rPr>
              <a:t>Access to a strong internet connection</a:t>
            </a:r>
          </a:p>
          <a:p>
            <a:pPr marL="171395" indent="-171395" defTabSz="966204">
              <a:buFont typeface="Arial" panose="020B0604020202020204" pitchFamily="34" charset="0"/>
              <a:buChar char="•"/>
              <a:defRPr/>
            </a:pPr>
            <a:r>
              <a:rPr lang="en-US" dirty="0">
                <a:solidFill>
                  <a:srgbClr val="000000"/>
                </a:solidFill>
                <a:latin typeface="Calibri" panose="020F0502020204030204" pitchFamily="34" charset="0"/>
              </a:rPr>
              <a:t>A back-up plan in the event your internet and/or computer do not work</a:t>
            </a:r>
          </a:p>
          <a:p>
            <a:pPr marL="171395" indent="-171395" defTabSz="966204">
              <a:buFont typeface="Arial" panose="020B0604020202020204" pitchFamily="34" charset="0"/>
              <a:buChar char="•"/>
              <a:defRPr/>
            </a:pPr>
            <a:r>
              <a:rPr lang="en-US" dirty="0">
                <a:solidFill>
                  <a:srgbClr val="000000"/>
                </a:solidFill>
                <a:latin typeface="Calibri" panose="020F0502020204030204" pitchFamily="34" charset="0"/>
              </a:rPr>
              <a:t>A computer that has the ability to connect to a remote platform- Zoom is recommended</a:t>
            </a:r>
          </a:p>
          <a:p>
            <a:pPr defTabSz="914249">
              <a:defRPr/>
            </a:pPr>
            <a:endParaRPr lang="en-US" dirty="0">
              <a:solidFill>
                <a:srgbClr val="000000"/>
              </a:solidFill>
              <a:latin typeface="Calibri" panose="020F0502020204030204" pitchFamily="34" charset="0"/>
              <a:cs typeface="Times New Roman" panose="02020603050405020304" pitchFamily="18" charset="0"/>
            </a:endParaRPr>
          </a:p>
          <a:p>
            <a:pPr defTabSz="914249">
              <a:defRPr/>
            </a:pP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HANDOUTS</a:t>
            </a:r>
          </a:p>
          <a:p>
            <a:pPr defTabSz="966204">
              <a:defRPr/>
            </a:pPr>
            <a:r>
              <a:rPr lang="en-US" dirty="0">
                <a:solidFill>
                  <a:srgbClr val="000000"/>
                </a:solidFill>
                <a:latin typeface="Calibri" panose="020F0502020204030204" pitchFamily="34" charset="0"/>
              </a:rPr>
              <a:t>Have the following handouts accessible. Participants will have all handouts listed below in their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171422" indent="-171422" defTabSz="914249">
              <a:buFont typeface="Arial" panose="020B0604020202020204" pitchFamily="34" charset="0"/>
              <a:buChar char="•"/>
              <a:defRP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 #1: Terms We’ll Use</a:t>
            </a:r>
          </a:p>
          <a:p>
            <a:pPr marL="171422" indent="-171422" defTabSz="914249">
              <a:buFont typeface="Arial" panose="020B0604020202020204" pitchFamily="34" charset="0"/>
              <a:buChar char="•"/>
              <a:defRP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Handout #2: </a:t>
            </a:r>
            <a:r>
              <a:rPr lang="en-US" dirty="0">
                <a:solidFill>
                  <a:prstClr val="black"/>
                </a:solidFill>
                <a:latin typeface="Calibri" panose="020F0502020204030204" pitchFamily="34" charset="0"/>
                <a:ea typeface="Times New Roman" panose="02020603050405020304" pitchFamily="18" charset="0"/>
                <a:cs typeface="Calibri" panose="020F0502020204030204" pitchFamily="34" charset="0"/>
              </a:rPr>
              <a:t>Recommendations for Parenting in Racially and Culturally Diverse Families </a:t>
            </a: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914249">
              <a:defRPr/>
            </a:pPr>
            <a:endParaRPr lang="en-US" u="sng"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914249">
              <a:defRPr/>
            </a:pP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VIDEOS AND PODCASTS</a:t>
            </a:r>
          </a:p>
          <a:p>
            <a:pPr defTabSz="914114">
              <a:defRPr/>
            </a:pPr>
            <a:r>
              <a:rPr lang="en-US" dirty="0">
                <a:solidFill>
                  <a:srgbClr val="000000"/>
                </a:solidFill>
                <a:latin typeface="+mn-lt"/>
                <a:cs typeface="Times New Roman" panose="02020603050405020304" pitchFamily="18" charset="0"/>
              </a:rPr>
              <a:t>Before the day you facilitate this class, decide how you will show/play the media items, review any specific instructions for the theme, and do a test drive. You may wish to set up the media to the start point.  Unless indicated otherwise below, all videos and podcasts </a:t>
            </a:r>
            <a:r>
              <a:rPr lang="en-US" dirty="0">
                <a:solidFill>
                  <a:srgbClr val="000000"/>
                </a:solidFill>
                <a:latin typeface="+mn-lt"/>
                <a:ea typeface="Calibri" panose="020F0502020204030204" pitchFamily="34" charset="0"/>
                <a:cs typeface="Times New Roman" panose="02020603050405020304" pitchFamily="18" charset="0"/>
              </a:rPr>
              <a:t>can be obtained on </a:t>
            </a:r>
            <a:r>
              <a:rPr lang="en-US" dirty="0">
                <a:solidFill>
                  <a:srgbClr val="000000"/>
                </a:solidFill>
                <a:latin typeface="+mn-lt"/>
              </a:rPr>
              <a:t>CapLEARN (https://learn.childwelfare.gov/) or NTDC website (</a:t>
            </a:r>
            <a:r>
              <a:rPr lang="en-US" dirty="0">
                <a:solidFill>
                  <a:srgbClr val="000000"/>
                </a:solidFill>
                <a:latin typeface="+mn-lt"/>
                <a:hlinkClick r:id="rId3"/>
              </a:rPr>
              <a:t>https://ntdcportal.org/</a:t>
            </a:r>
            <a:r>
              <a:rPr lang="en-US" dirty="0">
                <a:solidFill>
                  <a:srgbClr val="000000"/>
                </a:solidFill>
                <a:latin typeface="+mn-lt"/>
              </a:rPr>
              <a:t>).</a:t>
            </a:r>
          </a:p>
          <a:p>
            <a:pPr defTabSz="914114">
              <a:defRPr/>
            </a:pPr>
            <a:r>
              <a:rPr lang="en-US" b="1" dirty="0">
                <a:solidFill>
                  <a:srgbClr val="000000"/>
                </a:solidFill>
                <a:latin typeface="+mn-lt"/>
              </a:rPr>
              <a:t>The following media will be used in this theme:</a:t>
            </a:r>
            <a:endParaRPr lang="en-US" b="1" dirty="0">
              <a:solidFill>
                <a:srgbClr val="000000"/>
              </a:solidFill>
              <a:latin typeface="+mn-lt"/>
              <a:cs typeface="Times New Roman" panose="02020603050405020304" pitchFamily="18" charset="0"/>
            </a:endParaRPr>
          </a:p>
          <a:p>
            <a:pPr marL="171422" indent="-171422" defTabSz="914249">
              <a:buFont typeface="Arial" panose="020B0604020202020204" pitchFamily="34" charset="0"/>
              <a:buChar char="•"/>
              <a:defRPr/>
            </a:pPr>
            <a:r>
              <a:rPr lang="en-US" i="1" dirty="0">
                <a:solidFill>
                  <a:srgbClr val="000000"/>
                </a:solidFill>
                <a:latin typeface="+mn-lt"/>
                <a:ea typeface="Calibri" panose="020F0502020204030204" pitchFamily="34" charset="0"/>
                <a:cs typeface="Times New Roman" panose="02020603050405020304" pitchFamily="18" charset="0"/>
              </a:rPr>
              <a:t>Being 12: Because I’m Latino, </a:t>
            </a:r>
            <a:r>
              <a:rPr lang="en-US" dirty="0">
                <a:solidFill>
                  <a:srgbClr val="000000"/>
                </a:solidFill>
                <a:latin typeface="+mn-lt"/>
                <a:ea typeface="Calibri" panose="020F0502020204030204" pitchFamily="34" charset="0"/>
                <a:cs typeface="Times New Roman" panose="02020603050405020304" pitchFamily="18" charset="0"/>
              </a:rPr>
              <a:t>from </a:t>
            </a:r>
            <a:r>
              <a:rPr lang="en-US" b="0" dirty="0">
                <a:solidFill>
                  <a:srgbClr val="222222"/>
                </a:solidFill>
                <a:effectLst/>
                <a:latin typeface="+mn-lt"/>
              </a:rPr>
              <a:t>The Critical Media Project, 2020 </a:t>
            </a:r>
            <a:r>
              <a:rPr lang="en-US" b="0" i="0" dirty="0">
                <a:solidFill>
                  <a:srgbClr val="222222"/>
                </a:solidFill>
                <a:effectLst/>
                <a:latin typeface="+mn-lt"/>
              </a:rPr>
              <a:t>(4:21minutes)</a:t>
            </a:r>
          </a:p>
          <a:p>
            <a:pPr marL="171422" indent="-171422" defTabSz="914249">
              <a:buFont typeface="Arial" panose="020B0604020202020204" pitchFamily="34" charset="0"/>
              <a:buChar char="•"/>
              <a:defRPr/>
            </a:pPr>
            <a:r>
              <a:rPr lang="en-US" b="0" i="1" dirty="0">
                <a:solidFill>
                  <a:srgbClr val="222222"/>
                </a:solidFill>
                <a:effectLst/>
                <a:latin typeface="+mn-lt"/>
              </a:rPr>
              <a:t>White Privilege in Foster Care or Adoption </a:t>
            </a:r>
            <a:r>
              <a:rPr lang="en-US" b="0" dirty="0">
                <a:solidFill>
                  <a:srgbClr val="222222"/>
                </a:solidFill>
                <a:effectLst/>
                <a:latin typeface="+mn-lt"/>
              </a:rPr>
              <a:t>with Beth Hall (1.46 minutes)</a:t>
            </a:r>
          </a:p>
          <a:p>
            <a:pPr marL="171422" indent="-171422">
              <a:buFont typeface="Arial" panose="020B0604020202020204" pitchFamily="34" charset="0"/>
              <a:buChar char="•"/>
            </a:pPr>
            <a:r>
              <a:rPr lang="en-US" i="1" dirty="0">
                <a:latin typeface="+mn-lt"/>
              </a:rPr>
              <a:t>Transracial Adoption and the Black Lives Matter Movement- </a:t>
            </a:r>
            <a:r>
              <a:rPr lang="en-US" dirty="0">
                <a:latin typeface="+mn-lt"/>
              </a:rPr>
              <a:t>Webinar hosted by </a:t>
            </a:r>
            <a:r>
              <a:rPr lang="en-US" i="1" dirty="0">
                <a:solidFill>
                  <a:srgbClr val="222222"/>
                </a:solidFill>
                <a:latin typeface="+mn-lt"/>
                <a:ea typeface="Calibri" panose="020F0502020204030204" pitchFamily="34" charset="0"/>
                <a:cs typeface="Times New Roman" panose="02020603050405020304" pitchFamily="18" charset="0"/>
              </a:rPr>
              <a:t>Spaulding for Children. </a:t>
            </a:r>
            <a:r>
              <a:rPr lang="en-US" dirty="0">
                <a:solidFill>
                  <a:srgbClr val="222222"/>
                </a:solidFill>
                <a:latin typeface="+mn-lt"/>
                <a:ea typeface="Calibri" panose="020F0502020204030204" pitchFamily="34" charset="0"/>
                <a:cs typeface="Times New Roman" panose="02020603050405020304" pitchFamily="18" charset="0"/>
              </a:rPr>
              <a:t>This theme contains 3 short clips from the webinar (the 3 clips total approx. 4 minutes)</a:t>
            </a:r>
            <a:endParaRPr lang="en-US" dirty="0">
              <a:solidFill>
                <a:srgbClr val="000000"/>
              </a:solidFill>
              <a:latin typeface="+mn-lt"/>
              <a:ea typeface="Calibri" panose="020F0502020204030204" pitchFamily="34" charset="0"/>
              <a:cs typeface="Times New Roman" panose="02020603050405020304" pitchFamily="18" charset="0"/>
            </a:endParaRPr>
          </a:p>
          <a:p>
            <a:pPr defTabSz="914249">
              <a:defRPr/>
            </a:pPr>
            <a:endPar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914249">
              <a:defRPr/>
            </a:pPr>
            <a:r>
              <a:rPr lang="en-US"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EVALUATION</a:t>
            </a:r>
          </a:p>
          <a:p>
            <a:pPr defTabSz="914249">
              <a:defRP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There is a pre- and post-survey available for every theme.  If the facilitator wants to use these evaluation tools, they will need to be downloaded from the NTDC website or CapLEARN and provided to participants. Participants will need to complete the pre-survey prior to the theme and the post-survey upon completion of the theme.  If conducting the class on a remote platform, the facilitator will need to put the surveys into an online format such as survey monkey.</a:t>
            </a:r>
          </a:p>
          <a:p>
            <a:pPr defTabSz="914249">
              <a:defRP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pPr defTabSz="942133">
              <a:defRP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185A570-1F2F-7241-B7A3-228C8C8DFCD6}"/>
              </a:ext>
            </a:extLst>
          </p:cNvPr>
          <p:cNvSpPr/>
          <p:nvPr/>
        </p:nvSpPr>
        <p:spPr>
          <a:xfrm>
            <a:off x="710247" y="685358"/>
            <a:ext cx="3489054" cy="372131"/>
          </a:xfrm>
          <a:prstGeom prst="rect">
            <a:avLst/>
          </a:prstGeom>
        </p:spPr>
        <p:txBody>
          <a:bodyPr wrap="none" lIns="94213" tIns="47106" rIns="94213" bIns="47106">
            <a:spAutoFit/>
          </a:bodyPr>
          <a:lstStyle/>
          <a:p>
            <a:r>
              <a:rPr lang="en-US" dirty="0">
                <a:solidFill>
                  <a:srgbClr val="183250"/>
                </a:solidFill>
                <a:latin typeface="Arial Rounded MT Bold" panose="020F0704030504030204" pitchFamily="34" charset="77"/>
              </a:rPr>
              <a:t>MATERIALS AND HANDOUTS</a:t>
            </a:r>
          </a:p>
        </p:txBody>
      </p:sp>
      <p:sp>
        <p:nvSpPr>
          <p:cNvPr id="7" name="Slide Number Placeholder 6">
            <a:extLst>
              <a:ext uri="{FF2B5EF4-FFF2-40B4-BE49-F238E27FC236}">
                <a16:creationId xmlns:a16="http://schemas.microsoft.com/office/drawing/2014/main" id="{CF089E85-71C3-F74C-89D6-642FAF63A26F}"/>
              </a:ext>
            </a:extLst>
          </p:cNvPr>
          <p:cNvSpPr>
            <a:spLocks noGrp="1"/>
          </p:cNvSpPr>
          <p:nvPr>
            <p:ph type="sldNum" sz="quarter" idx="5"/>
          </p:nvPr>
        </p:nvSpPr>
        <p:spPr>
          <a:xfrm>
            <a:off x="6630394" y="8917423"/>
            <a:ext cx="470439" cy="471053"/>
          </a:xfrm>
          <a:prstGeom prst="rect">
            <a:avLst/>
          </a:prstGeom>
        </p:spPr>
        <p:txBody>
          <a:bodyPr vert="horz" lIns="94213" tIns="47106" rIns="94213" bIns="47106" rtlCol="0" anchor="ctr" anchorCtr="0"/>
          <a:lstStyle>
            <a:lvl1pPr algn="ctr">
              <a:defRPr sz="1000">
                <a:solidFill>
                  <a:schemeClr val="bg1"/>
                </a:solidFill>
              </a:defRPr>
            </a:lvl1pPr>
          </a:lstStyle>
          <a:p>
            <a:fld id="{3B90169C-AFAA-4B3F-91CC-5EC03E22AE25}" type="slidenum">
              <a:rPr lang="en-US" smtClean="0"/>
              <a:pPr/>
              <a:t>3</a:t>
            </a:fld>
            <a:endParaRPr lang="en-US" dirty="0"/>
          </a:p>
        </p:txBody>
      </p:sp>
    </p:spTree>
    <p:extLst>
      <p:ext uri="{BB962C8B-B14F-4D97-AF65-F5344CB8AC3E}">
        <p14:creationId xmlns:p14="http://schemas.microsoft.com/office/powerpoint/2010/main" val="339171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00100"/>
            <a:ext cx="4114800" cy="3086100"/>
          </a:xfrm>
        </p:spPr>
      </p:sp>
      <p:sp>
        <p:nvSpPr>
          <p:cNvPr id="3" name="Notes Placeholder 2"/>
          <p:cNvSpPr>
            <a:spLocks noGrp="1"/>
          </p:cNvSpPr>
          <p:nvPr>
            <p:ph type="body" idx="1"/>
          </p:nvPr>
        </p:nvSpPr>
        <p:spPr>
          <a:xfrm>
            <a:off x="685801" y="4410382"/>
            <a:ext cx="5486400" cy="3838882"/>
          </a:xfrm>
          <a:prstGeom prst="rect">
            <a:avLst/>
          </a:prstGeom>
        </p:spPr>
        <p:txBody>
          <a:bodyPr lIns="91426" tIns="45712" rIns="91426" bIns="45712"/>
          <a:lstStyle/>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14249">
              <a:defRPr/>
            </a:pPr>
            <a:r>
              <a:rPr lang="en-US" kern="1200" dirty="0">
                <a:solidFill>
                  <a:srgbClr val="000000"/>
                </a:solidFill>
                <a:effectLst/>
                <a:latin typeface="Calibri" panose="020F0502020204030204" pitchFamily="34" charset="0"/>
                <a:ea typeface="+mn-ea"/>
                <a:cs typeface="Arial" panose="020B0604020202020204" pitchFamily="34" charset="0"/>
              </a:rPr>
              <a:t>Your cup shows how you experience the world every day. The more colorful your cup is, the more diverse your experiences. There is no right or wrong with how anyone’s cup looks. But if a child of a different race or ethnicity moves into your home, you will need to think about how to support the child’s racial identity. </a:t>
            </a:r>
            <a:r>
              <a:rPr lang="en-US" dirty="0">
                <a:solidFill>
                  <a:srgbClr val="000000"/>
                </a:solidFill>
                <a:latin typeface="Calibri" panose="020F0502020204030204" pitchFamily="34" charset="0"/>
              </a:rPr>
              <a:t>D</a:t>
            </a:r>
            <a:r>
              <a:rPr lang="en-US" kern="1200" dirty="0">
                <a:solidFill>
                  <a:srgbClr val="000000"/>
                </a:solidFill>
                <a:effectLst/>
                <a:latin typeface="Calibri" panose="020F0502020204030204" pitchFamily="34" charset="0"/>
                <a:ea typeface="+mn-ea"/>
                <a:cs typeface="Arial" panose="020B0604020202020204" pitchFamily="34" charset="0"/>
              </a:rPr>
              <a:t>iversifying your family’s world is one important way to accomplish this.</a:t>
            </a:r>
          </a:p>
          <a:p>
            <a:pPr defTabSz="914249">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14249">
              <a:defRPr/>
            </a:pPr>
            <a:r>
              <a:rPr lang="en-US" b="1" kern="1200" dirty="0">
                <a:solidFill>
                  <a:srgbClr val="000000"/>
                </a:solidFill>
                <a:effectLst/>
                <a:latin typeface="Calibri" panose="020F0502020204030204" pitchFamily="34" charset="0"/>
                <a:ea typeface="+mn-ea"/>
                <a:cs typeface="Arial" panose="020B0604020202020204" pitchFamily="34" charset="0"/>
              </a:rPr>
              <a:t>ASK</a:t>
            </a:r>
            <a:endParaRPr lang="en-US" b="0" kern="1200" dirty="0">
              <a:solidFill>
                <a:srgbClr val="000000"/>
              </a:solidFill>
              <a:effectLst/>
              <a:latin typeface="Calibri" panose="020F0502020204030204" pitchFamily="34" charset="0"/>
              <a:ea typeface="+mn-ea"/>
              <a:cs typeface="Arial" panose="020B0604020202020204" pitchFamily="34" charset="0"/>
            </a:endParaRPr>
          </a:p>
          <a:p>
            <a:pPr defTabSz="914249">
              <a:defRPr/>
            </a:pPr>
            <a:r>
              <a:rPr lang="en-US" kern="1200" dirty="0">
                <a:solidFill>
                  <a:srgbClr val="000000"/>
                </a:solidFill>
                <a:effectLst/>
                <a:latin typeface="Calibri" panose="020F0502020204030204" pitchFamily="34" charset="0"/>
                <a:ea typeface="+mn-ea"/>
                <a:cs typeface="Arial" panose="020B0604020202020204" pitchFamily="34" charset="0"/>
              </a:rPr>
              <a:t>Why would it be helpful for those who parent children who are racially and culturally different from them to live around and work in diverse communities?</a:t>
            </a:r>
          </a:p>
          <a:p>
            <a:pPr defTabSz="914249">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pPr defTabSz="914249">
              <a:defRPr/>
            </a:pPr>
            <a:r>
              <a:rPr lang="en-US" kern="1200" dirty="0">
                <a:solidFill>
                  <a:srgbClr val="000000"/>
                </a:solidFill>
                <a:effectLst/>
                <a:latin typeface="Calibri" panose="020F0502020204030204" pitchFamily="34" charset="0"/>
                <a:ea typeface="+mn-ea"/>
                <a:cs typeface="Arial" panose="020B0604020202020204" pitchFamily="34" charset="0"/>
              </a:rPr>
              <a:t>Options may include:</a:t>
            </a:r>
          </a:p>
          <a:p>
            <a:pPr marL="171422" indent="-171422" defTabSz="91424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It broadens one’s perspective</a:t>
            </a:r>
          </a:p>
          <a:p>
            <a:pPr marL="171422" indent="-171422" defTabSz="91424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It creates diversity for children</a:t>
            </a:r>
          </a:p>
          <a:p>
            <a:pPr marL="171422" indent="-171422" defTabSz="91424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It creates a richer environment</a:t>
            </a:r>
          </a:p>
          <a:p>
            <a:pPr marL="171422" indent="-171422" defTabSz="91424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It allows children to see themselves reflected in others (role models, mentors, etc.)</a:t>
            </a:r>
          </a:p>
          <a:p>
            <a:pPr marL="171422" indent="-171422" defTabSz="91424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It enhances culturally humility</a:t>
            </a:r>
          </a:p>
          <a:p>
            <a:pPr marL="171422" indent="-171422" defTabSz="91424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It normalizes diversity</a:t>
            </a:r>
          </a:p>
          <a:p>
            <a:pPr marL="171422" indent="-171422" defTabSz="914249">
              <a:buFont typeface="Arial" panose="020B0604020202020204" pitchFamily="34" charset="0"/>
              <a:buChar char="•"/>
              <a:defRPr/>
            </a:pPr>
            <a:r>
              <a:rPr lang="en-US" kern="1200" dirty="0">
                <a:solidFill>
                  <a:srgbClr val="000000"/>
                </a:solidFill>
                <a:effectLst/>
                <a:latin typeface="Calibri" panose="020F0502020204030204" pitchFamily="34" charset="0"/>
                <a:ea typeface="+mn-ea"/>
                <a:cs typeface="Arial" panose="020B0604020202020204" pitchFamily="34" charset="0"/>
              </a:rPr>
              <a:t>It allows us to see our blind spots</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Now that you have looked at the diversity in your own world, think about the diversity in the lives of the children and families with whom you will interact when a child is placed in your home. Consider how much your own universe helps you to understand diversity and whether or not you want to learn more. </a:t>
            </a:r>
          </a:p>
          <a:p>
            <a:r>
              <a:rPr lang="en-US" b="1" kern="1200" dirty="0">
                <a:solidFill>
                  <a:srgbClr val="000000"/>
                </a:solidFill>
                <a:effectLst/>
                <a:latin typeface="Calibri" panose="020F0502020204030204" pitchFamily="34" charset="0"/>
                <a:ea typeface="+mn-ea"/>
                <a:cs typeface="Arial" panose="020B0604020202020204" pitchFamily="34" charset="0"/>
              </a:rPr>
              <a:t> </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 encourage parents to really consider how their</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family’s communities and social worlds may be affirming or may be uncomfortable, or even hostile, particularly around race and ethnicity</a:t>
            </a:r>
            <a:r>
              <a:rPr lang="en-US" dirty="0">
                <a:solidFill>
                  <a:srgbClr val="000000"/>
                </a:solidFill>
                <a:latin typeface="Calibri" panose="020F0502020204030204" pitchFamily="34" charset="0"/>
              </a:rPr>
              <a:t> of the child.</a:t>
            </a:r>
            <a:r>
              <a:rPr lang="en-US" kern="1200" dirty="0">
                <a:solidFill>
                  <a:srgbClr val="000000"/>
                </a:solidFill>
                <a:effectLst/>
                <a:latin typeface="Calibri" panose="020F0502020204030204" pitchFamily="34" charset="0"/>
                <a:ea typeface="+mn-ea"/>
                <a:cs typeface="Arial" panose="020B0604020202020204" pitchFamily="34" charset="0"/>
              </a:rPr>
              <a:t> Think about who you invite into your home. Do those close to you reflect the race, ethnicity, or culture of the children you plan to foster or adopt or can you consider adding more diversity to your social circle? </a:t>
            </a:r>
            <a:r>
              <a:rPr lang="en-US" b="0" kern="1200" dirty="0">
                <a:solidFill>
                  <a:srgbClr val="000000"/>
                </a:solidFill>
                <a:effectLst/>
                <a:latin typeface="Calibri" panose="020F0502020204030204" pitchFamily="34" charset="0"/>
                <a:ea typeface="+mn-ea"/>
                <a:cs typeface="Arial" panose="020B0604020202020204" pitchFamily="34" charset="0"/>
              </a:rPr>
              <a:t>Let’s remember that </a:t>
            </a:r>
            <a:r>
              <a:rPr lang="en-US" b="1" kern="1200" dirty="0">
                <a:solidFill>
                  <a:srgbClr val="000000"/>
                </a:solidFill>
                <a:effectLst/>
                <a:latin typeface="Calibri" panose="020F0502020204030204" pitchFamily="34" charset="0"/>
                <a:ea typeface="+mn-ea"/>
                <a:cs typeface="Arial" panose="020B0604020202020204" pitchFamily="34" charset="0"/>
              </a:rPr>
              <a:t>appreciation for diversity and other world views </a:t>
            </a:r>
            <a:r>
              <a:rPr lang="en-US" b="0" kern="1200" dirty="0">
                <a:solidFill>
                  <a:srgbClr val="000000"/>
                </a:solidFill>
                <a:effectLst/>
                <a:latin typeface="Calibri" panose="020F0502020204030204" pitchFamily="34" charset="0"/>
                <a:ea typeface="+mn-ea"/>
                <a:cs typeface="Arial" panose="020B0604020202020204" pitchFamily="34" charset="0"/>
              </a:rPr>
              <a:t>has been identified as an important characteristic of successful foster and adoptive homes. That is especially true for racially and culturally diverse families.</a:t>
            </a:r>
          </a:p>
          <a:p>
            <a:endParaRPr lang="en-US" b="0" kern="1200" dirty="0">
              <a:solidFill>
                <a:srgbClr val="000000"/>
              </a:solidFill>
              <a:effectLst/>
              <a:latin typeface="Calibri" panose="020F0502020204030204" pitchFamily="34" charset="0"/>
              <a:ea typeface="+mn-ea"/>
              <a:cs typeface="Arial" panose="020B0604020202020204" pitchFamily="34" charset="0"/>
            </a:endParaRPr>
          </a:p>
          <a:p>
            <a:r>
              <a:rPr lang="en-US" dirty="0">
                <a:solidFill>
                  <a:srgbClr val="000000"/>
                </a:solidFill>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3B90169C-AFAA-4B3F-91CC-5EC03E22AE25}" type="slidenum">
              <a:rPr lang="en-US" smtClean="0"/>
              <a:pPr/>
              <a:t>30</a:t>
            </a:fld>
            <a:endParaRPr lang="en-US" dirty="0"/>
          </a:p>
        </p:txBody>
      </p:sp>
    </p:spTree>
    <p:extLst>
      <p:ext uri="{BB962C8B-B14F-4D97-AF65-F5344CB8AC3E}">
        <p14:creationId xmlns:p14="http://schemas.microsoft.com/office/powerpoint/2010/main" val="3144154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3696712"/>
          </a:xfrm>
          <a:prstGeom prst="rect">
            <a:avLst/>
          </a:prstGeom>
        </p:spPr>
        <p:txBody>
          <a:bodyPr lIns="91426" tIns="45712" rIns="91426" bIns="45712"/>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b="0" i="0" kern="1200" dirty="0">
                <a:solidFill>
                  <a:srgbClr val="000000"/>
                </a:solidFill>
                <a:effectLst/>
                <a:latin typeface="Calibri" panose="020F0502020204030204" pitchFamily="34" charset="0"/>
                <a:ea typeface="+mn-ea"/>
                <a:cs typeface="Arial" panose="020B0604020202020204" pitchFamily="34" charset="0"/>
              </a:rPr>
              <a:t>Allow 15 minutes for this section.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pPr defTabSz="914249">
              <a:defRPr/>
            </a:pPr>
            <a:r>
              <a:rPr lang="en-US" b="0" i="0" kern="1200" dirty="0">
                <a:solidFill>
                  <a:srgbClr val="000000"/>
                </a:solidFill>
                <a:effectLst/>
                <a:latin typeface="Calibri" panose="020F0502020204030204" pitchFamily="34" charset="0"/>
                <a:ea typeface="+mn-ea"/>
                <a:cs typeface="Arial" panose="020B0604020202020204" pitchFamily="34" charset="0"/>
              </a:rPr>
              <a:t>Put simply, the main goal for parents who are fostering or adopting is to raise a child to be healthy and to feel whole. When parenting in racially and culturally diverse families, there are additional parenting tasks to meet that goal.</a:t>
            </a:r>
          </a:p>
          <a:p>
            <a:endParaRPr lang="en-US" b="0" i="0" kern="1200" dirty="0">
              <a:solidFill>
                <a:srgbClr val="000000"/>
              </a:solidFill>
              <a:effectLst/>
              <a:latin typeface="Calibri" panose="020F0502020204030204" pitchFamily="34" charset="0"/>
              <a:ea typeface="+mn-ea"/>
              <a:cs typeface="Calibri" panose="020F0502020204030204" pitchFamily="34" charset="0"/>
            </a:endParaRPr>
          </a:p>
          <a:p>
            <a:r>
              <a:rPr lang="en-US" b="0" i="0" kern="1200" dirty="0">
                <a:solidFill>
                  <a:srgbClr val="000000"/>
                </a:solidFill>
                <a:effectLst/>
                <a:latin typeface="Calibri" panose="020F0502020204030204" pitchFamily="34" charset="0"/>
                <a:ea typeface="+mn-ea"/>
                <a:cs typeface="Calibri" panose="020F0502020204030204" pitchFamily="34" charset="0"/>
              </a:rPr>
              <a:t>Remember the situation we talked about earlier with the family who went into a restaurant and the child was the only person of color? Think about what you might do if you were the parent in that situation. What might you need to do or be willing to change in your world to avoid situations like that? </a:t>
            </a:r>
            <a:r>
              <a:rPr lang="en-US" b="0" i="0" kern="1200" dirty="0">
                <a:solidFill>
                  <a:srgbClr val="000000"/>
                </a:solidFill>
                <a:effectLst/>
                <a:latin typeface="Calibri" panose="020F0502020204030204" pitchFamily="34" charset="0"/>
                <a:ea typeface="+mn-ea"/>
                <a:cs typeface="Arial" panose="020B0604020202020204" pitchFamily="34" charset="0"/>
              </a:rPr>
              <a:t>For example, would you change where you eat, shop or take vacations? </a:t>
            </a:r>
          </a:p>
          <a:p>
            <a:endParaRPr lang="en-US" b="0" i="0" kern="1200" dirty="0">
              <a:solidFill>
                <a:srgbClr val="000000"/>
              </a:solidFill>
              <a:effectLst/>
              <a:latin typeface="Calibri" panose="020F0502020204030204" pitchFamily="34" charset="0"/>
              <a:ea typeface="+mn-ea"/>
              <a:cs typeface="Arial" panose="020B0604020202020204" pitchFamily="34" charset="0"/>
            </a:endParaRPr>
          </a:p>
          <a:p>
            <a:r>
              <a:rPr lang="en-US" b="0" i="0" kern="1200" dirty="0">
                <a:solidFill>
                  <a:srgbClr val="000000"/>
                </a:solidFill>
                <a:effectLst/>
                <a:latin typeface="Calibri" panose="020F0502020204030204" pitchFamily="34" charset="0"/>
                <a:ea typeface="+mn-ea"/>
                <a:cs typeface="Arial" panose="020B0604020202020204" pitchFamily="34" charset="0"/>
              </a:rPr>
              <a:t>These daily choices matter. We’re now going to spend some time thinking about choices that can help children in racially and culturally diverse families feel healthy and whole.</a:t>
            </a:r>
          </a:p>
        </p:txBody>
      </p:sp>
      <p:sp>
        <p:nvSpPr>
          <p:cNvPr id="4" name="Slide Number Placeholder 3"/>
          <p:cNvSpPr>
            <a:spLocks noGrp="1"/>
          </p:cNvSpPr>
          <p:nvPr>
            <p:ph type="sldNum" sz="quarter" idx="5"/>
          </p:nvPr>
        </p:nvSpPr>
        <p:spPr/>
        <p:txBody>
          <a:bodyPr/>
          <a:lstStyle/>
          <a:p>
            <a:fld id="{3B90169C-AFAA-4B3F-91CC-5EC03E22AE25}" type="slidenum">
              <a:rPr lang="en-US" smtClean="0"/>
              <a:pPr/>
              <a:t>31</a:t>
            </a:fld>
            <a:endParaRPr lang="en-US" dirty="0"/>
          </a:p>
        </p:txBody>
      </p:sp>
    </p:spTree>
    <p:extLst>
      <p:ext uri="{BB962C8B-B14F-4D97-AF65-F5344CB8AC3E}">
        <p14:creationId xmlns:p14="http://schemas.microsoft.com/office/powerpoint/2010/main" val="1074192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556971"/>
          </a:xfrm>
          <a:prstGeom prst="rect">
            <a:avLst/>
          </a:prstGeom>
        </p:spPr>
        <p:txBody>
          <a:bodyPr lIns="91426" tIns="45712" rIns="91426" bIns="45712"/>
          <a:lstStyle/>
          <a:p>
            <a:r>
              <a:rPr lang="en-US" b="1" dirty="0">
                <a:latin typeface="+mn-lt"/>
              </a:rPr>
              <a:t>PARAPHRASE</a:t>
            </a:r>
          </a:p>
          <a:p>
            <a:r>
              <a:rPr lang="en-US" dirty="0">
                <a:latin typeface="+mn-lt"/>
              </a:rPr>
              <a:t>We are now going to listen to some audio clips from a webinar done in 2020 by Spaulding for Children called, “Transracial Adoption and Black Lives Matter Movement”.  You will hear three clips from adults who were all adopted into racially and culturally diverse families when they were young children. Their parents are all white. Marcus is African American. April and Alexis are both bi-racial, African American and white. Their life-long experiences will help to guide our discussion on daily choices you can take to effectively parent children of diverse backgrounds. </a:t>
            </a:r>
          </a:p>
          <a:p>
            <a:endParaRPr lang="en-US" dirty="0">
              <a:latin typeface="+mn-lt"/>
            </a:endParaRPr>
          </a:p>
          <a:p>
            <a:r>
              <a:rPr lang="en-US" b="0" i="0" dirty="0">
                <a:latin typeface="+mn-lt"/>
              </a:rPr>
              <a:t>As you hear their stories, I’d like you to especially listen for what it sounds like they needed when they were children. Take out a piece of paper to jot those things down as you hear them, and we’ll discuss them after we listen. </a:t>
            </a:r>
            <a:endParaRPr lang="en-US" dirty="0">
              <a:latin typeface="+mn-lt"/>
            </a:endParaRPr>
          </a:p>
          <a:p>
            <a:endParaRPr lang="en-US" b="1" i="1" dirty="0">
              <a:latin typeface="+mn-lt"/>
              <a:ea typeface="Times New Roman" panose="02020603050405020304" pitchFamily="18" charset="0"/>
              <a:cs typeface="Calibri" panose="020F0502020204030204" pitchFamily="34" charset="0"/>
            </a:endParaRPr>
          </a:p>
          <a:p>
            <a:endParaRPr lang="en-US" b="1" dirty="0"/>
          </a:p>
          <a:p>
            <a:endParaRPr lang="en-US" b="0"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32</a:t>
            </a:fld>
            <a:endParaRPr lang="en-US" dirty="0"/>
          </a:p>
        </p:txBody>
      </p:sp>
    </p:spTree>
    <p:extLst>
      <p:ext uri="{BB962C8B-B14F-4D97-AF65-F5344CB8AC3E}">
        <p14:creationId xmlns:p14="http://schemas.microsoft.com/office/powerpoint/2010/main" val="3402780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613" y="4518025"/>
            <a:ext cx="5683251" cy="3697288"/>
          </a:xfrm>
          <a:prstGeom prst="rect">
            <a:avLst/>
          </a:prstGeom>
        </p:spPr>
        <p:txBody>
          <a:bodyPr lIns="91426" tIns="45712" rIns="91426" bIns="45712"/>
          <a:lstStyle/>
          <a:p>
            <a:r>
              <a:rPr lang="en-US" b="1" dirty="0"/>
              <a:t>DO</a:t>
            </a:r>
          </a:p>
          <a:p>
            <a:r>
              <a:rPr lang="en-US" dirty="0">
                <a:latin typeface="+mn-lt"/>
              </a:rPr>
              <a:t>Play audio podcast clip </a:t>
            </a:r>
            <a:r>
              <a:rPr lang="en-US" i="1" dirty="0">
                <a:latin typeface="+mn-lt"/>
              </a:rPr>
              <a:t>Transracial Adoption and the Black Lives Matter Movement </a:t>
            </a:r>
            <a:r>
              <a:rPr lang="en-US" dirty="0">
                <a:latin typeface="+mn-lt"/>
              </a:rPr>
              <a:t>that begins with a clip from April Dinwoodie. The podcast can be found on CapLEARN or the NTDC website. April’s clip is approx. one-minute, total run time of 3 clips together is approx. 4 minutes. </a:t>
            </a:r>
          </a:p>
          <a:p>
            <a:endParaRPr lang="en-US" dirty="0">
              <a:latin typeface="+mn-lt"/>
            </a:endParaRPr>
          </a:p>
          <a:p>
            <a:r>
              <a:rPr lang="en-US" dirty="0">
                <a:latin typeface="+mn-lt"/>
              </a:rPr>
              <a:t>Pause the audio podcast after April’s clip to advance to the next slide.</a:t>
            </a:r>
          </a:p>
          <a:p>
            <a:endParaRPr lang="en-US" dirty="0">
              <a:latin typeface="+mn-lt"/>
            </a:endParaRPr>
          </a:p>
          <a:p>
            <a:r>
              <a:rPr lang="en-US" b="1" dirty="0">
                <a:latin typeface="+mn-lt"/>
              </a:rPr>
              <a:t>April Dinwoodie</a:t>
            </a:r>
            <a:endParaRPr lang="en-US" dirty="0">
              <a:latin typeface="+mn-lt"/>
            </a:endParaRPr>
          </a:p>
          <a:p>
            <a:r>
              <a:rPr lang="en-US" dirty="0">
                <a:latin typeface="+mn-lt"/>
              </a:rPr>
              <a:t>April is a Black-Bi-racial/transracially-adopted person, nationally recognized thought leader on non-traditional and multiracial families, and a race and culture competency coach.  After years of corporate communications work, April pivoted to non-profits, spending several years as the Chief Executive of the Donaldson Adoption Institute, a research, education, and advocacy organization. </a:t>
            </a:r>
          </a:p>
          <a:p>
            <a:pPr defTabSz="914249">
              <a:defRPr/>
            </a:pPr>
            <a:endParaRPr lang="en-US" b="1" i="1" dirty="0">
              <a:latin typeface="+mn-lt"/>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33</a:t>
            </a:fld>
            <a:endParaRPr lang="en-US" dirty="0"/>
          </a:p>
        </p:txBody>
      </p:sp>
    </p:spTree>
    <p:extLst>
      <p:ext uri="{BB962C8B-B14F-4D97-AF65-F5344CB8AC3E}">
        <p14:creationId xmlns:p14="http://schemas.microsoft.com/office/powerpoint/2010/main" val="246784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613" y="4518025"/>
            <a:ext cx="5683251" cy="3697288"/>
          </a:xfrm>
          <a:prstGeom prst="rect">
            <a:avLst/>
          </a:prstGeom>
        </p:spPr>
        <p:txBody>
          <a:bodyPr lIns="91426" tIns="45712" rIns="91426" bIns="45712"/>
          <a:lstStyle/>
          <a:p>
            <a:r>
              <a:rPr lang="en-US" b="1" dirty="0">
                <a:latin typeface="Calibri" panose="020F0502020204030204" pitchFamily="34" charset="0"/>
                <a:cs typeface="Calibri" panose="020F0502020204030204" pitchFamily="34" charset="0"/>
              </a:rPr>
              <a:t>DO</a:t>
            </a:r>
          </a:p>
          <a:p>
            <a:r>
              <a:rPr lang="en-US" dirty="0">
                <a:latin typeface="Calibri" panose="020F0502020204030204" pitchFamily="34" charset="0"/>
                <a:cs typeface="Calibri" panose="020F0502020204030204" pitchFamily="34" charset="0"/>
              </a:rPr>
              <a:t>Continue playing the podcast with the clip from Marcus. Marcus’s clip is approx. 1.5 minutes, total run time of 3 clips together is approx. 4 minutes.</a:t>
            </a:r>
          </a:p>
          <a:p>
            <a:endParaRPr lang="en-US" dirty="0">
              <a:latin typeface="Calibri" panose="020F0502020204030204" pitchFamily="34" charset="0"/>
              <a:cs typeface="Calibri" panose="020F0502020204030204" pitchFamily="34" charset="0"/>
            </a:endParaRPr>
          </a:p>
          <a:p>
            <a:pPr defTabSz="914249">
              <a:defRPr/>
            </a:pPr>
            <a:r>
              <a:rPr lang="en-US" dirty="0">
                <a:latin typeface="Calibri" panose="020F0502020204030204" pitchFamily="34" charset="0"/>
                <a:cs typeface="Calibri" panose="020F0502020204030204" pitchFamily="34" charset="0"/>
              </a:rPr>
              <a:t>Pause the podcast after Marcus’s clip to advance to the next slide.</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Marcus Schmidt</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Mr. Schmidt, originally born in Silver Springs, MD, was adopted by a family in California where he primarily grew up before relocating to the East coast for college. After college, Marcus reconnected with his biological family and found his experience valuable in helping younger adoptees process their experiences.</a:t>
            </a:r>
          </a:p>
          <a:p>
            <a:endParaRPr lang="en-US" b="1"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34</a:t>
            </a:fld>
            <a:endParaRPr lang="en-US" dirty="0"/>
          </a:p>
        </p:txBody>
      </p:sp>
    </p:spTree>
    <p:extLst>
      <p:ext uri="{BB962C8B-B14F-4D97-AF65-F5344CB8AC3E}">
        <p14:creationId xmlns:p14="http://schemas.microsoft.com/office/powerpoint/2010/main" val="1356745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613" y="4518025"/>
            <a:ext cx="5683251" cy="3697288"/>
          </a:xfrm>
          <a:prstGeom prst="rect">
            <a:avLst/>
          </a:prstGeom>
        </p:spPr>
        <p:txBody>
          <a:bodyPr lIns="91426" tIns="45712" rIns="91426" bIns="45712"/>
          <a:lstStyle/>
          <a:p>
            <a:r>
              <a:rPr lang="en-US" b="1" dirty="0"/>
              <a:t>DO</a:t>
            </a:r>
          </a:p>
          <a:p>
            <a:r>
              <a:rPr lang="en-US" dirty="0">
                <a:latin typeface="Calibri" panose="020F0502020204030204" pitchFamily="34" charset="0"/>
                <a:cs typeface="Calibri" panose="020F0502020204030204" pitchFamily="34" charset="0"/>
              </a:rPr>
              <a:t>Continue playing the podcast with the clip that features Alexis. Alexis’s clip is approx. one-minute, total run time of 3 clips together is approx. 4 minutes.</a:t>
            </a:r>
          </a:p>
          <a:p>
            <a:endParaRPr lang="en-US" b="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Alexis Oberdorfer</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Alexis was adopted by a white family as a young child, and is now a parent of three children, two of whom are adopted. She has worked in child welfare for over 25 years.  She joined Children’s Home in 2008 and now serves as the President of Children’s Home and as an Associate Vice President of Adoption for Lutheran Social Services of Minnesota where she oversees their adoption programs and brings deep leadership experience.  </a:t>
            </a:r>
          </a:p>
          <a:p>
            <a:r>
              <a:rPr lang="en-US" b="1"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B90169C-AFAA-4B3F-91CC-5EC03E22AE25}" type="slidenum">
              <a:rPr lang="en-US" smtClean="0"/>
              <a:pPr/>
              <a:t>35</a:t>
            </a:fld>
            <a:endParaRPr lang="en-US" dirty="0"/>
          </a:p>
        </p:txBody>
      </p:sp>
    </p:spTree>
    <p:extLst>
      <p:ext uri="{BB962C8B-B14F-4D97-AF65-F5344CB8AC3E}">
        <p14:creationId xmlns:p14="http://schemas.microsoft.com/office/powerpoint/2010/main" val="397272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113733"/>
          </a:xfrm>
          <a:prstGeom prst="rect">
            <a:avLst/>
          </a:prstGeom>
        </p:spPr>
        <p:txBody>
          <a:bodyPr lIns="91426" tIns="45712" rIns="91426" bIns="45712"/>
          <a:lstStyle/>
          <a:p>
            <a:r>
              <a:rPr lang="en-US" b="1" dirty="0">
                <a:latin typeface="Calibri" panose="020F0502020204030204" pitchFamily="34" charset="0"/>
                <a:cs typeface="Calibri" panose="020F0502020204030204" pitchFamily="34" charset="0"/>
              </a:rPr>
              <a:t>PARAPHRASE</a:t>
            </a:r>
          </a:p>
          <a:p>
            <a:r>
              <a:rPr lang="en-US" b="0" dirty="0">
                <a:latin typeface="+mn-lt"/>
              </a:rPr>
              <a:t>These speakers have a lot to share, and you can find the full podcast in our resources. Their experience growing up in racially and culturally diverse families can teach us so much, both in what was helpful that their parents did and what they needed more of when they were children.</a:t>
            </a:r>
          </a:p>
          <a:p>
            <a:endParaRPr lang="en-US" b="1" dirty="0">
              <a:latin typeface="+mn-lt"/>
            </a:endParaRPr>
          </a:p>
          <a:p>
            <a:r>
              <a:rPr lang="en-US" b="1" dirty="0">
                <a:latin typeface="+mn-lt"/>
              </a:rPr>
              <a:t>ASK</a:t>
            </a:r>
          </a:p>
          <a:p>
            <a:r>
              <a:rPr lang="en-US" dirty="0">
                <a:latin typeface="+mn-lt"/>
              </a:rPr>
              <a:t>What kinds of things did you hear they needed when they were growing up/what kinds of things did you jot down?</a:t>
            </a:r>
          </a:p>
          <a:p>
            <a:endParaRPr lang="en-US" dirty="0">
              <a:latin typeface="+mn-lt"/>
            </a:endParaRPr>
          </a:p>
          <a:p>
            <a:r>
              <a:rPr lang="en-US" dirty="0">
                <a:latin typeface="+mn-lt"/>
              </a:rPr>
              <a:t>Reinforce responses like:</a:t>
            </a:r>
          </a:p>
          <a:p>
            <a:pPr marL="171422" indent="-171422" defTabSz="914249">
              <a:buFont typeface="Arial" panose="020B0604020202020204" pitchFamily="34" charset="0"/>
              <a:buChar char="•"/>
              <a:defRPr/>
            </a:pPr>
            <a:r>
              <a:rPr lang="en-US" b="0" i="0" dirty="0">
                <a:effectLst/>
                <a:latin typeface="+mn-lt"/>
                <a:ea typeface="Times New Roman" panose="02020603050405020304" pitchFamily="18" charset="0"/>
                <a:cs typeface="Calibri" panose="020F0502020204030204" pitchFamily="34" charset="0"/>
              </a:rPr>
              <a:t>Parents need skill, not just will</a:t>
            </a:r>
            <a:endParaRPr lang="en-US" b="0" i="0" dirty="0">
              <a:effectLst/>
              <a:latin typeface="+mn-lt"/>
              <a:ea typeface="Times New Roman" panose="02020603050405020304" pitchFamily="18" charset="0"/>
              <a:cs typeface="Arial" panose="020B0604020202020204" pitchFamily="34" charset="0"/>
            </a:endParaRPr>
          </a:p>
          <a:p>
            <a:pPr marL="171422" indent="-171422">
              <a:buFont typeface="Arial" panose="020B0604020202020204" pitchFamily="34" charset="0"/>
              <a:buChar char="•"/>
            </a:pPr>
            <a:r>
              <a:rPr lang="en-US" dirty="0">
                <a:latin typeface="+mn-lt"/>
              </a:rPr>
              <a:t>Parents need to make efforts with consistency, over time, this is not a one and done </a:t>
            </a:r>
          </a:p>
          <a:p>
            <a:pPr marL="171422" indent="-171422">
              <a:buFont typeface="Arial" panose="020B0604020202020204" pitchFamily="34" charset="0"/>
              <a:buChar char="•"/>
            </a:pPr>
            <a:r>
              <a:rPr lang="en-US" dirty="0">
                <a:effectLst/>
                <a:latin typeface="+mn-lt"/>
                <a:ea typeface="Times New Roman" panose="02020603050405020304" pitchFamily="18" charset="0"/>
              </a:rPr>
              <a:t>Children benefit greatly by being regularly exposed to people that look and sound like them, especially role models </a:t>
            </a:r>
          </a:p>
          <a:p>
            <a:pPr marL="171422" indent="-171422">
              <a:buFont typeface="Arial" panose="020B0604020202020204" pitchFamily="34" charset="0"/>
              <a:buChar char="•"/>
            </a:pPr>
            <a:r>
              <a:rPr lang="en-US" b="0" i="0" dirty="0">
                <a:effectLst/>
                <a:latin typeface="+mn-lt"/>
                <a:ea typeface="Times New Roman" panose="02020603050405020304" pitchFamily="18" charset="0"/>
                <a:cs typeface="Calibri" panose="020F0502020204030204" pitchFamily="34" charset="0"/>
              </a:rPr>
              <a:t>Parents will not be able to provide all that a child of a different race or culture needs on their own</a:t>
            </a:r>
          </a:p>
          <a:p>
            <a:pPr marL="171422" indent="-171422">
              <a:buFont typeface="Arial" panose="020B0604020202020204" pitchFamily="34" charset="0"/>
              <a:buChar char="•"/>
            </a:pPr>
            <a:r>
              <a:rPr lang="en-US" b="0" i="0" dirty="0">
                <a:effectLst/>
                <a:latin typeface="+mn-lt"/>
                <a:ea typeface="Times New Roman" panose="02020603050405020304" pitchFamily="18" charset="0"/>
                <a:cs typeface="Calibri" panose="020F0502020204030204" pitchFamily="34" charset="0"/>
              </a:rPr>
              <a:t>Who and what children are surrounded with matters</a:t>
            </a:r>
          </a:p>
          <a:p>
            <a:pPr marL="171422" indent="-171422">
              <a:buFont typeface="Arial" panose="020B0604020202020204" pitchFamily="34" charset="0"/>
              <a:buChar char="•"/>
            </a:pPr>
            <a:r>
              <a:rPr lang="en-US" b="0" i="0" dirty="0">
                <a:effectLst/>
                <a:latin typeface="+mn-lt"/>
                <a:ea typeface="Times New Roman" panose="02020603050405020304" pitchFamily="18" charset="0"/>
                <a:cs typeface="Calibri" panose="020F0502020204030204" pitchFamily="34" charset="0"/>
              </a:rPr>
              <a:t>Using a color-blind approach will not be helpful to children-talking about race and culture shows parents understand their child’s experiences and needs</a:t>
            </a:r>
          </a:p>
          <a:p>
            <a:endParaRPr lang="en-US" b="0" i="0" dirty="0">
              <a:effectLst/>
              <a:latin typeface="+mn-lt"/>
              <a:ea typeface="Times New Roman" panose="02020603050405020304" pitchFamily="18" charset="0"/>
              <a:cs typeface="Arial" panose="020B0604020202020204" pitchFamily="34" charset="0"/>
            </a:endParaRPr>
          </a:p>
          <a:p>
            <a:r>
              <a:rPr lang="en-US" b="1" i="0" dirty="0">
                <a:effectLst/>
                <a:latin typeface="+mn-lt"/>
                <a:ea typeface="Times New Roman" panose="02020603050405020304" pitchFamily="18" charset="0"/>
                <a:cs typeface="Calibri" panose="020F0502020204030204" pitchFamily="34" charset="0"/>
              </a:rPr>
              <a:t>PARAPHRASE</a:t>
            </a:r>
          </a:p>
          <a:p>
            <a:r>
              <a:rPr lang="en-US" b="0" i="0" dirty="0">
                <a:effectLst/>
                <a:latin typeface="+mn-lt"/>
                <a:ea typeface="Times New Roman" panose="02020603050405020304" pitchFamily="18" charset="0"/>
                <a:cs typeface="Calibri" panose="020F0502020204030204" pitchFamily="34" charset="0"/>
              </a:rPr>
              <a:t>As you listened, I’m wondering if anyone was thinking that </a:t>
            </a:r>
            <a:r>
              <a:rPr lang="en-US" b="0" i="0" strike="noStrike" kern="1200" dirty="0">
                <a:solidFill>
                  <a:srgbClr val="000000"/>
                </a:solidFill>
                <a:effectLst/>
                <a:latin typeface="+mn-lt"/>
                <a:ea typeface="+mn-ea"/>
                <a:cs typeface="Arial" panose="020B0604020202020204" pitchFamily="34" charset="0"/>
              </a:rPr>
              <a:t>parents who foster or adopt children in racially and culturally diverse families may not have the experience to teach the child all they need to know? That’s ok, you do not need to have all the answers. </a:t>
            </a:r>
            <a:r>
              <a:rPr lang="en-US" b="0" i="0" dirty="0">
                <a:effectLst/>
                <a:latin typeface="+mn-lt"/>
                <a:ea typeface="Times New Roman" panose="02020603050405020304" pitchFamily="18" charset="0"/>
                <a:cs typeface="Calibri" panose="020F0502020204030204" pitchFamily="34" charset="0"/>
              </a:rPr>
              <a:t>Children can also learn from others who do have the experience and/or are of the same race or culture if the child can spend time enough time with them. Know that being with others that are like the child also can </a:t>
            </a:r>
            <a:r>
              <a:rPr lang="en-US" dirty="0">
                <a:effectLst/>
                <a:latin typeface="+mn-lt"/>
                <a:ea typeface="Times New Roman" panose="02020603050405020304" pitchFamily="18" charset="0"/>
                <a:cs typeface="Calibri" panose="020F0502020204030204" pitchFamily="34" charset="0"/>
              </a:rPr>
              <a:t>reduce a sense of feeling different and isolated or alone.</a:t>
            </a:r>
            <a:endParaRPr lang="en-US" i="1" strike="noStrike" dirty="0">
              <a:latin typeface="+mn-lt"/>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36</a:t>
            </a:fld>
            <a:endParaRPr lang="en-US" dirty="0"/>
          </a:p>
        </p:txBody>
      </p:sp>
    </p:spTree>
    <p:extLst>
      <p:ext uri="{BB962C8B-B14F-4D97-AF65-F5344CB8AC3E}">
        <p14:creationId xmlns:p14="http://schemas.microsoft.com/office/powerpoint/2010/main" val="2551364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4"/>
            <a:ext cx="5681980" cy="4223151"/>
          </a:xfrm>
          <a:prstGeom prst="rect">
            <a:avLst/>
          </a:prstGeom>
        </p:spPr>
        <p:txBody>
          <a:bodyPr lIns="91426" tIns="45712" rIns="91426" bIns="45712">
            <a:noAutofit/>
          </a:bodyPr>
          <a:lstStyle/>
          <a:p>
            <a:pPr marL="274276" defTabSz="914249">
              <a:lnSpc>
                <a:spcPct val="107000"/>
              </a:lnSpc>
              <a:defRPr/>
            </a:pPr>
            <a:r>
              <a:rPr lang="en-US" b="1" u="none" kern="1200" dirty="0">
                <a:solidFill>
                  <a:srgbClr val="000000"/>
                </a:solidFill>
                <a:effectLst/>
                <a:latin typeface="+mn-lt"/>
                <a:ea typeface="+mn-ea"/>
                <a:cs typeface="Arial" panose="020B0604020202020204" pitchFamily="34" charset="0"/>
              </a:rPr>
              <a:t>FACILITATOR’S NOTE</a:t>
            </a:r>
          </a:p>
          <a:p>
            <a:pPr marL="274276" defTabSz="914249">
              <a:lnSpc>
                <a:spcPct val="107000"/>
              </a:lnSpc>
              <a:defRPr/>
            </a:pPr>
            <a:r>
              <a:rPr lang="en-US" dirty="0">
                <a:solidFill>
                  <a:prstClr val="black"/>
                </a:solidFill>
                <a:latin typeface="+mn-lt"/>
                <a:ea typeface="Times New Roman" panose="02020603050405020304" pitchFamily="18" charset="0"/>
                <a:cs typeface="Calibri" panose="020F0502020204030204" pitchFamily="34" charset="0"/>
              </a:rPr>
              <a:t>You will use</a:t>
            </a:r>
            <a:r>
              <a:rPr lang="en-US" u="sng" dirty="0">
                <a:solidFill>
                  <a:prstClr val="black"/>
                </a:solidFill>
                <a:latin typeface="+mn-lt"/>
                <a:ea typeface="Times New Roman" panose="02020603050405020304" pitchFamily="18" charset="0"/>
                <a:cs typeface="Calibri" panose="020F0502020204030204" pitchFamily="34" charset="0"/>
              </a:rPr>
              <a:t> Handout #2: Recommendations for Parenting in Racially and Culturally Diverse Families </a:t>
            </a:r>
            <a:r>
              <a:rPr lang="en-US" dirty="0">
                <a:solidFill>
                  <a:prstClr val="black"/>
                </a:solidFill>
                <a:latin typeface="+mn-lt"/>
                <a:ea typeface="Times New Roman" panose="02020603050405020304" pitchFamily="18" charset="0"/>
                <a:cs typeface="Calibri" panose="020F0502020204030204" pitchFamily="34" charset="0"/>
              </a:rPr>
              <a:t>that lists things you can do on a regular basis.</a:t>
            </a:r>
          </a:p>
          <a:p>
            <a:pPr marL="274276" defTabSz="914249">
              <a:lnSpc>
                <a:spcPct val="107000"/>
              </a:lnSpc>
              <a:defRPr/>
            </a:pPr>
            <a:endParaRPr lang="en-US" b="1" dirty="0">
              <a:solidFill>
                <a:prstClr val="black"/>
              </a:solidFill>
              <a:latin typeface="+mn-lt"/>
              <a:ea typeface="Times New Roman" panose="02020603050405020304" pitchFamily="18" charset="0"/>
              <a:cs typeface="Calibri" panose="020F0502020204030204" pitchFamily="34" charset="0"/>
            </a:endParaRPr>
          </a:p>
          <a:p>
            <a:pPr marL="274276" defTabSz="914249">
              <a:lnSpc>
                <a:spcPct val="107000"/>
              </a:lnSpc>
              <a:defRPr/>
            </a:pPr>
            <a:r>
              <a:rPr lang="en-US" b="1" dirty="0">
                <a:solidFill>
                  <a:prstClr val="black"/>
                </a:solidFill>
                <a:latin typeface="+mn-lt"/>
                <a:ea typeface="Times New Roman" panose="02020603050405020304" pitchFamily="18" charset="0"/>
                <a:cs typeface="Calibri" panose="020F0502020204030204" pitchFamily="34" charset="0"/>
              </a:rPr>
              <a:t>DO</a:t>
            </a:r>
          </a:p>
          <a:p>
            <a:pPr marL="274276" defTabSz="914249">
              <a:lnSpc>
                <a:spcPct val="107000"/>
              </a:lnSpc>
              <a:defRPr/>
            </a:pPr>
            <a:r>
              <a:rPr lang="en-US" dirty="0">
                <a:solidFill>
                  <a:prstClr val="black"/>
                </a:solidFill>
                <a:latin typeface="+mn-lt"/>
                <a:ea typeface="Times New Roman" panose="02020603050405020304" pitchFamily="18" charset="0"/>
                <a:cs typeface="Calibri" panose="020F0502020204030204" pitchFamily="34" charset="0"/>
              </a:rPr>
              <a:t>Invite participants to take a moment to look over the handout or go around the room with one or more volunteers reading if you have time. </a:t>
            </a:r>
          </a:p>
          <a:p>
            <a:pPr marL="274276" defTabSz="914249">
              <a:lnSpc>
                <a:spcPct val="107000"/>
              </a:lnSpc>
              <a:defRPr/>
            </a:pPr>
            <a:endParaRPr lang="en-US" b="1" dirty="0">
              <a:solidFill>
                <a:prstClr val="black"/>
              </a:solidFill>
              <a:latin typeface="+mn-lt"/>
              <a:ea typeface="Times New Roman" panose="02020603050405020304" pitchFamily="18" charset="0"/>
              <a:cs typeface="Calibri" panose="020F0502020204030204" pitchFamily="34" charset="0"/>
            </a:endParaRPr>
          </a:p>
          <a:p>
            <a:pPr marL="274276" defTabSz="914249">
              <a:lnSpc>
                <a:spcPct val="107000"/>
              </a:lnSpc>
              <a:defRPr/>
            </a:pPr>
            <a:r>
              <a:rPr lang="en-US" b="1" dirty="0">
                <a:solidFill>
                  <a:prstClr val="black"/>
                </a:solidFill>
                <a:latin typeface="+mn-lt"/>
                <a:ea typeface="Times New Roman" panose="02020603050405020304" pitchFamily="18" charset="0"/>
                <a:cs typeface="Calibri" panose="020F0502020204030204" pitchFamily="34" charset="0"/>
              </a:rPr>
              <a:t>PARAPHRASE</a:t>
            </a:r>
          </a:p>
          <a:p>
            <a:pPr marL="274276" defTabSz="914249">
              <a:lnSpc>
                <a:spcPct val="107000"/>
              </a:lnSpc>
              <a:defRPr/>
            </a:pPr>
            <a:r>
              <a:rPr lang="en-US" dirty="0">
                <a:solidFill>
                  <a:prstClr val="black"/>
                </a:solidFill>
                <a:latin typeface="+mn-lt"/>
                <a:ea typeface="Times New Roman" panose="02020603050405020304" pitchFamily="18" charset="0"/>
                <a:cs typeface="Calibri" panose="020F0502020204030204" pitchFamily="34" charset="0"/>
              </a:rPr>
              <a:t>While it might not always be easy, it’s so important to think through what we do and do not feel comfortable doing as parents and why. You might remember that </a:t>
            </a:r>
            <a:r>
              <a:rPr lang="en-US" b="1" dirty="0" err="1">
                <a:solidFill>
                  <a:prstClr val="black"/>
                </a:solidFill>
                <a:latin typeface="+mn-lt"/>
                <a:ea typeface="Times New Roman" panose="02020603050405020304" pitchFamily="18" charset="0"/>
                <a:cs typeface="Calibri" panose="020F0502020204030204" pitchFamily="34" charset="0"/>
              </a:rPr>
              <a:t>sel</a:t>
            </a:r>
            <a:r>
              <a:rPr lang="en-US" b="1" dirty="0">
                <a:solidFill>
                  <a:prstClr val="black"/>
                </a:solidFill>
                <a:latin typeface="+mn-lt"/>
                <a:ea typeface="Times New Roman" panose="02020603050405020304" pitchFamily="18" charset="0"/>
                <a:cs typeface="Calibri" panose="020F0502020204030204" pitchFamily="34" charset="0"/>
              </a:rPr>
              <a:t>f-awareness /self-reflection</a:t>
            </a:r>
            <a:r>
              <a:rPr lang="en-US" dirty="0">
                <a:solidFill>
                  <a:prstClr val="black"/>
                </a:solidFill>
                <a:latin typeface="+mn-lt"/>
                <a:ea typeface="Times New Roman" panose="02020603050405020304" pitchFamily="18" charset="0"/>
                <a:cs typeface="Calibri" panose="020F0502020204030204" pitchFamily="34" charset="0"/>
              </a:rPr>
              <a:t> is a key characteristic for effective parenting in racially and culturally diverse families. When we do this, we can grow in the areas we need to meet children’s needs, such as reaching out to others from the child’s race or culture to more easily accomplish some of these. You are not alone, and this kind of parenting is </a:t>
            </a:r>
            <a:r>
              <a:rPr lang="en-US" dirty="0">
                <a:latin typeface="+mn-lt"/>
                <a:ea typeface="Times New Roman" panose="02020603050405020304" pitchFamily="18" charset="0"/>
                <a:cs typeface="Calibri" panose="020F0502020204030204" pitchFamily="34" charset="0"/>
              </a:rPr>
              <a:t>easiest and best done with the support of others.</a:t>
            </a:r>
            <a:endParaRPr lang="en-US" dirty="0">
              <a:solidFill>
                <a:srgbClr val="1F497D"/>
              </a:solidFill>
              <a:latin typeface="+mn-lt"/>
              <a:cs typeface="Arial"/>
            </a:endParaRPr>
          </a:p>
          <a:p>
            <a:pPr marL="274276" defTabSz="914249">
              <a:lnSpc>
                <a:spcPct val="107000"/>
              </a:lnSpc>
              <a:defRPr/>
            </a:pPr>
            <a:endParaRPr lang="en-US" dirty="0">
              <a:solidFill>
                <a:srgbClr val="1F497D"/>
              </a:solidFill>
              <a:latin typeface="+mn-lt"/>
              <a:cs typeface="Arial"/>
            </a:endParaRPr>
          </a:p>
          <a:p>
            <a:pPr marL="274276" defTabSz="914249">
              <a:lnSpc>
                <a:spcPct val="107000"/>
              </a:lnSpc>
              <a:defRPr/>
            </a:pPr>
            <a:r>
              <a:rPr lang="en-US" b="1" u="none" kern="1200" dirty="0">
                <a:solidFill>
                  <a:srgbClr val="000000"/>
                </a:solidFill>
                <a:effectLst/>
                <a:latin typeface="+mn-lt"/>
                <a:ea typeface="+mn-ea"/>
                <a:cs typeface="Arial" panose="020B0604020202020204" pitchFamily="34" charset="0"/>
              </a:rPr>
              <a:t>FACILITATOR’S NOTE</a:t>
            </a:r>
          </a:p>
          <a:p>
            <a:pPr marL="274276" defTabSz="914249">
              <a:lnSpc>
                <a:spcPct val="107000"/>
              </a:lnSpc>
              <a:defRPr/>
            </a:pPr>
            <a:r>
              <a:rPr lang="en-US" kern="1200" dirty="0">
                <a:solidFill>
                  <a:srgbClr val="000000"/>
                </a:solidFill>
                <a:effectLst/>
                <a:latin typeface="+mn-lt"/>
                <a:ea typeface="+mn-ea"/>
                <a:cs typeface="Arial" panose="020B0604020202020204" pitchFamily="34" charset="0"/>
              </a:rPr>
              <a:t>If there is time, conduct this exercise in class and allow for discussion of questions. If not, remind participants to do this at home in their </a:t>
            </a:r>
            <a:r>
              <a:rPr lang="en-US" b="1" kern="1200" dirty="0">
                <a:solidFill>
                  <a:srgbClr val="000000"/>
                </a:solidFill>
                <a:effectLst/>
                <a:latin typeface="+mn-lt"/>
                <a:ea typeface="+mn-ea"/>
                <a:cs typeface="Arial" panose="020B0604020202020204" pitchFamily="34" charset="0"/>
              </a:rPr>
              <a:t>Participant Resource               Resource Manual</a:t>
            </a:r>
            <a:r>
              <a:rPr lang="en-US" kern="1200" dirty="0">
                <a:solidFill>
                  <a:srgbClr val="000000"/>
                </a:solidFill>
                <a:effectLst/>
                <a:latin typeface="+mn-lt"/>
                <a:ea typeface="+mn-ea"/>
                <a:cs typeface="Arial" panose="020B0604020202020204" pitchFamily="34" charset="0"/>
              </a:rPr>
              <a:t>.  </a:t>
            </a:r>
          </a:p>
          <a:p>
            <a:pPr marL="274276" defTabSz="914249">
              <a:lnSpc>
                <a:spcPct val="107000"/>
              </a:lnSpc>
              <a:defRPr/>
            </a:pPr>
            <a:endParaRPr lang="en-US" dirty="0">
              <a:solidFill>
                <a:srgbClr val="000000"/>
              </a:solidFill>
              <a:latin typeface="+mn-lt"/>
            </a:endParaRPr>
          </a:p>
          <a:p>
            <a:pPr marL="274276" defTabSz="914249">
              <a:lnSpc>
                <a:spcPct val="107000"/>
              </a:lnSpc>
              <a:defRPr/>
            </a:pPr>
            <a:r>
              <a:rPr lang="en-US" b="1" kern="1200" dirty="0">
                <a:solidFill>
                  <a:srgbClr val="000000"/>
                </a:solidFill>
                <a:effectLst/>
                <a:latin typeface="+mn-lt"/>
                <a:ea typeface="+mn-ea"/>
                <a:cs typeface="Arial" panose="020B0604020202020204" pitchFamily="34" charset="0"/>
              </a:rPr>
              <a:t>PARAPHRASE</a:t>
            </a:r>
            <a:endParaRPr lang="en-US" b="1" dirty="0">
              <a:solidFill>
                <a:srgbClr val="000000"/>
              </a:solidFill>
              <a:latin typeface="+mn-lt"/>
            </a:endParaRPr>
          </a:p>
          <a:p>
            <a:pPr marL="274276" defTabSz="914249">
              <a:lnSpc>
                <a:spcPct val="107000"/>
              </a:lnSpc>
              <a:defRPr/>
            </a:pPr>
            <a:r>
              <a:rPr lang="en-US" kern="1200" dirty="0">
                <a:solidFill>
                  <a:srgbClr val="000000"/>
                </a:solidFill>
                <a:effectLst/>
                <a:latin typeface="+mn-lt"/>
                <a:ea typeface="+mn-ea"/>
                <a:cs typeface="Arial" panose="020B0604020202020204" pitchFamily="34" charset="0"/>
              </a:rPr>
              <a:t>We have learned a lot today about parenting in racially and culturally diverse families. Now, you can reflect on what you’ve learned. </a:t>
            </a:r>
            <a:r>
              <a:rPr lang="en-US" dirty="0">
                <a:solidFill>
                  <a:srgbClr val="000000"/>
                </a:solidFill>
                <a:latin typeface="+mn-lt"/>
              </a:rPr>
              <a:t>Using </a:t>
            </a:r>
            <a:r>
              <a:rPr lang="en-US" u="sng" dirty="0">
                <a:solidFill>
                  <a:prstClr val="black"/>
                </a:solidFill>
                <a:latin typeface="+mn-lt"/>
                <a:ea typeface="Times New Roman" panose="02020603050405020304" pitchFamily="18" charset="0"/>
                <a:cs typeface="Calibri" panose="020F0502020204030204" pitchFamily="34" charset="0"/>
              </a:rPr>
              <a:t> Handout #2: Recommendations for Parenting in Racially and Culturally Diverse Families</a:t>
            </a:r>
            <a:r>
              <a:rPr lang="en-US" dirty="0">
                <a:solidFill>
                  <a:srgbClr val="000000"/>
                </a:solidFill>
                <a:latin typeface="+mn-lt"/>
              </a:rPr>
              <a:t> </a:t>
            </a:r>
            <a:r>
              <a:rPr lang="en-US" kern="1200" dirty="0">
                <a:solidFill>
                  <a:srgbClr val="000000"/>
                </a:solidFill>
                <a:effectLst/>
                <a:latin typeface="+mn-lt"/>
                <a:ea typeface="+mn-ea"/>
                <a:cs typeface="Arial" panose="020B0604020202020204" pitchFamily="34" charset="0"/>
              </a:rPr>
              <a:t>in your </a:t>
            </a:r>
            <a:r>
              <a:rPr lang="en-US" b="1" kern="1200" dirty="0">
                <a:solidFill>
                  <a:srgbClr val="000000"/>
                </a:solidFill>
                <a:effectLst/>
                <a:latin typeface="+mn-lt"/>
                <a:ea typeface="+mn-ea"/>
                <a:cs typeface="Arial" panose="020B0604020202020204" pitchFamily="34" charset="0"/>
              </a:rPr>
              <a:t>Participant Resource Manual</a:t>
            </a:r>
            <a:r>
              <a:rPr lang="en-US" b="1" dirty="0">
                <a:solidFill>
                  <a:srgbClr val="000000"/>
                </a:solidFill>
                <a:latin typeface="+mn-lt"/>
              </a:rPr>
              <a:t>, </a:t>
            </a:r>
            <a:r>
              <a:rPr lang="en-US" dirty="0">
                <a:solidFill>
                  <a:srgbClr val="000000"/>
                </a:solidFill>
                <a:latin typeface="+mn-lt"/>
              </a:rPr>
              <a:t>circle those suggestions that you think would be easiest to you to do and put an x by those that seem harder. Then. reflect on why this might be so. </a:t>
            </a:r>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pPr marL="274276" defTabSz="914249">
              <a:lnSpc>
                <a:spcPct val="107000"/>
              </a:lnSpc>
              <a:defRPr/>
            </a:pPr>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mn-lt"/>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4023092" y="8917423"/>
            <a:ext cx="3077739" cy="471053"/>
          </a:xfrm>
          <a:prstGeom prst="rect">
            <a:avLst/>
          </a:prstGeom>
        </p:spPr>
        <p:txBody>
          <a:bodyPr/>
          <a:lstStyle/>
          <a:p>
            <a:fld id="{3B90169C-AFAA-4B3F-91CC-5EC03E22AE25}" type="slidenum">
              <a:rPr lang="en-US" smtClean="0"/>
              <a:t>37</a:t>
            </a:fld>
            <a:endParaRPr lang="en-US" dirty="0"/>
          </a:p>
        </p:txBody>
      </p:sp>
      <p:sp>
        <p:nvSpPr>
          <p:cNvPr id="6" name="Slide Number Placeholder 6">
            <a:extLst>
              <a:ext uri="{FF2B5EF4-FFF2-40B4-BE49-F238E27FC236}">
                <a16:creationId xmlns:a16="http://schemas.microsoft.com/office/drawing/2014/main" id="{892F1CEB-EDA4-3346-B599-C367402217F0}"/>
              </a:ext>
            </a:extLst>
          </p:cNvPr>
          <p:cNvSpPr txBox="1">
            <a:spLocks/>
          </p:cNvSpPr>
          <p:nvPr/>
        </p:nvSpPr>
        <p:spPr>
          <a:xfrm>
            <a:off x="6630394" y="8917423"/>
            <a:ext cx="470439" cy="471053"/>
          </a:xfrm>
          <a:prstGeom prst="rect">
            <a:avLst/>
          </a:prstGeom>
        </p:spPr>
        <p:txBody>
          <a:bodyPr vert="horz" lIns="94213" tIns="47106" rIns="94213" bIns="47106"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37</a:t>
            </a:fld>
            <a:endParaRPr lang="en-US" dirty="0"/>
          </a:p>
        </p:txBody>
      </p:sp>
    </p:spTree>
    <p:extLst>
      <p:ext uri="{BB962C8B-B14F-4D97-AF65-F5344CB8AC3E}">
        <p14:creationId xmlns:p14="http://schemas.microsoft.com/office/powerpoint/2010/main" val="4270425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4"/>
            <a:ext cx="5681980" cy="4049421"/>
          </a:xfrm>
          <a:prstGeom prst="rect">
            <a:avLst/>
          </a:prstGeom>
        </p:spPr>
        <p:txBody>
          <a:bodyPr lIns="91426" tIns="45712" rIns="91426" bIns="45712"/>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r>
              <a:rPr lang="en-US" b="0" kern="1200" dirty="0">
                <a:solidFill>
                  <a:srgbClr val="000000"/>
                </a:solidFill>
                <a:effectLst/>
                <a:latin typeface="Calibri" panose="020F0502020204030204" pitchFamily="34" charset="0"/>
                <a:ea typeface="+mn-ea"/>
                <a:cs typeface="Arial" panose="020B0604020202020204" pitchFamily="34" charset="0"/>
              </a:rPr>
              <a:t>Allow 5 minutes for this section</a:t>
            </a:r>
            <a:r>
              <a:rPr lang="en-US" dirty="0">
                <a:solidFill>
                  <a:srgbClr val="000000"/>
                </a:solidFill>
                <a:latin typeface="Calibri" panose="020F0502020204030204" pitchFamily="34" charset="0"/>
              </a:rPr>
              <a:t>.</a:t>
            </a:r>
            <a:endParaRPr lang="en-US" b="0" kern="1200" dirty="0">
              <a:solidFill>
                <a:srgbClr val="000000"/>
              </a:solidFill>
              <a:effectLst/>
              <a:latin typeface="Calibri" panose="020F0502020204030204" pitchFamily="34" charset="0"/>
              <a:ea typeface="+mn-ea"/>
              <a:cs typeface="Arial" panose="020B0604020202020204" pitchFamily="34" charset="0"/>
            </a:endParaRPr>
          </a:p>
          <a:p>
            <a:pPr marL="176649" indent="-176649">
              <a:buFont typeface="Arial" panose="020B0604020202020204" pitchFamily="34" charset="0"/>
              <a:buChar char="•"/>
            </a:pPr>
            <a:endParaRPr lang="en-US" b="0" kern="1200" dirty="0">
              <a:solidFill>
                <a:srgbClr val="000000"/>
              </a:solidFill>
              <a:effectLst/>
              <a:highlight>
                <a:srgbClr val="FFFF00"/>
              </a:highligh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PARAPHRASE</a:t>
            </a:r>
          </a:p>
          <a:p>
            <a:r>
              <a:rPr lang="en-US" kern="1200" dirty="0">
                <a:solidFill>
                  <a:srgbClr val="000000"/>
                </a:solidFill>
                <a:effectLst/>
                <a:latin typeface="Calibri" panose="020F0502020204030204" pitchFamily="34" charset="0"/>
                <a:ea typeface="+mn-ea"/>
                <a:cs typeface="Arial" panose="020B0604020202020204" pitchFamily="34" charset="0"/>
              </a:rPr>
              <a:t>We will wrap up by reflecting on what we’ve discussed during this class </a:t>
            </a:r>
            <a:r>
              <a:rPr lang="en-US" dirty="0">
                <a:solidFill>
                  <a:srgbClr val="000000"/>
                </a:solidFill>
                <a:latin typeface="Calibri" panose="020F0502020204030204" pitchFamily="34" charset="0"/>
              </a:rPr>
              <a:t>by</a:t>
            </a:r>
            <a:r>
              <a:rPr lang="en-US" kern="1200" dirty="0">
                <a:solidFill>
                  <a:srgbClr val="000000"/>
                </a:solidFill>
                <a:effectLst/>
                <a:latin typeface="Calibri" panose="020F0502020204030204" pitchFamily="34" charset="0"/>
                <a:ea typeface="+mn-ea"/>
                <a:cs typeface="Arial" panose="020B0604020202020204" pitchFamily="34" charset="0"/>
              </a:rPr>
              <a:t> reviewing a few key takeaways. </a:t>
            </a:r>
            <a:endParaRPr lang="en-US" b="1" dirty="0">
              <a:solidFill>
                <a:srgbClr val="000000"/>
              </a:solidFill>
              <a:latin typeface="Calibri" panose="020F050202020403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a:p>
            <a:pPr marL="176649" indent="-176649">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Children’s identities, and feelings about their identities, are highly impacted by their environments and the culture of their families. </a:t>
            </a:r>
          </a:p>
          <a:p>
            <a:pPr marL="176649" indent="-176649">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When parents foster or adopt in racially and culturally diverse families, they need to exercise additional skills to enhance children’s sense of self-worth and belonging.</a:t>
            </a:r>
          </a:p>
          <a:p>
            <a:pPr marL="176649" indent="-176649">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There are concrete choices parents can make to more effectively parent in racially and culturally diverse families. For example, people and influences from the children’s birth race </a:t>
            </a:r>
            <a:r>
              <a:rPr lang="en-US" dirty="0">
                <a:solidFill>
                  <a:srgbClr val="000000"/>
                </a:solidFill>
                <a:latin typeface="Calibri" panose="020F0502020204030204" pitchFamily="34" charset="0"/>
              </a:rPr>
              <a:t>and culture</a:t>
            </a:r>
            <a:r>
              <a:rPr lang="en-US" kern="1200" dirty="0">
                <a:solidFill>
                  <a:srgbClr val="000000"/>
                </a:solidFill>
                <a:effectLst/>
                <a:latin typeface="Calibri" panose="020F0502020204030204" pitchFamily="34" charset="0"/>
                <a:ea typeface="+mn-ea"/>
                <a:cs typeface="Arial" panose="020B0604020202020204" pitchFamily="34" charset="0"/>
              </a:rPr>
              <a:t> should be prominent and present in the child and family’s lives.</a:t>
            </a:r>
          </a:p>
          <a:p>
            <a:pPr marL="171422" indent="-171422">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Parents who foster or adopt children of different races or cultures must become aware of and commit to having what may be difficult conversations about race and racism to support the child .</a:t>
            </a:r>
          </a:p>
          <a:p>
            <a:pPr marL="171422" indent="-171422">
              <a:buFont typeface="Arial" panose="020B0604020202020204" pitchFamily="34" charset="0"/>
              <a:buChar char="•"/>
            </a:pPr>
            <a:r>
              <a:rPr lang="en-US" kern="1200" dirty="0">
                <a:solidFill>
                  <a:srgbClr val="000000"/>
                </a:solidFill>
                <a:effectLst/>
                <a:latin typeface="Calibri" panose="020F0502020204030204" pitchFamily="34" charset="0"/>
                <a:ea typeface="+mn-ea"/>
                <a:cs typeface="Arial" panose="020B0604020202020204" pitchFamily="34" charset="0"/>
              </a:rPr>
              <a:t>Parents must develop </a:t>
            </a:r>
            <a:r>
              <a:rPr lang="en-US" b="1" kern="1200" dirty="0">
                <a:solidFill>
                  <a:srgbClr val="000000"/>
                </a:solidFill>
                <a:effectLst/>
                <a:latin typeface="Calibri" panose="020F0502020204030204" pitchFamily="34" charset="0"/>
                <a:ea typeface="+mn-ea"/>
                <a:cs typeface="Arial" panose="020B0604020202020204" pitchFamily="34" charset="0"/>
              </a:rPr>
              <a:t>self-awareness</a:t>
            </a:r>
            <a:r>
              <a:rPr lang="en-US" kern="1200" dirty="0">
                <a:solidFill>
                  <a:srgbClr val="000000"/>
                </a:solidFill>
                <a:effectLst/>
                <a:latin typeface="Calibri" panose="020F0502020204030204" pitchFamily="34" charset="0"/>
                <a:ea typeface="+mn-ea"/>
                <a:cs typeface="Arial" panose="020B0604020202020204" pitchFamily="34" charset="0"/>
              </a:rPr>
              <a:t> of their own attitudes and feelings about other racial/cultural/ethnic groups (characteristic). </a:t>
            </a:r>
          </a:p>
          <a:p>
            <a:pPr defTabSz="942133">
              <a:defRPr/>
            </a:pPr>
            <a:endParaRPr lang="en-US" b="1"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pPr/>
              <a:t>38</a:t>
            </a:fld>
            <a:endParaRPr lang="en-US" dirty="0"/>
          </a:p>
        </p:txBody>
      </p:sp>
    </p:spTree>
    <p:extLst>
      <p:ext uri="{BB962C8B-B14F-4D97-AF65-F5344CB8AC3E}">
        <p14:creationId xmlns:p14="http://schemas.microsoft.com/office/powerpoint/2010/main" val="1119688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00100"/>
            <a:ext cx="4114800" cy="3086100"/>
          </a:xfrm>
        </p:spPr>
      </p:sp>
      <p:sp>
        <p:nvSpPr>
          <p:cNvPr id="3" name="Notes Placeholder 2"/>
          <p:cNvSpPr>
            <a:spLocks noGrp="1"/>
          </p:cNvSpPr>
          <p:nvPr>
            <p:ph type="body" idx="1"/>
          </p:nvPr>
        </p:nvSpPr>
        <p:spPr>
          <a:xfrm>
            <a:off x="710248" y="4518204"/>
            <a:ext cx="5681980" cy="3992751"/>
          </a:xfrm>
          <a:prstGeom prst="rect">
            <a:avLst/>
          </a:prstGeom>
        </p:spPr>
        <p:txBody>
          <a:bodyPr lIns="91426" tIns="45712" rIns="91426" bIns="45712"/>
          <a:lstStyle/>
          <a:p>
            <a:r>
              <a:rPr lang="en-US" b="1" kern="1200" dirty="0">
                <a:solidFill>
                  <a:srgbClr val="000000"/>
                </a:solidFill>
                <a:effectLst/>
                <a:latin typeface="+mn-lt"/>
                <a:ea typeface="+mn-ea"/>
                <a:cs typeface="+mn-cs"/>
              </a:rPr>
              <a:t>PARAPHRASE</a:t>
            </a:r>
          </a:p>
          <a:p>
            <a:pPr marL="34283" defTabSz="914249">
              <a:defRPr/>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As you’ve heard a lot today, parenting in racially and culturally diverse families requires skills. While your love will be powerful, it does not meet all the extra needs for a child being raised in a racially and culturally diverse family. </a:t>
            </a:r>
            <a:r>
              <a:rPr lang="en-US" dirty="0">
                <a:latin typeface="Calibri" panose="020F0502020204030204" pitchFamily="34" charset="0"/>
                <a:ea typeface="Times New Roman" panose="02020603050405020304" pitchFamily="18" charset="0"/>
                <a:cs typeface="Calibri" panose="020F0502020204030204" pitchFamily="34" charset="0"/>
              </a:rPr>
              <a:t>Education before, during and after a child is placed will be key for you. There is much reading, viewing and listening that you can do on race and culture. Just be mindful</a:t>
            </a:r>
            <a:r>
              <a:rPr lang="en-US" dirty="0">
                <a:latin typeface="Calibri" panose="020F0502020204030204" pitchFamily="34" charset="0"/>
                <a:cs typeface="Calibri" panose="020F0502020204030204" pitchFamily="34" charset="0"/>
              </a:rPr>
              <a:t> about where you get your information, making sure that it is accurate. Is it possible some of the places you get your information may not be accurate. </a:t>
            </a:r>
          </a:p>
          <a:p>
            <a:pPr marL="34283" defTabSz="914249">
              <a:defRPr/>
            </a:pPr>
            <a:endParaRPr lang="en-US" dirty="0">
              <a:latin typeface="Calibri" panose="020F0502020204030204" pitchFamily="34" charset="0"/>
              <a:cs typeface="Calibri" panose="020F0502020204030204" pitchFamily="34" charset="0"/>
            </a:endParaRPr>
          </a:p>
          <a:p>
            <a:pPr marL="34283" defTabSz="914249">
              <a:defRPr/>
            </a:pPr>
            <a:r>
              <a:rPr lang="en-US" kern="1200" dirty="0">
                <a:solidFill>
                  <a:srgbClr val="000000"/>
                </a:solidFill>
                <a:effectLst/>
                <a:latin typeface="Calibri" panose="020F0502020204030204" pitchFamily="34" charset="0"/>
                <a:cs typeface="Calibri" panose="020F0502020204030204" pitchFamily="34" charset="0"/>
              </a:rPr>
              <a:t>This theme has </a:t>
            </a:r>
            <a:r>
              <a:rPr lang="en-US" dirty="0">
                <a:solidFill>
                  <a:srgbClr val="000000"/>
                </a:solidFill>
                <a:latin typeface="Calibri" panose="020F0502020204030204" pitchFamily="34" charset="0"/>
                <a:cs typeface="Calibri" panose="020F0502020204030204" pitchFamily="34" charset="0"/>
              </a:rPr>
              <a:t>several</a:t>
            </a:r>
            <a:r>
              <a:rPr lang="en-US" kern="1200" dirty="0">
                <a:solidFill>
                  <a:srgbClr val="000000"/>
                </a:solidFill>
                <a:effectLst/>
                <a:latin typeface="Calibri" panose="020F0502020204030204" pitchFamily="34" charset="0"/>
                <a:cs typeface="Calibri" panose="020F0502020204030204" pitchFamily="34" charset="0"/>
              </a:rPr>
              <a:t> resources that will help you continue learn more about parenting in racially and culturally diverse parenting.  For example, </a:t>
            </a:r>
            <a:r>
              <a:rPr lang="en-US" b="0" i="0" kern="1200" dirty="0">
                <a:solidFill>
                  <a:srgbClr val="000000"/>
                </a:solidFill>
                <a:effectLst/>
                <a:latin typeface="Calibri" panose="020F0502020204030204" pitchFamily="34" charset="0"/>
                <a:cs typeface="Calibri" panose="020F0502020204030204" pitchFamily="34" charset="0"/>
              </a:rPr>
              <a:t>y</a:t>
            </a:r>
            <a:r>
              <a:rPr lang="en-US" kern="1200" dirty="0">
                <a:solidFill>
                  <a:srgbClr val="000000"/>
                </a:solidFill>
                <a:effectLst/>
                <a:latin typeface="Calibri" panose="020F0502020204030204" pitchFamily="34" charset="0"/>
                <a:cs typeface="Calibri" panose="020F0502020204030204" pitchFamily="34" charset="0"/>
              </a:rPr>
              <a:t>ou can listen to a full podcast with Beth Hall, adoptive mother and the CEO of PACT, an Adoption Alliance. </a:t>
            </a:r>
            <a:r>
              <a:rPr lang="en-US" b="1" dirty="0">
                <a:latin typeface="Calibri" panose="020F0502020204030204" pitchFamily="34" charset="0"/>
                <a:ea typeface="Calibri" panose="020F0502020204030204" pitchFamily="34" charset="0"/>
                <a:cs typeface="Calibri" panose="020F0502020204030204" pitchFamily="34" charset="0"/>
              </a:rPr>
              <a:t> </a:t>
            </a:r>
            <a:r>
              <a:rPr lang="en-US" kern="1200" dirty="0">
                <a:solidFill>
                  <a:srgbClr val="000000"/>
                </a:solidFill>
                <a:effectLst/>
                <a:latin typeface="Calibri" panose="020F0502020204030204" pitchFamily="34" charset="0"/>
                <a:cs typeface="Calibri" panose="020F0502020204030204" pitchFamily="34" charset="0"/>
              </a:rPr>
              <a:t>You can find all these resources on the NTDC website or in CapLEARN. </a:t>
            </a:r>
            <a:endParaRPr lang="en-US" b="1" i="1" kern="1200" dirty="0">
              <a:solidFill>
                <a:srgbClr val="000000"/>
              </a:solidFill>
              <a:effectLst/>
              <a:latin typeface="Calibri" panose="020F0502020204030204" pitchFamily="34" charset="0"/>
              <a:cs typeface="Calibri" panose="020F0502020204030204" pitchFamily="34" charset="0"/>
            </a:endParaRPr>
          </a:p>
          <a:p>
            <a:pPr marL="34283" defTabSz="914249">
              <a:defRPr/>
            </a:pPr>
            <a:endParaRPr lang="en-US" dirty="0">
              <a:latin typeface="Calibri" panose="020F0502020204030204" pitchFamily="34" charset="0"/>
              <a:ea typeface="Times New Roman" panose="02020603050405020304" pitchFamily="18" charset="0"/>
              <a:cs typeface="Calibri" panose="020F0502020204030204" pitchFamily="34" charset="0"/>
            </a:endParaRPr>
          </a:p>
          <a:p>
            <a:pPr defTabSz="942133">
              <a:defRPr/>
            </a:pPr>
            <a:r>
              <a:rPr lang="en-US" dirty="0">
                <a:latin typeface="Calibri" panose="020F0502020204030204" pitchFamily="34" charset="0"/>
                <a:ea typeface="Times New Roman" panose="02020603050405020304" pitchFamily="18" charset="0"/>
                <a:cs typeface="Calibri" panose="020F0502020204030204" pitchFamily="34" charset="0"/>
              </a:rPr>
              <a:t>As you move about the world, consider where else and from whom you can learn. You may be surprised at where or who you learn from the most, including from the child! So, keep your mind and heart open. and remind yourself that while there is nothing to lose by the child embracing their race and culture, there is so much to gain. </a:t>
            </a:r>
          </a:p>
          <a:p>
            <a:pPr defTabSz="942133">
              <a:defRPr/>
            </a:pPr>
            <a:endParaRPr lang="en-US" dirty="0">
              <a:latin typeface="Calibri" panose="020F0502020204030204" pitchFamily="34" charset="0"/>
              <a:ea typeface="Times New Roman" panose="02020603050405020304" pitchFamily="18" charset="0"/>
              <a:cs typeface="Calibri" panose="020F0502020204030204" pitchFamily="34" charset="0"/>
            </a:endParaRPr>
          </a:p>
          <a:p>
            <a:pPr defTabSz="942133">
              <a:defRPr/>
            </a:pPr>
            <a:endParaRPr lang="en-US" dirty="0">
              <a:latin typeface="Calibri" panose="020F0502020204030204" pitchFamily="34" charset="0"/>
              <a:ea typeface="Times New Roman" panose="02020603050405020304" pitchFamily="18" charset="0"/>
              <a:cs typeface="Calibri" panose="020F0502020204030204" pitchFamily="34" charset="0"/>
            </a:endParaRPr>
          </a:p>
          <a:p>
            <a:pPr defTabSz="914249">
              <a:defRPr/>
            </a:pPr>
            <a:endParaRPr lang="en-US" b="0" i="1" kern="1200" dirty="0">
              <a:solidFill>
                <a:srgbClr val="000000"/>
              </a:solidFill>
              <a:effectLst/>
              <a:latin typeface="Calibri" panose="020F0502020204030204" pitchFamily="34" charset="0"/>
              <a:cs typeface="Calibri" panose="020F0502020204030204" pitchFamily="34" charset="0"/>
            </a:endParaRPr>
          </a:p>
          <a:p>
            <a:pPr defTabSz="914249">
              <a:defRPr/>
            </a:pPr>
            <a:endParaRPr lang="en-US" b="0" kern="1200" dirty="0">
              <a:solidFill>
                <a:srgbClr val="000000"/>
              </a:solidFill>
              <a:effectLst/>
              <a:latin typeface="Calibri" panose="020F0502020204030204" pitchFamily="34" charset="0"/>
              <a:cs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B90169C-AFAA-4B3F-91CC-5EC03E22AE25}" type="slidenum">
              <a:rPr lang="en-US" smtClean="0"/>
              <a:t>39</a:t>
            </a:fld>
            <a:endParaRPr lang="en-US" dirty="0"/>
          </a:p>
        </p:txBody>
      </p:sp>
    </p:spTree>
    <p:extLst>
      <p:ext uri="{BB962C8B-B14F-4D97-AF65-F5344CB8AC3E}">
        <p14:creationId xmlns:p14="http://schemas.microsoft.com/office/powerpoint/2010/main" val="2230504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10248" y="1173560"/>
            <a:ext cx="5681980" cy="3696712"/>
          </a:xfrm>
          <a:prstGeom prst="rect">
            <a:avLst/>
          </a:prstGeom>
        </p:spPr>
        <p:txBody>
          <a:bodyPr lIns="91426" tIns="45712" rIns="91426" bIns="45712"/>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Before beginning, review the theme and competencies. You will not read these aloud to participants. Participants can access all competencies in their </a:t>
            </a:r>
            <a:r>
              <a:rPr lang="en-US" b="1" dirty="0">
                <a:solidFill>
                  <a:srgbClr val="000000"/>
                </a:solidFill>
                <a:latin typeface="Calibri" panose="020F0502020204030204" pitchFamily="34" charset="0"/>
              </a:rPr>
              <a:t>Participant Resource Manual.</a:t>
            </a:r>
            <a:r>
              <a:rPr lang="en-US" dirty="0">
                <a:solidFill>
                  <a:srgbClr val="000000"/>
                </a:solidFill>
                <a:latin typeface="Calibri" panose="020F0502020204030204" pitchFamily="34" charset="0"/>
              </a:rPr>
              <a:t> </a:t>
            </a: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highlight>
                <a:srgbClr val="FFFF00"/>
              </a:highlight>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023092" y="8917423"/>
            <a:ext cx="3077739" cy="471053"/>
          </a:xfrm>
          <a:prstGeom prst="rect">
            <a:avLst/>
          </a:prstGeom>
        </p:spPr>
        <p:txBody>
          <a:bodyPr/>
          <a:lstStyle/>
          <a:p>
            <a:fld id="{3B90169C-AFAA-4B3F-91CC-5EC03E22AE25}" type="slidenum">
              <a:rPr lang="en-US" smtClean="0"/>
              <a:t>4</a:t>
            </a:fld>
            <a:endParaRPr lang="en-US" dirty="0"/>
          </a:p>
        </p:txBody>
      </p:sp>
      <p:graphicFrame>
        <p:nvGraphicFramePr>
          <p:cNvPr id="5" name="Table 5">
            <a:extLst>
              <a:ext uri="{FF2B5EF4-FFF2-40B4-BE49-F238E27FC236}">
                <a16:creationId xmlns:a16="http://schemas.microsoft.com/office/drawing/2014/main" id="{EBA97B0B-4A35-D14E-83F4-FA32B2C771D1}"/>
              </a:ext>
            </a:extLst>
          </p:cNvPr>
          <p:cNvGraphicFramePr>
            <a:graphicFrameLocks/>
          </p:cNvGraphicFramePr>
          <p:nvPr>
            <p:extLst>
              <p:ext uri="{D42A27DB-BD31-4B8C-83A1-F6EECF244321}">
                <p14:modId xmlns:p14="http://schemas.microsoft.com/office/powerpoint/2010/main" val="645480086"/>
              </p:ext>
            </p:extLst>
          </p:nvPr>
        </p:nvGraphicFramePr>
        <p:xfrm>
          <a:off x="772395" y="3624844"/>
          <a:ext cx="5954547" cy="3411146"/>
        </p:xfrm>
        <a:graphic>
          <a:graphicData uri="http://schemas.openxmlformats.org/drawingml/2006/table">
            <a:tbl>
              <a:tblPr firstRow="1" bandRow="1">
                <a:tableStyleId>{69CF1AB2-1976-4502-BF36-3FF5EA218861}</a:tableStyleId>
              </a:tblPr>
              <a:tblGrid>
                <a:gridCol w="5954547">
                  <a:extLst>
                    <a:ext uri="{9D8B030D-6E8A-4147-A177-3AD203B41FA5}">
                      <a16:colId xmlns:a16="http://schemas.microsoft.com/office/drawing/2014/main" val="2179853046"/>
                    </a:ext>
                  </a:extLst>
                </a:gridCol>
              </a:tblGrid>
              <a:tr h="281654">
                <a:tc>
                  <a:txBody>
                    <a:bodyPr/>
                    <a:lstStyle/>
                    <a:p>
                      <a:r>
                        <a:rPr lang="en-US" sz="1200" dirty="0">
                          <a:solidFill>
                            <a:schemeClr val="tx1"/>
                          </a:solidFill>
                        </a:rPr>
                        <a:t>Competencies</a:t>
                      </a:r>
                      <a:endParaRPr lang="en-US" sz="1200" b="0" dirty="0">
                        <a:solidFill>
                          <a:schemeClr val="tx1"/>
                        </a:solidFill>
                        <a:latin typeface="+mj-lt"/>
                      </a:endParaRPr>
                    </a:p>
                  </a:txBody>
                  <a:tcPr marL="94700" marR="94700" marT="46942" marB="46942"/>
                </a:tc>
                <a:extLst>
                  <a:ext uri="{0D108BD9-81ED-4DB2-BD59-A6C34878D82A}">
                    <a16:rowId xmlns:a16="http://schemas.microsoft.com/office/drawing/2014/main" val="2795227620"/>
                  </a:ext>
                </a:extLst>
              </a:tr>
              <a:tr h="266007">
                <a:tc>
                  <a:txBody>
                    <a:bodyPr/>
                    <a:lstStyle/>
                    <a:p>
                      <a:r>
                        <a:rPr lang="en-US" sz="1100" dirty="0">
                          <a:solidFill>
                            <a:schemeClr val="tx1"/>
                          </a:solidFill>
                        </a:rPr>
                        <a:t>Knowledge</a:t>
                      </a:r>
                      <a:endParaRPr lang="en-US" sz="1100" b="1" dirty="0">
                        <a:solidFill>
                          <a:schemeClr val="tx1"/>
                        </a:solidFill>
                      </a:endParaRPr>
                    </a:p>
                  </a:txBody>
                  <a:tcPr marL="94700" marR="94700" marT="46942" marB="46942"/>
                </a:tc>
                <a:extLst>
                  <a:ext uri="{0D108BD9-81ED-4DB2-BD59-A6C34878D82A}">
                    <a16:rowId xmlns:a16="http://schemas.microsoft.com/office/drawing/2014/main" val="809970072"/>
                  </a:ext>
                </a:extLst>
              </a:tr>
              <a:tr h="1298739">
                <a:tc>
                  <a:txBody>
                    <a:bodyPr/>
                    <a:lstStyle/>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Know how to help children develop positive identities. </a:t>
                      </a:r>
                    </a:p>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Understand the impact fostering/adopting children of a different racial/ ethnic/cultural background will have on both the family and the child. </a:t>
                      </a:r>
                    </a:p>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Describe strategies to help children prepare for </a:t>
                      </a:r>
                      <a:r>
                        <a:rPr lang="en-US" sz="1100" b="0" i="0" kern="1200" dirty="0">
                          <a:solidFill>
                            <a:schemeClr val="tx1"/>
                          </a:solidFill>
                          <a:latin typeface="+mn-lt"/>
                          <a:ea typeface="+mn-ea"/>
                          <a:cs typeface="+mn-cs"/>
                        </a:rPr>
                        <a:t>and handle racism of all types.</a:t>
                      </a:r>
                    </a:p>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Understand that additional knowledge, skills and attitudes are needed when parenting children from a different race/culture than their own. </a:t>
                      </a:r>
                    </a:p>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Understand the importance of supporting children’s exploration of race/culture. </a:t>
                      </a:r>
                      <a:endParaRPr lang="en-US"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94700" marR="94700" marT="46942" marB="46942"/>
                </a:tc>
                <a:extLst>
                  <a:ext uri="{0D108BD9-81ED-4DB2-BD59-A6C34878D82A}">
                    <a16:rowId xmlns:a16="http://schemas.microsoft.com/office/drawing/2014/main" val="936663550"/>
                  </a:ext>
                </a:extLst>
              </a:tr>
              <a:tr h="266007">
                <a:tc>
                  <a:txBody>
                    <a:bodyPr/>
                    <a:lstStyle/>
                    <a:p>
                      <a:pPr marL="0" indent="0">
                        <a:buFont typeface="+mj-lt"/>
                        <a:buNone/>
                      </a:pPr>
                      <a:r>
                        <a:rPr lang="en-US" sz="1100" dirty="0">
                          <a:solidFill>
                            <a:schemeClr val="tx1"/>
                          </a:solidFill>
                        </a:rPr>
                        <a:t>Attitudes</a:t>
                      </a:r>
                      <a:endParaRPr lang="en-US" sz="1100" b="1" dirty="0">
                        <a:solidFill>
                          <a:schemeClr val="tx1"/>
                        </a:solidFill>
                      </a:endParaRPr>
                    </a:p>
                  </a:txBody>
                  <a:tcPr marL="94700" marR="94700" marT="46942" marB="46942"/>
                </a:tc>
                <a:extLst>
                  <a:ext uri="{0D108BD9-81ED-4DB2-BD59-A6C34878D82A}">
                    <a16:rowId xmlns:a16="http://schemas.microsoft.com/office/drawing/2014/main" val="2744852601"/>
                  </a:ext>
                </a:extLst>
              </a:tr>
              <a:tr h="1298739">
                <a:tc>
                  <a:txBody>
                    <a:bodyPr/>
                    <a:lstStyle/>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Believe it is important to support the integration of the child’s cultural identity with the fostering or adopting family’s</a:t>
                      </a:r>
                    </a:p>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Believe learning about different races, cultures and ethnicities and valuing the differences requires a commitment to lifelong learning. </a:t>
                      </a:r>
                    </a:p>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Feel it is important to connect and help children connect with people/communities of similar backgrounds to the children.</a:t>
                      </a:r>
                    </a:p>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Believe it is important to support children’s exploration of race/culture. </a:t>
                      </a:r>
                      <a:endParaRPr lang="en-US" sz="1100" dirty="0">
                        <a:solidFill>
                          <a:schemeClr val="tx1"/>
                        </a:solidFill>
                        <a:effectLst/>
                      </a:endParaRPr>
                    </a:p>
                  </a:txBody>
                  <a:tcPr marL="94700" marR="94700" marT="46942" marB="46942"/>
                </a:tc>
                <a:extLst>
                  <a:ext uri="{0D108BD9-81ED-4DB2-BD59-A6C34878D82A}">
                    <a16:rowId xmlns:a16="http://schemas.microsoft.com/office/drawing/2014/main" val="482859436"/>
                  </a:ext>
                </a:extLst>
              </a:tr>
            </a:tbl>
          </a:graphicData>
        </a:graphic>
      </p:graphicFrame>
      <p:graphicFrame>
        <p:nvGraphicFramePr>
          <p:cNvPr id="6" name="Table 5">
            <a:extLst>
              <a:ext uri="{FF2B5EF4-FFF2-40B4-BE49-F238E27FC236}">
                <a16:creationId xmlns:a16="http://schemas.microsoft.com/office/drawing/2014/main" id="{A2B929CC-536A-204E-A187-4A0AEA05DF52}"/>
              </a:ext>
            </a:extLst>
          </p:cNvPr>
          <p:cNvGraphicFramePr>
            <a:graphicFrameLocks noGrp="1"/>
          </p:cNvGraphicFramePr>
          <p:nvPr>
            <p:extLst>
              <p:ext uri="{D42A27DB-BD31-4B8C-83A1-F6EECF244321}">
                <p14:modId xmlns:p14="http://schemas.microsoft.com/office/powerpoint/2010/main" val="2779908585"/>
              </p:ext>
            </p:extLst>
          </p:nvPr>
        </p:nvGraphicFramePr>
        <p:xfrm>
          <a:off x="772395" y="2180280"/>
          <a:ext cx="5954547" cy="1219853"/>
        </p:xfrm>
        <a:graphic>
          <a:graphicData uri="http://schemas.openxmlformats.org/drawingml/2006/table">
            <a:tbl>
              <a:tblPr firstRow="1" bandRow="1">
                <a:tableStyleId>{22838BEF-8BB2-4498-84A7-C5851F593DF1}</a:tableStyleId>
              </a:tblPr>
              <a:tblGrid>
                <a:gridCol w="5954547">
                  <a:extLst>
                    <a:ext uri="{9D8B030D-6E8A-4147-A177-3AD203B41FA5}">
                      <a16:colId xmlns:a16="http://schemas.microsoft.com/office/drawing/2014/main" val="2041831815"/>
                    </a:ext>
                  </a:extLst>
                </a:gridCol>
              </a:tblGrid>
              <a:tr h="281654">
                <a:tc>
                  <a:txBody>
                    <a:bodyPr/>
                    <a:lstStyle/>
                    <a:p>
                      <a:r>
                        <a:rPr lang="en-US" sz="1200" b="1" dirty="0">
                          <a:solidFill>
                            <a:schemeClr val="tx1"/>
                          </a:solidFill>
                          <a:latin typeface="+mn-lt"/>
                        </a:rPr>
                        <a:t>Theme: Parenting in Racially and Culturally Diverse Families</a:t>
                      </a:r>
                    </a:p>
                  </a:txBody>
                  <a:tcPr marL="94700" marR="94700" marT="46942" marB="46942"/>
                </a:tc>
                <a:extLst>
                  <a:ext uri="{0D108BD9-81ED-4DB2-BD59-A6C34878D82A}">
                    <a16:rowId xmlns:a16="http://schemas.microsoft.com/office/drawing/2014/main" val="72925292"/>
                  </a:ext>
                </a:extLst>
              </a:tr>
              <a:tr h="938199">
                <a:tc>
                  <a:txBody>
                    <a:bodyPr/>
                    <a:lstStyle/>
                    <a:p>
                      <a:pPr marL="0" indent="0">
                        <a:buFont typeface="Arial" panose="020B0604020202020204" pitchFamily="34" charset="0"/>
                        <a:buNone/>
                      </a:pPr>
                      <a:r>
                        <a:rPr lang="en-US" sz="1100" dirty="0">
                          <a:solidFill>
                            <a:schemeClr val="tx1"/>
                          </a:solidFill>
                        </a:rPr>
                        <a:t>Understand the impact of parenting children from different race/ethnicity/cultural backgrounds; know how to honor and incorporate child’s race/ethnicity/culture into existing family system; identify strategies to help children develop positive and proud identities; help children and families prepare for and handle racism in all forms.</a:t>
                      </a:r>
                      <a:endParaRPr lang="en-US" sz="1100" dirty="0">
                        <a:solidFill>
                          <a:schemeClr val="tx1"/>
                        </a:solidFill>
                        <a:highlight>
                          <a:srgbClr val="FFFF00"/>
                        </a:highlight>
                      </a:endParaRPr>
                    </a:p>
                  </a:txBody>
                  <a:tcPr marL="94700" marR="94700" marT="46942" marB="46942"/>
                </a:tc>
                <a:extLst>
                  <a:ext uri="{0D108BD9-81ED-4DB2-BD59-A6C34878D82A}">
                    <a16:rowId xmlns:a16="http://schemas.microsoft.com/office/drawing/2014/main" val="2262000146"/>
                  </a:ext>
                </a:extLst>
              </a:tr>
            </a:tbl>
          </a:graphicData>
        </a:graphic>
      </p:graphicFrame>
      <p:sp>
        <p:nvSpPr>
          <p:cNvPr id="7" name="Rectangle 6">
            <a:extLst>
              <a:ext uri="{FF2B5EF4-FFF2-40B4-BE49-F238E27FC236}">
                <a16:creationId xmlns:a16="http://schemas.microsoft.com/office/drawing/2014/main" id="{B0D834C1-73E9-4646-ADA5-3E0ADCC13448}"/>
              </a:ext>
            </a:extLst>
          </p:cNvPr>
          <p:cNvSpPr/>
          <p:nvPr/>
        </p:nvSpPr>
        <p:spPr>
          <a:xfrm>
            <a:off x="710249" y="684496"/>
            <a:ext cx="3516498" cy="372131"/>
          </a:xfrm>
          <a:prstGeom prst="rect">
            <a:avLst/>
          </a:prstGeom>
        </p:spPr>
        <p:txBody>
          <a:bodyPr wrap="none" lIns="94213" tIns="47106" rIns="94213" bIns="47106">
            <a:spAutoFit/>
          </a:bodyPr>
          <a:lstStyle/>
          <a:p>
            <a:r>
              <a:rPr lang="en-US" dirty="0">
                <a:solidFill>
                  <a:srgbClr val="183250"/>
                </a:solidFill>
                <a:latin typeface="Arial Rounded MT Bold" panose="020F0704030504030204" pitchFamily="34" charset="77"/>
              </a:rPr>
              <a:t>THEME AND COMPETENCIES</a:t>
            </a:r>
          </a:p>
        </p:txBody>
      </p:sp>
      <p:sp>
        <p:nvSpPr>
          <p:cNvPr id="10" name="Slide Number Placeholder 6">
            <a:extLst>
              <a:ext uri="{FF2B5EF4-FFF2-40B4-BE49-F238E27FC236}">
                <a16:creationId xmlns:a16="http://schemas.microsoft.com/office/drawing/2014/main" id="{E531E76F-3AB0-4C4F-A6AF-BE7C3CEFCC33}"/>
              </a:ext>
            </a:extLst>
          </p:cNvPr>
          <p:cNvSpPr txBox="1">
            <a:spLocks/>
          </p:cNvSpPr>
          <p:nvPr/>
        </p:nvSpPr>
        <p:spPr>
          <a:xfrm>
            <a:off x="6630394" y="8917423"/>
            <a:ext cx="470439" cy="471053"/>
          </a:xfrm>
          <a:prstGeom prst="rect">
            <a:avLst/>
          </a:prstGeom>
        </p:spPr>
        <p:txBody>
          <a:bodyPr vert="horz" lIns="94213" tIns="47106" rIns="94213" bIns="47106"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a:t>
            </a:fld>
            <a:endParaRPr lang="en-US" dirty="0"/>
          </a:p>
        </p:txBody>
      </p:sp>
    </p:spTree>
    <p:extLst>
      <p:ext uri="{BB962C8B-B14F-4D97-AF65-F5344CB8AC3E}">
        <p14:creationId xmlns:p14="http://schemas.microsoft.com/office/powerpoint/2010/main" val="624631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4"/>
            <a:ext cx="5681980" cy="4527473"/>
          </a:xfrm>
          <a:prstGeom prst="rect">
            <a:avLst/>
          </a:prstGeom>
        </p:spPr>
        <p:txBody>
          <a:bodyPr lIns="91426" tIns="45712" rIns="91426" bIns="45712"/>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p>
          <a:p>
            <a:pPr lvl="0">
              <a:defRPr/>
            </a:pPr>
            <a:r>
              <a:rPr lang="en-US" dirty="0">
                <a:solidFill>
                  <a:srgbClr val="000000"/>
                </a:solidFill>
                <a:latin typeface="Calibri" panose="020F0502020204030204" pitchFamily="34" charset="0"/>
              </a:rPr>
              <a:t>The closing quote above and the paraphrase section below will be done only once per day, after the last theme presented for the day.  If you are moving on to another theme invite them to take a break, stretch, or breathe, before moving on to the next theme.</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If closing for the day: </a:t>
            </a:r>
          </a:p>
          <a:p>
            <a:pPr marL="175801" indent="-175801">
              <a:buFont typeface="Arial" panose="020B0604020202020204" pitchFamily="34" charset="0"/>
              <a:buChar char="•"/>
            </a:pPr>
            <a:r>
              <a:rPr lang="en-US" dirty="0">
                <a:solidFill>
                  <a:srgbClr val="000000"/>
                </a:solidFill>
                <a:latin typeface="Calibri" panose="020F0502020204030204" pitchFamily="34" charset="0"/>
              </a:rPr>
              <a:t>Thank everyone for attending and for their thoughtful participation and attention. Remind the participants that although this training may seem long, it is critical for them to gather the knowledge, attitude, and skills that are needed as they embark on this journey because they ultimately will play a huge role in the lives of children and families. </a:t>
            </a:r>
          </a:p>
          <a:p>
            <a:pPr marL="175801" indent="-175801">
              <a:buFont typeface="Arial" panose="020B0604020202020204" pitchFamily="34" charset="0"/>
              <a:buChar char="•"/>
            </a:pPr>
            <a:r>
              <a:rPr lang="en-US" dirty="0">
                <a:solidFill>
                  <a:srgbClr val="000000"/>
                </a:solidFill>
                <a:latin typeface="Calibri" panose="020F0502020204030204" pitchFamily="34" charset="0"/>
              </a:rPr>
              <a:t>If in person, collect the name tents or have them tuck them into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to bring back to the next class</a:t>
            </a:r>
            <a:r>
              <a:rPr lang="en-US" b="1" dirty="0">
                <a:solidFill>
                  <a:srgbClr val="000000"/>
                </a:solidFill>
                <a:latin typeface="Calibri" panose="020F0502020204030204" pitchFamily="34" charset="0"/>
              </a:rPr>
              <a:t>.</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PARAPHRASE </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Close out the day by covering the below topics:</a:t>
            </a:r>
          </a:p>
          <a:p>
            <a:pPr marL="175801" indent="-175801">
              <a:buFont typeface="Arial" panose="020B0604020202020204" pitchFamily="34" charset="0"/>
              <a:buChar char="•"/>
            </a:pPr>
            <a:r>
              <a:rPr lang="en-US" dirty="0">
                <a:solidFill>
                  <a:srgbClr val="000000"/>
                </a:solidFill>
                <a:latin typeface="Calibri" panose="020F0502020204030204" pitchFamily="34" charset="0"/>
              </a:rPr>
              <a:t>Remind participants of the date/time for the next class and let participants know if there are any changes to the location. </a:t>
            </a:r>
          </a:p>
          <a:p>
            <a:pPr marL="175801" indent="-175801">
              <a:buFont typeface="Arial" panose="020B0604020202020204" pitchFamily="34" charset="0"/>
              <a:buChar char="•"/>
            </a:pPr>
            <a:r>
              <a:rPr lang="en-US" dirty="0">
                <a:solidFill>
                  <a:srgbClr val="000000"/>
                </a:solidFill>
                <a:latin typeface="Calibri" panose="020F0502020204030204" pitchFamily="34" charset="0"/>
              </a:rPr>
              <a:t>Encourage participants to contact you (or other facilitators) if they have any questions or concerns. </a:t>
            </a:r>
          </a:p>
          <a:p>
            <a:pPr marL="175801" indent="-175801">
              <a:buFont typeface="Arial" panose="020B0604020202020204" pitchFamily="34" charset="0"/>
              <a:buChar char="•"/>
            </a:pPr>
            <a:r>
              <a:rPr lang="en-US" dirty="0">
                <a:solidFill>
                  <a:srgbClr val="000000"/>
                </a:solidFill>
                <a:latin typeface="Calibri" panose="020F0502020204030204" pitchFamily="34" charset="0"/>
              </a:rPr>
              <a:t>Review the themes that will be covered during the next class. </a:t>
            </a:r>
          </a:p>
          <a:p>
            <a:pPr marL="175801" indent="-175801">
              <a:buFont typeface="Arial" panose="020B0604020202020204" pitchFamily="34" charset="0"/>
              <a:buChar char="•"/>
            </a:pPr>
            <a:r>
              <a:rPr lang="en-US" dirty="0">
                <a:solidFill>
                  <a:srgbClr val="000000"/>
                </a:solidFill>
                <a:latin typeface="Calibri" panose="020F0502020204030204" pitchFamily="34" charset="0"/>
              </a:rPr>
              <a:t>If in person, remind participants to take their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with them and to bring them to the next session. If using a remote platform, remind participants to have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available for the next class. </a:t>
            </a:r>
          </a:p>
          <a:p>
            <a:endParaRPr lang="en-US" b="1" kern="1200" dirty="0">
              <a:solidFill>
                <a:srgbClr val="000000"/>
              </a:solidFill>
              <a:effectLst/>
              <a:latin typeface="Calibri" panose="020F0502020204030204" pitchFamily="34" charset="0"/>
              <a:ea typeface="+mn-ea"/>
              <a:cs typeface="Arial" panose="020B0604020202020204" pitchFamily="34" charset="0"/>
            </a:endParaRPr>
          </a:p>
          <a:p>
            <a:pPr defTabSz="966204">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endParaRPr lang="en-US" kern="1200" dirty="0">
              <a:solidFill>
                <a:srgbClr val="000000"/>
              </a:solidFill>
              <a:effectLst/>
              <a:latin typeface="Calibri" panose="020F0502020204030204" pitchFamily="34" charset="0"/>
              <a:ea typeface="+mn-ea"/>
              <a:cs typeface="+mn-cs"/>
            </a:endParaRPr>
          </a:p>
        </p:txBody>
      </p:sp>
      <p:sp>
        <p:nvSpPr>
          <p:cNvPr id="4" name="Slide Number Placeholder 3"/>
          <p:cNvSpPr>
            <a:spLocks noGrp="1"/>
          </p:cNvSpPr>
          <p:nvPr>
            <p:ph type="sldNum" sz="quarter" idx="5"/>
          </p:nvPr>
        </p:nvSpPr>
        <p:spPr>
          <a:xfrm>
            <a:off x="4023092" y="8917423"/>
            <a:ext cx="3077739" cy="471053"/>
          </a:xfrm>
          <a:prstGeom prst="rect">
            <a:avLst/>
          </a:prstGeom>
        </p:spPr>
        <p:txBody>
          <a:bodyPr/>
          <a:lstStyle/>
          <a:p>
            <a:fld id="{3B90169C-AFAA-4B3F-91CC-5EC03E22AE25}" type="slidenum">
              <a:rPr lang="en-US" smtClean="0"/>
              <a:t>40</a:t>
            </a:fld>
            <a:endParaRPr lang="en-US" dirty="0"/>
          </a:p>
        </p:txBody>
      </p:sp>
      <p:sp>
        <p:nvSpPr>
          <p:cNvPr id="6" name="Slide Number Placeholder 6">
            <a:extLst>
              <a:ext uri="{FF2B5EF4-FFF2-40B4-BE49-F238E27FC236}">
                <a16:creationId xmlns:a16="http://schemas.microsoft.com/office/drawing/2014/main" id="{96321C1E-B752-F447-B6B1-C2F64B8CCEAE}"/>
              </a:ext>
            </a:extLst>
          </p:cNvPr>
          <p:cNvSpPr txBox="1">
            <a:spLocks/>
          </p:cNvSpPr>
          <p:nvPr/>
        </p:nvSpPr>
        <p:spPr>
          <a:xfrm>
            <a:off x="6630394" y="8917423"/>
            <a:ext cx="470439" cy="471053"/>
          </a:xfrm>
          <a:prstGeom prst="rect">
            <a:avLst/>
          </a:prstGeom>
        </p:spPr>
        <p:txBody>
          <a:bodyPr vert="horz" lIns="94213" tIns="47106" rIns="94213" bIns="47106"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40</a:t>
            </a:fld>
            <a:endParaRPr lang="en-US" dirty="0"/>
          </a:p>
        </p:txBody>
      </p:sp>
    </p:spTree>
    <p:extLst>
      <p:ext uri="{BB962C8B-B14F-4D97-AF65-F5344CB8AC3E}">
        <p14:creationId xmlns:p14="http://schemas.microsoft.com/office/powerpoint/2010/main" val="510238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3696712"/>
          </a:xfrm>
          <a:prstGeom prst="rect">
            <a:avLst/>
          </a:prstGeom>
        </p:spPr>
        <p:txBody>
          <a:bodyPr lIns="91426" tIns="45712" rIns="91426" bIns="45712"/>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023092" y="8917423"/>
            <a:ext cx="3077739" cy="471053"/>
          </a:xfrm>
          <a:prstGeom prst="rect">
            <a:avLst/>
          </a:prstGeom>
        </p:spPr>
        <p:txBody>
          <a:bodyPr/>
          <a:lstStyle/>
          <a:p>
            <a:fld id="{3B90169C-AFAA-4B3F-91CC-5EC03E22AE25}" type="slidenum">
              <a:rPr lang="en-US" smtClean="0"/>
              <a:t>41</a:t>
            </a:fld>
            <a:endParaRPr lang="en-US" dirty="0"/>
          </a:p>
        </p:txBody>
      </p:sp>
      <p:sp>
        <p:nvSpPr>
          <p:cNvPr id="6" name="Slide Number Placeholder 6">
            <a:extLst>
              <a:ext uri="{FF2B5EF4-FFF2-40B4-BE49-F238E27FC236}">
                <a16:creationId xmlns:a16="http://schemas.microsoft.com/office/drawing/2014/main" id="{1DF3FF43-DFB0-734B-9F0A-97BE43E3A4A3}"/>
              </a:ext>
            </a:extLst>
          </p:cNvPr>
          <p:cNvSpPr txBox="1">
            <a:spLocks/>
          </p:cNvSpPr>
          <p:nvPr/>
        </p:nvSpPr>
        <p:spPr>
          <a:xfrm>
            <a:off x="6630394" y="8917423"/>
            <a:ext cx="470439" cy="471053"/>
          </a:xfrm>
          <a:prstGeom prst="rect">
            <a:avLst/>
          </a:prstGeom>
        </p:spPr>
        <p:txBody>
          <a:bodyPr vert="horz" lIns="94213" tIns="47106" rIns="94213" bIns="47106"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41</a:t>
            </a:fld>
            <a:endParaRPr lang="en-US" dirty="0"/>
          </a:p>
        </p:txBody>
      </p:sp>
    </p:spTree>
    <p:extLst>
      <p:ext uri="{BB962C8B-B14F-4D97-AF65-F5344CB8AC3E}">
        <p14:creationId xmlns:p14="http://schemas.microsoft.com/office/powerpoint/2010/main" val="1225828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3696712"/>
          </a:xfrm>
          <a:prstGeom prst="rect">
            <a:avLst/>
          </a:prstGeom>
        </p:spPr>
        <p:txBody>
          <a:bodyPr lIns="91426" tIns="45712" rIns="91426" bIns="45712"/>
          <a:lstStyle/>
          <a:p>
            <a:endParaRPr lang="en-US" dirty="0">
              <a:solidFill>
                <a:srgbClr val="000000"/>
              </a:solidFill>
              <a:latin typeface="Calibri" panose="020F0502020204030204" pitchFamily="34" charset="0"/>
            </a:endParaRPr>
          </a:p>
        </p:txBody>
      </p:sp>
      <p:sp>
        <p:nvSpPr>
          <p:cNvPr id="5" name="Slide Number Placeholder 6">
            <a:extLst>
              <a:ext uri="{FF2B5EF4-FFF2-40B4-BE49-F238E27FC236}">
                <a16:creationId xmlns:a16="http://schemas.microsoft.com/office/drawing/2014/main" id="{488B764B-3B14-0445-891F-FD62DD0084A8}"/>
              </a:ext>
            </a:extLst>
          </p:cNvPr>
          <p:cNvSpPr>
            <a:spLocks noGrp="1"/>
          </p:cNvSpPr>
          <p:nvPr>
            <p:ph type="sldNum" sz="quarter" idx="5"/>
          </p:nvPr>
        </p:nvSpPr>
        <p:spPr>
          <a:xfrm>
            <a:off x="6630394" y="8917423"/>
            <a:ext cx="470439" cy="471053"/>
          </a:xfrm>
          <a:prstGeom prst="rect">
            <a:avLst/>
          </a:prstGeom>
        </p:spPr>
        <p:txBody>
          <a:bodyPr vert="horz" lIns="94213" tIns="47106" rIns="94213" bIns="47106" rtlCol="0" anchor="ctr" anchorCtr="0"/>
          <a:lstStyle>
            <a:lvl1pPr algn="ctr">
              <a:defRPr sz="1000">
                <a:solidFill>
                  <a:schemeClr val="bg1"/>
                </a:solidFill>
              </a:defRPr>
            </a:lvl1pPr>
          </a:lstStyle>
          <a:p>
            <a:fld id="{3B90169C-AFAA-4B3F-91CC-5EC03E22AE25}" type="slidenum">
              <a:rPr lang="en-US" smtClean="0"/>
              <a:pPr/>
              <a:t>42</a:t>
            </a:fld>
            <a:endParaRPr lang="en-US" dirty="0"/>
          </a:p>
        </p:txBody>
      </p:sp>
    </p:spTree>
    <p:extLst>
      <p:ext uri="{BB962C8B-B14F-4D97-AF65-F5344CB8AC3E}">
        <p14:creationId xmlns:p14="http://schemas.microsoft.com/office/powerpoint/2010/main" val="650374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10248" y="1173560"/>
            <a:ext cx="5994925" cy="7530419"/>
          </a:xfrm>
          <a:prstGeom prst="rect">
            <a:avLst/>
          </a:prstGeom>
        </p:spPr>
        <p:txBody>
          <a:bodyPr lIns="91426" tIns="45712" rIns="91426" bIns="45712"/>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This slide shows a suggested agenda and timing for this theme. Before the session, please review this agenda and incorporate it into your overall agenda for this and any other themes you are conducting along with it.</a:t>
            </a:r>
          </a:p>
          <a:p>
            <a:endParaRPr lang="en-US" b="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AGENDA</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This theme is divided into six sections. </a:t>
            </a:r>
            <a:r>
              <a:rPr lang="en-US" b="0" i="0" dirty="0">
                <a:solidFill>
                  <a:srgbClr val="000000"/>
                </a:solidFill>
                <a:latin typeface="Calibri" panose="020F0502020204030204" pitchFamily="34" charset="0"/>
              </a:rPr>
              <a:t>This content is based on 1.5 hours of classroom material.</a:t>
            </a:r>
          </a:p>
          <a:p>
            <a:endParaRPr lang="en-US" dirty="0">
              <a:solidFill>
                <a:srgbClr val="000000"/>
              </a:solidFill>
              <a:latin typeface="Calibri" panose="020F0502020204030204" pitchFamily="34" charset="0"/>
            </a:endParaRPr>
          </a:p>
          <a:p>
            <a:endParaRPr lang="en-US" b="0" i="0" dirty="0">
              <a:solidFill>
                <a:srgbClr val="000000"/>
              </a:solidFill>
              <a:latin typeface="Calibri" panose="020F0502020204030204" pitchFamily="34" charset="0"/>
            </a:endParaRPr>
          </a:p>
          <a:p>
            <a:endParaRPr lang="en-US" b="0" i="0"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b="0" i="0"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BEFORE YOU BEGIN THE CLASS</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Before discussing the Color Wheel of Emotions and covering the content of this theme, you should do the following:</a:t>
            </a:r>
          </a:p>
          <a:p>
            <a:pPr marL="181164" indent="-181164">
              <a:buFont typeface="Arial" panose="020B0604020202020204" pitchFamily="34" charset="0"/>
              <a:buChar char="•"/>
            </a:pPr>
            <a:r>
              <a:rPr lang="en-US" dirty="0">
                <a:solidFill>
                  <a:srgbClr val="000000"/>
                </a:solidFill>
                <a:latin typeface="Calibri" panose="020F0502020204030204" pitchFamily="34" charset="0"/>
              </a:rPr>
              <a:t>Make any announcements that are needed regarding the training, timing of training, or process to become a foster or adoptive parent.</a:t>
            </a:r>
          </a:p>
          <a:p>
            <a:pPr marL="181164" indent="-181164">
              <a:buFont typeface="Arial" panose="020B0604020202020204" pitchFamily="34" charset="0"/>
              <a:buChar char="•"/>
              <a:defRPr/>
            </a:pPr>
            <a:r>
              <a:rPr lang="en-US" dirty="0">
                <a:solidFill>
                  <a:srgbClr val="000000"/>
                </a:solidFill>
                <a:latin typeface="Calibri" panose="020F0502020204030204" pitchFamily="34" charset="0"/>
              </a:rPr>
              <a:t>Take out the </a:t>
            </a:r>
            <a:r>
              <a:rPr lang="en-US" b="1" dirty="0">
                <a:solidFill>
                  <a:srgbClr val="000000"/>
                </a:solidFill>
                <a:latin typeface="Calibri" panose="020F0502020204030204" pitchFamily="34" charset="0"/>
              </a:rPr>
              <a:t>Participant Resource Manual </a:t>
            </a:r>
            <a:r>
              <a:rPr lang="en-US" dirty="0">
                <a:solidFill>
                  <a:srgbClr val="000000"/>
                </a:solidFill>
                <a:latin typeface="Calibri" panose="020F0502020204030204" pitchFamily="34" charset="0"/>
              </a:rPr>
              <a:t>and direct participants to this theme in their </a:t>
            </a:r>
            <a:r>
              <a:rPr lang="en-US" b="1" dirty="0">
                <a:solidFill>
                  <a:srgbClr val="000000"/>
                </a:solidFill>
                <a:latin typeface="Calibri" panose="020F0502020204030204" pitchFamily="34" charset="0"/>
              </a:rPr>
              <a:t>Manual. </a:t>
            </a:r>
            <a:r>
              <a:rPr lang="en-US" dirty="0">
                <a:solidFill>
                  <a:srgbClr val="000000"/>
                </a:solidFill>
                <a:latin typeface="Calibri" panose="020F0502020204030204" pitchFamily="34" charset="0"/>
              </a:rPr>
              <a:t>Remind participants that the Competencies for today’s theme are in their </a:t>
            </a:r>
            <a:r>
              <a:rPr lang="en-US" b="1" dirty="0">
                <a:solidFill>
                  <a:srgbClr val="000000"/>
                </a:solidFill>
                <a:latin typeface="Calibri" panose="020F0502020204030204" pitchFamily="34" charset="0"/>
              </a:rPr>
              <a:t>Manual</a:t>
            </a:r>
            <a:r>
              <a:rPr lang="en-US" dirty="0">
                <a:solidFill>
                  <a:srgbClr val="000000"/>
                </a:solidFill>
                <a:latin typeface="Calibri" panose="020F0502020204030204" pitchFamily="34" charset="0"/>
              </a:rPr>
              <a:t>.</a:t>
            </a:r>
          </a:p>
          <a:p>
            <a:pPr marL="181164" indent="-181164">
              <a:buFont typeface="Arial" panose="020B0604020202020204" pitchFamily="34" charset="0"/>
              <a:buChar char="•"/>
              <a:defRPr/>
            </a:pPr>
            <a:r>
              <a:rPr lang="en-US" dirty="0">
                <a:solidFill>
                  <a:srgbClr val="000000"/>
                </a:solidFill>
                <a:latin typeface="Calibri" panose="020F0502020204030204" pitchFamily="34" charset="0"/>
              </a:rPr>
              <a:t>Review the agenda for the theme. Facilitators should add a slide to the PPT deck that includes the agenda so that they can review it with participants.  Make sure to include start and end times and any breaks that will be taken during the session. </a:t>
            </a:r>
          </a:p>
          <a:p>
            <a:pPr marL="181164" indent="-181164">
              <a:buFont typeface="Arial" panose="020B0604020202020204" pitchFamily="34" charset="0"/>
              <a:buChar char="•"/>
            </a:pPr>
            <a:r>
              <a:rPr lang="en-US" dirty="0">
                <a:solidFill>
                  <a:srgbClr val="000000"/>
                </a:solidFill>
                <a:latin typeface="Calibri" panose="020F0502020204030204" pitchFamily="34" charset="0"/>
              </a:rPr>
              <a:t>Encourage participants to be engaged and active learners.  </a:t>
            </a:r>
          </a:p>
          <a:p>
            <a:pPr marL="181164" indent="-181164">
              <a:buFont typeface="Arial" panose="020B0604020202020204" pitchFamily="34" charset="0"/>
              <a:buChar char="•"/>
            </a:pPr>
            <a:r>
              <a:rPr lang="en-US" dirty="0">
                <a:solidFill>
                  <a:srgbClr val="000000"/>
                </a:solidFill>
                <a:latin typeface="Calibri" panose="020F0502020204030204" pitchFamily="34" charset="0"/>
              </a:rPr>
              <a:t>Encourage participants to contact you in between classes with any questions and/or concerns. (Prior to class, list the name(s) of the facilitators on the board with contact information.)</a:t>
            </a:r>
          </a:p>
          <a:p>
            <a:pPr marL="181164" indent="-181164">
              <a:buFont typeface="Arial" panose="020B0604020202020204" pitchFamily="34" charset="0"/>
              <a:buChar char="•"/>
              <a:defRPr/>
            </a:pPr>
            <a:r>
              <a:rPr lang="en-US" dirty="0">
                <a:solidFill>
                  <a:srgbClr val="000000"/>
                </a:solidFill>
                <a:latin typeface="Calibri" panose="020F0502020204030204" pitchFamily="34" charset="0"/>
              </a:rPr>
              <a:t>Remind participants to put out their name tents (these can either be made by the participants during the first class or the agency can print out name tents and provide them to the participants at the first class).  If conducting the class on a remote platform, remind participants to type their first and last names in their screen box. </a:t>
            </a:r>
            <a:endParaRPr lang="en-US" b="1" dirty="0">
              <a:solidFill>
                <a:srgbClr val="000000"/>
              </a:solidFill>
              <a:latin typeface="Calibri" panose="020F0502020204030204" pitchFamily="34" charset="0"/>
            </a:endParaRPr>
          </a:p>
          <a:p>
            <a:endParaRPr lang="en-US"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4FC8185A-0BEC-F545-B900-10B7EA477F55}"/>
              </a:ext>
            </a:extLst>
          </p:cNvPr>
          <p:cNvSpPr/>
          <p:nvPr/>
        </p:nvSpPr>
        <p:spPr>
          <a:xfrm>
            <a:off x="710247" y="684496"/>
            <a:ext cx="2718266" cy="372131"/>
          </a:xfrm>
          <a:prstGeom prst="rect">
            <a:avLst/>
          </a:prstGeom>
        </p:spPr>
        <p:txBody>
          <a:bodyPr wrap="none" lIns="94213" tIns="47106" rIns="94213" bIns="47106">
            <a:spAutoFit/>
          </a:bodyPr>
          <a:lstStyle/>
          <a:p>
            <a:r>
              <a:rPr lang="en-US" dirty="0">
                <a:latin typeface="Arial Rounded MT Bold" panose="020F0704030504030204" pitchFamily="34" charset="77"/>
              </a:rPr>
              <a:t>SUGGESTED AGENDA</a:t>
            </a:r>
          </a:p>
        </p:txBody>
      </p:sp>
      <p:graphicFrame>
        <p:nvGraphicFramePr>
          <p:cNvPr id="6" name="Table 5">
            <a:extLst>
              <a:ext uri="{FF2B5EF4-FFF2-40B4-BE49-F238E27FC236}">
                <a16:creationId xmlns:a16="http://schemas.microsoft.com/office/drawing/2014/main" id="{558507BF-4FF5-6A43-8C71-4ABBCA33DAF4}"/>
              </a:ext>
            </a:extLst>
          </p:cNvPr>
          <p:cNvGraphicFramePr>
            <a:graphicFrameLocks/>
          </p:cNvGraphicFramePr>
          <p:nvPr>
            <p:extLst>
              <p:ext uri="{D42A27DB-BD31-4B8C-83A1-F6EECF244321}">
                <p14:modId xmlns:p14="http://schemas.microsoft.com/office/powerpoint/2010/main" val="983137870"/>
              </p:ext>
            </p:extLst>
          </p:nvPr>
        </p:nvGraphicFramePr>
        <p:xfrm>
          <a:off x="807646" y="2749551"/>
          <a:ext cx="5897528" cy="3019630"/>
        </p:xfrm>
        <a:graphic>
          <a:graphicData uri="http://schemas.openxmlformats.org/drawingml/2006/table">
            <a:tbl>
              <a:tblPr firstRow="1" bandRow="1">
                <a:tableStyleId>{22838BEF-8BB2-4498-84A7-C5851F593DF1}</a:tableStyleId>
              </a:tblPr>
              <a:tblGrid>
                <a:gridCol w="1336704">
                  <a:extLst>
                    <a:ext uri="{9D8B030D-6E8A-4147-A177-3AD203B41FA5}">
                      <a16:colId xmlns:a16="http://schemas.microsoft.com/office/drawing/2014/main" val="2179853046"/>
                    </a:ext>
                  </a:extLst>
                </a:gridCol>
                <a:gridCol w="4560824">
                  <a:extLst>
                    <a:ext uri="{9D8B030D-6E8A-4147-A177-3AD203B41FA5}">
                      <a16:colId xmlns:a16="http://schemas.microsoft.com/office/drawing/2014/main" val="3069621994"/>
                    </a:ext>
                  </a:extLst>
                </a:gridCol>
              </a:tblGrid>
              <a:tr h="545520">
                <a:tc>
                  <a:txBody>
                    <a:bodyPr/>
                    <a:lstStyle/>
                    <a:p>
                      <a:r>
                        <a:rPr lang="en-US" sz="1100" b="0" dirty="0"/>
                        <a:t>Prior to the Session start time</a:t>
                      </a:r>
                    </a:p>
                  </a:txBody>
                  <a:tcPr marL="94700" marR="94700" marT="46942" marB="46942"/>
                </a:tc>
                <a:tc>
                  <a:txBody>
                    <a:bodyPr/>
                    <a:lstStyle/>
                    <a:p>
                      <a:r>
                        <a:rPr lang="en-US" sz="1100" b="0" dirty="0"/>
                        <a:t>Color Wheel of Emotions exercise</a:t>
                      </a:r>
                    </a:p>
                  </a:txBody>
                  <a:tcPr marL="94700" marR="94700" marT="46942" marB="46942"/>
                </a:tc>
                <a:extLst>
                  <a:ext uri="{0D108BD9-81ED-4DB2-BD59-A6C34878D82A}">
                    <a16:rowId xmlns:a16="http://schemas.microsoft.com/office/drawing/2014/main" val="12709079"/>
                  </a:ext>
                </a:extLst>
              </a:tr>
              <a:tr h="444730">
                <a:tc>
                  <a:txBody>
                    <a:bodyPr/>
                    <a:lstStyle/>
                    <a:p>
                      <a:r>
                        <a:rPr lang="en-US" sz="1100" b="0" i="0" dirty="0"/>
                        <a:t>15 minutes</a:t>
                      </a:r>
                    </a:p>
                  </a:txBody>
                  <a:tcPr marL="94700" marR="94700" marT="46942" marB="46942"/>
                </a:tc>
                <a:tc>
                  <a:txBody>
                    <a:bodyPr/>
                    <a:lstStyle/>
                    <a:p>
                      <a:r>
                        <a:rPr lang="en-US" sz="1100" dirty="0"/>
                        <a:t>Section 1: Introduction: Parenting in Racially and Culturally Diverse Families</a:t>
                      </a:r>
                      <a:endParaRPr lang="en-US" sz="1100" b="0" dirty="0"/>
                    </a:p>
                  </a:txBody>
                  <a:tcPr marL="94700" marR="94700" marT="46942" marB="46942"/>
                </a:tc>
                <a:extLst>
                  <a:ext uri="{0D108BD9-81ED-4DB2-BD59-A6C34878D82A}">
                    <a16:rowId xmlns:a16="http://schemas.microsoft.com/office/drawing/2014/main" val="235620429"/>
                  </a:ext>
                </a:extLst>
              </a:tr>
              <a:tr h="459382">
                <a:tc>
                  <a:txBody>
                    <a:bodyPr/>
                    <a:lstStyle/>
                    <a:p>
                      <a:r>
                        <a:rPr lang="en-US" sz="1100" b="0" i="0" dirty="0"/>
                        <a:t>20 minutes</a:t>
                      </a:r>
                    </a:p>
                  </a:txBody>
                  <a:tcPr marL="94700" marR="94700" marT="46942" marB="46942"/>
                </a:tc>
                <a:tc>
                  <a:txBody>
                    <a:bodyPr/>
                    <a:lstStyle/>
                    <a:p>
                      <a:pPr marL="0" marR="0">
                        <a:lnSpc>
                          <a:spcPct val="107000"/>
                        </a:lnSpc>
                        <a:spcBef>
                          <a:spcPts val="0"/>
                        </a:spcBef>
                        <a:spcAft>
                          <a:spcPts val="80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Section 2: Becoming a racially and culturally diverse foster or adoptive family</a:t>
                      </a:r>
                    </a:p>
                  </a:txBody>
                  <a:tcPr marL="94700" marR="94700" marT="46942" marB="46942"/>
                </a:tc>
                <a:extLst>
                  <a:ext uri="{0D108BD9-81ED-4DB2-BD59-A6C34878D82A}">
                    <a16:rowId xmlns:a16="http://schemas.microsoft.com/office/drawing/2014/main" val="1637158076"/>
                  </a:ext>
                </a:extLst>
              </a:tr>
              <a:tr h="331209">
                <a:tc>
                  <a:txBody>
                    <a:bodyPr/>
                    <a:lstStyle/>
                    <a:p>
                      <a:r>
                        <a:rPr lang="en-US" sz="1100" b="0" i="0" dirty="0"/>
                        <a:t>20 minutes</a:t>
                      </a:r>
                    </a:p>
                  </a:txBody>
                  <a:tcPr marL="94700" marR="94700" marT="46942" marB="46942"/>
                </a:tc>
                <a:tc>
                  <a:txBody>
                    <a:bodyPr/>
                    <a:lstStyle/>
                    <a:p>
                      <a:pPr marL="0" marR="0">
                        <a:lnSpc>
                          <a:spcPct val="107000"/>
                        </a:lnSpc>
                        <a:spcBef>
                          <a:spcPts val="0"/>
                        </a:spcBef>
                        <a:spcAft>
                          <a:spcPts val="80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Section 3: </a:t>
                      </a:r>
                      <a:r>
                        <a:rPr lang="en-US" sz="1100" b="0" dirty="0"/>
                        <a:t>Promoting Positive Racial and Cultural Identity</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94700" marR="94700" marT="46942" marB="46942"/>
                </a:tc>
                <a:extLst>
                  <a:ext uri="{0D108BD9-81ED-4DB2-BD59-A6C34878D82A}">
                    <a16:rowId xmlns:a16="http://schemas.microsoft.com/office/drawing/2014/main" val="743774514"/>
                  </a:ext>
                </a:extLst>
              </a:tr>
              <a:tr h="4593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15 minutes</a:t>
                      </a:r>
                    </a:p>
                  </a:txBody>
                  <a:tcPr marL="94700" marR="94700" marT="46942" marB="46942"/>
                </a:tc>
                <a:tc>
                  <a:txBody>
                    <a:bodyPr/>
                    <a:lstStyle/>
                    <a:p>
                      <a:pPr marL="0" marR="0">
                        <a:lnSpc>
                          <a:spcPct val="107000"/>
                        </a:lnSpc>
                        <a:spcBef>
                          <a:spcPts val="0"/>
                        </a:spcBef>
                        <a:spcAft>
                          <a:spcPts val="80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Section 4: Strength in Diversity</a:t>
                      </a:r>
                    </a:p>
                  </a:txBody>
                  <a:tcPr marL="94700" marR="94700" marT="46942" marB="46942"/>
                </a:tc>
                <a:extLst>
                  <a:ext uri="{0D108BD9-81ED-4DB2-BD59-A6C34878D82A}">
                    <a16:rowId xmlns:a16="http://schemas.microsoft.com/office/drawing/2014/main" val="431486960"/>
                  </a:ext>
                </a:extLst>
              </a:tr>
              <a:tr h="4481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15 minutes</a:t>
                      </a:r>
                    </a:p>
                  </a:txBody>
                  <a:tcPr marL="94700" marR="94700" marT="46942" marB="46942"/>
                </a:tc>
                <a:tc>
                  <a:txBody>
                    <a:bodyPr/>
                    <a:lstStyle/>
                    <a:p>
                      <a:pPr marL="0" marR="0">
                        <a:lnSpc>
                          <a:spcPct val="107000"/>
                        </a:lnSpc>
                        <a:spcBef>
                          <a:spcPts val="0"/>
                        </a:spcBef>
                        <a:spcAft>
                          <a:spcPts val="80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Section 5: Effective Parenting Choices in Racially and Culturally Diverse Families</a:t>
                      </a:r>
                    </a:p>
                  </a:txBody>
                  <a:tcPr marL="94700" marR="94700" marT="46942" marB="46942"/>
                </a:tc>
                <a:extLst>
                  <a:ext uri="{0D108BD9-81ED-4DB2-BD59-A6C34878D82A}">
                    <a16:rowId xmlns:a16="http://schemas.microsoft.com/office/drawing/2014/main" val="2406168771"/>
                  </a:ext>
                </a:extLst>
              </a:tr>
              <a:tr h="3312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5 minutes</a:t>
                      </a:r>
                    </a:p>
                  </a:txBody>
                  <a:tcPr marL="94700" marR="94700" marT="46942" marB="46942"/>
                </a:tc>
                <a:tc>
                  <a:txBody>
                    <a:bodyPr/>
                    <a:lstStyle/>
                    <a:p>
                      <a:pPr marL="0" marR="0">
                        <a:lnSpc>
                          <a:spcPct val="107000"/>
                        </a:lnSpc>
                        <a:spcBef>
                          <a:spcPts val="0"/>
                        </a:spcBef>
                        <a:spcAft>
                          <a:spcPts val="80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Section 6: Wrap up</a:t>
                      </a:r>
                    </a:p>
                  </a:txBody>
                  <a:tcPr marL="94700" marR="94700" marT="46942" marB="46942"/>
                </a:tc>
                <a:extLst>
                  <a:ext uri="{0D108BD9-81ED-4DB2-BD59-A6C34878D82A}">
                    <a16:rowId xmlns:a16="http://schemas.microsoft.com/office/drawing/2014/main" val="4165567316"/>
                  </a:ext>
                </a:extLst>
              </a:tr>
            </a:tbl>
          </a:graphicData>
        </a:graphic>
      </p:graphicFrame>
      <p:sp>
        <p:nvSpPr>
          <p:cNvPr id="9" name="Slide Number Placeholder 6">
            <a:extLst>
              <a:ext uri="{FF2B5EF4-FFF2-40B4-BE49-F238E27FC236}">
                <a16:creationId xmlns:a16="http://schemas.microsoft.com/office/drawing/2014/main" id="{6BCA842E-A25B-F940-A14B-52FEDD4594C6}"/>
              </a:ext>
            </a:extLst>
          </p:cNvPr>
          <p:cNvSpPr>
            <a:spLocks noGrp="1"/>
          </p:cNvSpPr>
          <p:nvPr>
            <p:ph type="sldNum" sz="quarter" idx="5"/>
          </p:nvPr>
        </p:nvSpPr>
        <p:spPr>
          <a:xfrm>
            <a:off x="6630394" y="8917423"/>
            <a:ext cx="470439" cy="471053"/>
          </a:xfrm>
          <a:prstGeom prst="rect">
            <a:avLst/>
          </a:prstGeom>
        </p:spPr>
        <p:txBody>
          <a:bodyPr vert="horz" lIns="94213" tIns="47106" rIns="94213" bIns="47106" rtlCol="0" anchor="ctr" anchorCtr="0"/>
          <a:lstStyle>
            <a:lvl1pPr algn="ctr">
              <a:defRPr sz="1000">
                <a:solidFill>
                  <a:schemeClr val="bg1"/>
                </a:solidFill>
              </a:defRPr>
            </a:lvl1pPr>
          </a:lstStyle>
          <a:p>
            <a:fld id="{3B90169C-AFAA-4B3F-91CC-5EC03E22AE25}" type="slidenum">
              <a:rPr lang="en-US" smtClean="0"/>
              <a:pPr/>
              <a:t>5</a:t>
            </a:fld>
            <a:endParaRPr lang="en-US" dirty="0"/>
          </a:p>
        </p:txBody>
      </p:sp>
    </p:spTree>
    <p:extLst>
      <p:ext uri="{BB962C8B-B14F-4D97-AF65-F5344CB8AC3E}">
        <p14:creationId xmlns:p14="http://schemas.microsoft.com/office/powerpoint/2010/main" val="369294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68350" y="4215892"/>
            <a:ext cx="5623878" cy="4364037"/>
          </a:xfrm>
          <a:prstGeom prst="rect">
            <a:avLst/>
          </a:prstGeom>
        </p:spPr>
        <p:txBody>
          <a:bodyPr lIns="91426" tIns="45712" rIns="91426" bIns="45712"/>
          <a:lstStyle/>
          <a:p>
            <a:r>
              <a:rPr lang="en-US" b="1" dirty="0">
                <a:solidFill>
                  <a:srgbClr val="000000"/>
                </a:solidFill>
                <a:latin typeface="Calibri" panose="020F0502020204030204" pitchFamily="34" charset="0"/>
              </a:rPr>
              <a:t>FACILITATOR'S NOTE</a:t>
            </a:r>
            <a:r>
              <a:rPr lang="en-US" kern="1200" dirty="0">
                <a:solidFill>
                  <a:srgbClr val="000000"/>
                </a:solidFill>
                <a:effectLst/>
                <a:latin typeface="Calibri" panose="020F0502020204030204" pitchFamily="34" charset="0"/>
                <a:ea typeface="+mn-ea"/>
                <a:cs typeface="+mn-cs"/>
              </a:rPr>
              <a:t> </a:t>
            </a:r>
          </a:p>
          <a:p>
            <a:pPr defTabSz="966204">
              <a:defRPr/>
            </a:pPr>
            <a:r>
              <a:rPr lang="en-US" kern="1200" dirty="0">
                <a:solidFill>
                  <a:srgbClr val="000000"/>
                </a:solidFill>
                <a:effectLst/>
                <a:latin typeface="Calibri" panose="020F0502020204030204" pitchFamily="34" charset="0"/>
                <a:ea typeface="+mn-ea"/>
                <a:cs typeface="Arial" panose="020B0604020202020204" pitchFamily="34" charset="0"/>
              </a:rPr>
              <a:t>Have this slide showing onscreen as participants assemble for the first </a:t>
            </a:r>
            <a:r>
              <a:rPr lang="en-US" kern="1200" dirty="0">
                <a:solidFill>
                  <a:srgbClr val="000000"/>
                </a:solidFill>
                <a:latin typeface="Calibri" panose="020F0502020204030204" pitchFamily="34" charset="0"/>
                <a:ea typeface="+mn-ea"/>
                <a:cs typeface="Arial" panose="020B0604020202020204" pitchFamily="34" charset="0"/>
              </a:rPr>
              <a:t>class of the day</a:t>
            </a:r>
            <a:r>
              <a:rPr lang="en-US" kern="1200" dirty="0">
                <a:solidFill>
                  <a:srgbClr val="000000"/>
                </a:solidFill>
                <a:effectLst/>
                <a:latin typeface="Calibri" panose="020F0502020204030204" pitchFamily="34" charset="0"/>
                <a:ea typeface="+mn-ea"/>
                <a:cs typeface="Arial" panose="020B0604020202020204" pitchFamily="34" charset="0"/>
              </a:rPr>
              <a:t>. As participants come in, welcome them back and ask them to take a few minutes to do a self-check using the Color Wheel. </a:t>
            </a:r>
            <a:r>
              <a:rPr lang="en-US" b="1" kern="1200" dirty="0">
                <a:solidFill>
                  <a:srgbClr val="000000"/>
                </a:solidFill>
                <a:effectLst/>
                <a:latin typeface="Calibri" panose="020F0502020204030204" pitchFamily="34" charset="0"/>
                <a:ea typeface="+mn-ea"/>
                <a:cs typeface="Arial" panose="020B0604020202020204" pitchFamily="34" charset="0"/>
              </a:rPr>
              <a:t>NOTE: </a:t>
            </a:r>
            <a:r>
              <a:rPr lang="en-US" kern="1200" dirty="0">
                <a:solidFill>
                  <a:srgbClr val="000000"/>
                </a:solidFill>
                <a:effectLst/>
                <a:latin typeface="Calibri" panose="020F0502020204030204" pitchFamily="34" charset="0"/>
                <a:ea typeface="+mn-ea"/>
                <a:cs typeface="Arial" panose="020B0604020202020204" pitchFamily="34" charset="0"/>
              </a:rPr>
              <a:t>The Color Wheel should only be done one time per day</a:t>
            </a:r>
            <a:r>
              <a:rPr lang="en-US" dirty="0">
                <a:solidFill>
                  <a:srgbClr val="000000"/>
                </a:solidFill>
                <a:latin typeface="Calibri" panose="020F0502020204030204" pitchFamily="34" charset="0"/>
              </a:rPr>
              <a:t>; </a:t>
            </a:r>
            <a:r>
              <a:rPr lang="en-US" kern="1200" dirty="0">
                <a:solidFill>
                  <a:srgbClr val="000000"/>
                </a:solidFill>
                <a:effectLst/>
                <a:latin typeface="Calibri" panose="020F0502020204030204" pitchFamily="34" charset="0"/>
                <a:ea typeface="+mn-ea"/>
                <a:cs typeface="Arial" panose="020B0604020202020204" pitchFamily="34" charset="0"/>
              </a:rPr>
              <a:t>before the first theme of the day. If combining several themes together on one day, facilitate the Color Wheel at the beginning of the first class of the day as participants are coming into the room. </a:t>
            </a:r>
          </a:p>
          <a:p>
            <a:pPr defTabSz="966204">
              <a:defRPr/>
            </a:pP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Welcome back. We are so glad that you have taken time out of your day to join us for another exciting learning opportunity. As you recall, tuning in to how you’re doing on a daily basis may not be something everyone here is used to, but this type of regular self-check is critical for parents who are adopting or fostering children who may have experienced trauma, separation, or loss, as it will be helpful to become and stay aware of your own state of mind. It may seem like a simple exercise but be assured that knowing how we’re doing on any given day strengthens our ability to know when and how we need to get support and/or need a different balance. Doing this type of check in will also help us to teach and/or model this skill for children! Please take a moment to look at the color wheel and jot down on paper the color(s) that you are currently feeling.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Wait a little while to give participants time to complete the Color Wheel.</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SAY</a:t>
            </a:r>
          </a:p>
          <a:p>
            <a:r>
              <a:rPr lang="en-US" kern="1200" dirty="0">
                <a:solidFill>
                  <a:srgbClr val="000000"/>
                </a:solidFill>
                <a:effectLst/>
                <a:latin typeface="Calibri" panose="020F0502020204030204" pitchFamily="34" charset="0"/>
                <a:ea typeface="+mn-ea"/>
                <a:cs typeface="Arial" panose="020B0604020202020204" pitchFamily="34" charset="0"/>
              </a:rPr>
              <a:t>Now that everybody has had the opportunity to do a quick check in, would someone like to share what color(s) they landed on today for the Color Wheel? </a:t>
            </a:r>
          </a:p>
          <a:p>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b="1" kern="1200" dirty="0">
                <a:solidFill>
                  <a:srgbClr val="000000"/>
                </a:solidFill>
                <a:effectLst/>
                <a:latin typeface="Calibri" panose="020F0502020204030204" pitchFamily="34" charset="0"/>
                <a:ea typeface="+mn-ea"/>
                <a:cs typeface="Arial" panose="020B0604020202020204" pitchFamily="34" charset="0"/>
              </a:rPr>
              <a:t>DO</a:t>
            </a:r>
          </a:p>
          <a:p>
            <a:r>
              <a:rPr lang="en-US" kern="1200" dirty="0">
                <a:solidFill>
                  <a:srgbClr val="000000"/>
                </a:solidFill>
                <a:effectLst/>
                <a:latin typeface="Calibri" panose="020F0502020204030204" pitchFamily="34" charset="0"/>
                <a:ea typeface="+mn-ea"/>
                <a:cs typeface="Arial" panose="020B0604020202020204" pitchFamily="34" charset="0"/>
              </a:rPr>
              <a:t>Call on someone who volunteers to share their color(s). If a challenging emotion or feeling is shared, thank the person and acknowledge their courage in sharing, pause for a moment, encourage everyone to take a deep breath, and transition to beginning the theme. </a:t>
            </a:r>
          </a:p>
          <a:p>
            <a:endParaRPr lang="en-US" dirty="0">
              <a:solidFill>
                <a:srgbClr val="000000"/>
              </a:solidFill>
              <a:latin typeface="Calibri" panose="020F0502020204030204" pitchFamily="34" charset="0"/>
              <a:cs typeface="+mn-cs"/>
            </a:endParaRPr>
          </a:p>
          <a:p>
            <a:endParaRPr lang="en-US" kern="1200" dirty="0">
              <a:solidFill>
                <a:srgbClr val="000000"/>
              </a:solidFill>
              <a:effectLst/>
              <a:latin typeface="Calibri" panose="020F0502020204030204" pitchFamily="34" charset="0"/>
              <a:ea typeface="+mn-ea"/>
              <a:cs typeface="+mn-cs"/>
            </a:endParaRPr>
          </a:p>
          <a:p>
            <a:endParaRPr lang="en-US" dirty="0">
              <a:solidFill>
                <a:srgbClr val="000000"/>
              </a:solidFill>
              <a:latin typeface="Calibri" panose="020F0502020204030204" pitchFamily="34" charset="0"/>
              <a:cs typeface="+mn-cs"/>
            </a:endParaRPr>
          </a:p>
          <a:p>
            <a:endParaRPr lang="en-US" kern="1200" dirty="0">
              <a:solidFill>
                <a:srgbClr val="000000"/>
              </a:solidFill>
              <a:effectLst/>
              <a:latin typeface="Calibri" panose="020F0502020204030204" pitchFamily="34" charset="0"/>
              <a:ea typeface="+mn-ea"/>
              <a:cs typeface="+mn-cs"/>
            </a:endParaRPr>
          </a:p>
        </p:txBody>
      </p:sp>
      <p:sp>
        <p:nvSpPr>
          <p:cNvPr id="6" name="Slide Number Placeholder 6">
            <a:extLst>
              <a:ext uri="{FF2B5EF4-FFF2-40B4-BE49-F238E27FC236}">
                <a16:creationId xmlns:a16="http://schemas.microsoft.com/office/drawing/2014/main" id="{A4D4FF90-BBA9-0441-A845-A77742F0EB79}"/>
              </a:ext>
            </a:extLst>
          </p:cNvPr>
          <p:cNvSpPr>
            <a:spLocks noGrp="1"/>
          </p:cNvSpPr>
          <p:nvPr>
            <p:ph type="sldNum" sz="quarter" idx="5"/>
          </p:nvPr>
        </p:nvSpPr>
        <p:spPr>
          <a:xfrm>
            <a:off x="6630394" y="8917423"/>
            <a:ext cx="470439" cy="471053"/>
          </a:xfrm>
          <a:prstGeom prst="rect">
            <a:avLst/>
          </a:prstGeom>
        </p:spPr>
        <p:txBody>
          <a:bodyPr vert="horz" lIns="94213" tIns="47106" rIns="94213" bIns="47106" rtlCol="0" anchor="ctr" anchorCtr="0"/>
          <a:lstStyle>
            <a:lvl1pPr algn="ctr">
              <a:defRPr sz="1000">
                <a:solidFill>
                  <a:schemeClr val="bg1"/>
                </a:solidFill>
              </a:defRPr>
            </a:lvl1pPr>
          </a:lstStyle>
          <a:p>
            <a:fld id="{3B90169C-AFAA-4B3F-91CC-5EC03E22AE25}" type="slidenum">
              <a:rPr lang="en-US" smtClean="0"/>
              <a:pPr/>
              <a:t>6</a:t>
            </a:fld>
            <a:endParaRPr lang="en-US" dirty="0"/>
          </a:p>
        </p:txBody>
      </p:sp>
    </p:spTree>
    <p:extLst>
      <p:ext uri="{BB962C8B-B14F-4D97-AF65-F5344CB8AC3E}">
        <p14:creationId xmlns:p14="http://schemas.microsoft.com/office/powerpoint/2010/main" val="50000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3696712"/>
          </a:xfrm>
          <a:prstGeom prst="rect">
            <a:avLst/>
          </a:prstGeom>
        </p:spPr>
        <p:txBody>
          <a:bodyPr lIns="91426" tIns="45712" rIns="91426" bIns="45712"/>
          <a:lstStyle/>
          <a:p>
            <a:r>
              <a:rPr lang="en-US" b="1" dirty="0">
                <a:solidFill>
                  <a:srgbClr val="000000"/>
                </a:solidFill>
                <a:latin typeface="Calibri" panose="020F0502020204030204" pitchFamily="34" charset="0"/>
              </a:rPr>
              <a:t>FACILITATOR'S NOTE</a:t>
            </a:r>
          </a:p>
          <a:p>
            <a:r>
              <a:rPr lang="en-US" dirty="0">
                <a:solidFill>
                  <a:srgbClr val="000000"/>
                </a:solidFill>
                <a:latin typeface="Calibri" panose="020F0502020204030204" pitchFamily="34" charset="0"/>
              </a:rPr>
              <a:t>Show this slide briefly just before you start the class.</a:t>
            </a:r>
          </a:p>
          <a:p>
            <a:endParaRPr lang="en-US" b="1"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SAY</a:t>
            </a:r>
          </a:p>
          <a:p>
            <a:r>
              <a:rPr lang="en-US" dirty="0">
                <a:solidFill>
                  <a:srgbClr val="000000"/>
                </a:solidFill>
                <a:latin typeface="Calibri" panose="020F0502020204030204" pitchFamily="34" charset="0"/>
              </a:rPr>
              <a:t>Let’s get started! Welcome to the Parenting in Racially and Culturally Diverse Families theme.</a:t>
            </a: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023092" y="8917423"/>
            <a:ext cx="3077739" cy="471053"/>
          </a:xfrm>
          <a:prstGeom prst="rect">
            <a:avLst/>
          </a:prstGeom>
        </p:spPr>
        <p:txBody>
          <a:bodyPr/>
          <a:lstStyle/>
          <a:p>
            <a:fld id="{3B90169C-AFAA-4B3F-91CC-5EC03E22AE25}" type="slidenum">
              <a:rPr lang="en-US" smtClean="0"/>
              <a:t>7</a:t>
            </a:fld>
            <a:endParaRPr lang="en-US" dirty="0"/>
          </a:p>
        </p:txBody>
      </p:sp>
      <p:sp>
        <p:nvSpPr>
          <p:cNvPr id="7" name="Slide Number Placeholder 6">
            <a:extLst>
              <a:ext uri="{FF2B5EF4-FFF2-40B4-BE49-F238E27FC236}">
                <a16:creationId xmlns:a16="http://schemas.microsoft.com/office/drawing/2014/main" id="{03052C4B-B221-6C4B-A61F-26592927948A}"/>
              </a:ext>
            </a:extLst>
          </p:cNvPr>
          <p:cNvSpPr txBox="1">
            <a:spLocks/>
          </p:cNvSpPr>
          <p:nvPr/>
        </p:nvSpPr>
        <p:spPr>
          <a:xfrm>
            <a:off x="6630394" y="8917423"/>
            <a:ext cx="470439" cy="471053"/>
          </a:xfrm>
          <a:prstGeom prst="rect">
            <a:avLst/>
          </a:prstGeom>
        </p:spPr>
        <p:txBody>
          <a:bodyPr vert="horz" lIns="94213" tIns="47106" rIns="94213" bIns="47106"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7</a:t>
            </a:fld>
            <a:endParaRPr lang="en-US" dirty="0"/>
          </a:p>
        </p:txBody>
      </p:sp>
    </p:spTree>
    <p:extLst>
      <p:ext uri="{BB962C8B-B14F-4D97-AF65-F5344CB8AC3E}">
        <p14:creationId xmlns:p14="http://schemas.microsoft.com/office/powerpoint/2010/main" val="368305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518205"/>
            <a:ext cx="5681980" cy="3696712"/>
          </a:xfrm>
          <a:prstGeom prst="rect">
            <a:avLst/>
          </a:prstGeom>
        </p:spPr>
        <p:txBody>
          <a:bodyPr lIns="91426" tIns="45712" rIns="91426" bIns="45712"/>
          <a:lstStyle/>
          <a:p>
            <a:r>
              <a:rPr lang="en-US" b="1" kern="1200" dirty="0">
                <a:solidFill>
                  <a:srgbClr val="000000"/>
                </a:solidFill>
                <a:effectLst/>
                <a:latin typeface="Calibri" panose="020F0502020204030204" pitchFamily="34" charset="0"/>
                <a:ea typeface="+mn-ea"/>
                <a:cs typeface="Arial" panose="020B0604020202020204" pitchFamily="34" charset="0"/>
              </a:rPr>
              <a:t>FACILITATOR'S NOTE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The opening quote slide should only be used for the first theme of the day. If combining several themes together on one day, the opening quote slide would only be shown after the Color Wheel at the beginning of </a:t>
            </a:r>
            <a:r>
              <a:rPr lang="en-US" kern="1200" dirty="0">
                <a:solidFill>
                  <a:srgbClr val="000000"/>
                </a:solidFill>
                <a:latin typeface="Calibri" panose="020F0502020204030204" pitchFamily="34" charset="0"/>
                <a:ea typeface="+mn-ea"/>
                <a:cs typeface="Arial" panose="020B0604020202020204" pitchFamily="34" charset="0"/>
              </a:rPr>
              <a:t>the first theme</a:t>
            </a:r>
            <a:r>
              <a:rPr lang="en-US" kern="1200" dirty="0">
                <a:solidFill>
                  <a:srgbClr val="000000"/>
                </a:solidFill>
                <a:effectLst/>
                <a:latin typeface="Calibri" panose="020F0502020204030204" pitchFamily="34" charset="0"/>
                <a:ea typeface="+mn-ea"/>
                <a:cs typeface="Arial" panose="020B0604020202020204" pitchFamily="34" charset="0"/>
              </a:rPr>
              <a:t>. It is important to always emphasize with this slide that this type of parenting involves lifelong learning and it will be critical for families to be invested in their own learning before and after a child is placed in their home. </a:t>
            </a:r>
          </a:p>
          <a:p>
            <a:r>
              <a:rPr lang="en-US" kern="1200" dirty="0">
                <a:solidFill>
                  <a:srgbClr val="000000"/>
                </a:solidFill>
                <a:effectLst/>
                <a:latin typeface="Calibri" panose="020F0502020204030204" pitchFamily="34" charset="0"/>
                <a:ea typeface="+mn-ea"/>
                <a:cs typeface="Arial" panose="020B0604020202020204" pitchFamily="34" charset="0"/>
              </a:rPr>
              <a:t> </a:t>
            </a:r>
          </a:p>
          <a:p>
            <a:r>
              <a:rPr lang="en-US" b="1" kern="1200" dirty="0">
                <a:solidFill>
                  <a:srgbClr val="000000"/>
                </a:solidFill>
                <a:effectLst/>
                <a:latin typeface="Calibri" panose="020F0502020204030204" pitchFamily="34" charset="0"/>
                <a:ea typeface="+mn-ea"/>
                <a:cs typeface="Arial" panose="020B0604020202020204" pitchFamily="34" charset="0"/>
              </a:rPr>
              <a:t>PARAPHRASE</a:t>
            </a:r>
            <a:endParaRPr lang="en-US" kern="1200" dirty="0">
              <a:solidFill>
                <a:srgbClr val="000000"/>
              </a:solidFill>
              <a:effectLst/>
              <a:latin typeface="Calibri" panose="020F0502020204030204" pitchFamily="34" charset="0"/>
              <a:ea typeface="+mn-ea"/>
              <a:cs typeface="Arial" panose="020B0604020202020204" pitchFamily="34" charset="0"/>
            </a:endParaRPr>
          </a:p>
          <a:p>
            <a:r>
              <a:rPr lang="en-US" kern="1200" dirty="0">
                <a:solidFill>
                  <a:srgbClr val="000000"/>
                </a:solidFill>
                <a:effectLst/>
                <a:latin typeface="Calibri" panose="020F0502020204030204" pitchFamily="34" charset="0"/>
                <a:ea typeface="+mn-ea"/>
                <a:cs typeface="Arial" panose="020B0604020202020204" pitchFamily="34" charset="0"/>
              </a:rPr>
              <a:t>We are excited to share this lesson with all of you today. We are going to start with the </a:t>
            </a:r>
            <a:r>
              <a:rPr lang="en-US" dirty="0">
                <a:solidFill>
                  <a:srgbClr val="000000"/>
                </a:solidFill>
                <a:latin typeface="Calibri" panose="020F0502020204030204" pitchFamily="34" charset="0"/>
              </a:rPr>
              <a:t>Parenting in Racially and Culturally Diverse Families theme. </a:t>
            </a:r>
            <a:r>
              <a:rPr lang="en-US" kern="1200" dirty="0">
                <a:solidFill>
                  <a:srgbClr val="000000"/>
                </a:solidFill>
                <a:effectLst/>
                <a:latin typeface="Calibri" panose="020F0502020204030204" pitchFamily="34" charset="0"/>
                <a:ea typeface="+mn-ea"/>
                <a:cs typeface="Arial" panose="020B0604020202020204" pitchFamily="34" charset="0"/>
              </a:rPr>
              <a:t>As the slide states, this information will help to develop your capacity to support children and families. This type of parenting will require continuous learning</a:t>
            </a:r>
            <a:r>
              <a:rPr lang="en-US" u="none" kern="1200" dirty="0">
                <a:solidFill>
                  <a:srgbClr val="000000"/>
                </a:solidFill>
                <a:effectLst/>
                <a:latin typeface="Calibri" panose="020F0502020204030204" pitchFamily="34" charset="0"/>
                <a:ea typeface="+mn-ea"/>
                <a:cs typeface="Arial" panose="020B0604020202020204" pitchFamily="34" charset="0"/>
              </a:rPr>
              <a:t>. </a:t>
            </a:r>
            <a:r>
              <a:rPr lang="en-US" u="none" kern="1200" dirty="0">
                <a:effectLst/>
                <a:latin typeface="Calibri" panose="020F0502020204030204" pitchFamily="34" charset="0"/>
                <a:ea typeface="+mn-ea"/>
                <a:cs typeface="Arial" panose="020B0604020202020204" pitchFamily="34" charset="0"/>
              </a:rPr>
              <a:t>So,</a:t>
            </a:r>
            <a:r>
              <a:rPr lang="en-US" u="none" kern="1200" dirty="0">
                <a:solidFill>
                  <a:srgbClr val="FF0000"/>
                </a:solidFill>
                <a:effectLst/>
                <a:latin typeface="Calibri" panose="020F0502020204030204" pitchFamily="34" charset="0"/>
                <a:ea typeface="+mn-ea"/>
                <a:cs typeface="Arial" panose="020B0604020202020204" pitchFamily="34" charset="0"/>
              </a:rPr>
              <a:t> </a:t>
            </a:r>
            <a:r>
              <a:rPr lang="en-US" u="none" kern="1200" dirty="0">
                <a:effectLst/>
                <a:latin typeface="Calibri" panose="020F0502020204030204" pitchFamily="34" charset="0"/>
                <a:ea typeface="+mn-ea"/>
                <a:cs typeface="Arial" panose="020B0604020202020204" pitchFamily="34" charset="0"/>
              </a:rPr>
              <a:t>let’s</a:t>
            </a:r>
            <a:r>
              <a:rPr lang="en-US" u="none" kern="1200" dirty="0">
                <a:solidFill>
                  <a:srgbClr val="FF0000"/>
                </a:solidFill>
                <a:effectLst/>
                <a:latin typeface="Calibri" panose="020F0502020204030204" pitchFamily="34" charset="0"/>
                <a:ea typeface="+mn-ea"/>
                <a:cs typeface="Arial" panose="020B0604020202020204" pitchFamily="34" charset="0"/>
              </a:rPr>
              <a:t> </a:t>
            </a:r>
            <a:r>
              <a:rPr lang="en-US" u="none" kern="1200" dirty="0">
                <a:solidFill>
                  <a:srgbClr val="000000"/>
                </a:solidFill>
                <a:effectLst/>
                <a:latin typeface="Calibri" panose="020F0502020204030204" pitchFamily="34" charset="0"/>
                <a:ea typeface="+mn-ea"/>
                <a:cs typeface="Arial" panose="020B0604020202020204" pitchFamily="34" charset="0"/>
              </a:rPr>
              <a:t>dive </a:t>
            </a:r>
            <a:r>
              <a:rPr lang="en-US" kern="1200" dirty="0">
                <a:solidFill>
                  <a:srgbClr val="000000"/>
                </a:solidFill>
                <a:effectLst/>
                <a:latin typeface="Calibri" panose="020F0502020204030204" pitchFamily="34" charset="0"/>
                <a:ea typeface="+mn-ea"/>
                <a:cs typeface="Arial" panose="020B0604020202020204" pitchFamily="34" charset="0"/>
              </a:rPr>
              <a:t>in and see what important information we have to share with you today. </a:t>
            </a:r>
          </a:p>
          <a:p>
            <a:endParaRPr lang="en-US" kern="1200" dirty="0">
              <a:solidFill>
                <a:srgbClr val="000000"/>
              </a:solidFill>
              <a:effectLst/>
              <a:latin typeface="Calibri" panose="020F0502020204030204" pitchFamily="34" charset="0"/>
              <a:ea typeface="+mn-ea"/>
              <a:cs typeface="+mn-cs"/>
            </a:endParaRPr>
          </a:p>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a:xfrm>
            <a:off x="4023092" y="8917423"/>
            <a:ext cx="3077739" cy="471053"/>
          </a:xfrm>
          <a:prstGeom prst="rect">
            <a:avLst/>
          </a:prstGeom>
        </p:spPr>
        <p:txBody>
          <a:bodyPr/>
          <a:lstStyle/>
          <a:p>
            <a:fld id="{3B90169C-AFAA-4B3F-91CC-5EC03E22AE25}" type="slidenum">
              <a:rPr lang="en-US" smtClean="0"/>
              <a:t>8</a:t>
            </a:fld>
            <a:endParaRPr lang="en-US" dirty="0"/>
          </a:p>
        </p:txBody>
      </p:sp>
      <p:sp>
        <p:nvSpPr>
          <p:cNvPr id="7" name="Slide Number Placeholder 6">
            <a:extLst>
              <a:ext uri="{FF2B5EF4-FFF2-40B4-BE49-F238E27FC236}">
                <a16:creationId xmlns:a16="http://schemas.microsoft.com/office/drawing/2014/main" id="{830566B2-051D-D348-8B55-5D2F344B460E}"/>
              </a:ext>
            </a:extLst>
          </p:cNvPr>
          <p:cNvSpPr txBox="1">
            <a:spLocks/>
          </p:cNvSpPr>
          <p:nvPr/>
        </p:nvSpPr>
        <p:spPr>
          <a:xfrm>
            <a:off x="6630394" y="8917423"/>
            <a:ext cx="470439" cy="471053"/>
          </a:xfrm>
          <a:prstGeom prst="rect">
            <a:avLst/>
          </a:prstGeom>
        </p:spPr>
        <p:txBody>
          <a:bodyPr vert="horz" lIns="94213" tIns="47106" rIns="94213" bIns="47106" rtlCol="0" anchor="ctr" anchorCtr="0"/>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169C-AFAA-4B3F-91CC-5EC03E22AE25}" type="slidenum">
              <a:rPr lang="en-US" smtClean="0"/>
              <a:pPr/>
              <a:t>8</a:t>
            </a:fld>
            <a:endParaRPr lang="en-US" dirty="0"/>
          </a:p>
        </p:txBody>
      </p:sp>
    </p:spTree>
    <p:extLst>
      <p:ext uri="{BB962C8B-B14F-4D97-AF65-F5344CB8AC3E}">
        <p14:creationId xmlns:p14="http://schemas.microsoft.com/office/powerpoint/2010/main" val="732084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820738"/>
            <a:ext cx="4222750" cy="3168650"/>
          </a:xfrm>
        </p:spPr>
      </p:sp>
      <p:sp>
        <p:nvSpPr>
          <p:cNvPr id="3" name="Notes Placeholder 2"/>
          <p:cNvSpPr>
            <a:spLocks noGrp="1"/>
          </p:cNvSpPr>
          <p:nvPr>
            <p:ph type="body" idx="1"/>
          </p:nvPr>
        </p:nvSpPr>
        <p:spPr>
          <a:xfrm>
            <a:off x="710248" y="4393693"/>
            <a:ext cx="5681980" cy="4523729"/>
          </a:xfrm>
          <a:prstGeom prst="rect">
            <a:avLst/>
          </a:prstGeom>
        </p:spPr>
        <p:txBody>
          <a:bodyPr lIns="91426" tIns="45712" rIns="91426" bIns="45712"/>
          <a:lstStyle/>
          <a:p>
            <a:r>
              <a:rPr lang="en-US" b="1" i="0" kern="1200" dirty="0">
                <a:solidFill>
                  <a:srgbClr val="000000"/>
                </a:solidFill>
                <a:effectLst/>
                <a:latin typeface="Calibri" panose="020F0502020204030204" pitchFamily="34" charset="0"/>
                <a:ea typeface="+mn-ea"/>
                <a:cs typeface="+mn-cs"/>
              </a:rPr>
              <a:t>FACILITATOR’S NOTE</a:t>
            </a:r>
          </a:p>
          <a:p>
            <a:r>
              <a:rPr lang="en-US" kern="1200" dirty="0">
                <a:solidFill>
                  <a:srgbClr val="000000"/>
                </a:solidFill>
                <a:effectLst/>
                <a:latin typeface="Calibri" panose="020F0502020204030204" pitchFamily="34" charset="0"/>
                <a:ea typeface="+mn-ea"/>
                <a:cs typeface="+mn-cs"/>
              </a:rPr>
              <a:t>Allow </a:t>
            </a:r>
            <a:r>
              <a:rPr lang="en-US" dirty="0">
                <a:solidFill>
                  <a:srgbClr val="000000"/>
                </a:solidFill>
                <a:latin typeface="Calibri" panose="020F0502020204030204" pitchFamily="34" charset="0"/>
                <a:cs typeface="+mn-cs"/>
              </a:rPr>
              <a:t>15</a:t>
            </a:r>
            <a:r>
              <a:rPr lang="en-US" kern="1200" dirty="0">
                <a:solidFill>
                  <a:srgbClr val="000000"/>
                </a:solidFill>
                <a:effectLst/>
                <a:latin typeface="Calibri" panose="020F0502020204030204" pitchFamily="34" charset="0"/>
                <a:ea typeface="+mn-ea"/>
                <a:cs typeface="+mn-cs"/>
              </a:rPr>
              <a:t> minutes for this section.</a:t>
            </a:r>
          </a:p>
          <a:p>
            <a:endParaRPr lang="en-US" b="1" kern="1200" dirty="0">
              <a:solidFill>
                <a:srgbClr val="000000"/>
              </a:solidFill>
              <a:effectLst/>
              <a:latin typeface="Calibri" panose="020F0502020204030204" pitchFamily="34" charset="0"/>
              <a:ea typeface="+mn-ea"/>
              <a:cs typeface="+mn-cs"/>
            </a:endParaRPr>
          </a:p>
          <a:p>
            <a:r>
              <a:rPr lang="en-US" b="1" kern="1200" dirty="0">
                <a:solidFill>
                  <a:srgbClr val="000000"/>
                </a:solidFill>
                <a:effectLst/>
                <a:latin typeface="Calibri" panose="020F0502020204030204" pitchFamily="34" charset="0"/>
                <a:ea typeface="+mn-ea"/>
                <a:cs typeface="+mn-cs"/>
              </a:rPr>
              <a:t>PARAPHRASE</a:t>
            </a:r>
            <a:r>
              <a:rPr lang="en-US" kern="1200" dirty="0">
                <a:solidFill>
                  <a:srgbClr val="000000"/>
                </a:solidFill>
                <a:effectLst/>
                <a:latin typeface="Calibri" panose="020F0502020204030204" pitchFamily="34" charset="0"/>
                <a:ea typeface="+mn-ea"/>
                <a:cs typeface="+mn-cs"/>
              </a:rPr>
              <a:t> </a:t>
            </a:r>
            <a:endParaRPr lang="en-US" b="0" kern="1200" dirty="0">
              <a:solidFill>
                <a:srgbClr val="000000"/>
              </a:solidFill>
              <a:effectLst/>
              <a:latin typeface="Calibri" panose="020F0502020204030204" pitchFamily="34" charset="0"/>
              <a:ea typeface="+mn-ea"/>
              <a:cs typeface="Arial" panose="020B0604020202020204" pitchFamily="34" charset="0"/>
            </a:endParaRPr>
          </a:p>
          <a:p>
            <a:pPr marL="285703" indent="-285703" defTabSz="914249">
              <a:lnSpc>
                <a:spcPct val="107000"/>
              </a:lnSpc>
              <a:buFont typeface="Arial" panose="020B0604020202020204" pitchFamily="34" charset="0"/>
              <a:buChar char="•"/>
              <a:defRPr/>
            </a:pPr>
            <a:r>
              <a:rPr lang="en-US" dirty="0">
                <a:effectLst/>
                <a:latin typeface="Calibri" panose="020F0502020204030204" pitchFamily="34" charset="0"/>
                <a:ea typeface="Times New Roman" panose="02020603050405020304" pitchFamily="18" charset="0"/>
                <a:cs typeface="Calibri" panose="020F0502020204030204" pitchFamily="34" charset="0"/>
              </a:rPr>
              <a:t>While not all of you will go on to adopt, it is helpful to be aware that nearly half of all children who are adopted are placed with families whose cultures or races are different than their own. That means that for many of you who foster and/or adopt, you will be parenting a child of a different race or culture than yours. </a:t>
            </a:r>
          </a:p>
          <a:p>
            <a:pPr marL="285703" indent="-285703">
              <a:lnSpc>
                <a:spcPct val="107000"/>
              </a:lnSpc>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T</a:t>
            </a:r>
            <a:r>
              <a:rPr lang="en-US" dirty="0">
                <a:effectLst/>
                <a:latin typeface="Calibri" panose="020F0502020204030204" pitchFamily="34" charset="0"/>
                <a:ea typeface="Times New Roman" panose="02020603050405020304" pitchFamily="18" charset="0"/>
                <a:cs typeface="Calibri" panose="020F0502020204030204" pitchFamily="34" charset="0"/>
              </a:rPr>
              <a:t>he majority of children being raised in racially and culturally diverse families are children of color being raised by white parents.</a:t>
            </a:r>
          </a:p>
          <a:p>
            <a:pPr marL="285703" indent="-285703">
              <a:lnSpc>
                <a:spcPct val="107000"/>
              </a:lnSpc>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Race and culture are not always comfortable for people to discuss. You may already be feeling uncomfortable now and that is ok! But</a:t>
            </a:r>
            <a:r>
              <a:rPr lang="en-US" dirty="0">
                <a:latin typeface="Calibri" panose="020F0502020204030204" pitchFamily="34" charset="0"/>
                <a:ea typeface="Times New Roman" panose="02020603050405020304" pitchFamily="18" charset="0"/>
                <a:cs typeface="Calibri" panose="020F0502020204030204" pitchFamily="34" charset="0"/>
              </a:rPr>
              <a:t> </a:t>
            </a:r>
            <a:r>
              <a:rPr lang="en-US" dirty="0">
                <a:effectLst/>
                <a:latin typeface="Calibri" panose="020F0502020204030204" pitchFamily="34" charset="0"/>
                <a:ea typeface="Times New Roman" panose="02020603050405020304" pitchFamily="18" charset="0"/>
                <a:cs typeface="Calibri" panose="020F0502020204030204" pitchFamily="34" charset="0"/>
              </a:rPr>
              <a:t>these realities are why we’re going to be talking about this topic today. </a:t>
            </a:r>
          </a:p>
          <a:p>
            <a:pPr marL="285703" indent="-285703">
              <a:lnSpc>
                <a:spcPct val="107000"/>
              </a:lnSpc>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For those who </a:t>
            </a:r>
            <a:r>
              <a:rPr lang="en-US" dirty="0">
                <a:latin typeface="Calibri" panose="020F0502020204030204" pitchFamily="34" charset="0"/>
                <a:ea typeface="Times New Roman" panose="02020603050405020304" pitchFamily="18" charset="0"/>
                <a:cs typeface="Calibri" panose="020F0502020204030204" pitchFamily="34" charset="0"/>
              </a:rPr>
              <a:t>chose</a:t>
            </a:r>
            <a:r>
              <a:rPr lang="en-US" dirty="0">
                <a:effectLst/>
                <a:latin typeface="Calibri" panose="020F0502020204030204" pitchFamily="34" charset="0"/>
                <a:ea typeface="Times New Roman" panose="02020603050405020304" pitchFamily="18" charset="0"/>
                <a:cs typeface="Calibri" panose="020F0502020204030204" pitchFamily="34" charset="0"/>
              </a:rPr>
              <a:t> not to parent in racially and culturally diverse families, that is ok too. It may not be the right choice for everyone, </a:t>
            </a:r>
            <a:r>
              <a:rPr lang="en-US" dirty="0">
                <a:latin typeface="Calibri" panose="020F0502020204030204" pitchFamily="34" charset="0"/>
                <a:ea typeface="Times New Roman" panose="02020603050405020304" pitchFamily="18" charset="0"/>
                <a:cs typeface="Calibri" panose="020F0502020204030204" pitchFamily="34" charset="0"/>
              </a:rPr>
              <a:t>and it</a:t>
            </a:r>
            <a:r>
              <a:rPr lang="en-US" dirty="0">
                <a:effectLst/>
                <a:latin typeface="Calibri" panose="020F0502020204030204" pitchFamily="34" charset="0"/>
                <a:ea typeface="Times New Roman" panose="02020603050405020304" pitchFamily="18" charset="0"/>
                <a:cs typeface="Calibri" panose="020F0502020204030204" pitchFamily="34" charset="0"/>
              </a:rPr>
              <a:t> is wise to know about your family. </a:t>
            </a:r>
          </a:p>
          <a:p>
            <a:pPr marL="285703" indent="-285703">
              <a:lnSpc>
                <a:spcPct val="107000"/>
              </a:lnSpc>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No matter your plans, we ask that you listen with an open mind, and stay engaged to consider how anything we discuss can impact your experience of fostering or adopting. </a:t>
            </a:r>
          </a:p>
          <a:p>
            <a:pPr marL="285703" indent="-285703" defTabSz="914249">
              <a:lnSpc>
                <a:spcPct val="107000"/>
              </a:lnSpc>
              <a:buFont typeface="Arial" panose="020B0604020202020204" pitchFamily="34" charset="0"/>
              <a:buChar char="•"/>
              <a:defRPr/>
            </a:pPr>
            <a:r>
              <a:rPr lang="en-US" dirty="0">
                <a:latin typeface="Calibri" panose="020F0502020204030204" pitchFamily="34" charset="0"/>
                <a:ea typeface="Times New Roman" panose="02020603050405020304" pitchFamily="18" charset="0"/>
                <a:cs typeface="Calibri" panose="020F0502020204030204" pitchFamily="34" charset="0"/>
              </a:rPr>
              <a:t>We’ll </a:t>
            </a:r>
            <a:r>
              <a:rPr lang="en-US" dirty="0">
                <a:effectLst/>
                <a:latin typeface="Calibri" panose="020F0502020204030204" pitchFamily="34" charset="0"/>
                <a:ea typeface="Times New Roman" panose="02020603050405020304" pitchFamily="18" charset="0"/>
                <a:cs typeface="Calibri" panose="020F0502020204030204" pitchFamily="34" charset="0"/>
              </a:rPr>
              <a:t>start by acknowledging that parenting in racially and culturally diverse families will require more than love. Today we’ll be discussing specific skills that parents will need to best meet children’s needs in racially and culturally diverse families. For example, research tells us that </a:t>
            </a:r>
            <a:r>
              <a:rPr lang="en-US" kern="1200" dirty="0">
                <a:solidFill>
                  <a:srgbClr val="000000"/>
                </a:solidFill>
                <a:effectLst/>
                <a:latin typeface="Calibri" panose="020F0502020204030204" pitchFamily="34" charset="0"/>
                <a:ea typeface="+mn-ea"/>
                <a:cs typeface="Arial" panose="020B0604020202020204" pitchFamily="34" charset="0"/>
              </a:rPr>
              <a:t>children in racially and culturally diverse families can later have difficulty defining their own cultural and racial identities, so they will need extra support from their parents to do this. Another example might be teaching children </a:t>
            </a:r>
            <a:r>
              <a:rPr lang="en-US" dirty="0">
                <a:effectLst/>
                <a:latin typeface="Calibri" panose="020F0502020204030204" pitchFamily="34" charset="0"/>
                <a:ea typeface="Times New Roman" panose="02020603050405020304" pitchFamily="18" charset="0"/>
                <a:cs typeface="Calibri" panose="020F0502020204030204" pitchFamily="34" charset="0"/>
              </a:rPr>
              <a:t>what to do when people make obvious or not so obvious insensitive or racist remarks. Knowing how to respond to </a:t>
            </a:r>
            <a:r>
              <a:rPr lang="en-US" dirty="0">
                <a:latin typeface="Calibri" panose="020F0502020204030204" pitchFamily="34" charset="0"/>
                <a:ea typeface="Times New Roman" panose="02020603050405020304" pitchFamily="18" charset="0"/>
                <a:cs typeface="Calibri" panose="020F0502020204030204" pitchFamily="34" charset="0"/>
              </a:rPr>
              <a:t>this is not</a:t>
            </a:r>
            <a:r>
              <a:rPr lang="en-US" dirty="0">
                <a:effectLst/>
                <a:latin typeface="Calibri" panose="020F0502020204030204" pitchFamily="34" charset="0"/>
                <a:ea typeface="Times New Roman" panose="02020603050405020304" pitchFamily="18" charset="0"/>
                <a:cs typeface="Calibri" panose="020F0502020204030204" pitchFamily="34" charset="0"/>
              </a:rPr>
              <a:t> a natural skill, it needs to be learned. </a:t>
            </a:r>
            <a:endParaRPr lang="en-US" b="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6">
            <a:extLst>
              <a:ext uri="{FF2B5EF4-FFF2-40B4-BE49-F238E27FC236}">
                <a16:creationId xmlns:a16="http://schemas.microsoft.com/office/drawing/2014/main" id="{2A30BD58-262C-5946-A085-5C6354702168}"/>
              </a:ext>
            </a:extLst>
          </p:cNvPr>
          <p:cNvSpPr>
            <a:spLocks noGrp="1"/>
          </p:cNvSpPr>
          <p:nvPr>
            <p:ph type="sldNum" sz="quarter" idx="5"/>
          </p:nvPr>
        </p:nvSpPr>
        <p:spPr>
          <a:xfrm>
            <a:off x="6630394" y="8917423"/>
            <a:ext cx="470439" cy="471053"/>
          </a:xfrm>
          <a:prstGeom prst="rect">
            <a:avLst/>
          </a:prstGeom>
        </p:spPr>
        <p:txBody>
          <a:bodyPr vert="horz" lIns="94213" tIns="47106" rIns="94213" bIns="47106" rtlCol="0" anchor="ctr" anchorCtr="0"/>
          <a:lstStyle>
            <a:lvl1pPr algn="ctr">
              <a:defRPr sz="1000">
                <a:solidFill>
                  <a:schemeClr val="bg1"/>
                </a:solidFill>
              </a:defRPr>
            </a:lvl1pPr>
          </a:lstStyle>
          <a:p>
            <a:fld id="{3B90169C-AFAA-4B3F-91CC-5EC03E22AE25}" type="slidenum">
              <a:rPr lang="en-US" smtClean="0"/>
              <a:pPr/>
              <a:t>9</a:t>
            </a:fld>
            <a:endParaRPr lang="en-US" dirty="0"/>
          </a:p>
        </p:txBody>
      </p:sp>
    </p:spTree>
    <p:extLst>
      <p:ext uri="{BB962C8B-B14F-4D97-AF65-F5344CB8AC3E}">
        <p14:creationId xmlns:p14="http://schemas.microsoft.com/office/powerpoint/2010/main" val="394416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NTDC-Horizontal-Gradient-Orange.png">
            <a:extLst>
              <a:ext uri="{FF2B5EF4-FFF2-40B4-BE49-F238E27FC236}">
                <a16:creationId xmlns:a16="http://schemas.microsoft.com/office/drawing/2014/main" id="{A41CBAC5-53B7-134E-B315-FDEEB4787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5614" y="6381617"/>
            <a:ext cx="8278386" cy="484973"/>
          </a:xfrm>
          <a:prstGeom prst="rect">
            <a:avLst/>
          </a:prstGeom>
        </p:spPr>
      </p:pic>
      <p:sp>
        <p:nvSpPr>
          <p:cNvPr id="7" name="Rectangle 6"/>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Subtitle 2"/>
          <p:cNvSpPr>
            <a:spLocks noGrp="1"/>
          </p:cNvSpPr>
          <p:nvPr>
            <p:ph type="subTitle" idx="1"/>
          </p:nvPr>
        </p:nvSpPr>
        <p:spPr>
          <a:xfrm>
            <a:off x="1421411" y="4704380"/>
            <a:ext cx="4143828" cy="598460"/>
          </a:xfrm>
        </p:spPr>
        <p:txBody>
          <a:bodyPr lIns="0" tIns="0" rIns="0" bIns="0" anchor="t" anchorCtr="0">
            <a:normAutofit/>
          </a:bodyPr>
          <a:lstStyle>
            <a:lvl1pPr marL="0" indent="0" algn="l">
              <a:spcBef>
                <a:spcPts val="0"/>
              </a:spcBef>
              <a:buNone/>
              <a:defRPr sz="1425">
                <a:solidFill>
                  <a:schemeClr val="bg1"/>
                </a:solidFill>
                <a:latin typeface="Arial"/>
                <a:cs typeface="Aria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hasCustomPrompt="1"/>
          </p:nvPr>
        </p:nvSpPr>
        <p:spPr>
          <a:xfrm>
            <a:off x="1299917" y="2878052"/>
            <a:ext cx="6731456" cy="1828800"/>
          </a:xfrm>
        </p:spPr>
        <p:txBody>
          <a:bodyPr/>
          <a:lstStyle>
            <a:lvl1pPr algn="l">
              <a:defRPr sz="3150" cap="none" spc="113"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pic>
        <p:nvPicPr>
          <p:cNvPr id="4" name="Picture 3">
            <a:extLst>
              <a:ext uri="{FF2B5EF4-FFF2-40B4-BE49-F238E27FC236}">
                <a16:creationId xmlns:a16="http://schemas.microsoft.com/office/drawing/2014/main" id="{4A3A39D1-FFF3-5A4A-95AF-9EED6742A410}"/>
              </a:ext>
            </a:extLst>
          </p:cNvPr>
          <p:cNvPicPr>
            <a:picLocks noChangeAspect="1"/>
          </p:cNvPicPr>
          <p:nvPr userDrawn="1"/>
        </p:nvPicPr>
        <p:blipFill rotWithShape="1">
          <a:blip r:embed="rId4"/>
          <a:srcRect l="881" t="34411" r="3607" b="23761"/>
          <a:stretch/>
        </p:blipFill>
        <p:spPr>
          <a:xfrm>
            <a:off x="865615" y="1664677"/>
            <a:ext cx="8278386" cy="820983"/>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865614" y="1700670"/>
            <a:ext cx="8278386" cy="789220"/>
          </a:xfrm>
          <a:prstGeom prst="rect">
            <a:avLst/>
          </a:prstGeom>
          <a:solidFill>
            <a:srgbClr val="85DAE1">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Slide Number Placeholder 5">
            <a:extLst>
              <a:ext uri="{FF2B5EF4-FFF2-40B4-BE49-F238E27FC236}">
                <a16:creationId xmlns:a16="http://schemas.microsoft.com/office/drawing/2014/main" id="{1C18AE1B-33BB-964F-8C54-1B2AD85E108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tx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380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70E1AD-011D-BD47-910F-1B1BC4FFCB17}" type="datetime1">
              <a:rPr lang="en-US" smtClean="0">
                <a:solidFill>
                  <a:srgbClr val="1F497D"/>
                </a:solidFill>
              </a:rPr>
              <a:pPr/>
              <a:t>4/11/2022</a:t>
            </a:fld>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
        <p:nvSpPr>
          <p:cNvPr id="7" name="Title 9"/>
          <p:cNvSpPr>
            <a:spLocks noGrp="1"/>
          </p:cNvSpPr>
          <p:nvPr>
            <p:ph type="title"/>
          </p:nvPr>
        </p:nvSpPr>
        <p:spPr>
          <a:xfrm>
            <a:off x="686003" y="550532"/>
            <a:ext cx="7722166" cy="1054394"/>
          </a:xfrm>
        </p:spPr>
        <p:txBody>
          <a:bodyPr/>
          <a:lstStyle>
            <a:lvl1pPr>
              <a:defRPr>
                <a:solidFill>
                  <a:schemeClr val="tx2">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3878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4/11/2022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0" name="Rectangle 9"/>
          <p:cNvSpPr/>
          <p:nvPr userDrawn="1"/>
        </p:nvSpPr>
        <p:spPr>
          <a:xfrm>
            <a:off x="0" y="0"/>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pic>
        <p:nvPicPr>
          <p:cNvPr id="3" name="Picture 2" descr="NTDC-Horizontal-Gradient-Orang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0155" y="454264"/>
            <a:ext cx="8229600" cy="1280160"/>
          </a:xfrm>
          <a:prstGeom prst="rect">
            <a:avLst/>
          </a:prstGeom>
        </p:spPr>
      </p:pic>
      <p:sp>
        <p:nvSpPr>
          <p:cNvPr id="12" name="Title 9"/>
          <p:cNvSpPr>
            <a:spLocks noGrp="1"/>
          </p:cNvSpPr>
          <p:nvPr>
            <p:ph type="title"/>
          </p:nvPr>
        </p:nvSpPr>
        <p:spPr>
          <a:xfrm>
            <a:off x="715885" y="580414"/>
            <a:ext cx="7722166" cy="1054394"/>
          </a:xfrm>
        </p:spPr>
        <p:txBody>
          <a:bodyPr/>
          <a:lstStyle>
            <a:lvl1pPr>
              <a:defRPr>
                <a:solidFill>
                  <a:schemeClr val="tx2">
                    <a:lumMod val="50000"/>
                  </a:schemeClr>
                </a:solidFill>
              </a:defRPr>
            </a:lvl1pPr>
          </a:lstStyle>
          <a:p>
            <a:r>
              <a:rPr lang="en-US" dirty="0"/>
              <a:t>Click to edit Master title style</a:t>
            </a:r>
          </a:p>
        </p:txBody>
      </p:sp>
      <p:sp>
        <p:nvSpPr>
          <p:cNvPr id="11" name="Slide Number Placeholder 5">
            <a:extLst>
              <a:ext uri="{FF2B5EF4-FFF2-40B4-BE49-F238E27FC236}">
                <a16:creationId xmlns:a16="http://schemas.microsoft.com/office/drawing/2014/main" id="{E32345EE-6CCA-3841-A2B1-FFA94CD0650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6313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C536-D938-AF43-8776-C3D77910BF8C}" type="datetime1">
              <a:rPr lang="en-US" smtClean="0">
                <a:solidFill>
                  <a:srgbClr val="1F497D"/>
                </a:solidFill>
              </a:rPr>
              <a:pPr/>
              <a:t>4/11/2022</a:t>
            </a:fld>
            <a:endParaRPr lang="en-US" dirty="0">
              <a:solidFill>
                <a:srgbClr val="1F497D"/>
              </a:solidFill>
            </a:endParaRPr>
          </a:p>
        </p:txBody>
      </p:sp>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1" name="Picture 10"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244" y="-9271"/>
            <a:ext cx="8229600" cy="463535"/>
          </a:xfrm>
          <a:prstGeom prst="rect">
            <a:avLst/>
          </a:prstGeom>
        </p:spPr>
      </p:pic>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525215EA-4043-864C-A612-9EA106758BF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3" name="Rectangle 12">
            <a:extLst>
              <a:ext uri="{FF2B5EF4-FFF2-40B4-BE49-F238E27FC236}">
                <a16:creationId xmlns:a16="http://schemas.microsoft.com/office/drawing/2014/main" id="{6984EA0E-D5C4-5947-8653-C9C9E5E499F8}"/>
              </a:ext>
            </a:extLst>
          </p:cNvPr>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203470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
        <p:nvSpPr>
          <p:cNvPr id="7" name="Rectangle 6"/>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5" name="Slide Number Placeholder 5">
            <a:extLst>
              <a:ext uri="{FF2B5EF4-FFF2-40B4-BE49-F238E27FC236}">
                <a16:creationId xmlns:a16="http://schemas.microsoft.com/office/drawing/2014/main" id="{DE6EA2DE-2940-0245-8509-4B17B4B06557}"/>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63423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D93B-2BE0-9448-A901-C62514EB467F}"/>
              </a:ext>
            </a:extLst>
          </p:cNvPr>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01FE6DE-4927-614F-8762-E1C7FA243898}"/>
              </a:ext>
            </a:extLst>
          </p:cNvPr>
          <p:cNvSpPr>
            <a:spLocks noGrp="1"/>
          </p:cNvSpPr>
          <p:nvPr>
            <p:ph type="dt" sz="half" idx="10"/>
          </p:nvPr>
        </p:nvSpPr>
        <p:spPr/>
        <p:txBody>
          <a:bodyPr/>
          <a:lstStyle/>
          <a:p>
            <a:fld id="{4E05282C-4F37-834B-AEC1-CD0B849C1834}" type="datetime1">
              <a:rPr lang="en-US" smtClean="0">
                <a:solidFill>
                  <a:srgbClr val="1F497D"/>
                </a:solidFill>
              </a:rPr>
              <a:pPr/>
              <a:t>4/11/2022</a:t>
            </a:fld>
            <a:endParaRPr lang="en-US" dirty="0">
              <a:solidFill>
                <a:srgbClr val="1F497D"/>
              </a:solidFill>
            </a:endParaRPr>
          </a:p>
        </p:txBody>
      </p:sp>
      <p:sp>
        <p:nvSpPr>
          <p:cNvPr id="5" name="Rectangle 4">
            <a:extLst>
              <a:ext uri="{FF2B5EF4-FFF2-40B4-BE49-F238E27FC236}">
                <a16:creationId xmlns:a16="http://schemas.microsoft.com/office/drawing/2014/main" id="{05DD01E6-E3DF-114D-82F3-5F68E20AFC47}"/>
              </a:ext>
            </a:extLst>
          </p:cNvPr>
          <p:cNvSpPr/>
          <p:nvPr userDrawn="1"/>
        </p:nvSpPr>
        <p:spPr>
          <a:xfrm>
            <a:off x="865613" y="2485660"/>
            <a:ext cx="8278386" cy="35091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6" name="Picture 5">
            <a:extLst>
              <a:ext uri="{FF2B5EF4-FFF2-40B4-BE49-F238E27FC236}">
                <a16:creationId xmlns:a16="http://schemas.microsoft.com/office/drawing/2014/main" id="{42C6B316-B9F1-A741-BA81-AEC99253FA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984" y="683007"/>
            <a:ext cx="4306824" cy="777737"/>
          </a:xfrm>
          <a:prstGeom prst="rect">
            <a:avLst/>
          </a:prstGeom>
        </p:spPr>
      </p:pic>
      <p:sp>
        <p:nvSpPr>
          <p:cNvPr id="7" name="Slide Number Placeholder 5">
            <a:extLst>
              <a:ext uri="{FF2B5EF4-FFF2-40B4-BE49-F238E27FC236}">
                <a16:creationId xmlns:a16="http://schemas.microsoft.com/office/drawing/2014/main" id="{A09ECD12-86A7-8349-BC0A-C6C8AB29B1D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60942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Rectangle 11"/>
          <p:cNvSpPr/>
          <p:nvPr userDrawn="1"/>
        </p:nvSpPr>
        <p:spPr>
          <a:xfrm>
            <a:off x="6665350" y="461963"/>
            <a:ext cx="2023037" cy="5942012"/>
          </a:xfrm>
          <a:prstGeom prst="rect">
            <a:avLst/>
          </a:prstGeom>
          <a:solidFill>
            <a:srgbClr val="94D6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30381" y="621136"/>
            <a:ext cx="5868105" cy="5772681"/>
          </a:xfrm>
        </p:spPr>
        <p:txBody>
          <a:bodyPr/>
          <a:lstStyle>
            <a:lvl1pPr>
              <a:defRPr sz="2400">
                <a:latin typeface="Arial"/>
                <a:cs typeface="Arial"/>
              </a:defRPr>
            </a:lvl1pPr>
            <a:lvl2pPr>
              <a:defRPr sz="2100">
                <a:latin typeface="Arial"/>
                <a:cs typeface="Arial"/>
              </a:defRPr>
            </a:lvl2pPr>
            <a:lvl3pPr>
              <a:defRPr sz="1800">
                <a:latin typeface="Arial"/>
                <a:cs typeface="Arial"/>
              </a:defRPr>
            </a:lvl3pPr>
            <a:lvl4pPr>
              <a:defRPr sz="1500">
                <a:latin typeface="Arial"/>
                <a:cs typeface="Arial"/>
              </a:defRPr>
            </a:lvl4pPr>
            <a:lvl5pPr>
              <a:defRPr sz="1500">
                <a:latin typeface="Arial"/>
                <a:cs typeface="Aria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53832" y="2306696"/>
            <a:ext cx="1673352" cy="2816352"/>
          </a:xfrm>
        </p:spPr>
        <p:txBody>
          <a:bodyPr tIns="0"/>
          <a:lstStyle>
            <a:lvl1pPr marL="0" indent="0">
              <a:buNone/>
              <a:defRPr sz="1050">
                <a:solidFill>
                  <a:schemeClr val="tx2">
                    <a:lumMod val="50000"/>
                  </a:schemeClr>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5" name="Date Placeholder 4"/>
          <p:cNvSpPr>
            <a:spLocks noGrp="1"/>
          </p:cNvSpPr>
          <p:nvPr>
            <p:ph type="dt" sz="half" idx="10"/>
          </p:nvPr>
        </p:nvSpPr>
        <p:spPr>
          <a:xfrm>
            <a:off x="455613" y="6486525"/>
            <a:ext cx="2133600" cy="274320"/>
          </a:xfrm>
        </p:spPr>
        <p:txBody>
          <a:bodyPr/>
          <a:lstStyle/>
          <a:p>
            <a:fld id="{2C9F8950-2582-824D-A5A3-A49395D41DB5}" type="datetime1">
              <a:rPr lang="en-US" smtClean="0">
                <a:solidFill>
                  <a:srgbClr val="1F497D"/>
                </a:solidFill>
              </a:rPr>
              <a:pPr/>
              <a:t>4/11/2022</a:t>
            </a:fld>
            <a:endParaRPr lang="en-US" dirty="0">
              <a:solidFill>
                <a:srgbClr val="1F497D"/>
              </a:solidFill>
            </a:endParaRPr>
          </a:p>
        </p:txBody>
      </p:sp>
      <p:sp>
        <p:nvSpPr>
          <p:cNvPr id="11" name="Title 10"/>
          <p:cNvSpPr>
            <a:spLocks noGrp="1"/>
          </p:cNvSpPr>
          <p:nvPr>
            <p:ph type="title"/>
          </p:nvPr>
        </p:nvSpPr>
        <p:spPr>
          <a:xfrm>
            <a:off x="6853835" y="624072"/>
            <a:ext cx="1675660" cy="1673352"/>
          </a:xfrm>
        </p:spPr>
        <p:txBody>
          <a:bodyPr anchor="b"/>
          <a:lstStyle>
            <a:lvl1pPr algn="l">
              <a:defRPr sz="1500" spc="113" baseline="0">
                <a:solidFill>
                  <a:schemeClr val="tx2">
                    <a:lumMod val="50000"/>
                  </a:schemeClr>
                </a:solidFill>
              </a:defRPr>
            </a:lvl1pPr>
          </a:lstStyle>
          <a:p>
            <a:r>
              <a:rPr lang="en-US" dirty="0"/>
              <a:t>Click to edit Master title style</a:t>
            </a:r>
          </a:p>
        </p:txBody>
      </p:sp>
      <p:sp>
        <p:nvSpPr>
          <p:cNvPr id="13" name="Rectangle 12"/>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6" name="Slide Number Placeholder 5">
            <a:extLst>
              <a:ext uri="{FF2B5EF4-FFF2-40B4-BE49-F238E27FC236}">
                <a16:creationId xmlns:a16="http://schemas.microsoft.com/office/drawing/2014/main" id="{FE97E21E-0FAF-6C46-8D5B-71092AC46F20}"/>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
        <p:nvSpPr>
          <p:cNvPr id="17" name="Rectangle 16">
            <a:extLst>
              <a:ext uri="{FF2B5EF4-FFF2-40B4-BE49-F238E27FC236}">
                <a16:creationId xmlns:a16="http://schemas.microsoft.com/office/drawing/2014/main" id="{DF62E881-F875-2443-B31D-24E745C303F0}"/>
              </a:ext>
            </a:extLst>
          </p:cNvPr>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99080407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sp>
        <p:nvSpPr>
          <p:cNvPr id="11" name="Rectangle 10"/>
          <p:cNvSpPr/>
          <p:nvPr userDrawn="1"/>
        </p:nvSpPr>
        <p:spPr>
          <a:xfrm>
            <a:off x="6665350" y="452438"/>
            <a:ext cx="2023037" cy="5942012"/>
          </a:xfrm>
          <a:prstGeom prst="rect">
            <a:avLst/>
          </a:prstGeom>
          <a:solidFill>
            <a:srgbClr val="183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3"/>
          <p:cNvSpPr>
            <a:spLocks noGrp="1"/>
          </p:cNvSpPr>
          <p:nvPr>
            <p:ph type="body" sz="half" idx="2"/>
          </p:nvPr>
        </p:nvSpPr>
        <p:spPr>
          <a:xfrm>
            <a:off x="6853832" y="2297171"/>
            <a:ext cx="1673352" cy="2816352"/>
          </a:xfrm>
        </p:spPr>
        <p:txBody>
          <a:bodyPr tIns="0"/>
          <a:lstStyle>
            <a:lvl1pPr marL="0" indent="0">
              <a:buNone/>
              <a:defRPr sz="1050">
                <a:solidFill>
                  <a:srgbClr val="FFFFFF"/>
                </a:solidFill>
              </a:defRPr>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dirty="0"/>
              <a:t>Click to edit Master text styles</a:t>
            </a:r>
          </a:p>
        </p:txBody>
      </p:sp>
      <p:sp>
        <p:nvSpPr>
          <p:cNvPr id="14" name="Title 10"/>
          <p:cNvSpPr>
            <a:spLocks noGrp="1"/>
          </p:cNvSpPr>
          <p:nvPr>
            <p:ph type="title"/>
          </p:nvPr>
        </p:nvSpPr>
        <p:spPr>
          <a:xfrm>
            <a:off x="6853835" y="614547"/>
            <a:ext cx="1675660" cy="1673352"/>
          </a:xfrm>
        </p:spPr>
        <p:txBody>
          <a:bodyPr anchor="b"/>
          <a:lstStyle>
            <a:lvl1pPr algn="l">
              <a:defRPr sz="1500" spc="113" baseline="0">
                <a:solidFill>
                  <a:srgbClr val="FFFFFF"/>
                </a:solidFill>
              </a:defRPr>
            </a:lvl1pPr>
          </a:lstStyle>
          <a:p>
            <a:r>
              <a:rPr lang="en-US" dirty="0"/>
              <a:t>Click to edit Master title style</a:t>
            </a:r>
          </a:p>
        </p:txBody>
      </p:sp>
      <p:sp>
        <p:nvSpPr>
          <p:cNvPr id="15" name="Rectangle 14"/>
          <p:cNvSpPr/>
          <p:nvPr userDrawn="1"/>
        </p:nvSpPr>
        <p:spPr>
          <a:xfrm>
            <a:off x="8689755" y="6394210"/>
            <a:ext cx="454245" cy="463790"/>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3" name="Picture Placeholder 2"/>
          <p:cNvSpPr>
            <a:spLocks noGrp="1"/>
          </p:cNvSpPr>
          <p:nvPr>
            <p:ph type="pic" idx="1"/>
          </p:nvPr>
        </p:nvSpPr>
        <p:spPr>
          <a:xfrm>
            <a:off x="455612" y="461963"/>
            <a:ext cx="6117035" cy="5932488"/>
          </a:xfrm>
        </p:spPr>
        <p:txBody>
          <a:bodyPr anchor="ctr"/>
          <a:lstStyle>
            <a:lvl1pPr marL="0" indent="0" algn="ctr">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pic>
        <p:nvPicPr>
          <p:cNvPr id="8" name="Picture 7"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9" name="Slide Number Placeholder 5">
            <a:extLst>
              <a:ext uri="{FF2B5EF4-FFF2-40B4-BE49-F238E27FC236}">
                <a16:creationId xmlns:a16="http://schemas.microsoft.com/office/drawing/2014/main" id="{B7A3B706-F386-E641-AB4D-FB01DF1689A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8206550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33406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NTDC-Horizontal-Gradient-L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5044355" y="2750421"/>
            <a:ext cx="5932489" cy="1355574"/>
          </a:xfrm>
          <a:prstGeom prst="rect">
            <a:avLst/>
          </a:prstGeom>
        </p:spPr>
      </p:pic>
      <p:sp>
        <p:nvSpPr>
          <p:cNvPr id="2" name="Vertical Title 1"/>
          <p:cNvSpPr>
            <a:spLocks noGrp="1"/>
          </p:cNvSpPr>
          <p:nvPr>
            <p:ph type="title" orient="vert"/>
          </p:nvPr>
        </p:nvSpPr>
        <p:spPr>
          <a:xfrm>
            <a:off x="7427626" y="852903"/>
            <a:ext cx="1177329" cy="5282543"/>
          </a:xfrm>
        </p:spPr>
        <p:txBody>
          <a:bodyPr vert="eaVert"/>
          <a:lstStyle>
            <a:lvl1pPr>
              <a:defRPr>
                <a:solidFill>
                  <a:schemeClr val="tx2">
                    <a:lumMod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461963"/>
            <a:ext cx="6597504" cy="5932487"/>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2" name="Rectangle 11"/>
          <p:cNvSpPr/>
          <p:nvPr userDrawn="1"/>
        </p:nvSpPr>
        <p:spPr>
          <a:xfrm>
            <a:off x="0" y="0"/>
            <a:ext cx="454245" cy="454264"/>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8" name="Picture 7"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3" name="Slide Number Placeholder 5">
            <a:extLst>
              <a:ext uri="{FF2B5EF4-FFF2-40B4-BE49-F238E27FC236}">
                <a16:creationId xmlns:a16="http://schemas.microsoft.com/office/drawing/2014/main" id="{C309BC1B-6D72-5746-8F95-8514FB6037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7136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userDrawn="1"/>
        </p:nvSpPr>
        <p:spPr>
          <a:xfrm>
            <a:off x="0" y="1822890"/>
            <a:ext cx="9143999" cy="503511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hasCustomPrompt="1"/>
          </p:nvPr>
        </p:nvSpPr>
        <p:spPr>
          <a:xfrm>
            <a:off x="1130300" y="2878052"/>
            <a:ext cx="6901073" cy="1828800"/>
          </a:xfrm>
        </p:spPr>
        <p:txBody>
          <a:bodyPr/>
          <a:lstStyle>
            <a:lvl1pPr algn="ctr">
              <a:defRPr sz="3150" cap="none" spc="113" baseline="0">
                <a:solidFill>
                  <a:schemeClr val="bg1"/>
                </a:solidFill>
              </a:defRPr>
            </a:lvl1pPr>
          </a:lstStyle>
          <a:p>
            <a:r>
              <a:rPr lang="en-US" dirty="0"/>
              <a:t>For more information, visit:</a:t>
            </a:r>
          </a:p>
        </p:txBody>
      </p:sp>
      <p:pic>
        <p:nvPicPr>
          <p:cNvPr id="11" name="Picture 10">
            <a:extLst>
              <a:ext uri="{FF2B5EF4-FFF2-40B4-BE49-F238E27FC236}">
                <a16:creationId xmlns:a16="http://schemas.microsoft.com/office/drawing/2014/main" id="{194A68CA-EA8E-BB47-8976-3077E702CE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9051"/>
          <a:stretch/>
        </p:blipFill>
        <p:spPr>
          <a:xfrm>
            <a:off x="228084" y="459174"/>
            <a:ext cx="902216" cy="777737"/>
          </a:xfrm>
          <a:prstGeom prst="rect">
            <a:avLst/>
          </a:prstGeom>
        </p:spPr>
      </p:pic>
      <p:sp>
        <p:nvSpPr>
          <p:cNvPr id="18" name="Rectangle 17">
            <a:extLst>
              <a:ext uri="{FF2B5EF4-FFF2-40B4-BE49-F238E27FC236}">
                <a16:creationId xmlns:a16="http://schemas.microsoft.com/office/drawing/2014/main" id="{5744BCB9-F540-214A-B9BB-D5E8098EB5F2}"/>
              </a:ext>
            </a:extLst>
          </p:cNvPr>
          <p:cNvSpPr/>
          <p:nvPr userDrawn="1"/>
        </p:nvSpPr>
        <p:spPr>
          <a:xfrm>
            <a:off x="0" y="1555160"/>
            <a:ext cx="9144000" cy="267730"/>
          </a:xfrm>
          <a:prstGeom prst="rect">
            <a:avLst/>
          </a:prstGeom>
          <a:solidFill>
            <a:srgbClr val="85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2" name="Rectangle 1">
            <a:extLst>
              <a:ext uri="{FF2B5EF4-FFF2-40B4-BE49-F238E27FC236}">
                <a16:creationId xmlns:a16="http://schemas.microsoft.com/office/drawing/2014/main" id="{F2F0A77B-1544-2440-B637-718A210BABAA}"/>
              </a:ext>
            </a:extLst>
          </p:cNvPr>
          <p:cNvSpPr/>
          <p:nvPr userDrawn="1"/>
        </p:nvSpPr>
        <p:spPr>
          <a:xfrm>
            <a:off x="3068402" y="4051904"/>
            <a:ext cx="3024867" cy="577081"/>
          </a:xfrm>
          <a:prstGeom prst="rect">
            <a:avLst/>
          </a:prstGeom>
        </p:spPr>
        <p:txBody>
          <a:bodyPr wrap="none">
            <a:spAutoFit/>
          </a:bodyPr>
          <a:lstStyle/>
          <a:p>
            <a:r>
              <a:rPr lang="en-US" sz="3150" dirty="0">
                <a:solidFill>
                  <a:schemeClr val="bg1"/>
                </a:solidFill>
                <a:latin typeface="+mj-lt"/>
              </a:rPr>
              <a:t>ntdcportal.org</a:t>
            </a:r>
          </a:p>
        </p:txBody>
      </p:sp>
    </p:spTree>
    <p:extLst>
      <p:ext uri="{BB962C8B-B14F-4D97-AF65-F5344CB8AC3E}">
        <p14:creationId xmlns:p14="http://schemas.microsoft.com/office/powerpoint/2010/main" val="420601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114" name="Picture 18">
            <a:extLst>
              <a:ext uri="{FF2B5EF4-FFF2-40B4-BE49-F238E27FC236}">
                <a16:creationId xmlns:a16="http://schemas.microsoft.com/office/drawing/2014/main" id="{0F6E1CDF-348B-4DFF-8A80-BC1ECDE8EBC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5528" r="1773"/>
          <a:stretch/>
        </p:blipFill>
        <p:spPr bwMode="auto">
          <a:xfrm>
            <a:off x="595" y="3505609"/>
            <a:ext cx="4489726" cy="28787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2485743D-DAC8-4781-A154-A15F5E0A538D}"/>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1773" b="4958"/>
          <a:stretch/>
        </p:blipFill>
        <p:spPr bwMode="auto">
          <a:xfrm>
            <a:off x="96981" y="456266"/>
            <a:ext cx="4393339" cy="289612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975419A7-8ED1-426B-997D-F2237C2B10BE}"/>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832" t="7687" r="7297" b="17350"/>
          <a:stretch/>
        </p:blipFill>
        <p:spPr bwMode="auto">
          <a:xfrm>
            <a:off x="4649586" y="454166"/>
            <a:ext cx="4493820" cy="291525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8416DC57-D2AF-417E-8C68-0231E8E15C9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685" t="5213" r="277"/>
          <a:stretch/>
        </p:blipFill>
        <p:spPr bwMode="auto">
          <a:xfrm>
            <a:off x="4649585" y="3505609"/>
            <a:ext cx="4493820" cy="28884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NTDC-Horizontal-Gradient-Light.png"/>
          <p:cNvPicPr>
            <a:picLocks noChangeAspect="1"/>
          </p:cNvPicPr>
          <p:nvPr userDrawn="1"/>
        </p:nvPicPr>
        <p:blipFill>
          <a:blip r:embed="rId6" cstate="print">
            <a:alphaModFix amt="67000"/>
            <a:extLst>
              <a:ext uri="{28A0092B-C50C-407E-A947-70E740481C1C}">
                <a14:useLocalDpi xmlns:a14="http://schemas.microsoft.com/office/drawing/2010/main"/>
              </a:ext>
            </a:extLst>
          </a:blip>
          <a:stretch>
            <a:fillRect/>
          </a:stretch>
        </p:blipFill>
        <p:spPr>
          <a:xfrm>
            <a:off x="457199" y="461573"/>
            <a:ext cx="8686205" cy="5932487"/>
          </a:xfrm>
          <a:prstGeom prst="rect">
            <a:avLst/>
          </a:prstGeom>
        </p:spPr>
      </p:pic>
      <p:sp>
        <p:nvSpPr>
          <p:cNvPr id="2" name="Rectangle 1">
            <a:extLst>
              <a:ext uri="{FF2B5EF4-FFF2-40B4-BE49-F238E27FC236}">
                <a16:creationId xmlns:a16="http://schemas.microsoft.com/office/drawing/2014/main" id="{88B74CDE-EEEB-3A43-85E1-7FA7476F74FD}"/>
              </a:ext>
            </a:extLst>
          </p:cNvPr>
          <p:cNvSpPr/>
          <p:nvPr userDrawn="1"/>
        </p:nvSpPr>
        <p:spPr>
          <a:xfrm>
            <a:off x="1066800" y="3186545"/>
            <a:ext cx="8077200" cy="2258291"/>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4" name="Title 12">
            <a:extLst>
              <a:ext uri="{FF2B5EF4-FFF2-40B4-BE49-F238E27FC236}">
                <a16:creationId xmlns:a16="http://schemas.microsoft.com/office/drawing/2014/main" id="{C52AE20A-2E7E-C847-A058-455F876F225B}"/>
              </a:ext>
            </a:extLst>
          </p:cNvPr>
          <p:cNvSpPr>
            <a:spLocks noGrp="1"/>
          </p:cNvSpPr>
          <p:nvPr>
            <p:ph type="title" hasCustomPrompt="1"/>
          </p:nvPr>
        </p:nvSpPr>
        <p:spPr>
          <a:xfrm>
            <a:off x="1299917" y="3429000"/>
            <a:ext cx="6731456" cy="1828800"/>
          </a:xfrm>
        </p:spPr>
        <p:txBody>
          <a:bodyPr/>
          <a:lstStyle>
            <a:lvl1pPr algn="l">
              <a:defRPr sz="3150" cap="none" spc="113" baseline="0">
                <a:solidFill>
                  <a:srgbClr val="183250"/>
                </a:solidFill>
              </a:defRPr>
            </a:lvl1pPr>
          </a:lstStyle>
          <a:p>
            <a:r>
              <a:rPr lang="en-US" dirty="0"/>
              <a:t>Click To Edit Section Title Style</a:t>
            </a:r>
          </a:p>
        </p:txBody>
      </p:sp>
      <p:sp>
        <p:nvSpPr>
          <p:cNvPr id="13" name="Slide Number Placeholder 5">
            <a:extLst>
              <a:ext uri="{FF2B5EF4-FFF2-40B4-BE49-F238E27FC236}">
                <a16:creationId xmlns:a16="http://schemas.microsoft.com/office/drawing/2014/main" id="{5C31F546-A8AD-C64B-BAB8-8C6691B75733}"/>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864493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5" name="Picture 14" descr="NTDC-Horizontal-Gradient-Light.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199" y="461963"/>
            <a:ext cx="4114801" cy="5932487"/>
          </a:xfrm>
          <a:prstGeom prst="rect">
            <a:avLst/>
          </a:prstGeom>
        </p:spPr>
      </p:pic>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821765" y="1778000"/>
            <a:ext cx="3137647" cy="3346824"/>
          </a:xfrm>
        </p:spPr>
        <p:txBody>
          <a:bodyPr/>
          <a:lstStyle>
            <a:lvl1pPr algn="ctr">
              <a:defRPr sz="3150" spc="113" baseline="0">
                <a:solidFill>
                  <a:schemeClr val="tx2">
                    <a:lumMod val="50000"/>
                  </a:schemeClr>
                </a:solidFill>
              </a:defRPr>
            </a:lvl1pPr>
          </a:lstStyle>
          <a:p>
            <a:r>
              <a:rPr lang="en-US" dirty="0"/>
              <a:t>Click to edit Master title style</a:t>
            </a: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DF92FF02-B7D9-1C40-A878-FB89C08C980E}"/>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41441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6349" y="461963"/>
            <a:ext cx="463550" cy="5932487"/>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Rectangle 8"/>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2" name="Slide Number Placeholder 5">
            <a:extLst>
              <a:ext uri="{FF2B5EF4-FFF2-40B4-BE49-F238E27FC236}">
                <a16:creationId xmlns:a16="http://schemas.microsoft.com/office/drawing/2014/main" id="{F1A6D450-A513-764A-8892-E14792200A09}"/>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7548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userDrawn="1"/>
        </p:nvSpPr>
        <p:spPr>
          <a:xfrm>
            <a:off x="-6349" y="0"/>
            <a:ext cx="4593290" cy="6858000"/>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3" name="Title 12"/>
          <p:cNvSpPr>
            <a:spLocks noGrp="1"/>
          </p:cNvSpPr>
          <p:nvPr>
            <p:ph type="title"/>
          </p:nvPr>
        </p:nvSpPr>
        <p:spPr>
          <a:xfrm>
            <a:off x="612588" y="1852706"/>
            <a:ext cx="3137647" cy="3346824"/>
          </a:xfrm>
        </p:spPr>
        <p:txBody>
          <a:bodyPr/>
          <a:lstStyle>
            <a:lvl1pPr algn="ctr">
              <a:defRPr sz="3150" spc="113" baseline="0">
                <a:solidFill>
                  <a:schemeClr val="bg1"/>
                </a:solidFill>
              </a:defRPr>
            </a:lvl1pPr>
          </a:lstStyle>
          <a:p>
            <a:r>
              <a:rPr lang="en-US" dirty="0"/>
              <a:t>Click to edit Master title style</a:t>
            </a:r>
          </a:p>
        </p:txBody>
      </p:sp>
      <p:sp>
        <p:nvSpPr>
          <p:cNvPr id="16" name="Rectangle 15"/>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pic>
        <p:nvPicPr>
          <p:cNvPr id="10" name="Picture 9" descr="NTDC-Logo-Mar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1" name="Content Placeholder 5"/>
          <p:cNvSpPr>
            <a:spLocks noGrp="1"/>
          </p:cNvSpPr>
          <p:nvPr>
            <p:ph sz="quarter" idx="10"/>
          </p:nvPr>
        </p:nvSpPr>
        <p:spPr>
          <a:xfrm>
            <a:off x="4872300" y="941295"/>
            <a:ext cx="3741279" cy="5109882"/>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8689526"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9" name="Slide Number Placeholder 5">
            <a:extLst>
              <a:ext uri="{FF2B5EF4-FFF2-40B4-BE49-F238E27FC236}">
                <a16:creationId xmlns:a16="http://schemas.microsoft.com/office/drawing/2014/main" id="{AD9D96D1-9098-0F4C-B514-E1EFE5E5742F}"/>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97973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90513" indent="-255588">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6FDF8F-9294-DD42-9E9C-4ADDEF186FBC}" type="datetime1">
              <a:rPr lang="en-US" smtClean="0">
                <a:solidFill>
                  <a:srgbClr val="1F497D"/>
                </a:solidFill>
              </a:rPr>
              <a:pPr/>
              <a:t>4/11/2022</a:t>
            </a:fld>
            <a:endParaRPr lang="en-US" dirty="0">
              <a:solidFill>
                <a:srgbClr val="1F497D"/>
              </a:solidFill>
            </a:endParaRPr>
          </a:p>
        </p:txBody>
      </p:sp>
      <p:sp>
        <p:nvSpPr>
          <p:cNvPr id="7" name="Title 6"/>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D9C8D869-B4AD-D647-80E5-C7BF6FC5A9CA}"/>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100890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11742"/>
            <a:ext cx="4038600" cy="4114738"/>
          </a:xfrm>
        </p:spPr>
        <p:txBody>
          <a:bodyPr/>
          <a:lstStyle>
            <a:lvl1pPr>
              <a:defRPr sz="2100">
                <a:latin typeface="Arial"/>
                <a:cs typeface="Arial"/>
              </a:defRPr>
            </a:lvl1pPr>
            <a:lvl2pPr>
              <a:defRPr sz="1800">
                <a:latin typeface="Arial"/>
                <a:cs typeface="Arial"/>
              </a:defRPr>
            </a:lvl2pPr>
            <a:lvl3pPr>
              <a:defRPr sz="1500">
                <a:latin typeface="Arial"/>
                <a:cs typeface="Arial"/>
              </a:defRPr>
            </a:lvl3pPr>
            <a:lvl4pPr>
              <a:defRPr sz="1350">
                <a:latin typeface="Arial"/>
                <a:cs typeface="Arial"/>
              </a:defRPr>
            </a:lvl4pPr>
            <a:lvl5pPr>
              <a:defRPr sz="1350">
                <a:latin typeface="Arial"/>
                <a:cs typeface="Aria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8FE88C8-0BCD-7E49-86FA-D417136169FF}" type="datetime1">
              <a:rPr lang="en-US" smtClean="0">
                <a:solidFill>
                  <a:srgbClr val="1F497D"/>
                </a:solidFill>
              </a:rPr>
              <a:pPr/>
              <a:t>4/11/2022</a:t>
            </a:fld>
            <a:endParaRPr lang="en-US" dirty="0">
              <a:solidFill>
                <a:srgbClr val="1F497D"/>
              </a:solidFill>
            </a:endParaRPr>
          </a:p>
        </p:txBody>
      </p:sp>
      <p:sp>
        <p:nvSpPr>
          <p:cNvPr id="8" name="Title 7"/>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4CF9D544-D19D-5242-A5C4-C0D77D5BE078}"/>
              </a:ext>
            </a:extLst>
          </p:cNvPr>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66650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3" y="1722438"/>
            <a:ext cx="4040188"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3" y="2438412"/>
            <a:ext cx="4040188"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722438"/>
            <a:ext cx="4041775" cy="639762"/>
          </a:xfrm>
        </p:spPr>
        <p:txBody>
          <a:bodyPr anchor="b"/>
          <a:lstStyle>
            <a:lvl1pPr marL="0" indent="0" algn="ctr">
              <a:buNone/>
              <a:defRPr sz="1800" b="0">
                <a:solidFill>
                  <a:schemeClr val="tx2"/>
                </a:solidFill>
                <a:latin typeface="Arial"/>
                <a:cs typeface="Aria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33" y="2438412"/>
            <a:ext cx="4041775" cy="3687763"/>
          </a:xfrm>
        </p:spPr>
        <p:txBody>
          <a:bodyPr/>
          <a:lstStyle>
            <a:lvl1pPr>
              <a:defRPr sz="1800">
                <a:latin typeface="Arial"/>
                <a:cs typeface="Arial"/>
              </a:defRPr>
            </a:lvl1pPr>
            <a:lvl2pPr>
              <a:defRPr sz="1500">
                <a:latin typeface="Arial"/>
                <a:cs typeface="Arial"/>
              </a:defRPr>
            </a:lvl2pPr>
            <a:lvl3pPr>
              <a:defRPr sz="1350">
                <a:latin typeface="Arial"/>
                <a:cs typeface="Arial"/>
              </a:defRPr>
            </a:lvl3pPr>
            <a:lvl4pPr>
              <a:defRPr sz="1200">
                <a:latin typeface="Arial"/>
                <a:cs typeface="Arial"/>
              </a:defRPr>
            </a:lvl4pPr>
            <a:lvl5pPr>
              <a:defRPr sz="1200">
                <a:latin typeface="Arial"/>
                <a:cs typeface="Aria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4034640-FB7B-A745-AC94-3CA9C039DAB9}" type="datetime1">
              <a:rPr lang="en-US" smtClean="0">
                <a:solidFill>
                  <a:srgbClr val="1F497D"/>
                </a:solidFill>
              </a:rPr>
              <a:pPr/>
              <a:t>4/11/2022</a:t>
            </a:fld>
            <a:endParaRPr lang="en-US" dirty="0">
              <a:solidFill>
                <a:srgbClr val="1F497D"/>
              </a:solidFill>
            </a:endParaRPr>
          </a:p>
        </p:txBody>
      </p:sp>
      <p:sp>
        <p:nvSpPr>
          <p:cNvPr id="10" name="Title 9"/>
          <p:cNvSpPr>
            <a:spLocks noGrp="1"/>
          </p:cNvSpPr>
          <p:nvPr>
            <p:ph type="title"/>
          </p:nvPr>
        </p:nvSpPr>
        <p:spPr/>
        <p:txBody>
          <a:bodyPr/>
          <a:lstStyle>
            <a:lvl1pPr>
              <a:defRPr>
                <a:solidFill>
                  <a:schemeClr val="tx2">
                    <a:lumMod val="50000"/>
                  </a:schemeClr>
                </a:solidFill>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EDD37F6A-3F12-5449-AA7C-211FCAD05732}"/>
              </a:ext>
            </a:extLst>
          </p:cNvPr>
          <p:cNvSpPr>
            <a:spLocks noGrp="1"/>
          </p:cNvSpPr>
          <p:nvPr>
            <p:ph type="sldNum" sz="quarter" idx="11"/>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spTree>
    <p:extLst>
      <p:ext uri="{BB962C8B-B14F-4D97-AF65-F5344CB8AC3E}">
        <p14:creationId xmlns:p14="http://schemas.microsoft.com/office/powerpoint/2010/main" val="2106662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4246" y="1928305"/>
            <a:ext cx="8222762" cy="41981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latin typeface="Arial"/>
                <a:cs typeface="Arial"/>
              </a:defRPr>
            </a:lvl1pPr>
          </a:lstStyle>
          <a:p>
            <a:fld id="{4E05282C-4F37-834B-AEC1-CD0B849C1834}" type="datetime1">
              <a:rPr lang="en-US" smtClean="0">
                <a:solidFill>
                  <a:srgbClr val="1F497D"/>
                </a:solidFill>
              </a:rPr>
              <a:pPr/>
              <a:t>4/11/2022</a:t>
            </a:fld>
            <a:endParaRPr lang="en-US" dirty="0">
              <a:solidFill>
                <a:srgbClr val="1F497D"/>
              </a:solidFill>
            </a:endParaRPr>
          </a:p>
        </p:txBody>
      </p:sp>
      <p:pic>
        <p:nvPicPr>
          <p:cNvPr id="7" name="Picture 6" descr="NTDC-Horizontal-Gradient-Light.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60154" y="452438"/>
            <a:ext cx="8229600" cy="1280160"/>
          </a:xfrm>
          <a:prstGeom prst="rect">
            <a:avLst/>
          </a:prstGeom>
        </p:spPr>
      </p:pic>
      <p:sp>
        <p:nvSpPr>
          <p:cNvPr id="2" name="Title Placeholder 1"/>
          <p:cNvSpPr>
            <a:spLocks noGrp="1"/>
          </p:cNvSpPr>
          <p:nvPr>
            <p:ph type="title"/>
          </p:nvPr>
        </p:nvSpPr>
        <p:spPr>
          <a:xfrm>
            <a:off x="686003" y="550532"/>
            <a:ext cx="7722166" cy="1054394"/>
          </a:xfrm>
          <a:prstGeom prst="rect">
            <a:avLst/>
          </a:prstGeom>
        </p:spPr>
        <p:txBody>
          <a:bodyPr vert="horz" lIns="91440" tIns="45720" rIns="91440" bIns="45720" rtlCol="0" anchor="ctr">
            <a:noAutofit/>
          </a:bodyPr>
          <a:lstStyle/>
          <a:p>
            <a:r>
              <a:rPr lang="en-US" dirty="0"/>
              <a:t>Click to edit Master title style</a:t>
            </a:r>
          </a:p>
        </p:txBody>
      </p:sp>
      <p:sp>
        <p:nvSpPr>
          <p:cNvPr id="15" name="Rectangle 14"/>
          <p:cNvSpPr/>
          <p:nvPr userDrawn="1"/>
        </p:nvSpPr>
        <p:spPr>
          <a:xfrm>
            <a:off x="8689755" y="6403736"/>
            <a:ext cx="454245" cy="454264"/>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6" name="Slide Number Placeholder 5"/>
          <p:cNvSpPr>
            <a:spLocks noGrp="1"/>
          </p:cNvSpPr>
          <p:nvPr>
            <p:ph type="sldNum" sz="quarter" idx="4"/>
          </p:nvPr>
        </p:nvSpPr>
        <p:spPr>
          <a:xfrm>
            <a:off x="8744552" y="6457057"/>
            <a:ext cx="321810" cy="245659"/>
          </a:xfrm>
          <a:prstGeom prst="rect">
            <a:avLst/>
          </a:prstGeom>
          <a:ln w="19050">
            <a:noFill/>
          </a:ln>
        </p:spPr>
        <p:txBody>
          <a:bodyPr vert="horz" wrap="square" lIns="0" tIns="0" rIns="0" bIns="0" rtlCol="0" anchor="ctr" anchorCtr="0"/>
          <a:lstStyle>
            <a:lvl1pPr algn="ctr">
              <a:defRPr sz="825">
                <a:solidFill>
                  <a:schemeClr val="bg1"/>
                </a:solidFill>
                <a:latin typeface="Arial"/>
                <a:cs typeface="Arial"/>
              </a:defRPr>
            </a:lvl1pPr>
          </a:lstStyle>
          <a:p>
            <a:fld id="{773137DE-5778-4973-8EC8-21DEEF19827C}" type="slidenum">
              <a:rPr lang="en-US" smtClean="0"/>
              <a:pPr/>
              <a:t>‹#›</a:t>
            </a:fld>
            <a:endParaRPr lang="en-US" dirty="0"/>
          </a:p>
        </p:txBody>
      </p:sp>
      <p:pic>
        <p:nvPicPr>
          <p:cNvPr id="17" name="Picture 16" descr="NTDC-Logo-Mark.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8361817" y="6496400"/>
            <a:ext cx="251762" cy="251762"/>
          </a:xfrm>
          <a:prstGeom prst="rect">
            <a:avLst/>
          </a:prstGeom>
        </p:spPr>
      </p:pic>
      <p:sp>
        <p:nvSpPr>
          <p:cNvPr id="14" name="Rectangle 13">
            <a:extLst>
              <a:ext uri="{FF2B5EF4-FFF2-40B4-BE49-F238E27FC236}">
                <a16:creationId xmlns:a16="http://schemas.microsoft.com/office/drawing/2014/main" id="{7F03B539-1BCD-ED4D-B6B8-3E30337E8CCE}"/>
              </a:ext>
            </a:extLst>
          </p:cNvPr>
          <p:cNvSpPr/>
          <p:nvPr userDrawn="1"/>
        </p:nvSpPr>
        <p:spPr>
          <a:xfrm>
            <a:off x="-6349" y="461963"/>
            <a:ext cx="463550" cy="1270772"/>
          </a:xfrm>
          <a:prstGeom prst="rect">
            <a:avLst/>
          </a:prstGeom>
          <a:solidFill>
            <a:srgbClr val="183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
        <p:nvSpPr>
          <p:cNvPr id="16" name="Rectangle 15">
            <a:extLst>
              <a:ext uri="{FF2B5EF4-FFF2-40B4-BE49-F238E27FC236}">
                <a16:creationId xmlns:a16="http://schemas.microsoft.com/office/drawing/2014/main" id="{30CCC11C-FAD6-C44A-A66F-803255869254}"/>
              </a:ext>
            </a:extLst>
          </p:cNvPr>
          <p:cNvSpPr/>
          <p:nvPr userDrawn="1"/>
        </p:nvSpPr>
        <p:spPr>
          <a:xfrm>
            <a:off x="-6350" y="-1"/>
            <a:ext cx="463551" cy="461963"/>
          </a:xfrm>
          <a:prstGeom prst="rect">
            <a:avLst/>
          </a:prstGeom>
          <a:solidFill>
            <a:srgbClr val="C13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alatino Linotype"/>
              <a:ea typeface="+mn-ea"/>
              <a:cs typeface="+mn-cs"/>
            </a:endParaRPr>
          </a:p>
        </p:txBody>
      </p:sp>
    </p:spTree>
    <p:extLst>
      <p:ext uri="{BB962C8B-B14F-4D97-AF65-F5344CB8AC3E}">
        <p14:creationId xmlns:p14="http://schemas.microsoft.com/office/powerpoint/2010/main" val="816432740"/>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77" r:id="rId3"/>
    <p:sldLayoutId id="2147483673" r:id="rId4"/>
    <p:sldLayoutId id="2147483678" r:id="rId5"/>
    <p:sldLayoutId id="2147483674" r:id="rId6"/>
    <p:sldLayoutId id="2147483662" r:id="rId7"/>
    <p:sldLayoutId id="2147483664" r:id="rId8"/>
    <p:sldLayoutId id="2147483665" r:id="rId9"/>
    <p:sldLayoutId id="2147483666" r:id="rId10"/>
    <p:sldLayoutId id="2147483675" r:id="rId11"/>
    <p:sldLayoutId id="2147483667" r:id="rId12"/>
    <p:sldLayoutId id="2147483676" r:id="rId13"/>
    <p:sldLayoutId id="2147483679" r:id="rId14"/>
    <p:sldLayoutId id="2147483668" r:id="rId15"/>
    <p:sldLayoutId id="2147483669" r:id="rId16"/>
    <p:sldLayoutId id="2147483670" r:id="rId17"/>
    <p:sldLayoutId id="2147483671" r:id="rId18"/>
  </p:sldLayoutIdLst>
  <p:hf hdr="0" ftr="0" dt="0"/>
  <p:txStyles>
    <p:titleStyle>
      <a:lvl1pPr algn="ctr" defTabSz="685766" rtl="0" eaLnBrk="1" latinLnBrk="0" hangingPunct="1">
        <a:spcBef>
          <a:spcPct val="0"/>
        </a:spcBef>
        <a:buNone/>
        <a:defRPr sz="2000" kern="1200" cap="all" spc="150" baseline="0">
          <a:ln>
            <a:noFill/>
          </a:ln>
          <a:solidFill>
            <a:schemeClr val="tx2">
              <a:lumMod val="50000"/>
            </a:schemeClr>
          </a:solidFill>
          <a:effectLst/>
          <a:latin typeface="Arial Rounded MT Bold"/>
          <a:ea typeface="+mj-ea"/>
          <a:cs typeface="Arial Rounded MT Bold"/>
        </a:defRPr>
      </a:lvl1pPr>
    </p:titleStyle>
    <p:bodyStyle>
      <a:lvl1pPr marL="205730" indent="-171442" algn="l" defTabSz="685766" rtl="0" eaLnBrk="1" latinLnBrk="0" hangingPunct="1">
        <a:spcBef>
          <a:spcPts val="300"/>
        </a:spcBef>
        <a:spcAft>
          <a:spcPts val="300"/>
        </a:spcAft>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ts val="300"/>
        </a:spcBef>
        <a:spcAft>
          <a:spcPts val="300"/>
        </a:spcAft>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ts val="300"/>
        </a:spcBef>
        <a:spcAft>
          <a:spcPts val="300"/>
        </a:spcAft>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ts val="300"/>
        </a:spcBef>
        <a:spcAft>
          <a:spcPts val="300"/>
        </a:spcAft>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ts val="300"/>
        </a:spcBef>
        <a:spcAft>
          <a:spcPts val="300"/>
        </a:spcAft>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microsoft.com/office/2018/10/relationships/comments" Target="../comments/modernComment_23E_1D1B26E0.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27F35-0D63-F143-84B2-CE58B67FB541}"/>
              </a:ext>
            </a:extLst>
          </p:cNvPr>
          <p:cNvSpPr>
            <a:spLocks noGrp="1"/>
          </p:cNvSpPr>
          <p:nvPr>
            <p:ph type="title"/>
          </p:nvPr>
        </p:nvSpPr>
        <p:spPr>
          <a:xfrm>
            <a:off x="1299916" y="2878052"/>
            <a:ext cx="7667813" cy="1223301"/>
          </a:xfrm>
        </p:spPr>
        <p:txBody>
          <a:bodyPr anchor="b"/>
          <a:lstStyle/>
          <a:p>
            <a:r>
              <a:rPr lang="en-US" sz="3200" dirty="0">
                <a:latin typeface="Arial Rounded MT Bold" panose="020F0704030504030204" pitchFamily="34" charset="77"/>
              </a:rPr>
              <a:t>PARENTING IN RACIALLY AND CULTURALLY DIVERSE FAMILIES</a:t>
            </a:r>
            <a:endParaRPr lang="en-US" dirty="0"/>
          </a:p>
        </p:txBody>
      </p:sp>
      <p:sp>
        <p:nvSpPr>
          <p:cNvPr id="2" name="Subtitle 1">
            <a:extLst>
              <a:ext uri="{FF2B5EF4-FFF2-40B4-BE49-F238E27FC236}">
                <a16:creationId xmlns:a16="http://schemas.microsoft.com/office/drawing/2014/main" id="{F1404ADE-E82C-3047-BF88-2F63F07ACF9F}"/>
              </a:ext>
            </a:extLst>
          </p:cNvPr>
          <p:cNvSpPr>
            <a:spLocks noGrp="1"/>
          </p:cNvSpPr>
          <p:nvPr>
            <p:ph type="subTitle" idx="1"/>
          </p:nvPr>
        </p:nvSpPr>
        <p:spPr>
          <a:xfrm>
            <a:off x="1421411" y="4214269"/>
            <a:ext cx="4143828" cy="598460"/>
          </a:xfrm>
        </p:spPr>
        <p:txBody>
          <a:bodyPr/>
          <a:lstStyle/>
          <a:p>
            <a:r>
              <a:rPr lang="en-US" dirty="0"/>
              <a:t>FACILITATOR CLASSROOM GUIDE</a:t>
            </a:r>
          </a:p>
          <a:p>
            <a:r>
              <a:rPr lang="en-US" dirty="0"/>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1</a:t>
            </a:fld>
            <a:endParaRPr lang="en-US" dirty="0"/>
          </a:p>
        </p:txBody>
      </p:sp>
    </p:spTree>
    <p:extLst>
      <p:ext uri="{BB962C8B-B14F-4D97-AF65-F5344CB8AC3E}">
        <p14:creationId xmlns:p14="http://schemas.microsoft.com/office/powerpoint/2010/main" val="302813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42FE-D856-0C4C-B37F-80BFCCD5AC44}"/>
              </a:ext>
            </a:extLst>
          </p:cNvPr>
          <p:cNvSpPr>
            <a:spLocks noGrp="1"/>
          </p:cNvSpPr>
          <p:nvPr>
            <p:ph type="title"/>
          </p:nvPr>
        </p:nvSpPr>
        <p:spPr/>
        <p:txBody>
          <a:bodyPr/>
          <a:lstStyle/>
          <a:p>
            <a:r>
              <a:rPr lang="en-US" dirty="0"/>
              <a:t>Characteristics of successful foster and adoptive parents</a:t>
            </a:r>
          </a:p>
        </p:txBody>
      </p:sp>
      <p:pic>
        <p:nvPicPr>
          <p:cNvPr id="4" name="Picture 3" descr="Cartoon of a mason building a wall. The bricks have the following text representing characteristics of successful foster and adoptive parents - &#10;Having a sense of humor.&#10;Empathy and compassion.&#10;Self-Awareness/Self-Reflection.&#10;Resilient and Patient.&#10;Trustworthiness.&#10;Emotionally Supportive Nurturing.&#10;Attunement.&#10;Tolerance for Rejection.&#10;Committed.&#10;Appreciation for Diversity Other World Views.&#10;Realistic.&#10;Relationally Oriented.&#10;Adaptability/Flexibility.&#10;Belief in Self-Efficacy.">
            <a:extLst>
              <a:ext uri="{FF2B5EF4-FFF2-40B4-BE49-F238E27FC236}">
                <a16:creationId xmlns:a16="http://schemas.microsoft.com/office/drawing/2014/main" id="{90DA3B2F-76C8-401C-A026-86FDCAA2783F}"/>
              </a:ext>
            </a:extLst>
          </p:cNvPr>
          <p:cNvPicPr>
            <a:picLocks noChangeAspect="1"/>
          </p:cNvPicPr>
          <p:nvPr/>
        </p:nvPicPr>
        <p:blipFill>
          <a:blip r:embed="rId3"/>
          <a:stretch>
            <a:fillRect/>
          </a:stretch>
        </p:blipFill>
        <p:spPr>
          <a:xfrm>
            <a:off x="1439694" y="2371343"/>
            <a:ext cx="6472136" cy="3602532"/>
          </a:xfrm>
          <a:prstGeom prst="rect">
            <a:avLst/>
          </a:prstGeom>
        </p:spPr>
      </p:pic>
      <p:sp>
        <p:nvSpPr>
          <p:cNvPr id="9" name="Slide Number Placeholder 1">
            <a:extLst>
              <a:ext uri="{FF2B5EF4-FFF2-40B4-BE49-F238E27FC236}">
                <a16:creationId xmlns:a16="http://schemas.microsoft.com/office/drawing/2014/main" id="{5B45886A-66A4-DA43-9D6F-8E8AD595D018}"/>
              </a:ext>
            </a:extLst>
          </p:cNvPr>
          <p:cNvSpPr txBox="1">
            <a:spLocks/>
          </p:cNvSpPr>
          <p:nvPr/>
        </p:nvSpPr>
        <p:spPr>
          <a:xfrm>
            <a:off x="8744552" y="6457057"/>
            <a:ext cx="321810" cy="24565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137DE-5778-4973-8EC8-21DEEF19827C}" type="slidenum">
              <a:rPr lang="en-US" sz="830" smtClean="0">
                <a:solidFill>
                  <a:schemeClr val="bg1"/>
                </a:solidFill>
              </a:rPr>
              <a:pPr/>
              <a:t>10</a:t>
            </a:fld>
            <a:endParaRPr lang="en-US" sz="830" dirty="0">
              <a:solidFill>
                <a:schemeClr val="bg1"/>
              </a:solidFill>
            </a:endParaRPr>
          </a:p>
        </p:txBody>
      </p:sp>
    </p:spTree>
    <p:extLst>
      <p:ext uri="{BB962C8B-B14F-4D97-AF65-F5344CB8AC3E}">
        <p14:creationId xmlns:p14="http://schemas.microsoft.com/office/powerpoint/2010/main" val="348735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4" y="457201"/>
            <a:ext cx="6049580" cy="1274322"/>
          </a:xfrm>
        </p:spPr>
        <p:txBody>
          <a:bodyPr/>
          <a:lstStyle/>
          <a:p>
            <a:br>
              <a:rPr lang="en-US" dirty="0">
                <a:latin typeface="Arial Rounded MT Bold" panose="020F0704030504030204" pitchFamily="34" charset="0"/>
              </a:rPr>
            </a:br>
            <a:r>
              <a:rPr lang="en-US" dirty="0">
                <a:latin typeface="Arial Rounded MT Bold" panose="020F0704030504030204" pitchFamily="34" charset="0"/>
              </a:rPr>
              <a:t>Characteristics for</a:t>
            </a:r>
            <a:br>
              <a:rPr lang="en-US" dirty="0">
                <a:latin typeface="Arial Rounded MT Bold" panose="020F0704030504030204" pitchFamily="34" charset="0"/>
              </a:rPr>
            </a:br>
            <a:r>
              <a:rPr lang="en-US" b="1" dirty="0">
                <a:latin typeface="Arial Rounded MT Bold" panose="020F0704030504030204" pitchFamily="34" charset="0"/>
              </a:rPr>
              <a:t>Parenting in Racially and Culturally Diverse Families, 1 of 2</a:t>
            </a:r>
            <a:br>
              <a:rPr lang="en-US" dirty="0"/>
            </a:br>
            <a:endParaRPr lang="en-US" dirty="0"/>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1661" y="489904"/>
            <a:ext cx="1774865"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7" y="1966891"/>
            <a:ext cx="8261940" cy="4206280"/>
          </a:xfrm>
          <a:prstGeom prst="rect">
            <a:avLst/>
          </a:prstGeom>
          <a:noFill/>
        </p:spPr>
        <p:txBody>
          <a:bodyPr wrap="square" rtlCol="0">
            <a:spAutoFit/>
          </a:bodyPr>
          <a:lstStyle/>
          <a:p>
            <a:r>
              <a:rPr lang="en-US" sz="2000" b="1" u="sng" dirty="0"/>
              <a:t>Self-Awareness/Self-Reflection:</a:t>
            </a:r>
          </a:p>
          <a:p>
            <a:pPr marL="342900" marR="0" lvl="0" indent="-342900">
              <a:lnSpc>
                <a:spcPct val="107000"/>
              </a:lnSpc>
              <a:spcBef>
                <a:spcPts val="0"/>
              </a:spcBef>
              <a:spcAft>
                <a:spcPts val="0"/>
              </a:spcAft>
              <a:buFont typeface="Symbol" panose="05050102010706020507" pitchFamily="18" charset="2"/>
              <a:buChar char=""/>
            </a:pPr>
            <a:r>
              <a:rPr lang="en-US" sz="2000" dirty="0">
                <a:effectLst/>
                <a:ea typeface="Calibri" panose="020F0502020204030204" pitchFamily="34" charset="0"/>
                <a:cs typeface="Times New Roman" panose="02020603050405020304" pitchFamily="18" charset="0"/>
              </a:rPr>
              <a:t>Parents can identify why they have responded to a child in a certain way.</a:t>
            </a:r>
            <a:r>
              <a:rPr lang="en-US" sz="2000" dirty="0">
                <a:solidFill>
                  <a:srgbClr val="000000"/>
                </a:solidFill>
                <a:effectLst/>
                <a:ea typeface="Times New Roman" panose="02020603050405020304" pitchFamily="18" charset="0"/>
                <a:cs typeface="Times New Roman" panose="02020603050405020304" pitchFamily="18" charset="0"/>
              </a:rPr>
              <a:t>  </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solidFill>
                  <a:srgbClr val="000000"/>
                </a:solidFill>
                <a:effectLst/>
                <a:ea typeface="Calibri" panose="020F0502020204030204" pitchFamily="34" charset="0"/>
                <a:cs typeface="Times New Roman" panose="02020603050405020304" pitchFamily="18" charset="0"/>
              </a:rPr>
              <a:t>Parents can identify what was good, bad, and different about the way they were raised, while adjusting their own parenting to meet a child’s needs. </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solidFill>
                  <a:srgbClr val="000000"/>
                </a:solidFill>
                <a:effectLst/>
                <a:ea typeface="Times New Roman" panose="02020603050405020304" pitchFamily="18" charset="0"/>
                <a:cs typeface="Times New Roman" panose="02020603050405020304" pitchFamily="18" charset="0"/>
              </a:rPr>
              <a:t>Parents can identify and forgive themselves for having negative feelings towards a child, moving from disappointment to acceptance. </a:t>
            </a:r>
            <a:endParaRPr lang="en-US" sz="2000" dirty="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b="0" i="0" dirty="0">
                <a:solidFill>
                  <a:srgbClr val="000000"/>
                </a:solidFill>
                <a:effectLst/>
              </a:rPr>
              <a:t>Parents know their own history of experiencing loss and being hurt, and can identify how they might bring that into their parenting in negative ways if they are not careful.</a:t>
            </a:r>
            <a:endParaRPr lang="en-US" sz="2000" b="1" u="sng" dirty="0"/>
          </a:p>
          <a:p>
            <a:endParaRPr lang="en-US" sz="2000" b="1" u="sng"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11</a:t>
            </a:fld>
            <a:endParaRPr lang="en-US" dirty="0"/>
          </a:p>
        </p:txBody>
      </p:sp>
    </p:spTree>
    <p:extLst>
      <p:ext uri="{BB962C8B-B14F-4D97-AF65-F5344CB8AC3E}">
        <p14:creationId xmlns:p14="http://schemas.microsoft.com/office/powerpoint/2010/main" val="334451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DFDE6-D4D9-438F-BC2B-8667FB297CF2}"/>
              </a:ext>
            </a:extLst>
          </p:cNvPr>
          <p:cNvSpPr>
            <a:spLocks noGrp="1"/>
          </p:cNvSpPr>
          <p:nvPr>
            <p:ph type="title"/>
          </p:nvPr>
        </p:nvSpPr>
        <p:spPr>
          <a:xfrm>
            <a:off x="447473" y="457201"/>
            <a:ext cx="6474187" cy="1274322"/>
          </a:xfrm>
        </p:spPr>
        <p:txBody>
          <a:bodyPr/>
          <a:lstStyle/>
          <a:p>
            <a:br>
              <a:rPr lang="en-US" dirty="0">
                <a:latin typeface="Arial Rounded MT Bold" panose="020F0704030504030204" pitchFamily="34" charset="0"/>
              </a:rPr>
            </a:br>
            <a:r>
              <a:rPr lang="en-US" dirty="0">
                <a:latin typeface="Arial Rounded MT Bold" panose="020F0704030504030204" pitchFamily="34" charset="0"/>
              </a:rPr>
              <a:t>Characteristics for</a:t>
            </a:r>
            <a:br>
              <a:rPr lang="en-US" dirty="0">
                <a:latin typeface="Arial Rounded MT Bold" panose="020F0704030504030204" pitchFamily="34" charset="0"/>
              </a:rPr>
            </a:br>
            <a:r>
              <a:rPr lang="en-US" b="1" dirty="0">
                <a:latin typeface="Arial Rounded MT Bold" panose="020F0704030504030204" pitchFamily="34" charset="0"/>
              </a:rPr>
              <a:t>Parenting in Racially and Culturally Diverse Families, 2 of 2</a:t>
            </a:r>
            <a:br>
              <a:rPr lang="en-US" dirty="0"/>
            </a:br>
            <a:endParaRPr lang="en-US" dirty="0"/>
          </a:p>
        </p:txBody>
      </p:sp>
      <p:pic>
        <p:nvPicPr>
          <p:cNvPr id="4" name="Picture 3">
            <a:extLst>
              <a:ext uri="{FF2B5EF4-FFF2-40B4-BE49-F238E27FC236}">
                <a16:creationId xmlns:a16="http://schemas.microsoft.com/office/drawing/2014/main" id="{1797E7BB-9389-43A5-92D3-71FF0C8B95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1661" y="489904"/>
            <a:ext cx="1774865" cy="1241619"/>
          </a:xfrm>
          <a:prstGeom prst="rect">
            <a:avLst/>
          </a:prstGeom>
        </p:spPr>
      </p:pic>
      <p:sp>
        <p:nvSpPr>
          <p:cNvPr id="5" name="TextBox 4">
            <a:extLst>
              <a:ext uri="{FF2B5EF4-FFF2-40B4-BE49-F238E27FC236}">
                <a16:creationId xmlns:a16="http://schemas.microsoft.com/office/drawing/2014/main" id="{3640CE62-66D0-444B-A283-97F5DB45C9D5}"/>
              </a:ext>
            </a:extLst>
          </p:cNvPr>
          <p:cNvSpPr txBox="1"/>
          <p:nvPr/>
        </p:nvSpPr>
        <p:spPr>
          <a:xfrm>
            <a:off x="327257" y="1966891"/>
            <a:ext cx="8261940" cy="3731278"/>
          </a:xfrm>
          <a:prstGeom prst="rect">
            <a:avLst/>
          </a:prstGeom>
          <a:noFill/>
        </p:spPr>
        <p:txBody>
          <a:bodyPr wrap="square" rtlCol="0">
            <a:spAutoFit/>
          </a:bodyPr>
          <a:lstStyle/>
          <a:p>
            <a:endParaRPr lang="en-US" sz="2000" b="1" u="sng" dirty="0"/>
          </a:p>
          <a:p>
            <a:r>
              <a:rPr lang="en-US" sz="2000" b="1" u="sng" dirty="0"/>
              <a:t>Appreciation for Diversity/Other World Views:</a:t>
            </a:r>
          </a:p>
          <a:p>
            <a:pPr marL="342900" marR="0" lvl="0" indent="-342900">
              <a:lnSpc>
                <a:spcPct val="107000"/>
              </a:lnSpc>
              <a:spcBef>
                <a:spcPts val="0"/>
              </a:spcBef>
              <a:spcAft>
                <a:spcPts val="0"/>
              </a:spcAft>
              <a:buFont typeface="Symbol" panose="05050102010706020507" pitchFamily="18" charset="2"/>
              <a:buChar char=""/>
            </a:pPr>
            <a:r>
              <a:rPr lang="en-US" sz="2000" dirty="0">
                <a:solidFill>
                  <a:srgbClr val="000000"/>
                </a:solidFill>
                <a:effectLst/>
                <a:ea typeface="Calibri" panose="020F0502020204030204" pitchFamily="34" charset="0"/>
                <a:cs typeface="Times New Roman" panose="02020603050405020304" pitchFamily="18" charset="0"/>
              </a:rPr>
              <a:t>Parents understand and have a sense of respect for a child who brings a different set of values with them. </a:t>
            </a:r>
            <a:endParaRPr lang="en-US" sz="20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dirty="0">
                <a:solidFill>
                  <a:srgbClr val="000000"/>
                </a:solidFill>
                <a:effectLst/>
                <a:ea typeface="Calibri" panose="020F0502020204030204" pitchFamily="34" charset="0"/>
                <a:cs typeface="Times New Roman" panose="02020603050405020304" pitchFamily="18" charset="0"/>
              </a:rPr>
              <a:t>Parents can</a:t>
            </a:r>
            <a:r>
              <a:rPr lang="en-US" sz="2000" dirty="0">
                <a:solidFill>
                  <a:srgbClr val="000000"/>
                </a:solidFill>
                <a:effectLst/>
                <a:ea typeface="Times New Roman" panose="02020603050405020304" pitchFamily="18" charset="0"/>
                <a:cs typeface="Times New Roman" panose="02020603050405020304" pitchFamily="18" charset="0"/>
              </a:rPr>
              <a:t> reconcile that the child’s behaviors and values may not align with their personal values and that this will feel uncomfortable and at times, feel wrong. Parents know that if not resolved/accepted, this can be a real source of discontent, tension, and conflict in the parenting of the child</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b="1" u="sng" dirty="0"/>
          </a:p>
          <a:p>
            <a:endParaRPr lang="en-US" sz="2000" dirty="0"/>
          </a:p>
        </p:txBody>
      </p:sp>
      <p:sp>
        <p:nvSpPr>
          <p:cNvPr id="2" name="Slide Number Placeholder 1">
            <a:extLst>
              <a:ext uri="{FF2B5EF4-FFF2-40B4-BE49-F238E27FC236}">
                <a16:creationId xmlns:a16="http://schemas.microsoft.com/office/drawing/2014/main" id="{9A1937A1-8334-4A2D-A512-FAAE1B266E44}"/>
              </a:ext>
            </a:extLst>
          </p:cNvPr>
          <p:cNvSpPr>
            <a:spLocks noGrp="1"/>
          </p:cNvSpPr>
          <p:nvPr>
            <p:ph type="sldNum" sz="quarter" idx="12"/>
          </p:nvPr>
        </p:nvSpPr>
        <p:spPr/>
        <p:txBody>
          <a:bodyPr/>
          <a:lstStyle/>
          <a:p>
            <a:fld id="{773137DE-5778-4973-8EC8-21DEEF19827C}" type="slidenum">
              <a:rPr lang="en-US" smtClean="0"/>
              <a:pPr/>
              <a:t>12</a:t>
            </a:fld>
            <a:endParaRPr lang="en-US" dirty="0"/>
          </a:p>
        </p:txBody>
      </p:sp>
    </p:spTree>
    <p:extLst>
      <p:ext uri="{BB962C8B-B14F-4D97-AF65-F5344CB8AC3E}">
        <p14:creationId xmlns:p14="http://schemas.microsoft.com/office/powerpoint/2010/main" val="3552602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6EEE65-9293-4E04-B450-9476F499BA4F}"/>
              </a:ext>
            </a:extLst>
          </p:cNvPr>
          <p:cNvSpPr>
            <a:spLocks noGrp="1"/>
          </p:cNvSpPr>
          <p:nvPr>
            <p:ph type="title"/>
          </p:nvPr>
        </p:nvSpPr>
        <p:spPr/>
        <p:txBody>
          <a:bodyPr/>
          <a:lstStyle/>
          <a:p>
            <a:r>
              <a:rPr lang="en-US" dirty="0"/>
              <a:t>Guess WHO?</a:t>
            </a:r>
          </a:p>
        </p:txBody>
      </p:sp>
      <p:pic>
        <p:nvPicPr>
          <p:cNvPr id="5" name="Picture 4" descr="A collage of portrait shots of various people.">
            <a:extLst>
              <a:ext uri="{FF2B5EF4-FFF2-40B4-BE49-F238E27FC236}">
                <a16:creationId xmlns:a16="http://schemas.microsoft.com/office/drawing/2014/main" id="{C645D27A-538B-4279-ADE4-82E4E361BCF6}"/>
              </a:ext>
            </a:extLst>
          </p:cNvPr>
          <p:cNvPicPr>
            <a:picLocks noChangeAspect="1"/>
          </p:cNvPicPr>
          <p:nvPr/>
        </p:nvPicPr>
        <p:blipFill>
          <a:blip r:embed="rId3"/>
          <a:stretch>
            <a:fillRect/>
          </a:stretch>
        </p:blipFill>
        <p:spPr>
          <a:xfrm>
            <a:off x="523875" y="1845297"/>
            <a:ext cx="7818279" cy="4462171"/>
          </a:xfrm>
          <a:prstGeom prst="rect">
            <a:avLst/>
          </a:prstGeom>
        </p:spPr>
      </p:pic>
      <p:sp>
        <p:nvSpPr>
          <p:cNvPr id="2" name="Slide Number Placeholder 1">
            <a:extLst>
              <a:ext uri="{FF2B5EF4-FFF2-40B4-BE49-F238E27FC236}">
                <a16:creationId xmlns:a16="http://schemas.microsoft.com/office/drawing/2014/main" id="{A15A7AF6-5FBC-4CAE-A335-0A202D2CD3FC}"/>
              </a:ext>
            </a:extLst>
          </p:cNvPr>
          <p:cNvSpPr>
            <a:spLocks noGrp="1"/>
          </p:cNvSpPr>
          <p:nvPr>
            <p:ph type="sldNum" sz="quarter" idx="12"/>
          </p:nvPr>
        </p:nvSpPr>
        <p:spPr/>
        <p:txBody>
          <a:bodyPr/>
          <a:lstStyle/>
          <a:p>
            <a:fld id="{773137DE-5778-4973-8EC8-21DEEF19827C}" type="slidenum">
              <a:rPr lang="en-US" smtClean="0"/>
              <a:pPr/>
              <a:t>13</a:t>
            </a:fld>
            <a:endParaRPr lang="en-US" dirty="0"/>
          </a:p>
        </p:txBody>
      </p:sp>
    </p:spTree>
    <p:extLst>
      <p:ext uri="{BB962C8B-B14F-4D97-AF65-F5344CB8AC3E}">
        <p14:creationId xmlns:p14="http://schemas.microsoft.com/office/powerpoint/2010/main" val="3281297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77F58A-2152-D14A-9937-E2DF5D414F54}"/>
              </a:ext>
            </a:extLst>
          </p:cNvPr>
          <p:cNvSpPr txBox="1">
            <a:spLocks noGrp="1"/>
          </p:cNvSpPr>
          <p:nvPr>
            <p:ph type="title" idx="4294967295"/>
          </p:nvPr>
        </p:nvSpPr>
        <p:spPr>
          <a:xfrm>
            <a:off x="1299917" y="3429000"/>
            <a:ext cx="6731456"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113" normalizeH="0" baseline="0" noProof="0" dirty="0">
                <a:ln>
                  <a:noFill/>
                </a:ln>
                <a:solidFill>
                  <a:srgbClr val="902618"/>
                </a:solidFill>
                <a:effectLst/>
                <a:uLnTx/>
                <a:uFillTx/>
                <a:latin typeface="Arial Rounded MT Bold"/>
                <a:ea typeface="+mj-ea"/>
                <a:cs typeface="Arial Rounded MT Bold"/>
              </a:rPr>
              <a:t>SECTION 2: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t>BECOMING A RACIALLY AND CULTURALLY DIVERSE FAMILY</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a:xfrm>
            <a:off x="8744552" y="6457057"/>
            <a:ext cx="321810" cy="245659"/>
          </a:xfrm>
        </p:spPr>
        <p:txBody>
          <a:bodyPr/>
          <a:lstStyle/>
          <a:p>
            <a:fld id="{773137DE-5778-4973-8EC8-21DEEF19827C}" type="slidenum">
              <a:rPr lang="en-US" smtClean="0"/>
              <a:pPr/>
              <a:t>14</a:t>
            </a:fld>
            <a:endParaRPr lang="en-US" dirty="0"/>
          </a:p>
        </p:txBody>
      </p:sp>
    </p:spTree>
    <p:extLst>
      <p:ext uri="{BB962C8B-B14F-4D97-AF65-F5344CB8AC3E}">
        <p14:creationId xmlns:p14="http://schemas.microsoft.com/office/powerpoint/2010/main" val="20457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F468F248-0B8E-4F07-9B1C-01FCEB925EB0}"/>
              </a:ext>
            </a:extLst>
          </p:cNvPr>
          <p:cNvSpPr txBox="1">
            <a:spLocks noGrp="1"/>
          </p:cNvSpPr>
          <p:nvPr>
            <p:ph type="title" idx="4294967295"/>
          </p:nvPr>
        </p:nvSpPr>
        <p:spPr>
          <a:xfrm>
            <a:off x="556930" y="-15651"/>
            <a:ext cx="7722166" cy="5271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3200" b="1" i="0" u="none" strike="noStrike" kern="1200" cap="all" spc="150" normalizeH="0" baseline="0" noProof="0" dirty="0">
                <a:ln>
                  <a:noFill/>
                </a:ln>
                <a:solidFill>
                  <a:schemeClr val="tx1"/>
                </a:solidFill>
                <a:effectLst/>
                <a:uLnTx/>
                <a:uFillTx/>
                <a:latin typeface="Arial Rounded MT Bold"/>
                <a:ea typeface="+mj-ea"/>
                <a:cs typeface="Arial Rounded MT Bold"/>
              </a:rPr>
              <a:t>Terms we use</a:t>
            </a:r>
          </a:p>
        </p:txBody>
      </p:sp>
      <p:pic>
        <p:nvPicPr>
          <p:cNvPr id="4" name="Picture 3" descr="A picture showing a group of people forming human icons. The terms that will be used are Nationality, Culture, Race and Ethnicity">
            <a:extLst>
              <a:ext uri="{FF2B5EF4-FFF2-40B4-BE49-F238E27FC236}">
                <a16:creationId xmlns:a16="http://schemas.microsoft.com/office/drawing/2014/main" id="{1710DE30-3255-44E4-A0D8-59EA68EBCF79}"/>
              </a:ext>
            </a:extLst>
          </p:cNvPr>
          <p:cNvPicPr>
            <a:picLocks noChangeAspect="1"/>
          </p:cNvPicPr>
          <p:nvPr/>
        </p:nvPicPr>
        <p:blipFill>
          <a:blip r:embed="rId3"/>
          <a:stretch>
            <a:fillRect/>
          </a:stretch>
        </p:blipFill>
        <p:spPr>
          <a:xfrm>
            <a:off x="556930" y="953311"/>
            <a:ext cx="7877143" cy="5390260"/>
          </a:xfrm>
          <a:prstGeom prst="rect">
            <a:avLst/>
          </a:prstGeom>
        </p:spPr>
      </p:pic>
      <p:sp>
        <p:nvSpPr>
          <p:cNvPr id="3" name="Slide Number Placeholder 2">
            <a:extLst>
              <a:ext uri="{FF2B5EF4-FFF2-40B4-BE49-F238E27FC236}">
                <a16:creationId xmlns:a16="http://schemas.microsoft.com/office/drawing/2014/main" id="{EB314932-553E-4DE2-B437-A68DEDED65F1}"/>
              </a:ext>
            </a:extLst>
          </p:cNvPr>
          <p:cNvSpPr>
            <a:spLocks noGrp="1"/>
          </p:cNvSpPr>
          <p:nvPr>
            <p:ph type="sldNum" sz="quarter" idx="4"/>
          </p:nvPr>
        </p:nvSpPr>
        <p:spPr/>
        <p:txBody>
          <a:bodyPr>
            <a:spAutoFit/>
          </a:bodyPr>
          <a:lstStyle/>
          <a:p>
            <a:fld id="{773137DE-5778-4973-8EC8-21DEEF19827C}" type="slidenum">
              <a:rPr lang="en-US" sz="800" smtClean="0"/>
              <a:pPr/>
              <a:t>15</a:t>
            </a:fld>
            <a:endParaRPr lang="en-US" sz="800" dirty="0"/>
          </a:p>
        </p:txBody>
      </p:sp>
      <p:sp>
        <p:nvSpPr>
          <p:cNvPr id="2" name="TextBox 1">
            <a:extLst>
              <a:ext uri="{FF2B5EF4-FFF2-40B4-BE49-F238E27FC236}">
                <a16:creationId xmlns:a16="http://schemas.microsoft.com/office/drawing/2014/main" id="{D76CA363-0282-48AF-BA40-DB3CA18093BD}"/>
              </a:ext>
              <a:ext uri="{C183D7F6-B498-43B3-948B-1728B52AA6E4}">
                <adec:decorative xmlns:adec="http://schemas.microsoft.com/office/drawing/2017/decorative" val="1"/>
              </a:ext>
            </a:extLst>
          </p:cNvPr>
          <p:cNvSpPr txBox="1"/>
          <p:nvPr/>
        </p:nvSpPr>
        <p:spPr>
          <a:xfrm>
            <a:off x="3222885" y="5411449"/>
            <a:ext cx="1064302" cy="461665"/>
          </a:xfrm>
          <a:prstGeom prst="rect">
            <a:avLst/>
          </a:prstGeom>
          <a:solidFill>
            <a:srgbClr val="4F81BD"/>
          </a:solidFill>
        </p:spPr>
        <p:txBody>
          <a:bodyPr wrap="square" rtlCol="0">
            <a:spAutoFit/>
          </a:bodyPr>
          <a:lstStyle/>
          <a:p>
            <a:r>
              <a:rPr lang="en-US" sz="2400" b="1" dirty="0"/>
              <a:t>RACE</a:t>
            </a:r>
          </a:p>
        </p:txBody>
      </p:sp>
    </p:spTree>
    <p:extLst>
      <p:ext uri="{BB962C8B-B14F-4D97-AF65-F5344CB8AC3E}">
        <p14:creationId xmlns:p14="http://schemas.microsoft.com/office/powerpoint/2010/main" val="229064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73383B-9746-4F30-8D60-3BF36BB45E26}"/>
              </a:ext>
            </a:extLst>
          </p:cNvPr>
          <p:cNvSpPr>
            <a:spLocks noGrp="1"/>
          </p:cNvSpPr>
          <p:nvPr>
            <p:ph type="title"/>
          </p:nvPr>
        </p:nvSpPr>
        <p:spPr/>
        <p:txBody>
          <a:bodyPr/>
          <a:lstStyle/>
          <a:p>
            <a:r>
              <a:rPr lang="en-US" sz="2400" dirty="0"/>
              <a:t>Being 12</a:t>
            </a:r>
          </a:p>
        </p:txBody>
      </p:sp>
      <p:pic>
        <p:nvPicPr>
          <p:cNvPr id="6" name="Picture 5" descr="An illustration of a video player with a play button.">
            <a:extLst>
              <a:ext uri="{FF2B5EF4-FFF2-40B4-BE49-F238E27FC236}">
                <a16:creationId xmlns:a16="http://schemas.microsoft.com/office/drawing/2014/main" id="{EACAF848-83CA-498A-850B-4A922916D5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9639" y="1793440"/>
            <a:ext cx="5784721" cy="4565320"/>
          </a:xfrm>
          <a:prstGeom prst="rect">
            <a:avLst/>
          </a:prstGeom>
        </p:spPr>
      </p:pic>
      <p:sp>
        <p:nvSpPr>
          <p:cNvPr id="4" name="Slide Number Placeholder 3">
            <a:extLst>
              <a:ext uri="{FF2B5EF4-FFF2-40B4-BE49-F238E27FC236}">
                <a16:creationId xmlns:a16="http://schemas.microsoft.com/office/drawing/2014/main" id="{FAC40888-F5B5-492E-BF14-FFB739911B10}"/>
              </a:ext>
            </a:extLst>
          </p:cNvPr>
          <p:cNvSpPr>
            <a:spLocks noGrp="1"/>
          </p:cNvSpPr>
          <p:nvPr>
            <p:ph type="sldNum" sz="quarter" idx="4"/>
          </p:nvPr>
        </p:nvSpPr>
        <p:spPr/>
        <p:txBody>
          <a:bodyPr/>
          <a:lstStyle/>
          <a:p>
            <a:fld id="{773137DE-5778-4973-8EC8-21DEEF19827C}" type="slidenum">
              <a:rPr lang="en-US" smtClean="0"/>
              <a:pPr/>
              <a:t>16</a:t>
            </a:fld>
            <a:endParaRPr lang="en-US" dirty="0"/>
          </a:p>
        </p:txBody>
      </p:sp>
    </p:spTree>
    <p:extLst>
      <p:ext uri="{BB962C8B-B14F-4D97-AF65-F5344CB8AC3E}">
        <p14:creationId xmlns:p14="http://schemas.microsoft.com/office/powerpoint/2010/main" val="380793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5D5C3A6-57E3-4FC1-A8E5-4A642D652561}"/>
              </a:ext>
            </a:extLst>
          </p:cNvPr>
          <p:cNvSpPr>
            <a:spLocks noGrp="1"/>
          </p:cNvSpPr>
          <p:nvPr>
            <p:ph type="title"/>
          </p:nvPr>
        </p:nvSpPr>
        <p:spPr>
          <a:xfrm>
            <a:off x="641130" y="1778000"/>
            <a:ext cx="3741279" cy="3346824"/>
          </a:xfrm>
        </p:spPr>
        <p:txBody>
          <a:bodyPr anchor="ctr">
            <a:normAutofit/>
          </a:bodyPr>
          <a:lstStyle/>
          <a:p>
            <a:r>
              <a:rPr lang="en-US" sz="2800" dirty="0"/>
              <a:t> opportunities </a:t>
            </a:r>
            <a:br>
              <a:rPr lang="en-US" sz="2800" dirty="0"/>
            </a:br>
            <a:r>
              <a:rPr lang="en-US" sz="2800" dirty="0"/>
              <a:t>in parent-child</a:t>
            </a:r>
            <a:br>
              <a:rPr lang="en-US" sz="2800" dirty="0"/>
            </a:br>
            <a:r>
              <a:rPr lang="en-US" sz="2800" dirty="0"/>
              <a:t>Conversations</a:t>
            </a:r>
            <a:br>
              <a:rPr lang="en-US" dirty="0"/>
            </a:br>
            <a:endParaRPr lang="en-US" dirty="0"/>
          </a:p>
        </p:txBody>
      </p:sp>
      <p:sp>
        <p:nvSpPr>
          <p:cNvPr id="8" name="Content Placeholder 7">
            <a:extLst>
              <a:ext uri="{FF2B5EF4-FFF2-40B4-BE49-F238E27FC236}">
                <a16:creationId xmlns:a16="http://schemas.microsoft.com/office/drawing/2014/main" id="{08E9E15C-FB2B-418D-AEEB-29E827D4AFE5}"/>
              </a:ext>
            </a:extLst>
          </p:cNvPr>
          <p:cNvSpPr>
            <a:spLocks noGrp="1"/>
          </p:cNvSpPr>
          <p:nvPr>
            <p:ph sz="quarter" idx="10"/>
          </p:nvPr>
        </p:nvSpPr>
        <p:spPr>
          <a:xfrm>
            <a:off x="4872300" y="219456"/>
            <a:ext cx="3741279" cy="6237601"/>
          </a:xfrm>
        </p:spPr>
        <p:txBody>
          <a:bodyPr>
            <a:normAutofit fontScale="92500" lnSpcReduction="20000"/>
          </a:bodyPr>
          <a:lstStyle/>
          <a:p>
            <a:pPr marL="492125" indent="-457200">
              <a:buFont typeface="Wingdings" panose="05000000000000000000" pitchFamily="2" charset="2"/>
              <a:buChar char="Ø"/>
            </a:pPr>
            <a:endParaRPr lang="en-US" sz="2800" dirty="0"/>
          </a:p>
          <a:p>
            <a:pPr marL="492125" indent="-457200">
              <a:buFont typeface="Wingdings" panose="05000000000000000000" pitchFamily="2" charset="2"/>
              <a:buChar char="Ø"/>
            </a:pPr>
            <a:r>
              <a:rPr lang="en-US" sz="3200" dirty="0"/>
              <a:t>To connect</a:t>
            </a:r>
          </a:p>
          <a:p>
            <a:pPr marL="492125" indent="-457200">
              <a:buFont typeface="Wingdings" panose="05000000000000000000" pitchFamily="2" charset="2"/>
              <a:buChar char="Ø"/>
            </a:pPr>
            <a:endParaRPr lang="en-US" sz="3200" dirty="0"/>
          </a:p>
          <a:p>
            <a:pPr marL="377825" indent="-342900">
              <a:buFont typeface="Wingdings" panose="05000000000000000000" pitchFamily="2" charset="2"/>
              <a:buChar char="Ø"/>
            </a:pPr>
            <a:r>
              <a:rPr lang="en-US" sz="3200" dirty="0"/>
              <a:t> To enhance the   </a:t>
            </a:r>
          </a:p>
          <a:p>
            <a:pPr marL="34925" indent="0">
              <a:buNone/>
            </a:pPr>
            <a:r>
              <a:rPr lang="en-US" sz="3200" dirty="0"/>
              <a:t>     child’s self-worth </a:t>
            </a:r>
          </a:p>
          <a:p>
            <a:pPr marL="34925" indent="0">
              <a:buNone/>
            </a:pPr>
            <a:endParaRPr lang="en-US" sz="3200" dirty="0"/>
          </a:p>
          <a:p>
            <a:pPr marL="377825" indent="-342900">
              <a:buFont typeface="Wingdings" panose="05000000000000000000" pitchFamily="2" charset="2"/>
              <a:buChar char="Ø"/>
            </a:pPr>
            <a:r>
              <a:rPr lang="en-US" sz="3200" dirty="0"/>
              <a:t>To help the child</a:t>
            </a:r>
          </a:p>
          <a:p>
            <a:pPr marL="34925" indent="0">
              <a:buNone/>
            </a:pPr>
            <a:r>
              <a:rPr lang="en-US" sz="3200" dirty="0"/>
              <a:t>    understand  </a:t>
            </a:r>
          </a:p>
          <a:p>
            <a:pPr marL="34925" indent="0">
              <a:buNone/>
            </a:pPr>
            <a:r>
              <a:rPr lang="en-US" sz="3200" dirty="0"/>
              <a:t>    themselves and  </a:t>
            </a:r>
          </a:p>
          <a:p>
            <a:pPr marL="34925" indent="0">
              <a:buNone/>
            </a:pPr>
            <a:r>
              <a:rPr lang="en-US" sz="3200" dirty="0"/>
              <a:t>    their story</a:t>
            </a:r>
          </a:p>
          <a:p>
            <a:pPr marL="34925" indent="0">
              <a:buNone/>
            </a:pPr>
            <a:endParaRPr lang="en-US" sz="3200" dirty="0"/>
          </a:p>
          <a:p>
            <a:pPr marL="377825" indent="-342900">
              <a:buFont typeface="Wingdings" panose="05000000000000000000" pitchFamily="2" charset="2"/>
              <a:buChar char="Ø"/>
            </a:pPr>
            <a:r>
              <a:rPr lang="en-US" sz="3200" dirty="0"/>
              <a:t>To help the child develop a sense of belonging</a:t>
            </a:r>
          </a:p>
        </p:txBody>
      </p:sp>
      <p:sp>
        <p:nvSpPr>
          <p:cNvPr id="4" name="Slide Number Placeholder 3">
            <a:extLst>
              <a:ext uri="{FF2B5EF4-FFF2-40B4-BE49-F238E27FC236}">
                <a16:creationId xmlns:a16="http://schemas.microsoft.com/office/drawing/2014/main" id="{ED94FC7C-9AAC-4038-8498-E313BD8CE66D}"/>
              </a:ext>
            </a:extLst>
          </p:cNvPr>
          <p:cNvSpPr>
            <a:spLocks noGrp="1"/>
          </p:cNvSpPr>
          <p:nvPr>
            <p:ph type="sldNum" sz="quarter" idx="4"/>
          </p:nvPr>
        </p:nvSpPr>
        <p:spPr/>
        <p:txBody>
          <a:bodyPr wrap="square" anchor="ctr">
            <a:normAutofit/>
          </a:bodyPr>
          <a:lstStyle/>
          <a:p>
            <a:pPr>
              <a:spcAft>
                <a:spcPts val="600"/>
              </a:spcAft>
            </a:pPr>
            <a:fld id="{773137DE-5778-4973-8EC8-21DEEF19827C}" type="slidenum">
              <a:rPr lang="en-US" smtClean="0"/>
              <a:pPr>
                <a:spcAft>
                  <a:spcPts val="600"/>
                </a:spcAft>
              </a:pPr>
              <a:t>17</a:t>
            </a:fld>
            <a:endParaRPr lang="en-US" dirty="0"/>
          </a:p>
        </p:txBody>
      </p:sp>
    </p:spTree>
    <p:extLst>
      <p:ext uri="{BB962C8B-B14F-4D97-AF65-F5344CB8AC3E}">
        <p14:creationId xmlns:p14="http://schemas.microsoft.com/office/powerpoint/2010/main" val="334672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73383B-9746-4F30-8D60-3BF36BB45E26}"/>
              </a:ext>
            </a:extLst>
          </p:cNvPr>
          <p:cNvSpPr>
            <a:spLocks noGrp="1"/>
          </p:cNvSpPr>
          <p:nvPr>
            <p:ph type="title"/>
          </p:nvPr>
        </p:nvSpPr>
        <p:spPr/>
        <p:txBody>
          <a:bodyPr/>
          <a:lstStyle/>
          <a:p>
            <a:r>
              <a:rPr lang="en-US" sz="2400" b="1" dirty="0"/>
              <a:t>White Privilege in Foster Care and Adoption</a:t>
            </a:r>
            <a:endParaRPr lang="en-US" sz="2400" dirty="0"/>
          </a:p>
        </p:txBody>
      </p:sp>
      <p:pic>
        <p:nvPicPr>
          <p:cNvPr id="6" name="Picture 5" descr="An illustration of a video player with a play button.">
            <a:extLst>
              <a:ext uri="{FF2B5EF4-FFF2-40B4-BE49-F238E27FC236}">
                <a16:creationId xmlns:a16="http://schemas.microsoft.com/office/drawing/2014/main" id="{EACAF848-83CA-498A-850B-4A922916D5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9639" y="1793440"/>
            <a:ext cx="5784721" cy="4565320"/>
          </a:xfrm>
          <a:prstGeom prst="rect">
            <a:avLst/>
          </a:prstGeom>
        </p:spPr>
      </p:pic>
      <p:sp>
        <p:nvSpPr>
          <p:cNvPr id="4" name="Slide Number Placeholder 3">
            <a:extLst>
              <a:ext uri="{FF2B5EF4-FFF2-40B4-BE49-F238E27FC236}">
                <a16:creationId xmlns:a16="http://schemas.microsoft.com/office/drawing/2014/main" id="{FAC40888-F5B5-492E-BF14-FFB739911B10}"/>
              </a:ext>
            </a:extLst>
          </p:cNvPr>
          <p:cNvSpPr>
            <a:spLocks noGrp="1"/>
          </p:cNvSpPr>
          <p:nvPr>
            <p:ph type="sldNum" sz="quarter" idx="4"/>
          </p:nvPr>
        </p:nvSpPr>
        <p:spPr/>
        <p:txBody>
          <a:bodyPr/>
          <a:lstStyle/>
          <a:p>
            <a:fld id="{773137DE-5778-4973-8EC8-21DEEF19827C}" type="slidenum">
              <a:rPr lang="en-US" smtClean="0"/>
              <a:pPr/>
              <a:t>18</a:t>
            </a:fld>
            <a:endParaRPr lang="en-US" dirty="0"/>
          </a:p>
        </p:txBody>
      </p:sp>
    </p:spTree>
    <p:extLst>
      <p:ext uri="{BB962C8B-B14F-4D97-AF65-F5344CB8AC3E}">
        <p14:creationId xmlns:p14="http://schemas.microsoft.com/office/powerpoint/2010/main" val="2753103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1416A9-7587-4085-9D3A-E40FFCACD402}"/>
              </a:ext>
            </a:extLst>
          </p:cNvPr>
          <p:cNvSpPr>
            <a:spLocks noGrp="1"/>
          </p:cNvSpPr>
          <p:nvPr>
            <p:ph type="title"/>
          </p:nvPr>
        </p:nvSpPr>
        <p:spPr/>
        <p:txBody>
          <a:bodyPr/>
          <a:lstStyle/>
          <a:p>
            <a:r>
              <a:rPr lang="en-US" sz="3200" dirty="0"/>
              <a:t>More than meets the eye: intersecting identities</a:t>
            </a:r>
          </a:p>
        </p:txBody>
      </p:sp>
      <p:sp>
        <p:nvSpPr>
          <p:cNvPr id="4" name="Slide Number Placeholder 3">
            <a:extLst>
              <a:ext uri="{FF2B5EF4-FFF2-40B4-BE49-F238E27FC236}">
                <a16:creationId xmlns:a16="http://schemas.microsoft.com/office/drawing/2014/main" id="{1227B5B3-66B5-400B-B811-FDA7A903523D}"/>
              </a:ext>
            </a:extLst>
          </p:cNvPr>
          <p:cNvSpPr>
            <a:spLocks noGrp="1"/>
          </p:cNvSpPr>
          <p:nvPr>
            <p:ph type="sldNum" sz="quarter" idx="4"/>
          </p:nvPr>
        </p:nvSpPr>
        <p:spPr/>
        <p:txBody>
          <a:bodyPr/>
          <a:lstStyle/>
          <a:p>
            <a:fld id="{773137DE-5778-4973-8EC8-21DEEF19827C}" type="slidenum">
              <a:rPr lang="en-US" smtClean="0"/>
              <a:pPr/>
              <a:t>19</a:t>
            </a:fld>
            <a:endParaRPr lang="en-US" dirty="0"/>
          </a:p>
        </p:txBody>
      </p:sp>
      <p:pic>
        <p:nvPicPr>
          <p:cNvPr id="5" name="Picture 2" descr="Group of people with hands raised.">
            <a:extLst>
              <a:ext uri="{FF2B5EF4-FFF2-40B4-BE49-F238E27FC236}">
                <a16:creationId xmlns:a16="http://schemas.microsoft.com/office/drawing/2014/main" id="{645FB7C8-54DF-4AD9-92BA-5B13042E33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49" t="8529" r="1226" b="21108"/>
          <a:stretch/>
        </p:blipFill>
        <p:spPr bwMode="auto">
          <a:xfrm>
            <a:off x="159236" y="2441913"/>
            <a:ext cx="8775700" cy="386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209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To prepare for the class</a:t>
            </a:r>
          </a:p>
        </p:txBody>
      </p:sp>
      <p:sp>
        <p:nvSpPr>
          <p:cNvPr id="12" name="Content Placeholder 11">
            <a:extLst>
              <a:ext uri="{FF2B5EF4-FFF2-40B4-BE49-F238E27FC236}">
                <a16:creationId xmlns:a16="http://schemas.microsoft.com/office/drawing/2014/main" id="{0FEBF11E-F233-3D44-91C1-B53C72AC749F}"/>
              </a:ext>
            </a:extLst>
          </p:cNvPr>
          <p:cNvSpPr>
            <a:spLocks noGrp="1"/>
          </p:cNvSpPr>
          <p:nvPr>
            <p:ph idx="1"/>
          </p:nvPr>
        </p:nvSpPr>
        <p:spPr/>
        <p:txBody>
          <a:bodyPr/>
          <a:lstStyle/>
          <a:p>
            <a:r>
              <a:rPr lang="en-US" dirty="0"/>
              <a:t>See Notes view</a:t>
            </a:r>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2</a:t>
            </a:fld>
            <a:endParaRPr lang="en-US" dirty="0"/>
          </a:p>
        </p:txBody>
      </p:sp>
    </p:spTree>
    <p:extLst>
      <p:ext uri="{BB962C8B-B14F-4D97-AF65-F5344CB8AC3E}">
        <p14:creationId xmlns:p14="http://schemas.microsoft.com/office/powerpoint/2010/main" val="665924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D03FF38-A13B-734A-84F4-65F06FD324F3}"/>
              </a:ext>
            </a:extLst>
          </p:cNvPr>
          <p:cNvSpPr txBox="1">
            <a:spLocks noGrp="1"/>
          </p:cNvSpPr>
          <p:nvPr>
            <p:ph type="title" idx="4294967295"/>
          </p:nvPr>
        </p:nvSpPr>
        <p:spPr>
          <a:xfrm>
            <a:off x="1299917" y="3429000"/>
            <a:ext cx="6731456" cy="1828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113" normalizeH="0" baseline="0" noProof="0" dirty="0">
                <a:ln>
                  <a:noFill/>
                </a:ln>
                <a:solidFill>
                  <a:srgbClr val="902618"/>
                </a:solidFill>
                <a:effectLst/>
                <a:uLnTx/>
                <a:uFillTx/>
                <a:latin typeface="Arial Rounded MT Bold"/>
                <a:ea typeface="+mj-ea"/>
                <a:cs typeface="Arial Rounded MT Bold"/>
              </a:rPr>
              <a:t>SECTION 3: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t>PROMOTING POSITIVE RACIAL AND CULTURAL IDENTITY</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a:extLst>
              <a:ext uri="{FF2B5EF4-FFF2-40B4-BE49-F238E27FC236}">
                <a16:creationId xmlns:a16="http://schemas.microsoft.com/office/drawing/2014/main" id="{C233E0EF-6E15-429F-B29A-0DF63C74523D}"/>
              </a:ext>
            </a:extLst>
          </p:cNvPr>
          <p:cNvSpPr>
            <a:spLocks noGrp="1"/>
          </p:cNvSpPr>
          <p:nvPr>
            <p:ph type="sldNum" sz="quarter" idx="4"/>
          </p:nvPr>
        </p:nvSpPr>
        <p:spPr/>
        <p:txBody>
          <a:bodyPr/>
          <a:lstStyle/>
          <a:p>
            <a:fld id="{773137DE-5778-4973-8EC8-21DEEF19827C}" type="slidenum">
              <a:rPr lang="en-US" smtClean="0"/>
              <a:pPr/>
              <a:t>20</a:t>
            </a:fld>
            <a:endParaRPr lang="en-US" dirty="0"/>
          </a:p>
        </p:txBody>
      </p:sp>
    </p:spTree>
    <p:extLst>
      <p:ext uri="{BB962C8B-B14F-4D97-AF65-F5344CB8AC3E}">
        <p14:creationId xmlns:p14="http://schemas.microsoft.com/office/powerpoint/2010/main" val="3796289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3EB045-A435-4ECF-94B2-C5FBE3E72148}"/>
              </a:ext>
            </a:extLst>
          </p:cNvPr>
          <p:cNvSpPr>
            <a:spLocks noGrp="1"/>
          </p:cNvSpPr>
          <p:nvPr>
            <p:ph type="title"/>
          </p:nvPr>
        </p:nvSpPr>
        <p:spPr/>
        <p:txBody>
          <a:bodyPr/>
          <a:lstStyle/>
          <a:p>
            <a:r>
              <a:rPr lang="en-US" sz="2400" dirty="0"/>
              <a:t>Challenges to Identity, 1 of 2</a:t>
            </a:r>
          </a:p>
        </p:txBody>
      </p:sp>
      <p:pic>
        <p:nvPicPr>
          <p:cNvPr id="12" name="Picture 11" descr="Mirror with the sentence &quot;What does the child see?&quot;">
            <a:extLst>
              <a:ext uri="{FF2B5EF4-FFF2-40B4-BE49-F238E27FC236}">
                <a16:creationId xmlns:a16="http://schemas.microsoft.com/office/drawing/2014/main" id="{3C06E4FB-C2FB-491D-AB03-45F5BEF76D1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11294" y="1815829"/>
            <a:ext cx="5121412" cy="4951379"/>
          </a:xfrm>
          <a:prstGeom prst="rect">
            <a:avLst/>
          </a:prstGeom>
        </p:spPr>
      </p:pic>
      <p:sp>
        <p:nvSpPr>
          <p:cNvPr id="4" name="Slide Number Placeholder 3">
            <a:extLst>
              <a:ext uri="{FF2B5EF4-FFF2-40B4-BE49-F238E27FC236}">
                <a16:creationId xmlns:a16="http://schemas.microsoft.com/office/drawing/2014/main" id="{849097F2-FD55-498A-A3C8-24CDB5EC8D8B}"/>
              </a:ext>
            </a:extLst>
          </p:cNvPr>
          <p:cNvSpPr>
            <a:spLocks noGrp="1"/>
          </p:cNvSpPr>
          <p:nvPr>
            <p:ph type="sldNum" sz="quarter" idx="4"/>
          </p:nvPr>
        </p:nvSpPr>
        <p:spPr/>
        <p:txBody>
          <a:bodyPr/>
          <a:lstStyle/>
          <a:p>
            <a:fld id="{773137DE-5778-4973-8EC8-21DEEF19827C}" type="slidenum">
              <a:rPr lang="en-US" smtClean="0"/>
              <a:pPr/>
              <a:t>21</a:t>
            </a:fld>
            <a:endParaRPr lang="en-US" dirty="0"/>
          </a:p>
        </p:txBody>
      </p:sp>
    </p:spTree>
    <p:extLst>
      <p:ext uri="{BB962C8B-B14F-4D97-AF65-F5344CB8AC3E}">
        <p14:creationId xmlns:p14="http://schemas.microsoft.com/office/powerpoint/2010/main" val="2271429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61E142-43D1-4B40-856B-46E82D678C09}"/>
              </a:ext>
            </a:extLst>
          </p:cNvPr>
          <p:cNvSpPr>
            <a:spLocks noGrp="1"/>
          </p:cNvSpPr>
          <p:nvPr>
            <p:ph type="title"/>
          </p:nvPr>
        </p:nvSpPr>
        <p:spPr>
          <a:xfrm>
            <a:off x="579039" y="1055649"/>
            <a:ext cx="3330761" cy="4006834"/>
          </a:xfrm>
        </p:spPr>
        <p:txBody>
          <a:bodyPr anchor="ctr">
            <a:normAutofit/>
          </a:bodyPr>
          <a:lstStyle/>
          <a:p>
            <a:r>
              <a:rPr lang="en-US" sz="2900" b="1" dirty="0"/>
              <a:t>The importance of combatting internalized racism</a:t>
            </a:r>
          </a:p>
        </p:txBody>
      </p:sp>
      <p:sp>
        <p:nvSpPr>
          <p:cNvPr id="4" name="Slide Number Placeholder 3">
            <a:extLst>
              <a:ext uri="{FF2B5EF4-FFF2-40B4-BE49-F238E27FC236}">
                <a16:creationId xmlns:a16="http://schemas.microsoft.com/office/drawing/2014/main" id="{81539839-AC4E-4017-AC76-73DD8FA70238}"/>
              </a:ext>
            </a:extLst>
          </p:cNvPr>
          <p:cNvSpPr>
            <a:spLocks noGrp="1"/>
          </p:cNvSpPr>
          <p:nvPr>
            <p:ph type="sldNum" sz="quarter" idx="4"/>
          </p:nvPr>
        </p:nvSpPr>
        <p:spPr>
          <a:xfrm>
            <a:off x="8744552" y="6457057"/>
            <a:ext cx="321810" cy="245659"/>
          </a:xfrm>
        </p:spPr>
        <p:txBody>
          <a:bodyPr wrap="square" anchor="ctr">
            <a:normAutofit/>
          </a:bodyPr>
          <a:lstStyle/>
          <a:p>
            <a:pPr>
              <a:spcAft>
                <a:spcPts val="600"/>
              </a:spcAft>
            </a:pPr>
            <a:fld id="{773137DE-5778-4973-8EC8-21DEEF19827C}" type="slidenum">
              <a:rPr lang="en-US" smtClean="0"/>
              <a:pPr>
                <a:spcAft>
                  <a:spcPts val="600"/>
                </a:spcAft>
              </a:pPr>
              <a:t>22</a:t>
            </a:fld>
            <a:endParaRPr lang="en-US" dirty="0"/>
          </a:p>
        </p:txBody>
      </p:sp>
      <p:pic>
        <p:nvPicPr>
          <p:cNvPr id="7" name="Picture 6">
            <a:extLst>
              <a:ext uri="{FF2B5EF4-FFF2-40B4-BE49-F238E27FC236}">
                <a16:creationId xmlns:a16="http://schemas.microsoft.com/office/drawing/2014/main" id="{3D66F837-56B3-4AD9-9E97-6E681057E8C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349" y="1537337"/>
            <a:ext cx="3757612" cy="3159384"/>
          </a:xfrm>
          <a:prstGeom prst="rect">
            <a:avLst/>
          </a:prstGeom>
        </p:spPr>
      </p:pic>
    </p:spTree>
    <p:extLst>
      <p:ext uri="{BB962C8B-B14F-4D97-AF65-F5344CB8AC3E}">
        <p14:creationId xmlns:p14="http://schemas.microsoft.com/office/powerpoint/2010/main" val="1293839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3EB045-A435-4ECF-94B2-C5FBE3E72148}"/>
              </a:ext>
            </a:extLst>
          </p:cNvPr>
          <p:cNvSpPr>
            <a:spLocks noGrp="1"/>
          </p:cNvSpPr>
          <p:nvPr>
            <p:ph type="title"/>
          </p:nvPr>
        </p:nvSpPr>
        <p:spPr/>
        <p:txBody>
          <a:bodyPr/>
          <a:lstStyle/>
          <a:p>
            <a:r>
              <a:rPr lang="en-US" sz="2400" dirty="0"/>
              <a:t>Challenges to Identity, 2 of 2</a:t>
            </a:r>
          </a:p>
        </p:txBody>
      </p:sp>
      <p:pic>
        <p:nvPicPr>
          <p:cNvPr id="8" name="Picture 7" descr="Mirror with the sentence &quot;What the family needs to see&quot;">
            <a:extLst>
              <a:ext uri="{FF2B5EF4-FFF2-40B4-BE49-F238E27FC236}">
                <a16:creationId xmlns:a16="http://schemas.microsoft.com/office/drawing/2014/main" id="{798851D8-4192-482E-BA2F-496BC6CB5C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80681" y="1806325"/>
            <a:ext cx="4898698" cy="4680693"/>
          </a:xfrm>
          <a:prstGeom prst="rect">
            <a:avLst/>
          </a:prstGeom>
        </p:spPr>
      </p:pic>
      <p:sp>
        <p:nvSpPr>
          <p:cNvPr id="4" name="Slide Number Placeholder 3">
            <a:extLst>
              <a:ext uri="{FF2B5EF4-FFF2-40B4-BE49-F238E27FC236}">
                <a16:creationId xmlns:a16="http://schemas.microsoft.com/office/drawing/2014/main" id="{849097F2-FD55-498A-A3C8-24CDB5EC8D8B}"/>
              </a:ext>
            </a:extLst>
          </p:cNvPr>
          <p:cNvSpPr>
            <a:spLocks noGrp="1"/>
          </p:cNvSpPr>
          <p:nvPr>
            <p:ph type="sldNum" sz="quarter" idx="4"/>
          </p:nvPr>
        </p:nvSpPr>
        <p:spPr/>
        <p:txBody>
          <a:bodyPr/>
          <a:lstStyle/>
          <a:p>
            <a:fld id="{773137DE-5778-4973-8EC8-21DEEF19827C}" type="slidenum">
              <a:rPr lang="en-US" smtClean="0"/>
              <a:pPr/>
              <a:t>23</a:t>
            </a:fld>
            <a:endParaRPr lang="en-US" dirty="0"/>
          </a:p>
        </p:txBody>
      </p:sp>
    </p:spTree>
    <p:extLst>
      <p:ext uri="{BB962C8B-B14F-4D97-AF65-F5344CB8AC3E}">
        <p14:creationId xmlns:p14="http://schemas.microsoft.com/office/powerpoint/2010/main" val="1036070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FF1154-6D21-4918-B6CA-9CCFEBA6B943}"/>
              </a:ext>
            </a:extLst>
          </p:cNvPr>
          <p:cNvSpPr>
            <a:spLocks noGrp="1"/>
          </p:cNvSpPr>
          <p:nvPr>
            <p:ph type="title"/>
          </p:nvPr>
        </p:nvSpPr>
        <p:spPr/>
        <p:txBody>
          <a:bodyPr/>
          <a:lstStyle/>
          <a:p>
            <a:r>
              <a:rPr lang="en-US" dirty="0"/>
              <a:t>The best defense is a good offense </a:t>
            </a:r>
          </a:p>
        </p:txBody>
      </p:sp>
      <p:sp>
        <p:nvSpPr>
          <p:cNvPr id="6" name="Content Placeholder 5">
            <a:extLst>
              <a:ext uri="{FF2B5EF4-FFF2-40B4-BE49-F238E27FC236}">
                <a16:creationId xmlns:a16="http://schemas.microsoft.com/office/drawing/2014/main" id="{8EB9EA6A-8E66-4808-B082-A287926B4B32}"/>
              </a:ext>
            </a:extLst>
          </p:cNvPr>
          <p:cNvSpPr>
            <a:spLocks noGrp="1"/>
          </p:cNvSpPr>
          <p:nvPr>
            <p:ph sz="quarter" idx="10"/>
          </p:nvPr>
        </p:nvSpPr>
        <p:spPr/>
        <p:txBody>
          <a:bodyPr/>
          <a:lstStyle/>
          <a:p>
            <a:endParaRPr lang="en-US" sz="4800" dirty="0"/>
          </a:p>
          <a:p>
            <a:pPr marL="34288" indent="0">
              <a:buNone/>
            </a:pPr>
            <a:r>
              <a:rPr lang="en-US" sz="4800" dirty="0"/>
              <a:t>1. Notice</a:t>
            </a:r>
          </a:p>
          <a:p>
            <a:pPr marL="34288" indent="0">
              <a:buNone/>
            </a:pPr>
            <a:r>
              <a:rPr lang="en-US" sz="4800" dirty="0"/>
              <a:t>2. Discuss</a:t>
            </a:r>
          </a:p>
          <a:p>
            <a:pPr marL="34288" indent="0">
              <a:buNone/>
            </a:pPr>
            <a:r>
              <a:rPr lang="en-US" sz="4800" dirty="0"/>
              <a:t>3. Strategize</a:t>
            </a:r>
          </a:p>
          <a:p>
            <a:pPr marL="34288" indent="0">
              <a:buNone/>
            </a:pPr>
            <a:r>
              <a:rPr lang="en-US" sz="4800" dirty="0"/>
              <a:t>4. Check-in</a:t>
            </a:r>
          </a:p>
        </p:txBody>
      </p:sp>
      <p:sp>
        <p:nvSpPr>
          <p:cNvPr id="4" name="Slide Number Placeholder 3">
            <a:extLst>
              <a:ext uri="{FF2B5EF4-FFF2-40B4-BE49-F238E27FC236}">
                <a16:creationId xmlns:a16="http://schemas.microsoft.com/office/drawing/2014/main" id="{2E3409B1-3FA8-4CD0-A721-BB8E23D19DA8}"/>
              </a:ext>
            </a:extLst>
          </p:cNvPr>
          <p:cNvSpPr>
            <a:spLocks noGrp="1"/>
          </p:cNvSpPr>
          <p:nvPr>
            <p:ph type="sldNum" sz="quarter" idx="4"/>
          </p:nvPr>
        </p:nvSpPr>
        <p:spPr/>
        <p:txBody>
          <a:bodyPr/>
          <a:lstStyle/>
          <a:p>
            <a:fld id="{773137DE-5778-4973-8EC8-21DEEF19827C}" type="slidenum">
              <a:rPr lang="en-US" smtClean="0"/>
              <a:pPr/>
              <a:t>24</a:t>
            </a:fld>
            <a:endParaRPr lang="en-US" dirty="0"/>
          </a:p>
        </p:txBody>
      </p:sp>
    </p:spTree>
    <p:extLst>
      <p:ext uri="{BB962C8B-B14F-4D97-AF65-F5344CB8AC3E}">
        <p14:creationId xmlns:p14="http://schemas.microsoft.com/office/powerpoint/2010/main" val="488318688"/>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80BB9B-A22A-4A42-B69B-09BFB8CCA508}"/>
              </a:ext>
            </a:extLst>
          </p:cNvPr>
          <p:cNvSpPr>
            <a:spLocks noGrp="1"/>
          </p:cNvSpPr>
          <p:nvPr>
            <p:ph type="title"/>
          </p:nvPr>
        </p:nvSpPr>
        <p:spPr/>
        <p:txBody>
          <a:bodyPr/>
          <a:lstStyle/>
          <a:p>
            <a:r>
              <a:rPr lang="en-US" sz="2400" dirty="0"/>
              <a:t>The Importance of Attention to Race and Racism</a:t>
            </a:r>
          </a:p>
        </p:txBody>
      </p:sp>
      <p:pic>
        <p:nvPicPr>
          <p:cNvPr id="7" name="Picture 2" descr="A child covering her face with her palms. There are kids in the background teasing.">
            <a:extLst>
              <a:ext uri="{FF2B5EF4-FFF2-40B4-BE49-F238E27FC236}">
                <a16:creationId xmlns:a16="http://schemas.microsoft.com/office/drawing/2014/main" id="{4993B944-A75F-46B2-8AAB-FA2E6C74E4CB}"/>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4814"/>
          <a:stretch/>
        </p:blipFill>
        <p:spPr bwMode="auto">
          <a:xfrm>
            <a:off x="457200" y="1726896"/>
            <a:ext cx="8230056" cy="467390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93B39A7-318B-4212-A90D-B4D914322DF7}"/>
              </a:ext>
            </a:extLst>
          </p:cNvPr>
          <p:cNvSpPr>
            <a:spLocks noGrp="1"/>
          </p:cNvSpPr>
          <p:nvPr>
            <p:ph type="sldNum" sz="quarter" idx="4"/>
          </p:nvPr>
        </p:nvSpPr>
        <p:spPr/>
        <p:txBody>
          <a:bodyPr/>
          <a:lstStyle/>
          <a:p>
            <a:fld id="{773137DE-5778-4973-8EC8-21DEEF19827C}" type="slidenum">
              <a:rPr lang="en-US" smtClean="0"/>
              <a:pPr/>
              <a:t>25</a:t>
            </a:fld>
            <a:endParaRPr lang="en-US" dirty="0"/>
          </a:p>
        </p:txBody>
      </p:sp>
    </p:spTree>
    <p:extLst>
      <p:ext uri="{BB962C8B-B14F-4D97-AF65-F5344CB8AC3E}">
        <p14:creationId xmlns:p14="http://schemas.microsoft.com/office/powerpoint/2010/main" val="708513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80BB9B-A22A-4A42-B69B-09BFB8CCA508}"/>
              </a:ext>
            </a:extLst>
          </p:cNvPr>
          <p:cNvSpPr>
            <a:spLocks noGrp="1"/>
          </p:cNvSpPr>
          <p:nvPr>
            <p:ph type="title"/>
          </p:nvPr>
        </p:nvSpPr>
        <p:spPr/>
        <p:txBody>
          <a:bodyPr/>
          <a:lstStyle/>
          <a:p>
            <a:r>
              <a:rPr lang="en-US" sz="2400" dirty="0"/>
              <a:t>Combatting racism:</a:t>
            </a:r>
            <a:br>
              <a:rPr lang="en-US" sz="2400" dirty="0"/>
            </a:br>
            <a:r>
              <a:rPr lang="en-US" sz="2400" dirty="0"/>
              <a:t>The job of parents</a:t>
            </a:r>
          </a:p>
        </p:txBody>
      </p:sp>
      <p:sp>
        <p:nvSpPr>
          <p:cNvPr id="5" name="Content Placeholder 4">
            <a:extLst>
              <a:ext uri="{FF2B5EF4-FFF2-40B4-BE49-F238E27FC236}">
                <a16:creationId xmlns:a16="http://schemas.microsoft.com/office/drawing/2014/main" id="{8D27595B-A68C-4064-98E8-A65E0B983C3E}"/>
              </a:ext>
            </a:extLst>
          </p:cNvPr>
          <p:cNvSpPr>
            <a:spLocks noGrp="1"/>
          </p:cNvSpPr>
          <p:nvPr>
            <p:ph sz="quarter" idx="10"/>
          </p:nvPr>
        </p:nvSpPr>
        <p:spPr>
          <a:xfrm>
            <a:off x="4872300" y="489499"/>
            <a:ext cx="3741279" cy="6368500"/>
          </a:xfrm>
        </p:spPr>
        <p:txBody>
          <a:bodyPr>
            <a:normAutofit fontScale="92500" lnSpcReduction="20000"/>
          </a:bodyPr>
          <a:lstStyle/>
          <a:p>
            <a:pPr>
              <a:buFont typeface="Wingdings" panose="05000000000000000000" pitchFamily="2" charset="2"/>
              <a:buChar char="Ø"/>
            </a:pPr>
            <a:r>
              <a:rPr lang="en-US" sz="2600" dirty="0"/>
              <a:t>Acknowledge it is           </a:t>
            </a:r>
          </a:p>
          <a:p>
            <a:pPr marL="34288" indent="0">
              <a:buNone/>
            </a:pPr>
            <a:r>
              <a:rPr lang="en-US" sz="2600" dirty="0"/>
              <a:t>   happening</a:t>
            </a:r>
          </a:p>
          <a:p>
            <a:pPr marL="34288" indent="0">
              <a:buNone/>
            </a:pPr>
            <a:endParaRPr lang="en-US" sz="2600" dirty="0"/>
          </a:p>
          <a:p>
            <a:pPr>
              <a:buFont typeface="Wingdings" panose="05000000000000000000" pitchFamily="2" charset="2"/>
              <a:buChar char="Ø"/>
            </a:pPr>
            <a:r>
              <a:rPr lang="en-US" sz="2600" dirty="0"/>
              <a:t>Validate the child’s   </a:t>
            </a:r>
          </a:p>
          <a:p>
            <a:pPr marL="34288" indent="0">
              <a:buNone/>
            </a:pPr>
            <a:r>
              <a:rPr lang="en-US" sz="2600" dirty="0"/>
              <a:t>   feelings about it</a:t>
            </a:r>
          </a:p>
          <a:p>
            <a:pPr marL="34288" indent="0">
              <a:buNone/>
            </a:pPr>
            <a:endParaRPr lang="en-US" sz="2600" dirty="0"/>
          </a:p>
          <a:p>
            <a:pPr>
              <a:buFont typeface="Wingdings" panose="05000000000000000000" pitchFamily="2" charset="2"/>
              <a:buChar char="Ø"/>
            </a:pPr>
            <a:r>
              <a:rPr lang="en-US" sz="2600" dirty="0"/>
              <a:t>Help the child  </a:t>
            </a:r>
          </a:p>
          <a:p>
            <a:pPr marL="34288" indent="0">
              <a:buNone/>
            </a:pPr>
            <a:r>
              <a:rPr lang="en-US" sz="2600" dirty="0"/>
              <a:t>   understand what’s       </a:t>
            </a:r>
          </a:p>
          <a:p>
            <a:pPr marL="34288" indent="0">
              <a:buNone/>
            </a:pPr>
            <a:r>
              <a:rPr lang="en-US" sz="2600" dirty="0"/>
              <a:t>   happening and why</a:t>
            </a:r>
          </a:p>
          <a:p>
            <a:pPr marL="34288" indent="0">
              <a:buNone/>
            </a:pPr>
            <a:endParaRPr lang="en-US" sz="2600" dirty="0"/>
          </a:p>
          <a:p>
            <a:pPr>
              <a:buFont typeface="Wingdings" panose="05000000000000000000" pitchFamily="2" charset="2"/>
              <a:buChar char="Ø"/>
            </a:pPr>
            <a:r>
              <a:rPr lang="en-US" sz="2600" dirty="0"/>
              <a:t>Make sure the child  </a:t>
            </a:r>
          </a:p>
          <a:p>
            <a:pPr marL="34288" indent="0">
              <a:buNone/>
            </a:pPr>
            <a:r>
              <a:rPr lang="en-US" sz="2600" dirty="0"/>
              <a:t>   knows that there’s </a:t>
            </a:r>
          </a:p>
          <a:p>
            <a:pPr marL="34288" indent="0">
              <a:buNone/>
            </a:pPr>
            <a:r>
              <a:rPr lang="en-US" sz="2600" dirty="0"/>
              <a:t>   nothing wrong with   </a:t>
            </a:r>
          </a:p>
          <a:p>
            <a:pPr marL="34288" indent="0">
              <a:buNone/>
            </a:pPr>
            <a:r>
              <a:rPr lang="en-US" sz="2600" dirty="0"/>
              <a:t>   them</a:t>
            </a:r>
          </a:p>
          <a:p>
            <a:pPr marL="34288" indent="0">
              <a:buNone/>
            </a:pPr>
            <a:endParaRPr lang="en-US" sz="2600" dirty="0"/>
          </a:p>
          <a:p>
            <a:pPr>
              <a:buFont typeface="Wingdings" panose="05000000000000000000" pitchFamily="2" charset="2"/>
              <a:buChar char="Ø"/>
            </a:pPr>
            <a:r>
              <a:rPr lang="en-US" sz="2600" dirty="0"/>
              <a:t>Be a part of the solution</a:t>
            </a:r>
          </a:p>
        </p:txBody>
      </p:sp>
      <p:sp>
        <p:nvSpPr>
          <p:cNvPr id="4" name="Slide Number Placeholder 3">
            <a:extLst>
              <a:ext uri="{FF2B5EF4-FFF2-40B4-BE49-F238E27FC236}">
                <a16:creationId xmlns:a16="http://schemas.microsoft.com/office/drawing/2014/main" id="{793B39A7-318B-4212-A90D-B4D914322DF7}"/>
              </a:ext>
            </a:extLst>
          </p:cNvPr>
          <p:cNvSpPr>
            <a:spLocks noGrp="1"/>
          </p:cNvSpPr>
          <p:nvPr>
            <p:ph type="sldNum" sz="quarter" idx="4"/>
          </p:nvPr>
        </p:nvSpPr>
        <p:spPr/>
        <p:txBody>
          <a:bodyPr/>
          <a:lstStyle/>
          <a:p>
            <a:fld id="{773137DE-5778-4973-8EC8-21DEEF19827C}" type="slidenum">
              <a:rPr lang="en-US" smtClean="0"/>
              <a:pPr/>
              <a:t>26</a:t>
            </a:fld>
            <a:endParaRPr lang="en-US" dirty="0"/>
          </a:p>
        </p:txBody>
      </p:sp>
    </p:spTree>
    <p:extLst>
      <p:ext uri="{BB962C8B-B14F-4D97-AF65-F5344CB8AC3E}">
        <p14:creationId xmlns:p14="http://schemas.microsoft.com/office/powerpoint/2010/main" val="1558111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35DE4-1A7B-428E-B7BB-7647B49D6054}"/>
              </a:ext>
            </a:extLst>
          </p:cNvPr>
          <p:cNvSpPr>
            <a:spLocks noGrp="1"/>
          </p:cNvSpPr>
          <p:nvPr>
            <p:ph type="title"/>
          </p:nvPr>
        </p:nvSpPr>
        <p:spPr>
          <a:xfrm>
            <a:off x="1299916" y="3429000"/>
            <a:ext cx="7444635" cy="1828800"/>
          </a:xfrm>
        </p:spPr>
        <p:txBody>
          <a:bodyPr/>
          <a:lstStyle/>
          <a:p>
            <a:r>
              <a:rPr lang="en-US" sz="2000" dirty="0">
                <a:solidFill>
                  <a:srgbClr val="902618"/>
                </a:solidFill>
              </a:rPr>
              <a:t>SECTION 4:</a:t>
            </a:r>
            <a:br>
              <a:rPr lang="en-US" dirty="0"/>
            </a:br>
            <a:r>
              <a:rPr lang="en-US" b="1" dirty="0"/>
              <a:t>STRENGTH IN DIVERSITY</a:t>
            </a:r>
            <a:endParaRPr lang="en-US" dirty="0"/>
          </a:p>
        </p:txBody>
      </p:sp>
      <p:sp>
        <p:nvSpPr>
          <p:cNvPr id="4" name="Slide Number Placeholder 3">
            <a:extLst>
              <a:ext uri="{FF2B5EF4-FFF2-40B4-BE49-F238E27FC236}">
                <a16:creationId xmlns:a16="http://schemas.microsoft.com/office/drawing/2014/main" id="{C233E0EF-6E15-429F-B29A-0DF63C74523D}"/>
              </a:ext>
            </a:extLst>
          </p:cNvPr>
          <p:cNvSpPr>
            <a:spLocks noGrp="1"/>
          </p:cNvSpPr>
          <p:nvPr>
            <p:ph type="sldNum" sz="quarter" idx="4"/>
          </p:nvPr>
        </p:nvSpPr>
        <p:spPr/>
        <p:txBody>
          <a:bodyPr/>
          <a:lstStyle/>
          <a:p>
            <a:fld id="{773137DE-5778-4973-8EC8-21DEEF19827C}" type="slidenum">
              <a:rPr lang="en-US" smtClean="0"/>
              <a:pPr/>
              <a:t>27</a:t>
            </a:fld>
            <a:endParaRPr lang="en-US" dirty="0"/>
          </a:p>
        </p:txBody>
      </p:sp>
    </p:spTree>
    <p:extLst>
      <p:ext uri="{BB962C8B-B14F-4D97-AF65-F5344CB8AC3E}">
        <p14:creationId xmlns:p14="http://schemas.microsoft.com/office/powerpoint/2010/main" val="3141173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14C8737-B0E1-413D-94E0-738BE4D910E3}"/>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8656"/>
          <a:stretch/>
        </p:blipFill>
        <p:spPr bwMode="auto">
          <a:xfrm>
            <a:off x="4587069" y="457200"/>
            <a:ext cx="4556931"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CE43D9-2637-43BB-B50A-B4F7A92CEE71}"/>
              </a:ext>
            </a:extLst>
          </p:cNvPr>
          <p:cNvSpPr>
            <a:spLocks noGrp="1"/>
          </p:cNvSpPr>
          <p:nvPr>
            <p:ph type="title"/>
          </p:nvPr>
        </p:nvSpPr>
        <p:spPr/>
        <p:txBody>
          <a:bodyPr/>
          <a:lstStyle/>
          <a:p>
            <a:r>
              <a:rPr lang="en-US" dirty="0"/>
              <a:t>How Diverse is Your World?</a:t>
            </a:r>
          </a:p>
        </p:txBody>
      </p:sp>
      <p:sp>
        <p:nvSpPr>
          <p:cNvPr id="3" name="Slide Number Placeholder 2">
            <a:extLst>
              <a:ext uri="{FF2B5EF4-FFF2-40B4-BE49-F238E27FC236}">
                <a16:creationId xmlns:a16="http://schemas.microsoft.com/office/drawing/2014/main" id="{5BBACC12-CECF-4F6F-AD11-E8D1BAF51934}"/>
              </a:ext>
            </a:extLst>
          </p:cNvPr>
          <p:cNvSpPr>
            <a:spLocks noGrp="1"/>
          </p:cNvSpPr>
          <p:nvPr>
            <p:ph type="sldNum" sz="quarter" idx="4"/>
          </p:nvPr>
        </p:nvSpPr>
        <p:spPr/>
        <p:txBody>
          <a:bodyPr/>
          <a:lstStyle/>
          <a:p>
            <a:fld id="{773137DE-5778-4973-8EC8-21DEEF19827C}" type="slidenum">
              <a:rPr lang="en-US" smtClean="0"/>
              <a:pPr/>
              <a:t>28</a:t>
            </a:fld>
            <a:endParaRPr lang="en-US" dirty="0"/>
          </a:p>
        </p:txBody>
      </p:sp>
    </p:spTree>
    <p:extLst>
      <p:ext uri="{BB962C8B-B14F-4D97-AF65-F5344CB8AC3E}">
        <p14:creationId xmlns:p14="http://schemas.microsoft.com/office/powerpoint/2010/main" val="207747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A5508F-F9D3-4217-BB97-75186B5E461A}"/>
              </a:ext>
            </a:extLst>
          </p:cNvPr>
          <p:cNvSpPr>
            <a:spLocks noGrp="1"/>
          </p:cNvSpPr>
          <p:nvPr>
            <p:ph type="title"/>
          </p:nvPr>
        </p:nvSpPr>
        <p:spPr/>
        <p:txBody>
          <a:bodyPr/>
          <a:lstStyle/>
          <a:p>
            <a:r>
              <a:rPr lang="en-US" dirty="0"/>
              <a:t>Let’s choose the Beads we’ll use</a:t>
            </a:r>
          </a:p>
        </p:txBody>
      </p:sp>
      <p:sp>
        <p:nvSpPr>
          <p:cNvPr id="6" name="Content Placeholder 5">
            <a:extLst>
              <a:ext uri="{FF2B5EF4-FFF2-40B4-BE49-F238E27FC236}">
                <a16:creationId xmlns:a16="http://schemas.microsoft.com/office/drawing/2014/main" id="{AE551465-B714-482A-8C78-F42977AEBA54}"/>
              </a:ext>
            </a:extLst>
          </p:cNvPr>
          <p:cNvSpPr>
            <a:spLocks noGrp="1"/>
          </p:cNvSpPr>
          <p:nvPr>
            <p:ph idx="1"/>
          </p:nvPr>
        </p:nvSpPr>
        <p:spPr/>
        <p:txBody>
          <a:bodyPr/>
          <a:lstStyle/>
          <a:p>
            <a:pPr marL="34288" indent="0">
              <a:buNone/>
            </a:pPr>
            <a:r>
              <a:rPr kumimoji="0" lang="en-US" sz="1800" b="1" i="0" u="none" strike="noStrike" kern="1200" cap="none" spc="0" normalizeH="0" baseline="0" noProof="0" dirty="0">
                <a:ln>
                  <a:noFill/>
                </a:ln>
                <a:solidFill>
                  <a:prstClr val="white"/>
                </a:solidFill>
                <a:effectLst/>
                <a:uLnTx/>
                <a:uFillTx/>
                <a:latin typeface="Arial Rounded MT Bold"/>
                <a:ea typeface="+mn-ea"/>
                <a:cs typeface="+mn-cs"/>
              </a:rPr>
              <a:t>ad ColorBlueBleue</a:t>
            </a:r>
            <a:endParaRPr lang="en-US" dirty="0"/>
          </a:p>
        </p:txBody>
      </p:sp>
      <p:graphicFrame>
        <p:nvGraphicFramePr>
          <p:cNvPr id="3" name="Table 2">
            <a:extLst>
              <a:ext uri="{FF2B5EF4-FFF2-40B4-BE49-F238E27FC236}">
                <a16:creationId xmlns:a16="http://schemas.microsoft.com/office/drawing/2014/main" id="{3018EB51-713D-497B-840C-C1166C2B4E6B}"/>
              </a:ext>
            </a:extLst>
          </p:cNvPr>
          <p:cNvGraphicFramePr>
            <a:graphicFrameLocks noGrp="1"/>
          </p:cNvGraphicFramePr>
          <p:nvPr>
            <p:extLst>
              <p:ext uri="{D42A27DB-BD31-4B8C-83A1-F6EECF244321}">
                <p14:modId xmlns:p14="http://schemas.microsoft.com/office/powerpoint/2010/main" val="2020237139"/>
              </p:ext>
            </p:extLst>
          </p:nvPr>
        </p:nvGraphicFramePr>
        <p:xfrm>
          <a:off x="567561" y="1768158"/>
          <a:ext cx="7464970" cy="5121805"/>
        </p:xfrm>
        <a:graphic>
          <a:graphicData uri="http://schemas.openxmlformats.org/drawingml/2006/table">
            <a:tbl>
              <a:tblPr firstRow="1">
                <a:tableStyleId>{5C22544A-7EE6-4342-B048-85BDC9FD1C3A}</a:tableStyleId>
              </a:tblPr>
              <a:tblGrid>
                <a:gridCol w="7464970">
                  <a:extLst>
                    <a:ext uri="{9D8B030D-6E8A-4147-A177-3AD203B41FA5}">
                      <a16:colId xmlns:a16="http://schemas.microsoft.com/office/drawing/2014/main" val="2484505477"/>
                    </a:ext>
                  </a:extLst>
                </a:gridCol>
              </a:tblGrid>
              <a:tr h="324175">
                <a:tc>
                  <a:txBody>
                    <a:bodyPr/>
                    <a:lstStyle/>
                    <a:p>
                      <a:pPr marL="107950" marR="0">
                        <a:lnSpc>
                          <a:spcPct val="115000"/>
                        </a:lnSpc>
                        <a:spcBef>
                          <a:spcPts val="0"/>
                        </a:spcBef>
                        <a:spcAft>
                          <a:spcPts val="1000"/>
                        </a:spcAft>
                      </a:pPr>
                      <a:r>
                        <a:rPr lang="en-US" sz="1800" b="1" dirty="0">
                          <a:solidFill>
                            <a:schemeClr val="bg1"/>
                          </a:solidFill>
                          <a:effectLst/>
                          <a:latin typeface="+mj-lt"/>
                        </a:rPr>
                        <a:t>Racial/Ethnic Groups</a:t>
                      </a:r>
                      <a:endParaRPr lang="en-US" sz="18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tx2"/>
                    </a:solidFill>
                  </a:tcPr>
                </a:tc>
                <a:extLst>
                  <a:ext uri="{0D108BD9-81ED-4DB2-BD59-A6C34878D82A}">
                    <a16:rowId xmlns:a16="http://schemas.microsoft.com/office/drawing/2014/main" val="3175534943"/>
                  </a:ext>
                </a:extLst>
              </a:tr>
              <a:tr h="983874">
                <a:tc>
                  <a:txBody>
                    <a:bodyPr/>
                    <a:lstStyle/>
                    <a:p>
                      <a:pPr marL="107950" marR="0">
                        <a:lnSpc>
                          <a:spcPct val="115000"/>
                        </a:lnSpc>
                        <a:spcBef>
                          <a:spcPts val="0"/>
                        </a:spcBef>
                        <a:spcAft>
                          <a:spcPts val="1000"/>
                        </a:spcAft>
                      </a:pPr>
                      <a:r>
                        <a:rPr lang="en-US" sz="1800" dirty="0">
                          <a:effectLst/>
                        </a:rPr>
                        <a:t>African-American/Black or Brown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285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024259093"/>
                  </a:ext>
                </a:extLst>
              </a:tr>
              <a:tr h="580523">
                <a:tc>
                  <a:txBody>
                    <a:bodyPr/>
                    <a:lstStyle/>
                    <a:p>
                      <a:pPr marL="107950" marR="0">
                        <a:lnSpc>
                          <a:spcPct val="115000"/>
                        </a:lnSpc>
                        <a:spcBef>
                          <a:spcPts val="0"/>
                        </a:spcBef>
                        <a:spcAft>
                          <a:spcPts val="1000"/>
                        </a:spcAft>
                      </a:pPr>
                      <a:r>
                        <a:rPr lang="en-US" sz="1800" dirty="0">
                          <a:effectLst/>
                        </a:rPr>
                        <a:t>Arab/Middle Eastern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401037118"/>
                  </a:ext>
                </a:extLst>
              </a:tr>
              <a:tr h="580523">
                <a:tc>
                  <a:txBody>
                    <a:bodyPr/>
                    <a:lstStyle/>
                    <a:p>
                      <a:pPr marL="107950" marR="0">
                        <a:lnSpc>
                          <a:spcPct val="115000"/>
                        </a:lnSpc>
                        <a:spcBef>
                          <a:spcPts val="0"/>
                        </a:spcBef>
                        <a:spcAft>
                          <a:spcPts val="1000"/>
                        </a:spcAft>
                      </a:pPr>
                      <a:r>
                        <a:rPr lang="en-US" sz="1800" dirty="0">
                          <a:effectLst/>
                        </a:rPr>
                        <a:t>Latino/Hispanic Americans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25320785"/>
                  </a:ext>
                </a:extLst>
              </a:tr>
              <a:tr h="580523">
                <a:tc>
                  <a:txBody>
                    <a:bodyPr/>
                    <a:lstStyle/>
                    <a:p>
                      <a:pPr marL="107950" marR="0">
                        <a:lnSpc>
                          <a:spcPct val="115000"/>
                        </a:lnSpc>
                        <a:spcBef>
                          <a:spcPts val="0"/>
                        </a:spcBef>
                        <a:spcAft>
                          <a:spcPts val="1000"/>
                        </a:spcAft>
                      </a:pPr>
                      <a:r>
                        <a:rPr lang="en-US" sz="1800" dirty="0">
                          <a:effectLst/>
                        </a:rPr>
                        <a:t>Multi-Racial/Other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594797406"/>
                  </a:ext>
                </a:extLst>
              </a:tr>
              <a:tr h="690729">
                <a:tc>
                  <a:txBody>
                    <a:bodyPr/>
                    <a:lstStyle/>
                    <a:p>
                      <a:pPr marL="107950" marR="0">
                        <a:lnSpc>
                          <a:spcPct val="115000"/>
                        </a:lnSpc>
                        <a:spcBef>
                          <a:spcPts val="0"/>
                        </a:spcBef>
                        <a:spcAft>
                          <a:spcPts val="1000"/>
                        </a:spcAft>
                      </a:pPr>
                      <a:r>
                        <a:rPr lang="en-US" sz="1800" dirty="0">
                          <a:effectLst/>
                        </a:rPr>
                        <a:t>American Indian/Alaska Native/Indigenous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697131545"/>
                  </a:ext>
                </a:extLst>
              </a:tr>
              <a:tr h="690729">
                <a:tc>
                  <a:txBody>
                    <a:bodyPr/>
                    <a:lstStyle/>
                    <a:p>
                      <a:pPr marL="107950" marR="0">
                        <a:lnSpc>
                          <a:spcPct val="115000"/>
                        </a:lnSpc>
                        <a:spcBef>
                          <a:spcPts val="0"/>
                        </a:spcBef>
                        <a:spcAft>
                          <a:spcPts val="1000"/>
                        </a:spcAft>
                      </a:pPr>
                      <a:r>
                        <a:rPr lang="en-US" sz="1800" dirty="0">
                          <a:effectLst/>
                        </a:rPr>
                        <a:t>European Americans or White Americans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834072582"/>
                  </a:ext>
                </a:extLst>
              </a:tr>
              <a:tr h="690729">
                <a:tc>
                  <a:txBody>
                    <a:bodyPr/>
                    <a:lstStyle/>
                    <a:p>
                      <a:pPr marL="107950" marR="0">
                        <a:lnSpc>
                          <a:spcPct val="115000"/>
                        </a:lnSpc>
                        <a:spcBef>
                          <a:spcPts val="0"/>
                        </a:spcBef>
                        <a:spcAft>
                          <a:spcPts val="1000"/>
                        </a:spcAft>
                      </a:pPr>
                      <a:r>
                        <a:rPr lang="en-US" sz="1800" dirty="0">
                          <a:effectLst/>
                        </a:rPr>
                        <a:t>Asian/Pacific Islander/Asian American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875623480"/>
                  </a:ext>
                </a:extLst>
              </a:tr>
            </a:tbl>
          </a:graphicData>
        </a:graphic>
      </p:graphicFrame>
      <p:sp>
        <p:nvSpPr>
          <p:cNvPr id="2" name="Slide Number Placeholder 1">
            <a:extLst>
              <a:ext uri="{FF2B5EF4-FFF2-40B4-BE49-F238E27FC236}">
                <a16:creationId xmlns:a16="http://schemas.microsoft.com/office/drawing/2014/main" id="{93B7607D-CF25-4797-B7E0-027D7ED0CBF4}"/>
              </a:ext>
            </a:extLst>
          </p:cNvPr>
          <p:cNvSpPr>
            <a:spLocks noGrp="1"/>
          </p:cNvSpPr>
          <p:nvPr>
            <p:ph type="sldNum" sz="quarter" idx="4"/>
          </p:nvPr>
        </p:nvSpPr>
        <p:spPr/>
        <p:txBody>
          <a:bodyPr/>
          <a:lstStyle/>
          <a:p>
            <a:fld id="{773137DE-5778-4973-8EC8-21DEEF19827C}" type="slidenum">
              <a:rPr lang="en-US" smtClean="0"/>
              <a:pPr/>
              <a:t>29</a:t>
            </a:fld>
            <a:endParaRPr lang="en-US" dirty="0"/>
          </a:p>
        </p:txBody>
      </p:sp>
    </p:spTree>
    <p:extLst>
      <p:ext uri="{BB962C8B-B14F-4D97-AF65-F5344CB8AC3E}">
        <p14:creationId xmlns:p14="http://schemas.microsoft.com/office/powerpoint/2010/main" val="241118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MATERIALS AND HANDOUTS</a:t>
            </a:r>
          </a:p>
        </p:txBody>
      </p:sp>
      <p:sp>
        <p:nvSpPr>
          <p:cNvPr id="13" name="Content Placeholder 12">
            <a:extLst>
              <a:ext uri="{FF2B5EF4-FFF2-40B4-BE49-F238E27FC236}">
                <a16:creationId xmlns:a16="http://schemas.microsoft.com/office/drawing/2014/main" id="{9F5A0D64-5AC4-D542-858F-99B287317715}"/>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3</a:t>
            </a:fld>
            <a:endParaRPr lang="en-US" dirty="0"/>
          </a:p>
        </p:txBody>
      </p:sp>
    </p:spTree>
    <p:extLst>
      <p:ext uri="{BB962C8B-B14F-4D97-AF65-F5344CB8AC3E}">
        <p14:creationId xmlns:p14="http://schemas.microsoft.com/office/powerpoint/2010/main" val="1188566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F49E9C30-5051-4955-BBF2-4702DC684765}"/>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r="39478"/>
          <a:stretch/>
        </p:blipFill>
        <p:spPr bwMode="auto">
          <a:xfrm>
            <a:off x="457200" y="457200"/>
            <a:ext cx="4495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07DC4F26-793E-45E3-9149-6799BEB21015}"/>
              </a:ext>
            </a:extLst>
          </p:cNvPr>
          <p:cNvSpPr txBox="1">
            <a:spLocks noGrp="1"/>
          </p:cNvSpPr>
          <p:nvPr>
            <p:ph type="title" idx="4294967295"/>
          </p:nvPr>
        </p:nvSpPr>
        <p:spPr>
          <a:xfrm>
            <a:off x="4875362" y="292126"/>
            <a:ext cx="419100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ctr" defTabSz="685766" rtl="0" eaLnBrk="1" latinLnBrk="0" hangingPunct="1">
              <a:spcBef>
                <a:spcPct val="0"/>
              </a:spcBef>
              <a:buNone/>
              <a:defRPr sz="2000" kern="1200" cap="all" spc="150" baseline="0">
                <a:ln>
                  <a:noFill/>
                </a:ln>
                <a:solidFill>
                  <a:schemeClr val="bg1"/>
                </a:solidFill>
                <a:effectLst/>
                <a:latin typeface="Arial Rounded MT Bold"/>
                <a:ea typeface="+mj-ea"/>
                <a:cs typeface="Arial Rounded MT Bold"/>
              </a:defRPr>
            </a:lvl1pPr>
          </a:lstStyle>
          <a:p>
            <a:pPr marL="0" marR="0" lvl="0" indent="0" algn="ctr" defTabSz="685766"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150" normalizeH="0" baseline="0" noProof="0" dirty="0">
                <a:ln>
                  <a:noFill/>
                </a:ln>
                <a:solidFill>
                  <a:srgbClr val="183250"/>
                </a:solidFill>
                <a:effectLst/>
                <a:uLnTx/>
                <a:uFillTx/>
                <a:latin typeface="Arial Rounded MT Bold"/>
                <a:ea typeface="+mj-ea"/>
                <a:cs typeface="Arial Rounded MT Bold"/>
              </a:rPr>
              <a:t>How Diverse is Your World, continued</a:t>
            </a:r>
            <a:endParaRPr kumimoji="0" lang="en-US" sz="2800" b="0" i="0" u="none" strike="noStrike" kern="1200" cap="all" spc="150" normalizeH="0" baseline="0" noProof="0" dirty="0">
              <a:ln>
                <a:noFill/>
              </a:ln>
              <a:solidFill>
                <a:srgbClr val="D34E23"/>
              </a:solidFill>
              <a:effectLst/>
              <a:uLnTx/>
              <a:uFillTx/>
              <a:latin typeface="Arial Rounded MT Bold"/>
              <a:ea typeface="+mj-ea"/>
              <a:cs typeface="Arial Rounded MT Bold"/>
            </a:endParaRPr>
          </a:p>
        </p:txBody>
      </p:sp>
      <p:sp>
        <p:nvSpPr>
          <p:cNvPr id="14" name="Content Placeholder 1">
            <a:extLst>
              <a:ext uri="{FF2B5EF4-FFF2-40B4-BE49-F238E27FC236}">
                <a16:creationId xmlns:a16="http://schemas.microsoft.com/office/drawing/2014/main" id="{68C1418F-7A9F-4A02-8741-D20C7C59297A}"/>
              </a:ext>
            </a:extLst>
          </p:cNvPr>
          <p:cNvSpPr txBox="1">
            <a:spLocks/>
          </p:cNvSpPr>
          <p:nvPr/>
        </p:nvSpPr>
        <p:spPr>
          <a:xfrm>
            <a:off x="5247857" y="2128097"/>
            <a:ext cx="3657600" cy="1938992"/>
          </a:xfrm>
          <a:prstGeom prst="rect">
            <a:avLst/>
          </a:prstGeom>
        </p:spPr>
        <p:txBody>
          <a:bodyPr wrap="square">
            <a:spAutoFit/>
          </a:bodyPr>
          <a:lstStyle>
            <a:lvl1pPr marL="205730" indent="-171442" algn="l" defTabSz="685766" rtl="0" eaLnBrk="1" latinLnBrk="0" hangingPunct="1">
              <a:spcBef>
                <a:spcPct val="20000"/>
              </a:spcBef>
              <a:buClr>
                <a:schemeClr val="accent1"/>
              </a:buClr>
              <a:buFont typeface="Wingdings 2" pitchFamily="18" charset="2"/>
              <a:buChar char=""/>
              <a:defRPr sz="1500" kern="1200" spc="0" baseline="0">
                <a:solidFill>
                  <a:schemeClr val="tx2"/>
                </a:solidFill>
                <a:latin typeface="Arial"/>
                <a:ea typeface="+mn-ea"/>
                <a:cs typeface="Arial"/>
              </a:defRPr>
            </a:lvl1pPr>
            <a:lvl2pPr marL="411460" indent="-137153" algn="l" defTabSz="685766" rtl="0" eaLnBrk="1" latinLnBrk="0" hangingPunct="1">
              <a:spcBef>
                <a:spcPct val="20000"/>
              </a:spcBef>
              <a:buClr>
                <a:schemeClr val="accent2"/>
              </a:buClr>
              <a:buFont typeface="Wingdings" pitchFamily="2" charset="2"/>
              <a:buChar char="§"/>
              <a:defRPr sz="1350" kern="1200" spc="0" baseline="0">
                <a:solidFill>
                  <a:schemeClr val="tx2"/>
                </a:solidFill>
                <a:latin typeface="Arial"/>
                <a:ea typeface="+mn-ea"/>
                <a:cs typeface="Arial"/>
              </a:defRPr>
            </a:lvl2pPr>
            <a:lvl3pPr marL="617189" indent="-137153" algn="l" defTabSz="685766" rtl="0" eaLnBrk="1" latinLnBrk="0" hangingPunct="1">
              <a:spcBef>
                <a:spcPct val="20000"/>
              </a:spcBef>
              <a:buClr>
                <a:schemeClr val="accent3"/>
              </a:buClr>
              <a:buFont typeface="Wingdings" pitchFamily="2" charset="2"/>
              <a:buChar char="§"/>
              <a:defRPr sz="1200" kern="1200" spc="0" baseline="0">
                <a:solidFill>
                  <a:schemeClr val="tx2"/>
                </a:solidFill>
                <a:latin typeface="Arial"/>
                <a:ea typeface="+mn-ea"/>
                <a:cs typeface="Arial"/>
              </a:defRPr>
            </a:lvl3pPr>
            <a:lvl4pPr marL="822920" indent="-137153" algn="l" defTabSz="685766" rtl="0" eaLnBrk="1" latinLnBrk="0" hangingPunct="1">
              <a:spcBef>
                <a:spcPct val="20000"/>
              </a:spcBef>
              <a:buClr>
                <a:schemeClr val="accent4"/>
              </a:buClr>
              <a:buFont typeface="Wingdings" pitchFamily="2" charset="2"/>
              <a:buChar char="§"/>
              <a:defRPr sz="1050" kern="1200" baseline="0">
                <a:solidFill>
                  <a:schemeClr val="tx2"/>
                </a:solidFill>
                <a:latin typeface="Arial"/>
                <a:ea typeface="+mn-ea"/>
                <a:cs typeface="Arial"/>
              </a:defRPr>
            </a:lvl4pPr>
            <a:lvl5pPr marL="960072" indent="-137153" algn="l" defTabSz="685766" rtl="0" eaLnBrk="1" latinLnBrk="0" hangingPunct="1">
              <a:spcBef>
                <a:spcPct val="20000"/>
              </a:spcBef>
              <a:buClr>
                <a:schemeClr val="accent6"/>
              </a:buClr>
              <a:buFont typeface="Wingdings" pitchFamily="2" charset="2"/>
              <a:buChar char="§"/>
              <a:defRPr sz="975" kern="1200" spc="0" baseline="0">
                <a:solidFill>
                  <a:schemeClr val="tx2"/>
                </a:solidFill>
                <a:latin typeface="Arial"/>
                <a:ea typeface="+mn-ea"/>
                <a:cs typeface="Arial"/>
              </a:defRPr>
            </a:lvl5pPr>
            <a:lvl6pPr marL="1165802" indent="-137153" algn="l" defTabSz="685766"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32" indent="-137153" algn="l" defTabSz="685766"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261" indent="-137153" algn="l" defTabSz="685766"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2992" indent="-137153" algn="l" defTabSz="685766"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a:lstStyle>
          <a:p>
            <a:pPr marL="29726" indent="0">
              <a:spcBef>
                <a:spcPts val="300"/>
              </a:spcBef>
              <a:spcAft>
                <a:spcPts val="300"/>
              </a:spcAft>
              <a:buNone/>
            </a:pPr>
            <a:r>
              <a:rPr lang="en-US" sz="2000" dirty="0">
                <a:latin typeface="Arial" panose="020B0604020202020204" pitchFamily="34" charset="0"/>
                <a:cs typeface="Arial" panose="020B0604020202020204" pitchFamily="34" charset="0"/>
              </a:rPr>
              <a:t>Why is it important for those who parent children who are racially and ethnically different from them to work with and live with a variety of people that are different from you?</a:t>
            </a:r>
          </a:p>
        </p:txBody>
      </p:sp>
      <p:sp>
        <p:nvSpPr>
          <p:cNvPr id="3" name="Slide Number Placeholder 2">
            <a:extLst>
              <a:ext uri="{FF2B5EF4-FFF2-40B4-BE49-F238E27FC236}">
                <a16:creationId xmlns:a16="http://schemas.microsoft.com/office/drawing/2014/main" id="{5BBACC12-CECF-4F6F-AD11-E8D1BAF51934}"/>
              </a:ext>
            </a:extLst>
          </p:cNvPr>
          <p:cNvSpPr>
            <a:spLocks noGrp="1"/>
          </p:cNvSpPr>
          <p:nvPr>
            <p:ph type="sldNum" sz="quarter" idx="4"/>
          </p:nvPr>
        </p:nvSpPr>
        <p:spPr/>
        <p:txBody>
          <a:bodyPr/>
          <a:lstStyle/>
          <a:p>
            <a:fld id="{773137DE-5778-4973-8EC8-21DEEF19827C}" type="slidenum">
              <a:rPr lang="en-US" smtClean="0"/>
              <a:pPr/>
              <a:t>30</a:t>
            </a:fld>
            <a:endParaRPr lang="en-US" dirty="0"/>
          </a:p>
        </p:txBody>
      </p:sp>
    </p:spTree>
    <p:extLst>
      <p:ext uri="{BB962C8B-B14F-4D97-AF65-F5344CB8AC3E}">
        <p14:creationId xmlns:p14="http://schemas.microsoft.com/office/powerpoint/2010/main" val="147024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35DE4-1A7B-428E-B7BB-7647B49D6054}"/>
              </a:ext>
            </a:extLst>
          </p:cNvPr>
          <p:cNvSpPr>
            <a:spLocks noGrp="1"/>
          </p:cNvSpPr>
          <p:nvPr>
            <p:ph type="title"/>
          </p:nvPr>
        </p:nvSpPr>
        <p:spPr/>
        <p:txBody>
          <a:bodyPr/>
          <a:lstStyle/>
          <a:p>
            <a:r>
              <a:rPr lang="en-US" sz="2000" dirty="0">
                <a:solidFill>
                  <a:srgbClr val="902618"/>
                </a:solidFill>
              </a:rPr>
              <a:t>SECTION 5:</a:t>
            </a:r>
            <a:br>
              <a:rPr lang="en-US" dirty="0"/>
            </a:br>
            <a:r>
              <a:rPr lang="en-US" b="1" dirty="0">
                <a:latin typeface="+mj-lt"/>
              </a:rPr>
              <a:t>EFFECTIVE</a:t>
            </a:r>
            <a:r>
              <a:rPr lang="en-US" sz="3200" b="1" dirty="0">
                <a:latin typeface="+mj-lt"/>
                <a:cs typeface="Times New Roman" panose="02020603050405020304" pitchFamily="18" charset="0"/>
              </a:rPr>
              <a:t> </a:t>
            </a:r>
            <a:r>
              <a:rPr lang="en-US" b="1" dirty="0">
                <a:latin typeface="+mj-lt"/>
              </a:rPr>
              <a:t>PARENTING CHOICES IN RACIALLY AND CULTURALLY DIVERSE FAMILIES</a:t>
            </a:r>
            <a:endParaRPr lang="en-US" dirty="0">
              <a:latin typeface="+mj-lt"/>
            </a:endParaRPr>
          </a:p>
        </p:txBody>
      </p:sp>
      <p:sp>
        <p:nvSpPr>
          <p:cNvPr id="4" name="Slide Number Placeholder 3">
            <a:extLst>
              <a:ext uri="{FF2B5EF4-FFF2-40B4-BE49-F238E27FC236}">
                <a16:creationId xmlns:a16="http://schemas.microsoft.com/office/drawing/2014/main" id="{C233E0EF-6E15-429F-B29A-0DF63C74523D}"/>
              </a:ext>
            </a:extLst>
          </p:cNvPr>
          <p:cNvSpPr>
            <a:spLocks noGrp="1"/>
          </p:cNvSpPr>
          <p:nvPr>
            <p:ph type="sldNum" sz="quarter" idx="4"/>
          </p:nvPr>
        </p:nvSpPr>
        <p:spPr/>
        <p:txBody>
          <a:bodyPr/>
          <a:lstStyle/>
          <a:p>
            <a:fld id="{773137DE-5778-4973-8EC8-21DEEF19827C}" type="slidenum">
              <a:rPr lang="en-US" smtClean="0"/>
              <a:pPr/>
              <a:t>31</a:t>
            </a:fld>
            <a:endParaRPr lang="en-US" dirty="0"/>
          </a:p>
        </p:txBody>
      </p:sp>
    </p:spTree>
    <p:extLst>
      <p:ext uri="{BB962C8B-B14F-4D97-AF65-F5344CB8AC3E}">
        <p14:creationId xmlns:p14="http://schemas.microsoft.com/office/powerpoint/2010/main" val="3941016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AD655B-729A-4845-94FF-6F3868192DA6}"/>
              </a:ext>
            </a:extLst>
          </p:cNvPr>
          <p:cNvSpPr>
            <a:spLocks noGrp="1"/>
          </p:cNvSpPr>
          <p:nvPr>
            <p:ph type="title"/>
          </p:nvPr>
        </p:nvSpPr>
        <p:spPr/>
        <p:txBody>
          <a:bodyPr/>
          <a:lstStyle/>
          <a:p>
            <a:r>
              <a:rPr lang="en-US" sz="2800" dirty="0"/>
              <a:t>Let’s listen to the experts</a:t>
            </a:r>
          </a:p>
        </p:txBody>
      </p:sp>
      <p:pic>
        <p:nvPicPr>
          <p:cNvPr id="5" name="Picture 4" descr="Image of a microphone">
            <a:extLst>
              <a:ext uri="{FF2B5EF4-FFF2-40B4-BE49-F238E27FC236}">
                <a16:creationId xmlns:a16="http://schemas.microsoft.com/office/drawing/2014/main" id="{97736F8C-88C4-4567-BF47-AD509B8385CF}"/>
              </a:ext>
            </a:extLst>
          </p:cNvPr>
          <p:cNvPicPr/>
          <p:nvPr/>
        </p:nvPicPr>
        <p:blipFill>
          <a:blip r:embed="rId3">
            <a:extLst>
              <a:ext uri="{28A0092B-C50C-407E-A947-70E740481C1C}">
                <a14:useLocalDpi xmlns:a14="http://schemas.microsoft.com/office/drawing/2010/main" val="0"/>
              </a:ext>
            </a:extLst>
          </a:blip>
          <a:stretch>
            <a:fillRect/>
          </a:stretch>
        </p:blipFill>
        <p:spPr>
          <a:xfrm>
            <a:off x="1186069" y="2109295"/>
            <a:ext cx="2385807" cy="4020043"/>
          </a:xfrm>
          <a:prstGeom prst="rect">
            <a:avLst/>
          </a:prstGeom>
        </p:spPr>
      </p:pic>
      <p:sp>
        <p:nvSpPr>
          <p:cNvPr id="2" name="Content Placeholder 1">
            <a:extLst>
              <a:ext uri="{FF2B5EF4-FFF2-40B4-BE49-F238E27FC236}">
                <a16:creationId xmlns:a16="http://schemas.microsoft.com/office/drawing/2014/main" id="{7993E76F-7973-40D3-BA63-801CCB7AFD86}"/>
              </a:ext>
            </a:extLst>
          </p:cNvPr>
          <p:cNvSpPr>
            <a:spLocks noGrp="1"/>
          </p:cNvSpPr>
          <p:nvPr>
            <p:ph idx="1"/>
          </p:nvPr>
        </p:nvSpPr>
        <p:spPr>
          <a:xfrm>
            <a:off x="4275624" y="2445051"/>
            <a:ext cx="4132545" cy="3348530"/>
          </a:xfrm>
        </p:spPr>
        <p:txBody>
          <a:bodyPr>
            <a:noAutofit/>
          </a:bodyPr>
          <a:lstStyle/>
          <a:p>
            <a:pPr marL="34925" indent="0" algn="ctr">
              <a:buNone/>
            </a:pPr>
            <a:r>
              <a:rPr lang="en-US" sz="2800" b="1" dirty="0"/>
              <a:t>Transracial Adoption and Black Lives Matter Movement </a:t>
            </a:r>
          </a:p>
          <a:p>
            <a:pPr marL="34925" indent="0" algn="ctr">
              <a:buNone/>
            </a:pPr>
            <a:endParaRPr lang="en-US" sz="2400" b="1" dirty="0"/>
          </a:p>
          <a:p>
            <a:pPr marL="34925" indent="0" algn="ctr">
              <a:buNone/>
            </a:pPr>
            <a:r>
              <a:rPr lang="en-US" sz="2400" b="1" dirty="0"/>
              <a:t>Webinar conducted by Spaulding for Children</a:t>
            </a:r>
          </a:p>
          <a:p>
            <a:pPr marL="34925" indent="0" algn="ctr">
              <a:buNone/>
            </a:pPr>
            <a:r>
              <a:rPr lang="en-US" sz="2400" b="1" dirty="0"/>
              <a:t>2020</a:t>
            </a:r>
            <a:endParaRPr lang="en-US" sz="2400" dirty="0"/>
          </a:p>
        </p:txBody>
      </p:sp>
      <p:sp>
        <p:nvSpPr>
          <p:cNvPr id="4" name="Slide Number Placeholder 3">
            <a:extLst>
              <a:ext uri="{FF2B5EF4-FFF2-40B4-BE49-F238E27FC236}">
                <a16:creationId xmlns:a16="http://schemas.microsoft.com/office/drawing/2014/main" id="{ED5DC5CE-31D5-482A-A697-7C5BD70C3524}"/>
              </a:ext>
            </a:extLst>
          </p:cNvPr>
          <p:cNvSpPr>
            <a:spLocks noGrp="1"/>
          </p:cNvSpPr>
          <p:nvPr>
            <p:ph type="sldNum" sz="quarter" idx="4"/>
          </p:nvPr>
        </p:nvSpPr>
        <p:spPr/>
        <p:txBody>
          <a:bodyPr/>
          <a:lstStyle/>
          <a:p>
            <a:fld id="{773137DE-5778-4973-8EC8-21DEEF19827C}" type="slidenum">
              <a:rPr lang="en-US" smtClean="0"/>
              <a:pPr/>
              <a:t>32</a:t>
            </a:fld>
            <a:endParaRPr lang="en-US" dirty="0"/>
          </a:p>
        </p:txBody>
      </p:sp>
    </p:spTree>
    <p:extLst>
      <p:ext uri="{BB962C8B-B14F-4D97-AF65-F5344CB8AC3E}">
        <p14:creationId xmlns:p14="http://schemas.microsoft.com/office/powerpoint/2010/main" val="423099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065E4E-5994-4B66-8C3D-09F8B89B0267}"/>
              </a:ext>
            </a:extLst>
          </p:cNvPr>
          <p:cNvSpPr>
            <a:spLocks noGrp="1"/>
          </p:cNvSpPr>
          <p:nvPr>
            <p:ph type="title"/>
          </p:nvPr>
        </p:nvSpPr>
        <p:spPr/>
        <p:txBody>
          <a:bodyPr/>
          <a:lstStyle/>
          <a:p>
            <a:r>
              <a:rPr lang="en-US" dirty="0"/>
              <a:t>April Dinwoodie</a:t>
            </a:r>
          </a:p>
        </p:txBody>
      </p:sp>
      <p:pic>
        <p:nvPicPr>
          <p:cNvPr id="5" name="Content Placeholder 4" descr="Photo of April Dinwoodie">
            <a:extLst>
              <a:ext uri="{FF2B5EF4-FFF2-40B4-BE49-F238E27FC236}">
                <a16:creationId xmlns:a16="http://schemas.microsoft.com/office/drawing/2014/main" id="{FDB107F8-7853-4ACA-A7B9-4002E91ECFA1}"/>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9931" t="3895" r="7455" b="31490"/>
          <a:stretch/>
        </p:blipFill>
        <p:spPr bwMode="auto">
          <a:xfrm>
            <a:off x="2889322" y="2057748"/>
            <a:ext cx="3352655" cy="3939480"/>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F4797100-347D-45A0-8112-EBB67D344C4F}"/>
              </a:ext>
            </a:extLst>
          </p:cNvPr>
          <p:cNvSpPr>
            <a:spLocks noGrp="1"/>
          </p:cNvSpPr>
          <p:nvPr>
            <p:ph type="sldNum" sz="quarter" idx="4"/>
          </p:nvPr>
        </p:nvSpPr>
        <p:spPr/>
        <p:txBody>
          <a:bodyPr/>
          <a:lstStyle/>
          <a:p>
            <a:fld id="{773137DE-5778-4973-8EC8-21DEEF19827C}" type="slidenum">
              <a:rPr lang="en-US" smtClean="0"/>
              <a:pPr/>
              <a:t>33</a:t>
            </a:fld>
            <a:endParaRPr lang="en-US" dirty="0"/>
          </a:p>
        </p:txBody>
      </p:sp>
    </p:spTree>
    <p:extLst>
      <p:ext uri="{BB962C8B-B14F-4D97-AF65-F5344CB8AC3E}">
        <p14:creationId xmlns:p14="http://schemas.microsoft.com/office/powerpoint/2010/main" val="1280223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7E0ED-2859-4ECD-874B-61712012DB46}"/>
              </a:ext>
            </a:extLst>
          </p:cNvPr>
          <p:cNvSpPr>
            <a:spLocks noGrp="1"/>
          </p:cNvSpPr>
          <p:nvPr>
            <p:ph type="title"/>
          </p:nvPr>
        </p:nvSpPr>
        <p:spPr/>
        <p:txBody>
          <a:bodyPr/>
          <a:lstStyle/>
          <a:p>
            <a:r>
              <a:rPr lang="en-US" dirty="0"/>
              <a:t>Marcus schmidt</a:t>
            </a:r>
          </a:p>
        </p:txBody>
      </p:sp>
      <p:pic>
        <p:nvPicPr>
          <p:cNvPr id="5" name="Content Placeholder 4" descr="Photo pf Marcus Schmidt">
            <a:extLst>
              <a:ext uri="{FF2B5EF4-FFF2-40B4-BE49-F238E27FC236}">
                <a16:creationId xmlns:a16="http://schemas.microsoft.com/office/drawing/2014/main" id="{4A4DDB68-CABD-4133-81D1-C152D9C2D485}"/>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t="-1" b="21113"/>
          <a:stretch/>
        </p:blipFill>
        <p:spPr bwMode="auto">
          <a:xfrm>
            <a:off x="2699657" y="1987060"/>
            <a:ext cx="4267200" cy="4749740"/>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DFE2C325-7A5C-462E-B431-B0112B1A553F}"/>
              </a:ext>
            </a:extLst>
          </p:cNvPr>
          <p:cNvSpPr>
            <a:spLocks noGrp="1"/>
          </p:cNvSpPr>
          <p:nvPr>
            <p:ph type="sldNum" sz="quarter" idx="4"/>
          </p:nvPr>
        </p:nvSpPr>
        <p:spPr/>
        <p:txBody>
          <a:bodyPr/>
          <a:lstStyle/>
          <a:p>
            <a:fld id="{773137DE-5778-4973-8EC8-21DEEF19827C}" type="slidenum">
              <a:rPr lang="en-US" smtClean="0"/>
              <a:pPr/>
              <a:t>34</a:t>
            </a:fld>
            <a:endParaRPr lang="en-US" dirty="0"/>
          </a:p>
        </p:txBody>
      </p:sp>
    </p:spTree>
    <p:extLst>
      <p:ext uri="{BB962C8B-B14F-4D97-AF65-F5344CB8AC3E}">
        <p14:creationId xmlns:p14="http://schemas.microsoft.com/office/powerpoint/2010/main" val="1035782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641AA6-4D07-4982-8614-134EB80C5923}"/>
              </a:ext>
            </a:extLst>
          </p:cNvPr>
          <p:cNvSpPr>
            <a:spLocks noGrp="1"/>
          </p:cNvSpPr>
          <p:nvPr>
            <p:ph type="title"/>
          </p:nvPr>
        </p:nvSpPr>
        <p:spPr/>
        <p:txBody>
          <a:bodyPr/>
          <a:lstStyle/>
          <a:p>
            <a:r>
              <a:rPr lang="en-US" dirty="0"/>
              <a:t>Alexis Oberdorfer</a:t>
            </a:r>
          </a:p>
        </p:txBody>
      </p:sp>
      <p:pic>
        <p:nvPicPr>
          <p:cNvPr id="5" name="Content Placeholder 4" descr="Photo of Alexis Oberdorfer">
            <a:extLst>
              <a:ext uri="{FF2B5EF4-FFF2-40B4-BE49-F238E27FC236}">
                <a16:creationId xmlns:a16="http://schemas.microsoft.com/office/drawing/2014/main" id="{27D8DA61-076A-45A6-9C07-CCDEB988D093}"/>
              </a:ext>
            </a:extLst>
          </p:cNvPr>
          <p:cNvPicPr>
            <a:picLocks noGrp="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8460"/>
          <a:stretch/>
        </p:blipFill>
        <p:spPr bwMode="auto">
          <a:xfrm>
            <a:off x="2696514" y="2242458"/>
            <a:ext cx="3701143" cy="3838282"/>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E14A1E1E-C2D7-4C2D-B857-EC28A9207000}"/>
              </a:ext>
            </a:extLst>
          </p:cNvPr>
          <p:cNvSpPr>
            <a:spLocks noGrp="1"/>
          </p:cNvSpPr>
          <p:nvPr>
            <p:ph type="sldNum" sz="quarter" idx="4"/>
          </p:nvPr>
        </p:nvSpPr>
        <p:spPr/>
        <p:txBody>
          <a:bodyPr/>
          <a:lstStyle/>
          <a:p>
            <a:fld id="{773137DE-5778-4973-8EC8-21DEEF19827C}" type="slidenum">
              <a:rPr lang="en-US" smtClean="0"/>
              <a:pPr/>
              <a:t>35</a:t>
            </a:fld>
            <a:endParaRPr lang="en-US" dirty="0"/>
          </a:p>
        </p:txBody>
      </p:sp>
    </p:spTree>
    <p:extLst>
      <p:ext uri="{BB962C8B-B14F-4D97-AF65-F5344CB8AC3E}">
        <p14:creationId xmlns:p14="http://schemas.microsoft.com/office/powerpoint/2010/main" val="735511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5E6F2-EA65-47C1-9815-D2CDAF25C93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21" y="1169895"/>
            <a:ext cx="3741279" cy="4107752"/>
          </a:xfrm>
          <a:prstGeom prst="rect">
            <a:avLst/>
          </a:prstGeom>
        </p:spPr>
      </p:pic>
      <p:sp>
        <p:nvSpPr>
          <p:cNvPr id="8" name="Content Placeholder 7">
            <a:extLst>
              <a:ext uri="{FF2B5EF4-FFF2-40B4-BE49-F238E27FC236}">
                <a16:creationId xmlns:a16="http://schemas.microsoft.com/office/drawing/2014/main" id="{8BA93B64-109F-490E-B689-AFB6653F3A8A}"/>
              </a:ext>
            </a:extLst>
          </p:cNvPr>
          <p:cNvSpPr>
            <a:spLocks noGrp="1"/>
          </p:cNvSpPr>
          <p:nvPr>
            <p:ph sz="quarter" idx="10"/>
          </p:nvPr>
        </p:nvSpPr>
        <p:spPr>
          <a:xfrm>
            <a:off x="4872300" y="874059"/>
            <a:ext cx="3741279" cy="5109882"/>
          </a:xfrm>
        </p:spPr>
        <p:txBody>
          <a:bodyPr/>
          <a:lstStyle/>
          <a:p>
            <a:pPr marL="34288" indent="0">
              <a:buNone/>
            </a:pPr>
            <a:endParaRPr lang="en-US" dirty="0"/>
          </a:p>
          <a:p>
            <a:pPr marL="34288" indent="0">
              <a:buNone/>
            </a:pPr>
            <a:endParaRPr lang="en-US" dirty="0"/>
          </a:p>
          <a:p>
            <a:pPr marL="34288" indent="0">
              <a:buNone/>
            </a:pPr>
            <a:endParaRPr lang="en-US" dirty="0"/>
          </a:p>
          <a:p>
            <a:pPr marL="34288" indent="0">
              <a:buNone/>
            </a:pPr>
            <a:endParaRPr lang="en-US" dirty="0"/>
          </a:p>
          <a:p>
            <a:pPr marL="34288" indent="0">
              <a:buNone/>
            </a:pPr>
            <a:endParaRPr lang="en-US" dirty="0"/>
          </a:p>
          <a:p>
            <a:pPr marL="34288" indent="0">
              <a:buNone/>
            </a:pPr>
            <a:r>
              <a:rPr lang="en-US" sz="4000" b="1" dirty="0"/>
              <a:t>WHAT DID YOU HEAR?</a:t>
            </a:r>
          </a:p>
        </p:txBody>
      </p:sp>
      <p:sp>
        <p:nvSpPr>
          <p:cNvPr id="4" name="Slide Number Placeholder 3">
            <a:extLst>
              <a:ext uri="{FF2B5EF4-FFF2-40B4-BE49-F238E27FC236}">
                <a16:creationId xmlns:a16="http://schemas.microsoft.com/office/drawing/2014/main" id="{ED5DC5CE-31D5-482A-A697-7C5BD70C3524}"/>
              </a:ext>
            </a:extLst>
          </p:cNvPr>
          <p:cNvSpPr>
            <a:spLocks noGrp="1"/>
          </p:cNvSpPr>
          <p:nvPr>
            <p:ph type="title" idx="4294967295"/>
          </p:nvPr>
        </p:nvSpPr>
        <p:spPr>
          <a:xfrm>
            <a:off x="8743950" y="6456363"/>
            <a:ext cx="322263" cy="246062"/>
          </a:xfrm>
          <a:prstGeom prst="rect">
            <a:avLst/>
          </a:prstGeom>
          <a:noFill/>
          <a:ln w="19050">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73137DE-5778-4973-8EC8-21DEEF19827C}" type="slidenum">
              <a:rPr kumimoji="0" lang="en-US" sz="825" b="0" i="0" u="none" strike="noStrike" kern="1200" cap="none" spc="0" normalizeH="0" baseline="0" noProof="0" smtClean="0">
                <a:ln>
                  <a:noFill/>
                </a:ln>
                <a:solidFill>
                  <a:schemeClr val="bg1"/>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825" b="0" i="0" u="none" strike="noStrike" kern="1200" cap="none" spc="0" normalizeH="0" baseline="0" noProof="0" dirty="0">
              <a:ln>
                <a:noFill/>
              </a:ln>
              <a:solidFill>
                <a:schemeClr val="bg1"/>
              </a:solidFill>
              <a:effectLst/>
              <a:uLnTx/>
              <a:uFillTx/>
              <a:latin typeface="Arial"/>
              <a:ea typeface="+mn-ea"/>
              <a:cs typeface="Arial"/>
            </a:endParaRPr>
          </a:p>
        </p:txBody>
      </p:sp>
    </p:spTree>
    <p:extLst>
      <p:ext uri="{BB962C8B-B14F-4D97-AF65-F5344CB8AC3E}">
        <p14:creationId xmlns:p14="http://schemas.microsoft.com/office/powerpoint/2010/main" val="2788186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F0F183D-40D9-4285-9AF4-3BFABD2E739A}"/>
              </a:ext>
            </a:extLst>
          </p:cNvPr>
          <p:cNvSpPr>
            <a:spLocks noGrp="1"/>
          </p:cNvSpPr>
          <p:nvPr>
            <p:ph type="title"/>
          </p:nvPr>
        </p:nvSpPr>
        <p:spPr>
          <a:xfrm>
            <a:off x="821765" y="4124281"/>
            <a:ext cx="3137647" cy="2058161"/>
          </a:xfrm>
        </p:spPr>
        <p:txBody>
          <a:bodyPr/>
          <a:lstStyle/>
          <a:p>
            <a:r>
              <a:rPr lang="en-US" dirty="0"/>
              <a:t>Reflection/ relevance</a:t>
            </a:r>
          </a:p>
        </p:txBody>
      </p:sp>
      <p:pic>
        <p:nvPicPr>
          <p:cNvPr id="8" name="Picture 7" descr="Image of a light bulb">
            <a:extLst>
              <a:ext uri="{FF2B5EF4-FFF2-40B4-BE49-F238E27FC236}">
                <a16:creationId xmlns:a16="http://schemas.microsoft.com/office/drawing/2014/main" id="{3062A006-6D1C-4DD8-B50F-B52272FD52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0043" y="1072920"/>
            <a:ext cx="2441090" cy="3051362"/>
          </a:xfrm>
          <a:prstGeom prst="rect">
            <a:avLst/>
          </a:prstGeom>
        </p:spPr>
      </p:pic>
      <p:sp>
        <p:nvSpPr>
          <p:cNvPr id="5" name="Content Placeholder 4">
            <a:extLst>
              <a:ext uri="{FF2B5EF4-FFF2-40B4-BE49-F238E27FC236}">
                <a16:creationId xmlns:a16="http://schemas.microsoft.com/office/drawing/2014/main" id="{233706FC-224A-4A97-98B4-9D21F92D6B40}"/>
              </a:ext>
            </a:extLst>
          </p:cNvPr>
          <p:cNvSpPr>
            <a:spLocks noGrp="1"/>
          </p:cNvSpPr>
          <p:nvPr>
            <p:ph sz="quarter" idx="10"/>
          </p:nvPr>
        </p:nvSpPr>
        <p:spPr>
          <a:xfrm>
            <a:off x="4635795" y="457200"/>
            <a:ext cx="4430567" cy="5943599"/>
          </a:xfrm>
        </p:spPr>
        <p:txBody>
          <a:bodyPr anchor="ctr">
            <a:normAutofit/>
          </a:bodyPr>
          <a:lstStyle/>
          <a:p>
            <a:pPr marL="34288" indent="0">
              <a:buNone/>
            </a:pPr>
            <a:endParaRPr lang="en-US" sz="2400" b="1" dirty="0">
              <a:latin typeface="+mn-lt"/>
            </a:endParaRPr>
          </a:p>
          <a:p>
            <a:pPr marL="34288" indent="0" algn="ctr">
              <a:buNone/>
            </a:pPr>
            <a:r>
              <a:rPr lang="en-US" sz="2400" b="1" u="sng" dirty="0">
                <a:latin typeface="+mn-lt"/>
              </a:rPr>
              <a:t>Recommendations for Parents</a:t>
            </a:r>
          </a:p>
          <a:p>
            <a:pPr marL="34288" indent="0" algn="ctr">
              <a:buNone/>
            </a:pPr>
            <a:endParaRPr lang="en-US" sz="2400" b="1" u="sng" dirty="0">
              <a:latin typeface="+mn-lt"/>
            </a:endParaRPr>
          </a:p>
          <a:p>
            <a:pPr marL="491488" indent="-457200">
              <a:buFont typeface="+mj-lt"/>
              <a:buAutoNum type="arabicPeriod"/>
            </a:pPr>
            <a:r>
              <a:rPr lang="en-US" sz="2400" b="1" dirty="0">
                <a:latin typeface="+mn-lt"/>
              </a:rPr>
              <a:t>Circle the one that would be the easiest for you to do.</a:t>
            </a:r>
          </a:p>
          <a:p>
            <a:pPr marL="491488" indent="-457200">
              <a:buFont typeface="+mj-lt"/>
              <a:buAutoNum type="arabicPeriod"/>
            </a:pPr>
            <a:r>
              <a:rPr lang="en-US" sz="2400" b="1" dirty="0">
                <a:latin typeface="+mn-lt"/>
              </a:rPr>
              <a:t>Put an ‘X’ next to the hardest one for you.</a:t>
            </a:r>
          </a:p>
          <a:p>
            <a:pPr marL="491488" indent="-457200">
              <a:buFont typeface="+mj-lt"/>
              <a:buAutoNum type="arabicPeriod"/>
            </a:pPr>
            <a:r>
              <a:rPr lang="en-US" sz="2400" b="1" dirty="0">
                <a:latin typeface="+mn-lt"/>
              </a:rPr>
              <a:t>Think or write about why.</a:t>
            </a:r>
          </a:p>
          <a:p>
            <a:pPr>
              <a:buFont typeface="Wingdings" panose="05000000000000000000" pitchFamily="2" charset="2"/>
              <a:buChar char="§"/>
            </a:pPr>
            <a:endParaRPr lang="en-US" sz="2400" b="1" dirty="0">
              <a:latin typeface="+mn-lt"/>
            </a:endParaRPr>
          </a:p>
          <a:p>
            <a:pPr marL="34288" indent="0">
              <a:buNone/>
            </a:pPr>
            <a:r>
              <a:rPr lang="en-US" sz="2400" i="1" dirty="0">
                <a:latin typeface="+mn-lt"/>
              </a:rPr>
              <a:t>Answer these questions in your Participant Resource Manual.</a:t>
            </a:r>
          </a:p>
          <a:p>
            <a:pPr>
              <a:buFont typeface="Wingdings" panose="05000000000000000000" pitchFamily="2" charset="2"/>
              <a:buChar char="§"/>
            </a:pPr>
            <a:endParaRPr lang="en-US" sz="2400" b="1" dirty="0">
              <a:latin typeface="+mn-lt"/>
            </a:endParaRPr>
          </a:p>
        </p:txBody>
      </p:sp>
      <p:sp>
        <p:nvSpPr>
          <p:cNvPr id="2" name="Slide Number Placeholder 1">
            <a:extLst>
              <a:ext uri="{FF2B5EF4-FFF2-40B4-BE49-F238E27FC236}">
                <a16:creationId xmlns:a16="http://schemas.microsoft.com/office/drawing/2014/main" id="{26C89170-9CCE-48AF-BF34-61F3F0C0FD64}"/>
              </a:ext>
            </a:extLst>
          </p:cNvPr>
          <p:cNvSpPr>
            <a:spLocks noGrp="1"/>
          </p:cNvSpPr>
          <p:nvPr>
            <p:ph type="sldNum" sz="quarter" idx="4"/>
          </p:nvPr>
        </p:nvSpPr>
        <p:spPr/>
        <p:txBody>
          <a:bodyPr/>
          <a:lstStyle/>
          <a:p>
            <a:fld id="{773137DE-5778-4973-8EC8-21DEEF19827C}" type="slidenum">
              <a:rPr lang="en-US" smtClean="0"/>
              <a:pPr/>
              <a:t>37</a:t>
            </a:fld>
            <a:endParaRPr lang="en-US" dirty="0"/>
          </a:p>
        </p:txBody>
      </p:sp>
    </p:spTree>
    <p:extLst>
      <p:ext uri="{BB962C8B-B14F-4D97-AF65-F5344CB8AC3E}">
        <p14:creationId xmlns:p14="http://schemas.microsoft.com/office/powerpoint/2010/main" val="1722886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35DE4-1A7B-428E-B7BB-7647B49D6054}"/>
              </a:ext>
            </a:extLst>
          </p:cNvPr>
          <p:cNvSpPr>
            <a:spLocks noGrp="1"/>
          </p:cNvSpPr>
          <p:nvPr>
            <p:ph type="title"/>
          </p:nvPr>
        </p:nvSpPr>
        <p:spPr/>
        <p:txBody>
          <a:bodyPr/>
          <a:lstStyle/>
          <a:p>
            <a:r>
              <a:rPr lang="en-US" sz="2000" dirty="0">
                <a:solidFill>
                  <a:srgbClr val="902618"/>
                </a:solidFill>
              </a:rPr>
              <a:t>SECTION 6:</a:t>
            </a:r>
            <a:br>
              <a:rPr lang="en-US" dirty="0"/>
            </a:br>
            <a:r>
              <a:rPr lang="en-US" b="1" dirty="0"/>
              <a:t>WRAP-UP</a:t>
            </a:r>
            <a:endParaRPr lang="en-US" dirty="0"/>
          </a:p>
        </p:txBody>
      </p:sp>
      <p:sp>
        <p:nvSpPr>
          <p:cNvPr id="4" name="Slide Number Placeholder 3">
            <a:extLst>
              <a:ext uri="{FF2B5EF4-FFF2-40B4-BE49-F238E27FC236}">
                <a16:creationId xmlns:a16="http://schemas.microsoft.com/office/drawing/2014/main" id="{C233E0EF-6E15-429F-B29A-0DF63C74523D}"/>
              </a:ext>
            </a:extLst>
          </p:cNvPr>
          <p:cNvSpPr>
            <a:spLocks noGrp="1"/>
          </p:cNvSpPr>
          <p:nvPr>
            <p:ph type="sldNum" sz="quarter" idx="4"/>
          </p:nvPr>
        </p:nvSpPr>
        <p:spPr/>
        <p:txBody>
          <a:bodyPr/>
          <a:lstStyle/>
          <a:p>
            <a:fld id="{773137DE-5778-4973-8EC8-21DEEF19827C}" type="slidenum">
              <a:rPr lang="en-US" smtClean="0"/>
              <a:pPr/>
              <a:t>38</a:t>
            </a:fld>
            <a:endParaRPr lang="en-US" dirty="0"/>
          </a:p>
        </p:txBody>
      </p:sp>
    </p:spTree>
    <p:extLst>
      <p:ext uri="{BB962C8B-B14F-4D97-AF65-F5344CB8AC3E}">
        <p14:creationId xmlns:p14="http://schemas.microsoft.com/office/powerpoint/2010/main" val="1656885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8FB3B-3FB5-CF45-A2E4-4021F24F27EF}"/>
              </a:ext>
            </a:extLst>
          </p:cNvPr>
          <p:cNvSpPr>
            <a:spLocks noGrp="1"/>
          </p:cNvSpPr>
          <p:nvPr>
            <p:ph type="title"/>
          </p:nvPr>
        </p:nvSpPr>
        <p:spPr/>
        <p:txBody>
          <a:bodyPr/>
          <a:lstStyle/>
          <a:p>
            <a:r>
              <a:rPr lang="en-US" sz="2400" dirty="0"/>
              <a:t>Lifelong learning</a:t>
            </a:r>
          </a:p>
        </p:txBody>
      </p:sp>
      <p:sp>
        <p:nvSpPr>
          <p:cNvPr id="4" name="Slide Number Placeholder 3">
            <a:extLst>
              <a:ext uri="{FF2B5EF4-FFF2-40B4-BE49-F238E27FC236}">
                <a16:creationId xmlns:a16="http://schemas.microsoft.com/office/drawing/2014/main" id="{5C87BD12-4F2C-2142-9B80-70B422343104}"/>
              </a:ext>
            </a:extLst>
          </p:cNvPr>
          <p:cNvSpPr>
            <a:spLocks noGrp="1"/>
          </p:cNvSpPr>
          <p:nvPr>
            <p:ph type="sldNum" sz="quarter" idx="4"/>
          </p:nvPr>
        </p:nvSpPr>
        <p:spPr/>
        <p:txBody>
          <a:bodyPr/>
          <a:lstStyle/>
          <a:p>
            <a:fld id="{773137DE-5778-4973-8EC8-21DEEF19827C}" type="slidenum">
              <a:rPr lang="en-US" smtClean="0"/>
              <a:pPr/>
              <a:t>39</a:t>
            </a:fld>
            <a:endParaRPr lang="en-US" dirty="0"/>
          </a:p>
        </p:txBody>
      </p:sp>
      <p:pic>
        <p:nvPicPr>
          <p:cNvPr id="7" name="Picture 6" descr="drawing of a bridge">
            <a:extLst>
              <a:ext uri="{FF2B5EF4-FFF2-40B4-BE49-F238E27FC236}">
                <a16:creationId xmlns:a16="http://schemas.microsoft.com/office/drawing/2014/main" id="{58A44A47-8D7D-45B1-82E3-327EDE053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2761"/>
            <a:ext cx="9144000" cy="4007519"/>
          </a:xfrm>
          <a:prstGeom prst="rect">
            <a:avLst/>
          </a:prstGeom>
        </p:spPr>
      </p:pic>
    </p:spTree>
    <p:extLst>
      <p:ext uri="{BB962C8B-B14F-4D97-AF65-F5344CB8AC3E}">
        <p14:creationId xmlns:p14="http://schemas.microsoft.com/office/powerpoint/2010/main" val="366934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771BD2-0C8F-EE4E-8E01-205D5A8F70CB}"/>
              </a:ext>
            </a:extLst>
          </p:cNvPr>
          <p:cNvSpPr>
            <a:spLocks noGrp="1"/>
          </p:cNvSpPr>
          <p:nvPr>
            <p:ph type="title"/>
          </p:nvPr>
        </p:nvSpPr>
        <p:spPr/>
        <p:txBody>
          <a:bodyPr/>
          <a:lstStyle/>
          <a:p>
            <a:r>
              <a:rPr lang="en-US" dirty="0"/>
              <a:t>Theme and competencies</a:t>
            </a:r>
          </a:p>
        </p:txBody>
      </p:sp>
      <p:sp>
        <p:nvSpPr>
          <p:cNvPr id="5" name="Content Placeholder 4">
            <a:extLst>
              <a:ext uri="{FF2B5EF4-FFF2-40B4-BE49-F238E27FC236}">
                <a16:creationId xmlns:a16="http://schemas.microsoft.com/office/drawing/2014/main" id="{9C90930B-07BC-A947-AE6B-90738DF1C4EA}"/>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A846AFFE-CA84-7141-A9A0-D42F105299FB}"/>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a:t>
            </a:fld>
            <a:endParaRPr lang="en-US" dirty="0"/>
          </a:p>
        </p:txBody>
      </p:sp>
    </p:spTree>
    <p:extLst>
      <p:ext uri="{BB962C8B-B14F-4D97-AF65-F5344CB8AC3E}">
        <p14:creationId xmlns:p14="http://schemas.microsoft.com/office/powerpoint/2010/main" val="3186500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Closing Quote</a:t>
            </a:r>
          </a:p>
        </p:txBody>
      </p:sp>
      <p:pic>
        <p:nvPicPr>
          <p:cNvPr id="6" name="Picture 5" descr="At the end of the day the most overwhelming key to a child's success is the positive involvement of parents. Jane D. Hull">
            <a:extLst>
              <a:ext uri="{FF2B5EF4-FFF2-40B4-BE49-F238E27FC236}">
                <a16:creationId xmlns:a16="http://schemas.microsoft.com/office/drawing/2014/main" id="{FF5BED03-5F18-6448-AD8F-566B0C7D0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2276"/>
            <a:ext cx="9143999" cy="7060276"/>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40</a:t>
            </a:fld>
            <a:endParaRPr lang="en-US" dirty="0"/>
          </a:p>
        </p:txBody>
      </p:sp>
    </p:spTree>
    <p:extLst>
      <p:ext uri="{BB962C8B-B14F-4D97-AF65-F5344CB8AC3E}">
        <p14:creationId xmlns:p14="http://schemas.microsoft.com/office/powerpoint/2010/main" val="2997146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C34D7A-2AFF-524E-90CA-007CD3D84147}"/>
              </a:ext>
            </a:extLst>
          </p:cNvPr>
          <p:cNvSpPr>
            <a:spLocks noGrp="1"/>
          </p:cNvSpPr>
          <p:nvPr>
            <p:ph type="title"/>
          </p:nvPr>
        </p:nvSpPr>
        <p:spPr/>
        <p:txBody>
          <a:bodyPr/>
          <a:lstStyle/>
          <a:p>
            <a:r>
              <a:rPr lang="en-US" dirty="0"/>
              <a:t>For more information, visit:</a:t>
            </a:r>
          </a:p>
        </p:txBody>
      </p:sp>
      <p:sp>
        <p:nvSpPr>
          <p:cNvPr id="2" name="Slide Number Placeholder 1">
            <a:extLst>
              <a:ext uri="{FF2B5EF4-FFF2-40B4-BE49-F238E27FC236}">
                <a16:creationId xmlns:a16="http://schemas.microsoft.com/office/drawing/2014/main" id="{B556948E-81E4-954A-B628-DAFD5F30CB56}"/>
              </a:ext>
            </a:extLst>
          </p:cNvPr>
          <p:cNvSpPr>
            <a:spLocks noGrp="1"/>
          </p:cNvSpPr>
          <p:nvPr>
            <p:ph type="sldNum" sz="quarter" idx="4294967295"/>
          </p:nvPr>
        </p:nvSpPr>
        <p:spPr>
          <a:xfrm>
            <a:off x="8746391" y="6456363"/>
            <a:ext cx="322262" cy="246062"/>
          </a:xfrm>
        </p:spPr>
        <p:txBody>
          <a:bodyPr/>
          <a:lstStyle/>
          <a:p>
            <a:fld id="{773137DE-5778-4973-8EC8-21DEEF19827C}" type="slidenum">
              <a:rPr lang="en-US" smtClean="0"/>
              <a:pPr/>
              <a:t>41</a:t>
            </a:fld>
            <a:endParaRPr lang="en-US" dirty="0"/>
          </a:p>
        </p:txBody>
      </p:sp>
    </p:spTree>
    <p:extLst>
      <p:ext uri="{BB962C8B-B14F-4D97-AF65-F5344CB8AC3E}">
        <p14:creationId xmlns:p14="http://schemas.microsoft.com/office/powerpoint/2010/main" val="1996467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F2EA2F-016C-C744-8A5E-4D9217FCB8AE}"/>
              </a:ext>
            </a:extLst>
          </p:cNvPr>
          <p:cNvSpPr>
            <a:spLocks noGrp="1"/>
          </p:cNvSpPr>
          <p:nvPr>
            <p:ph type="title" idx="4294967295"/>
          </p:nvPr>
        </p:nvSpPr>
        <p:spPr>
          <a:xfrm>
            <a:off x="736600" y="2959437"/>
            <a:ext cx="767080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This curriculum was funded by the Children’s Bureau, Administration on Children, Youth, and Families, Administration for Children and Families, US Department of Health &amp; Human Services, under grant #90CO1132. The contents of this curriculum are solely the responsibility of the authors and do not necessarily represent the official views of the Children’s Bureau.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Children's Bureau logo">
            <a:extLst>
              <a:ext uri="{FF2B5EF4-FFF2-40B4-BE49-F238E27FC236}">
                <a16:creationId xmlns:a16="http://schemas.microsoft.com/office/drawing/2014/main" id="{E1B9ABE4-5640-6048-AFC0-DD5714F9D5FE}"/>
              </a:ext>
            </a:extLst>
          </p:cNvPr>
          <p:cNvPicPr>
            <a:picLocks noChangeAspect="1"/>
          </p:cNvPicPr>
          <p:nvPr/>
        </p:nvPicPr>
        <p:blipFill>
          <a:blip r:embed="rId3"/>
          <a:stretch>
            <a:fillRect/>
          </a:stretch>
        </p:blipFill>
        <p:spPr>
          <a:xfrm>
            <a:off x="3556494" y="4704521"/>
            <a:ext cx="2031011" cy="499147"/>
          </a:xfrm>
          <a:prstGeom prst="rect">
            <a:avLst/>
          </a:prstGeom>
        </p:spPr>
      </p:pic>
      <p:sp>
        <p:nvSpPr>
          <p:cNvPr id="2" name="Slide Number Placeholder 1">
            <a:extLst>
              <a:ext uri="{FF2B5EF4-FFF2-40B4-BE49-F238E27FC236}">
                <a16:creationId xmlns:a16="http://schemas.microsoft.com/office/drawing/2014/main" id="{0EB19414-7594-F143-A600-5D83EA76EA72}"/>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42</a:t>
            </a:fld>
            <a:endParaRPr lang="en-US" dirty="0"/>
          </a:p>
        </p:txBody>
      </p:sp>
    </p:spTree>
    <p:extLst>
      <p:ext uri="{BB962C8B-B14F-4D97-AF65-F5344CB8AC3E}">
        <p14:creationId xmlns:p14="http://schemas.microsoft.com/office/powerpoint/2010/main" val="2760614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8C085-9E27-4CE0-89CC-6F308F7DF5AF}"/>
              </a:ext>
            </a:extLst>
          </p:cNvPr>
          <p:cNvSpPr>
            <a:spLocks noGrp="1"/>
          </p:cNvSpPr>
          <p:nvPr>
            <p:ph type="title"/>
          </p:nvPr>
        </p:nvSpPr>
        <p:spPr/>
        <p:txBody>
          <a:bodyPr/>
          <a:lstStyle/>
          <a:p>
            <a:r>
              <a:rPr lang="en-US" dirty="0"/>
              <a:t>Suggested agenda</a:t>
            </a:r>
          </a:p>
        </p:txBody>
      </p:sp>
      <p:sp>
        <p:nvSpPr>
          <p:cNvPr id="6" name="Content Placeholder 5">
            <a:extLst>
              <a:ext uri="{FF2B5EF4-FFF2-40B4-BE49-F238E27FC236}">
                <a16:creationId xmlns:a16="http://schemas.microsoft.com/office/drawing/2014/main" id="{8CF98CA5-B323-504A-A3E0-D338BAC8D6D3}"/>
              </a:ext>
            </a:extLst>
          </p:cNvPr>
          <p:cNvSpPr>
            <a:spLocks noGrp="1"/>
          </p:cNvSpPr>
          <p:nvPr>
            <p:ph idx="1"/>
          </p:nvPr>
        </p:nvSpPr>
        <p:spPr/>
        <p:txBody>
          <a:bodyPr/>
          <a:lstStyle/>
          <a:p>
            <a:r>
              <a:rPr lang="en-US" dirty="0"/>
              <a:t>See Notes view</a:t>
            </a:r>
          </a:p>
          <a:p>
            <a:endParaRPr lang="en-US" dirty="0"/>
          </a:p>
        </p:txBody>
      </p:sp>
      <p:sp>
        <p:nvSpPr>
          <p:cNvPr id="4" name="Slide Number Placeholder 3">
            <a:extLst>
              <a:ext uri="{FF2B5EF4-FFF2-40B4-BE49-F238E27FC236}">
                <a16:creationId xmlns:a16="http://schemas.microsoft.com/office/drawing/2014/main" id="{41995B79-2BD9-412E-88F2-5BC9A51B5AB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5</a:t>
            </a:fld>
            <a:endParaRPr lang="en-US" dirty="0"/>
          </a:p>
        </p:txBody>
      </p:sp>
    </p:spTree>
    <p:extLst>
      <p:ext uri="{BB962C8B-B14F-4D97-AF65-F5344CB8AC3E}">
        <p14:creationId xmlns:p14="http://schemas.microsoft.com/office/powerpoint/2010/main" val="127342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36B5F6-CFB8-0947-9379-2E01797E83AB}"/>
              </a:ext>
            </a:extLst>
          </p:cNvPr>
          <p:cNvSpPr>
            <a:spLocks noGrp="1"/>
          </p:cNvSpPr>
          <p:nvPr>
            <p:ph type="title" idx="4294967295"/>
          </p:nvPr>
        </p:nvSpPr>
        <p:spPr>
          <a:xfrm>
            <a:off x="279133" y="416110"/>
            <a:ext cx="8566484" cy="944339"/>
          </a:xfrm>
        </p:spPr>
        <p:txBody>
          <a:bodyPr/>
          <a:lstStyle/>
          <a:p>
            <a:r>
              <a:rPr lang="en-US" sz="1800" dirty="0">
                <a:solidFill>
                  <a:srgbClr val="183250"/>
                </a:solidFill>
              </a:rPr>
              <a:t>Welcome to the national training and Development Curriculum for foster and adoptive parents</a:t>
            </a:r>
            <a:br>
              <a:rPr lang="en-US" sz="1800" dirty="0">
                <a:solidFill>
                  <a:srgbClr val="183250"/>
                </a:solidFill>
              </a:rPr>
            </a:br>
            <a:endParaRPr lang="en-US" sz="1800" dirty="0">
              <a:solidFill>
                <a:srgbClr val="183250"/>
              </a:solidFill>
            </a:endParaRPr>
          </a:p>
        </p:txBody>
      </p:sp>
      <p:pic>
        <p:nvPicPr>
          <p:cNvPr id="2050" name="94DCEF7D-C9F2-406C-AEDA-71BA94ED53A0" descr="The NTDC Color Wheel of Emotions graphic showing the following -&#10;Yellow - Light, energetic, happy&#10;Green - Hopeful, Inspired&#10;Blue - Worried, Nervous, Preoccupied&#10;Purple - Curious, Eager to Learn&#10;Pink - Relaxed, Satisfied&#10;Gray - Tired, Overstretched&#10;White - Sad&#10;Red - Angry, About to Blow, Totally Stressed Out&#10;Orange - Annoyed, Frustrated, Irritated">
            <a:extLst>
              <a:ext uri="{FF2B5EF4-FFF2-40B4-BE49-F238E27FC236}">
                <a16:creationId xmlns:a16="http://schemas.microsoft.com/office/drawing/2014/main" id="{DA0CF5A1-3C24-444C-A5B4-026B753928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0536" y="1275779"/>
            <a:ext cx="7030122" cy="510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CCFF54E-B8E5-CD4D-B3BD-7297B9519D41}"/>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6</a:t>
            </a:fld>
            <a:endParaRPr lang="en-US" dirty="0"/>
          </a:p>
        </p:txBody>
      </p:sp>
    </p:spTree>
    <p:extLst>
      <p:ext uri="{BB962C8B-B14F-4D97-AF65-F5344CB8AC3E}">
        <p14:creationId xmlns:p14="http://schemas.microsoft.com/office/powerpoint/2010/main" val="383071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D27F35-0D63-F143-84B2-CE58B67FB541}"/>
              </a:ext>
            </a:extLst>
          </p:cNvPr>
          <p:cNvSpPr>
            <a:spLocks noGrp="1"/>
          </p:cNvSpPr>
          <p:nvPr>
            <p:ph type="title"/>
          </p:nvPr>
        </p:nvSpPr>
        <p:spPr>
          <a:xfrm>
            <a:off x="1299917" y="2878052"/>
            <a:ext cx="6731456" cy="1220223"/>
          </a:xfrm>
        </p:spPr>
        <p:txBody>
          <a:bodyPr anchor="b"/>
          <a:lstStyle/>
          <a:p>
            <a:r>
              <a:rPr lang="en-US" sz="2800" dirty="0">
                <a:latin typeface="Arial Rounded MT Bold" panose="020F0704030504030204" pitchFamily="34" charset="77"/>
              </a:rPr>
              <a:t>PARENTING IN RACIALLY AND CULTURALLY DIVERSE FAMILIES</a:t>
            </a:r>
            <a:endParaRPr lang="en-US" dirty="0"/>
          </a:p>
        </p:txBody>
      </p:sp>
      <p:sp>
        <p:nvSpPr>
          <p:cNvPr id="2" name="Subtitle 1">
            <a:extLst>
              <a:ext uri="{FF2B5EF4-FFF2-40B4-BE49-F238E27FC236}">
                <a16:creationId xmlns:a16="http://schemas.microsoft.com/office/drawing/2014/main" id="{F1404ADE-E82C-3047-BF88-2F63F07ACF9F}"/>
              </a:ext>
            </a:extLst>
          </p:cNvPr>
          <p:cNvSpPr>
            <a:spLocks noGrp="1"/>
          </p:cNvSpPr>
          <p:nvPr>
            <p:ph type="subTitle" idx="1"/>
          </p:nvPr>
        </p:nvSpPr>
        <p:spPr>
          <a:xfrm>
            <a:off x="1421411" y="4232743"/>
            <a:ext cx="4143828" cy="598460"/>
          </a:xfrm>
        </p:spPr>
        <p:txBody>
          <a:bodyPr/>
          <a:lstStyle/>
          <a:p>
            <a:r>
              <a:rPr lang="en-US" dirty="0"/>
              <a:t>Modified January 2022</a:t>
            </a:r>
          </a:p>
        </p:txBody>
      </p:sp>
      <p:sp>
        <p:nvSpPr>
          <p:cNvPr id="4" name="Slide Number Placeholder 3">
            <a:extLst>
              <a:ext uri="{FF2B5EF4-FFF2-40B4-BE49-F238E27FC236}">
                <a16:creationId xmlns:a16="http://schemas.microsoft.com/office/drawing/2014/main" id="{39D6589E-F2E3-9A4C-9CB7-8EF53D6144CC}"/>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7</a:t>
            </a:fld>
            <a:endParaRPr lang="en-US" dirty="0"/>
          </a:p>
        </p:txBody>
      </p:sp>
    </p:spTree>
    <p:extLst>
      <p:ext uri="{BB962C8B-B14F-4D97-AF65-F5344CB8AC3E}">
        <p14:creationId xmlns:p14="http://schemas.microsoft.com/office/powerpoint/2010/main" val="1166768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0038-C600-1E4B-963C-17E3E3253526}"/>
              </a:ext>
            </a:extLst>
          </p:cNvPr>
          <p:cNvSpPr>
            <a:spLocks noGrp="1"/>
          </p:cNvSpPr>
          <p:nvPr>
            <p:ph type="title" idx="4294967295"/>
          </p:nvPr>
        </p:nvSpPr>
        <p:spPr>
          <a:xfrm>
            <a:off x="0" y="550863"/>
            <a:ext cx="7721600" cy="1054100"/>
          </a:xfrm>
        </p:spPr>
        <p:txBody>
          <a:bodyPr/>
          <a:lstStyle/>
          <a:p>
            <a:r>
              <a:rPr lang="en-US" dirty="0"/>
              <a:t>Place holder for slide with opening Quote</a:t>
            </a:r>
          </a:p>
        </p:txBody>
      </p:sp>
      <p:pic>
        <p:nvPicPr>
          <p:cNvPr id="5" name="Picture 4" descr="Developing capacity to support children and families">
            <a:extLst>
              <a:ext uri="{FF2B5EF4-FFF2-40B4-BE49-F238E27FC236}">
                <a16:creationId xmlns:a16="http://schemas.microsoft.com/office/drawing/2014/main" id="{DCE2E480-601C-6D43-A02A-3EDD5EBAF6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7" t="2357" r="2357" b="-2357"/>
          <a:stretch/>
        </p:blipFill>
        <p:spPr>
          <a:xfrm>
            <a:off x="-1" y="765838"/>
            <a:ext cx="9144001" cy="5541299"/>
          </a:xfrm>
          <a:prstGeom prst="rect">
            <a:avLst/>
          </a:prstGeom>
        </p:spPr>
      </p:pic>
      <p:sp>
        <p:nvSpPr>
          <p:cNvPr id="2" name="Slide Number Placeholder 1">
            <a:extLst>
              <a:ext uri="{FF2B5EF4-FFF2-40B4-BE49-F238E27FC236}">
                <a16:creationId xmlns:a16="http://schemas.microsoft.com/office/drawing/2014/main" id="{622B21D7-CE69-E449-956C-BB065BCDD3F6}"/>
              </a:ext>
            </a:extLst>
          </p:cNvPr>
          <p:cNvSpPr>
            <a:spLocks noGrp="1"/>
          </p:cNvSpPr>
          <p:nvPr>
            <p:ph type="sldNum" sz="quarter" idx="4"/>
          </p:nvPr>
        </p:nvSpPr>
        <p:spPr>
          <a:xfrm>
            <a:off x="8744552" y="6457057"/>
            <a:ext cx="321810" cy="245659"/>
          </a:xfrm>
        </p:spPr>
        <p:txBody>
          <a:bodyPr/>
          <a:lstStyle/>
          <a:p>
            <a:fld id="{773137DE-5778-4973-8EC8-21DEEF19827C}" type="slidenum">
              <a:rPr lang="en-US" smtClean="0"/>
              <a:pPr/>
              <a:t>8</a:t>
            </a:fld>
            <a:endParaRPr lang="en-US" dirty="0"/>
          </a:p>
        </p:txBody>
      </p:sp>
    </p:spTree>
    <p:extLst>
      <p:ext uri="{BB962C8B-B14F-4D97-AF65-F5344CB8AC3E}">
        <p14:creationId xmlns:p14="http://schemas.microsoft.com/office/powerpoint/2010/main" val="46601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0941F0-8DBC-6B40-8D8E-D4994FFE9A82}"/>
              </a:ext>
            </a:extLst>
          </p:cNvPr>
          <p:cNvSpPr txBox="1">
            <a:spLocks noGrp="1"/>
          </p:cNvSpPr>
          <p:nvPr>
            <p:ph type="title" idx="4294967295"/>
          </p:nvPr>
        </p:nvSpPr>
        <p:spPr>
          <a:xfrm>
            <a:off x="1299917" y="3429000"/>
            <a:ext cx="7276924" cy="19532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766" rtl="0" eaLnBrk="1" latinLnBrk="0" hangingPunct="1">
              <a:spcBef>
                <a:spcPct val="0"/>
              </a:spcBef>
              <a:buNone/>
              <a:defRPr sz="3150" kern="1200" cap="none" spc="113" baseline="0">
                <a:ln>
                  <a:noFill/>
                </a:ln>
                <a:solidFill>
                  <a:srgbClr val="183250"/>
                </a:solidFill>
                <a:effectLst/>
                <a:latin typeface="Arial Rounded MT Bold"/>
                <a:ea typeface="+mj-ea"/>
                <a:cs typeface="Arial Rounded MT Bold"/>
              </a:defRPr>
            </a:lvl1pPr>
          </a:lstStyle>
          <a:p>
            <a:pPr marL="0" marR="0" lvl="0" indent="0" algn="l" defTabSz="68576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113" normalizeH="0" baseline="0" noProof="0" dirty="0">
                <a:ln>
                  <a:noFill/>
                </a:ln>
                <a:solidFill>
                  <a:srgbClr val="902618"/>
                </a:solidFill>
                <a:effectLst/>
                <a:uLnTx/>
                <a:uFillTx/>
                <a:latin typeface="Arial Rounded MT Bold"/>
                <a:ea typeface="+mj-ea"/>
                <a:cs typeface="Arial Rounded MT Bold"/>
              </a:rPr>
              <a:t>SECTION 1: </a:t>
            </a:r>
            <a:b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br>
            <a:r>
              <a:rPr kumimoji="0" lang="en-US" sz="3150" b="1" i="0" u="none" strike="noStrike" kern="1200" cap="none" spc="113" normalizeH="0" baseline="0" noProof="0" dirty="0">
                <a:ln>
                  <a:noFill/>
                </a:ln>
                <a:solidFill>
                  <a:srgbClr val="183250"/>
                </a:solidFill>
                <a:effectLst/>
                <a:uLnTx/>
                <a:uFillTx/>
                <a:latin typeface="Arial Rounded MT Bold"/>
                <a:ea typeface="+mj-ea"/>
                <a:cs typeface="Arial Rounded MT Bold"/>
              </a:rPr>
              <a:t>INTRODUCTION: PARENTING IN RACIALLY AND CULTURALLY DIVERSE FAMILIES</a:t>
            </a:r>
            <a:endParaRPr kumimoji="0" lang="en-US" sz="3150" b="0" i="0" u="none" strike="noStrike" kern="1200" cap="none" spc="113" normalizeH="0" baseline="0" noProof="0" dirty="0">
              <a:ln>
                <a:noFill/>
              </a:ln>
              <a:solidFill>
                <a:srgbClr val="183250"/>
              </a:solidFill>
              <a:effectLst/>
              <a:uLnTx/>
              <a:uFillTx/>
              <a:latin typeface="Arial Rounded MT Bold"/>
              <a:ea typeface="+mj-ea"/>
              <a:cs typeface="Arial Rounded MT Bold"/>
            </a:endParaRPr>
          </a:p>
        </p:txBody>
      </p:sp>
      <p:sp>
        <p:nvSpPr>
          <p:cNvPr id="4" name="Slide Number Placeholder 3"/>
          <p:cNvSpPr>
            <a:spLocks noGrp="1"/>
          </p:cNvSpPr>
          <p:nvPr>
            <p:ph type="sldNum" sz="quarter" idx="4"/>
          </p:nvPr>
        </p:nvSpPr>
        <p:spPr>
          <a:xfrm>
            <a:off x="8744552" y="6457057"/>
            <a:ext cx="321810" cy="245659"/>
          </a:xfrm>
        </p:spPr>
        <p:txBody>
          <a:bodyPr/>
          <a:lstStyle/>
          <a:p>
            <a:fld id="{773137DE-5778-4973-8EC8-21DEEF19827C}" type="slidenum">
              <a:rPr lang="en-US" smtClean="0"/>
              <a:pPr/>
              <a:t>9</a:t>
            </a:fld>
            <a:endParaRPr lang="en-US" dirty="0"/>
          </a:p>
        </p:txBody>
      </p:sp>
    </p:spTree>
    <p:extLst>
      <p:ext uri="{BB962C8B-B14F-4D97-AF65-F5344CB8AC3E}">
        <p14:creationId xmlns:p14="http://schemas.microsoft.com/office/powerpoint/2010/main" val="1047787511"/>
      </p:ext>
    </p:extLst>
  </p:cSld>
  <p:clrMapOvr>
    <a:masterClrMapping/>
  </p:clrMapOvr>
</p:sld>
</file>

<file path=ppt/theme/theme1.xml><?xml version="1.0" encoding="utf-8"?>
<a:theme xmlns:a="http://schemas.openxmlformats.org/drawingml/2006/main" name="3_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Rounded MT Bold"/>
        <a:ea typeface=""/>
        <a:cs typeface=""/>
      </a:majorFont>
      <a:minorFont>
        <a:latin typeface="Arial"/>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1CFF349CAEDA47BC076C5D22AEA8AE" ma:contentTypeVersion="12" ma:contentTypeDescription="Create a new document." ma:contentTypeScope="" ma:versionID="846a36484f52a6d89b17436c60ae95fa">
  <xsd:schema xmlns:xsd="http://www.w3.org/2001/XMLSchema" xmlns:xs="http://www.w3.org/2001/XMLSchema" xmlns:p="http://schemas.microsoft.com/office/2006/metadata/properties" xmlns:ns3="005ccff9-316e-4604-aacd-754350224b7f" xmlns:ns4="240732e8-8170-4c5d-bb1e-45c383cbb5ba" targetNamespace="http://schemas.microsoft.com/office/2006/metadata/properties" ma:root="true" ma:fieldsID="091e38ce75032a95b54698846b64cb14" ns3:_="" ns4:_="">
    <xsd:import namespace="005ccff9-316e-4604-aacd-754350224b7f"/>
    <xsd:import namespace="240732e8-8170-4c5d-bb1e-45c383cbb5b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5ccff9-316e-4604-aacd-754350224b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0732e8-8170-4c5d-bb1e-45c383cbb5b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906431-CFC9-4366-96F7-1BEF15E8AB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5ccff9-316e-4604-aacd-754350224b7f"/>
    <ds:schemaRef ds:uri="240732e8-8170-4c5d-bb1e-45c383cbb5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0328CA-BA87-4FB3-9A7B-12A16F550C8F}">
  <ds:schemaRefs>
    <ds:schemaRef ds:uri="http://purl.org/dc/terms/"/>
    <ds:schemaRef ds:uri="http://schemas.microsoft.com/office/2006/documentManagement/types"/>
    <ds:schemaRef ds:uri="240732e8-8170-4c5d-bb1e-45c383cbb5ba"/>
    <ds:schemaRef ds:uri="http://purl.org/dc/elements/1.1/"/>
    <ds:schemaRef ds:uri="http://schemas.microsoft.com/office/2006/metadata/properties"/>
    <ds:schemaRef ds:uri="http://schemas.microsoft.com/office/infopath/2007/PartnerControls"/>
    <ds:schemaRef ds:uri="005ccff9-316e-4604-aacd-754350224b7f"/>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F99B3F4-044B-4055-86B2-959B335113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7585</TotalTime>
  <Words>13252</Words>
  <Application>Microsoft Office PowerPoint</Application>
  <PresentationFormat>On-screen Show (4:3)</PresentationFormat>
  <Paragraphs>886</Paragraphs>
  <Slides>42</Slides>
  <Notes>42</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 Rounded MT Bold</vt:lpstr>
      <vt:lpstr>Calibri</vt:lpstr>
      <vt:lpstr>Palatino Linotype</vt:lpstr>
      <vt:lpstr>Symbol</vt:lpstr>
      <vt:lpstr>Wingdings</vt:lpstr>
      <vt:lpstr>Wingdings 2</vt:lpstr>
      <vt:lpstr>3_Grid</vt:lpstr>
      <vt:lpstr>PARENTING IN RACIALLY AND CULTURALLY DIVERSE FAMILIES</vt:lpstr>
      <vt:lpstr>To prepare for the class</vt:lpstr>
      <vt:lpstr>MATERIALS AND HANDOUTS</vt:lpstr>
      <vt:lpstr>Theme and competencies</vt:lpstr>
      <vt:lpstr>Suggested agenda</vt:lpstr>
      <vt:lpstr>Welcome to the national training and Development Curriculum for foster and adoptive parents </vt:lpstr>
      <vt:lpstr>PARENTING IN RACIALLY AND CULTURALLY DIVERSE FAMILIES</vt:lpstr>
      <vt:lpstr>Place holder for slide with opening Quote</vt:lpstr>
      <vt:lpstr>SECTION 1:  INTRODUCTION: PARENTING IN RACIALLY AND CULTURALLY DIVERSE FAMILIES</vt:lpstr>
      <vt:lpstr>Characteristics of successful foster and adoptive parents</vt:lpstr>
      <vt:lpstr> Characteristics for Parenting in Racially and Culturally Diverse Families, 1 of 2 </vt:lpstr>
      <vt:lpstr> Characteristics for Parenting in Racially and Culturally Diverse Families, 2 of 2 </vt:lpstr>
      <vt:lpstr>Guess WHO?</vt:lpstr>
      <vt:lpstr>SECTION 2:  BECOMING A RACIALLY AND CULTURALLY DIVERSE FAMILY</vt:lpstr>
      <vt:lpstr>Terms we use</vt:lpstr>
      <vt:lpstr>Being 12</vt:lpstr>
      <vt:lpstr> opportunities  in parent-child Conversations </vt:lpstr>
      <vt:lpstr>White Privilege in Foster Care and Adoption</vt:lpstr>
      <vt:lpstr>More than meets the eye: intersecting identities</vt:lpstr>
      <vt:lpstr>SECTION 3:  PROMOTING POSITIVE RACIAL AND CULTURAL IDENTITY</vt:lpstr>
      <vt:lpstr>Challenges to Identity, 1 of 2</vt:lpstr>
      <vt:lpstr>The importance of combatting internalized racism</vt:lpstr>
      <vt:lpstr>Challenges to Identity, 2 of 2</vt:lpstr>
      <vt:lpstr>The best defense is a good offense </vt:lpstr>
      <vt:lpstr>The Importance of Attention to Race and Racism</vt:lpstr>
      <vt:lpstr>Combatting racism: The job of parents</vt:lpstr>
      <vt:lpstr>SECTION 4: STRENGTH IN DIVERSITY</vt:lpstr>
      <vt:lpstr>How Diverse is Your World?</vt:lpstr>
      <vt:lpstr>Let’s choose the Beads we’ll use</vt:lpstr>
      <vt:lpstr>How Diverse is Your World, continued</vt:lpstr>
      <vt:lpstr>SECTION 5: EFFECTIVE PARENTING CHOICES IN RACIALLY AND CULTURALLY DIVERSE FAMILIES</vt:lpstr>
      <vt:lpstr>Let’s listen to the experts</vt:lpstr>
      <vt:lpstr>April Dinwoodie</vt:lpstr>
      <vt:lpstr>Marcus schmidt</vt:lpstr>
      <vt:lpstr>Alexis Oberdorfer</vt:lpstr>
      <vt:lpstr>36</vt:lpstr>
      <vt:lpstr>Reflection/ relevance</vt:lpstr>
      <vt:lpstr>SECTION 6: WRAP-UP</vt:lpstr>
      <vt:lpstr>Lifelong learning</vt:lpstr>
      <vt:lpstr>Place holder for slide with Closing Quote</vt:lpstr>
      <vt:lpstr>For more information, visit:</vt:lpstr>
      <vt:lpstr>.  This curriculum was funded by the Children’s Bureau, Administration on Children, Youth, and Families, Administration for Children and Families, US Department of Health &amp; Human Services, under grant #90CO1132. The contents of this curriculum are solely the responsibility of the authors and do not necessarily represent the official views of the Children’s Bureau.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PARENTING IN RACIALLY AND CULTURALLY DIVERSE FAMILIES</dc:title>
  <dc:creator>National Training and Development Curriculum</dc:creator>
  <cp:lastModifiedBy>Chris Cotterman</cp:lastModifiedBy>
  <cp:revision>444</cp:revision>
  <cp:lastPrinted>2022-03-29T20:38:08Z</cp:lastPrinted>
  <dcterms:modified xsi:type="dcterms:W3CDTF">2022-04-11T18:43:05Z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0x010100151CFF349CAEDA47BC076C5D22AEA8AE</vt:lpwstr>
  </property>
</Properties>
</file>