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6"/>
  </p:notesMasterIdLst>
  <p:handoutMasterIdLst>
    <p:handoutMasterId r:id="rId47"/>
  </p:handoutMasterIdLst>
  <p:sldIdLst>
    <p:sldId id="378" r:id="rId5"/>
    <p:sldId id="474" r:id="rId6"/>
    <p:sldId id="401" r:id="rId7"/>
    <p:sldId id="391" r:id="rId8"/>
    <p:sldId id="392" r:id="rId9"/>
    <p:sldId id="562" r:id="rId10"/>
    <p:sldId id="400" r:id="rId11"/>
    <p:sldId id="380" r:id="rId12"/>
    <p:sldId id="547" r:id="rId13"/>
    <p:sldId id="256" r:id="rId14"/>
    <p:sldId id="558" r:id="rId15"/>
    <p:sldId id="559" r:id="rId16"/>
    <p:sldId id="560" r:id="rId17"/>
    <p:sldId id="479" r:id="rId18"/>
    <p:sldId id="480" r:id="rId19"/>
    <p:sldId id="481" r:id="rId20"/>
    <p:sldId id="491" r:id="rId21"/>
    <p:sldId id="492" r:id="rId22"/>
    <p:sldId id="484" r:id="rId23"/>
    <p:sldId id="485" r:id="rId24"/>
    <p:sldId id="486" r:id="rId25"/>
    <p:sldId id="493" r:id="rId26"/>
    <p:sldId id="494" r:id="rId27"/>
    <p:sldId id="495" r:id="rId28"/>
    <p:sldId id="497" r:id="rId29"/>
    <p:sldId id="496" r:id="rId30"/>
    <p:sldId id="498" r:id="rId31"/>
    <p:sldId id="292" r:id="rId32"/>
    <p:sldId id="501" r:id="rId33"/>
    <p:sldId id="504" r:id="rId34"/>
    <p:sldId id="505" r:id="rId35"/>
    <p:sldId id="561" r:id="rId36"/>
    <p:sldId id="524" r:id="rId37"/>
    <p:sldId id="506" r:id="rId38"/>
    <p:sldId id="508" r:id="rId39"/>
    <p:sldId id="512" r:id="rId40"/>
    <p:sldId id="503" r:id="rId41"/>
    <p:sldId id="556" r:id="rId42"/>
    <p:sldId id="280" r:id="rId43"/>
    <p:sldId id="382" r:id="rId44"/>
    <p:sldId id="282" r:id="rId4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28" userDrawn="1">
          <p15:clr>
            <a:srgbClr val="A4A3A4"/>
          </p15:clr>
        </p15:guide>
        <p15:guide id="2" orient="horz" pos="312" userDrawn="1">
          <p15:clr>
            <a:srgbClr val="A4A3A4"/>
          </p15:clr>
        </p15:guide>
        <p15:guide id="3" pos="288" userDrawn="1">
          <p15:clr>
            <a:srgbClr val="A4A3A4"/>
          </p15:clr>
        </p15:guide>
        <p15:guide id="4" orient="horz" pos="2112" userDrawn="1">
          <p15:clr>
            <a:srgbClr val="A4A3A4"/>
          </p15:clr>
        </p15:guide>
        <p15:guide id="5" pos="2880" userDrawn="1">
          <p15:clr>
            <a:srgbClr val="A4A3A4"/>
          </p15:clr>
        </p15:guide>
        <p15:guide id="6" pos="5496" userDrawn="1">
          <p15:clr>
            <a:srgbClr val="A4A3A4"/>
          </p15:clr>
        </p15:guide>
        <p15:guide id="7" orient="horz" pos="1056" userDrawn="1">
          <p15:clr>
            <a:srgbClr val="A4A3A4"/>
          </p15:clr>
        </p15:guide>
        <p15:guide id="8" orient="horz" pos="3024" userDrawn="1">
          <p15:clr>
            <a:srgbClr val="A4A3A4"/>
          </p15:clr>
        </p15:guide>
        <p15:guide id="9" pos="4008" userDrawn="1">
          <p15:clr>
            <a:srgbClr val="A4A3A4"/>
          </p15:clr>
        </p15:guide>
      </p15:sldGuideLst>
    </p:ext>
    <p:ext uri="{2D200454-40CA-4A62-9FC3-DE9A4176ACB9}">
      <p15:notesGuideLst xmlns:p15="http://schemas.microsoft.com/office/powerpoint/2012/main">
        <p15:guide id="1" orient="horz" pos="580"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u334" initials="h" lastIdx="88" clrIdx="6">
    <p:extLst>
      <p:ext uri="{19B8F6BF-5375-455C-9EA6-DF929625EA0E}">
        <p15:presenceInfo xmlns:p15="http://schemas.microsoft.com/office/powerpoint/2012/main" userId="hu334" providerId="None"/>
      </p:ext>
    </p:extLst>
  </p:cmAuthor>
  <p:cmAuthor id="1" name="Dianne Pena" initials="DP" lastIdx="6" clrIdx="0">
    <p:extLst>
      <p:ext uri="{19B8F6BF-5375-455C-9EA6-DF929625EA0E}">
        <p15:presenceInfo xmlns:p15="http://schemas.microsoft.com/office/powerpoint/2012/main" userId="cdb2cda9b6ca01df" providerId="Windows Live"/>
      </p:ext>
    </p:extLst>
  </p:cmAuthor>
  <p:cmAuthor id="8" name="M Susan Schmidt" initials="MSS" lastIdx="2" clrIdx="7">
    <p:extLst>
      <p:ext uri="{19B8F6BF-5375-455C-9EA6-DF929625EA0E}">
        <p15:presenceInfo xmlns:p15="http://schemas.microsoft.com/office/powerpoint/2012/main" userId="548478588f134734" providerId="Windows Live"/>
      </p:ext>
    </p:extLst>
  </p:cmAuthor>
  <p:cmAuthor id="2" name="Michelle Nolin" initials="MN" lastIdx="152" clrIdx="1">
    <p:extLst>
      <p:ext uri="{19B8F6BF-5375-455C-9EA6-DF929625EA0E}">
        <p15:presenceInfo xmlns:p15="http://schemas.microsoft.com/office/powerpoint/2012/main" userId="S::mnolin@learnethos.com::f39d2788-15a0-418f-a7f4-7d6381543f47" providerId="AD"/>
      </p:ext>
    </p:extLst>
  </p:cmAuthor>
  <p:cmAuthor id="9" name="Tiffany Yee" initials="TY" lastIdx="1" clrIdx="8">
    <p:extLst>
      <p:ext uri="{19B8F6BF-5375-455C-9EA6-DF929625EA0E}">
        <p15:presenceInfo xmlns:p15="http://schemas.microsoft.com/office/powerpoint/2012/main" userId="Tiffany Yee" providerId="None"/>
      </p:ext>
    </p:extLst>
  </p:cmAuthor>
  <p:cmAuthor id="3" name="Leslie Wright" initials="LW" lastIdx="145" clrIdx="2">
    <p:extLst>
      <p:ext uri="{19B8F6BF-5375-455C-9EA6-DF929625EA0E}">
        <p15:presenceInfo xmlns:p15="http://schemas.microsoft.com/office/powerpoint/2012/main" userId="S::wright@adoptionsupport.org::a0e2a280-92a5-487a-a56c-f1146a8f46ca" providerId="AD"/>
      </p:ext>
    </p:extLst>
  </p:cmAuthor>
  <p:cmAuthor id="4" name="Debbie Riley" initials="DR" lastIdx="58" clrIdx="3">
    <p:extLst>
      <p:ext uri="{19B8F6BF-5375-455C-9EA6-DF929625EA0E}">
        <p15:presenceInfo xmlns:p15="http://schemas.microsoft.com/office/powerpoint/2012/main" userId="S::Riley@adoptionsupport.org::bdca124d-4d7b-4253-a6e2-d4cb4228555e" providerId="AD"/>
      </p:ext>
    </p:extLst>
  </p:cmAuthor>
  <p:cmAuthor id="5" name="Microsoft Office User" initials="MOU" lastIdx="81" clrIdx="4">
    <p:extLst>
      <p:ext uri="{19B8F6BF-5375-455C-9EA6-DF929625EA0E}">
        <p15:presenceInfo xmlns:p15="http://schemas.microsoft.com/office/powerpoint/2012/main" userId="Microsoft Office User" providerId="None"/>
      </p:ext>
    </p:extLst>
  </p:cmAuthor>
  <p:cmAuthor id="6" name="Ed Baldwin" initials="EB" lastIdx="146" clrIdx="5">
    <p:extLst>
      <p:ext uri="{19B8F6BF-5375-455C-9EA6-DF929625EA0E}">
        <p15:presenceInfo xmlns:p15="http://schemas.microsoft.com/office/powerpoint/2012/main" userId="d9933f15bf0fcea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2517"/>
    <a:srgbClr val="C13420"/>
    <a:srgbClr val="C7C7DC"/>
    <a:srgbClr val="A4DEE8"/>
    <a:srgbClr val="FDC373"/>
    <a:srgbClr val="D34E23"/>
    <a:srgbClr val="496993"/>
    <a:srgbClr val="FCC373"/>
    <a:srgbClr val="BFBFB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71" autoAdjust="0"/>
    <p:restoredTop sz="95064" autoAdjust="0"/>
  </p:normalViewPr>
  <p:slideViewPr>
    <p:cSldViewPr snapToGrid="0" snapToObjects="1">
      <p:cViewPr varScale="1">
        <p:scale>
          <a:sx n="157" d="100"/>
          <a:sy n="157" d="100"/>
        </p:scale>
        <p:origin x="1674" y="144"/>
      </p:cViewPr>
      <p:guideLst>
        <p:guide orient="horz" pos="4128"/>
        <p:guide orient="horz" pos="312"/>
        <p:guide pos="288"/>
        <p:guide orient="horz" pos="2112"/>
        <p:guide pos="2880"/>
        <p:guide pos="5496"/>
        <p:guide orient="horz" pos="1056"/>
        <p:guide orient="horz" pos="3024"/>
        <p:guide pos="4008"/>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62" d="100"/>
          <a:sy n="62" d="100"/>
        </p:scale>
        <p:origin x="3139" y="62"/>
      </p:cViewPr>
      <p:guideLst>
        <p:guide orient="horz" pos="580"/>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1" tIns="48325" rIns="96651" bIns="48325" rtlCol="0"/>
          <a:lstStyle>
            <a:lvl1pPr algn="l">
              <a:defRPr sz="12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51" tIns="48325" rIns="96651" bIns="48325" rtlCol="0"/>
          <a:lstStyle>
            <a:lvl1pPr algn="r">
              <a:defRPr sz="1200"/>
            </a:lvl1pPr>
          </a:lstStyle>
          <a:p>
            <a:fld id="{8961167D-9768-E245-828B-3A7AB24A1AD7}" type="datetimeFigureOut">
              <a:rPr lang="en-US" smtClean="0"/>
              <a:t>4/12/2022</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51" tIns="48325" rIns="96651" bIns="48325"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1" tIns="48325" rIns="96651" bIns="48325" rtlCol="0" anchor="b"/>
          <a:lstStyle>
            <a:lvl1pPr algn="r">
              <a:defRPr sz="1200"/>
            </a:lvl1pPr>
          </a:lstStyle>
          <a:p>
            <a:fld id="{EC3A1E7E-6DB9-D241-9380-835C5AEFEE30}" type="slidenum">
              <a:rPr lang="en-US" smtClean="0"/>
              <a:t>‹#›</a:t>
            </a:fld>
            <a:endParaRPr lang="en-US" dirty="0"/>
          </a:p>
        </p:txBody>
      </p:sp>
    </p:spTree>
    <p:extLst>
      <p:ext uri="{BB962C8B-B14F-4D97-AF65-F5344CB8AC3E}">
        <p14:creationId xmlns:p14="http://schemas.microsoft.com/office/powerpoint/2010/main" val="22437978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0A7B7A0-FA2D-1342-81A3-865232A61FD2}"/>
              </a:ext>
            </a:extLst>
          </p:cNvPr>
          <p:cNvSpPr/>
          <p:nvPr/>
        </p:nvSpPr>
        <p:spPr>
          <a:xfrm>
            <a:off x="6828980" y="9124224"/>
            <a:ext cx="484528" cy="476977"/>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lIns="96651" tIns="48325" rIns="96651" bIns="48325" rtlCol="0" anchor="ctr"/>
          <a:lstStyle/>
          <a:p>
            <a:pPr marL="0" marR="0" lvl="0" indent="0" algn="ctr" defTabSz="96650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4" name="Slide Image Placeholder 3"/>
          <p:cNvSpPr>
            <a:spLocks noGrp="1" noRot="1" noChangeAspect="1"/>
          </p:cNvSpPr>
          <p:nvPr>
            <p:ph type="sldImg" idx="2"/>
          </p:nvPr>
        </p:nvSpPr>
        <p:spPr>
          <a:xfrm>
            <a:off x="1497013" y="839788"/>
            <a:ext cx="4321175" cy="3240087"/>
          </a:xfrm>
          <a:prstGeom prst="rect">
            <a:avLst/>
          </a:prstGeom>
          <a:noFill/>
          <a:ln w="12700">
            <a:solidFill>
              <a:prstClr val="black"/>
            </a:solidFill>
          </a:ln>
        </p:spPr>
        <p:txBody>
          <a:bodyPr vert="horz" lIns="96651" tIns="48325" rIns="96651" bIns="48325" rtlCol="0" anchor="ctr"/>
          <a:lstStyle/>
          <a:p>
            <a:endParaRPr lang="en-US" dirty="0"/>
          </a:p>
        </p:txBody>
      </p:sp>
      <p:sp>
        <p:nvSpPr>
          <p:cNvPr id="5" name="Notes Placeholder 4"/>
          <p:cNvSpPr>
            <a:spLocks noGrp="1"/>
          </p:cNvSpPr>
          <p:nvPr>
            <p:ph type="body" sz="quarter" idx="3"/>
          </p:nvPr>
        </p:nvSpPr>
        <p:spPr>
          <a:xfrm>
            <a:off x="731521" y="4620578"/>
            <a:ext cx="5852160" cy="3780472"/>
          </a:xfrm>
          <a:prstGeom prst="rect">
            <a:avLst/>
          </a:prstGeom>
        </p:spPr>
        <p:txBody>
          <a:bodyPr vert="horz" lIns="96651" tIns="48325" rIns="96651" bIns="483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6828978" y="9119474"/>
            <a:ext cx="484529" cy="481726"/>
          </a:xfrm>
          <a:prstGeom prst="rect">
            <a:avLst/>
          </a:prstGeom>
        </p:spPr>
        <p:txBody>
          <a:bodyPr vert="horz" lIns="96651" tIns="48325" rIns="96651" bIns="48325" rtlCol="0" anchor="ctr" anchorCtr="0"/>
          <a:lstStyle>
            <a:lvl1pPr algn="ctr">
              <a:defRPr sz="1000">
                <a:solidFill>
                  <a:schemeClr val="bg1"/>
                </a:solidFill>
              </a:defRPr>
            </a:lvl1pPr>
          </a:lstStyle>
          <a:p>
            <a:fld id="{3B90169C-AFAA-4B3F-91CC-5EC03E22AE25}" type="slidenum">
              <a:rPr lang="en-US" smtClean="0"/>
              <a:pPr/>
              <a:t>‹#›</a:t>
            </a:fld>
            <a:endParaRPr lang="en-US" dirty="0"/>
          </a:p>
        </p:txBody>
      </p:sp>
      <p:sp>
        <p:nvSpPr>
          <p:cNvPr id="10" name="Rectangle 9">
            <a:extLst>
              <a:ext uri="{FF2B5EF4-FFF2-40B4-BE49-F238E27FC236}">
                <a16:creationId xmlns:a16="http://schemas.microsoft.com/office/drawing/2014/main" id="{C832DAC5-630C-2A49-9077-7B6414A5BCE0}"/>
              </a:ext>
            </a:extLst>
          </p:cNvPr>
          <p:cNvSpPr/>
          <p:nvPr/>
        </p:nvSpPr>
        <p:spPr>
          <a:xfrm>
            <a:off x="0" y="481728"/>
            <a:ext cx="494454" cy="3780472"/>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lIns="96651" tIns="48325" rIns="96651" bIns="48325" rtlCol="0" anchor="ctr"/>
          <a:lstStyle/>
          <a:p>
            <a:pPr marL="0" marR="0" lvl="0" indent="0" algn="ctr" defTabSz="96650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1" name="Rectangle 10">
            <a:extLst>
              <a:ext uri="{FF2B5EF4-FFF2-40B4-BE49-F238E27FC236}">
                <a16:creationId xmlns:a16="http://schemas.microsoft.com/office/drawing/2014/main" id="{1B5E0D4F-92D5-D641-A282-4102F293760D}"/>
              </a:ext>
            </a:extLst>
          </p:cNvPr>
          <p:cNvSpPr/>
          <p:nvPr/>
        </p:nvSpPr>
        <p:spPr>
          <a:xfrm>
            <a:off x="0" y="-3333"/>
            <a:ext cx="494455" cy="485061"/>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lIns="96651" tIns="48325" rIns="96651" bIns="48325" rtlCol="0" anchor="ctr"/>
          <a:lstStyle/>
          <a:p>
            <a:pPr marL="0" marR="0" lvl="0" indent="0" algn="ctr" defTabSz="96650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3" name="Picture 12" descr="NTDC-Logo-Mark.png">
            <a:extLst>
              <a:ext uri="{FF2B5EF4-FFF2-40B4-BE49-F238E27FC236}">
                <a16:creationId xmlns:a16="http://schemas.microsoft.com/office/drawing/2014/main" id="{C0DE12A5-2F71-5F4C-85C6-17DBC40324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49408" y="9228161"/>
            <a:ext cx="268546" cy="264350"/>
          </a:xfrm>
          <a:prstGeom prst="rect">
            <a:avLst/>
          </a:prstGeom>
        </p:spPr>
      </p:pic>
      <p:pic>
        <p:nvPicPr>
          <p:cNvPr id="15" name="Picture 14" descr="NTDC-Horizontal-Gradient-Orange.png">
            <a:extLst>
              <a:ext uri="{FF2B5EF4-FFF2-40B4-BE49-F238E27FC236}">
                <a16:creationId xmlns:a16="http://schemas.microsoft.com/office/drawing/2014/main" id="{8FDF0472-C71C-D446-800B-F8A83A618B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422274" y="6684476"/>
            <a:ext cx="5338999" cy="494453"/>
          </a:xfrm>
          <a:prstGeom prst="rect">
            <a:avLst/>
          </a:prstGeom>
        </p:spPr>
      </p:pic>
    </p:spTree>
    <p:extLst>
      <p:ext uri="{BB962C8B-B14F-4D97-AF65-F5344CB8AC3E}">
        <p14:creationId xmlns:p14="http://schemas.microsoft.com/office/powerpoint/2010/main" val="922112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18288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36576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54864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73152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image" Target="../media/image6.png"/><Relationship Id="rId4" Type="http://schemas.openxmlformats.org/officeDocument/2006/relationships/image" Target="../media/image10.png"/></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tdcportal.or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7BCDB5-73EE-CC4D-A21B-EC4D7E93854D}"/>
              </a:ext>
            </a:extLst>
          </p:cNvPr>
          <p:cNvSpPr/>
          <p:nvPr/>
        </p:nvSpPr>
        <p:spPr>
          <a:xfrm>
            <a:off x="1" y="1"/>
            <a:ext cx="7313507"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6651" tIns="48325" rIns="96651" bIns="48325" rtlCol="0" anchor="ctr"/>
          <a:lstStyle/>
          <a:p>
            <a:pPr algn="ctr"/>
            <a:endParaRPr lang="en-US" dirty="0"/>
          </a:p>
        </p:txBody>
      </p:sp>
      <p:pic>
        <p:nvPicPr>
          <p:cNvPr id="5" name="Picture 4" descr="NTDC-Horizontal-Gradient-Orange.png">
            <a:extLst>
              <a:ext uri="{FF2B5EF4-FFF2-40B4-BE49-F238E27FC236}">
                <a16:creationId xmlns:a16="http://schemas.microsoft.com/office/drawing/2014/main" id="{80CB78FA-7A60-4748-B5E5-DAA0D6209F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1103" y="9094201"/>
            <a:ext cx="6192404" cy="509221"/>
          </a:xfrm>
          <a:prstGeom prst="rect">
            <a:avLst/>
          </a:prstGeom>
        </p:spPr>
      </p:pic>
      <p:sp>
        <p:nvSpPr>
          <p:cNvPr id="6" name="Rectangle 5">
            <a:extLst>
              <a:ext uri="{FF2B5EF4-FFF2-40B4-BE49-F238E27FC236}">
                <a16:creationId xmlns:a16="http://schemas.microsoft.com/office/drawing/2014/main" id="{171A1C2F-6019-B24F-8FF1-C9257EA4C38A}"/>
              </a:ext>
            </a:extLst>
          </p:cNvPr>
          <p:cNvSpPr/>
          <p:nvPr/>
        </p:nvSpPr>
        <p:spPr>
          <a:xfrm>
            <a:off x="1121100" y="2537967"/>
            <a:ext cx="6192404" cy="6125185"/>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lIns="96651" tIns="48325" rIns="96651" bIns="48325" rtlCol="0" anchor="ctr"/>
          <a:lstStyle/>
          <a:p>
            <a:pPr algn="ctr" defTabSz="966506">
              <a:defRPr/>
            </a:pPr>
            <a:endParaRPr lang="en-US" sz="1400" dirty="0">
              <a:solidFill>
                <a:prstClr val="white"/>
              </a:solidFill>
              <a:latin typeface="Palatino Linotype"/>
            </a:endParaRPr>
          </a:p>
        </p:txBody>
      </p:sp>
      <p:pic>
        <p:nvPicPr>
          <p:cNvPr id="7" name="Picture 6">
            <a:extLst>
              <a:ext uri="{FF2B5EF4-FFF2-40B4-BE49-F238E27FC236}">
                <a16:creationId xmlns:a16="http://schemas.microsoft.com/office/drawing/2014/main" id="{1ECA67AA-C08C-384C-992E-1B134CBE1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231" y="834128"/>
            <a:ext cx="4008962" cy="712637"/>
          </a:xfrm>
          <a:prstGeom prst="rect">
            <a:avLst/>
          </a:prstGeom>
        </p:spPr>
      </p:pic>
      <p:pic>
        <p:nvPicPr>
          <p:cNvPr id="8" name="Picture 7">
            <a:extLst>
              <a:ext uri="{FF2B5EF4-FFF2-40B4-BE49-F238E27FC236}">
                <a16:creationId xmlns:a16="http://schemas.microsoft.com/office/drawing/2014/main" id="{6AB808B2-C332-EC45-9B14-6CE6F25F9827}"/>
              </a:ext>
            </a:extLst>
          </p:cNvPr>
          <p:cNvPicPr>
            <a:picLocks noChangeAspect="1"/>
          </p:cNvPicPr>
          <p:nvPr/>
        </p:nvPicPr>
        <p:blipFill rotWithShape="1">
          <a:blip r:embed="rId5"/>
          <a:srcRect l="881" t="34411" r="3607" b="23761"/>
          <a:stretch/>
        </p:blipFill>
        <p:spPr>
          <a:xfrm>
            <a:off x="1121096" y="1933450"/>
            <a:ext cx="6192410" cy="604518"/>
          </a:xfrm>
          <a:prstGeom prst="rect">
            <a:avLst/>
          </a:prstGeom>
        </p:spPr>
      </p:pic>
      <p:sp>
        <p:nvSpPr>
          <p:cNvPr id="9" name="Rectangle 8">
            <a:extLst>
              <a:ext uri="{FF2B5EF4-FFF2-40B4-BE49-F238E27FC236}">
                <a16:creationId xmlns:a16="http://schemas.microsoft.com/office/drawing/2014/main" id="{0D6229DE-988F-4C49-8E07-0BC02A6F82A3}"/>
              </a:ext>
            </a:extLst>
          </p:cNvPr>
          <p:cNvSpPr/>
          <p:nvPr/>
        </p:nvSpPr>
        <p:spPr>
          <a:xfrm>
            <a:off x="1121094" y="1961280"/>
            <a:ext cx="6192410" cy="581129"/>
          </a:xfrm>
          <a:prstGeom prst="rect">
            <a:avLst/>
          </a:prstGeom>
          <a:solidFill>
            <a:srgbClr val="85DAE1">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651" tIns="48325" rIns="96651" bIns="48325" rtlCol="0" anchor="ctr"/>
          <a:lstStyle/>
          <a:p>
            <a:pPr algn="ctr" defTabSz="966506">
              <a:defRPr/>
            </a:pPr>
            <a:endParaRPr lang="en-US" sz="1400" dirty="0">
              <a:solidFill>
                <a:prstClr val="white"/>
              </a:solidFill>
              <a:latin typeface="Palatino Linotype"/>
            </a:endParaRPr>
          </a:p>
        </p:txBody>
      </p:sp>
      <p:sp>
        <p:nvSpPr>
          <p:cNvPr id="11" name="Title 2">
            <a:extLst>
              <a:ext uri="{FF2B5EF4-FFF2-40B4-BE49-F238E27FC236}">
                <a16:creationId xmlns:a16="http://schemas.microsoft.com/office/drawing/2014/main" id="{270C668A-74C8-5340-B589-F0FF03E502B5}"/>
              </a:ext>
            </a:extLst>
          </p:cNvPr>
          <p:cNvSpPr txBox="1">
            <a:spLocks/>
          </p:cNvSpPr>
          <p:nvPr/>
        </p:nvSpPr>
        <p:spPr>
          <a:xfrm>
            <a:off x="1386578" y="2479741"/>
            <a:ext cx="5568669" cy="1920240"/>
          </a:xfrm>
          <a:prstGeom prst="rect">
            <a:avLst/>
          </a:prstGeom>
        </p:spPr>
        <p:txBody>
          <a:bodyPr lIns="96651" tIns="48325" rIns="96651" bIns="48325"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dirty="0">
                <a:solidFill>
                  <a:schemeClr val="bg1"/>
                </a:solidFill>
                <a:latin typeface="Arial Rounded MT Bold" panose="020F0704030504030204" pitchFamily="34" charset="77"/>
              </a:rPr>
              <a:t>TRAUMA-INFORMED PARENTING</a:t>
            </a:r>
            <a:endParaRPr lang="en-US" sz="3800" dirty="0">
              <a:solidFill>
                <a:schemeClr val="bg1"/>
              </a:solidFill>
              <a:highlight>
                <a:srgbClr val="FFFF00"/>
              </a:highlight>
              <a:latin typeface="Arial Rounded MT Bold" panose="020F0704030504030204" pitchFamily="34" charset="77"/>
            </a:endParaRPr>
          </a:p>
        </p:txBody>
      </p:sp>
      <p:sp>
        <p:nvSpPr>
          <p:cNvPr id="12" name="Subtitle 1">
            <a:extLst>
              <a:ext uri="{FF2B5EF4-FFF2-40B4-BE49-F238E27FC236}">
                <a16:creationId xmlns:a16="http://schemas.microsoft.com/office/drawing/2014/main" id="{6B41313B-F1A9-CA40-A381-85D2B34F4E63}"/>
              </a:ext>
            </a:extLst>
          </p:cNvPr>
          <p:cNvSpPr txBox="1">
            <a:spLocks/>
          </p:cNvSpPr>
          <p:nvPr/>
        </p:nvSpPr>
        <p:spPr>
          <a:xfrm>
            <a:off x="1424290" y="4677793"/>
            <a:ext cx="4420083" cy="814987"/>
          </a:xfrm>
          <a:prstGeom prst="rect">
            <a:avLst/>
          </a:prstGeom>
        </p:spPr>
        <p:txBody>
          <a:bodyPr lIns="96651" tIns="48325" rIns="96651" bIns="48325"/>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EA2A1F"/>
                </a:solidFill>
                <a:latin typeface="Arial" panose="020B0604020202020204" pitchFamily="34" charset="0"/>
                <a:cs typeface="Arial" panose="020B0604020202020204" pitchFamily="34" charset="0"/>
              </a:rPr>
              <a:t>FACILITATOR CLASSROOM GUIDE</a:t>
            </a:r>
            <a:br>
              <a:rPr lang="en-US" sz="1800" dirty="0">
                <a:solidFill>
                  <a:srgbClr val="EA2A1F"/>
                </a:solidFill>
                <a:latin typeface="Arial" panose="020B0604020202020204" pitchFamily="34" charset="0"/>
                <a:cs typeface="Arial" panose="020B0604020202020204" pitchFamily="34" charset="0"/>
              </a:rPr>
            </a:br>
            <a:r>
              <a:rPr lang="en-US" sz="1800" dirty="0">
                <a:solidFill>
                  <a:srgbClr val="EA2A1F"/>
                </a:solidFill>
                <a:latin typeface="Arial" panose="020B0604020202020204" pitchFamily="34" charset="0"/>
                <a:cs typeface="Arial" panose="020B0604020202020204" pitchFamily="34" charset="0"/>
              </a:rPr>
              <a:t>Modified January 2022</a:t>
            </a:r>
          </a:p>
        </p:txBody>
      </p:sp>
    </p:spTree>
    <p:extLst>
      <p:ext uri="{BB962C8B-B14F-4D97-AF65-F5344CB8AC3E}">
        <p14:creationId xmlns:p14="http://schemas.microsoft.com/office/powerpoint/2010/main" val="2634832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980622"/>
          </a:xfrm>
        </p:spPr>
        <p:txBody>
          <a:bodyPr/>
          <a:lstStyle/>
          <a:p>
            <a:r>
              <a:rPr lang="en-US" b="1" dirty="0">
                <a:solidFill>
                  <a:srgbClr val="000000"/>
                </a:solidFill>
                <a:latin typeface="Calibri" panose="020F0502020204030204" pitchFamily="34" charset="0"/>
              </a:rPr>
              <a:t>FACILITATOR'S NOTE</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This slide is shown at the start of each theme. Although the graphic will remain the same, the bricks that are colored in red will change based on the characteristics that will be touched upon in this theme. The characteristics were obtained from review of literature, stakeholder interviews, and review of existing curricula. We want families to become very acquainted with these characteristics throughout the training. It is important to note that in addition to the characteristics that are highlighted in red, there may be additional characteristics that are touched upon during the theme. Facilitators should try to connect these characteristics to the information they are sharing throughout the training. Remind participants that their </a:t>
            </a:r>
            <a:r>
              <a:rPr lang="en-US" b="1" dirty="0">
                <a:solidFill>
                  <a:srgbClr val="000000"/>
                </a:solidFill>
                <a:latin typeface="Calibri" panose="020F0502020204030204" pitchFamily="34" charset="0"/>
              </a:rPr>
              <a:t>Participant Resource</a:t>
            </a:r>
            <a:r>
              <a:rPr lang="en-US" dirty="0">
                <a:solidFill>
                  <a:srgbClr val="000000"/>
                </a:solidFill>
                <a:latin typeface="Calibri" panose="020F0502020204030204" pitchFamily="34" charset="0"/>
              </a:rPr>
              <a:t> </a:t>
            </a:r>
            <a:r>
              <a:rPr lang="en-US" b="1" dirty="0">
                <a:solidFill>
                  <a:srgbClr val="000000"/>
                </a:solidFill>
                <a:latin typeface="Calibri" panose="020F0502020204030204" pitchFamily="34" charset="0"/>
              </a:rPr>
              <a:t>Manual </a:t>
            </a:r>
            <a:r>
              <a:rPr lang="en-US" dirty="0">
                <a:solidFill>
                  <a:srgbClr val="000000"/>
                </a:solidFill>
                <a:latin typeface="Calibri" panose="020F0502020204030204" pitchFamily="34" charset="0"/>
              </a:rPr>
              <a:t>contains the definitions for these characteristics. </a:t>
            </a:r>
          </a:p>
          <a:p>
            <a:endParaRPr lang="en-US"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SAY</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Before we get into the content lets look at the  14 characteristics of successful foster and adoptive parents. When you took your self-assessment, you were asked about these characteristics. </a:t>
            </a: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506">
              <a:defRPr/>
            </a:pPr>
            <a:endParaRPr lang="en-US" kern="1200" dirty="0">
              <a:solidFill>
                <a:srgbClr val="000000"/>
              </a:solidFill>
              <a:effectLst/>
              <a:latin typeface="Calibri" panose="020F0502020204030204" pitchFamily="34" charset="0"/>
              <a:ea typeface="+mn-ea"/>
              <a:cs typeface="+mn-cs"/>
            </a:endParaRPr>
          </a:p>
        </p:txBody>
      </p:sp>
      <p:sp>
        <p:nvSpPr>
          <p:cNvPr id="6" name="Slide Number Placeholder 6">
            <a:extLst>
              <a:ext uri="{FF2B5EF4-FFF2-40B4-BE49-F238E27FC236}">
                <a16:creationId xmlns:a16="http://schemas.microsoft.com/office/drawing/2014/main" id="{EC955B37-B2F2-424C-B214-04FE66BBAFD8}"/>
              </a:ext>
            </a:extLst>
          </p:cNvPr>
          <p:cNvSpPr>
            <a:spLocks noGrp="1"/>
          </p:cNvSpPr>
          <p:nvPr>
            <p:ph type="sldNum" sz="quarter" idx="5"/>
          </p:nvPr>
        </p:nvSpPr>
        <p:spPr>
          <a:xfrm>
            <a:off x="6828978" y="9119474"/>
            <a:ext cx="484529" cy="481726"/>
          </a:xfrm>
          <a:prstGeom prst="rect">
            <a:avLst/>
          </a:prstGeom>
        </p:spPr>
        <p:txBody>
          <a:bodyPr vert="horz" lIns="96651" tIns="48325" rIns="96651" bIns="48325" rtlCol="0" anchor="ctr" anchorCtr="0"/>
          <a:lstStyle>
            <a:lvl1pPr algn="ctr">
              <a:defRPr sz="1000">
                <a:solidFill>
                  <a:schemeClr val="bg1"/>
                </a:solidFill>
              </a:defRPr>
            </a:lvl1pPr>
          </a:lstStyle>
          <a:p>
            <a:fld id="{3B90169C-AFAA-4B3F-91CC-5EC03E22AE25}" type="slidenum">
              <a:rPr lang="en-US" smtClean="0"/>
              <a:pPr/>
              <a:t>10</a:t>
            </a:fld>
            <a:endParaRPr lang="en-US" dirty="0"/>
          </a:p>
        </p:txBody>
      </p:sp>
    </p:spTree>
    <p:extLst>
      <p:ext uri="{BB962C8B-B14F-4D97-AF65-F5344CB8AC3E}">
        <p14:creationId xmlns:p14="http://schemas.microsoft.com/office/powerpoint/2010/main" val="1353576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SAY</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The Trauma-Informed Parenting theme will cover the following characteristics:</a:t>
            </a:r>
          </a:p>
          <a:p>
            <a:pPr marL="181220" indent="-181220" defTabSz="966506">
              <a:buFont typeface="Arial" panose="020B0604020202020204" pitchFamily="34" charset="0"/>
              <a:buChar char="•"/>
              <a:defRPr/>
            </a:pPr>
            <a:r>
              <a:rPr lang="en-US" dirty="0">
                <a:solidFill>
                  <a:srgbClr val="000000"/>
                </a:solidFill>
                <a:latin typeface="Calibri" panose="020F0502020204030204" pitchFamily="34" charset="0"/>
              </a:rPr>
              <a:t>Self-awareness/Self-reflection</a:t>
            </a:r>
          </a:p>
          <a:p>
            <a:pPr marL="181220" indent="-181220" defTabSz="966506">
              <a:buFont typeface="Arial" panose="020B0604020202020204" pitchFamily="34" charset="0"/>
              <a:buChar char="•"/>
              <a:defRPr/>
            </a:pPr>
            <a:r>
              <a:rPr lang="en-US" dirty="0">
                <a:solidFill>
                  <a:srgbClr val="000000"/>
                </a:solidFill>
                <a:latin typeface="Calibri" panose="020F0502020204030204" pitchFamily="34" charset="0"/>
              </a:rPr>
              <a:t>Trustworthiness</a:t>
            </a:r>
          </a:p>
          <a:p>
            <a:pPr marL="181220" indent="-181220" defTabSz="966506">
              <a:buFont typeface="Arial" panose="020B0604020202020204" pitchFamily="34" charset="0"/>
              <a:buChar char="•"/>
              <a:defRPr/>
            </a:pPr>
            <a:r>
              <a:rPr lang="en-US" dirty="0">
                <a:solidFill>
                  <a:srgbClr val="000000"/>
                </a:solidFill>
                <a:latin typeface="Calibri" panose="020F0502020204030204" pitchFamily="34" charset="0"/>
              </a:rPr>
              <a:t>Resilient and Patient</a:t>
            </a:r>
          </a:p>
          <a:p>
            <a:pPr marL="181220" indent="-181220" defTabSz="966506">
              <a:buFont typeface="Arial" panose="020B0604020202020204" pitchFamily="34" charset="0"/>
              <a:buChar char="•"/>
              <a:defRPr/>
            </a:pPr>
            <a:r>
              <a:rPr lang="en-US" dirty="0">
                <a:solidFill>
                  <a:srgbClr val="000000"/>
                </a:solidFill>
                <a:latin typeface="Calibri" panose="020F0502020204030204" pitchFamily="34" charset="0"/>
              </a:rPr>
              <a:t>Tolerance for Rejection</a:t>
            </a:r>
          </a:p>
          <a:p>
            <a:pPr defTabSz="1021581">
              <a:defRPr/>
            </a:pPr>
            <a:endParaRPr lang="en-US" dirty="0">
              <a:solidFill>
                <a:srgbClr val="000000"/>
              </a:solidFill>
              <a:latin typeface="Calibri" panose="020F0502020204030204" pitchFamily="34" charset="0"/>
            </a:endParaRPr>
          </a:p>
          <a:p>
            <a:pPr defTabSz="1021581">
              <a:defRPr/>
            </a:pPr>
            <a:r>
              <a:rPr lang="en-US" dirty="0">
                <a:solidFill>
                  <a:srgbClr val="000000"/>
                </a:solidFill>
                <a:latin typeface="Calibri" panose="020F0502020204030204" pitchFamily="34" charset="0"/>
              </a:rPr>
              <a:t>Take a moment to think back to the report that you received after taking the self-assessment and how you assessed yourself with these characteristics. It is important as you start this journey to assess your characteristics as they are qualities that can strengthen your ability to successfully parent a child who is in foster care or has been adopted.  </a:t>
            </a:r>
          </a:p>
          <a:p>
            <a:pPr defTabSz="1021581">
              <a:defRPr/>
            </a:pPr>
            <a:endParaRPr lang="en-US" dirty="0">
              <a:solidFill>
                <a:srgbClr val="000000"/>
              </a:solidFill>
              <a:latin typeface="Calibri" panose="020F0502020204030204" pitchFamily="34" charset="0"/>
            </a:endParaRPr>
          </a:p>
          <a:p>
            <a:pPr defTabSz="1021581">
              <a:defRPr/>
            </a:pPr>
            <a:endParaRPr lang="en-US" dirty="0">
              <a:solidFill>
                <a:srgbClr val="000000"/>
              </a:solidFill>
              <a:latin typeface="Calibri" panose="020F0502020204030204" pitchFamily="34" charset="0"/>
            </a:endParaRPr>
          </a:p>
          <a:p>
            <a:pPr defTabSz="995690">
              <a:defRPr/>
            </a:pPr>
            <a:endParaRPr lang="en-US" dirty="0">
              <a:solidFill>
                <a:srgbClr val="000000"/>
              </a:solidFill>
              <a:latin typeface="Calibri" panose="020F0502020204030204" pitchFamily="34" charset="0"/>
            </a:endParaRPr>
          </a:p>
          <a:p>
            <a:pPr defTabSz="995690">
              <a:defRPr/>
            </a:pPr>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11</a:t>
            </a:fld>
            <a:endParaRPr lang="en-US" dirty="0"/>
          </a:p>
        </p:txBody>
      </p:sp>
    </p:spTree>
    <p:extLst>
      <p:ext uri="{BB962C8B-B14F-4D97-AF65-F5344CB8AC3E}">
        <p14:creationId xmlns:p14="http://schemas.microsoft.com/office/powerpoint/2010/main" val="344217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7"/>
            <a:ext cx="5852160" cy="4711201"/>
          </a:xfrm>
        </p:spPr>
        <p:txBody>
          <a:bodyPr/>
          <a:lstStyle/>
          <a:p>
            <a:pPr defTabSz="995690">
              <a:defRPr/>
            </a:pPr>
            <a:r>
              <a:rPr lang="en-US" b="1" dirty="0">
                <a:solidFill>
                  <a:srgbClr val="000000"/>
                </a:solidFill>
                <a:latin typeface="Calibri" panose="020F0502020204030204" pitchFamily="34" charset="0"/>
              </a:rPr>
              <a:t>ASK</a:t>
            </a:r>
          </a:p>
          <a:p>
            <a:pPr defTabSz="995690">
              <a:defRPr/>
            </a:pPr>
            <a:r>
              <a:rPr lang="en-US" dirty="0">
                <a:solidFill>
                  <a:srgbClr val="000000"/>
                </a:solidFill>
                <a:latin typeface="Calibri" panose="020F0502020204030204" pitchFamily="34" charset="0"/>
              </a:rPr>
              <a:t>Now that we have reviewed the definitions, why do you think these specific characteristics </a:t>
            </a:r>
            <a:r>
              <a:rPr lang="en-US" dirty="0">
                <a:solidFill>
                  <a:srgbClr val="000000"/>
                </a:solidFill>
                <a:latin typeface="+mn-lt"/>
              </a:rPr>
              <a:t>are important to understanding a child that you may foster or adopt? </a:t>
            </a:r>
          </a:p>
          <a:p>
            <a:endParaRPr lang="en-US" dirty="0">
              <a:solidFill>
                <a:srgbClr val="000000"/>
              </a:solidFill>
              <a:latin typeface="+mn-lt"/>
            </a:endParaRPr>
          </a:p>
          <a:p>
            <a:r>
              <a:rPr lang="en-US" b="1" dirty="0">
                <a:solidFill>
                  <a:srgbClr val="000000"/>
                </a:solidFill>
                <a:latin typeface="+mn-lt"/>
              </a:rPr>
              <a:t>Reinforce with Participants:</a:t>
            </a:r>
          </a:p>
          <a:p>
            <a:pPr marL="181220" indent="-181220" defTabSz="966506">
              <a:buFont typeface="Arial" panose="020B0604020202020204" pitchFamily="34" charset="0"/>
              <a:buChar char="•"/>
              <a:defRPr/>
            </a:pPr>
            <a:r>
              <a:rPr lang="en-US" dirty="0">
                <a:solidFill>
                  <a:srgbClr val="000000"/>
                </a:solidFill>
                <a:latin typeface="+mn-lt"/>
              </a:rPr>
              <a:t>Self-awareness/Self-reflection</a:t>
            </a:r>
          </a:p>
          <a:p>
            <a:pPr marL="364100" lvl="1" indent="-181220" defTabSz="966506">
              <a:buFont typeface="Wingdings" panose="05000000000000000000" pitchFamily="2" charset="2"/>
              <a:buChar char="Ø"/>
              <a:defRPr/>
            </a:pPr>
            <a:r>
              <a:rPr lang="en-US" dirty="0">
                <a:solidFill>
                  <a:srgbClr val="000000"/>
                </a:solidFill>
                <a:latin typeface="+mn-lt"/>
              </a:rPr>
              <a:t>Children who have a history of trauma and loss often exhibit behaviors that can easily trigger adult caretakers. Good self-awareness helps parents who foster or adopt not respond to the child with their own fight, flight, or freeze responses, but instead respond in ways that can help the child calm down and learn better ways to cope with their feelings. </a:t>
            </a:r>
          </a:p>
          <a:p>
            <a:pPr marL="181220" indent="-181220" defTabSz="966506">
              <a:buFont typeface="Arial" panose="020B0604020202020204" pitchFamily="34" charset="0"/>
              <a:buChar char="•"/>
              <a:defRPr/>
            </a:pPr>
            <a:r>
              <a:rPr lang="en-US" dirty="0">
                <a:solidFill>
                  <a:srgbClr val="000000"/>
                </a:solidFill>
                <a:latin typeface="+mn-lt"/>
              </a:rPr>
              <a:t>Trustworthiness</a:t>
            </a:r>
          </a:p>
          <a:p>
            <a:pPr marL="364100" marR="0" lvl="1" indent="-181220" algn="l" defTabSz="966506"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solidFill>
                  <a:srgbClr val="000000"/>
                </a:solidFill>
                <a:latin typeface="+mn-lt"/>
              </a:rPr>
              <a:t>Children who have experienced trauma and loss have often lost their trust in caretakers. </a:t>
            </a:r>
            <a:r>
              <a:rPr lang="en-US" sz="1200" dirty="0">
                <a:solidFill>
                  <a:srgbClr val="000000"/>
                </a:solidFill>
                <a:effectLst/>
                <a:latin typeface="+mn-lt"/>
                <a:cs typeface="Times New Roman" panose="02020603050405020304" pitchFamily="18" charset="0"/>
              </a:rPr>
              <a:t> By interacting with the child in</a:t>
            </a:r>
            <a:r>
              <a:rPr lang="en-US" sz="1200" dirty="0">
                <a:effectLst/>
                <a:latin typeface="+mn-lt"/>
                <a:ea typeface="Calibri" panose="020F0502020204030204" pitchFamily="34" charset="0"/>
                <a:cs typeface="Times New Roman" panose="02020603050405020304" pitchFamily="18" charset="0"/>
              </a:rPr>
              <a:t> honest and consistent ways, and by establishing predictable routines, and rituals, parents who foster or adopt can work to build trust with the child.</a:t>
            </a:r>
          </a:p>
          <a:p>
            <a:pPr marL="181220" indent="-181220" defTabSz="966506">
              <a:buFont typeface="Arial" panose="020B0604020202020204" pitchFamily="34" charset="0"/>
              <a:buChar char="•"/>
              <a:defRPr/>
            </a:pPr>
            <a:r>
              <a:rPr lang="en-US" dirty="0">
                <a:solidFill>
                  <a:srgbClr val="000000"/>
                </a:solidFill>
                <a:latin typeface="+mn-lt"/>
              </a:rPr>
              <a:t>Resilient and Patient</a:t>
            </a:r>
          </a:p>
          <a:p>
            <a:pPr marL="364100" lvl="1" indent="-181220" defTabSz="966506">
              <a:buFont typeface="Wingdings" panose="05000000000000000000" pitchFamily="2" charset="2"/>
              <a:buChar char="Ø"/>
              <a:defRPr/>
            </a:pPr>
            <a:r>
              <a:rPr lang="en-US" dirty="0">
                <a:solidFill>
                  <a:srgbClr val="000000"/>
                </a:solidFill>
                <a:latin typeface="+mn-lt"/>
              </a:rPr>
              <a:t>Parenting a child who has experienced trauma and loss is often challenging, but by being able to see and celebrate small successes, the parent can help the child grow and heal.</a:t>
            </a:r>
          </a:p>
          <a:p>
            <a:pPr marL="181220" indent="-181220" defTabSz="966506">
              <a:buFont typeface="Arial" panose="020B0604020202020204" pitchFamily="34" charset="0"/>
              <a:buChar char="•"/>
              <a:defRPr/>
            </a:pPr>
            <a:r>
              <a:rPr lang="en-US" dirty="0">
                <a:solidFill>
                  <a:srgbClr val="000000"/>
                </a:solidFill>
                <a:latin typeface="+mn-lt"/>
              </a:rPr>
              <a:t>Tolerance for Rejection</a:t>
            </a:r>
          </a:p>
          <a:p>
            <a:pPr marL="364100" lvl="1" indent="-181220" defTabSz="966506">
              <a:buFont typeface="Wingdings" panose="05000000000000000000" pitchFamily="2" charset="2"/>
              <a:buChar char="Ø"/>
              <a:defRPr/>
            </a:pPr>
            <a:r>
              <a:rPr lang="en-US" dirty="0">
                <a:solidFill>
                  <a:srgbClr val="000000"/>
                </a:solidFill>
                <a:latin typeface="+mn-lt"/>
              </a:rPr>
              <a:t>It’s not unusual for a child who has been hurt by experiencing trauma and loss to lash out with hurtful comments or behaviors with caretakers. The ability to not take this personally and to continue to provide a loving and nurturing environment offers the best opportunity to help the child grow and heal.</a:t>
            </a:r>
          </a:p>
          <a:p>
            <a:endParaRPr lang="en-US" dirty="0">
              <a:solidFill>
                <a:srgbClr val="000000"/>
              </a:solidFill>
              <a:latin typeface="+mn-lt"/>
            </a:endParaRPr>
          </a:p>
          <a:p>
            <a:pPr defTabSz="1021581">
              <a:defRPr/>
            </a:pPr>
            <a:endParaRPr lang="en-US" dirty="0">
              <a:solidFill>
                <a:srgbClr val="000000"/>
              </a:solidFill>
              <a:latin typeface="+mn-lt"/>
            </a:endParaRPr>
          </a:p>
          <a:p>
            <a:pPr defTabSz="1021581">
              <a:defRPr/>
            </a:pPr>
            <a:endParaRPr lang="en-US" dirty="0">
              <a:solidFill>
                <a:srgbClr val="000000"/>
              </a:solidFill>
              <a:latin typeface="+mn-lt"/>
            </a:endParaRPr>
          </a:p>
          <a:p>
            <a:pPr defTabSz="995690">
              <a:defRPr/>
            </a:pPr>
            <a:endParaRPr lang="en-US" dirty="0">
              <a:solidFill>
                <a:srgbClr val="000000"/>
              </a:solidFill>
              <a:latin typeface="+mn-lt"/>
            </a:endParaRPr>
          </a:p>
          <a:p>
            <a:pPr defTabSz="995690">
              <a:defRPr/>
            </a:pPr>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12</a:t>
            </a:fld>
            <a:endParaRPr lang="en-US" dirty="0"/>
          </a:p>
        </p:txBody>
      </p:sp>
    </p:spTree>
    <p:extLst>
      <p:ext uri="{BB962C8B-B14F-4D97-AF65-F5344CB8AC3E}">
        <p14:creationId xmlns:p14="http://schemas.microsoft.com/office/powerpoint/2010/main" val="344217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0038" y="862013"/>
            <a:ext cx="4433887" cy="3325812"/>
          </a:xfrm>
        </p:spPr>
      </p:sp>
      <p:sp>
        <p:nvSpPr>
          <p:cNvPr id="3" name="Notes Placeholder 2"/>
          <p:cNvSpPr>
            <a:spLocks noGrp="1"/>
          </p:cNvSpPr>
          <p:nvPr>
            <p:ph type="body" idx="1"/>
          </p:nvPr>
        </p:nvSpPr>
        <p:spPr>
          <a:xfrm>
            <a:off x="757598" y="4744113"/>
            <a:ext cx="6060779" cy="4619179"/>
          </a:xfrm>
        </p:spPr>
        <p:txBody>
          <a:bodyPr/>
          <a:lstStyle/>
          <a:p>
            <a:pPr defTabSz="995690">
              <a:defRPr/>
            </a:pPr>
            <a:r>
              <a:rPr lang="en-US" b="1" kern="1200" dirty="0">
                <a:solidFill>
                  <a:srgbClr val="000000"/>
                </a:solidFill>
                <a:effectLst/>
                <a:latin typeface="+mn-lt"/>
                <a:ea typeface="+mn-ea"/>
                <a:cs typeface="+mn-cs"/>
              </a:rPr>
              <a:t>FACILITATOR'S NOTE</a:t>
            </a:r>
            <a:endParaRPr lang="en-US" kern="1200" dirty="0">
              <a:solidFill>
                <a:srgbClr val="000000"/>
              </a:solidFill>
              <a:effectLst/>
              <a:latin typeface="+mn-lt"/>
              <a:ea typeface="+mn-ea"/>
              <a:cs typeface="+mn-cs"/>
            </a:endParaRPr>
          </a:p>
          <a:p>
            <a:pPr marL="176627" indent="-176627">
              <a:buFont typeface="Arial" panose="020B0604020202020204" pitchFamily="34" charset="0"/>
              <a:buChar char="•"/>
            </a:pPr>
            <a:r>
              <a:rPr lang="en-US" dirty="0">
                <a:latin typeface="+mn-lt"/>
              </a:rPr>
              <a:t>Listen to NTDC Podcast by Dr. Bruce Perry on Trauma-Informed Parenting (approximately 20 minutes) which can be obtained from the NTDC website or CapLEARN.  Instruct participants to write down 3 points from Dr. Perry as they listen.</a:t>
            </a:r>
          </a:p>
          <a:p>
            <a:pPr marL="176627" indent="-176627">
              <a:buFont typeface="Arial" panose="020B0604020202020204" pitchFamily="34" charset="0"/>
              <a:buChar char="•"/>
            </a:pPr>
            <a:endParaRPr lang="en-US" u="sng" dirty="0">
              <a:latin typeface="+mn-lt"/>
            </a:endParaRPr>
          </a:p>
          <a:p>
            <a:r>
              <a:rPr lang="en-US" b="1" dirty="0">
                <a:latin typeface="+mn-lt"/>
              </a:rPr>
              <a:t>ASK</a:t>
            </a:r>
          </a:p>
          <a:p>
            <a:pPr marL="181220" indent="-181220">
              <a:buFont typeface="Arial" panose="020B0604020202020204" pitchFamily="34" charset="0"/>
              <a:buChar char="•"/>
            </a:pPr>
            <a:r>
              <a:rPr lang="en-US" dirty="0">
                <a:latin typeface="+mn-lt"/>
              </a:rPr>
              <a:t>What points did you write down?  (Have a few participants share).</a:t>
            </a:r>
          </a:p>
          <a:p>
            <a:endParaRPr lang="en-US" dirty="0">
              <a:latin typeface="+mn-lt"/>
            </a:endParaRPr>
          </a:p>
          <a:p>
            <a:pPr lvl="0">
              <a:defRPr/>
            </a:pPr>
            <a:r>
              <a:rPr lang="en-US" b="1" dirty="0">
                <a:solidFill>
                  <a:srgbClr val="000000"/>
                </a:solidFill>
                <a:latin typeface="+mn-lt"/>
              </a:rPr>
              <a:t>PARAPHRASE</a:t>
            </a:r>
          </a:p>
          <a:p>
            <a:pPr lvl="0">
              <a:defRPr/>
            </a:pPr>
            <a:r>
              <a:rPr lang="en-US" dirty="0">
                <a:solidFill>
                  <a:srgbClr val="000000"/>
                </a:solidFill>
                <a:latin typeface="+mn-lt"/>
              </a:rPr>
              <a:t>Reinforce the following points:</a:t>
            </a:r>
          </a:p>
          <a:p>
            <a:pPr marL="181220" indent="-181220">
              <a:buFont typeface="Arial" panose="020B0604020202020204" pitchFamily="34" charset="0"/>
              <a:buChar char="•"/>
              <a:defRPr/>
            </a:pPr>
            <a:r>
              <a:rPr lang="en-US" dirty="0">
                <a:solidFill>
                  <a:srgbClr val="000000"/>
                </a:solidFill>
                <a:latin typeface="+mn-lt"/>
              </a:rPr>
              <a:t>When a child is dysregulated (upset, angry, having or about to have a meltdown), Dr. Perry suggests that there are steps to reaching the child’s “thinking” brain (the Three R’s). First, we have to help a child</a:t>
            </a:r>
            <a:r>
              <a:rPr lang="en-US" b="1" dirty="0">
                <a:solidFill>
                  <a:srgbClr val="000000"/>
                </a:solidFill>
                <a:latin typeface="+mn-lt"/>
              </a:rPr>
              <a:t> Regulate </a:t>
            </a:r>
            <a:r>
              <a:rPr lang="en-US" dirty="0">
                <a:solidFill>
                  <a:srgbClr val="000000"/>
                </a:solidFill>
                <a:latin typeface="+mn-lt"/>
              </a:rPr>
              <a:t>(calm), then we help a child </a:t>
            </a:r>
            <a:r>
              <a:rPr lang="en-US" b="1" dirty="0">
                <a:solidFill>
                  <a:srgbClr val="000000"/>
                </a:solidFill>
                <a:latin typeface="+mn-lt"/>
              </a:rPr>
              <a:t>Relate</a:t>
            </a:r>
            <a:r>
              <a:rPr lang="en-US" dirty="0">
                <a:solidFill>
                  <a:srgbClr val="000000"/>
                </a:solidFill>
                <a:latin typeface="+mn-lt"/>
              </a:rPr>
              <a:t> (feel connected with us), and only then can we help the child </a:t>
            </a:r>
            <a:r>
              <a:rPr lang="en-US" b="1" dirty="0">
                <a:solidFill>
                  <a:srgbClr val="000000"/>
                </a:solidFill>
                <a:latin typeface="+mn-lt"/>
              </a:rPr>
              <a:t>Reason</a:t>
            </a:r>
            <a:r>
              <a:rPr lang="en-US" dirty="0">
                <a:solidFill>
                  <a:srgbClr val="000000"/>
                </a:solidFill>
                <a:latin typeface="+mn-lt"/>
              </a:rPr>
              <a:t> (think about what is happening and perhaps learn from it). </a:t>
            </a:r>
          </a:p>
          <a:p>
            <a:pPr marL="181220" indent="-181220">
              <a:buFont typeface="Arial" panose="020B0604020202020204" pitchFamily="34" charset="0"/>
              <a:buChar char="•"/>
              <a:defRPr/>
            </a:pPr>
            <a:r>
              <a:rPr lang="en-US" dirty="0">
                <a:solidFill>
                  <a:srgbClr val="000000"/>
                </a:solidFill>
                <a:effectLst/>
                <a:latin typeface="+mn-lt"/>
                <a:ea typeface="Times New Roman" panose="02020603050405020304" pitchFamily="18" charset="0"/>
                <a:cs typeface="Calibri" panose="020F0502020204030204" pitchFamily="34" charset="0"/>
              </a:rPr>
              <a:t>In order to be supportive when children are acting out, parents need to be aware of their own emotions. </a:t>
            </a:r>
          </a:p>
          <a:p>
            <a:pPr marL="181220" indent="-181220">
              <a:buFont typeface="Arial" panose="020B0604020202020204" pitchFamily="34" charset="0"/>
              <a:buChar char="•"/>
              <a:defRPr/>
            </a:pPr>
            <a:r>
              <a:rPr lang="en-US" dirty="0">
                <a:solidFill>
                  <a:srgbClr val="000000"/>
                </a:solidFill>
                <a:effectLst/>
                <a:latin typeface="+mn-lt"/>
                <a:ea typeface="Times New Roman" panose="02020603050405020304" pitchFamily="18" charset="0"/>
                <a:cs typeface="Calibri" panose="020F0502020204030204" pitchFamily="34" charset="0"/>
              </a:rPr>
              <a:t>Co-regulation acknowledges that it isn't just the child who needs to calm down. The parent and child's emotional responses both affect each other. </a:t>
            </a:r>
          </a:p>
          <a:p>
            <a:pPr marL="181220" indent="-181220">
              <a:buFont typeface="Arial" panose="020B0604020202020204" pitchFamily="34" charset="0"/>
              <a:buChar char="•"/>
              <a:defRPr/>
            </a:pPr>
            <a:r>
              <a:rPr lang="en-US" dirty="0">
                <a:solidFill>
                  <a:srgbClr val="000000"/>
                </a:solidFill>
                <a:effectLst/>
                <a:latin typeface="+mn-lt"/>
                <a:ea typeface="Times New Roman" panose="02020603050405020304" pitchFamily="18" charset="0"/>
                <a:cs typeface="Calibri" panose="020F0502020204030204" pitchFamily="34" charset="0"/>
              </a:rPr>
              <a:t>Children can recover and become more resilient. Children will develop at their own rate but, with care and support, </a:t>
            </a:r>
            <a:r>
              <a:rPr lang="en-US" dirty="0">
                <a:solidFill>
                  <a:srgbClr val="000000"/>
                </a:solidFill>
                <a:latin typeface="+mn-lt"/>
                <a:ea typeface="Times New Roman" panose="02020603050405020304" pitchFamily="18" charset="0"/>
                <a:cs typeface="Calibri" panose="020F0502020204030204" pitchFamily="34" charset="0"/>
              </a:rPr>
              <a:t>they can begin to learn and grow</a:t>
            </a:r>
            <a:r>
              <a:rPr lang="en-US" dirty="0">
                <a:solidFill>
                  <a:srgbClr val="000000"/>
                </a:solidFill>
                <a:effectLst/>
                <a:latin typeface="+mn-lt"/>
                <a:ea typeface="Times New Roman" panose="02020603050405020304" pitchFamily="18" charset="0"/>
                <a:cs typeface="Calibri" panose="020F0502020204030204" pitchFamily="34" charset="0"/>
              </a:rPr>
              <a:t>. </a:t>
            </a:r>
          </a:p>
          <a:p>
            <a:pPr marL="181220" indent="-181220">
              <a:buFont typeface="Arial" panose="020B0604020202020204" pitchFamily="34" charset="0"/>
              <a:buChar char="•"/>
              <a:defRPr/>
            </a:pPr>
            <a:r>
              <a:rPr lang="en-US" dirty="0">
                <a:solidFill>
                  <a:srgbClr val="000000"/>
                </a:solidFill>
                <a:latin typeface="+mn-lt"/>
                <a:ea typeface="Times New Roman" panose="02020603050405020304" pitchFamily="18" charset="0"/>
                <a:cs typeface="Calibri" panose="020F0502020204030204" pitchFamily="34" charset="0"/>
              </a:rPr>
              <a:t>We will talk more about the Three R’s in our next section.</a:t>
            </a:r>
            <a:endParaRPr lang="en-US" dirty="0">
              <a:solidFill>
                <a:srgbClr val="000000"/>
              </a:solidFill>
              <a:effectLst/>
              <a:latin typeface="+mn-lt"/>
              <a:ea typeface="Times New Roman" panose="02020603050405020304" pitchFamily="18" charset="0"/>
              <a:cs typeface="Calibri" panose="020F0502020204030204" pitchFamily="34" charset="0"/>
            </a:endParaRPr>
          </a:p>
          <a:p>
            <a:pPr marL="181220" indent="-181220">
              <a:buFont typeface="Arial" panose="020B0604020202020204" pitchFamily="34" charset="0"/>
              <a:buChar char="•"/>
              <a:defRPr/>
            </a:pPr>
            <a:endParaRPr lang="en-US" dirty="0">
              <a:solidFill>
                <a:srgbClr val="000000"/>
              </a:solidFill>
              <a:latin typeface="+mn-lt"/>
            </a:endParaRPr>
          </a:p>
          <a:p>
            <a:pPr lvl="0">
              <a:defRPr/>
            </a:pPr>
            <a:endParaRPr lang="en-US" b="1" dirty="0">
              <a:solidFill>
                <a:srgbClr val="000000"/>
              </a:solidFill>
              <a:latin typeface="+mn-lt"/>
            </a:endParaRPr>
          </a:p>
          <a:p>
            <a:pPr marL="176627" indent="-176627">
              <a:buFont typeface="Arial" panose="020B0604020202020204" pitchFamily="34" charset="0"/>
              <a:buChar char="•"/>
            </a:pPr>
            <a:endParaRPr lang="en-US" dirty="0"/>
          </a:p>
          <a:p>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95690">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13</a:t>
            </a:fld>
            <a:endParaRPr lang="en-US" dirty="0"/>
          </a:p>
        </p:txBody>
      </p:sp>
    </p:spTree>
    <p:extLst>
      <p:ext uri="{BB962C8B-B14F-4D97-AF65-F5344CB8AC3E}">
        <p14:creationId xmlns:p14="http://schemas.microsoft.com/office/powerpoint/2010/main" val="2396543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980622"/>
          </a:xfrm>
        </p:spPr>
        <p:txBody>
          <a:bodyPr/>
          <a:lstStyle/>
          <a:p>
            <a:r>
              <a:rPr lang="en-US" b="1" dirty="0">
                <a:solidFill>
                  <a:srgbClr val="000000"/>
                </a:solidFill>
                <a:latin typeface="Calibri" panose="020F0502020204030204" pitchFamily="34" charset="0"/>
                <a:cs typeface="+mn-cs"/>
              </a:rPr>
              <a:t>FACILITATOR’S NOTE</a:t>
            </a:r>
          </a:p>
          <a:p>
            <a:r>
              <a:rPr lang="en-US" kern="1200" dirty="0">
                <a:solidFill>
                  <a:srgbClr val="000000"/>
                </a:solidFill>
                <a:effectLst/>
                <a:latin typeface="Calibri" panose="020F0502020204030204" pitchFamily="34" charset="0"/>
                <a:ea typeface="+mn-ea"/>
                <a:cs typeface="+mn-cs"/>
              </a:rPr>
              <a:t>This section will take approximately 40 minutes.</a:t>
            </a:r>
          </a:p>
          <a:p>
            <a:endParaRPr lang="en-US"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PARAPHRASE</a:t>
            </a:r>
          </a:p>
          <a:p>
            <a:pPr defTabSz="966506">
              <a:defRPr/>
            </a:pPr>
            <a:r>
              <a:rPr lang="en-US" b="0" dirty="0">
                <a:solidFill>
                  <a:srgbClr val="000000"/>
                </a:solidFill>
                <a:latin typeface="Calibri" panose="020F0502020204030204" pitchFamily="34" charset="0"/>
              </a:rPr>
              <a:t>In this section, we’ll discuss the need that all children, especially children who have experienced trauma, have for safety and support. Then we’ll discuss the Three R’s - </a:t>
            </a:r>
            <a:r>
              <a:rPr lang="en-US" b="1" dirty="0">
                <a:solidFill>
                  <a:srgbClr val="000000"/>
                </a:solidFill>
                <a:latin typeface="Calibri" panose="020F0502020204030204" pitchFamily="34" charset="0"/>
              </a:rPr>
              <a:t>Regulate</a:t>
            </a:r>
            <a:r>
              <a:rPr lang="en-US" b="0" dirty="0">
                <a:solidFill>
                  <a:srgbClr val="000000"/>
                </a:solidFill>
                <a:latin typeface="Calibri" panose="020F0502020204030204" pitchFamily="34" charset="0"/>
              </a:rPr>
              <a:t>, </a:t>
            </a:r>
            <a:r>
              <a:rPr lang="en-US" b="1" dirty="0">
                <a:solidFill>
                  <a:srgbClr val="000000"/>
                </a:solidFill>
                <a:latin typeface="Calibri" panose="020F0502020204030204" pitchFamily="34" charset="0"/>
              </a:rPr>
              <a:t>Relate</a:t>
            </a:r>
            <a:r>
              <a:rPr lang="en-US" b="0" dirty="0">
                <a:solidFill>
                  <a:srgbClr val="000000"/>
                </a:solidFill>
                <a:latin typeface="Calibri" panose="020F0502020204030204" pitchFamily="34" charset="0"/>
              </a:rPr>
              <a:t>, and </a:t>
            </a:r>
            <a:r>
              <a:rPr lang="en-US" b="1" dirty="0">
                <a:solidFill>
                  <a:srgbClr val="000000"/>
                </a:solidFill>
                <a:latin typeface="Calibri" panose="020F0502020204030204" pitchFamily="34" charset="0"/>
              </a:rPr>
              <a:t>Reason</a:t>
            </a:r>
            <a:r>
              <a:rPr lang="en-US" kern="1200" dirty="0">
                <a:solidFill>
                  <a:srgbClr val="000000"/>
                </a:solidFill>
                <a:effectLst/>
                <a:latin typeface="Calibri" panose="020F0502020204030204" pitchFamily="34" charset="0"/>
                <a:ea typeface="+mn-ea"/>
                <a:cs typeface="Arial" panose="020B0604020202020204" pitchFamily="34" charset="0"/>
              </a:rPr>
              <a:t> - </a:t>
            </a:r>
            <a:r>
              <a:rPr lang="en-US" b="0" dirty="0">
                <a:solidFill>
                  <a:srgbClr val="000000"/>
                </a:solidFill>
                <a:latin typeface="Calibri" panose="020F0502020204030204" pitchFamily="34" charset="0"/>
              </a:rPr>
              <a:t>as a tool to handle challenging behaviors while strengthening your relationship with the child. Finally, we’ll work through several case studies and examples.</a:t>
            </a:r>
          </a:p>
          <a:p>
            <a:pPr marL="374521" lvl="1" indent="-181220">
              <a:buFont typeface="Arial" panose="020B0604020202020204" pitchFamily="34" charset="0"/>
              <a:buChar char="•"/>
            </a:pPr>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14</a:t>
            </a:fld>
            <a:endParaRPr lang="en-US" dirty="0"/>
          </a:p>
        </p:txBody>
      </p:sp>
    </p:spTree>
    <p:extLst>
      <p:ext uri="{BB962C8B-B14F-4D97-AF65-F5344CB8AC3E}">
        <p14:creationId xmlns:p14="http://schemas.microsoft.com/office/powerpoint/2010/main" val="2695810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980622"/>
          </a:xfrm>
        </p:spPr>
        <p:txBody>
          <a:bodyPr/>
          <a:lstStyle/>
          <a:p>
            <a:pPr lvl="0"/>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lvl="0"/>
            <a:r>
              <a:rPr lang="en-US" kern="1200" dirty="0">
                <a:solidFill>
                  <a:srgbClr val="000000"/>
                </a:solidFill>
                <a:effectLst/>
                <a:latin typeface="Calibri" panose="020F0502020204030204" pitchFamily="34" charset="0"/>
                <a:ea typeface="+mn-ea"/>
                <a:cs typeface="Arial" panose="020B0604020202020204" pitchFamily="34" charset="0"/>
              </a:rPr>
              <a:t>Every child is unique, and every parent is unique. There is no one magic lesson on Trauma-Informed Parenting that will apply to everyone.</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kern="1200" dirty="0">
                <a:solidFill>
                  <a:srgbClr val="000000"/>
                </a:solidFill>
                <a:effectLst/>
                <a:latin typeface="Calibri" panose="020F0502020204030204" pitchFamily="34" charset="0"/>
                <a:ea typeface="+mn-ea"/>
                <a:cs typeface="Arial" panose="020B0604020202020204" pitchFamily="34" charset="0"/>
              </a:rPr>
              <a:t>However, there are some general principles that </a:t>
            </a:r>
            <a:r>
              <a:rPr lang="en-US" dirty="0">
                <a:solidFill>
                  <a:srgbClr val="000000"/>
                </a:solidFill>
                <a:latin typeface="Calibri" panose="020F0502020204030204" pitchFamily="34" charset="0"/>
              </a:rPr>
              <a:t>can be helpful</a:t>
            </a:r>
            <a:r>
              <a:rPr lang="en-US" kern="1200" dirty="0">
                <a:solidFill>
                  <a:srgbClr val="000000"/>
                </a:solidFill>
                <a:effectLst/>
                <a:latin typeface="Calibri" panose="020F0502020204030204" pitchFamily="34" charset="0"/>
                <a:ea typeface="+mn-ea"/>
                <a:cs typeface="Arial" panose="020B0604020202020204" pitchFamily="34" charset="0"/>
              </a:rPr>
              <a:t>. </a:t>
            </a:r>
            <a:r>
              <a:rPr lang="en-US" dirty="0">
                <a:solidFill>
                  <a:srgbClr val="000000"/>
                </a:solidFill>
                <a:latin typeface="Calibri" panose="020F0502020204030204" pitchFamily="34" charset="0"/>
              </a:rPr>
              <a:t>As</a:t>
            </a:r>
            <a:r>
              <a:rPr lang="en-US" kern="1200" dirty="0">
                <a:solidFill>
                  <a:srgbClr val="000000"/>
                </a:solidFill>
                <a:effectLst/>
                <a:latin typeface="Calibri" panose="020F0502020204030204" pitchFamily="34" charset="0"/>
                <a:ea typeface="+mn-ea"/>
                <a:cs typeface="Arial" panose="020B0604020202020204" pitchFamily="34" charset="0"/>
              </a:rPr>
              <a:t> children develop, you can anticipate that </a:t>
            </a:r>
            <a:r>
              <a:rPr lang="en-US" dirty="0">
                <a:solidFill>
                  <a:srgbClr val="000000"/>
                </a:solidFill>
                <a:latin typeface="Calibri" panose="020F0502020204030204" pitchFamily="34" charset="0"/>
              </a:rPr>
              <a:t>they</a:t>
            </a:r>
            <a:r>
              <a:rPr lang="en-US" kern="1200" dirty="0">
                <a:solidFill>
                  <a:srgbClr val="000000"/>
                </a:solidFill>
                <a:effectLst/>
                <a:latin typeface="Calibri" panose="020F0502020204030204" pitchFamily="34" charset="0"/>
                <a:ea typeface="+mn-ea"/>
                <a:cs typeface="Arial" panose="020B0604020202020204" pitchFamily="34" charset="0"/>
              </a:rPr>
              <a:t> will go through the </a:t>
            </a:r>
            <a:r>
              <a:rPr lang="en-US" b="0" kern="1200" dirty="0">
                <a:solidFill>
                  <a:srgbClr val="000000"/>
                </a:solidFill>
                <a:effectLst/>
                <a:latin typeface="Calibri" panose="020F0502020204030204" pitchFamily="34" charset="0"/>
                <a:ea typeface="+mn-ea"/>
                <a:cs typeface="Arial" panose="020B0604020202020204" pitchFamily="34" charset="0"/>
              </a:rPr>
              <a:t>same</a:t>
            </a:r>
            <a:r>
              <a:rPr lang="en-US" kern="1200" dirty="0">
                <a:solidFill>
                  <a:srgbClr val="000000"/>
                </a:solidFill>
                <a:effectLst/>
                <a:latin typeface="Calibri" panose="020F0502020204030204" pitchFamily="34" charset="0"/>
                <a:ea typeface="+mn-ea"/>
                <a:cs typeface="Arial" panose="020B0604020202020204" pitchFamily="34" charset="0"/>
              </a:rPr>
              <a:t> stages and challenges (e.g., walking; toilet training; starting school; puberty; adolescent risk-taking), although they will often do it at different times and in different ways. These developmental stages are covered in the Child Development theme. </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kern="1200" dirty="0">
                <a:solidFill>
                  <a:srgbClr val="000000"/>
                </a:solidFill>
                <a:effectLst/>
                <a:latin typeface="Calibri" panose="020F0502020204030204" pitchFamily="34" charset="0"/>
                <a:ea typeface="+mn-ea"/>
                <a:cs typeface="Arial" panose="020B0604020202020204" pitchFamily="34" charset="0"/>
              </a:rPr>
              <a:t>Because children do not all experience the same adversities or have the same supports available to them, no two children will have the same response. In general, you can anticipate that children who have experienced trauma may have some difficulty with developmental and emotional issues, including attachment. </a:t>
            </a:r>
            <a:r>
              <a:rPr lang="en-US" dirty="0">
                <a:solidFill>
                  <a:srgbClr val="000000"/>
                </a:solidFill>
                <a:latin typeface="Calibri" panose="020F0502020204030204" pitchFamily="34" charset="0"/>
              </a:rPr>
              <a:t>C</a:t>
            </a:r>
            <a:r>
              <a:rPr lang="en-US" kern="1200" dirty="0">
                <a:solidFill>
                  <a:srgbClr val="000000"/>
                </a:solidFill>
                <a:effectLst/>
                <a:latin typeface="Calibri" panose="020F0502020204030204" pitchFamily="34" charset="0"/>
                <a:ea typeface="+mn-ea"/>
                <a:cs typeface="Arial" panose="020B0604020202020204" pitchFamily="34" charset="0"/>
              </a:rPr>
              <a:t>hildren can have overdeveloped ways of responding to fear, moving quickly into fight/flight/freeze behaviors. While fight/flight/freeze responses are natural and helpful human responses to danger, children who have experienced trauma often overuse them, as they may often feel </a:t>
            </a:r>
            <a:r>
              <a:rPr lang="en-US" dirty="0">
                <a:solidFill>
                  <a:srgbClr val="000000"/>
                </a:solidFill>
                <a:latin typeface="Calibri" panose="020F0502020204030204" pitchFamily="34" charset="0"/>
              </a:rPr>
              <a:t>a sense of threat or danger</a:t>
            </a:r>
            <a:r>
              <a:rPr lang="en-US" kern="1200" dirty="0">
                <a:solidFill>
                  <a:srgbClr val="000000"/>
                </a:solidFill>
                <a:effectLst/>
                <a:latin typeface="Calibri" panose="020F0502020204030204" pitchFamily="34" charset="0"/>
                <a:ea typeface="+mn-ea"/>
                <a:cs typeface="Arial" panose="020B0604020202020204" pitchFamily="34" charset="0"/>
              </a:rPr>
              <a:t>. </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15</a:t>
            </a:fld>
            <a:endParaRPr lang="en-US" dirty="0"/>
          </a:p>
        </p:txBody>
      </p:sp>
    </p:spTree>
    <p:extLst>
      <p:ext uri="{BB962C8B-B14F-4D97-AF65-F5344CB8AC3E}">
        <p14:creationId xmlns:p14="http://schemas.microsoft.com/office/powerpoint/2010/main" val="3531387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980622"/>
          </a:xfrm>
        </p:spPr>
        <p:txBody>
          <a:bodyPr/>
          <a:lstStyle/>
          <a:p>
            <a:pPr lvl="0"/>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lvl="0"/>
            <a:r>
              <a:rPr lang="en-US" kern="1200" dirty="0">
                <a:solidFill>
                  <a:srgbClr val="000000"/>
                </a:solidFill>
                <a:effectLst/>
                <a:latin typeface="Calibri" panose="020F0502020204030204" pitchFamily="34" charset="0"/>
                <a:ea typeface="+mn-ea"/>
                <a:cs typeface="Arial" panose="020B0604020202020204" pitchFamily="34" charset="0"/>
              </a:rPr>
              <a:t>There are some things you can do as a parent to help minimize these trauma reactions. Two key concepts are safety and support. We will talk about these concepts and some possible responses today. The Creating a Stable, Nurturing, and Safe Home Environment theme addresses </a:t>
            </a:r>
            <a:r>
              <a:rPr lang="en-US" dirty="0">
                <a:solidFill>
                  <a:srgbClr val="000000"/>
                </a:solidFill>
                <a:latin typeface="Calibri" panose="020F0502020204030204" pitchFamily="34" charset="0"/>
              </a:rPr>
              <a:t>additional helpful parenting responses.</a:t>
            </a: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 </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16</a:t>
            </a:fld>
            <a:endParaRPr lang="en-US" dirty="0"/>
          </a:p>
        </p:txBody>
      </p:sp>
    </p:spTree>
    <p:extLst>
      <p:ext uri="{BB962C8B-B14F-4D97-AF65-F5344CB8AC3E}">
        <p14:creationId xmlns:p14="http://schemas.microsoft.com/office/powerpoint/2010/main" val="2135666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7"/>
            <a:ext cx="5852160" cy="4470559"/>
          </a:xfrm>
        </p:spPr>
        <p:txBody>
          <a:bodyPr/>
          <a:lstStyle/>
          <a:p>
            <a:pPr lvl="0"/>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lvl="0"/>
            <a:r>
              <a:rPr lang="en-US" kern="1200" dirty="0">
                <a:solidFill>
                  <a:srgbClr val="000000"/>
                </a:solidFill>
                <a:effectLst/>
                <a:latin typeface="Calibri" panose="020F0502020204030204" pitchFamily="34" charset="0"/>
                <a:ea typeface="+mn-ea"/>
                <a:cs typeface="Arial" panose="020B0604020202020204" pitchFamily="34" charset="0"/>
              </a:rPr>
              <a:t>When children do not feel safe, their arousal levels go up. and traumatic responses may kick in (overused fight, flight or freeze responses). Children need to </a:t>
            </a:r>
            <a:r>
              <a:rPr lang="en-US" b="0" kern="1200" dirty="0">
                <a:solidFill>
                  <a:srgbClr val="000000"/>
                </a:solidFill>
                <a:effectLst/>
                <a:latin typeface="Calibri" panose="020F0502020204030204" pitchFamily="34" charset="0"/>
                <a:ea typeface="+mn-ea"/>
                <a:cs typeface="Arial" panose="020B0604020202020204" pitchFamily="34" charset="0"/>
              </a:rPr>
              <a:t>know and feel </a:t>
            </a:r>
            <a:r>
              <a:rPr lang="en-US" kern="1200" dirty="0">
                <a:solidFill>
                  <a:srgbClr val="000000"/>
                </a:solidFill>
                <a:effectLst/>
                <a:latin typeface="Calibri" panose="020F0502020204030204" pitchFamily="34" charset="0"/>
                <a:ea typeface="+mn-ea"/>
                <a:cs typeface="Arial" panose="020B0604020202020204" pitchFamily="34" charset="0"/>
              </a:rPr>
              <a:t>that there is a </a:t>
            </a:r>
            <a:r>
              <a:rPr lang="en-US" b="0" kern="1200" dirty="0">
                <a:solidFill>
                  <a:srgbClr val="000000"/>
                </a:solidFill>
                <a:effectLst/>
                <a:latin typeface="Calibri" panose="020F0502020204030204" pitchFamily="34" charset="0"/>
                <a:ea typeface="+mn-ea"/>
                <a:cs typeface="Arial" panose="020B0604020202020204" pitchFamily="34" charset="0"/>
              </a:rPr>
              <a:t>safe place </a:t>
            </a:r>
            <a:r>
              <a:rPr lang="en-US" kern="1200" dirty="0">
                <a:solidFill>
                  <a:srgbClr val="000000"/>
                </a:solidFill>
                <a:effectLst/>
                <a:latin typeface="Calibri" panose="020F0502020204030204" pitchFamily="34" charset="0"/>
                <a:ea typeface="+mn-ea"/>
                <a:cs typeface="Arial" panose="020B0604020202020204" pitchFamily="34" charset="0"/>
              </a:rPr>
              <a:t>where they can go. It is important that parents who are fostering or adopting understand that there can be a difference between physical safety and felt safety for a child. A child who has experienced trauma may have trouble feeling safe in most places. Even when we cannot see any apparent danger, the child who has experienced the world as a dangerous place will carry this fear and worry with them. It may take more time and support for a traumatized child to have felt safety in certain situations, and their behavior will reflect their fear until felt</a:t>
            </a:r>
            <a:r>
              <a:rPr lang="en-US" b="0" kern="1200" dirty="0">
                <a:solidFill>
                  <a:srgbClr val="000000"/>
                </a:solidFill>
                <a:effectLst/>
                <a:latin typeface="Calibri" panose="020F0502020204030204" pitchFamily="34" charset="0"/>
                <a:ea typeface="+mn-ea"/>
                <a:cs typeface="Arial" panose="020B060402020202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safety has been experienced by the child. Felt safety can be developed when a caring adult modifies the child’s environment and learns how to respond in a way that helps the child feel safe. To do this, parents who are fostering or adopting will need to continuously show </a:t>
            </a:r>
            <a:r>
              <a:rPr lang="en-US" b="1" kern="1200" dirty="0">
                <a:solidFill>
                  <a:srgbClr val="000000"/>
                </a:solidFill>
                <a:effectLst/>
                <a:latin typeface="Calibri" panose="020F0502020204030204" pitchFamily="34" charset="0"/>
                <a:ea typeface="+mn-ea"/>
                <a:cs typeface="Arial" panose="020B0604020202020204" pitchFamily="34" charset="0"/>
              </a:rPr>
              <a:t>trustworthiness </a:t>
            </a:r>
            <a:r>
              <a:rPr lang="en-US" kern="1200" dirty="0">
                <a:solidFill>
                  <a:srgbClr val="000000"/>
                </a:solidFill>
                <a:effectLst/>
                <a:latin typeface="Calibri" panose="020F0502020204030204" pitchFamily="34" charset="0"/>
                <a:ea typeface="+mn-ea"/>
                <a:cs typeface="Arial" panose="020B0604020202020204" pitchFamily="34" charset="0"/>
              </a:rPr>
              <a:t>to the child (characteristic). This will entail doing what you say, keeping your promises, and being predictable.  </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kern="1200" dirty="0">
                <a:solidFill>
                  <a:srgbClr val="000000"/>
                </a:solidFill>
                <a:effectLst/>
                <a:latin typeface="Calibri" panose="020F0502020204030204" pitchFamily="34" charset="0"/>
                <a:ea typeface="+mn-ea"/>
                <a:cs typeface="Arial" panose="020B0604020202020204" pitchFamily="34" charset="0"/>
              </a:rPr>
              <a:t>Home should be a safe place - a place where </a:t>
            </a:r>
            <a:r>
              <a:rPr lang="en-US" dirty="0">
                <a:solidFill>
                  <a:srgbClr val="000000"/>
                </a:solidFill>
                <a:latin typeface="Calibri" panose="020F0502020204030204" pitchFamily="34" charset="0"/>
              </a:rPr>
              <a:t>children</a:t>
            </a:r>
            <a:r>
              <a:rPr lang="en-US" kern="1200" dirty="0">
                <a:solidFill>
                  <a:srgbClr val="000000"/>
                </a:solidFill>
                <a:effectLst/>
                <a:latin typeface="Calibri" panose="020F0502020204030204" pitchFamily="34" charset="0"/>
                <a:ea typeface="+mn-ea"/>
                <a:cs typeface="Arial" panose="020B0604020202020204" pitchFamily="34" charset="0"/>
              </a:rPr>
              <a:t> will not be harmed or be at risk of injury from others The home should be a place the child feels comfortable to be themselves and know that they will receive support, acceptance, and consistent care. Ideally, there will be several spaces in children's daily lives where they feel safe (such as their school, faith-based or other community spaces, relatives, or trusted friend or neighbors); however, when a child comes into a new situation, such as a new home or school, it will take time for the child to feel safe.</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u="sng" kern="1200" dirty="0">
                <a:solidFill>
                  <a:srgbClr val="000000"/>
                </a:solidFill>
                <a:effectLst/>
                <a:latin typeface="Calibri" panose="020F0502020204030204" pitchFamily="34" charset="0"/>
                <a:ea typeface="+mn-ea"/>
                <a:cs typeface="Arial" panose="020B0604020202020204" pitchFamily="34" charset="0"/>
              </a:rPr>
              <a:t>Modifying the </a:t>
            </a:r>
            <a:r>
              <a:rPr lang="en-US" u="sng" dirty="0">
                <a:solidFill>
                  <a:srgbClr val="000000"/>
                </a:solidFill>
                <a:latin typeface="Calibri" panose="020F0502020204030204" pitchFamily="34" charset="0"/>
              </a:rPr>
              <a:t>c</a:t>
            </a:r>
            <a:r>
              <a:rPr lang="en-US" u="sng" kern="1200" dirty="0">
                <a:solidFill>
                  <a:srgbClr val="000000"/>
                </a:solidFill>
                <a:effectLst/>
                <a:latin typeface="Calibri" panose="020F0502020204030204" pitchFamily="34" charset="0"/>
                <a:ea typeface="+mn-ea"/>
                <a:cs typeface="Arial" panose="020B0604020202020204" pitchFamily="34" charset="0"/>
              </a:rPr>
              <a:t>hild’s environment to help a child feel safe in the home:</a:t>
            </a:r>
          </a:p>
          <a:p>
            <a:pPr lvl="0"/>
            <a:r>
              <a:rPr lang="en-US" b="0" kern="1200" dirty="0">
                <a:solidFill>
                  <a:srgbClr val="000000"/>
                </a:solidFill>
                <a:effectLst/>
                <a:latin typeface="Calibri" panose="020F0502020204030204" pitchFamily="34" charset="0"/>
                <a:ea typeface="+mn-ea"/>
                <a:cs typeface="Arial" panose="020B0604020202020204" pitchFamily="34" charset="0"/>
              </a:rPr>
              <a:t>Schedules</a:t>
            </a:r>
            <a:r>
              <a:rPr lang="en-US" b="1" kern="1200" dirty="0">
                <a:solidFill>
                  <a:srgbClr val="000000"/>
                </a:solidFill>
                <a:effectLst/>
                <a:latin typeface="Calibri" panose="020F0502020204030204" pitchFamily="34" charset="0"/>
                <a:ea typeface="+mn-ea"/>
                <a:cs typeface="Arial" panose="020B060402020202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can help a child feel safe. Consistency and predictability help a child feel safe. Anxiety sets in when a child is faced with uncertainty. The schedule should be shared with the child and if age appropriate</a:t>
            </a:r>
            <a:r>
              <a:rPr lang="en-US" dirty="0">
                <a:solidFill>
                  <a:srgbClr val="000000"/>
                </a:solidFill>
                <a:latin typeface="Calibri" panose="020F0502020204030204" pitchFamily="34" charset="0"/>
              </a:rPr>
              <a:t>,</a:t>
            </a:r>
            <a:r>
              <a:rPr lang="en-US" kern="1200" dirty="0">
                <a:solidFill>
                  <a:srgbClr val="000000"/>
                </a:solidFill>
                <a:effectLst/>
                <a:latin typeface="Calibri" panose="020F0502020204030204" pitchFamily="34" charset="0"/>
                <a:ea typeface="+mn-ea"/>
                <a:cs typeface="Arial" panose="020B0604020202020204" pitchFamily="34" charset="0"/>
              </a:rPr>
              <a:t> written out and placed </a:t>
            </a:r>
            <a:r>
              <a:rPr lang="en-US" dirty="0">
                <a:solidFill>
                  <a:srgbClr val="000000"/>
                </a:solidFill>
                <a:latin typeface="Calibri" panose="020F0502020204030204" pitchFamily="34" charset="0"/>
              </a:rPr>
              <a:t>where it is accessible to all</a:t>
            </a:r>
            <a:r>
              <a:rPr lang="en-US" kern="1200" dirty="0">
                <a:solidFill>
                  <a:srgbClr val="000000"/>
                </a:solidFill>
                <a:effectLst/>
                <a:latin typeface="Calibri" panose="020F0502020204030204" pitchFamily="34" charset="0"/>
                <a:ea typeface="+mn-ea"/>
                <a:cs typeface="Arial" panose="020B0604020202020204" pitchFamily="34" charset="0"/>
              </a:rPr>
              <a:t>. </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kern="1200" dirty="0">
                <a:solidFill>
                  <a:srgbClr val="000000"/>
                </a:solidFill>
                <a:effectLst/>
                <a:latin typeface="Calibri" panose="020F0502020204030204" pitchFamily="34" charset="0"/>
                <a:ea typeface="+mn-ea"/>
                <a:cs typeface="Arial" panose="020B0604020202020204" pitchFamily="34" charset="0"/>
              </a:rPr>
              <a:t>As part of safety and scheduling, </a:t>
            </a:r>
            <a:r>
              <a:rPr lang="en-US" dirty="0">
                <a:solidFill>
                  <a:srgbClr val="000000"/>
                </a:solidFill>
                <a:latin typeface="Calibri" panose="020F0502020204030204" pitchFamily="34" charset="0"/>
              </a:rPr>
              <a:t>r</a:t>
            </a:r>
            <a:r>
              <a:rPr lang="en-US" b="0" kern="1200" dirty="0">
                <a:solidFill>
                  <a:srgbClr val="000000"/>
                </a:solidFill>
                <a:effectLst/>
                <a:latin typeface="Calibri" panose="020F0502020204030204" pitchFamily="34" charset="0"/>
                <a:ea typeface="+mn-ea"/>
                <a:cs typeface="Arial" panose="020B0604020202020204" pitchFamily="34" charset="0"/>
              </a:rPr>
              <a:t>ituals and routines </a:t>
            </a:r>
            <a:r>
              <a:rPr lang="en-US" kern="1200" dirty="0">
                <a:solidFill>
                  <a:srgbClr val="000000"/>
                </a:solidFill>
                <a:effectLst/>
                <a:latin typeface="Calibri" panose="020F0502020204030204" pitchFamily="34" charset="0"/>
                <a:ea typeface="+mn-ea"/>
                <a:cs typeface="Arial" panose="020B0604020202020204" pitchFamily="34" charset="0"/>
              </a:rPr>
              <a:t>can help children feel safe as well. Having a </a:t>
            </a:r>
            <a:r>
              <a:rPr lang="en-US" dirty="0">
                <a:solidFill>
                  <a:srgbClr val="000000"/>
                </a:solidFill>
                <a:latin typeface="Calibri" panose="020F0502020204030204" pitchFamily="34" charset="0"/>
              </a:rPr>
              <a:t>routine</a:t>
            </a:r>
            <a:r>
              <a:rPr lang="en-US" kern="1200" dirty="0">
                <a:solidFill>
                  <a:srgbClr val="000000"/>
                </a:solidFill>
                <a:effectLst/>
                <a:latin typeface="Calibri" panose="020F0502020204030204" pitchFamily="34" charset="0"/>
                <a:ea typeface="+mn-ea"/>
                <a:cs typeface="Arial" panose="020B0604020202020204" pitchFamily="34" charset="0"/>
              </a:rPr>
              <a:t> way to get ready in the morning, (i.e., laying out clothes the night before, breakfast routines) and at bedtime (i.e., talking about tomorrow's schedule, reading a book before bedtime, saying prayers before lights out) allows </a:t>
            </a:r>
            <a:r>
              <a:rPr lang="en-US" dirty="0">
                <a:solidFill>
                  <a:srgbClr val="000000"/>
                </a:solidFill>
                <a:latin typeface="Calibri" panose="020F0502020204030204" pitchFamily="34" charset="0"/>
              </a:rPr>
              <a:t>the child to know what to expect, increasing their felt safety</a:t>
            </a:r>
            <a:r>
              <a:rPr lang="en-US" kern="1200" dirty="0">
                <a:solidFill>
                  <a:srgbClr val="000000"/>
                </a:solidFill>
                <a:effectLst/>
                <a:latin typeface="Calibri" panose="020F0502020204030204" pitchFamily="34" charset="0"/>
                <a:ea typeface="+mn-ea"/>
                <a:cs typeface="Arial" panose="020B0604020202020204" pitchFamily="34" charset="0"/>
              </a:rPr>
              <a:t>.</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506">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 </a:t>
            </a:r>
          </a:p>
          <a:p>
            <a:endParaRPr lang="en-US" dirty="0">
              <a:solidFill>
                <a:srgbClr val="000000"/>
              </a:solidFill>
              <a:latin typeface="Calibri" panose="020F0502020204030204" pitchFamily="34" charset="0"/>
            </a:endParaRPr>
          </a:p>
          <a:p>
            <a:endParaRPr lang="en-US" b="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17</a:t>
            </a:fld>
            <a:endParaRPr lang="en-US" dirty="0"/>
          </a:p>
        </p:txBody>
      </p:sp>
    </p:spTree>
    <p:extLst>
      <p:ext uri="{BB962C8B-B14F-4D97-AF65-F5344CB8AC3E}">
        <p14:creationId xmlns:p14="http://schemas.microsoft.com/office/powerpoint/2010/main" val="1825900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980622"/>
          </a:xfrm>
        </p:spPr>
        <p:txBody>
          <a:bodyPr/>
          <a:lstStyle/>
          <a:p>
            <a:pPr lvl="0"/>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defTabSz="966506">
              <a:defRPr/>
            </a:pPr>
            <a:r>
              <a:rPr lang="en-US" kern="1200" dirty="0">
                <a:solidFill>
                  <a:srgbClr val="000000"/>
                </a:solidFill>
                <a:effectLst/>
                <a:latin typeface="Calibri" panose="020F0502020204030204" pitchFamily="34" charset="0"/>
                <a:ea typeface="+mn-ea"/>
                <a:cs typeface="Arial" panose="020B0604020202020204" pitchFamily="34" charset="0"/>
              </a:rPr>
              <a:t>Despite a parent's best attempts, life will never go perfectly. Upsetting things will happen. </a:t>
            </a:r>
          </a:p>
          <a:p>
            <a:pPr defTabSz="966506">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506">
              <a:defRPr/>
            </a:pPr>
            <a:r>
              <a:rPr lang="en-US" kern="1200" dirty="0">
                <a:solidFill>
                  <a:srgbClr val="000000"/>
                </a:solidFill>
                <a:effectLst/>
                <a:latin typeface="Calibri" panose="020F0502020204030204" pitchFamily="34" charset="0"/>
                <a:ea typeface="+mn-ea"/>
                <a:cs typeface="Arial" panose="020B0604020202020204" pitchFamily="34" charset="0"/>
              </a:rPr>
              <a:t>The most important factor in a child’s ability to tolerate adversity is having a supportive relationship with a healthy adult. This is particularly necessary for children who have experienced separation, loss, and trauma. </a:t>
            </a:r>
          </a:p>
          <a:p>
            <a:pPr defTabSz="966506">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506">
              <a:defRPr/>
            </a:pPr>
            <a:r>
              <a:rPr lang="en-US" kern="1200" dirty="0">
                <a:solidFill>
                  <a:srgbClr val="000000"/>
                </a:solidFill>
                <a:effectLst/>
                <a:latin typeface="Calibri" panose="020F0502020204030204" pitchFamily="34" charset="0"/>
                <a:ea typeface="+mn-ea"/>
                <a:cs typeface="Arial" panose="020B0604020202020204" pitchFamily="34" charset="0"/>
              </a:rPr>
              <a:t>Ideally, the child should feel that the parent who is fostering or adopting them is a someone the child can turn to for support. It Is also important to find other safe, supportive adults that are available in places where the parent is not present (teacher, coach, neighbor, etc.).</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18</a:t>
            </a:fld>
            <a:endParaRPr lang="en-US" dirty="0"/>
          </a:p>
        </p:txBody>
      </p:sp>
    </p:spTree>
    <p:extLst>
      <p:ext uri="{BB962C8B-B14F-4D97-AF65-F5344CB8AC3E}">
        <p14:creationId xmlns:p14="http://schemas.microsoft.com/office/powerpoint/2010/main" val="4110504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31464"/>
            <a:ext cx="5852160" cy="4664936"/>
          </a:xfrm>
        </p:spPr>
        <p:txBody>
          <a:bodyPr/>
          <a:lstStyle/>
          <a:p>
            <a:pPr defTabSz="966506">
              <a:defRPr/>
            </a:pPr>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defTabSz="966506">
              <a:defRPr/>
            </a:pPr>
            <a:r>
              <a:rPr lang="en-US" kern="1200" dirty="0">
                <a:solidFill>
                  <a:srgbClr val="000000"/>
                </a:solidFill>
                <a:effectLst/>
                <a:latin typeface="Calibri" panose="020F0502020204030204" pitchFamily="34" charset="0"/>
                <a:ea typeface="+mn-ea"/>
                <a:cs typeface="Arial" panose="020B0604020202020204" pitchFamily="34" charset="0"/>
              </a:rPr>
              <a:t>When a traumatic response is triggered, the child may become overwhelmed and not able to think clearly. The child may engage in overdeveloped fight/flight/freeze behaviors. An adult who responds to this traumatic reaction by yelling at the child or immediately punishing the child will not help that child calm down and, in fact, may drive the child to overreact even more, making the situation worse. </a:t>
            </a:r>
          </a:p>
          <a:p>
            <a:pPr defTabSz="966506">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506">
              <a:defRPr/>
            </a:pPr>
            <a:r>
              <a:rPr lang="en-US" kern="1200" dirty="0">
                <a:solidFill>
                  <a:srgbClr val="000000"/>
                </a:solidFill>
                <a:effectLst/>
                <a:latin typeface="Calibri" panose="020F0502020204030204" pitchFamily="34" charset="0"/>
                <a:ea typeface="+mn-ea"/>
                <a:cs typeface="Arial" panose="020B0604020202020204" pitchFamily="34" charset="0"/>
              </a:rPr>
              <a:t>For children who have experienced trauma, separation, or loss, punishment will likely escalate a situation, not solve it. These children will need help regulating before you can have any conversation or put in a consequence. In these situations, parents who are fostering or adopting need to regulate themselves, try to identify what might have caused the behavior, and help the child to regulate or calm. </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19</a:t>
            </a:fld>
            <a:endParaRPr lang="en-US" dirty="0"/>
          </a:p>
        </p:txBody>
      </p:sp>
    </p:spTree>
    <p:extLst>
      <p:ext uri="{BB962C8B-B14F-4D97-AF65-F5344CB8AC3E}">
        <p14:creationId xmlns:p14="http://schemas.microsoft.com/office/powerpoint/2010/main" val="3042728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1" y="1190858"/>
            <a:ext cx="5852160" cy="8198223"/>
          </a:xfrm>
        </p:spPr>
        <p:txBody>
          <a:bodyPr/>
          <a:lstStyle/>
          <a:p>
            <a:r>
              <a:rPr lang="en-US" b="1" dirty="0">
                <a:solidFill>
                  <a:srgbClr val="000000"/>
                </a:solidFill>
                <a:latin typeface="Calibri" panose="020F0502020204030204" pitchFamily="34" charset="0"/>
              </a:rPr>
              <a:t>To prepare for this class, you should: </a:t>
            </a:r>
          </a:p>
          <a:p>
            <a:pPr marL="186692" indent="-186692">
              <a:buFont typeface="Arial" panose="020B0604020202020204" pitchFamily="34" charset="0"/>
              <a:buChar char="•"/>
            </a:pPr>
            <a:r>
              <a:rPr lang="en-US" dirty="0">
                <a:solidFill>
                  <a:srgbClr val="000000"/>
                </a:solidFill>
                <a:latin typeface="Calibri" panose="020F0502020204030204" pitchFamily="34" charset="0"/>
              </a:rPr>
              <a:t>Review the facilitator preparation information included in this </a:t>
            </a:r>
            <a:r>
              <a:rPr lang="en-US" b="1" dirty="0">
                <a:solidFill>
                  <a:srgbClr val="000000"/>
                </a:solidFill>
                <a:latin typeface="Calibri" panose="020F0502020204030204" pitchFamily="34" charset="0"/>
              </a:rPr>
              <a:t>Guide</a:t>
            </a:r>
            <a:r>
              <a:rPr lang="en-US" dirty="0">
                <a:solidFill>
                  <a:srgbClr val="000000"/>
                </a:solidFill>
                <a:latin typeface="Calibri" panose="020F0502020204030204" pitchFamily="34" charset="0"/>
              </a:rPr>
              <a:t> along with the handouts</a:t>
            </a:r>
            <a:r>
              <a:rPr lang="en-US" b="1" dirty="0">
                <a:solidFill>
                  <a:srgbClr val="000000"/>
                </a:solidFill>
                <a:latin typeface="Calibri" panose="020F0502020204030204" pitchFamily="34" charset="0"/>
              </a:rPr>
              <a:t>.</a:t>
            </a:r>
          </a:p>
          <a:p>
            <a:pPr marL="186692" indent="-186692">
              <a:buFont typeface="Arial" panose="020B0604020202020204" pitchFamily="34" charset="0"/>
              <a:buChar char="•"/>
            </a:pPr>
            <a:r>
              <a:rPr lang="en-US" dirty="0">
                <a:solidFill>
                  <a:srgbClr val="000000"/>
                </a:solidFill>
                <a:latin typeface="Calibri" panose="020F0502020204030204" pitchFamily="34" charset="0"/>
              </a:rPr>
              <a:t>Review the Resources for this theme found on CapLEARN (https://learn.childwelfare.gov/) or NTDC website (https://ntdcportal.org/).</a:t>
            </a:r>
          </a:p>
          <a:p>
            <a:pPr marL="186692" indent="-186692">
              <a:buFont typeface="Arial" panose="020B0604020202020204" pitchFamily="34" charset="0"/>
              <a:buChar char="•"/>
              <a:defRPr/>
            </a:pPr>
            <a:r>
              <a:rPr lang="en-US" dirty="0">
                <a:solidFill>
                  <a:srgbClr val="000000"/>
                </a:solidFill>
                <a:latin typeface="Calibri" panose="020F0502020204030204" pitchFamily="34" charset="0"/>
              </a:rPr>
              <a:t>Develop an agenda that includes this theme and any other themes you will be conducting along with it during the class.</a:t>
            </a:r>
          </a:p>
          <a:p>
            <a:pPr marL="186692" indent="-186692">
              <a:buFont typeface="Arial" panose="020B0604020202020204" pitchFamily="34" charset="0"/>
              <a:buChar char="•"/>
            </a:pPr>
            <a:r>
              <a:rPr lang="en-US" dirty="0">
                <a:solidFill>
                  <a:srgbClr val="000000"/>
                </a:solidFill>
                <a:latin typeface="Calibri" panose="020F0502020204030204" pitchFamily="34" charset="0"/>
              </a:rPr>
              <a:t>Ensure that participants have a copy of the </a:t>
            </a:r>
            <a:r>
              <a:rPr lang="en-US" b="1" dirty="0">
                <a:solidFill>
                  <a:srgbClr val="000000"/>
                </a:solidFill>
                <a:latin typeface="Calibri" panose="020F0502020204030204" pitchFamily="34" charset="0"/>
              </a:rPr>
              <a:t>Participant Resource Manual.</a:t>
            </a:r>
            <a:r>
              <a:rPr lang="en-US" dirty="0">
                <a:solidFill>
                  <a:srgbClr val="000000"/>
                </a:solidFill>
                <a:latin typeface="Calibri" panose="020F0502020204030204" pitchFamily="34" charset="0"/>
              </a:rPr>
              <a:t> This </a:t>
            </a:r>
            <a:r>
              <a:rPr lang="en-US" b="1" dirty="0">
                <a:solidFill>
                  <a:srgbClr val="000000"/>
                </a:solidFill>
                <a:latin typeface="Calibri" panose="020F0502020204030204" pitchFamily="34" charset="0"/>
              </a:rPr>
              <a:t>Manual</a:t>
            </a:r>
            <a:r>
              <a:rPr lang="en-US" dirty="0">
                <a:solidFill>
                  <a:srgbClr val="000000"/>
                </a:solidFill>
                <a:latin typeface="Calibri" panose="020F0502020204030204" pitchFamily="34" charset="0"/>
              </a:rPr>
              <a:t> will be used during all themes and will include the handouts needed by participants. Facilitators should have copies of the handouts for the theme available in case participants do not bring their </a:t>
            </a:r>
            <a:r>
              <a:rPr lang="en-US" b="1" dirty="0">
                <a:solidFill>
                  <a:srgbClr val="000000"/>
                </a:solidFill>
                <a:latin typeface="Calibri" panose="020F0502020204030204" pitchFamily="34" charset="0"/>
              </a:rPr>
              <a:t>Manual</a:t>
            </a:r>
            <a:r>
              <a:rPr lang="en-US" dirty="0">
                <a:solidFill>
                  <a:srgbClr val="000000"/>
                </a:solidFill>
                <a:latin typeface="Calibri" panose="020F0502020204030204" pitchFamily="34" charset="0"/>
              </a:rPr>
              <a:t> to class. If the theme is being taught on a remote platform, facilitators should have the handouts available so that they can share in the chat and/or email to participants who do not have their </a:t>
            </a:r>
            <a:r>
              <a:rPr lang="en-US" b="1" dirty="0">
                <a:solidFill>
                  <a:srgbClr val="000000"/>
                </a:solidFill>
                <a:latin typeface="Calibri" panose="020F0502020204030204" pitchFamily="34" charset="0"/>
              </a:rPr>
              <a:t>Manual</a:t>
            </a:r>
            <a:r>
              <a:rPr lang="en-US" dirty="0">
                <a:solidFill>
                  <a:srgbClr val="000000"/>
                </a:solidFill>
                <a:latin typeface="Calibri" panose="020F0502020204030204" pitchFamily="34" charset="0"/>
              </a:rPr>
              <a:t>. </a:t>
            </a:r>
          </a:p>
          <a:p>
            <a:pPr marL="186692" indent="-186692">
              <a:buFont typeface="Arial" panose="020B0604020202020204" pitchFamily="34" charset="0"/>
              <a:buChar char="•"/>
            </a:pPr>
            <a:r>
              <a:rPr lang="en-US" dirty="0">
                <a:solidFill>
                  <a:srgbClr val="000000"/>
                </a:solidFill>
                <a:latin typeface="Calibri" panose="020F0502020204030204" pitchFamily="34" charset="0"/>
              </a:rPr>
              <a:t>Bring any materials you need for the activities. </a:t>
            </a:r>
          </a:p>
          <a:p>
            <a:pPr marL="186692" indent="-186692">
              <a:buFont typeface="Arial" panose="020B0604020202020204" pitchFamily="34" charset="0"/>
              <a:buChar char="•"/>
              <a:defRPr/>
            </a:pPr>
            <a:r>
              <a:rPr lang="en-US" dirty="0">
                <a:solidFill>
                  <a:srgbClr val="000000"/>
                </a:solidFill>
                <a:latin typeface="Calibri" panose="020F0502020204030204" pitchFamily="34" charset="0"/>
              </a:rPr>
              <a:t>Review any videos or other electronic media used in this theme, if any, and plan the mechanics of how you will present them. Media for this theme are listed in the Materials and Handouts slide. Review the instructions for each media clip (e.g., to pause or stop at a particular time stamp). The videos can be played in different ways, including:</a:t>
            </a:r>
          </a:p>
          <a:p>
            <a:pPr marL="584968" lvl="2" indent="-186692">
              <a:buFont typeface="Wingdings" panose="05000000000000000000" pitchFamily="2" charset="2"/>
              <a:buChar char="Ø"/>
            </a:pPr>
            <a:r>
              <a:rPr lang="en-US" dirty="0">
                <a:solidFill>
                  <a:srgbClr val="000000"/>
                </a:solidFill>
                <a:latin typeface="Calibri" panose="020F0502020204030204" pitchFamily="34" charset="0"/>
              </a:rPr>
              <a:t>Play them from a flash drive or the computer’s hard drive using a media player app</a:t>
            </a:r>
          </a:p>
          <a:p>
            <a:pPr marL="584968" lvl="2" indent="-186692">
              <a:buFont typeface="Wingdings" panose="05000000000000000000" pitchFamily="2" charset="2"/>
              <a:buChar char="Ø"/>
            </a:pPr>
            <a:r>
              <a:rPr lang="en-US" dirty="0">
                <a:solidFill>
                  <a:srgbClr val="000000"/>
                </a:solidFill>
                <a:latin typeface="Calibri" panose="020F0502020204030204" pitchFamily="34" charset="0"/>
              </a:rPr>
              <a:t>Link to them from CapLEARN or the NTDC website</a:t>
            </a:r>
          </a:p>
          <a:p>
            <a:pPr marL="584968" lvl="2" indent="-186692">
              <a:buFont typeface="Wingdings" panose="05000000000000000000" pitchFamily="2" charset="2"/>
              <a:buChar char="Ø"/>
            </a:pPr>
            <a:r>
              <a:rPr lang="en-US" dirty="0">
                <a:solidFill>
                  <a:srgbClr val="000000"/>
                </a:solidFill>
                <a:latin typeface="Calibri" panose="020F0502020204030204" pitchFamily="34" charset="0"/>
              </a:rPr>
              <a:t>Please note that all clips from </a:t>
            </a:r>
            <a:r>
              <a:rPr lang="en-US" i="1" dirty="0">
                <a:solidFill>
                  <a:srgbClr val="000000"/>
                </a:solidFill>
                <a:latin typeface="Calibri" panose="020F0502020204030204" pitchFamily="34" charset="0"/>
              </a:rPr>
              <a:t>Instant Family </a:t>
            </a:r>
            <a:r>
              <a:rPr lang="en-US" dirty="0">
                <a:solidFill>
                  <a:srgbClr val="000000"/>
                </a:solidFill>
                <a:latin typeface="Calibri" panose="020F0502020204030204" pitchFamily="34" charset="0"/>
              </a:rPr>
              <a:t>movie must be played directly from the </a:t>
            </a:r>
            <a:r>
              <a:rPr lang="en-US" i="1" dirty="0">
                <a:solidFill>
                  <a:srgbClr val="000000"/>
                </a:solidFill>
                <a:latin typeface="Calibri" panose="020F0502020204030204" pitchFamily="34" charset="0"/>
              </a:rPr>
              <a:t>Instant Family </a:t>
            </a:r>
            <a:r>
              <a:rPr lang="en-US" dirty="0">
                <a:solidFill>
                  <a:srgbClr val="000000"/>
                </a:solidFill>
                <a:latin typeface="Calibri" panose="020F0502020204030204" pitchFamily="34" charset="0"/>
              </a:rPr>
              <a:t>DVD or the movie can be streamed using the code provided in the DVD case. It is also available on some TV and Video streaming services (i.e., Prime Video- Amazon.com)</a:t>
            </a:r>
          </a:p>
          <a:p>
            <a:pPr marL="186692" indent="-186692">
              <a:buFont typeface="Arial" panose="020B0604020202020204" pitchFamily="34" charset="0"/>
              <a:buChar char="•"/>
            </a:pPr>
            <a:r>
              <a:rPr lang="en-US" dirty="0">
                <a:solidFill>
                  <a:srgbClr val="000000"/>
                </a:solidFill>
                <a:latin typeface="Calibri" panose="020F0502020204030204" pitchFamily="34" charset="0"/>
              </a:rPr>
              <a:t>Practice playing the media for the theme. Ensure that you have the files and apps you need, that your links and connections work, and that you know when to pause or stop the media clip if appropriate.</a:t>
            </a:r>
          </a:p>
          <a:p>
            <a:pPr marL="186692" indent="-186692">
              <a:buFont typeface="Arial" panose="020B0604020202020204" pitchFamily="34" charset="0"/>
              <a:buChar char="•"/>
            </a:pPr>
            <a:r>
              <a:rPr lang="en-US" dirty="0">
                <a:solidFill>
                  <a:srgbClr val="000000"/>
                </a:solidFill>
                <a:latin typeface="Calibri" panose="020F0502020204030204" pitchFamily="34" charset="0"/>
              </a:rPr>
              <a:t>If training on a remote platform, make sure all participants have the link available to access the class and that you have all videos, PPT’s and handouts ready for use. </a:t>
            </a:r>
          </a:p>
          <a:p>
            <a:pPr marL="186692" indent="-186692">
              <a:buFont typeface="Arial" panose="020B0604020202020204" pitchFamily="34" charset="0"/>
              <a:buChar char="•"/>
            </a:pPr>
            <a:r>
              <a:rPr lang="en-US" dirty="0">
                <a:solidFill>
                  <a:srgbClr val="000000"/>
                </a:solidFill>
                <a:latin typeface="Calibri" panose="020F0502020204030204" pitchFamily="34" charset="0"/>
              </a:rPr>
              <a:t>If training in person, ensure that a room is available and set up, with the following: </a:t>
            </a:r>
          </a:p>
          <a:p>
            <a:pPr marL="709428" lvl="2" indent="-211582">
              <a:buFont typeface="Wingdings" panose="05000000000000000000" pitchFamily="2" charset="2"/>
              <a:buChar char="Ø"/>
            </a:pPr>
            <a:r>
              <a:rPr lang="en-US" dirty="0">
                <a:solidFill>
                  <a:schemeClr val="tx1"/>
                </a:solidFill>
                <a:latin typeface="Calibri" panose="020F0502020204030204" pitchFamily="34" charset="0"/>
              </a:rPr>
              <a:t>Enough tables and chairs for all participants</a:t>
            </a:r>
          </a:p>
          <a:p>
            <a:pPr marL="709428" lvl="2" indent="-211582">
              <a:buFont typeface="Wingdings" panose="05000000000000000000" pitchFamily="2" charset="2"/>
              <a:buChar char="Ø"/>
            </a:pPr>
            <a:r>
              <a:rPr lang="en-US" dirty="0">
                <a:solidFill>
                  <a:schemeClr val="tx1"/>
                </a:solidFill>
                <a:latin typeface="Calibri" panose="020F0502020204030204" pitchFamily="34" charset="0"/>
              </a:rPr>
              <a:t>Projector and screen (check that it works with the computer you will be using)</a:t>
            </a:r>
            <a:endParaRPr lang="en-US" dirty="0">
              <a:solidFill>
                <a:srgbClr val="000000"/>
              </a:solidFill>
              <a:latin typeface="Calibri" panose="020F0502020204030204" pitchFamily="34" charset="0"/>
            </a:endParaRPr>
          </a:p>
          <a:p>
            <a:pPr marL="186692" indent="-186692">
              <a:buFont typeface="Arial" panose="020B0604020202020204" pitchFamily="34" charset="0"/>
              <a:buChar char="•"/>
            </a:pPr>
            <a:r>
              <a:rPr lang="en-US" dirty="0">
                <a:latin typeface="Calibri" panose="020F0502020204030204" pitchFamily="34" charset="0"/>
              </a:rPr>
              <a:t>Classroom activities have been adapted so that they can be done on a remote platform. Remote adaptations are marked as follows so that they can be easily spotted in the Facilitator Classroom Guide:  </a:t>
            </a:r>
            <a:r>
              <a:rPr lang="en-US" b="1" i="1" u="sng" dirty="0">
                <a:solidFill>
                  <a:srgbClr val="FF0000"/>
                </a:solidFill>
                <a:latin typeface="Calibri" panose="020F0502020204030204" pitchFamily="34" charset="0"/>
              </a:rPr>
              <a:t>Adaptation for Remote Platform</a:t>
            </a:r>
            <a:endParaRPr lang="en-US" dirty="0">
              <a:solidFill>
                <a:schemeClr val="tx1"/>
              </a:solidFill>
              <a:latin typeface="Calibri" panose="020F0502020204030204" pitchFamily="34" charset="0"/>
            </a:endParaRPr>
          </a:p>
          <a:p>
            <a:endParaRPr lang="en-US" b="1" dirty="0">
              <a:solidFill>
                <a:srgbClr val="000000"/>
              </a:solidFill>
              <a:latin typeface="Calibri" panose="020F0502020204030204" pitchFamily="34" charset="0"/>
            </a:endParaRPr>
          </a:p>
        </p:txBody>
      </p:sp>
      <p:sp>
        <p:nvSpPr>
          <p:cNvPr id="5" name="Rectangle 4">
            <a:extLst>
              <a:ext uri="{FF2B5EF4-FFF2-40B4-BE49-F238E27FC236}">
                <a16:creationId xmlns:a16="http://schemas.microsoft.com/office/drawing/2014/main" id="{99A446FE-42FF-F741-A998-1A0F77FF89A3}"/>
              </a:ext>
            </a:extLst>
          </p:cNvPr>
          <p:cNvSpPr/>
          <p:nvPr/>
        </p:nvSpPr>
        <p:spPr>
          <a:xfrm>
            <a:off x="731520" y="624994"/>
            <a:ext cx="1857055" cy="374593"/>
          </a:xfrm>
          <a:prstGeom prst="rect">
            <a:avLst/>
          </a:prstGeom>
        </p:spPr>
        <p:txBody>
          <a:bodyPr wrap="none" lIns="96651" tIns="48325" rIns="96651" bIns="48325">
            <a:spAutoFit/>
          </a:bodyPr>
          <a:lstStyle/>
          <a:p>
            <a:r>
              <a:rPr lang="en-US" dirty="0">
                <a:latin typeface="Arial Rounded MT Bold" panose="020F0704030504030204" pitchFamily="34" charset="77"/>
              </a:rPr>
              <a:t>PREPARATION</a:t>
            </a:r>
          </a:p>
        </p:txBody>
      </p:sp>
      <p:sp>
        <p:nvSpPr>
          <p:cNvPr id="7" name="Slide Number Placeholder 6">
            <a:extLst>
              <a:ext uri="{FF2B5EF4-FFF2-40B4-BE49-F238E27FC236}">
                <a16:creationId xmlns:a16="http://schemas.microsoft.com/office/drawing/2014/main" id="{59D65E82-151F-3746-A46B-0F704E72CAF2}"/>
              </a:ext>
            </a:extLst>
          </p:cNvPr>
          <p:cNvSpPr>
            <a:spLocks noGrp="1"/>
          </p:cNvSpPr>
          <p:nvPr>
            <p:ph type="sldNum" sz="quarter" idx="5"/>
          </p:nvPr>
        </p:nvSpPr>
        <p:spPr>
          <a:xfrm>
            <a:off x="6828978" y="9119474"/>
            <a:ext cx="484529" cy="481726"/>
          </a:xfrm>
          <a:prstGeom prst="rect">
            <a:avLst/>
          </a:prstGeom>
        </p:spPr>
        <p:txBody>
          <a:bodyPr vert="horz" lIns="96651" tIns="48325" rIns="96651" bIns="48325" rtlCol="0" anchor="ctr" anchorCtr="0"/>
          <a:lstStyle>
            <a:lvl1pPr algn="ctr">
              <a:defRPr sz="1000">
                <a:solidFill>
                  <a:schemeClr val="bg1"/>
                </a:solidFill>
              </a:defRPr>
            </a:lvl1pPr>
          </a:lstStyle>
          <a:p>
            <a:fld id="{3B90169C-AFAA-4B3F-91CC-5EC03E22AE25}" type="slidenum">
              <a:rPr lang="en-US" smtClean="0"/>
              <a:pPr/>
              <a:t>2</a:t>
            </a:fld>
            <a:endParaRPr lang="en-US" dirty="0"/>
          </a:p>
        </p:txBody>
      </p:sp>
    </p:spTree>
    <p:extLst>
      <p:ext uri="{BB962C8B-B14F-4D97-AF65-F5344CB8AC3E}">
        <p14:creationId xmlns:p14="http://schemas.microsoft.com/office/powerpoint/2010/main" val="3789840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980622"/>
          </a:xfrm>
        </p:spPr>
        <p:txBody>
          <a:bodyPr/>
          <a:lstStyle/>
          <a:p>
            <a:pPr defTabSz="966506">
              <a:defRPr/>
            </a:pPr>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lvl="0"/>
            <a:r>
              <a:rPr lang="en-US" kern="1200" dirty="0">
                <a:solidFill>
                  <a:srgbClr val="000000"/>
                </a:solidFill>
                <a:effectLst/>
                <a:latin typeface="Calibri" panose="020F0502020204030204" pitchFamily="34" charset="0"/>
                <a:ea typeface="+mn-ea"/>
                <a:cs typeface="Arial" panose="020B0604020202020204" pitchFamily="34" charset="0"/>
              </a:rPr>
              <a:t>For example, let's assume a parent who is fostering or adopting gets up in the middle of a winter night and checks on a sleeping child who has kicked off their covers. As the parent is pulling the covers back up, the child wakes up. This child, who has a history of being sexually abused at night, now screams and hits the parent. </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kern="1200" dirty="0">
                <a:solidFill>
                  <a:srgbClr val="000000"/>
                </a:solidFill>
                <a:effectLst/>
                <a:latin typeface="Calibri" panose="020F0502020204030204" pitchFamily="34" charset="0"/>
                <a:ea typeface="+mn-ea"/>
                <a:cs typeface="Arial" panose="020B0604020202020204" pitchFamily="34" charset="0"/>
              </a:rPr>
              <a:t>The parent, who has done nothing wrong, should not let the child continue to hit. But yelling at this child or punishing this child will not calm the child down. Nor will it help the child get back to sleep. </a:t>
            </a:r>
          </a:p>
          <a:p>
            <a:r>
              <a:rPr lang="en-US" kern="1200" dirty="0">
                <a:solidFill>
                  <a:srgbClr val="000000"/>
                </a:solidFill>
                <a:effectLst/>
                <a:latin typeface="Calibri" panose="020F0502020204030204" pitchFamily="34" charset="0"/>
                <a:ea typeface="+mn-ea"/>
                <a:cs typeface="Arial" panose="020B0604020202020204" pitchFamily="34" charset="0"/>
              </a:rPr>
              <a:t> </a:t>
            </a:r>
          </a:p>
          <a:p>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506">
              <a:defRPr/>
            </a:pPr>
            <a:r>
              <a:rPr lang="en-US" b="1" dirty="0">
                <a:solidFill>
                  <a:srgbClr val="000000"/>
                </a:solidFill>
                <a:latin typeface="Calibri" panose="020F0502020204030204" pitchFamily="34" charset="0"/>
              </a:rPr>
              <a:t>FACILITATOR’S NOTE</a:t>
            </a:r>
          </a:p>
          <a:p>
            <a:pPr defTabSz="966506">
              <a:defRPr/>
            </a:pPr>
            <a:r>
              <a:rPr lang="en-US" kern="1200" dirty="0">
                <a:solidFill>
                  <a:srgbClr val="000000"/>
                </a:solidFill>
                <a:effectLst/>
                <a:latin typeface="Calibri" panose="020F0502020204030204" pitchFamily="34" charset="0"/>
                <a:ea typeface="+mn-ea"/>
                <a:cs typeface="Arial" panose="020B0604020202020204" pitchFamily="34" charset="0"/>
              </a:rPr>
              <a:t>An example of how to handle this in an appropriate manner is described is included in the discussion on slides 22-24.</a:t>
            </a:r>
          </a:p>
          <a:p>
            <a:r>
              <a:rPr lang="en-US" kern="1200" dirty="0">
                <a:solidFill>
                  <a:srgbClr val="000000"/>
                </a:solidFill>
                <a:effectLst/>
                <a:latin typeface="Calibri" panose="020F0502020204030204" pitchFamily="34" charset="0"/>
                <a:ea typeface="+mn-ea"/>
                <a:cs typeface="Arial" panose="020B0604020202020204" pitchFamily="34" charset="0"/>
              </a:rPr>
              <a:t> </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20</a:t>
            </a:fld>
            <a:endParaRPr lang="en-US" dirty="0"/>
          </a:p>
        </p:txBody>
      </p:sp>
    </p:spTree>
    <p:extLst>
      <p:ext uri="{BB962C8B-B14F-4D97-AF65-F5344CB8AC3E}">
        <p14:creationId xmlns:p14="http://schemas.microsoft.com/office/powerpoint/2010/main" val="128334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980622"/>
          </a:xfrm>
        </p:spPr>
        <p:txBody>
          <a:bodyPr/>
          <a:lstStyle/>
          <a:p>
            <a:pPr defTabSz="966506">
              <a:defRPr/>
            </a:pPr>
            <a:r>
              <a:rPr lang="en-US" b="1" kern="1200" dirty="0">
                <a:solidFill>
                  <a:srgbClr val="000000"/>
                </a:solidFill>
                <a:effectLst/>
                <a:latin typeface="Calibri" panose="020F0502020204030204" pitchFamily="34" charset="0"/>
                <a:ea typeface="+mn-ea"/>
                <a:cs typeface="Arial" panose="020B0604020202020204" pitchFamily="34" charset="0"/>
              </a:rPr>
              <a:t>DO</a:t>
            </a:r>
          </a:p>
          <a:p>
            <a:pPr defTabSz="966506">
              <a:defRPr/>
            </a:pPr>
            <a:r>
              <a:rPr lang="en-US" b="0" kern="1200" dirty="0">
                <a:solidFill>
                  <a:srgbClr val="000000"/>
                </a:solidFill>
                <a:effectLst/>
                <a:latin typeface="Calibri" panose="020F0502020204030204" pitchFamily="34" charset="0"/>
                <a:ea typeface="+mn-ea"/>
                <a:cs typeface="Arial" panose="020B0604020202020204" pitchFamily="34" charset="0"/>
              </a:rPr>
              <a:t>Have participants look at the </a:t>
            </a:r>
            <a:r>
              <a:rPr lang="en-US" b="0" u="sng" kern="1200" dirty="0">
                <a:solidFill>
                  <a:srgbClr val="000000"/>
                </a:solidFill>
                <a:effectLst/>
                <a:latin typeface="Calibri" panose="020F0502020204030204" pitchFamily="34" charset="0"/>
                <a:ea typeface="+mn-ea"/>
                <a:cs typeface="Arial" panose="020B0604020202020204" pitchFamily="34" charset="0"/>
              </a:rPr>
              <a:t>Handout #1 </a:t>
            </a:r>
            <a:r>
              <a:rPr lang="en-US" dirty="0">
                <a:solidFill>
                  <a:srgbClr val="000000"/>
                </a:solidFill>
                <a:latin typeface="Calibri" panose="020F0502020204030204" pitchFamily="34" charset="0"/>
              </a:rPr>
              <a:t>for this theme</a:t>
            </a:r>
            <a:r>
              <a:rPr lang="en-US" b="0" kern="1200" dirty="0">
                <a:solidFill>
                  <a:srgbClr val="000000"/>
                </a:solidFill>
                <a:effectLst/>
                <a:latin typeface="Calibri" panose="020F0502020204030204" pitchFamily="34" charset="0"/>
                <a:ea typeface="+mn-ea"/>
                <a:cs typeface="Arial" panose="020B0604020202020204" pitchFamily="34" charset="0"/>
              </a:rPr>
              <a:t> in their </a:t>
            </a:r>
            <a:r>
              <a:rPr lang="en-US" b="1" kern="1200" dirty="0">
                <a:solidFill>
                  <a:srgbClr val="000000"/>
                </a:solidFill>
                <a:effectLst/>
                <a:latin typeface="Calibri" panose="020F0502020204030204" pitchFamily="34" charset="0"/>
                <a:ea typeface="+mn-ea"/>
                <a:cs typeface="Arial" panose="020B0604020202020204" pitchFamily="34" charset="0"/>
              </a:rPr>
              <a:t>Participant Resource Manual</a:t>
            </a:r>
            <a:r>
              <a:rPr lang="en-US" b="0" kern="1200" dirty="0">
                <a:solidFill>
                  <a:srgbClr val="000000"/>
                </a:solidFill>
                <a:effectLst/>
                <a:latin typeface="Calibri" panose="020F0502020204030204" pitchFamily="34" charset="0"/>
                <a:ea typeface="+mn-ea"/>
                <a:cs typeface="Arial" panose="020B0604020202020204" pitchFamily="34" charset="0"/>
              </a:rPr>
              <a:t>. </a:t>
            </a:r>
          </a:p>
          <a:p>
            <a:pPr defTabSz="966506">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pPr defTabSz="966506">
              <a:defRPr/>
            </a:pPr>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defTabSz="966506">
              <a:defRPr/>
            </a:pPr>
            <a:r>
              <a:rPr lang="en-US" kern="1200" dirty="0">
                <a:solidFill>
                  <a:srgbClr val="000000"/>
                </a:solidFill>
                <a:effectLst/>
                <a:latin typeface="Calibri" panose="020F0502020204030204" pitchFamily="34" charset="0"/>
                <a:ea typeface="+mn-ea"/>
                <a:cs typeface="Arial" panose="020B0604020202020204" pitchFamily="34" charset="0"/>
              </a:rPr>
              <a:t>A better approach is a trauma-informed response that incorporates safety and support. This trauma-informed response uses the Three R’s: Regulate, Relate, and Reason. You </a:t>
            </a:r>
            <a:r>
              <a:rPr lang="en-US" dirty="0">
                <a:solidFill>
                  <a:srgbClr val="000000"/>
                </a:solidFill>
                <a:latin typeface="Calibri" panose="020F0502020204030204" pitchFamily="34" charset="0"/>
              </a:rPr>
              <a:t>heard Dr. Perry mention these in his podcast. </a:t>
            </a:r>
            <a:r>
              <a:rPr lang="en-US" kern="1200" dirty="0">
                <a:solidFill>
                  <a:srgbClr val="000000"/>
                </a:solidFill>
                <a:effectLst/>
                <a:latin typeface="Calibri" panose="020F0502020204030204" pitchFamily="34" charset="0"/>
                <a:ea typeface="+mn-ea"/>
                <a:cs typeface="Arial" panose="020B0604020202020204" pitchFamily="34" charset="0"/>
              </a:rPr>
              <a:t> Let’s look at </a:t>
            </a:r>
            <a:r>
              <a:rPr lang="en-US" u="sng" dirty="0">
                <a:solidFill>
                  <a:srgbClr val="000000"/>
                </a:solidFill>
                <a:latin typeface="Calibri" panose="020F0502020204030204" pitchFamily="34" charset="0"/>
              </a:rPr>
              <a:t>Handout #1, </a:t>
            </a:r>
            <a:r>
              <a:rPr lang="en-US" b="0" u="sng" kern="1200" dirty="0">
                <a:solidFill>
                  <a:srgbClr val="000000"/>
                </a:solidFill>
                <a:effectLst/>
                <a:latin typeface="Calibri" panose="020F0502020204030204" pitchFamily="34" charset="0"/>
                <a:ea typeface="+mn-ea"/>
                <a:cs typeface="Arial" panose="020B0604020202020204" pitchFamily="34" charset="0"/>
              </a:rPr>
              <a:t>The Three R’s</a:t>
            </a:r>
            <a:r>
              <a:rPr lang="en-US" u="sng" kern="1200" dirty="0">
                <a:solidFill>
                  <a:srgbClr val="000000"/>
                </a:solidFill>
                <a:effectLst/>
                <a:latin typeface="Calibri" panose="020F0502020204030204" pitchFamily="34" charset="0"/>
                <a:ea typeface="+mn-ea"/>
                <a:cs typeface="Arial" panose="020B0604020202020204" pitchFamily="34" charset="0"/>
              </a:rPr>
              <a:t> - </a:t>
            </a:r>
            <a:r>
              <a:rPr lang="en-US" b="0" u="sng" kern="1200" dirty="0">
                <a:solidFill>
                  <a:srgbClr val="000000"/>
                </a:solidFill>
                <a:effectLst/>
                <a:latin typeface="Calibri" panose="020F0502020204030204" pitchFamily="34" charset="0"/>
                <a:ea typeface="+mn-ea"/>
                <a:cs typeface="Arial" panose="020B0604020202020204" pitchFamily="34" charset="0"/>
              </a:rPr>
              <a:t>Reaching the Learning Brain, by Beacon House</a:t>
            </a:r>
            <a:r>
              <a:rPr lang="en-US" b="0" kern="1200" dirty="0">
                <a:solidFill>
                  <a:srgbClr val="000000"/>
                </a:solidFill>
                <a:effectLst/>
                <a:latin typeface="Calibri" panose="020F0502020204030204" pitchFamily="34" charset="0"/>
                <a:ea typeface="+mn-ea"/>
                <a:cs typeface="Arial" panose="020B0604020202020204" pitchFamily="34" charset="0"/>
              </a:rPr>
              <a:t>, that can be found in your </a:t>
            </a:r>
            <a:r>
              <a:rPr lang="en-US" b="1" kern="1200" dirty="0">
                <a:solidFill>
                  <a:srgbClr val="000000"/>
                </a:solidFill>
                <a:effectLst/>
                <a:latin typeface="Calibri" panose="020F0502020204030204" pitchFamily="34" charset="0"/>
                <a:ea typeface="+mn-ea"/>
                <a:cs typeface="Arial" panose="020B0604020202020204" pitchFamily="34" charset="0"/>
              </a:rPr>
              <a:t>Participant Resource Manual.</a:t>
            </a:r>
          </a:p>
          <a:p>
            <a:endParaRPr lang="en-US" b="0"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Dr. Perry spoke about the child who </a:t>
            </a:r>
            <a:r>
              <a:rPr lang="en-US" dirty="0">
                <a:solidFill>
                  <a:srgbClr val="000000"/>
                </a:solidFill>
                <a:latin typeface="Calibri" panose="020F0502020204030204" pitchFamily="34" charset="0"/>
              </a:rPr>
              <a:t>is dysregulated and</a:t>
            </a:r>
            <a:r>
              <a:rPr lang="en-US" kern="1200" dirty="0">
                <a:solidFill>
                  <a:srgbClr val="000000"/>
                </a:solidFill>
                <a:effectLst/>
                <a:latin typeface="Calibri" panose="020F0502020204030204" pitchFamily="34" charset="0"/>
                <a:ea typeface="+mn-ea"/>
                <a:cs typeface="Arial" panose="020B0604020202020204" pitchFamily="34" charset="0"/>
              </a:rPr>
              <a:t> needs help in calming down (</a:t>
            </a:r>
            <a:r>
              <a:rPr lang="en-US" b="0" kern="1200" dirty="0">
                <a:solidFill>
                  <a:srgbClr val="000000"/>
                </a:solidFill>
                <a:effectLst/>
                <a:latin typeface="Calibri" panose="020F0502020204030204" pitchFamily="34" charset="0"/>
                <a:ea typeface="+mn-ea"/>
                <a:cs typeface="Arial" panose="020B0604020202020204" pitchFamily="34" charset="0"/>
              </a:rPr>
              <a:t>Regulating</a:t>
            </a:r>
            <a:r>
              <a:rPr lang="en-US" kern="1200" dirty="0">
                <a:solidFill>
                  <a:srgbClr val="000000"/>
                </a:solidFill>
                <a:effectLst/>
                <a:latin typeface="Calibri" panose="020F0502020204030204" pitchFamily="34" charset="0"/>
                <a:ea typeface="+mn-ea"/>
                <a:cs typeface="Arial" panose="020B0604020202020204" pitchFamily="34" charset="0"/>
              </a:rPr>
              <a:t>). Then, the parent needs </a:t>
            </a:r>
            <a:r>
              <a:rPr lang="en-US" dirty="0">
                <a:solidFill>
                  <a:srgbClr val="000000"/>
                </a:solidFill>
                <a:latin typeface="Calibri" panose="020F0502020204030204" pitchFamily="34" charset="0"/>
              </a:rPr>
              <a:t>to</a:t>
            </a:r>
            <a:r>
              <a:rPr lang="en-US" kern="1200" dirty="0">
                <a:solidFill>
                  <a:srgbClr val="000000"/>
                </a:solidFill>
                <a:effectLst/>
                <a:latin typeface="Calibri" panose="020F0502020204030204" pitchFamily="34" charset="0"/>
                <a:ea typeface="+mn-ea"/>
                <a:cs typeface="Arial" panose="020B0604020202020204" pitchFamily="34" charset="0"/>
              </a:rPr>
              <a:t> connect with the child </a:t>
            </a:r>
            <a:r>
              <a:rPr lang="en-US" b="1" kern="1200" dirty="0">
                <a:solidFill>
                  <a:srgbClr val="000000"/>
                </a:solidFill>
                <a:effectLst/>
                <a:latin typeface="Calibri" panose="020F0502020204030204" pitchFamily="34" charset="0"/>
                <a:ea typeface="+mn-ea"/>
                <a:cs typeface="Arial" panose="020B0604020202020204" pitchFamily="34" charset="0"/>
              </a:rPr>
              <a:t>(</a:t>
            </a:r>
            <a:r>
              <a:rPr lang="en-US" b="0" kern="1200" dirty="0">
                <a:solidFill>
                  <a:srgbClr val="000000"/>
                </a:solidFill>
                <a:effectLst/>
                <a:latin typeface="Calibri" panose="020F0502020204030204" pitchFamily="34" charset="0"/>
                <a:ea typeface="+mn-ea"/>
                <a:cs typeface="Arial" panose="020B0604020202020204" pitchFamily="34" charset="0"/>
              </a:rPr>
              <a:t>Relate</a:t>
            </a:r>
            <a:r>
              <a:rPr lang="en-US" kern="1200" dirty="0">
                <a:solidFill>
                  <a:srgbClr val="000000"/>
                </a:solidFill>
                <a:effectLst/>
                <a:latin typeface="Calibri" panose="020F0502020204030204" pitchFamily="34" charset="0"/>
                <a:ea typeface="+mn-ea"/>
                <a:cs typeface="Arial" panose="020B0604020202020204" pitchFamily="34" charset="0"/>
              </a:rPr>
              <a:t>) enough for the child to start to feel safe again. </a:t>
            </a:r>
            <a:r>
              <a:rPr lang="en-US" dirty="0">
                <a:solidFill>
                  <a:srgbClr val="000000"/>
                </a:solidFill>
                <a:latin typeface="Calibri" panose="020F0502020204030204" pitchFamily="34" charset="0"/>
              </a:rPr>
              <a:t>Finally</a:t>
            </a:r>
            <a:r>
              <a:rPr lang="en-US" kern="1200" dirty="0">
                <a:solidFill>
                  <a:srgbClr val="000000"/>
                </a:solidFill>
                <a:effectLst/>
                <a:latin typeface="Calibri" panose="020F0502020204030204" pitchFamily="34" charset="0"/>
                <a:ea typeface="+mn-ea"/>
                <a:cs typeface="Arial" panose="020B0604020202020204" pitchFamily="34" charset="0"/>
              </a:rPr>
              <a:t>, the adult and child can talk and figure out how to move forward (</a:t>
            </a:r>
            <a:r>
              <a:rPr lang="en-US" b="0" kern="1200" dirty="0">
                <a:solidFill>
                  <a:srgbClr val="000000"/>
                </a:solidFill>
                <a:effectLst/>
                <a:latin typeface="Calibri" panose="020F0502020204030204" pitchFamily="34" charset="0"/>
                <a:ea typeface="+mn-ea"/>
                <a:cs typeface="Arial" panose="020B0604020202020204" pitchFamily="34" charset="0"/>
              </a:rPr>
              <a:t>Reason</a:t>
            </a:r>
            <a:r>
              <a:rPr lang="en-US" kern="1200" dirty="0">
                <a:solidFill>
                  <a:srgbClr val="000000"/>
                </a:solidFill>
                <a:effectLst/>
                <a:latin typeface="Calibri" panose="020F0502020204030204" pitchFamily="34" charset="0"/>
                <a:ea typeface="+mn-ea"/>
                <a:cs typeface="Arial" panose="020B0604020202020204" pitchFamily="34" charset="0"/>
              </a:rPr>
              <a:t>). In this way, a parent can help a child and set limits without being punitive.</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Let’s take a closer look at each of these three steps.</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 </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21</a:t>
            </a:fld>
            <a:endParaRPr lang="en-US" dirty="0"/>
          </a:p>
        </p:txBody>
      </p:sp>
    </p:spTree>
    <p:extLst>
      <p:ext uri="{BB962C8B-B14F-4D97-AF65-F5344CB8AC3E}">
        <p14:creationId xmlns:p14="http://schemas.microsoft.com/office/powerpoint/2010/main" val="4031206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980622"/>
          </a:xfrm>
        </p:spPr>
        <p:txBody>
          <a:bodyPr/>
          <a:lstStyle/>
          <a:p>
            <a:pPr defTabSz="966506">
              <a:defRPr/>
            </a:pPr>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lvl="0"/>
            <a:r>
              <a:rPr lang="en-US" kern="1200" dirty="0">
                <a:solidFill>
                  <a:srgbClr val="000000"/>
                </a:solidFill>
                <a:effectLst/>
                <a:latin typeface="Calibri" panose="020F0502020204030204" pitchFamily="34" charset="0"/>
                <a:ea typeface="+mn-ea"/>
                <a:cs typeface="Arial" panose="020B0604020202020204" pitchFamily="34" charset="0"/>
              </a:rPr>
              <a:t>When a child who has experienced trauma is triggered (responding to something with a fight, flight or freeze response), their whole body is reacting, and they are in survival mode. As discussed in the Trauma-related Behaviors theme, the brain stem controls heart rate, blood pressure, and breathing, and all these can change when a child experiences a trauma trigger or feels fearful.</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kern="1200" dirty="0">
                <a:solidFill>
                  <a:srgbClr val="000000"/>
                </a:solidFill>
                <a:effectLst/>
                <a:latin typeface="Calibri" panose="020F0502020204030204" pitchFamily="34" charset="0"/>
                <a:ea typeface="+mn-ea"/>
                <a:cs typeface="Arial" panose="020B0604020202020204" pitchFamily="34" charset="0"/>
              </a:rPr>
              <a:t>The child will not be able to have a rational discussion when their body is experiencing these physical reactions. This is what Dr. </a:t>
            </a:r>
            <a:r>
              <a:rPr lang="en-US" dirty="0">
                <a:solidFill>
                  <a:srgbClr val="000000"/>
                </a:solidFill>
                <a:latin typeface="Calibri" panose="020F0502020204030204" pitchFamily="34" charset="0"/>
              </a:rPr>
              <a:t>Perry described this as the </a:t>
            </a:r>
            <a:r>
              <a:rPr lang="en-US" i="1" dirty="0">
                <a:solidFill>
                  <a:srgbClr val="000000"/>
                </a:solidFill>
                <a:latin typeface="Calibri" panose="020F0502020204030204" pitchFamily="34" charset="0"/>
              </a:rPr>
              <a:t>reacting</a:t>
            </a:r>
            <a:r>
              <a:rPr lang="en-US" dirty="0">
                <a:solidFill>
                  <a:srgbClr val="000000"/>
                </a:solidFill>
                <a:latin typeface="Calibri" panose="020F0502020204030204" pitchFamily="34" charset="0"/>
              </a:rPr>
              <a:t> part of the brain, and that is what the child is responding to at that point. </a:t>
            </a:r>
            <a:r>
              <a:rPr lang="en-US" kern="1200" dirty="0">
                <a:solidFill>
                  <a:srgbClr val="000000"/>
                </a:solidFill>
                <a:effectLst/>
                <a:latin typeface="Calibri" panose="020F0502020204030204" pitchFamily="34" charset="0"/>
                <a:ea typeface="+mn-ea"/>
                <a:cs typeface="Arial" panose="020B0604020202020204" pitchFamily="34" charset="0"/>
              </a:rPr>
              <a:t>The first step that we must take is to help the child calm down (</a:t>
            </a:r>
            <a:r>
              <a:rPr lang="en-US" b="0" kern="1200" dirty="0">
                <a:solidFill>
                  <a:srgbClr val="000000"/>
                </a:solidFill>
                <a:effectLst/>
                <a:latin typeface="Calibri" panose="020F0502020204030204" pitchFamily="34" charset="0"/>
                <a:ea typeface="+mn-ea"/>
                <a:cs typeface="Arial" panose="020B0604020202020204" pitchFamily="34" charset="0"/>
              </a:rPr>
              <a:t>Regulate</a:t>
            </a:r>
            <a:r>
              <a:rPr lang="en-US" kern="1200" dirty="0">
                <a:solidFill>
                  <a:srgbClr val="000000"/>
                </a:solidFill>
                <a:effectLst/>
                <a:latin typeface="Calibri" panose="020F0502020204030204" pitchFamily="34" charset="0"/>
                <a:ea typeface="+mn-ea"/>
                <a:cs typeface="Arial" panose="020B0604020202020204" pitchFamily="34" charset="0"/>
              </a:rPr>
              <a:t>).</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kern="1200" dirty="0">
                <a:solidFill>
                  <a:srgbClr val="000000"/>
                </a:solidFill>
                <a:effectLst/>
                <a:latin typeface="Calibri" panose="020F0502020204030204" pitchFamily="34" charset="0"/>
                <a:ea typeface="+mn-ea"/>
                <a:cs typeface="Arial" panose="020B0604020202020204" pitchFamily="34" charset="0"/>
              </a:rPr>
              <a:t>In the example where the child awakens and starts hitting the parent, the parent might step back out of range to stop the hitting, while assuring the child they are safe and encouraging the child to take some deep breaths; or count to ten. </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kern="1200" dirty="0">
                <a:solidFill>
                  <a:srgbClr val="000000"/>
                </a:solidFill>
                <a:effectLst/>
                <a:latin typeface="Calibri" panose="020F0502020204030204" pitchFamily="34" charset="0"/>
                <a:ea typeface="+mn-ea"/>
                <a:cs typeface="Arial" panose="020B0604020202020204" pitchFamily="34" charset="0"/>
              </a:rPr>
              <a:t>Once the child has calmed, we then want to</a:t>
            </a:r>
            <a:r>
              <a:rPr lang="en-US" b="1" kern="1200" dirty="0">
                <a:solidFill>
                  <a:srgbClr val="000000"/>
                </a:solidFill>
                <a:effectLst/>
                <a:latin typeface="Calibri" panose="020F0502020204030204" pitchFamily="34" charset="0"/>
                <a:ea typeface="+mn-ea"/>
                <a:cs typeface="Arial" panose="020B060402020202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Relate</a:t>
            </a:r>
            <a:r>
              <a:rPr lang="en-US" b="1" kern="1200" dirty="0">
                <a:solidFill>
                  <a:srgbClr val="000000"/>
                </a:solidFill>
                <a:effectLst/>
                <a:latin typeface="Calibri" panose="020F0502020204030204" pitchFamily="34" charset="0"/>
                <a:ea typeface="+mn-ea"/>
                <a:cs typeface="Arial" panose="020B0604020202020204" pitchFamily="34" charset="0"/>
              </a:rPr>
              <a:t>.</a:t>
            </a: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 </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22</a:t>
            </a:fld>
            <a:endParaRPr lang="en-US" dirty="0"/>
          </a:p>
        </p:txBody>
      </p:sp>
    </p:spTree>
    <p:extLst>
      <p:ext uri="{BB962C8B-B14F-4D97-AF65-F5344CB8AC3E}">
        <p14:creationId xmlns:p14="http://schemas.microsoft.com/office/powerpoint/2010/main" val="3854988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980622"/>
          </a:xfrm>
        </p:spPr>
        <p:txBody>
          <a:bodyPr/>
          <a:lstStyle/>
          <a:p>
            <a:pPr defTabSz="966506">
              <a:defRPr/>
            </a:pPr>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defTabSz="966506">
              <a:defRPr/>
            </a:pPr>
            <a:r>
              <a:rPr lang="en-US" kern="1200" dirty="0">
                <a:solidFill>
                  <a:srgbClr val="000000"/>
                </a:solidFill>
                <a:effectLst/>
                <a:latin typeface="Calibri" panose="020F0502020204030204" pitchFamily="34" charset="0"/>
                <a:ea typeface="+mn-ea"/>
                <a:cs typeface="Arial" panose="020B0604020202020204" pitchFamily="34" charset="0"/>
              </a:rPr>
              <a:t>It is important now for the parent to emotionally reconnect with the child and try to understand what upset the child. This support engages the emotional </a:t>
            </a:r>
            <a:r>
              <a:rPr lang="en-US" dirty="0">
                <a:solidFill>
                  <a:srgbClr val="000000"/>
                </a:solidFill>
                <a:latin typeface="Calibri" panose="020F0502020204030204" pitchFamily="34" charset="0"/>
              </a:rPr>
              <a:t>part</a:t>
            </a:r>
            <a:r>
              <a:rPr lang="en-US" kern="1200" dirty="0">
                <a:solidFill>
                  <a:srgbClr val="000000"/>
                </a:solidFill>
                <a:effectLst/>
                <a:latin typeface="Calibri" panose="020F0502020204030204" pitchFamily="34" charset="0"/>
                <a:ea typeface="+mn-ea"/>
                <a:cs typeface="Arial" panose="020B0604020202020204" pitchFamily="34" charset="0"/>
              </a:rPr>
              <a:t> of brain that Dr. Perry referred to.</a:t>
            </a:r>
          </a:p>
          <a:p>
            <a:pPr defTabSz="966506">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506">
              <a:defRPr/>
            </a:pPr>
            <a:r>
              <a:rPr lang="en-US" kern="1200" dirty="0">
                <a:solidFill>
                  <a:srgbClr val="000000"/>
                </a:solidFill>
                <a:effectLst/>
                <a:latin typeface="Calibri" panose="020F0502020204030204" pitchFamily="34" charset="0"/>
                <a:ea typeface="+mn-ea"/>
                <a:cs typeface="Arial" panose="020B0604020202020204" pitchFamily="34" charset="0"/>
              </a:rPr>
              <a:t>In the example about the child screaming and hitting the parent, the parent might acknowledge that the child was startled and apologize, even though the parent’s actions were well-intended. The parent can remind the child of where they are, who is in the room, and reassure them that they are safe. The parent needs to continue to reassure the child they are in a safe place and to focus on how the child is feeling (e.g., scared, anxious, angry, sad). In doing this, the parent needs to be aware of their tone, volume and proximity, making sure they are calming.</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23</a:t>
            </a:fld>
            <a:endParaRPr lang="en-US" dirty="0"/>
          </a:p>
        </p:txBody>
      </p:sp>
    </p:spTree>
    <p:extLst>
      <p:ext uri="{BB962C8B-B14F-4D97-AF65-F5344CB8AC3E}">
        <p14:creationId xmlns:p14="http://schemas.microsoft.com/office/powerpoint/2010/main" val="3424548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980622"/>
          </a:xfrm>
        </p:spPr>
        <p:txBody>
          <a:bodyPr/>
          <a:lstStyle/>
          <a:p>
            <a:pPr defTabSz="966506">
              <a:defRPr/>
            </a:pPr>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defTabSz="966506">
              <a:defRPr/>
            </a:pPr>
            <a:r>
              <a:rPr lang="en-US" kern="1200" dirty="0">
                <a:solidFill>
                  <a:srgbClr val="000000"/>
                </a:solidFill>
                <a:effectLst/>
                <a:latin typeface="Calibri" panose="020F0502020204030204" pitchFamily="34" charset="0"/>
                <a:ea typeface="+mn-ea"/>
                <a:cs typeface="Arial" panose="020B0604020202020204" pitchFamily="34" charset="0"/>
              </a:rPr>
              <a:t>Once the parent has helped the child regulate their behaviors and has emotionally reconnected with the calmed child, then they can talk about what happened and </a:t>
            </a:r>
            <a:r>
              <a:rPr lang="en-US" dirty="0">
                <a:solidFill>
                  <a:srgbClr val="000000"/>
                </a:solidFill>
                <a:latin typeface="Calibri" panose="020F0502020204030204" pitchFamily="34" charset="0"/>
              </a:rPr>
              <a:t>develop</a:t>
            </a:r>
            <a:r>
              <a:rPr lang="en-US" kern="1200" dirty="0">
                <a:solidFill>
                  <a:srgbClr val="000000"/>
                </a:solidFill>
                <a:effectLst/>
                <a:latin typeface="Calibri" panose="020F0502020204030204" pitchFamily="34" charset="0"/>
                <a:ea typeface="+mn-ea"/>
                <a:cs typeface="Arial" panose="020B0604020202020204" pitchFamily="34" charset="0"/>
              </a:rPr>
              <a:t> a plan to address the issues. </a:t>
            </a:r>
          </a:p>
          <a:p>
            <a:pPr defTabSz="966506">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506">
              <a:defRPr/>
            </a:pPr>
            <a:r>
              <a:rPr lang="en-US" kern="1200" dirty="0">
                <a:solidFill>
                  <a:srgbClr val="000000"/>
                </a:solidFill>
                <a:effectLst/>
                <a:latin typeface="Calibri" panose="020F0502020204030204" pitchFamily="34" charset="0"/>
                <a:ea typeface="+mn-ea"/>
                <a:cs typeface="Arial" panose="020B0604020202020204" pitchFamily="34" charset="0"/>
              </a:rPr>
              <a:t>In the example, once the child is calmer and listening to the parent, the parent can explain why they were in the room. The parent can focus on soothing the child and getting them back to sleep. The next morning, they might talk about how to handle this situation in the future so that the child is not cold at night. </a:t>
            </a:r>
          </a:p>
          <a:p>
            <a:pPr defTabSz="966506">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506">
              <a:defRPr/>
            </a:pPr>
            <a:r>
              <a:rPr lang="en-US" kern="1200" dirty="0">
                <a:solidFill>
                  <a:srgbClr val="000000"/>
                </a:solidFill>
                <a:effectLst/>
                <a:latin typeface="Calibri" panose="020F0502020204030204" pitchFamily="34" charset="0"/>
                <a:ea typeface="+mn-ea"/>
                <a:cs typeface="Arial" panose="020B0604020202020204" pitchFamily="34" charset="0"/>
              </a:rPr>
              <a:t>These discussions engage the highest level of brain, or the thinking and learning brain, and can happen only after the child has been calmed and emotionally engaged. This is why we work through the steps in order,</a:t>
            </a:r>
            <a:r>
              <a:rPr lang="en-US" b="1" kern="1200" dirty="0">
                <a:solidFill>
                  <a:srgbClr val="000000"/>
                </a:solidFill>
                <a:effectLst/>
                <a:latin typeface="Calibri" panose="020F0502020204030204" pitchFamily="34" charset="0"/>
                <a:ea typeface="+mn-ea"/>
                <a:cs typeface="Arial" panose="020B0604020202020204" pitchFamily="34" charset="0"/>
              </a:rPr>
              <a:t> </a:t>
            </a:r>
            <a:r>
              <a:rPr lang="en-US" b="0" kern="1200" dirty="0">
                <a:solidFill>
                  <a:srgbClr val="000000"/>
                </a:solidFill>
                <a:effectLst/>
                <a:latin typeface="Calibri" panose="020F0502020204030204" pitchFamily="34" charset="0"/>
                <a:ea typeface="+mn-ea"/>
                <a:cs typeface="Arial" panose="020B0604020202020204" pitchFamily="34" charset="0"/>
              </a:rPr>
              <a:t>Regulate</a:t>
            </a:r>
            <a:r>
              <a:rPr lang="en-US" b="1" kern="1200" dirty="0">
                <a:solidFill>
                  <a:srgbClr val="000000"/>
                </a:solidFill>
                <a:effectLst/>
                <a:latin typeface="Calibri" panose="020F0502020204030204" pitchFamily="34" charset="0"/>
                <a:ea typeface="+mn-ea"/>
                <a:cs typeface="Arial" panose="020B060402020202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first, then </a:t>
            </a:r>
            <a:r>
              <a:rPr lang="en-US" b="0" kern="1200" dirty="0">
                <a:solidFill>
                  <a:srgbClr val="000000"/>
                </a:solidFill>
                <a:effectLst/>
                <a:latin typeface="Calibri" panose="020F0502020204030204" pitchFamily="34" charset="0"/>
                <a:ea typeface="+mn-ea"/>
                <a:cs typeface="Arial" panose="020B0604020202020204" pitchFamily="34" charset="0"/>
              </a:rPr>
              <a:t>Relate</a:t>
            </a:r>
            <a:r>
              <a:rPr lang="en-US" kern="1200" dirty="0">
                <a:solidFill>
                  <a:srgbClr val="000000"/>
                </a:solidFill>
                <a:effectLst/>
                <a:latin typeface="Calibri" panose="020F0502020204030204" pitchFamily="34" charset="0"/>
                <a:ea typeface="+mn-ea"/>
                <a:cs typeface="Arial" panose="020B0604020202020204" pitchFamily="34" charset="0"/>
              </a:rPr>
              <a:t>, </a:t>
            </a:r>
            <a:r>
              <a:rPr lang="en-US" dirty="0">
                <a:solidFill>
                  <a:srgbClr val="000000"/>
                </a:solidFill>
                <a:latin typeface="Calibri" panose="020F0502020204030204" pitchFamily="34" charset="0"/>
              </a:rPr>
              <a:t>and finally</a:t>
            </a:r>
            <a:r>
              <a:rPr lang="en-US" b="1" dirty="0">
                <a:solidFill>
                  <a:srgbClr val="000000"/>
                </a:solidFill>
                <a:latin typeface="Calibri" panose="020F0502020204030204" pitchFamily="34" charset="0"/>
              </a:rPr>
              <a:t> </a:t>
            </a:r>
            <a:r>
              <a:rPr lang="en-US" b="0" dirty="0">
                <a:solidFill>
                  <a:srgbClr val="000000"/>
                </a:solidFill>
                <a:latin typeface="Calibri" panose="020F0502020204030204" pitchFamily="34" charset="0"/>
              </a:rPr>
              <a:t>R</a:t>
            </a:r>
            <a:r>
              <a:rPr lang="en-US" b="0" kern="1200" dirty="0">
                <a:solidFill>
                  <a:srgbClr val="000000"/>
                </a:solidFill>
                <a:effectLst/>
                <a:latin typeface="Calibri" panose="020F0502020204030204" pitchFamily="34" charset="0"/>
                <a:ea typeface="+mn-ea"/>
                <a:cs typeface="Arial" panose="020B0604020202020204" pitchFamily="34" charset="0"/>
              </a:rPr>
              <a:t>eason</a:t>
            </a:r>
            <a:r>
              <a:rPr lang="en-US" kern="1200" dirty="0">
                <a:solidFill>
                  <a:srgbClr val="000000"/>
                </a:solidFill>
                <a:effectLst/>
                <a:latin typeface="Calibri" panose="020F0502020204030204" pitchFamily="34" charset="0"/>
                <a:ea typeface="+mn-ea"/>
                <a:cs typeface="Arial" panose="020B0604020202020204" pitchFamily="34" charset="0"/>
              </a:rPr>
              <a:t>. </a:t>
            </a:r>
          </a:p>
          <a:p>
            <a:pPr defTabSz="966506">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506">
              <a:defRPr/>
            </a:pPr>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defTabSz="966506">
              <a:defRPr/>
            </a:pPr>
            <a:r>
              <a:rPr lang="en-US" kern="1200" dirty="0">
                <a:solidFill>
                  <a:srgbClr val="000000"/>
                </a:solidFill>
                <a:effectLst/>
                <a:latin typeface="Calibri" panose="020F0502020204030204" pitchFamily="34" charset="0"/>
                <a:ea typeface="+mn-ea"/>
                <a:cs typeface="Arial" panose="020B0604020202020204" pitchFamily="34" charset="0"/>
              </a:rPr>
              <a:t>Now, let’s do a few activities to help you develop your skills in using the Three R’s.</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24</a:t>
            </a:fld>
            <a:endParaRPr lang="en-US" dirty="0"/>
          </a:p>
        </p:txBody>
      </p:sp>
    </p:spTree>
    <p:extLst>
      <p:ext uri="{BB962C8B-B14F-4D97-AF65-F5344CB8AC3E}">
        <p14:creationId xmlns:p14="http://schemas.microsoft.com/office/powerpoint/2010/main" val="1962222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7"/>
            <a:ext cx="5852160" cy="4255353"/>
          </a:xfrm>
        </p:spPr>
        <p:txBody>
          <a:bodyPr/>
          <a:lstStyle/>
          <a:p>
            <a:r>
              <a:rPr lang="en-US" b="1" dirty="0">
                <a:solidFill>
                  <a:srgbClr val="000000"/>
                </a:solidFill>
                <a:latin typeface="Calibri" panose="020F0502020204030204" pitchFamily="34" charset="0"/>
              </a:rPr>
              <a:t>FACILITATOR’S NOTE</a:t>
            </a:r>
          </a:p>
          <a:p>
            <a:r>
              <a:rPr lang="en-US" b="0" dirty="0">
                <a:solidFill>
                  <a:srgbClr val="000000"/>
                </a:solidFill>
                <a:latin typeface="Calibri" panose="020F0502020204030204" pitchFamily="34" charset="0"/>
              </a:rPr>
              <a:t>In this activity, participants will work in </a:t>
            </a:r>
            <a:r>
              <a:rPr lang="en-US" dirty="0">
                <a:solidFill>
                  <a:srgbClr val="000000"/>
                </a:solidFill>
                <a:latin typeface="Calibri" panose="020F0502020204030204" pitchFamily="34" charset="0"/>
              </a:rPr>
              <a:t>small groups</a:t>
            </a:r>
            <a:r>
              <a:rPr lang="en-US" b="0" dirty="0">
                <a:solidFill>
                  <a:srgbClr val="000000"/>
                </a:solidFill>
                <a:latin typeface="Calibri" panose="020F0502020204030204" pitchFamily="34" charset="0"/>
              </a:rPr>
              <a:t> to think about ways to use the first 2 steps of the Three R’s with a 7-year-old child who comes in from playing with friends dysregulated. The group will share their ideas and responses and then consider how parents in that situation would feel. Each group will then do a brief report out on how they would engage with the child to help them move through the following steps: 1) </a:t>
            </a:r>
            <a:r>
              <a:rPr lang="en-US" b="1" dirty="0">
                <a:solidFill>
                  <a:srgbClr val="000000"/>
                </a:solidFill>
                <a:latin typeface="Calibri" panose="020F0502020204030204" pitchFamily="34" charset="0"/>
              </a:rPr>
              <a:t>Regulate</a:t>
            </a:r>
            <a:r>
              <a:rPr lang="en-US" b="0" dirty="0">
                <a:solidFill>
                  <a:srgbClr val="000000"/>
                </a:solidFill>
                <a:latin typeface="Calibri" panose="020F0502020204030204" pitchFamily="34" charset="0"/>
              </a:rPr>
              <a:t> 2) </a:t>
            </a:r>
            <a:r>
              <a:rPr lang="en-US" b="1" dirty="0">
                <a:solidFill>
                  <a:srgbClr val="000000"/>
                </a:solidFill>
                <a:latin typeface="Calibri" panose="020F0502020204030204" pitchFamily="34" charset="0"/>
              </a:rPr>
              <a:t>Relate.</a:t>
            </a:r>
          </a:p>
          <a:p>
            <a:endParaRPr lang="en-US" dirty="0">
              <a:solidFill>
                <a:srgbClr val="000000"/>
              </a:solidFill>
              <a:latin typeface="Calibri" panose="020F0502020204030204" pitchFamily="34" charset="0"/>
            </a:endParaRPr>
          </a:p>
          <a:p>
            <a:r>
              <a:rPr lang="en-US" b="1" i="1" u="sng" dirty="0">
                <a:solidFill>
                  <a:srgbClr val="FF0000"/>
                </a:solidFill>
                <a:latin typeface="Calibri" panose="020F0502020204030204" pitchFamily="34" charset="0"/>
              </a:rPr>
              <a:t>Adaptation for Remote Platform</a:t>
            </a:r>
            <a:r>
              <a:rPr lang="en-US" b="1" i="1" u="sng" dirty="0">
                <a:solidFill>
                  <a:srgbClr val="000000"/>
                </a:solidFill>
                <a:latin typeface="Calibri" panose="020F0502020204030204" pitchFamily="34" charset="0"/>
              </a:rPr>
              <a:t>: </a:t>
            </a:r>
            <a:r>
              <a:rPr lang="en-US" dirty="0">
                <a:solidFill>
                  <a:srgbClr val="000000"/>
                </a:solidFill>
                <a:latin typeface="Calibri" panose="020F0502020204030204" pitchFamily="34" charset="0"/>
              </a:rPr>
              <a:t>This activity can be modified for a remote platform by using the break-out rooms function in zoom to create small groups after the facilitator reads the case scenario. Or the activity can be done as a whole group activity with members using the chat function or sharing aloud how they would help a child 1) </a:t>
            </a:r>
            <a:r>
              <a:rPr lang="en-US" b="0" dirty="0">
                <a:solidFill>
                  <a:srgbClr val="000000"/>
                </a:solidFill>
                <a:latin typeface="Calibri" panose="020F0502020204030204" pitchFamily="34" charset="0"/>
              </a:rPr>
              <a:t>Regulate 2) Relate. </a:t>
            </a:r>
          </a:p>
          <a:p>
            <a:endParaRPr lang="en-US" b="0"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PARAPHRASE</a:t>
            </a:r>
          </a:p>
          <a:p>
            <a:pPr defTabSz="966506">
              <a:defRPr/>
            </a:pPr>
            <a:r>
              <a:rPr lang="en-US" b="0" dirty="0">
                <a:solidFill>
                  <a:srgbClr val="000000"/>
                </a:solidFill>
                <a:latin typeface="Calibri" panose="020F0502020204030204" pitchFamily="34" charset="0"/>
              </a:rPr>
              <a:t>Our first activity is a case study. I will read you the short scenario.</a:t>
            </a:r>
          </a:p>
          <a:p>
            <a:pPr defTabSz="966506">
              <a:defRPr/>
            </a:pPr>
            <a:endParaRPr lang="en-US" b="0" dirty="0">
              <a:solidFill>
                <a:srgbClr val="000000"/>
              </a:solidFill>
              <a:latin typeface="Calibri" panose="020F0502020204030204" pitchFamily="34" charset="0"/>
            </a:endParaRPr>
          </a:p>
          <a:p>
            <a:pPr defTabSz="966506">
              <a:defRPr/>
            </a:pPr>
            <a:r>
              <a:rPr lang="en-US" b="1" dirty="0">
                <a:solidFill>
                  <a:srgbClr val="000000"/>
                </a:solidFill>
                <a:latin typeface="Calibri" panose="020F0502020204030204" pitchFamily="34" charset="0"/>
              </a:rPr>
              <a:t>SAY</a:t>
            </a:r>
          </a:p>
          <a:p>
            <a:pPr defTabSz="966506">
              <a:defRPr/>
            </a:pPr>
            <a:r>
              <a:rPr lang="en-US" b="0" dirty="0">
                <a:solidFill>
                  <a:srgbClr val="000000"/>
                </a:solidFill>
                <a:latin typeface="Calibri" panose="020F0502020204030204" pitchFamily="34" charset="0"/>
              </a:rPr>
              <a:t>Imagine you are parenting a 7-year-old child who comes in after playing outside with some neighborhood friends, slams the door shut, and yells at the parent saying, “I hate this place and I hate you.” The child was crying as they came in.</a:t>
            </a:r>
          </a:p>
          <a:p>
            <a:pPr defTabSz="966506">
              <a:defRPr/>
            </a:pPr>
            <a:endParaRPr lang="en-US" dirty="0">
              <a:solidFill>
                <a:srgbClr val="000000"/>
              </a:solidFill>
              <a:latin typeface="Calibri" panose="020F0502020204030204" pitchFamily="34" charset="0"/>
            </a:endParaRPr>
          </a:p>
          <a:p>
            <a:pPr defTabSz="966506">
              <a:defRPr/>
            </a:pPr>
            <a:r>
              <a:rPr lang="en-US" b="1" dirty="0">
                <a:solidFill>
                  <a:srgbClr val="000000"/>
                </a:solidFill>
                <a:latin typeface="Calibri" panose="020F0502020204030204" pitchFamily="34" charset="0"/>
              </a:rPr>
              <a:t>ASK </a:t>
            </a:r>
            <a:endParaRPr lang="en-US" dirty="0">
              <a:solidFill>
                <a:srgbClr val="000000"/>
              </a:solidFill>
              <a:latin typeface="Calibri" panose="020F0502020204030204" pitchFamily="34" charset="0"/>
            </a:endParaRPr>
          </a:p>
          <a:p>
            <a:pPr defTabSz="966506">
              <a:defRPr/>
            </a:pPr>
            <a:r>
              <a:rPr lang="en-US" b="0" dirty="0">
                <a:solidFill>
                  <a:srgbClr val="000000"/>
                </a:solidFill>
                <a:latin typeface="Calibri" panose="020F0502020204030204" pitchFamily="34" charset="0"/>
              </a:rPr>
              <a:t>First, how might the parent feel after this happens?</a:t>
            </a:r>
          </a:p>
          <a:p>
            <a:pPr defTabSz="966506">
              <a:defRPr/>
            </a:pPr>
            <a:endParaRPr lang="en-US" dirty="0">
              <a:solidFill>
                <a:srgbClr val="000000"/>
              </a:solidFill>
              <a:latin typeface="Calibri" panose="020F0502020204030204" pitchFamily="34" charset="0"/>
            </a:endParaRPr>
          </a:p>
          <a:p>
            <a:pPr defTabSz="966506">
              <a:defRPr/>
            </a:pPr>
            <a:r>
              <a:rPr lang="en-US" b="1" dirty="0">
                <a:solidFill>
                  <a:srgbClr val="000000"/>
                </a:solidFill>
                <a:latin typeface="Calibri" panose="020F0502020204030204" pitchFamily="34" charset="0"/>
              </a:rPr>
              <a:t>SAY</a:t>
            </a:r>
          </a:p>
          <a:p>
            <a:pPr defTabSz="966506">
              <a:defRPr/>
            </a:pPr>
            <a:r>
              <a:rPr lang="en-US" b="0" dirty="0">
                <a:solidFill>
                  <a:srgbClr val="000000"/>
                </a:solidFill>
                <a:latin typeface="Calibri" panose="020F0502020204030204" pitchFamily="34" charset="0"/>
              </a:rPr>
              <a:t>Now, </a:t>
            </a:r>
            <a:r>
              <a:rPr lang="en-US" dirty="0">
                <a:solidFill>
                  <a:srgbClr val="000000"/>
                </a:solidFill>
                <a:latin typeface="Calibri" panose="020F0502020204030204" pitchFamily="34" charset="0"/>
              </a:rPr>
              <a:t>I will break you into small groups </a:t>
            </a:r>
            <a:r>
              <a:rPr lang="en-US" b="0" dirty="0">
                <a:solidFill>
                  <a:srgbClr val="000000"/>
                </a:solidFill>
                <a:latin typeface="Calibri" panose="020F0502020204030204" pitchFamily="34" charset="0"/>
              </a:rPr>
              <a:t>to come up with a way you, as parents, could use the first 2 steps of the Three R’s. Remember</a:t>
            </a:r>
            <a:r>
              <a:rPr lang="en-US" kern="1200" dirty="0">
                <a:solidFill>
                  <a:srgbClr val="000000"/>
                </a:solidFill>
                <a:effectLst/>
                <a:latin typeface="Calibri" panose="020F0502020204030204" pitchFamily="34" charset="0"/>
                <a:ea typeface="+mn-ea"/>
                <a:cs typeface="Arial" panose="020B0604020202020204" pitchFamily="34" charset="0"/>
              </a:rPr>
              <a:t> - </a:t>
            </a:r>
            <a:r>
              <a:rPr lang="en-US" b="0" dirty="0">
                <a:solidFill>
                  <a:srgbClr val="000000"/>
                </a:solidFill>
                <a:latin typeface="Calibri" panose="020F0502020204030204" pitchFamily="34" charset="0"/>
              </a:rPr>
              <a:t>first, you need to Regulate (</a:t>
            </a:r>
            <a:r>
              <a:rPr lang="en-US" kern="1200" dirty="0">
                <a:solidFill>
                  <a:srgbClr val="000000"/>
                </a:solidFill>
                <a:effectLst/>
                <a:latin typeface="Calibri" panose="020F0502020204030204" pitchFamily="34" charset="0"/>
                <a:ea typeface="+mn-ea"/>
                <a:cs typeface="Arial" panose="020B0604020202020204" pitchFamily="34" charset="0"/>
              </a:rPr>
              <a:t>help the child calm down), then </a:t>
            </a:r>
            <a:r>
              <a:rPr lang="en-US" b="0" kern="1200" dirty="0">
                <a:solidFill>
                  <a:srgbClr val="000000"/>
                </a:solidFill>
                <a:effectLst/>
                <a:latin typeface="Calibri" panose="020F0502020204030204" pitchFamily="34" charset="0"/>
                <a:ea typeface="+mn-ea"/>
                <a:cs typeface="Arial" panose="020B0604020202020204" pitchFamily="34" charset="0"/>
              </a:rPr>
              <a:t>Relate</a:t>
            </a:r>
            <a:r>
              <a:rPr lang="en-US" kern="1200" dirty="0">
                <a:solidFill>
                  <a:srgbClr val="000000"/>
                </a:solidFill>
                <a:effectLst/>
                <a:latin typeface="Calibri" panose="020F0502020204030204" pitchFamily="34" charset="0"/>
                <a:ea typeface="+mn-ea"/>
                <a:cs typeface="Arial" panose="020B0604020202020204" pitchFamily="34" charset="0"/>
              </a:rPr>
              <a:t> (help the child feel connected with the parent).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You’ll have about 5 minutes, and then we’ll talk as a group to </a:t>
            </a:r>
            <a:r>
              <a:rPr lang="en-US" b="0" kern="1200" dirty="0">
                <a:solidFill>
                  <a:srgbClr val="000000"/>
                </a:solidFill>
                <a:effectLst/>
                <a:latin typeface="Calibri" panose="020F0502020204030204" pitchFamily="34" charset="0"/>
                <a:ea typeface="+mn-ea"/>
                <a:cs typeface="Arial" panose="020B0604020202020204" pitchFamily="34" charset="0"/>
              </a:rPr>
              <a:t>share some of your ideas.</a:t>
            </a:r>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DO</a:t>
            </a:r>
          </a:p>
          <a:p>
            <a:pPr marL="181220" indent="-18122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Circulate while participants work to provide encouragement and advice and to answer questions as needed</a:t>
            </a:r>
            <a:r>
              <a:rPr lang="en-US" dirty="0">
                <a:solidFill>
                  <a:srgbClr val="000000"/>
                </a:solidFill>
                <a:latin typeface="Calibri" panose="020F0502020204030204" pitchFamily="34" charset="0"/>
              </a:rPr>
              <a:t>.</a:t>
            </a:r>
            <a:endParaRPr lang="en-US" kern="1200" dirty="0">
              <a:solidFill>
                <a:srgbClr val="000000"/>
              </a:solidFill>
              <a:effectLst/>
              <a:latin typeface="Calibri" panose="020F0502020204030204" pitchFamily="34" charset="0"/>
              <a:ea typeface="+mn-ea"/>
              <a:cs typeface="Arial" panose="020B0604020202020204" pitchFamily="34" charset="0"/>
            </a:endParaRPr>
          </a:p>
          <a:p>
            <a:pPr marL="181220" indent="-18122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At 4 minutes, give a 1-minute warning.</a:t>
            </a:r>
          </a:p>
          <a:p>
            <a:pPr marL="181220" indent="-18122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At 5 minutes, call the group back together.</a:t>
            </a: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ASK</a:t>
            </a:r>
          </a:p>
          <a:p>
            <a:r>
              <a:rPr lang="en-US" kern="1200" dirty="0">
                <a:solidFill>
                  <a:srgbClr val="000000"/>
                </a:solidFill>
                <a:effectLst/>
                <a:latin typeface="Calibri" panose="020F0502020204030204" pitchFamily="34" charset="0"/>
                <a:ea typeface="+mn-ea"/>
                <a:cs typeface="Arial" panose="020B0604020202020204" pitchFamily="34" charset="0"/>
              </a:rPr>
              <a:t>Can I have a few volunteers to share their ideas with the full group?</a:t>
            </a: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Thank you! That was a lot of great ideas, and a great job thinking about how a parent could help comfort a child who was overwhelmed and upset over an encounter with friends. </a:t>
            </a:r>
          </a:p>
        </p:txBody>
      </p:sp>
      <p:sp>
        <p:nvSpPr>
          <p:cNvPr id="4" name="Slide Number Placeholder 3"/>
          <p:cNvSpPr>
            <a:spLocks noGrp="1"/>
          </p:cNvSpPr>
          <p:nvPr>
            <p:ph type="sldNum" sz="quarter" idx="5"/>
          </p:nvPr>
        </p:nvSpPr>
        <p:spPr/>
        <p:txBody>
          <a:bodyPr/>
          <a:lstStyle/>
          <a:p>
            <a:fld id="{3B90169C-AFAA-4B3F-91CC-5EC03E22AE25}" type="slidenum">
              <a:rPr lang="en-US" smtClean="0"/>
              <a:pPr/>
              <a:t>25</a:t>
            </a:fld>
            <a:endParaRPr lang="en-US" dirty="0"/>
          </a:p>
        </p:txBody>
      </p:sp>
    </p:spTree>
    <p:extLst>
      <p:ext uri="{BB962C8B-B14F-4D97-AF65-F5344CB8AC3E}">
        <p14:creationId xmlns:p14="http://schemas.microsoft.com/office/powerpoint/2010/main" val="2579295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745773"/>
          </a:xfrm>
        </p:spPr>
        <p:txBody>
          <a:bodyPr/>
          <a:lstStyle/>
          <a:p>
            <a:r>
              <a:rPr lang="en-US" b="1" kern="1200" dirty="0">
                <a:solidFill>
                  <a:srgbClr val="000000"/>
                </a:solidFill>
                <a:effectLst/>
                <a:latin typeface="+mn-lt"/>
                <a:ea typeface="+mn-ea"/>
                <a:cs typeface="Arial" panose="020B0604020202020204" pitchFamily="34" charset="0"/>
              </a:rPr>
              <a:t>FACILITATOR’S NOTE</a:t>
            </a:r>
          </a:p>
          <a:p>
            <a:r>
              <a:rPr lang="en-US" b="0" u="none" kern="1200" dirty="0">
                <a:solidFill>
                  <a:srgbClr val="000000"/>
                </a:solidFill>
                <a:effectLst/>
                <a:latin typeface="+mn-lt"/>
                <a:ea typeface="+mn-ea"/>
                <a:cs typeface="+mn-cs"/>
              </a:rPr>
              <a:t>For the next activity, facilitators can choose one of 2 activities. In the first option, you will show and discuss a clip from the </a:t>
            </a:r>
            <a:r>
              <a:rPr lang="en-US" b="0" i="1" u="none" kern="1200" dirty="0">
                <a:solidFill>
                  <a:srgbClr val="000000"/>
                </a:solidFill>
                <a:effectLst/>
                <a:latin typeface="+mn-lt"/>
                <a:ea typeface="+mn-ea"/>
                <a:cs typeface="+mn-cs"/>
              </a:rPr>
              <a:t>Instant Family</a:t>
            </a:r>
            <a:r>
              <a:rPr lang="en-US" b="0" u="none" kern="1200" dirty="0">
                <a:solidFill>
                  <a:srgbClr val="000000"/>
                </a:solidFill>
                <a:effectLst/>
                <a:latin typeface="+mn-lt"/>
                <a:ea typeface="+mn-ea"/>
                <a:cs typeface="+mn-cs"/>
              </a:rPr>
              <a:t>. For the second option, you will engage the class in discussing a case scenario: A Field Trip to the Zoo. </a:t>
            </a:r>
            <a:r>
              <a:rPr lang="en-US" dirty="0">
                <a:solidFill>
                  <a:srgbClr val="000000"/>
                </a:solidFill>
                <a:latin typeface="+mn-lt"/>
                <a:cs typeface="+mn-cs"/>
              </a:rPr>
              <a:t>If you choose option 2, skip this slide and proceed to the next. </a:t>
            </a:r>
            <a:r>
              <a:rPr lang="en-US" b="0" u="none" kern="1200" dirty="0">
                <a:solidFill>
                  <a:srgbClr val="000000"/>
                </a:solidFill>
                <a:effectLst/>
                <a:latin typeface="+mn-lt"/>
                <a:ea typeface="+mn-ea"/>
                <a:cs typeface="+mn-cs"/>
              </a:rPr>
              <a:t> Select only one of these activities as time will not permit you to do both. </a:t>
            </a:r>
          </a:p>
          <a:p>
            <a:endParaRPr lang="en-US" b="1" kern="1200" dirty="0">
              <a:solidFill>
                <a:srgbClr val="000000"/>
              </a:solidFill>
              <a:effectLst/>
              <a:latin typeface="+mn-lt"/>
              <a:ea typeface="+mn-ea"/>
              <a:cs typeface="Arial" panose="020B0604020202020204" pitchFamily="34" charset="0"/>
            </a:endParaRPr>
          </a:p>
          <a:p>
            <a:r>
              <a:rPr lang="en-US" b="1" dirty="0">
                <a:solidFill>
                  <a:srgbClr val="000000"/>
                </a:solidFill>
                <a:latin typeface="+mn-lt"/>
              </a:rPr>
              <a:t>If you chose option 1: </a:t>
            </a:r>
            <a:endParaRPr lang="en-US" b="1" kern="1200" dirty="0">
              <a:solidFill>
                <a:srgbClr val="000000"/>
              </a:solidFill>
              <a:effectLst/>
              <a:latin typeface="+mn-lt"/>
              <a:ea typeface="+mn-ea"/>
              <a:cs typeface="Arial" panose="020B0604020202020204" pitchFamily="34" charset="0"/>
            </a:endParaRPr>
          </a:p>
          <a:p>
            <a:r>
              <a:rPr lang="en-US" b="0" kern="1200" dirty="0">
                <a:solidFill>
                  <a:srgbClr val="000000"/>
                </a:solidFill>
                <a:effectLst/>
                <a:latin typeface="+mn-lt"/>
                <a:ea typeface="+mn-ea"/>
                <a:cs typeface="Arial" panose="020B0604020202020204" pitchFamily="34" charset="0"/>
              </a:rPr>
              <a:t>In this activity, you will show a clip from </a:t>
            </a:r>
            <a:r>
              <a:rPr lang="en-US" b="0" i="1" kern="1200" dirty="0">
                <a:solidFill>
                  <a:srgbClr val="000000"/>
                </a:solidFill>
                <a:effectLst/>
                <a:latin typeface="+mn-lt"/>
                <a:ea typeface="+mn-ea"/>
                <a:cs typeface="Arial" panose="020B0604020202020204" pitchFamily="34" charset="0"/>
              </a:rPr>
              <a:t>Instant Family </a:t>
            </a:r>
            <a:r>
              <a:rPr lang="en-US" b="0" kern="1200" dirty="0">
                <a:solidFill>
                  <a:srgbClr val="000000"/>
                </a:solidFill>
                <a:effectLst/>
                <a:latin typeface="+mn-lt"/>
                <a:ea typeface="+mn-ea"/>
                <a:cs typeface="Arial" panose="020B0604020202020204" pitchFamily="34" charset="0"/>
              </a:rPr>
              <a:t>and facilitate full-group discussion after watching the clip.  </a:t>
            </a:r>
          </a:p>
          <a:p>
            <a:endParaRPr lang="en-US" b="0" kern="1200" dirty="0">
              <a:solidFill>
                <a:srgbClr val="000000"/>
              </a:solidFill>
              <a:effectLst/>
              <a:latin typeface="+mn-lt"/>
              <a:ea typeface="+mn-ea"/>
              <a:cs typeface="Arial" panose="020B0604020202020204" pitchFamily="34" charset="0"/>
            </a:endParaRPr>
          </a:p>
          <a:p>
            <a:r>
              <a:rPr lang="en-US" b="1" kern="1200" dirty="0">
                <a:solidFill>
                  <a:srgbClr val="000000"/>
                </a:solidFill>
                <a:effectLst/>
                <a:latin typeface="+mn-lt"/>
                <a:ea typeface="+mn-ea"/>
                <a:cs typeface="Arial" panose="020B0604020202020204" pitchFamily="34" charset="0"/>
              </a:rPr>
              <a:t>PARAPHRASE</a:t>
            </a:r>
          </a:p>
          <a:p>
            <a:r>
              <a:rPr lang="en-US" kern="1200" dirty="0">
                <a:solidFill>
                  <a:srgbClr val="000000"/>
                </a:solidFill>
                <a:effectLst/>
                <a:latin typeface="+mn-lt"/>
                <a:ea typeface="+mn-ea"/>
                <a:cs typeface="Arial" panose="020B0604020202020204" pitchFamily="34" charset="0"/>
              </a:rPr>
              <a:t>Even when we try hard to understand the child and their past, we can’t always be aware of what might trigger a trauma reaction. We will watch a clip from Instant Family to illustrate an example for us to discuss.</a:t>
            </a:r>
          </a:p>
          <a:p>
            <a:endParaRPr lang="en-US" b="1" kern="1200" dirty="0">
              <a:solidFill>
                <a:srgbClr val="000000"/>
              </a:solidFill>
              <a:effectLst/>
              <a:latin typeface="+mn-lt"/>
              <a:ea typeface="+mn-ea"/>
              <a:cs typeface="Arial" panose="020B0604020202020204" pitchFamily="34" charset="0"/>
            </a:endParaRPr>
          </a:p>
          <a:p>
            <a:r>
              <a:rPr lang="en-US" b="1" kern="1200" dirty="0">
                <a:solidFill>
                  <a:srgbClr val="000000"/>
                </a:solidFill>
                <a:effectLst/>
                <a:latin typeface="+mn-lt"/>
                <a:ea typeface="+mn-ea"/>
                <a:cs typeface="Arial" panose="020B0604020202020204" pitchFamily="34" charset="0"/>
              </a:rPr>
              <a:t>DO</a:t>
            </a:r>
          </a:p>
          <a:p>
            <a:pPr defTabSz="966506">
              <a:defRPr/>
            </a:pPr>
            <a:r>
              <a:rPr lang="en-US" i="0" kern="1200" dirty="0">
                <a:solidFill>
                  <a:srgbClr val="000000"/>
                </a:solidFill>
                <a:effectLst/>
                <a:latin typeface="+mn-lt"/>
                <a:ea typeface="+mn-ea"/>
                <a:cs typeface="Arial" panose="020B0604020202020204" pitchFamily="34" charset="0"/>
              </a:rPr>
              <a:t>Show clip from </a:t>
            </a:r>
            <a:r>
              <a:rPr lang="en-US" i="1" kern="1200" dirty="0">
                <a:solidFill>
                  <a:srgbClr val="000000"/>
                </a:solidFill>
                <a:effectLst/>
                <a:latin typeface="+mn-lt"/>
                <a:ea typeface="+mn-ea"/>
                <a:cs typeface="Arial" panose="020B0604020202020204" pitchFamily="34" charset="0"/>
              </a:rPr>
              <a:t>Instant Family</a:t>
            </a:r>
            <a:r>
              <a:rPr lang="en-US" i="0" kern="1200" dirty="0">
                <a:solidFill>
                  <a:srgbClr val="000000"/>
                </a:solidFill>
                <a:effectLst/>
                <a:latin typeface="+mn-lt"/>
                <a:ea typeface="+mn-ea"/>
                <a:cs typeface="Arial" panose="020B0604020202020204" pitchFamily="34" charset="0"/>
              </a:rPr>
              <a:t>. </a:t>
            </a:r>
            <a:r>
              <a:rPr lang="en-US" dirty="0">
                <a:latin typeface="+mn-lt"/>
              </a:rPr>
              <a:t>Clips can be accessed by forwarding directly to the timestamps listed below and/or by clicking on the movie menu and forwarding to scenes, which will get facilitators closer to the timestamps. It is suggested that facilitators cue clips in advance to save time getting to precise timestamps. </a:t>
            </a:r>
            <a:r>
              <a:rPr lang="en-US" dirty="0">
                <a:solidFill>
                  <a:srgbClr val="000000"/>
                </a:solidFill>
                <a:latin typeface="+mn-lt"/>
              </a:rPr>
              <a:t>This </a:t>
            </a:r>
            <a:r>
              <a:rPr lang="en-US" kern="1200" dirty="0">
                <a:solidFill>
                  <a:srgbClr val="000000"/>
                </a:solidFill>
                <a:effectLst/>
                <a:latin typeface="+mn-lt"/>
                <a:ea typeface="+mn-ea"/>
                <a:cs typeface="Arial" panose="020B0604020202020204" pitchFamily="34" charset="0"/>
              </a:rPr>
              <a:t>clip from </a:t>
            </a:r>
            <a:r>
              <a:rPr lang="en-US" i="1" kern="1200" dirty="0">
                <a:solidFill>
                  <a:srgbClr val="000000"/>
                </a:solidFill>
                <a:effectLst/>
                <a:latin typeface="+mn-lt"/>
                <a:ea typeface="+mn-ea"/>
                <a:cs typeface="Arial" panose="020B0604020202020204" pitchFamily="34" charset="0"/>
              </a:rPr>
              <a:t>Instant Family </a:t>
            </a:r>
            <a:r>
              <a:rPr lang="en-US" kern="1200" dirty="0">
                <a:solidFill>
                  <a:srgbClr val="000000"/>
                </a:solidFill>
                <a:effectLst/>
                <a:latin typeface="+mn-lt"/>
                <a:ea typeface="+mn-ea"/>
                <a:cs typeface="Arial" panose="020B0604020202020204" pitchFamily="34" charset="0"/>
              </a:rPr>
              <a:t>(mom combing the daughter’s hair through the apology), lasts approximately 12 minutes.  </a:t>
            </a:r>
            <a:r>
              <a:rPr lang="en-US" i="0" dirty="0">
                <a:solidFill>
                  <a:srgbClr val="000000"/>
                </a:solidFill>
                <a:latin typeface="+mn-lt"/>
                <a:cs typeface="Times New Roman" panose="02020603050405020304" pitchFamily="18" charset="0"/>
              </a:rPr>
              <a:t>This scene can be found on the DVD scenes 10 and 11 (starting at scene 10) 1:01:28 thru (scene 11) 1:10:42.  </a:t>
            </a:r>
          </a:p>
          <a:p>
            <a:endParaRPr lang="en-US" b="1" kern="1200" dirty="0">
              <a:solidFill>
                <a:srgbClr val="000000"/>
              </a:solidFill>
              <a:effectLst/>
              <a:latin typeface="+mn-lt"/>
              <a:ea typeface="+mn-ea"/>
              <a:cs typeface="Arial" panose="020B0604020202020204" pitchFamily="34" charset="0"/>
            </a:endParaRPr>
          </a:p>
          <a:p>
            <a:r>
              <a:rPr lang="en-US" b="1" kern="1200" dirty="0">
                <a:solidFill>
                  <a:srgbClr val="000000"/>
                </a:solidFill>
                <a:effectLst/>
                <a:latin typeface="+mn-lt"/>
                <a:ea typeface="+mn-ea"/>
                <a:cs typeface="Arial" panose="020B0604020202020204" pitchFamily="34" charset="0"/>
              </a:rPr>
              <a:t>PARAPHRASE</a:t>
            </a:r>
          </a:p>
          <a:p>
            <a:r>
              <a:rPr lang="en-US" kern="1200" dirty="0">
                <a:solidFill>
                  <a:srgbClr val="000000"/>
                </a:solidFill>
                <a:effectLst/>
                <a:latin typeface="+mn-lt"/>
                <a:ea typeface="+mn-ea"/>
                <a:cs typeface="Arial" panose="020B0604020202020204" pitchFamily="34" charset="0"/>
              </a:rPr>
              <a:t>This is an example of not knowing when a trauma reaction has been triggered. Here, the new parent is being supportive. This would usually be a moment of bonding and attachment. However, for a traumatized child, starting to feel close to another adult may trigger a warning not to trust that adult and risk getting hurt again. It is important that the parent who fosters or adopts be able to </a:t>
            </a:r>
            <a:r>
              <a:rPr lang="en-US" b="1" kern="1200" dirty="0">
                <a:solidFill>
                  <a:srgbClr val="000000"/>
                </a:solidFill>
                <a:effectLst/>
                <a:latin typeface="+mn-lt"/>
                <a:ea typeface="+mn-ea"/>
                <a:cs typeface="Arial" panose="020B0604020202020204" pitchFamily="34" charset="0"/>
              </a:rPr>
              <a:t>tolerate rejection </a:t>
            </a:r>
            <a:r>
              <a:rPr lang="en-US" kern="1200" dirty="0">
                <a:solidFill>
                  <a:srgbClr val="000000"/>
                </a:solidFill>
                <a:effectLst/>
                <a:latin typeface="+mn-lt"/>
                <a:ea typeface="+mn-ea"/>
                <a:cs typeface="Arial" panose="020B0604020202020204" pitchFamily="34" charset="0"/>
              </a:rPr>
              <a:t>and understand what is underneath the rejection for the child (characteristic).  It can also conflict with the child's feelings of attachment to their parent, making the child feel disloyal. Thus, a child's initial positive emotional experience can end up generating grief, loneliness, and other complicated emotions in that same child. </a:t>
            </a:r>
          </a:p>
          <a:p>
            <a:endParaRPr lang="en-US" b="1" kern="1200" dirty="0">
              <a:solidFill>
                <a:srgbClr val="000000"/>
              </a:solidFill>
              <a:effectLst/>
              <a:latin typeface="+mn-lt"/>
              <a:ea typeface="+mn-ea"/>
              <a:cs typeface="Arial" panose="020B0604020202020204" pitchFamily="34" charset="0"/>
            </a:endParaRPr>
          </a:p>
          <a:p>
            <a:r>
              <a:rPr lang="en-US" b="1" kern="1200" dirty="0">
                <a:solidFill>
                  <a:srgbClr val="000000"/>
                </a:solidFill>
                <a:effectLst/>
                <a:latin typeface="+mn-lt"/>
                <a:ea typeface="+mn-ea"/>
                <a:cs typeface="Arial" panose="020B0604020202020204" pitchFamily="34" charset="0"/>
              </a:rPr>
              <a:t>ASK</a:t>
            </a:r>
          </a:p>
          <a:p>
            <a:pPr marL="181220" indent="-181220">
              <a:buFont typeface="Arial" panose="020B0604020202020204" pitchFamily="34" charset="0"/>
              <a:buChar char="•"/>
            </a:pPr>
            <a:r>
              <a:rPr lang="en-US" kern="1200" dirty="0">
                <a:solidFill>
                  <a:srgbClr val="000000"/>
                </a:solidFill>
                <a:effectLst/>
                <a:latin typeface="+mn-lt"/>
                <a:ea typeface="+mn-ea"/>
                <a:cs typeface="Arial" panose="020B0604020202020204" pitchFamily="34" charset="0"/>
              </a:rPr>
              <a:t>How do you think the mother feels in clip shown? What does this bring up for her? </a:t>
            </a:r>
          </a:p>
          <a:p>
            <a:pPr marL="181220" indent="-181220">
              <a:buFont typeface="Arial" panose="020B0604020202020204" pitchFamily="34" charset="0"/>
              <a:buChar char="•"/>
            </a:pPr>
            <a:r>
              <a:rPr lang="en-US" kern="1200" dirty="0">
                <a:solidFill>
                  <a:srgbClr val="000000"/>
                </a:solidFill>
                <a:effectLst/>
                <a:latin typeface="+mn-lt"/>
                <a:ea typeface="+mn-ea"/>
                <a:cs typeface="Arial" panose="020B0604020202020204" pitchFamily="34" charset="0"/>
              </a:rPr>
              <a:t>What does the dad do to help</a:t>
            </a:r>
            <a:r>
              <a:rPr lang="en-US" b="1" kern="1200" dirty="0">
                <a:solidFill>
                  <a:srgbClr val="000000"/>
                </a:solidFill>
                <a:effectLst/>
                <a:latin typeface="+mn-lt"/>
                <a:ea typeface="+mn-ea"/>
                <a:cs typeface="Arial" panose="020B0604020202020204" pitchFamily="34" charset="0"/>
              </a:rPr>
              <a:t> </a:t>
            </a:r>
            <a:r>
              <a:rPr lang="en-US" b="0" kern="1200" dirty="0">
                <a:solidFill>
                  <a:srgbClr val="000000"/>
                </a:solidFill>
                <a:effectLst/>
                <a:latin typeface="+mn-lt"/>
                <a:ea typeface="+mn-ea"/>
                <a:cs typeface="Arial" panose="020B0604020202020204" pitchFamily="34" charset="0"/>
              </a:rPr>
              <a:t>Regulate</a:t>
            </a:r>
            <a:r>
              <a:rPr lang="en-US" b="1" kern="1200" dirty="0">
                <a:solidFill>
                  <a:srgbClr val="000000"/>
                </a:solidFill>
                <a:effectLst/>
                <a:latin typeface="+mn-lt"/>
                <a:ea typeface="+mn-ea"/>
                <a:cs typeface="Arial" panose="020B0604020202020204" pitchFamily="34" charset="0"/>
              </a:rPr>
              <a:t> </a:t>
            </a:r>
            <a:r>
              <a:rPr lang="en-US" kern="1200" dirty="0">
                <a:solidFill>
                  <a:srgbClr val="000000"/>
                </a:solidFill>
                <a:effectLst/>
                <a:latin typeface="+mn-lt"/>
                <a:ea typeface="+mn-ea"/>
                <a:cs typeface="Arial" panose="020B0604020202020204" pitchFamily="34" charset="0"/>
              </a:rPr>
              <a:t>and Relate to the child?</a:t>
            </a:r>
            <a:endParaRPr lang="en-US" b="0" kern="1200" dirty="0">
              <a:solidFill>
                <a:srgbClr val="000000"/>
              </a:solidFill>
              <a:effectLst/>
              <a:latin typeface="+mn-lt"/>
              <a:ea typeface="+mn-ea"/>
              <a:cs typeface="Arial" panose="020B0604020202020204" pitchFamily="34" charset="0"/>
            </a:endParaRPr>
          </a:p>
          <a:p>
            <a:pPr marL="181220" indent="-181220">
              <a:buFont typeface="Arial" panose="020B0604020202020204" pitchFamily="34" charset="0"/>
              <a:buChar char="•"/>
            </a:pPr>
            <a:r>
              <a:rPr lang="en-US" kern="1200" dirty="0">
                <a:solidFill>
                  <a:srgbClr val="000000"/>
                </a:solidFill>
                <a:effectLst/>
                <a:latin typeface="+mn-lt"/>
                <a:ea typeface="+mn-ea"/>
                <a:cs typeface="Arial" panose="020B0604020202020204" pitchFamily="34" charset="0"/>
              </a:rPr>
              <a:t>What did you think of this delayed explanation and apology? </a:t>
            </a:r>
          </a:p>
          <a:p>
            <a:pPr marL="374521" lvl="1" indent="-181220">
              <a:buFont typeface="Wingdings" panose="05000000000000000000" pitchFamily="2" charset="2"/>
              <a:buChar char="Ø"/>
            </a:pPr>
            <a:r>
              <a:rPr lang="en-US" kern="1200" dirty="0">
                <a:solidFill>
                  <a:srgbClr val="000000"/>
                </a:solidFill>
                <a:effectLst/>
                <a:latin typeface="+mn-lt"/>
                <a:ea typeface="+mn-ea"/>
                <a:cs typeface="Arial" panose="020B0604020202020204" pitchFamily="34" charset="0"/>
              </a:rPr>
              <a:t>Did it seem sincere? </a:t>
            </a:r>
          </a:p>
          <a:p>
            <a:pPr marL="374521" lvl="1" indent="-181220">
              <a:buFont typeface="Wingdings" panose="05000000000000000000" pitchFamily="2" charset="2"/>
              <a:buChar char="Ø"/>
            </a:pPr>
            <a:r>
              <a:rPr lang="en-US" kern="1200" dirty="0">
                <a:solidFill>
                  <a:srgbClr val="000000"/>
                </a:solidFill>
                <a:effectLst/>
                <a:latin typeface="+mn-lt"/>
                <a:ea typeface="+mn-ea"/>
                <a:cs typeface="Arial" panose="020B0604020202020204" pitchFamily="34" charset="0"/>
              </a:rPr>
              <a:t>Why didn't the daughter say all of this sooner? </a:t>
            </a:r>
            <a:endParaRPr lang="en-US" dirty="0">
              <a:solidFill>
                <a:srgbClr val="000000"/>
              </a:solidFill>
              <a:latin typeface="+mn-lt"/>
            </a:endParaRPr>
          </a:p>
          <a:p>
            <a:pPr marL="193301" lvl="1"/>
            <a:endParaRPr lang="en-US" dirty="0">
              <a:solidFill>
                <a:srgbClr val="000000"/>
              </a:solidFill>
              <a:latin typeface="+mn-lt"/>
            </a:endParaRPr>
          </a:p>
          <a:p>
            <a:pPr marL="193301" lvl="1"/>
            <a:r>
              <a:rPr lang="en-US" kern="1200" dirty="0">
                <a:solidFill>
                  <a:srgbClr val="000000"/>
                </a:solidFill>
                <a:effectLst/>
                <a:latin typeface="Calibri" panose="020F0502020204030204" pitchFamily="34" charset="0"/>
                <a:ea typeface="+mn-ea"/>
                <a:cs typeface="Arial" panose="020B0604020202020204" pitchFamily="34" charset="0"/>
              </a:rPr>
              <a:t>Before we get into the next section, let’s take a 10-minute break. </a:t>
            </a:r>
          </a:p>
          <a:p>
            <a:pPr marL="193301" lvl="1"/>
            <a:endParaRPr lang="en-US" dirty="0">
              <a:solidFill>
                <a:srgbClr val="000000"/>
              </a:solidFill>
              <a:latin typeface="+mn-lt"/>
            </a:endParaRPr>
          </a:p>
          <a:p>
            <a:pPr marL="193301" lvl="1"/>
            <a:endParaRPr lang="en-US" kern="1200" dirty="0">
              <a:solidFill>
                <a:srgbClr val="000000"/>
              </a:solidFill>
              <a:effectLst/>
              <a:latin typeface="+mn-lt"/>
              <a:ea typeface="+mn-ea"/>
              <a:cs typeface="Arial" panose="020B0604020202020204" pitchFamily="34" charset="0"/>
            </a:endParaRPr>
          </a:p>
          <a:p>
            <a:pPr marL="193301" lvl="1"/>
            <a:endParaRPr lang="en-US" kern="1200" dirty="0">
              <a:solidFill>
                <a:srgbClr val="000000"/>
              </a:solidFill>
              <a:effectLst/>
              <a:latin typeface="+mn-lt"/>
              <a:ea typeface="+mn-ea"/>
              <a:cs typeface="Arial" panose="020B0604020202020204" pitchFamily="34" charset="0"/>
            </a:endParaRPr>
          </a:p>
          <a:p>
            <a:pPr marL="193301" lvl="1"/>
            <a:endParaRPr lang="en-US" kern="1200" dirty="0">
              <a:solidFill>
                <a:srgbClr val="000000"/>
              </a:solidFill>
              <a:effectLst/>
              <a:latin typeface="+mn-lt"/>
              <a:ea typeface="+mn-ea"/>
              <a:cs typeface="Arial" panose="020B0604020202020204" pitchFamily="34" charset="0"/>
            </a:endParaRPr>
          </a:p>
          <a:p>
            <a:endParaRPr lang="en-US" b="0" kern="1200" dirty="0">
              <a:solidFill>
                <a:srgbClr val="000000"/>
              </a:solidFill>
              <a:effectLst/>
              <a:latin typeface="+mn-lt"/>
              <a:ea typeface="+mn-ea"/>
              <a:cs typeface="Arial" panose="020B0604020202020204" pitchFamily="34" charset="0"/>
            </a:endParaRPr>
          </a:p>
          <a:p>
            <a:r>
              <a:rPr lang="en-US" kern="1200" dirty="0">
                <a:solidFill>
                  <a:srgbClr val="000000"/>
                </a:solidFill>
                <a:effectLst/>
                <a:latin typeface="+mn-lt"/>
                <a:ea typeface="+mn-ea"/>
                <a:cs typeface="Arial" panose="020B0604020202020204" pitchFamily="34" charset="0"/>
              </a:rPr>
              <a:t> </a:t>
            </a:r>
            <a:endParaRPr lang="en-US" b="0" kern="1200" dirty="0">
              <a:solidFill>
                <a:srgbClr val="000000"/>
              </a:solidFill>
              <a:effectLst/>
              <a:latin typeface="+mn-lt"/>
              <a:ea typeface="+mn-ea"/>
              <a:cs typeface="Arial" panose="020B0604020202020204" pitchFamily="34" charset="0"/>
            </a:endParaRPr>
          </a:p>
          <a:p>
            <a:endParaRPr lang="en-US" b="1" kern="1200" dirty="0">
              <a:solidFill>
                <a:srgbClr val="000000"/>
              </a:solidFill>
              <a:effectLst/>
              <a:latin typeface="Calibri" panose="020F0502020204030204" pitchFamily="34" charset="0"/>
              <a:ea typeface="+mn-ea"/>
              <a:cs typeface="Arial" panose="020B0604020202020204" pitchFamily="34" charset="0"/>
            </a:endParaRPr>
          </a:p>
          <a:p>
            <a:endParaRPr lang="en-US" kern="1200" dirty="0">
              <a:solidFill>
                <a:srgbClr val="000000"/>
              </a:solidFill>
              <a:effectLst/>
              <a:latin typeface="Calibri" panose="020F0502020204030204" pitchFamily="34" charset="0"/>
              <a:ea typeface="+mn-ea"/>
              <a:cs typeface="Arial" panose="020B0604020202020204" pitchFamily="34" charset="0"/>
            </a:endParaRPr>
          </a:p>
          <a:p>
            <a:pPr marL="181220" indent="-181220">
              <a:buFont typeface="Arial" panose="020B0604020202020204" pitchFamily="34" charset="0"/>
              <a:buChar char="•"/>
            </a:pPr>
            <a:endParaRPr lang="en-US" b="0" kern="1200" dirty="0">
              <a:solidFill>
                <a:srgbClr val="000000"/>
              </a:solidFill>
              <a:effectLst/>
              <a:latin typeface="Calibri" panose="020F0502020204030204" pitchFamily="34" charset="0"/>
              <a:ea typeface="+mn-ea"/>
              <a:cs typeface="Arial" panose="020B0604020202020204" pitchFamily="34" charset="0"/>
            </a:endParaRPr>
          </a:p>
          <a:p>
            <a:endParaRPr lang="en-US" b="0"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26</a:t>
            </a:fld>
            <a:endParaRPr lang="en-US" dirty="0"/>
          </a:p>
        </p:txBody>
      </p:sp>
    </p:spTree>
    <p:extLst>
      <p:ext uri="{BB962C8B-B14F-4D97-AF65-F5344CB8AC3E}">
        <p14:creationId xmlns:p14="http://schemas.microsoft.com/office/powerpoint/2010/main" val="30831500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662215"/>
          </a:xfrm>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FACILITATOR’S NOTE: </a:t>
            </a:r>
          </a:p>
          <a:p>
            <a:pPr marL="181220" indent="-181220">
              <a:buFont typeface="Arial" panose="020B0604020202020204" pitchFamily="34" charset="0"/>
              <a:buChar char="•"/>
            </a:pPr>
            <a:r>
              <a:rPr lang="en-US" dirty="0">
                <a:solidFill>
                  <a:srgbClr val="000000"/>
                </a:solidFill>
                <a:latin typeface="Calibri" panose="020F0502020204030204" pitchFamily="34" charset="0"/>
              </a:rPr>
              <a:t>This activity should only be done if not using Option 1.</a:t>
            </a:r>
            <a:endParaRPr lang="en-US" kern="1200" dirty="0">
              <a:solidFill>
                <a:srgbClr val="000000"/>
              </a:solidFill>
              <a:effectLst/>
              <a:latin typeface="Calibri" panose="020F0502020204030204" pitchFamily="34" charset="0"/>
              <a:ea typeface="+mn-ea"/>
              <a:cs typeface="Arial" panose="020B0604020202020204" pitchFamily="34" charset="0"/>
            </a:endParaRPr>
          </a:p>
          <a:p>
            <a:pPr marL="181220" indent="-181220">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Arial" panose="020B0604020202020204" pitchFamily="34" charset="0"/>
              </a:rPr>
              <a:t>In this activity, </a:t>
            </a:r>
            <a:r>
              <a:rPr lang="en-US" dirty="0">
                <a:solidFill>
                  <a:srgbClr val="000000"/>
                </a:solidFill>
                <a:latin typeface="Calibri" panose="020F0502020204030204" pitchFamily="34" charset="0"/>
              </a:rPr>
              <a:t>a</a:t>
            </a:r>
            <a:r>
              <a:rPr lang="en-US" b="0" kern="1200" dirty="0">
                <a:solidFill>
                  <a:srgbClr val="000000"/>
                </a:solidFill>
                <a:effectLst/>
                <a:latin typeface="Calibri" panose="020F0502020204030204" pitchFamily="34" charset="0"/>
                <a:ea typeface="+mn-ea"/>
                <a:cs typeface="Arial" panose="020B0604020202020204" pitchFamily="34" charset="0"/>
              </a:rPr>
              <a:t> facilitator will </a:t>
            </a:r>
            <a:r>
              <a:rPr lang="en-US" dirty="0">
                <a:solidFill>
                  <a:srgbClr val="000000"/>
                </a:solidFill>
                <a:latin typeface="Calibri" panose="020F0502020204030204" pitchFamily="34" charset="0"/>
              </a:rPr>
              <a:t>read a short case scenario for the group about a</a:t>
            </a:r>
            <a:r>
              <a:rPr lang="en-US" b="0" kern="1200" dirty="0">
                <a:solidFill>
                  <a:srgbClr val="000000"/>
                </a:solidFill>
                <a:effectLst/>
                <a:latin typeface="Calibri" panose="020F0502020204030204" pitchFamily="34" charset="0"/>
                <a:ea typeface="+mn-ea"/>
                <a:cs typeface="Arial" panose="020B0604020202020204" pitchFamily="34" charset="0"/>
              </a:rPr>
              <a:t> conversation between a 10-year-old and a parent. </a:t>
            </a:r>
            <a:r>
              <a:rPr lang="en-US" dirty="0">
                <a:solidFill>
                  <a:srgbClr val="000000"/>
                </a:solidFill>
                <a:latin typeface="Calibri" panose="020F0502020204030204" pitchFamily="34" charset="0"/>
              </a:rPr>
              <a:t>The</a:t>
            </a:r>
            <a:r>
              <a:rPr lang="en-US" b="0" kern="1200" dirty="0">
                <a:solidFill>
                  <a:srgbClr val="000000"/>
                </a:solidFill>
                <a:effectLst/>
                <a:latin typeface="Calibri" panose="020F0502020204030204" pitchFamily="34" charset="0"/>
                <a:ea typeface="+mn-ea"/>
                <a:cs typeface="Arial" panose="020B0604020202020204" pitchFamily="34" charset="0"/>
              </a:rPr>
              <a:t> child </a:t>
            </a:r>
            <a:r>
              <a:rPr lang="en-US" dirty="0">
                <a:solidFill>
                  <a:srgbClr val="000000"/>
                </a:solidFill>
                <a:latin typeface="Calibri" panose="020F0502020204030204" pitchFamily="34" charset="0"/>
              </a:rPr>
              <a:t>has a strong reaction to something the parent says about going</a:t>
            </a:r>
            <a:r>
              <a:rPr lang="en-US" b="0" kern="1200" dirty="0">
                <a:solidFill>
                  <a:srgbClr val="000000"/>
                </a:solidFill>
                <a:effectLst/>
                <a:latin typeface="Calibri" panose="020F0502020204030204" pitchFamily="34" charset="0"/>
                <a:ea typeface="+mn-ea"/>
                <a:cs typeface="Arial" panose="020B0604020202020204" pitchFamily="34" charset="0"/>
              </a:rPr>
              <a:t> to the zoo as part of a class field trip. The parent does not know that the reason the child is upset is that the child went to the zoo last year and got </a:t>
            </a:r>
            <a:r>
              <a:rPr lang="en-US" dirty="0">
                <a:solidFill>
                  <a:srgbClr val="000000"/>
                </a:solidFill>
                <a:latin typeface="Calibri" panose="020F0502020204030204" pitchFamily="34" charset="0"/>
              </a:rPr>
              <a:t>separated</a:t>
            </a:r>
            <a:r>
              <a:rPr lang="en-US" b="0" kern="1200" dirty="0">
                <a:solidFill>
                  <a:srgbClr val="000000"/>
                </a:solidFill>
                <a:effectLst/>
                <a:latin typeface="Calibri" panose="020F0502020204030204" pitchFamily="34" charset="0"/>
                <a:ea typeface="+mn-ea"/>
                <a:cs typeface="Arial" panose="020B0604020202020204" pitchFamily="34" charset="0"/>
              </a:rPr>
              <a:t> from the group and was very scared. </a:t>
            </a:r>
            <a:r>
              <a:rPr lang="en-US" dirty="0">
                <a:solidFill>
                  <a:srgbClr val="000000"/>
                </a:solidFill>
                <a:latin typeface="Calibri" panose="020F0502020204030204" pitchFamily="34" charset="0"/>
              </a:rPr>
              <a:t>W</a:t>
            </a:r>
            <a:r>
              <a:rPr lang="en-US" b="0" kern="1200" dirty="0">
                <a:solidFill>
                  <a:srgbClr val="000000"/>
                </a:solidFill>
                <a:effectLst/>
                <a:latin typeface="Calibri" panose="020F0502020204030204" pitchFamily="34" charset="0"/>
                <a:ea typeface="+mn-ea"/>
                <a:cs typeface="Arial" panose="020B0604020202020204" pitchFamily="34" charset="0"/>
              </a:rPr>
              <a:t>hen the teacher found the child, the teacher was angry, and the child got into trouble. </a:t>
            </a:r>
          </a:p>
          <a:p>
            <a:pPr marL="181220" indent="-181220">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Arial" panose="020B0604020202020204" pitchFamily="34" charset="0"/>
              </a:rPr>
              <a:t>The sce</a:t>
            </a:r>
            <a:r>
              <a:rPr lang="en-US" dirty="0">
                <a:solidFill>
                  <a:srgbClr val="000000"/>
                </a:solidFill>
                <a:latin typeface="Calibri" panose="020F0502020204030204" pitchFamily="34" charset="0"/>
              </a:rPr>
              <a:t>nario will be used to help the class to come up with reasons why the child may have reacted so strongly to the news about the field trip.</a:t>
            </a:r>
          </a:p>
          <a:p>
            <a:pPr marL="181220" indent="-181220">
              <a:buFont typeface="Arial" panose="020B0604020202020204" pitchFamily="34" charset="0"/>
              <a:buChar char="•"/>
            </a:pPr>
            <a:r>
              <a:rPr lang="en-US" dirty="0">
                <a:solidFill>
                  <a:srgbClr val="000000"/>
                </a:solidFill>
                <a:latin typeface="Calibri" panose="020F0502020204030204" pitchFamily="34" charset="0"/>
              </a:rPr>
              <a:t>The last step will be for the group the think about the last step of the Three R’s, and how they could help the calmed child </a:t>
            </a:r>
            <a:r>
              <a:rPr lang="en-US" b="0" dirty="0">
                <a:solidFill>
                  <a:srgbClr val="000000"/>
                </a:solidFill>
                <a:latin typeface="Calibri" panose="020F0502020204030204" pitchFamily="34" charset="0"/>
              </a:rPr>
              <a:t>Reason</a:t>
            </a:r>
            <a:r>
              <a:rPr lang="en-US" dirty="0">
                <a:solidFill>
                  <a:srgbClr val="000000"/>
                </a:solidFill>
                <a:latin typeface="Calibri" panose="020F0502020204030204" pitchFamily="34" charset="0"/>
              </a:rPr>
              <a:t>. </a:t>
            </a:r>
            <a:endParaRPr lang="en-US" b="0" kern="1200" dirty="0">
              <a:solidFill>
                <a:srgbClr val="000000"/>
              </a:solidFill>
              <a:effectLst/>
              <a:latin typeface="Calibri" panose="020F0502020204030204" pitchFamily="34" charset="0"/>
              <a:ea typeface="+mn-ea"/>
              <a:cs typeface="Arial" panose="020B0604020202020204" pitchFamily="34" charset="0"/>
            </a:endParaRPr>
          </a:p>
          <a:p>
            <a:pPr marL="181220" indent="-181220">
              <a:buFont typeface="Arial" panose="020B0604020202020204" pitchFamily="34" charset="0"/>
              <a:buChar char="•"/>
            </a:pPr>
            <a:endParaRPr lang="en-US" b="0" kern="1200" dirty="0">
              <a:solidFill>
                <a:srgbClr val="000000"/>
              </a:solidFill>
              <a:effectLst/>
              <a:latin typeface="Calibri" panose="020F0502020204030204" pitchFamily="34" charset="0"/>
              <a:ea typeface="+mn-ea"/>
              <a:cs typeface="Arial" panose="020B0604020202020204" pitchFamily="34" charset="0"/>
            </a:endParaRPr>
          </a:p>
          <a:p>
            <a:r>
              <a:rPr lang="en-US" b="1" dirty="0">
                <a:latin typeface="Calibri" panose="020F0502020204030204" pitchFamily="34" charset="0"/>
              </a:rPr>
              <a:t>SAY:</a:t>
            </a:r>
          </a:p>
          <a:p>
            <a:r>
              <a:rPr lang="en-US" dirty="0">
                <a:latin typeface="Calibri" panose="020F0502020204030204" pitchFamily="34" charset="0"/>
              </a:rPr>
              <a:t>I am going to read a short scenario between a parent and child, and then we will put our heads together to try to figure out what could possibly be going on for the child.  </a:t>
            </a:r>
          </a:p>
          <a:p>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506">
              <a:defRPr/>
            </a:pPr>
            <a:r>
              <a:rPr lang="en-US" b="1" dirty="0">
                <a:solidFill>
                  <a:srgbClr val="000000"/>
                </a:solidFill>
                <a:latin typeface="Calibri" panose="020F0502020204030204" pitchFamily="34" charset="0"/>
              </a:rPr>
              <a:t>DO: </a:t>
            </a:r>
            <a:endParaRPr lang="en-US" dirty="0">
              <a:solidFill>
                <a:srgbClr val="000000"/>
              </a:solidFill>
              <a:latin typeface="Calibri" panose="020F0502020204030204" pitchFamily="34" charset="0"/>
            </a:endParaRPr>
          </a:p>
          <a:p>
            <a:pPr defTabSz="966506">
              <a:defRPr/>
            </a:pPr>
            <a:r>
              <a:rPr lang="en-US" u="sng" kern="1200" dirty="0">
                <a:solidFill>
                  <a:srgbClr val="000000"/>
                </a:solidFill>
                <a:effectLst/>
                <a:latin typeface="Calibri" panose="020F0502020204030204" pitchFamily="34" charset="0"/>
                <a:ea typeface="+mn-ea"/>
                <a:cs typeface="Arial" panose="020B0604020202020204" pitchFamily="34" charset="0"/>
              </a:rPr>
              <a:t>Read the S</a:t>
            </a:r>
            <a:r>
              <a:rPr lang="en-US" u="sng" dirty="0">
                <a:solidFill>
                  <a:srgbClr val="000000"/>
                </a:solidFill>
                <a:latin typeface="Calibri" panose="020F0502020204030204" pitchFamily="34" charset="0"/>
              </a:rPr>
              <a:t>cenario</a:t>
            </a:r>
            <a:r>
              <a:rPr lang="en-US" dirty="0">
                <a:solidFill>
                  <a:srgbClr val="000000"/>
                </a:solidFill>
                <a:latin typeface="Calibri" panose="020F0502020204030204" pitchFamily="34" charset="0"/>
              </a:rPr>
              <a:t>: A 10-year-old child has recently been placed in the home. The </a:t>
            </a:r>
            <a:r>
              <a:rPr lang="en-US" b="0" kern="1200" dirty="0">
                <a:solidFill>
                  <a:srgbClr val="000000"/>
                </a:solidFill>
                <a:effectLst/>
                <a:latin typeface="Calibri" panose="020F0502020204030204" pitchFamily="34" charset="0"/>
                <a:ea typeface="+mn-ea"/>
                <a:cs typeface="Arial" panose="020B0604020202020204" pitchFamily="34" charset="0"/>
              </a:rPr>
              <a:t>parent </a:t>
            </a:r>
            <a:r>
              <a:rPr lang="en-US" dirty="0">
                <a:solidFill>
                  <a:srgbClr val="000000"/>
                </a:solidFill>
                <a:latin typeface="Calibri" panose="020F0502020204030204" pitchFamily="34" charset="0"/>
              </a:rPr>
              <a:t>receives information from the child’s teacher that the child’s class will be going on a field trip to the zoo. The parent already knows that the child likes animals, so the parent says with enthusiasm to the child, “Hey, I’ve got some exciting news for you</a:t>
            </a:r>
            <a:r>
              <a:rPr lang="en-US" b="0" kern="1200" dirty="0">
                <a:solidFill>
                  <a:srgbClr val="000000"/>
                </a:solidFill>
                <a:effectLst/>
                <a:latin typeface="Calibri" panose="020F0502020204030204" pitchFamily="34" charset="0"/>
                <a:ea typeface="+mn-ea"/>
                <a:cs typeface="Arial" panose="020B0604020202020204" pitchFamily="34" charset="0"/>
              </a:rPr>
              <a:t>. Next week, your class will go on a field trip to the zoo!”  The parent is surprised when the </a:t>
            </a:r>
            <a:r>
              <a:rPr lang="en-US" dirty="0">
                <a:solidFill>
                  <a:srgbClr val="000000"/>
                </a:solidFill>
                <a:latin typeface="Calibri" panose="020F0502020204030204" pitchFamily="34" charset="0"/>
              </a:rPr>
              <a:t>he</a:t>
            </a:r>
            <a:r>
              <a:rPr lang="en-US" b="0" kern="1200" dirty="0">
                <a:solidFill>
                  <a:srgbClr val="000000"/>
                </a:solidFill>
                <a:effectLst/>
                <a:latin typeface="Calibri" panose="020F0502020204030204" pitchFamily="34" charset="0"/>
                <a:ea typeface="+mn-ea"/>
                <a:cs typeface="Arial" panose="020B0604020202020204" pitchFamily="34" charset="0"/>
              </a:rPr>
              <a:t> begins to cry and shouts, “I hate the zoo! You can’t make me go on that stupid trip!”</a:t>
            </a:r>
            <a:r>
              <a:rPr lang="en-US" kern="1200" dirty="0">
                <a:solidFill>
                  <a:srgbClr val="000000"/>
                </a:solidFill>
                <a:effectLst/>
                <a:latin typeface="Calibri" panose="020F0502020204030204" pitchFamily="34" charset="0"/>
                <a:ea typeface="+mn-ea"/>
                <a:cs typeface="Arial" panose="020B0604020202020204" pitchFamily="34" charset="0"/>
              </a:rPr>
              <a:t> </a:t>
            </a:r>
          </a:p>
          <a:p>
            <a:pPr defTabSz="966506">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defTabSz="966506">
              <a:defRPr/>
            </a:pPr>
            <a:r>
              <a:rPr lang="en-US" kern="1200" dirty="0">
                <a:solidFill>
                  <a:srgbClr val="000000"/>
                </a:solidFill>
                <a:effectLst/>
                <a:latin typeface="Calibri" panose="020F0502020204030204" pitchFamily="34" charset="0"/>
                <a:ea typeface="+mn-ea"/>
                <a:cs typeface="Arial" panose="020B0604020202020204" pitchFamily="34" charset="0"/>
              </a:rPr>
              <a:t>At this point, the parent is totally confused. It’s easy to understand why. The parent really thought they were sharing news that would be fun and exciting for the child. </a:t>
            </a:r>
          </a:p>
          <a:p>
            <a:pPr defTabSz="966506">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pPr defTabSz="966506">
              <a:defRPr/>
            </a:pPr>
            <a:r>
              <a:rPr lang="en-US" b="1" kern="1200" dirty="0">
                <a:solidFill>
                  <a:srgbClr val="000000"/>
                </a:solidFill>
                <a:effectLst/>
                <a:latin typeface="Calibri" panose="020F0502020204030204" pitchFamily="34" charset="0"/>
                <a:ea typeface="+mn-ea"/>
                <a:cs typeface="Arial" panose="020B0604020202020204" pitchFamily="34" charset="0"/>
              </a:rPr>
              <a:t>DO</a:t>
            </a:r>
          </a:p>
          <a:p>
            <a:pPr defTabSz="966506">
              <a:defRPr/>
            </a:pPr>
            <a:r>
              <a:rPr lang="en-US" b="0" kern="1200" dirty="0">
                <a:solidFill>
                  <a:srgbClr val="000000"/>
                </a:solidFill>
                <a:effectLst/>
                <a:latin typeface="Calibri" panose="020F0502020204030204" pitchFamily="34" charset="0"/>
                <a:ea typeface="+mn-ea"/>
                <a:cs typeface="Arial" panose="020B0604020202020204" pitchFamily="34" charset="0"/>
              </a:rPr>
              <a:t>Facilitate a discussion around the following questions:</a:t>
            </a:r>
          </a:p>
          <a:p>
            <a:pPr marL="374521" lvl="1" indent="-181220" defTabSz="966506">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What are some possible reasons why the child might have responded in this way? </a:t>
            </a:r>
          </a:p>
          <a:p>
            <a:pPr marL="374521" lvl="1" indent="-181220" defTabSz="966506">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Would it help if the parent begins to scold the child for yelling and being rude? [Note: This would probably not help. It might escalate the child more or make the child more distant from the parent, because scolding does not attend to child’s real worry and feelings].</a:t>
            </a:r>
          </a:p>
          <a:p>
            <a:pPr defTabSz="966506">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pPr defTabSz="966506">
              <a:defRPr/>
            </a:pPr>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The parent recognized that there must be something “underneath” the child’s behavior. The parent does not scold but calmly begins to help the child calm down (</a:t>
            </a:r>
            <a:r>
              <a:rPr lang="en-US" b="0" kern="1200" dirty="0">
                <a:solidFill>
                  <a:srgbClr val="000000"/>
                </a:solidFill>
                <a:effectLst/>
                <a:latin typeface="Calibri" panose="020F0502020204030204" pitchFamily="34" charset="0"/>
                <a:ea typeface="+mn-ea"/>
                <a:cs typeface="Arial" panose="020B0604020202020204" pitchFamily="34" charset="0"/>
              </a:rPr>
              <a:t>Regulate</a:t>
            </a:r>
            <a:r>
              <a:rPr lang="en-US" kern="1200" dirty="0">
                <a:solidFill>
                  <a:srgbClr val="000000"/>
                </a:solidFill>
                <a:effectLst/>
                <a:latin typeface="Calibri" panose="020F0502020204030204" pitchFamily="34" charset="0"/>
                <a:ea typeface="+mn-ea"/>
                <a:cs typeface="Arial" panose="020B0604020202020204" pitchFamily="34" charset="0"/>
              </a:rPr>
              <a:t>) and feel more connected with the parent </a:t>
            </a:r>
            <a:r>
              <a:rPr lang="en-US" b="0" kern="1200" dirty="0">
                <a:solidFill>
                  <a:srgbClr val="000000"/>
                </a:solidFill>
                <a:effectLst/>
                <a:latin typeface="Calibri" panose="020F0502020204030204" pitchFamily="34" charset="0"/>
                <a:ea typeface="+mn-ea"/>
                <a:cs typeface="Arial" panose="020B0604020202020204" pitchFamily="34" charset="0"/>
              </a:rPr>
              <a:t>(Relate</a:t>
            </a:r>
            <a:r>
              <a:rPr lang="en-US" kern="1200" dirty="0">
                <a:solidFill>
                  <a:srgbClr val="000000"/>
                </a:solidFill>
                <a:effectLst/>
                <a:latin typeface="Calibri" panose="020F0502020204030204" pitchFamily="34" charset="0"/>
                <a:ea typeface="+mn-ea"/>
                <a:cs typeface="Arial" panose="020B0604020202020204" pitchFamily="34" charset="0"/>
              </a:rPr>
              <a:t>). The child then shared the story of going to the zoo last year with his previous class/school, and that </a:t>
            </a:r>
            <a:r>
              <a:rPr lang="en-US" dirty="0">
                <a:solidFill>
                  <a:srgbClr val="000000"/>
                </a:solidFill>
                <a:latin typeface="Calibri" panose="020F0502020204030204" pitchFamily="34" charset="0"/>
              </a:rPr>
              <a:t>h</a:t>
            </a:r>
            <a:r>
              <a:rPr lang="en-US" kern="1200" dirty="0">
                <a:solidFill>
                  <a:srgbClr val="000000"/>
                </a:solidFill>
                <a:effectLst/>
                <a:latin typeface="Calibri" panose="020F0502020204030204" pitchFamily="34" charset="0"/>
                <a:ea typeface="+mn-ea"/>
                <a:cs typeface="Arial" panose="020B0604020202020204" pitchFamily="34" charset="0"/>
              </a:rPr>
              <a:t>e got lost from the group during the trip, and this was really scary. When their teacher found him, the teacher was angry, and the child got into trouble.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If the parent had not dug into the reasons for the child’s yelling, and instead responded only to the child’s yelling or told the child to stop being silly, the parent would never have learned what the triggered the child’s behavior. </a:t>
            </a:r>
            <a:r>
              <a:rPr lang="en-US" dirty="0">
                <a:solidFill>
                  <a:srgbClr val="000000"/>
                </a:solidFill>
                <a:latin typeface="Calibri" panose="020F0502020204030204" pitchFamily="34" charset="0"/>
              </a:rPr>
              <a:t>The parent</a:t>
            </a:r>
            <a:r>
              <a:rPr lang="en-US" kern="1200" dirty="0">
                <a:solidFill>
                  <a:srgbClr val="000000"/>
                </a:solidFill>
                <a:effectLst/>
                <a:latin typeface="Calibri" panose="020F0502020204030204" pitchFamily="34" charset="0"/>
                <a:ea typeface="+mn-ea"/>
                <a:cs typeface="Arial" panose="020B0604020202020204" pitchFamily="34" charset="0"/>
              </a:rPr>
              <a:t> would have missed the opportunity to help the child feel safer (</a:t>
            </a:r>
            <a:r>
              <a:rPr lang="en-US" b="0" kern="1200" dirty="0">
                <a:solidFill>
                  <a:srgbClr val="000000"/>
                </a:solidFill>
                <a:effectLst/>
                <a:latin typeface="Calibri" panose="020F0502020204030204" pitchFamily="34" charset="0"/>
                <a:ea typeface="+mn-ea"/>
                <a:cs typeface="Arial" panose="020B0604020202020204" pitchFamily="34" charset="0"/>
              </a:rPr>
              <a:t>Regulate </a:t>
            </a:r>
            <a:r>
              <a:rPr lang="en-US" kern="1200" dirty="0">
                <a:solidFill>
                  <a:srgbClr val="000000"/>
                </a:solidFill>
                <a:effectLst/>
                <a:latin typeface="Calibri" panose="020F0502020204030204" pitchFamily="34" charset="0"/>
                <a:ea typeface="+mn-ea"/>
                <a:cs typeface="Arial" panose="020B0604020202020204" pitchFamily="34" charset="0"/>
              </a:rPr>
              <a:t>and </a:t>
            </a:r>
            <a:r>
              <a:rPr lang="en-US" b="0" kern="1200" dirty="0">
                <a:solidFill>
                  <a:srgbClr val="000000"/>
                </a:solidFill>
                <a:effectLst/>
                <a:latin typeface="Calibri" panose="020F0502020204030204" pitchFamily="34" charset="0"/>
                <a:ea typeface="+mn-ea"/>
                <a:cs typeface="Arial" panose="020B0604020202020204" pitchFamily="34" charset="0"/>
              </a:rPr>
              <a:t>Relate</a:t>
            </a:r>
            <a:r>
              <a:rPr lang="en-US" kern="1200" dirty="0">
                <a:solidFill>
                  <a:srgbClr val="000000"/>
                </a:solidFill>
                <a:effectLst/>
                <a:latin typeface="Calibri" panose="020F0502020204030204" pitchFamily="34" charset="0"/>
                <a:ea typeface="+mn-ea"/>
                <a:cs typeface="Arial" panose="020B0604020202020204" pitchFamily="34" charset="0"/>
              </a:rPr>
              <a:t>) and then </a:t>
            </a:r>
            <a:r>
              <a:rPr lang="en-US" dirty="0">
                <a:solidFill>
                  <a:srgbClr val="000000"/>
                </a:solidFill>
                <a:latin typeface="Calibri" panose="020F0502020204030204" pitchFamily="34" charset="0"/>
              </a:rPr>
              <a:t>work together to come</a:t>
            </a:r>
            <a:r>
              <a:rPr lang="en-US" kern="1200" dirty="0">
                <a:solidFill>
                  <a:srgbClr val="000000"/>
                </a:solidFill>
                <a:effectLst/>
                <a:latin typeface="Calibri" panose="020F0502020204030204" pitchFamily="34" charset="0"/>
                <a:ea typeface="+mn-ea"/>
                <a:cs typeface="Arial" panose="020B0604020202020204" pitchFamily="34" charset="0"/>
              </a:rPr>
              <a:t> up with possible solutions (</a:t>
            </a:r>
            <a:r>
              <a:rPr lang="en-US" b="0" kern="1200" dirty="0">
                <a:solidFill>
                  <a:srgbClr val="000000"/>
                </a:solidFill>
                <a:effectLst/>
                <a:latin typeface="Calibri" panose="020F0502020204030204" pitchFamily="34" charset="0"/>
                <a:ea typeface="+mn-ea"/>
                <a:cs typeface="Arial" panose="020B0604020202020204" pitchFamily="34" charset="0"/>
              </a:rPr>
              <a:t>Reason</a:t>
            </a:r>
            <a:r>
              <a:rPr lang="en-US" kern="1200" dirty="0">
                <a:solidFill>
                  <a:srgbClr val="000000"/>
                </a:solidFill>
                <a:effectLst/>
                <a:latin typeface="Calibri" panose="020F0502020204030204" pitchFamily="34" charset="0"/>
                <a:ea typeface="+mn-ea"/>
                <a:cs typeface="Arial" panose="020B0604020202020204" pitchFamily="34" charset="0"/>
              </a:rPr>
              <a:t>). </a:t>
            </a: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ASK</a:t>
            </a:r>
          </a:p>
          <a:p>
            <a:r>
              <a:rPr lang="en-US" kern="1200" dirty="0">
                <a:solidFill>
                  <a:srgbClr val="000000"/>
                </a:solidFill>
                <a:effectLst/>
                <a:latin typeface="Calibri" panose="020F0502020204030204" pitchFamily="34" charset="0"/>
                <a:ea typeface="+mn-ea"/>
                <a:cs typeface="Arial" panose="020B0604020202020204" pitchFamily="34" charset="0"/>
              </a:rPr>
              <a:t>Can anyone in the group think of any examples of things that may help the child feel safer about the trip?  </a:t>
            </a:r>
            <a:r>
              <a:rPr lang="en-US" dirty="0">
                <a:solidFill>
                  <a:srgbClr val="000000"/>
                </a:solidFill>
                <a:latin typeface="Calibri" panose="020F0502020204030204" pitchFamily="34" charset="0"/>
              </a:rPr>
              <a:t>By talking with the child about possible solutions, and including the child’s ideas, the parent will be helping the child achieve the last step of the Three R’s-</a:t>
            </a:r>
            <a:r>
              <a:rPr lang="en-US" b="1" dirty="0">
                <a:solidFill>
                  <a:srgbClr val="000000"/>
                </a:solidFill>
                <a:latin typeface="Calibri" panose="020F0502020204030204" pitchFamily="34" charset="0"/>
              </a:rPr>
              <a:t> </a:t>
            </a:r>
            <a:r>
              <a:rPr lang="en-US" b="0" dirty="0">
                <a:solidFill>
                  <a:srgbClr val="000000"/>
                </a:solidFill>
                <a:latin typeface="Calibri" panose="020F0502020204030204" pitchFamily="34" charset="0"/>
              </a:rPr>
              <a:t>Reasoning</a:t>
            </a:r>
            <a:r>
              <a:rPr lang="en-US" dirty="0">
                <a:solidFill>
                  <a:srgbClr val="000000"/>
                </a:solidFill>
                <a:latin typeface="Calibri" panose="020F0502020204030204" pitchFamily="34" charset="0"/>
              </a:rPr>
              <a:t>. </a:t>
            </a:r>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DO</a:t>
            </a:r>
          </a:p>
          <a:p>
            <a:r>
              <a:rPr lang="en-US" kern="1200" dirty="0">
                <a:solidFill>
                  <a:srgbClr val="000000"/>
                </a:solidFill>
                <a:effectLst/>
                <a:latin typeface="Calibri" panose="020F0502020204030204" pitchFamily="34" charset="0"/>
                <a:ea typeface="+mn-ea"/>
                <a:cs typeface="Arial" panose="020B0604020202020204" pitchFamily="34" charset="0"/>
              </a:rPr>
              <a:t>Facilitate a discussion, asking group members to think of suggestions that might be helpful for the child. Examples of ideas that might help (if not mentioned by group):</a:t>
            </a:r>
          </a:p>
          <a:p>
            <a:pPr marL="181220" indent="-181220">
              <a:buFont typeface="Arial" panose="020B0604020202020204" pitchFamily="34" charset="0"/>
              <a:buChar char="•"/>
            </a:pPr>
            <a:r>
              <a:rPr lang="en-US" dirty="0">
                <a:solidFill>
                  <a:srgbClr val="000000"/>
                </a:solidFill>
                <a:latin typeface="Calibri" panose="020F0502020204030204" pitchFamily="34" charset="0"/>
              </a:rPr>
              <a:t>Parent could ask the child what might help them feel safer if they go on the trip and offer some of their own ideas. </a:t>
            </a:r>
            <a:endParaRPr lang="en-US" kern="1200" dirty="0">
              <a:solidFill>
                <a:srgbClr val="000000"/>
              </a:solidFill>
              <a:effectLst/>
              <a:latin typeface="Calibri" panose="020F0502020204030204" pitchFamily="34" charset="0"/>
              <a:ea typeface="+mn-ea"/>
              <a:cs typeface="Arial" panose="020B0604020202020204" pitchFamily="34" charset="0"/>
            </a:endParaRPr>
          </a:p>
          <a:p>
            <a:pPr marL="181220" indent="-18122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Parent could volunteer to be a chaperone.</a:t>
            </a:r>
          </a:p>
          <a:p>
            <a:pPr marL="181220" indent="-18122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Develop a safety plan with the child in case he ever gets lost again. </a:t>
            </a: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We’ve learned a lot about how to address behaviors that may result from a child’s traumatic experience by providing safety and support and using the Three R’s. In the next section, we’ll go deeper into the emotions that may arise in this process.</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Before we get into the next section, let’s take a 10-minute break. </a:t>
            </a:r>
          </a:p>
          <a:p>
            <a:pPr marL="181220" indent="-181220">
              <a:buFont typeface="Arial" panose="020B0604020202020204" pitchFamily="34" charset="0"/>
              <a:buChar char="•"/>
            </a:pPr>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27</a:t>
            </a:fld>
            <a:endParaRPr lang="en-US" dirty="0"/>
          </a:p>
        </p:txBody>
      </p:sp>
    </p:spTree>
    <p:extLst>
      <p:ext uri="{BB962C8B-B14F-4D97-AF65-F5344CB8AC3E}">
        <p14:creationId xmlns:p14="http://schemas.microsoft.com/office/powerpoint/2010/main" val="1066293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Allow for a 10-minute break. </a:t>
            </a:r>
          </a:p>
        </p:txBody>
      </p:sp>
      <p:sp>
        <p:nvSpPr>
          <p:cNvPr id="4" name="Slide Number Placeholder 3"/>
          <p:cNvSpPr>
            <a:spLocks noGrp="1"/>
          </p:cNvSpPr>
          <p:nvPr>
            <p:ph type="sldNum" sz="quarter" idx="5"/>
          </p:nvPr>
        </p:nvSpPr>
        <p:spPr>
          <a:xfrm>
            <a:off x="4143587" y="9119474"/>
            <a:ext cx="3169920" cy="481726"/>
          </a:xfrm>
          <a:prstGeom prst="rect">
            <a:avLst/>
          </a:prstGeom>
        </p:spPr>
        <p:txBody>
          <a:bodyPr/>
          <a:lstStyle/>
          <a:p>
            <a:fld id="{3B90169C-AFAA-4B3F-91CC-5EC03E22AE25}" type="slidenum">
              <a:rPr lang="en-US" smtClean="0"/>
              <a:t>28</a:t>
            </a:fld>
            <a:endParaRPr lang="en-US" dirty="0"/>
          </a:p>
        </p:txBody>
      </p:sp>
      <p:sp>
        <p:nvSpPr>
          <p:cNvPr id="6" name="Slide Number Placeholder 6">
            <a:extLst>
              <a:ext uri="{FF2B5EF4-FFF2-40B4-BE49-F238E27FC236}">
                <a16:creationId xmlns:a16="http://schemas.microsoft.com/office/drawing/2014/main" id="{A5183CDD-A351-1E47-8F5E-2B603460397F}"/>
              </a:ext>
            </a:extLst>
          </p:cNvPr>
          <p:cNvSpPr txBox="1">
            <a:spLocks/>
          </p:cNvSpPr>
          <p:nvPr/>
        </p:nvSpPr>
        <p:spPr>
          <a:xfrm>
            <a:off x="6828978" y="9119474"/>
            <a:ext cx="484529" cy="481726"/>
          </a:xfrm>
          <a:prstGeom prst="rect">
            <a:avLst/>
          </a:prstGeom>
        </p:spPr>
        <p:txBody>
          <a:bodyPr vert="horz" lIns="96651" tIns="48325" rIns="96651" bIns="48325"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28</a:t>
            </a:fld>
            <a:endParaRPr lang="en-US" dirty="0"/>
          </a:p>
        </p:txBody>
      </p:sp>
    </p:spTree>
    <p:extLst>
      <p:ext uri="{BB962C8B-B14F-4D97-AF65-F5344CB8AC3E}">
        <p14:creationId xmlns:p14="http://schemas.microsoft.com/office/powerpoint/2010/main" val="2321430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980622"/>
          </a:xfrm>
        </p:spPr>
        <p:txBody>
          <a:bodyPr/>
          <a:lstStyle/>
          <a:p>
            <a:r>
              <a:rPr lang="en-US" b="1" dirty="0">
                <a:solidFill>
                  <a:srgbClr val="000000"/>
                </a:solidFill>
                <a:latin typeface="Calibri" panose="020F0502020204030204" pitchFamily="34" charset="0"/>
                <a:cs typeface="+mn-cs"/>
              </a:rPr>
              <a:t>FACILITATOR’S NOTE</a:t>
            </a:r>
          </a:p>
          <a:p>
            <a:r>
              <a:rPr lang="en-US" kern="1200" dirty="0">
                <a:solidFill>
                  <a:srgbClr val="000000"/>
                </a:solidFill>
                <a:effectLst/>
                <a:latin typeface="Calibri" panose="020F0502020204030204" pitchFamily="34" charset="0"/>
                <a:ea typeface="+mn-ea"/>
                <a:cs typeface="+mn-cs"/>
              </a:rPr>
              <a:t>This section will take approximately 35 minutes.</a:t>
            </a:r>
          </a:p>
          <a:p>
            <a:endParaRPr lang="en-US"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PARAPHRASE</a:t>
            </a:r>
          </a:p>
          <a:p>
            <a:r>
              <a:rPr lang="en-US" b="0" dirty="0">
                <a:solidFill>
                  <a:srgbClr val="000000"/>
                </a:solidFill>
                <a:latin typeface="Calibri" panose="020F0502020204030204" pitchFamily="34" charset="0"/>
              </a:rPr>
              <a:t>One important thing to realize is that the parent’s responses and the child’s responses interact. If the parent escalates by getting angry, the child may also escalate more</a:t>
            </a:r>
            <a:r>
              <a:rPr lang="en-US" dirty="0">
                <a:solidFill>
                  <a:srgbClr val="000000"/>
                </a:solidFill>
                <a:latin typeface="Calibri" panose="020F0502020204030204" pitchFamily="34" charset="0"/>
              </a:rPr>
              <a:t>, </a:t>
            </a:r>
            <a:r>
              <a:rPr lang="en-US" b="0" dirty="0">
                <a:solidFill>
                  <a:srgbClr val="000000"/>
                </a:solidFill>
                <a:latin typeface="Calibri" panose="020F0502020204030204" pitchFamily="34" charset="0"/>
              </a:rPr>
              <a:t>and the emotional intensity will increase. If the parent stays calm, it will help calm the child, and the emotional intensity will </a:t>
            </a:r>
            <a:r>
              <a:rPr lang="en-US" dirty="0">
                <a:solidFill>
                  <a:srgbClr val="000000"/>
                </a:solidFill>
                <a:latin typeface="Calibri" panose="020F0502020204030204" pitchFamily="34" charset="0"/>
              </a:rPr>
              <a:t>decrease</a:t>
            </a:r>
            <a:r>
              <a:rPr lang="en-US" b="0" dirty="0">
                <a:solidFill>
                  <a:srgbClr val="000000"/>
                </a:solidFill>
                <a:latin typeface="Calibri" panose="020F0502020204030204" pitchFamily="34" charset="0"/>
              </a:rPr>
              <a:t>. This is called emotional co-regulation, which is what we will be working on in this section.</a:t>
            </a:r>
          </a:p>
          <a:p>
            <a:endParaRPr lang="en-US" b="0" dirty="0">
              <a:solidFill>
                <a:srgbClr val="000000"/>
              </a:solidFill>
              <a:latin typeface="Calibri" panose="020F0502020204030204" pitchFamily="34" charset="0"/>
            </a:endParaRPr>
          </a:p>
          <a:p>
            <a:pPr lvl="1"/>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29</a:t>
            </a:fld>
            <a:endParaRPr lang="en-US" dirty="0"/>
          </a:p>
        </p:txBody>
      </p:sp>
    </p:spTree>
    <p:extLst>
      <p:ext uri="{BB962C8B-B14F-4D97-AF65-F5344CB8AC3E}">
        <p14:creationId xmlns:p14="http://schemas.microsoft.com/office/powerpoint/2010/main" val="1428774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1186280"/>
            <a:ext cx="6097458" cy="8130716"/>
          </a:xfrm>
        </p:spPr>
        <p:txBody>
          <a:bodyPr/>
          <a:lstStyle/>
          <a:p>
            <a:r>
              <a:rPr lang="en-US" b="1" dirty="0">
                <a:solidFill>
                  <a:srgbClr val="000000"/>
                </a:solidFill>
                <a:latin typeface="Calibri" panose="020F0502020204030204" pitchFamily="34" charset="0"/>
              </a:rPr>
              <a:t>FACILITATOR’S NOTE</a:t>
            </a:r>
          </a:p>
          <a:p>
            <a:pPr marL="181220" indent="-181220">
              <a:buFont typeface="Arial" panose="020B0604020202020204" pitchFamily="34" charset="0"/>
              <a:buChar char="•"/>
            </a:pPr>
            <a:r>
              <a:rPr lang="en-US" dirty="0">
                <a:solidFill>
                  <a:srgbClr val="000000"/>
                </a:solidFill>
                <a:latin typeface="Calibri" panose="020F0502020204030204" pitchFamily="34" charset="0"/>
              </a:rPr>
              <a:t>P</a:t>
            </a:r>
            <a:r>
              <a:rPr lang="en-US" b="0" dirty="0">
                <a:solidFill>
                  <a:srgbClr val="000000"/>
                </a:solidFill>
                <a:latin typeface="Calibri" panose="020F0502020204030204" pitchFamily="34" charset="0"/>
              </a:rPr>
              <a:t>articipants are expected to have the </a:t>
            </a:r>
            <a:r>
              <a:rPr lang="en-US" b="1" dirty="0">
                <a:solidFill>
                  <a:srgbClr val="000000"/>
                </a:solidFill>
                <a:latin typeface="Calibri" panose="020F0502020204030204" pitchFamily="34" charset="0"/>
              </a:rPr>
              <a:t>Participant Resource Manual </a:t>
            </a:r>
            <a:r>
              <a:rPr lang="en-US" b="0" dirty="0">
                <a:solidFill>
                  <a:srgbClr val="000000"/>
                </a:solidFill>
                <a:latin typeface="Calibri" panose="020F0502020204030204" pitchFamily="34" charset="0"/>
              </a:rPr>
              <a:t>available for every session.</a:t>
            </a:r>
          </a:p>
          <a:p>
            <a:pPr marL="38041"/>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MATERIALS NEEDED</a:t>
            </a:r>
          </a:p>
          <a:p>
            <a:pPr defTabSz="995690">
              <a:defRPr/>
            </a:pPr>
            <a:r>
              <a:rPr lang="en-US" kern="1200" dirty="0">
                <a:solidFill>
                  <a:srgbClr val="000000"/>
                </a:solidFill>
                <a:effectLst/>
                <a:latin typeface="Calibri" panose="020F0502020204030204" pitchFamily="34" charset="0"/>
                <a:ea typeface="+mn-ea"/>
                <a:cs typeface="+mn-cs"/>
              </a:rPr>
              <a:t>You will need the following if conducting the session in the classroom:</a:t>
            </a:r>
          </a:p>
          <a:p>
            <a:pPr marL="186692" indent="-186692" defTabSz="995690">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 screen and projector</a:t>
            </a:r>
            <a:r>
              <a:rPr lang="en-US" dirty="0">
                <a:solidFill>
                  <a:srgbClr val="000000"/>
                </a:solidFill>
                <a:latin typeface="Calibri" panose="020F0502020204030204" pitchFamily="34" charset="0"/>
                <a:cs typeface="+mn-cs"/>
              </a:rPr>
              <a:t> </a:t>
            </a:r>
            <a:r>
              <a:rPr lang="en-US" kern="1200" dirty="0">
                <a:solidFill>
                  <a:srgbClr val="000000"/>
                </a:solidFill>
                <a:effectLst/>
                <a:latin typeface="Calibri" panose="020F0502020204030204" pitchFamily="34" charset="0"/>
                <a:ea typeface="+mn-ea"/>
                <a:cs typeface="+mn-cs"/>
              </a:rPr>
              <a:t>(test before the session with the computer and cables you will use)</a:t>
            </a:r>
          </a:p>
          <a:p>
            <a:pPr marL="186692" indent="-186692" defTabSz="995690">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 flipchart or whiteboard and markers for several of the activities. A flipchart with a sticky backing on each sheet may be useful </a:t>
            </a:r>
            <a:r>
              <a:rPr lang="en-US" dirty="0">
                <a:solidFill>
                  <a:srgbClr val="000000"/>
                </a:solidFill>
                <a:latin typeface="Calibri" panose="020F0502020204030204" pitchFamily="34" charset="0"/>
                <a:cs typeface="+mn-cs"/>
              </a:rPr>
              <a:t>and will allow </a:t>
            </a:r>
            <a:r>
              <a:rPr lang="en-US" kern="1200" dirty="0">
                <a:solidFill>
                  <a:srgbClr val="000000"/>
                </a:solidFill>
                <a:effectLst/>
                <a:latin typeface="Calibri" panose="020F0502020204030204" pitchFamily="34" charset="0"/>
                <a:ea typeface="+mn-ea"/>
                <a:cs typeface="+mn-cs"/>
              </a:rPr>
              <a:t>you </a:t>
            </a:r>
            <a:r>
              <a:rPr lang="en-US" dirty="0">
                <a:solidFill>
                  <a:srgbClr val="000000"/>
                </a:solidFill>
                <a:latin typeface="Calibri" panose="020F0502020204030204" pitchFamily="34" charset="0"/>
                <a:cs typeface="+mn-cs"/>
              </a:rPr>
              <a:t>to </a:t>
            </a:r>
            <a:r>
              <a:rPr lang="en-US" kern="1200" dirty="0">
                <a:solidFill>
                  <a:srgbClr val="000000"/>
                </a:solidFill>
                <a:effectLst/>
                <a:latin typeface="Calibri" panose="020F0502020204030204" pitchFamily="34" charset="0"/>
                <a:ea typeface="+mn-ea"/>
                <a:cs typeface="+mn-cs"/>
              </a:rPr>
              <a:t>post completed flipchart sheets on the wall for reference.</a:t>
            </a:r>
          </a:p>
          <a:p>
            <a:pPr marL="186692" indent="-186692" defTabSz="995690">
              <a:buFont typeface="Arial" panose="020B0604020202020204" pitchFamily="34" charset="0"/>
              <a:buChar char="•"/>
              <a:defRPr/>
            </a:pPr>
            <a:r>
              <a:rPr lang="en-US" dirty="0">
                <a:solidFill>
                  <a:srgbClr val="000000"/>
                </a:solidFill>
                <a:latin typeface="Calibri" panose="020F0502020204030204" pitchFamily="34" charset="0"/>
                <a:cs typeface="Times New Roman" panose="02020603050405020304" pitchFamily="18" charset="0"/>
              </a:rPr>
              <a:t>Name tent cards (use the name tent cards made during the Introduction and Welcome theme)</a:t>
            </a:r>
          </a:p>
          <a:p>
            <a:pPr marL="186692" indent="-186692" defTabSz="995690">
              <a:buFont typeface="Arial" panose="020B0604020202020204" pitchFamily="34" charset="0"/>
              <a:buChar char="•"/>
              <a:defRPr/>
            </a:pPr>
            <a:endParaRPr lang="en-US" kern="1200" dirty="0">
              <a:solidFill>
                <a:srgbClr val="000000"/>
              </a:solidFill>
              <a:effectLst/>
              <a:latin typeface="Calibri" panose="020F0502020204030204" pitchFamily="34" charset="0"/>
              <a:ea typeface="+mn-ea"/>
              <a:cs typeface="Times New Roman" panose="02020603050405020304" pitchFamily="18" charset="0"/>
            </a:endParaRPr>
          </a:p>
          <a:p>
            <a:pPr defTabSz="995690">
              <a:defRPr/>
            </a:pPr>
            <a:r>
              <a:rPr lang="en-US" kern="1200" dirty="0">
                <a:solidFill>
                  <a:srgbClr val="000000"/>
                </a:solidFill>
                <a:effectLst/>
                <a:latin typeface="Calibri" panose="020F0502020204030204" pitchFamily="34" charset="0"/>
                <a:ea typeface="+mn-ea"/>
                <a:cs typeface="+mn-cs"/>
              </a:rPr>
              <a:t>You will need the following if conducting the session via a remote platform:</a:t>
            </a:r>
          </a:p>
          <a:p>
            <a:pPr marL="176627" indent="-176627" defTabSz="995690">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Access to a strong internet connection.</a:t>
            </a:r>
          </a:p>
          <a:p>
            <a:pPr marL="176627" indent="-176627" defTabSz="995690">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 back-up plan in the event your internet and/or computer do not work.</a:t>
            </a:r>
          </a:p>
          <a:p>
            <a:pPr marL="176627" indent="-176627" defTabSz="995690">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 computer that has the ability to connect to a remote platform- Zoom is recommended.</a:t>
            </a:r>
          </a:p>
          <a:p>
            <a:pPr lvl="0">
              <a:defRPr/>
            </a:pP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000000"/>
                </a:solidFill>
                <a:latin typeface="Calibri" panose="020F0502020204030204" pitchFamily="34" charset="0"/>
                <a:ea typeface="Calibri" panose="020F0502020204030204" pitchFamily="34" charset="0"/>
              </a:rPr>
              <a:t>HANDOUTS</a:t>
            </a:r>
          </a:p>
          <a:p>
            <a:pPr defTabSz="966506">
              <a:defRPr/>
            </a:pPr>
            <a:r>
              <a:rPr lang="en-US" dirty="0">
                <a:solidFill>
                  <a:srgbClr val="000000"/>
                </a:solidFill>
                <a:latin typeface="Calibri" panose="020F0502020204030204" pitchFamily="34" charset="0"/>
              </a:rPr>
              <a:t>Have the following handouts accessible. Participants will have all handouts listed below in their </a:t>
            </a:r>
            <a:r>
              <a:rPr lang="en-US" b="1" dirty="0">
                <a:solidFill>
                  <a:srgbClr val="000000"/>
                </a:solidFill>
                <a:latin typeface="Calibri" panose="020F0502020204030204" pitchFamily="34" charset="0"/>
              </a:rPr>
              <a:t>Participant Resource Manual</a:t>
            </a:r>
            <a:r>
              <a:rPr lang="en-US" dirty="0">
                <a:solidFill>
                  <a:srgbClr val="000000"/>
                </a:solidFill>
                <a:latin typeface="Calibri" panose="020F0502020204030204" pitchFamily="34" charset="0"/>
              </a:rPr>
              <a:t>.</a:t>
            </a:r>
            <a:endParaRPr lang="en-US" b="1" dirty="0">
              <a:solidFill>
                <a:srgbClr val="000000"/>
              </a:solidFill>
              <a:latin typeface="Calibri" panose="020F0502020204030204" pitchFamily="34" charset="0"/>
              <a:ea typeface="Calibri" panose="020F0502020204030204" pitchFamily="34" charset="0"/>
            </a:endParaRPr>
          </a:p>
          <a:p>
            <a:pPr marL="186747" indent="-186747">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Handout #1:  The Three R’s- Reaching the Learning Brain by Beacon House</a:t>
            </a:r>
            <a:endParaRPr lang="en-US" dirty="0">
              <a:solidFill>
                <a:srgbClr val="000000"/>
              </a:solidFill>
              <a:latin typeface="Calibri" panose="020F0502020204030204" pitchFamily="34" charset="0"/>
              <a:cs typeface="Times New Roman" panose="02020603050405020304" pitchFamily="18" charset="0"/>
            </a:endParaRPr>
          </a:p>
          <a:p>
            <a:pPr>
              <a:buFont typeface="Arial" panose="020B0604020202020204" pitchFamily="34" charset="0"/>
              <a:buNone/>
            </a:pPr>
            <a:endParaRPr lang="en-US" b="1" dirty="0">
              <a:solidFill>
                <a:srgbClr val="000000"/>
              </a:solidFill>
              <a:latin typeface="Calibri" panose="020F0502020204030204" pitchFamily="34" charset="0"/>
            </a:endParaRPr>
          </a:p>
          <a:p>
            <a:pPr>
              <a:buFont typeface="Arial" panose="020B0604020202020204" pitchFamily="34" charset="0"/>
              <a:buNone/>
            </a:pPr>
            <a:r>
              <a:rPr lang="en-US" b="1" dirty="0">
                <a:solidFill>
                  <a:srgbClr val="000000"/>
                </a:solidFill>
                <a:latin typeface="Calibri" panose="020F0502020204030204" pitchFamily="34" charset="0"/>
              </a:rPr>
              <a:t>VIDEOS AND PODCASTS</a:t>
            </a:r>
          </a:p>
          <a:p>
            <a:pPr marL="0" lvl="1">
              <a:defRPr/>
            </a:pPr>
            <a:r>
              <a:rPr lang="en-US" dirty="0">
                <a:solidFill>
                  <a:srgbClr val="000000"/>
                </a:solidFill>
                <a:latin typeface="Calibri" panose="020F0502020204030204" pitchFamily="34" charset="0"/>
                <a:cs typeface="Times New Roman" panose="02020603050405020304" pitchFamily="18" charset="0"/>
              </a:rPr>
              <a:t>Before the day you facilitate this class, decide how you will show/play the media items, review any specific instructions for the theme, and do a test drive. You may wish to set up the media to the start point. Videos can be found on the NTDC website or CapLEARN. </a:t>
            </a:r>
            <a:r>
              <a:rPr lang="en-US" dirty="0">
                <a:solidFill>
                  <a:srgbClr val="000000"/>
                </a:solidFill>
                <a:latin typeface="Calibri" panose="020F0502020204030204" pitchFamily="34" charset="0"/>
              </a:rPr>
              <a:t>(https://learn.childwelfare.gov/) or NTDC website (</a:t>
            </a:r>
            <a:r>
              <a:rPr lang="en-US" dirty="0">
                <a:solidFill>
                  <a:srgbClr val="000000"/>
                </a:solidFill>
                <a:latin typeface="Calibri" panose="020F0502020204030204" pitchFamily="34" charset="0"/>
                <a:hlinkClick r:id="rId3"/>
              </a:rPr>
              <a:t>https://ntdcportal.org/</a:t>
            </a:r>
            <a:r>
              <a:rPr lang="en-US" dirty="0">
                <a:solidFill>
                  <a:srgbClr val="000000"/>
                </a:solidFill>
                <a:latin typeface="Calibri" panose="020F0502020204030204" pitchFamily="34" charset="0"/>
              </a:rPr>
              <a:t>).</a:t>
            </a:r>
          </a:p>
          <a:p>
            <a:pPr marL="0" lvl="1">
              <a:defRPr/>
            </a:pPr>
            <a:r>
              <a:rPr lang="en-US" b="1" dirty="0">
                <a:solidFill>
                  <a:srgbClr val="000000"/>
                </a:solidFill>
                <a:latin typeface="Calibri" panose="020F0502020204030204" pitchFamily="34" charset="0"/>
                <a:cs typeface="Times New Roman" panose="02020603050405020304" pitchFamily="18" charset="0"/>
              </a:rPr>
              <a:t>The following media will be used in this theme: </a:t>
            </a:r>
          </a:p>
          <a:p>
            <a:pPr marL="186747" lvl="1" indent="-186747">
              <a:buFont typeface="Arial" panose="020B0604020202020204" pitchFamily="34" charset="0"/>
              <a:buChar char="•"/>
            </a:pPr>
            <a:r>
              <a:rPr lang="en-US" dirty="0">
                <a:solidFill>
                  <a:srgbClr val="000000"/>
                </a:solidFill>
                <a:latin typeface="Calibri" panose="020F0502020204030204" pitchFamily="34" charset="0"/>
                <a:cs typeface="Times New Roman" panose="02020603050405020304" pitchFamily="18" charset="0"/>
              </a:rPr>
              <a:t>Podcast: Trauma Informed Parenting by Bruce Perry</a:t>
            </a:r>
          </a:p>
          <a:p>
            <a:pPr marL="186747" lvl="1" indent="-186747">
              <a:buFont typeface="Arial" panose="020B0604020202020204" pitchFamily="34" charset="0"/>
              <a:buChar char="•"/>
            </a:pPr>
            <a:r>
              <a:rPr lang="en-US" dirty="0">
                <a:solidFill>
                  <a:srgbClr val="000000"/>
                </a:solidFill>
                <a:latin typeface="Calibri" panose="020F0502020204030204" pitchFamily="34" charset="0"/>
                <a:cs typeface="Times New Roman" panose="02020603050405020304" pitchFamily="18" charset="0"/>
              </a:rPr>
              <a:t>Podcast: The Emotional Container in Real Life by Diane Lanni</a:t>
            </a:r>
          </a:p>
          <a:p>
            <a:pPr marL="186747" lvl="1" indent="-186747">
              <a:buFont typeface="Arial" panose="020B0604020202020204" pitchFamily="34" charset="0"/>
              <a:buChar char="•"/>
            </a:pPr>
            <a:r>
              <a:rPr lang="en-US" i="1" dirty="0">
                <a:solidFill>
                  <a:srgbClr val="000000"/>
                </a:solidFill>
                <a:latin typeface="Calibri" panose="020F0502020204030204" pitchFamily="34" charset="0"/>
                <a:cs typeface="Times New Roman" panose="02020603050405020304" pitchFamily="18" charset="0"/>
              </a:rPr>
              <a:t>Instant Family </a:t>
            </a:r>
            <a:r>
              <a:rPr lang="en-US" dirty="0">
                <a:solidFill>
                  <a:srgbClr val="000000"/>
                </a:solidFill>
                <a:latin typeface="Calibri" panose="020F0502020204030204" pitchFamily="34" charset="0"/>
                <a:cs typeface="Times New Roman" panose="02020603050405020304" pitchFamily="18" charset="0"/>
              </a:rPr>
              <a:t>Clip</a:t>
            </a:r>
          </a:p>
          <a:p>
            <a:pPr marL="186747" lvl="1" indent="-186747">
              <a:buFont typeface="Arial" panose="020B0604020202020204" pitchFamily="34" charset="0"/>
              <a:buChar char="•"/>
            </a:pPr>
            <a:r>
              <a:rPr lang="en-US" dirty="0">
                <a:solidFill>
                  <a:srgbClr val="000000"/>
                </a:solidFill>
                <a:latin typeface="Calibri" panose="020F0502020204030204" pitchFamily="34" charset="0"/>
                <a:cs typeface="Times New Roman" panose="02020603050405020304" pitchFamily="18" charset="0"/>
              </a:rPr>
              <a:t>Two short NTDC videos: </a:t>
            </a:r>
            <a:r>
              <a:rPr lang="en-US" i="1" dirty="0">
                <a:solidFill>
                  <a:srgbClr val="000000"/>
                </a:solidFill>
                <a:latin typeface="Calibri" panose="020F0502020204030204" pitchFamily="34" charset="0"/>
                <a:cs typeface="Times New Roman" panose="02020603050405020304" pitchFamily="18" charset="0"/>
              </a:rPr>
              <a:t>Living Room Scenes 1 and 2</a:t>
            </a:r>
          </a:p>
          <a:p>
            <a:pPr marL="186747" lvl="1" indent="-186747">
              <a:buFont typeface="Arial" panose="020B0604020202020204" pitchFamily="34" charset="0"/>
              <a:buChar char="•"/>
            </a:pPr>
            <a:endParaRPr lang="en-US" dirty="0">
              <a:solidFill>
                <a:srgbClr val="000000"/>
              </a:solidFill>
              <a:latin typeface="Calibri" panose="020F0502020204030204" pitchFamily="34" charset="0"/>
              <a:cs typeface="Times New Roman" panose="02020603050405020304" pitchFamily="18" charset="0"/>
            </a:endParaRPr>
          </a:p>
          <a:p>
            <a:r>
              <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EVALUATION</a:t>
            </a:r>
          </a:p>
          <a:p>
            <a:r>
              <a:rPr lang="en-US"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There is a pre- and post-survey available for every theme.  If the facilitator wants to use these evaluation tools, they will need to be downloaded from the NTDC website or CapLEARN and provided to participants. Participants will need to complete the pre-survey prior to the theme and the post-</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survey </a:t>
            </a:r>
            <a:r>
              <a:rPr lang="en-US"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upon completion of the theme.  If conducting the class on a remote platform, the facilitator will need to put the surveys into </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an</a:t>
            </a:r>
            <a:r>
              <a:rPr lang="en-US"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 online format such as survey monkey.</a:t>
            </a:r>
          </a:p>
          <a:p>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2185A570-1F2F-7241-B7A3-228C8C8DFCD6}"/>
              </a:ext>
            </a:extLst>
          </p:cNvPr>
          <p:cNvSpPr/>
          <p:nvPr/>
        </p:nvSpPr>
        <p:spPr>
          <a:xfrm>
            <a:off x="731520" y="633800"/>
            <a:ext cx="3493978" cy="374593"/>
          </a:xfrm>
          <a:prstGeom prst="rect">
            <a:avLst/>
          </a:prstGeom>
        </p:spPr>
        <p:txBody>
          <a:bodyPr wrap="none" lIns="96651" tIns="48325" rIns="96651" bIns="48325">
            <a:spAutoFit/>
          </a:bodyPr>
          <a:lstStyle/>
          <a:p>
            <a:r>
              <a:rPr lang="en-US" dirty="0">
                <a:solidFill>
                  <a:srgbClr val="183250"/>
                </a:solidFill>
                <a:latin typeface="Arial Rounded MT Bold" panose="020F0704030504030204" pitchFamily="34" charset="77"/>
              </a:rPr>
              <a:t>MATERIALS AND HANDOUTS</a:t>
            </a:r>
          </a:p>
        </p:txBody>
      </p:sp>
      <p:sp>
        <p:nvSpPr>
          <p:cNvPr id="7" name="Slide Number Placeholder 6">
            <a:extLst>
              <a:ext uri="{FF2B5EF4-FFF2-40B4-BE49-F238E27FC236}">
                <a16:creationId xmlns:a16="http://schemas.microsoft.com/office/drawing/2014/main" id="{CF089E85-71C3-F74C-89D6-642FAF63A26F}"/>
              </a:ext>
            </a:extLst>
          </p:cNvPr>
          <p:cNvSpPr>
            <a:spLocks noGrp="1"/>
          </p:cNvSpPr>
          <p:nvPr>
            <p:ph type="sldNum" sz="quarter" idx="5"/>
          </p:nvPr>
        </p:nvSpPr>
        <p:spPr>
          <a:xfrm>
            <a:off x="6828978" y="9119474"/>
            <a:ext cx="484529" cy="481726"/>
          </a:xfrm>
          <a:prstGeom prst="rect">
            <a:avLst/>
          </a:prstGeom>
        </p:spPr>
        <p:txBody>
          <a:bodyPr vert="horz" lIns="96651" tIns="48325" rIns="96651" bIns="48325" rtlCol="0" anchor="ctr" anchorCtr="0"/>
          <a:lstStyle>
            <a:lvl1pPr algn="ctr">
              <a:defRPr sz="1000">
                <a:solidFill>
                  <a:schemeClr val="bg1"/>
                </a:solidFill>
              </a:defRPr>
            </a:lvl1pPr>
          </a:lstStyle>
          <a:p>
            <a:fld id="{3B90169C-AFAA-4B3F-91CC-5EC03E22AE25}" type="slidenum">
              <a:rPr lang="en-US" smtClean="0"/>
              <a:pPr/>
              <a:t>3</a:t>
            </a:fld>
            <a:endParaRPr lang="en-US" dirty="0"/>
          </a:p>
        </p:txBody>
      </p:sp>
    </p:spTree>
    <p:extLst>
      <p:ext uri="{BB962C8B-B14F-4D97-AF65-F5344CB8AC3E}">
        <p14:creationId xmlns:p14="http://schemas.microsoft.com/office/powerpoint/2010/main" val="339171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980622"/>
          </a:xfrm>
        </p:spPr>
        <p:txBody>
          <a:bodyPr/>
          <a:lstStyle/>
          <a:p>
            <a:pPr defTabSz="966506">
              <a:defRPr/>
            </a:pPr>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defTabSz="966506">
              <a:defRPr/>
            </a:pPr>
            <a:r>
              <a:rPr lang="en-US" kern="1200" dirty="0">
                <a:solidFill>
                  <a:srgbClr val="000000"/>
                </a:solidFill>
                <a:effectLst/>
                <a:latin typeface="Calibri" panose="020F0502020204030204" pitchFamily="34" charset="0"/>
                <a:ea typeface="+mn-ea"/>
                <a:cs typeface="Arial" panose="020B0604020202020204" pitchFamily="34" charset="0"/>
              </a:rPr>
              <a:t>As we discussed earlier, we know that a supportive relationship with a healthy adult is essential for a traumatized child. But we also know that it can be very hard for the child to </a:t>
            </a:r>
            <a:r>
              <a:rPr lang="en-US" dirty="0">
                <a:solidFill>
                  <a:srgbClr val="000000"/>
                </a:solidFill>
                <a:latin typeface="Calibri" panose="020F0502020204030204" pitchFamily="34" charset="0"/>
              </a:rPr>
              <a:t>feel close and connected</a:t>
            </a:r>
            <a:r>
              <a:rPr lang="en-US" kern="1200" dirty="0">
                <a:solidFill>
                  <a:srgbClr val="000000"/>
                </a:solidFill>
                <a:effectLst/>
                <a:latin typeface="Calibri" panose="020F0502020204030204" pitchFamily="34" charset="0"/>
                <a:ea typeface="+mn-ea"/>
                <a:cs typeface="Arial" panose="020B0604020202020204" pitchFamily="34" charset="0"/>
              </a:rPr>
              <a:t>, especially to somebody in a parent role.</a:t>
            </a:r>
          </a:p>
          <a:p>
            <a:pPr defTabSz="966506">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506">
              <a:defRPr/>
            </a:pPr>
            <a:r>
              <a:rPr lang="en-US" kern="1200" dirty="0">
                <a:solidFill>
                  <a:srgbClr val="000000"/>
                </a:solidFill>
                <a:effectLst/>
                <a:latin typeface="Calibri" panose="020F0502020204030204" pitchFamily="34" charset="0"/>
                <a:ea typeface="+mn-ea"/>
                <a:cs typeface="Arial" panose="020B0604020202020204" pitchFamily="34" charset="0"/>
              </a:rPr>
              <a:t>Often, children who have experienced trauma will push back against a caring parent, not trusting their intentions and are fearful of closeness</a:t>
            </a:r>
            <a:r>
              <a:rPr lang="en-US" dirty="0">
                <a:solidFill>
                  <a:srgbClr val="000000"/>
                </a:solidFill>
                <a:latin typeface="Calibri" panose="020F050202020403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Sometimes an older child distancing from a parent will be an attempt at developmental adolescent independence; other times, it may be due to the child's past, with the child assuming the parent is like previous adults who have let them down or hurt them in some way; or the child may be trying to get the parent to reject the child as other adults have done, proving the new parent can't be trusted either.</a:t>
            </a:r>
          </a:p>
          <a:p>
            <a:pPr defTabSz="966506">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This can get emotionally intense. Children may become angry with the parent and defy the rules, falsely accuse a parent, or escalate into fight/flight/freeze behaviors. The characteristics of being </a:t>
            </a:r>
            <a:r>
              <a:rPr lang="en-US" b="1" kern="1200" dirty="0">
                <a:solidFill>
                  <a:srgbClr val="000000"/>
                </a:solidFill>
                <a:effectLst/>
                <a:latin typeface="Calibri" panose="020F0502020204030204" pitchFamily="34" charset="0"/>
                <a:ea typeface="+mn-ea"/>
                <a:cs typeface="Arial" panose="020B0604020202020204" pitchFamily="34" charset="0"/>
              </a:rPr>
              <a:t>resilient/patient </a:t>
            </a:r>
            <a:r>
              <a:rPr lang="en-US" kern="1200" dirty="0">
                <a:solidFill>
                  <a:srgbClr val="000000"/>
                </a:solidFill>
                <a:effectLst/>
                <a:latin typeface="Calibri" panose="020F0502020204030204" pitchFamily="34" charset="0"/>
                <a:ea typeface="+mn-ea"/>
                <a:cs typeface="Arial" panose="020B0604020202020204" pitchFamily="34" charset="0"/>
              </a:rPr>
              <a:t>and able to </a:t>
            </a:r>
            <a:r>
              <a:rPr lang="en-US" b="1" kern="1200" dirty="0">
                <a:solidFill>
                  <a:srgbClr val="000000"/>
                </a:solidFill>
                <a:effectLst/>
                <a:latin typeface="Calibri" panose="020F0502020204030204" pitchFamily="34" charset="0"/>
                <a:ea typeface="+mn-ea"/>
                <a:cs typeface="Arial" panose="020B0604020202020204" pitchFamily="34" charset="0"/>
              </a:rPr>
              <a:t>tolerate rejection </a:t>
            </a:r>
            <a:r>
              <a:rPr lang="en-US" kern="1200" dirty="0">
                <a:solidFill>
                  <a:srgbClr val="000000"/>
                </a:solidFill>
                <a:effectLst/>
                <a:latin typeface="Calibri" panose="020F0502020204030204" pitchFamily="34" charset="0"/>
                <a:ea typeface="+mn-ea"/>
                <a:cs typeface="Arial" panose="020B0604020202020204" pitchFamily="34" charset="0"/>
              </a:rPr>
              <a:t>are critical for the parent who is fostering or adopting to stay committed and invested in the child (characteristics). </a:t>
            </a:r>
          </a:p>
          <a:p>
            <a:pPr defTabSz="966506">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30</a:t>
            </a:fld>
            <a:endParaRPr lang="en-US" dirty="0"/>
          </a:p>
        </p:txBody>
      </p:sp>
    </p:spTree>
    <p:extLst>
      <p:ext uri="{BB962C8B-B14F-4D97-AF65-F5344CB8AC3E}">
        <p14:creationId xmlns:p14="http://schemas.microsoft.com/office/powerpoint/2010/main" val="3586760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980622"/>
          </a:xfrm>
        </p:spPr>
        <p:txBody>
          <a:bodyPr/>
          <a:lstStyle/>
          <a:p>
            <a:pPr defTabSz="966506">
              <a:defRPr/>
            </a:pPr>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defTabSz="966506">
              <a:defRPr/>
            </a:pPr>
            <a:r>
              <a:rPr lang="en-US" kern="1200" dirty="0">
                <a:solidFill>
                  <a:srgbClr val="000000"/>
                </a:solidFill>
                <a:effectLst/>
                <a:latin typeface="Calibri" panose="020F0502020204030204" pitchFamily="34" charset="0"/>
                <a:ea typeface="+mn-ea"/>
                <a:cs typeface="Arial" panose="020B0604020202020204" pitchFamily="34" charset="0"/>
              </a:rPr>
              <a:t>Successfully navigating these intense "emotional punches" requires </a:t>
            </a:r>
            <a:r>
              <a:rPr lang="en-US" b="0" kern="1200" dirty="0">
                <a:solidFill>
                  <a:srgbClr val="000000"/>
                </a:solidFill>
                <a:effectLst/>
                <a:latin typeface="Calibri" panose="020F0502020204030204" pitchFamily="34" charset="0"/>
                <a:ea typeface="+mn-ea"/>
                <a:cs typeface="Arial" panose="020B0604020202020204" pitchFamily="34" charset="0"/>
              </a:rPr>
              <a:t>emotional co-regulation</a:t>
            </a:r>
            <a:r>
              <a:rPr lang="en-US" kern="1200" dirty="0">
                <a:solidFill>
                  <a:srgbClr val="000000"/>
                </a:solidFill>
                <a:effectLst/>
                <a:latin typeface="Calibri" panose="020F0502020204030204" pitchFamily="34" charset="0"/>
                <a:ea typeface="+mn-ea"/>
                <a:cs typeface="Arial" panose="020B0604020202020204" pitchFamily="34" charset="0"/>
              </a:rPr>
              <a:t>. As we have discussed, the parent’s </a:t>
            </a:r>
            <a:r>
              <a:rPr lang="en-US" dirty="0">
                <a:solidFill>
                  <a:srgbClr val="000000"/>
                </a:solidFill>
                <a:latin typeface="Calibri" panose="020F0502020204030204" pitchFamily="34" charset="0"/>
              </a:rPr>
              <a:t>r</a:t>
            </a:r>
            <a:r>
              <a:rPr lang="en-US" kern="1200" dirty="0">
                <a:solidFill>
                  <a:srgbClr val="000000"/>
                </a:solidFill>
                <a:effectLst/>
                <a:latin typeface="Calibri" panose="020F0502020204030204" pitchFamily="34" charset="0"/>
                <a:ea typeface="+mn-ea"/>
                <a:cs typeface="Arial" panose="020B0604020202020204" pitchFamily="34" charset="0"/>
              </a:rPr>
              <a:t>esponse and child’s </a:t>
            </a:r>
            <a:r>
              <a:rPr lang="en-US" dirty="0">
                <a:solidFill>
                  <a:srgbClr val="000000"/>
                </a:solidFill>
                <a:latin typeface="Calibri" panose="020F0502020204030204" pitchFamily="34" charset="0"/>
              </a:rPr>
              <a:t>r</a:t>
            </a:r>
            <a:r>
              <a:rPr lang="en-US" kern="1200" dirty="0">
                <a:solidFill>
                  <a:srgbClr val="000000"/>
                </a:solidFill>
                <a:effectLst/>
                <a:latin typeface="Calibri" panose="020F0502020204030204" pitchFamily="34" charset="0"/>
                <a:ea typeface="+mn-ea"/>
                <a:cs typeface="Arial" panose="020B0604020202020204" pitchFamily="34" charset="0"/>
              </a:rPr>
              <a:t>esponse </a:t>
            </a:r>
            <a:r>
              <a:rPr lang="en-US" dirty="0">
                <a:solidFill>
                  <a:srgbClr val="000000"/>
                </a:solidFill>
                <a:latin typeface="Calibri" panose="020F0502020204030204" pitchFamily="34" charset="0"/>
              </a:rPr>
              <a:t>i</a:t>
            </a:r>
            <a:r>
              <a:rPr lang="en-US" kern="1200" dirty="0">
                <a:solidFill>
                  <a:srgbClr val="000000"/>
                </a:solidFill>
                <a:effectLst/>
                <a:latin typeface="Calibri" panose="020F0502020204030204" pitchFamily="34" charset="0"/>
                <a:ea typeface="+mn-ea"/>
                <a:cs typeface="Arial" panose="020B0604020202020204" pitchFamily="34" charset="0"/>
              </a:rPr>
              <a:t>nteract, either to calm or increase the emotional </a:t>
            </a:r>
            <a:r>
              <a:rPr lang="en-US" dirty="0">
                <a:solidFill>
                  <a:srgbClr val="000000"/>
                </a:solidFill>
                <a:latin typeface="Calibri" panose="020F0502020204030204" pitchFamily="34" charset="0"/>
              </a:rPr>
              <a:t>i</a:t>
            </a:r>
            <a:r>
              <a:rPr lang="en-US" kern="1200" dirty="0">
                <a:solidFill>
                  <a:srgbClr val="000000"/>
                </a:solidFill>
                <a:effectLst/>
                <a:latin typeface="Calibri" panose="020F0502020204030204" pitchFamily="34" charset="0"/>
                <a:ea typeface="+mn-ea"/>
                <a:cs typeface="Arial" panose="020B0604020202020204" pitchFamily="34" charset="0"/>
              </a:rPr>
              <a:t>ntensity.</a:t>
            </a:r>
            <a:r>
              <a:rPr lang="en-US" b="1" kern="1200" dirty="0">
                <a:solidFill>
                  <a:srgbClr val="000000"/>
                </a:solidFill>
                <a:effectLst/>
                <a:latin typeface="Calibri" panose="020F0502020204030204" pitchFamily="34" charset="0"/>
                <a:ea typeface="+mn-ea"/>
                <a:cs typeface="Arial" panose="020B060402020202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If the parent can remain calm during these emotionally intense situations, that will help the child begin to calm down as well. If, instead, the parent gets angry or upset, the child will escalate. Thus, the parent needs to remain calm and in control. The child will work hard to push a parent's “buttons,” trying to get the parent more upset and divert the conversation away from the child's inappropriate behaviors. Parents need to manage their own range of emotions, avoid reactive behaviors and, instead, increase their empathy. </a:t>
            </a:r>
          </a:p>
          <a:p>
            <a:pPr defTabSz="966506">
              <a:defRPr/>
            </a:pPr>
            <a:endParaRPr lang="en-US" dirty="0">
              <a:solidFill>
                <a:srgbClr val="000000"/>
              </a:solidFill>
              <a:latin typeface="Calibri" panose="020F0502020204030204" pitchFamily="34" charset="0"/>
            </a:endParaRPr>
          </a:p>
          <a:p>
            <a:pPr defTabSz="966506">
              <a:defRPr/>
            </a:pPr>
            <a:r>
              <a:rPr lang="en-US" dirty="0">
                <a:solidFill>
                  <a:srgbClr val="000000"/>
                </a:solidFill>
                <a:latin typeface="Calibri" panose="020F0502020204030204" pitchFamily="34" charset="0"/>
              </a:rPr>
              <a:t>All of t</a:t>
            </a:r>
            <a:r>
              <a:rPr lang="en-US" kern="1200" dirty="0">
                <a:solidFill>
                  <a:srgbClr val="000000"/>
                </a:solidFill>
                <a:effectLst/>
                <a:latin typeface="Calibri" panose="020F0502020204030204" pitchFamily="34" charset="0"/>
                <a:ea typeface="+mn-ea"/>
                <a:cs typeface="Arial" panose="020B0604020202020204" pitchFamily="34" charset="0"/>
              </a:rPr>
              <a:t>his will require a great deal of </a:t>
            </a:r>
            <a:r>
              <a:rPr lang="en-US" b="1" kern="1200" dirty="0">
                <a:solidFill>
                  <a:srgbClr val="000000"/>
                </a:solidFill>
                <a:effectLst/>
                <a:latin typeface="Calibri" panose="020F0502020204030204" pitchFamily="34" charset="0"/>
                <a:ea typeface="+mn-ea"/>
                <a:cs typeface="Arial" panose="020B0604020202020204" pitchFamily="34" charset="0"/>
              </a:rPr>
              <a:t>self-awareness</a:t>
            </a:r>
            <a:r>
              <a:rPr lang="en-US" kern="1200" dirty="0">
                <a:solidFill>
                  <a:srgbClr val="000000"/>
                </a:solidFill>
                <a:effectLst/>
                <a:latin typeface="Calibri" panose="020F0502020204030204" pitchFamily="34" charset="0"/>
                <a:ea typeface="+mn-ea"/>
                <a:cs typeface="Arial" panose="020B0604020202020204" pitchFamily="34" charset="0"/>
              </a:rPr>
              <a:t> (characteristic).  An adult who is getting more upset will not be able to calm a child. It is important to remember that the concerning behaviors, which are inappropriate now, are often behaviors that helped the child survive in previous threatening situations. </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31</a:t>
            </a:fld>
            <a:endParaRPr lang="en-US" dirty="0"/>
          </a:p>
        </p:txBody>
      </p:sp>
    </p:spTree>
    <p:extLst>
      <p:ext uri="{BB962C8B-B14F-4D97-AF65-F5344CB8AC3E}">
        <p14:creationId xmlns:p14="http://schemas.microsoft.com/office/powerpoint/2010/main" val="21829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pPr defTabSz="995690">
              <a:defRPr/>
            </a:pPr>
            <a:r>
              <a:rPr lang="en-US" b="1" kern="1200" dirty="0">
                <a:solidFill>
                  <a:srgbClr val="000000"/>
                </a:solidFill>
                <a:effectLst/>
                <a:latin typeface="+mn-lt"/>
                <a:ea typeface="+mn-ea"/>
                <a:cs typeface="+mn-cs"/>
              </a:rPr>
              <a:t>FACILITATOR'S NOTE</a:t>
            </a:r>
            <a:endParaRPr lang="en-US" kern="1200" dirty="0">
              <a:solidFill>
                <a:srgbClr val="000000"/>
              </a:solidFill>
              <a:effectLst/>
              <a:latin typeface="+mn-lt"/>
              <a:ea typeface="+mn-ea"/>
              <a:cs typeface="+mn-cs"/>
            </a:endParaRPr>
          </a:p>
          <a:p>
            <a:pPr marL="176627" indent="-176627">
              <a:buFont typeface="Arial" panose="020B0604020202020204" pitchFamily="34" charset="0"/>
              <a:buChar char="•"/>
            </a:pPr>
            <a:r>
              <a:rPr lang="en-US" dirty="0">
                <a:latin typeface="+mn-lt"/>
              </a:rPr>
              <a:t>Listen to the podcast by Diane Lanni on Trauma-Informed Parenting (3 minutes and 21 seconds) which can be obtained from the NTDC website or CapLEARN.  Instruct participants to listen to how Diane Lanni helps her son </a:t>
            </a:r>
            <a:r>
              <a:rPr lang="en-US" b="0" dirty="0">
                <a:latin typeface="+mn-lt"/>
              </a:rPr>
              <a:t>Regulate</a:t>
            </a:r>
            <a:r>
              <a:rPr lang="en-US" dirty="0">
                <a:latin typeface="+mn-lt"/>
              </a:rPr>
              <a:t> or calm down?  (This podcast can also be found on the National Child Traumatic Stress Network website.)</a:t>
            </a:r>
          </a:p>
          <a:p>
            <a:pPr marL="176627" indent="-176627">
              <a:buFont typeface="Arial" panose="020B0604020202020204" pitchFamily="34" charset="0"/>
              <a:buChar char="•"/>
            </a:pPr>
            <a:endParaRPr lang="en-US" u="sng" dirty="0">
              <a:latin typeface="+mn-lt"/>
            </a:endParaRPr>
          </a:p>
          <a:p>
            <a:r>
              <a:rPr lang="en-US" b="1" dirty="0">
                <a:latin typeface="+mn-lt"/>
              </a:rPr>
              <a:t>ASK</a:t>
            </a:r>
          </a:p>
          <a:p>
            <a:pPr marL="181220" indent="-181220">
              <a:buFont typeface="Arial" panose="020B0604020202020204" pitchFamily="34" charset="0"/>
              <a:buChar char="•"/>
            </a:pPr>
            <a:r>
              <a:rPr lang="en-US" dirty="0">
                <a:latin typeface="+mn-lt"/>
              </a:rPr>
              <a:t>What did you hear going on in this podcast?</a:t>
            </a:r>
          </a:p>
          <a:p>
            <a:pPr marL="181220" indent="-181220">
              <a:buFont typeface="Arial" panose="020B0604020202020204" pitchFamily="34" charset="0"/>
              <a:buChar char="•"/>
            </a:pPr>
            <a:r>
              <a:rPr lang="en-US" dirty="0">
                <a:latin typeface="+mn-lt"/>
              </a:rPr>
              <a:t>How did Diane Lanni help her son calm down through co-regulation? (She remains calm and supportive during the call. She understands what’s behind her son’s behavior and what has been triggered for him- fear of abandonment. </a:t>
            </a:r>
          </a:p>
          <a:p>
            <a:pPr marL="181220" indent="-181220">
              <a:buFont typeface="Arial" panose="020B0604020202020204" pitchFamily="34" charset="0"/>
              <a:buChar char="•"/>
            </a:pPr>
            <a:r>
              <a:rPr lang="en-US" dirty="0">
                <a:latin typeface="+mn-lt"/>
              </a:rPr>
              <a:t>What do you think would have happened if Diane also “lost her cool” in response to her son’s behavior?</a:t>
            </a:r>
          </a:p>
          <a:p>
            <a:pPr marL="193301" lvl="1"/>
            <a:endParaRPr lang="en-US" dirty="0">
              <a:latin typeface="+mn-lt"/>
            </a:endParaRPr>
          </a:p>
          <a:p>
            <a:endParaRPr lang="en-US" dirty="0">
              <a:latin typeface="+mn-lt"/>
            </a:endParaRPr>
          </a:p>
          <a:p>
            <a:pPr lvl="0">
              <a:defRPr/>
            </a:pPr>
            <a:endParaRPr lang="en-US" b="1" dirty="0">
              <a:solidFill>
                <a:srgbClr val="000000"/>
              </a:solidFill>
              <a:latin typeface="+mn-lt"/>
            </a:endParaRPr>
          </a:p>
          <a:p>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32</a:t>
            </a:fld>
            <a:endParaRPr lang="en-US" dirty="0"/>
          </a:p>
        </p:txBody>
      </p:sp>
    </p:spTree>
    <p:extLst>
      <p:ext uri="{BB962C8B-B14F-4D97-AF65-F5344CB8AC3E}">
        <p14:creationId xmlns:p14="http://schemas.microsoft.com/office/powerpoint/2010/main" val="3345218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0038" y="862013"/>
            <a:ext cx="4433887" cy="3325812"/>
          </a:xfrm>
        </p:spPr>
      </p:sp>
      <p:sp>
        <p:nvSpPr>
          <p:cNvPr id="3" name="Notes Placeholder 2"/>
          <p:cNvSpPr>
            <a:spLocks noGrp="1"/>
          </p:cNvSpPr>
          <p:nvPr>
            <p:ph type="body" idx="1"/>
          </p:nvPr>
        </p:nvSpPr>
        <p:spPr>
          <a:xfrm>
            <a:off x="757598" y="4744113"/>
            <a:ext cx="6060779" cy="4619179"/>
          </a:xfrm>
        </p:spPr>
        <p:txBody>
          <a:bodyPr/>
          <a:lstStyle/>
          <a:p>
            <a:pPr defTabSz="995690">
              <a:defRPr/>
            </a:pPr>
            <a:r>
              <a:rPr lang="en-US" b="1" kern="1200" dirty="0">
                <a:solidFill>
                  <a:srgbClr val="000000"/>
                </a:solidFill>
                <a:effectLst/>
                <a:latin typeface="Calibri" panose="020F0502020204030204" pitchFamily="34" charset="0"/>
                <a:ea typeface="+mn-ea"/>
                <a:cs typeface="Arial" panose="020B0604020202020204" pitchFamily="34" charset="0"/>
              </a:rPr>
              <a:t>FACILITATOR'S NOTE</a:t>
            </a:r>
            <a:r>
              <a:rPr lang="en-US" kern="1200" dirty="0">
                <a:solidFill>
                  <a:srgbClr val="000000"/>
                </a:solidFill>
                <a:effectLst/>
                <a:latin typeface="Calibri" panose="020F0502020204030204" pitchFamily="34" charset="0"/>
                <a:ea typeface="+mn-ea"/>
                <a:cs typeface="Arial" panose="020B0604020202020204" pitchFamily="34" charset="0"/>
              </a:rPr>
              <a:t> </a:t>
            </a:r>
          </a:p>
          <a:p>
            <a:pPr defTabSz="995690">
              <a:defRPr/>
            </a:pPr>
            <a:r>
              <a:rPr lang="en-US" kern="1200" dirty="0">
                <a:solidFill>
                  <a:srgbClr val="000000"/>
                </a:solidFill>
                <a:effectLst/>
                <a:latin typeface="Calibri" panose="020F0502020204030204" pitchFamily="34" charset="0"/>
                <a:ea typeface="+mn-ea"/>
                <a:cs typeface="Arial" panose="020B0604020202020204" pitchFamily="34" charset="0"/>
              </a:rPr>
              <a:t>If time permits do this reflection in class. If time is short, ask participants to do on their own at home.  This activity should take approximately 5 minutes. </a:t>
            </a:r>
          </a:p>
          <a:p>
            <a:pPr defTabSz="995690">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pPr defTabSz="995690">
              <a:defRPr/>
            </a:pPr>
            <a:r>
              <a:rPr lang="en-US" b="1" kern="1200" dirty="0">
                <a:solidFill>
                  <a:srgbClr val="000000"/>
                </a:solidFill>
                <a:effectLst/>
                <a:latin typeface="Calibri" panose="020F0502020204030204" pitchFamily="34" charset="0"/>
                <a:ea typeface="+mn-ea"/>
                <a:cs typeface="Arial" panose="020B0604020202020204" pitchFamily="34" charset="0"/>
              </a:rPr>
              <a:t>SAY</a:t>
            </a:r>
          </a:p>
          <a:p>
            <a:pPr defTabSz="995690">
              <a:defRPr/>
            </a:pPr>
            <a:r>
              <a:rPr lang="en-US" b="0" kern="1200" dirty="0">
                <a:solidFill>
                  <a:srgbClr val="000000"/>
                </a:solidFill>
                <a:effectLst/>
                <a:latin typeface="Calibri" panose="020F0502020204030204" pitchFamily="34" charset="0"/>
                <a:ea typeface="+mn-ea"/>
                <a:cs typeface="Arial" panose="020B0604020202020204" pitchFamily="34" charset="0"/>
              </a:rPr>
              <a:t>Now, we’ll take a few minutes to reflect on what we’ve learned in this theme. </a:t>
            </a:r>
          </a:p>
          <a:p>
            <a:pPr defTabSz="995690">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pPr defTabSz="995690">
              <a:defRPr/>
            </a:pPr>
            <a:r>
              <a:rPr lang="en-US" kern="1200" dirty="0">
                <a:solidFill>
                  <a:srgbClr val="000000"/>
                </a:solidFill>
                <a:effectLst/>
                <a:latin typeface="Calibri" panose="020F0502020204030204" pitchFamily="34" charset="0"/>
                <a:ea typeface="+mn-ea"/>
                <a:cs typeface="Arial" panose="020B0604020202020204" pitchFamily="34" charset="0"/>
              </a:rPr>
              <a:t>Now, please open your </a:t>
            </a:r>
            <a:r>
              <a:rPr lang="en-US" b="1" kern="1200" dirty="0">
                <a:solidFill>
                  <a:srgbClr val="000000"/>
                </a:solidFill>
                <a:effectLst/>
                <a:latin typeface="Calibri" panose="020F0502020204030204" pitchFamily="34" charset="0"/>
                <a:ea typeface="+mn-ea"/>
                <a:cs typeface="Arial" panose="020B0604020202020204" pitchFamily="34" charset="0"/>
              </a:rPr>
              <a:t>Participant Resource Manual </a:t>
            </a:r>
            <a:r>
              <a:rPr lang="en-US" kern="1200" dirty="0">
                <a:solidFill>
                  <a:srgbClr val="000000"/>
                </a:solidFill>
                <a:effectLst/>
                <a:latin typeface="Calibri" panose="020F0502020204030204" pitchFamily="34" charset="0"/>
                <a:ea typeface="+mn-ea"/>
                <a:cs typeface="Arial" panose="020B0604020202020204" pitchFamily="34" charset="0"/>
              </a:rPr>
              <a:t>for this theme. Think about Diane Lanni and her son.  Now, think about a child having a meltdown, yelling at you and calling you names.</a:t>
            </a:r>
          </a:p>
          <a:p>
            <a:pPr defTabSz="995690">
              <a:defRPr/>
            </a:pPr>
            <a:r>
              <a:rPr lang="en-US" kern="1200" dirty="0">
                <a:solidFill>
                  <a:srgbClr val="000000"/>
                </a:solidFill>
                <a:effectLst/>
                <a:latin typeface="Calibri" panose="020F0502020204030204" pitchFamily="34" charset="0"/>
                <a:ea typeface="+mn-ea"/>
                <a:cs typeface="Arial" panose="020B0604020202020204" pitchFamily="34" charset="0"/>
              </a:rPr>
              <a:t>Please write your thoughts regarding the following questions in your </a:t>
            </a:r>
            <a:r>
              <a:rPr lang="en-US" b="1" kern="1200" dirty="0">
                <a:solidFill>
                  <a:srgbClr val="000000"/>
                </a:solidFill>
                <a:effectLst/>
                <a:latin typeface="Calibri" panose="020F0502020204030204" pitchFamily="34" charset="0"/>
                <a:ea typeface="+mn-ea"/>
                <a:cs typeface="Arial" panose="020B0604020202020204" pitchFamily="34" charset="0"/>
              </a:rPr>
              <a:t>Participant Resource Manual. </a:t>
            </a:r>
            <a:endParaRPr lang="en-US" kern="1200" dirty="0">
              <a:solidFill>
                <a:srgbClr val="000000"/>
              </a:solidFill>
              <a:effectLst/>
              <a:latin typeface="Calibri" panose="020F0502020204030204" pitchFamily="34" charset="0"/>
              <a:ea typeface="+mn-ea"/>
              <a:cs typeface="Arial" panose="020B0604020202020204" pitchFamily="34" charset="0"/>
            </a:endParaRPr>
          </a:p>
          <a:p>
            <a:pPr marL="181220" indent="-181220" defTabSz="995690">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How do you think it would feel to you?  </a:t>
            </a:r>
          </a:p>
          <a:p>
            <a:pPr marL="181220" indent="-181220" defTabSz="995690">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What might be your first reaction?</a:t>
            </a:r>
          </a:p>
          <a:p>
            <a:pPr marL="181220" indent="-181220" defTabSz="995690">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How would you get yourself ready to help the child co-regulate? </a:t>
            </a:r>
          </a:p>
          <a:p>
            <a:pPr marL="181220" indent="-181220" defTabSz="995690">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What support might you need? </a:t>
            </a:r>
            <a:r>
              <a:rPr lang="en-US" b="1" kern="1200" dirty="0">
                <a:solidFill>
                  <a:srgbClr val="000000"/>
                </a:solidFill>
                <a:effectLst/>
                <a:latin typeface="Calibri" panose="020F0502020204030204" pitchFamily="34" charset="0"/>
                <a:ea typeface="+mn-ea"/>
                <a:cs typeface="Arial" panose="020B0604020202020204" pitchFamily="34" charset="0"/>
              </a:rPr>
              <a:t> </a:t>
            </a:r>
          </a:p>
          <a:p>
            <a:pPr defTabSz="995690">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95690">
              <a:defRPr/>
            </a:pPr>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a:xfrm>
            <a:off x="4291299" y="9363294"/>
            <a:ext cx="3282922" cy="494606"/>
          </a:xfrm>
          <a:prstGeom prst="rect">
            <a:avLst/>
          </a:prstGeom>
        </p:spPr>
        <p:txBody>
          <a:bodyPr/>
          <a:lstStyle/>
          <a:p>
            <a:fld id="{3B90169C-AFAA-4B3F-91CC-5EC03E22AE25}" type="slidenum">
              <a:rPr lang="en-US" smtClean="0"/>
              <a:t>33</a:t>
            </a:fld>
            <a:endParaRPr lang="en-US" dirty="0"/>
          </a:p>
        </p:txBody>
      </p:sp>
      <p:sp>
        <p:nvSpPr>
          <p:cNvPr id="6" name="Slide Number Placeholder 6">
            <a:extLst>
              <a:ext uri="{FF2B5EF4-FFF2-40B4-BE49-F238E27FC236}">
                <a16:creationId xmlns:a16="http://schemas.microsoft.com/office/drawing/2014/main" id="{892F1CEB-EDA4-3346-B599-C367402217F0}"/>
              </a:ext>
            </a:extLst>
          </p:cNvPr>
          <p:cNvSpPr txBox="1">
            <a:spLocks/>
          </p:cNvSpPr>
          <p:nvPr/>
        </p:nvSpPr>
        <p:spPr>
          <a:xfrm>
            <a:off x="7072422" y="9363294"/>
            <a:ext cx="501801" cy="494606"/>
          </a:xfrm>
          <a:prstGeom prst="rect">
            <a:avLst/>
          </a:prstGeom>
        </p:spPr>
        <p:txBody>
          <a:bodyPr vert="horz" lIns="99569" tIns="49784" rIns="99569" bIns="49784"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33</a:t>
            </a:fld>
            <a:endParaRPr lang="en-US" dirty="0"/>
          </a:p>
        </p:txBody>
      </p:sp>
    </p:spTree>
    <p:extLst>
      <p:ext uri="{BB962C8B-B14F-4D97-AF65-F5344CB8AC3E}">
        <p14:creationId xmlns:p14="http://schemas.microsoft.com/office/powerpoint/2010/main" val="2089881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7"/>
            <a:ext cx="5852160" cy="4455558"/>
          </a:xfrm>
        </p:spPr>
        <p:txBody>
          <a:bodyPr/>
          <a:lstStyle/>
          <a:p>
            <a:pPr defTabSz="966506">
              <a:defRPr/>
            </a:pPr>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lvl="0"/>
            <a:r>
              <a:rPr lang="en-US" kern="1200" dirty="0">
                <a:solidFill>
                  <a:srgbClr val="000000"/>
                </a:solidFill>
                <a:effectLst/>
                <a:latin typeface="Calibri" panose="020F0502020204030204" pitchFamily="34" charset="0"/>
                <a:ea typeface="+mn-ea"/>
                <a:cs typeface="Arial" panose="020B0604020202020204" pitchFamily="34" charset="0"/>
              </a:rPr>
              <a:t>An adult can go through the same calm to alarm stages as the child. Remember, it’s natural for all of us to respond to threat with a fight, flight, or freeze response. First, it is essential for parents to be able to recognize what emotional state they are in. Then, the parent can calm down, become more attuned to the child, and help that child become more regulated. </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kern="1200" dirty="0">
                <a:solidFill>
                  <a:srgbClr val="000000"/>
                </a:solidFill>
                <a:effectLst/>
                <a:latin typeface="Calibri" panose="020F0502020204030204" pitchFamily="34" charset="0"/>
                <a:ea typeface="+mn-ea"/>
                <a:cs typeface="Arial" panose="020B0604020202020204" pitchFamily="34" charset="0"/>
              </a:rPr>
              <a:t>In these instances, </a:t>
            </a:r>
            <a:r>
              <a:rPr lang="en-US" b="0" kern="1200" dirty="0">
                <a:solidFill>
                  <a:srgbClr val="000000"/>
                </a:solidFill>
                <a:effectLst/>
                <a:latin typeface="Calibri" panose="020F0502020204030204" pitchFamily="34" charset="0"/>
                <a:ea typeface="+mn-ea"/>
                <a:cs typeface="Arial" panose="020B0604020202020204" pitchFamily="34" charset="0"/>
              </a:rPr>
              <a:t>parents may want to use the Three R’s to help calm themselves first</a:t>
            </a:r>
            <a:r>
              <a:rPr lang="en-US" b="1" kern="1200" dirty="0">
                <a:solidFill>
                  <a:srgbClr val="000000"/>
                </a:solidFill>
                <a:effectLst/>
                <a:latin typeface="Calibri" panose="020F0502020204030204" pitchFamily="34" charset="0"/>
                <a:ea typeface="+mn-ea"/>
                <a:cs typeface="Arial" panose="020B0604020202020204" pitchFamily="34" charset="0"/>
              </a:rPr>
              <a:t>.</a:t>
            </a:r>
            <a:r>
              <a:rPr lang="en-US" kern="1200" dirty="0">
                <a:solidFill>
                  <a:srgbClr val="000000"/>
                </a:solidFill>
                <a:effectLst/>
                <a:latin typeface="Calibri" panose="020F0502020204030204" pitchFamily="34" charset="0"/>
                <a:ea typeface="+mn-ea"/>
                <a:cs typeface="Arial" panose="020B0604020202020204" pitchFamily="34" charset="0"/>
              </a:rPr>
              <a:t> </a:t>
            </a:r>
          </a:p>
          <a:p>
            <a:pPr lvl="0"/>
            <a:endParaRPr lang="en-US" b="1" kern="1200" dirty="0">
              <a:solidFill>
                <a:srgbClr val="000000"/>
              </a:solidFill>
              <a:effectLst/>
              <a:latin typeface="Calibri" panose="020F0502020204030204" pitchFamily="34" charset="0"/>
              <a:ea typeface="+mn-ea"/>
              <a:cs typeface="Arial" panose="020B060402020202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ASK </a:t>
            </a:r>
          </a:p>
          <a:p>
            <a:pPr lvl="0"/>
            <a:r>
              <a:rPr lang="en-US" kern="1200" dirty="0">
                <a:solidFill>
                  <a:srgbClr val="000000"/>
                </a:solidFill>
                <a:effectLst/>
                <a:latin typeface="Calibri" panose="020F0502020204030204" pitchFamily="34" charset="0"/>
                <a:ea typeface="+mn-ea"/>
                <a:cs typeface="Arial" panose="020B0604020202020204" pitchFamily="34" charset="0"/>
              </a:rPr>
              <a:t>How can the parent help themselves </a:t>
            </a:r>
            <a:r>
              <a:rPr lang="en-US" b="0" kern="1200" dirty="0">
                <a:solidFill>
                  <a:srgbClr val="000000"/>
                </a:solidFill>
                <a:effectLst/>
                <a:latin typeface="Calibri" panose="020F0502020204030204" pitchFamily="34" charset="0"/>
                <a:ea typeface="+mn-ea"/>
                <a:cs typeface="Arial" panose="020B0604020202020204" pitchFamily="34" charset="0"/>
              </a:rPr>
              <a:t>Regulate</a:t>
            </a:r>
            <a:r>
              <a:rPr lang="en-US" kern="1200" dirty="0">
                <a:solidFill>
                  <a:srgbClr val="000000"/>
                </a:solidFill>
                <a:effectLst/>
                <a:latin typeface="Calibri" panose="020F0502020204030204" pitchFamily="34" charset="0"/>
                <a:ea typeface="+mn-ea"/>
                <a:cs typeface="Arial" panose="020B0604020202020204" pitchFamily="34" charset="0"/>
              </a:rPr>
              <a:t> (calm),</a:t>
            </a:r>
            <a:r>
              <a:rPr lang="en-US" b="1" kern="1200" dirty="0">
                <a:solidFill>
                  <a:srgbClr val="000000"/>
                </a:solidFill>
                <a:effectLst/>
                <a:latin typeface="Calibri" panose="020F0502020204030204" pitchFamily="34" charset="0"/>
                <a:ea typeface="+mn-ea"/>
                <a:cs typeface="Arial" panose="020B0604020202020204" pitchFamily="34" charset="0"/>
              </a:rPr>
              <a:t> </a:t>
            </a:r>
            <a:r>
              <a:rPr lang="en-US" b="0" kern="1200" dirty="0">
                <a:solidFill>
                  <a:srgbClr val="000000"/>
                </a:solidFill>
                <a:effectLst/>
                <a:latin typeface="Calibri" panose="020F0502020204030204" pitchFamily="34" charset="0"/>
                <a:ea typeface="+mn-ea"/>
                <a:cs typeface="Arial" panose="020B0604020202020204" pitchFamily="34" charset="0"/>
              </a:rPr>
              <a:t>Relate</a:t>
            </a:r>
            <a:r>
              <a:rPr lang="en-US" b="1" kern="1200" dirty="0">
                <a:solidFill>
                  <a:srgbClr val="000000"/>
                </a:solidFill>
                <a:effectLst/>
                <a:latin typeface="Calibri" panose="020F0502020204030204" pitchFamily="34" charset="0"/>
                <a:ea typeface="+mn-ea"/>
                <a:cs typeface="Arial" panose="020B060402020202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(feel connected), and</a:t>
            </a:r>
            <a:r>
              <a:rPr lang="en-US" b="1" kern="1200" dirty="0">
                <a:solidFill>
                  <a:srgbClr val="000000"/>
                </a:solidFill>
                <a:effectLst/>
                <a:latin typeface="Calibri" panose="020F0502020204030204" pitchFamily="34" charset="0"/>
                <a:ea typeface="+mn-ea"/>
                <a:cs typeface="Arial" panose="020B0604020202020204" pitchFamily="34" charset="0"/>
              </a:rPr>
              <a:t> </a:t>
            </a:r>
            <a:r>
              <a:rPr lang="en-US" b="0" kern="1200" dirty="0">
                <a:solidFill>
                  <a:srgbClr val="000000"/>
                </a:solidFill>
                <a:effectLst/>
                <a:latin typeface="Calibri" panose="020F0502020204030204" pitchFamily="34" charset="0"/>
                <a:ea typeface="+mn-ea"/>
                <a:cs typeface="Arial" panose="020B0604020202020204" pitchFamily="34" charset="0"/>
              </a:rPr>
              <a:t>Reason</a:t>
            </a:r>
            <a:r>
              <a:rPr lang="en-US" b="1" kern="1200" dirty="0">
                <a:solidFill>
                  <a:srgbClr val="000000"/>
                </a:solidFill>
                <a:effectLst/>
                <a:latin typeface="Calibri" panose="020F0502020204030204" pitchFamily="34" charset="0"/>
                <a:ea typeface="+mn-ea"/>
                <a:cs typeface="Arial" panose="020B060402020202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(problem-solve)?</a:t>
            </a: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lvl="0"/>
            <a:r>
              <a:rPr lang="en-US" kern="1200" dirty="0">
                <a:solidFill>
                  <a:srgbClr val="000000"/>
                </a:solidFill>
                <a:effectLst/>
                <a:latin typeface="Calibri" panose="020F0502020204030204" pitchFamily="34" charset="0"/>
                <a:ea typeface="+mn-ea"/>
                <a:cs typeface="Arial" panose="020B0604020202020204" pitchFamily="34" charset="0"/>
              </a:rPr>
              <a:t>Parents need to understand that progress is not always linear. A child may be doing well for a long time and then slip back into older, less healthy behaviors when retriggered. The parents need to recognize the developmental level of the child's response, be patient, and work through these tough times. </a:t>
            </a:r>
          </a:p>
          <a:p>
            <a:pPr lvl="0"/>
            <a:endParaRPr lang="en-US" b="1" kern="1200" dirty="0">
              <a:solidFill>
                <a:srgbClr val="000000"/>
              </a:solidFill>
              <a:effectLst/>
              <a:latin typeface="Calibri" panose="020F0502020204030204" pitchFamily="34" charset="0"/>
              <a:ea typeface="+mn-ea"/>
              <a:cs typeface="Arial" panose="020B0604020202020204" pitchFamily="34" charset="0"/>
            </a:endParaRPr>
          </a:p>
          <a:p>
            <a:pPr lvl="0"/>
            <a:r>
              <a:rPr lang="en-US" kern="1200" dirty="0">
                <a:solidFill>
                  <a:srgbClr val="000000"/>
                </a:solidFill>
                <a:effectLst/>
                <a:latin typeface="Calibri" panose="020F0502020204030204" pitchFamily="34" charset="0"/>
                <a:ea typeface="+mn-ea"/>
                <a:cs typeface="Arial" panose="020B0604020202020204" pitchFamily="34" charset="0"/>
              </a:rPr>
              <a:t>Next, we’ll watch a video that demonstrates two different ways of responding to when a child is upset and directly challenges the parents. </a:t>
            </a:r>
          </a:p>
        </p:txBody>
      </p:sp>
      <p:sp>
        <p:nvSpPr>
          <p:cNvPr id="4" name="Slide Number Placeholder 3"/>
          <p:cNvSpPr>
            <a:spLocks noGrp="1"/>
          </p:cNvSpPr>
          <p:nvPr>
            <p:ph type="sldNum" sz="quarter" idx="5"/>
          </p:nvPr>
        </p:nvSpPr>
        <p:spPr/>
        <p:txBody>
          <a:bodyPr/>
          <a:lstStyle/>
          <a:p>
            <a:fld id="{3B90169C-AFAA-4B3F-91CC-5EC03E22AE25}" type="slidenum">
              <a:rPr lang="en-US" smtClean="0"/>
              <a:pPr/>
              <a:t>34</a:t>
            </a:fld>
            <a:endParaRPr lang="en-US" dirty="0"/>
          </a:p>
        </p:txBody>
      </p:sp>
    </p:spTree>
    <p:extLst>
      <p:ext uri="{BB962C8B-B14F-4D97-AF65-F5344CB8AC3E}">
        <p14:creationId xmlns:p14="http://schemas.microsoft.com/office/powerpoint/2010/main" val="10055579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498896"/>
          </a:xfrm>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FACILITATOR’S NOTE</a:t>
            </a:r>
          </a:p>
          <a:p>
            <a:r>
              <a:rPr lang="en-US" b="0" kern="1200" dirty="0">
                <a:solidFill>
                  <a:srgbClr val="000000"/>
                </a:solidFill>
                <a:effectLst/>
                <a:latin typeface="+mn-lt"/>
                <a:ea typeface="+mn-ea"/>
                <a:cs typeface="Arial" panose="020B0604020202020204" pitchFamily="34" charset="0"/>
              </a:rPr>
              <a:t>The facilitator will show two videos. (Show one and then have discussion, and then you will show the other followed by discussion.) In the videos, actors demonstrate a parent responding to a fourteen-year-old who breaks a vase. The child lies about breaking it and then angrily lists things that the parent has been doing wrong. After viewing the clip, facilitate a full-group discussion about the situation.</a:t>
            </a:r>
          </a:p>
          <a:p>
            <a:endParaRPr lang="en-US" b="0" kern="1200" dirty="0">
              <a:solidFill>
                <a:srgbClr val="000000"/>
              </a:solidFill>
              <a:effectLst/>
              <a:latin typeface="+mn-lt"/>
              <a:ea typeface="+mn-ea"/>
              <a:cs typeface="Arial" panose="020B0604020202020204" pitchFamily="34" charset="0"/>
            </a:endParaRPr>
          </a:p>
          <a:p>
            <a:r>
              <a:rPr lang="en-US" b="0" kern="1200" dirty="0">
                <a:solidFill>
                  <a:srgbClr val="000000"/>
                </a:solidFill>
                <a:effectLst/>
                <a:latin typeface="+mn-lt"/>
                <a:ea typeface="+mn-ea"/>
                <a:cs typeface="Arial" panose="020B0604020202020204" pitchFamily="34" charset="0"/>
              </a:rPr>
              <a:t>Allow 10 minutes for the video and discussion.</a:t>
            </a:r>
          </a:p>
          <a:p>
            <a:r>
              <a:rPr lang="en-US" kern="1200" dirty="0">
                <a:solidFill>
                  <a:srgbClr val="000000"/>
                </a:solidFill>
                <a:effectLst/>
                <a:latin typeface="+mn-lt"/>
                <a:ea typeface="+mn-ea"/>
                <a:cs typeface="Arial" panose="020B0604020202020204" pitchFamily="34" charset="0"/>
              </a:rPr>
              <a:t> </a:t>
            </a:r>
          </a:p>
          <a:p>
            <a:r>
              <a:rPr lang="en-US" b="1" kern="1200" dirty="0">
                <a:solidFill>
                  <a:srgbClr val="000000"/>
                </a:solidFill>
                <a:effectLst/>
                <a:latin typeface="+mn-lt"/>
                <a:ea typeface="+mn-ea"/>
                <a:cs typeface="Arial" panose="020B0604020202020204" pitchFamily="34" charset="0"/>
              </a:rPr>
              <a:t>DO</a:t>
            </a:r>
          </a:p>
          <a:p>
            <a:pPr marL="181220" indent="-181220">
              <a:buFont typeface="Arial" panose="020B0604020202020204" pitchFamily="34" charset="0"/>
              <a:buChar char="•"/>
            </a:pPr>
            <a:r>
              <a:rPr lang="en-US" b="0" kern="1200" dirty="0">
                <a:solidFill>
                  <a:srgbClr val="000000"/>
                </a:solidFill>
                <a:effectLst/>
                <a:latin typeface="+mn-lt"/>
                <a:ea typeface="+mn-ea"/>
                <a:cs typeface="Arial" panose="020B0604020202020204" pitchFamily="34" charset="0"/>
              </a:rPr>
              <a:t>Show the first short NTDC video clip </a:t>
            </a:r>
            <a:r>
              <a:rPr lang="en-US" dirty="0">
                <a:solidFill>
                  <a:srgbClr val="000000"/>
                </a:solidFill>
                <a:latin typeface="+mn-lt"/>
              </a:rPr>
              <a:t>(</a:t>
            </a:r>
            <a:r>
              <a:rPr lang="en-US" i="1" dirty="0">
                <a:solidFill>
                  <a:srgbClr val="000000"/>
                </a:solidFill>
                <a:latin typeface="+mn-lt"/>
              </a:rPr>
              <a:t>Living Room </a:t>
            </a:r>
            <a:r>
              <a:rPr lang="en-US" dirty="0">
                <a:solidFill>
                  <a:srgbClr val="000000"/>
                </a:solidFill>
                <a:latin typeface="+mn-lt"/>
              </a:rPr>
              <a:t>Scene 1) </a:t>
            </a:r>
            <a:r>
              <a:rPr lang="en-US" dirty="0">
                <a:latin typeface="+mn-lt"/>
              </a:rPr>
              <a:t>from the NTDC website or CapLEARN</a:t>
            </a:r>
            <a:r>
              <a:rPr lang="en-US" dirty="0">
                <a:solidFill>
                  <a:srgbClr val="000000"/>
                </a:solidFill>
                <a:latin typeface="+mn-lt"/>
              </a:rPr>
              <a:t>.</a:t>
            </a:r>
          </a:p>
          <a:p>
            <a:pPr marL="181220" indent="-181220">
              <a:buFont typeface="Arial" panose="020B0604020202020204" pitchFamily="34" charset="0"/>
              <a:buChar char="•"/>
            </a:pPr>
            <a:r>
              <a:rPr lang="en-US" dirty="0">
                <a:solidFill>
                  <a:srgbClr val="000000"/>
                </a:solidFill>
                <a:latin typeface="+mn-lt"/>
              </a:rPr>
              <a:t>Facilitate a discussion around these questions:</a:t>
            </a:r>
          </a:p>
          <a:p>
            <a:pPr marL="374521" lvl="1" indent="-181220">
              <a:buFont typeface="Wingdings" panose="05000000000000000000" pitchFamily="2" charset="2"/>
              <a:buChar char="Ø"/>
            </a:pPr>
            <a:r>
              <a:rPr lang="en-US" kern="1200" dirty="0">
                <a:solidFill>
                  <a:srgbClr val="000000"/>
                </a:solidFill>
                <a:effectLst/>
                <a:latin typeface="+mn-lt"/>
                <a:ea typeface="+mn-ea"/>
                <a:cs typeface="Arial" panose="020B0604020202020204" pitchFamily="34" charset="0"/>
              </a:rPr>
              <a:t>How do you describe the child’s reaction to breaking the vase? </a:t>
            </a:r>
          </a:p>
          <a:p>
            <a:pPr marL="386603" lvl="2"/>
            <a:r>
              <a:rPr lang="en-US" kern="1200" dirty="0">
                <a:solidFill>
                  <a:srgbClr val="000000"/>
                </a:solidFill>
                <a:effectLst/>
                <a:latin typeface="+mn-lt"/>
                <a:ea typeface="+mn-ea"/>
                <a:cs typeface="Arial" panose="020B0604020202020204" pitchFamily="34" charset="0"/>
              </a:rPr>
              <a:t>Look for answers such as: The child responds that they didn’t do it and becomes emotionally upset and defensive, the child immediately begins to blame the parent.</a:t>
            </a:r>
          </a:p>
          <a:p>
            <a:pPr marL="386603" lvl="2"/>
            <a:endParaRPr lang="en-US" kern="1200" dirty="0">
              <a:solidFill>
                <a:srgbClr val="000000"/>
              </a:solidFill>
              <a:effectLst/>
              <a:latin typeface="+mn-lt"/>
              <a:ea typeface="+mn-ea"/>
              <a:cs typeface="Arial" panose="020B0604020202020204" pitchFamily="34" charset="0"/>
            </a:endParaRPr>
          </a:p>
          <a:p>
            <a:pPr marL="374521" lvl="1" indent="-181220">
              <a:buFont typeface="Wingdings" panose="05000000000000000000" pitchFamily="2" charset="2"/>
              <a:buChar char="Ø"/>
            </a:pPr>
            <a:r>
              <a:rPr lang="en-US" kern="1200" dirty="0">
                <a:solidFill>
                  <a:srgbClr val="000000"/>
                </a:solidFill>
                <a:effectLst/>
                <a:latin typeface="+mn-lt"/>
                <a:ea typeface="+mn-ea"/>
                <a:cs typeface="Arial" panose="020B0604020202020204" pitchFamily="34" charset="0"/>
              </a:rPr>
              <a:t>Why do you think the child responds this way? </a:t>
            </a:r>
          </a:p>
          <a:p>
            <a:pPr marL="386603" lvl="2"/>
            <a:r>
              <a:rPr lang="en-US" kern="1200" dirty="0">
                <a:solidFill>
                  <a:srgbClr val="000000"/>
                </a:solidFill>
                <a:effectLst/>
                <a:latin typeface="+mn-lt"/>
                <a:ea typeface="+mn-ea"/>
                <a:cs typeface="Arial" panose="020B0604020202020204" pitchFamily="34" charset="0"/>
              </a:rPr>
              <a:t>Look for answers such as: the child may have experienced harsh discipline or abuse, so they are very fearful and go into “fight” response. </a:t>
            </a:r>
          </a:p>
          <a:p>
            <a:pPr marL="386603" lvl="2"/>
            <a:endParaRPr lang="en-US" kern="1200" dirty="0">
              <a:solidFill>
                <a:srgbClr val="000000"/>
              </a:solidFill>
              <a:effectLst/>
              <a:latin typeface="+mn-lt"/>
              <a:ea typeface="+mn-ea"/>
              <a:cs typeface="Arial" panose="020B0604020202020204" pitchFamily="34" charset="0"/>
            </a:endParaRPr>
          </a:p>
          <a:p>
            <a:pPr marL="374521" lvl="1" indent="-181220">
              <a:buFont typeface="Wingdings" panose="05000000000000000000" pitchFamily="2" charset="2"/>
              <a:buChar char="Ø"/>
            </a:pPr>
            <a:r>
              <a:rPr lang="en-US" kern="1200" dirty="0">
                <a:solidFill>
                  <a:srgbClr val="000000"/>
                </a:solidFill>
                <a:effectLst/>
                <a:latin typeface="+mn-lt"/>
                <a:ea typeface="+mn-ea"/>
                <a:cs typeface="Arial" panose="020B0604020202020204" pitchFamily="34" charset="0"/>
              </a:rPr>
              <a:t>What is the parent’s reaction?</a:t>
            </a:r>
          </a:p>
          <a:p>
            <a:endParaRPr lang="en-US" b="1" kern="1200" dirty="0">
              <a:solidFill>
                <a:srgbClr val="000000"/>
              </a:solidFill>
              <a:effectLst/>
              <a:latin typeface="+mn-lt"/>
              <a:ea typeface="+mn-ea"/>
              <a:cs typeface="Arial" panose="020B0604020202020204" pitchFamily="34" charset="0"/>
            </a:endParaRPr>
          </a:p>
          <a:p>
            <a:r>
              <a:rPr lang="en-US" b="1" kern="1200" dirty="0">
                <a:solidFill>
                  <a:srgbClr val="000000"/>
                </a:solidFill>
                <a:effectLst/>
                <a:latin typeface="+mn-lt"/>
                <a:ea typeface="+mn-ea"/>
                <a:cs typeface="Arial" panose="020B0604020202020204" pitchFamily="34" charset="0"/>
              </a:rPr>
              <a:t>PARAPHRASE</a:t>
            </a:r>
          </a:p>
          <a:p>
            <a:r>
              <a:rPr lang="en-US" b="0" kern="1200" dirty="0">
                <a:solidFill>
                  <a:srgbClr val="000000"/>
                </a:solidFill>
                <a:effectLst/>
                <a:latin typeface="+mn-lt"/>
                <a:ea typeface="+mn-ea"/>
                <a:cs typeface="Arial" panose="020B0604020202020204" pitchFamily="34" charset="0"/>
              </a:rPr>
              <a:t>Now we will watch the second video clip. Pay close</a:t>
            </a:r>
            <a:r>
              <a:rPr lang="en-US" kern="1200" dirty="0">
                <a:solidFill>
                  <a:srgbClr val="000000"/>
                </a:solidFill>
                <a:effectLst/>
                <a:latin typeface="+mn-lt"/>
                <a:ea typeface="+mn-ea"/>
                <a:cs typeface="Arial" panose="020B0604020202020204" pitchFamily="34" charset="0"/>
              </a:rPr>
              <a:t> attention to how the parent’s reaction affects the child’s reaction.</a:t>
            </a:r>
          </a:p>
          <a:p>
            <a:endParaRPr lang="en-US" kern="1200" dirty="0">
              <a:solidFill>
                <a:srgbClr val="000000"/>
              </a:solidFill>
              <a:effectLst/>
              <a:latin typeface="+mn-lt"/>
              <a:ea typeface="+mn-ea"/>
              <a:cs typeface="Arial" panose="020B0604020202020204" pitchFamily="34" charset="0"/>
            </a:endParaRPr>
          </a:p>
          <a:p>
            <a:r>
              <a:rPr lang="en-US" b="1" kern="1200" dirty="0">
                <a:solidFill>
                  <a:srgbClr val="000000"/>
                </a:solidFill>
                <a:effectLst/>
                <a:latin typeface="+mn-lt"/>
                <a:ea typeface="+mn-ea"/>
                <a:cs typeface="Arial" panose="020B0604020202020204" pitchFamily="34" charset="0"/>
              </a:rPr>
              <a:t>DO</a:t>
            </a:r>
          </a:p>
          <a:p>
            <a:pPr>
              <a:defRPr/>
            </a:pPr>
            <a:r>
              <a:rPr lang="en-US" b="0" kern="1200" dirty="0">
                <a:solidFill>
                  <a:srgbClr val="000000"/>
                </a:solidFill>
                <a:effectLst/>
                <a:latin typeface="+mn-lt"/>
                <a:ea typeface="+mn-ea"/>
                <a:cs typeface="Arial" panose="020B0604020202020204" pitchFamily="34" charset="0"/>
              </a:rPr>
              <a:t>Show the second short NTDC video clip </a:t>
            </a:r>
            <a:r>
              <a:rPr lang="en-US" dirty="0">
                <a:solidFill>
                  <a:srgbClr val="000000"/>
                </a:solidFill>
                <a:latin typeface="+mn-lt"/>
              </a:rPr>
              <a:t>(</a:t>
            </a:r>
            <a:r>
              <a:rPr lang="en-US" i="1" dirty="0">
                <a:solidFill>
                  <a:srgbClr val="000000"/>
                </a:solidFill>
                <a:latin typeface="+mn-lt"/>
              </a:rPr>
              <a:t>Living Room </a:t>
            </a:r>
            <a:r>
              <a:rPr lang="en-US" dirty="0">
                <a:solidFill>
                  <a:srgbClr val="000000"/>
                </a:solidFill>
                <a:latin typeface="+mn-lt"/>
              </a:rPr>
              <a:t>Scene 2) found on </a:t>
            </a:r>
            <a:r>
              <a:rPr lang="en-US" dirty="0">
                <a:latin typeface="+mn-lt"/>
              </a:rPr>
              <a:t>the NTDC website or CapLEARN</a:t>
            </a:r>
            <a:r>
              <a:rPr lang="en-US" dirty="0">
                <a:solidFill>
                  <a:srgbClr val="000000"/>
                </a:solidFill>
                <a:latin typeface="+mn-lt"/>
              </a:rPr>
              <a:t>.</a:t>
            </a:r>
          </a:p>
          <a:p>
            <a:pPr defTabSz="966506">
              <a:defRPr/>
            </a:pPr>
            <a:r>
              <a:rPr lang="en-US" dirty="0">
                <a:solidFill>
                  <a:srgbClr val="000000"/>
                </a:solidFill>
                <a:latin typeface="+mn-lt"/>
              </a:rPr>
              <a:t>.</a:t>
            </a:r>
          </a:p>
          <a:p>
            <a:pPr marL="181220" indent="-181220" defTabSz="966506">
              <a:buFont typeface="Arial" panose="020B0604020202020204" pitchFamily="34" charset="0"/>
              <a:buChar char="•"/>
              <a:defRPr/>
            </a:pPr>
            <a:r>
              <a:rPr lang="en-US" dirty="0">
                <a:solidFill>
                  <a:srgbClr val="000000"/>
                </a:solidFill>
                <a:latin typeface="+mn-lt"/>
              </a:rPr>
              <a:t>Facilitate a discussion around these questions:</a:t>
            </a:r>
            <a:endParaRPr lang="en-US" kern="1200" dirty="0">
              <a:solidFill>
                <a:srgbClr val="000000"/>
              </a:solidFill>
              <a:effectLst/>
              <a:latin typeface="+mn-lt"/>
              <a:ea typeface="+mn-ea"/>
              <a:cs typeface="Arial" panose="020B0604020202020204" pitchFamily="34" charset="0"/>
            </a:endParaRPr>
          </a:p>
          <a:p>
            <a:pPr marL="374521" lvl="1" indent="-181220">
              <a:buFont typeface="Wingdings" panose="05000000000000000000" pitchFamily="2" charset="2"/>
              <a:buChar char="Ø"/>
            </a:pPr>
            <a:r>
              <a:rPr lang="en-US" kern="1200" dirty="0">
                <a:solidFill>
                  <a:srgbClr val="000000"/>
                </a:solidFill>
                <a:effectLst/>
                <a:latin typeface="+mn-lt"/>
                <a:ea typeface="+mn-ea"/>
                <a:cs typeface="Arial" panose="020B0604020202020204" pitchFamily="34" charset="0"/>
              </a:rPr>
              <a:t>Eventually, </a:t>
            </a:r>
            <a:r>
              <a:rPr lang="en-US" dirty="0">
                <a:solidFill>
                  <a:srgbClr val="000000"/>
                </a:solidFill>
                <a:latin typeface="+mn-lt"/>
              </a:rPr>
              <a:t>what does the</a:t>
            </a:r>
            <a:r>
              <a:rPr lang="en-US" kern="1200" dirty="0">
                <a:solidFill>
                  <a:srgbClr val="000000"/>
                </a:solidFill>
                <a:effectLst/>
                <a:latin typeface="+mn-lt"/>
                <a:ea typeface="+mn-ea"/>
                <a:cs typeface="Arial" panose="020B0604020202020204" pitchFamily="34" charset="0"/>
              </a:rPr>
              <a:t> parent </a:t>
            </a:r>
            <a:r>
              <a:rPr lang="en-US" dirty="0">
                <a:solidFill>
                  <a:srgbClr val="000000"/>
                </a:solidFill>
                <a:latin typeface="+mn-lt"/>
              </a:rPr>
              <a:t>do that</a:t>
            </a:r>
            <a:r>
              <a:rPr lang="en-US" kern="1200" dirty="0">
                <a:solidFill>
                  <a:srgbClr val="000000"/>
                </a:solidFill>
                <a:effectLst/>
                <a:latin typeface="+mn-lt"/>
                <a:ea typeface="+mn-ea"/>
                <a:cs typeface="Arial" panose="020B0604020202020204" pitchFamily="34" charset="0"/>
              </a:rPr>
              <a:t> that helps child calm down? </a:t>
            </a:r>
          </a:p>
          <a:p>
            <a:pPr marL="374521" lvl="1" indent="-181220">
              <a:buFont typeface="Wingdings" panose="05000000000000000000" pitchFamily="2" charset="2"/>
              <a:buChar char="Ø"/>
            </a:pPr>
            <a:r>
              <a:rPr lang="en-US" kern="1200" dirty="0">
                <a:solidFill>
                  <a:srgbClr val="000000"/>
                </a:solidFill>
                <a:effectLst/>
                <a:latin typeface="+mn-lt"/>
                <a:ea typeface="+mn-ea"/>
                <a:cs typeface="Arial" panose="020B0604020202020204" pitchFamily="34" charset="0"/>
              </a:rPr>
              <a:t>How do you think the parent’s response helped the child become </a:t>
            </a:r>
            <a:r>
              <a:rPr lang="en-US" b="0" kern="1200" dirty="0">
                <a:solidFill>
                  <a:srgbClr val="000000"/>
                </a:solidFill>
                <a:effectLst/>
                <a:latin typeface="+mn-lt"/>
                <a:ea typeface="+mn-ea"/>
                <a:cs typeface="Arial" panose="020B0604020202020204" pitchFamily="34" charset="0"/>
              </a:rPr>
              <a:t>Regulated</a:t>
            </a:r>
            <a:r>
              <a:rPr lang="en-US" kern="1200" dirty="0">
                <a:solidFill>
                  <a:srgbClr val="000000"/>
                </a:solidFill>
                <a:effectLst/>
                <a:latin typeface="+mn-lt"/>
                <a:ea typeface="+mn-ea"/>
                <a:cs typeface="Arial" panose="020B0604020202020204" pitchFamily="34" charset="0"/>
              </a:rPr>
              <a:t> and then be able to </a:t>
            </a:r>
            <a:r>
              <a:rPr lang="en-US" b="0" dirty="0">
                <a:solidFill>
                  <a:srgbClr val="000000"/>
                </a:solidFill>
                <a:latin typeface="+mn-lt"/>
              </a:rPr>
              <a:t>R</a:t>
            </a:r>
            <a:r>
              <a:rPr lang="en-US" b="0" kern="1200" dirty="0">
                <a:solidFill>
                  <a:srgbClr val="000000"/>
                </a:solidFill>
                <a:effectLst/>
                <a:latin typeface="+mn-lt"/>
                <a:ea typeface="+mn-ea"/>
                <a:cs typeface="Arial" panose="020B0604020202020204" pitchFamily="34" charset="0"/>
              </a:rPr>
              <a:t>elate </a:t>
            </a:r>
            <a:r>
              <a:rPr lang="en-US" kern="1200" dirty="0">
                <a:solidFill>
                  <a:srgbClr val="000000"/>
                </a:solidFill>
                <a:effectLst/>
                <a:latin typeface="+mn-lt"/>
                <a:ea typeface="+mn-ea"/>
                <a:cs typeface="Arial" panose="020B0604020202020204" pitchFamily="34" charset="0"/>
              </a:rPr>
              <a:t>and</a:t>
            </a:r>
            <a:r>
              <a:rPr lang="en-US" b="1" kern="1200" dirty="0">
                <a:solidFill>
                  <a:srgbClr val="000000"/>
                </a:solidFill>
                <a:effectLst/>
                <a:latin typeface="+mn-lt"/>
                <a:ea typeface="+mn-ea"/>
                <a:cs typeface="Arial" panose="020B0604020202020204" pitchFamily="34" charset="0"/>
              </a:rPr>
              <a:t> </a:t>
            </a:r>
            <a:r>
              <a:rPr lang="en-US" b="0" dirty="0">
                <a:solidFill>
                  <a:srgbClr val="000000"/>
                </a:solidFill>
                <a:latin typeface="+mn-lt"/>
              </a:rPr>
              <a:t>R</a:t>
            </a:r>
            <a:r>
              <a:rPr lang="en-US" b="0" kern="1200" dirty="0">
                <a:solidFill>
                  <a:srgbClr val="000000"/>
                </a:solidFill>
                <a:effectLst/>
                <a:latin typeface="+mn-lt"/>
                <a:ea typeface="+mn-ea"/>
                <a:cs typeface="Arial" panose="020B0604020202020204" pitchFamily="34" charset="0"/>
              </a:rPr>
              <a:t>eason</a:t>
            </a:r>
            <a:r>
              <a:rPr lang="en-US" kern="1200" dirty="0">
                <a:solidFill>
                  <a:srgbClr val="000000"/>
                </a:solidFill>
                <a:effectLst/>
                <a:latin typeface="+mn-lt"/>
                <a:ea typeface="+mn-ea"/>
                <a:cs typeface="Arial" panose="020B0604020202020204" pitchFamily="34" charset="0"/>
              </a:rPr>
              <a:t>?</a:t>
            </a:r>
          </a:p>
          <a:p>
            <a:pPr marL="374521" lvl="1" indent="-181220">
              <a:buFont typeface="Wingdings" panose="05000000000000000000" pitchFamily="2" charset="2"/>
              <a:buChar char="Ø"/>
            </a:pPr>
            <a:endParaRPr lang="en-US" kern="1200" dirty="0">
              <a:solidFill>
                <a:srgbClr val="000000"/>
              </a:solidFill>
              <a:effectLst/>
              <a:latin typeface="+mn-lt"/>
              <a:ea typeface="+mn-ea"/>
              <a:cs typeface="Arial" panose="020B0604020202020204" pitchFamily="34" charset="0"/>
            </a:endParaRPr>
          </a:p>
          <a:p>
            <a:pPr marL="193301" lvl="1"/>
            <a:r>
              <a:rPr lang="en-US" kern="1200" dirty="0">
                <a:solidFill>
                  <a:srgbClr val="000000"/>
                </a:solidFill>
                <a:effectLst/>
                <a:latin typeface="+mn-lt"/>
                <a:ea typeface="+mn-ea"/>
                <a:cs typeface="Arial" panose="020B0604020202020204" pitchFamily="34" charset="0"/>
              </a:rPr>
              <a:t>Let’s also remember that some children will react to fear with more of a flight-or-freeze response, such as running away or withdrawing. They too will need help in feeling safe. They will need your help to </a:t>
            </a:r>
            <a:r>
              <a:rPr lang="en-US" b="0" kern="1200" dirty="0">
                <a:solidFill>
                  <a:srgbClr val="000000"/>
                </a:solidFill>
                <a:effectLst/>
                <a:latin typeface="+mn-lt"/>
                <a:ea typeface="+mn-ea"/>
                <a:cs typeface="Arial" panose="020B0604020202020204" pitchFamily="34" charset="0"/>
              </a:rPr>
              <a:t>Regulate</a:t>
            </a:r>
            <a:r>
              <a:rPr lang="en-US" kern="1200" dirty="0">
                <a:solidFill>
                  <a:srgbClr val="000000"/>
                </a:solidFill>
                <a:effectLst/>
                <a:latin typeface="+mn-lt"/>
                <a:ea typeface="+mn-ea"/>
                <a:cs typeface="Arial" panose="020B0604020202020204" pitchFamily="34" charset="0"/>
              </a:rPr>
              <a:t> (calm down and feel safe enough not to run or withdraw), </a:t>
            </a:r>
            <a:r>
              <a:rPr lang="en-US" b="0" kern="1200" dirty="0">
                <a:solidFill>
                  <a:srgbClr val="000000"/>
                </a:solidFill>
                <a:effectLst/>
                <a:latin typeface="+mn-lt"/>
                <a:ea typeface="+mn-ea"/>
                <a:cs typeface="Arial" panose="020B0604020202020204" pitchFamily="34" charset="0"/>
              </a:rPr>
              <a:t>Relate</a:t>
            </a:r>
            <a:r>
              <a:rPr lang="en-US" kern="1200" dirty="0">
                <a:solidFill>
                  <a:srgbClr val="000000"/>
                </a:solidFill>
                <a:effectLst/>
                <a:latin typeface="+mn-lt"/>
                <a:ea typeface="+mn-ea"/>
                <a:cs typeface="Arial" panose="020B0604020202020204" pitchFamily="34" charset="0"/>
              </a:rPr>
              <a:t>, and </a:t>
            </a:r>
            <a:r>
              <a:rPr lang="en-US" b="0" kern="1200" dirty="0">
                <a:solidFill>
                  <a:srgbClr val="000000"/>
                </a:solidFill>
                <a:effectLst/>
                <a:latin typeface="+mn-lt"/>
                <a:ea typeface="+mn-ea"/>
                <a:cs typeface="Arial" panose="020B0604020202020204" pitchFamily="34" charset="0"/>
              </a:rPr>
              <a:t>Reason</a:t>
            </a:r>
            <a:r>
              <a:rPr lang="en-US" kern="1200" dirty="0">
                <a:solidFill>
                  <a:srgbClr val="000000"/>
                </a:solidFill>
                <a:effectLst/>
                <a:latin typeface="+mn-lt"/>
                <a:ea typeface="+mn-ea"/>
                <a:cs typeface="Arial" panose="020B0604020202020204" pitchFamily="34" charset="0"/>
              </a:rPr>
              <a:t> about a problem. </a:t>
            </a:r>
            <a:endParaRPr lang="en-US" dirty="0">
              <a:solidFill>
                <a:srgbClr val="000000"/>
              </a:solidFill>
              <a:latin typeface="+mn-lt"/>
            </a:endParaRPr>
          </a:p>
          <a:p>
            <a:endParaRPr lang="en-US" b="1" kern="1200" dirty="0">
              <a:solidFill>
                <a:srgbClr val="000000"/>
              </a:solidFill>
              <a:effectLst/>
              <a:latin typeface="+mn-lt"/>
              <a:ea typeface="+mn-ea"/>
              <a:cs typeface="Arial" panose="020B0604020202020204" pitchFamily="34" charset="0"/>
            </a:endParaRP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 </a:t>
            </a:r>
            <a:endParaRPr lang="en-US" b="0"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35</a:t>
            </a:fld>
            <a:endParaRPr lang="en-US" dirty="0"/>
          </a:p>
        </p:txBody>
      </p:sp>
    </p:spTree>
    <p:extLst>
      <p:ext uri="{BB962C8B-B14F-4D97-AF65-F5344CB8AC3E}">
        <p14:creationId xmlns:p14="http://schemas.microsoft.com/office/powerpoint/2010/main" val="28629203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7"/>
            <a:ext cx="5852160" cy="4815604"/>
          </a:xfrm>
        </p:spPr>
        <p:txBody>
          <a:bodyPr/>
          <a:lstStyle/>
          <a:p>
            <a:pPr defTabSz="966506">
              <a:defRPr/>
            </a:pPr>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lvl="0"/>
            <a:r>
              <a:rPr lang="en-US" kern="1200" dirty="0">
                <a:solidFill>
                  <a:srgbClr val="000000"/>
                </a:solidFill>
                <a:effectLst/>
                <a:latin typeface="Calibri" panose="020F0502020204030204" pitchFamily="34" charset="0"/>
                <a:ea typeface="+mn-ea"/>
                <a:cs typeface="Arial" panose="020B0604020202020204" pitchFamily="34" charset="0"/>
              </a:rPr>
              <a:t>While children who have experience trauma can present with challenging behaviors, parents who are fostering and adopting need to celebrate the successes. This will mean learning to celebrate small successes. Parents need to be flexible in their thinking and to redefine their expectations and their idea of success. Something, such as a child coming home from school one day without a negative comment about their behavior</a:t>
            </a:r>
            <a:r>
              <a:rPr lang="en-US" dirty="0">
                <a:solidFill>
                  <a:srgbClr val="000000"/>
                </a:solidFill>
                <a:latin typeface="Calibri" panose="020F050202020403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could truly be a success and should be celebrated. Find and focus on the positive accomplishments of the child. </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kern="1200" dirty="0">
                <a:solidFill>
                  <a:srgbClr val="000000"/>
                </a:solidFill>
                <a:effectLst/>
                <a:latin typeface="Calibri" panose="020F0502020204030204" pitchFamily="34" charset="0"/>
                <a:ea typeface="+mn-ea"/>
                <a:cs typeface="Arial" panose="020B0604020202020204" pitchFamily="34" charset="0"/>
              </a:rPr>
              <a:t>Families can do this by:</a:t>
            </a:r>
          </a:p>
          <a:p>
            <a:pPr marL="374521" lvl="1" indent="-18122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Having lots of private celebrations for the child’s achievements that might embarrass the child if known publicly (e.g., passing a test in a subject they were failing or talking out a disagreement rather than </a:t>
            </a:r>
            <a:r>
              <a:rPr lang="en-US" dirty="0">
                <a:solidFill>
                  <a:srgbClr val="000000"/>
                </a:solidFill>
                <a:latin typeface="Calibri" panose="020F0502020204030204" pitchFamily="34" charset="0"/>
              </a:rPr>
              <a:t>becoming aggressive</a:t>
            </a:r>
            <a:r>
              <a:rPr lang="en-US" kern="1200" dirty="0">
                <a:solidFill>
                  <a:srgbClr val="000000"/>
                </a:solidFill>
                <a:effectLst/>
                <a:latin typeface="Calibri" panose="020F0502020204030204" pitchFamily="34" charset="0"/>
                <a:ea typeface="+mn-ea"/>
                <a:cs typeface="Arial" panose="020B0604020202020204" pitchFamily="34" charset="0"/>
              </a:rPr>
              <a:t>).</a:t>
            </a:r>
          </a:p>
          <a:p>
            <a:pPr marL="374521" lvl="1" indent="-18122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Setting small goals for the family and then recognizing the achievement of these goals.</a:t>
            </a:r>
          </a:p>
          <a:p>
            <a:pPr marL="374521" lvl="1" indent="-18122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Celebrating birthdays, anniversaries, and holidays.</a:t>
            </a:r>
          </a:p>
          <a:p>
            <a:pPr marL="374521" lvl="1" indent="-18122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Supporting one another after difficulties - take a night off.</a:t>
            </a:r>
          </a:p>
          <a:p>
            <a:pPr marL="374521" lvl="1" indent="-18122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Rewarding positive behaviors of the child and parents.</a:t>
            </a:r>
          </a:p>
          <a:p>
            <a:pPr marL="374521" lvl="1" indent="-18122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Finding fun activities the parents and child can share in and enjoy together.</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DO</a:t>
            </a:r>
          </a:p>
          <a:p>
            <a:pPr marL="181220" indent="-181220">
              <a:buFont typeface="Arial" panose="020B0604020202020204" pitchFamily="34" charset="0"/>
              <a:buChar char="•"/>
            </a:pPr>
            <a:r>
              <a:rPr lang="en-US" dirty="0">
                <a:solidFill>
                  <a:srgbClr val="000000"/>
                </a:solidFill>
                <a:latin typeface="Calibri" panose="020F0502020204030204" pitchFamily="34" charset="0"/>
              </a:rPr>
              <a:t>Facilitate a brief discussion of ways to celebrate the child’s successes.</a:t>
            </a:r>
          </a:p>
          <a:p>
            <a:pPr defTabSz="966506">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pPr defTabSz="966506">
              <a:defRPr/>
            </a:pPr>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dirty="0">
                <a:solidFill>
                  <a:srgbClr val="000000"/>
                </a:solidFill>
                <a:latin typeface="Calibri" panose="020F0502020204030204" pitchFamily="34" charset="0"/>
              </a:rPr>
              <a:t>We’re almost finished. Let’s wrap up.</a:t>
            </a:r>
          </a:p>
        </p:txBody>
      </p:sp>
      <p:sp>
        <p:nvSpPr>
          <p:cNvPr id="4" name="Slide Number Placeholder 3"/>
          <p:cNvSpPr>
            <a:spLocks noGrp="1"/>
          </p:cNvSpPr>
          <p:nvPr>
            <p:ph type="sldNum" sz="quarter" idx="5"/>
          </p:nvPr>
        </p:nvSpPr>
        <p:spPr/>
        <p:txBody>
          <a:bodyPr/>
          <a:lstStyle/>
          <a:p>
            <a:fld id="{3B90169C-AFAA-4B3F-91CC-5EC03E22AE25}" type="slidenum">
              <a:rPr lang="en-US" smtClean="0"/>
              <a:pPr/>
              <a:t>36</a:t>
            </a:fld>
            <a:endParaRPr lang="en-US" dirty="0"/>
          </a:p>
        </p:txBody>
      </p:sp>
    </p:spTree>
    <p:extLst>
      <p:ext uri="{BB962C8B-B14F-4D97-AF65-F5344CB8AC3E}">
        <p14:creationId xmlns:p14="http://schemas.microsoft.com/office/powerpoint/2010/main" val="740079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9"/>
            <a:ext cx="5852160" cy="4642163"/>
          </a:xfrm>
        </p:spPr>
        <p:txBody>
          <a:bodyPr/>
          <a:lstStyle/>
          <a:p>
            <a:r>
              <a:rPr lang="en-US" b="1" dirty="0">
                <a:solidFill>
                  <a:srgbClr val="000000"/>
                </a:solidFill>
                <a:latin typeface="Calibri" panose="020F0502020204030204" pitchFamily="34" charset="0"/>
                <a:cs typeface="+mn-cs"/>
              </a:rPr>
              <a:t>FACILITATOR’S NOTE</a:t>
            </a:r>
          </a:p>
          <a:p>
            <a:r>
              <a:rPr lang="en-US" kern="1200" dirty="0">
                <a:solidFill>
                  <a:srgbClr val="000000"/>
                </a:solidFill>
                <a:effectLst/>
                <a:latin typeface="Calibri" panose="020F0502020204030204" pitchFamily="34" charset="0"/>
                <a:ea typeface="+mn-ea"/>
                <a:cs typeface="+mn-cs"/>
              </a:rPr>
              <a:t>This section will take approximately 5 minutes.</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SAY</a:t>
            </a:r>
          </a:p>
          <a:p>
            <a:r>
              <a:rPr lang="en-US" dirty="0">
                <a:solidFill>
                  <a:srgbClr val="000000"/>
                </a:solidFill>
                <a:latin typeface="Calibri" panose="020F0502020204030204" pitchFamily="34" charset="0"/>
              </a:rPr>
              <a:t>Now, it’s time to wrap up. Before we do, I want to briefly highlight the key points from this theme:</a:t>
            </a:r>
          </a:p>
          <a:p>
            <a:pPr marL="181220" indent="-181220">
              <a:buFont typeface="Arial" panose="020B0604020202020204" pitchFamily="34" charset="0"/>
              <a:buChar char="•"/>
            </a:pPr>
            <a:r>
              <a:rPr lang="en-US" dirty="0">
                <a:solidFill>
                  <a:srgbClr val="000000"/>
                </a:solidFill>
                <a:latin typeface="Calibri" panose="020F0502020204030204" pitchFamily="34" charset="0"/>
                <a:cs typeface="+mn-cs"/>
              </a:rPr>
              <a:t>In parenting a child who has experienced trauma, keep in mind the importance of a child feeling safe and supported and that co-regulation will be more helpful to the child than punishment. </a:t>
            </a:r>
          </a:p>
          <a:p>
            <a:pPr marL="181220" indent="-181220">
              <a:buFont typeface="Arial" panose="020B0604020202020204" pitchFamily="34" charset="0"/>
              <a:buChar char="•"/>
            </a:pPr>
            <a:r>
              <a:rPr lang="en-US" dirty="0">
                <a:solidFill>
                  <a:srgbClr val="000000"/>
                </a:solidFill>
                <a:latin typeface="Calibri" panose="020F0502020204030204" pitchFamily="34" charset="0"/>
                <a:cs typeface="+mn-cs"/>
              </a:rPr>
              <a:t>Intervening with a child who has experienced trauma and is upset includes helping the child calm (</a:t>
            </a:r>
            <a:r>
              <a:rPr lang="en-US" b="0" dirty="0">
                <a:solidFill>
                  <a:srgbClr val="000000"/>
                </a:solidFill>
                <a:latin typeface="Calibri" panose="020F0502020204030204" pitchFamily="34" charset="0"/>
                <a:cs typeface="+mn-cs"/>
              </a:rPr>
              <a:t>Regulate)</a:t>
            </a:r>
            <a:r>
              <a:rPr lang="en-US" dirty="0">
                <a:solidFill>
                  <a:srgbClr val="000000"/>
                </a:solidFill>
                <a:latin typeface="Calibri" panose="020F0502020204030204" pitchFamily="34" charset="0"/>
                <a:cs typeface="+mn-cs"/>
              </a:rPr>
              <a:t>, then reestablish your supportive relationship with the child (</a:t>
            </a:r>
            <a:r>
              <a:rPr lang="en-US" b="0" dirty="0">
                <a:solidFill>
                  <a:srgbClr val="000000"/>
                </a:solidFill>
                <a:latin typeface="Calibri" panose="020F0502020204030204" pitchFamily="34" charset="0"/>
                <a:cs typeface="+mn-cs"/>
              </a:rPr>
              <a:t>Relate</a:t>
            </a:r>
            <a:r>
              <a:rPr lang="en-US" dirty="0">
                <a:solidFill>
                  <a:srgbClr val="000000"/>
                </a:solidFill>
                <a:latin typeface="Calibri" panose="020F0502020204030204" pitchFamily="34" charset="0"/>
                <a:cs typeface="+mn-cs"/>
              </a:rPr>
              <a:t>) and helping the child to </a:t>
            </a:r>
            <a:r>
              <a:rPr lang="en-US" b="0" dirty="0">
                <a:solidFill>
                  <a:srgbClr val="000000"/>
                </a:solidFill>
                <a:latin typeface="Calibri" panose="020F0502020204030204" pitchFamily="34" charset="0"/>
                <a:cs typeface="+mn-cs"/>
              </a:rPr>
              <a:t>Reason</a:t>
            </a:r>
            <a:r>
              <a:rPr lang="en-US" dirty="0">
                <a:solidFill>
                  <a:srgbClr val="000000"/>
                </a:solidFill>
                <a:latin typeface="Calibri" panose="020F0502020204030204" pitchFamily="34" charset="0"/>
                <a:cs typeface="+mn-cs"/>
              </a:rPr>
              <a:t> through the issue (Three R’s).</a:t>
            </a:r>
          </a:p>
          <a:p>
            <a:pPr marL="181220" indent="-181220">
              <a:buFont typeface="Arial" panose="020B0604020202020204" pitchFamily="34" charset="0"/>
              <a:buChar char="•"/>
            </a:pPr>
            <a:r>
              <a:rPr lang="en-US" dirty="0">
                <a:solidFill>
                  <a:srgbClr val="000000"/>
                </a:solidFill>
                <a:latin typeface="Calibri" panose="020F0502020204030204" pitchFamily="34" charset="0"/>
                <a:cs typeface="+mn-cs"/>
              </a:rPr>
              <a:t>To help a child who has experienced trauma, a parent must be able self-regulate. This can be challenging when the parent feels the child is intentionally provoking the parent. (Remember the Three R’s for the parent as well.)</a:t>
            </a:r>
          </a:p>
          <a:p>
            <a:pPr marL="181220" indent="-181220">
              <a:buFont typeface="Arial" panose="020B0604020202020204" pitchFamily="34" charset="0"/>
              <a:buChar char="•"/>
            </a:pPr>
            <a:r>
              <a:rPr lang="en-US" dirty="0">
                <a:solidFill>
                  <a:srgbClr val="000000"/>
                </a:solidFill>
                <a:latin typeface="Calibri" panose="020F0502020204030204" pitchFamily="34" charset="0"/>
                <a:cs typeface="+mn-cs"/>
              </a:rPr>
              <a:t>A child who has experienced trauma can recover but it will take time and patience. </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pPr marL="181220" indent="-181220">
              <a:buFont typeface="Arial" panose="020B0604020202020204" pitchFamily="34" charset="0"/>
              <a:buChar char="•"/>
            </a:pPr>
            <a:endParaRPr lang="en-US" b="1" dirty="0">
              <a:solidFill>
                <a:srgbClr val="000000"/>
              </a:solidFill>
              <a:latin typeface="Calibri" panose="020F0502020204030204" pitchFamily="34" charset="0"/>
            </a:endParaRPr>
          </a:p>
          <a:p>
            <a:pPr marL="374521" lvl="1" indent="-181220">
              <a:buFont typeface="Arial" panose="020B0604020202020204" pitchFamily="34" charset="0"/>
              <a:buChar char="•"/>
            </a:pPr>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37</a:t>
            </a:fld>
            <a:endParaRPr lang="en-US" dirty="0"/>
          </a:p>
        </p:txBody>
      </p:sp>
    </p:spTree>
    <p:extLst>
      <p:ext uri="{BB962C8B-B14F-4D97-AF65-F5344CB8AC3E}">
        <p14:creationId xmlns:p14="http://schemas.microsoft.com/office/powerpoint/2010/main" val="20883314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820738"/>
            <a:ext cx="4225925" cy="3170237"/>
          </a:xfrm>
        </p:spPr>
      </p:sp>
      <p:sp>
        <p:nvSpPr>
          <p:cNvPr id="3" name="Notes Placeholder 2"/>
          <p:cNvSpPr>
            <a:spLocks noGrp="1"/>
          </p:cNvSpPr>
          <p:nvPr>
            <p:ph type="body" idx="1"/>
          </p:nvPr>
        </p:nvSpPr>
        <p:spPr/>
        <p:txBody>
          <a:bodyPr/>
          <a:lstStyle/>
          <a:p>
            <a:r>
              <a:rPr lang="en-US" b="1" u="none" kern="1200" dirty="0">
                <a:solidFill>
                  <a:srgbClr val="000000"/>
                </a:solidFill>
                <a:effectLst/>
                <a:latin typeface="+mn-lt"/>
                <a:ea typeface="+mn-ea"/>
                <a:cs typeface="+mn-cs"/>
              </a:rPr>
              <a:t>SAY</a:t>
            </a:r>
          </a:p>
          <a:p>
            <a:r>
              <a:rPr lang="en-US" kern="1200" dirty="0">
                <a:solidFill>
                  <a:srgbClr val="000000"/>
                </a:solidFill>
                <a:effectLst/>
                <a:latin typeface="+mn-lt"/>
                <a:ea typeface="+mn-ea"/>
                <a:cs typeface="+mn-cs"/>
              </a:rPr>
              <a:t>It is critical that as you go through this journey, you continue to enhance your knowledge and skills. It is important that you continue your own learning by taking advantage of resources that are available to you.  This theme has numerous resources that will help you continue to learn more about this topic.  For example, you can find a video created by Dr. Bruce Perry called </a:t>
            </a:r>
            <a:r>
              <a:rPr lang="en-US" b="1" kern="1200" dirty="0">
                <a:solidFill>
                  <a:srgbClr val="000000"/>
                </a:solidFill>
                <a:effectLst/>
                <a:latin typeface="+mn-lt"/>
                <a:ea typeface="+mn-ea"/>
                <a:cs typeface="+mn-cs"/>
              </a:rPr>
              <a:t>Sequential Engagement </a:t>
            </a:r>
            <a:r>
              <a:rPr lang="en-US" kern="1200" dirty="0">
                <a:solidFill>
                  <a:srgbClr val="000000"/>
                </a:solidFill>
                <a:effectLst/>
                <a:latin typeface="+mn-lt"/>
                <a:ea typeface="+mn-ea"/>
                <a:cs typeface="+mn-cs"/>
              </a:rPr>
              <a:t>to hear more about the importance of the Three R’s when fostering or adopting a child with a history of trauma. You can find the resources on the NTDC website or in CapLEARN.   </a:t>
            </a:r>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38</a:t>
            </a:fld>
            <a:endParaRPr lang="en-US" dirty="0"/>
          </a:p>
        </p:txBody>
      </p:sp>
    </p:spTree>
    <p:extLst>
      <p:ext uri="{BB962C8B-B14F-4D97-AF65-F5344CB8AC3E}">
        <p14:creationId xmlns:p14="http://schemas.microsoft.com/office/powerpoint/2010/main" val="22305046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7"/>
            <a:ext cx="5852160" cy="4350544"/>
          </a:xfrm>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FACILITATOR'S NOTE</a:t>
            </a:r>
          </a:p>
          <a:p>
            <a:pPr lvl="0">
              <a:defRPr/>
            </a:pPr>
            <a:r>
              <a:rPr lang="en-US" dirty="0">
                <a:solidFill>
                  <a:srgbClr val="000000"/>
                </a:solidFill>
                <a:latin typeface="Calibri" panose="020F0502020204030204" pitchFamily="34" charset="0"/>
              </a:rPr>
              <a:t>The closing quote above and the paraphrase section below will be done only once per day, after the last theme presented for the day.  If you are moving on to another theme invite them to take a break, stretch, or breathe, before moving on to the next theme.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If closing for the day: </a:t>
            </a:r>
          </a:p>
          <a:p>
            <a:pPr marL="181166" indent="-181166">
              <a:buFont typeface="Arial" panose="020B0604020202020204" pitchFamily="34" charset="0"/>
              <a:buChar char="•"/>
            </a:pPr>
            <a:r>
              <a:rPr lang="en-US" dirty="0">
                <a:solidFill>
                  <a:srgbClr val="000000"/>
                </a:solidFill>
                <a:latin typeface="Calibri" panose="020F0502020204030204" pitchFamily="34" charset="0"/>
              </a:rPr>
              <a:t>Thank everyone for attending and for their thoughtful participation and attention. Remind the participants that although this training may seem long, it is critical for them to gather the knowledge, attitude, and skills that are needed as they embark on this journey because they ultimately will play a huge role in the lives of children and families. </a:t>
            </a:r>
          </a:p>
          <a:p>
            <a:pPr marL="181166" indent="-181166">
              <a:buFont typeface="Arial" panose="020B0604020202020204" pitchFamily="34" charset="0"/>
              <a:buChar char="•"/>
            </a:pPr>
            <a:r>
              <a:rPr lang="en-US" dirty="0">
                <a:solidFill>
                  <a:srgbClr val="000000"/>
                </a:solidFill>
                <a:latin typeface="Calibri" panose="020F0502020204030204" pitchFamily="34" charset="0"/>
              </a:rPr>
              <a:t>If in person, collect the name tents or have them tuck them into their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to bring back to the next class</a:t>
            </a:r>
            <a:r>
              <a:rPr lang="en-US" b="1" dirty="0">
                <a:solidFill>
                  <a:srgbClr val="000000"/>
                </a:solidFill>
                <a:latin typeface="Calibri" panose="020F0502020204030204" pitchFamily="34" charset="0"/>
              </a:rPr>
              <a:t>.</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PARAPHRASE </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Close out the day by covering the below topics:</a:t>
            </a:r>
          </a:p>
          <a:p>
            <a:pPr marL="181166" indent="-181166">
              <a:buFont typeface="Arial" panose="020B0604020202020204" pitchFamily="34" charset="0"/>
              <a:buChar char="•"/>
            </a:pPr>
            <a:r>
              <a:rPr lang="en-US" dirty="0">
                <a:solidFill>
                  <a:srgbClr val="000000"/>
                </a:solidFill>
                <a:latin typeface="Calibri" panose="020F0502020204030204" pitchFamily="34" charset="0"/>
              </a:rPr>
              <a:t>Remind participants of the date/time for the next class and let participants know if there are any changes to the location. </a:t>
            </a:r>
          </a:p>
          <a:p>
            <a:pPr marL="181166" indent="-181166">
              <a:buFont typeface="Arial" panose="020B0604020202020204" pitchFamily="34" charset="0"/>
              <a:buChar char="•"/>
            </a:pPr>
            <a:r>
              <a:rPr lang="en-US" dirty="0">
                <a:solidFill>
                  <a:srgbClr val="000000"/>
                </a:solidFill>
                <a:latin typeface="Calibri" panose="020F0502020204030204" pitchFamily="34" charset="0"/>
              </a:rPr>
              <a:t>Encourage participants to contact you (or other facilitators) if they have any questions or concerns. </a:t>
            </a:r>
          </a:p>
          <a:p>
            <a:pPr marL="181166" indent="-181166">
              <a:buFont typeface="Arial" panose="020B0604020202020204" pitchFamily="34" charset="0"/>
              <a:buChar char="•"/>
            </a:pPr>
            <a:r>
              <a:rPr lang="en-US" dirty="0">
                <a:solidFill>
                  <a:srgbClr val="000000"/>
                </a:solidFill>
                <a:latin typeface="Calibri" panose="020F0502020204030204" pitchFamily="34" charset="0"/>
              </a:rPr>
              <a:t>Review the themes that will be covered during the next class. </a:t>
            </a:r>
          </a:p>
          <a:p>
            <a:pPr marL="181166" indent="-181166">
              <a:buFont typeface="Arial" panose="020B0604020202020204" pitchFamily="34" charset="0"/>
              <a:buChar char="•"/>
            </a:pPr>
            <a:r>
              <a:rPr lang="en-US" dirty="0">
                <a:solidFill>
                  <a:srgbClr val="000000"/>
                </a:solidFill>
                <a:latin typeface="Calibri" panose="020F0502020204030204" pitchFamily="34" charset="0"/>
              </a:rPr>
              <a:t>If in person, remind participants to take their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with them and to bring them to the next session. If using a remote platform, remind participants to have the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available for the next class. </a:t>
            </a: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mn-cs"/>
              </a:rPr>
              <a:t> </a:t>
            </a:r>
          </a:p>
        </p:txBody>
      </p:sp>
      <p:sp>
        <p:nvSpPr>
          <p:cNvPr id="4" name="Slide Number Placeholder 3"/>
          <p:cNvSpPr>
            <a:spLocks noGrp="1"/>
          </p:cNvSpPr>
          <p:nvPr>
            <p:ph type="sldNum" sz="quarter" idx="5"/>
          </p:nvPr>
        </p:nvSpPr>
        <p:spPr>
          <a:xfrm>
            <a:off x="4143587" y="9119474"/>
            <a:ext cx="3169920" cy="481726"/>
          </a:xfrm>
          <a:prstGeom prst="rect">
            <a:avLst/>
          </a:prstGeom>
        </p:spPr>
        <p:txBody>
          <a:bodyPr/>
          <a:lstStyle/>
          <a:p>
            <a:fld id="{3B90169C-AFAA-4B3F-91CC-5EC03E22AE25}" type="slidenum">
              <a:rPr lang="en-US" smtClean="0"/>
              <a:t>39</a:t>
            </a:fld>
            <a:endParaRPr lang="en-US" dirty="0"/>
          </a:p>
        </p:txBody>
      </p:sp>
      <p:sp>
        <p:nvSpPr>
          <p:cNvPr id="6" name="Slide Number Placeholder 6">
            <a:extLst>
              <a:ext uri="{FF2B5EF4-FFF2-40B4-BE49-F238E27FC236}">
                <a16:creationId xmlns:a16="http://schemas.microsoft.com/office/drawing/2014/main" id="{96321C1E-B752-F447-B6B1-C2F64B8CCEAE}"/>
              </a:ext>
            </a:extLst>
          </p:cNvPr>
          <p:cNvSpPr txBox="1">
            <a:spLocks/>
          </p:cNvSpPr>
          <p:nvPr/>
        </p:nvSpPr>
        <p:spPr>
          <a:xfrm>
            <a:off x="6828978" y="9119474"/>
            <a:ext cx="484529" cy="481726"/>
          </a:xfrm>
          <a:prstGeom prst="rect">
            <a:avLst/>
          </a:prstGeom>
        </p:spPr>
        <p:txBody>
          <a:bodyPr vert="horz" lIns="96651" tIns="48325" rIns="96651" bIns="48325"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39</a:t>
            </a:fld>
            <a:endParaRPr lang="en-US" dirty="0"/>
          </a:p>
        </p:txBody>
      </p:sp>
    </p:spTree>
    <p:extLst>
      <p:ext uri="{BB962C8B-B14F-4D97-AF65-F5344CB8AC3E}">
        <p14:creationId xmlns:p14="http://schemas.microsoft.com/office/powerpoint/2010/main" val="510238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1" y="1185147"/>
            <a:ext cx="5852160" cy="3780472"/>
          </a:xfrm>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Prior to the session, review the theme and competencies. You will not read these aloud to participants. Participants can access all competencies in their </a:t>
            </a:r>
            <a:r>
              <a:rPr lang="en-US" b="1" dirty="0">
                <a:solidFill>
                  <a:srgbClr val="000000"/>
                </a:solidFill>
                <a:latin typeface="Calibri" panose="020F0502020204030204" pitchFamily="34" charset="0"/>
              </a:rPr>
              <a:t>Participant Resource Manual.</a:t>
            </a:r>
            <a:r>
              <a:rPr lang="en-US" dirty="0">
                <a:solidFill>
                  <a:srgbClr val="000000"/>
                </a:solidFill>
                <a:latin typeface="Calibri" panose="020F0502020204030204" pitchFamily="34" charset="0"/>
              </a:rPr>
              <a:t> </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a:xfrm>
            <a:off x="4143587" y="9119474"/>
            <a:ext cx="3169920" cy="481726"/>
          </a:xfrm>
          <a:prstGeom prst="rect">
            <a:avLst/>
          </a:prstGeom>
        </p:spPr>
        <p:txBody>
          <a:bodyPr/>
          <a:lstStyle/>
          <a:p>
            <a:fld id="{3B90169C-AFAA-4B3F-91CC-5EC03E22AE25}" type="slidenum">
              <a:rPr lang="en-US" smtClean="0"/>
              <a:t>4</a:t>
            </a:fld>
            <a:endParaRPr lang="en-US" dirty="0"/>
          </a:p>
        </p:txBody>
      </p:sp>
      <p:graphicFrame>
        <p:nvGraphicFramePr>
          <p:cNvPr id="5" name="Table 5">
            <a:extLst>
              <a:ext uri="{FF2B5EF4-FFF2-40B4-BE49-F238E27FC236}">
                <a16:creationId xmlns:a16="http://schemas.microsoft.com/office/drawing/2014/main" id="{EBA97B0B-4A35-D14E-83F4-FA32B2C771D1}"/>
              </a:ext>
            </a:extLst>
          </p:cNvPr>
          <p:cNvGraphicFramePr>
            <a:graphicFrameLocks/>
          </p:cNvGraphicFramePr>
          <p:nvPr>
            <p:extLst>
              <p:ext uri="{D42A27DB-BD31-4B8C-83A1-F6EECF244321}">
                <p14:modId xmlns:p14="http://schemas.microsoft.com/office/powerpoint/2010/main" val="3638482080"/>
              </p:ext>
            </p:extLst>
          </p:nvPr>
        </p:nvGraphicFramePr>
        <p:xfrm>
          <a:off x="795528" y="4164175"/>
          <a:ext cx="6132892" cy="3856482"/>
        </p:xfrm>
        <a:graphic>
          <a:graphicData uri="http://schemas.openxmlformats.org/drawingml/2006/table">
            <a:tbl>
              <a:tblPr firstRow="1" bandRow="1">
                <a:tableStyleId>{69CF1AB2-1976-4502-BF36-3FF5EA218861}</a:tableStyleId>
              </a:tblPr>
              <a:tblGrid>
                <a:gridCol w="6132892">
                  <a:extLst>
                    <a:ext uri="{9D8B030D-6E8A-4147-A177-3AD203B41FA5}">
                      <a16:colId xmlns:a16="http://schemas.microsoft.com/office/drawing/2014/main" val="2179853046"/>
                    </a:ext>
                  </a:extLst>
                </a:gridCol>
              </a:tblGrid>
              <a:tr h="288036">
                <a:tc>
                  <a:txBody>
                    <a:bodyPr/>
                    <a:lstStyle/>
                    <a:p>
                      <a:r>
                        <a:rPr lang="en-US" sz="1200" dirty="0">
                          <a:solidFill>
                            <a:schemeClr val="tx1"/>
                          </a:solidFill>
                        </a:rPr>
                        <a:t>Competencies</a:t>
                      </a:r>
                      <a:endParaRPr lang="en-US" sz="1200" b="0" dirty="0">
                        <a:solidFill>
                          <a:schemeClr val="tx1"/>
                        </a:solidFill>
                        <a:latin typeface="+mj-lt"/>
                      </a:endParaRPr>
                    </a:p>
                  </a:txBody>
                  <a:tcPr marL="97536" marR="97536" marT="48006" marB="48006"/>
                </a:tc>
                <a:extLst>
                  <a:ext uri="{0D108BD9-81ED-4DB2-BD59-A6C34878D82A}">
                    <a16:rowId xmlns:a16="http://schemas.microsoft.com/office/drawing/2014/main" val="2795227620"/>
                  </a:ext>
                </a:extLst>
              </a:tr>
              <a:tr h="272034">
                <a:tc>
                  <a:txBody>
                    <a:bodyPr/>
                    <a:lstStyle/>
                    <a:p>
                      <a:r>
                        <a:rPr lang="en-US" sz="1100" dirty="0">
                          <a:solidFill>
                            <a:schemeClr val="tx1"/>
                          </a:solidFill>
                        </a:rPr>
                        <a:t>Knowledge</a:t>
                      </a:r>
                      <a:endParaRPr lang="en-US" sz="1100" b="1" dirty="0">
                        <a:solidFill>
                          <a:schemeClr val="tx1"/>
                        </a:solidFill>
                      </a:endParaRPr>
                    </a:p>
                  </a:txBody>
                  <a:tcPr marL="97536" marR="97536" marT="48006" marB="48006"/>
                </a:tc>
                <a:extLst>
                  <a:ext uri="{0D108BD9-81ED-4DB2-BD59-A6C34878D82A}">
                    <a16:rowId xmlns:a16="http://schemas.microsoft.com/office/drawing/2014/main" val="809970072"/>
                  </a:ext>
                </a:extLst>
              </a:tr>
              <a:tr h="1504188">
                <a:tc>
                  <a:txBody>
                    <a:bodyPr/>
                    <a:lstStyle/>
                    <a:p>
                      <a:pPr marL="171450" indent="-171450">
                        <a:buFont typeface="Arial" panose="020B0604020202020204" pitchFamily="34" charset="0"/>
                        <a:buChar char="•"/>
                      </a:pPr>
                      <a:r>
                        <a:rPr lang="en-US" sz="1100" dirty="0">
                          <a:solidFill>
                            <a:schemeClr val="tx1"/>
                          </a:solidFill>
                        </a:rPr>
                        <a:t>Identify trauma-informed strategies/parenting techniques for responding to behaviors children may exhibit.</a:t>
                      </a:r>
                    </a:p>
                    <a:p>
                      <a:pPr marL="171450" indent="-171450">
                        <a:buFont typeface="Arial" panose="020B0604020202020204" pitchFamily="34" charset="0"/>
                        <a:buChar char="•"/>
                      </a:pPr>
                      <a:r>
                        <a:rPr lang="en-US" sz="1100" dirty="0">
                          <a:solidFill>
                            <a:schemeClr val="tx1"/>
                          </a:solidFill>
                        </a:rPr>
                        <a:t>Explain the impact trauma can have on attachment and relationship development.</a:t>
                      </a:r>
                    </a:p>
                    <a:p>
                      <a:pPr marL="171450" indent="-171450">
                        <a:buFont typeface="Arial" panose="020B0604020202020204" pitchFamily="34" charset="0"/>
                        <a:buChar char="•"/>
                      </a:pPr>
                      <a:r>
                        <a:rPr lang="en-US" sz="1100" dirty="0">
                          <a:solidFill>
                            <a:schemeClr val="tx1"/>
                          </a:solidFill>
                        </a:rPr>
                        <a:t>Recognize the reasons that parents who are fostering or adopting need to manage their own anger, avoid reactive behavior, and increase their empathy.</a:t>
                      </a:r>
                    </a:p>
                    <a:p>
                      <a:pPr marL="171450" indent="-171450">
                        <a:buFont typeface="Arial" panose="020B0604020202020204" pitchFamily="34" charset="0"/>
                        <a:buChar char="•"/>
                      </a:pPr>
                      <a:r>
                        <a:rPr lang="en-US" sz="1100" dirty="0">
                          <a:solidFill>
                            <a:schemeClr val="tx1"/>
                          </a:solidFill>
                        </a:rPr>
                        <a:t>Describe the reasons that Trauma-Informed Parenting techniques work more effectively with children who have experienced separation, loss ,and other forms of trauma.</a:t>
                      </a:r>
                    </a:p>
                    <a:p>
                      <a:pPr marL="171450" indent="-171450">
                        <a:buFont typeface="Arial" panose="020B0604020202020204" pitchFamily="34" charset="0"/>
                        <a:buChar char="•"/>
                      </a:pPr>
                      <a:r>
                        <a:rPr lang="en-US" sz="1100" dirty="0">
                          <a:solidFill>
                            <a:schemeClr val="tx1"/>
                          </a:solidFill>
                        </a:rPr>
                        <a:t>Describe the difference between discipline and punishment</a:t>
                      </a:r>
                      <a:endParaRPr lang="en-US"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97536" marR="97536" marT="48006" marB="48006"/>
                </a:tc>
                <a:extLst>
                  <a:ext uri="{0D108BD9-81ED-4DB2-BD59-A6C34878D82A}">
                    <a16:rowId xmlns:a16="http://schemas.microsoft.com/office/drawing/2014/main" val="936663550"/>
                  </a:ext>
                </a:extLst>
              </a:tr>
              <a:tr h="272034">
                <a:tc>
                  <a:txBody>
                    <a:bodyPr/>
                    <a:lstStyle/>
                    <a:p>
                      <a:pPr marL="0" indent="0">
                        <a:buFont typeface="+mj-lt"/>
                        <a:buNone/>
                      </a:pPr>
                      <a:r>
                        <a:rPr lang="en-US" sz="1100" dirty="0">
                          <a:solidFill>
                            <a:schemeClr val="tx1"/>
                          </a:solidFill>
                        </a:rPr>
                        <a:t>Attitudes</a:t>
                      </a:r>
                      <a:endParaRPr lang="en-US" sz="1100" b="1" dirty="0">
                        <a:solidFill>
                          <a:schemeClr val="tx1"/>
                        </a:solidFill>
                      </a:endParaRPr>
                    </a:p>
                  </a:txBody>
                  <a:tcPr marL="97536" marR="97536" marT="48006" marB="48006"/>
                </a:tc>
                <a:extLst>
                  <a:ext uri="{0D108BD9-81ED-4DB2-BD59-A6C34878D82A}">
                    <a16:rowId xmlns:a16="http://schemas.microsoft.com/office/drawing/2014/main" val="2744852601"/>
                  </a:ext>
                </a:extLst>
              </a:tr>
              <a:tr h="976122">
                <a:tc>
                  <a:txBody>
                    <a:bodyPr/>
                    <a:lstStyle/>
                    <a:p>
                      <a:pPr marL="171450" indent="-171450">
                        <a:buFont typeface="Arial" panose="020B0604020202020204" pitchFamily="34" charset="0"/>
                        <a:buChar char="•"/>
                      </a:pPr>
                      <a:r>
                        <a:rPr lang="en-US" sz="1100" dirty="0">
                          <a:solidFill>
                            <a:schemeClr val="tx1"/>
                          </a:solidFill>
                        </a:rPr>
                        <a:t>Willing to take the time and effort needed to develop new parenting skills to successfully parent children with a history of trauma/loss. </a:t>
                      </a:r>
                    </a:p>
                    <a:p>
                      <a:pPr marL="171450" indent="-171450">
                        <a:buFont typeface="Arial" panose="020B0604020202020204" pitchFamily="34" charset="0"/>
                        <a:buChar char="•"/>
                      </a:pPr>
                      <a:r>
                        <a:rPr lang="en-US" sz="1100" dirty="0">
                          <a:solidFill>
                            <a:schemeClr val="tx1"/>
                          </a:solidFill>
                        </a:rPr>
                        <a:t>Committed to the idea of putting relationship-building first and willing to self-reflect and address what could be in the way of that.</a:t>
                      </a:r>
                    </a:p>
                    <a:p>
                      <a:pPr marL="171450" indent="-171450">
                        <a:buFont typeface="Arial" panose="020B0604020202020204" pitchFamily="34" charset="0"/>
                        <a:buChar char="•"/>
                      </a:pPr>
                      <a:r>
                        <a:rPr lang="en-US" sz="1100" dirty="0">
                          <a:solidFill>
                            <a:schemeClr val="tx1"/>
                          </a:solidFill>
                        </a:rPr>
                        <a:t>Accepts the idea that parenting is an opportunity for learning, teaching, and connecting.</a:t>
                      </a:r>
                      <a:endParaRPr lang="en-US" sz="1100" dirty="0">
                        <a:solidFill>
                          <a:schemeClr val="tx1"/>
                        </a:solidFill>
                        <a:effectLst/>
                      </a:endParaRPr>
                    </a:p>
                  </a:txBody>
                  <a:tcPr marL="97536" marR="97536" marT="48006" marB="48006"/>
                </a:tc>
                <a:extLst>
                  <a:ext uri="{0D108BD9-81ED-4DB2-BD59-A6C34878D82A}">
                    <a16:rowId xmlns:a16="http://schemas.microsoft.com/office/drawing/2014/main" val="482859436"/>
                  </a:ext>
                </a:extLst>
              </a:tr>
              <a:tr h="272034">
                <a:tc>
                  <a:txBody>
                    <a:bodyPr/>
                    <a:lstStyle/>
                    <a:p>
                      <a:pPr marL="0" indent="0">
                        <a:buFont typeface="+mj-lt"/>
                        <a:buNone/>
                      </a:pPr>
                      <a:r>
                        <a:rPr lang="en-US" sz="1100" dirty="0">
                          <a:solidFill>
                            <a:schemeClr val="tx1"/>
                          </a:solidFill>
                        </a:rPr>
                        <a:t>Skill</a:t>
                      </a:r>
                      <a:endParaRPr lang="en-US" sz="1100" b="1" dirty="0">
                        <a:solidFill>
                          <a:schemeClr val="tx1"/>
                        </a:solidFill>
                      </a:endParaRPr>
                    </a:p>
                  </a:txBody>
                  <a:tcPr marL="97536" marR="97536" marT="48006" marB="48006"/>
                </a:tc>
                <a:extLst>
                  <a:ext uri="{0D108BD9-81ED-4DB2-BD59-A6C34878D82A}">
                    <a16:rowId xmlns:a16="http://schemas.microsoft.com/office/drawing/2014/main" val="4172620187"/>
                  </a:ext>
                </a:extLst>
              </a:tr>
              <a:tr h="272034">
                <a:tc>
                  <a:txBody>
                    <a:bodyPr/>
                    <a:lstStyle/>
                    <a:p>
                      <a:pPr marL="171450" marR="0" indent="-171450" algn="l" defTabSz="914400" rtl="0" eaLnBrk="1" latinLnBrk="0" hangingPunct="1">
                        <a:spcBef>
                          <a:spcPts val="0"/>
                        </a:spcBef>
                        <a:spcAft>
                          <a:spcPts val="0"/>
                        </a:spcAft>
                        <a:buFont typeface="Arial" panose="020B0604020202020204" pitchFamily="34" charset="0"/>
                        <a:buChar char="•"/>
                      </a:pPr>
                      <a:r>
                        <a:rPr lang="en-US" sz="1100" kern="1200" dirty="0">
                          <a:solidFill>
                            <a:schemeClr val="tx1"/>
                          </a:solidFill>
                          <a:latin typeface="+mn-lt"/>
                          <a:ea typeface="+mn-ea"/>
                          <a:cs typeface="+mn-cs"/>
                        </a:rPr>
                        <a:t>Understand how to use the Three R’s when parenting. </a:t>
                      </a:r>
                      <a:endParaRPr lang="en-US" sz="1100" dirty="0">
                        <a:solidFill>
                          <a:schemeClr val="tx1"/>
                        </a:solidFill>
                        <a:effectLst/>
                      </a:endParaRPr>
                    </a:p>
                  </a:txBody>
                  <a:tcPr marL="97536" marR="97536" marT="48006" marB="48006"/>
                </a:tc>
                <a:extLst>
                  <a:ext uri="{0D108BD9-81ED-4DB2-BD59-A6C34878D82A}">
                    <a16:rowId xmlns:a16="http://schemas.microsoft.com/office/drawing/2014/main" val="3517973754"/>
                  </a:ext>
                </a:extLst>
              </a:tr>
            </a:tbl>
          </a:graphicData>
        </a:graphic>
      </p:graphicFrame>
      <p:graphicFrame>
        <p:nvGraphicFramePr>
          <p:cNvPr id="6" name="Table 5">
            <a:extLst>
              <a:ext uri="{FF2B5EF4-FFF2-40B4-BE49-F238E27FC236}">
                <a16:creationId xmlns:a16="http://schemas.microsoft.com/office/drawing/2014/main" id="{A2B929CC-536A-204E-A187-4A0AEA05DF52}"/>
              </a:ext>
            </a:extLst>
          </p:cNvPr>
          <p:cNvGraphicFramePr>
            <a:graphicFrameLocks noGrp="1"/>
          </p:cNvGraphicFramePr>
          <p:nvPr>
            <p:extLst>
              <p:ext uri="{D42A27DB-BD31-4B8C-83A1-F6EECF244321}">
                <p14:modId xmlns:p14="http://schemas.microsoft.com/office/powerpoint/2010/main" val="697344908"/>
              </p:ext>
            </p:extLst>
          </p:nvPr>
        </p:nvGraphicFramePr>
        <p:xfrm>
          <a:off x="795528" y="2229680"/>
          <a:ext cx="6132892" cy="1557600"/>
        </p:xfrm>
        <a:graphic>
          <a:graphicData uri="http://schemas.openxmlformats.org/drawingml/2006/table">
            <a:tbl>
              <a:tblPr firstRow="1" bandRow="1">
                <a:tableStyleId>{22838BEF-8BB2-4498-84A7-C5851F593DF1}</a:tableStyleId>
              </a:tblPr>
              <a:tblGrid>
                <a:gridCol w="6132892">
                  <a:extLst>
                    <a:ext uri="{9D8B030D-6E8A-4147-A177-3AD203B41FA5}">
                      <a16:colId xmlns:a16="http://schemas.microsoft.com/office/drawing/2014/main" val="2041831815"/>
                    </a:ext>
                  </a:extLst>
                </a:gridCol>
              </a:tblGrid>
              <a:tr h="311520">
                <a:tc>
                  <a:txBody>
                    <a:bodyPr/>
                    <a:lstStyle/>
                    <a:p>
                      <a:r>
                        <a:rPr lang="en-US" sz="1200" b="1" dirty="0">
                          <a:solidFill>
                            <a:schemeClr val="tx1"/>
                          </a:solidFill>
                          <a:latin typeface="+mn-lt"/>
                        </a:rPr>
                        <a:t>Theme: Trauma-informed Parenting</a:t>
                      </a:r>
                    </a:p>
                  </a:txBody>
                  <a:tcPr marL="97536" marR="97536" marT="48006" marB="48006"/>
                </a:tc>
                <a:extLst>
                  <a:ext uri="{0D108BD9-81ED-4DB2-BD59-A6C34878D82A}">
                    <a16:rowId xmlns:a16="http://schemas.microsoft.com/office/drawing/2014/main" val="72925292"/>
                  </a:ext>
                </a:extLst>
              </a:tr>
              <a:tr h="1246080">
                <a:tc>
                  <a:txBody>
                    <a:bodyPr/>
                    <a:lstStyle/>
                    <a:p>
                      <a:pPr marL="0" indent="0">
                        <a:buFont typeface="Arial" panose="020B0604020202020204" pitchFamily="34" charset="0"/>
                        <a:buNone/>
                      </a:pPr>
                      <a:r>
                        <a:rPr lang="en-US" sz="1100" dirty="0">
                          <a:solidFill>
                            <a:schemeClr val="tx1"/>
                          </a:solidFill>
                        </a:rPr>
                        <a:t>Learn the three Rs - Regulate, Relate, Reason; be informed of practical Trauma-Informed Parenting strategies; be aware of trauma support resources for children; recognize the importance of finding activities to have fun with children; recognize the importance of connected parenting and the relationship as the foundational cornerstone; understand how to promote healthy behaviors; recognize the importance of parent’s self-regulation; know how to be proactive versus reactive; recognize the difference between discipline and punishment.</a:t>
                      </a:r>
                      <a:endParaRPr lang="en-US" sz="1100" dirty="0">
                        <a:solidFill>
                          <a:schemeClr val="tx1"/>
                        </a:solidFill>
                        <a:highlight>
                          <a:srgbClr val="FFFF00"/>
                        </a:highlight>
                      </a:endParaRPr>
                    </a:p>
                  </a:txBody>
                  <a:tcPr marL="97536" marR="97536" marT="48006" marB="48006"/>
                </a:tc>
                <a:extLst>
                  <a:ext uri="{0D108BD9-81ED-4DB2-BD59-A6C34878D82A}">
                    <a16:rowId xmlns:a16="http://schemas.microsoft.com/office/drawing/2014/main" val="2262000146"/>
                  </a:ext>
                </a:extLst>
              </a:tr>
            </a:tbl>
          </a:graphicData>
        </a:graphic>
      </p:graphicFrame>
      <p:sp>
        <p:nvSpPr>
          <p:cNvPr id="7" name="Rectangle 6">
            <a:extLst>
              <a:ext uri="{FF2B5EF4-FFF2-40B4-BE49-F238E27FC236}">
                <a16:creationId xmlns:a16="http://schemas.microsoft.com/office/drawing/2014/main" id="{B0D834C1-73E9-4646-ADA5-3E0ADCC13448}"/>
              </a:ext>
            </a:extLst>
          </p:cNvPr>
          <p:cNvSpPr/>
          <p:nvPr/>
        </p:nvSpPr>
        <p:spPr>
          <a:xfrm>
            <a:off x="731521" y="624994"/>
            <a:ext cx="3521421" cy="374593"/>
          </a:xfrm>
          <a:prstGeom prst="rect">
            <a:avLst/>
          </a:prstGeom>
        </p:spPr>
        <p:txBody>
          <a:bodyPr wrap="none" lIns="96651" tIns="48325" rIns="96651" bIns="48325">
            <a:spAutoFit/>
          </a:bodyPr>
          <a:lstStyle/>
          <a:p>
            <a:r>
              <a:rPr lang="en-US" dirty="0">
                <a:solidFill>
                  <a:srgbClr val="183250"/>
                </a:solidFill>
                <a:latin typeface="Arial Rounded MT Bold" panose="020F0704030504030204" pitchFamily="34" charset="77"/>
              </a:rPr>
              <a:t>THEME AND COMPETENCIES</a:t>
            </a:r>
          </a:p>
        </p:txBody>
      </p:sp>
      <p:sp>
        <p:nvSpPr>
          <p:cNvPr id="10" name="Slide Number Placeholder 6">
            <a:extLst>
              <a:ext uri="{FF2B5EF4-FFF2-40B4-BE49-F238E27FC236}">
                <a16:creationId xmlns:a16="http://schemas.microsoft.com/office/drawing/2014/main" id="{E531E76F-3AB0-4C4F-A6AF-BE7C3CEFCC33}"/>
              </a:ext>
            </a:extLst>
          </p:cNvPr>
          <p:cNvSpPr txBox="1">
            <a:spLocks/>
          </p:cNvSpPr>
          <p:nvPr/>
        </p:nvSpPr>
        <p:spPr>
          <a:xfrm>
            <a:off x="6828978" y="9119474"/>
            <a:ext cx="484529" cy="481726"/>
          </a:xfrm>
          <a:prstGeom prst="rect">
            <a:avLst/>
          </a:prstGeom>
        </p:spPr>
        <p:txBody>
          <a:bodyPr vert="horz" lIns="96651" tIns="48325" rIns="96651" bIns="48325"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4</a:t>
            </a:fld>
            <a:endParaRPr lang="en-US" dirty="0"/>
          </a:p>
        </p:txBody>
      </p:sp>
    </p:spTree>
    <p:extLst>
      <p:ext uri="{BB962C8B-B14F-4D97-AF65-F5344CB8AC3E}">
        <p14:creationId xmlns:p14="http://schemas.microsoft.com/office/powerpoint/2010/main" val="6246319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a:xfrm>
            <a:off x="4143587" y="9119474"/>
            <a:ext cx="3169920" cy="481726"/>
          </a:xfrm>
          <a:prstGeom prst="rect">
            <a:avLst/>
          </a:prstGeom>
        </p:spPr>
        <p:txBody>
          <a:bodyPr/>
          <a:lstStyle/>
          <a:p>
            <a:fld id="{3B90169C-AFAA-4B3F-91CC-5EC03E22AE25}" type="slidenum">
              <a:rPr lang="en-US" smtClean="0"/>
              <a:t>40</a:t>
            </a:fld>
            <a:endParaRPr lang="en-US" dirty="0"/>
          </a:p>
        </p:txBody>
      </p:sp>
      <p:sp>
        <p:nvSpPr>
          <p:cNvPr id="6" name="Slide Number Placeholder 6">
            <a:extLst>
              <a:ext uri="{FF2B5EF4-FFF2-40B4-BE49-F238E27FC236}">
                <a16:creationId xmlns:a16="http://schemas.microsoft.com/office/drawing/2014/main" id="{1DF3FF43-DFB0-734B-9F0A-97BE43E3A4A3}"/>
              </a:ext>
            </a:extLst>
          </p:cNvPr>
          <p:cNvSpPr txBox="1">
            <a:spLocks/>
          </p:cNvSpPr>
          <p:nvPr/>
        </p:nvSpPr>
        <p:spPr>
          <a:xfrm>
            <a:off x="6828978" y="9119474"/>
            <a:ext cx="484529" cy="481726"/>
          </a:xfrm>
          <a:prstGeom prst="rect">
            <a:avLst/>
          </a:prstGeom>
        </p:spPr>
        <p:txBody>
          <a:bodyPr vert="horz" lIns="96651" tIns="48325" rIns="96651" bIns="48325"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40</a:t>
            </a:fld>
            <a:endParaRPr lang="en-US" dirty="0"/>
          </a:p>
        </p:txBody>
      </p:sp>
    </p:spTree>
    <p:extLst>
      <p:ext uri="{BB962C8B-B14F-4D97-AF65-F5344CB8AC3E}">
        <p14:creationId xmlns:p14="http://schemas.microsoft.com/office/powerpoint/2010/main" val="12258281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endParaRPr lang="en-US" dirty="0">
              <a:solidFill>
                <a:srgbClr val="000000"/>
              </a:solidFill>
              <a:latin typeface="Calibri" panose="020F0502020204030204" pitchFamily="34" charset="0"/>
            </a:endParaRPr>
          </a:p>
        </p:txBody>
      </p:sp>
      <p:sp>
        <p:nvSpPr>
          <p:cNvPr id="5" name="Slide Number Placeholder 6">
            <a:extLst>
              <a:ext uri="{FF2B5EF4-FFF2-40B4-BE49-F238E27FC236}">
                <a16:creationId xmlns:a16="http://schemas.microsoft.com/office/drawing/2014/main" id="{488B764B-3B14-0445-891F-FD62DD0084A8}"/>
              </a:ext>
            </a:extLst>
          </p:cNvPr>
          <p:cNvSpPr>
            <a:spLocks noGrp="1"/>
          </p:cNvSpPr>
          <p:nvPr>
            <p:ph type="sldNum" sz="quarter" idx="5"/>
          </p:nvPr>
        </p:nvSpPr>
        <p:spPr>
          <a:xfrm>
            <a:off x="6828978" y="9119474"/>
            <a:ext cx="484529" cy="481726"/>
          </a:xfrm>
          <a:prstGeom prst="rect">
            <a:avLst/>
          </a:prstGeom>
        </p:spPr>
        <p:txBody>
          <a:bodyPr vert="horz" lIns="96651" tIns="48325" rIns="96651" bIns="48325" rtlCol="0" anchor="ctr" anchorCtr="0"/>
          <a:lstStyle>
            <a:lvl1pPr algn="ctr">
              <a:defRPr sz="1000">
                <a:solidFill>
                  <a:schemeClr val="bg1"/>
                </a:solidFill>
              </a:defRPr>
            </a:lvl1pPr>
          </a:lstStyle>
          <a:p>
            <a:fld id="{3B90169C-AFAA-4B3F-91CC-5EC03E22AE25}" type="slidenum">
              <a:rPr lang="en-US" smtClean="0"/>
              <a:pPr/>
              <a:t>41</a:t>
            </a:fld>
            <a:endParaRPr lang="en-US" dirty="0"/>
          </a:p>
        </p:txBody>
      </p:sp>
    </p:spTree>
    <p:extLst>
      <p:ext uri="{BB962C8B-B14F-4D97-AF65-F5344CB8AC3E}">
        <p14:creationId xmlns:p14="http://schemas.microsoft.com/office/powerpoint/2010/main" val="650374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1200150"/>
            <a:ext cx="6174478" cy="8185023"/>
          </a:xfrm>
        </p:spPr>
        <p:txBody>
          <a:bodyPr/>
          <a:lstStyle/>
          <a:p>
            <a:r>
              <a:rPr lang="en-US" b="1" dirty="0">
                <a:solidFill>
                  <a:srgbClr val="000000"/>
                </a:solidFill>
                <a:latin typeface="Calibri" panose="020F0502020204030204" pitchFamily="34" charset="0"/>
              </a:rPr>
              <a:t>FACILITATOR'S NOTE</a:t>
            </a:r>
          </a:p>
          <a:p>
            <a:r>
              <a:rPr lang="en-US" b="0" dirty="0">
                <a:solidFill>
                  <a:srgbClr val="000000"/>
                </a:solidFill>
                <a:latin typeface="Calibri" panose="020F0502020204030204" pitchFamily="34" charset="0"/>
              </a:rPr>
              <a:t>This notes page shows a suggested agenda and timing for this theme. Before the </a:t>
            </a:r>
            <a:r>
              <a:rPr lang="en-US" dirty="0">
                <a:solidFill>
                  <a:srgbClr val="000000"/>
                </a:solidFill>
                <a:latin typeface="Calibri" panose="020F0502020204030204" pitchFamily="34" charset="0"/>
              </a:rPr>
              <a:t>session</a:t>
            </a:r>
            <a:r>
              <a:rPr lang="en-US" b="0" dirty="0">
                <a:solidFill>
                  <a:srgbClr val="000000"/>
                </a:solidFill>
                <a:latin typeface="Calibri" panose="020F0502020204030204" pitchFamily="34" charset="0"/>
              </a:rPr>
              <a:t>, please review this agenda and incorporate it into your overall agenda for this and any other themes you are conducting along with it.</a:t>
            </a:r>
          </a:p>
          <a:p>
            <a:endParaRPr lang="en-US" b="0"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AGENDA</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This theme is divided into four sections. This content is based on 2 hours of classroom  material.</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BEFORE YOU BEGIN THE CLASS</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Before discussing the Color Wheel of Emotions and covering the content of this theme, you should do the following:</a:t>
            </a:r>
          </a:p>
          <a:p>
            <a:pPr marL="186692" indent="-186692">
              <a:buFont typeface="Arial" panose="020B0604020202020204" pitchFamily="34" charset="0"/>
              <a:buChar char="•"/>
            </a:pPr>
            <a:r>
              <a:rPr lang="en-US" dirty="0">
                <a:solidFill>
                  <a:srgbClr val="000000"/>
                </a:solidFill>
                <a:latin typeface="Calibri" panose="020F0502020204030204" pitchFamily="34" charset="0"/>
              </a:rPr>
              <a:t>Make any announcements that are needed regarding the training, timing of training, or process to become a foster or adoptive parent.</a:t>
            </a:r>
          </a:p>
          <a:p>
            <a:pPr marL="186692" indent="-186692">
              <a:buFont typeface="Arial" panose="020B0604020202020204" pitchFamily="34" charset="0"/>
              <a:buChar char="•"/>
              <a:defRPr/>
            </a:pPr>
            <a:r>
              <a:rPr lang="en-US" dirty="0">
                <a:solidFill>
                  <a:srgbClr val="000000"/>
                </a:solidFill>
                <a:latin typeface="Calibri" panose="020F0502020204030204" pitchFamily="34" charset="0"/>
              </a:rPr>
              <a:t>Take out the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and direct participants to this theme in their </a:t>
            </a:r>
            <a:r>
              <a:rPr lang="en-US" b="1" dirty="0">
                <a:solidFill>
                  <a:srgbClr val="000000"/>
                </a:solidFill>
                <a:latin typeface="Calibri" panose="020F0502020204030204" pitchFamily="34" charset="0"/>
              </a:rPr>
              <a:t>Manual. </a:t>
            </a:r>
            <a:r>
              <a:rPr lang="en-US" dirty="0">
                <a:solidFill>
                  <a:srgbClr val="000000"/>
                </a:solidFill>
                <a:latin typeface="Calibri" panose="020F0502020204030204" pitchFamily="34" charset="0"/>
              </a:rPr>
              <a:t>Remind participants that the Competencies for today’s theme are in their </a:t>
            </a:r>
            <a:r>
              <a:rPr lang="en-US" b="1" dirty="0">
                <a:solidFill>
                  <a:srgbClr val="000000"/>
                </a:solidFill>
                <a:latin typeface="Calibri" panose="020F0502020204030204" pitchFamily="34" charset="0"/>
              </a:rPr>
              <a:t>Manual</a:t>
            </a:r>
            <a:r>
              <a:rPr lang="en-US" dirty="0">
                <a:solidFill>
                  <a:srgbClr val="000000"/>
                </a:solidFill>
                <a:latin typeface="Calibri" panose="020F0502020204030204" pitchFamily="34" charset="0"/>
              </a:rPr>
              <a:t>.</a:t>
            </a:r>
          </a:p>
          <a:p>
            <a:pPr marL="186692" indent="-186692">
              <a:buFont typeface="Arial" panose="020B0604020202020204" pitchFamily="34" charset="0"/>
              <a:buChar char="•"/>
              <a:defRPr/>
            </a:pPr>
            <a:r>
              <a:rPr lang="en-US" dirty="0">
                <a:solidFill>
                  <a:srgbClr val="000000"/>
                </a:solidFill>
                <a:latin typeface="Calibri" panose="020F0502020204030204" pitchFamily="34" charset="0"/>
              </a:rPr>
              <a:t>Review the agenda for the theme. Facilitators should add a slide to the PPT deck that includes the agenda so that they can review it with participants.  Make sure to include start and end times and any breaks that will be taken during the session. </a:t>
            </a:r>
          </a:p>
          <a:p>
            <a:pPr marL="186692" indent="-186692">
              <a:buFont typeface="Arial" panose="020B0604020202020204" pitchFamily="34" charset="0"/>
              <a:buChar char="•"/>
            </a:pPr>
            <a:r>
              <a:rPr lang="en-US" dirty="0">
                <a:solidFill>
                  <a:srgbClr val="000000"/>
                </a:solidFill>
                <a:latin typeface="Calibri" panose="020F0502020204030204" pitchFamily="34" charset="0"/>
              </a:rPr>
              <a:t>Encourage participants to be engaged and active learners.  </a:t>
            </a:r>
          </a:p>
          <a:p>
            <a:pPr marL="186692" indent="-186692">
              <a:buFont typeface="Arial" panose="020B0604020202020204" pitchFamily="34" charset="0"/>
              <a:buChar char="•"/>
            </a:pPr>
            <a:r>
              <a:rPr lang="en-US" dirty="0">
                <a:solidFill>
                  <a:srgbClr val="000000"/>
                </a:solidFill>
                <a:latin typeface="Calibri" panose="020F0502020204030204" pitchFamily="34" charset="0"/>
              </a:rPr>
              <a:t>Encourage participants to contact you in between classes with any questions and/or concerns. (Prior to class, list the name(s) of the facilitators on the board with contact information.)</a:t>
            </a:r>
          </a:p>
          <a:p>
            <a:pPr marL="186692" indent="-186692">
              <a:buFont typeface="Arial" panose="020B0604020202020204" pitchFamily="34" charset="0"/>
              <a:buChar char="•"/>
              <a:defRPr/>
            </a:pPr>
            <a:r>
              <a:rPr lang="en-US" dirty="0">
                <a:solidFill>
                  <a:srgbClr val="000000"/>
                </a:solidFill>
                <a:latin typeface="Calibri" panose="020F0502020204030204" pitchFamily="34" charset="0"/>
              </a:rPr>
              <a:t>Remind participants to put out their name tents (these can either be made by the participants during the first class or the agency can print out name tents and provide them to the participants at the first class).  If conducting the class on a remote platform, remind participants to type their first and last names in their screen box. </a:t>
            </a:r>
            <a:endParaRPr lang="en-US" b="1"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sp>
        <p:nvSpPr>
          <p:cNvPr id="5" name="Rectangle 4">
            <a:extLst>
              <a:ext uri="{FF2B5EF4-FFF2-40B4-BE49-F238E27FC236}">
                <a16:creationId xmlns:a16="http://schemas.microsoft.com/office/drawing/2014/main" id="{4FC8185A-0BEC-F545-B900-10B7EA477F55}"/>
              </a:ext>
            </a:extLst>
          </p:cNvPr>
          <p:cNvSpPr/>
          <p:nvPr/>
        </p:nvSpPr>
        <p:spPr>
          <a:xfrm>
            <a:off x="731519" y="700006"/>
            <a:ext cx="2723189" cy="374593"/>
          </a:xfrm>
          <a:prstGeom prst="rect">
            <a:avLst/>
          </a:prstGeom>
        </p:spPr>
        <p:txBody>
          <a:bodyPr wrap="none" lIns="96651" tIns="48325" rIns="96651" bIns="48325">
            <a:spAutoFit/>
          </a:bodyPr>
          <a:lstStyle/>
          <a:p>
            <a:r>
              <a:rPr lang="en-US" dirty="0">
                <a:latin typeface="Arial Rounded MT Bold" panose="020F0704030504030204" pitchFamily="34" charset="77"/>
              </a:rPr>
              <a:t>SUGGESTED AGENDA</a:t>
            </a:r>
          </a:p>
        </p:txBody>
      </p:sp>
      <p:graphicFrame>
        <p:nvGraphicFramePr>
          <p:cNvPr id="6" name="Table 5">
            <a:extLst>
              <a:ext uri="{FF2B5EF4-FFF2-40B4-BE49-F238E27FC236}">
                <a16:creationId xmlns:a16="http://schemas.microsoft.com/office/drawing/2014/main" id="{558507BF-4FF5-6A43-8C71-4ABBCA33DAF4}"/>
              </a:ext>
            </a:extLst>
          </p:cNvPr>
          <p:cNvGraphicFramePr>
            <a:graphicFrameLocks/>
          </p:cNvGraphicFramePr>
          <p:nvPr>
            <p:extLst>
              <p:ext uri="{D42A27DB-BD31-4B8C-83A1-F6EECF244321}">
                <p14:modId xmlns:p14="http://schemas.microsoft.com/office/powerpoint/2010/main" val="3253493539"/>
              </p:ext>
            </p:extLst>
          </p:nvPr>
        </p:nvGraphicFramePr>
        <p:xfrm>
          <a:off x="894055" y="2781842"/>
          <a:ext cx="6011943" cy="2377970"/>
        </p:xfrm>
        <a:graphic>
          <a:graphicData uri="http://schemas.openxmlformats.org/drawingml/2006/table">
            <a:tbl>
              <a:tblPr firstRow="1" bandRow="1">
                <a:tableStyleId>{22838BEF-8BB2-4498-84A7-C5851F593DF1}</a:tableStyleId>
              </a:tblPr>
              <a:tblGrid>
                <a:gridCol w="2022180">
                  <a:extLst>
                    <a:ext uri="{9D8B030D-6E8A-4147-A177-3AD203B41FA5}">
                      <a16:colId xmlns:a16="http://schemas.microsoft.com/office/drawing/2014/main" val="2179853046"/>
                    </a:ext>
                  </a:extLst>
                </a:gridCol>
                <a:gridCol w="3989763">
                  <a:extLst>
                    <a:ext uri="{9D8B030D-6E8A-4147-A177-3AD203B41FA5}">
                      <a16:colId xmlns:a16="http://schemas.microsoft.com/office/drawing/2014/main" val="3069621994"/>
                    </a:ext>
                  </a:extLst>
                </a:gridCol>
              </a:tblGrid>
              <a:tr h="560704">
                <a:tc>
                  <a:txBody>
                    <a:bodyPr/>
                    <a:lstStyle/>
                    <a:p>
                      <a:r>
                        <a:rPr lang="en-US" sz="1100" b="0" dirty="0"/>
                        <a:t>Prior to the Session start time</a:t>
                      </a:r>
                    </a:p>
                  </a:txBody>
                  <a:tcPr marL="97536" marR="97536" marT="48006" marB="48006"/>
                </a:tc>
                <a:tc>
                  <a:txBody>
                    <a:bodyPr/>
                    <a:lstStyle/>
                    <a:p>
                      <a:r>
                        <a:rPr lang="en-US" sz="1100" b="0" dirty="0"/>
                        <a:t>Color Wheel of Emotions exercise</a:t>
                      </a:r>
                    </a:p>
                  </a:txBody>
                  <a:tcPr marL="97536" marR="97536" marT="48006" marB="48006"/>
                </a:tc>
                <a:extLst>
                  <a:ext uri="{0D108BD9-81ED-4DB2-BD59-A6C34878D82A}">
                    <a16:rowId xmlns:a16="http://schemas.microsoft.com/office/drawing/2014/main" val="12709079"/>
                  </a:ext>
                </a:extLst>
              </a:tr>
              <a:tr h="455558">
                <a:tc>
                  <a:txBody>
                    <a:bodyPr/>
                    <a:lstStyle/>
                    <a:p>
                      <a:r>
                        <a:rPr lang="en-US" sz="1100" dirty="0"/>
                        <a:t>30 minutes</a:t>
                      </a:r>
                      <a:endParaRPr lang="en-US" sz="1100" b="0" dirty="0"/>
                    </a:p>
                  </a:txBody>
                  <a:tcPr marL="97536" marR="97536" marT="48006" marB="48006"/>
                </a:tc>
                <a:tc>
                  <a:txBody>
                    <a:bodyPr/>
                    <a:lstStyle/>
                    <a:p>
                      <a:r>
                        <a:rPr lang="en-US" sz="1100" dirty="0"/>
                        <a:t>Section 1: Introduction: Trauma-Informed Parenting</a:t>
                      </a:r>
                      <a:endParaRPr lang="en-US" sz="1100" b="0" dirty="0"/>
                    </a:p>
                  </a:txBody>
                  <a:tcPr marL="97536" marR="97536" marT="48006" marB="48006"/>
                </a:tc>
                <a:extLst>
                  <a:ext uri="{0D108BD9-81ED-4DB2-BD59-A6C34878D82A}">
                    <a16:rowId xmlns:a16="http://schemas.microsoft.com/office/drawing/2014/main" val="235620429"/>
                  </a:ext>
                </a:extLst>
              </a:tr>
              <a:tr h="340427">
                <a:tc>
                  <a:txBody>
                    <a:bodyPr/>
                    <a:lstStyle/>
                    <a:p>
                      <a:pPr marL="0" algn="l" defTabSz="914400" rtl="0" eaLnBrk="1" latinLnBrk="0" hangingPunct="1"/>
                      <a:r>
                        <a:rPr lang="en-US" sz="1100" kern="1200" dirty="0">
                          <a:solidFill>
                            <a:schemeClr val="dk1"/>
                          </a:solidFill>
                          <a:latin typeface="+mn-lt"/>
                          <a:ea typeface="+mn-ea"/>
                          <a:cs typeface="+mn-cs"/>
                        </a:rPr>
                        <a:t>40 minutes</a:t>
                      </a:r>
                    </a:p>
                  </a:txBody>
                  <a:tcPr marL="97536" marR="97536" marT="48006" marB="48006"/>
                </a:tc>
                <a:tc>
                  <a:txBody>
                    <a:bodyPr/>
                    <a:lstStyle/>
                    <a:p>
                      <a:pPr marL="0" marR="0" algn="l" defTabSz="914400" rtl="0" eaLnBrk="1" latinLnBrk="0" hangingPunct="1">
                        <a:spcBef>
                          <a:spcPts val="0"/>
                        </a:spcBef>
                        <a:spcAft>
                          <a:spcPts val="0"/>
                        </a:spcAft>
                      </a:pPr>
                      <a:r>
                        <a:rPr lang="en-US" sz="1100" kern="1200" dirty="0">
                          <a:solidFill>
                            <a:schemeClr val="dk1"/>
                          </a:solidFill>
                          <a:latin typeface="+mn-lt"/>
                          <a:ea typeface="+mn-ea"/>
                          <a:cs typeface="+mn-cs"/>
                        </a:rPr>
                        <a:t>Section 2: Safety, Support and the Three R’s</a:t>
                      </a:r>
                    </a:p>
                  </a:txBody>
                  <a:tcPr marL="97536" marR="97536" marT="48006" marB="48006"/>
                </a:tc>
                <a:extLst>
                  <a:ext uri="{0D108BD9-81ED-4DB2-BD59-A6C34878D82A}">
                    <a16:rowId xmlns:a16="http://schemas.microsoft.com/office/drawing/2014/main" val="1637158076"/>
                  </a:ext>
                </a:extLst>
              </a:tr>
              <a:tr h="340427">
                <a:tc>
                  <a:txBody>
                    <a:bodyPr/>
                    <a:lstStyle/>
                    <a:p>
                      <a:pPr marL="0" algn="l" defTabSz="914400" rtl="0" eaLnBrk="1" latinLnBrk="0" hangingPunct="1"/>
                      <a:r>
                        <a:rPr lang="en-US" sz="1100" kern="1200" dirty="0">
                          <a:solidFill>
                            <a:schemeClr val="dk1"/>
                          </a:solidFill>
                          <a:latin typeface="+mn-lt"/>
                          <a:ea typeface="+mn-ea"/>
                          <a:cs typeface="+mn-cs"/>
                        </a:rPr>
                        <a:t>10 minutes</a:t>
                      </a:r>
                    </a:p>
                  </a:txBody>
                  <a:tcPr marL="97536" marR="97536" marT="48006" marB="48006"/>
                </a:tc>
                <a:tc>
                  <a:txBody>
                    <a:bodyPr/>
                    <a:lstStyle/>
                    <a:p>
                      <a:pPr marL="0" marR="0" algn="l" defTabSz="914400" rtl="0" eaLnBrk="1" latinLnBrk="0" hangingPunct="1">
                        <a:spcBef>
                          <a:spcPts val="0"/>
                        </a:spcBef>
                        <a:spcAft>
                          <a:spcPts val="0"/>
                        </a:spcAft>
                      </a:pPr>
                      <a:r>
                        <a:rPr lang="en-US" sz="1100" kern="1200" dirty="0">
                          <a:solidFill>
                            <a:schemeClr val="dk1"/>
                          </a:solidFill>
                          <a:latin typeface="+mn-lt"/>
                          <a:ea typeface="+mn-ea"/>
                          <a:cs typeface="+mn-cs"/>
                        </a:rPr>
                        <a:t>Break (occurs partway through Section 2)</a:t>
                      </a:r>
                    </a:p>
                  </a:txBody>
                  <a:tcPr marL="97536" marR="97536" marT="48006" marB="48006"/>
                </a:tc>
                <a:extLst>
                  <a:ext uri="{0D108BD9-81ED-4DB2-BD59-A6C34878D82A}">
                    <a16:rowId xmlns:a16="http://schemas.microsoft.com/office/drawing/2014/main" val="4292743742"/>
                  </a:ext>
                </a:extLst>
              </a:tr>
              <a:tr h="340427">
                <a:tc>
                  <a:txBody>
                    <a:bodyPr/>
                    <a:lstStyle/>
                    <a:p>
                      <a:pPr marL="0" algn="l" defTabSz="914400" rtl="0" eaLnBrk="1" latinLnBrk="0" hangingPunct="1"/>
                      <a:r>
                        <a:rPr lang="en-US" sz="1100" kern="1200" dirty="0">
                          <a:solidFill>
                            <a:schemeClr val="dk1"/>
                          </a:solidFill>
                          <a:latin typeface="+mn-lt"/>
                          <a:ea typeface="+mn-ea"/>
                          <a:cs typeface="+mn-cs"/>
                        </a:rPr>
                        <a:t>35 minutes</a:t>
                      </a:r>
                    </a:p>
                  </a:txBody>
                  <a:tcPr marL="97536" marR="97536" marT="48006" marB="48006"/>
                </a:tc>
                <a:tc>
                  <a:txBody>
                    <a:bodyPr/>
                    <a:lstStyle/>
                    <a:p>
                      <a:pPr marL="0" marR="0" algn="l" defTabSz="914400" rtl="0" eaLnBrk="1" latinLnBrk="0" hangingPunct="1">
                        <a:spcBef>
                          <a:spcPts val="0"/>
                        </a:spcBef>
                        <a:spcAft>
                          <a:spcPts val="0"/>
                        </a:spcAft>
                      </a:pPr>
                      <a:r>
                        <a:rPr lang="en-US" sz="1100" kern="1200" dirty="0">
                          <a:solidFill>
                            <a:schemeClr val="dk1"/>
                          </a:solidFill>
                          <a:latin typeface="+mn-lt"/>
                          <a:ea typeface="+mn-ea"/>
                          <a:cs typeface="+mn-cs"/>
                        </a:rPr>
                        <a:t>Section 3: Emotional co-regulation</a:t>
                      </a:r>
                    </a:p>
                  </a:txBody>
                  <a:tcPr marL="97536" marR="97536" marT="48006" marB="48006"/>
                </a:tc>
                <a:extLst>
                  <a:ext uri="{0D108BD9-81ED-4DB2-BD59-A6C34878D82A}">
                    <a16:rowId xmlns:a16="http://schemas.microsoft.com/office/drawing/2014/main" val="743774514"/>
                  </a:ext>
                </a:extLst>
              </a:tr>
              <a:tr h="340427">
                <a:tc>
                  <a:txBody>
                    <a:bodyPr/>
                    <a:lstStyle/>
                    <a:p>
                      <a:pPr marL="0" algn="l" defTabSz="914400" rtl="0" eaLnBrk="1" latinLnBrk="0" hangingPunct="1"/>
                      <a:r>
                        <a:rPr lang="en-US" sz="1100" kern="1200" dirty="0">
                          <a:solidFill>
                            <a:schemeClr val="dk1"/>
                          </a:solidFill>
                          <a:latin typeface="+mn-lt"/>
                          <a:ea typeface="+mn-ea"/>
                          <a:cs typeface="+mn-cs"/>
                        </a:rPr>
                        <a:t>5 minutes</a:t>
                      </a:r>
                    </a:p>
                  </a:txBody>
                  <a:tcPr marL="97536" marR="97536" marT="48006" marB="48006"/>
                </a:tc>
                <a:tc>
                  <a:txBody>
                    <a:bodyPr/>
                    <a:lstStyle/>
                    <a:p>
                      <a:pPr marL="0" marR="0" lvl="0" indent="0" algn="l" defTabSz="914400" rtl="0" eaLnBrk="1" latinLnBrk="0" hangingPunct="1">
                        <a:spcBef>
                          <a:spcPts val="0"/>
                        </a:spcBef>
                        <a:spcAft>
                          <a:spcPts val="0"/>
                        </a:spcAft>
                        <a:buFont typeface="Symbol" panose="05050102010706020507" pitchFamily="18" charset="2"/>
                        <a:buNone/>
                        <a:tabLst>
                          <a:tab pos="0" algn="l"/>
                        </a:tabLst>
                      </a:pPr>
                      <a:r>
                        <a:rPr lang="en-US" sz="1100" kern="1200" dirty="0">
                          <a:solidFill>
                            <a:schemeClr val="dk1"/>
                          </a:solidFill>
                          <a:latin typeface="+mn-lt"/>
                          <a:ea typeface="+mn-ea"/>
                          <a:cs typeface="+mn-cs"/>
                        </a:rPr>
                        <a:t>Section 4: Wrap-Up</a:t>
                      </a:r>
                    </a:p>
                  </a:txBody>
                  <a:tcPr marL="97536" marR="97536" marT="48006" marB="48006"/>
                </a:tc>
                <a:extLst>
                  <a:ext uri="{0D108BD9-81ED-4DB2-BD59-A6C34878D82A}">
                    <a16:rowId xmlns:a16="http://schemas.microsoft.com/office/drawing/2014/main" val="1659752546"/>
                  </a:ext>
                </a:extLst>
              </a:tr>
            </a:tbl>
          </a:graphicData>
        </a:graphic>
      </p:graphicFrame>
      <p:sp>
        <p:nvSpPr>
          <p:cNvPr id="9" name="Slide Number Placeholder 6">
            <a:extLst>
              <a:ext uri="{FF2B5EF4-FFF2-40B4-BE49-F238E27FC236}">
                <a16:creationId xmlns:a16="http://schemas.microsoft.com/office/drawing/2014/main" id="{6BCA842E-A25B-F940-A14B-52FEDD4594C6}"/>
              </a:ext>
            </a:extLst>
          </p:cNvPr>
          <p:cNvSpPr>
            <a:spLocks noGrp="1"/>
          </p:cNvSpPr>
          <p:nvPr>
            <p:ph type="sldNum" sz="quarter" idx="5"/>
          </p:nvPr>
        </p:nvSpPr>
        <p:spPr>
          <a:xfrm>
            <a:off x="6828978" y="9119474"/>
            <a:ext cx="484529" cy="481726"/>
          </a:xfrm>
          <a:prstGeom prst="rect">
            <a:avLst/>
          </a:prstGeom>
        </p:spPr>
        <p:txBody>
          <a:bodyPr vert="horz" lIns="96651" tIns="48325" rIns="96651" bIns="48325" rtlCol="0" anchor="ctr" anchorCtr="0"/>
          <a:lstStyle>
            <a:lvl1pPr algn="ctr">
              <a:defRPr sz="1000">
                <a:solidFill>
                  <a:schemeClr val="bg1"/>
                </a:solidFill>
              </a:defRPr>
            </a:lvl1pPr>
          </a:lstStyle>
          <a:p>
            <a:fld id="{3B90169C-AFAA-4B3F-91CC-5EC03E22AE25}" type="slidenum">
              <a:rPr lang="en-US" smtClean="0"/>
              <a:pPr/>
              <a:t>5</a:t>
            </a:fld>
            <a:endParaRPr lang="en-US" dirty="0"/>
          </a:p>
        </p:txBody>
      </p:sp>
    </p:spTree>
    <p:extLst>
      <p:ext uri="{BB962C8B-B14F-4D97-AF65-F5344CB8AC3E}">
        <p14:creationId xmlns:p14="http://schemas.microsoft.com/office/powerpoint/2010/main" val="3692943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0038" y="862013"/>
            <a:ext cx="4433887" cy="3325812"/>
          </a:xfrm>
        </p:spPr>
      </p:sp>
      <p:sp>
        <p:nvSpPr>
          <p:cNvPr id="3" name="Notes Placeholder 2"/>
          <p:cNvSpPr>
            <a:spLocks noGrp="1"/>
          </p:cNvSpPr>
          <p:nvPr>
            <p:ph type="body" idx="1"/>
          </p:nvPr>
        </p:nvSpPr>
        <p:spPr>
          <a:xfrm>
            <a:off x="757598" y="4744115"/>
            <a:ext cx="6060779" cy="4238520"/>
          </a:xfrm>
        </p:spPr>
        <p:txBody>
          <a:bodyPr/>
          <a:lstStyle/>
          <a:p>
            <a:r>
              <a:rPr lang="en-US" b="1" dirty="0">
                <a:solidFill>
                  <a:srgbClr val="000000"/>
                </a:solidFill>
                <a:latin typeface="Calibri" panose="020F0502020204030204" pitchFamily="34" charset="0"/>
              </a:rPr>
              <a:t>FACILITATOR'S NOTE</a:t>
            </a:r>
            <a:r>
              <a:rPr lang="en-US" kern="1200" dirty="0">
                <a:solidFill>
                  <a:srgbClr val="000000"/>
                </a:solidFill>
                <a:effectLst/>
                <a:latin typeface="Calibri" panose="020F0502020204030204" pitchFamily="34" charset="0"/>
                <a:ea typeface="+mn-ea"/>
                <a:cs typeface="Arial" panose="020B0604020202020204" pitchFamily="34" charset="0"/>
              </a:rPr>
              <a:t> </a:t>
            </a:r>
          </a:p>
          <a:p>
            <a:pPr defTabSz="995690">
              <a:defRPr/>
            </a:pPr>
            <a:r>
              <a:rPr lang="en-US" kern="1200" dirty="0">
                <a:solidFill>
                  <a:srgbClr val="000000"/>
                </a:solidFill>
                <a:effectLst/>
                <a:latin typeface="Calibri" panose="020F0502020204030204" pitchFamily="34" charset="0"/>
                <a:ea typeface="+mn-ea"/>
                <a:cs typeface="Arial" panose="020B0604020202020204" pitchFamily="34" charset="0"/>
              </a:rPr>
              <a:t>Have this slide showing onscreen as participants assemble for the first </a:t>
            </a:r>
            <a:r>
              <a:rPr lang="en-US" kern="1200" dirty="0">
                <a:solidFill>
                  <a:srgbClr val="000000"/>
                </a:solidFill>
                <a:latin typeface="Calibri" panose="020F0502020204030204" pitchFamily="34" charset="0"/>
                <a:ea typeface="+mn-ea"/>
                <a:cs typeface="Arial" panose="020B0604020202020204" pitchFamily="34" charset="0"/>
              </a:rPr>
              <a:t>class of the day</a:t>
            </a:r>
            <a:r>
              <a:rPr lang="en-US" kern="1200" dirty="0">
                <a:solidFill>
                  <a:srgbClr val="000000"/>
                </a:solidFill>
                <a:effectLst/>
                <a:latin typeface="Calibri" panose="020F0502020204030204" pitchFamily="34" charset="0"/>
                <a:ea typeface="+mn-ea"/>
                <a:cs typeface="Arial" panose="020B0604020202020204" pitchFamily="34" charset="0"/>
              </a:rPr>
              <a:t>. As participants come in, welcome them back and ask them to take a few minutes to do a self-check using the Color Wheel. </a:t>
            </a:r>
            <a:r>
              <a:rPr lang="en-US" b="1" kern="1200" dirty="0">
                <a:solidFill>
                  <a:srgbClr val="000000"/>
                </a:solidFill>
                <a:effectLst/>
                <a:latin typeface="Calibri" panose="020F0502020204030204" pitchFamily="34" charset="0"/>
                <a:ea typeface="+mn-ea"/>
                <a:cs typeface="Arial" panose="020B0604020202020204" pitchFamily="34" charset="0"/>
              </a:rPr>
              <a:t>NOTE: </a:t>
            </a:r>
            <a:r>
              <a:rPr lang="en-US" kern="1200" dirty="0">
                <a:solidFill>
                  <a:srgbClr val="000000"/>
                </a:solidFill>
                <a:effectLst/>
                <a:latin typeface="Calibri" panose="020F0502020204030204" pitchFamily="34" charset="0"/>
                <a:ea typeface="+mn-ea"/>
                <a:cs typeface="Arial" panose="020B0604020202020204" pitchFamily="34" charset="0"/>
              </a:rPr>
              <a:t>The Color Wheel should only be done one time per day</a:t>
            </a:r>
            <a:r>
              <a:rPr lang="en-US" dirty="0">
                <a:solidFill>
                  <a:srgbClr val="000000"/>
                </a:solidFill>
                <a:latin typeface="Calibri" panose="020F050202020403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before the first theme of the day. If combining several themes together on one day, facilitate the Color Wheel at the beginning of the first class of the day as participants are coming into the room. </a:t>
            </a:r>
          </a:p>
          <a:p>
            <a:pPr defTabSz="995690">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SAY</a:t>
            </a: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Welcome back. We are so glad that you have taken time out of your day to join us for another exciting learning opportunity. As you recall, tuning in to how you’re doing on a daily basis may not be something everyone here is used to, but this type of regular self-check is critical for parents who are adopting or fostering children who may have experienced trauma, separation, or loss, as it will be helpful to become and stay aware of your own state of mind. It may seem like a simple exercise but be assured that knowing how we’re doing on any given day strengthens our ability to know when and how we need to get support and/or need a different balance. Doing this type of check in will also help us to teach and/or model this skill for children! Please take a moment to look at the color wheel and jot down on paper the color(s) that you are currently feeling.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DO</a:t>
            </a:r>
          </a:p>
          <a:p>
            <a:r>
              <a:rPr lang="en-US" kern="1200" dirty="0">
                <a:solidFill>
                  <a:srgbClr val="000000"/>
                </a:solidFill>
                <a:effectLst/>
                <a:latin typeface="Calibri" panose="020F0502020204030204" pitchFamily="34" charset="0"/>
                <a:ea typeface="+mn-ea"/>
                <a:cs typeface="Arial" panose="020B0604020202020204" pitchFamily="34" charset="0"/>
              </a:rPr>
              <a:t>Wait a little while to give participants time to complete the Color Wheel.</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SAY</a:t>
            </a:r>
          </a:p>
          <a:p>
            <a:r>
              <a:rPr lang="en-US" kern="1200" dirty="0">
                <a:solidFill>
                  <a:srgbClr val="000000"/>
                </a:solidFill>
                <a:effectLst/>
                <a:latin typeface="Calibri" panose="020F0502020204030204" pitchFamily="34" charset="0"/>
                <a:ea typeface="+mn-ea"/>
                <a:cs typeface="Arial" panose="020B0604020202020204" pitchFamily="34" charset="0"/>
              </a:rPr>
              <a:t>Now that everybody has had the opportunity to do a quick check in, would someone like to share what color(s) they landed on today for the Color Wheel?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DO</a:t>
            </a:r>
          </a:p>
          <a:p>
            <a:r>
              <a:rPr lang="en-US" kern="1200" dirty="0">
                <a:solidFill>
                  <a:srgbClr val="000000"/>
                </a:solidFill>
                <a:effectLst/>
                <a:latin typeface="Calibri" panose="020F0502020204030204" pitchFamily="34" charset="0"/>
                <a:ea typeface="+mn-ea"/>
                <a:cs typeface="Arial" panose="020B0604020202020204" pitchFamily="34" charset="0"/>
              </a:rPr>
              <a:t>Call on someone who volunteers to share their color(s). If a challenging emotion or feeling is shared, thank the person and acknowledge their courage in sharing, pause for a moment, encourage everyone to take a deep breath, and transition to beginning the theme. </a:t>
            </a:r>
          </a:p>
        </p:txBody>
      </p:sp>
      <p:sp>
        <p:nvSpPr>
          <p:cNvPr id="4" name="Slide Number Placeholder 3"/>
          <p:cNvSpPr>
            <a:spLocks noGrp="1"/>
          </p:cNvSpPr>
          <p:nvPr>
            <p:ph type="sldNum" sz="quarter" idx="5"/>
          </p:nvPr>
        </p:nvSpPr>
        <p:spPr/>
        <p:txBody>
          <a:bodyPr/>
          <a:lstStyle/>
          <a:p>
            <a:fld id="{3B90169C-AFAA-4B3F-91CC-5EC03E22AE25}" type="slidenum">
              <a:rPr lang="en-US" smtClean="0"/>
              <a:t>6</a:t>
            </a:fld>
            <a:endParaRPr lang="en-US" dirty="0"/>
          </a:p>
        </p:txBody>
      </p:sp>
    </p:spTree>
    <p:extLst>
      <p:ext uri="{BB962C8B-B14F-4D97-AF65-F5344CB8AC3E}">
        <p14:creationId xmlns:p14="http://schemas.microsoft.com/office/powerpoint/2010/main" val="3271532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Show this slide briefly just before you start the class.</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SAY</a:t>
            </a:r>
          </a:p>
          <a:p>
            <a:r>
              <a:rPr lang="en-US" dirty="0">
                <a:solidFill>
                  <a:srgbClr val="000000"/>
                </a:solidFill>
                <a:latin typeface="Calibri" panose="020F0502020204030204" pitchFamily="34" charset="0"/>
              </a:rPr>
              <a:t>Let’s get started! Welcome to the Trauma-informed Parenting theme.</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a:xfrm>
            <a:off x="4143587" y="9119474"/>
            <a:ext cx="3169920" cy="481726"/>
          </a:xfrm>
          <a:prstGeom prst="rect">
            <a:avLst/>
          </a:prstGeom>
        </p:spPr>
        <p:txBody>
          <a:bodyPr/>
          <a:lstStyle/>
          <a:p>
            <a:fld id="{3B90169C-AFAA-4B3F-91CC-5EC03E22AE25}" type="slidenum">
              <a:rPr lang="en-US" smtClean="0"/>
              <a:t>7</a:t>
            </a:fld>
            <a:endParaRPr lang="en-US" dirty="0"/>
          </a:p>
        </p:txBody>
      </p:sp>
      <p:sp>
        <p:nvSpPr>
          <p:cNvPr id="7" name="Slide Number Placeholder 6">
            <a:extLst>
              <a:ext uri="{FF2B5EF4-FFF2-40B4-BE49-F238E27FC236}">
                <a16:creationId xmlns:a16="http://schemas.microsoft.com/office/drawing/2014/main" id="{03052C4B-B221-6C4B-A61F-26592927948A}"/>
              </a:ext>
            </a:extLst>
          </p:cNvPr>
          <p:cNvSpPr txBox="1">
            <a:spLocks/>
          </p:cNvSpPr>
          <p:nvPr/>
        </p:nvSpPr>
        <p:spPr>
          <a:xfrm>
            <a:off x="6828978" y="9119474"/>
            <a:ext cx="484529" cy="481726"/>
          </a:xfrm>
          <a:prstGeom prst="rect">
            <a:avLst/>
          </a:prstGeom>
        </p:spPr>
        <p:txBody>
          <a:bodyPr vert="horz" lIns="96651" tIns="48325" rIns="96651" bIns="48325"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7</a:t>
            </a:fld>
            <a:endParaRPr lang="en-US" dirty="0"/>
          </a:p>
        </p:txBody>
      </p:sp>
    </p:spTree>
    <p:extLst>
      <p:ext uri="{BB962C8B-B14F-4D97-AF65-F5344CB8AC3E}">
        <p14:creationId xmlns:p14="http://schemas.microsoft.com/office/powerpoint/2010/main" val="3683059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9"/>
            <a:ext cx="5852160" cy="4751671"/>
          </a:xfrm>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FACILITATOR'S NOTE</a:t>
            </a: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The opening quote slide should only be used for the first theme of the day. If combining several themes together on one day, the opening quote slide would only be shown after the Color Wheel </a:t>
            </a:r>
            <a:r>
              <a:rPr lang="en-US" dirty="0">
                <a:solidFill>
                  <a:srgbClr val="000000"/>
                </a:solidFill>
                <a:latin typeface="Calibri" panose="020F0502020204030204" pitchFamily="34" charset="0"/>
              </a:rPr>
              <a:t>at the beginning of the first theme. </a:t>
            </a:r>
            <a:r>
              <a:rPr lang="en-US" kern="1200" dirty="0">
                <a:solidFill>
                  <a:srgbClr val="000000"/>
                </a:solidFill>
                <a:effectLst/>
                <a:latin typeface="Calibri" panose="020F0502020204030204" pitchFamily="34" charset="0"/>
                <a:ea typeface="+mn-ea"/>
                <a:cs typeface="Arial" panose="020B0604020202020204" pitchFamily="34" charset="0"/>
              </a:rPr>
              <a:t>It is important to always emphasize with this slide that this type of parenting involves lifelong learning and it will be critical for families to be invested in their own learning before and after a child is placed in their home. </a:t>
            </a:r>
          </a:p>
          <a:p>
            <a:r>
              <a:rPr lang="en-US" kern="1200" dirty="0">
                <a:solidFill>
                  <a:srgbClr val="000000"/>
                </a:solidFill>
                <a:effectLst/>
                <a:latin typeface="Calibri" panose="020F0502020204030204" pitchFamily="34" charset="0"/>
                <a:ea typeface="+mn-ea"/>
                <a:cs typeface="Arial" panose="020B0604020202020204" pitchFamily="34" charset="0"/>
              </a:rPr>
              <a:t> </a:t>
            </a:r>
          </a:p>
          <a:p>
            <a:r>
              <a:rPr lang="en-US" b="1" kern="1200" dirty="0">
                <a:solidFill>
                  <a:srgbClr val="000000"/>
                </a:solidFill>
                <a:effectLst/>
                <a:latin typeface="Calibri" panose="020F0502020204030204" pitchFamily="34" charset="0"/>
                <a:ea typeface="+mn-ea"/>
                <a:cs typeface="Arial" panose="020B0604020202020204" pitchFamily="34" charset="0"/>
              </a:rPr>
              <a:t>PARAPHRASE</a:t>
            </a: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We are excited to share this lesson with all of you today. </a:t>
            </a:r>
            <a:r>
              <a:rPr lang="en-US" kern="1200" dirty="0">
                <a:solidFill>
                  <a:srgbClr val="000000"/>
                </a:solidFill>
                <a:effectLst/>
                <a:latin typeface="Calibri" panose="020F0502020204030204" pitchFamily="34" charset="0"/>
                <a:ea typeface="+mn-ea"/>
                <a:cs typeface="+mn-cs"/>
              </a:rPr>
              <a:t>We are going to start with </a:t>
            </a:r>
            <a:r>
              <a:rPr lang="en-US" dirty="0">
                <a:solidFill>
                  <a:srgbClr val="000000"/>
                </a:solidFill>
                <a:latin typeface="Calibri" panose="020F0502020204030204" pitchFamily="34" charset="0"/>
                <a:cs typeface="+mn-cs"/>
              </a:rPr>
              <a:t>Trauma-informed Parenting</a:t>
            </a:r>
            <a:r>
              <a:rPr lang="en-US" kern="1200" dirty="0">
                <a:solidFill>
                  <a:srgbClr val="000000"/>
                </a:solidFill>
                <a:effectLst/>
                <a:latin typeface="Calibri" panose="020F0502020204030204" pitchFamily="34" charset="0"/>
                <a:ea typeface="+mn-ea"/>
                <a:cs typeface="+mn-cs"/>
              </a:rPr>
              <a:t>. As the slide states, this information will help to develop your capacity to support children and families. L</a:t>
            </a:r>
            <a:r>
              <a:rPr lang="en-US" dirty="0">
                <a:solidFill>
                  <a:srgbClr val="000000"/>
                </a:solidFill>
                <a:latin typeface="Calibri" panose="020F0502020204030204" pitchFamily="34" charset="0"/>
                <a:cs typeface="+mn-cs"/>
              </a:rPr>
              <a:t>earning to parent in trauma informed ways</a:t>
            </a:r>
            <a:r>
              <a:rPr lang="en-US" kern="1200" dirty="0">
                <a:solidFill>
                  <a:srgbClr val="000000"/>
                </a:solidFill>
                <a:effectLst/>
                <a:latin typeface="Calibri" panose="020F0502020204030204" pitchFamily="34" charset="0"/>
                <a:ea typeface="+mn-ea"/>
                <a:cs typeface="+mn-cs"/>
              </a:rPr>
              <a:t> is </a:t>
            </a:r>
            <a:r>
              <a:rPr lang="en-US" dirty="0">
                <a:solidFill>
                  <a:srgbClr val="000000"/>
                </a:solidFill>
                <a:latin typeface="Calibri" panose="020F0502020204030204" pitchFamily="34" charset="0"/>
                <a:cs typeface="+mn-cs"/>
              </a:rPr>
              <a:t>important when parenting</a:t>
            </a:r>
            <a:r>
              <a:rPr lang="en-US" kern="1200" dirty="0">
                <a:solidFill>
                  <a:srgbClr val="000000"/>
                </a:solidFill>
                <a:effectLst/>
                <a:latin typeface="Calibri" panose="020F0502020204030204" pitchFamily="34" charset="0"/>
                <a:ea typeface="+mn-ea"/>
                <a:cs typeface="+mn-cs"/>
              </a:rPr>
              <a:t> children who are fostered and/or adopted. So, let’s dive in and see what important information we have to share with you today. </a:t>
            </a:r>
          </a:p>
          <a:p>
            <a:endParaRPr lang="en-US" kern="1200" dirty="0">
              <a:solidFill>
                <a:srgbClr val="000000"/>
              </a:solidFill>
              <a:effectLst/>
              <a:latin typeface="Calibri" panose="020F0502020204030204" pitchFamily="34" charset="0"/>
              <a:ea typeface="+mn-ea"/>
              <a:cs typeface="+mn-cs"/>
            </a:endParaRPr>
          </a:p>
          <a:p>
            <a:endParaRPr lang="en-US" kern="1200" dirty="0">
              <a:solidFill>
                <a:srgbClr val="000000"/>
              </a:solidFill>
              <a:effectLst/>
              <a:latin typeface="Calibri" panose="020F0502020204030204" pitchFamily="34" charset="0"/>
              <a:ea typeface="+mn-ea"/>
              <a:cs typeface="+mn-cs"/>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a:xfrm>
            <a:off x="4143587" y="9119474"/>
            <a:ext cx="3169920" cy="481726"/>
          </a:xfrm>
          <a:prstGeom prst="rect">
            <a:avLst/>
          </a:prstGeom>
        </p:spPr>
        <p:txBody>
          <a:bodyPr/>
          <a:lstStyle/>
          <a:p>
            <a:fld id="{3B90169C-AFAA-4B3F-91CC-5EC03E22AE25}" type="slidenum">
              <a:rPr lang="en-US" smtClean="0"/>
              <a:t>8</a:t>
            </a:fld>
            <a:endParaRPr lang="en-US" dirty="0"/>
          </a:p>
        </p:txBody>
      </p:sp>
      <p:sp>
        <p:nvSpPr>
          <p:cNvPr id="7" name="Slide Number Placeholder 6">
            <a:extLst>
              <a:ext uri="{FF2B5EF4-FFF2-40B4-BE49-F238E27FC236}">
                <a16:creationId xmlns:a16="http://schemas.microsoft.com/office/drawing/2014/main" id="{830566B2-051D-D348-8B55-5D2F344B460E}"/>
              </a:ext>
            </a:extLst>
          </p:cNvPr>
          <p:cNvSpPr txBox="1">
            <a:spLocks/>
          </p:cNvSpPr>
          <p:nvPr/>
        </p:nvSpPr>
        <p:spPr>
          <a:xfrm>
            <a:off x="6828978" y="9119474"/>
            <a:ext cx="484529" cy="481726"/>
          </a:xfrm>
          <a:prstGeom prst="rect">
            <a:avLst/>
          </a:prstGeom>
        </p:spPr>
        <p:txBody>
          <a:bodyPr vert="horz" lIns="96651" tIns="48325" rIns="96651" bIns="48325"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8</a:t>
            </a:fld>
            <a:endParaRPr lang="en-US" dirty="0"/>
          </a:p>
        </p:txBody>
      </p:sp>
    </p:spTree>
    <p:extLst>
      <p:ext uri="{BB962C8B-B14F-4D97-AF65-F5344CB8AC3E}">
        <p14:creationId xmlns:p14="http://schemas.microsoft.com/office/powerpoint/2010/main" val="732084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0038" y="862013"/>
            <a:ext cx="4433887" cy="3325812"/>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cs typeface="+mn-cs"/>
              </a:rPr>
              <a:t>FACILITATOR’S NOTE</a:t>
            </a:r>
          </a:p>
          <a:p>
            <a:r>
              <a:rPr lang="en-US" kern="1200" dirty="0">
                <a:solidFill>
                  <a:srgbClr val="000000"/>
                </a:solidFill>
                <a:effectLst/>
                <a:latin typeface="Calibri" panose="020F0502020204030204" pitchFamily="34" charset="0"/>
                <a:ea typeface="+mn-ea"/>
                <a:cs typeface="+mn-cs"/>
              </a:rPr>
              <a:t>This section will take approximately 30 minutes.</a:t>
            </a:r>
          </a:p>
          <a:p>
            <a:endParaRPr lang="en-US" b="1" dirty="0">
              <a:solidFill>
                <a:srgbClr val="000000"/>
              </a:solidFill>
              <a:latin typeface="Calibri" panose="020F0502020204030204" pitchFamily="34" charset="0"/>
              <a:cs typeface="+mn-cs"/>
            </a:endParaRPr>
          </a:p>
          <a:p>
            <a:r>
              <a:rPr lang="en-US" b="1" kern="1200" dirty="0">
                <a:solidFill>
                  <a:srgbClr val="000000"/>
                </a:solidFill>
                <a:effectLst/>
                <a:latin typeface="Calibri" panose="020F0502020204030204" pitchFamily="34" charset="0"/>
                <a:ea typeface="+mn-ea"/>
                <a:cs typeface="+mn-cs"/>
              </a:rPr>
              <a:t>PARAPHRASE</a:t>
            </a:r>
            <a:r>
              <a:rPr lang="en-US" kern="1200" dirty="0">
                <a:solidFill>
                  <a:srgbClr val="000000"/>
                </a:solidFill>
                <a:effectLst/>
                <a:latin typeface="Calibri" panose="020F0502020204030204" pitchFamily="34" charset="0"/>
                <a:ea typeface="+mn-ea"/>
                <a:cs typeface="+mn-cs"/>
              </a:rPr>
              <a:t> </a:t>
            </a:r>
          </a:p>
          <a:p>
            <a:r>
              <a:rPr lang="en-US" b="0" dirty="0">
                <a:solidFill>
                  <a:srgbClr val="000000"/>
                </a:solidFill>
                <a:latin typeface="Calibri" panose="020F0502020204030204" pitchFamily="34" charset="0"/>
                <a:cs typeface="+mn-cs"/>
              </a:rPr>
              <a:t>Listed below are the main topics that we will cover </a:t>
            </a:r>
            <a:r>
              <a:rPr lang="en-US" dirty="0">
                <a:solidFill>
                  <a:srgbClr val="000000"/>
                </a:solidFill>
                <a:latin typeface="Calibri" panose="020F0502020204030204" pitchFamily="34" charset="0"/>
                <a:cs typeface="+mn-cs"/>
              </a:rPr>
              <a:t>during this theme:</a:t>
            </a:r>
          </a:p>
          <a:p>
            <a:pPr marL="181220" indent="-181220">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Arial" panose="020B0604020202020204" pitchFamily="34" charset="0"/>
              </a:rPr>
              <a:t>Children who have experienced trauma may have triggers that set off challenging behaviors. They need support from healthy adults to work through these challenges successfully. </a:t>
            </a:r>
          </a:p>
          <a:p>
            <a:pPr marL="181220" indent="-181220">
              <a:buFont typeface="Arial" panose="020B0604020202020204" pitchFamily="34" charset="0"/>
              <a:buChar char="•"/>
            </a:pPr>
            <a:r>
              <a:rPr lang="en-US" dirty="0">
                <a:solidFill>
                  <a:srgbClr val="000000"/>
                </a:solidFill>
                <a:latin typeface="Calibri" panose="020F0502020204030204" pitchFamily="34" charset="0"/>
              </a:rPr>
              <a:t>Knowing and </a:t>
            </a:r>
            <a:r>
              <a:rPr lang="en-US" b="0" kern="1200" dirty="0">
                <a:solidFill>
                  <a:srgbClr val="000000"/>
                </a:solidFill>
                <a:effectLst/>
                <a:latin typeface="Calibri" panose="020F0502020204030204" pitchFamily="34" charset="0"/>
                <a:ea typeface="+mn-ea"/>
                <a:cs typeface="Arial" panose="020B0604020202020204" pitchFamily="34" charset="0"/>
              </a:rPr>
              <a:t>using the Three R’s (</a:t>
            </a:r>
            <a:r>
              <a:rPr lang="en-US" b="1" kern="1200" dirty="0">
                <a:solidFill>
                  <a:srgbClr val="000000"/>
                </a:solidFill>
                <a:effectLst/>
                <a:latin typeface="Calibri" panose="020F0502020204030204" pitchFamily="34" charset="0"/>
                <a:ea typeface="+mn-ea"/>
                <a:cs typeface="Arial" panose="020B0604020202020204" pitchFamily="34" charset="0"/>
              </a:rPr>
              <a:t>Regulate</a:t>
            </a:r>
            <a:r>
              <a:rPr lang="en-US" b="0" kern="1200" dirty="0">
                <a:solidFill>
                  <a:srgbClr val="000000"/>
                </a:solidFill>
                <a:effectLst/>
                <a:latin typeface="Calibri" panose="020F0502020204030204" pitchFamily="34" charset="0"/>
                <a:ea typeface="+mn-ea"/>
                <a:cs typeface="Arial" panose="020B0604020202020204" pitchFamily="34" charset="0"/>
              </a:rPr>
              <a:t>, </a:t>
            </a:r>
            <a:r>
              <a:rPr lang="en-US" b="1" kern="1200" dirty="0">
                <a:solidFill>
                  <a:srgbClr val="000000"/>
                </a:solidFill>
                <a:effectLst/>
                <a:latin typeface="Calibri" panose="020F0502020204030204" pitchFamily="34" charset="0"/>
                <a:ea typeface="+mn-ea"/>
                <a:cs typeface="Arial" panose="020B0604020202020204" pitchFamily="34" charset="0"/>
              </a:rPr>
              <a:t>Relate</a:t>
            </a:r>
            <a:r>
              <a:rPr lang="en-US" b="0" kern="1200" dirty="0">
                <a:solidFill>
                  <a:srgbClr val="000000"/>
                </a:solidFill>
                <a:effectLst/>
                <a:latin typeface="Calibri" panose="020F0502020204030204" pitchFamily="34" charset="0"/>
                <a:ea typeface="+mn-ea"/>
                <a:cs typeface="Arial" panose="020B0604020202020204" pitchFamily="34" charset="0"/>
              </a:rPr>
              <a:t>, and</a:t>
            </a:r>
            <a:r>
              <a:rPr lang="en-US" b="1" kern="1200" dirty="0">
                <a:solidFill>
                  <a:srgbClr val="000000"/>
                </a:solidFill>
                <a:effectLst/>
                <a:latin typeface="Calibri" panose="020F0502020204030204" pitchFamily="34" charset="0"/>
                <a:ea typeface="+mn-ea"/>
                <a:cs typeface="Arial" panose="020B0604020202020204" pitchFamily="34" charset="0"/>
              </a:rPr>
              <a:t> Reason</a:t>
            </a:r>
            <a:r>
              <a:rPr lang="en-US" b="0" kern="1200" dirty="0">
                <a:solidFill>
                  <a:srgbClr val="000000"/>
                </a:solidFill>
                <a:effectLst/>
                <a:latin typeface="Calibri" panose="020F0502020204030204" pitchFamily="34" charset="0"/>
                <a:ea typeface="+mn-ea"/>
                <a:cs typeface="Arial" panose="020B0604020202020204" pitchFamily="34" charset="0"/>
              </a:rPr>
              <a:t>) can be helpful when parenting a child who has experienced trauma. </a:t>
            </a:r>
          </a:p>
          <a:p>
            <a:pPr marL="181220" indent="-181220">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Arial" panose="020B0604020202020204" pitchFamily="34" charset="0"/>
              </a:rPr>
              <a:t>When a child is triggered, the child’s intense emotion and challenging behaviors may trigger the parent as well. It is important for the parent to be aware of their own triggers and to regulate their own emotions and responses. This emotional co-regulation will help calm the child and de-escalate challenging situations.</a:t>
            </a:r>
          </a:p>
          <a:p>
            <a:pPr marL="181220" indent="-181220">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Arial" panose="020B0604020202020204" pitchFamily="34" charset="0"/>
              </a:rPr>
              <a:t>It’s important to remember that parenting will bring successes as well as challenges. You will need to plan for the challenges and celebrate the successes!</a:t>
            </a:r>
            <a:endParaRPr lang="en-US" b="0" kern="1200" dirty="0">
              <a:solidFill>
                <a:srgbClr val="000000"/>
              </a:solidFill>
              <a:effectLst/>
              <a:latin typeface="Calibri" panose="020F0502020204030204" pitchFamily="34" charset="0"/>
              <a:ea typeface="+mn-ea"/>
              <a:cs typeface="+mn-cs"/>
            </a:endParaRPr>
          </a:p>
          <a:p>
            <a:endParaRPr lang="en-US" b="0" kern="1200" dirty="0">
              <a:solidFill>
                <a:srgbClr val="000000"/>
              </a:solidFill>
              <a:effectLst/>
              <a:latin typeface="Calibri" panose="020F0502020204030204" pitchFamily="34" charset="0"/>
              <a:ea typeface="+mn-ea"/>
              <a:cs typeface="+mn-cs"/>
            </a:endParaRPr>
          </a:p>
          <a:p>
            <a:pPr marL="186747" indent="-186747">
              <a:buFont typeface="Arial" panose="020B0604020202020204" pitchFamily="34" charset="0"/>
              <a:buChar char="•"/>
            </a:pPr>
            <a:endParaRPr lang="en-US" dirty="0">
              <a:solidFill>
                <a:srgbClr val="000000"/>
              </a:solidFill>
              <a:latin typeface="Calibri" panose="020F0502020204030204" pitchFamily="34" charset="0"/>
            </a:endParaRPr>
          </a:p>
          <a:p>
            <a:endParaRPr lang="en-US" b="0" kern="1200" dirty="0">
              <a:solidFill>
                <a:srgbClr val="000000"/>
              </a:solidFill>
              <a:effectLst/>
              <a:latin typeface="Calibri" panose="020F0502020204030204" pitchFamily="34" charset="0"/>
              <a:ea typeface="+mn-ea"/>
              <a:cs typeface="+mn-cs"/>
            </a:endParaRPr>
          </a:p>
        </p:txBody>
      </p:sp>
      <p:sp>
        <p:nvSpPr>
          <p:cNvPr id="5" name="Slide Number Placeholder 6">
            <a:extLst>
              <a:ext uri="{FF2B5EF4-FFF2-40B4-BE49-F238E27FC236}">
                <a16:creationId xmlns:a16="http://schemas.microsoft.com/office/drawing/2014/main" id="{2A30BD58-262C-5946-A085-5C6354702168}"/>
              </a:ext>
            </a:extLst>
          </p:cNvPr>
          <p:cNvSpPr>
            <a:spLocks noGrp="1"/>
          </p:cNvSpPr>
          <p:nvPr>
            <p:ph type="sldNum" sz="quarter" idx="5"/>
          </p:nvPr>
        </p:nvSpPr>
        <p:spPr>
          <a:xfrm>
            <a:off x="7072420" y="9363294"/>
            <a:ext cx="501801" cy="494606"/>
          </a:xfrm>
          <a:prstGeom prst="rect">
            <a:avLst/>
          </a:prstGeom>
        </p:spPr>
        <p:txBody>
          <a:bodyPr vert="horz" lIns="99599" tIns="49799" rIns="99599" bIns="49799" rtlCol="0" anchor="ctr" anchorCtr="0"/>
          <a:lstStyle>
            <a:lvl1pPr algn="ctr">
              <a:defRPr sz="1000">
                <a:solidFill>
                  <a:schemeClr val="bg1"/>
                </a:solidFill>
              </a:defRPr>
            </a:lvl1pPr>
          </a:lstStyle>
          <a:p>
            <a:fld id="{3B90169C-AFAA-4B3F-91CC-5EC03E22AE25}" type="slidenum">
              <a:rPr lang="en-US" smtClean="0"/>
              <a:pPr/>
              <a:t>9</a:t>
            </a:fld>
            <a:endParaRPr lang="en-US" dirty="0"/>
          </a:p>
        </p:txBody>
      </p:sp>
    </p:spTree>
    <p:extLst>
      <p:ext uri="{BB962C8B-B14F-4D97-AF65-F5344CB8AC3E}">
        <p14:creationId xmlns:p14="http://schemas.microsoft.com/office/powerpoint/2010/main" val="3944168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4" name="Picture 13" descr="NTDC-Horizontal-Gradient-Orange.png">
            <a:extLst>
              <a:ext uri="{FF2B5EF4-FFF2-40B4-BE49-F238E27FC236}">
                <a16:creationId xmlns:a16="http://schemas.microsoft.com/office/drawing/2014/main" id="{A41CBAC5-53B7-134E-B315-FDEEB478700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5614" y="6381617"/>
            <a:ext cx="8278386" cy="484973"/>
          </a:xfrm>
          <a:prstGeom prst="rect">
            <a:avLst/>
          </a:prstGeom>
        </p:spPr>
      </p:pic>
      <p:sp>
        <p:nvSpPr>
          <p:cNvPr id="7" name="Rectangle 6"/>
          <p:cNvSpPr/>
          <p:nvPr userDrawn="1"/>
        </p:nvSpPr>
        <p:spPr>
          <a:xfrm>
            <a:off x="865613" y="2485660"/>
            <a:ext cx="8278386" cy="350910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3" name="Subtitle 2"/>
          <p:cNvSpPr>
            <a:spLocks noGrp="1"/>
          </p:cNvSpPr>
          <p:nvPr>
            <p:ph type="subTitle" idx="1"/>
          </p:nvPr>
        </p:nvSpPr>
        <p:spPr>
          <a:xfrm>
            <a:off x="1421411" y="4704380"/>
            <a:ext cx="4143828" cy="598460"/>
          </a:xfrm>
        </p:spPr>
        <p:txBody>
          <a:bodyPr lIns="0" tIns="0" rIns="0" bIns="0" anchor="t" anchorCtr="0">
            <a:normAutofit/>
          </a:bodyPr>
          <a:lstStyle>
            <a:lvl1pPr marL="0" indent="0" algn="l">
              <a:spcBef>
                <a:spcPts val="0"/>
              </a:spcBef>
              <a:buNone/>
              <a:defRPr sz="1425">
                <a:solidFill>
                  <a:schemeClr val="bg1"/>
                </a:solidFill>
                <a:latin typeface="Arial"/>
                <a:cs typeface="Arial"/>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hasCustomPrompt="1"/>
          </p:nvPr>
        </p:nvSpPr>
        <p:spPr>
          <a:xfrm>
            <a:off x="1299917" y="2878052"/>
            <a:ext cx="6731456" cy="1828800"/>
          </a:xfrm>
        </p:spPr>
        <p:txBody>
          <a:bodyPr/>
          <a:lstStyle>
            <a:lvl1pPr algn="l">
              <a:defRPr sz="3150" cap="none" spc="113" baseline="0">
                <a:solidFill>
                  <a:schemeClr val="bg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194A68CA-EA8E-BB47-8976-3077E702CE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7984" y="683007"/>
            <a:ext cx="4306824" cy="777737"/>
          </a:xfrm>
          <a:prstGeom prst="rect">
            <a:avLst/>
          </a:prstGeom>
        </p:spPr>
      </p:pic>
      <p:pic>
        <p:nvPicPr>
          <p:cNvPr id="4" name="Picture 3">
            <a:extLst>
              <a:ext uri="{FF2B5EF4-FFF2-40B4-BE49-F238E27FC236}">
                <a16:creationId xmlns:a16="http://schemas.microsoft.com/office/drawing/2014/main" id="{4A3A39D1-FFF3-5A4A-95AF-9EED6742A410}"/>
              </a:ext>
            </a:extLst>
          </p:cNvPr>
          <p:cNvPicPr>
            <a:picLocks noChangeAspect="1"/>
          </p:cNvPicPr>
          <p:nvPr userDrawn="1"/>
        </p:nvPicPr>
        <p:blipFill rotWithShape="1">
          <a:blip r:embed="rId4"/>
          <a:srcRect l="881" t="34411" r="3607" b="23761"/>
          <a:stretch/>
        </p:blipFill>
        <p:spPr>
          <a:xfrm>
            <a:off x="865615" y="1664677"/>
            <a:ext cx="8278386" cy="820983"/>
          </a:xfrm>
          <a:prstGeom prst="rect">
            <a:avLst/>
          </a:prstGeom>
        </p:spPr>
      </p:pic>
      <p:sp>
        <p:nvSpPr>
          <p:cNvPr id="18" name="Rectangle 17">
            <a:extLst>
              <a:ext uri="{FF2B5EF4-FFF2-40B4-BE49-F238E27FC236}">
                <a16:creationId xmlns:a16="http://schemas.microsoft.com/office/drawing/2014/main" id="{5744BCB9-F540-214A-B9BB-D5E8098EB5F2}"/>
              </a:ext>
            </a:extLst>
          </p:cNvPr>
          <p:cNvSpPr/>
          <p:nvPr userDrawn="1"/>
        </p:nvSpPr>
        <p:spPr>
          <a:xfrm>
            <a:off x="865614" y="1700670"/>
            <a:ext cx="8278386" cy="789220"/>
          </a:xfrm>
          <a:prstGeom prst="rect">
            <a:avLst/>
          </a:prstGeom>
          <a:solidFill>
            <a:srgbClr val="85DAE1">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0" name="Slide Number Placeholder 5">
            <a:extLst>
              <a:ext uri="{FF2B5EF4-FFF2-40B4-BE49-F238E27FC236}">
                <a16:creationId xmlns:a16="http://schemas.microsoft.com/office/drawing/2014/main" id="{1C18AE1B-33BB-964F-8C54-1B2AD85E108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738039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6C536-D938-AF43-8776-C3D77910BF8C}" type="datetime1">
              <a:rPr lang="en-US" smtClean="0">
                <a:solidFill>
                  <a:srgbClr val="1F497D"/>
                </a:solidFill>
              </a:rPr>
              <a:pPr/>
              <a:t>4/12/2022</a:t>
            </a:fld>
            <a:endParaRPr lang="en-US" dirty="0">
              <a:solidFill>
                <a:srgbClr val="1F497D"/>
              </a:solidFill>
            </a:endParaRPr>
          </a:p>
        </p:txBody>
      </p:sp>
      <p:sp>
        <p:nvSpPr>
          <p:cNvPr id="7" name="Rectangle 6"/>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0" name="Rectangle 9"/>
          <p:cNvSpPr/>
          <p:nvPr userDrawn="1"/>
        </p:nvSpPr>
        <p:spPr>
          <a:xfrm>
            <a:off x="0" y="0"/>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8" name="Picture 7"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pic>
        <p:nvPicPr>
          <p:cNvPr id="3" name="Picture 2" descr="NTDC-Horizontal-Gradient-Orang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0155" y="454264"/>
            <a:ext cx="8229600" cy="1280160"/>
          </a:xfrm>
          <a:prstGeom prst="rect">
            <a:avLst/>
          </a:prstGeom>
        </p:spPr>
      </p:pic>
      <p:sp>
        <p:nvSpPr>
          <p:cNvPr id="12" name="Title 9"/>
          <p:cNvSpPr>
            <a:spLocks noGrp="1"/>
          </p:cNvSpPr>
          <p:nvPr>
            <p:ph type="title"/>
          </p:nvPr>
        </p:nvSpPr>
        <p:spPr>
          <a:xfrm>
            <a:off x="715885" y="580414"/>
            <a:ext cx="7722166" cy="1054394"/>
          </a:xfrm>
        </p:spPr>
        <p:txBody>
          <a:bodyPr/>
          <a:lstStyle/>
          <a:p>
            <a:r>
              <a:rPr lang="en-US" dirty="0"/>
              <a:t>Click to edit Master title style</a:t>
            </a:r>
          </a:p>
        </p:txBody>
      </p:sp>
      <p:sp>
        <p:nvSpPr>
          <p:cNvPr id="11" name="Slide Number Placeholder 5">
            <a:extLst>
              <a:ext uri="{FF2B5EF4-FFF2-40B4-BE49-F238E27FC236}">
                <a16:creationId xmlns:a16="http://schemas.microsoft.com/office/drawing/2014/main" id="{E32345EE-6CCA-3841-A2B1-FFA94CD06507}"/>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163136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6C536-D938-AF43-8776-C3D77910BF8C}" type="datetime1">
              <a:rPr lang="en-US" smtClean="0">
                <a:solidFill>
                  <a:srgbClr val="1F497D"/>
                </a:solidFill>
              </a:rPr>
              <a:pPr/>
              <a:t>4/12/2022</a:t>
            </a:fld>
            <a:endParaRPr lang="en-US" dirty="0">
              <a:solidFill>
                <a:srgbClr val="1F497D"/>
              </a:solidFill>
            </a:endParaRPr>
          </a:p>
        </p:txBody>
      </p:sp>
      <p:sp>
        <p:nvSpPr>
          <p:cNvPr id="7" name="Rectangle 6"/>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0" name="Rectangle 9"/>
          <p:cNvSpPr/>
          <p:nvPr userDrawn="1"/>
        </p:nvSpPr>
        <p:spPr>
          <a:xfrm>
            <a:off x="0" y="0"/>
            <a:ext cx="454245"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1" name="Picture 10" descr="NTDC-Horizontal-Gradient-Ligh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244" y="-9271"/>
            <a:ext cx="8229600" cy="463535"/>
          </a:xfrm>
          <a:prstGeom prst="rect">
            <a:avLst/>
          </a:prstGeom>
        </p:spPr>
      </p:pic>
      <p:pic>
        <p:nvPicPr>
          <p:cNvPr id="8" name="Picture 7" descr="NTDC-Logo-Mar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2" name="Slide Number Placeholder 5">
            <a:extLst>
              <a:ext uri="{FF2B5EF4-FFF2-40B4-BE49-F238E27FC236}">
                <a16:creationId xmlns:a16="http://schemas.microsoft.com/office/drawing/2014/main" id="{525215EA-4043-864C-A612-9EA106758BF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034701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7" name="Rectangle 6"/>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8" name="Picture 7"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5" name="Slide Number Placeholder 5">
            <a:extLst>
              <a:ext uri="{FF2B5EF4-FFF2-40B4-BE49-F238E27FC236}">
                <a16:creationId xmlns:a16="http://schemas.microsoft.com/office/drawing/2014/main" id="{DE6EA2DE-2940-0245-8509-4B17B4B06557}"/>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1634235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2" name="Rectangle 11"/>
          <p:cNvSpPr/>
          <p:nvPr userDrawn="1"/>
        </p:nvSpPr>
        <p:spPr>
          <a:xfrm>
            <a:off x="6665350" y="461963"/>
            <a:ext cx="2023037" cy="5942012"/>
          </a:xfrm>
          <a:prstGeom prst="rect">
            <a:avLst/>
          </a:prstGeom>
          <a:solidFill>
            <a:srgbClr val="94D6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30381" y="621136"/>
            <a:ext cx="5868105" cy="5772681"/>
          </a:xfrm>
        </p:spPr>
        <p:txBody>
          <a:bodyPr/>
          <a:lstStyle>
            <a:lvl1pPr>
              <a:defRPr sz="2400">
                <a:latin typeface="Arial"/>
                <a:cs typeface="Arial"/>
              </a:defRPr>
            </a:lvl1pPr>
            <a:lvl2pPr>
              <a:defRPr sz="2100">
                <a:latin typeface="Arial"/>
                <a:cs typeface="Arial"/>
              </a:defRPr>
            </a:lvl2pPr>
            <a:lvl3pPr>
              <a:defRPr sz="1800">
                <a:latin typeface="Arial"/>
                <a:cs typeface="Arial"/>
              </a:defRPr>
            </a:lvl3pPr>
            <a:lvl4pPr>
              <a:defRPr sz="1500">
                <a:latin typeface="Arial"/>
                <a:cs typeface="Arial"/>
              </a:defRPr>
            </a:lvl4pPr>
            <a:lvl5pPr>
              <a:defRPr sz="1500">
                <a:latin typeface="Arial"/>
                <a:cs typeface="Aria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853832" y="2306696"/>
            <a:ext cx="1673352" cy="2816352"/>
          </a:xfrm>
        </p:spPr>
        <p:txBody>
          <a:bodyPr tIns="0"/>
          <a:lstStyle>
            <a:lvl1pPr marL="0" indent="0">
              <a:buNone/>
              <a:defRPr sz="1050">
                <a:solidFill>
                  <a:srgbClr val="FFFFFF"/>
                </a:solidFill>
              </a:defRPr>
            </a:lvl1pPr>
            <a:lvl2pPr marL="342884" indent="0">
              <a:buNone/>
              <a:defRPr sz="900"/>
            </a:lvl2pPr>
            <a:lvl3pPr marL="685766" indent="0">
              <a:buNone/>
              <a:defRPr sz="750"/>
            </a:lvl3pPr>
            <a:lvl4pPr marL="1028649" indent="0">
              <a:buNone/>
              <a:defRPr sz="675"/>
            </a:lvl4pPr>
            <a:lvl5pPr marL="1371532" indent="0">
              <a:buNone/>
              <a:defRPr sz="675"/>
            </a:lvl5pPr>
            <a:lvl6pPr marL="1714415" indent="0">
              <a:buNone/>
              <a:defRPr sz="675"/>
            </a:lvl6pPr>
            <a:lvl7pPr marL="2057297" indent="0">
              <a:buNone/>
              <a:defRPr sz="675"/>
            </a:lvl7pPr>
            <a:lvl8pPr marL="2400180" indent="0">
              <a:buNone/>
              <a:defRPr sz="675"/>
            </a:lvl8pPr>
            <a:lvl9pPr marL="2743064" indent="0">
              <a:buNone/>
              <a:defRPr sz="675"/>
            </a:lvl9pPr>
          </a:lstStyle>
          <a:p>
            <a:pPr lvl="0"/>
            <a:r>
              <a:rPr lang="en-US"/>
              <a:t>Click to edit Master text styles</a:t>
            </a:r>
          </a:p>
        </p:txBody>
      </p:sp>
      <p:sp>
        <p:nvSpPr>
          <p:cNvPr id="5" name="Date Placeholder 4"/>
          <p:cNvSpPr>
            <a:spLocks noGrp="1"/>
          </p:cNvSpPr>
          <p:nvPr>
            <p:ph type="dt" sz="half" idx="10"/>
          </p:nvPr>
        </p:nvSpPr>
        <p:spPr>
          <a:xfrm>
            <a:off x="455613" y="6486525"/>
            <a:ext cx="2133600" cy="274320"/>
          </a:xfrm>
        </p:spPr>
        <p:txBody>
          <a:bodyPr/>
          <a:lstStyle/>
          <a:p>
            <a:fld id="{2C9F8950-2582-824D-A5A3-A49395D41DB5}" type="datetime1">
              <a:rPr lang="en-US" smtClean="0">
                <a:solidFill>
                  <a:srgbClr val="1F497D"/>
                </a:solidFill>
              </a:rPr>
              <a:pPr/>
              <a:t>4/12/2022</a:t>
            </a:fld>
            <a:endParaRPr lang="en-US" dirty="0">
              <a:solidFill>
                <a:srgbClr val="1F497D"/>
              </a:solidFill>
            </a:endParaRPr>
          </a:p>
        </p:txBody>
      </p:sp>
      <p:sp>
        <p:nvSpPr>
          <p:cNvPr id="11" name="Title 10"/>
          <p:cNvSpPr>
            <a:spLocks noGrp="1"/>
          </p:cNvSpPr>
          <p:nvPr>
            <p:ph type="title"/>
          </p:nvPr>
        </p:nvSpPr>
        <p:spPr>
          <a:xfrm>
            <a:off x="6853835" y="624072"/>
            <a:ext cx="1675660" cy="1673352"/>
          </a:xfrm>
        </p:spPr>
        <p:txBody>
          <a:bodyPr anchor="b"/>
          <a:lstStyle>
            <a:lvl1pPr algn="l">
              <a:defRPr sz="1500" spc="113" baseline="0"/>
            </a:lvl1pPr>
          </a:lstStyle>
          <a:p>
            <a:r>
              <a:rPr lang="en-US"/>
              <a:t>Click to edit Master title style</a:t>
            </a:r>
            <a:endParaRPr lang="en-US" dirty="0"/>
          </a:p>
        </p:txBody>
      </p:sp>
      <p:sp>
        <p:nvSpPr>
          <p:cNvPr id="13" name="Rectangle 12"/>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5" name="Rectangle 14"/>
          <p:cNvSpPr/>
          <p:nvPr userDrawn="1"/>
        </p:nvSpPr>
        <p:spPr>
          <a:xfrm>
            <a:off x="0" y="0"/>
            <a:ext cx="454245"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6" name="Slide Number Placeholder 5">
            <a:extLst>
              <a:ext uri="{FF2B5EF4-FFF2-40B4-BE49-F238E27FC236}">
                <a16:creationId xmlns:a16="http://schemas.microsoft.com/office/drawing/2014/main" id="{FE97E21E-0FAF-6C46-8D5B-71092AC46F2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99080407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7" name="Rectangle 6"/>
          <p:cNvSpPr/>
          <p:nvPr userDrawn="1"/>
        </p:nvSpPr>
        <p:spPr>
          <a:xfrm>
            <a:off x="0" y="1822890"/>
            <a:ext cx="9143999" cy="503511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3" name="Title 12"/>
          <p:cNvSpPr>
            <a:spLocks noGrp="1"/>
          </p:cNvSpPr>
          <p:nvPr>
            <p:ph type="title" hasCustomPrompt="1"/>
          </p:nvPr>
        </p:nvSpPr>
        <p:spPr>
          <a:xfrm>
            <a:off x="1130300" y="2878052"/>
            <a:ext cx="6901073" cy="1828800"/>
          </a:xfrm>
        </p:spPr>
        <p:txBody>
          <a:bodyPr/>
          <a:lstStyle>
            <a:lvl1pPr algn="ctr">
              <a:defRPr sz="3150" cap="none" spc="113" baseline="0">
                <a:solidFill>
                  <a:schemeClr val="bg1"/>
                </a:solidFill>
              </a:defRPr>
            </a:lvl1pPr>
          </a:lstStyle>
          <a:p>
            <a:r>
              <a:rPr lang="en-US" dirty="0"/>
              <a:t>For more information, visit:</a:t>
            </a:r>
          </a:p>
        </p:txBody>
      </p:sp>
      <p:pic>
        <p:nvPicPr>
          <p:cNvPr id="11" name="Picture 10">
            <a:extLst>
              <a:ext uri="{FF2B5EF4-FFF2-40B4-BE49-F238E27FC236}">
                <a16:creationId xmlns:a16="http://schemas.microsoft.com/office/drawing/2014/main" id="{194A68CA-EA8E-BB47-8976-3077E702CE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9051"/>
          <a:stretch/>
        </p:blipFill>
        <p:spPr>
          <a:xfrm>
            <a:off x="228084" y="459174"/>
            <a:ext cx="902216" cy="777737"/>
          </a:xfrm>
          <a:prstGeom prst="rect">
            <a:avLst/>
          </a:prstGeom>
        </p:spPr>
      </p:pic>
      <p:sp>
        <p:nvSpPr>
          <p:cNvPr id="18" name="Rectangle 17">
            <a:extLst>
              <a:ext uri="{FF2B5EF4-FFF2-40B4-BE49-F238E27FC236}">
                <a16:creationId xmlns:a16="http://schemas.microsoft.com/office/drawing/2014/main" id="{5744BCB9-F540-214A-B9BB-D5E8098EB5F2}"/>
              </a:ext>
            </a:extLst>
          </p:cNvPr>
          <p:cNvSpPr/>
          <p:nvPr userDrawn="1"/>
        </p:nvSpPr>
        <p:spPr>
          <a:xfrm>
            <a:off x="0" y="1555160"/>
            <a:ext cx="9144000" cy="267730"/>
          </a:xfrm>
          <a:prstGeom prst="rect">
            <a:avLst/>
          </a:prstGeom>
          <a:solidFill>
            <a:srgbClr val="85D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2" name="Rectangle 1">
            <a:extLst>
              <a:ext uri="{FF2B5EF4-FFF2-40B4-BE49-F238E27FC236}">
                <a16:creationId xmlns:a16="http://schemas.microsoft.com/office/drawing/2014/main" id="{F2F0A77B-1544-2440-B637-718A210BABAA}"/>
              </a:ext>
            </a:extLst>
          </p:cNvPr>
          <p:cNvSpPr/>
          <p:nvPr userDrawn="1"/>
        </p:nvSpPr>
        <p:spPr>
          <a:xfrm>
            <a:off x="3068402" y="4051904"/>
            <a:ext cx="3024867" cy="577081"/>
          </a:xfrm>
          <a:prstGeom prst="rect">
            <a:avLst/>
          </a:prstGeom>
        </p:spPr>
        <p:txBody>
          <a:bodyPr wrap="none">
            <a:spAutoFit/>
          </a:bodyPr>
          <a:lstStyle/>
          <a:p>
            <a:r>
              <a:rPr lang="en-US" sz="3150" dirty="0">
                <a:solidFill>
                  <a:schemeClr val="bg1"/>
                </a:solidFill>
                <a:latin typeface="+mj-lt"/>
              </a:rPr>
              <a:t>ntdcportal.org</a:t>
            </a:r>
          </a:p>
        </p:txBody>
      </p:sp>
    </p:spTree>
    <p:extLst>
      <p:ext uri="{BB962C8B-B14F-4D97-AF65-F5344CB8AC3E}">
        <p14:creationId xmlns:p14="http://schemas.microsoft.com/office/powerpoint/2010/main" val="420601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80F6C18C-735E-4CC5-B08B-0AB6A474C69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6701" t="16178" r="2914" b="1419"/>
          <a:stretch/>
        </p:blipFill>
        <p:spPr bwMode="auto">
          <a:xfrm>
            <a:off x="457198" y="451896"/>
            <a:ext cx="8686801" cy="59421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NTDC-Horizontal-Gradient-Light.png"/>
          <p:cNvPicPr>
            <a:picLocks noChangeAspect="1"/>
          </p:cNvPicPr>
          <p:nvPr userDrawn="1"/>
        </p:nvPicPr>
        <p:blipFill>
          <a:blip r:embed="rId3" cstate="print">
            <a:alphaModFix amt="67000"/>
            <a:extLst>
              <a:ext uri="{28A0092B-C50C-407E-A947-70E740481C1C}">
                <a14:useLocalDpi xmlns:a14="http://schemas.microsoft.com/office/drawing/2010/main"/>
              </a:ext>
            </a:extLst>
          </a:blip>
          <a:stretch>
            <a:fillRect/>
          </a:stretch>
        </p:blipFill>
        <p:spPr>
          <a:xfrm>
            <a:off x="457199" y="451897"/>
            <a:ext cx="8686801" cy="5942164"/>
          </a:xfrm>
          <a:prstGeom prst="rect">
            <a:avLst/>
          </a:prstGeom>
        </p:spPr>
      </p:pic>
      <p:sp>
        <p:nvSpPr>
          <p:cNvPr id="2" name="Rectangle 1">
            <a:extLst>
              <a:ext uri="{FF2B5EF4-FFF2-40B4-BE49-F238E27FC236}">
                <a16:creationId xmlns:a16="http://schemas.microsoft.com/office/drawing/2014/main" id="{88B74CDE-EEEB-3A43-85E1-7FA7476F74FD}"/>
              </a:ext>
            </a:extLst>
          </p:cNvPr>
          <p:cNvSpPr/>
          <p:nvPr userDrawn="1"/>
        </p:nvSpPr>
        <p:spPr>
          <a:xfrm>
            <a:off x="1066800" y="3186545"/>
            <a:ext cx="8077200" cy="2258291"/>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8689755" y="6394059"/>
            <a:ext cx="454245" cy="463941"/>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4" name="Title 12">
            <a:extLst>
              <a:ext uri="{FF2B5EF4-FFF2-40B4-BE49-F238E27FC236}">
                <a16:creationId xmlns:a16="http://schemas.microsoft.com/office/drawing/2014/main" id="{C52AE20A-2E7E-C847-A058-455F876F225B}"/>
              </a:ext>
            </a:extLst>
          </p:cNvPr>
          <p:cNvSpPr>
            <a:spLocks noGrp="1"/>
          </p:cNvSpPr>
          <p:nvPr>
            <p:ph type="title" hasCustomPrompt="1"/>
          </p:nvPr>
        </p:nvSpPr>
        <p:spPr>
          <a:xfrm>
            <a:off x="1299917" y="3429000"/>
            <a:ext cx="6731456" cy="1828800"/>
          </a:xfrm>
        </p:spPr>
        <p:txBody>
          <a:bodyPr/>
          <a:lstStyle>
            <a:lvl1pPr algn="l">
              <a:defRPr sz="3150" cap="none" spc="113" baseline="0">
                <a:solidFill>
                  <a:srgbClr val="183250"/>
                </a:solidFill>
              </a:defRPr>
            </a:lvl1pPr>
          </a:lstStyle>
          <a:p>
            <a:r>
              <a:rPr lang="en-US" dirty="0"/>
              <a:t>Click To Edit Section Title Style</a:t>
            </a:r>
          </a:p>
        </p:txBody>
      </p:sp>
      <p:sp>
        <p:nvSpPr>
          <p:cNvPr id="13" name="Slide Number Placeholder 5">
            <a:extLst>
              <a:ext uri="{FF2B5EF4-FFF2-40B4-BE49-F238E27FC236}">
                <a16:creationId xmlns:a16="http://schemas.microsoft.com/office/drawing/2014/main" id="{5C31F546-A8AD-C64B-BAB8-8C6691B75733}"/>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
        <p:nvSpPr>
          <p:cNvPr id="11" name="Rectangle 10">
            <a:extLst>
              <a:ext uri="{FF2B5EF4-FFF2-40B4-BE49-F238E27FC236}">
                <a16:creationId xmlns:a16="http://schemas.microsoft.com/office/drawing/2014/main" id="{AE8C18D4-D0BB-4848-816F-E9118F4C4D52}"/>
              </a:ext>
            </a:extLst>
          </p:cNvPr>
          <p:cNvSpPr/>
          <p:nvPr userDrawn="1"/>
        </p:nvSpPr>
        <p:spPr>
          <a:xfrm>
            <a:off x="0" y="-1826"/>
            <a:ext cx="460154"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2" name="Rectangle 11">
            <a:extLst>
              <a:ext uri="{FF2B5EF4-FFF2-40B4-BE49-F238E27FC236}">
                <a16:creationId xmlns:a16="http://schemas.microsoft.com/office/drawing/2014/main" id="{06AB1AFF-191C-AD4A-9BE9-D198FF4D54EC}"/>
              </a:ext>
            </a:extLst>
          </p:cNvPr>
          <p:cNvSpPr/>
          <p:nvPr userDrawn="1"/>
        </p:nvSpPr>
        <p:spPr>
          <a:xfrm>
            <a:off x="0" y="452439"/>
            <a:ext cx="460155" cy="594162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Tree>
    <p:extLst>
      <p:ext uri="{BB962C8B-B14F-4D97-AF65-F5344CB8AC3E}">
        <p14:creationId xmlns:p14="http://schemas.microsoft.com/office/powerpoint/2010/main" val="864493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5" name="Picture 14" descr="NTDC-Horizontal-Gradient-Light.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199" y="452439"/>
            <a:ext cx="4114801" cy="5942012"/>
          </a:xfrm>
          <a:prstGeom prst="rect">
            <a:avLst/>
          </a:prstGeom>
        </p:spPr>
      </p:pic>
      <p:sp>
        <p:nvSpPr>
          <p:cNvPr id="13" name="Title 12"/>
          <p:cNvSpPr>
            <a:spLocks noGrp="1"/>
          </p:cNvSpPr>
          <p:nvPr>
            <p:ph type="title"/>
          </p:nvPr>
        </p:nvSpPr>
        <p:spPr>
          <a:xfrm>
            <a:off x="821765" y="1778000"/>
            <a:ext cx="3137647" cy="3346824"/>
          </a:xfrm>
        </p:spPr>
        <p:txBody>
          <a:bodyPr/>
          <a:lstStyle>
            <a:lvl1pPr algn="ctr">
              <a:defRPr sz="3150" spc="113" baseline="0">
                <a:solidFill>
                  <a:schemeClr val="tx2">
                    <a:lumMod val="50000"/>
                  </a:schemeClr>
                </a:solidFill>
              </a:defRPr>
            </a:lvl1pPr>
          </a:lstStyle>
          <a:p>
            <a:r>
              <a:rPr lang="en-US" dirty="0"/>
              <a:t>Click to edit Master title style</a:t>
            </a:r>
          </a:p>
        </p:txBody>
      </p:sp>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1" name="Content Placeholder 5"/>
          <p:cNvSpPr>
            <a:spLocks noGrp="1"/>
          </p:cNvSpPr>
          <p:nvPr>
            <p:ph sz="quarter" idx="10"/>
          </p:nvPr>
        </p:nvSpPr>
        <p:spPr>
          <a:xfrm>
            <a:off x="4872300" y="941295"/>
            <a:ext cx="3741279" cy="5109882"/>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DF92FF02-B7D9-1C40-A878-FB89C08C980E}"/>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
        <p:nvSpPr>
          <p:cNvPr id="14" name="Rectangle 13">
            <a:extLst>
              <a:ext uri="{FF2B5EF4-FFF2-40B4-BE49-F238E27FC236}">
                <a16:creationId xmlns:a16="http://schemas.microsoft.com/office/drawing/2014/main" id="{FED369AE-1924-214B-93F2-AFC8ED23FEEA}"/>
              </a:ext>
            </a:extLst>
          </p:cNvPr>
          <p:cNvSpPr/>
          <p:nvPr userDrawn="1"/>
        </p:nvSpPr>
        <p:spPr>
          <a:xfrm>
            <a:off x="0" y="-1826"/>
            <a:ext cx="460154"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7" name="Rectangle 16">
            <a:extLst>
              <a:ext uri="{FF2B5EF4-FFF2-40B4-BE49-F238E27FC236}">
                <a16:creationId xmlns:a16="http://schemas.microsoft.com/office/drawing/2014/main" id="{D668D195-B468-3D41-A774-55D1B68D089A}"/>
              </a:ext>
            </a:extLst>
          </p:cNvPr>
          <p:cNvSpPr/>
          <p:nvPr userDrawn="1"/>
        </p:nvSpPr>
        <p:spPr>
          <a:xfrm>
            <a:off x="0" y="452439"/>
            <a:ext cx="460155" cy="594162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Tree>
    <p:extLst>
      <p:ext uri="{BB962C8B-B14F-4D97-AF65-F5344CB8AC3E}">
        <p14:creationId xmlns:p14="http://schemas.microsoft.com/office/powerpoint/2010/main" val="2414417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2" name="Slide Number Placeholder 5">
            <a:extLst>
              <a:ext uri="{FF2B5EF4-FFF2-40B4-BE49-F238E27FC236}">
                <a16:creationId xmlns:a16="http://schemas.microsoft.com/office/drawing/2014/main" id="{F1A6D450-A513-764A-8892-E14792200A09}"/>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
        <p:nvSpPr>
          <p:cNvPr id="8" name="Rectangle 7">
            <a:extLst>
              <a:ext uri="{FF2B5EF4-FFF2-40B4-BE49-F238E27FC236}">
                <a16:creationId xmlns:a16="http://schemas.microsoft.com/office/drawing/2014/main" id="{3E254039-A132-2542-BAD0-B2B3AA0F521C}"/>
              </a:ext>
            </a:extLst>
          </p:cNvPr>
          <p:cNvSpPr/>
          <p:nvPr userDrawn="1"/>
        </p:nvSpPr>
        <p:spPr>
          <a:xfrm>
            <a:off x="0" y="-1826"/>
            <a:ext cx="460154"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1" name="Rectangle 10">
            <a:extLst>
              <a:ext uri="{FF2B5EF4-FFF2-40B4-BE49-F238E27FC236}">
                <a16:creationId xmlns:a16="http://schemas.microsoft.com/office/drawing/2014/main" id="{A71E52FA-8096-9747-AB6A-7238EB2956BE}"/>
              </a:ext>
            </a:extLst>
          </p:cNvPr>
          <p:cNvSpPr/>
          <p:nvPr userDrawn="1"/>
        </p:nvSpPr>
        <p:spPr>
          <a:xfrm>
            <a:off x="0" y="452439"/>
            <a:ext cx="460155" cy="594162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Tree>
    <p:extLst>
      <p:ext uri="{BB962C8B-B14F-4D97-AF65-F5344CB8AC3E}">
        <p14:creationId xmlns:p14="http://schemas.microsoft.com/office/powerpoint/2010/main" val="1075489170"/>
      </p:ext>
    </p:extLst>
  </p:cSld>
  <p:clrMapOvr>
    <a:masterClrMapping/>
  </p:clrMapOvr>
  <p:extLst>
    <p:ext uri="{DCECCB84-F9BA-43D5-87BE-67443E8EF086}">
      <p15:sldGuideLst xmlns:p15="http://schemas.microsoft.com/office/powerpoint/2012/main">
        <p15:guide id="1" orient="horz" pos="40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Rectangle 6"/>
          <p:cNvSpPr/>
          <p:nvPr userDrawn="1"/>
        </p:nvSpPr>
        <p:spPr>
          <a:xfrm>
            <a:off x="-6349" y="0"/>
            <a:ext cx="4593290" cy="685800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3" name="Title 12"/>
          <p:cNvSpPr>
            <a:spLocks noGrp="1"/>
          </p:cNvSpPr>
          <p:nvPr>
            <p:ph type="title"/>
          </p:nvPr>
        </p:nvSpPr>
        <p:spPr>
          <a:xfrm>
            <a:off x="612588" y="1852706"/>
            <a:ext cx="3137647" cy="3346824"/>
          </a:xfrm>
        </p:spPr>
        <p:txBody>
          <a:bodyPr/>
          <a:lstStyle>
            <a:lvl1pPr algn="ctr">
              <a:defRPr sz="3150" spc="113" baseline="0">
                <a:solidFill>
                  <a:schemeClr val="bg1"/>
                </a:solidFill>
              </a:defRPr>
            </a:lvl1pPr>
          </a:lstStyle>
          <a:p>
            <a:r>
              <a:rPr lang="en-US" dirty="0"/>
              <a:t>Click to edit Master title style</a:t>
            </a:r>
          </a:p>
        </p:txBody>
      </p:sp>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1" name="Content Placeholder 5"/>
          <p:cNvSpPr>
            <a:spLocks noGrp="1"/>
          </p:cNvSpPr>
          <p:nvPr>
            <p:ph sz="quarter" idx="10"/>
          </p:nvPr>
        </p:nvSpPr>
        <p:spPr>
          <a:xfrm>
            <a:off x="4872300" y="941295"/>
            <a:ext cx="3741279" cy="5109882"/>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8689526" y="-1"/>
            <a:ext cx="463551" cy="461963"/>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9" name="Slide Number Placeholder 5">
            <a:extLst>
              <a:ext uri="{FF2B5EF4-FFF2-40B4-BE49-F238E27FC236}">
                <a16:creationId xmlns:a16="http://schemas.microsoft.com/office/drawing/2014/main" id="{AD9D96D1-9098-0F4C-B514-E1EFE5E5742F}"/>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1979734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90513" indent="-255588">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F6FDF8F-9294-DD42-9E9C-4ADDEF186FBC}" type="datetime1">
              <a:rPr lang="en-US" smtClean="0">
                <a:solidFill>
                  <a:srgbClr val="1F497D"/>
                </a:solidFill>
              </a:rPr>
              <a:pPr/>
              <a:t>4/12/2022</a:t>
            </a:fld>
            <a:endParaRPr lang="en-US" dirty="0">
              <a:solidFill>
                <a:srgbClr val="1F497D"/>
              </a:solidFill>
            </a:endParaRPr>
          </a:p>
        </p:txBody>
      </p:sp>
      <p:sp>
        <p:nvSpPr>
          <p:cNvPr id="7" name="Title 6"/>
          <p:cNvSpPr>
            <a:spLocks noGrp="1"/>
          </p:cNvSpPr>
          <p:nvPr>
            <p:ph type="title"/>
          </p:nvPr>
        </p:nvSpPr>
        <p:spPr>
          <a:xfrm>
            <a:off x="461042" y="448733"/>
            <a:ext cx="8221916" cy="1280175"/>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D9C8D869-B4AD-D647-80E5-C7BF6FC5A9CA}"/>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1008908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011742"/>
            <a:ext cx="4038600" cy="4114738"/>
          </a:xfrm>
        </p:spPr>
        <p:txBody>
          <a:bodyPr/>
          <a:lstStyle>
            <a:lvl1pPr>
              <a:defRPr sz="2100">
                <a:latin typeface="Arial"/>
                <a:cs typeface="Arial"/>
              </a:defRPr>
            </a:lvl1pPr>
            <a:lvl2pPr>
              <a:defRPr sz="1800">
                <a:latin typeface="Arial"/>
                <a:cs typeface="Arial"/>
              </a:defRPr>
            </a:lvl2pPr>
            <a:lvl3pPr>
              <a:defRPr sz="1500">
                <a:latin typeface="Arial"/>
                <a:cs typeface="Arial"/>
              </a:defRPr>
            </a:lvl3pPr>
            <a:lvl4pPr>
              <a:defRPr sz="1350">
                <a:latin typeface="Arial"/>
                <a:cs typeface="Arial"/>
              </a:defRPr>
            </a:lvl4pPr>
            <a:lvl5pPr>
              <a:defRPr sz="1350">
                <a:latin typeface="Arial"/>
                <a:cs typeface="Aria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11742"/>
            <a:ext cx="4038600" cy="4114738"/>
          </a:xfrm>
        </p:spPr>
        <p:txBody>
          <a:bodyPr/>
          <a:lstStyle>
            <a:lvl1pPr>
              <a:defRPr sz="2100">
                <a:latin typeface="Arial"/>
                <a:cs typeface="Arial"/>
              </a:defRPr>
            </a:lvl1pPr>
            <a:lvl2pPr>
              <a:defRPr sz="1800">
                <a:latin typeface="Arial"/>
                <a:cs typeface="Arial"/>
              </a:defRPr>
            </a:lvl2pPr>
            <a:lvl3pPr>
              <a:defRPr sz="1500">
                <a:latin typeface="Arial"/>
                <a:cs typeface="Arial"/>
              </a:defRPr>
            </a:lvl3pPr>
            <a:lvl4pPr>
              <a:defRPr sz="1350">
                <a:latin typeface="Arial"/>
                <a:cs typeface="Arial"/>
              </a:defRPr>
            </a:lvl4pPr>
            <a:lvl5pPr>
              <a:defRPr sz="1350">
                <a:latin typeface="Arial"/>
                <a:cs typeface="Aria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8FE88C8-0BCD-7E49-86FA-D417136169FF}" type="datetime1">
              <a:rPr lang="en-US" smtClean="0">
                <a:solidFill>
                  <a:srgbClr val="1F497D"/>
                </a:solidFill>
              </a:rPr>
              <a:pPr/>
              <a:t>4/12/2022</a:t>
            </a:fld>
            <a:endParaRPr lang="en-US" dirty="0">
              <a:solidFill>
                <a:srgbClr val="1F497D"/>
              </a:solidFill>
            </a:endParaRPr>
          </a:p>
        </p:txBody>
      </p:sp>
      <p:sp>
        <p:nvSpPr>
          <p:cNvPr id="8" name="Title 7"/>
          <p:cNvSpPr>
            <a:spLocks noGrp="1"/>
          </p:cNvSpPr>
          <p:nvPr>
            <p:ph type="title"/>
          </p:nvPr>
        </p:nvSpPr>
        <p:spPr>
          <a:xfrm>
            <a:off x="461042" y="440268"/>
            <a:ext cx="8221916" cy="1288640"/>
          </a:xfrm>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4CF9D544-D19D-5242-A5C4-C0D77D5BE078}"/>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666505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70E1AD-011D-BD47-910F-1B1BC4FFCB17}" type="datetime1">
              <a:rPr lang="en-US" smtClean="0">
                <a:solidFill>
                  <a:srgbClr val="1F497D"/>
                </a:solidFill>
              </a:rPr>
              <a:pPr/>
              <a:t>4/12/2022</a:t>
            </a:fld>
            <a:endParaRPr lang="en-US" dirty="0">
              <a:solidFill>
                <a:srgbClr val="1F497D"/>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73137DE-5778-4973-8EC8-21DEEF19827C}" type="slidenum">
              <a:rPr lang="en-US" smtClean="0"/>
              <a:pPr/>
              <a:t>‹#›</a:t>
            </a:fld>
            <a:endParaRPr lang="en-US" dirty="0"/>
          </a:p>
        </p:txBody>
      </p:sp>
      <p:sp>
        <p:nvSpPr>
          <p:cNvPr id="7" name="Title 9"/>
          <p:cNvSpPr>
            <a:spLocks noGrp="1"/>
          </p:cNvSpPr>
          <p:nvPr>
            <p:ph type="title"/>
          </p:nvPr>
        </p:nvSpPr>
        <p:spPr>
          <a:xfrm>
            <a:off x="686003" y="550532"/>
            <a:ext cx="7722166" cy="1054394"/>
          </a:xfrm>
        </p:spPr>
        <p:txBody>
          <a:bodyPr/>
          <a:lstStyle/>
          <a:p>
            <a:r>
              <a:rPr lang="en-US" dirty="0"/>
              <a:t>Click to edit Master title style</a:t>
            </a:r>
          </a:p>
        </p:txBody>
      </p:sp>
    </p:spTree>
    <p:extLst>
      <p:ext uri="{BB962C8B-B14F-4D97-AF65-F5344CB8AC3E}">
        <p14:creationId xmlns:p14="http://schemas.microsoft.com/office/powerpoint/2010/main" val="1438786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1826"/>
            <a:ext cx="460154"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3" name="Text Placeholder 2"/>
          <p:cNvSpPr>
            <a:spLocks noGrp="1"/>
          </p:cNvSpPr>
          <p:nvPr>
            <p:ph type="body" idx="1"/>
          </p:nvPr>
        </p:nvSpPr>
        <p:spPr>
          <a:xfrm>
            <a:off x="454246" y="1928305"/>
            <a:ext cx="8222762" cy="41981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825">
                <a:solidFill>
                  <a:schemeClr val="tx2"/>
                </a:solidFill>
                <a:latin typeface="Arial"/>
                <a:cs typeface="Arial"/>
              </a:defRPr>
            </a:lvl1pPr>
          </a:lstStyle>
          <a:p>
            <a:fld id="{4E05282C-4F37-834B-AEC1-CD0B849C1834}" type="datetime1">
              <a:rPr lang="en-US" smtClean="0">
                <a:solidFill>
                  <a:srgbClr val="1F497D"/>
                </a:solidFill>
              </a:rPr>
              <a:pPr/>
              <a:t>4/12/2022</a:t>
            </a:fld>
            <a:endParaRPr lang="en-US" dirty="0">
              <a:solidFill>
                <a:srgbClr val="1F497D"/>
              </a:solidFill>
            </a:endParaRPr>
          </a:p>
        </p:txBody>
      </p:sp>
      <p:sp>
        <p:nvSpPr>
          <p:cNvPr id="11" name="Rectangle 10"/>
          <p:cNvSpPr/>
          <p:nvPr userDrawn="1"/>
        </p:nvSpPr>
        <p:spPr>
          <a:xfrm>
            <a:off x="0" y="452439"/>
            <a:ext cx="460155" cy="128016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7" name="Picture 6" descr="NTDC-Horizontal-Gradient-Light.png"/>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460154" y="452438"/>
            <a:ext cx="8229600" cy="1280160"/>
          </a:xfrm>
          <a:prstGeom prst="rect">
            <a:avLst/>
          </a:prstGeom>
        </p:spPr>
      </p:pic>
      <p:sp>
        <p:nvSpPr>
          <p:cNvPr id="2" name="Title Placeholder 1"/>
          <p:cNvSpPr>
            <a:spLocks noGrp="1"/>
          </p:cNvSpPr>
          <p:nvPr>
            <p:ph type="title"/>
          </p:nvPr>
        </p:nvSpPr>
        <p:spPr>
          <a:xfrm>
            <a:off x="461042" y="453358"/>
            <a:ext cx="8221916" cy="1275550"/>
          </a:xfrm>
          <a:prstGeom prst="rect">
            <a:avLst/>
          </a:prstGeom>
        </p:spPr>
        <p:txBody>
          <a:bodyPr vert="horz" lIns="91440" tIns="45720" rIns="91440" bIns="45720" rtlCol="0" anchor="ctr">
            <a:noAutofit/>
          </a:bodyPr>
          <a:lstStyle/>
          <a:p>
            <a:r>
              <a:rPr lang="en-US" dirty="0"/>
              <a:t>Click to edit Master title style</a:t>
            </a:r>
          </a:p>
        </p:txBody>
      </p:sp>
      <p:sp>
        <p:nvSpPr>
          <p:cNvPr id="15" name="Rectangle 14"/>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6" name="Slide Number Placeholder 5"/>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pic>
        <p:nvPicPr>
          <p:cNvPr id="17" name="Picture 16" descr="NTDC-Logo-Mark.png"/>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Tree>
    <p:extLst>
      <p:ext uri="{BB962C8B-B14F-4D97-AF65-F5344CB8AC3E}">
        <p14:creationId xmlns:p14="http://schemas.microsoft.com/office/powerpoint/2010/main" val="816432740"/>
      </p:ext>
    </p:extLst>
  </p:cSld>
  <p:clrMap bg1="lt1" tx1="dk1" bg2="lt2" tx2="dk2" accent1="accent1" accent2="accent2" accent3="accent3" accent4="accent4" accent5="accent5" accent6="accent6" hlink="hlink" folHlink="folHlink"/>
  <p:sldLayoutIdLst>
    <p:sldLayoutId id="2147483661" r:id="rId1"/>
    <p:sldLayoutId id="2147483680" r:id="rId2"/>
    <p:sldLayoutId id="2147483677" r:id="rId3"/>
    <p:sldLayoutId id="2147483673" r:id="rId4"/>
    <p:sldLayoutId id="2147483678" r:id="rId5"/>
    <p:sldLayoutId id="2147483674" r:id="rId6"/>
    <p:sldLayoutId id="2147483662" r:id="rId7"/>
    <p:sldLayoutId id="2147483664" r:id="rId8"/>
    <p:sldLayoutId id="2147483666" r:id="rId9"/>
    <p:sldLayoutId id="2147483675" r:id="rId10"/>
    <p:sldLayoutId id="2147483667" r:id="rId11"/>
    <p:sldLayoutId id="2147483676" r:id="rId12"/>
    <p:sldLayoutId id="2147483668" r:id="rId13"/>
  </p:sldLayoutIdLst>
  <p:hf hdr="0" ftr="0" dt="0"/>
  <p:txStyles>
    <p:titleStyle>
      <a:lvl1pPr algn="ctr" defTabSz="685766" rtl="0" eaLnBrk="1" latinLnBrk="0" hangingPunct="1">
        <a:spcBef>
          <a:spcPct val="0"/>
        </a:spcBef>
        <a:buNone/>
        <a:defRPr sz="2000" kern="1200" cap="all" spc="150" baseline="0">
          <a:ln>
            <a:noFill/>
          </a:ln>
          <a:solidFill>
            <a:schemeClr val="tx2">
              <a:lumMod val="50000"/>
            </a:schemeClr>
          </a:solidFill>
          <a:effectLst/>
          <a:latin typeface="Arial Rounded MT Bold"/>
          <a:ea typeface="+mj-ea"/>
          <a:cs typeface="Arial Rounded MT Bold"/>
        </a:defRPr>
      </a:lvl1pPr>
    </p:titleStyle>
    <p:bodyStyle>
      <a:lvl1pPr marL="205730" indent="-171442" algn="l" defTabSz="685766" rtl="0" eaLnBrk="1" latinLnBrk="0" hangingPunct="1">
        <a:spcBef>
          <a:spcPct val="20000"/>
        </a:spcBef>
        <a:buClr>
          <a:schemeClr val="accent1"/>
        </a:buClr>
        <a:buFont typeface="Wingdings 2" pitchFamily="18" charset="2"/>
        <a:buChar char=""/>
        <a:defRPr sz="15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35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2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0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975"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D27F35-0D63-F143-84B2-CE58B67FB541}"/>
              </a:ext>
            </a:extLst>
          </p:cNvPr>
          <p:cNvSpPr>
            <a:spLocks noGrp="1"/>
          </p:cNvSpPr>
          <p:nvPr>
            <p:ph type="title"/>
          </p:nvPr>
        </p:nvSpPr>
        <p:spPr>
          <a:xfrm>
            <a:off x="1299916" y="2878052"/>
            <a:ext cx="7444635" cy="1223301"/>
          </a:xfrm>
        </p:spPr>
        <p:txBody>
          <a:bodyPr anchor="b"/>
          <a:lstStyle/>
          <a:p>
            <a:r>
              <a:rPr lang="en-US" sz="3200" dirty="0">
                <a:latin typeface="Arial Rounded MT Bold" panose="020F0704030504030204" pitchFamily="34" charset="77"/>
              </a:rPr>
              <a:t>TRAUMA-INFORMED PARENTING</a:t>
            </a:r>
            <a:endParaRPr lang="en-US" dirty="0"/>
          </a:p>
        </p:txBody>
      </p:sp>
      <p:sp>
        <p:nvSpPr>
          <p:cNvPr id="2" name="Subtitle 1">
            <a:extLst>
              <a:ext uri="{FF2B5EF4-FFF2-40B4-BE49-F238E27FC236}">
                <a16:creationId xmlns:a16="http://schemas.microsoft.com/office/drawing/2014/main" id="{F1404ADE-E82C-3047-BF88-2F63F07ACF9F}"/>
              </a:ext>
            </a:extLst>
          </p:cNvPr>
          <p:cNvSpPr>
            <a:spLocks noGrp="1"/>
          </p:cNvSpPr>
          <p:nvPr>
            <p:ph type="subTitle" idx="1"/>
          </p:nvPr>
        </p:nvSpPr>
        <p:spPr>
          <a:xfrm>
            <a:off x="1421411" y="4214269"/>
            <a:ext cx="4143828" cy="598460"/>
          </a:xfrm>
        </p:spPr>
        <p:txBody>
          <a:bodyPr/>
          <a:lstStyle/>
          <a:p>
            <a:r>
              <a:rPr lang="en-US" dirty="0">
                <a:solidFill>
                  <a:schemeClr val="bg1"/>
                </a:solidFill>
              </a:rPr>
              <a:t>FACILITATOR CLASSROOM GUIDE</a:t>
            </a:r>
          </a:p>
          <a:p>
            <a:r>
              <a:rPr lang="en-US" dirty="0">
                <a:solidFill>
                  <a:schemeClr val="bg1"/>
                </a:solidFill>
              </a:rPr>
              <a:t>Modified January 2022</a:t>
            </a:r>
          </a:p>
        </p:txBody>
      </p:sp>
      <p:sp>
        <p:nvSpPr>
          <p:cNvPr id="4" name="Slide Number Placeholder 3">
            <a:extLst>
              <a:ext uri="{FF2B5EF4-FFF2-40B4-BE49-F238E27FC236}">
                <a16:creationId xmlns:a16="http://schemas.microsoft.com/office/drawing/2014/main" id="{39D6589E-F2E3-9A4C-9CB7-8EF53D6144C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solidFill>
                  <a:schemeClr val="tx1"/>
                </a:solidFill>
              </a:rPr>
              <a:pPr/>
              <a:t>1</a:t>
            </a:fld>
            <a:endParaRPr lang="en-US" dirty="0">
              <a:solidFill>
                <a:schemeClr val="tx1"/>
              </a:solidFill>
            </a:endParaRPr>
          </a:p>
        </p:txBody>
      </p:sp>
    </p:spTree>
    <p:extLst>
      <p:ext uri="{BB962C8B-B14F-4D97-AF65-F5344CB8AC3E}">
        <p14:creationId xmlns:p14="http://schemas.microsoft.com/office/powerpoint/2010/main" val="3028136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342FE-D856-0C4C-B37F-80BFCCD5AC44}"/>
              </a:ext>
            </a:extLst>
          </p:cNvPr>
          <p:cNvSpPr>
            <a:spLocks noGrp="1"/>
          </p:cNvSpPr>
          <p:nvPr>
            <p:ph type="title"/>
          </p:nvPr>
        </p:nvSpPr>
        <p:spPr/>
        <p:txBody>
          <a:bodyPr/>
          <a:lstStyle/>
          <a:p>
            <a:r>
              <a:rPr lang="en-US" dirty="0"/>
              <a:t>Characteristics of successful foster and adoptive parents</a:t>
            </a:r>
          </a:p>
        </p:txBody>
      </p:sp>
      <p:pic>
        <p:nvPicPr>
          <p:cNvPr id="13" name="Picture 12" descr="Cartoon of a mason building a wall. The bricks have the following text representing characteristics of successful foster and adoptive parents - &#10;Having a sense of humor.&#10;Empathy and compassion.&#10;Self-Awareness/Self-Reflection.&#10;Resilient and Patient.&#10;Trustworthiness.&#10;Emotionally Supportive Nurturing.&#10;Attunement.&#10;Tolerance for Rejection.&#10;Committed.&#10;Appreciation for Diversity Other World Views.&#10;Realistic.&#10;Relationally Oriented.&#10;Adaptability/Flexibility.&#10;Belief in Self-Efficacy.">
            <a:extLst>
              <a:ext uri="{FF2B5EF4-FFF2-40B4-BE49-F238E27FC236}">
                <a16:creationId xmlns:a16="http://schemas.microsoft.com/office/drawing/2014/main" id="{0A2D2DE6-CBAC-824C-8A3D-A06CAABCC5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3336" y="2257034"/>
            <a:ext cx="6667500" cy="3524250"/>
          </a:xfrm>
          <a:prstGeom prst="rect">
            <a:avLst/>
          </a:prstGeom>
        </p:spPr>
      </p:pic>
      <p:sp>
        <p:nvSpPr>
          <p:cNvPr id="14" name="Rectangle 13">
            <a:extLst>
              <a:ext uri="{FF2B5EF4-FFF2-40B4-BE49-F238E27FC236}">
                <a16:creationId xmlns:a16="http://schemas.microsoft.com/office/drawing/2014/main" id="{5A127787-0349-E74D-BE49-9EBA2F3A8287}"/>
              </a:ext>
              <a:ext uri="{C183D7F6-B498-43B3-948B-1728B52AA6E4}">
                <adec:decorative xmlns:adec="http://schemas.microsoft.com/office/drawing/2017/decorative" val="1"/>
              </a:ext>
            </a:extLst>
          </p:cNvPr>
          <p:cNvSpPr/>
          <p:nvPr/>
        </p:nvSpPr>
        <p:spPr>
          <a:xfrm>
            <a:off x="2206432" y="2909142"/>
            <a:ext cx="1646603" cy="355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Slide Number Placeholder 1">
            <a:extLst>
              <a:ext uri="{FF2B5EF4-FFF2-40B4-BE49-F238E27FC236}">
                <a16:creationId xmlns:a16="http://schemas.microsoft.com/office/drawing/2014/main" id="{5B45886A-66A4-DA43-9D6F-8E8AD595D018}"/>
              </a:ext>
            </a:extLst>
          </p:cNvPr>
          <p:cNvSpPr txBox="1">
            <a:spLocks/>
          </p:cNvSpPr>
          <p:nvPr/>
        </p:nvSpPr>
        <p:spPr>
          <a:xfrm>
            <a:off x="8744552" y="6472555"/>
            <a:ext cx="321810" cy="24565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3137DE-5778-4973-8EC8-21DEEF19827C}" type="slidenum">
              <a:rPr lang="en-US" sz="830" smtClean="0">
                <a:solidFill>
                  <a:schemeClr val="bg1"/>
                </a:solidFill>
              </a:rPr>
              <a:pPr/>
              <a:t>10</a:t>
            </a:fld>
            <a:endParaRPr lang="en-US" sz="830" dirty="0">
              <a:solidFill>
                <a:schemeClr val="bg1"/>
              </a:solidFill>
            </a:endParaRPr>
          </a:p>
        </p:txBody>
      </p:sp>
    </p:spTree>
    <p:extLst>
      <p:ext uri="{BB962C8B-B14F-4D97-AF65-F5344CB8AC3E}">
        <p14:creationId xmlns:p14="http://schemas.microsoft.com/office/powerpoint/2010/main" val="3487353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ADFDE6-D4D9-438F-BC2B-8667FB297CF2}"/>
              </a:ext>
            </a:extLst>
          </p:cNvPr>
          <p:cNvSpPr>
            <a:spLocks noGrp="1"/>
          </p:cNvSpPr>
          <p:nvPr>
            <p:ph type="title"/>
          </p:nvPr>
        </p:nvSpPr>
        <p:spPr>
          <a:xfrm>
            <a:off x="447474" y="457201"/>
            <a:ext cx="6049580" cy="1274322"/>
          </a:xfrm>
        </p:spPr>
        <p:txBody>
          <a:bodyPr/>
          <a:lstStyle/>
          <a:p>
            <a:r>
              <a:rPr lang="en-US" dirty="0"/>
              <a:t>Characteristics for Trauma- Informed Parenting, 1 of 2 </a:t>
            </a:r>
          </a:p>
        </p:txBody>
      </p:sp>
      <p:pic>
        <p:nvPicPr>
          <p:cNvPr id="4" name="Picture 3">
            <a:extLst>
              <a:ext uri="{FF2B5EF4-FFF2-40B4-BE49-F238E27FC236}">
                <a16:creationId xmlns:a16="http://schemas.microsoft.com/office/drawing/2014/main" id="{1797E7BB-9389-43A5-92D3-71FF0C8B957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0505" y="489904"/>
            <a:ext cx="1646021" cy="1241619"/>
          </a:xfrm>
          <a:prstGeom prst="rect">
            <a:avLst/>
          </a:prstGeom>
        </p:spPr>
      </p:pic>
      <p:sp>
        <p:nvSpPr>
          <p:cNvPr id="5" name="TextBox 4">
            <a:extLst>
              <a:ext uri="{FF2B5EF4-FFF2-40B4-BE49-F238E27FC236}">
                <a16:creationId xmlns:a16="http://schemas.microsoft.com/office/drawing/2014/main" id="{3640CE62-66D0-444B-A283-97F5DB45C9D5}"/>
              </a:ext>
            </a:extLst>
          </p:cNvPr>
          <p:cNvSpPr txBox="1"/>
          <p:nvPr/>
        </p:nvSpPr>
        <p:spPr>
          <a:xfrm>
            <a:off x="327256" y="1966891"/>
            <a:ext cx="8417295" cy="5658344"/>
          </a:xfrm>
          <a:prstGeom prst="rect">
            <a:avLst/>
          </a:prstGeom>
          <a:noFill/>
        </p:spPr>
        <p:txBody>
          <a:bodyPr wrap="square" rtlCol="0">
            <a:spAutoFit/>
          </a:bodyPr>
          <a:lstStyle/>
          <a:p>
            <a:r>
              <a:rPr lang="en-US" sz="1600" b="1" u="sng" dirty="0">
                <a:cs typeface="Arial" panose="020B0604020202020204" pitchFamily="34" charset="0"/>
              </a:rPr>
              <a:t>Self-awareness/Self-reflection:</a:t>
            </a:r>
          </a:p>
          <a:p>
            <a:pPr marL="342900" marR="0" lvl="0" indent="-342900">
              <a:lnSpc>
                <a:spcPct val="107000"/>
              </a:lnSpc>
              <a:spcBef>
                <a:spcPts val="0"/>
              </a:spcBef>
              <a:spcAft>
                <a:spcPts val="0"/>
              </a:spcAft>
              <a:buFont typeface="Symbol" panose="05050102010706020507" pitchFamily="18" charset="2"/>
              <a:buChar char=""/>
            </a:pPr>
            <a:r>
              <a:rPr lang="en-US" sz="1600" dirty="0">
                <a:effectLst/>
                <a:ea typeface="Calibri" panose="020F0502020204030204" pitchFamily="34" charset="0"/>
                <a:cs typeface="Times New Roman" panose="02020603050405020304" pitchFamily="18" charset="0"/>
              </a:rPr>
              <a:t>Parents can identify why they have responded to a child in a certain way.</a:t>
            </a:r>
            <a:r>
              <a:rPr lang="en-US" sz="1600" dirty="0">
                <a:solidFill>
                  <a:srgbClr val="000000"/>
                </a:solidFill>
                <a:effectLst/>
                <a:ea typeface="Times New Roman" panose="02020603050405020304" pitchFamily="18" charset="0"/>
                <a:cs typeface="Times New Roman" panose="02020603050405020304" pitchFamily="18" charset="0"/>
              </a:rPr>
              <a:t>  </a:t>
            </a:r>
            <a:endParaRPr lang="en-US" sz="16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dirty="0">
                <a:solidFill>
                  <a:srgbClr val="000000"/>
                </a:solidFill>
                <a:effectLst/>
                <a:ea typeface="Calibri" panose="020F0502020204030204" pitchFamily="34" charset="0"/>
                <a:cs typeface="Times New Roman" panose="02020603050405020304" pitchFamily="18" charset="0"/>
              </a:rPr>
              <a:t>Parents can identify what was good, bad, and different about the way they were raised, while adjusting their own parenting to meet a child’s needs. </a:t>
            </a:r>
            <a:endParaRPr lang="en-US" sz="16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600" dirty="0">
                <a:solidFill>
                  <a:srgbClr val="000000"/>
                </a:solidFill>
                <a:effectLst/>
                <a:ea typeface="Times New Roman" panose="02020603050405020304" pitchFamily="18" charset="0"/>
                <a:cs typeface="Times New Roman" panose="02020603050405020304" pitchFamily="18" charset="0"/>
              </a:rPr>
              <a:t>Parents can identify and forgive themselves for having negative feelings towards a child, moving from disappointment to acceptance. </a:t>
            </a:r>
            <a:endParaRPr lang="en-US" sz="1600" dirty="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600" dirty="0">
                <a:solidFill>
                  <a:srgbClr val="000000"/>
                </a:solidFill>
                <a:effectLst/>
                <a:ea typeface="Times New Roman" panose="02020603050405020304" pitchFamily="18" charset="0"/>
              </a:rPr>
              <a:t>Parents are aware of their own history of experiencing loss and being hurt and can identify how this history can negatively impact their parenting if they are not careful.</a:t>
            </a:r>
            <a:endParaRPr lang="en-US" sz="1600" dirty="0">
              <a:solidFill>
                <a:srgbClr val="000000"/>
              </a:solidFill>
              <a:cs typeface="Arial" panose="020B0604020202020204" pitchFamily="34" charset="0"/>
            </a:endParaRPr>
          </a:p>
          <a:p>
            <a:pPr marR="0" lvl="0">
              <a:lnSpc>
                <a:spcPct val="107000"/>
              </a:lnSpc>
              <a:spcBef>
                <a:spcPts val="0"/>
              </a:spcBef>
              <a:spcAft>
                <a:spcPts val="800"/>
              </a:spcAft>
            </a:pPr>
            <a:r>
              <a:rPr lang="en-US" sz="1600" b="1" u="sng" dirty="0">
                <a:ea typeface="Calibri" panose="020F0502020204030204" pitchFamily="34" charset="0"/>
              </a:rPr>
              <a:t>Trustworthiness:</a:t>
            </a:r>
          </a:p>
          <a:p>
            <a:pPr marL="342900" marR="0" lvl="0" indent="-342900">
              <a:lnSpc>
                <a:spcPct val="107000"/>
              </a:lnSpc>
              <a:spcBef>
                <a:spcPts val="0"/>
              </a:spcBef>
              <a:spcAft>
                <a:spcPts val="0"/>
              </a:spcAft>
              <a:buFont typeface="Symbol" panose="05050102010706020507" pitchFamily="18" charset="2"/>
              <a:buChar char=""/>
            </a:pPr>
            <a:r>
              <a:rPr lang="en-US" sz="1600" dirty="0">
                <a:effectLst/>
                <a:ea typeface="Calibri" panose="020F0502020204030204" pitchFamily="34" charset="0"/>
                <a:cs typeface="Times New Roman" panose="02020603050405020304" pitchFamily="18" charset="0"/>
              </a:rPr>
              <a:t>Parents know that creating an environment of trust is the role of the parent. </a:t>
            </a:r>
          </a:p>
          <a:p>
            <a:pPr marL="342900" marR="0" lvl="0" indent="-342900">
              <a:lnSpc>
                <a:spcPct val="107000"/>
              </a:lnSpc>
              <a:spcBef>
                <a:spcPts val="0"/>
              </a:spcBef>
              <a:spcAft>
                <a:spcPts val="0"/>
              </a:spcAft>
              <a:buFont typeface="Symbol" panose="05050102010706020507" pitchFamily="18" charset="2"/>
              <a:buChar char=""/>
            </a:pPr>
            <a:r>
              <a:rPr lang="en-US" sz="1600" dirty="0">
                <a:effectLst/>
                <a:ea typeface="Calibri" panose="020F0502020204030204" pitchFamily="34" charset="0"/>
                <a:cs typeface="Times New Roman" panose="02020603050405020304" pitchFamily="18" charset="0"/>
              </a:rPr>
              <a:t>Parents know that trust is based on understanding the importance of honesty, consistency, routines, and rituals, and they can implement these qualities/strategies in the home.</a:t>
            </a:r>
          </a:p>
          <a:p>
            <a:pPr marL="342900" marR="0" lvl="0" indent="-342900">
              <a:lnSpc>
                <a:spcPct val="107000"/>
              </a:lnSpc>
              <a:spcBef>
                <a:spcPts val="0"/>
              </a:spcBef>
              <a:spcAft>
                <a:spcPts val="800"/>
              </a:spcAft>
              <a:buFont typeface="Symbol" panose="05050102010706020507" pitchFamily="18" charset="2"/>
              <a:buChar char=""/>
            </a:pPr>
            <a:r>
              <a:rPr lang="en-US" sz="1600" dirty="0">
                <a:effectLst/>
                <a:ea typeface="Calibri" panose="020F0502020204030204" pitchFamily="34" charset="0"/>
                <a:cs typeface="Times New Roman" panose="02020603050405020304" pitchFamily="18" charset="0"/>
              </a:rPr>
              <a:t>Parents are careful in what is promised to a child so that the parents can keep their word and meet the expectations they have set. </a:t>
            </a:r>
          </a:p>
          <a:p>
            <a:pPr marR="0" lvl="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endParaRPr lang="en-US" sz="1700" b="1" u="sng" dirty="0">
              <a:ea typeface="Calibri" panose="020F0502020204030204" pitchFamily="34" charset="0"/>
            </a:endParaRPr>
          </a:p>
          <a:p>
            <a:pPr marR="0" lvl="0">
              <a:lnSpc>
                <a:spcPct val="107000"/>
              </a:lnSpc>
              <a:spcBef>
                <a:spcPts val="0"/>
              </a:spcBef>
              <a:spcAft>
                <a:spcPts val="800"/>
              </a:spcAft>
            </a:pPr>
            <a:r>
              <a:rPr lang="en-US" dirty="0">
                <a:effectLst/>
                <a:ea typeface="Calibri" panose="020F0502020204030204" pitchFamily="34" charset="0"/>
              </a:rPr>
              <a:t> </a:t>
            </a:r>
            <a:r>
              <a:rPr lang="en-US" dirty="0">
                <a:cs typeface="Arial" panose="020B0604020202020204" pitchFamily="34" charset="0"/>
              </a:rPr>
              <a:t> </a:t>
            </a:r>
          </a:p>
        </p:txBody>
      </p:sp>
      <p:sp>
        <p:nvSpPr>
          <p:cNvPr id="2" name="Slide Number Placeholder 1">
            <a:extLst>
              <a:ext uri="{FF2B5EF4-FFF2-40B4-BE49-F238E27FC236}">
                <a16:creationId xmlns:a16="http://schemas.microsoft.com/office/drawing/2014/main" id="{9A1937A1-8334-4A2D-A512-FAAE1B266E44}"/>
              </a:ext>
            </a:extLst>
          </p:cNvPr>
          <p:cNvSpPr>
            <a:spLocks noGrp="1"/>
          </p:cNvSpPr>
          <p:nvPr>
            <p:ph type="sldNum" sz="quarter" idx="12"/>
          </p:nvPr>
        </p:nvSpPr>
        <p:spPr/>
        <p:txBody>
          <a:bodyPr/>
          <a:lstStyle/>
          <a:p>
            <a:fld id="{773137DE-5778-4973-8EC8-21DEEF19827C}" type="slidenum">
              <a:rPr lang="en-US" smtClean="0"/>
              <a:pPr/>
              <a:t>11</a:t>
            </a:fld>
            <a:endParaRPr lang="en-US" dirty="0"/>
          </a:p>
        </p:txBody>
      </p:sp>
    </p:spTree>
    <p:extLst>
      <p:ext uri="{BB962C8B-B14F-4D97-AF65-F5344CB8AC3E}">
        <p14:creationId xmlns:p14="http://schemas.microsoft.com/office/powerpoint/2010/main" val="2727717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ADFDE6-D4D9-438F-BC2B-8667FB297CF2}"/>
              </a:ext>
            </a:extLst>
          </p:cNvPr>
          <p:cNvSpPr>
            <a:spLocks noGrp="1"/>
          </p:cNvSpPr>
          <p:nvPr>
            <p:ph type="title"/>
          </p:nvPr>
        </p:nvSpPr>
        <p:spPr>
          <a:xfrm>
            <a:off x="447474" y="457201"/>
            <a:ext cx="6049580" cy="1274322"/>
          </a:xfrm>
        </p:spPr>
        <p:txBody>
          <a:bodyPr/>
          <a:lstStyle/>
          <a:p>
            <a:r>
              <a:rPr lang="en-US" dirty="0"/>
              <a:t>Characteristics for Trauma-Informed Parenting, 2 of 2 </a:t>
            </a:r>
          </a:p>
        </p:txBody>
      </p:sp>
      <p:pic>
        <p:nvPicPr>
          <p:cNvPr id="4" name="Picture 3">
            <a:extLst>
              <a:ext uri="{FF2B5EF4-FFF2-40B4-BE49-F238E27FC236}">
                <a16:creationId xmlns:a16="http://schemas.microsoft.com/office/drawing/2014/main" id="{1797E7BB-9389-43A5-92D3-71FF0C8B957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0505" y="489904"/>
            <a:ext cx="1646021" cy="1241619"/>
          </a:xfrm>
          <a:prstGeom prst="rect">
            <a:avLst/>
          </a:prstGeom>
        </p:spPr>
      </p:pic>
      <p:sp>
        <p:nvSpPr>
          <p:cNvPr id="5" name="TextBox 4">
            <a:extLst>
              <a:ext uri="{FF2B5EF4-FFF2-40B4-BE49-F238E27FC236}">
                <a16:creationId xmlns:a16="http://schemas.microsoft.com/office/drawing/2014/main" id="{3640CE62-66D0-444B-A283-97F5DB45C9D5}"/>
              </a:ext>
            </a:extLst>
          </p:cNvPr>
          <p:cNvSpPr txBox="1"/>
          <p:nvPr/>
        </p:nvSpPr>
        <p:spPr>
          <a:xfrm>
            <a:off x="327256" y="1966891"/>
            <a:ext cx="8417295" cy="4755533"/>
          </a:xfrm>
          <a:prstGeom prst="rect">
            <a:avLst/>
          </a:prstGeom>
          <a:noFill/>
        </p:spPr>
        <p:txBody>
          <a:bodyPr wrap="square" rtlCol="0">
            <a:spAutoFit/>
          </a:bodyPr>
          <a:lstStyle/>
          <a:p>
            <a:r>
              <a:rPr lang="en-US" sz="1600" b="1" u="sng" dirty="0">
                <a:cs typeface="Arial" panose="020B0604020202020204" pitchFamily="34" charset="0"/>
              </a:rPr>
              <a:t>Resilient and Patient:</a:t>
            </a:r>
          </a:p>
          <a:p>
            <a:pPr marL="342900" marR="0" lvl="0" indent="-342900">
              <a:lnSpc>
                <a:spcPct val="107000"/>
              </a:lnSpc>
              <a:spcBef>
                <a:spcPts val="0"/>
              </a:spcBef>
              <a:spcAft>
                <a:spcPts val="0"/>
              </a:spcAft>
              <a:buFont typeface="Symbol" panose="05050102010706020507" pitchFamily="18" charset="2"/>
              <a:buChar char=""/>
            </a:pPr>
            <a:r>
              <a:rPr lang="en-US" sz="1600" dirty="0">
                <a:effectLst/>
                <a:ea typeface="Calibri" panose="020F0502020204030204" pitchFamily="34" charset="0"/>
                <a:cs typeface="Times New Roman" panose="02020603050405020304" pitchFamily="18" charset="0"/>
              </a:rPr>
              <a:t>Parents see their role as helping a child achieve success in small steps, beginning with measurable, daily tasks. </a:t>
            </a:r>
          </a:p>
          <a:p>
            <a:pPr marL="342900" marR="0" lvl="0" indent="-342900">
              <a:lnSpc>
                <a:spcPct val="107000"/>
              </a:lnSpc>
              <a:spcBef>
                <a:spcPts val="0"/>
              </a:spcBef>
              <a:spcAft>
                <a:spcPts val="0"/>
              </a:spcAft>
              <a:buFont typeface="Symbol" panose="05050102010706020507" pitchFamily="18" charset="2"/>
              <a:buChar char=""/>
            </a:pPr>
            <a:r>
              <a:rPr lang="en-US" sz="1600" dirty="0">
                <a:effectLst/>
                <a:ea typeface="Calibri" panose="020F0502020204030204" pitchFamily="34" charset="0"/>
                <a:cs typeface="Times New Roman" panose="02020603050405020304" pitchFamily="18" charset="0"/>
              </a:rPr>
              <a:t>Parents do not dwell on past mistakes or focus on the future in ways that pressure themselves or the child.</a:t>
            </a:r>
          </a:p>
          <a:p>
            <a:pPr marL="342900" marR="0" lvl="0" indent="-342900">
              <a:lnSpc>
                <a:spcPct val="107000"/>
              </a:lnSpc>
              <a:spcBef>
                <a:spcPts val="0"/>
              </a:spcBef>
              <a:spcAft>
                <a:spcPts val="0"/>
              </a:spcAft>
              <a:buFont typeface="Symbol" panose="05050102010706020507" pitchFamily="18" charset="2"/>
              <a:buChar char=""/>
            </a:pPr>
            <a:r>
              <a:rPr lang="en-US" sz="1600" dirty="0">
                <a:effectLst/>
                <a:ea typeface="Calibri" panose="020F0502020204030204" pitchFamily="34" charset="0"/>
                <a:cs typeface="Times New Roman" panose="02020603050405020304" pitchFamily="18" charset="0"/>
              </a:rPr>
              <a:t>Parents celebrate small successes, teaching the child to appreciate the accumulative effect of each effort. </a:t>
            </a:r>
          </a:p>
          <a:p>
            <a:pPr marL="342900" marR="0" lvl="0" indent="-342900">
              <a:lnSpc>
                <a:spcPct val="107000"/>
              </a:lnSpc>
              <a:spcBef>
                <a:spcPts val="0"/>
              </a:spcBef>
              <a:spcAft>
                <a:spcPts val="0"/>
              </a:spcAft>
              <a:buFont typeface="Symbol" panose="05050102010706020507" pitchFamily="18" charset="2"/>
              <a:buChar char=""/>
            </a:pPr>
            <a:r>
              <a:rPr lang="en-US" sz="1600" dirty="0">
                <a:effectLst/>
                <a:ea typeface="Calibri" panose="020F0502020204030204" pitchFamily="34" charset="0"/>
                <a:cs typeface="Times New Roman" panose="02020603050405020304" pitchFamily="18" charset="0"/>
              </a:rPr>
              <a:t>Parents have an ability to wait for answers /solutions without giving up. </a:t>
            </a:r>
          </a:p>
          <a:p>
            <a:pPr marL="342900" marR="0" lvl="0" indent="-342900">
              <a:lnSpc>
                <a:spcPct val="107000"/>
              </a:lnSpc>
              <a:spcBef>
                <a:spcPts val="0"/>
              </a:spcBef>
              <a:spcAft>
                <a:spcPts val="800"/>
              </a:spcAft>
              <a:buFont typeface="Symbol" panose="05050102010706020507" pitchFamily="18" charset="2"/>
              <a:buChar char=""/>
            </a:pPr>
            <a:r>
              <a:rPr lang="en-US" sz="1600" dirty="0">
                <a:effectLst/>
                <a:ea typeface="Calibri" panose="020F0502020204030204" pitchFamily="34" charset="0"/>
                <a:cs typeface="Times New Roman" panose="02020603050405020304" pitchFamily="18" charset="0"/>
              </a:rPr>
              <a:t>Parents can withstand the child’s “testing” behaviors including hurtful, angry, or rejecting comments and actions. </a:t>
            </a:r>
          </a:p>
          <a:p>
            <a:r>
              <a:rPr lang="en-US" sz="1600" b="1" u="sng" dirty="0">
                <a:cs typeface="Arial" panose="020B0604020202020204" pitchFamily="34" charset="0"/>
              </a:rPr>
              <a:t>Tolerance for Rejection</a:t>
            </a:r>
            <a:r>
              <a:rPr lang="en-US" sz="1600" dirty="0">
                <a:cs typeface="Arial" panose="020B0604020202020204" pitchFamily="34" charset="0"/>
              </a:rPr>
              <a:t>:</a:t>
            </a:r>
          </a:p>
          <a:p>
            <a:pPr marL="342900" marR="0" lvl="0" indent="-342900">
              <a:lnSpc>
                <a:spcPct val="107000"/>
              </a:lnSpc>
              <a:spcBef>
                <a:spcPts val="0"/>
              </a:spcBef>
              <a:spcAft>
                <a:spcPts val="0"/>
              </a:spcAft>
              <a:buFont typeface="Symbol" panose="05050102010706020507" pitchFamily="18" charset="2"/>
              <a:buChar char=""/>
            </a:pPr>
            <a:r>
              <a:rPr lang="en-US" sz="1600" dirty="0">
                <a:solidFill>
                  <a:srgbClr val="000000"/>
                </a:solidFill>
                <a:effectLst/>
                <a:ea typeface="Calibri" panose="020F0502020204030204" pitchFamily="34" charset="0"/>
                <a:cs typeface="Times New Roman" panose="02020603050405020304" pitchFamily="18" charset="0"/>
              </a:rPr>
              <a:t>Parents do not take hurtful comments or behaviors directed at them by the child personally.</a:t>
            </a:r>
            <a:endParaRPr lang="en-US" sz="16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dirty="0">
                <a:solidFill>
                  <a:srgbClr val="000000"/>
                </a:solidFill>
                <a:effectLst/>
                <a:ea typeface="Calibri" panose="020F0502020204030204" pitchFamily="34" charset="0"/>
                <a:cs typeface="Times New Roman" panose="02020603050405020304" pitchFamily="18" charset="0"/>
              </a:rPr>
              <a:t>Parents acknowledge that the rewards of parenting are not always immediate.</a:t>
            </a:r>
            <a:endParaRPr lang="en-US" sz="16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600" dirty="0">
                <a:solidFill>
                  <a:srgbClr val="000000"/>
                </a:solidFill>
                <a:effectLst/>
                <a:ea typeface="Calibri" panose="020F0502020204030204" pitchFamily="34" charset="0"/>
                <a:cs typeface="Times New Roman" panose="02020603050405020304" pitchFamily="18" charset="0"/>
              </a:rPr>
              <a:t>Parents provide a loving, nurturing environment to a child without receiving acknowledgment, gratitude, or reciprocal love.</a:t>
            </a:r>
            <a:endParaRPr lang="en-US" sz="1600" dirty="0">
              <a:effectLst/>
              <a:ea typeface="Calibri" panose="020F0502020204030204" pitchFamily="34" charset="0"/>
              <a:cs typeface="Times New Roman" panose="02020603050405020304" pitchFamily="18" charset="0"/>
            </a:endParaRPr>
          </a:p>
          <a:p>
            <a:endParaRPr lang="en-US" dirty="0">
              <a:cs typeface="Arial" panose="020B0604020202020204" pitchFamily="34" charset="0"/>
            </a:endParaRPr>
          </a:p>
        </p:txBody>
      </p:sp>
      <p:sp>
        <p:nvSpPr>
          <p:cNvPr id="2" name="Slide Number Placeholder 1">
            <a:extLst>
              <a:ext uri="{FF2B5EF4-FFF2-40B4-BE49-F238E27FC236}">
                <a16:creationId xmlns:a16="http://schemas.microsoft.com/office/drawing/2014/main" id="{9A1937A1-8334-4A2D-A512-FAAE1B266E44}"/>
              </a:ext>
            </a:extLst>
          </p:cNvPr>
          <p:cNvSpPr>
            <a:spLocks noGrp="1"/>
          </p:cNvSpPr>
          <p:nvPr>
            <p:ph type="sldNum" sz="quarter" idx="12"/>
          </p:nvPr>
        </p:nvSpPr>
        <p:spPr/>
        <p:txBody>
          <a:bodyPr/>
          <a:lstStyle/>
          <a:p>
            <a:fld id="{773137DE-5778-4973-8EC8-21DEEF19827C}" type="slidenum">
              <a:rPr lang="en-US" smtClean="0"/>
              <a:pPr/>
              <a:t>12</a:t>
            </a:fld>
            <a:endParaRPr lang="en-US" dirty="0"/>
          </a:p>
        </p:txBody>
      </p:sp>
    </p:spTree>
    <p:extLst>
      <p:ext uri="{BB962C8B-B14F-4D97-AF65-F5344CB8AC3E}">
        <p14:creationId xmlns:p14="http://schemas.microsoft.com/office/powerpoint/2010/main" val="3985751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57D2C-B047-4204-B922-76387EA2CB1A}"/>
              </a:ext>
            </a:extLst>
          </p:cNvPr>
          <p:cNvSpPr>
            <a:spLocks noGrp="1"/>
          </p:cNvSpPr>
          <p:nvPr>
            <p:ph type="title" idx="4294967295"/>
          </p:nvPr>
        </p:nvSpPr>
        <p:spPr>
          <a:xfrm>
            <a:off x="2301239" y="5459261"/>
            <a:ext cx="4846321"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Guest: Bruce Perry,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Host: April </a:t>
            </a:r>
            <a:r>
              <a:rPr kumimoji="0" lang="en-US" sz="3200" b="0" i="0" u="none" strike="noStrike" kern="1200" cap="none" spc="0" normalizeH="0" baseline="0" noProof="0" dirty="0" err="1">
                <a:ln>
                  <a:noFill/>
                </a:ln>
                <a:solidFill>
                  <a:schemeClr val="tx1"/>
                </a:solidFill>
                <a:effectLst/>
                <a:uLnTx/>
                <a:uFillTx/>
                <a:latin typeface="+mn-lt"/>
                <a:ea typeface="+mn-ea"/>
                <a:cs typeface="+mn-cs"/>
              </a:rPr>
              <a:t>Dinwoodie</a:t>
            </a:r>
            <a:r>
              <a:rPr kumimoji="0" lang="en-US" sz="3200" b="0" i="0" u="none" strike="noStrike" kern="1200" cap="none" spc="0" normalizeH="0" baseline="0" noProof="0" dirty="0">
                <a:ln>
                  <a:noFill/>
                </a:ln>
                <a:solidFill>
                  <a:schemeClr val="tx1"/>
                </a:solidFill>
                <a:effectLst/>
                <a:uLnTx/>
                <a:uFillTx/>
                <a:latin typeface="+mn-lt"/>
                <a:ea typeface="+mn-ea"/>
                <a:cs typeface="+mn-cs"/>
              </a:rPr>
              <a:t> </a:t>
            </a:r>
            <a:endPar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5FAF05D2-4EAA-46B2-AD38-92033C71918D}"/>
              </a:ext>
            </a:extLst>
          </p:cNvPr>
          <p:cNvSpPr txBox="1"/>
          <p:nvPr/>
        </p:nvSpPr>
        <p:spPr>
          <a:xfrm>
            <a:off x="152400" y="557925"/>
            <a:ext cx="9144000" cy="553998"/>
          </a:xfrm>
          <a:prstGeom prst="rect">
            <a:avLst/>
          </a:prstGeom>
          <a:noFill/>
        </p:spPr>
        <p:txBody>
          <a:bodyPr wrap="square" rtlCol="0">
            <a:spAutoFit/>
          </a:bodyPr>
          <a:lstStyle/>
          <a:p>
            <a:pPr algn="ctr"/>
            <a:r>
              <a:rPr lang="en-US" sz="3000" b="1" dirty="0">
                <a:solidFill>
                  <a:srgbClr val="183250"/>
                </a:solidFill>
                <a:latin typeface="Arial Rounded MT Bold" panose="020F0704030504030204" pitchFamily="34" charset="77"/>
              </a:rPr>
              <a:t>PODCAST: TRAUMA-INFORMED PARENTING</a:t>
            </a:r>
          </a:p>
        </p:txBody>
      </p:sp>
      <p:pic>
        <p:nvPicPr>
          <p:cNvPr id="1026" name="Picture 2" descr="Dr. Bruce Perry, Childhood Development on LIVING SMART with Patricia Gras -  YouTube">
            <a:extLst>
              <a:ext uri="{FF2B5EF4-FFF2-40B4-BE49-F238E27FC236}">
                <a16:creationId xmlns:a16="http://schemas.microsoft.com/office/drawing/2014/main" id="{8256E0BB-7128-4EE0-B735-95C9E77C0F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598778"/>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8CE295D-AD77-4386-9FC1-600A705D626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8529" y="1358442"/>
            <a:ext cx="1764592" cy="1514542"/>
          </a:xfrm>
          <a:prstGeom prst="rect">
            <a:avLst/>
          </a:prstGeom>
        </p:spPr>
      </p:pic>
      <p:sp>
        <p:nvSpPr>
          <p:cNvPr id="4" name="Slide Number Placeholder 3"/>
          <p:cNvSpPr>
            <a:spLocks noGrp="1"/>
          </p:cNvSpPr>
          <p:nvPr>
            <p:ph type="sldNum" sz="quarter" idx="4"/>
          </p:nvPr>
        </p:nvSpPr>
        <p:spPr/>
        <p:txBody>
          <a:bodyPr/>
          <a:lstStyle/>
          <a:p>
            <a:fld id="{773137DE-5778-4973-8EC8-21DEEF19827C}" type="slidenum">
              <a:rPr lang="en-US" smtClean="0"/>
              <a:pPr/>
              <a:t>13</a:t>
            </a:fld>
            <a:endParaRPr lang="en-US" dirty="0"/>
          </a:p>
        </p:txBody>
      </p:sp>
    </p:spTree>
    <p:extLst>
      <p:ext uri="{BB962C8B-B14F-4D97-AF65-F5344CB8AC3E}">
        <p14:creationId xmlns:p14="http://schemas.microsoft.com/office/powerpoint/2010/main" val="2395930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389970F-2C65-B340-BE85-4AC7FEE5E0D7}"/>
              </a:ext>
            </a:extLst>
          </p:cNvPr>
          <p:cNvSpPr txBox="1">
            <a:spLocks noGrp="1"/>
          </p:cNvSpPr>
          <p:nvPr>
            <p:ph type="title" idx="4294967295"/>
          </p:nvPr>
        </p:nvSpPr>
        <p:spPr>
          <a:xfrm>
            <a:off x="1299916" y="3429000"/>
            <a:ext cx="7844083"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13" normalizeH="0" baseline="0" noProof="0" dirty="0">
                <a:ln>
                  <a:noFill/>
                </a:ln>
                <a:solidFill>
                  <a:srgbClr val="8D2517"/>
                </a:solidFill>
                <a:effectLst/>
                <a:uLnTx/>
                <a:uFillTx/>
                <a:latin typeface="Arial Rounded MT Bold"/>
                <a:ea typeface="+mj-ea"/>
                <a:cs typeface="Arial Rounded MT Bold"/>
              </a:rPr>
              <a:t>SECTION 2: </a:t>
            </a:r>
            <a:br>
              <a:rPr kumimoji="0" lang="en-US" sz="2000" b="0" i="0" u="none" strike="noStrike" kern="1200" cap="none" spc="113" normalizeH="0" baseline="0" noProof="0" dirty="0">
                <a:ln>
                  <a:noFill/>
                </a:ln>
                <a:solidFill>
                  <a:srgbClr val="183250"/>
                </a:solidFill>
                <a:effectLst/>
                <a:uLnTx/>
                <a:uFillTx/>
                <a:latin typeface="Arial Rounded MT Bold"/>
                <a:ea typeface="+mj-ea"/>
                <a:cs typeface="Arial Rounded MT Bold"/>
              </a:rPr>
            </a:br>
            <a:r>
              <a:rPr kumimoji="0" lang="en-US" sz="3600" b="0" i="0" u="none" strike="noStrike" kern="1200" cap="none" spc="113" normalizeH="0" baseline="0" noProof="0" dirty="0">
                <a:ln>
                  <a:noFill/>
                </a:ln>
                <a:solidFill>
                  <a:srgbClr val="183250"/>
                </a:solidFill>
                <a:effectLst/>
                <a:uLnTx/>
                <a:uFillTx/>
                <a:latin typeface="Arial Rounded MT Bold"/>
                <a:ea typeface="+mj-ea"/>
                <a:cs typeface="Arial Rounded MT Bold"/>
              </a:rPr>
              <a:t>SAFETY, SUPPORT, AND THE </a:t>
            </a:r>
          </a:p>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113" normalizeH="0" baseline="0" noProof="0" dirty="0">
                <a:ln>
                  <a:noFill/>
                </a:ln>
                <a:solidFill>
                  <a:srgbClr val="183250"/>
                </a:solidFill>
                <a:effectLst/>
                <a:uLnTx/>
                <a:uFillTx/>
                <a:latin typeface="Arial Rounded MT Bold"/>
                <a:ea typeface="+mj-ea"/>
                <a:cs typeface="Arial Rounded MT Bold"/>
              </a:rPr>
              <a:t>THREE R’s</a:t>
            </a:r>
          </a:p>
        </p:txBody>
      </p:sp>
      <p:sp>
        <p:nvSpPr>
          <p:cNvPr id="2" name="Slide Number Placeholder 1">
            <a:extLst>
              <a:ext uri="{FF2B5EF4-FFF2-40B4-BE49-F238E27FC236}">
                <a16:creationId xmlns:a16="http://schemas.microsoft.com/office/drawing/2014/main" id="{FE979E0D-2871-4D10-9016-AA746686638C}"/>
              </a:ext>
            </a:extLst>
          </p:cNvPr>
          <p:cNvSpPr>
            <a:spLocks noGrp="1"/>
          </p:cNvSpPr>
          <p:nvPr>
            <p:ph type="sldNum" sz="quarter" idx="4"/>
          </p:nvPr>
        </p:nvSpPr>
        <p:spPr/>
        <p:txBody>
          <a:bodyPr/>
          <a:lstStyle/>
          <a:p>
            <a:fld id="{773137DE-5778-4973-8EC8-21DEEF19827C}" type="slidenum">
              <a:rPr lang="en-US" smtClean="0"/>
              <a:pPr/>
              <a:t>14</a:t>
            </a:fld>
            <a:endParaRPr lang="en-US" dirty="0"/>
          </a:p>
        </p:txBody>
      </p:sp>
    </p:spTree>
    <p:extLst>
      <p:ext uri="{BB962C8B-B14F-4D97-AF65-F5344CB8AC3E}">
        <p14:creationId xmlns:p14="http://schemas.microsoft.com/office/powerpoint/2010/main" val="246512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D13C8B-ECD9-4246-BED9-8A15E4864478}"/>
              </a:ext>
            </a:extLst>
          </p:cNvPr>
          <p:cNvSpPr>
            <a:spLocks noGrp="1"/>
          </p:cNvSpPr>
          <p:nvPr>
            <p:ph type="title"/>
          </p:nvPr>
        </p:nvSpPr>
        <p:spPr/>
        <p:txBody>
          <a:bodyPr/>
          <a:lstStyle/>
          <a:p>
            <a:r>
              <a:rPr lang="en-US" dirty="0"/>
              <a:t>Trauma and Parenting</a:t>
            </a:r>
          </a:p>
        </p:txBody>
      </p:sp>
      <p:pic>
        <p:nvPicPr>
          <p:cNvPr id="1026" name="Picture 2" descr="A parent consoling a teenage girl.">
            <a:extLst>
              <a:ext uri="{FF2B5EF4-FFF2-40B4-BE49-F238E27FC236}">
                <a16:creationId xmlns:a16="http://schemas.microsoft.com/office/drawing/2014/main" id="{0038E768-8ABF-443D-8D0E-7A584B5882B9}"/>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3739" t="8109" r="716" b="10242"/>
          <a:stretch/>
        </p:blipFill>
        <p:spPr bwMode="auto">
          <a:xfrm>
            <a:off x="457200" y="1714500"/>
            <a:ext cx="8225757" cy="46863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35F34557-1C21-4304-ADA2-1B9BDD8FE9F0}"/>
              </a:ext>
            </a:extLst>
          </p:cNvPr>
          <p:cNvSpPr>
            <a:spLocks noGrp="1"/>
          </p:cNvSpPr>
          <p:nvPr>
            <p:ph type="sldNum" sz="quarter" idx="4"/>
          </p:nvPr>
        </p:nvSpPr>
        <p:spPr/>
        <p:txBody>
          <a:bodyPr/>
          <a:lstStyle/>
          <a:p>
            <a:fld id="{773137DE-5778-4973-8EC8-21DEEF19827C}" type="slidenum">
              <a:rPr lang="en-US" smtClean="0"/>
              <a:pPr/>
              <a:t>15</a:t>
            </a:fld>
            <a:endParaRPr lang="en-US" dirty="0"/>
          </a:p>
        </p:txBody>
      </p:sp>
    </p:spTree>
    <p:extLst>
      <p:ext uri="{BB962C8B-B14F-4D97-AF65-F5344CB8AC3E}">
        <p14:creationId xmlns:p14="http://schemas.microsoft.com/office/powerpoint/2010/main" val="3456654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D21CA7-BD21-4ECB-9EE6-C68C8E9A4B2D}"/>
              </a:ext>
            </a:extLst>
          </p:cNvPr>
          <p:cNvSpPr>
            <a:spLocks noGrp="1"/>
          </p:cNvSpPr>
          <p:nvPr>
            <p:ph type="title"/>
          </p:nvPr>
        </p:nvSpPr>
        <p:spPr/>
        <p:txBody>
          <a:bodyPr/>
          <a:lstStyle/>
          <a:p>
            <a:r>
              <a:rPr lang="en-US" dirty="0"/>
              <a:t>TWO Key CONCEPTS</a:t>
            </a:r>
          </a:p>
        </p:txBody>
      </p:sp>
      <p:pic>
        <p:nvPicPr>
          <p:cNvPr id="18" name="Picture 2">
            <a:extLst>
              <a:ext uri="{FF2B5EF4-FFF2-40B4-BE49-F238E27FC236}">
                <a16:creationId xmlns:a16="http://schemas.microsoft.com/office/drawing/2014/main" id="{3E305065-D4C7-4FD7-9581-9E5D0BD3EEFE}"/>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alphaModFix amt="75000"/>
            <a:extLst>
              <a:ext uri="{28A0092B-C50C-407E-A947-70E740481C1C}">
                <a14:useLocalDpi xmlns:a14="http://schemas.microsoft.com/office/drawing/2010/main" val="0"/>
              </a:ext>
            </a:extLst>
          </a:blip>
          <a:srcRect l="3739" t="8109" r="716" b="10242"/>
          <a:stretch/>
        </p:blipFill>
        <p:spPr bwMode="auto">
          <a:xfrm>
            <a:off x="457200" y="1714500"/>
            <a:ext cx="8225757" cy="46863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152ACC42-427C-734F-B250-7F597711DA5B}"/>
              </a:ext>
              <a:ext uri="{C183D7F6-B498-43B3-948B-1728B52AA6E4}">
                <adec:decorative xmlns:adec="http://schemas.microsoft.com/office/drawing/2017/decorative" val="1"/>
              </a:ext>
            </a:extLst>
          </p:cNvPr>
          <p:cNvGrpSpPr/>
          <p:nvPr/>
        </p:nvGrpSpPr>
        <p:grpSpPr>
          <a:xfrm>
            <a:off x="5075272" y="4143037"/>
            <a:ext cx="2161636" cy="545690"/>
            <a:chOff x="6211912" y="3038856"/>
            <a:chExt cx="2161636" cy="545690"/>
          </a:xfrm>
        </p:grpSpPr>
        <p:sp>
          <p:nvSpPr>
            <p:cNvPr id="12" name="Arrow: Right 14">
              <a:extLst>
                <a:ext uri="{FF2B5EF4-FFF2-40B4-BE49-F238E27FC236}">
                  <a16:creationId xmlns:a16="http://schemas.microsoft.com/office/drawing/2014/main" id="{8A06DC9C-29D6-1D46-9F56-031EF8CDEE58}"/>
                </a:ext>
              </a:extLst>
            </p:cNvPr>
            <p:cNvSpPr/>
            <p:nvPr/>
          </p:nvSpPr>
          <p:spPr>
            <a:xfrm flipH="1">
              <a:off x="6353019" y="3038856"/>
              <a:ext cx="2020529" cy="545690"/>
            </a:xfrm>
            <a:prstGeom prst="rect">
              <a:avLst/>
            </a:prstGeom>
            <a:solidFill>
              <a:srgbClr val="A4DEE8"/>
            </a:solidFill>
            <a:ln w="38100">
              <a:solidFill>
                <a:srgbClr val="486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83250"/>
                  </a:solidFill>
                </a:rPr>
                <a:t>SAFETY</a:t>
              </a:r>
            </a:p>
          </p:txBody>
        </p:sp>
        <p:sp>
          <p:nvSpPr>
            <p:cNvPr id="13" name="Oval 12">
              <a:extLst>
                <a:ext uri="{FF2B5EF4-FFF2-40B4-BE49-F238E27FC236}">
                  <a16:creationId xmlns:a16="http://schemas.microsoft.com/office/drawing/2014/main" id="{12E17D85-1CFD-754E-B128-1B71327B91BA}"/>
                </a:ext>
              </a:extLst>
            </p:cNvPr>
            <p:cNvSpPr/>
            <p:nvPr/>
          </p:nvSpPr>
          <p:spPr>
            <a:xfrm>
              <a:off x="6211912" y="3185376"/>
              <a:ext cx="283336" cy="283336"/>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9617C52A-A7CA-DE49-947F-FE3114F96F63}"/>
              </a:ext>
              <a:ext uri="{C183D7F6-B498-43B3-948B-1728B52AA6E4}">
                <adec:decorative xmlns:adec="http://schemas.microsoft.com/office/drawing/2017/decorative" val="1"/>
              </a:ext>
            </a:extLst>
          </p:cNvPr>
          <p:cNvGrpSpPr/>
          <p:nvPr/>
        </p:nvGrpSpPr>
        <p:grpSpPr>
          <a:xfrm>
            <a:off x="5618775" y="4998003"/>
            <a:ext cx="2185940" cy="545690"/>
            <a:chOff x="6203324" y="3876569"/>
            <a:chExt cx="2185940" cy="545690"/>
          </a:xfrm>
        </p:grpSpPr>
        <p:sp>
          <p:nvSpPr>
            <p:cNvPr id="15" name="Arrow: Right 15">
              <a:extLst>
                <a:ext uri="{FF2B5EF4-FFF2-40B4-BE49-F238E27FC236}">
                  <a16:creationId xmlns:a16="http://schemas.microsoft.com/office/drawing/2014/main" id="{4068D810-8D5D-CE47-991E-A636D4F2E75B}"/>
                </a:ext>
              </a:extLst>
            </p:cNvPr>
            <p:cNvSpPr/>
            <p:nvPr/>
          </p:nvSpPr>
          <p:spPr>
            <a:xfrm flipH="1">
              <a:off x="6368735" y="3876569"/>
              <a:ext cx="2020529" cy="545690"/>
            </a:xfrm>
            <a:prstGeom prst="rect">
              <a:avLst/>
            </a:prstGeom>
            <a:solidFill>
              <a:srgbClr val="FCC373"/>
            </a:solidFill>
            <a:ln w="38100">
              <a:solidFill>
                <a:srgbClr val="486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83250"/>
                  </a:solidFill>
                </a:rPr>
                <a:t>SUPPORT</a:t>
              </a:r>
            </a:p>
          </p:txBody>
        </p:sp>
        <p:sp>
          <p:nvSpPr>
            <p:cNvPr id="16" name="Oval 15">
              <a:extLst>
                <a:ext uri="{FF2B5EF4-FFF2-40B4-BE49-F238E27FC236}">
                  <a16:creationId xmlns:a16="http://schemas.microsoft.com/office/drawing/2014/main" id="{297D37C9-3DCD-194B-83B0-8046D66DF13B}"/>
                </a:ext>
              </a:extLst>
            </p:cNvPr>
            <p:cNvSpPr/>
            <p:nvPr/>
          </p:nvSpPr>
          <p:spPr>
            <a:xfrm>
              <a:off x="6203324" y="4011769"/>
              <a:ext cx="283336" cy="283336"/>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Slide Number Placeholder 3">
            <a:extLst>
              <a:ext uri="{FF2B5EF4-FFF2-40B4-BE49-F238E27FC236}">
                <a16:creationId xmlns:a16="http://schemas.microsoft.com/office/drawing/2014/main" id="{CC37C199-C6E2-4BE4-8621-E92F3F7492F9}"/>
              </a:ext>
            </a:extLst>
          </p:cNvPr>
          <p:cNvSpPr>
            <a:spLocks noGrp="1"/>
          </p:cNvSpPr>
          <p:nvPr>
            <p:ph type="sldNum" sz="quarter" idx="12"/>
          </p:nvPr>
        </p:nvSpPr>
        <p:spPr/>
        <p:txBody>
          <a:bodyPr/>
          <a:lstStyle/>
          <a:p>
            <a:fld id="{773137DE-5778-4973-8EC8-21DEEF19827C}" type="slidenum">
              <a:rPr lang="en-US" smtClean="0"/>
              <a:pPr/>
              <a:t>16</a:t>
            </a:fld>
            <a:endParaRPr lang="en-US" dirty="0"/>
          </a:p>
        </p:txBody>
      </p:sp>
    </p:spTree>
    <p:extLst>
      <p:ext uri="{BB962C8B-B14F-4D97-AF65-F5344CB8AC3E}">
        <p14:creationId xmlns:p14="http://schemas.microsoft.com/office/powerpoint/2010/main" val="2760404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D21CA7-BD21-4ECB-9EE6-C68C8E9A4B2D}"/>
              </a:ext>
            </a:extLst>
          </p:cNvPr>
          <p:cNvSpPr>
            <a:spLocks noGrp="1"/>
          </p:cNvSpPr>
          <p:nvPr>
            <p:ph type="title"/>
          </p:nvPr>
        </p:nvSpPr>
        <p:spPr/>
        <p:txBody>
          <a:bodyPr/>
          <a:lstStyle/>
          <a:p>
            <a:r>
              <a:rPr lang="en-US" dirty="0"/>
              <a:t>Safety and Support, 1 of 2</a:t>
            </a:r>
          </a:p>
        </p:txBody>
      </p:sp>
      <p:sp>
        <p:nvSpPr>
          <p:cNvPr id="10" name="Rectangle: Rounded Corners 1">
            <a:extLst>
              <a:ext uri="{FF2B5EF4-FFF2-40B4-BE49-F238E27FC236}">
                <a16:creationId xmlns:a16="http://schemas.microsoft.com/office/drawing/2014/main" id="{7860AEA4-58A6-3947-9D35-B13597C6BBE8}"/>
              </a:ext>
            </a:extLst>
          </p:cNvPr>
          <p:cNvSpPr/>
          <p:nvPr/>
        </p:nvSpPr>
        <p:spPr>
          <a:xfrm>
            <a:off x="473960" y="4794302"/>
            <a:ext cx="2820920" cy="777240"/>
          </a:xfrm>
          <a:prstGeom prst="roundRect">
            <a:avLst/>
          </a:prstGeom>
          <a:solidFill>
            <a:srgbClr val="7EC8E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r>
              <a:rPr lang="en-US" b="1" dirty="0">
                <a:solidFill>
                  <a:schemeClr val="tx2"/>
                </a:solidFill>
              </a:rPr>
              <a:t>SAFETY</a:t>
            </a:r>
          </a:p>
        </p:txBody>
      </p:sp>
      <p:sp>
        <p:nvSpPr>
          <p:cNvPr id="11" name="Rectangle: Rounded Corners 5">
            <a:extLst>
              <a:ext uri="{FF2B5EF4-FFF2-40B4-BE49-F238E27FC236}">
                <a16:creationId xmlns:a16="http://schemas.microsoft.com/office/drawing/2014/main" id="{312C6042-CC4E-BE40-B351-D0D5D07C0706}"/>
              </a:ext>
              <a:ext uri="{C183D7F6-B498-43B3-948B-1728B52AA6E4}">
                <adec:decorative xmlns:adec="http://schemas.microsoft.com/office/drawing/2017/decorative" val="1"/>
              </a:ext>
            </a:extLst>
          </p:cNvPr>
          <p:cNvSpPr/>
          <p:nvPr/>
        </p:nvSpPr>
        <p:spPr>
          <a:xfrm>
            <a:off x="457200" y="5623560"/>
            <a:ext cx="2820920" cy="777240"/>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1800"/>
              </a:lnSpc>
            </a:pPr>
            <a:r>
              <a:rPr lang="en-US" dirty="0">
                <a:solidFill>
                  <a:schemeClr val="tx2">
                    <a:lumMod val="50000"/>
                  </a:schemeClr>
                </a:solidFill>
              </a:rPr>
              <a:t>SUPPORT</a:t>
            </a:r>
          </a:p>
        </p:txBody>
      </p:sp>
      <p:sp>
        <p:nvSpPr>
          <p:cNvPr id="12" name="Content Placeholder 13">
            <a:extLst>
              <a:ext uri="{FF2B5EF4-FFF2-40B4-BE49-F238E27FC236}">
                <a16:creationId xmlns:a16="http://schemas.microsoft.com/office/drawing/2014/main" id="{4BEAC531-43D4-674C-831E-AC2F02D5D547}"/>
              </a:ext>
            </a:extLst>
          </p:cNvPr>
          <p:cNvSpPr txBox="1">
            <a:spLocks/>
          </p:cNvSpPr>
          <p:nvPr/>
        </p:nvSpPr>
        <p:spPr>
          <a:xfrm>
            <a:off x="3820438" y="4830792"/>
            <a:ext cx="4866362" cy="1570008"/>
          </a:xfrm>
          <a:prstGeom prst="roundRect">
            <a:avLst>
              <a:gd name="adj" fmla="val 9530"/>
            </a:avLst>
          </a:prstGeom>
          <a:solidFill>
            <a:srgbClr val="A4DEE8"/>
          </a:solidFill>
          <a:ln w="28575">
            <a:noFill/>
          </a:ln>
        </p:spPr>
        <p:txBody>
          <a:bodyPr vert="horz" lIns="91440" tIns="45720" rIns="91440" bIns="45720" rtlCol="0" anchor="ctr">
            <a:noAutofit/>
          </a:bodyPr>
          <a:lstStyle>
            <a:lvl1pPr marL="205730" indent="-171442" algn="l" defTabSz="685766" rtl="0" eaLnBrk="1" latinLnBrk="0" hangingPunct="1">
              <a:spcBef>
                <a:spcPct val="20000"/>
              </a:spcBef>
              <a:buClr>
                <a:schemeClr val="accent1"/>
              </a:buClr>
              <a:buFont typeface="Wingdings 2" pitchFamily="18" charset="2"/>
              <a:buChar char=""/>
              <a:defRPr sz="21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80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5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3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1350"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135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135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135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1350" kern="1200">
                <a:solidFill>
                  <a:schemeClr val="tx2"/>
                </a:solidFill>
                <a:latin typeface="+mn-lt"/>
                <a:ea typeface="+mn-ea"/>
                <a:cs typeface="+mn-cs"/>
              </a:defRPr>
            </a:lvl9pPr>
          </a:lstStyle>
          <a:p>
            <a:pPr marL="34288" lvl="0" indent="0">
              <a:buNone/>
            </a:pPr>
            <a:r>
              <a:rPr lang="en-US" sz="1800" dirty="0">
                <a:solidFill>
                  <a:srgbClr val="183250"/>
                </a:solidFill>
              </a:rPr>
              <a:t>Children need a space where: </a:t>
            </a:r>
          </a:p>
          <a:p>
            <a:r>
              <a:rPr lang="en-US" sz="1800" dirty="0">
                <a:solidFill>
                  <a:srgbClr val="183250"/>
                </a:solidFill>
              </a:rPr>
              <a:t>They </a:t>
            </a:r>
            <a:r>
              <a:rPr lang="en-US" sz="1800" b="1" dirty="0">
                <a:solidFill>
                  <a:srgbClr val="183250"/>
                </a:solidFill>
              </a:rPr>
              <a:t>are</a:t>
            </a:r>
            <a:r>
              <a:rPr lang="en-US" sz="1800" dirty="0">
                <a:solidFill>
                  <a:srgbClr val="183250"/>
                </a:solidFill>
              </a:rPr>
              <a:t> safe. </a:t>
            </a:r>
          </a:p>
          <a:p>
            <a:r>
              <a:rPr lang="en-US" sz="1800" dirty="0">
                <a:solidFill>
                  <a:srgbClr val="183250"/>
                </a:solidFill>
              </a:rPr>
              <a:t>They </a:t>
            </a:r>
            <a:r>
              <a:rPr lang="en-US" sz="1800" b="1" dirty="0">
                <a:solidFill>
                  <a:srgbClr val="183250"/>
                </a:solidFill>
              </a:rPr>
              <a:t>feel</a:t>
            </a:r>
            <a:r>
              <a:rPr lang="en-US" sz="1800" dirty="0">
                <a:solidFill>
                  <a:srgbClr val="183250"/>
                </a:solidFill>
              </a:rPr>
              <a:t> safe. </a:t>
            </a:r>
          </a:p>
          <a:p>
            <a:pPr marL="34288" indent="0">
              <a:buNone/>
            </a:pPr>
            <a:r>
              <a:rPr lang="en-US" sz="1800" dirty="0">
                <a:solidFill>
                  <a:srgbClr val="183250"/>
                </a:solidFill>
              </a:rPr>
              <a:t>Schedules, rituals, and routines can help.</a:t>
            </a:r>
          </a:p>
        </p:txBody>
      </p:sp>
      <p:sp>
        <p:nvSpPr>
          <p:cNvPr id="13" name="Triangle 12">
            <a:extLst>
              <a:ext uri="{FF2B5EF4-FFF2-40B4-BE49-F238E27FC236}">
                <a16:creationId xmlns:a16="http://schemas.microsoft.com/office/drawing/2014/main" id="{308E2E8C-174D-714D-A97F-F0DC5BB083E3}"/>
              </a:ext>
              <a:ext uri="{C183D7F6-B498-43B3-948B-1728B52AA6E4}">
                <adec:decorative xmlns:adec="http://schemas.microsoft.com/office/drawing/2017/decorative" val="1"/>
              </a:ext>
            </a:extLst>
          </p:cNvPr>
          <p:cNvSpPr/>
          <p:nvPr/>
        </p:nvSpPr>
        <p:spPr>
          <a:xfrm rot="16200000">
            <a:off x="3345807" y="4877486"/>
            <a:ext cx="513626" cy="619246"/>
          </a:xfrm>
          <a:prstGeom prst="triangle">
            <a:avLst/>
          </a:prstGeom>
          <a:solidFill>
            <a:srgbClr val="A4DEE8"/>
          </a:solidFill>
          <a:ln>
            <a:solidFill>
              <a:srgbClr val="A4DE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a:extLst>
              <a:ext uri="{FF2B5EF4-FFF2-40B4-BE49-F238E27FC236}">
                <a16:creationId xmlns:a16="http://schemas.microsoft.com/office/drawing/2014/main" id="{644F1554-324D-47E7-9CA3-310356E8C8E6}"/>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alphaModFix amt="75000"/>
            <a:extLst>
              <a:ext uri="{28A0092B-C50C-407E-A947-70E740481C1C}">
                <a14:useLocalDpi xmlns:a14="http://schemas.microsoft.com/office/drawing/2010/main" val="0"/>
              </a:ext>
            </a:extLst>
          </a:blip>
          <a:srcRect l="3739" t="8109" r="716" b="40455"/>
          <a:stretch/>
        </p:blipFill>
        <p:spPr bwMode="auto">
          <a:xfrm>
            <a:off x="457200" y="1714500"/>
            <a:ext cx="8225757" cy="29521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C37C199-C6E2-4BE4-8621-E92F3F7492F9}"/>
              </a:ext>
            </a:extLst>
          </p:cNvPr>
          <p:cNvSpPr>
            <a:spLocks noGrp="1"/>
          </p:cNvSpPr>
          <p:nvPr>
            <p:ph type="sldNum" sz="quarter" idx="12"/>
          </p:nvPr>
        </p:nvSpPr>
        <p:spPr/>
        <p:txBody>
          <a:bodyPr/>
          <a:lstStyle/>
          <a:p>
            <a:fld id="{773137DE-5778-4973-8EC8-21DEEF19827C}" type="slidenum">
              <a:rPr lang="en-US" smtClean="0"/>
              <a:pPr/>
              <a:t>17</a:t>
            </a:fld>
            <a:endParaRPr lang="en-US" dirty="0"/>
          </a:p>
        </p:txBody>
      </p:sp>
    </p:spTree>
    <p:extLst>
      <p:ext uri="{BB962C8B-B14F-4D97-AF65-F5344CB8AC3E}">
        <p14:creationId xmlns:p14="http://schemas.microsoft.com/office/powerpoint/2010/main" val="4164800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D21CA7-BD21-4ECB-9EE6-C68C8E9A4B2D}"/>
              </a:ext>
            </a:extLst>
          </p:cNvPr>
          <p:cNvSpPr>
            <a:spLocks noGrp="1"/>
          </p:cNvSpPr>
          <p:nvPr>
            <p:ph type="title"/>
          </p:nvPr>
        </p:nvSpPr>
        <p:spPr/>
        <p:txBody>
          <a:bodyPr/>
          <a:lstStyle/>
          <a:p>
            <a:r>
              <a:rPr lang="en-US" dirty="0"/>
              <a:t>Safety and Support, 2 of 2</a:t>
            </a:r>
          </a:p>
        </p:txBody>
      </p:sp>
      <p:sp>
        <p:nvSpPr>
          <p:cNvPr id="8" name="Rectangle: Rounded Corners 1">
            <a:extLst>
              <a:ext uri="{FF2B5EF4-FFF2-40B4-BE49-F238E27FC236}">
                <a16:creationId xmlns:a16="http://schemas.microsoft.com/office/drawing/2014/main" id="{586D05F4-A03C-5840-AC4E-1891A0A17E1A}"/>
              </a:ext>
              <a:ext uri="{C183D7F6-B498-43B3-948B-1728B52AA6E4}">
                <adec:decorative xmlns:adec="http://schemas.microsoft.com/office/drawing/2017/decorative" val="1"/>
              </a:ext>
            </a:extLst>
          </p:cNvPr>
          <p:cNvSpPr/>
          <p:nvPr/>
        </p:nvSpPr>
        <p:spPr>
          <a:xfrm>
            <a:off x="473960" y="4794302"/>
            <a:ext cx="2820920" cy="777240"/>
          </a:xfrm>
          <a:prstGeom prst="roundRect">
            <a:avLst/>
          </a:prstGeom>
          <a:solidFill>
            <a:srgbClr val="BFBFB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r>
              <a:rPr lang="en-US" dirty="0">
                <a:solidFill>
                  <a:schemeClr val="tx2">
                    <a:lumMod val="50000"/>
                  </a:schemeClr>
                </a:solidFill>
              </a:rPr>
              <a:t>SAFETY</a:t>
            </a:r>
          </a:p>
        </p:txBody>
      </p:sp>
      <p:sp>
        <p:nvSpPr>
          <p:cNvPr id="9" name="Rectangle: Rounded Corners 5">
            <a:extLst>
              <a:ext uri="{FF2B5EF4-FFF2-40B4-BE49-F238E27FC236}">
                <a16:creationId xmlns:a16="http://schemas.microsoft.com/office/drawing/2014/main" id="{87B74DC6-BA55-AD40-A8DE-F797EC0F07CF}"/>
              </a:ext>
            </a:extLst>
          </p:cNvPr>
          <p:cNvSpPr/>
          <p:nvPr/>
        </p:nvSpPr>
        <p:spPr>
          <a:xfrm>
            <a:off x="457200" y="5623560"/>
            <a:ext cx="2820920" cy="777240"/>
          </a:xfrm>
          <a:prstGeom prst="roundRect">
            <a:avLst/>
          </a:prstGeom>
          <a:solidFill>
            <a:srgbClr val="FCC37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1800"/>
              </a:lnSpc>
            </a:pPr>
            <a:r>
              <a:rPr lang="en-US" b="1" dirty="0">
                <a:solidFill>
                  <a:schemeClr val="tx2"/>
                </a:solidFill>
              </a:rPr>
              <a:t>SUPPORT</a:t>
            </a:r>
          </a:p>
        </p:txBody>
      </p:sp>
      <p:sp>
        <p:nvSpPr>
          <p:cNvPr id="10" name="Content Placeholder 13">
            <a:extLst>
              <a:ext uri="{FF2B5EF4-FFF2-40B4-BE49-F238E27FC236}">
                <a16:creationId xmlns:a16="http://schemas.microsoft.com/office/drawing/2014/main" id="{B894B408-269B-1945-B095-16B489890180}"/>
              </a:ext>
            </a:extLst>
          </p:cNvPr>
          <p:cNvSpPr txBox="1">
            <a:spLocks/>
          </p:cNvSpPr>
          <p:nvPr/>
        </p:nvSpPr>
        <p:spPr>
          <a:xfrm>
            <a:off x="3820438" y="4830792"/>
            <a:ext cx="4866362" cy="1570008"/>
          </a:xfrm>
          <a:prstGeom prst="roundRect">
            <a:avLst>
              <a:gd name="adj" fmla="val 9530"/>
            </a:avLst>
          </a:prstGeom>
          <a:solidFill>
            <a:srgbClr val="FFC000"/>
          </a:solidFill>
          <a:ln w="28575">
            <a:noFill/>
          </a:ln>
        </p:spPr>
        <p:txBody>
          <a:bodyPr vert="horz" lIns="91440" tIns="45720" rIns="91440" bIns="45720" rtlCol="0" anchor="ctr">
            <a:noAutofit/>
          </a:bodyPr>
          <a:lstStyle>
            <a:lvl1pPr marL="205730" indent="-171442" algn="l" defTabSz="685766" rtl="0" eaLnBrk="1" latinLnBrk="0" hangingPunct="1">
              <a:spcBef>
                <a:spcPct val="20000"/>
              </a:spcBef>
              <a:buClr>
                <a:schemeClr val="accent1"/>
              </a:buClr>
              <a:buFont typeface="Wingdings 2" pitchFamily="18" charset="2"/>
              <a:buChar char=""/>
              <a:defRPr sz="21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80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5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3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1350"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135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135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135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1350" kern="1200">
                <a:solidFill>
                  <a:schemeClr val="tx2"/>
                </a:solidFill>
                <a:latin typeface="+mn-lt"/>
                <a:ea typeface="+mn-ea"/>
                <a:cs typeface="+mn-cs"/>
              </a:defRPr>
            </a:lvl9pPr>
          </a:lstStyle>
          <a:p>
            <a:pPr marL="34288" lvl="0" indent="0">
              <a:buNone/>
            </a:pPr>
            <a:r>
              <a:rPr lang="en-US" sz="1800" dirty="0"/>
              <a:t>To handle adversity, children need a supporting relationship with a healthy adult.</a:t>
            </a:r>
          </a:p>
        </p:txBody>
      </p:sp>
      <p:sp>
        <p:nvSpPr>
          <p:cNvPr id="11" name="Triangle 10">
            <a:extLst>
              <a:ext uri="{FF2B5EF4-FFF2-40B4-BE49-F238E27FC236}">
                <a16:creationId xmlns:a16="http://schemas.microsoft.com/office/drawing/2014/main" id="{8D186A55-FA3B-934A-9134-66B5A5D08CB7}"/>
              </a:ext>
              <a:ext uri="{C183D7F6-B498-43B3-948B-1728B52AA6E4}">
                <adec:decorative xmlns:adec="http://schemas.microsoft.com/office/drawing/2017/decorative" val="1"/>
              </a:ext>
            </a:extLst>
          </p:cNvPr>
          <p:cNvSpPr/>
          <p:nvPr/>
        </p:nvSpPr>
        <p:spPr>
          <a:xfrm rot="16200000">
            <a:off x="3345807" y="5653863"/>
            <a:ext cx="513626" cy="619246"/>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CC373"/>
              </a:solidFill>
            </a:endParaRPr>
          </a:p>
        </p:txBody>
      </p:sp>
      <p:pic>
        <p:nvPicPr>
          <p:cNvPr id="13" name="Picture 2">
            <a:extLst>
              <a:ext uri="{FF2B5EF4-FFF2-40B4-BE49-F238E27FC236}">
                <a16:creationId xmlns:a16="http://schemas.microsoft.com/office/drawing/2014/main" id="{E2815405-B8E3-4D9B-B071-9C0A52691632}"/>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alphaModFix amt="75000"/>
            <a:extLst>
              <a:ext uri="{28A0092B-C50C-407E-A947-70E740481C1C}">
                <a14:useLocalDpi xmlns:a14="http://schemas.microsoft.com/office/drawing/2010/main" val="0"/>
              </a:ext>
            </a:extLst>
          </a:blip>
          <a:srcRect l="3739" t="8109" r="716" b="40455"/>
          <a:stretch/>
        </p:blipFill>
        <p:spPr bwMode="auto">
          <a:xfrm>
            <a:off x="457200" y="1714500"/>
            <a:ext cx="8225757" cy="29521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C37C199-C6E2-4BE4-8621-E92F3F7492F9}"/>
              </a:ext>
            </a:extLst>
          </p:cNvPr>
          <p:cNvSpPr>
            <a:spLocks noGrp="1"/>
          </p:cNvSpPr>
          <p:nvPr>
            <p:ph type="sldNum" sz="quarter" idx="12"/>
          </p:nvPr>
        </p:nvSpPr>
        <p:spPr/>
        <p:txBody>
          <a:bodyPr/>
          <a:lstStyle/>
          <a:p>
            <a:fld id="{773137DE-5778-4973-8EC8-21DEEF19827C}" type="slidenum">
              <a:rPr lang="en-US" smtClean="0"/>
              <a:pPr/>
              <a:t>18</a:t>
            </a:fld>
            <a:endParaRPr lang="en-US" dirty="0"/>
          </a:p>
        </p:txBody>
      </p:sp>
    </p:spTree>
    <p:extLst>
      <p:ext uri="{BB962C8B-B14F-4D97-AF65-F5344CB8AC3E}">
        <p14:creationId xmlns:p14="http://schemas.microsoft.com/office/powerpoint/2010/main" val="1334297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8A5160-40E6-D344-BFA2-01211CA84402}"/>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3061"/>
          <a:stretch/>
        </p:blipFill>
        <p:spPr>
          <a:xfrm>
            <a:off x="457199" y="447856"/>
            <a:ext cx="3165895" cy="5952944"/>
          </a:xfrm>
          <a:prstGeom prst="rect">
            <a:avLst/>
          </a:prstGeom>
        </p:spPr>
      </p:pic>
      <p:sp>
        <p:nvSpPr>
          <p:cNvPr id="5" name="Title 4">
            <a:extLst>
              <a:ext uri="{FF2B5EF4-FFF2-40B4-BE49-F238E27FC236}">
                <a16:creationId xmlns:a16="http://schemas.microsoft.com/office/drawing/2014/main" id="{1A1ADF20-72D7-4D88-AF3E-B4101CB2CA66}"/>
              </a:ext>
            </a:extLst>
          </p:cNvPr>
          <p:cNvSpPr>
            <a:spLocks noGrp="1"/>
          </p:cNvSpPr>
          <p:nvPr>
            <p:ph type="title" idx="4294967295"/>
          </p:nvPr>
        </p:nvSpPr>
        <p:spPr>
          <a:xfrm>
            <a:off x="457200" y="1778000"/>
            <a:ext cx="3148642" cy="3346450"/>
          </a:xfrm>
        </p:spPr>
        <p:txBody>
          <a:bodyPr/>
          <a:lstStyle/>
          <a:p>
            <a:r>
              <a:rPr lang="en-US" sz="4800" dirty="0"/>
              <a:t>NOT</a:t>
            </a:r>
            <a:r>
              <a:rPr lang="en-US" sz="3200" dirty="0"/>
              <a:t> Punishment</a:t>
            </a:r>
          </a:p>
        </p:txBody>
      </p:sp>
      <p:pic>
        <p:nvPicPr>
          <p:cNvPr id="12" name="Picture 2">
            <a:extLst>
              <a:ext uri="{FF2B5EF4-FFF2-40B4-BE49-F238E27FC236}">
                <a16:creationId xmlns:a16="http://schemas.microsoft.com/office/drawing/2014/main" id="{1915B9BE-E24A-8E46-A15D-2945CB63411D}"/>
              </a:ext>
              <a:ext uri="{C183D7F6-B498-43B3-948B-1728B52AA6E4}">
                <adec:decorative xmlns:adec="http://schemas.microsoft.com/office/drawing/2017/decorative" val="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911" t="4013" r="28436" b="14444"/>
          <a:stretch/>
        </p:blipFill>
        <p:spPr bwMode="auto">
          <a:xfrm>
            <a:off x="3605842" y="447856"/>
            <a:ext cx="5538157" cy="59435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4B68846-54BE-4E3E-92BF-B9FB7A59C83C}"/>
              </a:ext>
              <a:ext uri="{C183D7F6-B498-43B3-948B-1728B52AA6E4}">
                <adec:decorative xmlns:adec="http://schemas.microsoft.com/office/drawing/2017/decorative" val="1"/>
              </a:ext>
            </a:extLst>
          </p:cNvPr>
          <p:cNvSpPr/>
          <p:nvPr/>
        </p:nvSpPr>
        <p:spPr>
          <a:xfrm>
            <a:off x="3605000" y="386988"/>
            <a:ext cx="5539000" cy="600446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a:extLst>
              <a:ext uri="{FF2B5EF4-FFF2-40B4-BE49-F238E27FC236}">
                <a16:creationId xmlns:a16="http://schemas.microsoft.com/office/drawing/2014/main" id="{90B30958-E871-49D6-BDA9-D672A15B3F52}"/>
              </a:ext>
              <a:ext uri="{C183D7F6-B498-43B3-948B-1728B52AA6E4}">
                <adec:decorative xmlns:adec="http://schemas.microsoft.com/office/drawing/2017/decorative" val="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245" t="7302" r="31977" b="25134"/>
          <a:stretch/>
        </p:blipFill>
        <p:spPr bwMode="auto">
          <a:xfrm>
            <a:off x="3958046" y="640080"/>
            <a:ext cx="4786506" cy="4924697"/>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F8DD386-9096-D741-B30B-47792F77770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6226" y="400412"/>
            <a:ext cx="5417388" cy="5417388"/>
          </a:xfrm>
          <a:prstGeom prst="rect">
            <a:avLst/>
          </a:prstGeom>
        </p:spPr>
      </p:pic>
      <p:sp>
        <p:nvSpPr>
          <p:cNvPr id="4" name="Slide Number Placeholder 3">
            <a:extLst>
              <a:ext uri="{FF2B5EF4-FFF2-40B4-BE49-F238E27FC236}">
                <a16:creationId xmlns:a16="http://schemas.microsoft.com/office/drawing/2014/main" id="{3F3FD4AA-7DD3-458A-ACA8-F37A9D22DF68}"/>
              </a:ext>
            </a:extLst>
          </p:cNvPr>
          <p:cNvSpPr>
            <a:spLocks noGrp="1"/>
          </p:cNvSpPr>
          <p:nvPr>
            <p:ph type="sldNum" sz="quarter" idx="4"/>
          </p:nvPr>
        </p:nvSpPr>
        <p:spPr/>
        <p:txBody>
          <a:bodyPr/>
          <a:lstStyle/>
          <a:p>
            <a:fld id="{773137DE-5778-4973-8EC8-21DEEF19827C}" type="slidenum">
              <a:rPr lang="en-US" smtClean="0"/>
              <a:pPr/>
              <a:t>19</a:t>
            </a:fld>
            <a:endParaRPr lang="en-US" dirty="0"/>
          </a:p>
        </p:txBody>
      </p:sp>
    </p:spTree>
    <p:extLst>
      <p:ext uri="{BB962C8B-B14F-4D97-AF65-F5344CB8AC3E}">
        <p14:creationId xmlns:p14="http://schemas.microsoft.com/office/powerpoint/2010/main" val="3360190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C8C085-9E27-4CE0-89CC-6F308F7DF5AF}"/>
              </a:ext>
            </a:extLst>
          </p:cNvPr>
          <p:cNvSpPr>
            <a:spLocks noGrp="1"/>
          </p:cNvSpPr>
          <p:nvPr>
            <p:ph type="title"/>
          </p:nvPr>
        </p:nvSpPr>
        <p:spPr/>
        <p:txBody>
          <a:bodyPr/>
          <a:lstStyle/>
          <a:p>
            <a:r>
              <a:rPr lang="en-US" sz="2400" dirty="0"/>
              <a:t>To Prepare for the Class</a:t>
            </a:r>
          </a:p>
        </p:txBody>
      </p:sp>
      <p:sp>
        <p:nvSpPr>
          <p:cNvPr id="12" name="Content Placeholder 11">
            <a:extLst>
              <a:ext uri="{FF2B5EF4-FFF2-40B4-BE49-F238E27FC236}">
                <a16:creationId xmlns:a16="http://schemas.microsoft.com/office/drawing/2014/main" id="{0FEBF11E-F233-3D44-91C1-B53C72AC749F}"/>
              </a:ext>
            </a:extLst>
          </p:cNvPr>
          <p:cNvSpPr>
            <a:spLocks noGrp="1"/>
          </p:cNvSpPr>
          <p:nvPr>
            <p:ph idx="1"/>
          </p:nvPr>
        </p:nvSpPr>
        <p:spPr/>
        <p:txBody>
          <a:bodyPr/>
          <a:lstStyle/>
          <a:p>
            <a:r>
              <a:rPr lang="en-US" dirty="0"/>
              <a:t>See Notes view</a:t>
            </a:r>
          </a:p>
        </p:txBody>
      </p:sp>
      <p:sp>
        <p:nvSpPr>
          <p:cNvPr id="4" name="Slide Number Placeholder 3">
            <a:extLst>
              <a:ext uri="{FF2B5EF4-FFF2-40B4-BE49-F238E27FC236}">
                <a16:creationId xmlns:a16="http://schemas.microsoft.com/office/drawing/2014/main" id="{41995B79-2BD9-412E-88F2-5BC9A51B5AB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2</a:t>
            </a:fld>
            <a:endParaRPr lang="en-US" dirty="0"/>
          </a:p>
        </p:txBody>
      </p:sp>
    </p:spTree>
    <p:extLst>
      <p:ext uri="{BB962C8B-B14F-4D97-AF65-F5344CB8AC3E}">
        <p14:creationId xmlns:p14="http://schemas.microsoft.com/office/powerpoint/2010/main" val="665924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Photo of a sad young girl.">
            <a:extLst>
              <a:ext uri="{FF2B5EF4-FFF2-40B4-BE49-F238E27FC236}">
                <a16:creationId xmlns:a16="http://schemas.microsoft.com/office/drawing/2014/main" id="{95F0D7BB-5397-4A9A-BFB2-B2119AC202D0}"/>
              </a:ext>
            </a:extLst>
          </p:cNvPr>
          <p:cNvPicPr>
            <a:picLocks noGrp="1" noChangeAspect="1" noChangeArrowheads="1"/>
          </p:cNvPicPr>
          <p:nvPr>
            <p:ph idx="4294967295"/>
          </p:nvPr>
        </p:nvPicPr>
        <p:blipFill rotWithShape="1">
          <a:blip r:embed="rId3" cstate="print">
            <a:extLst>
              <a:ext uri="{28A0092B-C50C-407E-A947-70E740481C1C}">
                <a14:useLocalDpi xmlns:a14="http://schemas.microsoft.com/office/drawing/2010/main" val="0"/>
              </a:ext>
            </a:extLst>
          </a:blip>
          <a:srcRect l="1139" t="15455" r="23071" b="15399"/>
          <a:stretch/>
        </p:blipFill>
        <p:spPr bwMode="auto">
          <a:xfrm flipH="1">
            <a:off x="457198" y="457200"/>
            <a:ext cx="8686801" cy="5943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8FD826E-0326-7E40-AF7A-DE069639D1CA}"/>
              </a:ext>
              <a:ext uri="{C183D7F6-B498-43B3-948B-1728B52AA6E4}">
                <adec:decorative xmlns:adec="http://schemas.microsoft.com/office/drawing/2017/decorative" val="1"/>
              </a:ext>
            </a:extLst>
          </p:cNvPr>
          <p:cNvSpPr/>
          <p:nvPr/>
        </p:nvSpPr>
        <p:spPr>
          <a:xfrm>
            <a:off x="5147542" y="438951"/>
            <a:ext cx="3996458" cy="596185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8" name="Title 2">
            <a:extLst>
              <a:ext uri="{FF2B5EF4-FFF2-40B4-BE49-F238E27FC236}">
                <a16:creationId xmlns:a16="http://schemas.microsoft.com/office/drawing/2014/main" id="{BA3D368F-2005-F248-871E-684F3C579468}"/>
              </a:ext>
            </a:extLst>
          </p:cNvPr>
          <p:cNvSpPr txBox="1">
            <a:spLocks noGrp="1"/>
          </p:cNvSpPr>
          <p:nvPr>
            <p:ph type="title" idx="4294967295"/>
          </p:nvPr>
        </p:nvSpPr>
        <p:spPr>
          <a:xfrm>
            <a:off x="5153891" y="452439"/>
            <a:ext cx="3990109" cy="59483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685766" rtl="0" eaLnBrk="1" latinLnBrk="0" hangingPunct="1">
              <a:spcBef>
                <a:spcPct val="0"/>
              </a:spcBef>
              <a:buNone/>
              <a:defRPr sz="2000" kern="1200" cap="all" spc="150" baseline="0">
                <a:ln>
                  <a:noFill/>
                </a:ln>
                <a:solidFill>
                  <a:schemeClr val="bg1"/>
                </a:solidFill>
                <a:effectLst/>
                <a:latin typeface="Arial Rounded MT Bold"/>
                <a:ea typeface="+mj-ea"/>
                <a:cs typeface="Arial Rounded MT Bold"/>
              </a:defRPr>
            </a:lvl1pPr>
          </a:lstStyle>
          <a:p>
            <a:pPr marL="0" marR="0" lvl="0" indent="0" algn="ctr" defTabSz="685766"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150" normalizeH="0" baseline="0" noProof="0" dirty="0">
                <a:ln>
                  <a:noFill/>
                </a:ln>
                <a:solidFill>
                  <a:schemeClr val="tx2"/>
                </a:solidFill>
                <a:effectLst/>
                <a:uLnTx/>
                <a:uFillTx/>
                <a:latin typeface="Arial Rounded MT Bold"/>
                <a:ea typeface="+mj-ea"/>
                <a:cs typeface="Arial Rounded MT Bold"/>
              </a:rPr>
              <a:t>Example</a:t>
            </a:r>
          </a:p>
        </p:txBody>
      </p:sp>
      <p:sp>
        <p:nvSpPr>
          <p:cNvPr id="4" name="Slide Number Placeholder 3">
            <a:extLst>
              <a:ext uri="{FF2B5EF4-FFF2-40B4-BE49-F238E27FC236}">
                <a16:creationId xmlns:a16="http://schemas.microsoft.com/office/drawing/2014/main" id="{D2E07BE9-06B5-4295-84D8-83FC9F140AE5}"/>
              </a:ext>
            </a:extLst>
          </p:cNvPr>
          <p:cNvSpPr>
            <a:spLocks noGrp="1"/>
          </p:cNvSpPr>
          <p:nvPr>
            <p:ph type="sldNum" sz="quarter" idx="4"/>
          </p:nvPr>
        </p:nvSpPr>
        <p:spPr/>
        <p:txBody>
          <a:bodyPr/>
          <a:lstStyle/>
          <a:p>
            <a:fld id="{773137DE-5778-4973-8EC8-21DEEF19827C}" type="slidenum">
              <a:rPr lang="en-US" smtClean="0"/>
              <a:pPr/>
              <a:t>20</a:t>
            </a:fld>
            <a:endParaRPr lang="en-US" dirty="0"/>
          </a:p>
        </p:txBody>
      </p:sp>
    </p:spTree>
    <p:extLst>
      <p:ext uri="{BB962C8B-B14F-4D97-AF65-F5344CB8AC3E}">
        <p14:creationId xmlns:p14="http://schemas.microsoft.com/office/powerpoint/2010/main" val="1174283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DEDE7E-1ACF-4CDD-A0BA-80B6E3A5BB83}"/>
              </a:ext>
            </a:extLst>
          </p:cNvPr>
          <p:cNvSpPr>
            <a:spLocks noGrp="1"/>
          </p:cNvSpPr>
          <p:nvPr>
            <p:ph type="title"/>
          </p:nvPr>
        </p:nvSpPr>
        <p:spPr/>
        <p:txBody>
          <a:bodyPr/>
          <a:lstStyle/>
          <a:p>
            <a:r>
              <a:rPr lang="en-US" dirty="0"/>
              <a:t>The Three R’</a:t>
            </a:r>
            <a:r>
              <a:rPr lang="en-US" cap="none" dirty="0"/>
              <a:t>s, 1 of 4</a:t>
            </a:r>
            <a:endParaRPr lang="en-US" dirty="0"/>
          </a:p>
        </p:txBody>
      </p:sp>
      <p:pic>
        <p:nvPicPr>
          <p:cNvPr id="7" name="Picture 6" descr="An inverted triangle depicting the Three R's">
            <a:extLst>
              <a:ext uri="{FF2B5EF4-FFF2-40B4-BE49-F238E27FC236}">
                <a16:creationId xmlns:a16="http://schemas.microsoft.com/office/drawing/2014/main" id="{2536A5EF-532A-C84E-A65F-A70777A958E3}"/>
              </a:ext>
            </a:extLst>
          </p:cNvPr>
          <p:cNvPicPr>
            <a:picLocks noChangeAspect="1"/>
          </p:cNvPicPr>
          <p:nvPr/>
        </p:nvPicPr>
        <p:blipFill>
          <a:blip r:embed="rId3">
            <a:duotone>
              <a:prstClr val="black"/>
              <a:schemeClr val="accent1">
                <a:tint val="45000"/>
                <a:satMod val="400000"/>
              </a:schemeClr>
            </a:duotone>
          </a:blip>
          <a:stretch>
            <a:fillRect/>
          </a:stretch>
        </p:blipFill>
        <p:spPr>
          <a:xfrm>
            <a:off x="601579" y="1714500"/>
            <a:ext cx="4220308" cy="4713812"/>
          </a:xfrm>
          <a:prstGeom prst="rect">
            <a:avLst/>
          </a:prstGeom>
        </p:spPr>
      </p:pic>
      <p:grpSp>
        <p:nvGrpSpPr>
          <p:cNvPr id="42" name="Group 41" descr="1st. Regulate. We must help the child to regulate and calm their fight/flight/freeze responses. ">
            <a:extLst>
              <a:ext uri="{FF2B5EF4-FFF2-40B4-BE49-F238E27FC236}">
                <a16:creationId xmlns:a16="http://schemas.microsoft.com/office/drawing/2014/main" id="{753FFAF0-091D-5E47-A53D-4B62070374E9}"/>
              </a:ext>
              <a:ext uri="{C183D7F6-B498-43B3-948B-1728B52AA6E4}">
                <adec:decorative xmlns:adec="http://schemas.microsoft.com/office/drawing/2017/decorative" val="0"/>
              </a:ext>
            </a:extLst>
          </p:cNvPr>
          <p:cNvGrpSpPr/>
          <p:nvPr/>
        </p:nvGrpSpPr>
        <p:grpSpPr>
          <a:xfrm>
            <a:off x="3023692" y="5546658"/>
            <a:ext cx="4929179" cy="892242"/>
            <a:chOff x="3059788" y="5457022"/>
            <a:chExt cx="4929179" cy="892242"/>
          </a:xfrm>
        </p:grpSpPr>
        <p:sp>
          <p:nvSpPr>
            <p:cNvPr id="36" name="Content Placeholder 13">
              <a:extLst>
                <a:ext uri="{FF2B5EF4-FFF2-40B4-BE49-F238E27FC236}">
                  <a16:creationId xmlns:a16="http://schemas.microsoft.com/office/drawing/2014/main" id="{C38774E8-FD4B-B84C-B097-CFC2A6158307}"/>
                </a:ext>
              </a:extLst>
            </p:cNvPr>
            <p:cNvSpPr txBox="1">
              <a:spLocks/>
            </p:cNvSpPr>
            <p:nvPr/>
          </p:nvSpPr>
          <p:spPr>
            <a:xfrm>
              <a:off x="3573378" y="5457022"/>
              <a:ext cx="4415589" cy="892242"/>
            </a:xfrm>
            <a:prstGeom prst="roundRect">
              <a:avLst>
                <a:gd name="adj" fmla="val 9530"/>
              </a:avLst>
            </a:prstGeom>
            <a:solidFill>
              <a:srgbClr val="C7C7DC"/>
            </a:solidFill>
            <a:ln w="38100">
              <a:solidFill>
                <a:schemeClr val="tx2"/>
              </a:solidFill>
            </a:ln>
          </p:spPr>
          <p:txBody>
            <a:bodyPr vert="horz" wrap="square" lIns="274320" tIns="45720" rIns="91440" bIns="45720" rtlCol="0" anchor="ctr">
              <a:spAutoFit/>
            </a:bodyPr>
            <a:lstStyle>
              <a:lvl1pPr marL="205730" indent="-171442" algn="l" defTabSz="685766" rtl="0" eaLnBrk="1" latinLnBrk="0" hangingPunct="1">
                <a:spcBef>
                  <a:spcPct val="20000"/>
                </a:spcBef>
                <a:buClr>
                  <a:schemeClr val="accent1"/>
                </a:buClr>
                <a:buFont typeface="Wingdings 2" pitchFamily="18" charset="2"/>
                <a:buChar char=""/>
                <a:defRPr sz="21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80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5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3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1350"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135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135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135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1350" kern="1200">
                  <a:solidFill>
                    <a:schemeClr val="tx2"/>
                  </a:solidFill>
                  <a:latin typeface="+mn-lt"/>
                  <a:ea typeface="+mn-ea"/>
                  <a:cs typeface="+mn-cs"/>
                </a:defRPr>
              </a:lvl9pPr>
            </a:lstStyle>
            <a:p>
              <a:pPr marL="34288" indent="0">
                <a:buNone/>
              </a:pPr>
              <a:r>
                <a:rPr lang="en-US" sz="1800" b="1" dirty="0">
                  <a:latin typeface="+mj-lt"/>
                </a:rPr>
                <a:t>Regulate</a:t>
              </a:r>
              <a:endParaRPr lang="en-US" sz="2000" b="1" dirty="0">
                <a:latin typeface="+mj-lt"/>
              </a:endParaRPr>
            </a:p>
            <a:p>
              <a:pPr marL="34288" indent="0">
                <a:buNone/>
              </a:pPr>
              <a:r>
                <a:rPr lang="en-US" sz="1400" dirty="0"/>
                <a:t>We must help the child to regulate and calm their fight/flight/freeze responses. </a:t>
              </a:r>
            </a:p>
          </p:txBody>
        </p:sp>
        <p:sp>
          <p:nvSpPr>
            <p:cNvPr id="21" name="Oval 20">
              <a:extLst>
                <a:ext uri="{FF2B5EF4-FFF2-40B4-BE49-F238E27FC236}">
                  <a16:creationId xmlns:a16="http://schemas.microsoft.com/office/drawing/2014/main" id="{C7BFB3AF-0561-584D-858F-02C54349D20A}"/>
                </a:ext>
              </a:extLst>
            </p:cNvPr>
            <p:cNvSpPr/>
            <p:nvPr/>
          </p:nvSpPr>
          <p:spPr>
            <a:xfrm>
              <a:off x="3059788" y="5566283"/>
              <a:ext cx="706095" cy="706095"/>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b="1" dirty="0">
                  <a:solidFill>
                    <a:srgbClr val="C13420"/>
                  </a:solidFill>
                </a:rPr>
                <a:t>1</a:t>
              </a:r>
              <a:r>
                <a:rPr lang="en-US" sz="2400" b="1" baseline="30000" dirty="0">
                  <a:solidFill>
                    <a:srgbClr val="C13420"/>
                  </a:solidFill>
                </a:rPr>
                <a:t>st</a:t>
              </a:r>
              <a:endParaRPr lang="en-US" sz="2000" b="1" baseline="30000" dirty="0">
                <a:solidFill>
                  <a:srgbClr val="C13420"/>
                </a:solidFill>
              </a:endParaRPr>
            </a:p>
          </p:txBody>
        </p:sp>
      </p:grpSp>
      <p:sp>
        <p:nvSpPr>
          <p:cNvPr id="43" name="Arrow: Up 19" descr="Arrow from Regulate to Relate">
            <a:extLst>
              <a:ext uri="{FF2B5EF4-FFF2-40B4-BE49-F238E27FC236}">
                <a16:creationId xmlns:a16="http://schemas.microsoft.com/office/drawing/2014/main" id="{669B29CE-B29C-D447-963D-6E42510C5B85}"/>
              </a:ext>
            </a:extLst>
          </p:cNvPr>
          <p:cNvSpPr/>
          <p:nvPr/>
        </p:nvSpPr>
        <p:spPr>
          <a:xfrm rot="1546353">
            <a:off x="3570656" y="4664630"/>
            <a:ext cx="238059" cy="785285"/>
          </a:xfrm>
          <a:prstGeom prst="upArrow">
            <a:avLst/>
          </a:prstGeom>
          <a:solidFill>
            <a:srgbClr val="D34E23"/>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13420"/>
              </a:solidFill>
            </a:endParaRPr>
          </a:p>
        </p:txBody>
      </p:sp>
      <p:grpSp>
        <p:nvGrpSpPr>
          <p:cNvPr id="41" name="Group 40" descr="2nd. Relate. We must relate and connect with the child through an attuned and sensitive relationship.">
            <a:extLst>
              <a:ext uri="{FF2B5EF4-FFF2-40B4-BE49-F238E27FC236}">
                <a16:creationId xmlns:a16="http://schemas.microsoft.com/office/drawing/2014/main" id="{74E040DC-B861-5840-8DE8-882D369D0E69}"/>
              </a:ext>
              <a:ext uri="{C183D7F6-B498-43B3-948B-1728B52AA6E4}">
                <adec:decorative xmlns:adec="http://schemas.microsoft.com/office/drawing/2017/decorative" val="0"/>
              </a:ext>
            </a:extLst>
          </p:cNvPr>
          <p:cNvGrpSpPr/>
          <p:nvPr/>
        </p:nvGrpSpPr>
        <p:grpSpPr>
          <a:xfrm>
            <a:off x="3777672" y="3777534"/>
            <a:ext cx="4740685" cy="924806"/>
            <a:chOff x="3801736" y="3837694"/>
            <a:chExt cx="4740685" cy="924806"/>
          </a:xfrm>
        </p:grpSpPr>
        <p:sp>
          <p:nvSpPr>
            <p:cNvPr id="32" name="Content Placeholder 13">
              <a:extLst>
                <a:ext uri="{FF2B5EF4-FFF2-40B4-BE49-F238E27FC236}">
                  <a16:creationId xmlns:a16="http://schemas.microsoft.com/office/drawing/2014/main" id="{83DBF94A-FD32-2547-B49E-9FE2A45F52FC}"/>
                </a:ext>
              </a:extLst>
            </p:cNvPr>
            <p:cNvSpPr txBox="1">
              <a:spLocks/>
            </p:cNvSpPr>
            <p:nvPr/>
          </p:nvSpPr>
          <p:spPr>
            <a:xfrm>
              <a:off x="4319337" y="3837694"/>
              <a:ext cx="4223084" cy="924806"/>
            </a:xfrm>
            <a:prstGeom prst="roundRect">
              <a:avLst>
                <a:gd name="adj" fmla="val 9530"/>
              </a:avLst>
            </a:prstGeom>
            <a:solidFill>
              <a:srgbClr val="FDC373"/>
            </a:solidFill>
            <a:ln w="38100">
              <a:solidFill>
                <a:schemeClr val="tx2"/>
              </a:solidFill>
            </a:ln>
          </p:spPr>
          <p:txBody>
            <a:bodyPr vert="horz" wrap="square" lIns="274320" tIns="45720" rIns="91440" bIns="45720" rtlCol="0" anchor="ctr">
              <a:spAutoFit/>
            </a:bodyPr>
            <a:lstStyle>
              <a:lvl1pPr marL="205730" indent="-171442" algn="l" defTabSz="685766" rtl="0" eaLnBrk="1" latinLnBrk="0" hangingPunct="1">
                <a:spcBef>
                  <a:spcPct val="20000"/>
                </a:spcBef>
                <a:buClr>
                  <a:schemeClr val="accent1"/>
                </a:buClr>
                <a:buFont typeface="Wingdings 2" pitchFamily="18" charset="2"/>
                <a:buChar char=""/>
                <a:defRPr sz="21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80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5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3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1350"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135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135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135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1350" kern="1200">
                  <a:solidFill>
                    <a:schemeClr val="tx2"/>
                  </a:solidFill>
                  <a:latin typeface="+mn-lt"/>
                  <a:ea typeface="+mn-ea"/>
                  <a:cs typeface="+mn-cs"/>
                </a:defRPr>
              </a:lvl9pPr>
            </a:lstStyle>
            <a:p>
              <a:pPr marL="34288" indent="0">
                <a:buNone/>
              </a:pPr>
              <a:r>
                <a:rPr lang="en-US" sz="1800" b="1" dirty="0">
                  <a:latin typeface="+mj-lt"/>
                </a:rPr>
                <a:t>Relate</a:t>
              </a:r>
              <a:endParaRPr lang="en-US" sz="1600" b="1" dirty="0">
                <a:latin typeface="+mj-lt"/>
              </a:endParaRPr>
            </a:p>
            <a:p>
              <a:pPr marL="34288" indent="0">
                <a:buNone/>
              </a:pPr>
              <a:r>
                <a:rPr lang="en-US" sz="1400" dirty="0"/>
                <a:t>We must relate and connect with the child through an attuned and sensitive relationship</a:t>
              </a:r>
            </a:p>
          </p:txBody>
        </p:sp>
        <p:sp>
          <p:nvSpPr>
            <p:cNvPr id="38" name="Oval 37">
              <a:extLst>
                <a:ext uri="{FF2B5EF4-FFF2-40B4-BE49-F238E27FC236}">
                  <a16:creationId xmlns:a16="http://schemas.microsoft.com/office/drawing/2014/main" id="{0D8E72BE-307C-BE42-9163-2978E8DC8994}"/>
                </a:ext>
              </a:extLst>
            </p:cNvPr>
            <p:cNvSpPr/>
            <p:nvPr/>
          </p:nvSpPr>
          <p:spPr>
            <a:xfrm>
              <a:off x="3801736" y="3950041"/>
              <a:ext cx="706095" cy="706095"/>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rgbClr val="C13420"/>
                  </a:solidFill>
                  <a:latin typeface="+mj-lt"/>
                </a:rPr>
                <a:t>2</a:t>
              </a:r>
              <a:r>
                <a:rPr lang="en-US" sz="2400" baseline="30000" dirty="0">
                  <a:solidFill>
                    <a:srgbClr val="C13420"/>
                  </a:solidFill>
                  <a:latin typeface="+mj-lt"/>
                </a:rPr>
                <a:t>nd</a:t>
              </a:r>
            </a:p>
          </p:txBody>
        </p:sp>
      </p:grpSp>
      <p:sp>
        <p:nvSpPr>
          <p:cNvPr id="31" name="Arrow: Up 19" descr="Arrow from Relate to Reason">
            <a:extLst>
              <a:ext uri="{FF2B5EF4-FFF2-40B4-BE49-F238E27FC236}">
                <a16:creationId xmlns:a16="http://schemas.microsoft.com/office/drawing/2014/main" id="{74467D6C-1D66-C64F-9085-651DABFCA5B1}"/>
              </a:ext>
            </a:extLst>
          </p:cNvPr>
          <p:cNvSpPr/>
          <p:nvPr/>
        </p:nvSpPr>
        <p:spPr>
          <a:xfrm rot="1546353">
            <a:off x="4452970" y="2875935"/>
            <a:ext cx="238059" cy="785285"/>
          </a:xfrm>
          <a:prstGeom prst="upArrow">
            <a:avLst/>
          </a:prstGeom>
          <a:solidFill>
            <a:srgbClr val="D34E23"/>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13420"/>
              </a:solidFill>
            </a:endParaRPr>
          </a:p>
        </p:txBody>
      </p:sp>
      <p:grpSp>
        <p:nvGrpSpPr>
          <p:cNvPr id="40" name="Group 39" descr="3rd. We can support the child to reflect, learn, remember, articulate and become self-assured.">
            <a:extLst>
              <a:ext uri="{FF2B5EF4-FFF2-40B4-BE49-F238E27FC236}">
                <a16:creationId xmlns:a16="http://schemas.microsoft.com/office/drawing/2014/main" id="{9F50A5B0-6FF7-CF46-8996-4AA777386FDA}"/>
              </a:ext>
              <a:ext uri="{C183D7F6-B498-43B3-948B-1728B52AA6E4}">
                <adec:decorative xmlns:adec="http://schemas.microsoft.com/office/drawing/2017/decorative" val="0"/>
              </a:ext>
            </a:extLst>
          </p:cNvPr>
          <p:cNvGrpSpPr/>
          <p:nvPr/>
        </p:nvGrpSpPr>
        <p:grpSpPr>
          <a:xfrm>
            <a:off x="4656224" y="1879366"/>
            <a:ext cx="3994485" cy="1120188"/>
            <a:chOff x="4391526" y="2083902"/>
            <a:chExt cx="3994485" cy="1120188"/>
          </a:xfrm>
        </p:grpSpPr>
        <p:sp>
          <p:nvSpPr>
            <p:cNvPr id="35" name="Content Placeholder 13">
              <a:extLst>
                <a:ext uri="{FF2B5EF4-FFF2-40B4-BE49-F238E27FC236}">
                  <a16:creationId xmlns:a16="http://schemas.microsoft.com/office/drawing/2014/main" id="{E1D2B547-7BE1-4D4A-A8EF-026F279BCD31}"/>
                </a:ext>
              </a:extLst>
            </p:cNvPr>
            <p:cNvSpPr txBox="1">
              <a:spLocks/>
            </p:cNvSpPr>
            <p:nvPr/>
          </p:nvSpPr>
          <p:spPr>
            <a:xfrm>
              <a:off x="4896853" y="2083902"/>
              <a:ext cx="3489158" cy="1120188"/>
            </a:xfrm>
            <a:prstGeom prst="roundRect">
              <a:avLst>
                <a:gd name="adj" fmla="val 9530"/>
              </a:avLst>
            </a:prstGeom>
            <a:solidFill>
              <a:srgbClr val="A4DEE8"/>
            </a:solidFill>
            <a:ln w="38100">
              <a:solidFill>
                <a:schemeClr val="tx2"/>
              </a:solidFill>
            </a:ln>
          </p:spPr>
          <p:txBody>
            <a:bodyPr vert="horz" wrap="square" lIns="274320" tIns="45720" rIns="91440" bIns="45720" rtlCol="0" anchor="ctr">
              <a:spAutoFit/>
            </a:bodyPr>
            <a:lstStyle>
              <a:lvl1pPr marL="205730" indent="-171442" algn="l" defTabSz="685766" rtl="0" eaLnBrk="1" latinLnBrk="0" hangingPunct="1">
                <a:spcBef>
                  <a:spcPct val="20000"/>
                </a:spcBef>
                <a:buClr>
                  <a:schemeClr val="accent1"/>
                </a:buClr>
                <a:buFont typeface="Wingdings 2" pitchFamily="18" charset="2"/>
                <a:buChar char=""/>
                <a:defRPr sz="21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80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5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3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1350"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135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135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135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1350" kern="1200">
                  <a:solidFill>
                    <a:schemeClr val="tx2"/>
                  </a:solidFill>
                  <a:latin typeface="+mn-lt"/>
                  <a:ea typeface="+mn-ea"/>
                  <a:cs typeface="+mn-cs"/>
                </a:defRPr>
              </a:lvl9pPr>
            </a:lstStyle>
            <a:p>
              <a:pPr marL="34288" indent="0">
                <a:buNone/>
              </a:pPr>
              <a:r>
                <a:rPr lang="en-US" sz="1800" b="1" dirty="0">
                  <a:latin typeface="+mj-lt"/>
                </a:rPr>
                <a:t>Reason</a:t>
              </a:r>
              <a:endParaRPr lang="en-US" sz="1600" b="1" dirty="0">
                <a:latin typeface="+mj-lt"/>
              </a:endParaRPr>
            </a:p>
            <a:p>
              <a:pPr marL="34288" indent="0">
                <a:buNone/>
              </a:pPr>
              <a:r>
                <a:rPr lang="en-US" sz="1400" dirty="0"/>
                <a:t>We can support the child to reflect, learn, remember, articulate and become self-assured.</a:t>
              </a:r>
            </a:p>
          </p:txBody>
        </p:sp>
        <p:sp>
          <p:nvSpPr>
            <p:cNvPr id="39" name="Oval 38">
              <a:extLst>
                <a:ext uri="{FF2B5EF4-FFF2-40B4-BE49-F238E27FC236}">
                  <a16:creationId xmlns:a16="http://schemas.microsoft.com/office/drawing/2014/main" id="{C10813A0-5374-FB4B-9AAC-EFB2A864BB86}"/>
                </a:ext>
              </a:extLst>
            </p:cNvPr>
            <p:cNvSpPr/>
            <p:nvPr/>
          </p:nvSpPr>
          <p:spPr>
            <a:xfrm>
              <a:off x="4391526" y="2289683"/>
              <a:ext cx="706095" cy="706095"/>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rgbClr val="C13420"/>
                  </a:solidFill>
                  <a:latin typeface="+mj-lt"/>
                </a:rPr>
                <a:t>3</a:t>
              </a:r>
              <a:r>
                <a:rPr lang="en-US" sz="2400" baseline="30000" dirty="0">
                  <a:solidFill>
                    <a:srgbClr val="C13420"/>
                  </a:solidFill>
                  <a:latin typeface="+mj-lt"/>
                </a:rPr>
                <a:t>rd</a:t>
              </a:r>
              <a:endParaRPr lang="en-US" sz="2400" dirty="0">
                <a:solidFill>
                  <a:srgbClr val="C13420"/>
                </a:solidFill>
                <a:latin typeface="+mj-lt"/>
              </a:endParaRPr>
            </a:p>
          </p:txBody>
        </p:sp>
      </p:grpSp>
      <p:sp>
        <p:nvSpPr>
          <p:cNvPr id="4" name="Slide Number Placeholder 3">
            <a:extLst>
              <a:ext uri="{FF2B5EF4-FFF2-40B4-BE49-F238E27FC236}">
                <a16:creationId xmlns:a16="http://schemas.microsoft.com/office/drawing/2014/main" id="{77B42BC7-92E7-4CAF-BD19-BAAAF062C765}"/>
              </a:ext>
            </a:extLst>
          </p:cNvPr>
          <p:cNvSpPr>
            <a:spLocks noGrp="1"/>
          </p:cNvSpPr>
          <p:nvPr>
            <p:ph type="sldNum" sz="quarter" idx="4"/>
          </p:nvPr>
        </p:nvSpPr>
        <p:spPr/>
        <p:txBody>
          <a:bodyPr/>
          <a:lstStyle/>
          <a:p>
            <a:fld id="{773137DE-5778-4973-8EC8-21DEEF19827C}" type="slidenum">
              <a:rPr lang="en-US" smtClean="0"/>
              <a:pPr/>
              <a:t>21</a:t>
            </a:fld>
            <a:endParaRPr lang="en-US" dirty="0"/>
          </a:p>
        </p:txBody>
      </p:sp>
    </p:spTree>
    <p:extLst>
      <p:ext uri="{BB962C8B-B14F-4D97-AF65-F5344CB8AC3E}">
        <p14:creationId xmlns:p14="http://schemas.microsoft.com/office/powerpoint/2010/main" val="2848602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930B61B6-B60B-F74E-9C44-00E0DC34EF5E}"/>
              </a:ext>
            </a:extLst>
          </p:cNvPr>
          <p:cNvSpPr>
            <a:spLocks noGrp="1"/>
          </p:cNvSpPr>
          <p:nvPr>
            <p:ph type="title"/>
          </p:nvPr>
        </p:nvSpPr>
        <p:spPr>
          <a:xfrm>
            <a:off x="461042" y="453358"/>
            <a:ext cx="8221916" cy="1275550"/>
          </a:xfrm>
        </p:spPr>
        <p:txBody>
          <a:bodyPr/>
          <a:lstStyle/>
          <a:p>
            <a:r>
              <a:rPr lang="en-US" dirty="0"/>
              <a:t>The Three R’</a:t>
            </a:r>
            <a:r>
              <a:rPr lang="en-US" cap="none" dirty="0"/>
              <a:t>s, 2 of 4</a:t>
            </a:r>
            <a:endParaRPr lang="en-US" dirty="0"/>
          </a:p>
        </p:txBody>
      </p:sp>
      <p:pic>
        <p:nvPicPr>
          <p:cNvPr id="23" name="Picture 22" descr="An inverted triangle depicting the Three R's">
            <a:extLst>
              <a:ext uri="{FF2B5EF4-FFF2-40B4-BE49-F238E27FC236}">
                <a16:creationId xmlns:a16="http://schemas.microsoft.com/office/drawing/2014/main" id="{01499564-7A8A-E445-996B-93735D68DB59}"/>
              </a:ext>
            </a:extLst>
          </p:cNvPr>
          <p:cNvPicPr>
            <a:picLocks noChangeAspect="1"/>
          </p:cNvPicPr>
          <p:nvPr/>
        </p:nvPicPr>
        <p:blipFill>
          <a:blip r:embed="rId3">
            <a:duotone>
              <a:prstClr val="black"/>
              <a:schemeClr val="accent1">
                <a:tint val="45000"/>
                <a:satMod val="400000"/>
              </a:schemeClr>
            </a:duotone>
          </a:blip>
          <a:stretch>
            <a:fillRect/>
          </a:stretch>
        </p:blipFill>
        <p:spPr>
          <a:xfrm>
            <a:off x="601579" y="1714500"/>
            <a:ext cx="4220308" cy="4713812"/>
          </a:xfrm>
          <a:prstGeom prst="rect">
            <a:avLst/>
          </a:prstGeom>
        </p:spPr>
      </p:pic>
      <p:sp>
        <p:nvSpPr>
          <p:cNvPr id="24" name="Arrow: Up 19">
            <a:extLst>
              <a:ext uri="{FF2B5EF4-FFF2-40B4-BE49-F238E27FC236}">
                <a16:creationId xmlns:a16="http://schemas.microsoft.com/office/drawing/2014/main" id="{FB4B546A-ABB2-E746-BD9C-FF2DC8C97BE4}"/>
              </a:ext>
              <a:ext uri="{C183D7F6-B498-43B3-948B-1728B52AA6E4}">
                <adec:decorative xmlns:adec="http://schemas.microsoft.com/office/drawing/2017/decorative" val="1"/>
              </a:ext>
            </a:extLst>
          </p:cNvPr>
          <p:cNvSpPr/>
          <p:nvPr/>
        </p:nvSpPr>
        <p:spPr>
          <a:xfrm rot="1546353">
            <a:off x="4452970" y="2875935"/>
            <a:ext cx="238059" cy="785285"/>
          </a:xfrm>
          <a:prstGeom prst="upArrow">
            <a:avLst/>
          </a:prstGeom>
          <a:solidFill>
            <a:srgbClr val="D34E23"/>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13420"/>
              </a:solidFill>
            </a:endParaRPr>
          </a:p>
        </p:txBody>
      </p:sp>
      <p:grpSp>
        <p:nvGrpSpPr>
          <p:cNvPr id="25" name="Group 24" descr="1st. Regulate. We must help the child to regulate and calm their fight/flight/freeze responses. ">
            <a:extLst>
              <a:ext uri="{FF2B5EF4-FFF2-40B4-BE49-F238E27FC236}">
                <a16:creationId xmlns:a16="http://schemas.microsoft.com/office/drawing/2014/main" id="{F970A059-C4CF-7742-A0A3-B84C2A817C2B}"/>
              </a:ext>
              <a:ext uri="{C183D7F6-B498-43B3-948B-1728B52AA6E4}">
                <adec:decorative xmlns:adec="http://schemas.microsoft.com/office/drawing/2017/decorative" val="0"/>
              </a:ext>
            </a:extLst>
          </p:cNvPr>
          <p:cNvGrpSpPr/>
          <p:nvPr/>
        </p:nvGrpSpPr>
        <p:grpSpPr>
          <a:xfrm>
            <a:off x="3023692" y="5546658"/>
            <a:ext cx="4929179" cy="892242"/>
            <a:chOff x="3059788" y="5457022"/>
            <a:chExt cx="4929179" cy="892242"/>
          </a:xfrm>
        </p:grpSpPr>
        <p:sp>
          <p:nvSpPr>
            <p:cNvPr id="26" name="Content Placeholder 13">
              <a:extLst>
                <a:ext uri="{FF2B5EF4-FFF2-40B4-BE49-F238E27FC236}">
                  <a16:creationId xmlns:a16="http://schemas.microsoft.com/office/drawing/2014/main" id="{1E4AD4B5-46AD-FF4A-B624-8483BC4A24AB}"/>
                </a:ext>
              </a:extLst>
            </p:cNvPr>
            <p:cNvSpPr txBox="1">
              <a:spLocks/>
            </p:cNvSpPr>
            <p:nvPr/>
          </p:nvSpPr>
          <p:spPr>
            <a:xfrm>
              <a:off x="3573378" y="5457022"/>
              <a:ext cx="4415589" cy="892242"/>
            </a:xfrm>
            <a:prstGeom prst="roundRect">
              <a:avLst>
                <a:gd name="adj" fmla="val 9530"/>
              </a:avLst>
            </a:prstGeom>
            <a:solidFill>
              <a:srgbClr val="C7C7DC"/>
            </a:solidFill>
            <a:ln w="38100">
              <a:solidFill>
                <a:schemeClr val="tx2"/>
              </a:solidFill>
            </a:ln>
          </p:spPr>
          <p:txBody>
            <a:bodyPr vert="horz" wrap="square" lIns="274320" tIns="45720" rIns="91440" bIns="45720" rtlCol="0" anchor="ctr">
              <a:spAutoFit/>
            </a:bodyPr>
            <a:lstStyle>
              <a:lvl1pPr marL="205730" indent="-171442" algn="l" defTabSz="685766" rtl="0" eaLnBrk="1" latinLnBrk="0" hangingPunct="1">
                <a:spcBef>
                  <a:spcPct val="20000"/>
                </a:spcBef>
                <a:buClr>
                  <a:schemeClr val="accent1"/>
                </a:buClr>
                <a:buFont typeface="Wingdings 2" pitchFamily="18" charset="2"/>
                <a:buChar char=""/>
                <a:defRPr sz="21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80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5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3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1350"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135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135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135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1350" kern="1200">
                  <a:solidFill>
                    <a:schemeClr val="tx2"/>
                  </a:solidFill>
                  <a:latin typeface="+mn-lt"/>
                  <a:ea typeface="+mn-ea"/>
                  <a:cs typeface="+mn-cs"/>
                </a:defRPr>
              </a:lvl9pPr>
            </a:lstStyle>
            <a:p>
              <a:pPr marL="34288" indent="0">
                <a:buNone/>
              </a:pPr>
              <a:r>
                <a:rPr lang="en-US" sz="1800" b="1" dirty="0">
                  <a:latin typeface="+mj-lt"/>
                </a:rPr>
                <a:t>Regulate</a:t>
              </a:r>
              <a:endParaRPr lang="en-US" sz="2000" b="1" dirty="0">
                <a:latin typeface="+mj-lt"/>
              </a:endParaRPr>
            </a:p>
            <a:p>
              <a:pPr marL="34288" indent="0">
                <a:buNone/>
              </a:pPr>
              <a:r>
                <a:rPr lang="en-US" sz="1400" dirty="0"/>
                <a:t>We must help the child to regulate and calm their fight/flight/freeze responses. </a:t>
              </a:r>
            </a:p>
          </p:txBody>
        </p:sp>
        <p:sp>
          <p:nvSpPr>
            <p:cNvPr id="27" name="Oval 26">
              <a:extLst>
                <a:ext uri="{FF2B5EF4-FFF2-40B4-BE49-F238E27FC236}">
                  <a16:creationId xmlns:a16="http://schemas.microsoft.com/office/drawing/2014/main" id="{B0308F36-78B2-4648-A834-00C79A62293F}"/>
                </a:ext>
              </a:extLst>
            </p:cNvPr>
            <p:cNvSpPr/>
            <p:nvPr/>
          </p:nvSpPr>
          <p:spPr>
            <a:xfrm>
              <a:off x="3059788" y="5566283"/>
              <a:ext cx="706095" cy="706095"/>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b="1" dirty="0">
                  <a:solidFill>
                    <a:srgbClr val="C13420"/>
                  </a:solidFill>
                </a:rPr>
                <a:t>1</a:t>
              </a:r>
              <a:r>
                <a:rPr lang="en-US" sz="2400" b="1" baseline="30000" dirty="0">
                  <a:solidFill>
                    <a:srgbClr val="C13420"/>
                  </a:solidFill>
                </a:rPr>
                <a:t>st</a:t>
              </a:r>
              <a:endParaRPr lang="en-US" sz="2000" b="1" baseline="30000" dirty="0">
                <a:solidFill>
                  <a:srgbClr val="C13420"/>
                </a:solidFill>
              </a:endParaRPr>
            </a:p>
          </p:txBody>
        </p:sp>
      </p:grpSp>
      <p:grpSp>
        <p:nvGrpSpPr>
          <p:cNvPr id="28" name="Group 27">
            <a:extLst>
              <a:ext uri="{FF2B5EF4-FFF2-40B4-BE49-F238E27FC236}">
                <a16:creationId xmlns:a16="http://schemas.microsoft.com/office/drawing/2014/main" id="{DCFFA488-7B43-0241-9242-E00CBA1F0E79}"/>
              </a:ext>
              <a:ext uri="{C183D7F6-B498-43B3-948B-1728B52AA6E4}">
                <adec:decorative xmlns:adec="http://schemas.microsoft.com/office/drawing/2017/decorative" val="1"/>
              </a:ext>
            </a:extLst>
          </p:cNvPr>
          <p:cNvGrpSpPr/>
          <p:nvPr/>
        </p:nvGrpSpPr>
        <p:grpSpPr>
          <a:xfrm>
            <a:off x="3777672" y="3777534"/>
            <a:ext cx="4740685" cy="924806"/>
            <a:chOff x="3801736" y="3837694"/>
            <a:chExt cx="4740685" cy="924806"/>
          </a:xfrm>
        </p:grpSpPr>
        <p:sp>
          <p:nvSpPr>
            <p:cNvPr id="29" name="Content Placeholder 13">
              <a:extLst>
                <a:ext uri="{FF2B5EF4-FFF2-40B4-BE49-F238E27FC236}">
                  <a16:creationId xmlns:a16="http://schemas.microsoft.com/office/drawing/2014/main" id="{7C758B84-EA02-5648-82BA-63E5DD5F9C88}"/>
                </a:ext>
              </a:extLst>
            </p:cNvPr>
            <p:cNvSpPr txBox="1">
              <a:spLocks/>
            </p:cNvSpPr>
            <p:nvPr/>
          </p:nvSpPr>
          <p:spPr>
            <a:xfrm>
              <a:off x="4319337" y="3837694"/>
              <a:ext cx="4223084" cy="924806"/>
            </a:xfrm>
            <a:prstGeom prst="roundRect">
              <a:avLst>
                <a:gd name="adj" fmla="val 9530"/>
              </a:avLst>
            </a:prstGeom>
            <a:solidFill>
              <a:srgbClr val="FDC373"/>
            </a:solidFill>
            <a:ln w="38100">
              <a:solidFill>
                <a:schemeClr val="tx2"/>
              </a:solidFill>
            </a:ln>
          </p:spPr>
          <p:txBody>
            <a:bodyPr vert="horz" wrap="square" lIns="274320" tIns="45720" rIns="91440" bIns="45720" rtlCol="0" anchor="ctr">
              <a:spAutoFit/>
            </a:bodyPr>
            <a:lstStyle>
              <a:lvl1pPr marL="205730" indent="-171442" algn="l" defTabSz="685766" rtl="0" eaLnBrk="1" latinLnBrk="0" hangingPunct="1">
                <a:spcBef>
                  <a:spcPct val="20000"/>
                </a:spcBef>
                <a:buClr>
                  <a:schemeClr val="accent1"/>
                </a:buClr>
                <a:buFont typeface="Wingdings 2" pitchFamily="18" charset="2"/>
                <a:buChar char=""/>
                <a:defRPr sz="21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80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5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3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1350"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135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135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135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1350" kern="1200">
                  <a:solidFill>
                    <a:schemeClr val="tx2"/>
                  </a:solidFill>
                  <a:latin typeface="+mn-lt"/>
                  <a:ea typeface="+mn-ea"/>
                  <a:cs typeface="+mn-cs"/>
                </a:defRPr>
              </a:lvl9pPr>
            </a:lstStyle>
            <a:p>
              <a:pPr marL="34288" indent="0">
                <a:buNone/>
              </a:pPr>
              <a:r>
                <a:rPr lang="en-US" sz="1800" b="1" dirty="0">
                  <a:latin typeface="+mj-lt"/>
                </a:rPr>
                <a:t>Relate</a:t>
              </a:r>
              <a:endParaRPr lang="en-US" sz="1600" b="1" dirty="0">
                <a:latin typeface="+mj-lt"/>
              </a:endParaRPr>
            </a:p>
            <a:p>
              <a:pPr marL="34288" indent="0">
                <a:buNone/>
              </a:pPr>
              <a:r>
                <a:rPr lang="en-US" sz="1400" dirty="0"/>
                <a:t>We must relate and connect with the child through an attuned and sensitive relationship</a:t>
              </a:r>
            </a:p>
          </p:txBody>
        </p:sp>
        <p:sp>
          <p:nvSpPr>
            <p:cNvPr id="30" name="Oval 29">
              <a:extLst>
                <a:ext uri="{FF2B5EF4-FFF2-40B4-BE49-F238E27FC236}">
                  <a16:creationId xmlns:a16="http://schemas.microsoft.com/office/drawing/2014/main" id="{66708AEB-DFA0-9349-B998-7D2EDB9AADA7}"/>
                </a:ext>
              </a:extLst>
            </p:cNvPr>
            <p:cNvSpPr/>
            <p:nvPr/>
          </p:nvSpPr>
          <p:spPr>
            <a:xfrm>
              <a:off x="3801736" y="3950041"/>
              <a:ext cx="706095" cy="706095"/>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rgbClr val="C13420"/>
                  </a:solidFill>
                  <a:latin typeface="+mj-lt"/>
                </a:rPr>
                <a:t>2</a:t>
              </a:r>
              <a:r>
                <a:rPr lang="en-US" sz="2400" baseline="30000" dirty="0">
                  <a:solidFill>
                    <a:srgbClr val="C13420"/>
                  </a:solidFill>
                  <a:latin typeface="+mj-lt"/>
                </a:rPr>
                <a:t>nd</a:t>
              </a:r>
            </a:p>
          </p:txBody>
        </p:sp>
      </p:grpSp>
      <p:grpSp>
        <p:nvGrpSpPr>
          <p:cNvPr id="31" name="Group 30">
            <a:extLst>
              <a:ext uri="{FF2B5EF4-FFF2-40B4-BE49-F238E27FC236}">
                <a16:creationId xmlns:a16="http://schemas.microsoft.com/office/drawing/2014/main" id="{83D1BFD7-51A2-0B4F-B01B-5A1BA964FA48}"/>
              </a:ext>
              <a:ext uri="{C183D7F6-B498-43B3-948B-1728B52AA6E4}">
                <adec:decorative xmlns:adec="http://schemas.microsoft.com/office/drawing/2017/decorative" val="1"/>
              </a:ext>
            </a:extLst>
          </p:cNvPr>
          <p:cNvGrpSpPr/>
          <p:nvPr/>
        </p:nvGrpSpPr>
        <p:grpSpPr>
          <a:xfrm>
            <a:off x="4656224" y="1879366"/>
            <a:ext cx="3994485" cy="1120188"/>
            <a:chOff x="4391526" y="2083902"/>
            <a:chExt cx="3994485" cy="1120188"/>
          </a:xfrm>
        </p:grpSpPr>
        <p:sp>
          <p:nvSpPr>
            <p:cNvPr id="32" name="Content Placeholder 13">
              <a:extLst>
                <a:ext uri="{FF2B5EF4-FFF2-40B4-BE49-F238E27FC236}">
                  <a16:creationId xmlns:a16="http://schemas.microsoft.com/office/drawing/2014/main" id="{BC8319F7-12DA-DD46-9A1D-E59B8DB57988}"/>
                </a:ext>
              </a:extLst>
            </p:cNvPr>
            <p:cNvSpPr txBox="1">
              <a:spLocks/>
            </p:cNvSpPr>
            <p:nvPr/>
          </p:nvSpPr>
          <p:spPr>
            <a:xfrm>
              <a:off x="4896853" y="2083902"/>
              <a:ext cx="3489158" cy="1120188"/>
            </a:xfrm>
            <a:prstGeom prst="roundRect">
              <a:avLst>
                <a:gd name="adj" fmla="val 9530"/>
              </a:avLst>
            </a:prstGeom>
            <a:solidFill>
              <a:srgbClr val="A4DEE8"/>
            </a:solidFill>
            <a:ln w="38100">
              <a:solidFill>
                <a:schemeClr val="tx2"/>
              </a:solidFill>
            </a:ln>
          </p:spPr>
          <p:txBody>
            <a:bodyPr vert="horz" wrap="square" lIns="274320" tIns="45720" rIns="91440" bIns="45720" rtlCol="0" anchor="ctr">
              <a:spAutoFit/>
            </a:bodyPr>
            <a:lstStyle>
              <a:lvl1pPr marL="205730" indent="-171442" algn="l" defTabSz="685766" rtl="0" eaLnBrk="1" latinLnBrk="0" hangingPunct="1">
                <a:spcBef>
                  <a:spcPct val="20000"/>
                </a:spcBef>
                <a:buClr>
                  <a:schemeClr val="accent1"/>
                </a:buClr>
                <a:buFont typeface="Wingdings 2" pitchFamily="18" charset="2"/>
                <a:buChar char=""/>
                <a:defRPr sz="21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80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5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3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1350"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135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135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135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1350" kern="1200">
                  <a:solidFill>
                    <a:schemeClr val="tx2"/>
                  </a:solidFill>
                  <a:latin typeface="+mn-lt"/>
                  <a:ea typeface="+mn-ea"/>
                  <a:cs typeface="+mn-cs"/>
                </a:defRPr>
              </a:lvl9pPr>
            </a:lstStyle>
            <a:p>
              <a:pPr marL="34288" indent="0">
                <a:buNone/>
              </a:pPr>
              <a:r>
                <a:rPr lang="en-US" sz="1800" b="1" dirty="0">
                  <a:latin typeface="+mj-lt"/>
                </a:rPr>
                <a:t>Reason</a:t>
              </a:r>
              <a:endParaRPr lang="en-US" sz="1600" b="1" dirty="0">
                <a:latin typeface="+mj-lt"/>
              </a:endParaRPr>
            </a:p>
            <a:p>
              <a:pPr marL="34288" indent="0">
                <a:buNone/>
              </a:pPr>
              <a:r>
                <a:rPr lang="en-US" sz="1400" dirty="0"/>
                <a:t>We can support the child to reflect, learn, remember, articulate and become self-assured.</a:t>
              </a:r>
            </a:p>
          </p:txBody>
        </p:sp>
        <p:sp>
          <p:nvSpPr>
            <p:cNvPr id="33" name="Oval 32">
              <a:extLst>
                <a:ext uri="{FF2B5EF4-FFF2-40B4-BE49-F238E27FC236}">
                  <a16:creationId xmlns:a16="http://schemas.microsoft.com/office/drawing/2014/main" id="{0ADD226E-886C-DC41-AA47-EF90BEAA69DB}"/>
                </a:ext>
              </a:extLst>
            </p:cNvPr>
            <p:cNvSpPr/>
            <p:nvPr/>
          </p:nvSpPr>
          <p:spPr>
            <a:xfrm>
              <a:off x="4391526" y="2289683"/>
              <a:ext cx="706095" cy="706095"/>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rgbClr val="C13420"/>
                  </a:solidFill>
                  <a:latin typeface="+mj-lt"/>
                </a:rPr>
                <a:t>3</a:t>
              </a:r>
              <a:r>
                <a:rPr lang="en-US" sz="2400" baseline="30000" dirty="0">
                  <a:solidFill>
                    <a:srgbClr val="C13420"/>
                  </a:solidFill>
                  <a:latin typeface="+mj-lt"/>
                </a:rPr>
                <a:t>rd</a:t>
              </a:r>
              <a:endParaRPr lang="en-US" sz="2400" dirty="0">
                <a:solidFill>
                  <a:srgbClr val="C13420"/>
                </a:solidFill>
                <a:latin typeface="+mj-lt"/>
              </a:endParaRPr>
            </a:p>
          </p:txBody>
        </p:sp>
      </p:grpSp>
      <p:sp>
        <p:nvSpPr>
          <p:cNvPr id="34" name="Arrow: Up 19">
            <a:extLst>
              <a:ext uri="{FF2B5EF4-FFF2-40B4-BE49-F238E27FC236}">
                <a16:creationId xmlns:a16="http://schemas.microsoft.com/office/drawing/2014/main" id="{4ACAAC49-784F-3547-A6B3-985A030C2870}"/>
              </a:ext>
              <a:ext uri="{C183D7F6-B498-43B3-948B-1728B52AA6E4}">
                <adec:decorative xmlns:adec="http://schemas.microsoft.com/office/drawing/2017/decorative" val="1"/>
              </a:ext>
            </a:extLst>
          </p:cNvPr>
          <p:cNvSpPr/>
          <p:nvPr/>
        </p:nvSpPr>
        <p:spPr>
          <a:xfrm rot="1546353">
            <a:off x="3570656" y="4664630"/>
            <a:ext cx="238059" cy="785285"/>
          </a:xfrm>
          <a:prstGeom prst="upArrow">
            <a:avLst/>
          </a:prstGeom>
          <a:solidFill>
            <a:srgbClr val="D34E23"/>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13420"/>
              </a:solidFill>
            </a:endParaRPr>
          </a:p>
        </p:txBody>
      </p:sp>
      <p:sp>
        <p:nvSpPr>
          <p:cNvPr id="35" name="Rectangle 34">
            <a:extLst>
              <a:ext uri="{FF2B5EF4-FFF2-40B4-BE49-F238E27FC236}">
                <a16:creationId xmlns:a16="http://schemas.microsoft.com/office/drawing/2014/main" id="{E07F5E9D-2D43-A944-BAAD-BA17EB7B408C}"/>
              </a:ext>
              <a:ext uri="{C183D7F6-B498-43B3-948B-1728B52AA6E4}">
                <adec:decorative xmlns:adec="http://schemas.microsoft.com/office/drawing/2017/decorative" val="1"/>
              </a:ext>
            </a:extLst>
          </p:cNvPr>
          <p:cNvSpPr/>
          <p:nvPr/>
        </p:nvSpPr>
        <p:spPr>
          <a:xfrm>
            <a:off x="3181791" y="1810942"/>
            <a:ext cx="5678905" cy="3693693"/>
          </a:xfrm>
          <a:custGeom>
            <a:avLst/>
            <a:gdLst>
              <a:gd name="connsiteX0" fmla="*/ 0 w 4283242"/>
              <a:gd name="connsiteY0" fmla="*/ 0 h 3669631"/>
              <a:gd name="connsiteX1" fmla="*/ 4283242 w 4283242"/>
              <a:gd name="connsiteY1" fmla="*/ 0 h 3669631"/>
              <a:gd name="connsiteX2" fmla="*/ 4283242 w 4283242"/>
              <a:gd name="connsiteY2" fmla="*/ 3669631 h 3669631"/>
              <a:gd name="connsiteX3" fmla="*/ 0 w 4283242"/>
              <a:gd name="connsiteY3" fmla="*/ 3669631 h 3669631"/>
              <a:gd name="connsiteX4" fmla="*/ 0 w 4283242"/>
              <a:gd name="connsiteY4" fmla="*/ 0 h 3669631"/>
              <a:gd name="connsiteX0" fmla="*/ 1636294 w 5919536"/>
              <a:gd name="connsiteY0" fmla="*/ 0 h 3669631"/>
              <a:gd name="connsiteX1" fmla="*/ 5919536 w 5919536"/>
              <a:gd name="connsiteY1" fmla="*/ 0 h 3669631"/>
              <a:gd name="connsiteX2" fmla="*/ 5919536 w 5919536"/>
              <a:gd name="connsiteY2" fmla="*/ 3669631 h 3669631"/>
              <a:gd name="connsiteX3" fmla="*/ 0 w 5919536"/>
              <a:gd name="connsiteY3" fmla="*/ 3657599 h 3669631"/>
              <a:gd name="connsiteX4" fmla="*/ 1636294 w 5919536"/>
              <a:gd name="connsiteY4" fmla="*/ 0 h 3669631"/>
              <a:gd name="connsiteX0" fmla="*/ 1636294 w 5919536"/>
              <a:gd name="connsiteY0" fmla="*/ 0 h 3657599"/>
              <a:gd name="connsiteX1" fmla="*/ 5919536 w 5919536"/>
              <a:gd name="connsiteY1" fmla="*/ 0 h 3657599"/>
              <a:gd name="connsiteX2" fmla="*/ 5498430 w 5919536"/>
              <a:gd name="connsiteY2" fmla="*/ 3621505 h 3657599"/>
              <a:gd name="connsiteX3" fmla="*/ 0 w 5919536"/>
              <a:gd name="connsiteY3" fmla="*/ 3657599 h 3657599"/>
              <a:gd name="connsiteX4" fmla="*/ 1636294 w 5919536"/>
              <a:gd name="connsiteY4" fmla="*/ 0 h 3657599"/>
              <a:gd name="connsiteX0" fmla="*/ 1636294 w 5678905"/>
              <a:gd name="connsiteY0" fmla="*/ 0 h 3657599"/>
              <a:gd name="connsiteX1" fmla="*/ 5678905 w 5678905"/>
              <a:gd name="connsiteY1" fmla="*/ 12031 h 3657599"/>
              <a:gd name="connsiteX2" fmla="*/ 5498430 w 5678905"/>
              <a:gd name="connsiteY2" fmla="*/ 3621505 h 3657599"/>
              <a:gd name="connsiteX3" fmla="*/ 0 w 5678905"/>
              <a:gd name="connsiteY3" fmla="*/ 3657599 h 3657599"/>
              <a:gd name="connsiteX4" fmla="*/ 1636294 w 5678905"/>
              <a:gd name="connsiteY4" fmla="*/ 0 h 3657599"/>
              <a:gd name="connsiteX0" fmla="*/ 1600199 w 5678905"/>
              <a:gd name="connsiteY0" fmla="*/ 0 h 3669630"/>
              <a:gd name="connsiteX1" fmla="*/ 5678905 w 5678905"/>
              <a:gd name="connsiteY1" fmla="*/ 24062 h 3669630"/>
              <a:gd name="connsiteX2" fmla="*/ 5498430 w 5678905"/>
              <a:gd name="connsiteY2" fmla="*/ 3633536 h 3669630"/>
              <a:gd name="connsiteX3" fmla="*/ 0 w 5678905"/>
              <a:gd name="connsiteY3" fmla="*/ 3669630 h 3669630"/>
              <a:gd name="connsiteX4" fmla="*/ 1600199 w 5678905"/>
              <a:gd name="connsiteY4" fmla="*/ 0 h 3669630"/>
              <a:gd name="connsiteX0" fmla="*/ 1600199 w 5678905"/>
              <a:gd name="connsiteY0" fmla="*/ 0 h 3693693"/>
              <a:gd name="connsiteX1" fmla="*/ 5678905 w 5678905"/>
              <a:gd name="connsiteY1" fmla="*/ 24062 h 3693693"/>
              <a:gd name="connsiteX2" fmla="*/ 5498430 w 5678905"/>
              <a:gd name="connsiteY2" fmla="*/ 3633536 h 3693693"/>
              <a:gd name="connsiteX3" fmla="*/ 0 w 5678905"/>
              <a:gd name="connsiteY3" fmla="*/ 3693693 h 3693693"/>
              <a:gd name="connsiteX4" fmla="*/ 1600199 w 5678905"/>
              <a:gd name="connsiteY4" fmla="*/ 0 h 3693693"/>
              <a:gd name="connsiteX0" fmla="*/ 1600199 w 5678905"/>
              <a:gd name="connsiteY0" fmla="*/ 0 h 3693693"/>
              <a:gd name="connsiteX1" fmla="*/ 5678905 w 5678905"/>
              <a:gd name="connsiteY1" fmla="*/ 24062 h 3693693"/>
              <a:gd name="connsiteX2" fmla="*/ 5498430 w 5678905"/>
              <a:gd name="connsiteY2" fmla="*/ 3633536 h 3693693"/>
              <a:gd name="connsiteX3" fmla="*/ 0 w 5678905"/>
              <a:gd name="connsiteY3" fmla="*/ 3693693 h 3693693"/>
              <a:gd name="connsiteX4" fmla="*/ 1600199 w 5678905"/>
              <a:gd name="connsiteY4" fmla="*/ 0 h 3693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905" h="3693693">
                <a:moveTo>
                  <a:pt x="1600199" y="0"/>
                </a:moveTo>
                <a:lnTo>
                  <a:pt x="5678905" y="24062"/>
                </a:lnTo>
                <a:lnTo>
                  <a:pt x="5498430" y="3633536"/>
                </a:lnTo>
                <a:lnTo>
                  <a:pt x="0" y="3693693"/>
                </a:lnTo>
                <a:cubicBezTo>
                  <a:pt x="569494" y="2209799"/>
                  <a:pt x="1066799" y="1231231"/>
                  <a:pt x="1600199" y="0"/>
                </a:cubicBez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77B42BC7-92E7-4CAF-BD19-BAAAF062C765}"/>
              </a:ext>
            </a:extLst>
          </p:cNvPr>
          <p:cNvSpPr>
            <a:spLocks noGrp="1"/>
          </p:cNvSpPr>
          <p:nvPr>
            <p:ph type="sldNum" sz="quarter" idx="4"/>
          </p:nvPr>
        </p:nvSpPr>
        <p:spPr/>
        <p:txBody>
          <a:bodyPr/>
          <a:lstStyle/>
          <a:p>
            <a:fld id="{773137DE-5778-4973-8EC8-21DEEF19827C}" type="slidenum">
              <a:rPr lang="en-US" smtClean="0"/>
              <a:pPr/>
              <a:t>22</a:t>
            </a:fld>
            <a:endParaRPr lang="en-US" dirty="0"/>
          </a:p>
        </p:txBody>
      </p:sp>
    </p:spTree>
    <p:extLst>
      <p:ext uri="{BB962C8B-B14F-4D97-AF65-F5344CB8AC3E}">
        <p14:creationId xmlns:p14="http://schemas.microsoft.com/office/powerpoint/2010/main" val="1004937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77E6C26C-C7FC-D442-88D5-250288C987DF}"/>
              </a:ext>
            </a:extLst>
          </p:cNvPr>
          <p:cNvSpPr>
            <a:spLocks noGrp="1"/>
          </p:cNvSpPr>
          <p:nvPr>
            <p:ph type="title"/>
          </p:nvPr>
        </p:nvSpPr>
        <p:spPr>
          <a:xfrm>
            <a:off x="461042" y="453358"/>
            <a:ext cx="8221916" cy="1275550"/>
          </a:xfrm>
        </p:spPr>
        <p:txBody>
          <a:bodyPr/>
          <a:lstStyle/>
          <a:p>
            <a:r>
              <a:rPr lang="en-US" dirty="0"/>
              <a:t>The Three R’</a:t>
            </a:r>
            <a:r>
              <a:rPr lang="en-US" cap="none" dirty="0"/>
              <a:t>s, 3 of 4</a:t>
            </a:r>
            <a:endParaRPr lang="en-US" dirty="0"/>
          </a:p>
        </p:txBody>
      </p:sp>
      <p:pic>
        <p:nvPicPr>
          <p:cNvPr id="10" name="Picture 9" descr="An inverted triangle depicting the Three R's">
            <a:extLst>
              <a:ext uri="{FF2B5EF4-FFF2-40B4-BE49-F238E27FC236}">
                <a16:creationId xmlns:a16="http://schemas.microsoft.com/office/drawing/2014/main" id="{3461A64B-80A6-1F43-9827-1157AB20B7D8}"/>
              </a:ext>
            </a:extLst>
          </p:cNvPr>
          <p:cNvPicPr>
            <a:picLocks noChangeAspect="1"/>
          </p:cNvPicPr>
          <p:nvPr/>
        </p:nvPicPr>
        <p:blipFill>
          <a:blip r:embed="rId3">
            <a:duotone>
              <a:prstClr val="black"/>
              <a:schemeClr val="accent1">
                <a:tint val="45000"/>
                <a:satMod val="400000"/>
              </a:schemeClr>
            </a:duotone>
          </a:blip>
          <a:stretch>
            <a:fillRect/>
          </a:stretch>
        </p:blipFill>
        <p:spPr>
          <a:xfrm>
            <a:off x="601579" y="1714500"/>
            <a:ext cx="4220308" cy="4713812"/>
          </a:xfrm>
          <a:prstGeom prst="rect">
            <a:avLst/>
          </a:prstGeom>
        </p:spPr>
      </p:pic>
      <p:sp>
        <p:nvSpPr>
          <p:cNvPr id="11" name="Arrow: Up 19">
            <a:extLst>
              <a:ext uri="{FF2B5EF4-FFF2-40B4-BE49-F238E27FC236}">
                <a16:creationId xmlns:a16="http://schemas.microsoft.com/office/drawing/2014/main" id="{B462310B-0121-FE41-A601-3EF980229948}"/>
              </a:ext>
              <a:ext uri="{C183D7F6-B498-43B3-948B-1728B52AA6E4}">
                <adec:decorative xmlns:adec="http://schemas.microsoft.com/office/drawing/2017/decorative" val="1"/>
              </a:ext>
            </a:extLst>
          </p:cNvPr>
          <p:cNvSpPr/>
          <p:nvPr/>
        </p:nvSpPr>
        <p:spPr>
          <a:xfrm rot="1546353">
            <a:off x="4452970" y="2875935"/>
            <a:ext cx="238059" cy="785285"/>
          </a:xfrm>
          <a:prstGeom prst="upArrow">
            <a:avLst/>
          </a:prstGeom>
          <a:solidFill>
            <a:srgbClr val="D34E23"/>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13420"/>
              </a:solidFill>
            </a:endParaRPr>
          </a:p>
        </p:txBody>
      </p:sp>
      <p:grpSp>
        <p:nvGrpSpPr>
          <p:cNvPr id="12" name="Group 11">
            <a:extLst>
              <a:ext uri="{FF2B5EF4-FFF2-40B4-BE49-F238E27FC236}">
                <a16:creationId xmlns:a16="http://schemas.microsoft.com/office/drawing/2014/main" id="{F7502805-D672-DB45-8B7C-F5C8601B6DED}"/>
              </a:ext>
              <a:ext uri="{C183D7F6-B498-43B3-948B-1728B52AA6E4}">
                <adec:decorative xmlns:adec="http://schemas.microsoft.com/office/drawing/2017/decorative" val="1"/>
              </a:ext>
            </a:extLst>
          </p:cNvPr>
          <p:cNvGrpSpPr/>
          <p:nvPr/>
        </p:nvGrpSpPr>
        <p:grpSpPr>
          <a:xfrm>
            <a:off x="3023692" y="5546658"/>
            <a:ext cx="4929179" cy="892242"/>
            <a:chOff x="3059788" y="5457022"/>
            <a:chExt cx="4929179" cy="892242"/>
          </a:xfrm>
        </p:grpSpPr>
        <p:sp>
          <p:nvSpPr>
            <p:cNvPr id="13" name="Content Placeholder 13">
              <a:extLst>
                <a:ext uri="{FF2B5EF4-FFF2-40B4-BE49-F238E27FC236}">
                  <a16:creationId xmlns:a16="http://schemas.microsoft.com/office/drawing/2014/main" id="{9C42C317-D2BE-4E41-A680-973DEF616B3A}"/>
                </a:ext>
              </a:extLst>
            </p:cNvPr>
            <p:cNvSpPr txBox="1">
              <a:spLocks/>
            </p:cNvSpPr>
            <p:nvPr/>
          </p:nvSpPr>
          <p:spPr>
            <a:xfrm>
              <a:off x="3573378" y="5457022"/>
              <a:ext cx="4415589" cy="892242"/>
            </a:xfrm>
            <a:prstGeom prst="roundRect">
              <a:avLst>
                <a:gd name="adj" fmla="val 9530"/>
              </a:avLst>
            </a:prstGeom>
            <a:solidFill>
              <a:srgbClr val="C7C7DC"/>
            </a:solidFill>
            <a:ln w="38100">
              <a:solidFill>
                <a:schemeClr val="tx2"/>
              </a:solidFill>
            </a:ln>
          </p:spPr>
          <p:txBody>
            <a:bodyPr vert="horz" wrap="square" lIns="274320" tIns="45720" rIns="91440" bIns="45720" rtlCol="0" anchor="ctr">
              <a:spAutoFit/>
            </a:bodyPr>
            <a:lstStyle>
              <a:lvl1pPr marL="205730" indent="-171442" algn="l" defTabSz="685766" rtl="0" eaLnBrk="1" latinLnBrk="0" hangingPunct="1">
                <a:spcBef>
                  <a:spcPct val="20000"/>
                </a:spcBef>
                <a:buClr>
                  <a:schemeClr val="accent1"/>
                </a:buClr>
                <a:buFont typeface="Wingdings 2" pitchFamily="18" charset="2"/>
                <a:buChar char=""/>
                <a:defRPr sz="21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80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5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3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1350"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135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135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135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1350" kern="1200">
                  <a:solidFill>
                    <a:schemeClr val="tx2"/>
                  </a:solidFill>
                  <a:latin typeface="+mn-lt"/>
                  <a:ea typeface="+mn-ea"/>
                  <a:cs typeface="+mn-cs"/>
                </a:defRPr>
              </a:lvl9pPr>
            </a:lstStyle>
            <a:p>
              <a:pPr marL="34288" indent="0">
                <a:buNone/>
              </a:pPr>
              <a:r>
                <a:rPr lang="en-US" sz="1800" b="1" dirty="0">
                  <a:latin typeface="+mj-lt"/>
                </a:rPr>
                <a:t>Regulate</a:t>
              </a:r>
              <a:endParaRPr lang="en-US" sz="2000" b="1" dirty="0">
                <a:latin typeface="+mj-lt"/>
              </a:endParaRPr>
            </a:p>
            <a:p>
              <a:pPr marL="34288" indent="0">
                <a:buNone/>
              </a:pPr>
              <a:r>
                <a:rPr lang="en-US" sz="1400" dirty="0"/>
                <a:t>We must help the child to regulate and calm their fight/flight/freeze responses. </a:t>
              </a:r>
            </a:p>
          </p:txBody>
        </p:sp>
        <p:sp>
          <p:nvSpPr>
            <p:cNvPr id="14" name="Oval 13">
              <a:extLst>
                <a:ext uri="{FF2B5EF4-FFF2-40B4-BE49-F238E27FC236}">
                  <a16:creationId xmlns:a16="http://schemas.microsoft.com/office/drawing/2014/main" id="{F9030ACA-89BC-3842-9255-F71A2C7302DE}"/>
                </a:ext>
              </a:extLst>
            </p:cNvPr>
            <p:cNvSpPr/>
            <p:nvPr/>
          </p:nvSpPr>
          <p:spPr>
            <a:xfrm>
              <a:off x="3059788" y="5566283"/>
              <a:ext cx="706095" cy="706095"/>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b="1" dirty="0">
                  <a:solidFill>
                    <a:srgbClr val="C13420"/>
                  </a:solidFill>
                </a:rPr>
                <a:t>1</a:t>
              </a:r>
              <a:r>
                <a:rPr lang="en-US" sz="2400" b="1" baseline="30000" dirty="0">
                  <a:solidFill>
                    <a:srgbClr val="C13420"/>
                  </a:solidFill>
                </a:rPr>
                <a:t>st</a:t>
              </a:r>
              <a:endParaRPr lang="en-US" sz="2000" b="1" baseline="30000" dirty="0">
                <a:solidFill>
                  <a:srgbClr val="C13420"/>
                </a:solidFill>
              </a:endParaRPr>
            </a:p>
          </p:txBody>
        </p:sp>
      </p:grpSp>
      <p:grpSp>
        <p:nvGrpSpPr>
          <p:cNvPr id="15" name="Group 14" descr="2nd. Relate. We must relate and connect with the child through an attuned and sensitive relationship.">
            <a:extLst>
              <a:ext uri="{FF2B5EF4-FFF2-40B4-BE49-F238E27FC236}">
                <a16:creationId xmlns:a16="http://schemas.microsoft.com/office/drawing/2014/main" id="{EC1341D9-3240-6D42-BD4C-1EB8DC5CDB6E}"/>
              </a:ext>
              <a:ext uri="{C183D7F6-B498-43B3-948B-1728B52AA6E4}">
                <adec:decorative xmlns:adec="http://schemas.microsoft.com/office/drawing/2017/decorative" val="0"/>
              </a:ext>
            </a:extLst>
          </p:cNvPr>
          <p:cNvGrpSpPr/>
          <p:nvPr/>
        </p:nvGrpSpPr>
        <p:grpSpPr>
          <a:xfrm>
            <a:off x="3777672" y="3777534"/>
            <a:ext cx="4740685" cy="924806"/>
            <a:chOff x="3801736" y="3837694"/>
            <a:chExt cx="4740685" cy="924806"/>
          </a:xfrm>
        </p:grpSpPr>
        <p:sp>
          <p:nvSpPr>
            <p:cNvPr id="16" name="Content Placeholder 13">
              <a:extLst>
                <a:ext uri="{FF2B5EF4-FFF2-40B4-BE49-F238E27FC236}">
                  <a16:creationId xmlns:a16="http://schemas.microsoft.com/office/drawing/2014/main" id="{D1384881-AFF8-B64E-B65E-C8677766A1AA}"/>
                </a:ext>
              </a:extLst>
            </p:cNvPr>
            <p:cNvSpPr txBox="1">
              <a:spLocks/>
            </p:cNvSpPr>
            <p:nvPr/>
          </p:nvSpPr>
          <p:spPr>
            <a:xfrm>
              <a:off x="4319337" y="3837694"/>
              <a:ext cx="4223084" cy="924806"/>
            </a:xfrm>
            <a:prstGeom prst="roundRect">
              <a:avLst>
                <a:gd name="adj" fmla="val 9530"/>
              </a:avLst>
            </a:prstGeom>
            <a:solidFill>
              <a:srgbClr val="FDC373"/>
            </a:solidFill>
            <a:ln w="38100">
              <a:solidFill>
                <a:schemeClr val="tx2"/>
              </a:solidFill>
            </a:ln>
          </p:spPr>
          <p:txBody>
            <a:bodyPr vert="horz" wrap="square" lIns="274320" tIns="45720" rIns="91440" bIns="45720" rtlCol="0" anchor="ctr">
              <a:spAutoFit/>
            </a:bodyPr>
            <a:lstStyle>
              <a:lvl1pPr marL="205730" indent="-171442" algn="l" defTabSz="685766" rtl="0" eaLnBrk="1" latinLnBrk="0" hangingPunct="1">
                <a:spcBef>
                  <a:spcPct val="20000"/>
                </a:spcBef>
                <a:buClr>
                  <a:schemeClr val="accent1"/>
                </a:buClr>
                <a:buFont typeface="Wingdings 2" pitchFamily="18" charset="2"/>
                <a:buChar char=""/>
                <a:defRPr sz="21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80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5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3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1350"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135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135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135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1350" kern="1200">
                  <a:solidFill>
                    <a:schemeClr val="tx2"/>
                  </a:solidFill>
                  <a:latin typeface="+mn-lt"/>
                  <a:ea typeface="+mn-ea"/>
                  <a:cs typeface="+mn-cs"/>
                </a:defRPr>
              </a:lvl9pPr>
            </a:lstStyle>
            <a:p>
              <a:pPr marL="34288" indent="0">
                <a:buNone/>
              </a:pPr>
              <a:r>
                <a:rPr lang="en-US" sz="1800" b="1" dirty="0">
                  <a:latin typeface="+mj-lt"/>
                </a:rPr>
                <a:t>Relate</a:t>
              </a:r>
              <a:endParaRPr lang="en-US" sz="1600" b="1" dirty="0">
                <a:latin typeface="+mj-lt"/>
              </a:endParaRPr>
            </a:p>
            <a:p>
              <a:pPr marL="34288" indent="0">
                <a:buNone/>
              </a:pPr>
              <a:r>
                <a:rPr lang="en-US" sz="1400" dirty="0"/>
                <a:t>We must relate and connect with the child through an attuned and sensitive relationship</a:t>
              </a:r>
            </a:p>
          </p:txBody>
        </p:sp>
        <p:sp>
          <p:nvSpPr>
            <p:cNvPr id="17" name="Oval 16">
              <a:extLst>
                <a:ext uri="{FF2B5EF4-FFF2-40B4-BE49-F238E27FC236}">
                  <a16:creationId xmlns:a16="http://schemas.microsoft.com/office/drawing/2014/main" id="{3C9F6042-5B22-5341-8B40-D5C12A4A62D9}"/>
                </a:ext>
              </a:extLst>
            </p:cNvPr>
            <p:cNvSpPr/>
            <p:nvPr/>
          </p:nvSpPr>
          <p:spPr>
            <a:xfrm>
              <a:off x="3801736" y="3950041"/>
              <a:ext cx="706095" cy="706095"/>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rgbClr val="C13420"/>
                  </a:solidFill>
                  <a:latin typeface="+mj-lt"/>
                </a:rPr>
                <a:t>2</a:t>
              </a:r>
              <a:r>
                <a:rPr lang="en-US" sz="2400" baseline="30000" dirty="0">
                  <a:solidFill>
                    <a:srgbClr val="C13420"/>
                  </a:solidFill>
                  <a:latin typeface="+mj-lt"/>
                </a:rPr>
                <a:t>nd</a:t>
              </a:r>
            </a:p>
          </p:txBody>
        </p:sp>
      </p:grpSp>
      <p:grpSp>
        <p:nvGrpSpPr>
          <p:cNvPr id="18" name="Group 17">
            <a:extLst>
              <a:ext uri="{FF2B5EF4-FFF2-40B4-BE49-F238E27FC236}">
                <a16:creationId xmlns:a16="http://schemas.microsoft.com/office/drawing/2014/main" id="{96A7E83D-3F73-8549-9F47-A75951B61164}"/>
              </a:ext>
              <a:ext uri="{C183D7F6-B498-43B3-948B-1728B52AA6E4}">
                <adec:decorative xmlns:adec="http://schemas.microsoft.com/office/drawing/2017/decorative" val="1"/>
              </a:ext>
            </a:extLst>
          </p:cNvPr>
          <p:cNvGrpSpPr/>
          <p:nvPr/>
        </p:nvGrpSpPr>
        <p:grpSpPr>
          <a:xfrm>
            <a:off x="4656224" y="1879366"/>
            <a:ext cx="3994485" cy="1120188"/>
            <a:chOff x="4391526" y="2083902"/>
            <a:chExt cx="3994485" cy="1120188"/>
          </a:xfrm>
        </p:grpSpPr>
        <p:sp>
          <p:nvSpPr>
            <p:cNvPr id="19" name="Content Placeholder 13">
              <a:extLst>
                <a:ext uri="{FF2B5EF4-FFF2-40B4-BE49-F238E27FC236}">
                  <a16:creationId xmlns:a16="http://schemas.microsoft.com/office/drawing/2014/main" id="{395AB9CD-A4A7-CF45-A5D2-C4CAA42D56FA}"/>
                </a:ext>
              </a:extLst>
            </p:cNvPr>
            <p:cNvSpPr txBox="1">
              <a:spLocks/>
            </p:cNvSpPr>
            <p:nvPr/>
          </p:nvSpPr>
          <p:spPr>
            <a:xfrm>
              <a:off x="4896853" y="2083902"/>
              <a:ext cx="3489158" cy="1120188"/>
            </a:xfrm>
            <a:prstGeom prst="roundRect">
              <a:avLst>
                <a:gd name="adj" fmla="val 9530"/>
              </a:avLst>
            </a:prstGeom>
            <a:solidFill>
              <a:srgbClr val="A4DEE8"/>
            </a:solidFill>
            <a:ln w="38100">
              <a:solidFill>
                <a:schemeClr val="tx2"/>
              </a:solidFill>
            </a:ln>
          </p:spPr>
          <p:txBody>
            <a:bodyPr vert="horz" wrap="square" lIns="274320" tIns="45720" rIns="91440" bIns="45720" rtlCol="0" anchor="ctr">
              <a:spAutoFit/>
            </a:bodyPr>
            <a:lstStyle>
              <a:lvl1pPr marL="205730" indent="-171442" algn="l" defTabSz="685766" rtl="0" eaLnBrk="1" latinLnBrk="0" hangingPunct="1">
                <a:spcBef>
                  <a:spcPct val="20000"/>
                </a:spcBef>
                <a:buClr>
                  <a:schemeClr val="accent1"/>
                </a:buClr>
                <a:buFont typeface="Wingdings 2" pitchFamily="18" charset="2"/>
                <a:buChar char=""/>
                <a:defRPr sz="21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80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5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3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1350"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135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135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135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1350" kern="1200">
                  <a:solidFill>
                    <a:schemeClr val="tx2"/>
                  </a:solidFill>
                  <a:latin typeface="+mn-lt"/>
                  <a:ea typeface="+mn-ea"/>
                  <a:cs typeface="+mn-cs"/>
                </a:defRPr>
              </a:lvl9pPr>
            </a:lstStyle>
            <a:p>
              <a:pPr marL="34288" indent="0">
                <a:buNone/>
              </a:pPr>
              <a:r>
                <a:rPr lang="en-US" sz="1800" b="1" dirty="0">
                  <a:latin typeface="+mj-lt"/>
                </a:rPr>
                <a:t>Reason</a:t>
              </a:r>
              <a:endParaRPr lang="en-US" sz="1600" b="1" dirty="0">
                <a:latin typeface="+mj-lt"/>
              </a:endParaRPr>
            </a:p>
            <a:p>
              <a:pPr marL="34288" indent="0">
                <a:buNone/>
              </a:pPr>
              <a:r>
                <a:rPr lang="en-US" sz="1400" dirty="0"/>
                <a:t>We can support the child to reflect, learn, remember, articulate and become self-assured.</a:t>
              </a:r>
            </a:p>
          </p:txBody>
        </p:sp>
        <p:sp>
          <p:nvSpPr>
            <p:cNvPr id="20" name="Oval 19">
              <a:extLst>
                <a:ext uri="{FF2B5EF4-FFF2-40B4-BE49-F238E27FC236}">
                  <a16:creationId xmlns:a16="http://schemas.microsoft.com/office/drawing/2014/main" id="{5C5A2F86-914C-FE47-9BB1-A14D3DA25BED}"/>
                </a:ext>
              </a:extLst>
            </p:cNvPr>
            <p:cNvSpPr/>
            <p:nvPr/>
          </p:nvSpPr>
          <p:spPr>
            <a:xfrm>
              <a:off x="4391526" y="2289683"/>
              <a:ext cx="706095" cy="706095"/>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rgbClr val="C13420"/>
                  </a:solidFill>
                  <a:latin typeface="+mj-lt"/>
                </a:rPr>
                <a:t>3</a:t>
              </a:r>
              <a:r>
                <a:rPr lang="en-US" sz="2400" baseline="30000" dirty="0">
                  <a:solidFill>
                    <a:srgbClr val="C13420"/>
                  </a:solidFill>
                  <a:latin typeface="+mj-lt"/>
                </a:rPr>
                <a:t>rd</a:t>
              </a:r>
              <a:endParaRPr lang="en-US" sz="2400" dirty="0">
                <a:solidFill>
                  <a:srgbClr val="C13420"/>
                </a:solidFill>
                <a:latin typeface="+mj-lt"/>
              </a:endParaRPr>
            </a:p>
          </p:txBody>
        </p:sp>
      </p:grpSp>
      <p:sp>
        <p:nvSpPr>
          <p:cNvPr id="21" name="Arrow: Up 19">
            <a:extLst>
              <a:ext uri="{FF2B5EF4-FFF2-40B4-BE49-F238E27FC236}">
                <a16:creationId xmlns:a16="http://schemas.microsoft.com/office/drawing/2014/main" id="{DDF47C78-0118-3C48-8426-959F8C6B387D}"/>
              </a:ext>
              <a:ext uri="{C183D7F6-B498-43B3-948B-1728B52AA6E4}">
                <adec:decorative xmlns:adec="http://schemas.microsoft.com/office/drawing/2017/decorative" val="1"/>
              </a:ext>
            </a:extLst>
          </p:cNvPr>
          <p:cNvSpPr/>
          <p:nvPr/>
        </p:nvSpPr>
        <p:spPr>
          <a:xfrm rot="1546353">
            <a:off x="3570656" y="4664630"/>
            <a:ext cx="238059" cy="785285"/>
          </a:xfrm>
          <a:prstGeom prst="upArrow">
            <a:avLst/>
          </a:prstGeom>
          <a:solidFill>
            <a:srgbClr val="D34E23"/>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13420"/>
              </a:solidFill>
            </a:endParaRPr>
          </a:p>
        </p:txBody>
      </p:sp>
      <p:sp>
        <p:nvSpPr>
          <p:cNvPr id="22" name="Rectangle 34">
            <a:extLst>
              <a:ext uri="{FF2B5EF4-FFF2-40B4-BE49-F238E27FC236}">
                <a16:creationId xmlns:a16="http://schemas.microsoft.com/office/drawing/2014/main" id="{BD774432-4A82-4E42-9248-93B5C2639F17}"/>
              </a:ext>
              <a:ext uri="{C183D7F6-B498-43B3-948B-1728B52AA6E4}">
                <adec:decorative xmlns:adec="http://schemas.microsoft.com/office/drawing/2017/decorative" val="1"/>
              </a:ext>
            </a:extLst>
          </p:cNvPr>
          <p:cNvSpPr/>
          <p:nvPr/>
        </p:nvSpPr>
        <p:spPr>
          <a:xfrm>
            <a:off x="4078705" y="1804738"/>
            <a:ext cx="4824663" cy="1949114"/>
          </a:xfrm>
          <a:custGeom>
            <a:avLst/>
            <a:gdLst>
              <a:gd name="connsiteX0" fmla="*/ 0 w 4283242"/>
              <a:gd name="connsiteY0" fmla="*/ 0 h 3669631"/>
              <a:gd name="connsiteX1" fmla="*/ 4283242 w 4283242"/>
              <a:gd name="connsiteY1" fmla="*/ 0 h 3669631"/>
              <a:gd name="connsiteX2" fmla="*/ 4283242 w 4283242"/>
              <a:gd name="connsiteY2" fmla="*/ 3669631 h 3669631"/>
              <a:gd name="connsiteX3" fmla="*/ 0 w 4283242"/>
              <a:gd name="connsiteY3" fmla="*/ 3669631 h 3669631"/>
              <a:gd name="connsiteX4" fmla="*/ 0 w 4283242"/>
              <a:gd name="connsiteY4" fmla="*/ 0 h 3669631"/>
              <a:gd name="connsiteX0" fmla="*/ 1636294 w 5919536"/>
              <a:gd name="connsiteY0" fmla="*/ 0 h 3669631"/>
              <a:gd name="connsiteX1" fmla="*/ 5919536 w 5919536"/>
              <a:gd name="connsiteY1" fmla="*/ 0 h 3669631"/>
              <a:gd name="connsiteX2" fmla="*/ 5919536 w 5919536"/>
              <a:gd name="connsiteY2" fmla="*/ 3669631 h 3669631"/>
              <a:gd name="connsiteX3" fmla="*/ 0 w 5919536"/>
              <a:gd name="connsiteY3" fmla="*/ 3657599 h 3669631"/>
              <a:gd name="connsiteX4" fmla="*/ 1636294 w 5919536"/>
              <a:gd name="connsiteY4" fmla="*/ 0 h 3669631"/>
              <a:gd name="connsiteX0" fmla="*/ 1636294 w 5919536"/>
              <a:gd name="connsiteY0" fmla="*/ 0 h 3657599"/>
              <a:gd name="connsiteX1" fmla="*/ 5919536 w 5919536"/>
              <a:gd name="connsiteY1" fmla="*/ 0 h 3657599"/>
              <a:gd name="connsiteX2" fmla="*/ 5498430 w 5919536"/>
              <a:gd name="connsiteY2" fmla="*/ 3621505 h 3657599"/>
              <a:gd name="connsiteX3" fmla="*/ 0 w 5919536"/>
              <a:gd name="connsiteY3" fmla="*/ 3657599 h 3657599"/>
              <a:gd name="connsiteX4" fmla="*/ 1636294 w 5919536"/>
              <a:gd name="connsiteY4" fmla="*/ 0 h 3657599"/>
              <a:gd name="connsiteX0" fmla="*/ 1636294 w 5678905"/>
              <a:gd name="connsiteY0" fmla="*/ 0 h 3657599"/>
              <a:gd name="connsiteX1" fmla="*/ 5678905 w 5678905"/>
              <a:gd name="connsiteY1" fmla="*/ 12031 h 3657599"/>
              <a:gd name="connsiteX2" fmla="*/ 5498430 w 5678905"/>
              <a:gd name="connsiteY2" fmla="*/ 3621505 h 3657599"/>
              <a:gd name="connsiteX3" fmla="*/ 0 w 5678905"/>
              <a:gd name="connsiteY3" fmla="*/ 3657599 h 3657599"/>
              <a:gd name="connsiteX4" fmla="*/ 1636294 w 5678905"/>
              <a:gd name="connsiteY4" fmla="*/ 0 h 3657599"/>
              <a:gd name="connsiteX0" fmla="*/ 1600199 w 5678905"/>
              <a:gd name="connsiteY0" fmla="*/ 0 h 3669630"/>
              <a:gd name="connsiteX1" fmla="*/ 5678905 w 5678905"/>
              <a:gd name="connsiteY1" fmla="*/ 24062 h 3669630"/>
              <a:gd name="connsiteX2" fmla="*/ 5498430 w 5678905"/>
              <a:gd name="connsiteY2" fmla="*/ 3633536 h 3669630"/>
              <a:gd name="connsiteX3" fmla="*/ 0 w 5678905"/>
              <a:gd name="connsiteY3" fmla="*/ 3669630 h 3669630"/>
              <a:gd name="connsiteX4" fmla="*/ 1600199 w 5678905"/>
              <a:gd name="connsiteY4" fmla="*/ 0 h 3669630"/>
              <a:gd name="connsiteX0" fmla="*/ 1600199 w 5678905"/>
              <a:gd name="connsiteY0" fmla="*/ 0 h 3693693"/>
              <a:gd name="connsiteX1" fmla="*/ 5678905 w 5678905"/>
              <a:gd name="connsiteY1" fmla="*/ 24062 h 3693693"/>
              <a:gd name="connsiteX2" fmla="*/ 5498430 w 5678905"/>
              <a:gd name="connsiteY2" fmla="*/ 3633536 h 3693693"/>
              <a:gd name="connsiteX3" fmla="*/ 0 w 5678905"/>
              <a:gd name="connsiteY3" fmla="*/ 3693693 h 3693693"/>
              <a:gd name="connsiteX4" fmla="*/ 1600199 w 5678905"/>
              <a:gd name="connsiteY4" fmla="*/ 0 h 3693693"/>
              <a:gd name="connsiteX0" fmla="*/ 1600199 w 5678905"/>
              <a:gd name="connsiteY0" fmla="*/ 0 h 3693693"/>
              <a:gd name="connsiteX1" fmla="*/ 5678905 w 5678905"/>
              <a:gd name="connsiteY1" fmla="*/ 24062 h 3693693"/>
              <a:gd name="connsiteX2" fmla="*/ 5498430 w 5678905"/>
              <a:gd name="connsiteY2" fmla="*/ 3633536 h 3693693"/>
              <a:gd name="connsiteX3" fmla="*/ 0 w 5678905"/>
              <a:gd name="connsiteY3" fmla="*/ 3693693 h 3693693"/>
              <a:gd name="connsiteX4" fmla="*/ 1600199 w 5678905"/>
              <a:gd name="connsiteY4" fmla="*/ 0 h 3693693"/>
              <a:gd name="connsiteX0" fmla="*/ 745957 w 4824663"/>
              <a:gd name="connsiteY0" fmla="*/ 0 h 3633536"/>
              <a:gd name="connsiteX1" fmla="*/ 4824663 w 4824663"/>
              <a:gd name="connsiteY1" fmla="*/ 24062 h 3633536"/>
              <a:gd name="connsiteX2" fmla="*/ 4644188 w 4824663"/>
              <a:gd name="connsiteY2" fmla="*/ 3633536 h 3633536"/>
              <a:gd name="connsiteX3" fmla="*/ 0 w 4824663"/>
              <a:gd name="connsiteY3" fmla="*/ 1949114 h 3633536"/>
              <a:gd name="connsiteX4" fmla="*/ 745957 w 4824663"/>
              <a:gd name="connsiteY4" fmla="*/ 0 h 3633536"/>
              <a:gd name="connsiteX0" fmla="*/ 745957 w 4824663"/>
              <a:gd name="connsiteY0" fmla="*/ 0 h 1949114"/>
              <a:gd name="connsiteX1" fmla="*/ 4824663 w 4824663"/>
              <a:gd name="connsiteY1" fmla="*/ 24062 h 1949114"/>
              <a:gd name="connsiteX2" fmla="*/ 4547935 w 4824663"/>
              <a:gd name="connsiteY2" fmla="*/ 1732547 h 1949114"/>
              <a:gd name="connsiteX3" fmla="*/ 0 w 4824663"/>
              <a:gd name="connsiteY3" fmla="*/ 1949114 h 1949114"/>
              <a:gd name="connsiteX4" fmla="*/ 745957 w 4824663"/>
              <a:gd name="connsiteY4" fmla="*/ 0 h 1949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4663" h="1949114">
                <a:moveTo>
                  <a:pt x="745957" y="0"/>
                </a:moveTo>
                <a:lnTo>
                  <a:pt x="4824663" y="24062"/>
                </a:lnTo>
                <a:lnTo>
                  <a:pt x="4547935" y="1732547"/>
                </a:lnTo>
                <a:lnTo>
                  <a:pt x="0" y="1949114"/>
                </a:lnTo>
                <a:cubicBezTo>
                  <a:pt x="569494" y="465220"/>
                  <a:pt x="212557" y="1231231"/>
                  <a:pt x="745957" y="0"/>
                </a:cubicBez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34">
            <a:extLst>
              <a:ext uri="{FF2B5EF4-FFF2-40B4-BE49-F238E27FC236}">
                <a16:creationId xmlns:a16="http://schemas.microsoft.com/office/drawing/2014/main" id="{CA03E11B-6EE0-EA46-9655-2C318018789A}"/>
              </a:ext>
              <a:ext uri="{C183D7F6-B498-43B3-948B-1728B52AA6E4}">
                <adec:decorative xmlns:adec="http://schemas.microsoft.com/office/drawing/2017/decorative" val="1"/>
              </a:ext>
            </a:extLst>
          </p:cNvPr>
          <p:cNvSpPr/>
          <p:nvPr/>
        </p:nvSpPr>
        <p:spPr>
          <a:xfrm>
            <a:off x="2715126" y="4580021"/>
            <a:ext cx="5799221" cy="2069432"/>
          </a:xfrm>
          <a:custGeom>
            <a:avLst/>
            <a:gdLst>
              <a:gd name="connsiteX0" fmla="*/ 0 w 4283242"/>
              <a:gd name="connsiteY0" fmla="*/ 0 h 3669631"/>
              <a:gd name="connsiteX1" fmla="*/ 4283242 w 4283242"/>
              <a:gd name="connsiteY1" fmla="*/ 0 h 3669631"/>
              <a:gd name="connsiteX2" fmla="*/ 4283242 w 4283242"/>
              <a:gd name="connsiteY2" fmla="*/ 3669631 h 3669631"/>
              <a:gd name="connsiteX3" fmla="*/ 0 w 4283242"/>
              <a:gd name="connsiteY3" fmla="*/ 3669631 h 3669631"/>
              <a:gd name="connsiteX4" fmla="*/ 0 w 4283242"/>
              <a:gd name="connsiteY4" fmla="*/ 0 h 3669631"/>
              <a:gd name="connsiteX0" fmla="*/ 1636294 w 5919536"/>
              <a:gd name="connsiteY0" fmla="*/ 0 h 3669631"/>
              <a:gd name="connsiteX1" fmla="*/ 5919536 w 5919536"/>
              <a:gd name="connsiteY1" fmla="*/ 0 h 3669631"/>
              <a:gd name="connsiteX2" fmla="*/ 5919536 w 5919536"/>
              <a:gd name="connsiteY2" fmla="*/ 3669631 h 3669631"/>
              <a:gd name="connsiteX3" fmla="*/ 0 w 5919536"/>
              <a:gd name="connsiteY3" fmla="*/ 3657599 h 3669631"/>
              <a:gd name="connsiteX4" fmla="*/ 1636294 w 5919536"/>
              <a:gd name="connsiteY4" fmla="*/ 0 h 3669631"/>
              <a:gd name="connsiteX0" fmla="*/ 1636294 w 5919536"/>
              <a:gd name="connsiteY0" fmla="*/ 0 h 3657599"/>
              <a:gd name="connsiteX1" fmla="*/ 5919536 w 5919536"/>
              <a:gd name="connsiteY1" fmla="*/ 0 h 3657599"/>
              <a:gd name="connsiteX2" fmla="*/ 5498430 w 5919536"/>
              <a:gd name="connsiteY2" fmla="*/ 3621505 h 3657599"/>
              <a:gd name="connsiteX3" fmla="*/ 0 w 5919536"/>
              <a:gd name="connsiteY3" fmla="*/ 3657599 h 3657599"/>
              <a:gd name="connsiteX4" fmla="*/ 1636294 w 5919536"/>
              <a:gd name="connsiteY4" fmla="*/ 0 h 3657599"/>
              <a:gd name="connsiteX0" fmla="*/ 1636294 w 5678905"/>
              <a:gd name="connsiteY0" fmla="*/ 0 h 3657599"/>
              <a:gd name="connsiteX1" fmla="*/ 5678905 w 5678905"/>
              <a:gd name="connsiteY1" fmla="*/ 12031 h 3657599"/>
              <a:gd name="connsiteX2" fmla="*/ 5498430 w 5678905"/>
              <a:gd name="connsiteY2" fmla="*/ 3621505 h 3657599"/>
              <a:gd name="connsiteX3" fmla="*/ 0 w 5678905"/>
              <a:gd name="connsiteY3" fmla="*/ 3657599 h 3657599"/>
              <a:gd name="connsiteX4" fmla="*/ 1636294 w 5678905"/>
              <a:gd name="connsiteY4" fmla="*/ 0 h 3657599"/>
              <a:gd name="connsiteX0" fmla="*/ 1600199 w 5678905"/>
              <a:gd name="connsiteY0" fmla="*/ 0 h 3669630"/>
              <a:gd name="connsiteX1" fmla="*/ 5678905 w 5678905"/>
              <a:gd name="connsiteY1" fmla="*/ 24062 h 3669630"/>
              <a:gd name="connsiteX2" fmla="*/ 5498430 w 5678905"/>
              <a:gd name="connsiteY2" fmla="*/ 3633536 h 3669630"/>
              <a:gd name="connsiteX3" fmla="*/ 0 w 5678905"/>
              <a:gd name="connsiteY3" fmla="*/ 3669630 h 3669630"/>
              <a:gd name="connsiteX4" fmla="*/ 1600199 w 5678905"/>
              <a:gd name="connsiteY4" fmla="*/ 0 h 3669630"/>
              <a:gd name="connsiteX0" fmla="*/ 1600199 w 5678905"/>
              <a:gd name="connsiteY0" fmla="*/ 0 h 3693693"/>
              <a:gd name="connsiteX1" fmla="*/ 5678905 w 5678905"/>
              <a:gd name="connsiteY1" fmla="*/ 24062 h 3693693"/>
              <a:gd name="connsiteX2" fmla="*/ 5498430 w 5678905"/>
              <a:gd name="connsiteY2" fmla="*/ 3633536 h 3693693"/>
              <a:gd name="connsiteX3" fmla="*/ 0 w 5678905"/>
              <a:gd name="connsiteY3" fmla="*/ 3693693 h 3693693"/>
              <a:gd name="connsiteX4" fmla="*/ 1600199 w 5678905"/>
              <a:gd name="connsiteY4" fmla="*/ 0 h 3693693"/>
              <a:gd name="connsiteX0" fmla="*/ 1600199 w 5678905"/>
              <a:gd name="connsiteY0" fmla="*/ 0 h 3693693"/>
              <a:gd name="connsiteX1" fmla="*/ 5678905 w 5678905"/>
              <a:gd name="connsiteY1" fmla="*/ 24062 h 3693693"/>
              <a:gd name="connsiteX2" fmla="*/ 5498430 w 5678905"/>
              <a:gd name="connsiteY2" fmla="*/ 3633536 h 3693693"/>
              <a:gd name="connsiteX3" fmla="*/ 0 w 5678905"/>
              <a:gd name="connsiteY3" fmla="*/ 3693693 h 3693693"/>
              <a:gd name="connsiteX4" fmla="*/ 1600199 w 5678905"/>
              <a:gd name="connsiteY4" fmla="*/ 0 h 3693693"/>
              <a:gd name="connsiteX0" fmla="*/ 745957 w 4824663"/>
              <a:gd name="connsiteY0" fmla="*/ 0 h 3633536"/>
              <a:gd name="connsiteX1" fmla="*/ 4824663 w 4824663"/>
              <a:gd name="connsiteY1" fmla="*/ 24062 h 3633536"/>
              <a:gd name="connsiteX2" fmla="*/ 4644188 w 4824663"/>
              <a:gd name="connsiteY2" fmla="*/ 3633536 h 3633536"/>
              <a:gd name="connsiteX3" fmla="*/ 0 w 4824663"/>
              <a:gd name="connsiteY3" fmla="*/ 1949114 h 3633536"/>
              <a:gd name="connsiteX4" fmla="*/ 745957 w 4824663"/>
              <a:gd name="connsiteY4" fmla="*/ 0 h 3633536"/>
              <a:gd name="connsiteX0" fmla="*/ 745957 w 4824663"/>
              <a:gd name="connsiteY0" fmla="*/ 0 h 1949114"/>
              <a:gd name="connsiteX1" fmla="*/ 4824663 w 4824663"/>
              <a:gd name="connsiteY1" fmla="*/ 24062 h 1949114"/>
              <a:gd name="connsiteX2" fmla="*/ 4547935 w 4824663"/>
              <a:gd name="connsiteY2" fmla="*/ 1732547 h 1949114"/>
              <a:gd name="connsiteX3" fmla="*/ 0 w 4824663"/>
              <a:gd name="connsiteY3" fmla="*/ 1949114 h 1949114"/>
              <a:gd name="connsiteX4" fmla="*/ 745957 w 4824663"/>
              <a:gd name="connsiteY4" fmla="*/ 0 h 1949114"/>
              <a:gd name="connsiteX0" fmla="*/ 745957 w 5799221"/>
              <a:gd name="connsiteY0" fmla="*/ 0 h 1949114"/>
              <a:gd name="connsiteX1" fmla="*/ 5799221 w 5799221"/>
              <a:gd name="connsiteY1" fmla="*/ 661736 h 1949114"/>
              <a:gd name="connsiteX2" fmla="*/ 4547935 w 5799221"/>
              <a:gd name="connsiteY2" fmla="*/ 1732547 h 1949114"/>
              <a:gd name="connsiteX3" fmla="*/ 0 w 5799221"/>
              <a:gd name="connsiteY3" fmla="*/ 1949114 h 1949114"/>
              <a:gd name="connsiteX4" fmla="*/ 745957 w 5799221"/>
              <a:gd name="connsiteY4" fmla="*/ 0 h 1949114"/>
              <a:gd name="connsiteX0" fmla="*/ 974557 w 5799221"/>
              <a:gd name="connsiteY0" fmla="*/ 0 h 2009272"/>
              <a:gd name="connsiteX1" fmla="*/ 5799221 w 5799221"/>
              <a:gd name="connsiteY1" fmla="*/ 721894 h 2009272"/>
              <a:gd name="connsiteX2" fmla="*/ 4547935 w 5799221"/>
              <a:gd name="connsiteY2" fmla="*/ 1792705 h 2009272"/>
              <a:gd name="connsiteX3" fmla="*/ 0 w 5799221"/>
              <a:gd name="connsiteY3" fmla="*/ 2009272 h 2009272"/>
              <a:gd name="connsiteX4" fmla="*/ 974557 w 5799221"/>
              <a:gd name="connsiteY4" fmla="*/ 0 h 2009272"/>
              <a:gd name="connsiteX0" fmla="*/ 950494 w 5799221"/>
              <a:gd name="connsiteY0" fmla="*/ 0 h 1937083"/>
              <a:gd name="connsiteX1" fmla="*/ 5799221 w 5799221"/>
              <a:gd name="connsiteY1" fmla="*/ 649705 h 1937083"/>
              <a:gd name="connsiteX2" fmla="*/ 4547935 w 5799221"/>
              <a:gd name="connsiteY2" fmla="*/ 1720516 h 1937083"/>
              <a:gd name="connsiteX3" fmla="*/ 0 w 5799221"/>
              <a:gd name="connsiteY3" fmla="*/ 1937083 h 1937083"/>
              <a:gd name="connsiteX4" fmla="*/ 950494 w 5799221"/>
              <a:gd name="connsiteY4" fmla="*/ 0 h 1937083"/>
              <a:gd name="connsiteX0" fmla="*/ 950494 w 5799221"/>
              <a:gd name="connsiteY0" fmla="*/ 0 h 1937083"/>
              <a:gd name="connsiteX1" fmla="*/ 5799221 w 5799221"/>
              <a:gd name="connsiteY1" fmla="*/ 649705 h 1937083"/>
              <a:gd name="connsiteX2" fmla="*/ 4547935 w 5799221"/>
              <a:gd name="connsiteY2" fmla="*/ 1720516 h 1937083"/>
              <a:gd name="connsiteX3" fmla="*/ 0 w 5799221"/>
              <a:gd name="connsiteY3" fmla="*/ 1937083 h 1937083"/>
              <a:gd name="connsiteX4" fmla="*/ 950494 w 5799221"/>
              <a:gd name="connsiteY4" fmla="*/ 0 h 1937083"/>
              <a:gd name="connsiteX0" fmla="*/ 950494 w 5799221"/>
              <a:gd name="connsiteY0" fmla="*/ 0 h 1985211"/>
              <a:gd name="connsiteX1" fmla="*/ 5799221 w 5799221"/>
              <a:gd name="connsiteY1" fmla="*/ 649705 h 1985211"/>
              <a:gd name="connsiteX2" fmla="*/ 5329988 w 5799221"/>
              <a:gd name="connsiteY2" fmla="*/ 1985211 h 1985211"/>
              <a:gd name="connsiteX3" fmla="*/ 0 w 5799221"/>
              <a:gd name="connsiteY3" fmla="*/ 1937083 h 1985211"/>
              <a:gd name="connsiteX4" fmla="*/ 950494 w 5799221"/>
              <a:gd name="connsiteY4" fmla="*/ 0 h 1985211"/>
              <a:gd name="connsiteX0" fmla="*/ 986589 w 5799221"/>
              <a:gd name="connsiteY0" fmla="*/ 0 h 2069432"/>
              <a:gd name="connsiteX1" fmla="*/ 5799221 w 5799221"/>
              <a:gd name="connsiteY1" fmla="*/ 733926 h 2069432"/>
              <a:gd name="connsiteX2" fmla="*/ 5329988 w 5799221"/>
              <a:gd name="connsiteY2" fmla="*/ 2069432 h 2069432"/>
              <a:gd name="connsiteX3" fmla="*/ 0 w 5799221"/>
              <a:gd name="connsiteY3" fmla="*/ 2021304 h 2069432"/>
              <a:gd name="connsiteX4" fmla="*/ 986589 w 5799221"/>
              <a:gd name="connsiteY4" fmla="*/ 0 h 2069432"/>
              <a:gd name="connsiteX0" fmla="*/ 986589 w 5799221"/>
              <a:gd name="connsiteY0" fmla="*/ 0 h 2069432"/>
              <a:gd name="connsiteX1" fmla="*/ 5799221 w 5799221"/>
              <a:gd name="connsiteY1" fmla="*/ 733926 h 2069432"/>
              <a:gd name="connsiteX2" fmla="*/ 5329988 w 5799221"/>
              <a:gd name="connsiteY2" fmla="*/ 2069432 h 2069432"/>
              <a:gd name="connsiteX3" fmla="*/ 0 w 5799221"/>
              <a:gd name="connsiteY3" fmla="*/ 2021304 h 2069432"/>
              <a:gd name="connsiteX4" fmla="*/ 986589 w 5799221"/>
              <a:gd name="connsiteY4" fmla="*/ 0 h 206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9221" h="2069432">
                <a:moveTo>
                  <a:pt x="986589" y="0"/>
                </a:moveTo>
                <a:cubicBezTo>
                  <a:pt x="1917031" y="348915"/>
                  <a:pt x="4182979" y="517358"/>
                  <a:pt x="5799221" y="733926"/>
                </a:cubicBezTo>
                <a:lnTo>
                  <a:pt x="5329988" y="2069432"/>
                </a:lnTo>
                <a:lnTo>
                  <a:pt x="0" y="2021304"/>
                </a:lnTo>
                <a:cubicBezTo>
                  <a:pt x="569494" y="537410"/>
                  <a:pt x="453189" y="1231231"/>
                  <a:pt x="986589" y="0"/>
                </a:cubicBez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77B42BC7-92E7-4CAF-BD19-BAAAF062C765}"/>
              </a:ext>
            </a:extLst>
          </p:cNvPr>
          <p:cNvSpPr>
            <a:spLocks noGrp="1"/>
          </p:cNvSpPr>
          <p:nvPr>
            <p:ph type="sldNum" sz="quarter" idx="4"/>
          </p:nvPr>
        </p:nvSpPr>
        <p:spPr/>
        <p:txBody>
          <a:bodyPr/>
          <a:lstStyle/>
          <a:p>
            <a:fld id="{773137DE-5778-4973-8EC8-21DEEF19827C}" type="slidenum">
              <a:rPr lang="en-US" smtClean="0"/>
              <a:pPr/>
              <a:t>23</a:t>
            </a:fld>
            <a:endParaRPr lang="en-US" dirty="0"/>
          </a:p>
        </p:txBody>
      </p:sp>
    </p:spTree>
    <p:extLst>
      <p:ext uri="{BB962C8B-B14F-4D97-AF65-F5344CB8AC3E}">
        <p14:creationId xmlns:p14="http://schemas.microsoft.com/office/powerpoint/2010/main" val="2541123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A5A3AB35-A9B0-AB42-9E0F-7F563FA71A76}"/>
              </a:ext>
            </a:extLst>
          </p:cNvPr>
          <p:cNvSpPr>
            <a:spLocks noGrp="1"/>
          </p:cNvSpPr>
          <p:nvPr>
            <p:ph type="title"/>
          </p:nvPr>
        </p:nvSpPr>
        <p:spPr>
          <a:xfrm>
            <a:off x="461042" y="453358"/>
            <a:ext cx="8221916" cy="1275550"/>
          </a:xfrm>
        </p:spPr>
        <p:txBody>
          <a:bodyPr/>
          <a:lstStyle/>
          <a:p>
            <a:r>
              <a:rPr lang="en-US" sz="2400" dirty="0"/>
              <a:t>The Three R’</a:t>
            </a:r>
            <a:r>
              <a:rPr lang="en-US" sz="2400" cap="none" dirty="0"/>
              <a:t>s, 4 of 4</a:t>
            </a:r>
            <a:endParaRPr lang="en-US" sz="2400" dirty="0"/>
          </a:p>
        </p:txBody>
      </p:sp>
      <p:pic>
        <p:nvPicPr>
          <p:cNvPr id="10" name="Picture 9" descr="An inverted triangle depicting the Three R's">
            <a:extLst>
              <a:ext uri="{FF2B5EF4-FFF2-40B4-BE49-F238E27FC236}">
                <a16:creationId xmlns:a16="http://schemas.microsoft.com/office/drawing/2014/main" id="{9910A616-180F-7841-B8FC-3A2AD94527CD}"/>
              </a:ext>
            </a:extLst>
          </p:cNvPr>
          <p:cNvPicPr>
            <a:picLocks noChangeAspect="1"/>
          </p:cNvPicPr>
          <p:nvPr/>
        </p:nvPicPr>
        <p:blipFill>
          <a:blip r:embed="rId3">
            <a:duotone>
              <a:prstClr val="black"/>
              <a:schemeClr val="accent1">
                <a:tint val="45000"/>
                <a:satMod val="400000"/>
              </a:schemeClr>
            </a:duotone>
          </a:blip>
          <a:stretch>
            <a:fillRect/>
          </a:stretch>
        </p:blipFill>
        <p:spPr>
          <a:xfrm>
            <a:off x="601579" y="1714500"/>
            <a:ext cx="4220308" cy="4713812"/>
          </a:xfrm>
          <a:prstGeom prst="rect">
            <a:avLst/>
          </a:prstGeom>
        </p:spPr>
      </p:pic>
      <p:sp>
        <p:nvSpPr>
          <p:cNvPr id="11" name="Arrow: Up 19">
            <a:extLst>
              <a:ext uri="{FF2B5EF4-FFF2-40B4-BE49-F238E27FC236}">
                <a16:creationId xmlns:a16="http://schemas.microsoft.com/office/drawing/2014/main" id="{1C566012-B5C5-FD45-9ADF-D94E9EB4628B}"/>
              </a:ext>
              <a:ext uri="{C183D7F6-B498-43B3-948B-1728B52AA6E4}">
                <adec:decorative xmlns:adec="http://schemas.microsoft.com/office/drawing/2017/decorative" val="1"/>
              </a:ext>
            </a:extLst>
          </p:cNvPr>
          <p:cNvSpPr/>
          <p:nvPr/>
        </p:nvSpPr>
        <p:spPr>
          <a:xfrm rot="1546353">
            <a:off x="4452970" y="2875935"/>
            <a:ext cx="238059" cy="785285"/>
          </a:xfrm>
          <a:prstGeom prst="upArrow">
            <a:avLst/>
          </a:prstGeom>
          <a:solidFill>
            <a:srgbClr val="D34E23"/>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13420"/>
              </a:solidFill>
            </a:endParaRPr>
          </a:p>
        </p:txBody>
      </p:sp>
      <p:grpSp>
        <p:nvGrpSpPr>
          <p:cNvPr id="12" name="Group 11">
            <a:extLst>
              <a:ext uri="{FF2B5EF4-FFF2-40B4-BE49-F238E27FC236}">
                <a16:creationId xmlns:a16="http://schemas.microsoft.com/office/drawing/2014/main" id="{03B5C6CC-4C61-C04D-804F-1DC6C47960CF}"/>
              </a:ext>
              <a:ext uri="{C183D7F6-B498-43B3-948B-1728B52AA6E4}">
                <adec:decorative xmlns:adec="http://schemas.microsoft.com/office/drawing/2017/decorative" val="1"/>
              </a:ext>
            </a:extLst>
          </p:cNvPr>
          <p:cNvGrpSpPr/>
          <p:nvPr/>
        </p:nvGrpSpPr>
        <p:grpSpPr>
          <a:xfrm>
            <a:off x="3023692" y="5546658"/>
            <a:ext cx="4929179" cy="892242"/>
            <a:chOff x="3059788" y="5457022"/>
            <a:chExt cx="4929179" cy="892242"/>
          </a:xfrm>
        </p:grpSpPr>
        <p:sp>
          <p:nvSpPr>
            <p:cNvPr id="13" name="Content Placeholder 13">
              <a:extLst>
                <a:ext uri="{FF2B5EF4-FFF2-40B4-BE49-F238E27FC236}">
                  <a16:creationId xmlns:a16="http://schemas.microsoft.com/office/drawing/2014/main" id="{7639B16A-1FF3-224E-80F7-F4FAA4E88520}"/>
                </a:ext>
              </a:extLst>
            </p:cNvPr>
            <p:cNvSpPr txBox="1">
              <a:spLocks/>
            </p:cNvSpPr>
            <p:nvPr/>
          </p:nvSpPr>
          <p:spPr>
            <a:xfrm>
              <a:off x="3573378" y="5457022"/>
              <a:ext cx="4415589" cy="892242"/>
            </a:xfrm>
            <a:prstGeom prst="roundRect">
              <a:avLst>
                <a:gd name="adj" fmla="val 9530"/>
              </a:avLst>
            </a:prstGeom>
            <a:solidFill>
              <a:srgbClr val="C7C7DC"/>
            </a:solidFill>
            <a:ln w="38100">
              <a:solidFill>
                <a:schemeClr val="tx2"/>
              </a:solidFill>
            </a:ln>
          </p:spPr>
          <p:txBody>
            <a:bodyPr vert="horz" wrap="square" lIns="274320" tIns="45720" rIns="91440" bIns="45720" rtlCol="0" anchor="ctr">
              <a:spAutoFit/>
            </a:bodyPr>
            <a:lstStyle>
              <a:lvl1pPr marL="205730" indent="-171442" algn="l" defTabSz="685766" rtl="0" eaLnBrk="1" latinLnBrk="0" hangingPunct="1">
                <a:spcBef>
                  <a:spcPct val="20000"/>
                </a:spcBef>
                <a:buClr>
                  <a:schemeClr val="accent1"/>
                </a:buClr>
                <a:buFont typeface="Wingdings 2" pitchFamily="18" charset="2"/>
                <a:buChar char=""/>
                <a:defRPr sz="21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80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5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3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1350"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135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135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135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1350" kern="1200">
                  <a:solidFill>
                    <a:schemeClr val="tx2"/>
                  </a:solidFill>
                  <a:latin typeface="+mn-lt"/>
                  <a:ea typeface="+mn-ea"/>
                  <a:cs typeface="+mn-cs"/>
                </a:defRPr>
              </a:lvl9pPr>
            </a:lstStyle>
            <a:p>
              <a:pPr marL="34288" indent="0">
                <a:buNone/>
              </a:pPr>
              <a:r>
                <a:rPr lang="en-US" sz="1800" b="1" dirty="0">
                  <a:latin typeface="+mj-lt"/>
                </a:rPr>
                <a:t>Regulate</a:t>
              </a:r>
              <a:endParaRPr lang="en-US" sz="2000" b="1" dirty="0">
                <a:latin typeface="+mj-lt"/>
              </a:endParaRPr>
            </a:p>
            <a:p>
              <a:pPr marL="34288" indent="0">
                <a:buNone/>
              </a:pPr>
              <a:r>
                <a:rPr lang="en-US" sz="1400" dirty="0"/>
                <a:t>We must help the child to regulate and calm their fight/flight/freeze responses. </a:t>
              </a:r>
            </a:p>
          </p:txBody>
        </p:sp>
        <p:sp>
          <p:nvSpPr>
            <p:cNvPr id="14" name="Oval 13">
              <a:extLst>
                <a:ext uri="{FF2B5EF4-FFF2-40B4-BE49-F238E27FC236}">
                  <a16:creationId xmlns:a16="http://schemas.microsoft.com/office/drawing/2014/main" id="{60420EA4-5D86-1644-B7C4-BEE52AA1FF99}"/>
                </a:ext>
              </a:extLst>
            </p:cNvPr>
            <p:cNvSpPr/>
            <p:nvPr/>
          </p:nvSpPr>
          <p:spPr>
            <a:xfrm>
              <a:off x="3059788" y="5566283"/>
              <a:ext cx="706095" cy="706095"/>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b="1" dirty="0">
                  <a:solidFill>
                    <a:srgbClr val="C13420"/>
                  </a:solidFill>
                </a:rPr>
                <a:t>1</a:t>
              </a:r>
              <a:r>
                <a:rPr lang="en-US" sz="2400" b="1" baseline="30000" dirty="0">
                  <a:solidFill>
                    <a:srgbClr val="C13420"/>
                  </a:solidFill>
                </a:rPr>
                <a:t>st</a:t>
              </a:r>
              <a:endParaRPr lang="en-US" sz="2000" b="1" baseline="30000" dirty="0">
                <a:solidFill>
                  <a:srgbClr val="C13420"/>
                </a:solidFill>
              </a:endParaRPr>
            </a:p>
          </p:txBody>
        </p:sp>
      </p:grpSp>
      <p:grpSp>
        <p:nvGrpSpPr>
          <p:cNvPr id="15" name="Group 14">
            <a:extLst>
              <a:ext uri="{FF2B5EF4-FFF2-40B4-BE49-F238E27FC236}">
                <a16:creationId xmlns:a16="http://schemas.microsoft.com/office/drawing/2014/main" id="{A5E65DEE-F289-9945-8B36-7496ABB3E641}"/>
              </a:ext>
              <a:ext uri="{C183D7F6-B498-43B3-948B-1728B52AA6E4}">
                <adec:decorative xmlns:adec="http://schemas.microsoft.com/office/drawing/2017/decorative" val="1"/>
              </a:ext>
            </a:extLst>
          </p:cNvPr>
          <p:cNvGrpSpPr/>
          <p:nvPr/>
        </p:nvGrpSpPr>
        <p:grpSpPr>
          <a:xfrm>
            <a:off x="3777672" y="3777534"/>
            <a:ext cx="4740685" cy="924806"/>
            <a:chOff x="3801736" y="3837694"/>
            <a:chExt cx="4740685" cy="924806"/>
          </a:xfrm>
        </p:grpSpPr>
        <p:sp>
          <p:nvSpPr>
            <p:cNvPr id="16" name="Content Placeholder 13">
              <a:extLst>
                <a:ext uri="{FF2B5EF4-FFF2-40B4-BE49-F238E27FC236}">
                  <a16:creationId xmlns:a16="http://schemas.microsoft.com/office/drawing/2014/main" id="{8AB824A3-9169-8741-A606-BFA434AC2F6E}"/>
                </a:ext>
              </a:extLst>
            </p:cNvPr>
            <p:cNvSpPr txBox="1">
              <a:spLocks/>
            </p:cNvSpPr>
            <p:nvPr/>
          </p:nvSpPr>
          <p:spPr>
            <a:xfrm>
              <a:off x="4319337" y="3837694"/>
              <a:ext cx="4223084" cy="924806"/>
            </a:xfrm>
            <a:prstGeom prst="roundRect">
              <a:avLst>
                <a:gd name="adj" fmla="val 9530"/>
              </a:avLst>
            </a:prstGeom>
            <a:solidFill>
              <a:srgbClr val="FDC373"/>
            </a:solidFill>
            <a:ln w="38100">
              <a:solidFill>
                <a:schemeClr val="tx2"/>
              </a:solidFill>
            </a:ln>
          </p:spPr>
          <p:txBody>
            <a:bodyPr vert="horz" wrap="square" lIns="274320" tIns="45720" rIns="91440" bIns="45720" rtlCol="0" anchor="ctr">
              <a:spAutoFit/>
            </a:bodyPr>
            <a:lstStyle>
              <a:lvl1pPr marL="205730" indent="-171442" algn="l" defTabSz="685766" rtl="0" eaLnBrk="1" latinLnBrk="0" hangingPunct="1">
                <a:spcBef>
                  <a:spcPct val="20000"/>
                </a:spcBef>
                <a:buClr>
                  <a:schemeClr val="accent1"/>
                </a:buClr>
                <a:buFont typeface="Wingdings 2" pitchFamily="18" charset="2"/>
                <a:buChar char=""/>
                <a:defRPr sz="21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80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5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3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1350"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135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135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135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1350" kern="1200">
                  <a:solidFill>
                    <a:schemeClr val="tx2"/>
                  </a:solidFill>
                  <a:latin typeface="+mn-lt"/>
                  <a:ea typeface="+mn-ea"/>
                  <a:cs typeface="+mn-cs"/>
                </a:defRPr>
              </a:lvl9pPr>
            </a:lstStyle>
            <a:p>
              <a:pPr marL="34288" indent="0">
                <a:buNone/>
              </a:pPr>
              <a:r>
                <a:rPr lang="en-US" sz="1800" b="1" dirty="0">
                  <a:latin typeface="+mj-lt"/>
                </a:rPr>
                <a:t>Relate</a:t>
              </a:r>
              <a:endParaRPr lang="en-US" sz="1600" b="1" dirty="0">
                <a:latin typeface="+mj-lt"/>
              </a:endParaRPr>
            </a:p>
            <a:p>
              <a:pPr marL="34288" indent="0">
                <a:buNone/>
              </a:pPr>
              <a:r>
                <a:rPr lang="en-US" sz="1400" dirty="0"/>
                <a:t>We must relate and connect with the child through an attuned and sensitive relationship</a:t>
              </a:r>
            </a:p>
          </p:txBody>
        </p:sp>
        <p:sp>
          <p:nvSpPr>
            <p:cNvPr id="17" name="Oval 16">
              <a:extLst>
                <a:ext uri="{FF2B5EF4-FFF2-40B4-BE49-F238E27FC236}">
                  <a16:creationId xmlns:a16="http://schemas.microsoft.com/office/drawing/2014/main" id="{7782DBB8-F2DF-4B46-92B7-BBF43810D810}"/>
                </a:ext>
              </a:extLst>
            </p:cNvPr>
            <p:cNvSpPr/>
            <p:nvPr/>
          </p:nvSpPr>
          <p:spPr>
            <a:xfrm>
              <a:off x="3801736" y="3950041"/>
              <a:ext cx="706095" cy="706095"/>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rgbClr val="C13420"/>
                  </a:solidFill>
                  <a:latin typeface="+mj-lt"/>
                </a:rPr>
                <a:t>2</a:t>
              </a:r>
              <a:r>
                <a:rPr lang="en-US" sz="2400" baseline="30000" dirty="0">
                  <a:solidFill>
                    <a:srgbClr val="C13420"/>
                  </a:solidFill>
                  <a:latin typeface="+mj-lt"/>
                </a:rPr>
                <a:t>nd</a:t>
              </a:r>
            </a:p>
          </p:txBody>
        </p:sp>
      </p:grpSp>
      <p:grpSp>
        <p:nvGrpSpPr>
          <p:cNvPr id="18" name="Group 17" descr="3rd. We can support the child to reflect, learn, remember, articulate and become self-assured.">
            <a:extLst>
              <a:ext uri="{FF2B5EF4-FFF2-40B4-BE49-F238E27FC236}">
                <a16:creationId xmlns:a16="http://schemas.microsoft.com/office/drawing/2014/main" id="{46768460-6133-054B-9854-C8A5B63C4370}"/>
              </a:ext>
              <a:ext uri="{C183D7F6-B498-43B3-948B-1728B52AA6E4}">
                <adec:decorative xmlns:adec="http://schemas.microsoft.com/office/drawing/2017/decorative" val="0"/>
              </a:ext>
            </a:extLst>
          </p:cNvPr>
          <p:cNvGrpSpPr/>
          <p:nvPr/>
        </p:nvGrpSpPr>
        <p:grpSpPr>
          <a:xfrm>
            <a:off x="4656224" y="1879366"/>
            <a:ext cx="3994485" cy="1120188"/>
            <a:chOff x="4391526" y="2083902"/>
            <a:chExt cx="3994485" cy="1120188"/>
          </a:xfrm>
        </p:grpSpPr>
        <p:sp>
          <p:nvSpPr>
            <p:cNvPr id="19" name="Content Placeholder 13">
              <a:extLst>
                <a:ext uri="{FF2B5EF4-FFF2-40B4-BE49-F238E27FC236}">
                  <a16:creationId xmlns:a16="http://schemas.microsoft.com/office/drawing/2014/main" id="{94E2DBB9-34FB-5B45-925D-8E669CEA887D}"/>
                </a:ext>
              </a:extLst>
            </p:cNvPr>
            <p:cNvSpPr txBox="1">
              <a:spLocks/>
            </p:cNvSpPr>
            <p:nvPr/>
          </p:nvSpPr>
          <p:spPr>
            <a:xfrm>
              <a:off x="4896853" y="2083902"/>
              <a:ext cx="3489158" cy="1120188"/>
            </a:xfrm>
            <a:prstGeom prst="roundRect">
              <a:avLst>
                <a:gd name="adj" fmla="val 9530"/>
              </a:avLst>
            </a:prstGeom>
            <a:solidFill>
              <a:srgbClr val="A4DEE8"/>
            </a:solidFill>
            <a:ln w="38100">
              <a:solidFill>
                <a:schemeClr val="tx2"/>
              </a:solidFill>
            </a:ln>
          </p:spPr>
          <p:txBody>
            <a:bodyPr vert="horz" wrap="square" lIns="274320" tIns="45720" rIns="91440" bIns="45720" rtlCol="0" anchor="ctr">
              <a:spAutoFit/>
            </a:bodyPr>
            <a:lstStyle>
              <a:lvl1pPr marL="205730" indent="-171442" algn="l" defTabSz="685766" rtl="0" eaLnBrk="1" latinLnBrk="0" hangingPunct="1">
                <a:spcBef>
                  <a:spcPct val="20000"/>
                </a:spcBef>
                <a:buClr>
                  <a:schemeClr val="accent1"/>
                </a:buClr>
                <a:buFont typeface="Wingdings 2" pitchFamily="18" charset="2"/>
                <a:buChar char=""/>
                <a:defRPr sz="21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80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5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3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1350"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135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135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135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1350" kern="1200">
                  <a:solidFill>
                    <a:schemeClr val="tx2"/>
                  </a:solidFill>
                  <a:latin typeface="+mn-lt"/>
                  <a:ea typeface="+mn-ea"/>
                  <a:cs typeface="+mn-cs"/>
                </a:defRPr>
              </a:lvl9pPr>
            </a:lstStyle>
            <a:p>
              <a:pPr marL="34288" indent="0">
                <a:buNone/>
              </a:pPr>
              <a:r>
                <a:rPr lang="en-US" sz="1800" b="1" dirty="0">
                  <a:latin typeface="+mj-lt"/>
                </a:rPr>
                <a:t>Reason</a:t>
              </a:r>
              <a:endParaRPr lang="en-US" sz="1600" b="1" dirty="0">
                <a:latin typeface="+mj-lt"/>
              </a:endParaRPr>
            </a:p>
            <a:p>
              <a:pPr marL="34288" indent="0">
                <a:buNone/>
              </a:pPr>
              <a:r>
                <a:rPr lang="en-US" sz="1400" dirty="0"/>
                <a:t>We can support the child to reflect, learn, remember, articulate and become self-assured.</a:t>
              </a:r>
            </a:p>
          </p:txBody>
        </p:sp>
        <p:sp>
          <p:nvSpPr>
            <p:cNvPr id="20" name="Oval 19">
              <a:extLst>
                <a:ext uri="{FF2B5EF4-FFF2-40B4-BE49-F238E27FC236}">
                  <a16:creationId xmlns:a16="http://schemas.microsoft.com/office/drawing/2014/main" id="{37F08468-D10A-644E-AC73-75309F432E3E}"/>
                </a:ext>
              </a:extLst>
            </p:cNvPr>
            <p:cNvSpPr/>
            <p:nvPr/>
          </p:nvSpPr>
          <p:spPr>
            <a:xfrm>
              <a:off x="4391526" y="2289683"/>
              <a:ext cx="706095" cy="706095"/>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rgbClr val="C13420"/>
                  </a:solidFill>
                  <a:latin typeface="+mj-lt"/>
                </a:rPr>
                <a:t>3</a:t>
              </a:r>
              <a:r>
                <a:rPr lang="en-US" sz="2400" baseline="30000" dirty="0">
                  <a:solidFill>
                    <a:srgbClr val="C13420"/>
                  </a:solidFill>
                  <a:latin typeface="+mj-lt"/>
                </a:rPr>
                <a:t>rd</a:t>
              </a:r>
              <a:endParaRPr lang="en-US" sz="2400" dirty="0">
                <a:solidFill>
                  <a:srgbClr val="C13420"/>
                </a:solidFill>
                <a:latin typeface="+mj-lt"/>
              </a:endParaRPr>
            </a:p>
          </p:txBody>
        </p:sp>
      </p:grpSp>
      <p:sp>
        <p:nvSpPr>
          <p:cNvPr id="21" name="Arrow: Up 19">
            <a:extLst>
              <a:ext uri="{FF2B5EF4-FFF2-40B4-BE49-F238E27FC236}">
                <a16:creationId xmlns:a16="http://schemas.microsoft.com/office/drawing/2014/main" id="{D811F5C6-51A9-D04C-8892-FA5E9CEF8BDE}"/>
              </a:ext>
              <a:ext uri="{C183D7F6-B498-43B3-948B-1728B52AA6E4}">
                <adec:decorative xmlns:adec="http://schemas.microsoft.com/office/drawing/2017/decorative" val="1"/>
              </a:ext>
            </a:extLst>
          </p:cNvPr>
          <p:cNvSpPr/>
          <p:nvPr/>
        </p:nvSpPr>
        <p:spPr>
          <a:xfrm rot="1546353">
            <a:off x="3570656" y="4664630"/>
            <a:ext cx="238059" cy="785285"/>
          </a:xfrm>
          <a:prstGeom prst="upArrow">
            <a:avLst/>
          </a:prstGeom>
          <a:solidFill>
            <a:srgbClr val="D34E23"/>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13420"/>
              </a:solidFill>
            </a:endParaRPr>
          </a:p>
        </p:txBody>
      </p:sp>
      <p:sp>
        <p:nvSpPr>
          <p:cNvPr id="22" name="Rectangle 34">
            <a:extLst>
              <a:ext uri="{FF2B5EF4-FFF2-40B4-BE49-F238E27FC236}">
                <a16:creationId xmlns:a16="http://schemas.microsoft.com/office/drawing/2014/main" id="{66823599-A8E3-5948-919D-38E64202D271}"/>
              </a:ext>
              <a:ext uri="{C183D7F6-B498-43B3-948B-1728B52AA6E4}">
                <adec:decorative xmlns:adec="http://schemas.microsoft.com/office/drawing/2017/decorative" val="1"/>
              </a:ext>
            </a:extLst>
          </p:cNvPr>
          <p:cNvSpPr/>
          <p:nvPr/>
        </p:nvSpPr>
        <p:spPr>
          <a:xfrm>
            <a:off x="2743201" y="2755234"/>
            <a:ext cx="6003758" cy="3826040"/>
          </a:xfrm>
          <a:custGeom>
            <a:avLst/>
            <a:gdLst>
              <a:gd name="connsiteX0" fmla="*/ 0 w 4283242"/>
              <a:gd name="connsiteY0" fmla="*/ 0 h 3669631"/>
              <a:gd name="connsiteX1" fmla="*/ 4283242 w 4283242"/>
              <a:gd name="connsiteY1" fmla="*/ 0 h 3669631"/>
              <a:gd name="connsiteX2" fmla="*/ 4283242 w 4283242"/>
              <a:gd name="connsiteY2" fmla="*/ 3669631 h 3669631"/>
              <a:gd name="connsiteX3" fmla="*/ 0 w 4283242"/>
              <a:gd name="connsiteY3" fmla="*/ 3669631 h 3669631"/>
              <a:gd name="connsiteX4" fmla="*/ 0 w 4283242"/>
              <a:gd name="connsiteY4" fmla="*/ 0 h 3669631"/>
              <a:gd name="connsiteX0" fmla="*/ 1636294 w 5919536"/>
              <a:gd name="connsiteY0" fmla="*/ 0 h 3669631"/>
              <a:gd name="connsiteX1" fmla="*/ 5919536 w 5919536"/>
              <a:gd name="connsiteY1" fmla="*/ 0 h 3669631"/>
              <a:gd name="connsiteX2" fmla="*/ 5919536 w 5919536"/>
              <a:gd name="connsiteY2" fmla="*/ 3669631 h 3669631"/>
              <a:gd name="connsiteX3" fmla="*/ 0 w 5919536"/>
              <a:gd name="connsiteY3" fmla="*/ 3657599 h 3669631"/>
              <a:gd name="connsiteX4" fmla="*/ 1636294 w 5919536"/>
              <a:gd name="connsiteY4" fmla="*/ 0 h 3669631"/>
              <a:gd name="connsiteX0" fmla="*/ 1636294 w 5919536"/>
              <a:gd name="connsiteY0" fmla="*/ 0 h 3657599"/>
              <a:gd name="connsiteX1" fmla="*/ 5919536 w 5919536"/>
              <a:gd name="connsiteY1" fmla="*/ 0 h 3657599"/>
              <a:gd name="connsiteX2" fmla="*/ 5498430 w 5919536"/>
              <a:gd name="connsiteY2" fmla="*/ 3621505 h 3657599"/>
              <a:gd name="connsiteX3" fmla="*/ 0 w 5919536"/>
              <a:gd name="connsiteY3" fmla="*/ 3657599 h 3657599"/>
              <a:gd name="connsiteX4" fmla="*/ 1636294 w 5919536"/>
              <a:gd name="connsiteY4" fmla="*/ 0 h 3657599"/>
              <a:gd name="connsiteX0" fmla="*/ 1636294 w 5678905"/>
              <a:gd name="connsiteY0" fmla="*/ 0 h 3657599"/>
              <a:gd name="connsiteX1" fmla="*/ 5678905 w 5678905"/>
              <a:gd name="connsiteY1" fmla="*/ 12031 h 3657599"/>
              <a:gd name="connsiteX2" fmla="*/ 5498430 w 5678905"/>
              <a:gd name="connsiteY2" fmla="*/ 3621505 h 3657599"/>
              <a:gd name="connsiteX3" fmla="*/ 0 w 5678905"/>
              <a:gd name="connsiteY3" fmla="*/ 3657599 h 3657599"/>
              <a:gd name="connsiteX4" fmla="*/ 1636294 w 5678905"/>
              <a:gd name="connsiteY4" fmla="*/ 0 h 3657599"/>
              <a:gd name="connsiteX0" fmla="*/ 1600199 w 5678905"/>
              <a:gd name="connsiteY0" fmla="*/ 0 h 3669630"/>
              <a:gd name="connsiteX1" fmla="*/ 5678905 w 5678905"/>
              <a:gd name="connsiteY1" fmla="*/ 24062 h 3669630"/>
              <a:gd name="connsiteX2" fmla="*/ 5498430 w 5678905"/>
              <a:gd name="connsiteY2" fmla="*/ 3633536 h 3669630"/>
              <a:gd name="connsiteX3" fmla="*/ 0 w 5678905"/>
              <a:gd name="connsiteY3" fmla="*/ 3669630 h 3669630"/>
              <a:gd name="connsiteX4" fmla="*/ 1600199 w 5678905"/>
              <a:gd name="connsiteY4" fmla="*/ 0 h 3669630"/>
              <a:gd name="connsiteX0" fmla="*/ 1600199 w 5678905"/>
              <a:gd name="connsiteY0" fmla="*/ 0 h 3693693"/>
              <a:gd name="connsiteX1" fmla="*/ 5678905 w 5678905"/>
              <a:gd name="connsiteY1" fmla="*/ 24062 h 3693693"/>
              <a:gd name="connsiteX2" fmla="*/ 5498430 w 5678905"/>
              <a:gd name="connsiteY2" fmla="*/ 3633536 h 3693693"/>
              <a:gd name="connsiteX3" fmla="*/ 0 w 5678905"/>
              <a:gd name="connsiteY3" fmla="*/ 3693693 h 3693693"/>
              <a:gd name="connsiteX4" fmla="*/ 1600199 w 5678905"/>
              <a:gd name="connsiteY4" fmla="*/ 0 h 3693693"/>
              <a:gd name="connsiteX0" fmla="*/ 1600199 w 5678905"/>
              <a:gd name="connsiteY0" fmla="*/ 0 h 3693693"/>
              <a:gd name="connsiteX1" fmla="*/ 5678905 w 5678905"/>
              <a:gd name="connsiteY1" fmla="*/ 24062 h 3693693"/>
              <a:gd name="connsiteX2" fmla="*/ 5498430 w 5678905"/>
              <a:gd name="connsiteY2" fmla="*/ 3633536 h 3693693"/>
              <a:gd name="connsiteX3" fmla="*/ 0 w 5678905"/>
              <a:gd name="connsiteY3" fmla="*/ 3693693 h 3693693"/>
              <a:gd name="connsiteX4" fmla="*/ 1600199 w 5678905"/>
              <a:gd name="connsiteY4" fmla="*/ 0 h 3693693"/>
              <a:gd name="connsiteX0" fmla="*/ 1600199 w 6148137"/>
              <a:gd name="connsiteY0" fmla="*/ 0 h 3693693"/>
              <a:gd name="connsiteX1" fmla="*/ 6148137 w 6148137"/>
              <a:gd name="connsiteY1" fmla="*/ 433136 h 3693693"/>
              <a:gd name="connsiteX2" fmla="*/ 5498430 w 6148137"/>
              <a:gd name="connsiteY2" fmla="*/ 3633536 h 3693693"/>
              <a:gd name="connsiteX3" fmla="*/ 0 w 6148137"/>
              <a:gd name="connsiteY3" fmla="*/ 3693693 h 3693693"/>
              <a:gd name="connsiteX4" fmla="*/ 1600199 w 6148137"/>
              <a:gd name="connsiteY4" fmla="*/ 0 h 3693693"/>
              <a:gd name="connsiteX0" fmla="*/ 1780673 w 6148137"/>
              <a:gd name="connsiteY0" fmla="*/ 0 h 4018545"/>
              <a:gd name="connsiteX1" fmla="*/ 6148137 w 6148137"/>
              <a:gd name="connsiteY1" fmla="*/ 757988 h 4018545"/>
              <a:gd name="connsiteX2" fmla="*/ 5498430 w 6148137"/>
              <a:gd name="connsiteY2" fmla="*/ 3958388 h 4018545"/>
              <a:gd name="connsiteX3" fmla="*/ 0 w 6148137"/>
              <a:gd name="connsiteY3" fmla="*/ 4018545 h 4018545"/>
              <a:gd name="connsiteX4" fmla="*/ 1780673 w 6148137"/>
              <a:gd name="connsiteY4" fmla="*/ 0 h 4018545"/>
              <a:gd name="connsiteX0" fmla="*/ 1780673 w 6148137"/>
              <a:gd name="connsiteY0" fmla="*/ 0 h 4018545"/>
              <a:gd name="connsiteX1" fmla="*/ 6148137 w 6148137"/>
              <a:gd name="connsiteY1" fmla="*/ 757988 h 4018545"/>
              <a:gd name="connsiteX2" fmla="*/ 5498430 w 6148137"/>
              <a:gd name="connsiteY2" fmla="*/ 3958388 h 4018545"/>
              <a:gd name="connsiteX3" fmla="*/ 0 w 6148137"/>
              <a:gd name="connsiteY3" fmla="*/ 4018545 h 4018545"/>
              <a:gd name="connsiteX4" fmla="*/ 1780673 w 6148137"/>
              <a:gd name="connsiteY4" fmla="*/ 0 h 4018545"/>
              <a:gd name="connsiteX0" fmla="*/ 1780673 w 6148137"/>
              <a:gd name="connsiteY0" fmla="*/ 0 h 4018545"/>
              <a:gd name="connsiteX1" fmla="*/ 6148137 w 6148137"/>
              <a:gd name="connsiteY1" fmla="*/ 757988 h 4018545"/>
              <a:gd name="connsiteX2" fmla="*/ 5570619 w 6148137"/>
              <a:gd name="connsiteY2" fmla="*/ 3645567 h 4018545"/>
              <a:gd name="connsiteX3" fmla="*/ 0 w 6148137"/>
              <a:gd name="connsiteY3" fmla="*/ 4018545 h 4018545"/>
              <a:gd name="connsiteX4" fmla="*/ 1780673 w 6148137"/>
              <a:gd name="connsiteY4" fmla="*/ 0 h 4018545"/>
              <a:gd name="connsiteX0" fmla="*/ 1636294 w 6003758"/>
              <a:gd name="connsiteY0" fmla="*/ 0 h 3741819"/>
              <a:gd name="connsiteX1" fmla="*/ 6003758 w 6003758"/>
              <a:gd name="connsiteY1" fmla="*/ 757988 h 3741819"/>
              <a:gd name="connsiteX2" fmla="*/ 5426240 w 6003758"/>
              <a:gd name="connsiteY2" fmla="*/ 3645567 h 3741819"/>
              <a:gd name="connsiteX3" fmla="*/ 0 w 6003758"/>
              <a:gd name="connsiteY3" fmla="*/ 3741819 h 3741819"/>
              <a:gd name="connsiteX4" fmla="*/ 1636294 w 6003758"/>
              <a:gd name="connsiteY4" fmla="*/ 0 h 3741819"/>
              <a:gd name="connsiteX0" fmla="*/ 1636294 w 6003758"/>
              <a:gd name="connsiteY0" fmla="*/ 0 h 3741819"/>
              <a:gd name="connsiteX1" fmla="*/ 6003758 w 6003758"/>
              <a:gd name="connsiteY1" fmla="*/ 757988 h 3741819"/>
              <a:gd name="connsiteX2" fmla="*/ 5426240 w 6003758"/>
              <a:gd name="connsiteY2" fmla="*/ 3645567 h 3741819"/>
              <a:gd name="connsiteX3" fmla="*/ 0 w 6003758"/>
              <a:gd name="connsiteY3" fmla="*/ 3741819 h 3741819"/>
              <a:gd name="connsiteX4" fmla="*/ 1636294 w 6003758"/>
              <a:gd name="connsiteY4" fmla="*/ 0 h 3741819"/>
              <a:gd name="connsiteX0" fmla="*/ 1696452 w 6003758"/>
              <a:gd name="connsiteY0" fmla="*/ 0 h 3826040"/>
              <a:gd name="connsiteX1" fmla="*/ 6003758 w 6003758"/>
              <a:gd name="connsiteY1" fmla="*/ 842209 h 3826040"/>
              <a:gd name="connsiteX2" fmla="*/ 5426240 w 6003758"/>
              <a:gd name="connsiteY2" fmla="*/ 3729788 h 3826040"/>
              <a:gd name="connsiteX3" fmla="*/ 0 w 6003758"/>
              <a:gd name="connsiteY3" fmla="*/ 3826040 h 3826040"/>
              <a:gd name="connsiteX4" fmla="*/ 1696452 w 6003758"/>
              <a:gd name="connsiteY4" fmla="*/ 0 h 3826040"/>
              <a:gd name="connsiteX0" fmla="*/ 1696452 w 6003758"/>
              <a:gd name="connsiteY0" fmla="*/ 0 h 3826040"/>
              <a:gd name="connsiteX1" fmla="*/ 6003758 w 6003758"/>
              <a:gd name="connsiteY1" fmla="*/ 842209 h 3826040"/>
              <a:gd name="connsiteX2" fmla="*/ 5426240 w 6003758"/>
              <a:gd name="connsiteY2" fmla="*/ 3729788 h 3826040"/>
              <a:gd name="connsiteX3" fmla="*/ 0 w 6003758"/>
              <a:gd name="connsiteY3" fmla="*/ 3826040 h 3826040"/>
              <a:gd name="connsiteX4" fmla="*/ 1696452 w 6003758"/>
              <a:gd name="connsiteY4" fmla="*/ 0 h 3826040"/>
              <a:gd name="connsiteX0" fmla="*/ 1696452 w 6003758"/>
              <a:gd name="connsiteY0" fmla="*/ 0 h 3826040"/>
              <a:gd name="connsiteX1" fmla="*/ 6003758 w 6003758"/>
              <a:gd name="connsiteY1" fmla="*/ 842209 h 3826040"/>
              <a:gd name="connsiteX2" fmla="*/ 5426240 w 6003758"/>
              <a:gd name="connsiteY2" fmla="*/ 3729788 h 3826040"/>
              <a:gd name="connsiteX3" fmla="*/ 0 w 6003758"/>
              <a:gd name="connsiteY3" fmla="*/ 3826040 h 3826040"/>
              <a:gd name="connsiteX4" fmla="*/ 1696452 w 6003758"/>
              <a:gd name="connsiteY4" fmla="*/ 0 h 3826040"/>
              <a:gd name="connsiteX0" fmla="*/ 1696452 w 6003758"/>
              <a:gd name="connsiteY0" fmla="*/ 0 h 3826040"/>
              <a:gd name="connsiteX1" fmla="*/ 6003758 w 6003758"/>
              <a:gd name="connsiteY1" fmla="*/ 842209 h 3826040"/>
              <a:gd name="connsiteX2" fmla="*/ 5426240 w 6003758"/>
              <a:gd name="connsiteY2" fmla="*/ 3729788 h 3826040"/>
              <a:gd name="connsiteX3" fmla="*/ 0 w 6003758"/>
              <a:gd name="connsiteY3" fmla="*/ 3826040 h 3826040"/>
              <a:gd name="connsiteX4" fmla="*/ 1696452 w 6003758"/>
              <a:gd name="connsiteY4" fmla="*/ 0 h 3826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3758" h="3826040">
                <a:moveTo>
                  <a:pt x="1696452" y="0"/>
                </a:moveTo>
                <a:cubicBezTo>
                  <a:pt x="2959768" y="565484"/>
                  <a:pt x="4547937" y="589546"/>
                  <a:pt x="6003758" y="842209"/>
                </a:cubicBezTo>
                <a:lnTo>
                  <a:pt x="5426240" y="3729788"/>
                </a:lnTo>
                <a:lnTo>
                  <a:pt x="0" y="3826040"/>
                </a:lnTo>
                <a:cubicBezTo>
                  <a:pt x="569494" y="2342146"/>
                  <a:pt x="1126957" y="1122947"/>
                  <a:pt x="1696452" y="0"/>
                </a:cubicBez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77B42BC7-92E7-4CAF-BD19-BAAAF062C765}"/>
              </a:ext>
            </a:extLst>
          </p:cNvPr>
          <p:cNvSpPr>
            <a:spLocks noGrp="1"/>
          </p:cNvSpPr>
          <p:nvPr>
            <p:ph type="sldNum" sz="quarter" idx="4"/>
          </p:nvPr>
        </p:nvSpPr>
        <p:spPr/>
        <p:txBody>
          <a:bodyPr/>
          <a:lstStyle/>
          <a:p>
            <a:fld id="{773137DE-5778-4973-8EC8-21DEEF19827C}" type="slidenum">
              <a:rPr lang="en-US" smtClean="0"/>
              <a:pPr/>
              <a:t>24</a:t>
            </a:fld>
            <a:endParaRPr lang="en-US" dirty="0"/>
          </a:p>
        </p:txBody>
      </p:sp>
    </p:spTree>
    <p:extLst>
      <p:ext uri="{BB962C8B-B14F-4D97-AF65-F5344CB8AC3E}">
        <p14:creationId xmlns:p14="http://schemas.microsoft.com/office/powerpoint/2010/main" val="2451659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7" descr="Drawing of a toolbox with tools.">
            <a:extLst>
              <a:ext uri="{FF2B5EF4-FFF2-40B4-BE49-F238E27FC236}">
                <a16:creationId xmlns:a16="http://schemas.microsoft.com/office/drawing/2014/main" id="{D1B90731-0E3C-4999-89BF-46F590BEFB99}"/>
              </a:ext>
            </a:extLst>
          </p:cNvPr>
          <p:cNvPicPr>
            <a:picLocks noChangeAspect="1"/>
          </p:cNvPicPr>
          <p:nvPr/>
        </p:nvPicPr>
        <p:blipFill>
          <a:blip r:embed="rId3"/>
          <a:stretch>
            <a:fillRect/>
          </a:stretch>
        </p:blipFill>
        <p:spPr>
          <a:xfrm>
            <a:off x="915568" y="871538"/>
            <a:ext cx="3191580" cy="2249486"/>
          </a:xfrm>
          <a:prstGeom prst="rect">
            <a:avLst/>
          </a:prstGeom>
        </p:spPr>
      </p:pic>
      <p:sp>
        <p:nvSpPr>
          <p:cNvPr id="5" name="Title 4">
            <a:extLst>
              <a:ext uri="{FF2B5EF4-FFF2-40B4-BE49-F238E27FC236}">
                <a16:creationId xmlns:a16="http://schemas.microsoft.com/office/drawing/2014/main" id="{60B8ECAD-13FE-4C1D-AD93-5CCE526C63B2}"/>
              </a:ext>
            </a:extLst>
          </p:cNvPr>
          <p:cNvSpPr>
            <a:spLocks noGrp="1"/>
          </p:cNvSpPr>
          <p:nvPr>
            <p:ph type="title"/>
          </p:nvPr>
        </p:nvSpPr>
        <p:spPr>
          <a:xfrm>
            <a:off x="457200" y="2335794"/>
            <a:ext cx="4114799" cy="4065005"/>
          </a:xfrm>
        </p:spPr>
        <p:txBody>
          <a:bodyPr/>
          <a:lstStyle/>
          <a:p>
            <a:r>
              <a:rPr lang="en-US" sz="3200" dirty="0"/>
              <a:t>Enhancing Your Toolbox</a:t>
            </a:r>
            <a:br>
              <a:rPr lang="en-US" sz="3200" dirty="0"/>
            </a:br>
            <a:r>
              <a:rPr lang="en-US" sz="3200" b="1" dirty="0"/>
              <a:t>Case Study</a:t>
            </a:r>
          </a:p>
        </p:txBody>
      </p:sp>
      <p:sp>
        <p:nvSpPr>
          <p:cNvPr id="8" name="Content Placeholder 7">
            <a:extLst>
              <a:ext uri="{FF2B5EF4-FFF2-40B4-BE49-F238E27FC236}">
                <a16:creationId xmlns:a16="http://schemas.microsoft.com/office/drawing/2014/main" id="{4BC1745A-57AF-4CF0-95E4-C7B9BCA74A19}"/>
              </a:ext>
            </a:extLst>
          </p:cNvPr>
          <p:cNvSpPr>
            <a:spLocks noGrp="1"/>
          </p:cNvSpPr>
          <p:nvPr>
            <p:ph sz="quarter" idx="10"/>
          </p:nvPr>
        </p:nvSpPr>
        <p:spPr>
          <a:xfrm>
            <a:off x="4872300" y="941295"/>
            <a:ext cx="3872252" cy="5109882"/>
          </a:xfrm>
        </p:spPr>
        <p:txBody>
          <a:bodyPr anchor="ctr">
            <a:normAutofit/>
          </a:bodyPr>
          <a:lstStyle/>
          <a:p>
            <a:pPr marL="34288" indent="0">
              <a:buNone/>
            </a:pPr>
            <a:r>
              <a:rPr lang="en-US" sz="2400" dirty="0"/>
              <a:t>A 7-year-old child comes in dysregulated (angry, crying, and yelling) after playing outside with friends.</a:t>
            </a:r>
          </a:p>
          <a:p>
            <a:pPr marL="34288" indent="0">
              <a:buNone/>
            </a:pPr>
            <a:endParaRPr lang="en-US" sz="2400" dirty="0"/>
          </a:p>
          <a:p>
            <a:pPr marL="34288" indent="0">
              <a:buNone/>
            </a:pPr>
            <a:r>
              <a:rPr lang="en-US" sz="2400" dirty="0"/>
              <a:t>How can you use the first 2 steps of the Three R’s (Regulate, Relate)?</a:t>
            </a:r>
          </a:p>
        </p:txBody>
      </p:sp>
      <p:sp>
        <p:nvSpPr>
          <p:cNvPr id="4" name="Slide Number Placeholder 3">
            <a:extLst>
              <a:ext uri="{FF2B5EF4-FFF2-40B4-BE49-F238E27FC236}">
                <a16:creationId xmlns:a16="http://schemas.microsoft.com/office/drawing/2014/main" id="{420953CD-3736-495A-9687-A7851294BCA3}"/>
              </a:ext>
            </a:extLst>
          </p:cNvPr>
          <p:cNvSpPr>
            <a:spLocks noGrp="1"/>
          </p:cNvSpPr>
          <p:nvPr>
            <p:ph type="sldNum" sz="quarter" idx="4"/>
          </p:nvPr>
        </p:nvSpPr>
        <p:spPr/>
        <p:txBody>
          <a:bodyPr/>
          <a:lstStyle/>
          <a:p>
            <a:fld id="{773137DE-5778-4973-8EC8-21DEEF19827C}" type="slidenum">
              <a:rPr lang="en-US" smtClean="0"/>
              <a:pPr/>
              <a:t>25</a:t>
            </a:fld>
            <a:endParaRPr lang="en-US" dirty="0"/>
          </a:p>
        </p:txBody>
      </p:sp>
    </p:spTree>
    <p:extLst>
      <p:ext uri="{BB962C8B-B14F-4D97-AF65-F5344CB8AC3E}">
        <p14:creationId xmlns:p14="http://schemas.microsoft.com/office/powerpoint/2010/main" val="2268441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475B4C0-03B6-4E5C-AF3D-DC000A2903E9}"/>
              </a:ext>
            </a:extLst>
          </p:cNvPr>
          <p:cNvSpPr>
            <a:spLocks noGrp="1"/>
          </p:cNvSpPr>
          <p:nvPr>
            <p:ph type="title"/>
          </p:nvPr>
        </p:nvSpPr>
        <p:spPr/>
        <p:txBody>
          <a:bodyPr/>
          <a:lstStyle/>
          <a:p>
            <a:r>
              <a:rPr lang="en-US" sz="2400" dirty="0"/>
              <a:t>Option 1: </a:t>
            </a:r>
            <a:r>
              <a:rPr lang="en-US" sz="2400" i="1" dirty="0"/>
              <a:t>Instant Family </a:t>
            </a:r>
            <a:r>
              <a:rPr lang="en-US" sz="2400" dirty="0"/>
              <a:t>clip </a:t>
            </a:r>
          </a:p>
        </p:txBody>
      </p:sp>
      <p:pic>
        <p:nvPicPr>
          <p:cNvPr id="6" name="Picture 5" descr="Drawing of a video player button.">
            <a:extLst>
              <a:ext uri="{FF2B5EF4-FFF2-40B4-BE49-F238E27FC236}">
                <a16:creationId xmlns:a16="http://schemas.microsoft.com/office/drawing/2014/main" id="{EB02786D-42C0-E74E-8355-C54D3D914A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19235" y="1804647"/>
            <a:ext cx="5705530" cy="4502821"/>
          </a:xfrm>
          <a:prstGeom prst="rect">
            <a:avLst/>
          </a:prstGeom>
        </p:spPr>
      </p:pic>
      <p:sp>
        <p:nvSpPr>
          <p:cNvPr id="4" name="Slide Number Placeholder 3">
            <a:extLst>
              <a:ext uri="{FF2B5EF4-FFF2-40B4-BE49-F238E27FC236}">
                <a16:creationId xmlns:a16="http://schemas.microsoft.com/office/drawing/2014/main" id="{6CA09FF4-8742-4B8A-80B8-EC58652B6F35}"/>
              </a:ext>
            </a:extLst>
          </p:cNvPr>
          <p:cNvSpPr>
            <a:spLocks noGrp="1"/>
          </p:cNvSpPr>
          <p:nvPr>
            <p:ph type="sldNum" sz="quarter" idx="4"/>
          </p:nvPr>
        </p:nvSpPr>
        <p:spPr/>
        <p:txBody>
          <a:bodyPr/>
          <a:lstStyle/>
          <a:p>
            <a:fld id="{773137DE-5778-4973-8EC8-21DEEF19827C}" type="slidenum">
              <a:rPr lang="en-US" smtClean="0"/>
              <a:pPr/>
              <a:t>26</a:t>
            </a:fld>
            <a:endParaRPr lang="en-US" dirty="0"/>
          </a:p>
        </p:txBody>
      </p:sp>
    </p:spTree>
    <p:extLst>
      <p:ext uri="{BB962C8B-B14F-4D97-AF65-F5344CB8AC3E}">
        <p14:creationId xmlns:p14="http://schemas.microsoft.com/office/powerpoint/2010/main" val="3046160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458661-3BB0-49A5-9662-6EAECEB724AA}"/>
              </a:ext>
            </a:extLst>
          </p:cNvPr>
          <p:cNvSpPr>
            <a:spLocks noGrp="1"/>
          </p:cNvSpPr>
          <p:nvPr>
            <p:ph type="title"/>
          </p:nvPr>
        </p:nvSpPr>
        <p:spPr/>
        <p:txBody>
          <a:bodyPr/>
          <a:lstStyle/>
          <a:p>
            <a:r>
              <a:rPr lang="en-US" sz="2400" dirty="0"/>
              <a:t>Option 2: Role Play –</a:t>
            </a:r>
            <a:br>
              <a:rPr lang="en-US" sz="2400" dirty="0"/>
            </a:br>
            <a:r>
              <a:rPr lang="en-US" sz="2400" dirty="0"/>
              <a:t> A Field Trip To the ZOO</a:t>
            </a:r>
          </a:p>
        </p:txBody>
      </p:sp>
      <p:pic>
        <p:nvPicPr>
          <p:cNvPr id="7172" name="Picture 4" descr="Group of kids on a field trip to the zoo.">
            <a:extLst>
              <a:ext uri="{FF2B5EF4-FFF2-40B4-BE49-F238E27FC236}">
                <a16:creationId xmlns:a16="http://schemas.microsoft.com/office/drawing/2014/main" id="{95D64E4D-E567-4753-8B4A-F7AF57E65D3D}"/>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6410" t="14820" r="2466" b="6659"/>
          <a:stretch/>
        </p:blipFill>
        <p:spPr bwMode="auto">
          <a:xfrm>
            <a:off x="461043" y="1728909"/>
            <a:ext cx="8221915" cy="467189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DABFEE7-6E4C-4845-8BD2-C9DA44150780}"/>
              </a:ext>
            </a:extLst>
          </p:cNvPr>
          <p:cNvSpPr>
            <a:spLocks noGrp="1"/>
          </p:cNvSpPr>
          <p:nvPr>
            <p:ph type="sldNum" sz="quarter" idx="4"/>
          </p:nvPr>
        </p:nvSpPr>
        <p:spPr/>
        <p:txBody>
          <a:bodyPr/>
          <a:lstStyle/>
          <a:p>
            <a:fld id="{773137DE-5778-4973-8EC8-21DEEF19827C}" type="slidenum">
              <a:rPr lang="en-US" smtClean="0"/>
              <a:pPr/>
              <a:t>27</a:t>
            </a:fld>
            <a:endParaRPr lang="en-US" dirty="0"/>
          </a:p>
        </p:txBody>
      </p:sp>
    </p:spTree>
    <p:extLst>
      <p:ext uri="{BB962C8B-B14F-4D97-AF65-F5344CB8AC3E}">
        <p14:creationId xmlns:p14="http://schemas.microsoft.com/office/powerpoint/2010/main" val="2470328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16B2D7A5-8005-C549-92CD-9C6739D9C975}"/>
              </a:ext>
            </a:extLst>
          </p:cNvPr>
          <p:cNvSpPr>
            <a:spLocks noGrp="1"/>
          </p:cNvSpPr>
          <p:nvPr>
            <p:ph type="title"/>
          </p:nvPr>
        </p:nvSpPr>
        <p:spPr>
          <a:xfrm>
            <a:off x="457200" y="452438"/>
            <a:ext cx="4114799" cy="5948362"/>
          </a:xfrm>
          <a:prstGeom prst="rect">
            <a:avLst/>
          </a:prstGeom>
        </p:spPr>
        <p:txBody>
          <a:bodyPr anchor="ctr">
            <a:normAutofit/>
          </a:bodyPr>
          <a:lstStyle/>
          <a:p>
            <a:r>
              <a:rPr lang="en-US" b="1" dirty="0"/>
              <a:t>BREAK</a:t>
            </a:r>
            <a:r>
              <a:rPr lang="en-US" dirty="0"/>
              <a:t> </a:t>
            </a:r>
            <a:br>
              <a:rPr lang="en-US" dirty="0"/>
            </a:br>
            <a:r>
              <a:rPr lang="en-US" dirty="0"/>
              <a:t>10 minutes</a:t>
            </a:r>
          </a:p>
        </p:txBody>
      </p:sp>
      <p:pic>
        <p:nvPicPr>
          <p:cNvPr id="10" name="Picture 9" descr="Drawing of an alarm clock.">
            <a:extLst>
              <a:ext uri="{FF2B5EF4-FFF2-40B4-BE49-F238E27FC236}">
                <a16:creationId xmlns:a16="http://schemas.microsoft.com/office/drawing/2014/main" id="{FF9549C0-FB45-4C49-A749-A19B17A1F74A}"/>
              </a:ext>
            </a:extLst>
          </p:cNvPr>
          <p:cNvPicPr>
            <a:picLocks noChangeAspect="1"/>
          </p:cNvPicPr>
          <p:nvPr/>
        </p:nvPicPr>
        <p:blipFill>
          <a:blip r:embed="rId3"/>
          <a:stretch>
            <a:fillRect/>
          </a:stretch>
        </p:blipFill>
        <p:spPr>
          <a:xfrm>
            <a:off x="5184590" y="2119746"/>
            <a:ext cx="2770594" cy="2382710"/>
          </a:xfrm>
          <a:prstGeom prst="rect">
            <a:avLst/>
          </a:prstGeom>
        </p:spPr>
      </p:pic>
      <p:sp>
        <p:nvSpPr>
          <p:cNvPr id="2" name="Slide Number Placeholder 1">
            <a:extLst>
              <a:ext uri="{FF2B5EF4-FFF2-40B4-BE49-F238E27FC236}">
                <a16:creationId xmlns:a16="http://schemas.microsoft.com/office/drawing/2014/main" id="{9FF77D05-11CF-4DEE-86AF-2C35CA7B0F95}"/>
              </a:ext>
            </a:extLst>
          </p:cNvPr>
          <p:cNvSpPr>
            <a:spLocks noGrp="1"/>
          </p:cNvSpPr>
          <p:nvPr>
            <p:ph type="sldNum" sz="quarter" idx="4"/>
          </p:nvPr>
        </p:nvSpPr>
        <p:spPr>
          <a:xfrm>
            <a:off x="8744552" y="6457057"/>
            <a:ext cx="321810" cy="245659"/>
          </a:xfrm>
          <a:prstGeom prst="rect">
            <a:avLst/>
          </a:prstGeom>
          <a:ln w="19050">
            <a:noFill/>
          </a:ln>
        </p:spPr>
        <p:txBody>
          <a:bodyPr wrap="square" anchor="ctr" anchorCtr="0">
            <a:normAutofit/>
          </a:bodyPr>
          <a:lstStyle/>
          <a:p>
            <a:pPr>
              <a:spcAft>
                <a:spcPts val="600"/>
              </a:spcAft>
            </a:pPr>
            <a:fld id="{773137DE-5778-4973-8EC8-21DEEF19827C}" type="slidenum">
              <a:rPr lang="en-US" smtClean="0"/>
              <a:pPr>
                <a:spcAft>
                  <a:spcPts val="600"/>
                </a:spcAft>
              </a:pPr>
              <a:t>28</a:t>
            </a:fld>
            <a:endParaRPr lang="en-US" dirty="0"/>
          </a:p>
        </p:txBody>
      </p:sp>
    </p:spTree>
    <p:extLst>
      <p:ext uri="{BB962C8B-B14F-4D97-AF65-F5344CB8AC3E}">
        <p14:creationId xmlns:p14="http://schemas.microsoft.com/office/powerpoint/2010/main" val="3732642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FC6280E-8832-3E47-BA4F-FBFB0D99E2B8}"/>
              </a:ext>
            </a:extLst>
          </p:cNvPr>
          <p:cNvSpPr txBox="1">
            <a:spLocks noGrp="1"/>
          </p:cNvSpPr>
          <p:nvPr>
            <p:ph type="title" idx="4294967295"/>
          </p:nvPr>
        </p:nvSpPr>
        <p:spPr>
          <a:xfrm>
            <a:off x="1222279" y="3552092"/>
            <a:ext cx="7844083"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13" normalizeH="0" baseline="0" noProof="0" dirty="0">
                <a:ln>
                  <a:noFill/>
                </a:ln>
                <a:solidFill>
                  <a:srgbClr val="8D2517"/>
                </a:solidFill>
                <a:effectLst/>
                <a:uLnTx/>
                <a:uFillTx/>
                <a:latin typeface="Arial Rounded MT Bold"/>
                <a:ea typeface="+mj-ea"/>
                <a:cs typeface="Arial Rounded MT Bold"/>
              </a:rPr>
              <a:t>SECTION 3: </a:t>
            </a:r>
            <a:br>
              <a:rPr kumimoji="0" lang="en-US" sz="2000" b="0" i="0" u="none" strike="noStrike" kern="1200" cap="none" spc="113" normalizeH="0" baseline="0" noProof="0" dirty="0">
                <a:ln>
                  <a:noFill/>
                </a:ln>
                <a:solidFill>
                  <a:srgbClr val="183250"/>
                </a:solidFill>
                <a:effectLst/>
                <a:uLnTx/>
                <a:uFillTx/>
                <a:latin typeface="Arial Rounded MT Bold"/>
                <a:ea typeface="+mj-ea"/>
                <a:cs typeface="Arial Rounded MT Bold"/>
              </a:rPr>
            </a:br>
            <a:r>
              <a:rPr kumimoji="0" lang="en-US" sz="3600" b="0" i="0" u="none" strike="noStrike" kern="1200" cap="none" spc="113" normalizeH="0" baseline="0" noProof="0" dirty="0">
                <a:ln>
                  <a:noFill/>
                </a:ln>
                <a:solidFill>
                  <a:srgbClr val="183250"/>
                </a:solidFill>
                <a:effectLst/>
                <a:uLnTx/>
                <a:uFillTx/>
                <a:latin typeface="Arial Rounded MT Bold"/>
                <a:ea typeface="+mj-ea"/>
                <a:cs typeface="Arial Rounded MT Bold"/>
              </a:rPr>
              <a:t>EMOTIONAL CO-REGULATION</a:t>
            </a:r>
          </a:p>
        </p:txBody>
      </p:sp>
      <p:sp>
        <p:nvSpPr>
          <p:cNvPr id="2" name="Slide Number Placeholder 1">
            <a:extLst>
              <a:ext uri="{FF2B5EF4-FFF2-40B4-BE49-F238E27FC236}">
                <a16:creationId xmlns:a16="http://schemas.microsoft.com/office/drawing/2014/main" id="{FE979E0D-2871-4D10-9016-AA746686638C}"/>
              </a:ext>
            </a:extLst>
          </p:cNvPr>
          <p:cNvSpPr>
            <a:spLocks noGrp="1"/>
          </p:cNvSpPr>
          <p:nvPr>
            <p:ph type="sldNum" sz="quarter" idx="4"/>
          </p:nvPr>
        </p:nvSpPr>
        <p:spPr/>
        <p:txBody>
          <a:bodyPr/>
          <a:lstStyle/>
          <a:p>
            <a:fld id="{773137DE-5778-4973-8EC8-21DEEF19827C}" type="slidenum">
              <a:rPr lang="en-US" smtClean="0"/>
              <a:pPr/>
              <a:t>29</a:t>
            </a:fld>
            <a:endParaRPr lang="en-US" dirty="0"/>
          </a:p>
        </p:txBody>
      </p:sp>
    </p:spTree>
    <p:extLst>
      <p:ext uri="{BB962C8B-B14F-4D97-AF65-F5344CB8AC3E}">
        <p14:creationId xmlns:p14="http://schemas.microsoft.com/office/powerpoint/2010/main" val="84605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C8C085-9E27-4CE0-89CC-6F308F7DF5AF}"/>
              </a:ext>
            </a:extLst>
          </p:cNvPr>
          <p:cNvSpPr>
            <a:spLocks noGrp="1"/>
          </p:cNvSpPr>
          <p:nvPr>
            <p:ph type="title"/>
          </p:nvPr>
        </p:nvSpPr>
        <p:spPr/>
        <p:txBody>
          <a:bodyPr/>
          <a:lstStyle/>
          <a:p>
            <a:r>
              <a:rPr lang="en-US" sz="2400" dirty="0"/>
              <a:t>MATERIALS AND HANDOUTS</a:t>
            </a:r>
          </a:p>
        </p:txBody>
      </p:sp>
      <p:sp>
        <p:nvSpPr>
          <p:cNvPr id="13" name="Content Placeholder 12">
            <a:extLst>
              <a:ext uri="{FF2B5EF4-FFF2-40B4-BE49-F238E27FC236}">
                <a16:creationId xmlns:a16="http://schemas.microsoft.com/office/drawing/2014/main" id="{9F5A0D64-5AC4-D542-858F-99B287317715}"/>
              </a:ext>
            </a:extLst>
          </p:cNvPr>
          <p:cNvSpPr>
            <a:spLocks noGrp="1"/>
          </p:cNvSpPr>
          <p:nvPr>
            <p:ph idx="1"/>
          </p:nvPr>
        </p:nvSpPr>
        <p:spPr/>
        <p:txBody>
          <a:bodyPr/>
          <a:lstStyle/>
          <a:p>
            <a:r>
              <a:rPr lang="en-US" dirty="0"/>
              <a:t>See Notes view</a:t>
            </a:r>
          </a:p>
          <a:p>
            <a:endParaRPr lang="en-US" dirty="0"/>
          </a:p>
        </p:txBody>
      </p:sp>
      <p:sp>
        <p:nvSpPr>
          <p:cNvPr id="4" name="Slide Number Placeholder 3">
            <a:extLst>
              <a:ext uri="{FF2B5EF4-FFF2-40B4-BE49-F238E27FC236}">
                <a16:creationId xmlns:a16="http://schemas.microsoft.com/office/drawing/2014/main" id="{41995B79-2BD9-412E-88F2-5BC9A51B5AB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3</a:t>
            </a:fld>
            <a:endParaRPr lang="en-US" dirty="0"/>
          </a:p>
        </p:txBody>
      </p:sp>
    </p:spTree>
    <p:extLst>
      <p:ext uri="{BB962C8B-B14F-4D97-AF65-F5344CB8AC3E}">
        <p14:creationId xmlns:p14="http://schemas.microsoft.com/office/powerpoint/2010/main" val="1188566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B93FB20-BAE2-0747-9C58-D71147C8247C}"/>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2486" t="11685" r="12697" b="3237"/>
          <a:stretch/>
        </p:blipFill>
        <p:spPr bwMode="auto">
          <a:xfrm>
            <a:off x="457201" y="1728908"/>
            <a:ext cx="8229600" cy="46433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653D3A2-8BBC-4B33-9B25-3571F6D045C1}"/>
              </a:ext>
              <a:ext uri="{C183D7F6-B498-43B3-948B-1728B52AA6E4}">
                <adec:decorative xmlns:adec="http://schemas.microsoft.com/office/drawing/2017/decorative" val="1"/>
              </a:ext>
            </a:extLst>
          </p:cNvPr>
          <p:cNvSpPr/>
          <p:nvPr/>
        </p:nvSpPr>
        <p:spPr>
          <a:xfrm>
            <a:off x="457200" y="1728908"/>
            <a:ext cx="8221916" cy="464331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4C07783-61F7-48F4-BE22-09A104F2A48E}"/>
              </a:ext>
            </a:extLst>
          </p:cNvPr>
          <p:cNvSpPr>
            <a:spLocks noGrp="1"/>
          </p:cNvSpPr>
          <p:nvPr>
            <p:ph type="title"/>
          </p:nvPr>
        </p:nvSpPr>
        <p:spPr/>
        <p:txBody>
          <a:bodyPr/>
          <a:lstStyle/>
          <a:p>
            <a:r>
              <a:rPr lang="en-US" sz="2400" dirty="0"/>
              <a:t>Triggers and Emotional Intensity</a:t>
            </a:r>
          </a:p>
        </p:txBody>
      </p:sp>
      <p:sp>
        <p:nvSpPr>
          <p:cNvPr id="3" name="Slide Number Placeholder 2">
            <a:extLst>
              <a:ext uri="{FF2B5EF4-FFF2-40B4-BE49-F238E27FC236}">
                <a16:creationId xmlns:a16="http://schemas.microsoft.com/office/drawing/2014/main" id="{EC484B70-0DD7-4B58-B8BB-10504C50C778}"/>
              </a:ext>
            </a:extLst>
          </p:cNvPr>
          <p:cNvSpPr>
            <a:spLocks noGrp="1"/>
          </p:cNvSpPr>
          <p:nvPr>
            <p:ph type="sldNum" sz="quarter" idx="4"/>
          </p:nvPr>
        </p:nvSpPr>
        <p:spPr/>
        <p:txBody>
          <a:bodyPr/>
          <a:lstStyle/>
          <a:p>
            <a:fld id="{773137DE-5778-4973-8EC8-21DEEF19827C}" type="slidenum">
              <a:rPr lang="en-US" smtClean="0"/>
              <a:pPr/>
              <a:t>30</a:t>
            </a:fld>
            <a:endParaRPr lang="en-US" dirty="0"/>
          </a:p>
        </p:txBody>
      </p:sp>
      <p:pic>
        <p:nvPicPr>
          <p:cNvPr id="8" name="Picture 2">
            <a:extLst>
              <a:ext uri="{FF2B5EF4-FFF2-40B4-BE49-F238E27FC236}">
                <a16:creationId xmlns:a16="http://schemas.microsoft.com/office/drawing/2014/main" id="{9BE9AA55-B420-4FC6-85F9-9295F845E38C}"/>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22250" t="11685" r="56676" b="3237"/>
          <a:stretch/>
        </p:blipFill>
        <p:spPr bwMode="auto">
          <a:xfrm>
            <a:off x="2374900" y="1728907"/>
            <a:ext cx="2044700" cy="4643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66B5C4-DF03-40E7-9E89-88B23DD015EB}"/>
              </a:ext>
            </a:extLst>
          </p:cNvPr>
          <p:cNvSpPr>
            <a:spLocks noGrp="1"/>
          </p:cNvSpPr>
          <p:nvPr>
            <p:ph type="title"/>
          </p:nvPr>
        </p:nvSpPr>
        <p:spPr/>
        <p:txBody>
          <a:bodyPr/>
          <a:lstStyle/>
          <a:p>
            <a:r>
              <a:rPr lang="en-US" sz="2400" dirty="0"/>
              <a:t>Emotional Co-Regulation</a:t>
            </a:r>
          </a:p>
        </p:txBody>
      </p:sp>
      <p:sp>
        <p:nvSpPr>
          <p:cNvPr id="2" name="Content Placeholder 1">
            <a:extLst>
              <a:ext uri="{FF2B5EF4-FFF2-40B4-BE49-F238E27FC236}">
                <a16:creationId xmlns:a16="http://schemas.microsoft.com/office/drawing/2014/main" id="{B0E21E54-7EF9-4DE4-9CEA-64D4B038A28E}"/>
              </a:ext>
            </a:extLst>
          </p:cNvPr>
          <p:cNvSpPr>
            <a:spLocks noGrp="1"/>
          </p:cNvSpPr>
          <p:nvPr>
            <p:ph idx="1"/>
          </p:nvPr>
        </p:nvSpPr>
        <p:spPr>
          <a:xfrm>
            <a:off x="454246" y="1714500"/>
            <a:ext cx="3462146" cy="4724399"/>
          </a:xfrm>
        </p:spPr>
        <p:txBody>
          <a:bodyPr anchor="ctr">
            <a:normAutofit/>
          </a:bodyPr>
          <a:lstStyle/>
          <a:p>
            <a:pPr marL="34925" indent="0">
              <a:buNone/>
            </a:pPr>
            <a:r>
              <a:rPr lang="en-US" sz="2800" dirty="0">
                <a:latin typeface="Arial" panose="020B0604020202020204" pitchFamily="34" charset="0"/>
                <a:cs typeface="Arial" panose="020B0604020202020204" pitchFamily="34" charset="0"/>
              </a:rPr>
              <a:t>The PARENT'S response and the CHILD'S response interact, either to calm or increase the emotional intensity.</a:t>
            </a:r>
            <a:endParaRPr lang="en-US" sz="2800" dirty="0"/>
          </a:p>
        </p:txBody>
      </p:sp>
      <p:pic>
        <p:nvPicPr>
          <p:cNvPr id="5" name="Picture 4" descr="Drawing a cycle between a child and parent. A red arrow in the middle points upward while a blue arrow points downward.">
            <a:extLst>
              <a:ext uri="{FF2B5EF4-FFF2-40B4-BE49-F238E27FC236}">
                <a16:creationId xmlns:a16="http://schemas.microsoft.com/office/drawing/2014/main" id="{E3325FBA-D1E4-45E3-8EAE-8F9EC997EC42}"/>
              </a:ext>
            </a:extLst>
          </p:cNvPr>
          <p:cNvPicPr>
            <a:picLocks noChangeAspect="1"/>
          </p:cNvPicPr>
          <p:nvPr/>
        </p:nvPicPr>
        <p:blipFill>
          <a:blip r:embed="rId3"/>
          <a:stretch>
            <a:fillRect/>
          </a:stretch>
        </p:blipFill>
        <p:spPr>
          <a:xfrm>
            <a:off x="4416328" y="2004732"/>
            <a:ext cx="4266630" cy="4223657"/>
          </a:xfrm>
          <a:prstGeom prst="rect">
            <a:avLst/>
          </a:prstGeom>
        </p:spPr>
      </p:pic>
      <p:sp>
        <p:nvSpPr>
          <p:cNvPr id="11" name="Slide Number Placeholder 2">
            <a:extLst>
              <a:ext uri="{FF2B5EF4-FFF2-40B4-BE49-F238E27FC236}">
                <a16:creationId xmlns:a16="http://schemas.microsoft.com/office/drawing/2014/main" id="{C516282D-4270-B848-B925-019C9B73047B}"/>
              </a:ext>
            </a:extLst>
          </p:cNvPr>
          <p:cNvSpPr txBox="1">
            <a:spLocks/>
          </p:cNvSpPr>
          <p:nvPr/>
        </p:nvSpPr>
        <p:spPr>
          <a:xfrm>
            <a:off x="8752301" y="6472555"/>
            <a:ext cx="321810" cy="24565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3137DE-5778-4973-8EC8-21DEEF19827C}" type="slidenum">
              <a:rPr lang="en-US" sz="830" smtClean="0">
                <a:solidFill>
                  <a:schemeClr val="bg1"/>
                </a:solidFill>
              </a:rPr>
              <a:pPr/>
              <a:t>31</a:t>
            </a:fld>
            <a:endParaRPr lang="en-US" sz="830" dirty="0">
              <a:solidFill>
                <a:schemeClr val="bg1"/>
              </a:solidFill>
            </a:endParaRPr>
          </a:p>
        </p:txBody>
      </p:sp>
    </p:spTree>
    <p:extLst>
      <p:ext uri="{BB962C8B-B14F-4D97-AF65-F5344CB8AC3E}">
        <p14:creationId xmlns:p14="http://schemas.microsoft.com/office/powerpoint/2010/main" val="605463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69761B-242F-46D5-8821-1ED7AF5E2BB8}"/>
              </a:ext>
            </a:extLst>
          </p:cNvPr>
          <p:cNvSpPr>
            <a:spLocks noGrp="1"/>
          </p:cNvSpPr>
          <p:nvPr>
            <p:ph type="title"/>
          </p:nvPr>
        </p:nvSpPr>
        <p:spPr/>
        <p:txBody>
          <a:bodyPr/>
          <a:lstStyle/>
          <a:p>
            <a:r>
              <a:rPr lang="en-US" dirty="0"/>
              <a:t> </a:t>
            </a:r>
            <a:r>
              <a:rPr lang="en-US" sz="2400" dirty="0"/>
              <a:t>Podcast-The Emotional Container In Real Life </a:t>
            </a:r>
          </a:p>
        </p:txBody>
      </p:sp>
      <p:sp>
        <p:nvSpPr>
          <p:cNvPr id="2" name="Content Placeholder 1">
            <a:extLst>
              <a:ext uri="{FF2B5EF4-FFF2-40B4-BE49-F238E27FC236}">
                <a16:creationId xmlns:a16="http://schemas.microsoft.com/office/drawing/2014/main" id="{A8A49FF1-F7BE-44BD-B686-B0F9D4C4CCDC}"/>
              </a:ext>
            </a:extLst>
          </p:cNvPr>
          <p:cNvSpPr>
            <a:spLocks noGrp="1"/>
          </p:cNvSpPr>
          <p:nvPr>
            <p:ph idx="1"/>
          </p:nvPr>
        </p:nvSpPr>
        <p:spPr/>
        <p:txBody>
          <a:bodyPr>
            <a:normAutofit/>
          </a:bodyPr>
          <a:lstStyle/>
          <a:p>
            <a:pPr marL="34925" indent="0" algn="ctr">
              <a:buNone/>
            </a:pPr>
            <a:r>
              <a:rPr lang="en-US" sz="2400" dirty="0"/>
              <a:t>NCTSN* Resource Parent Curriculum Podcast</a:t>
            </a:r>
          </a:p>
          <a:p>
            <a:pPr marL="34925" indent="0" algn="ctr">
              <a:buNone/>
            </a:pPr>
            <a:r>
              <a:rPr lang="en-US" sz="2400" dirty="0"/>
              <a:t>Host: Resource Parent- Diane Lanni</a:t>
            </a:r>
          </a:p>
          <a:p>
            <a:pPr marL="34925" indent="0" algn="ctr">
              <a:buNone/>
            </a:pPr>
            <a:endParaRPr lang="en-US" sz="2400" dirty="0"/>
          </a:p>
        </p:txBody>
      </p:sp>
      <p:pic>
        <p:nvPicPr>
          <p:cNvPr id="7" name="Picture 6" descr="Drawing of a microphone">
            <a:extLst>
              <a:ext uri="{FF2B5EF4-FFF2-40B4-BE49-F238E27FC236}">
                <a16:creationId xmlns:a16="http://schemas.microsoft.com/office/drawing/2014/main" id="{FD601656-D82F-4B82-BEF2-C06AB9F8EC82}"/>
              </a:ext>
            </a:extLst>
          </p:cNvPr>
          <p:cNvPicPr>
            <a:picLocks noChangeAspect="1"/>
          </p:cNvPicPr>
          <p:nvPr/>
        </p:nvPicPr>
        <p:blipFill>
          <a:blip r:embed="rId3"/>
          <a:stretch>
            <a:fillRect/>
          </a:stretch>
        </p:blipFill>
        <p:spPr>
          <a:xfrm>
            <a:off x="3689703" y="3188677"/>
            <a:ext cx="1890481" cy="1754865"/>
          </a:xfrm>
          <a:prstGeom prst="rect">
            <a:avLst/>
          </a:prstGeom>
        </p:spPr>
      </p:pic>
      <p:sp>
        <p:nvSpPr>
          <p:cNvPr id="4" name="Slide Number Placeholder 3">
            <a:extLst>
              <a:ext uri="{FF2B5EF4-FFF2-40B4-BE49-F238E27FC236}">
                <a16:creationId xmlns:a16="http://schemas.microsoft.com/office/drawing/2014/main" id="{E20D26D2-614B-4B9F-8E38-4E313059AEE1}"/>
              </a:ext>
            </a:extLst>
          </p:cNvPr>
          <p:cNvSpPr>
            <a:spLocks noGrp="1"/>
          </p:cNvSpPr>
          <p:nvPr>
            <p:ph type="sldNum" sz="quarter" idx="4"/>
          </p:nvPr>
        </p:nvSpPr>
        <p:spPr/>
        <p:txBody>
          <a:bodyPr/>
          <a:lstStyle/>
          <a:p>
            <a:fld id="{773137DE-5778-4973-8EC8-21DEEF19827C}" type="slidenum">
              <a:rPr lang="en-US" smtClean="0"/>
              <a:pPr/>
              <a:t>32</a:t>
            </a:fld>
            <a:endParaRPr lang="en-US" dirty="0"/>
          </a:p>
        </p:txBody>
      </p:sp>
    </p:spTree>
    <p:extLst>
      <p:ext uri="{BB962C8B-B14F-4D97-AF65-F5344CB8AC3E}">
        <p14:creationId xmlns:p14="http://schemas.microsoft.com/office/powerpoint/2010/main" val="36369020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F0F183D-40D9-4285-9AF4-3BFABD2E739A}"/>
              </a:ext>
            </a:extLst>
          </p:cNvPr>
          <p:cNvSpPr>
            <a:spLocks noGrp="1"/>
          </p:cNvSpPr>
          <p:nvPr>
            <p:ph type="title"/>
          </p:nvPr>
        </p:nvSpPr>
        <p:spPr>
          <a:xfrm>
            <a:off x="457200" y="452439"/>
            <a:ext cx="4114800" cy="5942012"/>
          </a:xfrm>
        </p:spPr>
        <p:txBody>
          <a:bodyPr/>
          <a:lstStyle/>
          <a:p>
            <a:r>
              <a:rPr lang="en-US" sz="3200" dirty="0"/>
              <a:t>Reflection/</a:t>
            </a:r>
            <a:br>
              <a:rPr lang="en-US" sz="3200" dirty="0"/>
            </a:br>
            <a:r>
              <a:rPr lang="en-US" sz="3200" dirty="0"/>
              <a:t>RElevance</a:t>
            </a:r>
          </a:p>
        </p:txBody>
      </p:sp>
      <p:pic>
        <p:nvPicPr>
          <p:cNvPr id="9" name="Content Placeholder 8" descr="Drawing of a light bulb">
            <a:extLst>
              <a:ext uri="{FF2B5EF4-FFF2-40B4-BE49-F238E27FC236}">
                <a16:creationId xmlns:a16="http://schemas.microsoft.com/office/drawing/2014/main" id="{EFB74BFE-BC53-4685-A101-464D339BAD50}"/>
              </a:ext>
            </a:extLst>
          </p:cNvPr>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a:off x="5004188" y="1380222"/>
            <a:ext cx="3301587" cy="4126984"/>
          </a:xfrm>
          <a:prstGeom prst="rect">
            <a:avLst/>
          </a:prstGeom>
        </p:spPr>
      </p:pic>
      <p:sp>
        <p:nvSpPr>
          <p:cNvPr id="2" name="Slide Number Placeholder 1">
            <a:extLst>
              <a:ext uri="{FF2B5EF4-FFF2-40B4-BE49-F238E27FC236}">
                <a16:creationId xmlns:a16="http://schemas.microsoft.com/office/drawing/2014/main" id="{26C89170-9CCE-48AF-BF34-61F3F0C0FD64}"/>
              </a:ext>
            </a:extLst>
          </p:cNvPr>
          <p:cNvSpPr>
            <a:spLocks noGrp="1"/>
          </p:cNvSpPr>
          <p:nvPr>
            <p:ph type="sldNum" sz="quarter" idx="4"/>
          </p:nvPr>
        </p:nvSpPr>
        <p:spPr/>
        <p:txBody>
          <a:bodyPr/>
          <a:lstStyle/>
          <a:p>
            <a:fld id="{773137DE-5778-4973-8EC8-21DEEF19827C}" type="slidenum">
              <a:rPr lang="en-US" smtClean="0"/>
              <a:pPr/>
              <a:t>33</a:t>
            </a:fld>
            <a:endParaRPr lang="en-US" dirty="0"/>
          </a:p>
        </p:txBody>
      </p:sp>
    </p:spTree>
    <p:extLst>
      <p:ext uri="{BB962C8B-B14F-4D97-AF65-F5344CB8AC3E}">
        <p14:creationId xmlns:p14="http://schemas.microsoft.com/office/powerpoint/2010/main" val="3965448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C07783-61F7-48F4-BE22-09A104F2A48E}"/>
              </a:ext>
            </a:extLst>
          </p:cNvPr>
          <p:cNvSpPr>
            <a:spLocks noGrp="1"/>
          </p:cNvSpPr>
          <p:nvPr>
            <p:ph type="title"/>
          </p:nvPr>
        </p:nvSpPr>
        <p:spPr/>
        <p:txBody>
          <a:bodyPr/>
          <a:lstStyle/>
          <a:p>
            <a:r>
              <a:rPr lang="en-US" sz="2400" dirty="0"/>
              <a:t>Adults can Also be Triggered</a:t>
            </a:r>
          </a:p>
        </p:txBody>
      </p:sp>
      <p:pic>
        <p:nvPicPr>
          <p:cNvPr id="6" name="Picture 2">
            <a:extLst>
              <a:ext uri="{FF2B5EF4-FFF2-40B4-BE49-F238E27FC236}">
                <a16:creationId xmlns:a16="http://schemas.microsoft.com/office/drawing/2014/main" id="{732337EA-AC10-4E44-80BA-9E1414A30DD9}"/>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2486" t="11685" r="12697" b="3237"/>
          <a:stretch/>
        </p:blipFill>
        <p:spPr bwMode="auto">
          <a:xfrm>
            <a:off x="457201" y="1728908"/>
            <a:ext cx="8229600" cy="464331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6767090-6C30-498F-B685-59625F939FA8}"/>
              </a:ext>
              <a:ext uri="{C183D7F6-B498-43B3-948B-1728B52AA6E4}">
                <adec:decorative xmlns:adec="http://schemas.microsoft.com/office/drawing/2017/decorative" val="1"/>
              </a:ext>
            </a:extLst>
          </p:cNvPr>
          <p:cNvSpPr/>
          <p:nvPr/>
        </p:nvSpPr>
        <p:spPr>
          <a:xfrm>
            <a:off x="457200" y="1728908"/>
            <a:ext cx="8221916" cy="464331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a:extLst>
              <a:ext uri="{FF2B5EF4-FFF2-40B4-BE49-F238E27FC236}">
                <a16:creationId xmlns:a16="http://schemas.microsoft.com/office/drawing/2014/main" id="{9A57EE43-2211-4EF4-9170-F29A14EB0929}"/>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46073" t="11685" r="31152" b="3237"/>
          <a:stretch/>
        </p:blipFill>
        <p:spPr bwMode="auto">
          <a:xfrm>
            <a:off x="4686300" y="1728907"/>
            <a:ext cx="2209800" cy="464331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C484B70-0DD7-4B58-B8BB-10504C50C778}"/>
              </a:ext>
            </a:extLst>
          </p:cNvPr>
          <p:cNvSpPr>
            <a:spLocks noGrp="1"/>
          </p:cNvSpPr>
          <p:nvPr>
            <p:ph type="sldNum" sz="quarter" idx="12"/>
          </p:nvPr>
        </p:nvSpPr>
        <p:spPr/>
        <p:txBody>
          <a:bodyPr/>
          <a:lstStyle/>
          <a:p>
            <a:fld id="{773137DE-5778-4973-8EC8-21DEEF19827C}" type="slidenum">
              <a:rPr lang="en-US" smtClean="0"/>
              <a:pPr/>
              <a:t>34</a:t>
            </a:fld>
            <a:endParaRPr lang="en-US" dirty="0"/>
          </a:p>
        </p:txBody>
      </p:sp>
    </p:spTree>
    <p:extLst>
      <p:ext uri="{BB962C8B-B14F-4D97-AF65-F5344CB8AC3E}">
        <p14:creationId xmlns:p14="http://schemas.microsoft.com/office/powerpoint/2010/main" val="13149970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alpha val="16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475B4C0-03B6-4E5C-AF3D-DC000A2903E9}"/>
              </a:ext>
            </a:extLst>
          </p:cNvPr>
          <p:cNvSpPr>
            <a:spLocks noGrp="1"/>
          </p:cNvSpPr>
          <p:nvPr>
            <p:ph type="title"/>
          </p:nvPr>
        </p:nvSpPr>
        <p:spPr/>
        <p:txBody>
          <a:bodyPr/>
          <a:lstStyle/>
          <a:p>
            <a:r>
              <a:rPr lang="en-US" sz="2400" dirty="0"/>
              <a:t>Video: </a:t>
            </a:r>
            <a:r>
              <a:rPr lang="en-US" sz="2400" i="1" dirty="0"/>
              <a:t>Living Room scenes 1 and 2</a:t>
            </a:r>
          </a:p>
        </p:txBody>
      </p:sp>
      <p:pic>
        <p:nvPicPr>
          <p:cNvPr id="6" name="Picture 5" descr="Drawing of a video player button.">
            <a:extLst>
              <a:ext uri="{FF2B5EF4-FFF2-40B4-BE49-F238E27FC236}">
                <a16:creationId xmlns:a16="http://schemas.microsoft.com/office/drawing/2014/main" id="{F8290F6C-8034-FF46-9A15-CF8CE7A0CE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19235" y="1804647"/>
            <a:ext cx="5705530" cy="4502821"/>
          </a:xfrm>
          <a:prstGeom prst="rect">
            <a:avLst/>
          </a:prstGeom>
        </p:spPr>
      </p:pic>
      <p:sp>
        <p:nvSpPr>
          <p:cNvPr id="4" name="Slide Number Placeholder 3">
            <a:extLst>
              <a:ext uri="{FF2B5EF4-FFF2-40B4-BE49-F238E27FC236}">
                <a16:creationId xmlns:a16="http://schemas.microsoft.com/office/drawing/2014/main" id="{6CA09FF4-8742-4B8A-80B8-EC58652B6F35}"/>
              </a:ext>
            </a:extLst>
          </p:cNvPr>
          <p:cNvSpPr>
            <a:spLocks noGrp="1"/>
          </p:cNvSpPr>
          <p:nvPr>
            <p:ph type="sldNum" sz="quarter" idx="4"/>
          </p:nvPr>
        </p:nvSpPr>
        <p:spPr/>
        <p:txBody>
          <a:bodyPr/>
          <a:lstStyle/>
          <a:p>
            <a:fld id="{773137DE-5778-4973-8EC8-21DEEF19827C}" type="slidenum">
              <a:rPr lang="en-US" smtClean="0"/>
              <a:pPr/>
              <a:t>35</a:t>
            </a:fld>
            <a:endParaRPr lang="en-US" dirty="0"/>
          </a:p>
        </p:txBody>
      </p:sp>
    </p:spTree>
    <p:extLst>
      <p:ext uri="{BB962C8B-B14F-4D97-AF65-F5344CB8AC3E}">
        <p14:creationId xmlns:p14="http://schemas.microsoft.com/office/powerpoint/2010/main" val="31718375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8F1747-1058-40EF-AB2C-6CED504EA029}"/>
              </a:ext>
            </a:extLst>
          </p:cNvPr>
          <p:cNvSpPr>
            <a:spLocks noGrp="1"/>
          </p:cNvSpPr>
          <p:nvPr>
            <p:ph type="title"/>
          </p:nvPr>
        </p:nvSpPr>
        <p:spPr/>
        <p:txBody>
          <a:bodyPr/>
          <a:lstStyle/>
          <a:p>
            <a:r>
              <a:rPr lang="en-US" sz="2400" dirty="0"/>
              <a:t>CELEBRATE SUCCESSES</a:t>
            </a:r>
          </a:p>
        </p:txBody>
      </p:sp>
      <p:pic>
        <p:nvPicPr>
          <p:cNvPr id="12290" name="Picture 2" descr="Kids at a birthday party.">
            <a:extLst>
              <a:ext uri="{FF2B5EF4-FFF2-40B4-BE49-F238E27FC236}">
                <a16:creationId xmlns:a16="http://schemas.microsoft.com/office/drawing/2014/main" id="{A4DE0433-39A2-4EF8-A8C8-6F57A706B064}"/>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4434" t="8557" r="484" b="10152"/>
          <a:stretch/>
        </p:blipFill>
        <p:spPr bwMode="auto">
          <a:xfrm>
            <a:off x="461042" y="1714500"/>
            <a:ext cx="8221915" cy="46863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59954C4-D533-4FC7-A1E2-2C6764123C7D}"/>
              </a:ext>
            </a:extLst>
          </p:cNvPr>
          <p:cNvSpPr>
            <a:spLocks noGrp="1"/>
          </p:cNvSpPr>
          <p:nvPr>
            <p:ph type="sldNum" sz="quarter" idx="4"/>
          </p:nvPr>
        </p:nvSpPr>
        <p:spPr/>
        <p:txBody>
          <a:bodyPr/>
          <a:lstStyle/>
          <a:p>
            <a:fld id="{773137DE-5778-4973-8EC8-21DEEF19827C}" type="slidenum">
              <a:rPr lang="en-US" smtClean="0"/>
              <a:pPr/>
              <a:t>36</a:t>
            </a:fld>
            <a:endParaRPr lang="en-US" dirty="0"/>
          </a:p>
        </p:txBody>
      </p:sp>
    </p:spTree>
    <p:extLst>
      <p:ext uri="{BB962C8B-B14F-4D97-AF65-F5344CB8AC3E}">
        <p14:creationId xmlns:p14="http://schemas.microsoft.com/office/powerpoint/2010/main" val="2824620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3FFC1FD-E83F-E041-815B-EF64C91A155B}"/>
              </a:ext>
            </a:extLst>
          </p:cNvPr>
          <p:cNvSpPr txBox="1">
            <a:spLocks noGrp="1"/>
          </p:cNvSpPr>
          <p:nvPr>
            <p:ph type="title" idx="4294967295"/>
          </p:nvPr>
        </p:nvSpPr>
        <p:spPr>
          <a:xfrm>
            <a:off x="1299916" y="3429000"/>
            <a:ext cx="7844083"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13" normalizeH="0" baseline="0" noProof="0" dirty="0">
                <a:ln>
                  <a:noFill/>
                </a:ln>
                <a:solidFill>
                  <a:srgbClr val="8D2517"/>
                </a:solidFill>
                <a:effectLst/>
                <a:uLnTx/>
                <a:uFillTx/>
                <a:latin typeface="Arial Rounded MT Bold"/>
                <a:ea typeface="+mj-ea"/>
                <a:cs typeface="Arial Rounded MT Bold"/>
              </a:rPr>
              <a:t>SECTION 4: </a:t>
            </a:r>
            <a:br>
              <a:rPr kumimoji="0" lang="en-US" sz="2000" b="0" i="0" u="none" strike="noStrike" kern="1200" cap="none" spc="113" normalizeH="0" baseline="0" noProof="0" dirty="0">
                <a:ln>
                  <a:noFill/>
                </a:ln>
                <a:solidFill>
                  <a:srgbClr val="183250"/>
                </a:solidFill>
                <a:effectLst/>
                <a:uLnTx/>
                <a:uFillTx/>
                <a:latin typeface="Arial Rounded MT Bold"/>
                <a:ea typeface="+mj-ea"/>
                <a:cs typeface="Arial Rounded MT Bold"/>
              </a:rPr>
            </a:br>
            <a:r>
              <a:rPr kumimoji="0" lang="en-US" sz="3600" b="0" i="0" u="none" strike="noStrike" kern="1200" cap="none" spc="113" normalizeH="0" baseline="0" noProof="0" dirty="0">
                <a:ln>
                  <a:noFill/>
                </a:ln>
                <a:solidFill>
                  <a:srgbClr val="183250"/>
                </a:solidFill>
                <a:effectLst/>
                <a:uLnTx/>
                <a:uFillTx/>
                <a:latin typeface="Arial Rounded MT Bold"/>
                <a:ea typeface="+mj-ea"/>
                <a:cs typeface="Arial Rounded MT Bold"/>
              </a:rPr>
              <a:t>WRAP-UP</a:t>
            </a:r>
          </a:p>
        </p:txBody>
      </p:sp>
      <p:sp>
        <p:nvSpPr>
          <p:cNvPr id="2" name="Slide Number Placeholder 1">
            <a:extLst>
              <a:ext uri="{FF2B5EF4-FFF2-40B4-BE49-F238E27FC236}">
                <a16:creationId xmlns:a16="http://schemas.microsoft.com/office/drawing/2014/main" id="{FE979E0D-2871-4D10-9016-AA746686638C}"/>
              </a:ext>
            </a:extLst>
          </p:cNvPr>
          <p:cNvSpPr>
            <a:spLocks noGrp="1"/>
          </p:cNvSpPr>
          <p:nvPr>
            <p:ph type="sldNum" sz="quarter" idx="4"/>
          </p:nvPr>
        </p:nvSpPr>
        <p:spPr/>
        <p:txBody>
          <a:bodyPr/>
          <a:lstStyle/>
          <a:p>
            <a:fld id="{773137DE-5778-4973-8EC8-21DEEF19827C}" type="slidenum">
              <a:rPr lang="en-US" smtClean="0"/>
              <a:pPr/>
              <a:t>37</a:t>
            </a:fld>
            <a:endParaRPr lang="en-US" dirty="0"/>
          </a:p>
        </p:txBody>
      </p:sp>
    </p:spTree>
    <p:extLst>
      <p:ext uri="{BB962C8B-B14F-4D97-AF65-F5344CB8AC3E}">
        <p14:creationId xmlns:p14="http://schemas.microsoft.com/office/powerpoint/2010/main" val="3807225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A8FB3B-3FB5-CF45-A2E4-4021F24F27EF}"/>
              </a:ext>
            </a:extLst>
          </p:cNvPr>
          <p:cNvSpPr>
            <a:spLocks noGrp="1"/>
          </p:cNvSpPr>
          <p:nvPr>
            <p:ph type="title"/>
          </p:nvPr>
        </p:nvSpPr>
        <p:spPr/>
        <p:txBody>
          <a:bodyPr/>
          <a:lstStyle/>
          <a:p>
            <a:r>
              <a:rPr lang="en-US" sz="2400" dirty="0"/>
              <a:t>LIFELONG Learning</a:t>
            </a:r>
          </a:p>
        </p:txBody>
      </p:sp>
      <p:pic>
        <p:nvPicPr>
          <p:cNvPr id="7" name="Picture 6" descr="Drawing of a bridge.">
            <a:extLst>
              <a:ext uri="{FF2B5EF4-FFF2-40B4-BE49-F238E27FC236}">
                <a16:creationId xmlns:a16="http://schemas.microsoft.com/office/drawing/2014/main" id="{58A44A47-8D7D-45B1-82E3-327EDE053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2761"/>
            <a:ext cx="9144000" cy="4007519"/>
          </a:xfrm>
          <a:prstGeom prst="rect">
            <a:avLst/>
          </a:prstGeom>
        </p:spPr>
      </p:pic>
      <p:sp>
        <p:nvSpPr>
          <p:cNvPr id="4" name="Slide Number Placeholder 3">
            <a:extLst>
              <a:ext uri="{FF2B5EF4-FFF2-40B4-BE49-F238E27FC236}">
                <a16:creationId xmlns:a16="http://schemas.microsoft.com/office/drawing/2014/main" id="{5C87BD12-4F2C-2142-9B80-70B422343104}"/>
              </a:ext>
            </a:extLst>
          </p:cNvPr>
          <p:cNvSpPr>
            <a:spLocks noGrp="1"/>
          </p:cNvSpPr>
          <p:nvPr>
            <p:ph type="sldNum" sz="quarter" idx="4"/>
          </p:nvPr>
        </p:nvSpPr>
        <p:spPr/>
        <p:txBody>
          <a:bodyPr/>
          <a:lstStyle/>
          <a:p>
            <a:fld id="{773137DE-5778-4973-8EC8-21DEEF19827C}" type="slidenum">
              <a:rPr lang="en-US" smtClean="0"/>
              <a:pPr/>
              <a:t>38</a:t>
            </a:fld>
            <a:endParaRPr lang="en-US" dirty="0"/>
          </a:p>
        </p:txBody>
      </p:sp>
    </p:spTree>
    <p:extLst>
      <p:ext uri="{BB962C8B-B14F-4D97-AF65-F5344CB8AC3E}">
        <p14:creationId xmlns:p14="http://schemas.microsoft.com/office/powerpoint/2010/main" val="3669343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180038-C600-1E4B-963C-17E3E3253526}"/>
              </a:ext>
            </a:extLst>
          </p:cNvPr>
          <p:cNvSpPr>
            <a:spLocks noGrp="1"/>
          </p:cNvSpPr>
          <p:nvPr>
            <p:ph type="title" idx="4294967295"/>
          </p:nvPr>
        </p:nvSpPr>
        <p:spPr>
          <a:xfrm>
            <a:off x="0" y="550863"/>
            <a:ext cx="7721600" cy="1054100"/>
          </a:xfrm>
        </p:spPr>
        <p:txBody>
          <a:bodyPr/>
          <a:lstStyle/>
          <a:p>
            <a:r>
              <a:rPr lang="en-US" dirty="0"/>
              <a:t>Place holder for slide with Closing Quote</a:t>
            </a:r>
          </a:p>
        </p:txBody>
      </p:sp>
      <p:pic>
        <p:nvPicPr>
          <p:cNvPr id="6" name="Picture 5" descr="At the end of the day the most overwhelming key to a child's success is the positive involvement of parents. Jane D. Hull">
            <a:extLst>
              <a:ext uri="{FF2B5EF4-FFF2-40B4-BE49-F238E27FC236}">
                <a16:creationId xmlns:a16="http://schemas.microsoft.com/office/drawing/2014/main" id="{FF5BED03-5F18-6448-AD8F-566B0C7D03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02276"/>
            <a:ext cx="9143999" cy="7060276"/>
          </a:xfrm>
          <a:prstGeom prst="rect">
            <a:avLst/>
          </a:prstGeom>
        </p:spPr>
      </p:pic>
      <p:sp>
        <p:nvSpPr>
          <p:cNvPr id="2" name="Slide Number Placeholder 1">
            <a:extLst>
              <a:ext uri="{FF2B5EF4-FFF2-40B4-BE49-F238E27FC236}">
                <a16:creationId xmlns:a16="http://schemas.microsoft.com/office/drawing/2014/main" id="{622B21D7-CE69-E449-956C-BB065BCDD3F6}"/>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39</a:t>
            </a:fld>
            <a:endParaRPr lang="en-US" dirty="0"/>
          </a:p>
        </p:txBody>
      </p:sp>
    </p:spTree>
    <p:extLst>
      <p:ext uri="{BB962C8B-B14F-4D97-AF65-F5344CB8AC3E}">
        <p14:creationId xmlns:p14="http://schemas.microsoft.com/office/powerpoint/2010/main" val="2997146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771BD2-0C8F-EE4E-8E01-205D5A8F70CB}"/>
              </a:ext>
            </a:extLst>
          </p:cNvPr>
          <p:cNvSpPr>
            <a:spLocks noGrp="1"/>
          </p:cNvSpPr>
          <p:nvPr>
            <p:ph type="title"/>
          </p:nvPr>
        </p:nvSpPr>
        <p:spPr/>
        <p:txBody>
          <a:bodyPr/>
          <a:lstStyle/>
          <a:p>
            <a:r>
              <a:rPr lang="en-US" sz="2400" dirty="0"/>
              <a:t>Theme and competencies</a:t>
            </a:r>
          </a:p>
        </p:txBody>
      </p:sp>
      <p:sp>
        <p:nvSpPr>
          <p:cNvPr id="5" name="Content Placeholder 4">
            <a:extLst>
              <a:ext uri="{FF2B5EF4-FFF2-40B4-BE49-F238E27FC236}">
                <a16:creationId xmlns:a16="http://schemas.microsoft.com/office/drawing/2014/main" id="{9C90930B-07BC-A947-AE6B-90738DF1C4EA}"/>
              </a:ext>
            </a:extLst>
          </p:cNvPr>
          <p:cNvSpPr>
            <a:spLocks noGrp="1"/>
          </p:cNvSpPr>
          <p:nvPr>
            <p:ph idx="1"/>
          </p:nvPr>
        </p:nvSpPr>
        <p:spPr/>
        <p:txBody>
          <a:bodyPr/>
          <a:lstStyle/>
          <a:p>
            <a:r>
              <a:rPr lang="en-US" dirty="0"/>
              <a:t>See Notes view</a:t>
            </a:r>
          </a:p>
          <a:p>
            <a:endParaRPr lang="en-US" dirty="0"/>
          </a:p>
        </p:txBody>
      </p:sp>
      <p:sp>
        <p:nvSpPr>
          <p:cNvPr id="4" name="Slide Number Placeholder 3">
            <a:extLst>
              <a:ext uri="{FF2B5EF4-FFF2-40B4-BE49-F238E27FC236}">
                <a16:creationId xmlns:a16="http://schemas.microsoft.com/office/drawing/2014/main" id="{A846AFFE-CA84-7141-A9A0-D42F105299FB}"/>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4</a:t>
            </a:fld>
            <a:endParaRPr lang="en-US" dirty="0"/>
          </a:p>
        </p:txBody>
      </p:sp>
    </p:spTree>
    <p:extLst>
      <p:ext uri="{BB962C8B-B14F-4D97-AF65-F5344CB8AC3E}">
        <p14:creationId xmlns:p14="http://schemas.microsoft.com/office/powerpoint/2010/main" val="3186500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C34D7A-2AFF-524E-90CA-007CD3D84147}"/>
              </a:ext>
            </a:extLst>
          </p:cNvPr>
          <p:cNvSpPr>
            <a:spLocks noGrp="1"/>
          </p:cNvSpPr>
          <p:nvPr>
            <p:ph type="title"/>
          </p:nvPr>
        </p:nvSpPr>
        <p:spPr/>
        <p:txBody>
          <a:bodyPr/>
          <a:lstStyle/>
          <a:p>
            <a:r>
              <a:rPr lang="en-US" dirty="0"/>
              <a:t>For more information, visit:</a:t>
            </a:r>
          </a:p>
        </p:txBody>
      </p:sp>
      <p:sp>
        <p:nvSpPr>
          <p:cNvPr id="2" name="Slide Number Placeholder 1">
            <a:extLst>
              <a:ext uri="{FF2B5EF4-FFF2-40B4-BE49-F238E27FC236}">
                <a16:creationId xmlns:a16="http://schemas.microsoft.com/office/drawing/2014/main" id="{B556948E-81E4-954A-B628-DAFD5F30CB56}"/>
              </a:ext>
            </a:extLst>
          </p:cNvPr>
          <p:cNvSpPr>
            <a:spLocks noGrp="1"/>
          </p:cNvSpPr>
          <p:nvPr>
            <p:ph type="sldNum" sz="quarter" idx="4294967295"/>
          </p:nvPr>
        </p:nvSpPr>
        <p:spPr>
          <a:xfrm>
            <a:off x="8744471" y="6456363"/>
            <a:ext cx="322262" cy="246062"/>
          </a:xfrm>
        </p:spPr>
        <p:txBody>
          <a:bodyPr/>
          <a:lstStyle/>
          <a:p>
            <a:fld id="{773137DE-5778-4973-8EC8-21DEEF19827C}" type="slidenum">
              <a:rPr lang="en-US" smtClean="0"/>
              <a:pPr/>
              <a:t>40</a:t>
            </a:fld>
            <a:endParaRPr lang="en-US" dirty="0"/>
          </a:p>
        </p:txBody>
      </p:sp>
    </p:spTree>
    <p:extLst>
      <p:ext uri="{BB962C8B-B14F-4D97-AF65-F5344CB8AC3E}">
        <p14:creationId xmlns:p14="http://schemas.microsoft.com/office/powerpoint/2010/main" val="19964673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F2EA2F-016C-C744-8A5E-4D9217FCB8AE}"/>
              </a:ext>
            </a:extLst>
          </p:cNvPr>
          <p:cNvSpPr>
            <a:spLocks noGrp="1"/>
          </p:cNvSpPr>
          <p:nvPr>
            <p:ph type="title" idx="4294967295"/>
          </p:nvPr>
        </p:nvSpPr>
        <p:spPr>
          <a:xfrm>
            <a:off x="736600" y="2959437"/>
            <a:ext cx="7670800"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This curriculum was funded by the Children’s Bureau, Administration on Children, Youth, and Families, Administration for Children and Families, US Department of Health &amp; Human Services, under grant #90CO1132. The contents of this curriculum are solely the responsibility of the authors and do not necessarily represent the official views of the Children’s Bureau.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Children's Bureau logo.">
            <a:extLst>
              <a:ext uri="{FF2B5EF4-FFF2-40B4-BE49-F238E27FC236}">
                <a16:creationId xmlns:a16="http://schemas.microsoft.com/office/drawing/2014/main" id="{E1B9ABE4-5640-6048-AFC0-DD5714F9D5FE}"/>
              </a:ext>
            </a:extLst>
          </p:cNvPr>
          <p:cNvPicPr>
            <a:picLocks noChangeAspect="1"/>
          </p:cNvPicPr>
          <p:nvPr/>
        </p:nvPicPr>
        <p:blipFill>
          <a:blip r:embed="rId3"/>
          <a:stretch>
            <a:fillRect/>
          </a:stretch>
        </p:blipFill>
        <p:spPr>
          <a:xfrm>
            <a:off x="3556494" y="4704521"/>
            <a:ext cx="2031011" cy="499147"/>
          </a:xfrm>
          <a:prstGeom prst="rect">
            <a:avLst/>
          </a:prstGeom>
        </p:spPr>
      </p:pic>
      <p:sp>
        <p:nvSpPr>
          <p:cNvPr id="2" name="Slide Number Placeholder 1">
            <a:extLst>
              <a:ext uri="{FF2B5EF4-FFF2-40B4-BE49-F238E27FC236}">
                <a16:creationId xmlns:a16="http://schemas.microsoft.com/office/drawing/2014/main" id="{0EB19414-7594-F143-A600-5D83EA76EA72}"/>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41</a:t>
            </a:fld>
            <a:endParaRPr lang="en-US" dirty="0"/>
          </a:p>
        </p:txBody>
      </p:sp>
    </p:spTree>
    <p:extLst>
      <p:ext uri="{BB962C8B-B14F-4D97-AF65-F5344CB8AC3E}">
        <p14:creationId xmlns:p14="http://schemas.microsoft.com/office/powerpoint/2010/main" val="2760614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C8C085-9E27-4CE0-89CC-6F308F7DF5AF}"/>
              </a:ext>
            </a:extLst>
          </p:cNvPr>
          <p:cNvSpPr>
            <a:spLocks noGrp="1"/>
          </p:cNvSpPr>
          <p:nvPr>
            <p:ph type="title"/>
          </p:nvPr>
        </p:nvSpPr>
        <p:spPr/>
        <p:txBody>
          <a:bodyPr/>
          <a:lstStyle/>
          <a:p>
            <a:r>
              <a:rPr lang="en-US" sz="2400" dirty="0"/>
              <a:t>Suggested agenda</a:t>
            </a:r>
          </a:p>
        </p:txBody>
      </p:sp>
      <p:sp>
        <p:nvSpPr>
          <p:cNvPr id="6" name="Content Placeholder 5">
            <a:extLst>
              <a:ext uri="{FF2B5EF4-FFF2-40B4-BE49-F238E27FC236}">
                <a16:creationId xmlns:a16="http://schemas.microsoft.com/office/drawing/2014/main" id="{8CF98CA5-B323-504A-A3E0-D338BAC8D6D3}"/>
              </a:ext>
            </a:extLst>
          </p:cNvPr>
          <p:cNvSpPr>
            <a:spLocks noGrp="1"/>
          </p:cNvSpPr>
          <p:nvPr>
            <p:ph idx="1"/>
          </p:nvPr>
        </p:nvSpPr>
        <p:spPr/>
        <p:txBody>
          <a:bodyPr/>
          <a:lstStyle/>
          <a:p>
            <a:r>
              <a:rPr lang="en-US" dirty="0"/>
              <a:t>See Notes view</a:t>
            </a:r>
          </a:p>
          <a:p>
            <a:endParaRPr lang="en-US" dirty="0"/>
          </a:p>
        </p:txBody>
      </p:sp>
      <p:sp>
        <p:nvSpPr>
          <p:cNvPr id="4" name="Slide Number Placeholder 3">
            <a:extLst>
              <a:ext uri="{FF2B5EF4-FFF2-40B4-BE49-F238E27FC236}">
                <a16:creationId xmlns:a16="http://schemas.microsoft.com/office/drawing/2014/main" id="{41995B79-2BD9-412E-88F2-5BC9A51B5AB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5</a:t>
            </a:fld>
            <a:endParaRPr lang="en-US" dirty="0"/>
          </a:p>
        </p:txBody>
      </p:sp>
    </p:spTree>
    <p:extLst>
      <p:ext uri="{BB962C8B-B14F-4D97-AF65-F5344CB8AC3E}">
        <p14:creationId xmlns:p14="http://schemas.microsoft.com/office/powerpoint/2010/main" val="1273427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36B5F6-CFB8-0947-9379-2E01797E83AB}"/>
              </a:ext>
            </a:extLst>
          </p:cNvPr>
          <p:cNvSpPr>
            <a:spLocks noGrp="1"/>
          </p:cNvSpPr>
          <p:nvPr>
            <p:ph type="title" idx="4294967295"/>
          </p:nvPr>
        </p:nvSpPr>
        <p:spPr>
          <a:xfrm>
            <a:off x="244871" y="243128"/>
            <a:ext cx="8497389" cy="1054100"/>
          </a:xfrm>
        </p:spPr>
        <p:txBody>
          <a:bodyPr/>
          <a:lstStyle/>
          <a:p>
            <a:r>
              <a:rPr lang="en-US" dirty="0"/>
              <a:t>Welcome to the national training and Development Curriculum for foster and ADOPTIVE PARENTS adoptive parents</a:t>
            </a:r>
          </a:p>
        </p:txBody>
      </p:sp>
      <p:pic>
        <p:nvPicPr>
          <p:cNvPr id="5" name="Picture 4" descr="The NTDC Color Wheel of Emotions graphic showing the following -&#10;Yellow - Light, energetic, happy&#10;Green - Hopeful, Inspired&#10;Blue - Worried, Nervous, Preoccupied&#10;Purple - Curious, Eager to Learn&#10;Pink - Relaxed, Satisfied&#10;Gray - Tired, Overstretched&#10;White - Sad&#10;Red - Angry, About to Blow, Totally Stressed Out&#10;Orange - Annoyed, Frustrated, Irritated">
            <a:extLst>
              <a:ext uri="{FF2B5EF4-FFF2-40B4-BE49-F238E27FC236}">
                <a16:creationId xmlns:a16="http://schemas.microsoft.com/office/drawing/2014/main" id="{CD671005-CB28-481B-8844-E77C8B12C5B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769256" y="1297228"/>
            <a:ext cx="7448621" cy="5159829"/>
          </a:xfrm>
          <a:prstGeom prst="rect">
            <a:avLst/>
          </a:prstGeom>
        </p:spPr>
      </p:pic>
      <p:sp>
        <p:nvSpPr>
          <p:cNvPr id="2" name="Slide Number Placeholder 1">
            <a:extLst>
              <a:ext uri="{FF2B5EF4-FFF2-40B4-BE49-F238E27FC236}">
                <a16:creationId xmlns:a16="http://schemas.microsoft.com/office/drawing/2014/main" id="{5CCFF54E-B8E5-CD4D-B3BD-7297B9519D41}"/>
              </a:ext>
            </a:extLst>
          </p:cNvPr>
          <p:cNvSpPr>
            <a:spLocks noGrp="1"/>
          </p:cNvSpPr>
          <p:nvPr>
            <p:ph type="sldNum" sz="quarter" idx="4"/>
          </p:nvPr>
        </p:nvSpPr>
        <p:spPr/>
        <p:txBody>
          <a:bodyPr/>
          <a:lstStyle/>
          <a:p>
            <a:fld id="{773137DE-5778-4973-8EC8-21DEEF19827C}" type="slidenum">
              <a:rPr lang="en-US" smtClean="0"/>
              <a:pPr/>
              <a:t>6</a:t>
            </a:fld>
            <a:endParaRPr lang="en-US" dirty="0"/>
          </a:p>
        </p:txBody>
      </p:sp>
    </p:spTree>
    <p:extLst>
      <p:ext uri="{BB962C8B-B14F-4D97-AF65-F5344CB8AC3E}">
        <p14:creationId xmlns:p14="http://schemas.microsoft.com/office/powerpoint/2010/main" val="3215559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D27F35-0D63-F143-84B2-CE58B67FB541}"/>
              </a:ext>
            </a:extLst>
          </p:cNvPr>
          <p:cNvSpPr>
            <a:spLocks noGrp="1"/>
          </p:cNvSpPr>
          <p:nvPr>
            <p:ph type="title"/>
          </p:nvPr>
        </p:nvSpPr>
        <p:spPr>
          <a:xfrm>
            <a:off x="1299917" y="2878052"/>
            <a:ext cx="6731456" cy="1248471"/>
          </a:xfrm>
        </p:spPr>
        <p:txBody>
          <a:bodyPr/>
          <a:lstStyle/>
          <a:p>
            <a:r>
              <a:rPr lang="en-US" sz="2800" dirty="0">
                <a:latin typeface="Arial Rounded MT Bold" panose="020F0704030504030204" pitchFamily="34" charset="77"/>
              </a:rPr>
              <a:t>TRAUMA-INFORMED PARENTING                                            </a:t>
            </a:r>
            <a:endParaRPr lang="en-US" dirty="0"/>
          </a:p>
        </p:txBody>
      </p:sp>
      <p:sp>
        <p:nvSpPr>
          <p:cNvPr id="2" name="Subtitle 1">
            <a:extLst>
              <a:ext uri="{FF2B5EF4-FFF2-40B4-BE49-F238E27FC236}">
                <a16:creationId xmlns:a16="http://schemas.microsoft.com/office/drawing/2014/main" id="{F1404ADE-E82C-3047-BF88-2F63F07ACF9F}"/>
              </a:ext>
            </a:extLst>
          </p:cNvPr>
          <p:cNvSpPr>
            <a:spLocks noGrp="1"/>
          </p:cNvSpPr>
          <p:nvPr>
            <p:ph type="subTitle" idx="1"/>
          </p:nvPr>
        </p:nvSpPr>
        <p:spPr>
          <a:xfrm>
            <a:off x="1421411" y="4232743"/>
            <a:ext cx="4143828" cy="598460"/>
          </a:xfrm>
        </p:spPr>
        <p:txBody>
          <a:bodyPr/>
          <a:lstStyle/>
          <a:p>
            <a:r>
              <a:rPr lang="en-US" dirty="0"/>
              <a:t>Modified January 2022</a:t>
            </a:r>
          </a:p>
        </p:txBody>
      </p:sp>
      <p:sp>
        <p:nvSpPr>
          <p:cNvPr id="4" name="Slide Number Placeholder 3">
            <a:extLst>
              <a:ext uri="{FF2B5EF4-FFF2-40B4-BE49-F238E27FC236}">
                <a16:creationId xmlns:a16="http://schemas.microsoft.com/office/drawing/2014/main" id="{39D6589E-F2E3-9A4C-9CB7-8EF53D6144C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solidFill>
                  <a:schemeClr val="tx2">
                    <a:lumMod val="50000"/>
                  </a:schemeClr>
                </a:solidFill>
              </a:rPr>
              <a:pPr/>
              <a:t>7</a:t>
            </a:fld>
            <a:endParaRPr lang="en-US" dirty="0">
              <a:solidFill>
                <a:schemeClr val="tx2">
                  <a:lumMod val="50000"/>
                </a:schemeClr>
              </a:solidFill>
            </a:endParaRPr>
          </a:p>
        </p:txBody>
      </p:sp>
    </p:spTree>
    <p:extLst>
      <p:ext uri="{BB962C8B-B14F-4D97-AF65-F5344CB8AC3E}">
        <p14:creationId xmlns:p14="http://schemas.microsoft.com/office/powerpoint/2010/main" val="1166768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180038-C600-1E4B-963C-17E3E3253526}"/>
              </a:ext>
            </a:extLst>
          </p:cNvPr>
          <p:cNvSpPr>
            <a:spLocks noGrp="1"/>
          </p:cNvSpPr>
          <p:nvPr>
            <p:ph type="title" idx="4294967295"/>
          </p:nvPr>
        </p:nvSpPr>
        <p:spPr>
          <a:xfrm>
            <a:off x="0" y="550863"/>
            <a:ext cx="7721600" cy="1054100"/>
          </a:xfrm>
        </p:spPr>
        <p:txBody>
          <a:bodyPr/>
          <a:lstStyle/>
          <a:p>
            <a:r>
              <a:rPr lang="en-US" dirty="0"/>
              <a:t>Place holder for slide with opening Quote</a:t>
            </a:r>
          </a:p>
        </p:txBody>
      </p:sp>
      <p:pic>
        <p:nvPicPr>
          <p:cNvPr id="5" name="Picture 4" descr="Developing capacity to support children and families">
            <a:extLst>
              <a:ext uri="{FF2B5EF4-FFF2-40B4-BE49-F238E27FC236}">
                <a16:creationId xmlns:a16="http://schemas.microsoft.com/office/drawing/2014/main" id="{DCE2E480-601C-6D43-A02A-3EDD5EBAF6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357" t="2357" r="2357" b="-2357"/>
          <a:stretch/>
        </p:blipFill>
        <p:spPr>
          <a:xfrm>
            <a:off x="-1" y="765838"/>
            <a:ext cx="9144001" cy="5541299"/>
          </a:xfrm>
          <a:prstGeom prst="rect">
            <a:avLst/>
          </a:prstGeom>
        </p:spPr>
      </p:pic>
      <p:sp>
        <p:nvSpPr>
          <p:cNvPr id="2" name="Slide Number Placeholder 1">
            <a:extLst>
              <a:ext uri="{FF2B5EF4-FFF2-40B4-BE49-F238E27FC236}">
                <a16:creationId xmlns:a16="http://schemas.microsoft.com/office/drawing/2014/main" id="{622B21D7-CE69-E449-956C-BB065BCDD3F6}"/>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8</a:t>
            </a:fld>
            <a:endParaRPr lang="en-US" dirty="0"/>
          </a:p>
        </p:txBody>
      </p:sp>
    </p:spTree>
    <p:extLst>
      <p:ext uri="{BB962C8B-B14F-4D97-AF65-F5344CB8AC3E}">
        <p14:creationId xmlns:p14="http://schemas.microsoft.com/office/powerpoint/2010/main" val="466013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013159E6-CAA2-754F-B114-F4895FED8EDB}"/>
              </a:ext>
            </a:extLst>
          </p:cNvPr>
          <p:cNvSpPr txBox="1">
            <a:spLocks noGrp="1"/>
          </p:cNvSpPr>
          <p:nvPr>
            <p:ph type="title" idx="4294967295"/>
          </p:nvPr>
        </p:nvSpPr>
        <p:spPr>
          <a:xfrm>
            <a:off x="1299917" y="3429000"/>
            <a:ext cx="6731456"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113" normalizeH="0" baseline="0" noProof="0" dirty="0">
                <a:ln>
                  <a:noFill/>
                </a:ln>
                <a:solidFill>
                  <a:srgbClr val="8D2517"/>
                </a:solidFill>
                <a:effectLst/>
                <a:uLnTx/>
                <a:uFillTx/>
                <a:latin typeface="Arial Rounded MT Bold"/>
                <a:ea typeface="+mj-ea"/>
                <a:cs typeface="Arial Rounded MT Bold"/>
              </a:rPr>
              <a:t>SECTION 1: </a:t>
            </a:r>
            <a:br>
              <a:rPr kumimoji="0" lang="en-US" sz="3150" b="1" i="0" u="none" strike="noStrike" kern="1200" cap="none" spc="113" normalizeH="0" baseline="0" noProof="0" dirty="0">
                <a:ln>
                  <a:noFill/>
                </a:ln>
                <a:solidFill>
                  <a:srgbClr val="183250"/>
                </a:solidFill>
                <a:effectLst/>
                <a:uLnTx/>
                <a:uFillTx/>
                <a:latin typeface="Arial Rounded MT Bold"/>
                <a:ea typeface="+mj-ea"/>
                <a:cs typeface="Arial Rounded MT Bold"/>
              </a:rPr>
            </a:br>
            <a:r>
              <a:rPr kumimoji="0" lang="en-US" sz="3150" b="1" i="0" u="none" strike="noStrike" kern="1200" cap="none" spc="113" normalizeH="0" baseline="0" noProof="0" dirty="0">
                <a:ln>
                  <a:noFill/>
                </a:ln>
                <a:solidFill>
                  <a:srgbClr val="183250"/>
                </a:solidFill>
                <a:effectLst/>
                <a:uLnTx/>
                <a:uFillTx/>
                <a:latin typeface="Arial Rounded MT Bold"/>
                <a:ea typeface="+mj-ea"/>
                <a:cs typeface="Arial Rounded MT Bold"/>
              </a:rPr>
              <a:t>INTRODUCTION: TRAUMA-INFORMED PARENTING</a:t>
            </a:r>
            <a:endParaRPr kumimoji="0" lang="en-US" sz="3150" b="0" i="0" u="none" strike="noStrike" kern="1200" cap="none" spc="113" normalizeH="0" baseline="0" noProof="0" dirty="0">
              <a:ln>
                <a:noFill/>
              </a:ln>
              <a:solidFill>
                <a:srgbClr val="183250"/>
              </a:solidFill>
              <a:effectLst/>
              <a:uLnTx/>
              <a:uFillTx/>
              <a:latin typeface="Arial Rounded MT Bold"/>
              <a:ea typeface="+mj-ea"/>
              <a:cs typeface="Arial Rounded MT Bold"/>
            </a:endParaRPr>
          </a:p>
        </p:txBody>
      </p:sp>
      <p:sp>
        <p:nvSpPr>
          <p:cNvPr id="4" name="Slide Number Placeholder 3"/>
          <p:cNvSpPr>
            <a:spLocks noGrp="1"/>
          </p:cNvSpPr>
          <p:nvPr>
            <p:ph type="sldNum" sz="quarter" idx="4"/>
          </p:nvPr>
        </p:nvSpPr>
        <p:spPr>
          <a:xfrm>
            <a:off x="8744552" y="6457057"/>
            <a:ext cx="321810" cy="245659"/>
          </a:xfrm>
        </p:spPr>
        <p:txBody>
          <a:bodyPr/>
          <a:lstStyle/>
          <a:p>
            <a:fld id="{773137DE-5778-4973-8EC8-21DEEF19827C}" type="slidenum">
              <a:rPr lang="en-US" smtClean="0"/>
              <a:pPr/>
              <a:t>9</a:t>
            </a:fld>
            <a:endParaRPr lang="en-US" dirty="0"/>
          </a:p>
        </p:txBody>
      </p:sp>
    </p:spTree>
    <p:extLst>
      <p:ext uri="{BB962C8B-B14F-4D97-AF65-F5344CB8AC3E}">
        <p14:creationId xmlns:p14="http://schemas.microsoft.com/office/powerpoint/2010/main" val="14445751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3_Gri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Arial Rounded MT Bold"/>
        <a:ea typeface=""/>
        <a:cs typeface=""/>
      </a:majorFont>
      <a:minorFont>
        <a:latin typeface="Arial"/>
        <a:ea typeface=""/>
        <a:cs typeface=""/>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1DB158224C38A49B9E314040C34AEC0" ma:contentTypeVersion="13" ma:contentTypeDescription="Create a new document." ma:contentTypeScope="" ma:versionID="812870cfba5aa6e537f47c15145f2fe1">
  <xsd:schema xmlns:xsd="http://www.w3.org/2001/XMLSchema" xmlns:xs="http://www.w3.org/2001/XMLSchema" xmlns:p="http://schemas.microsoft.com/office/2006/metadata/properties" xmlns:ns3="5e51fc44-e64a-46e0-9b4d-033d196ad6e9" xmlns:ns4="37d04a14-e956-49fe-9db6-b39b1d847ce9" targetNamespace="http://schemas.microsoft.com/office/2006/metadata/properties" ma:root="true" ma:fieldsID="658e766498d7370f4debf3d0c91d81b9" ns3:_="" ns4:_="">
    <xsd:import namespace="5e51fc44-e64a-46e0-9b4d-033d196ad6e9"/>
    <xsd:import namespace="37d04a14-e956-49fe-9db6-b39b1d847ce9"/>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51fc44-e64a-46e0-9b4d-033d196ad6e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d04a14-e956-49fe-9db6-b39b1d847ce9"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300AA3-9C15-4977-9FA8-23422D42CB4A}">
  <ds:schemaRefs>
    <ds:schemaRef ds:uri="http://schemas.microsoft.com/sharepoint/v3/contenttype/forms"/>
  </ds:schemaRefs>
</ds:datastoreItem>
</file>

<file path=customXml/itemProps2.xml><?xml version="1.0" encoding="utf-8"?>
<ds:datastoreItem xmlns:ds="http://schemas.openxmlformats.org/officeDocument/2006/customXml" ds:itemID="{94124255-8323-40CF-B34A-20252EC1E4A4}">
  <ds:schemaRefs>
    <ds:schemaRef ds:uri="http://schemas.microsoft.com/office/2006/documentManagement/types"/>
    <ds:schemaRef ds:uri="http://purl.org/dc/terms/"/>
    <ds:schemaRef ds:uri="http://purl.org/dc/dcmitype/"/>
    <ds:schemaRef ds:uri="http://www.w3.org/XML/1998/namespace"/>
    <ds:schemaRef ds:uri="http://purl.org/dc/elements/1.1/"/>
    <ds:schemaRef ds:uri="http://schemas.openxmlformats.org/package/2006/metadata/core-properties"/>
    <ds:schemaRef ds:uri="37d04a14-e956-49fe-9db6-b39b1d847ce9"/>
    <ds:schemaRef ds:uri="http://schemas.microsoft.com/office/infopath/2007/PartnerControls"/>
    <ds:schemaRef ds:uri="5e51fc44-e64a-46e0-9b4d-033d196ad6e9"/>
    <ds:schemaRef ds:uri="http://schemas.microsoft.com/office/2006/metadata/properties"/>
  </ds:schemaRefs>
</ds:datastoreItem>
</file>

<file path=customXml/itemProps3.xml><?xml version="1.0" encoding="utf-8"?>
<ds:datastoreItem xmlns:ds="http://schemas.openxmlformats.org/officeDocument/2006/customXml" ds:itemID="{76335E41-0B1C-4B1E-99F0-5FE303ED75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51fc44-e64a-46e0-9b4d-033d196ad6e9"/>
    <ds:schemaRef ds:uri="37d04a14-e956-49fe-9db6-b39b1d847c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10766</TotalTime>
  <Words>9793</Words>
  <Application>Microsoft Office PowerPoint</Application>
  <PresentationFormat>On-screen Show (4:3)</PresentationFormat>
  <Paragraphs>737</Paragraphs>
  <Slides>41</Slides>
  <Notes>41</Notes>
  <HiddenSlides>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Arial Rounded MT Bold</vt:lpstr>
      <vt:lpstr>Calibri</vt:lpstr>
      <vt:lpstr>Palatino Linotype</vt:lpstr>
      <vt:lpstr>Symbol</vt:lpstr>
      <vt:lpstr>Wingdings</vt:lpstr>
      <vt:lpstr>Wingdings 2</vt:lpstr>
      <vt:lpstr>3_Grid</vt:lpstr>
      <vt:lpstr>TRAUMA-INFORMED PARENTING</vt:lpstr>
      <vt:lpstr>To Prepare for the Class</vt:lpstr>
      <vt:lpstr>MATERIALS AND HANDOUTS</vt:lpstr>
      <vt:lpstr>Theme and competencies</vt:lpstr>
      <vt:lpstr>Suggested agenda</vt:lpstr>
      <vt:lpstr>Welcome to the national training and Development Curriculum for foster and ADOPTIVE PARENTS adoptive parents</vt:lpstr>
      <vt:lpstr>TRAUMA-INFORMED PARENTING                                            </vt:lpstr>
      <vt:lpstr>Place holder for slide with opening Quote</vt:lpstr>
      <vt:lpstr>SECTION 1:  INTRODUCTION: TRAUMA-INFORMED PARENTING</vt:lpstr>
      <vt:lpstr>Characteristics of successful foster and adoptive parents</vt:lpstr>
      <vt:lpstr>Characteristics for Trauma- Informed Parenting, 1 of 2 </vt:lpstr>
      <vt:lpstr>Characteristics for Trauma-Informed Parenting, 2 of 2 </vt:lpstr>
      <vt:lpstr>Guest: Bruce Perry, M.D.  Host: April Dinwoodie </vt:lpstr>
      <vt:lpstr>SECTION 2:  SAFETY, SUPPORT, AND THE  THREE R’s</vt:lpstr>
      <vt:lpstr>Trauma and Parenting</vt:lpstr>
      <vt:lpstr>TWO Key CONCEPTS</vt:lpstr>
      <vt:lpstr>Safety and Support, 1 of 2</vt:lpstr>
      <vt:lpstr>Safety and Support, 2 of 2</vt:lpstr>
      <vt:lpstr>NOT Punishment</vt:lpstr>
      <vt:lpstr>Example</vt:lpstr>
      <vt:lpstr>The Three R’s, 1 of 4</vt:lpstr>
      <vt:lpstr>The Three R’s, 2 of 4</vt:lpstr>
      <vt:lpstr>The Three R’s, 3 of 4</vt:lpstr>
      <vt:lpstr>The Three R’s, 4 of 4</vt:lpstr>
      <vt:lpstr>Enhancing Your Toolbox Case Study</vt:lpstr>
      <vt:lpstr>Option 1: Instant Family clip </vt:lpstr>
      <vt:lpstr>Option 2: Role Play –  A Field Trip To the ZOO</vt:lpstr>
      <vt:lpstr>BREAK  10 minutes</vt:lpstr>
      <vt:lpstr>SECTION 3:  EMOTIONAL CO-REGULATION</vt:lpstr>
      <vt:lpstr>Triggers and Emotional Intensity</vt:lpstr>
      <vt:lpstr>Emotional Co-Regulation</vt:lpstr>
      <vt:lpstr> Podcast-The Emotional Container In Real Life </vt:lpstr>
      <vt:lpstr>Reflection/ RElevance</vt:lpstr>
      <vt:lpstr>Adults can Also be Triggered</vt:lpstr>
      <vt:lpstr>Video: Living Room scenes 1 and 2</vt:lpstr>
      <vt:lpstr>CELEBRATE SUCCESSES</vt:lpstr>
      <vt:lpstr>SECTION 4:  WRAP-UP</vt:lpstr>
      <vt:lpstr>LIFELONG Learning</vt:lpstr>
      <vt:lpstr>Place holder for slide with Closing Quote</vt:lpstr>
      <vt:lpstr>For more information, visit:</vt:lpstr>
      <vt:lpstr>.  This curriculum was funded by the Children’s Bureau, Administration on Children, Youth, and Families, Administration for Children and Families, US Department of Health &amp; Human Services, under grant #90CO1132. The contents of this curriculum are solely the responsibility of the authors and do not necessarily represent the official views of the Children’s Bureau.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ATTACHMENT</dc:title>
  <dc:creator>Michelle Nolin</dc:creator>
  <cp:lastModifiedBy>Christopher B. Cotterman</cp:lastModifiedBy>
  <cp:revision>337</cp:revision>
  <cp:lastPrinted>2021-11-19T16:39:00Z</cp:lastPrinted>
  <dcterms:created xsi:type="dcterms:W3CDTF">2019-10-16T23:47:18Z</dcterms:created>
  <dcterms:modified xsi:type="dcterms:W3CDTF">2022-04-12T20:09:51Z</dcterms:modified>
</cp:coreProperties>
</file>