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3"/>
  </p:notesMasterIdLst>
  <p:sldIdLst>
    <p:sldId id="256" r:id="rId2"/>
    <p:sldId id="280" r:id="rId3"/>
    <p:sldId id="279" r:id="rId4"/>
    <p:sldId id="277" r:id="rId5"/>
    <p:sldId id="258" r:id="rId6"/>
    <p:sldId id="257" r:id="rId7"/>
    <p:sldId id="288" r:id="rId8"/>
    <p:sldId id="266" r:id="rId9"/>
    <p:sldId id="281" r:id="rId10"/>
    <p:sldId id="268" r:id="rId11"/>
    <p:sldId id="267" r:id="rId12"/>
    <p:sldId id="287" r:id="rId13"/>
    <p:sldId id="283" r:id="rId14"/>
    <p:sldId id="284" r:id="rId15"/>
    <p:sldId id="285" r:id="rId16"/>
    <p:sldId id="260" r:id="rId17"/>
    <p:sldId id="262" r:id="rId18"/>
    <p:sldId id="272" r:id="rId19"/>
    <p:sldId id="263" r:id="rId20"/>
    <p:sldId id="271" r:id="rId21"/>
    <p:sldId id="264" r:id="rId22"/>
    <p:sldId id="265" r:id="rId23"/>
    <p:sldId id="289" r:id="rId24"/>
    <p:sldId id="290" r:id="rId25"/>
    <p:sldId id="291" r:id="rId26"/>
    <p:sldId id="273" r:id="rId27"/>
    <p:sldId id="274" r:id="rId28"/>
    <p:sldId id="275" r:id="rId29"/>
    <p:sldId id="276" r:id="rId30"/>
    <p:sldId id="292" r:id="rId31"/>
    <p:sldId id="270" r:id="rId3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A"/>
    <a:srgbClr val="4C40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6" d="100"/>
          <a:sy n="86" d="100"/>
        </p:scale>
        <p:origin x="69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04A6CE0-6CAF-45B7-973D-7481EF4E2A37}" type="datetimeFigureOut">
              <a:rPr lang="en-US" smtClean="0"/>
              <a:t>7/21/2022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12EFBD9-BE59-4CFB-95C9-1B84B9441CC5}" type="slidenum">
              <a:rPr lang="en-US" smtClean="0"/>
              <a:t>‹#›</a:t>
            </a:fld>
            <a:endParaRPr lang="en-US"/>
          </a:p>
        </p:txBody>
      </p:sp>
    </p:spTree>
    <p:extLst>
      <p:ext uri="{BB962C8B-B14F-4D97-AF65-F5344CB8AC3E}">
        <p14:creationId xmlns:p14="http://schemas.microsoft.com/office/powerpoint/2010/main" val="2413661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members are often referred to as “secondary</a:t>
            </a:r>
            <a:r>
              <a:rPr lang="en-US" baseline="0" dirty="0" smtClean="0"/>
              <a:t>” victims; however this term does not imply these people are not considered victims.</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5</a:t>
            </a:fld>
            <a:endParaRPr lang="en-US"/>
          </a:p>
        </p:txBody>
      </p:sp>
    </p:spTree>
    <p:extLst>
      <p:ext uri="{BB962C8B-B14F-4D97-AF65-F5344CB8AC3E}">
        <p14:creationId xmlns:p14="http://schemas.microsoft.com/office/powerpoint/2010/main" val="27679431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members are often referred to as “secondary</a:t>
            </a:r>
            <a:r>
              <a:rPr lang="en-US" baseline="0" dirty="0" smtClean="0"/>
              <a:t>” victims; however this does not imply </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15</a:t>
            </a:fld>
            <a:endParaRPr lang="en-US"/>
          </a:p>
        </p:txBody>
      </p:sp>
    </p:spTree>
    <p:extLst>
      <p:ext uri="{BB962C8B-B14F-4D97-AF65-F5344CB8AC3E}">
        <p14:creationId xmlns:p14="http://schemas.microsoft.com/office/powerpoint/2010/main" val="15890486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CHECK WITH JAMIE P re:  interpretation</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20</a:t>
            </a:fld>
            <a:endParaRPr lang="en-US"/>
          </a:p>
        </p:txBody>
      </p:sp>
    </p:spTree>
    <p:extLst>
      <p:ext uri="{BB962C8B-B14F-4D97-AF65-F5344CB8AC3E}">
        <p14:creationId xmlns:p14="http://schemas.microsoft.com/office/powerpoint/2010/main" val="2406944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Interesting</a:t>
            </a:r>
            <a:r>
              <a:rPr lang="en-US" baseline="0" dirty="0" smtClean="0"/>
              <a:t> Fact:  87% of Missouri voters in 1992 supported this amendment to the Constitution</a:t>
            </a:r>
            <a:endParaRPr lang="en-US" dirty="0" smtClean="0"/>
          </a:p>
          <a:p>
            <a:endParaRPr lang="en-US" dirty="0" smtClean="0"/>
          </a:p>
          <a:p>
            <a:r>
              <a:rPr lang="en-US" dirty="0" smtClean="0"/>
              <a:t>NOTE:  Effective</a:t>
            </a:r>
            <a:r>
              <a:rPr lang="en-US" baseline="0" dirty="0" smtClean="0"/>
              <a:t> August 2020, Senate Bill 569 established the Sexual Assault Survivors Bill of Rights; see section 595.201</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6</a:t>
            </a:fld>
            <a:endParaRPr lang="en-US"/>
          </a:p>
        </p:txBody>
      </p:sp>
    </p:spTree>
    <p:extLst>
      <p:ext uri="{BB962C8B-B14F-4D97-AF65-F5344CB8AC3E}">
        <p14:creationId xmlns:p14="http://schemas.microsoft.com/office/powerpoint/2010/main" val="557939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members are often referred to as “secondary</a:t>
            </a:r>
            <a:r>
              <a:rPr lang="en-US" baseline="0" dirty="0" smtClean="0"/>
              <a:t>” victims; however this does not imply </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8</a:t>
            </a:fld>
            <a:endParaRPr lang="en-US"/>
          </a:p>
        </p:txBody>
      </p:sp>
    </p:spTree>
    <p:extLst>
      <p:ext uri="{BB962C8B-B14F-4D97-AF65-F5344CB8AC3E}">
        <p14:creationId xmlns:p14="http://schemas.microsoft.com/office/powerpoint/2010/main" val="2225232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members are often referred to as “secondary</a:t>
            </a:r>
            <a:r>
              <a:rPr lang="en-US" baseline="0" dirty="0" smtClean="0"/>
              <a:t>” victims; however this does not imply </a:t>
            </a:r>
          </a:p>
          <a:p>
            <a:r>
              <a:rPr lang="en-US" baseline="0" dirty="0" smtClean="0"/>
              <a:t>You have the right to reach out to the prosecutor’s office and/or victim advocate</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9</a:t>
            </a:fld>
            <a:endParaRPr lang="en-US"/>
          </a:p>
        </p:txBody>
      </p:sp>
    </p:spTree>
    <p:extLst>
      <p:ext uri="{BB962C8B-B14F-4D97-AF65-F5344CB8AC3E}">
        <p14:creationId xmlns:p14="http://schemas.microsoft.com/office/powerpoint/2010/main" val="2669903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members are often referred to as “secondary</a:t>
            </a:r>
            <a:r>
              <a:rPr lang="en-US" baseline="0" dirty="0" smtClean="0"/>
              <a:t>” victims; however this does not imply </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10</a:t>
            </a:fld>
            <a:endParaRPr lang="en-US"/>
          </a:p>
        </p:txBody>
      </p:sp>
    </p:spTree>
    <p:extLst>
      <p:ext uri="{BB962C8B-B14F-4D97-AF65-F5344CB8AC3E}">
        <p14:creationId xmlns:p14="http://schemas.microsoft.com/office/powerpoint/2010/main" val="4014832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members are often referred to as “secondary</a:t>
            </a:r>
            <a:r>
              <a:rPr lang="en-US" baseline="0" dirty="0" smtClean="0"/>
              <a:t>” victims; however this does not imply </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11</a:t>
            </a:fld>
            <a:endParaRPr lang="en-US"/>
          </a:p>
        </p:txBody>
      </p:sp>
    </p:spTree>
    <p:extLst>
      <p:ext uri="{BB962C8B-B14F-4D97-AF65-F5344CB8AC3E}">
        <p14:creationId xmlns:p14="http://schemas.microsoft.com/office/powerpoint/2010/main" val="4114818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members are often referred to as “secondary</a:t>
            </a:r>
            <a:r>
              <a:rPr lang="en-US" baseline="0" dirty="0" smtClean="0"/>
              <a:t>” victims; however this does not imply </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12</a:t>
            </a:fld>
            <a:endParaRPr lang="en-US"/>
          </a:p>
        </p:txBody>
      </p:sp>
    </p:spTree>
    <p:extLst>
      <p:ext uri="{BB962C8B-B14F-4D97-AF65-F5344CB8AC3E}">
        <p14:creationId xmlns:p14="http://schemas.microsoft.com/office/powerpoint/2010/main" val="67158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members are often referred to as “secondary</a:t>
            </a:r>
            <a:r>
              <a:rPr lang="en-US" baseline="0" dirty="0" smtClean="0"/>
              <a:t>” victims; however this does not imply </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13</a:t>
            </a:fld>
            <a:endParaRPr lang="en-US"/>
          </a:p>
        </p:txBody>
      </p:sp>
    </p:spTree>
    <p:extLst>
      <p:ext uri="{BB962C8B-B14F-4D97-AF65-F5344CB8AC3E}">
        <p14:creationId xmlns:p14="http://schemas.microsoft.com/office/powerpoint/2010/main" val="26284062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Family members are often referred to as “secondary</a:t>
            </a:r>
            <a:r>
              <a:rPr lang="en-US" baseline="0" dirty="0" smtClean="0"/>
              <a:t>” victims; however this does not imply </a:t>
            </a:r>
            <a:endParaRPr lang="en-US" dirty="0"/>
          </a:p>
        </p:txBody>
      </p:sp>
      <p:sp>
        <p:nvSpPr>
          <p:cNvPr id="4" name="Slide Number Placeholder 3"/>
          <p:cNvSpPr>
            <a:spLocks noGrp="1"/>
          </p:cNvSpPr>
          <p:nvPr>
            <p:ph type="sldNum" sz="quarter" idx="10"/>
          </p:nvPr>
        </p:nvSpPr>
        <p:spPr/>
        <p:txBody>
          <a:bodyPr/>
          <a:lstStyle/>
          <a:p>
            <a:fld id="{212EFBD9-BE59-4CFB-95C9-1B84B9441CC5}" type="slidenum">
              <a:rPr lang="en-US" smtClean="0"/>
              <a:t>14</a:t>
            </a:fld>
            <a:endParaRPr lang="en-US"/>
          </a:p>
        </p:txBody>
      </p:sp>
    </p:spTree>
    <p:extLst>
      <p:ext uri="{BB962C8B-B14F-4D97-AF65-F5344CB8AC3E}">
        <p14:creationId xmlns:p14="http://schemas.microsoft.com/office/powerpoint/2010/main" val="2888601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cxnSp>
        <p:nvCxnSpPr>
          <p:cNvPr id="19" name="Straight Connector 18"/>
          <p:cNvCxnSpPr/>
          <p:nvPr/>
        </p:nvCxnSpPr>
        <p:spPr>
          <a:xfrm>
            <a:off x="9371012" y="0"/>
            <a:ext cx="1219200" cy="6858000"/>
          </a:xfrm>
          <a:prstGeom prst="line">
            <a:avLst/>
          </a:prstGeom>
          <a:ln w="9525">
            <a:solidFill>
              <a:schemeClr val="accent2">
                <a:alpha val="0"/>
              </a:schemeClr>
            </a:solidFill>
          </a:ln>
        </p:spPr>
        <p:style>
          <a:lnRef idx="2">
            <a:schemeClr val="accent1"/>
          </a:lnRef>
          <a:fillRef idx="0">
            <a:schemeClr val="accent1"/>
          </a:fillRef>
          <a:effectRef idx="1">
            <a:schemeClr val="accent1"/>
          </a:effectRef>
          <a:fontRef idx="minor">
            <a:schemeClr val="tx1"/>
          </a:fontRef>
        </p:style>
      </p:cxnSp>
      <p:sp>
        <p:nvSpPr>
          <p:cNvPr id="23" name="Isosceles Triangle 22"/>
          <p:cNvSpPr/>
          <p:nvPr/>
        </p:nvSpPr>
        <p:spPr>
          <a:xfrm>
            <a:off x="8932333" y="3048000"/>
            <a:ext cx="3259667" cy="3810000"/>
          </a:xfrm>
          <a:prstGeom prst="triangle">
            <a:avLst>
              <a:gd name="adj" fmla="val 100000"/>
            </a:avLst>
          </a:prstGeom>
          <a:solidFill>
            <a:srgbClr val="FFFF0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02060"/>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9886322" y="-8468"/>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FFFF00"/>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859154" y="2302243"/>
            <a:ext cx="1817159" cy="3268133"/>
          </a:xfrm>
          <a:prstGeom prst="triangle">
            <a:avLst>
              <a:gd name="adj" fmla="val 100000"/>
            </a:avLst>
          </a:prstGeom>
          <a:solidFill>
            <a:srgbClr val="4C40E8">
              <a:alpha val="0"/>
            </a:srgb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7/21/2022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7/21/2022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3" name="Isosceles Triangle 22"/>
          <p:cNvSpPr/>
          <p:nvPr/>
        </p:nvSpPr>
        <p:spPr>
          <a:xfrm>
            <a:off x="9371012" y="3056467"/>
            <a:ext cx="2390633" cy="3810000"/>
          </a:xfrm>
          <a:prstGeom prst="triangle">
            <a:avLst>
              <a:gd name="adj" fmla="val 100000"/>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8955823" y="-16934"/>
            <a:ext cx="3155311" cy="6874934"/>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02060"/>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159512" y="0"/>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FFFF00"/>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7/21/2022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dps.mo.gov/dir/programs/cvc/"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moga.mo.gov/mostatutes/stathtml/59500002091.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dps.mo.gov/dir/programs/cvsu/" TargetMode="External"/><Relationship Id="rId2" Type="http://schemas.openxmlformats.org/officeDocument/2006/relationships/hyperlink" Target="mailto:michelle.parks@dps.mo.gov"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hyperlink" Target="http://www.moga.mo.gov/mostatutes/stathtml/59500002121.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moga.mo.gov/mostatutes/stathtml/59500002091.HTML"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vinelink.co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revisor.mo.gov/main/PageSelect.aspx?chapter=455"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revisor.mo.gov/main/PageSelect.aspx?chapter=455"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http://www.dps.mo.gov/"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connie.berhorst@dps.mo.gov" TargetMode="External"/><Relationship Id="rId2" Type="http://schemas.openxmlformats.org/officeDocument/2006/relationships/hyperlink" Target="https://mobar.org/public/LawyerSearch.aspx" TargetMode="Externa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s://dps.mo.gov/dir/programs/cvsu/" TargetMode="External"/><Relationship Id="rId4" Type="http://schemas.openxmlformats.org/officeDocument/2006/relationships/hyperlink" Target="mailto:michelle.parks@dps.mo.gov"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revisor.mo.gov/main/OneSection.aspx?section=595.209&amp;bid=33280&amp;h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040637"/>
            <a:ext cx="7766936" cy="1646302"/>
          </a:xfrm>
        </p:spPr>
        <p:txBody>
          <a:bodyPr/>
          <a:lstStyle/>
          <a:p>
            <a:r>
              <a:rPr lang="en-US" dirty="0" smtClean="0"/>
              <a:t>Crime Victim Rights</a:t>
            </a:r>
            <a:endParaRPr lang="en-US" dirty="0"/>
          </a:p>
        </p:txBody>
      </p:sp>
      <p:sp>
        <p:nvSpPr>
          <p:cNvPr id="3" name="Subtitle 2"/>
          <p:cNvSpPr>
            <a:spLocks noGrp="1"/>
          </p:cNvSpPr>
          <p:nvPr>
            <p:ph type="subTitle" idx="1"/>
          </p:nvPr>
        </p:nvSpPr>
        <p:spPr>
          <a:xfrm>
            <a:off x="1507067" y="3686936"/>
            <a:ext cx="7766936" cy="1096899"/>
          </a:xfrm>
        </p:spPr>
        <p:txBody>
          <a:bodyPr/>
          <a:lstStyle/>
          <a:p>
            <a:r>
              <a:rPr lang="en-US" dirty="0" smtClean="0"/>
              <a:t>Presented by the Missouri Department of Public Safety</a:t>
            </a:r>
          </a:p>
          <a:p>
            <a:r>
              <a:rPr lang="en-US" dirty="0" smtClean="0"/>
              <a:t>OFFICE FOR VICTIMS OF CRIME</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758" y="4344439"/>
            <a:ext cx="1946104" cy="2230938"/>
          </a:xfrm>
          <a:prstGeom prst="rect">
            <a:avLst/>
          </a:prstGeom>
        </p:spPr>
      </p:pic>
    </p:spTree>
    <p:extLst>
      <p:ext uri="{BB962C8B-B14F-4D97-AF65-F5344CB8AC3E}">
        <p14:creationId xmlns:p14="http://schemas.microsoft.com/office/powerpoint/2010/main" val="19705416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373360" cy="1320800"/>
          </a:xfrm>
          <a:solidFill>
            <a:schemeClr val="bg1"/>
          </a:solidFill>
        </p:spPr>
        <p:txBody>
          <a:bodyPr/>
          <a:lstStyle/>
          <a:p>
            <a:r>
              <a:rPr lang="en-US" dirty="0" smtClean="0"/>
              <a:t>General Crime Victim Rights—</a:t>
            </a:r>
            <a:br>
              <a:rPr lang="en-US" dirty="0" smtClean="0"/>
            </a:br>
            <a:endParaRPr lang="en-US" dirty="0"/>
          </a:p>
        </p:txBody>
      </p:sp>
      <p:sp>
        <p:nvSpPr>
          <p:cNvPr id="3" name="Content Placeholder 2"/>
          <p:cNvSpPr>
            <a:spLocks noGrp="1"/>
          </p:cNvSpPr>
          <p:nvPr>
            <p:ph idx="1"/>
          </p:nvPr>
        </p:nvSpPr>
        <p:spPr>
          <a:xfrm>
            <a:off x="677334" y="1390261"/>
            <a:ext cx="8596668" cy="5337109"/>
          </a:xfrm>
          <a:solidFill>
            <a:schemeClr val="bg1"/>
          </a:solidFill>
        </p:spPr>
        <p:txBody>
          <a:bodyPr>
            <a:normAutofit/>
          </a:bodyPr>
          <a:lstStyle/>
          <a:p>
            <a:endParaRPr lang="en-US" sz="3200" dirty="0" smtClean="0"/>
          </a:p>
          <a:p>
            <a:r>
              <a:rPr lang="en-US" sz="3200" dirty="0" smtClean="0"/>
              <a:t>To </a:t>
            </a:r>
            <a:r>
              <a:rPr lang="en-US" sz="3200" dirty="0"/>
              <a:t>speedy disposition of cases and speedy appellate review.</a:t>
            </a:r>
          </a:p>
          <a:p>
            <a:pPr marL="0" indent="0">
              <a:buNone/>
            </a:pPr>
            <a:endParaRPr lang="en-US" sz="2400" dirty="0"/>
          </a:p>
          <a:p>
            <a:endParaRPr lang="en-US" dirty="0"/>
          </a:p>
        </p:txBody>
      </p:sp>
    </p:spTree>
    <p:extLst>
      <p:ext uri="{BB962C8B-B14F-4D97-AF65-F5344CB8AC3E}">
        <p14:creationId xmlns:p14="http://schemas.microsoft.com/office/powerpoint/2010/main" val="24732018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373360" cy="1320800"/>
          </a:xfrm>
          <a:solidFill>
            <a:schemeClr val="bg1"/>
          </a:solidFill>
        </p:spPr>
        <p:txBody>
          <a:bodyPr/>
          <a:lstStyle/>
          <a:p>
            <a:r>
              <a:rPr lang="en-US" dirty="0" smtClean="0"/>
              <a:t>General Crime Victim Rights—</a:t>
            </a:r>
            <a:br>
              <a:rPr lang="en-US" dirty="0" smtClean="0"/>
            </a:br>
            <a:endParaRPr lang="en-US" dirty="0"/>
          </a:p>
        </p:txBody>
      </p:sp>
      <p:sp>
        <p:nvSpPr>
          <p:cNvPr id="3" name="Content Placeholder 2"/>
          <p:cNvSpPr>
            <a:spLocks noGrp="1"/>
          </p:cNvSpPr>
          <p:nvPr>
            <p:ph idx="1"/>
          </p:nvPr>
        </p:nvSpPr>
        <p:spPr>
          <a:xfrm>
            <a:off x="677334" y="1390261"/>
            <a:ext cx="8596668" cy="5290457"/>
          </a:xfrm>
          <a:solidFill>
            <a:schemeClr val="bg1"/>
          </a:solidFill>
        </p:spPr>
        <p:txBody>
          <a:bodyPr>
            <a:normAutofit/>
          </a:bodyPr>
          <a:lstStyle/>
          <a:p>
            <a:r>
              <a:rPr lang="en-US" sz="3200" dirty="0" smtClean="0"/>
              <a:t>To fair employment rights (including the right of a victim, witness or member of a victim's family not to be discharged or disciplined by an employer for honoring a subpoena or for participating in the preparation of a criminal proceeding).</a:t>
            </a:r>
          </a:p>
          <a:p>
            <a:endParaRPr lang="en-US" sz="3200" dirty="0"/>
          </a:p>
          <a:p>
            <a:pPr marL="0" indent="0">
              <a:buNone/>
            </a:pPr>
            <a:endParaRPr lang="en-US" dirty="0"/>
          </a:p>
        </p:txBody>
      </p:sp>
    </p:spTree>
    <p:extLst>
      <p:ext uri="{BB962C8B-B14F-4D97-AF65-F5344CB8AC3E}">
        <p14:creationId xmlns:p14="http://schemas.microsoft.com/office/powerpoint/2010/main" val="40022457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390261"/>
            <a:ext cx="8596668" cy="5290457"/>
          </a:xfrm>
          <a:solidFill>
            <a:schemeClr val="bg1"/>
          </a:solidFill>
        </p:spPr>
        <p:txBody>
          <a:bodyPr>
            <a:normAutofit/>
          </a:bodyPr>
          <a:lstStyle/>
          <a:p>
            <a:pPr marL="0" indent="0">
              <a:buNone/>
            </a:pPr>
            <a:endParaRPr lang="en-US" sz="3200" dirty="0" smtClean="0"/>
          </a:p>
          <a:p>
            <a:endParaRPr lang="en-US" dirty="0"/>
          </a:p>
        </p:txBody>
      </p:sp>
      <p:pic>
        <p:nvPicPr>
          <p:cNvPr id="4" name="Picture 3"/>
          <p:cNvPicPr>
            <a:picLocks noChangeAspect="1"/>
          </p:cNvPicPr>
          <p:nvPr/>
        </p:nvPicPr>
        <p:blipFill>
          <a:blip r:embed="rId3"/>
          <a:stretch>
            <a:fillRect/>
          </a:stretch>
        </p:blipFill>
        <p:spPr>
          <a:xfrm>
            <a:off x="807103" y="89418"/>
            <a:ext cx="5019675" cy="6591300"/>
          </a:xfrm>
          <a:prstGeom prst="rect">
            <a:avLst/>
          </a:prstGeom>
        </p:spPr>
      </p:pic>
      <p:sp>
        <p:nvSpPr>
          <p:cNvPr id="6" name="TextBox 5"/>
          <p:cNvSpPr txBox="1"/>
          <p:nvPr/>
        </p:nvSpPr>
        <p:spPr>
          <a:xfrm>
            <a:off x="6044839" y="1721224"/>
            <a:ext cx="3747247" cy="3970318"/>
          </a:xfrm>
          <a:prstGeom prst="rect">
            <a:avLst/>
          </a:prstGeom>
          <a:noFill/>
        </p:spPr>
        <p:txBody>
          <a:bodyPr wrap="square" rtlCol="0">
            <a:spAutoFit/>
          </a:bodyPr>
          <a:lstStyle/>
          <a:p>
            <a:r>
              <a:rPr lang="en-US" dirty="0" smtClean="0"/>
              <a:t>8/28/2021, </a:t>
            </a:r>
            <a:r>
              <a:rPr lang="en-US" dirty="0"/>
              <a:t>MO employers with at least 20 employees in the state must provide unpaid leave for employees who are victims of domestic or sexual violence—as defined by state statute—or have family or household members who are victims of such violence. Covered employers were required to notify current employees of their right to leave under the law by 10/27/2021 or upon commencement of employment for future employees.</a:t>
            </a:r>
          </a:p>
        </p:txBody>
      </p:sp>
    </p:spTree>
    <p:extLst>
      <p:ext uri="{BB962C8B-B14F-4D97-AF65-F5344CB8AC3E}">
        <p14:creationId xmlns:p14="http://schemas.microsoft.com/office/powerpoint/2010/main" val="26041229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373360" cy="1320800"/>
          </a:xfrm>
          <a:solidFill>
            <a:schemeClr val="bg1"/>
          </a:solidFill>
        </p:spPr>
        <p:txBody>
          <a:bodyPr/>
          <a:lstStyle/>
          <a:p>
            <a:r>
              <a:rPr lang="en-US" dirty="0" smtClean="0"/>
              <a:t>General Crime Victim Rights—</a:t>
            </a:r>
            <a:br>
              <a:rPr lang="en-US" dirty="0" smtClean="0"/>
            </a:br>
            <a:endParaRPr lang="en-US" dirty="0"/>
          </a:p>
        </p:txBody>
      </p:sp>
      <p:sp>
        <p:nvSpPr>
          <p:cNvPr id="3" name="Content Placeholder 2"/>
          <p:cNvSpPr>
            <a:spLocks noGrp="1"/>
          </p:cNvSpPr>
          <p:nvPr>
            <p:ph idx="1"/>
          </p:nvPr>
        </p:nvSpPr>
        <p:spPr>
          <a:xfrm>
            <a:off x="677334" y="1390261"/>
            <a:ext cx="8596668" cy="5290457"/>
          </a:xfrm>
          <a:solidFill>
            <a:schemeClr val="bg1"/>
          </a:solidFill>
        </p:spPr>
        <p:txBody>
          <a:bodyPr>
            <a:normAutofit/>
          </a:bodyPr>
          <a:lstStyle/>
          <a:p>
            <a:endParaRPr lang="en-US" sz="1900" dirty="0" smtClean="0"/>
          </a:p>
          <a:p>
            <a:r>
              <a:rPr lang="en-US" sz="3200" dirty="0" smtClean="0"/>
              <a:t>To regain property from a prosecutor or law enforcement officer once it is no longer needed for evidence or retention during an appeal (within five working days upon request) unless it is contraband or subject to forfeiture proceedings.</a:t>
            </a:r>
          </a:p>
          <a:p>
            <a:endParaRPr lang="en-US" sz="1900" dirty="0" smtClean="0"/>
          </a:p>
          <a:p>
            <a:endParaRPr lang="en-US" dirty="0"/>
          </a:p>
        </p:txBody>
      </p:sp>
    </p:spTree>
    <p:extLst>
      <p:ext uri="{BB962C8B-B14F-4D97-AF65-F5344CB8AC3E}">
        <p14:creationId xmlns:p14="http://schemas.microsoft.com/office/powerpoint/2010/main" val="3816272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373360" cy="1320800"/>
          </a:xfrm>
          <a:solidFill>
            <a:schemeClr val="bg1"/>
          </a:solidFill>
        </p:spPr>
        <p:txBody>
          <a:bodyPr/>
          <a:lstStyle/>
          <a:p>
            <a:r>
              <a:rPr lang="en-US" dirty="0" smtClean="0"/>
              <a:t>General Crime Victim Rights—</a:t>
            </a:r>
            <a:br>
              <a:rPr lang="en-US" dirty="0" smtClean="0"/>
            </a:br>
            <a:endParaRPr lang="en-US" dirty="0"/>
          </a:p>
        </p:txBody>
      </p:sp>
      <p:sp>
        <p:nvSpPr>
          <p:cNvPr id="3" name="Content Placeholder 2"/>
          <p:cNvSpPr>
            <a:spLocks noGrp="1"/>
          </p:cNvSpPr>
          <p:nvPr>
            <p:ph idx="1"/>
          </p:nvPr>
        </p:nvSpPr>
        <p:spPr>
          <a:xfrm>
            <a:off x="677334" y="1390261"/>
            <a:ext cx="8596668" cy="5290457"/>
          </a:xfrm>
          <a:solidFill>
            <a:schemeClr val="bg1"/>
          </a:solidFill>
        </p:spPr>
        <p:txBody>
          <a:bodyPr>
            <a:normAutofit/>
          </a:bodyPr>
          <a:lstStyle/>
          <a:p>
            <a:endParaRPr lang="en-US" sz="1900" dirty="0" smtClean="0"/>
          </a:p>
          <a:p>
            <a:r>
              <a:rPr lang="en-US" sz="3200" dirty="0" smtClean="0"/>
              <a:t>To creditor intercession services by the prosecuting attorney if the victim is unable, as a result of the crime, to temporarily meet financial obligations.</a:t>
            </a:r>
          </a:p>
          <a:p>
            <a:pPr marL="0" indent="0">
              <a:buNone/>
            </a:pPr>
            <a:endParaRPr lang="en-US" sz="1900" dirty="0" smtClean="0"/>
          </a:p>
          <a:p>
            <a:pPr marL="0" indent="0">
              <a:buNone/>
            </a:pPr>
            <a:endParaRPr lang="en-US" sz="1900" dirty="0"/>
          </a:p>
          <a:p>
            <a:pPr marL="0" indent="0">
              <a:buNone/>
            </a:pPr>
            <a:r>
              <a:rPr lang="en-US" sz="1900" dirty="0" smtClean="0"/>
              <a:t>This means the prosecuting attorney can intervene with creditors (debts) if the victim is temporarily unable to pay their bills.</a:t>
            </a:r>
          </a:p>
          <a:p>
            <a:endParaRPr lang="en-US" dirty="0"/>
          </a:p>
        </p:txBody>
      </p:sp>
    </p:spTree>
    <p:extLst>
      <p:ext uri="{BB962C8B-B14F-4D97-AF65-F5344CB8AC3E}">
        <p14:creationId xmlns:p14="http://schemas.microsoft.com/office/powerpoint/2010/main" val="12513859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373360" cy="1320800"/>
          </a:xfrm>
          <a:solidFill>
            <a:schemeClr val="bg1"/>
          </a:solidFill>
        </p:spPr>
        <p:txBody>
          <a:bodyPr/>
          <a:lstStyle/>
          <a:p>
            <a:r>
              <a:rPr lang="en-US" dirty="0" smtClean="0"/>
              <a:t>General Crime Victim Rights—</a:t>
            </a:r>
            <a:br>
              <a:rPr lang="en-US" dirty="0" smtClean="0"/>
            </a:br>
            <a:endParaRPr lang="en-US" dirty="0"/>
          </a:p>
        </p:txBody>
      </p:sp>
      <p:sp>
        <p:nvSpPr>
          <p:cNvPr id="3" name="Content Placeholder 2"/>
          <p:cNvSpPr>
            <a:spLocks noGrp="1"/>
          </p:cNvSpPr>
          <p:nvPr>
            <p:ph idx="1"/>
          </p:nvPr>
        </p:nvSpPr>
        <p:spPr>
          <a:xfrm>
            <a:off x="677334" y="1390261"/>
            <a:ext cx="8596668" cy="5290457"/>
          </a:xfrm>
          <a:solidFill>
            <a:schemeClr val="bg1"/>
          </a:solidFill>
        </p:spPr>
        <p:txBody>
          <a:bodyPr>
            <a:normAutofit/>
          </a:bodyPr>
          <a:lstStyle/>
          <a:p>
            <a:r>
              <a:rPr lang="en-US" sz="3200" dirty="0" smtClean="0"/>
              <a:t>To limited compensation for out-of-pocket loss and for qualified medical care necessary as a result of the crime. </a:t>
            </a:r>
            <a:endParaRPr lang="en-US" sz="3200" dirty="0"/>
          </a:p>
          <a:p>
            <a:endParaRPr lang="en-US" dirty="0" smtClean="0"/>
          </a:p>
          <a:p>
            <a:pPr marL="0" indent="0" algn="ctr">
              <a:buNone/>
            </a:pPr>
            <a:r>
              <a:rPr lang="en-US" dirty="0" smtClean="0"/>
              <a:t>Visit Our</a:t>
            </a:r>
          </a:p>
          <a:p>
            <a:pPr marL="0" indent="0" algn="ctr">
              <a:buNone/>
            </a:pPr>
            <a:r>
              <a:rPr lang="en-US" dirty="0" smtClean="0"/>
              <a:t>CRIME VICTIMS’ COMPENSATION PROGRAM for more information</a:t>
            </a:r>
          </a:p>
          <a:p>
            <a:pPr marL="0" indent="0" algn="ctr">
              <a:buNone/>
            </a:pPr>
            <a:r>
              <a:rPr lang="en-US" dirty="0"/>
              <a:t>See </a:t>
            </a:r>
            <a:r>
              <a:rPr lang="en-US" dirty="0">
                <a:hlinkClick r:id="rId3"/>
              </a:rPr>
              <a:t>https://dps.mo.gov/dir/programs/cvc</a:t>
            </a:r>
            <a:r>
              <a:rPr lang="en-US" dirty="0" smtClean="0">
                <a:hlinkClick r:id="rId3"/>
              </a:rPr>
              <a:t>/</a:t>
            </a:r>
            <a:endParaRPr lang="en-US" dirty="0" smtClean="0"/>
          </a:p>
          <a:p>
            <a:pPr marL="0" indent="0" algn="ctr">
              <a:buNone/>
            </a:pPr>
            <a:endParaRPr lang="en-US" dirty="0" smtClean="0"/>
          </a:p>
          <a:p>
            <a:pPr marL="0" indent="0" algn="ctr">
              <a:buNone/>
            </a:pPr>
            <a:r>
              <a:rPr lang="en-US" dirty="0" smtClean="0"/>
              <a:t>CVC may provide </a:t>
            </a:r>
            <a:r>
              <a:rPr lang="en-US" dirty="0"/>
              <a:t>financial assistance to people who sustained traumatic injuries resulting from certain violent crimes. We know that injuries can be more than just </a:t>
            </a:r>
            <a:r>
              <a:rPr lang="en-US" dirty="0" smtClean="0"/>
              <a:t>physical! </a:t>
            </a:r>
            <a:r>
              <a:rPr lang="en-US" dirty="0"/>
              <a:t>The CVC </a:t>
            </a:r>
            <a:r>
              <a:rPr lang="en-US" dirty="0" smtClean="0"/>
              <a:t>may assist with crime related trauma, emotional </a:t>
            </a:r>
            <a:r>
              <a:rPr lang="en-US" dirty="0"/>
              <a:t>and mental </a:t>
            </a:r>
            <a:r>
              <a:rPr lang="en-US" dirty="0" smtClean="0"/>
              <a:t>health.</a:t>
            </a:r>
          </a:p>
          <a:p>
            <a:pPr marL="0" indent="0" algn="ctr">
              <a:buNone/>
            </a:pPr>
            <a:r>
              <a:rPr lang="en-US" dirty="0" smtClean="0"/>
              <a:t>ELIGIBILTY CAN ONLY BE DETERMINED BY SUBMITTING AN APPLICATION</a:t>
            </a:r>
            <a:endParaRPr lang="en-US" dirty="0"/>
          </a:p>
        </p:txBody>
      </p:sp>
    </p:spTree>
    <p:extLst>
      <p:ext uri="{BB962C8B-B14F-4D97-AF65-F5344CB8AC3E}">
        <p14:creationId xmlns:p14="http://schemas.microsoft.com/office/powerpoint/2010/main" val="32354762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Crime Victim Notification Requirements</a:t>
            </a:r>
            <a:endParaRPr lang="en-US" dirty="0"/>
          </a:p>
        </p:txBody>
      </p:sp>
      <p:sp>
        <p:nvSpPr>
          <p:cNvPr id="3" name="Content Placeholder 2"/>
          <p:cNvSpPr>
            <a:spLocks noGrp="1"/>
          </p:cNvSpPr>
          <p:nvPr>
            <p:ph idx="1"/>
          </p:nvPr>
        </p:nvSpPr>
        <p:spPr>
          <a:xfrm>
            <a:off x="677334" y="1292842"/>
            <a:ext cx="8596668" cy="5565158"/>
          </a:xfrm>
        </p:spPr>
        <p:txBody>
          <a:bodyPr>
            <a:normAutofit/>
          </a:bodyPr>
          <a:lstStyle/>
          <a:p>
            <a:pPr marL="0" indent="0">
              <a:buNone/>
            </a:pPr>
            <a:endParaRPr lang="en-US" dirty="0"/>
          </a:p>
          <a:p>
            <a:pPr marL="0" indent="0">
              <a:buNone/>
            </a:pPr>
            <a:r>
              <a:rPr lang="en-US" dirty="0" smtClean="0"/>
              <a:t>The following agencies/individuals</a:t>
            </a:r>
            <a:r>
              <a:rPr lang="en-US" dirty="0"/>
              <a:t> are </a:t>
            </a:r>
            <a:r>
              <a:rPr lang="en-US" u="sng" dirty="0"/>
              <a:t>required </a:t>
            </a:r>
            <a:r>
              <a:rPr lang="en-US" u="sng" dirty="0" smtClean="0"/>
              <a:t>to </a:t>
            </a:r>
            <a:r>
              <a:rPr lang="en-US" dirty="0" smtClean="0"/>
              <a:t>automatically inform victims of dangerous </a:t>
            </a:r>
            <a:r>
              <a:rPr lang="en-US" dirty="0"/>
              <a:t>felony </a:t>
            </a:r>
            <a:r>
              <a:rPr lang="en-US" dirty="0" smtClean="0"/>
              <a:t>crimes of </a:t>
            </a:r>
            <a:r>
              <a:rPr lang="en-US" dirty="0"/>
              <a:t>certain rights and </a:t>
            </a:r>
            <a:r>
              <a:rPr lang="en-US" dirty="0" smtClean="0"/>
              <a:t>information:</a:t>
            </a:r>
          </a:p>
          <a:p>
            <a:pPr marL="0" indent="0">
              <a:buNone/>
            </a:pPr>
            <a:endParaRPr lang="en-US" dirty="0"/>
          </a:p>
          <a:p>
            <a:pPr lvl="1"/>
            <a:r>
              <a:rPr lang="en-US" dirty="0" smtClean="0"/>
              <a:t>Law Enforcement</a:t>
            </a:r>
          </a:p>
          <a:p>
            <a:pPr lvl="1"/>
            <a:r>
              <a:rPr lang="en-US" dirty="0" smtClean="0"/>
              <a:t>Juvenile Authorities</a:t>
            </a:r>
          </a:p>
          <a:p>
            <a:pPr lvl="1"/>
            <a:r>
              <a:rPr lang="en-US" dirty="0" smtClean="0"/>
              <a:t>Prosecuting Attorneys</a:t>
            </a:r>
          </a:p>
          <a:p>
            <a:pPr lvl="1"/>
            <a:r>
              <a:rPr lang="en-US" dirty="0" smtClean="0"/>
              <a:t>Custodial Authorities</a:t>
            </a:r>
          </a:p>
          <a:p>
            <a:pPr lvl="1"/>
            <a:r>
              <a:rPr lang="en-US" dirty="0" smtClean="0"/>
              <a:t>Board of Probation and Parole</a:t>
            </a:r>
          </a:p>
          <a:p>
            <a:pPr lvl="1"/>
            <a:r>
              <a:rPr lang="en-US" dirty="0" smtClean="0"/>
              <a:t>Missouri Attorney General</a:t>
            </a:r>
          </a:p>
          <a:p>
            <a:endParaRPr lang="en-US" dirty="0"/>
          </a:p>
          <a:p>
            <a:endParaRPr lang="en-US" dirty="0"/>
          </a:p>
          <a:p>
            <a:pPr marL="0" indent="0">
              <a:buNone/>
            </a:pPr>
            <a:endParaRPr lang="en-US" dirty="0" smtClean="0"/>
          </a:p>
        </p:txBody>
      </p:sp>
    </p:spTree>
    <p:extLst>
      <p:ext uri="{BB962C8B-B14F-4D97-AF65-F5344CB8AC3E}">
        <p14:creationId xmlns:p14="http://schemas.microsoft.com/office/powerpoint/2010/main" val="20162431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Notifications-</a:t>
            </a:r>
            <a:br>
              <a:rPr lang="en-US" dirty="0" smtClean="0"/>
            </a:br>
            <a:r>
              <a:rPr lang="en-US" dirty="0" smtClean="0"/>
              <a:t>Law Enforcement &amp; Juvenile Authorities:</a:t>
            </a:r>
            <a:endParaRPr lang="en-US" dirty="0"/>
          </a:p>
        </p:txBody>
      </p:sp>
      <p:sp>
        <p:nvSpPr>
          <p:cNvPr id="3" name="Content Placeholder 2"/>
          <p:cNvSpPr>
            <a:spLocks noGrp="1"/>
          </p:cNvSpPr>
          <p:nvPr>
            <p:ph idx="1"/>
          </p:nvPr>
        </p:nvSpPr>
        <p:spPr>
          <a:xfrm>
            <a:off x="677334" y="1787359"/>
            <a:ext cx="8596668" cy="5565158"/>
          </a:xfrm>
        </p:spPr>
        <p:txBody>
          <a:bodyPr>
            <a:normAutofit/>
          </a:bodyPr>
          <a:lstStyle/>
          <a:p>
            <a:pPr marL="0" indent="0">
              <a:buNone/>
            </a:pPr>
            <a:r>
              <a:rPr lang="en-US" dirty="0" smtClean="0"/>
              <a:t>Victims/Witnesses </a:t>
            </a:r>
            <a:r>
              <a:rPr lang="en-US" dirty="0"/>
              <a:t>to </a:t>
            </a:r>
            <a:r>
              <a:rPr lang="en-US" dirty="0" smtClean="0"/>
              <a:t>certain other crimes not classified as a “dangerous felony” may </a:t>
            </a:r>
            <a:r>
              <a:rPr lang="en-US" dirty="0"/>
              <a:t>take advantage of these rights by </a:t>
            </a:r>
            <a:r>
              <a:rPr lang="en-US" b="1" u="sng" dirty="0"/>
              <a:t>written request </a:t>
            </a:r>
            <a:r>
              <a:rPr lang="en-US" dirty="0"/>
              <a:t>to the appropriate agency</a:t>
            </a:r>
            <a:r>
              <a:rPr lang="en-US" dirty="0" smtClean="0"/>
              <a:t>.  If not requested in writing, there will be no notification. </a:t>
            </a:r>
            <a:endParaRPr lang="en-US" dirty="0"/>
          </a:p>
          <a:p>
            <a:pPr marL="0" indent="0">
              <a:buNone/>
            </a:pPr>
            <a:endParaRPr lang="en-US" sz="1000" dirty="0"/>
          </a:p>
          <a:p>
            <a:r>
              <a:rPr lang="en-US" dirty="0" smtClean="0"/>
              <a:t>Case status</a:t>
            </a:r>
          </a:p>
          <a:p>
            <a:r>
              <a:rPr lang="en-US" dirty="0" smtClean="0"/>
              <a:t>Availability </a:t>
            </a:r>
            <a:r>
              <a:rPr lang="en-US" dirty="0"/>
              <a:t>of victims' compensation </a:t>
            </a:r>
            <a:r>
              <a:rPr lang="en-US" dirty="0" smtClean="0"/>
              <a:t>services</a:t>
            </a:r>
          </a:p>
          <a:p>
            <a:r>
              <a:rPr lang="en-US" dirty="0" smtClean="0"/>
              <a:t>Emergency </a:t>
            </a:r>
            <a:r>
              <a:rPr lang="en-US" dirty="0"/>
              <a:t>crisis intervention </a:t>
            </a:r>
            <a:r>
              <a:rPr lang="en-US" dirty="0" smtClean="0"/>
              <a:t>services</a:t>
            </a:r>
          </a:p>
          <a:p>
            <a:r>
              <a:rPr lang="en-US" dirty="0" smtClean="0"/>
              <a:t>Assistance </a:t>
            </a:r>
            <a:r>
              <a:rPr lang="en-US" dirty="0"/>
              <a:t>in obtaining loss </a:t>
            </a:r>
            <a:r>
              <a:rPr lang="en-US" dirty="0" smtClean="0"/>
              <a:t>of documentation</a:t>
            </a:r>
          </a:p>
          <a:p>
            <a:r>
              <a:rPr lang="en-US" dirty="0" smtClean="0"/>
              <a:t>Return of certain property no longer needed for evidentiary reasons</a:t>
            </a:r>
          </a:p>
          <a:p>
            <a:r>
              <a:rPr lang="en-US" dirty="0" smtClean="0"/>
              <a:t>Releases </a:t>
            </a:r>
            <a:r>
              <a:rPr lang="en-US" dirty="0"/>
              <a:t>on bond or for any other </a:t>
            </a:r>
            <a:r>
              <a:rPr lang="en-US" dirty="0" smtClean="0"/>
              <a:t>reason</a:t>
            </a:r>
          </a:p>
          <a:p>
            <a:r>
              <a:rPr lang="en-US" dirty="0" smtClean="0"/>
              <a:t>Any </a:t>
            </a:r>
            <a:r>
              <a:rPr lang="en-US" dirty="0"/>
              <a:t>escape (within 24 hours) or </a:t>
            </a:r>
            <a:r>
              <a:rPr lang="en-US" dirty="0" smtClean="0"/>
              <a:t>recapture</a:t>
            </a:r>
            <a:endParaRPr lang="en-US" dirty="0"/>
          </a:p>
          <a:p>
            <a:pPr marL="0" indent="0">
              <a:buNone/>
            </a:pPr>
            <a:endParaRPr lang="en-US" sz="1000" dirty="0" smtClean="0"/>
          </a:p>
          <a:p>
            <a:pPr marL="0" indent="0" algn="ctr">
              <a:buNone/>
            </a:pPr>
            <a:r>
              <a:rPr lang="en-US" dirty="0" smtClean="0"/>
              <a:t>NOTE:  Contact the Appropriate Agency for instructions for submitting a written request to receive crime victim notification. </a:t>
            </a:r>
            <a:endParaRPr lang="en-US" dirty="0"/>
          </a:p>
          <a:p>
            <a:endParaRPr lang="en-US" dirty="0" smtClean="0"/>
          </a:p>
          <a:p>
            <a:endParaRPr lang="en-US" dirty="0"/>
          </a:p>
          <a:p>
            <a:pPr marL="0" indent="0">
              <a:buNone/>
            </a:pPr>
            <a:endParaRPr lang="en-US" dirty="0" smtClean="0"/>
          </a:p>
        </p:txBody>
      </p:sp>
    </p:spTree>
    <p:extLst>
      <p:ext uri="{BB962C8B-B14F-4D97-AF65-F5344CB8AC3E}">
        <p14:creationId xmlns:p14="http://schemas.microsoft.com/office/powerpoint/2010/main" val="29592385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Notifications-</a:t>
            </a:r>
            <a:br>
              <a:rPr lang="en-US" dirty="0" smtClean="0"/>
            </a:br>
            <a:r>
              <a:rPr lang="en-US" dirty="0" smtClean="0"/>
              <a:t>Law Enforcement &amp; Juvenile Authorities:</a:t>
            </a:r>
            <a:endParaRPr lang="en-US" dirty="0"/>
          </a:p>
        </p:txBody>
      </p:sp>
      <p:sp>
        <p:nvSpPr>
          <p:cNvPr id="3" name="Content Placeholder 2"/>
          <p:cNvSpPr>
            <a:spLocks noGrp="1"/>
          </p:cNvSpPr>
          <p:nvPr>
            <p:ph idx="1"/>
          </p:nvPr>
        </p:nvSpPr>
        <p:spPr>
          <a:xfrm>
            <a:off x="677334" y="1787359"/>
            <a:ext cx="8596668" cy="5565158"/>
          </a:xfrm>
        </p:spPr>
        <p:txBody>
          <a:bodyPr>
            <a:normAutofit/>
          </a:bodyPr>
          <a:lstStyle/>
          <a:p>
            <a:pPr marL="0" indent="0">
              <a:buNone/>
            </a:pPr>
            <a:endParaRPr lang="en-US" dirty="0"/>
          </a:p>
          <a:p>
            <a:endParaRPr lang="en-US" dirty="0" smtClean="0"/>
          </a:p>
          <a:p>
            <a:endParaRPr lang="en-US" dirty="0"/>
          </a:p>
          <a:p>
            <a:pPr marL="0" indent="0">
              <a:buNone/>
            </a:pPr>
            <a:endParaRPr lang="en-US" dirty="0" smtClean="0"/>
          </a:p>
        </p:txBody>
      </p:sp>
      <p:sp>
        <p:nvSpPr>
          <p:cNvPr id="4" name="Content Placeholder 2"/>
          <p:cNvSpPr txBox="1">
            <a:spLocks/>
          </p:cNvSpPr>
          <p:nvPr/>
        </p:nvSpPr>
        <p:spPr>
          <a:xfrm>
            <a:off x="677334" y="1162208"/>
            <a:ext cx="8596668" cy="556515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US" dirty="0" smtClean="0"/>
          </a:p>
          <a:p>
            <a:pPr marL="0" indent="0">
              <a:buFont typeface="Wingdings 3" charset="2"/>
              <a:buNone/>
            </a:pPr>
            <a:endParaRPr lang="en-US" dirty="0" smtClean="0"/>
          </a:p>
          <a:p>
            <a:pPr marL="0" indent="0">
              <a:buFont typeface="Wingdings 3" charset="2"/>
              <a:buNone/>
            </a:pPr>
            <a:r>
              <a:rPr lang="en-US" dirty="0" smtClean="0"/>
              <a:t>Every victim of a crime should be made aware of their rights and be notified of court procedures in the criminal case resulting from the crime that impacted them. Those rights are outlined in </a:t>
            </a:r>
            <a:r>
              <a:rPr lang="en-US" u="sng" dirty="0" smtClean="0">
                <a:hlinkClick r:id="rId2"/>
              </a:rPr>
              <a:t>RSMo 595.209.</a:t>
            </a:r>
            <a:r>
              <a:rPr lang="en-US" dirty="0" smtClean="0"/>
              <a:t> </a:t>
            </a:r>
          </a:p>
          <a:p>
            <a:pPr marL="0" indent="0">
              <a:buFont typeface="Wingdings 3" charset="2"/>
              <a:buNone/>
            </a:pPr>
            <a:endParaRPr lang="en-US" dirty="0"/>
          </a:p>
          <a:p>
            <a:r>
              <a:rPr lang="en-US" dirty="0" smtClean="0"/>
              <a:t>Law Enforcement and Juvenile Authorities must, within </a:t>
            </a:r>
            <a:r>
              <a:rPr lang="en-US" dirty="0"/>
              <a:t>twenty-four hours</a:t>
            </a:r>
            <a:r>
              <a:rPr lang="en-US" dirty="0" smtClean="0"/>
              <a:t>, provide notification of any </a:t>
            </a:r>
            <a:r>
              <a:rPr lang="en-US" dirty="0"/>
              <a:t>escape </a:t>
            </a:r>
            <a:r>
              <a:rPr lang="en-US" dirty="0" smtClean="0"/>
              <a:t>from </a:t>
            </a:r>
            <a:r>
              <a:rPr lang="en-US" dirty="0"/>
              <a:t>a municipal detention facility, county jail, a correctional facility operated by the department of corrections, mental health facility, or the division of youth services or any agency thereof, and any subsequent recapture of such </a:t>
            </a:r>
            <a:r>
              <a:rPr lang="en-US" dirty="0" smtClean="0"/>
              <a:t>person.</a:t>
            </a:r>
          </a:p>
          <a:p>
            <a:pPr marL="0" indent="0">
              <a:buNone/>
            </a:pPr>
            <a:endParaRPr lang="en-US" dirty="0" smtClean="0"/>
          </a:p>
          <a:p>
            <a:r>
              <a:rPr lang="en-US" dirty="0" smtClean="0"/>
              <a:t>If </a:t>
            </a:r>
            <a:r>
              <a:rPr lang="en-US" dirty="0"/>
              <a:t>notification utilizing </a:t>
            </a:r>
            <a:r>
              <a:rPr lang="en-US" dirty="0" smtClean="0"/>
              <a:t>the statewide automated notifications system (MOVANS) cannot </a:t>
            </a:r>
            <a:r>
              <a:rPr lang="en-US" dirty="0"/>
              <a:t>be used, </a:t>
            </a:r>
            <a:r>
              <a:rPr lang="en-US" dirty="0" smtClean="0"/>
              <a:t>“written </a:t>
            </a:r>
            <a:r>
              <a:rPr lang="en-US" dirty="0"/>
              <a:t>notification shall be sent by certified mail to the most current address provided by the </a:t>
            </a:r>
            <a:r>
              <a:rPr lang="en-US" dirty="0" smtClean="0"/>
              <a:t>victim.”</a:t>
            </a:r>
          </a:p>
          <a:p>
            <a:endParaRPr lang="en-US" dirty="0"/>
          </a:p>
          <a:p>
            <a:pPr marL="0" indent="0">
              <a:buFont typeface="Wingdings 3" charset="2"/>
              <a:buNone/>
            </a:pPr>
            <a:endParaRPr lang="en-US" dirty="0" smtClean="0"/>
          </a:p>
          <a:p>
            <a:endParaRPr lang="en-US" dirty="0" smtClean="0"/>
          </a:p>
          <a:p>
            <a:endParaRPr lang="en-US" dirty="0" smtClean="0"/>
          </a:p>
          <a:p>
            <a:pPr marL="0" indent="0">
              <a:buFont typeface="Wingdings 3" charset="2"/>
              <a:buNone/>
            </a:pPr>
            <a:endParaRPr lang="en-US" dirty="0" smtClean="0"/>
          </a:p>
        </p:txBody>
      </p:sp>
    </p:spTree>
    <p:extLst>
      <p:ext uri="{BB962C8B-B14F-4D97-AF65-F5344CB8AC3E}">
        <p14:creationId xmlns:p14="http://schemas.microsoft.com/office/powerpoint/2010/main" val="13501348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Notifications-Prosecuting Attorneys:</a:t>
            </a:r>
            <a:endParaRPr lang="en-US" dirty="0"/>
          </a:p>
        </p:txBody>
      </p:sp>
      <p:sp>
        <p:nvSpPr>
          <p:cNvPr id="3" name="Content Placeholder 2"/>
          <p:cNvSpPr>
            <a:spLocks noGrp="1"/>
          </p:cNvSpPr>
          <p:nvPr>
            <p:ph idx="1"/>
          </p:nvPr>
        </p:nvSpPr>
        <p:spPr>
          <a:xfrm>
            <a:off x="677334" y="1162208"/>
            <a:ext cx="8596668" cy="5565158"/>
          </a:xfrm>
        </p:spPr>
        <p:txBody>
          <a:bodyPr>
            <a:normAutofit fontScale="92500" lnSpcReduction="20000"/>
          </a:bodyPr>
          <a:lstStyle/>
          <a:p>
            <a:pPr marL="0" indent="0">
              <a:buNone/>
            </a:pPr>
            <a:endParaRPr lang="en-US" dirty="0"/>
          </a:p>
          <a:p>
            <a:pPr marL="0" indent="0">
              <a:buNone/>
            </a:pPr>
            <a:r>
              <a:rPr lang="en-US" sz="1900" dirty="0"/>
              <a:t>Victims/Witnesses to certain other crimes not classified as a “dangerous felony” may take advantage of these rights by </a:t>
            </a:r>
            <a:r>
              <a:rPr lang="en-US" sz="1900" b="1" u="sng" dirty="0"/>
              <a:t>written request </a:t>
            </a:r>
            <a:r>
              <a:rPr lang="en-US" sz="1900" dirty="0"/>
              <a:t>to the appropriate agency. </a:t>
            </a:r>
          </a:p>
          <a:p>
            <a:pPr marL="0" indent="0">
              <a:buNone/>
            </a:pPr>
            <a:endParaRPr lang="en-US" dirty="0" smtClean="0"/>
          </a:p>
          <a:p>
            <a:r>
              <a:rPr lang="en-US" dirty="0" smtClean="0"/>
              <a:t>Case </a:t>
            </a:r>
            <a:r>
              <a:rPr lang="en-US" dirty="0"/>
              <a:t>status (including submitted cases before a charging decision has been made, charged cases, and any final decision not to file charges), filing of charges, preliminary hearing dates, trial dates, continuances, and final disposition (within five days</a:t>
            </a:r>
            <a:r>
              <a:rPr lang="en-US" dirty="0" smtClean="0"/>
              <a:t>)</a:t>
            </a:r>
            <a:endParaRPr lang="en-US" dirty="0"/>
          </a:p>
          <a:p>
            <a:r>
              <a:rPr lang="en-US" dirty="0"/>
              <a:t>Bail hearings, guilty pleas, pleas of not guilty by reason of insanity, hearings, sentencing and probation revocation </a:t>
            </a:r>
            <a:r>
              <a:rPr lang="en-US" dirty="0" smtClean="0"/>
              <a:t>hearings</a:t>
            </a:r>
            <a:endParaRPr lang="en-US" dirty="0"/>
          </a:p>
          <a:p>
            <a:r>
              <a:rPr lang="en-US" dirty="0"/>
              <a:t>Availability of victim services (including compensation, financial assistance, and emergency crisis intervention</a:t>
            </a:r>
            <a:r>
              <a:rPr lang="en-US" dirty="0" smtClean="0"/>
              <a:t>)</a:t>
            </a:r>
            <a:endParaRPr lang="en-US" dirty="0"/>
          </a:p>
          <a:p>
            <a:r>
              <a:rPr lang="en-US" dirty="0"/>
              <a:t>Right to restitution and the availability of, and application process for, any witness fee to which a victim is </a:t>
            </a:r>
            <a:r>
              <a:rPr lang="en-US" dirty="0" smtClean="0"/>
              <a:t>entitled</a:t>
            </a:r>
            <a:endParaRPr lang="en-US" dirty="0"/>
          </a:p>
          <a:p>
            <a:endParaRPr lang="en-US" dirty="0" smtClean="0"/>
          </a:p>
          <a:p>
            <a:pPr marL="0" indent="0" algn="ctr">
              <a:buNone/>
            </a:pPr>
            <a:r>
              <a:rPr lang="en-US" dirty="0"/>
              <a:t>NOTE:  Contact the </a:t>
            </a:r>
            <a:r>
              <a:rPr lang="en-US" dirty="0" smtClean="0"/>
              <a:t>Prosecutor’s Office for </a:t>
            </a:r>
            <a:r>
              <a:rPr lang="en-US" dirty="0"/>
              <a:t>instructions for submitting a written request to receive crime victim notification. </a:t>
            </a:r>
            <a:r>
              <a:rPr lang="en-US" dirty="0" smtClean="0"/>
              <a:t> </a:t>
            </a:r>
          </a:p>
          <a:p>
            <a:pPr marL="0" indent="0" algn="ctr">
              <a:buNone/>
            </a:pPr>
            <a:r>
              <a:rPr lang="en-US" dirty="0" smtClean="0"/>
              <a:t>When submitting a written request, a victim impact statement may be included.</a:t>
            </a:r>
            <a:endParaRPr lang="en-US" dirty="0"/>
          </a:p>
          <a:p>
            <a:pPr marL="0" indent="0">
              <a:buNone/>
            </a:pPr>
            <a:endParaRPr lang="en-US" dirty="0"/>
          </a:p>
          <a:p>
            <a:endParaRPr lang="en-US" dirty="0" smtClean="0"/>
          </a:p>
          <a:p>
            <a:endParaRPr lang="en-US" dirty="0"/>
          </a:p>
          <a:p>
            <a:pPr marL="0" indent="0">
              <a:buNone/>
            </a:pPr>
            <a:endParaRPr lang="en-US" dirty="0" smtClean="0"/>
          </a:p>
        </p:txBody>
      </p:sp>
    </p:spTree>
    <p:extLst>
      <p:ext uri="{BB962C8B-B14F-4D97-AF65-F5344CB8AC3E}">
        <p14:creationId xmlns:p14="http://schemas.microsoft.com/office/powerpoint/2010/main" val="31272746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3722" y="137580"/>
            <a:ext cx="9407769" cy="1110928"/>
          </a:xfrm>
        </p:spPr>
        <p:txBody>
          <a:bodyPr/>
          <a:lstStyle/>
          <a:p>
            <a:pPr algn="ctr"/>
            <a:r>
              <a:rPr lang="en-US" dirty="0" smtClean="0"/>
              <a:t>Your Presenter Today</a:t>
            </a:r>
            <a:endParaRPr lang="en-US" dirty="0"/>
          </a:p>
        </p:txBody>
      </p:sp>
      <p:sp>
        <p:nvSpPr>
          <p:cNvPr id="3" name="Subtitle 2"/>
          <p:cNvSpPr>
            <a:spLocks noGrp="1"/>
          </p:cNvSpPr>
          <p:nvPr>
            <p:ph type="subTitle" idx="1"/>
          </p:nvPr>
        </p:nvSpPr>
        <p:spPr>
          <a:xfrm>
            <a:off x="703384" y="1336428"/>
            <a:ext cx="9478107" cy="4569041"/>
          </a:xfrm>
        </p:spPr>
        <p:txBody>
          <a:bodyPr>
            <a:normAutofit/>
          </a:bodyPr>
          <a:lstStyle/>
          <a:p>
            <a:pPr algn="ctr"/>
            <a:endParaRPr lang="en-US" dirty="0" smtClean="0"/>
          </a:p>
          <a:p>
            <a:pPr algn="ctr"/>
            <a:r>
              <a:rPr lang="en-US" dirty="0" smtClean="0"/>
              <a:t>Michelle Parks, Crime Victims’ Rights/Notifications</a:t>
            </a:r>
          </a:p>
          <a:p>
            <a:pPr algn="ctr"/>
            <a:r>
              <a:rPr lang="en-US" dirty="0" smtClean="0">
                <a:hlinkClick r:id="rId2"/>
              </a:rPr>
              <a:t>michelle.parks@dps.mo.gov</a:t>
            </a:r>
            <a:endParaRPr lang="en-US" dirty="0" smtClean="0"/>
          </a:p>
          <a:p>
            <a:pPr algn="ctr"/>
            <a:endParaRPr lang="en-US" dirty="0"/>
          </a:p>
          <a:p>
            <a:pPr algn="ctr"/>
            <a:r>
              <a:rPr lang="en-US" dirty="0" smtClean="0"/>
              <a:t>573/526-1464</a:t>
            </a:r>
          </a:p>
          <a:p>
            <a:pPr algn="ctr"/>
            <a:r>
              <a:rPr lang="en-US" dirty="0">
                <a:hlinkClick r:id="rId3"/>
              </a:rPr>
              <a:t>https://dps.mo.gov/dir/programs/cvsu</a:t>
            </a:r>
            <a:r>
              <a:rPr lang="en-US" dirty="0" smtClean="0">
                <a:hlinkClick r:id="rId3"/>
              </a:rPr>
              <a:t>/</a:t>
            </a:r>
            <a:endParaRPr lang="en-US" dirty="0" smtClean="0"/>
          </a:p>
          <a:p>
            <a:pPr algn="ctr"/>
            <a:endParaRPr lang="en-US" dirty="0" smtClean="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13690" y="4753538"/>
            <a:ext cx="1646478" cy="1887458"/>
          </a:xfrm>
          <a:prstGeom prst="rect">
            <a:avLst/>
          </a:prstGeom>
        </p:spPr>
      </p:pic>
    </p:spTree>
    <p:extLst>
      <p:ext uri="{BB962C8B-B14F-4D97-AF65-F5344CB8AC3E}">
        <p14:creationId xmlns:p14="http://schemas.microsoft.com/office/powerpoint/2010/main" val="24964948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Notifications-Prosecuting Attorneys:</a:t>
            </a:r>
            <a:endParaRPr lang="en-US" dirty="0"/>
          </a:p>
        </p:txBody>
      </p:sp>
      <p:sp>
        <p:nvSpPr>
          <p:cNvPr id="3" name="Content Placeholder 2"/>
          <p:cNvSpPr>
            <a:spLocks noGrp="1"/>
          </p:cNvSpPr>
          <p:nvPr>
            <p:ph idx="1"/>
          </p:nvPr>
        </p:nvSpPr>
        <p:spPr>
          <a:xfrm>
            <a:off x="677334" y="1162208"/>
            <a:ext cx="8596668" cy="5565158"/>
          </a:xfrm>
        </p:spPr>
        <p:txBody>
          <a:bodyPr>
            <a:normAutofit/>
          </a:bodyPr>
          <a:lstStyle/>
          <a:p>
            <a:pPr marL="0" indent="0">
              <a:buNone/>
            </a:pPr>
            <a:endParaRPr lang="en-US" dirty="0"/>
          </a:p>
          <a:p>
            <a:pPr marL="0" indent="0">
              <a:buNone/>
            </a:pPr>
            <a:endParaRPr lang="en-US" dirty="0" smtClean="0"/>
          </a:p>
          <a:p>
            <a:pPr marL="0" indent="0">
              <a:buNone/>
            </a:pPr>
            <a:r>
              <a:rPr lang="en-US" dirty="0" smtClean="0"/>
              <a:t>Under</a:t>
            </a:r>
            <a:r>
              <a:rPr lang="en-US" dirty="0"/>
              <a:t> </a:t>
            </a:r>
            <a:r>
              <a:rPr lang="en-US" u="sng" dirty="0">
                <a:hlinkClick r:id="rId3"/>
              </a:rPr>
              <a:t>Section 595.212</a:t>
            </a:r>
            <a:r>
              <a:rPr lang="en-US" dirty="0"/>
              <a:t>, prosecuting attorneys are required to </a:t>
            </a:r>
            <a:r>
              <a:rPr lang="en-US" dirty="0" smtClean="0"/>
              <a:t>create and maintain a program to afford victims and witnesses of crime the rights and services described in </a:t>
            </a:r>
            <a:r>
              <a:rPr lang="en-US" u="sng" dirty="0">
                <a:solidFill>
                  <a:schemeClr val="accent1">
                    <a:lumMod val="75000"/>
                  </a:schemeClr>
                </a:solidFill>
              </a:rPr>
              <a:t>Section 595.200 to 595.215.</a:t>
            </a:r>
          </a:p>
          <a:p>
            <a:pPr marL="0" indent="0">
              <a:buNone/>
            </a:pPr>
            <a:endParaRPr lang="en-US" dirty="0"/>
          </a:p>
          <a:p>
            <a:pPr marL="0" indent="0">
              <a:buNone/>
            </a:pPr>
            <a:r>
              <a:rPr lang="en-US" dirty="0" smtClean="0"/>
              <a:t>Every </a:t>
            </a:r>
            <a:r>
              <a:rPr lang="en-US" dirty="0"/>
              <a:t>victim of a crime </a:t>
            </a:r>
            <a:r>
              <a:rPr lang="en-US" dirty="0" smtClean="0"/>
              <a:t>deserves to know </a:t>
            </a:r>
            <a:r>
              <a:rPr lang="en-US" dirty="0"/>
              <a:t>their rights and be notified of court procedures in the criminal case resulting from the crime that impacted them. </a:t>
            </a:r>
            <a:endParaRPr lang="en-US" dirty="0" smtClean="0"/>
          </a:p>
          <a:p>
            <a:pPr marL="0" indent="0">
              <a:buNone/>
            </a:pPr>
            <a:r>
              <a:rPr lang="en-US" dirty="0" smtClean="0"/>
              <a:t>Those </a:t>
            </a:r>
            <a:r>
              <a:rPr lang="en-US" dirty="0"/>
              <a:t>rights are outlined in </a:t>
            </a:r>
            <a:r>
              <a:rPr lang="en-US" u="sng" dirty="0">
                <a:hlinkClick r:id="rId4"/>
              </a:rPr>
              <a:t>RSMo 595.209.</a:t>
            </a:r>
            <a:r>
              <a:rPr lang="en-US" dirty="0"/>
              <a:t> </a:t>
            </a:r>
          </a:p>
          <a:p>
            <a:endParaRPr lang="en-US" dirty="0" smtClean="0"/>
          </a:p>
          <a:p>
            <a:endParaRPr lang="en-US" dirty="0"/>
          </a:p>
          <a:p>
            <a:pPr marL="0" indent="0">
              <a:buNone/>
            </a:pPr>
            <a:endParaRPr lang="en-US" dirty="0" smtClean="0"/>
          </a:p>
        </p:txBody>
      </p:sp>
    </p:spTree>
    <p:extLst>
      <p:ext uri="{BB962C8B-B14F-4D97-AF65-F5344CB8AC3E}">
        <p14:creationId xmlns:p14="http://schemas.microsoft.com/office/powerpoint/2010/main" val="28704772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Notifications-Custodial Authorities:</a:t>
            </a:r>
            <a:endParaRPr lang="en-US" dirty="0"/>
          </a:p>
        </p:txBody>
      </p:sp>
      <p:sp>
        <p:nvSpPr>
          <p:cNvPr id="3" name="Content Placeholder 2"/>
          <p:cNvSpPr>
            <a:spLocks noGrp="1"/>
          </p:cNvSpPr>
          <p:nvPr>
            <p:ph idx="1"/>
          </p:nvPr>
        </p:nvSpPr>
        <p:spPr>
          <a:xfrm>
            <a:off x="677334" y="1162208"/>
            <a:ext cx="8596668" cy="5565158"/>
          </a:xfrm>
        </p:spPr>
        <p:txBody>
          <a:bodyPr>
            <a:normAutofit/>
          </a:bodyPr>
          <a:lstStyle/>
          <a:p>
            <a:pPr marL="0" indent="0">
              <a:buNone/>
            </a:pPr>
            <a:r>
              <a:rPr lang="en-US" dirty="0" smtClean="0"/>
              <a:t>Victims/Witnesses </a:t>
            </a:r>
            <a:r>
              <a:rPr lang="en-US" dirty="0"/>
              <a:t>to certain other crimes not classified as a “dangerous felony” may take advantage of these rights by </a:t>
            </a:r>
            <a:r>
              <a:rPr lang="en-US" b="1" u="sng" dirty="0"/>
              <a:t>written request </a:t>
            </a:r>
            <a:r>
              <a:rPr lang="en-US" dirty="0"/>
              <a:t>to the appropriate agency.  If not requested in writing, there will be no notification. </a:t>
            </a:r>
          </a:p>
          <a:p>
            <a:pPr marL="0" indent="0">
              <a:buNone/>
            </a:pPr>
            <a:endParaRPr lang="en-US" dirty="0"/>
          </a:p>
          <a:p>
            <a:r>
              <a:rPr lang="en-US" dirty="0"/>
              <a:t>Upon written request to the appropriate custodial authority, including municipal or county detention or jail facilities, juvenile detention facilities, correctional facilities operated by the Department of Corrections, mental health facilities, and the Division of Youth Services.</a:t>
            </a:r>
          </a:p>
          <a:p>
            <a:r>
              <a:rPr lang="en-US" dirty="0"/>
              <a:t>A defendant's projected release date and actual release date - on bond, work release, trial release or for any other reason, or escape (within 24 hours).</a:t>
            </a:r>
          </a:p>
          <a:p>
            <a:r>
              <a:rPr lang="en-US" dirty="0"/>
              <a:t>Parole or release hearings, rescheduling of any hearings (no hearing shall be conducted without giving the victim a </a:t>
            </a:r>
            <a:r>
              <a:rPr lang="en-US" dirty="0" smtClean="0"/>
              <a:t>30-day </a:t>
            </a:r>
            <a:r>
              <a:rPr lang="en-US" dirty="0"/>
              <a:t>advance notice), and decision by a parole board, juvenile releasing authority, or circuit court presiding over releases for persons found not guilty by reason of insanity.</a:t>
            </a:r>
          </a:p>
          <a:p>
            <a:r>
              <a:rPr lang="en-US" dirty="0"/>
              <a:t>Decision by the governor to commute a sentence or grant a pardon, or death of a defendant (must be notified within 30 days).</a:t>
            </a:r>
          </a:p>
          <a:p>
            <a:endParaRPr lang="en-US" dirty="0" smtClean="0"/>
          </a:p>
          <a:p>
            <a:pPr marL="0" indent="0">
              <a:buNone/>
            </a:pPr>
            <a:endParaRPr lang="en-US" dirty="0"/>
          </a:p>
          <a:p>
            <a:endParaRPr lang="en-US" dirty="0" smtClean="0"/>
          </a:p>
          <a:p>
            <a:endParaRPr lang="en-US" dirty="0"/>
          </a:p>
          <a:p>
            <a:pPr marL="0" indent="0">
              <a:buNone/>
            </a:pPr>
            <a:endParaRPr lang="en-US" dirty="0" smtClean="0"/>
          </a:p>
        </p:txBody>
      </p:sp>
    </p:spTree>
    <p:extLst>
      <p:ext uri="{BB962C8B-B14F-4D97-AF65-F5344CB8AC3E}">
        <p14:creationId xmlns:p14="http://schemas.microsoft.com/office/powerpoint/2010/main" val="24250555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4697" y="4310473"/>
            <a:ext cx="8681270" cy="1320800"/>
          </a:xfrm>
        </p:spPr>
        <p:txBody>
          <a:bodyPr>
            <a:normAutofit fontScale="90000"/>
          </a:bodyPr>
          <a:lstStyle/>
          <a:p>
            <a:r>
              <a:rPr lang="en-US" dirty="0" smtClean="0"/>
              <a:t>Notifications-Missouri Attorney </a:t>
            </a:r>
            <a:r>
              <a:rPr lang="en-US" dirty="0"/>
              <a:t>General: </a:t>
            </a:r>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a:xfrm>
            <a:off x="914336" y="1831139"/>
            <a:ext cx="8596668" cy="4569661"/>
          </a:xfrm>
        </p:spPr>
        <p:txBody>
          <a:bodyPr>
            <a:normAutofit fontScale="62500" lnSpcReduction="20000"/>
          </a:bodyPr>
          <a:lstStyle/>
          <a:p>
            <a:pPr marL="0" indent="0">
              <a:buNone/>
            </a:pPr>
            <a:endParaRPr lang="en-US" dirty="0"/>
          </a:p>
          <a:p>
            <a:pPr marL="0" indent="0">
              <a:buNone/>
            </a:pPr>
            <a:r>
              <a:rPr lang="en-US" sz="2900" dirty="0"/>
              <a:t>Victims/Witnesses to certain other crimes not classified as a “dangerous felony” may take advantage of these rights by </a:t>
            </a:r>
            <a:r>
              <a:rPr lang="en-US" sz="2900" b="1" u="sng" dirty="0"/>
              <a:t>written request </a:t>
            </a:r>
            <a:r>
              <a:rPr lang="en-US" sz="2900" dirty="0"/>
              <a:t>to the appropriate agency.  If not requested in writing, there will be no notification. </a:t>
            </a:r>
          </a:p>
          <a:p>
            <a:pPr marL="0" indent="0">
              <a:buNone/>
            </a:pPr>
            <a:endParaRPr lang="en-US" sz="2900" dirty="0"/>
          </a:p>
          <a:p>
            <a:r>
              <a:rPr lang="en-US" sz="2900" dirty="0"/>
              <a:t>Probation and revocation hearings initiated by the </a:t>
            </a:r>
            <a:r>
              <a:rPr lang="en-US" sz="2900" dirty="0" smtClean="0"/>
              <a:t>board </a:t>
            </a:r>
            <a:r>
              <a:rPr lang="en-US" sz="2900" dirty="0"/>
              <a:t>and parole hearings.</a:t>
            </a:r>
          </a:p>
          <a:p>
            <a:r>
              <a:rPr lang="en-US" sz="2900" dirty="0"/>
              <a:t>Final decisions to release the defendant made by the board</a:t>
            </a:r>
            <a:r>
              <a:rPr lang="en-US" sz="2900" dirty="0" smtClean="0"/>
              <a:t>.</a:t>
            </a:r>
          </a:p>
          <a:p>
            <a:pPr marL="0" indent="0" algn="ctr">
              <a:buNone/>
            </a:pPr>
            <a:endParaRPr lang="en-US" sz="2900" dirty="0" smtClean="0"/>
          </a:p>
          <a:p>
            <a:pPr marL="0" indent="0" algn="ctr">
              <a:buNone/>
            </a:pPr>
            <a:r>
              <a:rPr lang="en-US" sz="2900" dirty="0" smtClean="0"/>
              <a:t>*</a:t>
            </a:r>
            <a:endParaRPr lang="en-US" sz="2700" dirty="0" smtClean="0"/>
          </a:p>
          <a:p>
            <a:pPr marL="0" indent="0">
              <a:buNone/>
            </a:pPr>
            <a:endParaRPr lang="en-US" sz="2900" dirty="0" smtClean="0"/>
          </a:p>
          <a:p>
            <a:pPr marL="0" indent="0">
              <a:buNone/>
            </a:pPr>
            <a:endParaRPr lang="en-US" sz="2900" dirty="0" smtClean="0"/>
          </a:p>
          <a:p>
            <a:r>
              <a:rPr lang="en-US" sz="2900" dirty="0" smtClean="0"/>
              <a:t>Case </a:t>
            </a:r>
            <a:r>
              <a:rPr lang="en-US" sz="2900" dirty="0"/>
              <a:t>status information throughout the appeal process. Crime victims and witnesses to crimes can, on request, obtain case status information throughout the appellate process from the Missouri Attorney General's </a:t>
            </a:r>
            <a:r>
              <a:rPr lang="en-US" sz="2900" dirty="0" smtClean="0"/>
              <a:t>Office.</a:t>
            </a:r>
            <a:r>
              <a:rPr lang="en-US" sz="3200" dirty="0"/>
              <a:t/>
            </a:r>
            <a:br>
              <a:rPr lang="en-US" sz="3200" dirty="0"/>
            </a:br>
            <a:endParaRPr lang="en-US" sz="2900" dirty="0" smtClean="0"/>
          </a:p>
          <a:p>
            <a:pPr marL="0" indent="0">
              <a:buNone/>
            </a:pPr>
            <a:endParaRPr lang="en-US" dirty="0" smtClean="0"/>
          </a:p>
        </p:txBody>
      </p:sp>
      <p:sp>
        <p:nvSpPr>
          <p:cNvPr id="4" name="Title 1"/>
          <p:cNvSpPr txBox="1">
            <a:spLocks/>
          </p:cNvSpPr>
          <p:nvPr/>
        </p:nvSpPr>
        <p:spPr>
          <a:xfrm>
            <a:off x="829734" y="762000"/>
            <a:ext cx="8681270"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Notifications-Board of Probation &amp; Parole:</a:t>
            </a:r>
          </a:p>
          <a:p>
            <a:endParaRPr lang="en-US" dirty="0"/>
          </a:p>
        </p:txBody>
      </p:sp>
    </p:spTree>
    <p:extLst>
      <p:ext uri="{BB962C8B-B14F-4D97-AF65-F5344CB8AC3E}">
        <p14:creationId xmlns:p14="http://schemas.microsoft.com/office/powerpoint/2010/main" val="6206293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Victim Notification</a:t>
            </a:r>
            <a:endParaRPr lang="en-US" dirty="0"/>
          </a:p>
        </p:txBody>
      </p:sp>
      <p:sp>
        <p:nvSpPr>
          <p:cNvPr id="3" name="Content Placeholder 2"/>
          <p:cNvSpPr>
            <a:spLocks noGrp="1"/>
          </p:cNvSpPr>
          <p:nvPr>
            <p:ph idx="1"/>
          </p:nvPr>
        </p:nvSpPr>
        <p:spPr>
          <a:xfrm>
            <a:off x="677334" y="1162208"/>
            <a:ext cx="8596668" cy="5565158"/>
          </a:xfrm>
        </p:spPr>
        <p:txBody>
          <a:bodyPr>
            <a:normAutofit/>
          </a:bodyPr>
          <a:lstStyle/>
          <a:p>
            <a:pPr marL="0" indent="0">
              <a:buNone/>
            </a:pPr>
            <a:endParaRPr lang="en-US" dirty="0" smtClean="0"/>
          </a:p>
          <a:p>
            <a:pPr marL="0" indent="0">
              <a:buNone/>
            </a:pPr>
            <a:endParaRPr lang="en-US" dirty="0"/>
          </a:p>
          <a:p>
            <a:r>
              <a:rPr lang="en-US" dirty="0" smtClean="0"/>
              <a:t>Notification for victims of case information</a:t>
            </a:r>
          </a:p>
          <a:p>
            <a:pPr lvl="1"/>
            <a:r>
              <a:rPr lang="en-US" dirty="0" smtClean="0"/>
              <a:t>MOVANS shall constitute compliance with the victim notification requirement</a:t>
            </a:r>
          </a:p>
          <a:p>
            <a:pPr lvl="1"/>
            <a:r>
              <a:rPr lang="en-US" dirty="0" smtClean="0"/>
              <a:t>If MOVANS is not able to be utilized, written notification shall be sent by certified mail to the most current address provided by the victim</a:t>
            </a:r>
          </a:p>
          <a:p>
            <a:pPr lvl="1"/>
            <a:r>
              <a:rPr lang="en-US" dirty="0" smtClean="0"/>
              <a:t>Some agencies provide victims with a victim information packet</a:t>
            </a:r>
          </a:p>
          <a:p>
            <a:pPr marL="0" indent="0">
              <a:buNone/>
            </a:pPr>
            <a:endParaRPr lang="en-US" dirty="0"/>
          </a:p>
          <a:p>
            <a:endParaRPr lang="en-US" dirty="0" smtClean="0"/>
          </a:p>
          <a:p>
            <a:pPr marL="0" indent="0">
              <a:buNone/>
            </a:pPr>
            <a:endParaRPr lang="en-US" dirty="0" smtClean="0"/>
          </a:p>
          <a:p>
            <a:endParaRPr lang="en-US" dirty="0" smtClean="0"/>
          </a:p>
          <a:p>
            <a:endParaRPr lang="en-US" dirty="0" smtClean="0"/>
          </a:p>
        </p:txBody>
      </p:sp>
    </p:spTree>
    <p:extLst>
      <p:ext uri="{BB962C8B-B14F-4D97-AF65-F5344CB8AC3E}">
        <p14:creationId xmlns:p14="http://schemas.microsoft.com/office/powerpoint/2010/main" val="23688360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MOVANS</a:t>
            </a:r>
            <a:endParaRPr lang="en-US" dirty="0"/>
          </a:p>
        </p:txBody>
      </p:sp>
      <p:sp>
        <p:nvSpPr>
          <p:cNvPr id="3" name="Content Placeholder 2"/>
          <p:cNvSpPr>
            <a:spLocks noGrp="1"/>
          </p:cNvSpPr>
          <p:nvPr>
            <p:ph idx="1"/>
          </p:nvPr>
        </p:nvSpPr>
        <p:spPr>
          <a:xfrm>
            <a:off x="677334" y="1162208"/>
            <a:ext cx="8596668" cy="5565158"/>
          </a:xfrm>
        </p:spPr>
        <p:txBody>
          <a:bodyPr>
            <a:normAutofit/>
          </a:bodyPr>
          <a:lstStyle/>
          <a:p>
            <a:pPr marL="0" indent="0">
              <a:buNone/>
            </a:pPr>
            <a:endParaRPr lang="en-US" dirty="0" smtClean="0"/>
          </a:p>
          <a:p>
            <a:pPr marL="0" indent="0">
              <a:buNone/>
            </a:pPr>
            <a:endParaRPr lang="en-US" dirty="0"/>
          </a:p>
          <a:p>
            <a:r>
              <a:rPr lang="en-US" dirty="0" smtClean="0"/>
              <a:t>Custody</a:t>
            </a:r>
          </a:p>
          <a:p>
            <a:pPr lvl="1"/>
            <a:r>
              <a:rPr lang="en-US" dirty="0" smtClean="0"/>
              <a:t>Information is submitted by the participating county sheriff and municipal police departments.</a:t>
            </a:r>
          </a:p>
          <a:p>
            <a:pPr lvl="1"/>
            <a:r>
              <a:rPr lang="en-US" dirty="0" smtClean="0"/>
              <a:t>Information is updated to MOVANS every 15 minutes.</a:t>
            </a:r>
          </a:p>
          <a:p>
            <a:r>
              <a:rPr lang="en-US" dirty="0" smtClean="0"/>
              <a:t>Courts</a:t>
            </a:r>
          </a:p>
          <a:p>
            <a:pPr lvl="1"/>
            <a:r>
              <a:rPr lang="en-US" dirty="0" smtClean="0"/>
              <a:t>Information is submitted by the Office of the State Courts Administrator (OSCA).  The information is updated daily at 6pm.</a:t>
            </a:r>
          </a:p>
          <a:p>
            <a:pPr lvl="1"/>
            <a:r>
              <a:rPr lang="en-US" dirty="0" smtClean="0"/>
              <a:t>Separate cases require separate registrations</a:t>
            </a:r>
          </a:p>
          <a:p>
            <a:r>
              <a:rPr lang="en-US" dirty="0" smtClean="0"/>
              <a:t>Protective Orders</a:t>
            </a:r>
          </a:p>
          <a:p>
            <a:pPr lvl="1"/>
            <a:r>
              <a:rPr lang="en-US" dirty="0" smtClean="0"/>
              <a:t>Known as VPO</a:t>
            </a:r>
          </a:p>
          <a:p>
            <a:pPr lvl="1"/>
            <a:r>
              <a:rPr lang="en-US" dirty="0" smtClean="0"/>
              <a:t>Information is submitted by the MULES system.</a:t>
            </a:r>
          </a:p>
          <a:p>
            <a:pPr lvl="1"/>
            <a:r>
              <a:rPr lang="en-US" dirty="0" smtClean="0"/>
              <a:t>Provides information regarding the status of a temporary or permanent order of protection</a:t>
            </a:r>
          </a:p>
          <a:p>
            <a:endParaRPr lang="en-US" dirty="0"/>
          </a:p>
          <a:p>
            <a:endParaRPr lang="en-US" dirty="0" smtClean="0"/>
          </a:p>
          <a:p>
            <a:pPr marL="0" indent="0">
              <a:buNone/>
            </a:pPr>
            <a:endParaRPr lang="en-US" dirty="0" smtClean="0"/>
          </a:p>
          <a:p>
            <a:endParaRPr lang="en-US" dirty="0" smtClean="0"/>
          </a:p>
          <a:p>
            <a:endParaRPr lang="en-US" dirty="0" smtClean="0"/>
          </a:p>
        </p:txBody>
      </p:sp>
    </p:spTree>
    <p:extLst>
      <p:ext uri="{BB962C8B-B14F-4D97-AF65-F5344CB8AC3E}">
        <p14:creationId xmlns:p14="http://schemas.microsoft.com/office/powerpoint/2010/main" val="31480073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MOVANS Registration</a:t>
            </a:r>
            <a:endParaRPr lang="en-US" dirty="0"/>
          </a:p>
        </p:txBody>
      </p:sp>
      <p:sp>
        <p:nvSpPr>
          <p:cNvPr id="3" name="Content Placeholder 2"/>
          <p:cNvSpPr>
            <a:spLocks noGrp="1"/>
          </p:cNvSpPr>
          <p:nvPr>
            <p:ph idx="1"/>
          </p:nvPr>
        </p:nvSpPr>
        <p:spPr>
          <a:xfrm>
            <a:off x="677334" y="1162208"/>
            <a:ext cx="8596668" cy="5565158"/>
          </a:xfrm>
        </p:spPr>
        <p:txBody>
          <a:bodyPr>
            <a:normAutofit/>
          </a:bodyPr>
          <a:lstStyle/>
          <a:p>
            <a:pPr marL="0" indent="0">
              <a:buNone/>
            </a:pPr>
            <a:endParaRPr lang="en-US" dirty="0" smtClean="0"/>
          </a:p>
          <a:p>
            <a:pPr marL="0" indent="0">
              <a:buNone/>
            </a:pPr>
            <a:endParaRPr lang="en-US" dirty="0"/>
          </a:p>
          <a:p>
            <a:r>
              <a:rPr lang="en-US" dirty="0" smtClean="0"/>
              <a:t>Victims may register for custody, court, and protective order:</a:t>
            </a:r>
          </a:p>
          <a:p>
            <a:pPr lvl="1"/>
            <a:r>
              <a:rPr lang="en-US" dirty="0" smtClean="0">
                <a:hlinkClick r:id="rId2"/>
              </a:rPr>
              <a:t>www.vinelink.com</a:t>
            </a:r>
            <a:endParaRPr lang="en-US" dirty="0" smtClean="0"/>
          </a:p>
          <a:p>
            <a:pPr lvl="1"/>
            <a:r>
              <a:rPr lang="en-US" dirty="0" smtClean="0"/>
              <a:t>MOVANS Mobile App</a:t>
            </a:r>
          </a:p>
          <a:p>
            <a:pPr lvl="1"/>
            <a:r>
              <a:rPr lang="en-US" dirty="0" smtClean="0"/>
              <a:t>Calling 866-5-MOVANS (866-566-8267)</a:t>
            </a:r>
          </a:p>
          <a:p>
            <a:pPr lvl="1"/>
            <a:r>
              <a:rPr lang="en-US" dirty="0" smtClean="0"/>
              <a:t>Court information may also be accessed through the </a:t>
            </a:r>
            <a:r>
              <a:rPr lang="en-US" dirty="0" smtClean="0">
                <a:solidFill>
                  <a:srgbClr val="0070C0"/>
                </a:solidFill>
              </a:rPr>
              <a:t>BLUE</a:t>
            </a:r>
            <a:r>
              <a:rPr lang="en-US" dirty="0" smtClean="0"/>
              <a:t> hyper link within case.net.</a:t>
            </a:r>
          </a:p>
          <a:p>
            <a:pPr marL="0" indent="0">
              <a:buNone/>
            </a:pPr>
            <a:endParaRPr lang="en-US" dirty="0"/>
          </a:p>
          <a:p>
            <a:pPr marL="0" indent="0">
              <a:buNone/>
            </a:pPr>
            <a:endParaRPr lang="en-US" dirty="0" smtClean="0"/>
          </a:p>
          <a:p>
            <a:endParaRPr lang="en-US" dirty="0" smtClean="0"/>
          </a:p>
          <a:p>
            <a:pPr marL="0" indent="0">
              <a:buNone/>
            </a:pPr>
            <a:endParaRPr lang="en-US" dirty="0" smtClean="0"/>
          </a:p>
          <a:p>
            <a:endParaRPr lang="en-US" dirty="0" smtClean="0"/>
          </a:p>
          <a:p>
            <a:endParaRPr lang="en-US" dirty="0" smtClean="0"/>
          </a:p>
        </p:txBody>
      </p:sp>
    </p:spTree>
    <p:extLst>
      <p:ext uri="{BB962C8B-B14F-4D97-AF65-F5344CB8AC3E}">
        <p14:creationId xmlns:p14="http://schemas.microsoft.com/office/powerpoint/2010/main" val="5931514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Victim Impact Statement (VIS)—</a:t>
            </a:r>
            <a:br>
              <a:rPr lang="en-US" dirty="0" smtClean="0"/>
            </a:br>
            <a:endParaRPr lang="en-US" dirty="0"/>
          </a:p>
        </p:txBody>
      </p:sp>
      <p:sp>
        <p:nvSpPr>
          <p:cNvPr id="3" name="Content Placeholder 2"/>
          <p:cNvSpPr>
            <a:spLocks noGrp="1"/>
          </p:cNvSpPr>
          <p:nvPr>
            <p:ph idx="1"/>
          </p:nvPr>
        </p:nvSpPr>
        <p:spPr>
          <a:xfrm>
            <a:off x="677334" y="1162208"/>
            <a:ext cx="8596668" cy="5565158"/>
          </a:xfrm>
        </p:spPr>
        <p:txBody>
          <a:bodyPr>
            <a:normAutofit fontScale="92500" lnSpcReduction="10000"/>
          </a:bodyPr>
          <a:lstStyle/>
          <a:p>
            <a:pPr marL="0" indent="0">
              <a:buNone/>
            </a:pPr>
            <a:endParaRPr lang="en-US" dirty="0"/>
          </a:p>
          <a:p>
            <a:r>
              <a:rPr lang="en-US" dirty="0" smtClean="0"/>
              <a:t>Statement </a:t>
            </a:r>
            <a:r>
              <a:rPr lang="en-US" dirty="0"/>
              <a:t>given by a victim at bond, plea, and sentencing hearings that explains how a crime has affected </a:t>
            </a:r>
            <a:r>
              <a:rPr lang="en-US" dirty="0" smtClean="0"/>
              <a:t>them. </a:t>
            </a:r>
            <a:r>
              <a:rPr lang="en-US" dirty="0"/>
              <a:t>This statement is the only way for the victim to address the judge, who decides the fate of </a:t>
            </a:r>
            <a:r>
              <a:rPr lang="en-US" dirty="0" smtClean="0"/>
              <a:t>the </a:t>
            </a:r>
            <a:r>
              <a:rPr lang="en-US" dirty="0"/>
              <a:t>accused. The statement is given to the prosecuting attorney, who forwards it to the judge after a verdict is reached and prior to sentencing</a:t>
            </a:r>
            <a:r>
              <a:rPr lang="en-US" dirty="0" smtClean="0"/>
              <a:t>.</a:t>
            </a:r>
          </a:p>
          <a:p>
            <a:r>
              <a:rPr lang="en-US" dirty="0" smtClean="0"/>
              <a:t>The goal of the VIS is to help the court “Feel” the victims trauma.  Nobody can truly understand what THE VICTIM is feeling, but the VIS can help the court and others identify with THE VICTIM’S TRAUMA by using words to create an image. </a:t>
            </a:r>
          </a:p>
          <a:p>
            <a:r>
              <a:rPr lang="en-US" dirty="0" smtClean="0"/>
              <a:t>Victim </a:t>
            </a:r>
            <a:r>
              <a:rPr lang="en-US" dirty="0"/>
              <a:t>Advocates </a:t>
            </a:r>
            <a:r>
              <a:rPr lang="en-US" dirty="0" smtClean="0"/>
              <a:t>are </a:t>
            </a:r>
            <a:r>
              <a:rPr lang="en-US" dirty="0"/>
              <a:t>available to assist in writing Victim Impact </a:t>
            </a:r>
            <a:r>
              <a:rPr lang="en-US" dirty="0" smtClean="0"/>
              <a:t>Statements.</a:t>
            </a:r>
          </a:p>
          <a:p>
            <a:r>
              <a:rPr lang="en-US" dirty="0" smtClean="0"/>
              <a:t>While not mandatory, Victims are encouraged to write a VIS.  It is their right!</a:t>
            </a:r>
          </a:p>
          <a:p>
            <a:pPr marL="457200" lvl="1" indent="0">
              <a:buNone/>
            </a:pPr>
            <a:endParaRPr lang="en-US" dirty="0" smtClean="0"/>
          </a:p>
          <a:p>
            <a:pPr marL="457200" lvl="1" indent="0">
              <a:buNone/>
            </a:pPr>
            <a:r>
              <a:rPr lang="en-US" dirty="0" smtClean="0"/>
              <a:t>Some of the benefits of a VIS:</a:t>
            </a:r>
          </a:p>
          <a:p>
            <a:pPr lvl="1">
              <a:lnSpc>
                <a:spcPct val="110000"/>
              </a:lnSpc>
              <a:spcBef>
                <a:spcPts val="600"/>
              </a:spcBef>
              <a:buFont typeface="Wingdings" panose="05000000000000000000" pitchFamily="2" charset="2"/>
              <a:buChar char="§"/>
            </a:pPr>
            <a:r>
              <a:rPr lang="en-US" dirty="0"/>
              <a:t>	</a:t>
            </a:r>
            <a:r>
              <a:rPr lang="en-US" dirty="0" smtClean="0"/>
              <a:t>The judge/court hears from the victim how the offenders actions impacted them and 	their family	</a:t>
            </a:r>
          </a:p>
          <a:p>
            <a:pPr lvl="1">
              <a:lnSpc>
                <a:spcPct val="110000"/>
              </a:lnSpc>
              <a:spcBef>
                <a:spcPts val="600"/>
              </a:spcBef>
              <a:buFont typeface="Wingdings" panose="05000000000000000000" pitchFamily="2" charset="2"/>
              <a:buChar char="§"/>
            </a:pPr>
            <a:r>
              <a:rPr lang="en-US" dirty="0"/>
              <a:t>	</a:t>
            </a:r>
            <a:r>
              <a:rPr lang="en-US" dirty="0" smtClean="0"/>
              <a:t>Victim’s have the chance to weigh in with the judge re: sentencing</a:t>
            </a:r>
          </a:p>
          <a:p>
            <a:pPr lvl="1">
              <a:lnSpc>
                <a:spcPct val="110000"/>
              </a:lnSpc>
              <a:spcBef>
                <a:spcPts val="600"/>
              </a:spcBef>
              <a:buFont typeface="Wingdings" panose="05000000000000000000" pitchFamily="2" charset="2"/>
              <a:buChar char="§"/>
            </a:pPr>
            <a:r>
              <a:rPr lang="en-US" dirty="0"/>
              <a:t>	</a:t>
            </a:r>
            <a:r>
              <a:rPr lang="en-US" dirty="0" smtClean="0"/>
              <a:t>It’s an opportunity to address the court and the offender in court, on record</a:t>
            </a:r>
          </a:p>
          <a:p>
            <a:pPr marL="457200" lvl="1" indent="0">
              <a:buNone/>
            </a:pPr>
            <a:r>
              <a:rPr lang="en-US" dirty="0"/>
              <a:t>	</a:t>
            </a:r>
          </a:p>
          <a:p>
            <a:endParaRPr lang="en-US" dirty="0" smtClean="0"/>
          </a:p>
          <a:p>
            <a:pPr marL="0" indent="0">
              <a:buNone/>
            </a:pPr>
            <a:endParaRPr lang="en-US" dirty="0"/>
          </a:p>
          <a:p>
            <a:endParaRPr lang="en-US" dirty="0" smtClean="0"/>
          </a:p>
          <a:p>
            <a:endParaRPr lang="en-US" dirty="0"/>
          </a:p>
          <a:p>
            <a:pPr marL="0" indent="0">
              <a:buNone/>
            </a:pPr>
            <a:endParaRPr lang="en-US" dirty="0" smtClean="0"/>
          </a:p>
        </p:txBody>
      </p:sp>
    </p:spTree>
    <p:extLst>
      <p:ext uri="{BB962C8B-B14F-4D97-AF65-F5344CB8AC3E}">
        <p14:creationId xmlns:p14="http://schemas.microsoft.com/office/powerpoint/2010/main" val="3590060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Parte Order of Protection—Adult</a:t>
            </a:r>
            <a:br>
              <a:rPr lang="en-US" dirty="0" smtClean="0"/>
            </a:br>
            <a:endParaRPr lang="en-US" dirty="0"/>
          </a:p>
        </p:txBody>
      </p:sp>
      <p:sp>
        <p:nvSpPr>
          <p:cNvPr id="3" name="Content Placeholder 2"/>
          <p:cNvSpPr>
            <a:spLocks noGrp="1"/>
          </p:cNvSpPr>
          <p:nvPr>
            <p:ph idx="1"/>
          </p:nvPr>
        </p:nvSpPr>
        <p:spPr>
          <a:xfrm>
            <a:off x="677334" y="1262567"/>
            <a:ext cx="8596668" cy="5565158"/>
          </a:xfrm>
        </p:spPr>
        <p:txBody>
          <a:bodyPr>
            <a:normAutofit/>
          </a:bodyPr>
          <a:lstStyle/>
          <a:p>
            <a:pPr marL="0" indent="0">
              <a:buNone/>
            </a:pPr>
            <a:r>
              <a:rPr lang="en-US" dirty="0" smtClean="0"/>
              <a:t>Pursuant </a:t>
            </a:r>
            <a:r>
              <a:rPr lang="en-US" dirty="0"/>
              <a:t>to the Missouri Domestic Violence Act, </a:t>
            </a:r>
            <a:r>
              <a:rPr lang="en-US" dirty="0">
                <a:hlinkClick r:id="rId2" tooltip="Link to chapter 455, RSMo"/>
              </a:rPr>
              <a:t>chapter 455, RSMo</a:t>
            </a:r>
            <a:r>
              <a:rPr lang="en-US" dirty="0"/>
              <a:t>, a person may seek an order of protection from acts, attempts or threats to him or her from a family or household member or intimate partner; or from acts of stalking or sexual assault. The petitioner must be 17 years of age or older or must otherwise be emancipated ('on your </a:t>
            </a:r>
            <a:r>
              <a:rPr lang="en-US" dirty="0" smtClean="0"/>
              <a:t>own’, </a:t>
            </a:r>
            <a:r>
              <a:rPr lang="en-US" dirty="0"/>
              <a:t>such as married or a member of the military</a:t>
            </a:r>
            <a:r>
              <a:rPr lang="en-US" dirty="0" smtClean="0"/>
              <a:t>)</a:t>
            </a:r>
          </a:p>
          <a:p>
            <a:pPr marL="0" indent="0">
              <a:buNone/>
            </a:pPr>
            <a:endParaRPr lang="en-US" dirty="0"/>
          </a:p>
          <a:p>
            <a:r>
              <a:rPr lang="en-US" dirty="0" smtClean="0"/>
              <a:t>Petition for Order of Protection - Adult</a:t>
            </a:r>
          </a:p>
          <a:p>
            <a:r>
              <a:rPr lang="en-US" dirty="0"/>
              <a:t>Motion for Renewal of Full Order of Protection - Adult</a:t>
            </a:r>
            <a:endParaRPr lang="en-US" dirty="0" smtClean="0"/>
          </a:p>
          <a:p>
            <a:pPr marL="0" indent="0">
              <a:buNone/>
            </a:pPr>
            <a:endParaRPr lang="en-US" sz="1200" dirty="0" smtClean="0"/>
          </a:p>
          <a:p>
            <a:r>
              <a:rPr lang="en-US" dirty="0"/>
              <a:t>Motion to Terminate Full Order of Protection - Adult:</a:t>
            </a:r>
          </a:p>
          <a:p>
            <a:r>
              <a:rPr lang="en-US" dirty="0"/>
              <a:t>Request to Dismiss Petition for Order of Protection - </a:t>
            </a:r>
            <a:r>
              <a:rPr lang="en-US" dirty="0" smtClean="0"/>
              <a:t>Adult</a:t>
            </a:r>
            <a:r>
              <a:rPr lang="en-US" dirty="0"/>
              <a:t> </a:t>
            </a:r>
            <a:endParaRPr lang="en-US" dirty="0" smtClean="0"/>
          </a:p>
          <a:p>
            <a:endParaRPr lang="en-US" dirty="0"/>
          </a:p>
          <a:p>
            <a:pPr marL="0" indent="0" algn="ctr">
              <a:buNone/>
            </a:pPr>
            <a:r>
              <a:rPr lang="en-US" dirty="0" smtClean="0"/>
              <a:t>FOR FURTHER INFORMATON ON EX PARTE ORDERS OF PROTECTION PLEASE CONTACT LOCAL LAW ENFORCEMENT, A VICTIM ADVOCATE OR THE CIRCUIT CLERK’S OFFICE.  THESE DOCUMENTS REQUIRE FILING WITH THE LOCAL COURT.</a:t>
            </a:r>
          </a:p>
          <a:p>
            <a:pPr marL="0" indent="0" algn="ctr">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28153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Parte Order of Protection—Child</a:t>
            </a:r>
            <a:br>
              <a:rPr lang="en-US" dirty="0" smtClean="0"/>
            </a:br>
            <a:endParaRPr lang="en-US" dirty="0"/>
          </a:p>
        </p:txBody>
      </p:sp>
      <p:sp>
        <p:nvSpPr>
          <p:cNvPr id="3" name="Content Placeholder 2"/>
          <p:cNvSpPr>
            <a:spLocks noGrp="1"/>
          </p:cNvSpPr>
          <p:nvPr>
            <p:ph idx="1"/>
          </p:nvPr>
        </p:nvSpPr>
        <p:spPr>
          <a:xfrm>
            <a:off x="677334" y="1162208"/>
            <a:ext cx="8596668" cy="5565158"/>
          </a:xfrm>
        </p:spPr>
        <p:txBody>
          <a:bodyPr>
            <a:normAutofit lnSpcReduction="10000"/>
          </a:bodyPr>
          <a:lstStyle/>
          <a:p>
            <a:pPr marL="0" indent="0">
              <a:buNone/>
            </a:pPr>
            <a:endParaRPr lang="en-US" dirty="0" smtClean="0"/>
          </a:p>
          <a:p>
            <a:pPr marL="0" indent="0">
              <a:buNone/>
            </a:pPr>
            <a:endParaRPr lang="en-US" dirty="0"/>
          </a:p>
          <a:p>
            <a:pPr marL="0" indent="0">
              <a:buNone/>
            </a:pPr>
            <a:r>
              <a:rPr lang="en-US" dirty="0"/>
              <a:t>Under the Missouri Child Protection Orders Act, </a:t>
            </a:r>
            <a:r>
              <a:rPr lang="en-US" dirty="0">
                <a:hlinkClick r:id="rId2" tooltip="link to chapter 455, RSMo"/>
              </a:rPr>
              <a:t>Sections 455.500 through 455.538, RSMo</a:t>
            </a:r>
            <a:r>
              <a:rPr lang="en-US" dirty="0"/>
              <a:t>, a person may seek an order of protection on behalf of a child (person under 17 years of age unless otherwise emancipated) who has been the victim of child abuse, sexual assault, or stalking. The petitioner must be a parent, guardian, guardian ad litem, a court appointed special advocate or a juvenile officer</a:t>
            </a:r>
            <a:r>
              <a:rPr lang="en-US" dirty="0" smtClean="0"/>
              <a:t>.</a:t>
            </a:r>
          </a:p>
          <a:p>
            <a:pPr marL="0" indent="0">
              <a:buNone/>
            </a:pPr>
            <a:endParaRPr lang="en-US" dirty="0" smtClean="0"/>
          </a:p>
          <a:p>
            <a:r>
              <a:rPr lang="en-US" dirty="0" smtClean="0"/>
              <a:t>Petition for Order of Protection - Child</a:t>
            </a:r>
          </a:p>
          <a:p>
            <a:r>
              <a:rPr lang="en-US" dirty="0" smtClean="0"/>
              <a:t>Petition  </a:t>
            </a:r>
            <a:r>
              <a:rPr lang="en-US" dirty="0"/>
              <a:t>for </a:t>
            </a:r>
            <a:r>
              <a:rPr lang="en-US" dirty="0" smtClean="0"/>
              <a:t>Order </a:t>
            </a:r>
            <a:r>
              <a:rPr lang="en-US" dirty="0"/>
              <a:t>of Protection </a:t>
            </a:r>
            <a:r>
              <a:rPr lang="en-US" dirty="0" smtClean="0"/>
              <a:t>– Children (2-5 children)</a:t>
            </a:r>
          </a:p>
          <a:p>
            <a:r>
              <a:rPr lang="en-US" dirty="0"/>
              <a:t>Petition  for Order of Protection – Children </a:t>
            </a:r>
            <a:r>
              <a:rPr lang="en-US" dirty="0" smtClean="0"/>
              <a:t>(6-10 </a:t>
            </a:r>
            <a:r>
              <a:rPr lang="en-US" dirty="0"/>
              <a:t>children</a:t>
            </a:r>
            <a:r>
              <a:rPr lang="en-US" dirty="0" smtClean="0"/>
              <a:t>)</a:t>
            </a:r>
          </a:p>
          <a:p>
            <a:endParaRPr lang="en-US" dirty="0"/>
          </a:p>
          <a:p>
            <a:r>
              <a:rPr lang="en-US" dirty="0" smtClean="0"/>
              <a:t>Motion for Renewal of Full Order </a:t>
            </a:r>
            <a:r>
              <a:rPr lang="en-US" dirty="0"/>
              <a:t>of </a:t>
            </a:r>
            <a:r>
              <a:rPr lang="en-US" dirty="0" smtClean="0"/>
              <a:t>Protection - Child</a:t>
            </a:r>
            <a:endParaRPr lang="en-US" dirty="0"/>
          </a:p>
          <a:p>
            <a:r>
              <a:rPr lang="en-US" dirty="0"/>
              <a:t>Motion for Renewal of Full Order of </a:t>
            </a:r>
            <a:r>
              <a:rPr lang="en-US" dirty="0" smtClean="0"/>
              <a:t>Protection (2-5 </a:t>
            </a:r>
            <a:r>
              <a:rPr lang="en-US" dirty="0"/>
              <a:t>children)</a:t>
            </a:r>
          </a:p>
          <a:p>
            <a:r>
              <a:rPr lang="en-US" dirty="0"/>
              <a:t>Motion for Renewal of Full Order of </a:t>
            </a:r>
            <a:r>
              <a:rPr lang="en-US" dirty="0" smtClean="0"/>
              <a:t>Protection (6-10 </a:t>
            </a:r>
            <a:r>
              <a:rPr lang="en-US" dirty="0"/>
              <a:t>children)</a:t>
            </a:r>
          </a:p>
          <a:p>
            <a:endParaRPr lang="en-US" dirty="0"/>
          </a:p>
          <a:p>
            <a:endParaRPr lang="en-US" dirty="0" smtClean="0"/>
          </a:p>
          <a:p>
            <a:pPr marL="0" indent="0">
              <a:buNone/>
            </a:pPr>
            <a:endParaRPr lang="en-US" dirty="0" smtClean="0"/>
          </a:p>
          <a:p>
            <a:endParaRPr lang="en-US" dirty="0" smtClean="0"/>
          </a:p>
          <a:p>
            <a:endParaRPr lang="en-US" dirty="0" smtClean="0"/>
          </a:p>
        </p:txBody>
      </p:sp>
    </p:spTree>
    <p:extLst>
      <p:ext uri="{BB962C8B-B14F-4D97-AF65-F5344CB8AC3E}">
        <p14:creationId xmlns:p14="http://schemas.microsoft.com/office/powerpoint/2010/main" val="24100636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Parte Order of Protection—Child </a:t>
            </a:r>
            <a:r>
              <a:rPr lang="en-US" dirty="0" err="1" smtClean="0"/>
              <a:t>con’t</a:t>
            </a:r>
            <a:r>
              <a:rPr lang="en-US" dirty="0" smtClean="0"/>
              <a:t/>
            </a:r>
            <a:br>
              <a:rPr lang="en-US" dirty="0" smtClean="0"/>
            </a:br>
            <a:endParaRPr lang="en-US" dirty="0"/>
          </a:p>
        </p:txBody>
      </p:sp>
      <p:sp>
        <p:nvSpPr>
          <p:cNvPr id="3" name="Content Placeholder 2"/>
          <p:cNvSpPr>
            <a:spLocks noGrp="1"/>
          </p:cNvSpPr>
          <p:nvPr>
            <p:ph idx="1"/>
          </p:nvPr>
        </p:nvSpPr>
        <p:spPr>
          <a:xfrm>
            <a:off x="677334" y="1162208"/>
            <a:ext cx="8596668" cy="5565158"/>
          </a:xfrm>
        </p:spPr>
        <p:txBody>
          <a:bodyPr>
            <a:normAutofit/>
          </a:bodyPr>
          <a:lstStyle/>
          <a:p>
            <a:pPr marL="0" indent="0">
              <a:buNone/>
            </a:pPr>
            <a:endParaRPr lang="en-US" dirty="0" smtClean="0"/>
          </a:p>
          <a:p>
            <a:pPr marL="0" indent="0">
              <a:buNone/>
            </a:pPr>
            <a:endParaRPr lang="en-US" dirty="0"/>
          </a:p>
          <a:p>
            <a:pPr marL="0" indent="0">
              <a:buNone/>
            </a:pPr>
            <a:endParaRPr lang="en-US" dirty="0" smtClean="0"/>
          </a:p>
          <a:p>
            <a:r>
              <a:rPr lang="en-US" dirty="0" smtClean="0"/>
              <a:t>Affidavit of Changes in Circumstance and Motion to Modify Judgement/Full Order of Protection - Child</a:t>
            </a:r>
          </a:p>
          <a:p>
            <a:r>
              <a:rPr lang="en-US" dirty="0"/>
              <a:t>Affidavit of Changes in Circumstance and Motion to Modify Judgement/Full Order of </a:t>
            </a:r>
            <a:r>
              <a:rPr lang="en-US" dirty="0" smtClean="0"/>
              <a:t>Protection – Children (2-5 children)</a:t>
            </a:r>
          </a:p>
          <a:p>
            <a:r>
              <a:rPr lang="en-US" dirty="0"/>
              <a:t>Affidavit of Changes in Circumstance and Motion to Modify Judgement/Full Order of </a:t>
            </a:r>
            <a:r>
              <a:rPr lang="en-US" dirty="0" smtClean="0"/>
              <a:t>Protection – </a:t>
            </a:r>
            <a:r>
              <a:rPr lang="en-US" dirty="0"/>
              <a:t>Children </a:t>
            </a:r>
            <a:r>
              <a:rPr lang="en-US" dirty="0" smtClean="0"/>
              <a:t>(6-10 </a:t>
            </a:r>
            <a:r>
              <a:rPr lang="en-US" dirty="0"/>
              <a:t>children</a:t>
            </a:r>
            <a:r>
              <a:rPr lang="en-US" dirty="0" smtClean="0"/>
              <a:t>)</a:t>
            </a:r>
          </a:p>
          <a:p>
            <a:endParaRPr lang="en-US" dirty="0"/>
          </a:p>
          <a:p>
            <a:r>
              <a:rPr lang="en-US" dirty="0" smtClean="0"/>
              <a:t>Motion to Terminate Order </a:t>
            </a:r>
            <a:r>
              <a:rPr lang="en-US" dirty="0"/>
              <a:t>of </a:t>
            </a:r>
            <a:r>
              <a:rPr lang="en-US" dirty="0" smtClean="0"/>
              <a:t>Protection - Child</a:t>
            </a:r>
            <a:endParaRPr lang="en-US" dirty="0"/>
          </a:p>
          <a:p>
            <a:r>
              <a:rPr lang="en-US" dirty="0"/>
              <a:t>Motion to Terminate</a:t>
            </a:r>
            <a:r>
              <a:rPr lang="en-US" dirty="0" smtClean="0"/>
              <a:t> </a:t>
            </a:r>
            <a:r>
              <a:rPr lang="en-US" dirty="0"/>
              <a:t>Order of </a:t>
            </a:r>
            <a:r>
              <a:rPr lang="en-US" dirty="0" smtClean="0"/>
              <a:t>Protection (up to 10 </a:t>
            </a:r>
            <a:r>
              <a:rPr lang="en-US" dirty="0"/>
              <a:t>children)</a:t>
            </a:r>
          </a:p>
          <a:p>
            <a:endParaRPr lang="en-US" dirty="0"/>
          </a:p>
          <a:p>
            <a:endParaRPr lang="en-US" dirty="0" smtClean="0"/>
          </a:p>
          <a:p>
            <a:pPr marL="0" indent="0">
              <a:buNone/>
            </a:pPr>
            <a:endParaRPr lang="en-US" dirty="0" smtClean="0"/>
          </a:p>
          <a:p>
            <a:endParaRPr lang="en-US" dirty="0" smtClean="0"/>
          </a:p>
          <a:p>
            <a:endParaRPr lang="en-US" dirty="0" smtClean="0"/>
          </a:p>
        </p:txBody>
      </p:sp>
    </p:spTree>
    <p:extLst>
      <p:ext uri="{BB962C8B-B14F-4D97-AF65-F5344CB8AC3E}">
        <p14:creationId xmlns:p14="http://schemas.microsoft.com/office/powerpoint/2010/main" val="1141140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3722" y="137580"/>
            <a:ext cx="9407769" cy="1110928"/>
          </a:xfrm>
        </p:spPr>
        <p:txBody>
          <a:bodyPr/>
          <a:lstStyle/>
          <a:p>
            <a:pPr algn="ctr"/>
            <a:r>
              <a:rPr lang="en-US" dirty="0" smtClean="0"/>
              <a:t>The OVC Team</a:t>
            </a:r>
            <a:endParaRPr lang="en-US" dirty="0"/>
          </a:p>
        </p:txBody>
      </p:sp>
      <p:sp>
        <p:nvSpPr>
          <p:cNvPr id="3" name="Subtitle 2"/>
          <p:cNvSpPr>
            <a:spLocks noGrp="1"/>
          </p:cNvSpPr>
          <p:nvPr>
            <p:ph type="subTitle" idx="1"/>
          </p:nvPr>
        </p:nvSpPr>
        <p:spPr>
          <a:xfrm>
            <a:off x="703384" y="1336428"/>
            <a:ext cx="9478107" cy="4569041"/>
          </a:xfrm>
        </p:spPr>
        <p:txBody>
          <a:bodyPr>
            <a:normAutofit/>
          </a:bodyPr>
          <a:lstStyle/>
          <a:p>
            <a:pPr algn="ctr"/>
            <a:r>
              <a:rPr lang="en-US" dirty="0" smtClean="0"/>
              <a:t>Connie Berhorst, Program Manager</a:t>
            </a:r>
          </a:p>
          <a:p>
            <a:pPr algn="l"/>
            <a:endParaRPr lang="en-US" dirty="0" smtClean="0">
              <a:solidFill>
                <a:schemeClr val="accent1">
                  <a:lumMod val="75000"/>
                </a:schemeClr>
              </a:solidFill>
            </a:endParaRPr>
          </a:p>
          <a:p>
            <a:pPr algn="l"/>
            <a:r>
              <a:rPr lang="en-US" dirty="0" smtClean="0">
                <a:solidFill>
                  <a:schemeClr val="accent1">
                    <a:lumMod val="75000"/>
                  </a:schemeClr>
                </a:solidFill>
              </a:rPr>
              <a:t>Victim Services Grants</a:t>
            </a:r>
          </a:p>
          <a:p>
            <a:pPr marL="285750" indent="-285750" algn="l">
              <a:buFont typeface="Arial" panose="020B0604020202020204" pitchFamily="34" charset="0"/>
              <a:buChar char="•"/>
            </a:pPr>
            <a:r>
              <a:rPr lang="en-US" dirty="0" smtClean="0"/>
              <a:t>Tina Utley, Kristina Kirchhoff-Welch, Adriana (Ada) Budean	</a:t>
            </a:r>
          </a:p>
          <a:p>
            <a:pPr algn="l"/>
            <a:r>
              <a:rPr lang="en-US" dirty="0">
                <a:solidFill>
                  <a:schemeClr val="accent1">
                    <a:lumMod val="75000"/>
                  </a:schemeClr>
                </a:solidFill>
              </a:rPr>
              <a:t>Crime Victims’ </a:t>
            </a:r>
            <a:r>
              <a:rPr lang="en-US" dirty="0" smtClean="0">
                <a:solidFill>
                  <a:schemeClr val="accent1">
                    <a:lumMod val="75000"/>
                  </a:schemeClr>
                </a:solidFill>
              </a:rPr>
              <a:t>Rights, Witness Protection Program, Notifications, Juvenile Justice</a:t>
            </a:r>
            <a:endParaRPr lang="en-US" dirty="0">
              <a:solidFill>
                <a:schemeClr val="accent1">
                  <a:lumMod val="75000"/>
                </a:schemeClr>
              </a:solidFill>
            </a:endParaRPr>
          </a:p>
          <a:p>
            <a:pPr marL="285750" indent="-285750" algn="l">
              <a:buFont typeface="Arial" panose="020B0604020202020204" pitchFamily="34" charset="0"/>
              <a:buChar char="•"/>
            </a:pPr>
            <a:r>
              <a:rPr lang="en-US" dirty="0" smtClean="0"/>
              <a:t>Michelle Parks</a:t>
            </a:r>
          </a:p>
          <a:p>
            <a:pPr algn="l"/>
            <a:r>
              <a:rPr lang="en-US" dirty="0" smtClean="0">
                <a:solidFill>
                  <a:schemeClr val="accent1">
                    <a:lumMod val="75000"/>
                  </a:schemeClr>
                </a:solidFill>
              </a:rPr>
              <a:t>Crime </a:t>
            </a:r>
            <a:r>
              <a:rPr lang="en-US" dirty="0">
                <a:solidFill>
                  <a:schemeClr val="accent1">
                    <a:lumMod val="75000"/>
                  </a:schemeClr>
                </a:solidFill>
              </a:rPr>
              <a:t>Victims’ Compensation</a:t>
            </a:r>
          </a:p>
          <a:p>
            <a:pPr marL="285750" indent="-285750" algn="l">
              <a:buFont typeface="Arial" panose="020B0604020202020204" pitchFamily="34" charset="0"/>
              <a:buChar char="•"/>
            </a:pPr>
            <a:r>
              <a:rPr lang="en-US" dirty="0" smtClean="0"/>
              <a:t>Juanita Monteer, Jeanette Wiggins, Amanda Koetting, Malana Tivis, Stacy Bubach, Brittany </a:t>
            </a:r>
            <a:r>
              <a:rPr lang="en-US" dirty="0" err="1" smtClean="0"/>
              <a:t>Kriesler</a:t>
            </a:r>
            <a:r>
              <a:rPr lang="en-US" dirty="0" smtClean="0"/>
              <a:t>, Allie Sumpter</a:t>
            </a:r>
          </a:p>
          <a:p>
            <a:pPr algn="l"/>
            <a:r>
              <a:rPr lang="en-US" dirty="0" smtClean="0">
                <a:solidFill>
                  <a:schemeClr val="accent1">
                    <a:lumMod val="75000"/>
                  </a:schemeClr>
                </a:solidFill>
              </a:rPr>
              <a:t>Juvenile Protections/Compliance</a:t>
            </a:r>
          </a:p>
          <a:p>
            <a:pPr marL="285750" indent="-285750" algn="l">
              <a:buFont typeface="Arial" panose="020B0604020202020204" pitchFamily="34" charset="0"/>
              <a:buChar char="•"/>
            </a:pPr>
            <a:r>
              <a:rPr lang="en-US" dirty="0" smtClean="0"/>
              <a:t>Chris </a:t>
            </a:r>
            <a:r>
              <a:rPr lang="en-US" dirty="0"/>
              <a:t>Yeager</a:t>
            </a:r>
          </a:p>
          <a:p>
            <a:pPr algn="l"/>
            <a:endParaRPr lang="en-US"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92113" y="4894218"/>
            <a:ext cx="1646478" cy="1887458"/>
          </a:xfrm>
          <a:prstGeom prst="rect">
            <a:avLst/>
          </a:prstGeom>
        </p:spPr>
      </p:pic>
    </p:spTree>
    <p:extLst>
      <p:ext uri="{BB962C8B-B14F-4D97-AF65-F5344CB8AC3E}">
        <p14:creationId xmlns:p14="http://schemas.microsoft.com/office/powerpoint/2010/main" val="25169067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Victim Rights Inquiry</a:t>
            </a:r>
            <a:br>
              <a:rPr lang="en-US" dirty="0" smtClean="0"/>
            </a:br>
            <a:endParaRPr lang="en-US" dirty="0"/>
          </a:p>
        </p:txBody>
      </p:sp>
      <p:sp>
        <p:nvSpPr>
          <p:cNvPr id="3" name="Content Placeholder 2"/>
          <p:cNvSpPr>
            <a:spLocks noGrp="1"/>
          </p:cNvSpPr>
          <p:nvPr>
            <p:ph idx="1"/>
          </p:nvPr>
        </p:nvSpPr>
        <p:spPr>
          <a:xfrm>
            <a:off x="677334" y="1162208"/>
            <a:ext cx="8596668" cy="5565158"/>
          </a:xfrm>
        </p:spPr>
        <p:txBody>
          <a:bodyPr>
            <a:normAutofit/>
          </a:bodyPr>
          <a:lstStyle/>
          <a:p>
            <a:pPr marL="0" indent="0">
              <a:buNone/>
            </a:pPr>
            <a:endParaRPr lang="en-US" dirty="0" smtClean="0"/>
          </a:p>
          <a:p>
            <a:pPr marL="0" indent="0">
              <a:buNone/>
            </a:pPr>
            <a:r>
              <a:rPr lang="en-US" dirty="0" smtClean="0"/>
              <a:t>If a victim feels their rights have been violated according to Statute 595.209, they may complete a complaint/inquiry form provided on our website:  </a:t>
            </a:r>
            <a:r>
              <a:rPr lang="en-US" dirty="0" smtClean="0">
                <a:hlinkClick r:id="rId2"/>
              </a:rPr>
              <a:t>www.dps.mo.gov</a:t>
            </a:r>
            <a:r>
              <a:rPr lang="en-US" dirty="0" smtClean="0"/>
              <a:t> </a:t>
            </a:r>
            <a:endParaRPr lang="en-US" dirty="0"/>
          </a:p>
          <a:p>
            <a:endParaRPr lang="en-US" dirty="0" smtClean="0"/>
          </a:p>
          <a:p>
            <a:endParaRPr lang="en-US" dirty="0" smtClean="0"/>
          </a:p>
          <a:p>
            <a:pPr marL="0" indent="0">
              <a:buNone/>
            </a:pPr>
            <a:endParaRPr lang="en-US" dirty="0"/>
          </a:p>
          <a:p>
            <a:endParaRPr lang="en-US" dirty="0" smtClean="0"/>
          </a:p>
          <a:p>
            <a:endParaRPr lang="en-US" dirty="0"/>
          </a:p>
          <a:p>
            <a:pPr marL="0" indent="0">
              <a:buNone/>
            </a:pPr>
            <a:endParaRPr lang="en-US" dirty="0" smtClean="0"/>
          </a:p>
        </p:txBody>
      </p:sp>
    </p:spTree>
    <p:extLst>
      <p:ext uri="{BB962C8B-B14F-4D97-AF65-F5344CB8AC3E}">
        <p14:creationId xmlns:p14="http://schemas.microsoft.com/office/powerpoint/2010/main" val="2875121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11763" y="2476684"/>
            <a:ext cx="9050694" cy="4955203"/>
          </a:xfrm>
          <a:prstGeom prst="rect">
            <a:avLst/>
          </a:prstGeom>
        </p:spPr>
        <p:txBody>
          <a:bodyPr wrap="square">
            <a:spAutoFit/>
          </a:bodyPr>
          <a:lstStyle/>
          <a:p>
            <a:r>
              <a:rPr lang="en-US" sz="1400" dirty="0"/>
              <a:t>The </a:t>
            </a:r>
            <a:r>
              <a:rPr lang="en-US" sz="1400" dirty="0" smtClean="0"/>
              <a:t>information in this presentation is provided by the Missouri Department of Public Safety, Office for Victims of Crime.  It </a:t>
            </a:r>
            <a:r>
              <a:rPr lang="en-US" sz="1400" dirty="0"/>
              <a:t>contains general </a:t>
            </a:r>
            <a:r>
              <a:rPr lang="en-US" sz="1400" dirty="0" smtClean="0"/>
              <a:t>information. </a:t>
            </a:r>
            <a:r>
              <a:rPr lang="en-US" sz="1400" dirty="0"/>
              <a:t>It does not contain a complete statement of the law in this area and is not a substitute for legal advice</a:t>
            </a:r>
            <a:r>
              <a:rPr lang="en-US" sz="1400" dirty="0" smtClean="0"/>
              <a:t>.</a:t>
            </a:r>
          </a:p>
          <a:p>
            <a:endParaRPr lang="en-US" sz="1400" dirty="0"/>
          </a:p>
          <a:p>
            <a:r>
              <a:rPr lang="en-US" sz="1400" dirty="0" smtClean="0"/>
              <a:t>If you need legal advice, please contact a lawyer.  If you need assistance in finding a lawyer, please visit the Missouri </a:t>
            </a:r>
            <a:r>
              <a:rPr lang="en-US" sz="1400" dirty="0"/>
              <a:t>Bar Lawyer Search website at </a:t>
            </a:r>
            <a:r>
              <a:rPr lang="en-US" sz="1400" dirty="0">
                <a:hlinkClick r:id="rId2"/>
              </a:rPr>
              <a:t>https://</a:t>
            </a:r>
            <a:r>
              <a:rPr lang="en-US" sz="1400" dirty="0" smtClean="0">
                <a:hlinkClick r:id="rId2"/>
              </a:rPr>
              <a:t>mobar.org/public/LawyerSearch.aspx</a:t>
            </a:r>
            <a:endParaRPr lang="en-US" sz="1400" dirty="0" smtClean="0"/>
          </a:p>
          <a:p>
            <a:endParaRPr lang="en-US" sz="1400" dirty="0" smtClean="0"/>
          </a:p>
          <a:p>
            <a:endParaRPr lang="en-US" sz="1050" dirty="0" smtClean="0"/>
          </a:p>
          <a:p>
            <a:pPr algn="ctr"/>
            <a:r>
              <a:rPr lang="en-US" dirty="0" smtClean="0"/>
              <a:t>FOR MORE INFORMATION PLEASE CONTACT THE MISSOURI DEPARTMENT OF PUBLIC SAFETY, OFFICE FOR VICTIMS OF CRIME</a:t>
            </a:r>
            <a:endParaRPr lang="en-US" dirty="0"/>
          </a:p>
          <a:p>
            <a:pPr algn="ctr"/>
            <a:endParaRPr lang="en-US" sz="1600" dirty="0" smtClean="0"/>
          </a:p>
          <a:p>
            <a:pPr algn="ctr"/>
            <a:r>
              <a:rPr lang="en-US" sz="1600" dirty="0" smtClean="0"/>
              <a:t>Connie </a:t>
            </a:r>
            <a:r>
              <a:rPr lang="en-US" sz="1600" dirty="0"/>
              <a:t>Berhorst, Program Manager</a:t>
            </a:r>
          </a:p>
          <a:p>
            <a:pPr algn="ctr"/>
            <a:r>
              <a:rPr lang="en-US" sz="1600" dirty="0">
                <a:hlinkClick r:id="rId3"/>
              </a:rPr>
              <a:t>connie.berhorst@dps.mo.gov</a:t>
            </a:r>
            <a:endParaRPr lang="en-US" sz="1600" dirty="0"/>
          </a:p>
          <a:p>
            <a:pPr algn="ctr"/>
            <a:endParaRPr lang="en-US" sz="1600" dirty="0"/>
          </a:p>
          <a:p>
            <a:pPr algn="ctr"/>
            <a:r>
              <a:rPr lang="en-US" sz="1600" dirty="0"/>
              <a:t>Michelle Parks, Crime Victims’ Rights/Notifications</a:t>
            </a:r>
          </a:p>
          <a:p>
            <a:pPr algn="ctr"/>
            <a:r>
              <a:rPr lang="en-US" sz="1600" dirty="0">
                <a:hlinkClick r:id="rId4"/>
              </a:rPr>
              <a:t>michelle.parks@dps.mo.gov</a:t>
            </a:r>
            <a:endParaRPr lang="en-US" sz="1600" dirty="0"/>
          </a:p>
          <a:p>
            <a:pPr algn="ctr"/>
            <a:endParaRPr lang="en-US" sz="1600" dirty="0"/>
          </a:p>
          <a:p>
            <a:pPr algn="ctr"/>
            <a:r>
              <a:rPr lang="en-US" sz="1600" dirty="0" smtClean="0"/>
              <a:t>573/526-1464 or visit </a:t>
            </a:r>
            <a:r>
              <a:rPr lang="en-US" sz="1600" dirty="0" smtClean="0">
                <a:hlinkClick r:id="rId5"/>
              </a:rPr>
              <a:t>https</a:t>
            </a:r>
            <a:r>
              <a:rPr lang="en-US" sz="1600" dirty="0">
                <a:hlinkClick r:id="rId5"/>
              </a:rPr>
              <a:t>://dps.mo.gov/dir/programs/cvsu/</a:t>
            </a:r>
            <a:endParaRPr lang="en-US" sz="1600" dirty="0"/>
          </a:p>
          <a:p>
            <a:endParaRPr lang="en-US" dirty="0" smtClean="0"/>
          </a:p>
          <a:p>
            <a:r>
              <a:rPr lang="en-US" dirty="0"/>
              <a:t> </a:t>
            </a:r>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80985" y="162731"/>
            <a:ext cx="2006763" cy="2300475"/>
          </a:xfrm>
          <a:prstGeom prst="rect">
            <a:avLst/>
          </a:prstGeom>
        </p:spPr>
      </p:pic>
    </p:spTree>
    <p:extLst>
      <p:ext uri="{BB962C8B-B14F-4D97-AF65-F5344CB8AC3E}">
        <p14:creationId xmlns:p14="http://schemas.microsoft.com/office/powerpoint/2010/main" val="34641965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1872"/>
            <a:ext cx="8596668" cy="1320800"/>
          </a:xfrm>
        </p:spPr>
        <p:txBody>
          <a:bodyPr>
            <a:normAutofit fontScale="90000"/>
          </a:bodyPr>
          <a:lstStyle/>
          <a:p>
            <a:r>
              <a:rPr lang="en-US" dirty="0" smtClean="0"/>
              <a:t>DPS OVC Role—</a:t>
            </a:r>
            <a:br>
              <a:rPr lang="en-US" dirty="0" smtClean="0"/>
            </a:br>
            <a:r>
              <a:rPr lang="en-US" dirty="0" smtClean="0"/>
              <a:t>specifically related to Crime Victim Rights</a:t>
            </a:r>
            <a:endParaRPr lang="en-US" dirty="0"/>
          </a:p>
        </p:txBody>
      </p:sp>
      <p:sp>
        <p:nvSpPr>
          <p:cNvPr id="3" name="Content Placeholder 2"/>
          <p:cNvSpPr>
            <a:spLocks noGrp="1"/>
          </p:cNvSpPr>
          <p:nvPr>
            <p:ph idx="1"/>
          </p:nvPr>
        </p:nvSpPr>
        <p:spPr>
          <a:xfrm>
            <a:off x="677334" y="1389564"/>
            <a:ext cx="8596668" cy="5565158"/>
          </a:xfrm>
        </p:spPr>
        <p:txBody>
          <a:bodyPr>
            <a:normAutofit/>
          </a:bodyPr>
          <a:lstStyle/>
          <a:p>
            <a:r>
              <a:rPr lang="en-US" b="1" u="sng" dirty="0" smtClean="0"/>
              <a:t>IS CHARGED </a:t>
            </a:r>
            <a:r>
              <a:rPr lang="en-US" dirty="0"/>
              <a:t>with reviewing crime victim rights’ inquiries about alleged violations </a:t>
            </a:r>
            <a:endParaRPr lang="en-US" dirty="0" smtClean="0"/>
          </a:p>
          <a:p>
            <a:pPr lvl="1"/>
            <a:r>
              <a:rPr lang="en-US" dirty="0" smtClean="0"/>
              <a:t>Provides referral and resource information to anyone concerned about a possible crime victim rights’ violation</a:t>
            </a:r>
          </a:p>
          <a:p>
            <a:pPr lvl="1"/>
            <a:r>
              <a:rPr lang="en-US" dirty="0" smtClean="0"/>
              <a:t>Provides outreach and education related to crime victim rights </a:t>
            </a:r>
            <a:endParaRPr lang="en-US" dirty="0"/>
          </a:p>
          <a:p>
            <a:endParaRPr lang="en-US" dirty="0" smtClean="0"/>
          </a:p>
          <a:p>
            <a:r>
              <a:rPr lang="en-US" b="1" u="sng" dirty="0" smtClean="0"/>
              <a:t>IS NOT </a:t>
            </a:r>
            <a:r>
              <a:rPr lang="en-US" dirty="0" smtClean="0"/>
              <a:t>directly involved in the criminal justice system</a:t>
            </a:r>
          </a:p>
          <a:p>
            <a:pPr lvl="1"/>
            <a:r>
              <a:rPr lang="en-US" dirty="0" smtClean="0"/>
              <a:t>Does not conduct formal investigations</a:t>
            </a:r>
          </a:p>
          <a:p>
            <a:pPr lvl="1"/>
            <a:r>
              <a:rPr lang="en-US" dirty="0" smtClean="0"/>
              <a:t>Does not have authority to discipline law enforcement agencies or intervene in their investigation or processes</a:t>
            </a:r>
          </a:p>
          <a:p>
            <a:pPr lvl="2"/>
            <a:r>
              <a:rPr lang="en-US" dirty="0" smtClean="0"/>
              <a:t>Complaints/Inquiries regarding a specific law enforcement officer are referred to the DPS Peace Officer Standards and Training (POST) unit of DPS</a:t>
            </a:r>
          </a:p>
          <a:p>
            <a:pPr lvl="1"/>
            <a:r>
              <a:rPr lang="en-US" dirty="0" smtClean="0"/>
              <a:t>Does not have authority to discipline prosecuting attorneys/offices or intervene in their practice and/or processes</a:t>
            </a:r>
          </a:p>
          <a:p>
            <a:pPr lvl="2"/>
            <a:r>
              <a:rPr lang="en-US" dirty="0" smtClean="0"/>
              <a:t>For complaints/inquiries regarding a prosecuting attorney or advocate; DPS-OVC works with the Missouri Office of Prosecuting Attorneys </a:t>
            </a:r>
          </a:p>
          <a:p>
            <a:endParaRPr lang="en-US" dirty="0" smtClean="0"/>
          </a:p>
          <a:p>
            <a:pPr marL="0" indent="0">
              <a:buNone/>
            </a:pPr>
            <a:endParaRPr lang="en-US" dirty="0" smtClean="0"/>
          </a:p>
          <a:p>
            <a:pPr marL="0" indent="0">
              <a:buNone/>
            </a:pPr>
            <a:endParaRPr lang="en-US" dirty="0" smtClean="0"/>
          </a:p>
        </p:txBody>
      </p:sp>
    </p:spTree>
    <p:extLst>
      <p:ext uri="{BB962C8B-B14F-4D97-AF65-F5344CB8AC3E}">
        <p14:creationId xmlns:p14="http://schemas.microsoft.com/office/powerpoint/2010/main" val="13577730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373360" cy="1320800"/>
          </a:xfrm>
          <a:solidFill>
            <a:schemeClr val="bg1"/>
          </a:solidFill>
        </p:spPr>
        <p:txBody>
          <a:bodyPr/>
          <a:lstStyle/>
          <a:p>
            <a:r>
              <a:rPr lang="en-US" dirty="0" smtClean="0"/>
              <a:t>Crime Victim Defined </a:t>
            </a:r>
            <a:endParaRPr lang="en-US" dirty="0"/>
          </a:p>
        </p:txBody>
      </p:sp>
      <p:sp>
        <p:nvSpPr>
          <p:cNvPr id="3" name="Content Placeholder 2"/>
          <p:cNvSpPr>
            <a:spLocks noGrp="1"/>
          </p:cNvSpPr>
          <p:nvPr>
            <p:ph idx="1"/>
          </p:nvPr>
        </p:nvSpPr>
        <p:spPr>
          <a:xfrm>
            <a:off x="677334" y="1433147"/>
            <a:ext cx="8596668" cy="5161084"/>
          </a:xfrm>
          <a:solidFill>
            <a:schemeClr val="bg1"/>
          </a:solidFill>
        </p:spPr>
        <p:txBody>
          <a:bodyPr>
            <a:normAutofit fontScale="85000" lnSpcReduction="10000"/>
          </a:bodyPr>
          <a:lstStyle/>
          <a:p>
            <a:pPr marL="0" indent="0">
              <a:buNone/>
            </a:pPr>
            <a:r>
              <a:rPr lang="en-US" sz="2400" dirty="0"/>
              <a:t>Victim is defined in differently in statute. </a:t>
            </a:r>
            <a:r>
              <a:rPr lang="en-US" sz="2400" dirty="0" smtClean="0"/>
              <a:t> </a:t>
            </a:r>
          </a:p>
          <a:p>
            <a:pPr marL="0" indent="0">
              <a:buNone/>
            </a:pPr>
            <a:endParaRPr lang="en-US" sz="2400" dirty="0"/>
          </a:p>
          <a:p>
            <a:r>
              <a:rPr lang="en-US" sz="2400" dirty="0"/>
              <a:t>Per Missouri Revised Statue 595.010.1(28) a crime victim is defined as:</a:t>
            </a:r>
          </a:p>
          <a:p>
            <a:pPr marL="0" indent="0" algn="ctr">
              <a:buNone/>
            </a:pPr>
            <a:r>
              <a:rPr lang="en-US" sz="2400" dirty="0"/>
              <a:t>“</a:t>
            </a:r>
            <a:r>
              <a:rPr lang="en-US" b="1" dirty="0"/>
              <a:t>"Victim"</a:t>
            </a:r>
            <a:r>
              <a:rPr lang="en-US" dirty="0"/>
              <a:t>, a person who suffers personal injury or death as a direct result of a crime…</a:t>
            </a:r>
            <a:r>
              <a:rPr lang="en-US" sz="2400" dirty="0"/>
              <a:t>”</a:t>
            </a:r>
          </a:p>
          <a:p>
            <a:endParaRPr lang="en-US" dirty="0"/>
          </a:p>
          <a:p>
            <a:r>
              <a:rPr lang="en-US" sz="2400" dirty="0" smtClean="0"/>
              <a:t>Per Missouri Revised Statue 595.200.(6) a crime victim is defined as:</a:t>
            </a:r>
          </a:p>
          <a:p>
            <a:pPr marL="0" indent="0">
              <a:buNone/>
            </a:pPr>
            <a:r>
              <a:rPr lang="en-US" sz="1900" b="1" dirty="0" smtClean="0"/>
              <a:t>		“</a:t>
            </a:r>
            <a:r>
              <a:rPr lang="en-US" sz="1900" b="1" dirty="0"/>
              <a:t>A natural person who suffers direct or threatened physical, emotional or </a:t>
            </a:r>
            <a:r>
              <a:rPr lang="en-US" sz="1900" b="1" dirty="0" smtClean="0"/>
              <a:t>			financial harm </a:t>
            </a:r>
            <a:r>
              <a:rPr lang="en-US" sz="1900" b="1" dirty="0"/>
              <a:t>as </a:t>
            </a:r>
            <a:r>
              <a:rPr lang="en-US" sz="1900" b="1" dirty="0" smtClean="0"/>
              <a:t>the result </a:t>
            </a:r>
            <a:r>
              <a:rPr lang="en-US" sz="1900" b="1" dirty="0"/>
              <a:t>of the commission or attempted commission of a </a:t>
            </a:r>
            <a:r>
              <a:rPr lang="en-US" sz="1900" b="1" dirty="0" smtClean="0"/>
              <a:t>		crime</a:t>
            </a:r>
            <a:r>
              <a:rPr lang="en-US" sz="1900" b="1" dirty="0"/>
              <a:t>.”</a:t>
            </a:r>
          </a:p>
          <a:p>
            <a:pPr marL="0" indent="0" algn="ctr">
              <a:buNone/>
            </a:pPr>
            <a:endParaRPr lang="en-US" sz="2400" dirty="0" smtClean="0"/>
          </a:p>
          <a:p>
            <a:pPr marL="0" indent="0" algn="ctr">
              <a:buNone/>
            </a:pPr>
            <a:r>
              <a:rPr lang="en-US" sz="2400" dirty="0" smtClean="0"/>
              <a:t>The </a:t>
            </a:r>
            <a:r>
              <a:rPr lang="en-US" sz="2400" dirty="0"/>
              <a:t>term “victim” also includes the family members of a minor, incompetent or homicide victim or a person who is injured as a direct result of witnessing an act of </a:t>
            </a:r>
            <a:r>
              <a:rPr lang="en-US" sz="2400" dirty="0" smtClean="0"/>
              <a:t>crime.</a:t>
            </a:r>
            <a:endParaRPr lang="en-US" sz="2400" dirty="0"/>
          </a:p>
          <a:p>
            <a:pPr marL="0" indent="0" algn="ctr">
              <a:buNone/>
            </a:pPr>
            <a:r>
              <a:rPr lang="en-US" sz="2400" dirty="0" smtClean="0"/>
              <a:t> </a:t>
            </a:r>
            <a:endParaRPr lang="en-US" sz="2400" dirty="0"/>
          </a:p>
          <a:p>
            <a:endParaRPr lang="en-US" dirty="0"/>
          </a:p>
        </p:txBody>
      </p:sp>
    </p:spTree>
    <p:extLst>
      <p:ext uri="{BB962C8B-B14F-4D97-AF65-F5344CB8AC3E}">
        <p14:creationId xmlns:p14="http://schemas.microsoft.com/office/powerpoint/2010/main" val="4150691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Establishment of Crime Victim Rights in Missouri</a:t>
            </a:r>
            <a:endParaRPr lang="en-US" dirty="0"/>
          </a:p>
        </p:txBody>
      </p:sp>
      <p:sp>
        <p:nvSpPr>
          <p:cNvPr id="3" name="Content Placeholder 2"/>
          <p:cNvSpPr>
            <a:spLocks noGrp="1"/>
          </p:cNvSpPr>
          <p:nvPr>
            <p:ph idx="1"/>
          </p:nvPr>
        </p:nvSpPr>
        <p:spPr>
          <a:xfrm>
            <a:off x="677334" y="2160589"/>
            <a:ext cx="8596668" cy="4433642"/>
          </a:xfrm>
        </p:spPr>
        <p:txBody>
          <a:bodyPr>
            <a:normAutofit/>
          </a:bodyPr>
          <a:lstStyle/>
          <a:p>
            <a:r>
              <a:rPr lang="en-US" dirty="0"/>
              <a:t>Victims of crime are guaranteed certain notification rights and participation in the criminal justice system under an amendment to the Missouri Constitution and laws that took effect in 1993. </a:t>
            </a:r>
          </a:p>
          <a:p>
            <a:r>
              <a:rPr lang="en-US" b="1" dirty="0" smtClean="0">
                <a:hlinkClick r:id="rId3"/>
              </a:rPr>
              <a:t>Section </a:t>
            </a:r>
            <a:r>
              <a:rPr lang="en-US" b="1" dirty="0">
                <a:hlinkClick r:id="rId3"/>
              </a:rPr>
              <a:t>595.209 of the Missouri Revised Statutes</a:t>
            </a:r>
            <a:r>
              <a:rPr lang="en-US" dirty="0"/>
              <a:t> specifies that victims of certain dangerous felonies are automatically afforded these rights. Victims of all other crimes and witnesses of crimes are also guaranteed these rights but they must submit a written request to the appropriate agency (i.e. law enforcement agencies, juvenile authorities, custodial authorities, prosecutors, probation and parole, etc.) to ensure that their rights are afforded to them</a:t>
            </a:r>
            <a:r>
              <a:rPr lang="en-US" dirty="0" smtClean="0"/>
              <a:t>.</a:t>
            </a:r>
            <a:endParaRPr lang="en-US" dirty="0"/>
          </a:p>
        </p:txBody>
      </p:sp>
    </p:spTree>
    <p:extLst>
      <p:ext uri="{BB962C8B-B14F-4D97-AF65-F5344CB8AC3E}">
        <p14:creationId xmlns:p14="http://schemas.microsoft.com/office/powerpoint/2010/main" val="35736594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Crime Victim Rights-Dangerous Felonies </a:t>
            </a:r>
            <a:endParaRPr lang="en-US" dirty="0"/>
          </a:p>
        </p:txBody>
      </p:sp>
      <p:sp>
        <p:nvSpPr>
          <p:cNvPr id="3" name="Content Placeholder 2"/>
          <p:cNvSpPr>
            <a:spLocks noGrp="1"/>
          </p:cNvSpPr>
          <p:nvPr>
            <p:ph idx="1"/>
          </p:nvPr>
        </p:nvSpPr>
        <p:spPr>
          <a:xfrm>
            <a:off x="677334" y="1292842"/>
            <a:ext cx="8596668" cy="5565158"/>
          </a:xfrm>
        </p:spPr>
        <p:txBody>
          <a:bodyPr>
            <a:normAutofit/>
          </a:bodyPr>
          <a:lstStyle/>
          <a:p>
            <a:pPr marL="0" indent="0">
              <a:buNone/>
            </a:pPr>
            <a:r>
              <a:rPr lang="en-US" dirty="0" smtClean="0"/>
              <a:t>CVR’s </a:t>
            </a:r>
            <a:r>
              <a:rPr lang="en-US" b="1" u="sng" dirty="0" smtClean="0"/>
              <a:t>automatically</a:t>
            </a:r>
            <a:r>
              <a:rPr lang="en-US" dirty="0" smtClean="0"/>
              <a:t> apply </a:t>
            </a:r>
            <a:r>
              <a:rPr lang="en-US" dirty="0"/>
              <a:t>to victims of "dangerous </a:t>
            </a:r>
            <a:r>
              <a:rPr lang="en-US" dirty="0" smtClean="0"/>
              <a:t>felonies“ which </a:t>
            </a:r>
            <a:r>
              <a:rPr lang="en-US" dirty="0"/>
              <a:t>may include: </a:t>
            </a:r>
            <a:endParaRPr lang="en-US" dirty="0" smtClean="0"/>
          </a:p>
          <a:p>
            <a:pPr marL="0" indent="0">
              <a:buNone/>
            </a:pPr>
            <a:endParaRPr lang="en-US" dirty="0" smtClean="0"/>
          </a:p>
          <a:p>
            <a:pPr lvl="1"/>
            <a:r>
              <a:rPr lang="en-US" dirty="0" smtClean="0"/>
              <a:t>Arson </a:t>
            </a:r>
            <a:r>
              <a:rPr lang="en-US" dirty="0"/>
              <a:t>in the first </a:t>
            </a:r>
            <a:r>
              <a:rPr lang="en-US" dirty="0" smtClean="0"/>
              <a:t>degree</a:t>
            </a:r>
          </a:p>
          <a:p>
            <a:pPr lvl="1"/>
            <a:r>
              <a:rPr lang="en-US" dirty="0" smtClean="0"/>
              <a:t>Assault </a:t>
            </a:r>
            <a:r>
              <a:rPr lang="en-US" dirty="0"/>
              <a:t>in the first </a:t>
            </a:r>
            <a:r>
              <a:rPr lang="en-US" dirty="0" smtClean="0"/>
              <a:t>degree</a:t>
            </a:r>
          </a:p>
          <a:p>
            <a:pPr lvl="1"/>
            <a:r>
              <a:rPr lang="en-US" dirty="0" smtClean="0"/>
              <a:t>Forcible rape and forcible sodomy</a:t>
            </a:r>
          </a:p>
          <a:p>
            <a:pPr lvl="1"/>
            <a:r>
              <a:rPr lang="en-US" dirty="0" smtClean="0"/>
              <a:t>Statutory </a:t>
            </a:r>
            <a:r>
              <a:rPr lang="en-US" dirty="0"/>
              <a:t>rape and sodomy in the first degree (victim under 12 years old)</a:t>
            </a:r>
          </a:p>
          <a:p>
            <a:pPr lvl="1"/>
            <a:r>
              <a:rPr lang="en-US" dirty="0" smtClean="0"/>
              <a:t>Kidnapping, Child Kidnapping, Parental Kidnapping</a:t>
            </a:r>
          </a:p>
          <a:p>
            <a:pPr lvl="1"/>
            <a:r>
              <a:rPr lang="en-US" dirty="0" smtClean="0"/>
              <a:t>Murder </a:t>
            </a:r>
            <a:r>
              <a:rPr lang="en-US" dirty="0"/>
              <a:t>in the first or second </a:t>
            </a:r>
            <a:r>
              <a:rPr lang="en-US" dirty="0" smtClean="0"/>
              <a:t>degree</a:t>
            </a:r>
          </a:p>
          <a:p>
            <a:pPr lvl="1"/>
            <a:r>
              <a:rPr lang="en-US" dirty="0" smtClean="0"/>
              <a:t>Voluntary Manslaughter</a:t>
            </a:r>
          </a:p>
          <a:p>
            <a:pPr lvl="1"/>
            <a:r>
              <a:rPr lang="en-US" dirty="0" smtClean="0"/>
              <a:t>Elder </a:t>
            </a:r>
            <a:r>
              <a:rPr lang="en-US" dirty="0"/>
              <a:t>abuse in the first </a:t>
            </a:r>
            <a:r>
              <a:rPr lang="en-US" dirty="0" smtClean="0"/>
              <a:t>degree</a:t>
            </a:r>
          </a:p>
          <a:p>
            <a:pPr lvl="1"/>
            <a:r>
              <a:rPr lang="en-US" dirty="0" smtClean="0"/>
              <a:t>Robbery </a:t>
            </a:r>
            <a:r>
              <a:rPr lang="en-US" dirty="0"/>
              <a:t>in the first </a:t>
            </a:r>
            <a:r>
              <a:rPr lang="en-US" dirty="0" smtClean="0"/>
              <a:t>degree</a:t>
            </a:r>
          </a:p>
          <a:p>
            <a:pPr lvl="1"/>
            <a:r>
              <a:rPr lang="en-US" dirty="0" smtClean="0"/>
              <a:t>Abuse </a:t>
            </a:r>
            <a:r>
              <a:rPr lang="en-US" dirty="0"/>
              <a:t>of a </a:t>
            </a:r>
            <a:r>
              <a:rPr lang="en-US" dirty="0" smtClean="0"/>
              <a:t>child</a:t>
            </a:r>
          </a:p>
          <a:p>
            <a:pPr lvl="1"/>
            <a:r>
              <a:rPr lang="en-US" dirty="0" smtClean="0"/>
              <a:t>Including attempt of any of these crimes </a:t>
            </a:r>
            <a:endParaRPr lang="en-US" dirty="0"/>
          </a:p>
        </p:txBody>
      </p:sp>
    </p:spTree>
    <p:extLst>
      <p:ext uri="{BB962C8B-B14F-4D97-AF65-F5344CB8AC3E}">
        <p14:creationId xmlns:p14="http://schemas.microsoft.com/office/powerpoint/2010/main" val="34737828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373360" cy="1320800"/>
          </a:xfrm>
          <a:solidFill>
            <a:schemeClr val="bg1"/>
          </a:solidFill>
        </p:spPr>
        <p:txBody>
          <a:bodyPr/>
          <a:lstStyle/>
          <a:p>
            <a:r>
              <a:rPr lang="en-US" dirty="0" smtClean="0"/>
              <a:t>General Crime Victim Rights—</a:t>
            </a:r>
            <a:br>
              <a:rPr lang="en-US" dirty="0" smtClean="0"/>
            </a:br>
            <a:endParaRPr lang="en-US" dirty="0"/>
          </a:p>
        </p:txBody>
      </p:sp>
      <p:sp>
        <p:nvSpPr>
          <p:cNvPr id="3" name="Content Placeholder 2"/>
          <p:cNvSpPr>
            <a:spLocks noGrp="1"/>
          </p:cNvSpPr>
          <p:nvPr>
            <p:ph idx="1"/>
          </p:nvPr>
        </p:nvSpPr>
        <p:spPr>
          <a:xfrm>
            <a:off x="677334" y="1390261"/>
            <a:ext cx="8596668" cy="5337109"/>
          </a:xfrm>
          <a:solidFill>
            <a:schemeClr val="bg1"/>
          </a:solidFill>
        </p:spPr>
        <p:txBody>
          <a:bodyPr>
            <a:normAutofit/>
          </a:bodyPr>
          <a:lstStyle/>
          <a:p>
            <a:pPr marL="0" indent="0" algn="ctr">
              <a:buNone/>
            </a:pPr>
            <a:endParaRPr lang="en-US" sz="3200" dirty="0" smtClean="0"/>
          </a:p>
          <a:p>
            <a:r>
              <a:rPr lang="en-US" sz="3200" dirty="0" smtClean="0"/>
              <a:t>To </a:t>
            </a:r>
            <a:r>
              <a:rPr lang="en-US" sz="3200" dirty="0"/>
              <a:t>be present at all criminal proceedings where the defendant has that right, even if the victim is called to testify or may be called to testify as a witness in the </a:t>
            </a:r>
            <a:r>
              <a:rPr lang="en-US" sz="3200" dirty="0" smtClean="0"/>
              <a:t>case</a:t>
            </a:r>
          </a:p>
          <a:p>
            <a:pPr marL="0" indent="0">
              <a:buNone/>
            </a:pPr>
            <a:endParaRPr lang="en-US" sz="3200" dirty="0"/>
          </a:p>
          <a:p>
            <a:pPr marL="0" indent="0">
              <a:buNone/>
            </a:pPr>
            <a:r>
              <a:rPr lang="en-US" sz="2400" dirty="0" smtClean="0"/>
              <a:t>This includes juvenile proceedings if the offense would have been a felony if committed by an adult.</a:t>
            </a:r>
          </a:p>
          <a:p>
            <a:pPr marL="0" indent="0">
              <a:buNone/>
            </a:pPr>
            <a:endParaRPr lang="en-US" sz="1900" dirty="0" smtClean="0"/>
          </a:p>
        </p:txBody>
      </p:sp>
    </p:spTree>
    <p:extLst>
      <p:ext uri="{BB962C8B-B14F-4D97-AF65-F5344CB8AC3E}">
        <p14:creationId xmlns:p14="http://schemas.microsoft.com/office/powerpoint/2010/main" val="35992852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373360" cy="1320800"/>
          </a:xfrm>
          <a:solidFill>
            <a:schemeClr val="bg1"/>
          </a:solidFill>
        </p:spPr>
        <p:txBody>
          <a:bodyPr/>
          <a:lstStyle/>
          <a:p>
            <a:r>
              <a:rPr lang="en-US" dirty="0" smtClean="0"/>
              <a:t>General Crime Victim Rights—</a:t>
            </a:r>
            <a:br>
              <a:rPr lang="en-US" dirty="0" smtClean="0"/>
            </a:br>
            <a:endParaRPr lang="en-US" dirty="0"/>
          </a:p>
        </p:txBody>
      </p:sp>
      <p:sp>
        <p:nvSpPr>
          <p:cNvPr id="3" name="Content Placeholder 2"/>
          <p:cNvSpPr>
            <a:spLocks noGrp="1"/>
          </p:cNvSpPr>
          <p:nvPr>
            <p:ph idx="1"/>
          </p:nvPr>
        </p:nvSpPr>
        <p:spPr>
          <a:xfrm>
            <a:off x="677334" y="1390261"/>
            <a:ext cx="8596668" cy="5337109"/>
          </a:xfrm>
          <a:solidFill>
            <a:schemeClr val="bg1"/>
          </a:solidFill>
        </p:spPr>
        <p:txBody>
          <a:bodyPr>
            <a:normAutofit/>
          </a:bodyPr>
          <a:lstStyle/>
          <a:p>
            <a:pPr marL="0" indent="0">
              <a:buNone/>
            </a:pPr>
            <a:endParaRPr lang="en-US" sz="1900" dirty="0" smtClean="0"/>
          </a:p>
          <a:p>
            <a:r>
              <a:rPr lang="en-US" sz="3200" dirty="0" smtClean="0"/>
              <a:t>Includes the right to be INFORMED and HEARD at guilty pleas, bail hearings, sentencing, probation revocation hearings, and parole hearings;</a:t>
            </a:r>
          </a:p>
          <a:p>
            <a:r>
              <a:rPr lang="en-US" sz="3200" dirty="0"/>
              <a:t>To </a:t>
            </a:r>
            <a:r>
              <a:rPr lang="en-US" sz="3200" u="sng" dirty="0"/>
              <a:t>confer</a:t>
            </a:r>
            <a:r>
              <a:rPr lang="en-US" sz="3200" dirty="0"/>
              <a:t> with the prosecutor regarding bail hearings, guilty pleas, pleadings of insanity, hearings, sentencing and probation revocation hearings.</a:t>
            </a:r>
          </a:p>
          <a:p>
            <a:endParaRPr lang="en-US" sz="3200" dirty="0" smtClean="0"/>
          </a:p>
          <a:p>
            <a:endParaRPr lang="en-US" sz="3200" dirty="0" smtClean="0"/>
          </a:p>
          <a:p>
            <a:pPr marL="0" indent="0">
              <a:buNone/>
            </a:pPr>
            <a:endParaRPr lang="en-US" sz="1900" dirty="0" smtClean="0"/>
          </a:p>
          <a:p>
            <a:pPr marL="0" indent="0">
              <a:buNone/>
            </a:pPr>
            <a:endParaRPr lang="en-US" sz="1900" dirty="0"/>
          </a:p>
        </p:txBody>
      </p:sp>
    </p:spTree>
    <p:extLst>
      <p:ext uri="{BB962C8B-B14F-4D97-AF65-F5344CB8AC3E}">
        <p14:creationId xmlns:p14="http://schemas.microsoft.com/office/powerpoint/2010/main" val="397761418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19013</TotalTime>
  <Words>2982</Words>
  <Application>Microsoft Office PowerPoint</Application>
  <PresentationFormat>Widescreen</PresentationFormat>
  <Paragraphs>316</Paragraphs>
  <Slides>31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Trebuchet MS</vt:lpstr>
      <vt:lpstr>Wingdings</vt:lpstr>
      <vt:lpstr>Wingdings 3</vt:lpstr>
      <vt:lpstr>Facet</vt:lpstr>
      <vt:lpstr>Crime Victim Rights</vt:lpstr>
      <vt:lpstr>Your Presenter Today</vt:lpstr>
      <vt:lpstr>The OVC Team</vt:lpstr>
      <vt:lpstr>DPS OVC Role— specifically related to Crime Victim Rights</vt:lpstr>
      <vt:lpstr>Crime Victim Defined </vt:lpstr>
      <vt:lpstr>Establishment of Crime Victim Rights in Missouri</vt:lpstr>
      <vt:lpstr>Crime Victim Rights-Dangerous Felonies </vt:lpstr>
      <vt:lpstr>General Crime Victim Rights— </vt:lpstr>
      <vt:lpstr>General Crime Victim Rights— </vt:lpstr>
      <vt:lpstr>General Crime Victim Rights— </vt:lpstr>
      <vt:lpstr>General Crime Victim Rights— </vt:lpstr>
      <vt:lpstr>PowerPoint Presentation</vt:lpstr>
      <vt:lpstr>General Crime Victim Rights— </vt:lpstr>
      <vt:lpstr>General Crime Victim Rights— </vt:lpstr>
      <vt:lpstr>General Crime Victim Rights— </vt:lpstr>
      <vt:lpstr>Crime Victim Notification Requirements</vt:lpstr>
      <vt:lpstr>Notifications- Law Enforcement &amp; Juvenile Authorities:</vt:lpstr>
      <vt:lpstr>Notifications- Law Enforcement &amp; Juvenile Authorities:</vt:lpstr>
      <vt:lpstr>Notifications-Prosecuting Attorneys:</vt:lpstr>
      <vt:lpstr>Notifications-Prosecuting Attorneys:</vt:lpstr>
      <vt:lpstr>Notifications-Custodial Authorities:</vt:lpstr>
      <vt:lpstr>Notifications-Missouri Attorney General:   </vt:lpstr>
      <vt:lpstr>Victim Notification</vt:lpstr>
      <vt:lpstr>MOVANS</vt:lpstr>
      <vt:lpstr>MOVANS Registration</vt:lpstr>
      <vt:lpstr>Victim Impact Statement (VIS)— </vt:lpstr>
      <vt:lpstr>Ex Parte Order of Protection—Adult </vt:lpstr>
      <vt:lpstr>Ex Parte Order of Protection—Child </vt:lpstr>
      <vt:lpstr>Ex Parte Order of Protection—Child con’t </vt:lpstr>
      <vt:lpstr>Victim Rights Inquiry </vt:lpstr>
      <vt:lpstr>PowerPoint Presentation</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Berhorst, Connie</dc:creator>
  <cp:lastModifiedBy>Parks, Michelle</cp:lastModifiedBy>
  <cp:revision>71</cp:revision>
  <cp:lastPrinted>2022-07-18T14:11:01Z</cp:lastPrinted>
  <dcterms:created xsi:type="dcterms:W3CDTF">2022-01-14T14:45:33Z</dcterms:created>
  <dcterms:modified xsi:type="dcterms:W3CDTF">2022-07-21T14:22:46Z</dcterms:modified>
</cp:coreProperties>
</file>