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4746" y="1122363"/>
            <a:ext cx="9561897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4745" y="3602038"/>
            <a:ext cx="95618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4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2984" y="1709738"/>
            <a:ext cx="930446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2984" y="4589463"/>
            <a:ext cx="930446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+ Picture (main cont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21338" y="1791978"/>
            <a:ext cx="5435204" cy="410385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202" y="364731"/>
            <a:ext cx="1115234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3261" y="6352441"/>
            <a:ext cx="4114800" cy="369034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04202" y="1791978"/>
            <a:ext cx="5504712" cy="410385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521">
            <a:off x="-389083" y="6136412"/>
            <a:ext cx="2772089" cy="4320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2215">
            <a:off x="-277728" y="6379969"/>
            <a:ext cx="1878720" cy="3937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7602">
            <a:off x="-205786" y="6524616"/>
            <a:ext cx="985810" cy="393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8" y="5908597"/>
            <a:ext cx="962168" cy="962168"/>
          </a:xfrm>
          <a:prstGeom prst="rect">
            <a:avLst/>
          </a:prstGeom>
        </p:spPr>
      </p:pic>
      <p:sp>
        <p:nvSpPr>
          <p:cNvPr id="14" name="Footer Placeholder 4"/>
          <p:cNvSpPr txBox="1">
            <a:spLocks/>
          </p:cNvSpPr>
          <p:nvPr/>
        </p:nvSpPr>
        <p:spPr>
          <a:xfrm>
            <a:off x="8638414" y="6354395"/>
            <a:ext cx="3025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727C23-F669-453A-AF19-08F6F637017A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202" y="364731"/>
            <a:ext cx="1115234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3261" y="6352441"/>
            <a:ext cx="4114800" cy="369034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04202" y="1791978"/>
            <a:ext cx="5504712" cy="410385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521">
            <a:off x="-389083" y="6136412"/>
            <a:ext cx="2772089" cy="4320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2215">
            <a:off x="-277728" y="6379969"/>
            <a:ext cx="1878720" cy="3937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7602">
            <a:off x="-205786" y="6524616"/>
            <a:ext cx="985810" cy="393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8" y="5908597"/>
            <a:ext cx="962168" cy="962168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2"/>
          </p:nvPr>
        </p:nvSpPr>
        <p:spPr>
          <a:xfrm>
            <a:off x="6151830" y="1804743"/>
            <a:ext cx="5504712" cy="410385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638414" y="6354395"/>
            <a:ext cx="3025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727C23-F669-453A-AF19-08F6F637017A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202" y="364731"/>
            <a:ext cx="1115234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3261" y="6352441"/>
            <a:ext cx="4114800" cy="369034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521">
            <a:off x="-389083" y="6136412"/>
            <a:ext cx="2772089" cy="4320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2215">
            <a:off x="-277728" y="6379969"/>
            <a:ext cx="1878720" cy="3937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7602">
            <a:off x="-205786" y="6524616"/>
            <a:ext cx="985810" cy="393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8" y="5908597"/>
            <a:ext cx="962168" cy="962168"/>
          </a:xfrm>
          <a:prstGeom prst="rect">
            <a:avLst/>
          </a:prstGeom>
        </p:spPr>
      </p:pic>
      <p:sp>
        <p:nvSpPr>
          <p:cNvPr id="14" name="Footer Placeholder 4"/>
          <p:cNvSpPr txBox="1">
            <a:spLocks/>
          </p:cNvSpPr>
          <p:nvPr/>
        </p:nvSpPr>
        <p:spPr>
          <a:xfrm>
            <a:off x="8638414" y="6354395"/>
            <a:ext cx="3025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727C23-F669-453A-AF19-08F6F637017A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26507" y="365125"/>
            <a:ext cx="95701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6507" y="1825625"/>
            <a:ext cx="95701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042984" cy="6858001"/>
          </a:xfrm>
          <a:prstGeom prst="rect">
            <a:avLst/>
          </a:prstGeom>
        </p:spPr>
      </p:pic>
      <p:sp>
        <p:nvSpPr>
          <p:cNvPr id="9" name="Footer Placeholder 4"/>
          <p:cNvSpPr txBox="1">
            <a:spLocks/>
          </p:cNvSpPr>
          <p:nvPr/>
        </p:nvSpPr>
        <p:spPr>
          <a:xfrm>
            <a:off x="9571290" y="6350290"/>
            <a:ext cx="178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53E0CBB-2364-4355-99D0-44A15AF4C95F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5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meservice.org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mailto:MCSC@ded.mo.gov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Missouri Community </a:t>
            </a:r>
            <a:br>
              <a:rPr lang="en-US" dirty="0" smtClean="0"/>
            </a:br>
            <a:r>
              <a:rPr lang="en-US" dirty="0" smtClean="0"/>
              <a:t>Service Commission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July 7,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64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 r="32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Strengthening </a:t>
            </a:r>
            <a:r>
              <a:rPr lang="en-US" dirty="0"/>
              <a:t>Missouri communities through volunteerism and </a:t>
            </a:r>
            <a:r>
              <a:rPr lang="en-US" dirty="0" smtClean="0"/>
              <a:t>service</a:t>
            </a:r>
            <a:endParaRPr lang="en-US" dirty="0"/>
          </a:p>
          <a:p>
            <a:r>
              <a:rPr lang="en-US" dirty="0" smtClean="0"/>
              <a:t>Oversee Missouri’s AmeriCorps programs</a:t>
            </a:r>
          </a:p>
          <a:p>
            <a:r>
              <a:rPr lang="en-US" dirty="0" smtClean="0"/>
              <a:t>Help with the recruitment, retention, and recognition of volunteers</a:t>
            </a:r>
          </a:p>
          <a:p>
            <a:r>
              <a:rPr lang="en-US" dirty="0" smtClean="0"/>
              <a:t>Assist disaster response efforts</a:t>
            </a:r>
          </a:p>
          <a:p>
            <a:r>
              <a:rPr lang="en-US" dirty="0" smtClean="0"/>
              <a:t>Provide training and support to organizations that utilize volunteers.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5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volunteering matter?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People who volunteer:</a:t>
            </a:r>
          </a:p>
          <a:p>
            <a:pPr lvl="1"/>
            <a:r>
              <a:rPr lang="en-US" dirty="0" smtClean="0"/>
              <a:t>Are more likely to find a job </a:t>
            </a:r>
          </a:p>
          <a:p>
            <a:pPr lvl="2"/>
            <a:r>
              <a:rPr lang="en-US" dirty="0" smtClean="0"/>
              <a:t>27% more likely/55% in rural areas</a:t>
            </a:r>
          </a:p>
          <a:p>
            <a:pPr lvl="1"/>
            <a:r>
              <a:rPr lang="en-US" dirty="0" smtClean="0"/>
              <a:t>Live healthier lives</a:t>
            </a:r>
          </a:p>
          <a:p>
            <a:pPr lvl="1"/>
            <a:r>
              <a:rPr lang="en-US" dirty="0" smtClean="0"/>
              <a:t>Live longer</a:t>
            </a:r>
          </a:p>
          <a:p>
            <a:r>
              <a:rPr lang="en-US" dirty="0" smtClean="0"/>
              <a:t>Communities with more volunteers have:</a:t>
            </a:r>
          </a:p>
          <a:p>
            <a:pPr lvl="1"/>
            <a:r>
              <a:rPr lang="en-US" dirty="0" smtClean="0"/>
              <a:t>Less crime</a:t>
            </a:r>
          </a:p>
          <a:p>
            <a:pPr lvl="1"/>
            <a:r>
              <a:rPr lang="en-US" dirty="0" smtClean="0"/>
              <a:t>Faster economic growth</a:t>
            </a:r>
          </a:p>
          <a:p>
            <a:pPr lvl="1"/>
            <a:r>
              <a:rPr lang="en-US" dirty="0" smtClean="0"/>
              <a:t>More educational attainment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13" y="2304960"/>
            <a:ext cx="4103854" cy="3077890"/>
          </a:xfrm>
        </p:spPr>
      </p:pic>
    </p:spTree>
    <p:extLst>
      <p:ext uri="{BB962C8B-B14F-4D97-AF65-F5344CB8AC3E}">
        <p14:creationId xmlns:p14="http://schemas.microsoft.com/office/powerpoint/2010/main" val="5579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Volunteerism in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Missouri by the numbers:</a:t>
            </a:r>
          </a:p>
          <a:p>
            <a:pPr lvl="1"/>
            <a:r>
              <a:rPr lang="en-US" dirty="0" smtClean="0"/>
              <a:t>1,529,792 volunteers </a:t>
            </a:r>
          </a:p>
          <a:p>
            <a:pPr lvl="1"/>
            <a:r>
              <a:rPr lang="en-US" dirty="0" smtClean="0"/>
              <a:t>contribute 133.0 million hours of service</a:t>
            </a:r>
          </a:p>
          <a:p>
            <a:pPr lvl="1"/>
            <a:r>
              <a:rPr lang="en-US" dirty="0" smtClean="0"/>
              <a:t>31.9</a:t>
            </a:r>
            <a:r>
              <a:rPr lang="en-US" dirty="0"/>
              <a:t>% of residents volunteer, ranking them 28th among states </a:t>
            </a:r>
          </a:p>
          <a:p>
            <a:pPr lvl="1"/>
            <a:r>
              <a:rPr lang="en-US" dirty="0" smtClean="0"/>
              <a:t>55.2</a:t>
            </a:r>
            <a:r>
              <a:rPr lang="en-US" dirty="0"/>
              <a:t>% of residents donate $25 or more to charity </a:t>
            </a:r>
            <a:endParaRPr lang="en-US" dirty="0" smtClean="0"/>
          </a:p>
          <a:p>
            <a:pPr lvl="1"/>
            <a:r>
              <a:rPr lang="en-US" dirty="0" smtClean="0"/>
              <a:t>Volunteer </a:t>
            </a:r>
            <a:r>
              <a:rPr lang="en-US" dirty="0"/>
              <a:t>service worth an estimated $</a:t>
            </a:r>
            <a:r>
              <a:rPr lang="en-US" dirty="0" smtClean="0"/>
              <a:t>3.6 </a:t>
            </a:r>
            <a:r>
              <a:rPr lang="en-US" dirty="0"/>
              <a:t>billion </a:t>
            </a:r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/>
              <a:t>don’t people volunteer?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13" y="1791978"/>
            <a:ext cx="4103854" cy="4103854"/>
          </a:xfrm>
        </p:spPr>
      </p:pic>
    </p:spTree>
    <p:extLst>
      <p:ext uri="{BB962C8B-B14F-4D97-AF65-F5344CB8AC3E}">
        <p14:creationId xmlns:p14="http://schemas.microsoft.com/office/powerpoint/2010/main" val="273257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ShowMeService.org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Volunteerism portal:</a:t>
            </a:r>
          </a:p>
          <a:p>
            <a:pPr lvl="1"/>
            <a:r>
              <a:rPr lang="en-US" dirty="0"/>
              <a:t>20,226 quarterly hits</a:t>
            </a:r>
          </a:p>
          <a:p>
            <a:pPr lvl="1"/>
            <a:r>
              <a:rPr lang="en-US" dirty="0" smtClean="0"/>
              <a:t>584 organizations seeking volunteers</a:t>
            </a:r>
          </a:p>
          <a:p>
            <a:pPr lvl="1"/>
            <a:r>
              <a:rPr lang="en-US" dirty="0" smtClean="0"/>
              <a:t>16,186 active opportunities</a:t>
            </a:r>
          </a:p>
          <a:p>
            <a:pPr lvl="1"/>
            <a:r>
              <a:rPr lang="en-US" dirty="0" smtClean="0"/>
              <a:t>5,875 connections made</a:t>
            </a:r>
          </a:p>
          <a:p>
            <a:r>
              <a:rPr lang="en-US" dirty="0" smtClean="0"/>
              <a:t>Marketing:</a:t>
            </a:r>
          </a:p>
          <a:p>
            <a:pPr lvl="1"/>
            <a:r>
              <a:rPr lang="en-US" dirty="0" smtClean="0"/>
              <a:t>6,480 TV and radio spots in 2021</a:t>
            </a:r>
          </a:p>
          <a:p>
            <a:pPr lvl="1"/>
            <a:r>
              <a:rPr lang="en-US" dirty="0" smtClean="0"/>
              <a:t>9,079,712 digital impressions since April</a:t>
            </a:r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2"/>
          </p:nvPr>
        </p:nvPicPr>
        <p:blipFill>
          <a:blip r:embed="rId2"/>
          <a:stretch>
            <a:fillRect/>
          </a:stretch>
        </p:blipFill>
        <p:spPr>
          <a:xfrm>
            <a:off x="6008914" y="2416644"/>
            <a:ext cx="5693959" cy="285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9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AmeriCorps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“Domestic Peace Corps”</a:t>
            </a:r>
          </a:p>
          <a:p>
            <a:r>
              <a:rPr lang="en-US" dirty="0" smtClean="0"/>
              <a:t>AmeriCorps Members serve in a community with the goal of alleviating or eliminating a community need</a:t>
            </a:r>
          </a:p>
          <a:p>
            <a:r>
              <a:rPr lang="en-US" dirty="0" smtClean="0"/>
              <a:t>Open to citizens and permanent resident aliens 17 and over</a:t>
            </a:r>
          </a:p>
          <a:p>
            <a:r>
              <a:rPr lang="en-US" dirty="0" smtClean="0"/>
              <a:t>Serve 300 – 1,7000 hours</a:t>
            </a:r>
          </a:p>
          <a:p>
            <a:r>
              <a:rPr lang="en-US" dirty="0" smtClean="0"/>
              <a:t>Full-time eligible for </a:t>
            </a:r>
          </a:p>
          <a:p>
            <a:pPr lvl="1"/>
            <a:r>
              <a:rPr lang="en-US" dirty="0" smtClean="0"/>
              <a:t>Living stipend</a:t>
            </a:r>
          </a:p>
          <a:p>
            <a:pPr lvl="1"/>
            <a:r>
              <a:rPr lang="en-US" dirty="0" smtClean="0"/>
              <a:t>Healthcare</a:t>
            </a:r>
          </a:p>
          <a:p>
            <a:pPr lvl="1"/>
            <a:r>
              <a:rPr lang="en-US" dirty="0" smtClean="0"/>
              <a:t>Child care (based on family income)</a:t>
            </a:r>
          </a:p>
          <a:p>
            <a:r>
              <a:rPr lang="en-US" dirty="0" smtClean="0"/>
              <a:t>Earn an education award at the completion of service ($6,495)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187" y="1791978"/>
            <a:ext cx="3077505" cy="4103854"/>
          </a:xfrm>
        </p:spPr>
      </p:pic>
    </p:spTree>
    <p:extLst>
      <p:ext uri="{BB962C8B-B14F-4D97-AF65-F5344CB8AC3E}">
        <p14:creationId xmlns:p14="http://schemas.microsoft.com/office/powerpoint/2010/main" val="149239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AmeriCorps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Missouri Community Service Commission</a:t>
            </a:r>
          </a:p>
          <a:p>
            <a:r>
              <a:rPr lang="en-US" dirty="0" smtClean="0"/>
              <a:t>ShowMeService.org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2021-22 Highlights</a:t>
            </a:r>
          </a:p>
          <a:p>
            <a:pPr lvl="1"/>
            <a:r>
              <a:rPr lang="en-US" dirty="0" smtClean="0"/>
              <a:t>816 Members</a:t>
            </a:r>
          </a:p>
          <a:p>
            <a:pPr lvl="1"/>
            <a:r>
              <a:rPr lang="en-US" dirty="0" smtClean="0"/>
              <a:t>170 service </a:t>
            </a:r>
            <a:r>
              <a:rPr lang="en-US" dirty="0"/>
              <a:t>s</a:t>
            </a:r>
            <a:r>
              <a:rPr lang="en-US" dirty="0" smtClean="0"/>
              <a:t>ites</a:t>
            </a:r>
          </a:p>
          <a:p>
            <a:pPr lvl="1"/>
            <a:r>
              <a:rPr lang="en-US" dirty="0" smtClean="0"/>
              <a:t>932,433 hours served</a:t>
            </a:r>
          </a:p>
          <a:p>
            <a:pPr lvl="1"/>
            <a:r>
              <a:rPr lang="en-US" dirty="0" smtClean="0"/>
              <a:t>$3,562,443 earned for college</a:t>
            </a:r>
          </a:p>
          <a:p>
            <a:pPr lvl="1"/>
            <a:r>
              <a:rPr lang="en-US" dirty="0" smtClean="0"/>
              <a:t>1,146 individuals improved access to medical care</a:t>
            </a:r>
          </a:p>
          <a:p>
            <a:pPr lvl="1"/>
            <a:r>
              <a:rPr lang="en-US" dirty="0" smtClean="0"/>
              <a:t>2,190 veterans and military family members served</a:t>
            </a:r>
          </a:p>
          <a:p>
            <a:pPr lvl="1"/>
            <a:r>
              <a:rPr lang="en-US" dirty="0" smtClean="0"/>
              <a:t>26,262 students served</a:t>
            </a:r>
          </a:p>
          <a:p>
            <a:pPr lvl="1"/>
            <a:r>
              <a:rPr lang="en-US" dirty="0" smtClean="0"/>
              <a:t>186,440 victims of disaster served</a:t>
            </a:r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1092" y="3394225"/>
            <a:ext cx="5505450" cy="2501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08" y="1506507"/>
            <a:ext cx="1828804" cy="18288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30962" y="3256474"/>
            <a:ext cx="1714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Volunteer Hours</a:t>
            </a:r>
          </a:p>
          <a:p>
            <a:pPr algn="ctr"/>
            <a:r>
              <a:rPr lang="en-US" dirty="0" smtClean="0"/>
              <a:t>$24,205,961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891513" y="3450708"/>
            <a:ext cx="1985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Federal Investment</a:t>
            </a:r>
          </a:p>
          <a:p>
            <a:pPr algn="ctr"/>
            <a:r>
              <a:rPr lang="en-US" dirty="0" smtClean="0"/>
              <a:t>$11,552,903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96442" y="5387252"/>
            <a:ext cx="1770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Local Investment</a:t>
            </a:r>
          </a:p>
          <a:p>
            <a:pPr algn="ctr"/>
            <a:r>
              <a:rPr lang="en-US" dirty="0" smtClean="0"/>
              <a:t>$7,846,655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396706" y="2096947"/>
            <a:ext cx="1779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Total Investment</a:t>
            </a:r>
          </a:p>
          <a:p>
            <a:pPr algn="ctr"/>
            <a:r>
              <a:rPr lang="en-US" b="1" dirty="0" smtClean="0"/>
              <a:t>$43,605,519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702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061" y="1690294"/>
            <a:ext cx="2872736" cy="430910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Coming This Year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Missouri Community Service Commission</a:t>
            </a:r>
          </a:p>
          <a:p>
            <a:r>
              <a:rPr lang="en-US" dirty="0" smtClean="0"/>
              <a:t>ShowMeService.org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Increased AmeriCorps programs through federal appropriations and ARP</a:t>
            </a:r>
          </a:p>
          <a:p>
            <a:r>
              <a:rPr lang="en-US" dirty="0" smtClean="0"/>
              <a:t>New service learning initiative</a:t>
            </a:r>
          </a:p>
          <a:p>
            <a:pPr lvl="1"/>
            <a:r>
              <a:rPr lang="en-US" dirty="0" smtClean="0"/>
              <a:t>Working with DESE and teachers to build a curriculum library</a:t>
            </a:r>
          </a:p>
          <a:p>
            <a:pPr lvl="1"/>
            <a:r>
              <a:rPr lang="en-US" dirty="0" smtClean="0"/>
              <a:t>US House is seeking to appropriate $200,000 for service learning</a:t>
            </a:r>
          </a:p>
          <a:p>
            <a:r>
              <a:rPr lang="en-US" dirty="0" smtClean="0"/>
              <a:t>More active role in disaster response</a:t>
            </a:r>
          </a:p>
          <a:p>
            <a:pPr lvl="1"/>
            <a:r>
              <a:rPr lang="en-US" dirty="0" smtClean="0"/>
              <a:t>Hiring a Volunteer Programs Officer</a:t>
            </a:r>
          </a:p>
          <a:p>
            <a:pPr lvl="1"/>
            <a:r>
              <a:rPr lang="en-US" dirty="0" smtClean="0"/>
              <a:t>Member of the national AmeriCorps Disaster Response Team (A-DRT)</a:t>
            </a:r>
          </a:p>
          <a:p>
            <a:r>
              <a:rPr lang="en-US" dirty="0" smtClean="0"/>
              <a:t>Show Me Service VISTA Corps</a:t>
            </a:r>
          </a:p>
          <a:p>
            <a:pPr lvl="1"/>
            <a:r>
              <a:rPr lang="en-US" dirty="0" smtClean="0"/>
              <a:t>15+ VISTAs at DED, SEMA, and other partners</a:t>
            </a:r>
          </a:p>
          <a:p>
            <a:r>
              <a:rPr lang="en-US" dirty="0" smtClean="0"/>
              <a:t>Show Me Service Foster Grand Parent Corps</a:t>
            </a:r>
          </a:p>
          <a:p>
            <a:pPr lvl="1"/>
            <a:r>
              <a:rPr lang="en-US" dirty="0" smtClean="0"/>
              <a:t>115 volunteers in northern MO schools (grant pending)</a:t>
            </a:r>
          </a:p>
          <a:p>
            <a:r>
              <a:rPr lang="en-US" dirty="0"/>
              <a:t>Business Volunteerism initiative with </a:t>
            </a:r>
            <a:r>
              <a:rPr lang="en-US" dirty="0" smtClean="0"/>
              <a:t>DED</a:t>
            </a:r>
          </a:p>
          <a:p>
            <a:r>
              <a:rPr lang="en-US" dirty="0" smtClean="0"/>
              <a:t>Continued growth of </a:t>
            </a:r>
            <a:r>
              <a:rPr lang="en-US" dirty="0" smtClean="0">
                <a:hlinkClick r:id="rId3"/>
              </a:rPr>
              <a:t>www.ShowMeService.org</a:t>
            </a:r>
            <a:endParaRPr lang="en-US" dirty="0" smtClean="0"/>
          </a:p>
          <a:p>
            <a:r>
              <a:rPr lang="en-US" dirty="0" smtClean="0"/>
              <a:t>New 3 year State Service Plan</a:t>
            </a:r>
          </a:p>
        </p:txBody>
      </p:sp>
    </p:spTree>
    <p:extLst>
      <p:ext uri="{BB962C8B-B14F-4D97-AF65-F5344CB8AC3E}">
        <p14:creationId xmlns:p14="http://schemas.microsoft.com/office/powerpoint/2010/main" val="51974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ShowMeService.org</a:t>
            </a:r>
          </a:p>
          <a:p>
            <a:r>
              <a:rPr lang="en-US" dirty="0" smtClean="0">
                <a:hlinkClick r:id="rId2"/>
              </a:rPr>
              <a:t>MCSC@ded.mo.gov</a:t>
            </a:r>
            <a:endParaRPr lang="en-US" dirty="0" smtClean="0"/>
          </a:p>
          <a:p>
            <a:r>
              <a:rPr lang="en-US" dirty="0" smtClean="0"/>
              <a:t>573-751-5012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97" y="1804988"/>
            <a:ext cx="5471582" cy="4103687"/>
          </a:xfrm>
        </p:spPr>
      </p:pic>
    </p:spTree>
    <p:extLst>
      <p:ext uri="{BB962C8B-B14F-4D97-AF65-F5344CB8AC3E}">
        <p14:creationId xmlns:p14="http://schemas.microsoft.com/office/powerpoint/2010/main" val="40890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S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SC" id="{1ED41609-145E-419C-82E1-B19F45B22810}" vid="{41B9760F-7C9E-4F12-BF7F-FC077A4667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MCSC</Template>
  <TotalTime>23</TotalTime>
  <Words>410</Words>
  <Application>Microsoft Office PowerPoint</Application>
  <PresentationFormat>Widescreen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MCSC</vt:lpstr>
      <vt:lpstr>Missouri Community  Service Commission</vt:lpstr>
      <vt:lpstr>Mission</vt:lpstr>
      <vt:lpstr>Why does volunteering matter?</vt:lpstr>
      <vt:lpstr>Volunteerism in Missouri</vt:lpstr>
      <vt:lpstr>ShowMeService.org</vt:lpstr>
      <vt:lpstr>AmeriCorps</vt:lpstr>
      <vt:lpstr>Missouri AmeriCorps</vt:lpstr>
      <vt:lpstr>Coming This Year</vt:lpstr>
      <vt:lpstr>Contact Us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Missouri Community  Service Commission</dc:title>
  <dc:creator>McFarland, Scott</dc:creator>
  <cp:lastModifiedBy>Henry, Dakota</cp:lastModifiedBy>
  <cp:revision>3</cp:revision>
  <dcterms:created xsi:type="dcterms:W3CDTF">2022-07-07T13:01:56Z</dcterms:created>
  <dcterms:modified xsi:type="dcterms:W3CDTF">2022-07-15T17:10:14Z</dcterms:modified>
</cp:coreProperties>
</file>