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23"/>
  </p:notesMasterIdLst>
  <p:handoutMasterIdLst>
    <p:handoutMasterId r:id="rId24"/>
  </p:handoutMasterIdLst>
  <p:sldIdLst>
    <p:sldId id="349" r:id="rId2"/>
    <p:sldId id="421" r:id="rId3"/>
    <p:sldId id="504" r:id="rId4"/>
    <p:sldId id="478" r:id="rId5"/>
    <p:sldId id="476" r:id="rId6"/>
    <p:sldId id="527" r:id="rId7"/>
    <p:sldId id="393" r:id="rId8"/>
    <p:sldId id="477" r:id="rId9"/>
    <p:sldId id="502" r:id="rId10"/>
    <p:sldId id="503" r:id="rId11"/>
    <p:sldId id="511" r:id="rId12"/>
    <p:sldId id="482" r:id="rId13"/>
    <p:sldId id="483" r:id="rId14"/>
    <p:sldId id="517" r:id="rId15"/>
    <p:sldId id="497" r:id="rId16"/>
    <p:sldId id="507" r:id="rId17"/>
    <p:sldId id="490" r:id="rId18"/>
    <p:sldId id="509" r:id="rId19"/>
    <p:sldId id="518" r:id="rId20"/>
    <p:sldId id="523" r:id="rId21"/>
    <p:sldId id="45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rterfield, Shirley" initials="S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Objects="1"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9522"/>
    </p:cViewPr>
  </p:sorterViewPr>
  <p:notesViewPr>
    <p:cSldViewPr snapToObjects="1">
      <p:cViewPr varScale="1">
        <p:scale>
          <a:sx n="53" d="100"/>
          <a:sy n="53" d="100"/>
        </p:scale>
        <p:origin x="-17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28205128205128E-2"/>
          <c:y val="0.14111548556430456"/>
          <c:w val="0.96474358974358998"/>
          <c:h val="0.67316167979002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Long-Term Services and Supports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Children </c:v>
                </c:pt>
                <c:pt idx="1">
                  <c:v>Non-Disabled Adults</c:v>
                </c:pt>
                <c:pt idx="2">
                  <c:v>Elderly</c:v>
                </c:pt>
                <c:pt idx="3">
                  <c:v>Ind. with Disabilities Under Age 65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63</c:v>
                </c:pt>
                <c:pt idx="1">
                  <c:v>12</c:v>
                </c:pt>
                <c:pt idx="2">
                  <c:v>9344</c:v>
                </c:pt>
                <c:pt idx="3">
                  <c:v>6203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Acute Care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Children </c:v>
                </c:pt>
                <c:pt idx="1">
                  <c:v>Non-Disabled Adults</c:v>
                </c:pt>
                <c:pt idx="2">
                  <c:v>Elderly</c:v>
                </c:pt>
                <c:pt idx="3">
                  <c:v>Ind. with Disabilities Under Age 65</c:v>
                </c:pt>
              </c:strCache>
            </c:strRef>
          </c:cat>
          <c:val>
            <c:numRef>
              <c:f>Sheet1!$C$2:$C$5</c:f>
              <c:numCache>
                <c:formatCode>"$"#,##0</c:formatCode>
                <c:ptCount val="4"/>
                <c:pt idx="0">
                  <c:v>2296</c:v>
                </c:pt>
                <c:pt idx="1">
                  <c:v>3012</c:v>
                </c:pt>
                <c:pt idx="2">
                  <c:v>3615</c:v>
                </c:pt>
                <c:pt idx="3">
                  <c:v>10037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432347536"/>
        <c:axId val="432350672"/>
      </c:barChart>
      <c:catAx>
        <c:axId val="432347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32350672"/>
        <c:crosses val="autoZero"/>
        <c:auto val="1"/>
        <c:lblAlgn val="ctr"/>
        <c:lblOffset val="100"/>
        <c:noMultiLvlLbl val="0"/>
      </c:catAx>
      <c:valAx>
        <c:axId val="4323506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&quot;$&quot;#,##0" sourceLinked="1"/>
        <c:majorTickMark val="out"/>
        <c:minorTickMark val="none"/>
        <c:tickLblPos val="none"/>
        <c:crossAx val="432347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1593857258227321E-2"/>
          <c:y val="2.6666666666666668E-2"/>
          <c:w val="0.47879075812638811"/>
          <c:h val="0.2444488188976377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2037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Homemaker Svcs</c:v>
                </c:pt>
                <c:pt idx="1">
                  <c:v>Home Health Aide</c:v>
                </c:pt>
                <c:pt idx="2">
                  <c:v>Adult Day Care</c:v>
                </c:pt>
                <c:pt idx="3">
                  <c:v>Assisted Living (pvt, 1 bedroom)</c:v>
                </c:pt>
                <c:pt idx="4">
                  <c:v>Nursing Home (semi-pvt room)</c:v>
                </c:pt>
                <c:pt idx="5">
                  <c:v>Nursing Home (pvt room)</c:v>
                </c:pt>
              </c:strCache>
            </c:strRef>
          </c:cat>
          <c:val>
            <c:numRef>
              <c:f>Sheet1!$B$2:$B$7</c:f>
              <c:numCache>
                <c:formatCode>_("$"* #,##0_);_("$"* \(#,##0\);_("$"* "-"??_);_(@_)</c:formatCode>
                <c:ptCount val="6"/>
                <c:pt idx="0">
                  <c:v>38896</c:v>
                </c:pt>
                <c:pt idx="1">
                  <c:v>41184</c:v>
                </c:pt>
                <c:pt idx="2">
                  <c:v>30600</c:v>
                </c:pt>
                <c:pt idx="3">
                  <c:v>64247</c:v>
                </c:pt>
                <c:pt idx="4">
                  <c:v>121575</c:v>
                </c:pt>
                <c:pt idx="5">
                  <c:v>152863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Homemaker Svcs</c:v>
                </c:pt>
                <c:pt idx="1">
                  <c:v>Home Health Aide</c:v>
                </c:pt>
                <c:pt idx="2">
                  <c:v>Adult Day Care</c:v>
                </c:pt>
                <c:pt idx="3">
                  <c:v>Assisted Living (pvt, 1 bedroom)</c:v>
                </c:pt>
                <c:pt idx="4">
                  <c:v>Nursing Home (semi-pvt room)</c:v>
                </c:pt>
                <c:pt idx="5">
                  <c:v>Nursing Home (pvt room)</c:v>
                </c:pt>
              </c:strCache>
            </c:strRef>
          </c:cat>
          <c:val>
            <c:numRef>
              <c:f>Sheet1!$C$2:$C$7</c:f>
              <c:numCache>
                <c:formatCode>_("$"* #,##0_);_("$"* \(#,##0\);_("$"* "-"??_);_(@_)</c:formatCode>
                <c:ptCount val="6"/>
                <c:pt idx="0">
                  <c:v>28186</c:v>
                </c:pt>
                <c:pt idx="1">
                  <c:v>37071</c:v>
                </c:pt>
                <c:pt idx="2">
                  <c:v>18200</c:v>
                </c:pt>
                <c:pt idx="3">
                  <c:v>27450</c:v>
                </c:pt>
                <c:pt idx="4">
                  <c:v>52830</c:v>
                </c:pt>
                <c:pt idx="5">
                  <c:v>58035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119864"/>
        <c:axId val="337121040"/>
      </c:barChart>
      <c:catAx>
        <c:axId val="337119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37121040"/>
        <c:crosses val="autoZero"/>
        <c:auto val="1"/>
        <c:lblAlgn val="ctr"/>
        <c:lblOffset val="100"/>
        <c:noMultiLvlLbl val="0"/>
      </c:catAx>
      <c:valAx>
        <c:axId val="337121040"/>
        <c:scaling>
          <c:orientation val="minMax"/>
        </c:scaling>
        <c:delete val="0"/>
        <c:axPos val="b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337119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29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algn="r" defTabSz="927296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388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b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95939" y="8753709"/>
            <a:ext cx="2180318" cy="3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47" tIns="46423" rIns="92847" bIns="46423">
            <a:spAutoFit/>
          </a:bodyPr>
          <a:lstStyle/>
          <a:p>
            <a:pPr algn="r" defTabSz="927296" eaLnBrk="0" hangingPunct="0">
              <a:spcBef>
                <a:spcPct val="50000"/>
              </a:spcBef>
              <a:defRPr/>
            </a:pPr>
            <a:fld id="{496ABEE0-0ADC-4C03-8446-FB9846BF3D4B}" type="slidenum">
              <a:rPr lang="en-US" sz="1600" b="1">
                <a:latin typeface="Arial" charset="0"/>
              </a:rPr>
              <a:pPr algn="r" defTabSz="927296" eaLnBrk="0" hangingPunct="0">
                <a:spcBef>
                  <a:spcPct val="50000"/>
                </a:spcBef>
                <a:defRPr/>
              </a:pPr>
              <a:t>‹#›</a:t>
            </a:fld>
            <a:endParaRPr lang="en-US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8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29" y="1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>
            <a:lvl1pPr algn="r" defTabSz="927296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16" y="4416195"/>
            <a:ext cx="5139569" cy="41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388"/>
            <a:ext cx="3038072" cy="4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7" tIns="46423" rIns="92847" bIns="46423" numCol="1" anchor="b" anchorCtr="0" compatLnSpc="1">
            <a:prstTxWarp prst="textNoShape">
              <a:avLst/>
            </a:prstTxWarp>
          </a:bodyPr>
          <a:lstStyle>
            <a:lvl1pPr defTabSz="927296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73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08">
              <a:defRPr/>
            </a:pPr>
            <a:r>
              <a:rPr lang="en-US" b="1" dirty="0" smtClean="0"/>
              <a:t>Comment/Question: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161055" y="14486664"/>
            <a:ext cx="1653247" cy="762595"/>
          </a:xfrm>
          <a:prstGeom prst="rect">
            <a:avLst/>
          </a:prstGeom>
        </p:spPr>
        <p:txBody>
          <a:bodyPr lIns="88139" tIns="44070" rIns="88139" bIns="44070"/>
          <a:lstStyle/>
          <a:p>
            <a:fld id="{F3E76084-7007-4F9A-9BF5-85CA96B02E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5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ln/>
        </p:spPr>
        <p:txBody>
          <a:bodyPr lIns="92634" tIns="46317" rIns="92634" bIns="46317"/>
          <a:lstStyle/>
          <a:p>
            <a:fld id="{27B6E09D-016D-4EB1-AC0F-03F853A82D0B}" type="slidenum">
              <a:rPr lang="en-US"/>
              <a:pPr/>
              <a:t>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data: U.S. Census Bureau, State Interim Population Projections by Age and Sex: 2004-2030, Table B1: The total population by selected age groups.  http://www.census.gov/population/www/projections/projectionsagesex.html.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</a:rPr>
              <a:t>Last updated October 2006.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ln/>
        </p:spPr>
        <p:txBody>
          <a:bodyPr lIns="92634" tIns="46317" rIns="92634" bIns="46317"/>
          <a:lstStyle/>
          <a:p>
            <a:fld id="{FA63CCD1-2381-4CB5-AC7C-509F0DC1E319}" type="slidenum">
              <a:rPr lang="en-US"/>
              <a:pPr/>
              <a:t>10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 of data: U.S. Census Bureau, State Interim Population Projections by Age and Sex: 2004-2030, Table B1: The total population by selected age groups.  http://www.census.gov/population/www/projections/projectionsagesex.html. </a:t>
            </a:r>
          </a:p>
          <a:p>
            <a:pPr eaLnBrk="1" hangingPunct="1">
              <a:spcBef>
                <a:spcPct val="50000"/>
              </a:spcBef>
            </a:pPr>
            <a:r>
              <a:rPr lang="en-US" sz="1100">
                <a:solidFill>
                  <a:srgbClr val="000000"/>
                </a:solidFill>
              </a:rPr>
              <a:t>Last updated October 2006.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4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Only 10% of Americans 50 and older have LT care insurance.  Check states that have Partnership for Long Term Care plans (45 states?).  Life Care Annuity is another option.</a:t>
            </a:r>
          </a:p>
        </p:txBody>
      </p:sp>
    </p:spTree>
    <p:extLst>
      <p:ext uri="{BB962C8B-B14F-4D97-AF65-F5344CB8AC3E}">
        <p14:creationId xmlns:p14="http://schemas.microsoft.com/office/powerpoint/2010/main" val="135353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466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660B1-325A-487D-BBC2-292F941C1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01DF-0DF9-49F4-B2AC-B2584B8D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C0B8-5362-4F56-9446-F6E120DE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B92F-AAB8-4138-BF21-5251E968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641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FEE57-BE39-4509-99F4-65928FB98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6B395-5166-4E09-9624-E702DB956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A1B9-9D16-4155-B9A5-0741CF926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0ADA-105C-42BF-9B4D-BC55ED7CD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23B6-D42E-4782-A305-D82652674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272C-400D-4FD5-A689-3C6303E7B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AE30-D883-472F-805B-DA7D9AFEE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ADE8-CA95-48E1-BE26-917F7D96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A7E2E5-2DCC-4A1B-B10C-1061D50A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8" r:id="rId2"/>
    <p:sldLayoutId id="2147483885" r:id="rId3"/>
    <p:sldLayoutId id="2147483879" r:id="rId4"/>
    <p:sldLayoutId id="2147483880" r:id="rId5"/>
    <p:sldLayoutId id="2147483886" r:id="rId6"/>
    <p:sldLayoutId id="2147483887" r:id="rId7"/>
    <p:sldLayoutId id="2147483888" r:id="rId8"/>
    <p:sldLayoutId id="2147483889" r:id="rId9"/>
    <p:sldLayoutId id="2147483881" r:id="rId10"/>
    <p:sldLayoutId id="2147483890" r:id="rId11"/>
    <p:sldLayoutId id="2147483882" r:id="rId12"/>
    <p:sldLayoutId id="214748389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ongtermcare.gov/cost-of-care-results/?state=US-MO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/>
              <a:t>Long-Term Care</a:t>
            </a:r>
          </a:p>
        </p:txBody>
      </p:sp>
      <p:sp>
        <p:nvSpPr>
          <p:cNvPr id="14339" name="Rectangle 3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864DE59-4FFA-406A-8573-7B2B4EC144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40" name="Rectangle 1028"/>
          <p:cNvSpPr>
            <a:spLocks noChangeArrowheads="1"/>
          </p:cNvSpPr>
          <p:nvPr/>
        </p:nvSpPr>
        <p:spPr bwMode="auto">
          <a:xfrm>
            <a:off x="381000" y="37338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  <a:p>
            <a:pPr algn="ctr" eaLnBrk="0" hangingPunct="0"/>
            <a:endParaRPr lang="en-US" sz="2000" b="1">
              <a:latin typeface="Arial" charset="0"/>
            </a:endParaRPr>
          </a:p>
        </p:txBody>
      </p:sp>
      <p:sp>
        <p:nvSpPr>
          <p:cNvPr id="14341" name="Text Box 1030"/>
          <p:cNvSpPr txBox="1">
            <a:spLocks noChangeArrowheads="1"/>
          </p:cNvSpPr>
          <p:nvPr/>
        </p:nvSpPr>
        <p:spPr bwMode="auto">
          <a:xfrm>
            <a:off x="1530096" y="3576301"/>
            <a:ext cx="6629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dirty="0"/>
              <a:t>Professor </a:t>
            </a:r>
            <a:r>
              <a:rPr lang="en-US" dirty="0" smtClean="0"/>
              <a:t>Timothy McBride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Brown </a:t>
            </a:r>
            <a:r>
              <a:rPr lang="en-US" dirty="0" smtClean="0"/>
              <a:t>School</a:t>
            </a:r>
          </a:p>
          <a:p>
            <a:pPr algn="r">
              <a:spcBef>
                <a:spcPts val="600"/>
              </a:spcBef>
            </a:pPr>
            <a:r>
              <a:rPr lang="en-US" dirty="0" smtClean="0"/>
              <a:t>Washington University in St. Louis</a:t>
            </a:r>
            <a:endParaRPr lang="en-US" dirty="0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435225" y="5227637"/>
            <a:ext cx="5680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July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57213"/>
            <a:ext cx="8501063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Graying of America</a:t>
            </a:r>
            <a:br>
              <a:rPr lang="en-US" dirty="0"/>
            </a:br>
            <a:r>
              <a:rPr lang="en-US" sz="2400" dirty="0"/>
              <a:t>Percent of Total U.S. Population over 65 in </a:t>
            </a:r>
            <a:r>
              <a:rPr lang="en-US" sz="2400" dirty="0" smtClean="0"/>
              <a:t>2030</a:t>
            </a:r>
            <a:br>
              <a:rPr lang="en-US" sz="2400" dirty="0" smtClean="0"/>
            </a:br>
            <a:r>
              <a:rPr lang="en-US" sz="2400" dirty="0" smtClean="0"/>
              <a:t>A “Nation of </a:t>
            </a:r>
            <a:r>
              <a:rPr lang="en-US" sz="2400" dirty="0" err="1" smtClean="0"/>
              <a:t>Floridas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015445" y="5950744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200" b="0" dirty="0"/>
              <a:t>Source of data: U.S. Census Bureau, State Interim Projections by Age and Sex: 2004-2030, 2005.</a:t>
            </a:r>
          </a:p>
        </p:txBody>
      </p:sp>
      <p:pic>
        <p:nvPicPr>
          <p:cNvPr id="119824" name="Picture 16" descr="\\Cecil.schsr.unc.edu\all\Project_Folders\IOA Shared\library\slides\us files\2030usover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4700"/>
            <a:ext cx="572135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6" name="Picture 18" descr="\\Cecil.schsr.unc.edu\all\Project_Folders\IOA Shared\library\slides\us files\2030usover65leg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59263"/>
            <a:ext cx="312578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3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162925" cy="762000"/>
          </a:xfrm>
        </p:spPr>
        <p:txBody>
          <a:bodyPr/>
          <a:lstStyle/>
          <a:p>
            <a:pPr algn="ctr"/>
            <a:r>
              <a:rPr lang="en-US" altLang="en-US" dirty="0"/>
              <a:t>Aging of America</a:t>
            </a:r>
          </a:p>
        </p:txBody>
      </p:sp>
      <p:pic>
        <p:nvPicPr>
          <p:cNvPr id="6147" name="Picture 3" descr="C:\Documents and Settings\merrils\My Documents\My Pictures\percent 65 and 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" y="1219200"/>
            <a:ext cx="7769162" cy="53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8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6C63DF5-77CA-4006-A40F-CDD019DD36F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0813"/>
            <a:ext cx="67056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4038600"/>
            <a:ext cx="2209800" cy="1754188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2005, only 1/3 of seniors had non-housing financial assets equal to the cost of a year in a nursing home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914400"/>
            <a:ext cx="1905000" cy="203200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Two-thirds of Americans ages 40 and older say they have done little or no planning for LTSS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483C4DA-F1D0-4D1E-9DA5-079AB4126FEE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342900"/>
            <a:ext cx="78200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4572000"/>
            <a:ext cx="2057400" cy="1200150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Expected value of all paid LTSS for a person turning 65 in 2005 is $47,000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12739"/>
            <a:ext cx="8162925" cy="754062"/>
          </a:xfrm>
        </p:spPr>
        <p:txBody>
          <a:bodyPr/>
          <a:lstStyle/>
          <a:p>
            <a:r>
              <a:rPr lang="en-US" altLang="en-US" sz="2800" dirty="0"/>
              <a:t>Service Use </a:t>
            </a:r>
            <a:r>
              <a:rPr lang="en-US" altLang="en-US" sz="2800" dirty="0" smtClean="0"/>
              <a:t>Projections, 2000-2020</a:t>
            </a:r>
            <a:endParaRPr lang="en-US" altLang="en-US" sz="2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04360"/>
          </a:xfrm>
        </p:spPr>
        <p:txBody>
          <a:bodyPr/>
          <a:lstStyle/>
          <a:p>
            <a:r>
              <a:rPr lang="en-US" altLang="en-US" sz="2400" dirty="0"/>
              <a:t>Nursing Homes</a:t>
            </a:r>
          </a:p>
          <a:p>
            <a:pPr lvl="1"/>
            <a:r>
              <a:rPr lang="en-US" altLang="en-US" sz="2000" dirty="0"/>
              <a:t>Grow from 2.4 to 3.7 million users (54% growth)</a:t>
            </a:r>
          </a:p>
          <a:p>
            <a:r>
              <a:rPr lang="en-US" altLang="en-US" sz="2400" dirty="0"/>
              <a:t>Alternative Residential Care</a:t>
            </a:r>
          </a:p>
          <a:p>
            <a:pPr lvl="1"/>
            <a:r>
              <a:rPr lang="en-US" altLang="en-US" sz="2000" dirty="0"/>
              <a:t>0.8 to 1.4 million (75% growth)</a:t>
            </a:r>
          </a:p>
          <a:p>
            <a:r>
              <a:rPr lang="en-US" altLang="en-US" sz="2400" dirty="0"/>
              <a:t>Skilled Home Care</a:t>
            </a:r>
          </a:p>
          <a:p>
            <a:pPr lvl="1"/>
            <a:r>
              <a:rPr lang="en-US" altLang="en-US" sz="2000" dirty="0"/>
              <a:t>2.5 to 3.2 million (28% growth)</a:t>
            </a:r>
          </a:p>
          <a:p>
            <a:r>
              <a:rPr lang="en-US" altLang="en-US" sz="2400" dirty="0"/>
              <a:t>Personal Care</a:t>
            </a:r>
          </a:p>
          <a:p>
            <a:pPr lvl="1"/>
            <a:r>
              <a:rPr lang="en-US" altLang="en-US" sz="2000" dirty="0"/>
              <a:t>3.2 to 4.2 million (31% growth)</a:t>
            </a:r>
          </a:p>
          <a:p>
            <a:pPr lvl="4">
              <a:buFontTx/>
              <a:buNone/>
            </a:pPr>
            <a:r>
              <a:rPr lang="en-US" altLang="en-US" sz="1600" dirty="0"/>
              <a:t>[Exhibit 11; Appendix G, Table 1]</a:t>
            </a:r>
          </a:p>
        </p:txBody>
      </p:sp>
    </p:spTree>
    <p:extLst>
      <p:ext uri="{BB962C8B-B14F-4D97-AF65-F5344CB8AC3E}">
        <p14:creationId xmlns:p14="http://schemas.microsoft.com/office/powerpoint/2010/main" val="51109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How we pay for LT Care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Using personal funds – </a:t>
            </a:r>
            <a:r>
              <a:rPr lang="en-US" altLang="en-US" sz="2400" dirty="0" smtClean="0"/>
              <a:t>typically </a:t>
            </a:r>
            <a:r>
              <a:rPr lang="en-US" altLang="en-US" sz="2400" dirty="0"/>
              <a:t>used first until funds run </a:t>
            </a:r>
            <a:r>
              <a:rPr lang="en-US" altLang="en-US" sz="2400" dirty="0" smtClean="0"/>
              <a:t>out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Current income from wages, Social Security, or retirement income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Reverse mortgage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Single premium life </a:t>
            </a:r>
            <a:r>
              <a:rPr lang="en-US" sz="2000" dirty="0" smtClean="0"/>
              <a:t>insurance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 smtClean="0"/>
              <a:t>Long Term care insurance – only about 10% of LT care recipients have this coverage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 smtClean="0"/>
              <a:t>Medicare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en-US" sz="2100" dirty="0" smtClean="0"/>
              <a:t>Part B will cover some home health if part of plan certified by physician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altLang="en-US" sz="2100" dirty="0" smtClean="0"/>
              <a:t>only provides short term percentage of LT care (does not include custodial care)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 smtClean="0"/>
              <a:t>Medicare covers 100% cost for first 100 days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 smtClean="0"/>
              <a:t>Provides 80% costs for next 80 days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700" dirty="0" smtClean="0"/>
              <a:t>Provides no reimbursement for subsequent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dirty="0" smtClean="0"/>
              <a:t>Medicaid – once income eligibility is met, pays for most of the cost of LT care</a:t>
            </a:r>
          </a:p>
        </p:txBody>
      </p:sp>
    </p:spTree>
    <p:extLst>
      <p:ext uri="{BB962C8B-B14F-4D97-AF65-F5344CB8AC3E}">
        <p14:creationId xmlns:p14="http://schemas.microsoft.com/office/powerpoint/2010/main" val="211461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LTSS Costs, 2012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4272C-400D-4FD5-A689-3C6303E7BD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7472"/>
            <a:ext cx="8915400" cy="539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7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4272C-400D-4FD5-A689-3C6303E7BD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313"/>
            <a:ext cx="9053818" cy="61420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Median LTC Costs, Missouri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704271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FEE57-BE39-4509-99F4-65928FB984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477000"/>
            <a:ext cx="624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hlinkClick r:id="rId3"/>
              </a:rPr>
              <a:t>Source:  http</a:t>
            </a:r>
            <a:r>
              <a:rPr lang="en-US" sz="1050" dirty="0">
                <a:hlinkClick r:id="rId3"/>
              </a:rPr>
              <a:t>://longtermcare.gov/cost-of-care-results/?state=US-MO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63723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sz="3200" dirty="0"/>
              <a:t>Projected Long-Term Care Expenditures, 2000-2040</a:t>
            </a:r>
            <a:endParaRPr lang="en-US" altLang="en-US" sz="4000" dirty="0"/>
          </a:p>
        </p:txBody>
      </p:sp>
      <p:graphicFrame>
        <p:nvGraphicFramePr>
          <p:cNvPr id="80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981200"/>
          <a:ext cx="777081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Chart" r:id="rId3" imgW="7772572" imgH="4495660" progId="MSGraph.Chart.8">
                  <p:embed followColorScheme="full"/>
                </p:oleObj>
              </mc:Choice>
              <mc:Fallback>
                <p:oleObj name="Chart" r:id="rId3" imgW="7772572" imgH="44956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770813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371600" y="62484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>
                <a:latin typeface="Times New Roman" panose="02020603050405020304" pitchFamily="18" charset="0"/>
              </a:rPr>
              <a:t>Source: CBO (1999)</a:t>
            </a: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9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04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3600" b="1" dirty="0" smtClean="0"/>
              <a:t>Longevity: A </a:t>
            </a:r>
            <a:r>
              <a:rPr lang="en-US" sz="3600" b="1" dirty="0" smtClean="0"/>
              <a:t>two-edged sword!!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12B96C0-7867-4243-B875-51D09A28C39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762000" y="1981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women = </a:t>
            </a:r>
            <a:r>
              <a:rPr lang="en-US" dirty="0" smtClean="0">
                <a:latin typeface="+mn-lt"/>
              </a:rPr>
              <a:t>81.2</a:t>
            </a:r>
            <a:endParaRPr lang="en-US" dirty="0">
              <a:latin typeface="+mn-lt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men = </a:t>
            </a:r>
            <a:r>
              <a:rPr lang="en-US" dirty="0" smtClean="0">
                <a:latin typeface="+mn-lt"/>
              </a:rPr>
              <a:t>76.0</a:t>
            </a:r>
            <a:endParaRPr lang="en-US" dirty="0">
              <a:latin typeface="+mn-lt"/>
            </a:endParaRPr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84582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Living longer makes it more likely that you or your spouse </a:t>
            </a: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or partner will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, at some point, need services that could be paid for by long term care insurance.</a:t>
            </a:r>
          </a:p>
        </p:txBody>
      </p:sp>
      <p:pic>
        <p:nvPicPr>
          <p:cNvPr id="32775" name="Picture 6" descr="PH01763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5814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1219200" y="2895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The average Missourian will live about a year less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62000" y="16002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+mn-lt"/>
              </a:rPr>
              <a:t>At birth: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828675" y="359727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+mn-lt"/>
              </a:rPr>
              <a:t>At age </a:t>
            </a:r>
            <a:r>
              <a:rPr lang="en-US" b="1" dirty="0" smtClean="0">
                <a:latin typeface="+mn-lt"/>
              </a:rPr>
              <a:t>65 </a:t>
            </a:r>
            <a:r>
              <a:rPr lang="en-US" sz="1800" b="1" dirty="0" smtClean="0">
                <a:latin typeface="+mn-lt"/>
              </a:rPr>
              <a:t>(Missouri):</a:t>
            </a:r>
            <a:endParaRPr lang="en-US" b="1" dirty="0">
              <a:latin typeface="+mn-lt"/>
            </a:endParaRP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838200" y="40544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women = </a:t>
            </a:r>
            <a:r>
              <a:rPr lang="en-US" dirty="0" smtClean="0">
                <a:latin typeface="+mn-lt"/>
              </a:rPr>
              <a:t>84.6</a:t>
            </a:r>
            <a:endParaRPr lang="en-US" dirty="0">
              <a:latin typeface="+mn-lt"/>
            </a:endParaRP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838200" y="451167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+mn-lt"/>
              </a:rPr>
              <a:t>Life expectancy for men = </a:t>
            </a:r>
            <a:r>
              <a:rPr lang="en-US" dirty="0" smtClean="0">
                <a:latin typeface="+mn-lt"/>
              </a:rPr>
              <a:t>82.1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7" grpId="0" animBg="1" autoUpdateAnimBg="0"/>
      <p:bldP spid="3409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0230-A8BC-4FD7-A49F-4D47608C2056}" type="datetime1">
              <a:rPr lang="en-US" smtClean="0"/>
              <a:pPr/>
              <a:t>7/12/2016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9C5B2-E854-4329-A918-BEBFB583C42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9" y="457200"/>
            <a:ext cx="7679491" cy="578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Conclusions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799E5F5-9085-4AAA-9B83-94757387BE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0144" y="1257300"/>
            <a:ext cx="8534400" cy="4991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Currently, there is no national system of long-term care insurance – individuals must first rely on their own resources and then primarily on Medicaid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Families play a critical role in provision of care and financing home care and nursing home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Medicaid is the primary payer for long-term care services – particularly nursing home care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r>
              <a:rPr lang="en-US" sz="2400" dirty="0" smtClean="0"/>
              <a:t>Private sector options are still limited and often costly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en-US" sz="2400" dirty="0" smtClean="0"/>
          </a:p>
          <a:p>
            <a:pPr eaLnBrk="1" hangingPunct="1">
              <a:spcBef>
                <a:spcPts val="300"/>
              </a:spcBef>
            </a:pPr>
            <a:r>
              <a:rPr lang="en-US" sz="2400" dirty="0" smtClean="0"/>
              <a:t>The demand for long-term care will continue to grow  --  the ACA, particularly the HCBS expansions, could make a huge difference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818388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Majority of LTC recipients live in the community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800" dirty="0" smtClean="0"/>
              <a:t>Among the LTC recipients who receive care in their own home…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74% live in the home with spouses or other family members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Half have household income of less than 200% of the federal poverty limit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Minority representation higher among LTC recipients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92% receive some help with ADLs from an unpaid helper (informal caregiver)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7CE-DFE7-45A3-B1F0-CF551D6136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746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4425D"/>
                </a:solidFill>
              </a:rPr>
              <a:t>Demographics of LTC Recipients</a:t>
            </a:r>
            <a:endParaRPr lang="en-US" dirty="0">
              <a:solidFill>
                <a:srgbClr val="14425D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24200" y="6388195"/>
            <a:ext cx="53876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Source</a:t>
            </a:r>
            <a:r>
              <a:rPr lang="en-US" sz="1600" dirty="0" smtClean="0"/>
              <a:t>: Kaye, H. S., Harrington, C., &amp; LaPlante, M. P. (2010).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24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B379DF-3754-4EF4-8916-137E52038791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676275"/>
            <a:ext cx="75723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B542C64-343E-48B2-8FA6-CCCCA91FF59F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423863"/>
            <a:ext cx="75628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542414"/>
              </p:ext>
            </p:extLst>
          </p:nvPr>
        </p:nvGraphicFramePr>
        <p:xfrm>
          <a:off x="600075" y="1726763"/>
          <a:ext cx="7924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9944" y="6061264"/>
            <a:ext cx="8153401" cy="6400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NOTE: Spending </a:t>
            </a:r>
            <a:r>
              <a:rPr lang="en-US" dirty="0"/>
              <a:t>per enrollee figures are 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dirty="0" smtClean="0"/>
              <a:t>Medicaid enrollees</a:t>
            </a:r>
            <a:r>
              <a:rPr lang="en-US" dirty="0"/>
              <a:t>, not just </a:t>
            </a:r>
            <a:r>
              <a:rPr lang="en-US" dirty="0" smtClean="0"/>
              <a:t>long-term services and supports users</a:t>
            </a:r>
            <a:r>
              <a:rPr lang="en-US" dirty="0"/>
              <a:t>. </a:t>
            </a:r>
            <a:r>
              <a:rPr lang="en-US" dirty="0" smtClean="0"/>
              <a:t>Expenditures </a:t>
            </a:r>
            <a:r>
              <a:rPr lang="en-US" dirty="0"/>
              <a:t>may not sum to total due to rounding.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</a:t>
            </a:r>
            <a:r>
              <a:rPr lang="en-US" dirty="0"/>
              <a:t>:  KCMU and Urban Institute estimates based on data from FY 2010 Medicaid Statistical Information System (MSIS) and </a:t>
            </a:r>
            <a:r>
              <a:rPr lang="en-US" dirty="0" smtClean="0"/>
              <a:t>Centers for Medicare &amp; Medicaid Services (CMS)-64 reports. </a:t>
            </a:r>
            <a:r>
              <a:rPr lang="en-US" dirty="0"/>
              <a:t>Because 2010 data were unavailable, 2009 MSIS data were used for CO, ID, MO, NC, and WV, and then adjusted to 2010 CMS-64 spending levels.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333984"/>
            <a:ext cx="8677275" cy="78254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Medicaid </a:t>
            </a:r>
            <a:r>
              <a:rPr lang="en-US" sz="2800" dirty="0" smtClean="0">
                <a:solidFill>
                  <a:schemeClr val="tx1"/>
                </a:solidFill>
              </a:rPr>
              <a:t>Acute and Long-Term Services and Supports Spending Per Enrollee, by Beneficiary Population, FY 2010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425" y="4014159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$9,344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6575" y="4177770"/>
            <a:ext cx="1028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$6,203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900" y="4276186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$2,296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019" y="4259994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5625" y="4225584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$3,012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4675" y="3059777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$10,037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0150" y="3035367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$3,615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382658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$2,359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0375" y="3821042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$3,025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6575" y="2071211"/>
            <a:ext cx="105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$16,240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2050" y="252626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Meta Offc Pro"/>
              </a:rPr>
              <a:t>$12,958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50" y="5476875"/>
            <a:ext cx="65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Total: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0625" y="5487236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6.3M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24675" y="5486400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9.7M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4200" y="5486401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18.0M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09675" y="5486401"/>
            <a:ext cx="100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32.5M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85800" y="5486400"/>
            <a:ext cx="7620000" cy="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33575" y="4273089"/>
            <a:ext cx="990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  <a:cs typeface="Meta Offc Pro"/>
              </a:rPr>
              <a:t>$63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124325" y="4731438"/>
            <a:ext cx="152400" cy="7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085594" y="4480228"/>
            <a:ext cx="152400" cy="7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091178" y="4471534"/>
            <a:ext cx="152400" cy="7620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7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733800"/>
            <a:ext cx="7239000" cy="850900"/>
          </a:xfrm>
        </p:spPr>
        <p:txBody>
          <a:bodyPr/>
          <a:lstStyle/>
          <a:p>
            <a:pPr eaLnBrk="1" hangingPunct="1"/>
            <a:r>
              <a:rPr lang="en-US" dirty="0" smtClean="0"/>
              <a:t>Projections of the Future</a:t>
            </a:r>
          </a:p>
        </p:txBody>
      </p:sp>
      <p:sp>
        <p:nvSpPr>
          <p:cNvPr id="62467" name="Rectangle 3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273A8A5-05DE-4932-99CA-536614C76A9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EF8986C-E268-4FFC-8481-5F216248AECA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609600"/>
            <a:ext cx="6762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the UNC Institute on Aging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557213"/>
            <a:ext cx="8501062" cy="1066800"/>
          </a:xfrm>
        </p:spPr>
        <p:txBody>
          <a:bodyPr>
            <a:normAutofit/>
          </a:bodyPr>
          <a:lstStyle/>
          <a:p>
            <a:r>
              <a:rPr lang="en-US" dirty="0"/>
              <a:t>The Graying of America</a:t>
            </a:r>
            <a:br>
              <a:rPr lang="en-US" dirty="0"/>
            </a:br>
            <a:r>
              <a:rPr lang="en-US" sz="2400" dirty="0"/>
              <a:t>Percent of Total U.S. Population over 65 in 2000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33400" y="6096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200" b="0"/>
              <a:t>Source of data: U.S. Census Bureau, State Interim Projections by Age and Sex: 2004-2030, 2005.</a:t>
            </a:r>
          </a:p>
        </p:txBody>
      </p:sp>
      <p:pic>
        <p:nvPicPr>
          <p:cNvPr id="159755" name="Picture 11" descr="\\Cecil.schsr.unc.edu\all\Project_Folders\IOA Shared\library\slides\us files\2000usover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4700"/>
            <a:ext cx="572135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6" name="Picture 12" descr="\\Cecil.schsr.unc.edu\all\Project_Folders\IOA Shared\library\slides\us files\2000usover65lege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59263"/>
            <a:ext cx="312578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156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3737</TotalTime>
  <Words>819</Words>
  <Application>Microsoft Office PowerPoint</Application>
  <PresentationFormat>On-screen Show (4:3)</PresentationFormat>
  <Paragraphs>116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Calibri</vt:lpstr>
      <vt:lpstr>Gill Sans MT</vt:lpstr>
      <vt:lpstr>Meta Offc Pro</vt:lpstr>
      <vt:lpstr>Times New Roman</vt:lpstr>
      <vt:lpstr>Wingdings</vt:lpstr>
      <vt:lpstr>Wingdings 3</vt:lpstr>
      <vt:lpstr>Origin</vt:lpstr>
      <vt:lpstr>Chart</vt:lpstr>
      <vt:lpstr>Long-Term Care</vt:lpstr>
      <vt:lpstr>Longevity: A two-edged sword!!</vt:lpstr>
      <vt:lpstr>Demographics of LTC Recipients</vt:lpstr>
      <vt:lpstr>PowerPoint Presentation</vt:lpstr>
      <vt:lpstr>PowerPoint Presentation</vt:lpstr>
      <vt:lpstr>Medicaid Acute and Long-Term Services and Supports Spending Per Enrollee, by Beneficiary Population, FY 2010 </vt:lpstr>
      <vt:lpstr>Projections of the Future</vt:lpstr>
      <vt:lpstr>PowerPoint Presentation</vt:lpstr>
      <vt:lpstr>The Graying of America Percent of Total U.S. Population over 65 in 2000</vt:lpstr>
      <vt:lpstr>The Graying of America Percent of Total U.S. Population over 65 in 2030 A “Nation of Floridas”</vt:lpstr>
      <vt:lpstr>Aging of America</vt:lpstr>
      <vt:lpstr>PowerPoint Presentation</vt:lpstr>
      <vt:lpstr>PowerPoint Presentation</vt:lpstr>
      <vt:lpstr>Service Use Projections, 2000-2020</vt:lpstr>
      <vt:lpstr>How we pay for LT Care</vt:lpstr>
      <vt:lpstr>LTSS Costs, 2012</vt:lpstr>
      <vt:lpstr>PowerPoint Presentation</vt:lpstr>
      <vt:lpstr>Annual Median LTC Costs, Missouri</vt:lpstr>
      <vt:lpstr>Projected Long-Term Care Expenditures, 2000-2040</vt:lpstr>
      <vt:lpstr>PowerPoint Presentation</vt:lpstr>
      <vt:lpstr>Conclusions</vt:lpstr>
    </vt:vector>
  </TitlesOfParts>
  <Company>Kaiser Family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NewUser</dc:creator>
  <cp:lastModifiedBy>Tim McBride</cp:lastModifiedBy>
  <cp:revision>197</cp:revision>
  <cp:lastPrinted>2016-07-12T13:29:32Z</cp:lastPrinted>
  <dcterms:created xsi:type="dcterms:W3CDTF">2000-01-07T19:57:03Z</dcterms:created>
  <dcterms:modified xsi:type="dcterms:W3CDTF">2016-07-12T14:02:42Z</dcterms:modified>
</cp:coreProperties>
</file>