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7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LUDL06O\AppData\Local\Microsoft\Windows\Temporary%20Internet%20Files\Content.Outlook\AQC1K0FH\SSM%20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>
                <a:effectLst/>
              </a:rPr>
              <a:t>Weekly Reported Enrollment Transfer Requests from Missouri Care for SSM </a:t>
            </a:r>
            <a:r>
              <a:rPr lang="en-US" sz="1800" b="1" i="0" baseline="0" dirty="0" smtClean="0">
                <a:effectLst/>
              </a:rPr>
              <a:t>Termination (2016)</a:t>
            </a:r>
            <a:endParaRPr lang="en-US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'SSM Transfers by week'!$B$2</c:f>
              <c:strCache>
                <c:ptCount val="1"/>
                <c:pt idx="0">
                  <c:v>Aetna Better Health of Missouri Eastern</c:v>
                </c:pt>
              </c:strCache>
            </c:strRef>
          </c:tx>
          <c:invertIfNegative val="0"/>
          <c:cat>
            <c:numRef>
              <c:f>'SSM Transfers by week'!$A$3:$A$13</c:f>
              <c:numCache>
                <c:formatCode>m/d;@</c:formatCode>
                <c:ptCount val="11"/>
                <c:pt idx="0">
                  <c:v>42489</c:v>
                </c:pt>
                <c:pt idx="1">
                  <c:v>42496</c:v>
                </c:pt>
                <c:pt idx="2">
                  <c:v>42503</c:v>
                </c:pt>
                <c:pt idx="3">
                  <c:v>42510</c:v>
                </c:pt>
                <c:pt idx="4">
                  <c:v>42517</c:v>
                </c:pt>
                <c:pt idx="5">
                  <c:v>42524</c:v>
                </c:pt>
                <c:pt idx="6">
                  <c:v>42531</c:v>
                </c:pt>
                <c:pt idx="7">
                  <c:v>42538</c:v>
                </c:pt>
                <c:pt idx="8">
                  <c:v>42545</c:v>
                </c:pt>
                <c:pt idx="9">
                  <c:v>42552</c:v>
                </c:pt>
                <c:pt idx="10">
                  <c:v>42559</c:v>
                </c:pt>
              </c:numCache>
            </c:numRef>
          </c:cat>
          <c:val>
            <c:numRef>
              <c:f>'SSM Transfers by week'!$B$3:$B$13</c:f>
              <c:numCache>
                <c:formatCode>General</c:formatCode>
                <c:ptCount val="11"/>
                <c:pt idx="0">
                  <c:v>8</c:v>
                </c:pt>
                <c:pt idx="1">
                  <c:v>47</c:v>
                </c:pt>
                <c:pt idx="2">
                  <c:v>88</c:v>
                </c:pt>
                <c:pt idx="3">
                  <c:v>167</c:v>
                </c:pt>
                <c:pt idx="4">
                  <c:v>350</c:v>
                </c:pt>
                <c:pt idx="5">
                  <c:v>317</c:v>
                </c:pt>
                <c:pt idx="6">
                  <c:v>250</c:v>
                </c:pt>
                <c:pt idx="7">
                  <c:v>230</c:v>
                </c:pt>
                <c:pt idx="8">
                  <c:v>292</c:v>
                </c:pt>
                <c:pt idx="9">
                  <c:v>437</c:v>
                </c:pt>
                <c:pt idx="10">
                  <c:v>207</c:v>
                </c:pt>
              </c:numCache>
            </c:numRef>
          </c:val>
        </c:ser>
        <c:ser>
          <c:idx val="1"/>
          <c:order val="1"/>
          <c:tx>
            <c:strRef>
              <c:f>'SSM Transfers by week'!$C$2</c:f>
              <c:strCache>
                <c:ptCount val="1"/>
                <c:pt idx="0">
                  <c:v>Home State Health Plan Eastern</c:v>
                </c:pt>
              </c:strCache>
            </c:strRef>
          </c:tx>
          <c:invertIfNegative val="0"/>
          <c:cat>
            <c:numRef>
              <c:f>'SSM Transfers by week'!$A$3:$A$13</c:f>
              <c:numCache>
                <c:formatCode>m/d;@</c:formatCode>
                <c:ptCount val="11"/>
                <c:pt idx="0">
                  <c:v>42489</c:v>
                </c:pt>
                <c:pt idx="1">
                  <c:v>42496</c:v>
                </c:pt>
                <c:pt idx="2">
                  <c:v>42503</c:v>
                </c:pt>
                <c:pt idx="3">
                  <c:v>42510</c:v>
                </c:pt>
                <c:pt idx="4">
                  <c:v>42517</c:v>
                </c:pt>
                <c:pt idx="5">
                  <c:v>42524</c:v>
                </c:pt>
                <c:pt idx="6">
                  <c:v>42531</c:v>
                </c:pt>
                <c:pt idx="7">
                  <c:v>42538</c:v>
                </c:pt>
                <c:pt idx="8">
                  <c:v>42545</c:v>
                </c:pt>
                <c:pt idx="9">
                  <c:v>42552</c:v>
                </c:pt>
                <c:pt idx="10">
                  <c:v>42559</c:v>
                </c:pt>
              </c:numCache>
            </c:numRef>
          </c:cat>
          <c:val>
            <c:numRef>
              <c:f>'SSM Transfers by week'!$C$3:$C$13</c:f>
              <c:numCache>
                <c:formatCode>General</c:formatCode>
                <c:ptCount val="11"/>
                <c:pt idx="0">
                  <c:v>5</c:v>
                </c:pt>
                <c:pt idx="1">
                  <c:v>22</c:v>
                </c:pt>
                <c:pt idx="2">
                  <c:v>33</c:v>
                </c:pt>
                <c:pt idx="3">
                  <c:v>80</c:v>
                </c:pt>
                <c:pt idx="4">
                  <c:v>157</c:v>
                </c:pt>
                <c:pt idx="5">
                  <c:v>134</c:v>
                </c:pt>
                <c:pt idx="6">
                  <c:v>150</c:v>
                </c:pt>
                <c:pt idx="7">
                  <c:v>153</c:v>
                </c:pt>
                <c:pt idx="8">
                  <c:v>146</c:v>
                </c:pt>
                <c:pt idx="9">
                  <c:v>156</c:v>
                </c:pt>
                <c:pt idx="10">
                  <c:v>75</c:v>
                </c:pt>
              </c:numCache>
            </c:numRef>
          </c:val>
        </c:ser>
        <c:ser>
          <c:idx val="2"/>
          <c:order val="2"/>
          <c:tx>
            <c:strRef>
              <c:f>'SSM Transfers by week'!$D$2</c:f>
              <c:strCache>
                <c:ptCount val="1"/>
                <c:pt idx="0">
                  <c:v>Total for Eastern Region</c:v>
                </c:pt>
              </c:strCache>
            </c:strRef>
          </c:tx>
          <c:spPr>
            <a:noFill/>
          </c:spPr>
          <c:invertIfNegative val="0"/>
          <c:cat>
            <c:numRef>
              <c:f>'SSM Transfers by week'!$A$3:$A$13</c:f>
              <c:numCache>
                <c:formatCode>m/d;@</c:formatCode>
                <c:ptCount val="11"/>
                <c:pt idx="0">
                  <c:v>42489</c:v>
                </c:pt>
                <c:pt idx="1">
                  <c:v>42496</c:v>
                </c:pt>
                <c:pt idx="2">
                  <c:v>42503</c:v>
                </c:pt>
                <c:pt idx="3">
                  <c:v>42510</c:v>
                </c:pt>
                <c:pt idx="4">
                  <c:v>42517</c:v>
                </c:pt>
                <c:pt idx="5">
                  <c:v>42524</c:v>
                </c:pt>
                <c:pt idx="6">
                  <c:v>42531</c:v>
                </c:pt>
                <c:pt idx="7">
                  <c:v>42538</c:v>
                </c:pt>
                <c:pt idx="8">
                  <c:v>42545</c:v>
                </c:pt>
                <c:pt idx="9">
                  <c:v>42552</c:v>
                </c:pt>
                <c:pt idx="10">
                  <c:v>42559</c:v>
                </c:pt>
              </c:numCache>
            </c:numRef>
          </c:cat>
          <c:val>
            <c:numRef>
              <c:f>'SSM Transfers by week'!$D$3:$D$13</c:f>
              <c:numCache>
                <c:formatCode>General</c:formatCode>
                <c:ptCount val="11"/>
                <c:pt idx="0">
                  <c:v>13</c:v>
                </c:pt>
                <c:pt idx="1">
                  <c:v>69</c:v>
                </c:pt>
                <c:pt idx="2">
                  <c:v>121</c:v>
                </c:pt>
                <c:pt idx="3">
                  <c:v>247</c:v>
                </c:pt>
                <c:pt idx="4">
                  <c:v>507</c:v>
                </c:pt>
                <c:pt idx="5">
                  <c:v>451</c:v>
                </c:pt>
                <c:pt idx="6">
                  <c:v>400</c:v>
                </c:pt>
                <c:pt idx="7">
                  <c:v>383</c:v>
                </c:pt>
                <c:pt idx="8">
                  <c:v>438</c:v>
                </c:pt>
                <c:pt idx="9">
                  <c:v>593</c:v>
                </c:pt>
                <c:pt idx="10">
                  <c:v>282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87668224"/>
        <c:axId val="87669760"/>
      </c:barChart>
      <c:dateAx>
        <c:axId val="87668224"/>
        <c:scaling>
          <c:orientation val="minMax"/>
        </c:scaling>
        <c:delete val="0"/>
        <c:axPos val="b"/>
        <c:numFmt formatCode="m/d;@" sourceLinked="1"/>
        <c:majorTickMark val="none"/>
        <c:minorTickMark val="none"/>
        <c:tickLblPos val="nextTo"/>
        <c:crossAx val="87669760"/>
        <c:crosses val="autoZero"/>
        <c:auto val="1"/>
        <c:lblOffset val="100"/>
        <c:baseTimeUnit val="days"/>
        <c:majorUnit val="7"/>
        <c:majorTimeUnit val="days"/>
      </c:dateAx>
      <c:valAx>
        <c:axId val="87669760"/>
        <c:scaling>
          <c:orientation val="minMax"/>
          <c:max val="6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Requests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76682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JULY 2015 Marketshare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'Monthly Enroll and MktShr Chrts'!$B$25</c:f>
              <c:strCache>
                <c:ptCount val="1"/>
                <c:pt idx="0">
                  <c:v>JUL 2015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'Monthly Enroll and MktShr Chrts'!$A$26:$A$28</c:f>
              <c:strCache>
                <c:ptCount val="3"/>
                <c:pt idx="0">
                  <c:v>Aetna Better Health of Missouri</c:v>
                </c:pt>
                <c:pt idx="1">
                  <c:v>Home State (Centene)</c:v>
                </c:pt>
                <c:pt idx="2">
                  <c:v>Missouri Care (Wellcare)</c:v>
                </c:pt>
              </c:strCache>
            </c:strRef>
          </c:cat>
          <c:val>
            <c:numRef>
              <c:f>'Monthly Enroll and MktShr Chrts'!$B$26:$B$28</c:f>
              <c:numCache>
                <c:formatCode>0.00%</c:formatCode>
                <c:ptCount val="3"/>
                <c:pt idx="0">
                  <c:v>0.60209990341690511</c:v>
                </c:pt>
                <c:pt idx="1">
                  <c:v>0.20550390115588155</c:v>
                </c:pt>
                <c:pt idx="2">
                  <c:v>0.19239619542721328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JANUARY 2016 </a:t>
            </a:r>
            <a:r>
              <a:rPr lang="en-US" sz="1800" b="1" i="0" u="none" strike="noStrike" baseline="0">
                <a:effectLst/>
              </a:rPr>
              <a:t>Marketshare</a:t>
            </a:r>
            <a:endParaRPr 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'Monthly Enroll and MktShr Chrts'!$C$25</c:f>
              <c:strCache>
                <c:ptCount val="1"/>
                <c:pt idx="0">
                  <c:v>JAN 2016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'Monthly Enroll and MktShr Chrts'!$A$26:$A$28</c:f>
              <c:strCache>
                <c:ptCount val="3"/>
                <c:pt idx="0">
                  <c:v>Aetna Better Health of Missouri</c:v>
                </c:pt>
                <c:pt idx="1">
                  <c:v>Home State (Centene)</c:v>
                </c:pt>
                <c:pt idx="2">
                  <c:v>Missouri Care (Wellcare)</c:v>
                </c:pt>
              </c:strCache>
            </c:strRef>
          </c:cat>
          <c:val>
            <c:numRef>
              <c:f>'Monthly Enroll and MktShr Chrts'!$C$26:$C$28</c:f>
              <c:numCache>
                <c:formatCode>0.00%</c:formatCode>
                <c:ptCount val="3"/>
                <c:pt idx="0">
                  <c:v>0.5842325621546961</c:v>
                </c:pt>
                <c:pt idx="1">
                  <c:v>0.2078427140883978</c:v>
                </c:pt>
                <c:pt idx="2">
                  <c:v>0.20792472375690607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APRIL 2016 </a:t>
            </a:r>
            <a:r>
              <a:rPr lang="en-US" sz="1800" b="1" i="0" u="none" strike="noStrike" baseline="0">
                <a:effectLst/>
              </a:rPr>
              <a:t>Marketshare</a:t>
            </a:r>
            <a:endParaRPr 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'Monthly Enroll and MktShr Chrts'!$E$25</c:f>
              <c:strCache>
                <c:ptCount val="1"/>
                <c:pt idx="0">
                  <c:v>APR 2016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'Monthly Enroll and MktShr Chrts'!$A$26:$A$28</c:f>
              <c:strCache>
                <c:ptCount val="3"/>
                <c:pt idx="0">
                  <c:v>Aetna Better Health of Missouri</c:v>
                </c:pt>
                <c:pt idx="1">
                  <c:v>Home State (Centene)</c:v>
                </c:pt>
                <c:pt idx="2">
                  <c:v>Missouri Care (Wellcare)</c:v>
                </c:pt>
              </c:strCache>
            </c:strRef>
          </c:cat>
          <c:val>
            <c:numRef>
              <c:f>'Monthly Enroll and MktShr Chrts'!$E$26:$E$28</c:f>
              <c:numCache>
                <c:formatCode>0.00%</c:formatCode>
                <c:ptCount val="3"/>
                <c:pt idx="0">
                  <c:v>0.58119911678822833</c:v>
                </c:pt>
                <c:pt idx="1">
                  <c:v>0.20992808011629238</c:v>
                </c:pt>
                <c:pt idx="2">
                  <c:v>0.20887280309547926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JUNE 2016 </a:t>
            </a:r>
            <a:r>
              <a:rPr lang="en-US" sz="1800" b="1" i="0" u="none" strike="noStrike" baseline="0">
                <a:effectLst/>
              </a:rPr>
              <a:t>Marketshare</a:t>
            </a:r>
            <a:endParaRPr 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'Monthly Enroll and MktShr Chrts'!$G$25</c:f>
              <c:strCache>
                <c:ptCount val="1"/>
                <c:pt idx="0">
                  <c:v>JUN 2016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'Monthly Enroll and MktShr Chrts'!$A$26:$A$28</c:f>
              <c:strCache>
                <c:ptCount val="3"/>
                <c:pt idx="0">
                  <c:v>Aetna Better Health of Missouri</c:v>
                </c:pt>
                <c:pt idx="1">
                  <c:v>Home State (Centene)</c:v>
                </c:pt>
                <c:pt idx="2">
                  <c:v>Missouri Care (Wellcare)</c:v>
                </c:pt>
              </c:strCache>
            </c:strRef>
          </c:cat>
          <c:val>
            <c:numRef>
              <c:f>'Monthly Enroll and MktShr Chrts'!$G$26:$G$28</c:f>
              <c:numCache>
                <c:formatCode>0.00%</c:formatCode>
                <c:ptCount val="3"/>
                <c:pt idx="0">
                  <c:v>0.58855924526075831</c:v>
                </c:pt>
                <c:pt idx="1">
                  <c:v>0.2145352193387183</c:v>
                </c:pt>
                <c:pt idx="2">
                  <c:v>0.19690553540052333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6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3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1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4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6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8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6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8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9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5D3F5-0FFF-41C2-9E50-155CC979D411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471A9-B359-469E-9664-B1580A310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4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" t="1418" r="896" b="1313"/>
          <a:stretch/>
        </p:blipFill>
        <p:spPr bwMode="auto">
          <a:xfrm>
            <a:off x="212889" y="762000"/>
            <a:ext cx="8610600" cy="488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14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7143603"/>
              </p:ext>
            </p:extLst>
          </p:nvPr>
        </p:nvGraphicFramePr>
        <p:xfrm>
          <a:off x="304799" y="228600"/>
          <a:ext cx="8686801" cy="5931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910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031916"/>
              </p:ext>
            </p:extLst>
          </p:nvPr>
        </p:nvGraphicFramePr>
        <p:xfrm>
          <a:off x="381000" y="762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769473"/>
              </p:ext>
            </p:extLst>
          </p:nvPr>
        </p:nvGraphicFramePr>
        <p:xfrm>
          <a:off x="4419600" y="762000"/>
          <a:ext cx="4495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07109"/>
              </p:ext>
            </p:extLst>
          </p:nvPr>
        </p:nvGraphicFramePr>
        <p:xfrm>
          <a:off x="381000" y="3581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1024723"/>
              </p:ext>
            </p:extLst>
          </p:nvPr>
        </p:nvGraphicFramePr>
        <p:xfrm>
          <a:off x="4419600" y="3581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4707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State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 Ludlam</dc:creator>
  <cp:lastModifiedBy>Blair, Chelsea</cp:lastModifiedBy>
  <cp:revision>2</cp:revision>
  <dcterms:created xsi:type="dcterms:W3CDTF">2016-07-12T13:19:50Z</dcterms:created>
  <dcterms:modified xsi:type="dcterms:W3CDTF">2016-07-12T13:48:34Z</dcterms:modified>
</cp:coreProperties>
</file>