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386" r:id="rId2"/>
    <p:sldId id="387" r:id="rId3"/>
    <p:sldId id="395" r:id="rId4"/>
    <p:sldId id="397" r:id="rId5"/>
    <p:sldId id="398" r:id="rId6"/>
    <p:sldId id="392" r:id="rId7"/>
    <p:sldId id="358" r:id="rId8"/>
    <p:sldId id="376" r:id="rId9"/>
    <p:sldId id="357" r:id="rId10"/>
    <p:sldId id="388" r:id="rId11"/>
    <p:sldId id="366" r:id="rId12"/>
    <p:sldId id="375" r:id="rId13"/>
    <p:sldId id="390" r:id="rId14"/>
    <p:sldId id="389" r:id="rId15"/>
    <p:sldId id="391" r:id="rId16"/>
    <p:sldId id="373" r:id="rId17"/>
    <p:sldId id="362" r:id="rId18"/>
    <p:sldId id="384" r:id="rId19"/>
    <p:sldId id="369" r:id="rId20"/>
    <p:sldId id="393" r:id="rId21"/>
    <p:sldId id="351" r:id="rId22"/>
    <p:sldId id="347" r:id="rId23"/>
    <p:sldId id="332" r:id="rId24"/>
    <p:sldId id="333" r:id="rId25"/>
    <p:sldId id="334" r:id="rId26"/>
    <p:sldId id="335" r:id="rId27"/>
    <p:sldId id="399" r:id="rId28"/>
    <p:sldId id="336" r:id="rId29"/>
    <p:sldId id="396" r:id="rId30"/>
    <p:sldId id="378" r:id="rId31"/>
    <p:sldId id="379" r:id="rId32"/>
    <p:sldId id="383" r:id="rId33"/>
    <p:sldId id="380" r:id="rId34"/>
    <p:sldId id="381" r:id="rId35"/>
    <p:sldId id="394" r:id="rId36"/>
    <p:sldId id="364"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9999"/>
    <a:srgbClr val="0099CC"/>
    <a:srgbClr val="008B8B"/>
    <a:srgbClr val="20B2AA"/>
    <a:srgbClr val="20B2B4"/>
    <a:srgbClr val="00CED1"/>
    <a:srgbClr val="336699"/>
    <a:srgbClr val="3366CC"/>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0000" autoAdjust="0"/>
  </p:normalViewPr>
  <p:slideViewPr>
    <p:cSldViewPr>
      <p:cViewPr>
        <p:scale>
          <a:sx n="80" d="100"/>
          <a:sy n="80" d="100"/>
        </p:scale>
        <p:origin x="-808"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zbruel\AppData\Local\Microsoft\Windows\Temporary%20Internet%20Files\Content.Outlook\RL9LFY6I\DD%20Dashboard%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zfileshare-v\adminmrdd\Chris\DMH%20Dashboard%20Report\August%202015\DD%20Dashboard%20graphs%20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Habilitation Center:</a:t>
            </a:r>
            <a:r>
              <a:rPr lang="en-US" sz="1400" baseline="0"/>
              <a:t>  </a:t>
            </a:r>
            <a:r>
              <a:rPr lang="en-US" sz="1400"/>
              <a:t>On-Campus Long Term Census
For Fiscal Years 2000 to 2016</a:t>
            </a:r>
          </a:p>
        </c:rich>
      </c:tx>
      <c:layout/>
      <c:overlay val="0"/>
    </c:title>
    <c:autoTitleDeleted val="0"/>
    <c:pivotFmts>
      <c:pivotFmt>
        <c:idx val="0"/>
        <c:marker>
          <c:symbol val="none"/>
        </c:marker>
      </c:pivotFmt>
      <c:pivotFmt>
        <c:idx val="1"/>
        <c:marker>
          <c:symbol val="none"/>
        </c:marker>
        <c:dLbl>
          <c:idx val="0"/>
          <c:spPr/>
          <c:txPr>
            <a:bodyPr/>
            <a:lstStyle/>
            <a:p>
              <a:pPr>
                <a:defRPr/>
              </a:pPr>
              <a:endParaRPr lang="en-US"/>
            </a:p>
          </c:txPr>
          <c:dLblPos val="outEnd"/>
          <c:showLegendKey val="0"/>
          <c:showVal val="1"/>
          <c:showCatName val="0"/>
          <c:showSerName val="0"/>
          <c:showPercent val="0"/>
          <c:showBubbleSize val="0"/>
        </c:dLbl>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dLbl>
          <c:idx val="0"/>
          <c:spPr/>
          <c:txPr>
            <a:bodyPr/>
            <a:lstStyle/>
            <a:p>
              <a:pPr>
                <a:defRPr/>
              </a:pPr>
              <a:endParaRPr lang="en-US"/>
            </a:p>
          </c:txPr>
          <c:dLblPos val="outEnd"/>
          <c:showLegendKey val="0"/>
          <c:showVal val="1"/>
          <c:showCatName val="0"/>
          <c:showSerName val="0"/>
          <c:showPercent val="0"/>
          <c:showBubbleSize val="0"/>
        </c:dLbl>
      </c:pivotFmt>
    </c:pivotFmts>
    <c:plotArea>
      <c:layout/>
      <c:barChart>
        <c:barDir val="col"/>
        <c:grouping val="clustered"/>
        <c:varyColors val="0"/>
        <c:ser>
          <c:idx val="0"/>
          <c:order val="0"/>
          <c:invertIfNegative val="0"/>
          <c:dLbls>
            <c:dLbl>
              <c:idx val="0"/>
              <c:layout>
                <c:manualLayout>
                  <c:x val="2.6143790849673296E-3"/>
                  <c:y val="-1.1019283746556479E-2"/>
                </c:manualLayout>
              </c:layout>
              <c:dLblPos val="outEnd"/>
              <c:showLegendKey val="0"/>
              <c:showVal val="1"/>
              <c:showCatName val="0"/>
              <c:showSerName val="0"/>
              <c:showPercent val="0"/>
              <c:showBubbleSize val="0"/>
            </c:dLbl>
            <c:dLbl>
              <c:idx val="3"/>
              <c:layout>
                <c:manualLayout>
                  <c:x val="1.8456995201181247E-3"/>
                  <c:y val="-7.5585789871504159E-3"/>
                </c:manualLayout>
              </c:layout>
              <c:dLblPos val="outEnd"/>
              <c:showLegendKey val="0"/>
              <c:showVal val="1"/>
              <c:showCatName val="0"/>
              <c:showSerName val="0"/>
              <c:showPercent val="0"/>
              <c:showBubbleSize val="0"/>
            </c:dLbl>
            <c:dLbl>
              <c:idx val="4"/>
              <c:layout>
                <c:manualLayout>
                  <c:x val="0"/>
                  <c:y val="1.1337868480725623E-2"/>
                </c:manualLayout>
              </c:layout>
              <c:dLblPos val="outEnd"/>
              <c:showLegendKey val="0"/>
              <c:showVal val="1"/>
              <c:showCatName val="0"/>
              <c:showSerName val="0"/>
              <c:showPercent val="0"/>
              <c:showBubbleSize val="0"/>
            </c:dLbl>
            <c:dLbl>
              <c:idx val="6"/>
              <c:layout>
                <c:manualLayout>
                  <c:x val="0"/>
                  <c:y val="1.5117157974300832E-2"/>
                </c:manualLayout>
              </c:layout>
              <c:dLblPos val="outEnd"/>
              <c:showLegendKey val="0"/>
              <c:showVal val="1"/>
              <c:showCatName val="0"/>
              <c:showSerName val="0"/>
              <c:showPercent val="0"/>
              <c:showBubbleSize val="0"/>
            </c:dLbl>
            <c:dLbl>
              <c:idx val="13"/>
              <c:layout>
                <c:manualLayout>
                  <c:x val="-1.8456995201181247E-3"/>
                  <c:y val="-1.1337868480725623E-2"/>
                </c:manualLayout>
              </c:layout>
              <c:dLblPos val="outEnd"/>
              <c:showLegendKey val="0"/>
              <c:showVal val="1"/>
              <c:showCatName val="0"/>
              <c:showSerName val="0"/>
              <c:showPercent val="0"/>
              <c:showBubbleSize val="0"/>
            </c:dLbl>
            <c:dLbl>
              <c:idx val="14"/>
              <c:layout>
                <c:manualLayout>
                  <c:x val="0"/>
                  <c:y val="-1.5117157974300832E-2"/>
                </c:manualLayout>
              </c:layout>
              <c:dLblPos val="outEnd"/>
              <c:showLegendKey val="0"/>
              <c:showVal val="1"/>
              <c:showCatName val="0"/>
              <c:showSerName val="0"/>
              <c:showPercent val="0"/>
              <c:showBubbleSize val="0"/>
            </c:dLbl>
            <c:numFmt formatCode="#,##0" sourceLinked="0"/>
            <c:txPr>
              <a:bodyPr/>
              <a:lstStyle/>
              <a:p>
                <a:pPr>
                  <a:defRPr/>
                </a:pPr>
                <a:endParaRPr lang="en-US"/>
              </a:p>
            </c:txPr>
            <c:dLblPos val="outEnd"/>
            <c:showLegendKey val="0"/>
            <c:showVal val="1"/>
            <c:showCatName val="0"/>
            <c:showSerName val="0"/>
            <c:showPercent val="0"/>
            <c:showBubbleSize val="0"/>
            <c:showLeaderLines val="0"/>
          </c:dLbls>
          <c:cat>
            <c:numRef>
              <c:f>'Graph 5'!$A$26:$A$42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'Graph 5'!$B$26:$B$42</c:f>
              <c:numCache>
                <c:formatCode>General</c:formatCode>
                <c:ptCount val="17"/>
                <c:pt idx="0">
                  <c:v>1324</c:v>
                </c:pt>
                <c:pt idx="1">
                  <c:v>1295</c:v>
                </c:pt>
                <c:pt idx="2">
                  <c:v>1284</c:v>
                </c:pt>
                <c:pt idx="3">
                  <c:v>1247</c:v>
                </c:pt>
                <c:pt idx="4">
                  <c:v>1208</c:v>
                </c:pt>
                <c:pt idx="5">
                  <c:v>1106</c:v>
                </c:pt>
                <c:pt idx="6">
                  <c:v>1011</c:v>
                </c:pt>
                <c:pt idx="7">
                  <c:v>944</c:v>
                </c:pt>
                <c:pt idx="8">
                  <c:v>883</c:v>
                </c:pt>
                <c:pt idx="9">
                  <c:v>751</c:v>
                </c:pt>
                <c:pt idx="10">
                  <c:v>685</c:v>
                </c:pt>
                <c:pt idx="11">
                  <c:v>584</c:v>
                </c:pt>
                <c:pt idx="12">
                  <c:v>507</c:v>
                </c:pt>
                <c:pt idx="13">
                  <c:v>458</c:v>
                </c:pt>
                <c:pt idx="14">
                  <c:v>435</c:v>
                </c:pt>
                <c:pt idx="15">
                  <c:v>394</c:v>
                </c:pt>
                <c:pt idx="16">
                  <c:v>355</c:v>
                </c:pt>
              </c:numCache>
            </c:numRef>
          </c:val>
        </c:ser>
        <c:dLbls>
          <c:showLegendKey val="0"/>
          <c:showVal val="0"/>
          <c:showCatName val="0"/>
          <c:showSerName val="0"/>
          <c:showPercent val="0"/>
          <c:showBubbleSize val="0"/>
        </c:dLbls>
        <c:gapWidth val="150"/>
        <c:axId val="4805376"/>
        <c:axId val="4806912"/>
      </c:barChart>
      <c:catAx>
        <c:axId val="4805376"/>
        <c:scaling>
          <c:orientation val="minMax"/>
        </c:scaling>
        <c:delete val="0"/>
        <c:axPos val="b"/>
        <c:numFmt formatCode="General" sourceLinked="1"/>
        <c:majorTickMark val="out"/>
        <c:minorTickMark val="none"/>
        <c:tickLblPos val="nextTo"/>
        <c:crossAx val="4806912"/>
        <c:crosses val="autoZero"/>
        <c:auto val="1"/>
        <c:lblAlgn val="ctr"/>
        <c:lblOffset val="100"/>
        <c:noMultiLvlLbl val="0"/>
      </c:catAx>
      <c:valAx>
        <c:axId val="4806912"/>
        <c:scaling>
          <c:orientation val="minMax"/>
          <c:max val="1500"/>
          <c:min val="300"/>
        </c:scaling>
        <c:delete val="0"/>
        <c:axPos val="l"/>
        <c:majorGridlines/>
        <c:numFmt formatCode="#,##0" sourceLinked="0"/>
        <c:majorTickMark val="out"/>
        <c:minorTickMark val="none"/>
        <c:tickLblPos val="nextTo"/>
        <c:crossAx val="4805376"/>
        <c:crosses val="autoZero"/>
        <c:crossBetween val="between"/>
      </c:valAx>
    </c:plotArea>
    <c:plotVisOnly val="1"/>
    <c:dispBlanksAs val="gap"/>
    <c:showDLblsOverMax val="0"/>
  </c:chart>
  <c:spPr>
    <a:ln w="28575">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8894423911296808E-2"/>
          <c:y val="5.6356504666143295E-2"/>
          <c:w val="0.95110557608870316"/>
          <c:h val="0.92414596735223398"/>
        </c:manualLayout>
      </c:layout>
      <c:pie3DChart>
        <c:varyColors val="1"/>
        <c:ser>
          <c:idx val="0"/>
          <c:order val="0"/>
          <c:tx>
            <c:strRef>
              <c:f>Sheet1!$D$10</c:f>
              <c:strCache>
                <c:ptCount val="1"/>
              </c:strCache>
            </c:strRef>
          </c:tx>
          <c:spPr>
            <a:ln w="28575"/>
          </c:spPr>
          <c:explosion val="33"/>
          <c:dLbls>
            <c:dLbl>
              <c:idx val="0"/>
              <c:layout>
                <c:manualLayout>
                  <c:x val="-0.41796695055975147"/>
                  <c:y val="-0.66746818010979336"/>
                </c:manualLayout>
              </c:layout>
              <c:spPr/>
              <c:txPr>
                <a:bodyPr/>
                <a:lstStyle/>
                <a:p>
                  <a:pPr>
                    <a:defRPr sz="800"/>
                  </a:pPr>
                  <a:endParaRPr lang="en-US"/>
                </a:p>
              </c:txPr>
              <c:dLblPos val="bestFit"/>
              <c:showLegendKey val="0"/>
              <c:showVal val="0"/>
              <c:showCatName val="1"/>
              <c:showSerName val="0"/>
              <c:showPercent val="1"/>
              <c:showBubbleSize val="0"/>
            </c:dLbl>
            <c:dLbl>
              <c:idx val="1"/>
              <c:layout>
                <c:manualLayout>
                  <c:x val="0.26372194547110184"/>
                  <c:y val="2.3943823436794957E-4"/>
                </c:manualLayout>
              </c:layout>
              <c:spPr/>
              <c:txPr>
                <a:bodyPr/>
                <a:lstStyle/>
                <a:p>
                  <a:pPr>
                    <a:defRPr sz="800"/>
                  </a:pPr>
                  <a:endParaRPr lang="en-US"/>
                </a:p>
              </c:txPr>
              <c:dLblPos val="bestFit"/>
              <c:showLegendKey val="0"/>
              <c:showVal val="0"/>
              <c:showCatName val="1"/>
              <c:showSerName val="0"/>
              <c:showPercent val="1"/>
              <c:showBubbleSize val="0"/>
            </c:dLbl>
            <c:txPr>
              <a:bodyPr/>
              <a:lstStyle/>
              <a:p>
                <a:pPr>
                  <a:defRPr sz="900"/>
                </a:pPr>
                <a:endParaRPr lang="en-US"/>
              </a:p>
            </c:txPr>
            <c:dLblPos val="bestFit"/>
            <c:showLegendKey val="0"/>
            <c:showVal val="0"/>
            <c:showCatName val="1"/>
            <c:showSerName val="0"/>
            <c:showPercent val="1"/>
            <c:showBubbleSize val="0"/>
            <c:showLeaderLines val="1"/>
          </c:dLbls>
          <c:cat>
            <c:strRef>
              <c:f>Sheet1!$A$11:$C$12</c:f>
              <c:strCache>
                <c:ptCount val="2"/>
                <c:pt idx="0">
                  <c:v>Community Services</c:v>
                </c:pt>
                <c:pt idx="1">
                  <c:v>Habilitation Center Services</c:v>
                </c:pt>
              </c:strCache>
            </c:strRef>
          </c:cat>
          <c:val>
            <c:numRef>
              <c:f>Sheet1!$D$11:$D$12</c:f>
              <c:numCache>
                <c:formatCode>_(* #,##0_);_(* \(#,##0\);_(* "-"??_);_(@_)</c:formatCode>
                <c:ptCount val="2"/>
                <c:pt idx="0">
                  <c:v>29724</c:v>
                </c:pt>
                <c:pt idx="1">
                  <c:v>749</c:v>
                </c:pt>
              </c:numCache>
            </c:numRef>
          </c:val>
        </c:ser>
        <c:dLbls>
          <c:showLegendKey val="0"/>
          <c:showVal val="0"/>
          <c:showCatName val="0"/>
          <c:showSerName val="0"/>
          <c:showPercent val="0"/>
          <c:showBubbleSize val="0"/>
          <c:showLeaderLines val="1"/>
        </c:dLbls>
      </c:pie3DChart>
    </c:plotArea>
    <c:plotVisOnly val="1"/>
    <c:dispBlanksAs val="zero"/>
    <c:showDLblsOverMax val="0"/>
  </c:chart>
  <c:spPr>
    <a:ln w="28575">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'Data Graph 1'!$D$18</c:f>
              <c:strCache>
                <c:ptCount val="1"/>
                <c:pt idx="0">
                  <c:v>FY 2016 Budget</c:v>
                </c:pt>
              </c:strCache>
            </c:strRef>
          </c:tx>
          <c:dLbls>
            <c:dLbl>
              <c:idx val="0"/>
              <c:layout>
                <c:manualLayout>
                  <c:x val="0.1355013768770707"/>
                  <c:y val="4.5687134502923974E-3"/>
                </c:manualLayout>
              </c:layout>
              <c:tx>
                <c:rich>
                  <a:bodyPr anchor="ctr" anchorCtr="1"/>
                  <a:lstStyle/>
                  <a:p>
                    <a:pPr marL="0" marR="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solidFill>
                        <a:latin typeface="+mn-lt"/>
                        <a:ea typeface="+mn-ea"/>
                        <a:cs typeface="+mn-cs"/>
                      </a:defRPr>
                    </a:pPr>
                    <a:r>
                      <a:rPr lang="en-US" sz="800" b="0" i="0" u="none" strike="noStrike" baseline="0">
                        <a:effectLst/>
                        <a:latin typeface="+mn-lt"/>
                      </a:rPr>
                      <a:t>Admin</a:t>
                    </a:r>
                    <a:r>
                      <a:rPr lang="en-US" sz="800" b="0" i="0" baseline="0">
                        <a:effectLst/>
                        <a:latin typeface="+mn-lt"/>
                      </a:rPr>
                      <a:t>
0%</a:t>
                    </a:r>
                    <a:endParaRPr lang="en-US" sz="800">
                      <a:latin typeface="+mn-lt"/>
                    </a:endParaRPr>
                  </a:p>
                </c:rich>
              </c:tx>
              <c:spPr/>
              <c:dLblPos val="bestFit"/>
              <c:showLegendKey val="0"/>
              <c:showVal val="0"/>
              <c:showCatName val="1"/>
              <c:showSerName val="0"/>
              <c:showPercent val="1"/>
              <c:showBubbleSize val="0"/>
            </c:dLbl>
            <c:dLbl>
              <c:idx val="1"/>
              <c:layout>
                <c:manualLayout>
                  <c:x val="0.16009277817695924"/>
                  <c:y val="-0.57234432234432231"/>
                </c:manualLayout>
              </c:layout>
              <c:tx>
                <c:rich>
                  <a:bodyPr/>
                  <a:lstStyle/>
                  <a:p>
                    <a:r>
                      <a:rPr lang="en-US" sz="800"/>
                      <a:t>Community Programs
88%</a:t>
                    </a:r>
                  </a:p>
                </c:rich>
              </c:tx>
              <c:dLblPos val="bestFit"/>
              <c:showLegendKey val="0"/>
              <c:showVal val="0"/>
              <c:showCatName val="1"/>
              <c:showSerName val="0"/>
              <c:showPercent val="1"/>
              <c:showBubbleSize val="0"/>
            </c:dLbl>
            <c:dLbl>
              <c:idx val="2"/>
              <c:layout>
                <c:manualLayout>
                  <c:x val="-3.0010718113612004E-2"/>
                  <c:y val="0"/>
                </c:manualLayout>
              </c:layout>
              <c:tx>
                <c:rich>
                  <a:bodyPr/>
                  <a:lstStyle/>
                  <a:p>
                    <a:r>
                      <a:rPr lang="en-US" sz="800"/>
                      <a:t>Habilitation Centers
9%</a:t>
                    </a:r>
                  </a:p>
                </c:rich>
              </c:tx>
              <c:dLblPos val="bestFit"/>
              <c:showLegendKey val="0"/>
              <c:showVal val="0"/>
              <c:showCatName val="1"/>
              <c:showSerName val="0"/>
              <c:showPercent val="1"/>
              <c:showBubbleSize val="0"/>
            </c:dLbl>
            <c:dLbl>
              <c:idx val="3"/>
              <c:layout>
                <c:manualLayout>
                  <c:x val="-2.4769328602443214E-2"/>
                  <c:y val="-1.2872260210894691E-2"/>
                </c:manualLayout>
              </c:layout>
              <c:tx>
                <c:rich>
                  <a:bodyPr/>
                  <a:lstStyle/>
                  <a:p>
                    <a:r>
                      <a:rPr lang="en-US" sz="800"/>
                      <a:t>Regional Offices
3%</a:t>
                    </a:r>
                  </a:p>
                </c:rich>
              </c:tx>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'Data Graph 1'!$A$19:$C$22</c:f>
              <c:strCache>
                <c:ptCount val="4"/>
                <c:pt idx="0">
                  <c:v>Admin/Other</c:v>
                </c:pt>
                <c:pt idx="1">
                  <c:v>Community Programs</c:v>
                </c:pt>
                <c:pt idx="2">
                  <c:v>Habilitation Centers</c:v>
                </c:pt>
                <c:pt idx="3">
                  <c:v>Regional Offices</c:v>
                </c:pt>
              </c:strCache>
            </c:strRef>
          </c:cat>
          <c:val>
            <c:numRef>
              <c:f>'Data Graph 1'!$D$19:$D$22</c:f>
              <c:numCache>
                <c:formatCode>_(* #,##0_);_(* \(#,##0\);_(* "-"??_);_(@_)</c:formatCode>
                <c:ptCount val="4"/>
                <c:pt idx="0">
                  <c:v>3321133</c:v>
                </c:pt>
                <c:pt idx="1">
                  <c:v>910022886</c:v>
                </c:pt>
                <c:pt idx="2">
                  <c:v>91517401</c:v>
                </c:pt>
                <c:pt idx="3">
                  <c:v>29005245</c:v>
                </c:pt>
              </c:numCache>
            </c:numRef>
          </c:val>
        </c:ser>
        <c:dLbls>
          <c:showLegendKey val="0"/>
          <c:showVal val="0"/>
          <c:showCatName val="0"/>
          <c:showSerName val="0"/>
          <c:showPercent val="0"/>
          <c:showBubbleSize val="0"/>
          <c:showLeaderLines val="1"/>
        </c:dLbls>
      </c:pie3DChart>
    </c:plotArea>
    <c:plotVisOnly val="1"/>
    <c:dispBlanksAs val="zero"/>
    <c:showDLblsOverMax val="0"/>
  </c:chart>
  <c:spPr>
    <a:ln w="28575">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Number Served</c:v>
                </c:pt>
              </c:strCache>
            </c:strRef>
          </c:tx>
          <c:invertIfNegative val="0"/>
          <c:dPt>
            <c:idx val="0"/>
            <c:invertIfNegative val="0"/>
            <c:bubble3D val="0"/>
            <c:spPr>
              <a:solidFill>
                <a:srgbClr val="FF0000"/>
              </a:solidFill>
            </c:spPr>
          </c:dPt>
          <c:dPt>
            <c:idx val="5"/>
            <c:invertIfNegative val="0"/>
            <c:bubble3D val="0"/>
            <c:spPr>
              <a:solidFill>
                <a:schemeClr val="accent6">
                  <a:lumMod val="75000"/>
                </a:schemeClr>
              </a:solidFill>
            </c:spPr>
          </c:dPt>
          <c:cat>
            <c:strRef>
              <c:f>Sheet1!$A$2:$A$10</c:f>
              <c:strCache>
                <c:ptCount val="9"/>
                <c:pt idx="0">
                  <c:v>Respite</c:v>
                </c:pt>
                <c:pt idx="1">
                  <c:v>Employment</c:v>
                </c:pt>
                <c:pt idx="2">
                  <c:v>Behavioral</c:v>
                </c:pt>
                <c:pt idx="3">
                  <c:v>Personal Assistant</c:v>
                </c:pt>
                <c:pt idx="4">
                  <c:v>Specialized Med Equip</c:v>
                </c:pt>
                <c:pt idx="5">
                  <c:v>Medical/Dental</c:v>
                </c:pt>
                <c:pt idx="6">
                  <c:v>Day Hab Services</c:v>
                </c:pt>
                <c:pt idx="7">
                  <c:v>Transportation</c:v>
                </c:pt>
                <c:pt idx="8">
                  <c:v>Residential</c:v>
                </c:pt>
              </c:strCache>
            </c:strRef>
          </c:cat>
          <c:val>
            <c:numRef>
              <c:f>Sheet1!$B$2:$B$10</c:f>
              <c:numCache>
                <c:formatCode>#,##0_);\(#,##0\)</c:formatCode>
                <c:ptCount val="9"/>
                <c:pt idx="0">
                  <c:v>280</c:v>
                </c:pt>
                <c:pt idx="1">
                  <c:v>591</c:v>
                </c:pt>
                <c:pt idx="2">
                  <c:v>1069</c:v>
                </c:pt>
                <c:pt idx="3">
                  <c:v>3283</c:v>
                </c:pt>
                <c:pt idx="4">
                  <c:v>3357</c:v>
                </c:pt>
                <c:pt idx="5">
                  <c:v>4841</c:v>
                </c:pt>
                <c:pt idx="6">
                  <c:v>5455</c:v>
                </c:pt>
                <c:pt idx="7">
                  <c:v>6321</c:v>
                </c:pt>
                <c:pt idx="8">
                  <c:v>7105</c:v>
                </c:pt>
              </c:numCache>
            </c:numRef>
          </c:val>
        </c:ser>
        <c:dLbls>
          <c:showLegendKey val="0"/>
          <c:showVal val="0"/>
          <c:showCatName val="0"/>
          <c:showSerName val="0"/>
          <c:showPercent val="0"/>
          <c:showBubbleSize val="0"/>
        </c:dLbls>
        <c:gapWidth val="150"/>
        <c:axId val="164633216"/>
        <c:axId val="164635008"/>
      </c:barChart>
      <c:catAx>
        <c:axId val="164633216"/>
        <c:scaling>
          <c:orientation val="minMax"/>
        </c:scaling>
        <c:delete val="0"/>
        <c:axPos val="b"/>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64635008"/>
        <c:crosses val="autoZero"/>
        <c:auto val="1"/>
        <c:lblAlgn val="ctr"/>
        <c:lblOffset val="100"/>
        <c:noMultiLvlLbl val="0"/>
      </c:catAx>
      <c:valAx>
        <c:axId val="164635008"/>
        <c:scaling>
          <c:orientation val="minMax"/>
        </c:scaling>
        <c:delete val="0"/>
        <c:axPos val="l"/>
        <c:majorGridlines/>
        <c:numFmt formatCode="#,##0_);\(#,##0\)"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6463321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1811023622047"/>
          <c:y val="4.7578248031496066E-2"/>
          <c:w val="0.60254790026246718"/>
          <c:h val="0.83381742125984248"/>
        </c:manualLayout>
      </c:layout>
      <c:barChart>
        <c:barDir val="col"/>
        <c:grouping val="stacked"/>
        <c:varyColors val="0"/>
        <c:ser>
          <c:idx val="0"/>
          <c:order val="0"/>
          <c:tx>
            <c:strRef>
              <c:f>Sheet1!$B$1</c:f>
              <c:strCache>
                <c:ptCount val="1"/>
                <c:pt idx="0">
                  <c:v>PfH</c:v>
                </c:pt>
              </c:strCache>
            </c:strRef>
          </c:tx>
          <c:invertIfNegative val="0"/>
          <c:dLbls>
            <c:showLegendKey val="0"/>
            <c:showVal val="1"/>
            <c:showCatName val="0"/>
            <c:showSerName val="0"/>
            <c:showPercent val="0"/>
            <c:showBubbleSize val="0"/>
            <c:showLeaderLines val="0"/>
          </c:dLbls>
          <c:cat>
            <c:strRef>
              <c:f>Sheet1!$A$2:$A$3</c:f>
              <c:strCache>
                <c:ptCount val="2"/>
                <c:pt idx="0">
                  <c:v>July 2014</c:v>
                </c:pt>
                <c:pt idx="1">
                  <c:v>July 2016</c:v>
                </c:pt>
              </c:strCache>
            </c:strRef>
          </c:cat>
          <c:val>
            <c:numRef>
              <c:f>Sheet1!$B$2:$B$3</c:f>
              <c:numCache>
                <c:formatCode>General</c:formatCode>
                <c:ptCount val="2"/>
                <c:pt idx="0">
                  <c:v>176</c:v>
                </c:pt>
                <c:pt idx="1">
                  <c:v>64</c:v>
                </c:pt>
              </c:numCache>
            </c:numRef>
          </c:val>
        </c:ser>
        <c:ser>
          <c:idx val="1"/>
          <c:order val="1"/>
          <c:tx>
            <c:strRef>
              <c:f>Sheet1!$C$1</c:f>
              <c:strCache>
                <c:ptCount val="1"/>
                <c:pt idx="0">
                  <c:v>Lopez</c:v>
                </c:pt>
              </c:strCache>
            </c:strRef>
          </c:tx>
          <c:invertIfNegative val="0"/>
          <c:cat>
            <c:strRef>
              <c:f>Sheet1!$A$2:$A$3</c:f>
              <c:strCache>
                <c:ptCount val="2"/>
                <c:pt idx="0">
                  <c:v>July 2014</c:v>
                </c:pt>
                <c:pt idx="1">
                  <c:v>July 2016</c:v>
                </c:pt>
              </c:strCache>
            </c:strRef>
          </c:cat>
          <c:val>
            <c:numRef>
              <c:f>Sheet1!$C$2:$C$3</c:f>
              <c:numCache>
                <c:formatCode>General</c:formatCode>
                <c:ptCount val="2"/>
                <c:pt idx="0">
                  <c:v>57</c:v>
                </c:pt>
                <c:pt idx="1">
                  <c:v>21</c:v>
                </c:pt>
              </c:numCache>
            </c:numRef>
          </c:val>
        </c:ser>
        <c:ser>
          <c:idx val="2"/>
          <c:order val="2"/>
          <c:tx>
            <c:strRef>
              <c:f>Sheet1!$D$1</c:f>
              <c:strCache>
                <c:ptCount val="1"/>
                <c:pt idx="0">
                  <c:v>Autism</c:v>
                </c:pt>
              </c:strCache>
            </c:strRef>
          </c:tx>
          <c:invertIfNegative val="0"/>
          <c:cat>
            <c:strRef>
              <c:f>Sheet1!$A$2:$A$3</c:f>
              <c:strCache>
                <c:ptCount val="2"/>
                <c:pt idx="0">
                  <c:v>July 2014</c:v>
                </c:pt>
                <c:pt idx="1">
                  <c:v>July 2016</c:v>
                </c:pt>
              </c:strCache>
            </c:strRef>
          </c:cat>
          <c:val>
            <c:numRef>
              <c:f>Sheet1!$D$2:$D$3</c:f>
              <c:numCache>
                <c:formatCode>General</c:formatCode>
                <c:ptCount val="2"/>
                <c:pt idx="0">
                  <c:v>34</c:v>
                </c:pt>
                <c:pt idx="1">
                  <c:v>0</c:v>
                </c:pt>
              </c:numCache>
            </c:numRef>
          </c:val>
        </c:ser>
        <c:ser>
          <c:idx val="3"/>
          <c:order val="3"/>
          <c:tx>
            <c:strRef>
              <c:f>Sheet1!$E$1</c:f>
              <c:strCache>
                <c:ptCount val="1"/>
                <c:pt idx="0">
                  <c:v>Community</c:v>
                </c:pt>
              </c:strCache>
            </c:strRef>
          </c:tx>
          <c:spPr>
            <a:solidFill>
              <a:schemeClr val="accent3">
                <a:lumMod val="20000"/>
                <a:lumOff val="80000"/>
              </a:schemeClr>
            </a:solidFill>
          </c:spPr>
          <c:invertIfNegative val="0"/>
          <c:dLbls>
            <c:dLbl>
              <c:idx val="0"/>
              <c:layout>
                <c:manualLayout>
                  <c:x val="1.8917247413038887E-3"/>
                  <c:y val="-4.7344681625779435E-2"/>
                </c:manualLayout>
              </c:layout>
              <c:showLegendKey val="0"/>
              <c:showVal val="1"/>
              <c:showCatName val="0"/>
              <c:showSerName val="0"/>
              <c:showPercent val="0"/>
              <c:showBubbleSize val="0"/>
            </c:dLbl>
            <c:dLbl>
              <c:idx val="1"/>
              <c:layout>
                <c:manualLayout>
                  <c:x val="0.10615425227019036"/>
                  <c:y val="-1.296959628601338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July 2014</c:v>
                </c:pt>
                <c:pt idx="1">
                  <c:v>July 2016</c:v>
                </c:pt>
              </c:strCache>
            </c:strRef>
          </c:cat>
          <c:val>
            <c:numRef>
              <c:f>Sheet1!$E$2:$E$3</c:f>
              <c:numCache>
                <c:formatCode>General</c:formatCode>
                <c:ptCount val="2"/>
                <c:pt idx="0">
                  <c:v>458</c:v>
                </c:pt>
                <c:pt idx="1">
                  <c:v>45</c:v>
                </c:pt>
              </c:numCache>
            </c:numRef>
          </c:val>
        </c:ser>
        <c:dLbls>
          <c:showLegendKey val="0"/>
          <c:showVal val="0"/>
          <c:showCatName val="0"/>
          <c:showSerName val="0"/>
          <c:showPercent val="0"/>
          <c:showBubbleSize val="0"/>
        </c:dLbls>
        <c:gapWidth val="150"/>
        <c:overlap val="100"/>
        <c:axId val="171134336"/>
        <c:axId val="171140224"/>
      </c:barChart>
      <c:catAx>
        <c:axId val="171134336"/>
        <c:scaling>
          <c:orientation val="minMax"/>
        </c:scaling>
        <c:delete val="0"/>
        <c:axPos val="b"/>
        <c:numFmt formatCode="@" sourceLinked="1"/>
        <c:majorTickMark val="out"/>
        <c:minorTickMark val="none"/>
        <c:tickLblPos val="nextTo"/>
        <c:crossAx val="171140224"/>
        <c:crosses val="autoZero"/>
        <c:auto val="1"/>
        <c:lblAlgn val="ctr"/>
        <c:lblOffset val="100"/>
        <c:noMultiLvlLbl val="0"/>
      </c:catAx>
      <c:valAx>
        <c:axId val="171140224"/>
        <c:scaling>
          <c:orientation val="minMax"/>
        </c:scaling>
        <c:delete val="0"/>
        <c:axPos val="l"/>
        <c:majorGridlines/>
        <c:numFmt formatCode="General" sourceLinked="1"/>
        <c:majorTickMark val="out"/>
        <c:minorTickMark val="none"/>
        <c:tickLblPos val="nextTo"/>
        <c:crossAx val="171134336"/>
        <c:crosses val="autoZero"/>
        <c:crossBetween val="between"/>
      </c:valAx>
    </c:plotArea>
    <c:legend>
      <c:legendPos val="r"/>
      <c:layout>
        <c:manualLayout>
          <c:xMode val="edge"/>
          <c:yMode val="edge"/>
          <c:x val="0.70923253440331813"/>
          <c:y val="0.23744934447714033"/>
          <c:w val="0.29076746559668187"/>
          <c:h val="0.3034163215147239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185CB-7FA6-49C4-A582-3E635C441324}" type="doc">
      <dgm:prSet loTypeId="urn:microsoft.com/office/officeart/2005/8/layout/vList3#1" loCatId="list" qsTypeId="urn:microsoft.com/office/officeart/2005/8/quickstyle/simple2" qsCatId="simple" csTypeId="urn:microsoft.com/office/officeart/2005/8/colors/colorful1#1" csCatId="colorful" phldr="1"/>
      <dgm:spPr/>
    </dgm:pt>
    <dgm:pt modelId="{9B239B61-64C6-4FAE-99FB-825F10C0C79E}">
      <dgm:prSet custT="1"/>
      <dgm:spPr>
        <a:xfrm rot="10800000">
          <a:off x="506941" y="1117"/>
          <a:ext cx="1730060" cy="284695"/>
        </a:xfr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2,523</a:t>
          </a:r>
          <a:r>
            <a:rPr lang="en-US" sz="9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the Partnership for Hope Waiver. </a:t>
          </a:r>
        </a:p>
      </dgm:t>
    </dgm:pt>
    <dgm:pt modelId="{2B58E1C6-B504-4582-99FD-824A90BAC75E}" type="parTrans" cxnId="{3AE3FB0C-4ED6-4215-8A8B-7DDF6E142F2E}">
      <dgm:prSet/>
      <dgm:spPr/>
      <dgm:t>
        <a:bodyPr/>
        <a:lstStyle/>
        <a:p>
          <a:endParaRPr lang="en-US"/>
        </a:p>
      </dgm:t>
    </dgm:pt>
    <dgm:pt modelId="{F377A849-873A-4A9A-B8BC-C18468E7BD68}" type="sibTrans" cxnId="{3AE3FB0C-4ED6-4215-8A8B-7DDF6E142F2E}">
      <dgm:prSet/>
      <dgm:spPr/>
      <dgm:t>
        <a:bodyPr/>
        <a:lstStyle/>
        <a:p>
          <a:endParaRPr lang="en-US"/>
        </a:p>
      </dgm:t>
    </dgm:pt>
    <dgm:pt modelId="{60C1444D-8049-40EE-83DE-FC10054B9071}">
      <dgm:prSet custT="1"/>
      <dgm:spPr>
        <a:xfrm rot="10800000">
          <a:off x="506941" y="370796"/>
          <a:ext cx="1730060" cy="284695"/>
        </a:xfr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320</a:t>
          </a:r>
          <a:r>
            <a:rPr lang="en-US" sz="9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the Missouri Children’s Developmental Disabilities (MOCDD) Waiver or Sarah Jian Lopez Waiver. </a:t>
          </a:r>
        </a:p>
      </dgm:t>
    </dgm:pt>
    <dgm:pt modelId="{FC768A99-39E0-40C3-BE1B-E5368B250304}" type="parTrans" cxnId="{A44C2094-9CE6-49FD-B334-C1EC93C1D1B9}">
      <dgm:prSet/>
      <dgm:spPr/>
      <dgm:t>
        <a:bodyPr/>
        <a:lstStyle/>
        <a:p>
          <a:endParaRPr lang="en-US"/>
        </a:p>
      </dgm:t>
    </dgm:pt>
    <dgm:pt modelId="{4E49C3E0-ED93-45ED-822E-77211766925A}" type="sibTrans" cxnId="{A44C2094-9CE6-49FD-B334-C1EC93C1D1B9}">
      <dgm:prSet/>
      <dgm:spPr/>
      <dgm:t>
        <a:bodyPr/>
        <a:lstStyle/>
        <a:p>
          <a:endParaRPr lang="en-US"/>
        </a:p>
      </dgm:t>
    </dgm:pt>
    <dgm:pt modelId="{22B5BE04-456F-4417-A22A-5844284994D0}">
      <dgm:prSet custT="1"/>
      <dgm:spPr>
        <a:xfrm rot="10800000">
          <a:off x="506941" y="740475"/>
          <a:ext cx="1730060" cy="284695"/>
        </a:xfr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8,363</a:t>
          </a:r>
          <a:r>
            <a:rPr lang="en-US" sz="900" baseline="0" dirty="0">
              <a:solidFill>
                <a:schemeClr val="bg1"/>
              </a:solidFill>
              <a:latin typeface="Century Schoolbook" panose="02040604050505020304" pitchFamily="18" charset="0"/>
              <a:ea typeface="+mn-ea"/>
              <a:cs typeface="+mn-cs"/>
            </a:rPr>
            <a:t> individuals were served in the Comprehensive Waiver.</a:t>
          </a:r>
        </a:p>
      </dgm:t>
    </dgm:pt>
    <dgm:pt modelId="{495DC9DA-5AC2-49F4-AB14-4B5161651D89}" type="parTrans" cxnId="{6C90C6CB-391A-49BF-B711-5B604C20A26F}">
      <dgm:prSet/>
      <dgm:spPr/>
      <dgm:t>
        <a:bodyPr/>
        <a:lstStyle/>
        <a:p>
          <a:endParaRPr lang="en-US"/>
        </a:p>
      </dgm:t>
    </dgm:pt>
    <dgm:pt modelId="{4CDB44A8-92AF-4428-AB44-FD465DBB3BF3}" type="sibTrans" cxnId="{6C90C6CB-391A-49BF-B711-5B604C20A26F}">
      <dgm:prSet/>
      <dgm:spPr/>
      <dgm:t>
        <a:bodyPr/>
        <a:lstStyle/>
        <a:p>
          <a:endParaRPr lang="en-US"/>
        </a:p>
      </dgm:t>
    </dgm:pt>
    <dgm:pt modelId="{4D0E1BE8-AD5E-48A2-B671-3E5CB641B443}">
      <dgm:prSet custT="1"/>
      <dgm:spPr>
        <a:xfrm rot="10800000">
          <a:off x="506941" y="1110155"/>
          <a:ext cx="1730060" cy="284695"/>
        </a:xfr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r>
            <a:rPr lang="en-US" sz="1100" b="1" baseline="0" dirty="0">
              <a:solidFill>
                <a:schemeClr val="bg1"/>
              </a:solidFill>
              <a:latin typeface="Bookman Old Style" panose="02050604050505020204" pitchFamily="18" charset="0"/>
              <a:ea typeface="+mn-ea"/>
              <a:cs typeface="+mn-cs"/>
            </a:rPr>
            <a:t>1,942</a:t>
          </a:r>
          <a:r>
            <a:rPr lang="en-US" sz="13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the Community Waiver.</a:t>
          </a:r>
        </a:p>
      </dgm:t>
    </dgm:pt>
    <dgm:pt modelId="{3369926A-4676-4F60-8719-D77735BEF30E}" type="parTrans" cxnId="{C39AB51D-439B-4FCE-87F6-CCE8EEB87E52}">
      <dgm:prSet/>
      <dgm:spPr/>
      <dgm:t>
        <a:bodyPr/>
        <a:lstStyle/>
        <a:p>
          <a:endParaRPr lang="en-US"/>
        </a:p>
      </dgm:t>
    </dgm:pt>
    <dgm:pt modelId="{372216A5-E78C-43BF-8DE6-79FC7FD91B05}" type="sibTrans" cxnId="{C39AB51D-439B-4FCE-87F6-CCE8EEB87E52}">
      <dgm:prSet/>
      <dgm:spPr/>
      <dgm:t>
        <a:bodyPr/>
        <a:lstStyle/>
        <a:p>
          <a:endParaRPr lang="en-US"/>
        </a:p>
      </dgm:t>
    </dgm:pt>
    <dgm:pt modelId="{521B56E4-08E4-4A05-BCA6-0BCCB6AB3E9E}">
      <dgm:prSet custT="1"/>
      <dgm:spPr>
        <a:xfrm rot="10800000">
          <a:off x="506941" y="1479834"/>
          <a:ext cx="1730060" cy="284695"/>
        </a:xfrm>
        <a:solidFill>
          <a:srgbClr val="00B05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lnSpc>
              <a:spcPct val="100000"/>
            </a:lnSpc>
            <a:spcAft>
              <a:spcPts val="0"/>
            </a:spcAft>
          </a:pPr>
          <a:r>
            <a:rPr lang="en-US" sz="1100" b="1" baseline="0" dirty="0">
              <a:solidFill>
                <a:schemeClr val="bg1"/>
              </a:solidFill>
              <a:latin typeface="Bookman Old Style" panose="02050604050505020204" pitchFamily="18" charset="0"/>
              <a:ea typeface="+mn-ea"/>
              <a:cs typeface="+mn-cs"/>
            </a:rPr>
            <a:t>142</a:t>
          </a:r>
          <a:r>
            <a:rPr lang="en-US" sz="1300" baseline="0" dirty="0">
              <a:solidFill>
                <a:schemeClr val="bg1"/>
              </a:solidFill>
              <a:latin typeface="Calibri"/>
              <a:ea typeface="+mn-ea"/>
              <a:cs typeface="+mn-cs"/>
            </a:rPr>
            <a:t> </a:t>
          </a:r>
          <a:r>
            <a:rPr lang="en-US" sz="900" baseline="0" dirty="0">
              <a:solidFill>
                <a:schemeClr val="bg1"/>
              </a:solidFill>
              <a:latin typeface="Century Schoolbook" panose="02040604050505020304" pitchFamily="18" charset="0"/>
              <a:ea typeface="+mn-ea"/>
              <a:cs typeface="+mn-cs"/>
            </a:rPr>
            <a:t>individuals were served in </a:t>
          </a:r>
          <a:r>
            <a:rPr lang="en-US" sz="900" baseline="0" dirty="0" smtClean="0">
              <a:solidFill>
                <a:schemeClr val="bg1"/>
              </a:solidFill>
              <a:latin typeface="Century Schoolbook" panose="02040604050505020304" pitchFamily="18" charset="0"/>
              <a:ea typeface="+mn-ea"/>
              <a:cs typeface="+mn-cs"/>
            </a:rPr>
            <a:t>the Autism </a:t>
          </a:r>
          <a:r>
            <a:rPr lang="en-US" sz="900" baseline="0" dirty="0">
              <a:solidFill>
                <a:schemeClr val="bg1"/>
              </a:solidFill>
              <a:latin typeface="Century Schoolbook" panose="02040604050505020304" pitchFamily="18" charset="0"/>
              <a:ea typeface="+mn-ea"/>
              <a:cs typeface="+mn-cs"/>
            </a:rPr>
            <a:t>Waiver. </a:t>
          </a:r>
        </a:p>
      </dgm:t>
    </dgm:pt>
    <dgm:pt modelId="{5D3E0D23-0EC8-4D72-BD6E-2DD0EE3F4ADB}" type="parTrans" cxnId="{F41E0A53-1C28-4AEE-808C-6F70DBDB616B}">
      <dgm:prSet/>
      <dgm:spPr/>
      <dgm:t>
        <a:bodyPr/>
        <a:lstStyle/>
        <a:p>
          <a:endParaRPr lang="en-US"/>
        </a:p>
      </dgm:t>
    </dgm:pt>
    <dgm:pt modelId="{31C3AB9F-298D-4837-81D4-5A333D96E455}" type="sibTrans" cxnId="{F41E0A53-1C28-4AEE-808C-6F70DBDB616B}">
      <dgm:prSet/>
      <dgm:spPr/>
      <dgm:t>
        <a:bodyPr/>
        <a:lstStyle/>
        <a:p>
          <a:endParaRPr lang="en-US"/>
        </a:p>
      </dgm:t>
    </dgm:pt>
    <dgm:pt modelId="{E43ED535-9308-4D1D-8624-53BE79D6692F}">
      <dgm:prSet custT="1"/>
      <dgm:spPr>
        <a:xfrm rot="10800000">
          <a:off x="506941" y="1479834"/>
          <a:ext cx="1730060" cy="284695"/>
        </a:xfrm>
        <a:solidFill>
          <a:srgbClr val="00206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lnSpc>
              <a:spcPct val="100000"/>
            </a:lnSpc>
            <a:spcAft>
              <a:spcPts val="0"/>
            </a:spcAft>
          </a:pPr>
          <a:r>
            <a:rPr lang="en-US" sz="1100" b="1" baseline="0" dirty="0" smtClean="0">
              <a:solidFill>
                <a:schemeClr val="bg1"/>
              </a:solidFill>
              <a:latin typeface="Century Schoolbook" panose="02040604050505020304" pitchFamily="18" charset="0"/>
              <a:ea typeface="+mn-ea"/>
              <a:cs typeface="+mn-cs"/>
            </a:rPr>
            <a:t>380</a:t>
          </a:r>
          <a:r>
            <a:rPr lang="en-US" sz="900" b="1" baseline="0" dirty="0" smtClean="0">
              <a:solidFill>
                <a:schemeClr val="bg1"/>
              </a:solidFill>
              <a:latin typeface="Century Schoolbook" panose="02040604050505020304" pitchFamily="18" charset="0"/>
              <a:ea typeface="+mn-ea"/>
              <a:cs typeface="+mn-cs"/>
            </a:rPr>
            <a:t> individuals were served in State Operated Habilitation Centers.</a:t>
          </a:r>
          <a:endParaRPr lang="en-US" sz="900" b="1" baseline="0" dirty="0">
            <a:solidFill>
              <a:schemeClr val="bg1"/>
            </a:solidFill>
            <a:latin typeface="Century Schoolbook" panose="02040604050505020304" pitchFamily="18" charset="0"/>
            <a:ea typeface="+mn-ea"/>
            <a:cs typeface="+mn-cs"/>
          </a:endParaRPr>
        </a:p>
      </dgm:t>
    </dgm:pt>
    <dgm:pt modelId="{6E61F0B0-473C-4DF1-AA99-F16E0425EA08}" type="parTrans" cxnId="{3FB9351C-5447-4990-BEDA-5D5837AE696C}">
      <dgm:prSet/>
      <dgm:spPr/>
      <dgm:t>
        <a:bodyPr/>
        <a:lstStyle/>
        <a:p>
          <a:endParaRPr lang="en-US"/>
        </a:p>
      </dgm:t>
    </dgm:pt>
    <dgm:pt modelId="{DCEC8EC1-AB0E-4412-9C19-446C0B4201B1}" type="sibTrans" cxnId="{3FB9351C-5447-4990-BEDA-5D5837AE696C}">
      <dgm:prSet/>
      <dgm:spPr/>
      <dgm:t>
        <a:bodyPr/>
        <a:lstStyle/>
        <a:p>
          <a:endParaRPr lang="en-US"/>
        </a:p>
      </dgm:t>
    </dgm:pt>
    <dgm:pt modelId="{37DD20DA-9900-44F1-8486-6DD452E681BD}">
      <dgm:prSet custT="1"/>
      <dgm:spPr>
        <a:xfrm rot="10800000">
          <a:off x="506941" y="1479834"/>
          <a:ext cx="1730060" cy="284695"/>
        </a:xfrm>
        <a:solidFill>
          <a:schemeClr val="accent4">
            <a:lumMod val="60000"/>
            <a:lumOff val="40000"/>
          </a:scheme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l">
            <a:lnSpc>
              <a:spcPct val="100000"/>
            </a:lnSpc>
            <a:spcAft>
              <a:spcPts val="0"/>
            </a:spcAft>
          </a:pPr>
          <a:r>
            <a:rPr lang="en-US" sz="1100" b="1" baseline="0" dirty="0" smtClean="0">
              <a:solidFill>
                <a:schemeClr val="bg1"/>
              </a:solidFill>
              <a:latin typeface="Century Schoolbook" panose="02040604050505020304" pitchFamily="18" charset="0"/>
              <a:ea typeface="+mn-ea"/>
              <a:cs typeface="+mn-cs"/>
            </a:rPr>
            <a:t>215</a:t>
          </a:r>
          <a:r>
            <a:rPr lang="en-US" sz="900" baseline="0" dirty="0" smtClean="0">
              <a:solidFill>
                <a:schemeClr val="bg1"/>
              </a:solidFill>
              <a:latin typeface="Century Schoolbook" panose="02040604050505020304" pitchFamily="18" charset="0"/>
              <a:ea typeface="+mn-ea"/>
              <a:cs typeface="+mn-cs"/>
            </a:rPr>
            <a:t> individuals were served in State Operated Community Waiver Homes.</a:t>
          </a:r>
          <a:endParaRPr lang="en-US" sz="900" baseline="0" dirty="0">
            <a:solidFill>
              <a:schemeClr val="bg1"/>
            </a:solidFill>
            <a:latin typeface="Century Schoolbook" panose="02040604050505020304" pitchFamily="18" charset="0"/>
            <a:ea typeface="+mn-ea"/>
            <a:cs typeface="+mn-cs"/>
          </a:endParaRPr>
        </a:p>
      </dgm:t>
    </dgm:pt>
    <dgm:pt modelId="{BDBABEB4-B52C-4957-AD4D-415DDA616BFE}" type="parTrans" cxnId="{AA04B39B-5FEF-46C8-A3D3-7F6AF370E6F2}">
      <dgm:prSet/>
      <dgm:spPr/>
      <dgm:t>
        <a:bodyPr/>
        <a:lstStyle/>
        <a:p>
          <a:endParaRPr lang="en-US"/>
        </a:p>
      </dgm:t>
    </dgm:pt>
    <dgm:pt modelId="{A9A2616E-5AD0-49E4-920B-91E42C4C85B7}" type="sibTrans" cxnId="{AA04B39B-5FEF-46C8-A3D3-7F6AF370E6F2}">
      <dgm:prSet/>
      <dgm:spPr/>
      <dgm:t>
        <a:bodyPr/>
        <a:lstStyle/>
        <a:p>
          <a:endParaRPr lang="en-US"/>
        </a:p>
      </dgm:t>
    </dgm:pt>
    <dgm:pt modelId="{1306B061-0DDA-49AD-85A5-CA78AAB68EFD}" type="pres">
      <dgm:prSet presAssocID="{9E1185CB-7FA6-49C4-A582-3E635C441324}" presName="linearFlow" presStyleCnt="0">
        <dgm:presLayoutVars>
          <dgm:dir/>
          <dgm:resizeHandles val="exact"/>
        </dgm:presLayoutVars>
      </dgm:prSet>
      <dgm:spPr/>
    </dgm:pt>
    <dgm:pt modelId="{05BE0E04-AEE2-48A4-9F2C-38C3C6A3CF89}" type="pres">
      <dgm:prSet presAssocID="{9B239B61-64C6-4FAE-99FB-825F10C0C79E}" presName="composite" presStyleCnt="0"/>
      <dgm:spPr/>
    </dgm:pt>
    <dgm:pt modelId="{088FD4E8-70B3-4DC6-80AC-D870005FAD8B}" type="pres">
      <dgm:prSet presAssocID="{9B239B61-64C6-4FAE-99FB-825F10C0C79E}" presName="imgShp" presStyleLbl="fgImgPlace1" presStyleIdx="0" presStyleCnt="7"/>
      <dgm:spPr>
        <a:xfrm>
          <a:off x="364593" y="1117"/>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36A9930D-CF1D-4CB8-B2CE-37A16982C425}" type="pres">
      <dgm:prSet presAssocID="{9B239B61-64C6-4FAE-99FB-825F10C0C79E}" presName="txShp" presStyleLbl="node1" presStyleIdx="0" presStyleCnt="7" custScaleY="100478" custLinFactNeighborY="-4851">
        <dgm:presLayoutVars>
          <dgm:bulletEnabled val="1"/>
        </dgm:presLayoutVars>
      </dgm:prSet>
      <dgm:spPr>
        <a:prstGeom prst="homePlate">
          <a:avLst/>
        </a:prstGeom>
      </dgm:spPr>
      <dgm:t>
        <a:bodyPr/>
        <a:lstStyle/>
        <a:p>
          <a:endParaRPr lang="en-US"/>
        </a:p>
      </dgm:t>
    </dgm:pt>
    <dgm:pt modelId="{79559D10-7C4B-4038-B094-666A716853C2}" type="pres">
      <dgm:prSet presAssocID="{F377A849-873A-4A9A-B8BC-C18468E7BD68}" presName="spacing" presStyleCnt="0"/>
      <dgm:spPr/>
    </dgm:pt>
    <dgm:pt modelId="{32FEBA6D-7C13-4B13-95E7-7370C0BD7DED}" type="pres">
      <dgm:prSet presAssocID="{60C1444D-8049-40EE-83DE-FC10054B9071}" presName="composite" presStyleCnt="0"/>
      <dgm:spPr/>
    </dgm:pt>
    <dgm:pt modelId="{5A5A0C52-A303-4C58-B7DB-0C04C0AC9820}" type="pres">
      <dgm:prSet presAssocID="{60C1444D-8049-40EE-83DE-FC10054B9071}" presName="imgShp" presStyleLbl="fgImgPlace1" presStyleIdx="1" presStyleCnt="7"/>
      <dgm:spPr>
        <a:xfrm>
          <a:off x="364593" y="370796"/>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DD58E46C-C602-49C2-82E8-4E49BCDA40B8}" type="pres">
      <dgm:prSet presAssocID="{60C1444D-8049-40EE-83DE-FC10054B9071}" presName="txShp" presStyleLbl="node1" presStyleIdx="1" presStyleCnt="7" custScaleY="187386">
        <dgm:presLayoutVars>
          <dgm:bulletEnabled val="1"/>
        </dgm:presLayoutVars>
      </dgm:prSet>
      <dgm:spPr>
        <a:prstGeom prst="homePlate">
          <a:avLst/>
        </a:prstGeom>
      </dgm:spPr>
      <dgm:t>
        <a:bodyPr/>
        <a:lstStyle/>
        <a:p>
          <a:endParaRPr lang="en-US"/>
        </a:p>
      </dgm:t>
    </dgm:pt>
    <dgm:pt modelId="{3AB8D4D9-7E56-4E0F-9564-EEFAB59B569E}" type="pres">
      <dgm:prSet presAssocID="{4E49C3E0-ED93-45ED-822E-77211766925A}" presName="spacing" presStyleCnt="0"/>
      <dgm:spPr/>
    </dgm:pt>
    <dgm:pt modelId="{48A1206F-63FF-4967-8B00-374F904EEC61}" type="pres">
      <dgm:prSet presAssocID="{22B5BE04-456F-4417-A22A-5844284994D0}" presName="composite" presStyleCnt="0"/>
      <dgm:spPr/>
    </dgm:pt>
    <dgm:pt modelId="{506480EA-8A96-4966-A76F-79C7A6B8ABCA}" type="pres">
      <dgm:prSet presAssocID="{22B5BE04-456F-4417-A22A-5844284994D0}" presName="imgShp" presStyleLbl="fgImgPlace1" presStyleIdx="2" presStyleCnt="7"/>
      <dgm:spPr>
        <a:xfrm>
          <a:off x="364593" y="740475"/>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911B5AAC-5BFD-4D92-8AB5-D54581AF8DBC}" type="pres">
      <dgm:prSet presAssocID="{22B5BE04-456F-4417-A22A-5844284994D0}" presName="txShp" presStyleLbl="node1" presStyleIdx="2" presStyleCnt="7">
        <dgm:presLayoutVars>
          <dgm:bulletEnabled val="1"/>
        </dgm:presLayoutVars>
      </dgm:prSet>
      <dgm:spPr>
        <a:prstGeom prst="homePlate">
          <a:avLst/>
        </a:prstGeom>
      </dgm:spPr>
      <dgm:t>
        <a:bodyPr/>
        <a:lstStyle/>
        <a:p>
          <a:endParaRPr lang="en-US"/>
        </a:p>
      </dgm:t>
    </dgm:pt>
    <dgm:pt modelId="{24F14FFB-1C10-4B5B-8147-DC76524B8F0E}" type="pres">
      <dgm:prSet presAssocID="{4CDB44A8-92AF-4428-AB44-FD465DBB3BF3}" presName="spacing" presStyleCnt="0"/>
      <dgm:spPr/>
    </dgm:pt>
    <dgm:pt modelId="{8A97A754-A92C-45FE-9173-C5C51F96CEF5}" type="pres">
      <dgm:prSet presAssocID="{4D0E1BE8-AD5E-48A2-B671-3E5CB641B443}" presName="composite" presStyleCnt="0"/>
      <dgm:spPr/>
    </dgm:pt>
    <dgm:pt modelId="{9CFA9E73-0516-4260-9386-A791F09B1638}" type="pres">
      <dgm:prSet presAssocID="{4D0E1BE8-AD5E-48A2-B671-3E5CB641B443}" presName="imgShp" presStyleLbl="fgImgPlace1" presStyleIdx="3" presStyleCnt="7"/>
      <dgm:spPr>
        <a:xfrm>
          <a:off x="364593" y="1110155"/>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5AE74BD8-76E1-42C0-9216-420CBEA95EB0}" type="pres">
      <dgm:prSet presAssocID="{4D0E1BE8-AD5E-48A2-B671-3E5CB641B443}" presName="txShp" presStyleLbl="node1" presStyleIdx="3" presStyleCnt="7">
        <dgm:presLayoutVars>
          <dgm:bulletEnabled val="1"/>
        </dgm:presLayoutVars>
      </dgm:prSet>
      <dgm:spPr>
        <a:prstGeom prst="homePlate">
          <a:avLst/>
        </a:prstGeom>
      </dgm:spPr>
      <dgm:t>
        <a:bodyPr/>
        <a:lstStyle/>
        <a:p>
          <a:endParaRPr lang="en-US"/>
        </a:p>
      </dgm:t>
    </dgm:pt>
    <dgm:pt modelId="{AE2F7EDB-B0AF-467E-8B26-4EDEF760BF05}" type="pres">
      <dgm:prSet presAssocID="{372216A5-E78C-43BF-8DE6-79FC7FD91B05}" presName="spacing" presStyleCnt="0"/>
      <dgm:spPr/>
    </dgm:pt>
    <dgm:pt modelId="{147EFCF8-0D37-4D27-BF8B-F9C66186439B}" type="pres">
      <dgm:prSet presAssocID="{521B56E4-08E4-4A05-BCA6-0BCCB6AB3E9E}" presName="composite" presStyleCnt="0"/>
      <dgm:spPr/>
    </dgm:pt>
    <dgm:pt modelId="{FC3BA779-5D9E-430E-841A-1D60891BCEDE}" type="pres">
      <dgm:prSet presAssocID="{521B56E4-08E4-4A05-BCA6-0BCCB6AB3E9E}" presName="imgShp" presStyleLbl="fgImgPlace1" presStyleIdx="4" presStyleCnt="7"/>
      <dgm:spPr>
        <a:xfrm>
          <a:off x="364593" y="1479834"/>
          <a:ext cx="284695" cy="284695"/>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1CBAC40F-B7B6-4725-8048-E25C1961C53F}" type="pres">
      <dgm:prSet presAssocID="{521B56E4-08E4-4A05-BCA6-0BCCB6AB3E9E}" presName="txShp" presStyleLbl="node1" presStyleIdx="4" presStyleCnt="7" custScaleY="128197">
        <dgm:presLayoutVars>
          <dgm:bulletEnabled val="1"/>
        </dgm:presLayoutVars>
      </dgm:prSet>
      <dgm:spPr>
        <a:prstGeom prst="homePlate">
          <a:avLst/>
        </a:prstGeom>
      </dgm:spPr>
      <dgm:t>
        <a:bodyPr/>
        <a:lstStyle/>
        <a:p>
          <a:endParaRPr lang="en-US"/>
        </a:p>
      </dgm:t>
    </dgm:pt>
    <dgm:pt modelId="{C1AA6602-BC90-466B-9484-12770CBA61C6}" type="pres">
      <dgm:prSet presAssocID="{31C3AB9F-298D-4837-81D4-5A333D96E455}" presName="spacing" presStyleCnt="0"/>
      <dgm:spPr/>
    </dgm:pt>
    <dgm:pt modelId="{D637A214-FB0C-48B2-AFAE-D827F703034B}" type="pres">
      <dgm:prSet presAssocID="{E43ED535-9308-4D1D-8624-53BE79D6692F}" presName="composite" presStyleCnt="0"/>
      <dgm:spPr/>
    </dgm:pt>
    <dgm:pt modelId="{BDB9AA24-186F-4F01-B4A4-8F284208A50D}" type="pres">
      <dgm:prSet presAssocID="{E43ED535-9308-4D1D-8624-53BE79D6692F}" presName="imgShp" presStyleLbl="fgImgPlace1" presStyleIdx="5" presStyleCnt="7"/>
      <dgm:spPr>
        <a:solidFill>
          <a:schemeClr val="accent1">
            <a:lumMod val="60000"/>
            <a:lumOff val="40000"/>
          </a:schemeClr>
        </a:solidFill>
      </dgm:spPr>
    </dgm:pt>
    <dgm:pt modelId="{941D6DCD-0CE3-4168-99F0-F6FEAE137979}" type="pres">
      <dgm:prSet presAssocID="{E43ED535-9308-4D1D-8624-53BE79D6692F}" presName="txShp" presStyleLbl="node1" presStyleIdx="5" presStyleCnt="7" custScaleY="162792">
        <dgm:presLayoutVars>
          <dgm:bulletEnabled val="1"/>
        </dgm:presLayoutVars>
      </dgm:prSet>
      <dgm:spPr/>
      <dgm:t>
        <a:bodyPr/>
        <a:lstStyle/>
        <a:p>
          <a:endParaRPr lang="en-US"/>
        </a:p>
      </dgm:t>
    </dgm:pt>
    <dgm:pt modelId="{13F567DA-B219-469E-966A-1FA5A100A5A1}" type="pres">
      <dgm:prSet presAssocID="{DCEC8EC1-AB0E-4412-9C19-446C0B4201B1}" presName="spacing" presStyleCnt="0"/>
      <dgm:spPr/>
    </dgm:pt>
    <dgm:pt modelId="{0B585DBD-4FBC-4A92-8B28-A938856D7E98}" type="pres">
      <dgm:prSet presAssocID="{37DD20DA-9900-44F1-8486-6DD452E681BD}" presName="composite" presStyleCnt="0"/>
      <dgm:spPr/>
    </dgm:pt>
    <dgm:pt modelId="{7AC7A553-9E2D-49F6-9FF2-3BB20A0708E2}" type="pres">
      <dgm:prSet presAssocID="{37DD20DA-9900-44F1-8486-6DD452E681BD}" presName="imgShp" presStyleLbl="fgImgPlace1" presStyleIdx="6" presStyleCnt="7"/>
      <dgm:spPr>
        <a:solidFill>
          <a:schemeClr val="accent1">
            <a:lumMod val="60000"/>
            <a:lumOff val="40000"/>
          </a:schemeClr>
        </a:solidFill>
      </dgm:spPr>
    </dgm:pt>
    <dgm:pt modelId="{F6119D47-7FCA-4687-BDF3-A2A50FC437EA}" type="pres">
      <dgm:prSet presAssocID="{37DD20DA-9900-44F1-8486-6DD452E681BD}" presName="txShp" presStyleLbl="node1" presStyleIdx="6" presStyleCnt="7" custScaleY="176129">
        <dgm:presLayoutVars>
          <dgm:bulletEnabled val="1"/>
        </dgm:presLayoutVars>
      </dgm:prSet>
      <dgm:spPr/>
      <dgm:t>
        <a:bodyPr/>
        <a:lstStyle/>
        <a:p>
          <a:endParaRPr lang="en-US"/>
        </a:p>
      </dgm:t>
    </dgm:pt>
  </dgm:ptLst>
  <dgm:cxnLst>
    <dgm:cxn modelId="{AA04B39B-5FEF-46C8-A3D3-7F6AF370E6F2}" srcId="{9E1185CB-7FA6-49C4-A582-3E635C441324}" destId="{37DD20DA-9900-44F1-8486-6DD452E681BD}" srcOrd="6" destOrd="0" parTransId="{BDBABEB4-B52C-4957-AD4D-415DDA616BFE}" sibTransId="{A9A2616E-5AD0-49E4-920B-91E42C4C85B7}"/>
    <dgm:cxn modelId="{5AC87096-A4EF-43AB-94BC-A913E9C95D22}" type="presOf" srcId="{E43ED535-9308-4D1D-8624-53BE79D6692F}" destId="{941D6DCD-0CE3-4168-99F0-F6FEAE137979}" srcOrd="0" destOrd="0" presId="urn:microsoft.com/office/officeart/2005/8/layout/vList3#1"/>
    <dgm:cxn modelId="{5E295F90-B6A0-4EB6-B878-F65640A6AC9C}" type="presOf" srcId="{4D0E1BE8-AD5E-48A2-B671-3E5CB641B443}" destId="{5AE74BD8-76E1-42C0-9216-420CBEA95EB0}" srcOrd="0" destOrd="0" presId="urn:microsoft.com/office/officeart/2005/8/layout/vList3#1"/>
    <dgm:cxn modelId="{C39AB51D-439B-4FCE-87F6-CCE8EEB87E52}" srcId="{9E1185CB-7FA6-49C4-A582-3E635C441324}" destId="{4D0E1BE8-AD5E-48A2-B671-3E5CB641B443}" srcOrd="3" destOrd="0" parTransId="{3369926A-4676-4F60-8719-D77735BEF30E}" sibTransId="{372216A5-E78C-43BF-8DE6-79FC7FD91B05}"/>
    <dgm:cxn modelId="{F778F74C-A31B-45A0-875A-21A08C22DF2A}" type="presOf" srcId="{37DD20DA-9900-44F1-8486-6DD452E681BD}" destId="{F6119D47-7FCA-4687-BDF3-A2A50FC437EA}" srcOrd="0" destOrd="0" presId="urn:microsoft.com/office/officeart/2005/8/layout/vList3#1"/>
    <dgm:cxn modelId="{A44C2094-9CE6-49FD-B334-C1EC93C1D1B9}" srcId="{9E1185CB-7FA6-49C4-A582-3E635C441324}" destId="{60C1444D-8049-40EE-83DE-FC10054B9071}" srcOrd="1" destOrd="0" parTransId="{FC768A99-39E0-40C3-BE1B-E5368B250304}" sibTransId="{4E49C3E0-ED93-45ED-822E-77211766925A}"/>
    <dgm:cxn modelId="{256D8799-BB3D-47A4-9E47-508F1631FC7A}" type="presOf" srcId="{22B5BE04-456F-4417-A22A-5844284994D0}" destId="{911B5AAC-5BFD-4D92-8AB5-D54581AF8DBC}" srcOrd="0" destOrd="0" presId="urn:microsoft.com/office/officeart/2005/8/layout/vList3#1"/>
    <dgm:cxn modelId="{236878D6-6A58-4906-AB43-9BD6B16E873C}" type="presOf" srcId="{60C1444D-8049-40EE-83DE-FC10054B9071}" destId="{DD58E46C-C602-49C2-82E8-4E49BCDA40B8}" srcOrd="0" destOrd="0" presId="urn:microsoft.com/office/officeart/2005/8/layout/vList3#1"/>
    <dgm:cxn modelId="{D388713F-EF06-466C-A2BA-CB4CC86459C0}" type="presOf" srcId="{9B239B61-64C6-4FAE-99FB-825F10C0C79E}" destId="{36A9930D-CF1D-4CB8-B2CE-37A16982C425}" srcOrd="0" destOrd="0" presId="urn:microsoft.com/office/officeart/2005/8/layout/vList3#1"/>
    <dgm:cxn modelId="{3FB9351C-5447-4990-BEDA-5D5837AE696C}" srcId="{9E1185CB-7FA6-49C4-A582-3E635C441324}" destId="{E43ED535-9308-4D1D-8624-53BE79D6692F}" srcOrd="5" destOrd="0" parTransId="{6E61F0B0-473C-4DF1-AA99-F16E0425EA08}" sibTransId="{DCEC8EC1-AB0E-4412-9C19-446C0B4201B1}"/>
    <dgm:cxn modelId="{454A8DB8-0B2E-49DF-BF91-E5D206619D02}" type="presOf" srcId="{521B56E4-08E4-4A05-BCA6-0BCCB6AB3E9E}" destId="{1CBAC40F-B7B6-4725-8048-E25C1961C53F}" srcOrd="0" destOrd="0" presId="urn:microsoft.com/office/officeart/2005/8/layout/vList3#1"/>
    <dgm:cxn modelId="{6C90C6CB-391A-49BF-B711-5B604C20A26F}" srcId="{9E1185CB-7FA6-49C4-A582-3E635C441324}" destId="{22B5BE04-456F-4417-A22A-5844284994D0}" srcOrd="2" destOrd="0" parTransId="{495DC9DA-5AC2-49F4-AB14-4B5161651D89}" sibTransId="{4CDB44A8-92AF-4428-AB44-FD465DBB3BF3}"/>
    <dgm:cxn modelId="{F41E0A53-1C28-4AEE-808C-6F70DBDB616B}" srcId="{9E1185CB-7FA6-49C4-A582-3E635C441324}" destId="{521B56E4-08E4-4A05-BCA6-0BCCB6AB3E9E}" srcOrd="4" destOrd="0" parTransId="{5D3E0D23-0EC8-4D72-BD6E-2DD0EE3F4ADB}" sibTransId="{31C3AB9F-298D-4837-81D4-5A333D96E455}"/>
    <dgm:cxn modelId="{3AE3FB0C-4ED6-4215-8A8B-7DDF6E142F2E}" srcId="{9E1185CB-7FA6-49C4-A582-3E635C441324}" destId="{9B239B61-64C6-4FAE-99FB-825F10C0C79E}" srcOrd="0" destOrd="0" parTransId="{2B58E1C6-B504-4582-99FD-824A90BAC75E}" sibTransId="{F377A849-873A-4A9A-B8BC-C18468E7BD68}"/>
    <dgm:cxn modelId="{525FCDA7-7240-49E5-81AC-1C80D63ADFAA}" type="presOf" srcId="{9E1185CB-7FA6-49C4-A582-3E635C441324}" destId="{1306B061-0DDA-49AD-85A5-CA78AAB68EFD}" srcOrd="0" destOrd="0" presId="urn:microsoft.com/office/officeart/2005/8/layout/vList3#1"/>
    <dgm:cxn modelId="{D5FB083C-10F6-4CE3-A3BD-39F09BA6B0F9}" type="presParOf" srcId="{1306B061-0DDA-49AD-85A5-CA78AAB68EFD}" destId="{05BE0E04-AEE2-48A4-9F2C-38C3C6A3CF89}" srcOrd="0" destOrd="0" presId="urn:microsoft.com/office/officeart/2005/8/layout/vList3#1"/>
    <dgm:cxn modelId="{39E90BE3-D991-4AD4-B542-13BFE3F83957}" type="presParOf" srcId="{05BE0E04-AEE2-48A4-9F2C-38C3C6A3CF89}" destId="{088FD4E8-70B3-4DC6-80AC-D870005FAD8B}" srcOrd="0" destOrd="0" presId="urn:microsoft.com/office/officeart/2005/8/layout/vList3#1"/>
    <dgm:cxn modelId="{1D5ADE99-0EC0-445B-8B90-266C27E7AFE5}" type="presParOf" srcId="{05BE0E04-AEE2-48A4-9F2C-38C3C6A3CF89}" destId="{36A9930D-CF1D-4CB8-B2CE-37A16982C425}" srcOrd="1" destOrd="0" presId="urn:microsoft.com/office/officeart/2005/8/layout/vList3#1"/>
    <dgm:cxn modelId="{3DFBC96F-5291-43C7-8AEF-F989F997AE00}" type="presParOf" srcId="{1306B061-0DDA-49AD-85A5-CA78AAB68EFD}" destId="{79559D10-7C4B-4038-B094-666A716853C2}" srcOrd="1" destOrd="0" presId="urn:microsoft.com/office/officeart/2005/8/layout/vList3#1"/>
    <dgm:cxn modelId="{75BF7D47-F304-4443-A92F-AA8F92BCD90C}" type="presParOf" srcId="{1306B061-0DDA-49AD-85A5-CA78AAB68EFD}" destId="{32FEBA6D-7C13-4B13-95E7-7370C0BD7DED}" srcOrd="2" destOrd="0" presId="urn:microsoft.com/office/officeart/2005/8/layout/vList3#1"/>
    <dgm:cxn modelId="{0F2DB480-66FB-4058-A74F-92DE4DF581A8}" type="presParOf" srcId="{32FEBA6D-7C13-4B13-95E7-7370C0BD7DED}" destId="{5A5A0C52-A303-4C58-B7DB-0C04C0AC9820}" srcOrd="0" destOrd="0" presId="urn:microsoft.com/office/officeart/2005/8/layout/vList3#1"/>
    <dgm:cxn modelId="{815097D7-88E7-49EF-8F37-EFBE27FB519A}" type="presParOf" srcId="{32FEBA6D-7C13-4B13-95E7-7370C0BD7DED}" destId="{DD58E46C-C602-49C2-82E8-4E49BCDA40B8}" srcOrd="1" destOrd="0" presId="urn:microsoft.com/office/officeart/2005/8/layout/vList3#1"/>
    <dgm:cxn modelId="{A92791C5-F063-4480-B082-A99C35B759AE}" type="presParOf" srcId="{1306B061-0DDA-49AD-85A5-CA78AAB68EFD}" destId="{3AB8D4D9-7E56-4E0F-9564-EEFAB59B569E}" srcOrd="3" destOrd="0" presId="urn:microsoft.com/office/officeart/2005/8/layout/vList3#1"/>
    <dgm:cxn modelId="{3E229C97-47AB-4B80-BEAF-AF4B5A5B1F8D}" type="presParOf" srcId="{1306B061-0DDA-49AD-85A5-CA78AAB68EFD}" destId="{48A1206F-63FF-4967-8B00-374F904EEC61}" srcOrd="4" destOrd="0" presId="urn:microsoft.com/office/officeart/2005/8/layout/vList3#1"/>
    <dgm:cxn modelId="{ABB36C3E-688A-47D6-8DF0-E67CEE803DD5}" type="presParOf" srcId="{48A1206F-63FF-4967-8B00-374F904EEC61}" destId="{506480EA-8A96-4966-A76F-79C7A6B8ABCA}" srcOrd="0" destOrd="0" presId="urn:microsoft.com/office/officeart/2005/8/layout/vList3#1"/>
    <dgm:cxn modelId="{7771A20C-55C1-4C05-95E6-AC4351318EFB}" type="presParOf" srcId="{48A1206F-63FF-4967-8B00-374F904EEC61}" destId="{911B5AAC-5BFD-4D92-8AB5-D54581AF8DBC}" srcOrd="1" destOrd="0" presId="urn:microsoft.com/office/officeart/2005/8/layout/vList3#1"/>
    <dgm:cxn modelId="{A6DCA083-48B8-4B6F-8962-CEC51E1FDCC9}" type="presParOf" srcId="{1306B061-0DDA-49AD-85A5-CA78AAB68EFD}" destId="{24F14FFB-1C10-4B5B-8147-DC76524B8F0E}" srcOrd="5" destOrd="0" presId="urn:microsoft.com/office/officeart/2005/8/layout/vList3#1"/>
    <dgm:cxn modelId="{008ADB7D-6EB0-415D-99DF-EC070FE8C13D}" type="presParOf" srcId="{1306B061-0DDA-49AD-85A5-CA78AAB68EFD}" destId="{8A97A754-A92C-45FE-9173-C5C51F96CEF5}" srcOrd="6" destOrd="0" presId="urn:microsoft.com/office/officeart/2005/8/layout/vList3#1"/>
    <dgm:cxn modelId="{00E3F545-8092-40FA-9A2A-A4D60AC9DF59}" type="presParOf" srcId="{8A97A754-A92C-45FE-9173-C5C51F96CEF5}" destId="{9CFA9E73-0516-4260-9386-A791F09B1638}" srcOrd="0" destOrd="0" presId="urn:microsoft.com/office/officeart/2005/8/layout/vList3#1"/>
    <dgm:cxn modelId="{39640EBC-6D03-42A8-963F-686846BD55FA}" type="presParOf" srcId="{8A97A754-A92C-45FE-9173-C5C51F96CEF5}" destId="{5AE74BD8-76E1-42C0-9216-420CBEA95EB0}" srcOrd="1" destOrd="0" presId="urn:microsoft.com/office/officeart/2005/8/layout/vList3#1"/>
    <dgm:cxn modelId="{43E44787-944B-4B09-BF43-B7A8866DE079}" type="presParOf" srcId="{1306B061-0DDA-49AD-85A5-CA78AAB68EFD}" destId="{AE2F7EDB-B0AF-467E-8B26-4EDEF760BF05}" srcOrd="7" destOrd="0" presId="urn:microsoft.com/office/officeart/2005/8/layout/vList3#1"/>
    <dgm:cxn modelId="{61C3F06A-9CF3-401A-8CC3-AFC3961FDBF6}" type="presParOf" srcId="{1306B061-0DDA-49AD-85A5-CA78AAB68EFD}" destId="{147EFCF8-0D37-4D27-BF8B-F9C66186439B}" srcOrd="8" destOrd="0" presId="urn:microsoft.com/office/officeart/2005/8/layout/vList3#1"/>
    <dgm:cxn modelId="{F78F5567-CE93-4B46-A8D9-AFE879FA8FCC}" type="presParOf" srcId="{147EFCF8-0D37-4D27-BF8B-F9C66186439B}" destId="{FC3BA779-5D9E-430E-841A-1D60891BCEDE}" srcOrd="0" destOrd="0" presId="urn:microsoft.com/office/officeart/2005/8/layout/vList3#1"/>
    <dgm:cxn modelId="{9CFF8A34-9222-4D95-A217-F2D2E7747CC6}" type="presParOf" srcId="{147EFCF8-0D37-4D27-BF8B-F9C66186439B}" destId="{1CBAC40F-B7B6-4725-8048-E25C1961C53F}" srcOrd="1" destOrd="0" presId="urn:microsoft.com/office/officeart/2005/8/layout/vList3#1"/>
    <dgm:cxn modelId="{44F9A943-DEED-4C33-9880-9E37BC708340}" type="presParOf" srcId="{1306B061-0DDA-49AD-85A5-CA78AAB68EFD}" destId="{C1AA6602-BC90-466B-9484-12770CBA61C6}" srcOrd="9" destOrd="0" presId="urn:microsoft.com/office/officeart/2005/8/layout/vList3#1"/>
    <dgm:cxn modelId="{313E7129-D4A7-4441-8F7F-46EF8E2C4A50}" type="presParOf" srcId="{1306B061-0DDA-49AD-85A5-CA78AAB68EFD}" destId="{D637A214-FB0C-48B2-AFAE-D827F703034B}" srcOrd="10" destOrd="0" presId="urn:microsoft.com/office/officeart/2005/8/layout/vList3#1"/>
    <dgm:cxn modelId="{DC3BFAEF-DC01-454C-A30A-87BE8E9454DE}" type="presParOf" srcId="{D637A214-FB0C-48B2-AFAE-D827F703034B}" destId="{BDB9AA24-186F-4F01-B4A4-8F284208A50D}" srcOrd="0" destOrd="0" presId="urn:microsoft.com/office/officeart/2005/8/layout/vList3#1"/>
    <dgm:cxn modelId="{81DE6426-9DC8-4377-995E-88897F78B42A}" type="presParOf" srcId="{D637A214-FB0C-48B2-AFAE-D827F703034B}" destId="{941D6DCD-0CE3-4168-99F0-F6FEAE137979}" srcOrd="1" destOrd="0" presId="urn:microsoft.com/office/officeart/2005/8/layout/vList3#1"/>
    <dgm:cxn modelId="{72670D14-C878-4A2F-9616-B06B79E53BBD}" type="presParOf" srcId="{1306B061-0DDA-49AD-85A5-CA78AAB68EFD}" destId="{13F567DA-B219-469E-966A-1FA5A100A5A1}" srcOrd="11" destOrd="0" presId="urn:microsoft.com/office/officeart/2005/8/layout/vList3#1"/>
    <dgm:cxn modelId="{0DA65DD4-C49D-4AA3-923B-320BF8E8743C}" type="presParOf" srcId="{1306B061-0DDA-49AD-85A5-CA78AAB68EFD}" destId="{0B585DBD-4FBC-4A92-8B28-A938856D7E98}" srcOrd="12" destOrd="0" presId="urn:microsoft.com/office/officeart/2005/8/layout/vList3#1"/>
    <dgm:cxn modelId="{805C6D7F-9534-4956-89A9-1053E8210B25}" type="presParOf" srcId="{0B585DBD-4FBC-4A92-8B28-A938856D7E98}" destId="{7AC7A553-9E2D-49F6-9FF2-3BB20A0708E2}" srcOrd="0" destOrd="0" presId="urn:microsoft.com/office/officeart/2005/8/layout/vList3#1"/>
    <dgm:cxn modelId="{939CB257-2473-41F4-AE22-BAF4D3EBAEA3}" type="presParOf" srcId="{0B585DBD-4FBC-4A92-8B28-A938856D7E98}" destId="{F6119D47-7FCA-4687-BDF3-A2A50FC437EA}"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852026-3236-4F10-BBE2-B5FB174D8FA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FBD17A10-E2DD-4EF0-88D0-C681DE97F4C2}">
      <dgm:prSet phldrT="[Text]"/>
      <dgm:spPr/>
      <dgm:t>
        <a:bodyPr/>
        <a:lstStyle/>
        <a:p>
          <a:r>
            <a:rPr lang="en-US" dirty="0" smtClean="0"/>
            <a:t>Level of Care</a:t>
          </a:r>
          <a:endParaRPr lang="en-US" dirty="0"/>
        </a:p>
      </dgm:t>
    </dgm:pt>
    <dgm:pt modelId="{D40C133A-08E9-4F8C-BB46-2B607CB170B8}" type="parTrans" cxnId="{A8BEA7B8-5205-4F95-8333-08B066091965}">
      <dgm:prSet/>
      <dgm:spPr/>
      <dgm:t>
        <a:bodyPr/>
        <a:lstStyle/>
        <a:p>
          <a:endParaRPr lang="en-US"/>
        </a:p>
      </dgm:t>
    </dgm:pt>
    <dgm:pt modelId="{9A3236F7-B273-4589-85E5-1863A926F817}" type="sibTrans" cxnId="{A8BEA7B8-5205-4F95-8333-08B066091965}">
      <dgm:prSet/>
      <dgm:spPr/>
      <dgm:t>
        <a:bodyPr/>
        <a:lstStyle/>
        <a:p>
          <a:endParaRPr lang="en-US"/>
        </a:p>
      </dgm:t>
    </dgm:pt>
    <dgm:pt modelId="{471895F5-14AA-458A-9C0D-47796E739DF9}">
      <dgm:prSet phldrT="[Text]"/>
      <dgm:spPr/>
      <dgm:t>
        <a:bodyPr/>
        <a:lstStyle/>
        <a:p>
          <a:r>
            <a:rPr lang="en-US" dirty="0" smtClean="0"/>
            <a:t>Service Plans</a:t>
          </a:r>
          <a:endParaRPr lang="en-US" dirty="0"/>
        </a:p>
      </dgm:t>
    </dgm:pt>
    <dgm:pt modelId="{8CDEBDE8-4359-4996-A346-C67A43F1F428}" type="parTrans" cxnId="{CB7ED7E3-5D39-432D-8A6D-68B5036064B9}">
      <dgm:prSet/>
      <dgm:spPr/>
      <dgm:t>
        <a:bodyPr/>
        <a:lstStyle/>
        <a:p>
          <a:endParaRPr lang="en-US"/>
        </a:p>
      </dgm:t>
    </dgm:pt>
    <dgm:pt modelId="{818391D1-5EEB-48B5-B1BA-4B31AB319ADF}" type="sibTrans" cxnId="{CB7ED7E3-5D39-432D-8A6D-68B5036064B9}">
      <dgm:prSet/>
      <dgm:spPr/>
      <dgm:t>
        <a:bodyPr/>
        <a:lstStyle/>
        <a:p>
          <a:endParaRPr lang="en-US"/>
        </a:p>
      </dgm:t>
    </dgm:pt>
    <dgm:pt modelId="{A977474B-3327-477A-9D2E-0D5F244237C4}">
      <dgm:prSet phldrT="[Text]"/>
      <dgm:spPr/>
      <dgm:t>
        <a:bodyPr/>
        <a:lstStyle/>
        <a:p>
          <a:r>
            <a:rPr lang="en-US" dirty="0" smtClean="0"/>
            <a:t>Administrative Authority</a:t>
          </a:r>
          <a:endParaRPr lang="en-US" dirty="0"/>
        </a:p>
      </dgm:t>
    </dgm:pt>
    <dgm:pt modelId="{13CB1655-C3BE-4F05-BFCB-D9586688DC7B}" type="parTrans" cxnId="{A4037B09-729E-4B7B-8AB8-17DACA724ADF}">
      <dgm:prSet/>
      <dgm:spPr/>
      <dgm:t>
        <a:bodyPr/>
        <a:lstStyle/>
        <a:p>
          <a:endParaRPr lang="en-US"/>
        </a:p>
      </dgm:t>
    </dgm:pt>
    <dgm:pt modelId="{7900148A-0B26-4331-9A64-2398E1B328D5}" type="sibTrans" cxnId="{A4037B09-729E-4B7B-8AB8-17DACA724ADF}">
      <dgm:prSet/>
      <dgm:spPr/>
      <dgm:t>
        <a:bodyPr/>
        <a:lstStyle/>
        <a:p>
          <a:endParaRPr lang="en-US"/>
        </a:p>
      </dgm:t>
    </dgm:pt>
    <dgm:pt modelId="{C951E688-048A-436B-9C37-51CB824D6AF8}">
      <dgm:prSet phldrT="[Text]"/>
      <dgm:spPr/>
      <dgm:t>
        <a:bodyPr/>
        <a:lstStyle/>
        <a:p>
          <a:r>
            <a:rPr lang="en-US" dirty="0" smtClean="0"/>
            <a:t>Health and Welfare</a:t>
          </a:r>
          <a:endParaRPr lang="en-US" dirty="0"/>
        </a:p>
      </dgm:t>
    </dgm:pt>
    <dgm:pt modelId="{C9D42063-A779-449A-B3D4-F7F4DCCB1703}" type="parTrans" cxnId="{A16932A2-53E4-4F57-9B63-DDCB538BD33B}">
      <dgm:prSet/>
      <dgm:spPr/>
      <dgm:t>
        <a:bodyPr/>
        <a:lstStyle/>
        <a:p>
          <a:endParaRPr lang="en-US"/>
        </a:p>
      </dgm:t>
    </dgm:pt>
    <dgm:pt modelId="{B4662708-09DE-4EBE-AAF4-678FB2F1F46B}" type="sibTrans" cxnId="{A16932A2-53E4-4F57-9B63-DDCB538BD33B}">
      <dgm:prSet/>
      <dgm:spPr/>
      <dgm:t>
        <a:bodyPr/>
        <a:lstStyle/>
        <a:p>
          <a:endParaRPr lang="en-US"/>
        </a:p>
      </dgm:t>
    </dgm:pt>
    <dgm:pt modelId="{6F49E121-A3F7-4F2E-8305-DB56E51FE74C}">
      <dgm:prSet phldrT="[Text]"/>
      <dgm:spPr/>
      <dgm:t>
        <a:bodyPr/>
        <a:lstStyle/>
        <a:p>
          <a:r>
            <a:rPr lang="en-US" dirty="0" smtClean="0"/>
            <a:t>Financial Accountability</a:t>
          </a:r>
          <a:endParaRPr lang="en-US" dirty="0"/>
        </a:p>
      </dgm:t>
    </dgm:pt>
    <dgm:pt modelId="{A400AEDB-D144-444F-9555-1BB42682EC87}" type="parTrans" cxnId="{3175FA17-0CC2-490F-96E3-B96FB45C5387}">
      <dgm:prSet/>
      <dgm:spPr/>
      <dgm:t>
        <a:bodyPr/>
        <a:lstStyle/>
        <a:p>
          <a:endParaRPr lang="en-US"/>
        </a:p>
      </dgm:t>
    </dgm:pt>
    <dgm:pt modelId="{47A6EE25-4D60-48D7-826C-A674065A2087}" type="sibTrans" cxnId="{3175FA17-0CC2-490F-96E3-B96FB45C5387}">
      <dgm:prSet/>
      <dgm:spPr/>
      <dgm:t>
        <a:bodyPr/>
        <a:lstStyle/>
        <a:p>
          <a:endParaRPr lang="en-US"/>
        </a:p>
      </dgm:t>
    </dgm:pt>
    <dgm:pt modelId="{F197DA3E-8CFB-4347-BC31-CB63ABD6C4BC}" type="pres">
      <dgm:prSet presAssocID="{5D852026-3236-4F10-BBE2-B5FB174D8FA3}" presName="Name0" presStyleCnt="0">
        <dgm:presLayoutVars>
          <dgm:chMax val="7"/>
          <dgm:chPref val="7"/>
          <dgm:dir/>
        </dgm:presLayoutVars>
      </dgm:prSet>
      <dgm:spPr/>
      <dgm:t>
        <a:bodyPr/>
        <a:lstStyle/>
        <a:p>
          <a:endParaRPr lang="en-US"/>
        </a:p>
      </dgm:t>
    </dgm:pt>
    <dgm:pt modelId="{359AA5EF-22F4-49BC-9131-42F2BF42F3DF}" type="pres">
      <dgm:prSet presAssocID="{5D852026-3236-4F10-BBE2-B5FB174D8FA3}" presName="Name1" presStyleCnt="0"/>
      <dgm:spPr/>
    </dgm:pt>
    <dgm:pt modelId="{55F88BB8-411D-4CBA-B4DF-97D7B3F554B6}" type="pres">
      <dgm:prSet presAssocID="{5D852026-3236-4F10-BBE2-B5FB174D8FA3}" presName="cycle" presStyleCnt="0"/>
      <dgm:spPr/>
    </dgm:pt>
    <dgm:pt modelId="{830D9CCF-0059-4E8E-B354-06CEC023FFE9}" type="pres">
      <dgm:prSet presAssocID="{5D852026-3236-4F10-BBE2-B5FB174D8FA3}" presName="srcNode" presStyleLbl="node1" presStyleIdx="0" presStyleCnt="5"/>
      <dgm:spPr/>
    </dgm:pt>
    <dgm:pt modelId="{7A99554D-AEC3-41B1-9E21-4F39310D9721}" type="pres">
      <dgm:prSet presAssocID="{5D852026-3236-4F10-BBE2-B5FB174D8FA3}" presName="conn" presStyleLbl="parChTrans1D2" presStyleIdx="0" presStyleCnt="1"/>
      <dgm:spPr/>
      <dgm:t>
        <a:bodyPr/>
        <a:lstStyle/>
        <a:p>
          <a:endParaRPr lang="en-US"/>
        </a:p>
      </dgm:t>
    </dgm:pt>
    <dgm:pt modelId="{FBA98A21-D527-4F32-B788-796B1352BD1F}" type="pres">
      <dgm:prSet presAssocID="{5D852026-3236-4F10-BBE2-B5FB174D8FA3}" presName="extraNode" presStyleLbl="node1" presStyleIdx="0" presStyleCnt="5"/>
      <dgm:spPr/>
    </dgm:pt>
    <dgm:pt modelId="{7BB35C72-FBDB-4C82-9845-B01A1A3C00F6}" type="pres">
      <dgm:prSet presAssocID="{5D852026-3236-4F10-BBE2-B5FB174D8FA3}" presName="dstNode" presStyleLbl="node1" presStyleIdx="0" presStyleCnt="5"/>
      <dgm:spPr/>
    </dgm:pt>
    <dgm:pt modelId="{C303842B-66C6-4EB7-8C8B-D6A846CA4BA2}" type="pres">
      <dgm:prSet presAssocID="{FBD17A10-E2DD-4EF0-88D0-C681DE97F4C2}" presName="text_1" presStyleLbl="node1" presStyleIdx="0" presStyleCnt="5">
        <dgm:presLayoutVars>
          <dgm:bulletEnabled val="1"/>
        </dgm:presLayoutVars>
      </dgm:prSet>
      <dgm:spPr/>
      <dgm:t>
        <a:bodyPr/>
        <a:lstStyle/>
        <a:p>
          <a:endParaRPr lang="en-US"/>
        </a:p>
      </dgm:t>
    </dgm:pt>
    <dgm:pt modelId="{1B51050B-02DA-4C40-8466-D1C1A02B232F}" type="pres">
      <dgm:prSet presAssocID="{FBD17A10-E2DD-4EF0-88D0-C681DE97F4C2}" presName="accent_1" presStyleCnt="0"/>
      <dgm:spPr/>
    </dgm:pt>
    <dgm:pt modelId="{72E2A933-1FE5-423D-9141-2EF270A1A92C}" type="pres">
      <dgm:prSet presAssocID="{FBD17A10-E2DD-4EF0-88D0-C681DE97F4C2}" presName="accentRepeatNode" presStyleLbl="solidFgAcc1" presStyleIdx="0" presStyleCnt="5"/>
      <dgm:spPr/>
    </dgm:pt>
    <dgm:pt modelId="{34B74022-B187-4384-925C-4C4E056ADD58}" type="pres">
      <dgm:prSet presAssocID="{471895F5-14AA-458A-9C0D-47796E739DF9}" presName="text_2" presStyleLbl="node1" presStyleIdx="1" presStyleCnt="5">
        <dgm:presLayoutVars>
          <dgm:bulletEnabled val="1"/>
        </dgm:presLayoutVars>
      </dgm:prSet>
      <dgm:spPr/>
      <dgm:t>
        <a:bodyPr/>
        <a:lstStyle/>
        <a:p>
          <a:endParaRPr lang="en-US"/>
        </a:p>
      </dgm:t>
    </dgm:pt>
    <dgm:pt modelId="{42AEA971-2FDD-4267-9997-6564CBC5E96B}" type="pres">
      <dgm:prSet presAssocID="{471895F5-14AA-458A-9C0D-47796E739DF9}" presName="accent_2" presStyleCnt="0"/>
      <dgm:spPr/>
    </dgm:pt>
    <dgm:pt modelId="{5E2D121D-E6BD-4BCE-AA0E-A6A77C6FB2B2}" type="pres">
      <dgm:prSet presAssocID="{471895F5-14AA-458A-9C0D-47796E739DF9}" presName="accentRepeatNode" presStyleLbl="solidFgAcc1" presStyleIdx="1" presStyleCnt="5"/>
      <dgm:spPr/>
    </dgm:pt>
    <dgm:pt modelId="{69B24DF2-6F38-4A8A-A344-083C19253B37}" type="pres">
      <dgm:prSet presAssocID="{C951E688-048A-436B-9C37-51CB824D6AF8}" presName="text_3" presStyleLbl="node1" presStyleIdx="2" presStyleCnt="5">
        <dgm:presLayoutVars>
          <dgm:bulletEnabled val="1"/>
        </dgm:presLayoutVars>
      </dgm:prSet>
      <dgm:spPr/>
      <dgm:t>
        <a:bodyPr/>
        <a:lstStyle/>
        <a:p>
          <a:endParaRPr lang="en-US"/>
        </a:p>
      </dgm:t>
    </dgm:pt>
    <dgm:pt modelId="{9AC83FF8-07CA-4046-B8BD-B1F2814754B6}" type="pres">
      <dgm:prSet presAssocID="{C951E688-048A-436B-9C37-51CB824D6AF8}" presName="accent_3" presStyleCnt="0"/>
      <dgm:spPr/>
    </dgm:pt>
    <dgm:pt modelId="{11BC671B-1DF6-4938-A32C-42A77B6CD778}" type="pres">
      <dgm:prSet presAssocID="{C951E688-048A-436B-9C37-51CB824D6AF8}" presName="accentRepeatNode" presStyleLbl="solidFgAcc1" presStyleIdx="2" presStyleCnt="5"/>
      <dgm:spPr/>
    </dgm:pt>
    <dgm:pt modelId="{244773AD-6611-4026-9C40-7D043B788084}" type="pres">
      <dgm:prSet presAssocID="{6F49E121-A3F7-4F2E-8305-DB56E51FE74C}" presName="text_4" presStyleLbl="node1" presStyleIdx="3" presStyleCnt="5">
        <dgm:presLayoutVars>
          <dgm:bulletEnabled val="1"/>
        </dgm:presLayoutVars>
      </dgm:prSet>
      <dgm:spPr/>
      <dgm:t>
        <a:bodyPr/>
        <a:lstStyle/>
        <a:p>
          <a:endParaRPr lang="en-US"/>
        </a:p>
      </dgm:t>
    </dgm:pt>
    <dgm:pt modelId="{87D6DC5C-B736-4455-8E89-4463295A4CD5}" type="pres">
      <dgm:prSet presAssocID="{6F49E121-A3F7-4F2E-8305-DB56E51FE74C}" presName="accent_4" presStyleCnt="0"/>
      <dgm:spPr/>
    </dgm:pt>
    <dgm:pt modelId="{2892201C-43E8-4C8F-982D-16C378ABCBB7}" type="pres">
      <dgm:prSet presAssocID="{6F49E121-A3F7-4F2E-8305-DB56E51FE74C}" presName="accentRepeatNode" presStyleLbl="solidFgAcc1" presStyleIdx="3" presStyleCnt="5"/>
      <dgm:spPr/>
    </dgm:pt>
    <dgm:pt modelId="{6257009C-D9D6-470A-8D5F-8379873C7B9F}" type="pres">
      <dgm:prSet presAssocID="{A977474B-3327-477A-9D2E-0D5F244237C4}" presName="text_5" presStyleLbl="node1" presStyleIdx="4" presStyleCnt="5">
        <dgm:presLayoutVars>
          <dgm:bulletEnabled val="1"/>
        </dgm:presLayoutVars>
      </dgm:prSet>
      <dgm:spPr/>
      <dgm:t>
        <a:bodyPr/>
        <a:lstStyle/>
        <a:p>
          <a:endParaRPr lang="en-US"/>
        </a:p>
      </dgm:t>
    </dgm:pt>
    <dgm:pt modelId="{9BCA500E-F1A9-430B-BE34-713A053D6C80}" type="pres">
      <dgm:prSet presAssocID="{A977474B-3327-477A-9D2E-0D5F244237C4}" presName="accent_5" presStyleCnt="0"/>
      <dgm:spPr/>
    </dgm:pt>
    <dgm:pt modelId="{75DD4D30-985F-4552-9076-270E8110ECB6}" type="pres">
      <dgm:prSet presAssocID="{A977474B-3327-477A-9D2E-0D5F244237C4}" presName="accentRepeatNode" presStyleLbl="solidFgAcc1" presStyleIdx="4" presStyleCnt="5"/>
      <dgm:spPr/>
    </dgm:pt>
  </dgm:ptLst>
  <dgm:cxnLst>
    <dgm:cxn modelId="{F98AA2DD-0E0C-4251-A92A-8826B010E0A1}" type="presOf" srcId="{C951E688-048A-436B-9C37-51CB824D6AF8}" destId="{69B24DF2-6F38-4A8A-A344-083C19253B37}" srcOrd="0" destOrd="0" presId="urn:microsoft.com/office/officeart/2008/layout/VerticalCurvedList"/>
    <dgm:cxn modelId="{AA52ABAF-93F7-4C66-BEF2-33129AE719E5}" type="presOf" srcId="{9A3236F7-B273-4589-85E5-1863A926F817}" destId="{7A99554D-AEC3-41B1-9E21-4F39310D9721}" srcOrd="0" destOrd="0" presId="urn:microsoft.com/office/officeart/2008/layout/VerticalCurvedList"/>
    <dgm:cxn modelId="{CB7ED7E3-5D39-432D-8A6D-68B5036064B9}" srcId="{5D852026-3236-4F10-BBE2-B5FB174D8FA3}" destId="{471895F5-14AA-458A-9C0D-47796E739DF9}" srcOrd="1" destOrd="0" parTransId="{8CDEBDE8-4359-4996-A346-C67A43F1F428}" sibTransId="{818391D1-5EEB-48B5-B1BA-4B31AB319ADF}"/>
    <dgm:cxn modelId="{A16932A2-53E4-4F57-9B63-DDCB538BD33B}" srcId="{5D852026-3236-4F10-BBE2-B5FB174D8FA3}" destId="{C951E688-048A-436B-9C37-51CB824D6AF8}" srcOrd="2" destOrd="0" parTransId="{C9D42063-A779-449A-B3D4-F7F4DCCB1703}" sibTransId="{B4662708-09DE-4EBE-AAF4-678FB2F1F46B}"/>
    <dgm:cxn modelId="{A4037B09-729E-4B7B-8AB8-17DACA724ADF}" srcId="{5D852026-3236-4F10-BBE2-B5FB174D8FA3}" destId="{A977474B-3327-477A-9D2E-0D5F244237C4}" srcOrd="4" destOrd="0" parTransId="{13CB1655-C3BE-4F05-BFCB-D9586688DC7B}" sibTransId="{7900148A-0B26-4331-9A64-2398E1B328D5}"/>
    <dgm:cxn modelId="{D85A359A-6C5A-40E1-871F-C2C6564D5703}" type="presOf" srcId="{471895F5-14AA-458A-9C0D-47796E739DF9}" destId="{34B74022-B187-4384-925C-4C4E056ADD58}" srcOrd="0" destOrd="0" presId="urn:microsoft.com/office/officeart/2008/layout/VerticalCurvedList"/>
    <dgm:cxn modelId="{B39AE7DC-44B1-4D45-9F14-EFE92B2063C7}" type="presOf" srcId="{5D852026-3236-4F10-BBE2-B5FB174D8FA3}" destId="{F197DA3E-8CFB-4347-BC31-CB63ABD6C4BC}" srcOrd="0" destOrd="0" presId="urn:microsoft.com/office/officeart/2008/layout/VerticalCurvedList"/>
    <dgm:cxn modelId="{2C87076C-C686-4DEB-AFB3-3823EFB29706}" type="presOf" srcId="{A977474B-3327-477A-9D2E-0D5F244237C4}" destId="{6257009C-D9D6-470A-8D5F-8379873C7B9F}" srcOrd="0" destOrd="0" presId="urn:microsoft.com/office/officeart/2008/layout/VerticalCurvedList"/>
    <dgm:cxn modelId="{3175FA17-0CC2-490F-96E3-B96FB45C5387}" srcId="{5D852026-3236-4F10-BBE2-B5FB174D8FA3}" destId="{6F49E121-A3F7-4F2E-8305-DB56E51FE74C}" srcOrd="3" destOrd="0" parTransId="{A400AEDB-D144-444F-9555-1BB42682EC87}" sibTransId="{47A6EE25-4D60-48D7-826C-A674065A2087}"/>
    <dgm:cxn modelId="{4F4322F8-728D-4155-838E-03CC9CD96D8E}" type="presOf" srcId="{6F49E121-A3F7-4F2E-8305-DB56E51FE74C}" destId="{244773AD-6611-4026-9C40-7D043B788084}" srcOrd="0" destOrd="0" presId="urn:microsoft.com/office/officeart/2008/layout/VerticalCurvedList"/>
    <dgm:cxn modelId="{41C58346-405F-4104-97F2-9C999630C63F}" type="presOf" srcId="{FBD17A10-E2DD-4EF0-88D0-C681DE97F4C2}" destId="{C303842B-66C6-4EB7-8C8B-D6A846CA4BA2}" srcOrd="0" destOrd="0" presId="urn:microsoft.com/office/officeart/2008/layout/VerticalCurvedList"/>
    <dgm:cxn modelId="{A8BEA7B8-5205-4F95-8333-08B066091965}" srcId="{5D852026-3236-4F10-BBE2-B5FB174D8FA3}" destId="{FBD17A10-E2DD-4EF0-88D0-C681DE97F4C2}" srcOrd="0" destOrd="0" parTransId="{D40C133A-08E9-4F8C-BB46-2B607CB170B8}" sibTransId="{9A3236F7-B273-4589-85E5-1863A926F817}"/>
    <dgm:cxn modelId="{4826826B-83F3-44E6-9D42-2D6795D9408F}" type="presParOf" srcId="{F197DA3E-8CFB-4347-BC31-CB63ABD6C4BC}" destId="{359AA5EF-22F4-49BC-9131-42F2BF42F3DF}" srcOrd="0" destOrd="0" presId="urn:microsoft.com/office/officeart/2008/layout/VerticalCurvedList"/>
    <dgm:cxn modelId="{B6298EBE-2A8F-412C-A17A-2D87B1B8F87A}" type="presParOf" srcId="{359AA5EF-22F4-49BC-9131-42F2BF42F3DF}" destId="{55F88BB8-411D-4CBA-B4DF-97D7B3F554B6}" srcOrd="0" destOrd="0" presId="urn:microsoft.com/office/officeart/2008/layout/VerticalCurvedList"/>
    <dgm:cxn modelId="{39E59BF8-59CC-4D11-A16D-CDEC652ABC84}" type="presParOf" srcId="{55F88BB8-411D-4CBA-B4DF-97D7B3F554B6}" destId="{830D9CCF-0059-4E8E-B354-06CEC023FFE9}" srcOrd="0" destOrd="0" presId="urn:microsoft.com/office/officeart/2008/layout/VerticalCurvedList"/>
    <dgm:cxn modelId="{E93FD985-B57B-4BC6-B257-80456D4D2494}" type="presParOf" srcId="{55F88BB8-411D-4CBA-B4DF-97D7B3F554B6}" destId="{7A99554D-AEC3-41B1-9E21-4F39310D9721}" srcOrd="1" destOrd="0" presId="urn:microsoft.com/office/officeart/2008/layout/VerticalCurvedList"/>
    <dgm:cxn modelId="{8CCD1A08-6D5F-42F7-ABA5-4635CD7DC7B7}" type="presParOf" srcId="{55F88BB8-411D-4CBA-B4DF-97D7B3F554B6}" destId="{FBA98A21-D527-4F32-B788-796B1352BD1F}" srcOrd="2" destOrd="0" presId="urn:microsoft.com/office/officeart/2008/layout/VerticalCurvedList"/>
    <dgm:cxn modelId="{2948BCC1-8A41-44F3-A456-EDA661EDEB7A}" type="presParOf" srcId="{55F88BB8-411D-4CBA-B4DF-97D7B3F554B6}" destId="{7BB35C72-FBDB-4C82-9845-B01A1A3C00F6}" srcOrd="3" destOrd="0" presId="urn:microsoft.com/office/officeart/2008/layout/VerticalCurvedList"/>
    <dgm:cxn modelId="{B28B6E16-00EE-4E6C-9555-732B66476F0B}" type="presParOf" srcId="{359AA5EF-22F4-49BC-9131-42F2BF42F3DF}" destId="{C303842B-66C6-4EB7-8C8B-D6A846CA4BA2}" srcOrd="1" destOrd="0" presId="urn:microsoft.com/office/officeart/2008/layout/VerticalCurvedList"/>
    <dgm:cxn modelId="{C8724D50-D7C8-4368-AB54-B8D2FEAE051A}" type="presParOf" srcId="{359AA5EF-22F4-49BC-9131-42F2BF42F3DF}" destId="{1B51050B-02DA-4C40-8466-D1C1A02B232F}" srcOrd="2" destOrd="0" presId="urn:microsoft.com/office/officeart/2008/layout/VerticalCurvedList"/>
    <dgm:cxn modelId="{EB3E658F-D5A3-4537-872F-F407FD454204}" type="presParOf" srcId="{1B51050B-02DA-4C40-8466-D1C1A02B232F}" destId="{72E2A933-1FE5-423D-9141-2EF270A1A92C}" srcOrd="0" destOrd="0" presId="urn:microsoft.com/office/officeart/2008/layout/VerticalCurvedList"/>
    <dgm:cxn modelId="{11261625-2B51-4B2E-9B98-B82AA44B6F70}" type="presParOf" srcId="{359AA5EF-22F4-49BC-9131-42F2BF42F3DF}" destId="{34B74022-B187-4384-925C-4C4E056ADD58}" srcOrd="3" destOrd="0" presId="urn:microsoft.com/office/officeart/2008/layout/VerticalCurvedList"/>
    <dgm:cxn modelId="{EC6F57CA-9D6D-4D13-B111-42F07C7CAE79}" type="presParOf" srcId="{359AA5EF-22F4-49BC-9131-42F2BF42F3DF}" destId="{42AEA971-2FDD-4267-9997-6564CBC5E96B}" srcOrd="4" destOrd="0" presId="urn:microsoft.com/office/officeart/2008/layout/VerticalCurvedList"/>
    <dgm:cxn modelId="{14D5ECFF-776C-4043-B6D7-032A04E590F9}" type="presParOf" srcId="{42AEA971-2FDD-4267-9997-6564CBC5E96B}" destId="{5E2D121D-E6BD-4BCE-AA0E-A6A77C6FB2B2}" srcOrd="0" destOrd="0" presId="urn:microsoft.com/office/officeart/2008/layout/VerticalCurvedList"/>
    <dgm:cxn modelId="{FADAC769-865A-42DB-9E58-597B3BA174E4}" type="presParOf" srcId="{359AA5EF-22F4-49BC-9131-42F2BF42F3DF}" destId="{69B24DF2-6F38-4A8A-A344-083C19253B37}" srcOrd="5" destOrd="0" presId="urn:microsoft.com/office/officeart/2008/layout/VerticalCurvedList"/>
    <dgm:cxn modelId="{6512DBC5-29F7-472A-A7F9-88EB38557448}" type="presParOf" srcId="{359AA5EF-22F4-49BC-9131-42F2BF42F3DF}" destId="{9AC83FF8-07CA-4046-B8BD-B1F2814754B6}" srcOrd="6" destOrd="0" presId="urn:microsoft.com/office/officeart/2008/layout/VerticalCurvedList"/>
    <dgm:cxn modelId="{7751A8E1-DF9A-4762-A037-606D947CB269}" type="presParOf" srcId="{9AC83FF8-07CA-4046-B8BD-B1F2814754B6}" destId="{11BC671B-1DF6-4938-A32C-42A77B6CD778}" srcOrd="0" destOrd="0" presId="urn:microsoft.com/office/officeart/2008/layout/VerticalCurvedList"/>
    <dgm:cxn modelId="{ED2EB8FA-0850-4FE6-A823-C2DCFCCF80BB}" type="presParOf" srcId="{359AA5EF-22F4-49BC-9131-42F2BF42F3DF}" destId="{244773AD-6611-4026-9C40-7D043B788084}" srcOrd="7" destOrd="0" presId="urn:microsoft.com/office/officeart/2008/layout/VerticalCurvedList"/>
    <dgm:cxn modelId="{EB320422-D608-4284-BF40-9E45839FC414}" type="presParOf" srcId="{359AA5EF-22F4-49BC-9131-42F2BF42F3DF}" destId="{87D6DC5C-B736-4455-8E89-4463295A4CD5}" srcOrd="8" destOrd="0" presId="urn:microsoft.com/office/officeart/2008/layout/VerticalCurvedList"/>
    <dgm:cxn modelId="{7D05D4F3-3810-4C36-9575-32EDB51F5351}" type="presParOf" srcId="{87D6DC5C-B736-4455-8E89-4463295A4CD5}" destId="{2892201C-43E8-4C8F-982D-16C378ABCBB7}" srcOrd="0" destOrd="0" presId="urn:microsoft.com/office/officeart/2008/layout/VerticalCurvedList"/>
    <dgm:cxn modelId="{2881EE59-DEDB-4DB1-8232-9AB4CCED8926}" type="presParOf" srcId="{359AA5EF-22F4-49BC-9131-42F2BF42F3DF}" destId="{6257009C-D9D6-470A-8D5F-8379873C7B9F}" srcOrd="9" destOrd="0" presId="urn:microsoft.com/office/officeart/2008/layout/VerticalCurvedList"/>
    <dgm:cxn modelId="{F4C7434F-01B2-4DF7-9775-BF7EF57B6B74}" type="presParOf" srcId="{359AA5EF-22F4-49BC-9131-42F2BF42F3DF}" destId="{9BCA500E-F1A9-430B-BE34-713A053D6C80}" srcOrd="10" destOrd="0" presId="urn:microsoft.com/office/officeart/2008/layout/VerticalCurvedList"/>
    <dgm:cxn modelId="{EE7C3652-CBA8-4902-9E1D-89B51DC82428}" type="presParOf" srcId="{9BCA500E-F1A9-430B-BE34-713A053D6C80}" destId="{75DD4D30-985F-4552-9076-270E8110ECB6}"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432DB-C977-4645-957E-1F5DC53A617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E7467495-2DA1-4487-82DD-E4E1C9D0FED5}">
      <dgm:prSet phldrT="[Text]"/>
      <dgm:spPr>
        <a:solidFill>
          <a:srgbClr val="0070C0"/>
        </a:solidFill>
      </dgm:spPr>
      <dgm:t>
        <a:bodyPr/>
        <a:lstStyle/>
        <a:p>
          <a:r>
            <a:rPr lang="en-US" dirty="0" smtClean="0"/>
            <a:t>Attributable to a mental or physical impairment</a:t>
          </a:r>
          <a:endParaRPr lang="en-US" dirty="0"/>
        </a:p>
      </dgm:t>
    </dgm:pt>
    <dgm:pt modelId="{85BCC5B2-023B-4AD1-AC91-1F0A46849580}" type="parTrans" cxnId="{30F60343-D60D-41CE-A925-B37101563D5D}">
      <dgm:prSet/>
      <dgm:spPr/>
      <dgm:t>
        <a:bodyPr/>
        <a:lstStyle/>
        <a:p>
          <a:endParaRPr lang="en-US"/>
        </a:p>
      </dgm:t>
    </dgm:pt>
    <dgm:pt modelId="{634E976D-9860-4791-A1C1-73633F4213FE}" type="sibTrans" cxnId="{30F60343-D60D-41CE-A925-B37101563D5D}">
      <dgm:prSet/>
      <dgm:spPr/>
      <dgm:t>
        <a:bodyPr/>
        <a:lstStyle/>
        <a:p>
          <a:endParaRPr lang="en-US"/>
        </a:p>
      </dgm:t>
    </dgm:pt>
    <dgm:pt modelId="{7B3AE2AD-A3A9-4223-82CE-0E6D8C4768CA}">
      <dgm:prSet phldrT="[Text]"/>
      <dgm:spPr>
        <a:solidFill>
          <a:schemeClr val="bg2">
            <a:lumMod val="50000"/>
          </a:schemeClr>
        </a:solidFill>
      </dgm:spPr>
      <dgm:t>
        <a:bodyPr/>
        <a:lstStyle/>
        <a:p>
          <a:r>
            <a:rPr lang="en-US" dirty="0" smtClean="0"/>
            <a:t>Manifested before 22</a:t>
          </a:r>
          <a:endParaRPr lang="en-US" dirty="0"/>
        </a:p>
      </dgm:t>
    </dgm:pt>
    <dgm:pt modelId="{1F8B70A5-E8A5-4A34-94E8-2DED2D36C80A}" type="parTrans" cxnId="{EA49121D-D765-4E98-8BB0-14236CEF621E}">
      <dgm:prSet/>
      <dgm:spPr/>
      <dgm:t>
        <a:bodyPr/>
        <a:lstStyle/>
        <a:p>
          <a:endParaRPr lang="en-US"/>
        </a:p>
      </dgm:t>
    </dgm:pt>
    <dgm:pt modelId="{51C318FE-4F18-4D9C-A511-30B52D2F032C}" type="sibTrans" cxnId="{EA49121D-D765-4E98-8BB0-14236CEF621E}">
      <dgm:prSet/>
      <dgm:spPr/>
      <dgm:t>
        <a:bodyPr/>
        <a:lstStyle/>
        <a:p>
          <a:endParaRPr lang="en-US"/>
        </a:p>
      </dgm:t>
    </dgm:pt>
    <dgm:pt modelId="{D297E47B-9AD9-4177-8276-86875E609FD4}">
      <dgm:prSet phldrT="[Text]"/>
      <dgm:spPr/>
      <dgm:t>
        <a:bodyPr/>
        <a:lstStyle/>
        <a:p>
          <a:r>
            <a:rPr lang="en-US" dirty="0" smtClean="0"/>
            <a:t>Likely to continue indefinitely</a:t>
          </a:r>
          <a:endParaRPr lang="en-US" dirty="0"/>
        </a:p>
      </dgm:t>
    </dgm:pt>
    <dgm:pt modelId="{303DA9EB-5B65-4B4B-A793-80C93B46B63C}" type="parTrans" cxnId="{A5BEBF51-C1C4-4FF3-88E6-1DFCD1DD480B}">
      <dgm:prSet/>
      <dgm:spPr/>
      <dgm:t>
        <a:bodyPr/>
        <a:lstStyle/>
        <a:p>
          <a:endParaRPr lang="en-US"/>
        </a:p>
      </dgm:t>
    </dgm:pt>
    <dgm:pt modelId="{75CB42EE-7B89-4F29-B9D3-CD78DD61FB34}" type="sibTrans" cxnId="{A5BEBF51-C1C4-4FF3-88E6-1DFCD1DD480B}">
      <dgm:prSet/>
      <dgm:spPr/>
      <dgm:t>
        <a:bodyPr/>
        <a:lstStyle/>
        <a:p>
          <a:endParaRPr lang="en-US"/>
        </a:p>
      </dgm:t>
    </dgm:pt>
    <dgm:pt modelId="{8A68B262-A5A6-4605-84EE-6F43700BE0E7}">
      <dgm:prSet phldrT="[Text]"/>
      <dgm:spPr/>
      <dgm:t>
        <a:bodyPr/>
        <a:lstStyle/>
        <a:p>
          <a:r>
            <a:rPr lang="en-US" dirty="0" smtClean="0"/>
            <a:t>Substantial Functional Limitations</a:t>
          </a:r>
          <a:endParaRPr lang="en-US" dirty="0"/>
        </a:p>
      </dgm:t>
    </dgm:pt>
    <dgm:pt modelId="{D5E95652-AFFE-48E6-AAF1-6746B59F5F84}" type="parTrans" cxnId="{59C543AA-33AB-442D-9366-C8F27B98568C}">
      <dgm:prSet/>
      <dgm:spPr/>
      <dgm:t>
        <a:bodyPr/>
        <a:lstStyle/>
        <a:p>
          <a:endParaRPr lang="en-US"/>
        </a:p>
      </dgm:t>
    </dgm:pt>
    <dgm:pt modelId="{616759B7-1C07-4B69-AFA1-577DF80BAB0A}" type="sibTrans" cxnId="{59C543AA-33AB-442D-9366-C8F27B98568C}">
      <dgm:prSet/>
      <dgm:spPr/>
      <dgm:t>
        <a:bodyPr/>
        <a:lstStyle/>
        <a:p>
          <a:endParaRPr lang="en-US"/>
        </a:p>
      </dgm:t>
    </dgm:pt>
    <dgm:pt modelId="{F527D9B9-16BB-4DA3-B986-27511B41F8FB}" type="pres">
      <dgm:prSet presAssocID="{1E3432DB-C977-4645-957E-1F5DC53A6179}" presName="Name0" presStyleCnt="0">
        <dgm:presLayoutVars>
          <dgm:dir/>
          <dgm:animLvl val="lvl"/>
          <dgm:resizeHandles val="exact"/>
        </dgm:presLayoutVars>
      </dgm:prSet>
      <dgm:spPr/>
      <dgm:t>
        <a:bodyPr/>
        <a:lstStyle/>
        <a:p>
          <a:endParaRPr lang="en-US"/>
        </a:p>
      </dgm:t>
    </dgm:pt>
    <dgm:pt modelId="{A70F705D-FC69-41C6-A940-04409BD95089}" type="pres">
      <dgm:prSet presAssocID="{8A68B262-A5A6-4605-84EE-6F43700BE0E7}" presName="boxAndChildren" presStyleCnt="0"/>
      <dgm:spPr/>
      <dgm:t>
        <a:bodyPr/>
        <a:lstStyle/>
        <a:p>
          <a:endParaRPr lang="en-US"/>
        </a:p>
      </dgm:t>
    </dgm:pt>
    <dgm:pt modelId="{9DA4DD10-F0E3-4220-855B-79758B754038}" type="pres">
      <dgm:prSet presAssocID="{8A68B262-A5A6-4605-84EE-6F43700BE0E7}" presName="parentTextBox" presStyleLbl="node1" presStyleIdx="0" presStyleCnt="4"/>
      <dgm:spPr/>
      <dgm:t>
        <a:bodyPr/>
        <a:lstStyle/>
        <a:p>
          <a:endParaRPr lang="en-US"/>
        </a:p>
      </dgm:t>
    </dgm:pt>
    <dgm:pt modelId="{111ABED3-8769-400D-98DC-5933CDD4C8BE}" type="pres">
      <dgm:prSet presAssocID="{75CB42EE-7B89-4F29-B9D3-CD78DD61FB34}" presName="sp" presStyleCnt="0"/>
      <dgm:spPr/>
      <dgm:t>
        <a:bodyPr/>
        <a:lstStyle/>
        <a:p>
          <a:endParaRPr lang="en-US"/>
        </a:p>
      </dgm:t>
    </dgm:pt>
    <dgm:pt modelId="{B9AB9488-846D-4CC5-A45A-A675DEE17338}" type="pres">
      <dgm:prSet presAssocID="{D297E47B-9AD9-4177-8276-86875E609FD4}" presName="arrowAndChildren" presStyleCnt="0"/>
      <dgm:spPr/>
      <dgm:t>
        <a:bodyPr/>
        <a:lstStyle/>
        <a:p>
          <a:endParaRPr lang="en-US"/>
        </a:p>
      </dgm:t>
    </dgm:pt>
    <dgm:pt modelId="{5E9B0085-356F-44A7-8FE7-1653EFE30379}" type="pres">
      <dgm:prSet presAssocID="{D297E47B-9AD9-4177-8276-86875E609FD4}" presName="parentTextArrow" presStyleLbl="node1" presStyleIdx="1" presStyleCnt="4"/>
      <dgm:spPr/>
      <dgm:t>
        <a:bodyPr/>
        <a:lstStyle/>
        <a:p>
          <a:endParaRPr lang="en-US"/>
        </a:p>
      </dgm:t>
    </dgm:pt>
    <dgm:pt modelId="{791F66F6-EA61-4519-B592-FAD28C5FF7CE}" type="pres">
      <dgm:prSet presAssocID="{51C318FE-4F18-4D9C-A511-30B52D2F032C}" presName="sp" presStyleCnt="0"/>
      <dgm:spPr/>
      <dgm:t>
        <a:bodyPr/>
        <a:lstStyle/>
        <a:p>
          <a:endParaRPr lang="en-US"/>
        </a:p>
      </dgm:t>
    </dgm:pt>
    <dgm:pt modelId="{FD0D712D-4005-47AB-ACC7-CB2770C42CAA}" type="pres">
      <dgm:prSet presAssocID="{7B3AE2AD-A3A9-4223-82CE-0E6D8C4768CA}" presName="arrowAndChildren" presStyleCnt="0"/>
      <dgm:spPr/>
      <dgm:t>
        <a:bodyPr/>
        <a:lstStyle/>
        <a:p>
          <a:endParaRPr lang="en-US"/>
        </a:p>
      </dgm:t>
    </dgm:pt>
    <dgm:pt modelId="{EE9DD556-9219-44D5-82D6-E6FC1B1EAAC5}" type="pres">
      <dgm:prSet presAssocID="{7B3AE2AD-A3A9-4223-82CE-0E6D8C4768CA}" presName="parentTextArrow" presStyleLbl="node1" presStyleIdx="2" presStyleCnt="4"/>
      <dgm:spPr/>
      <dgm:t>
        <a:bodyPr/>
        <a:lstStyle/>
        <a:p>
          <a:endParaRPr lang="en-US"/>
        </a:p>
      </dgm:t>
    </dgm:pt>
    <dgm:pt modelId="{1115368F-7324-48FB-9E48-8C727987B5FE}" type="pres">
      <dgm:prSet presAssocID="{634E976D-9860-4791-A1C1-73633F4213FE}" presName="sp" presStyleCnt="0"/>
      <dgm:spPr/>
      <dgm:t>
        <a:bodyPr/>
        <a:lstStyle/>
        <a:p>
          <a:endParaRPr lang="en-US"/>
        </a:p>
      </dgm:t>
    </dgm:pt>
    <dgm:pt modelId="{DA5B69F9-93BB-4A82-A151-AE422978E027}" type="pres">
      <dgm:prSet presAssocID="{E7467495-2DA1-4487-82DD-E4E1C9D0FED5}" presName="arrowAndChildren" presStyleCnt="0"/>
      <dgm:spPr/>
      <dgm:t>
        <a:bodyPr/>
        <a:lstStyle/>
        <a:p>
          <a:endParaRPr lang="en-US"/>
        </a:p>
      </dgm:t>
    </dgm:pt>
    <dgm:pt modelId="{BC022DD7-7D55-40F5-B509-9879E39CBDFB}" type="pres">
      <dgm:prSet presAssocID="{E7467495-2DA1-4487-82DD-E4E1C9D0FED5}" presName="parentTextArrow" presStyleLbl="node1" presStyleIdx="3" presStyleCnt="4"/>
      <dgm:spPr/>
      <dgm:t>
        <a:bodyPr/>
        <a:lstStyle/>
        <a:p>
          <a:endParaRPr lang="en-US"/>
        </a:p>
      </dgm:t>
    </dgm:pt>
  </dgm:ptLst>
  <dgm:cxnLst>
    <dgm:cxn modelId="{5775D995-DD74-47DF-AD14-A87E563FA95E}" type="presOf" srcId="{8A68B262-A5A6-4605-84EE-6F43700BE0E7}" destId="{9DA4DD10-F0E3-4220-855B-79758B754038}" srcOrd="0" destOrd="0" presId="urn:microsoft.com/office/officeart/2005/8/layout/process4"/>
    <dgm:cxn modelId="{EA49121D-D765-4E98-8BB0-14236CEF621E}" srcId="{1E3432DB-C977-4645-957E-1F5DC53A6179}" destId="{7B3AE2AD-A3A9-4223-82CE-0E6D8C4768CA}" srcOrd="1" destOrd="0" parTransId="{1F8B70A5-E8A5-4A34-94E8-2DED2D36C80A}" sibTransId="{51C318FE-4F18-4D9C-A511-30B52D2F032C}"/>
    <dgm:cxn modelId="{30F60343-D60D-41CE-A925-B37101563D5D}" srcId="{1E3432DB-C977-4645-957E-1F5DC53A6179}" destId="{E7467495-2DA1-4487-82DD-E4E1C9D0FED5}" srcOrd="0" destOrd="0" parTransId="{85BCC5B2-023B-4AD1-AC91-1F0A46849580}" sibTransId="{634E976D-9860-4791-A1C1-73633F4213FE}"/>
    <dgm:cxn modelId="{06B71F85-AD71-45BD-B3F0-5D4F63B5F84E}" type="presOf" srcId="{D297E47B-9AD9-4177-8276-86875E609FD4}" destId="{5E9B0085-356F-44A7-8FE7-1653EFE30379}" srcOrd="0" destOrd="0" presId="urn:microsoft.com/office/officeart/2005/8/layout/process4"/>
    <dgm:cxn modelId="{59C543AA-33AB-442D-9366-C8F27B98568C}" srcId="{1E3432DB-C977-4645-957E-1F5DC53A6179}" destId="{8A68B262-A5A6-4605-84EE-6F43700BE0E7}" srcOrd="3" destOrd="0" parTransId="{D5E95652-AFFE-48E6-AAF1-6746B59F5F84}" sibTransId="{616759B7-1C07-4B69-AFA1-577DF80BAB0A}"/>
    <dgm:cxn modelId="{ACC2CF33-74A1-400A-B786-43952774439E}" type="presOf" srcId="{1E3432DB-C977-4645-957E-1F5DC53A6179}" destId="{F527D9B9-16BB-4DA3-B986-27511B41F8FB}" srcOrd="0" destOrd="0" presId="urn:microsoft.com/office/officeart/2005/8/layout/process4"/>
    <dgm:cxn modelId="{251F53EF-077F-4729-8320-9480149E670A}" type="presOf" srcId="{7B3AE2AD-A3A9-4223-82CE-0E6D8C4768CA}" destId="{EE9DD556-9219-44D5-82D6-E6FC1B1EAAC5}" srcOrd="0" destOrd="0" presId="urn:microsoft.com/office/officeart/2005/8/layout/process4"/>
    <dgm:cxn modelId="{C5D78D00-B573-4F46-964E-0D825A79B327}" type="presOf" srcId="{E7467495-2DA1-4487-82DD-E4E1C9D0FED5}" destId="{BC022DD7-7D55-40F5-B509-9879E39CBDFB}" srcOrd="0" destOrd="0" presId="urn:microsoft.com/office/officeart/2005/8/layout/process4"/>
    <dgm:cxn modelId="{A5BEBF51-C1C4-4FF3-88E6-1DFCD1DD480B}" srcId="{1E3432DB-C977-4645-957E-1F5DC53A6179}" destId="{D297E47B-9AD9-4177-8276-86875E609FD4}" srcOrd="2" destOrd="0" parTransId="{303DA9EB-5B65-4B4B-A793-80C93B46B63C}" sibTransId="{75CB42EE-7B89-4F29-B9D3-CD78DD61FB34}"/>
    <dgm:cxn modelId="{5F0500FC-07A3-4E0E-A2F8-4FCBBD6F39B0}" type="presParOf" srcId="{F527D9B9-16BB-4DA3-B986-27511B41F8FB}" destId="{A70F705D-FC69-41C6-A940-04409BD95089}" srcOrd="0" destOrd="0" presId="urn:microsoft.com/office/officeart/2005/8/layout/process4"/>
    <dgm:cxn modelId="{B81C25C7-266E-4300-B825-3181BE53E36F}" type="presParOf" srcId="{A70F705D-FC69-41C6-A940-04409BD95089}" destId="{9DA4DD10-F0E3-4220-855B-79758B754038}" srcOrd="0" destOrd="0" presId="urn:microsoft.com/office/officeart/2005/8/layout/process4"/>
    <dgm:cxn modelId="{21FAA0D1-5960-4C0E-9344-92ACBAD62AF0}" type="presParOf" srcId="{F527D9B9-16BB-4DA3-B986-27511B41F8FB}" destId="{111ABED3-8769-400D-98DC-5933CDD4C8BE}" srcOrd="1" destOrd="0" presId="urn:microsoft.com/office/officeart/2005/8/layout/process4"/>
    <dgm:cxn modelId="{573656C7-A833-4F12-8F2C-2D5B5B531F6F}" type="presParOf" srcId="{F527D9B9-16BB-4DA3-B986-27511B41F8FB}" destId="{B9AB9488-846D-4CC5-A45A-A675DEE17338}" srcOrd="2" destOrd="0" presId="urn:microsoft.com/office/officeart/2005/8/layout/process4"/>
    <dgm:cxn modelId="{7C603507-D6B0-44F0-B96E-0158920E5A21}" type="presParOf" srcId="{B9AB9488-846D-4CC5-A45A-A675DEE17338}" destId="{5E9B0085-356F-44A7-8FE7-1653EFE30379}" srcOrd="0" destOrd="0" presId="urn:microsoft.com/office/officeart/2005/8/layout/process4"/>
    <dgm:cxn modelId="{8FF0EF48-82FB-4B5D-9760-C97D60805C41}" type="presParOf" srcId="{F527D9B9-16BB-4DA3-B986-27511B41F8FB}" destId="{791F66F6-EA61-4519-B592-FAD28C5FF7CE}" srcOrd="3" destOrd="0" presId="urn:microsoft.com/office/officeart/2005/8/layout/process4"/>
    <dgm:cxn modelId="{BDBC0712-D073-4A42-8C5C-469316A9B53B}" type="presParOf" srcId="{F527D9B9-16BB-4DA3-B986-27511B41F8FB}" destId="{FD0D712D-4005-47AB-ACC7-CB2770C42CAA}" srcOrd="4" destOrd="0" presId="urn:microsoft.com/office/officeart/2005/8/layout/process4"/>
    <dgm:cxn modelId="{704B3601-17B1-4C8A-9F63-1964E59A037E}" type="presParOf" srcId="{FD0D712D-4005-47AB-ACC7-CB2770C42CAA}" destId="{EE9DD556-9219-44D5-82D6-E6FC1B1EAAC5}" srcOrd="0" destOrd="0" presId="urn:microsoft.com/office/officeart/2005/8/layout/process4"/>
    <dgm:cxn modelId="{9E537A8D-CA67-44F3-8A43-183F80065A62}" type="presParOf" srcId="{F527D9B9-16BB-4DA3-B986-27511B41F8FB}" destId="{1115368F-7324-48FB-9E48-8C727987B5FE}" srcOrd="5" destOrd="0" presId="urn:microsoft.com/office/officeart/2005/8/layout/process4"/>
    <dgm:cxn modelId="{77B3C412-BBE5-47B2-99A1-210834B84CD6}" type="presParOf" srcId="{F527D9B9-16BB-4DA3-B986-27511B41F8FB}" destId="{DA5B69F9-93BB-4A82-A151-AE422978E027}" srcOrd="6" destOrd="0" presId="urn:microsoft.com/office/officeart/2005/8/layout/process4"/>
    <dgm:cxn modelId="{2447EEBB-1567-412A-B53B-08E9FFE4A83F}" type="presParOf" srcId="{DA5B69F9-93BB-4A82-A151-AE422978E027}" destId="{BC022DD7-7D55-40F5-B509-9879E39CBD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311617-E72E-4F13-BBC6-E09144A95FAD}" type="doc">
      <dgm:prSet loTypeId="urn:microsoft.com/office/officeart/2008/layout/RadialCluster" loCatId="cycle" qsTypeId="urn:microsoft.com/office/officeart/2005/8/quickstyle/3d2" qsCatId="3D" csTypeId="urn:microsoft.com/office/officeart/2005/8/colors/colorful1" csCatId="colorful" phldr="1"/>
      <dgm:spPr/>
      <dgm:t>
        <a:bodyPr/>
        <a:lstStyle/>
        <a:p>
          <a:endParaRPr lang="en-US"/>
        </a:p>
      </dgm:t>
    </dgm:pt>
    <dgm:pt modelId="{9131567A-BCEC-4D87-A8A8-712CFEC21DB6}">
      <dgm:prSet phldrT="[Text]" custT="1"/>
      <dgm:spPr>
        <a:solidFill>
          <a:schemeClr val="tx2">
            <a:lumMod val="60000"/>
            <a:lumOff val="40000"/>
          </a:schemeClr>
        </a:solidFill>
      </dgm:spPr>
      <dgm:t>
        <a:bodyPr/>
        <a:lstStyle/>
        <a:p>
          <a:r>
            <a:rPr lang="en-US" sz="1800" dirty="0" smtClean="0">
              <a:solidFill>
                <a:schemeClr val="tx1"/>
              </a:solidFill>
              <a:latin typeface="Georgia" panose="02040502050405020303" pitchFamily="18" charset="0"/>
            </a:rPr>
            <a:t>Are you DD eligible?</a:t>
          </a:r>
          <a:endParaRPr lang="en-US" sz="1800" dirty="0">
            <a:solidFill>
              <a:schemeClr val="tx1"/>
            </a:solidFill>
            <a:latin typeface="Georgia" panose="02040502050405020303" pitchFamily="18" charset="0"/>
          </a:endParaRPr>
        </a:p>
      </dgm:t>
    </dgm:pt>
    <dgm:pt modelId="{7EB2F5FE-4AA6-4447-A36B-34E0B0282782}" type="parTrans" cxnId="{D9E66164-55FE-40F9-AD59-3BEC65F14809}">
      <dgm:prSet/>
      <dgm:spPr/>
      <dgm:t>
        <a:bodyPr/>
        <a:lstStyle/>
        <a:p>
          <a:endParaRPr lang="en-US" dirty="0"/>
        </a:p>
      </dgm:t>
    </dgm:pt>
    <dgm:pt modelId="{BFF2596A-64C5-439F-8184-CBD632459B4F}" type="sibTrans" cxnId="{D9E66164-55FE-40F9-AD59-3BEC65F14809}">
      <dgm:prSet/>
      <dgm:spPr/>
      <dgm:t>
        <a:bodyPr/>
        <a:lstStyle/>
        <a:p>
          <a:endParaRPr lang="en-US"/>
        </a:p>
      </dgm:t>
    </dgm:pt>
    <dgm:pt modelId="{A80CA202-451F-4771-8CB1-12B0113D5059}">
      <dgm:prSet phldrT="[Text]" custT="1"/>
      <dgm:spPr>
        <a:solidFill>
          <a:schemeClr val="accent4">
            <a:lumMod val="40000"/>
            <a:lumOff val="60000"/>
          </a:schemeClr>
        </a:solidFill>
      </dgm:spPr>
      <dgm:t>
        <a:bodyPr/>
        <a:lstStyle/>
        <a:p>
          <a:r>
            <a:rPr lang="en-US" sz="1800" dirty="0" smtClean="0">
              <a:solidFill>
                <a:schemeClr val="tx1"/>
              </a:solidFill>
              <a:latin typeface="Georgia" panose="02040502050405020303" pitchFamily="18" charset="0"/>
            </a:rPr>
            <a:t>What is your level of need?</a:t>
          </a:r>
          <a:endParaRPr lang="en-US" sz="1800" dirty="0">
            <a:solidFill>
              <a:schemeClr val="tx1"/>
            </a:solidFill>
            <a:latin typeface="Georgia" panose="02040502050405020303" pitchFamily="18" charset="0"/>
          </a:endParaRPr>
        </a:p>
      </dgm:t>
    </dgm:pt>
    <dgm:pt modelId="{BEA00849-72B7-43ED-9C7D-E5A5415D2154}" type="parTrans" cxnId="{B08D7F0A-7C2A-44F8-A275-EC74B6A3FF19}">
      <dgm:prSet/>
      <dgm:spPr/>
      <dgm:t>
        <a:bodyPr/>
        <a:lstStyle/>
        <a:p>
          <a:endParaRPr lang="en-US" dirty="0"/>
        </a:p>
      </dgm:t>
    </dgm:pt>
    <dgm:pt modelId="{F7115CC7-E5EF-479D-B015-BA14386AFDE7}" type="sibTrans" cxnId="{B08D7F0A-7C2A-44F8-A275-EC74B6A3FF19}">
      <dgm:prSet/>
      <dgm:spPr/>
      <dgm:t>
        <a:bodyPr/>
        <a:lstStyle/>
        <a:p>
          <a:endParaRPr lang="en-US"/>
        </a:p>
      </dgm:t>
    </dgm:pt>
    <dgm:pt modelId="{A736EA13-D72D-4E8F-B913-1410D25D2523}">
      <dgm:prSet phldrT="[Text]" custT="1"/>
      <dgm:spPr/>
      <dgm:t>
        <a:bodyPr/>
        <a:lstStyle/>
        <a:p>
          <a:r>
            <a:rPr lang="en-US" sz="1800" dirty="0" smtClean="0">
              <a:solidFill>
                <a:schemeClr val="tx1"/>
              </a:solidFill>
              <a:latin typeface="Georgia" panose="02040502050405020303" pitchFamily="18" charset="0"/>
            </a:rPr>
            <a:t>Are you eligible for Medicaid Services?</a:t>
          </a:r>
          <a:endParaRPr lang="en-US" sz="1800" dirty="0">
            <a:solidFill>
              <a:schemeClr val="tx1"/>
            </a:solidFill>
            <a:latin typeface="Georgia" panose="02040502050405020303" pitchFamily="18" charset="0"/>
          </a:endParaRPr>
        </a:p>
      </dgm:t>
    </dgm:pt>
    <dgm:pt modelId="{87F09F06-27BA-4409-82FB-FD259CFCEB2A}" type="parTrans" cxnId="{9E6F8534-4710-4AEB-A243-07FEC1F411DB}">
      <dgm:prSet/>
      <dgm:spPr/>
      <dgm:t>
        <a:bodyPr/>
        <a:lstStyle/>
        <a:p>
          <a:endParaRPr lang="en-US" dirty="0"/>
        </a:p>
      </dgm:t>
    </dgm:pt>
    <dgm:pt modelId="{90AE02CE-0E65-487B-BBE7-6B48D179C496}" type="sibTrans" cxnId="{9E6F8534-4710-4AEB-A243-07FEC1F411DB}">
      <dgm:prSet/>
      <dgm:spPr/>
      <dgm:t>
        <a:bodyPr/>
        <a:lstStyle/>
        <a:p>
          <a:endParaRPr lang="en-US"/>
        </a:p>
      </dgm:t>
    </dgm:pt>
    <dgm:pt modelId="{2CB2DC67-6DE9-4DC6-9EC1-04DF9B8DD98A}">
      <dgm:prSet phldrT="[Text]"/>
      <dgm:spPr>
        <a:blipFill rotWithShape="0">
          <a:blip xmlns:r="http://schemas.openxmlformats.org/officeDocument/2006/relationships" r:embed="rId1"/>
          <a:stretch>
            <a:fillRect/>
          </a:stretch>
        </a:blipFill>
        <a:scene3d>
          <a:camera prst="orthographicFront"/>
          <a:lightRig rig="threePt" dir="t">
            <a:rot lat="0" lon="0" rev="7500000"/>
          </a:lightRig>
        </a:scene3d>
      </dgm:spPr>
      <dgm:t>
        <a:bodyPr/>
        <a:lstStyle/>
        <a:p>
          <a:endParaRPr lang="en-US" dirty="0"/>
        </a:p>
      </dgm:t>
    </dgm:pt>
    <dgm:pt modelId="{D56A8B4F-16C7-4F2A-93FB-5FF9CCB0C2C7}" type="sibTrans" cxnId="{4DF5882E-7178-4EA3-80F4-3A7B9894DFF7}">
      <dgm:prSet/>
      <dgm:spPr/>
      <dgm:t>
        <a:bodyPr/>
        <a:lstStyle/>
        <a:p>
          <a:endParaRPr lang="en-US"/>
        </a:p>
      </dgm:t>
    </dgm:pt>
    <dgm:pt modelId="{CA945936-A338-4AD0-B251-EAA325A0DF60}" type="parTrans" cxnId="{4DF5882E-7178-4EA3-80F4-3A7B9894DFF7}">
      <dgm:prSet/>
      <dgm:spPr/>
      <dgm:t>
        <a:bodyPr/>
        <a:lstStyle/>
        <a:p>
          <a:endParaRPr lang="en-US"/>
        </a:p>
      </dgm:t>
    </dgm:pt>
    <dgm:pt modelId="{B4340858-5A9D-4A05-BE8D-B5AD7B96BF81}">
      <dgm:prSet phldrT="[Text]" custScaleX="185529" custScaleY="95580" custRadScaleRad="76553" custRadScaleInc="-833"/>
      <dgm:spPr/>
      <dgm:t>
        <a:bodyPr/>
        <a:lstStyle/>
        <a:p>
          <a:endParaRPr lang="en-US"/>
        </a:p>
      </dgm:t>
    </dgm:pt>
    <dgm:pt modelId="{7F7EA4B0-1E22-4487-9D41-96EFC90F18D0}" type="parTrans" cxnId="{755D692D-E64A-4969-8D4D-E014FBEB261C}">
      <dgm:prSet/>
      <dgm:spPr/>
      <dgm:t>
        <a:bodyPr/>
        <a:lstStyle/>
        <a:p>
          <a:endParaRPr lang="en-US"/>
        </a:p>
      </dgm:t>
    </dgm:pt>
    <dgm:pt modelId="{20EC7457-099E-4A05-8D97-3280B6B7312C}" type="sibTrans" cxnId="{755D692D-E64A-4969-8D4D-E014FBEB261C}">
      <dgm:prSet/>
      <dgm:spPr/>
      <dgm:t>
        <a:bodyPr/>
        <a:lstStyle/>
        <a:p>
          <a:endParaRPr lang="en-US"/>
        </a:p>
      </dgm:t>
    </dgm:pt>
    <dgm:pt modelId="{CF942DD1-D09C-44EC-A6F7-89CED247B4D9}">
      <dgm:prSet phldrT="[Text]" custT="1"/>
      <dgm:spPr/>
      <dgm:t>
        <a:bodyPr/>
        <a:lstStyle/>
        <a:p>
          <a:endParaRPr lang="en-US" sz="2000" dirty="0">
            <a:latin typeface="Calibri" panose="020F0502020204030204" pitchFamily="34" charset="0"/>
          </a:endParaRPr>
        </a:p>
      </dgm:t>
    </dgm:pt>
    <dgm:pt modelId="{0897A599-91DD-4AD3-906B-3EA4834BC266}" type="parTrans" cxnId="{13B6642E-BAA9-4031-9D1C-D6DDB0A8D1ED}">
      <dgm:prSet/>
      <dgm:spPr/>
      <dgm:t>
        <a:bodyPr/>
        <a:lstStyle/>
        <a:p>
          <a:endParaRPr lang="en-US"/>
        </a:p>
      </dgm:t>
    </dgm:pt>
    <dgm:pt modelId="{2C65FCC9-9216-4A34-A32B-AE4AAFE269D6}" type="sibTrans" cxnId="{13B6642E-BAA9-4031-9D1C-D6DDB0A8D1ED}">
      <dgm:prSet/>
      <dgm:spPr/>
      <dgm:t>
        <a:bodyPr/>
        <a:lstStyle/>
        <a:p>
          <a:endParaRPr lang="en-US"/>
        </a:p>
      </dgm:t>
    </dgm:pt>
    <dgm:pt modelId="{922BA2F4-0FD6-4F67-85DA-5F2A9B1CB607}">
      <dgm:prSet phldrT="[Text]" custT="1"/>
      <dgm:spPr>
        <a:solidFill>
          <a:schemeClr val="bg1">
            <a:lumMod val="75000"/>
          </a:schemeClr>
        </a:solidFill>
      </dgm:spPr>
      <dgm:t>
        <a:bodyPr/>
        <a:lstStyle/>
        <a:p>
          <a:r>
            <a:rPr lang="en-US" sz="1800" dirty="0" smtClean="0">
              <a:solidFill>
                <a:schemeClr val="tx1"/>
              </a:solidFill>
              <a:latin typeface="Georgia" panose="02040502050405020303" pitchFamily="18" charset="0"/>
            </a:rPr>
            <a:t>What level of residential care do you need?</a:t>
          </a:r>
          <a:endParaRPr lang="en-US" sz="1800" dirty="0">
            <a:solidFill>
              <a:schemeClr val="tx1"/>
            </a:solidFill>
            <a:latin typeface="Georgia" panose="02040502050405020303" pitchFamily="18" charset="0"/>
          </a:endParaRPr>
        </a:p>
      </dgm:t>
    </dgm:pt>
    <dgm:pt modelId="{A868493A-08EF-4907-8A36-4492D1206668}" type="parTrans" cxnId="{99525B17-2297-4EBB-B17B-92FAE3490D3D}">
      <dgm:prSet/>
      <dgm:spPr/>
      <dgm:t>
        <a:bodyPr/>
        <a:lstStyle/>
        <a:p>
          <a:endParaRPr lang="en-US"/>
        </a:p>
      </dgm:t>
    </dgm:pt>
    <dgm:pt modelId="{FB114161-B40D-478D-8327-1E65C380805E}" type="sibTrans" cxnId="{99525B17-2297-4EBB-B17B-92FAE3490D3D}">
      <dgm:prSet/>
      <dgm:spPr/>
      <dgm:t>
        <a:bodyPr/>
        <a:lstStyle/>
        <a:p>
          <a:endParaRPr lang="en-US"/>
        </a:p>
      </dgm:t>
    </dgm:pt>
    <dgm:pt modelId="{D6CBC9C0-BF4C-49CA-8C6A-191EB4E48946}">
      <dgm:prSet phldrT="[Text]" custT="1"/>
      <dgm:spPr/>
      <dgm:t>
        <a:bodyPr/>
        <a:lstStyle/>
        <a:p>
          <a:endParaRPr lang="en-US" sz="2000" dirty="0">
            <a:latin typeface="Calibri" panose="020F0502020204030204" pitchFamily="34" charset="0"/>
          </a:endParaRPr>
        </a:p>
      </dgm:t>
    </dgm:pt>
    <dgm:pt modelId="{5674B161-45E1-487A-94E3-CEA8C733D4D9}" type="parTrans" cxnId="{AE34D935-4716-4296-BCE3-D0F10D665F45}">
      <dgm:prSet/>
      <dgm:spPr/>
      <dgm:t>
        <a:bodyPr/>
        <a:lstStyle/>
        <a:p>
          <a:endParaRPr lang="en-US"/>
        </a:p>
      </dgm:t>
    </dgm:pt>
    <dgm:pt modelId="{7A2D14DA-6CB2-478A-BDC1-0044A89A6E2B}" type="sibTrans" cxnId="{AE34D935-4716-4296-BCE3-D0F10D665F45}">
      <dgm:prSet/>
      <dgm:spPr/>
      <dgm:t>
        <a:bodyPr/>
        <a:lstStyle/>
        <a:p>
          <a:endParaRPr lang="en-US"/>
        </a:p>
      </dgm:t>
    </dgm:pt>
    <dgm:pt modelId="{4215B776-0730-4892-A865-F611478D4B21}">
      <dgm:prSet phldrT="[Text]" custScaleX="173308" custScaleY="111540" custRadScaleRad="93645" custRadScaleInc="-950"/>
      <dgm:spPr/>
      <dgm:t>
        <a:bodyPr/>
        <a:lstStyle/>
        <a:p>
          <a:endParaRPr lang="en-US"/>
        </a:p>
      </dgm:t>
    </dgm:pt>
    <dgm:pt modelId="{5520D09B-43CA-4199-9500-B8D5E8782780}" type="parTrans" cxnId="{4679D35A-CD62-4E41-90F1-A323889D9EEF}">
      <dgm:prSet/>
      <dgm:spPr/>
      <dgm:t>
        <a:bodyPr/>
        <a:lstStyle/>
        <a:p>
          <a:endParaRPr lang="en-US"/>
        </a:p>
      </dgm:t>
    </dgm:pt>
    <dgm:pt modelId="{948AE4E4-FFD6-4731-B4B2-866227B6E0A6}" type="sibTrans" cxnId="{4679D35A-CD62-4E41-90F1-A323889D9EEF}">
      <dgm:prSet/>
      <dgm:spPr/>
      <dgm:t>
        <a:bodyPr/>
        <a:lstStyle/>
        <a:p>
          <a:endParaRPr lang="en-US"/>
        </a:p>
      </dgm:t>
    </dgm:pt>
    <dgm:pt modelId="{F84B4C69-EE7A-4754-981C-09F80633C0C7}">
      <dgm:prSet phldrT="[Text]" custT="1"/>
      <dgm:spPr>
        <a:solidFill>
          <a:srgbClr val="7030A0"/>
        </a:solidFill>
      </dgm:spPr>
      <dgm:t>
        <a:bodyPr/>
        <a:lstStyle/>
        <a:p>
          <a:r>
            <a:rPr lang="en-US" sz="1800" dirty="0" smtClean="0">
              <a:solidFill>
                <a:schemeClr val="tx1"/>
              </a:solidFill>
              <a:latin typeface="Georgia" panose="02040502050405020303" pitchFamily="18" charset="0"/>
            </a:rPr>
            <a:t>Do you need in-home supports or residential?</a:t>
          </a:r>
          <a:endParaRPr lang="en-US" sz="1800" dirty="0">
            <a:solidFill>
              <a:schemeClr val="tx1"/>
            </a:solidFill>
            <a:latin typeface="Georgia" panose="02040502050405020303" pitchFamily="18" charset="0"/>
          </a:endParaRPr>
        </a:p>
      </dgm:t>
    </dgm:pt>
    <dgm:pt modelId="{B2DED5F6-5539-46B1-A8A6-880C089E0076}" type="parTrans" cxnId="{960F80A5-350F-4C75-A950-3C9F643387D3}">
      <dgm:prSet/>
      <dgm:spPr/>
      <dgm:t>
        <a:bodyPr/>
        <a:lstStyle/>
        <a:p>
          <a:endParaRPr lang="en-US"/>
        </a:p>
      </dgm:t>
    </dgm:pt>
    <dgm:pt modelId="{94CA5078-3C9B-4A4E-BE41-4407F3D0B2A6}" type="sibTrans" cxnId="{960F80A5-350F-4C75-A950-3C9F643387D3}">
      <dgm:prSet/>
      <dgm:spPr/>
      <dgm:t>
        <a:bodyPr/>
        <a:lstStyle/>
        <a:p>
          <a:endParaRPr lang="en-US"/>
        </a:p>
      </dgm:t>
    </dgm:pt>
    <dgm:pt modelId="{181C4680-FFDD-4359-BDF4-8DE4EFDC8BE3}" type="pres">
      <dgm:prSet presAssocID="{57311617-E72E-4F13-BBC6-E09144A95FAD}" presName="Name0" presStyleCnt="0">
        <dgm:presLayoutVars>
          <dgm:chMax val="1"/>
          <dgm:chPref val="1"/>
          <dgm:dir/>
          <dgm:animOne val="branch"/>
          <dgm:animLvl val="lvl"/>
        </dgm:presLayoutVars>
      </dgm:prSet>
      <dgm:spPr/>
      <dgm:t>
        <a:bodyPr/>
        <a:lstStyle/>
        <a:p>
          <a:endParaRPr lang="en-US"/>
        </a:p>
      </dgm:t>
    </dgm:pt>
    <dgm:pt modelId="{E8993573-84D0-4258-8164-1CBF5C13DE1A}" type="pres">
      <dgm:prSet presAssocID="{2CB2DC67-6DE9-4DC6-9EC1-04DF9B8DD98A}" presName="singleCycle" presStyleCnt="0"/>
      <dgm:spPr/>
      <dgm:t>
        <a:bodyPr/>
        <a:lstStyle/>
        <a:p>
          <a:endParaRPr lang="en-US"/>
        </a:p>
      </dgm:t>
    </dgm:pt>
    <dgm:pt modelId="{BBA1EDEA-715A-40D0-B86B-F85E8507D84D}" type="pres">
      <dgm:prSet presAssocID="{2CB2DC67-6DE9-4DC6-9EC1-04DF9B8DD98A}" presName="singleCenter" presStyleLbl="node1" presStyleIdx="0" presStyleCnt="6" custScaleX="90325" custScaleY="108364" custLinFactNeighborX="-2651" custLinFactNeighborY="1035">
        <dgm:presLayoutVars>
          <dgm:chMax val="7"/>
          <dgm:chPref val="7"/>
        </dgm:presLayoutVars>
      </dgm:prSet>
      <dgm:spPr/>
      <dgm:t>
        <a:bodyPr/>
        <a:lstStyle/>
        <a:p>
          <a:endParaRPr lang="en-US"/>
        </a:p>
      </dgm:t>
    </dgm:pt>
    <dgm:pt modelId="{A3745C2B-1EC1-4A2A-B271-6020294FE349}" type="pres">
      <dgm:prSet presAssocID="{7EB2F5FE-4AA6-4447-A36B-34E0B0282782}" presName="Name56" presStyleLbl="parChTrans1D2" presStyleIdx="0" presStyleCnt="5"/>
      <dgm:spPr/>
      <dgm:t>
        <a:bodyPr/>
        <a:lstStyle/>
        <a:p>
          <a:endParaRPr lang="en-US"/>
        </a:p>
      </dgm:t>
    </dgm:pt>
    <dgm:pt modelId="{443A979E-8152-4BFD-B248-82E9F668E25A}" type="pres">
      <dgm:prSet presAssocID="{9131567A-BCEC-4D87-A8A8-712CFEC21DB6}" presName="text0" presStyleLbl="node1" presStyleIdx="1" presStyleCnt="6" custScaleX="185529" custScaleY="95580" custRadScaleRad="101537" custRadScaleInc="-16395">
        <dgm:presLayoutVars>
          <dgm:bulletEnabled val="1"/>
        </dgm:presLayoutVars>
      </dgm:prSet>
      <dgm:spPr/>
      <dgm:t>
        <a:bodyPr/>
        <a:lstStyle/>
        <a:p>
          <a:endParaRPr lang="en-US"/>
        </a:p>
      </dgm:t>
    </dgm:pt>
    <dgm:pt modelId="{8E9CADE0-FE88-4E90-8D6C-47AD3D1A77D5}" type="pres">
      <dgm:prSet presAssocID="{BEA00849-72B7-43ED-9C7D-E5A5415D2154}" presName="Name56" presStyleLbl="parChTrans1D2" presStyleIdx="1" presStyleCnt="5"/>
      <dgm:spPr/>
      <dgm:t>
        <a:bodyPr/>
        <a:lstStyle/>
        <a:p>
          <a:endParaRPr lang="en-US"/>
        </a:p>
      </dgm:t>
    </dgm:pt>
    <dgm:pt modelId="{47A03869-7C11-4539-9EFF-4D43C3637D55}" type="pres">
      <dgm:prSet presAssocID="{A80CA202-451F-4771-8CB1-12B0113D5059}" presName="text0" presStyleLbl="node1" presStyleIdx="2" presStyleCnt="6" custScaleX="159571" custScaleY="110504" custRadScaleRad="112590" custRadScaleInc="-399765">
        <dgm:presLayoutVars>
          <dgm:bulletEnabled val="1"/>
        </dgm:presLayoutVars>
      </dgm:prSet>
      <dgm:spPr/>
      <dgm:t>
        <a:bodyPr/>
        <a:lstStyle/>
        <a:p>
          <a:endParaRPr lang="en-US"/>
        </a:p>
      </dgm:t>
    </dgm:pt>
    <dgm:pt modelId="{3D099D22-0367-4904-82CD-C004507BAF08}" type="pres">
      <dgm:prSet presAssocID="{87F09F06-27BA-4409-82FB-FD259CFCEB2A}" presName="Name56" presStyleLbl="parChTrans1D2" presStyleIdx="2" presStyleCnt="5"/>
      <dgm:spPr/>
      <dgm:t>
        <a:bodyPr/>
        <a:lstStyle/>
        <a:p>
          <a:endParaRPr lang="en-US"/>
        </a:p>
      </dgm:t>
    </dgm:pt>
    <dgm:pt modelId="{9ADFB388-1BF9-4B81-B28D-DF454CC39C8E}" type="pres">
      <dgm:prSet presAssocID="{A736EA13-D72D-4E8F-B913-1410D25D2523}" presName="text0" presStyleLbl="node1" presStyleIdx="3" presStyleCnt="6" custScaleX="173308" custScaleY="111540" custRadScaleRad="126784" custRadScaleInc="233501">
        <dgm:presLayoutVars>
          <dgm:bulletEnabled val="1"/>
        </dgm:presLayoutVars>
      </dgm:prSet>
      <dgm:spPr/>
      <dgm:t>
        <a:bodyPr/>
        <a:lstStyle/>
        <a:p>
          <a:endParaRPr lang="en-US"/>
        </a:p>
      </dgm:t>
    </dgm:pt>
    <dgm:pt modelId="{A3F9F16D-E271-44B5-9AE4-C2362F50A245}" type="pres">
      <dgm:prSet presAssocID="{B2DED5F6-5539-46B1-A8A6-880C089E0076}" presName="Name56" presStyleLbl="parChTrans1D2" presStyleIdx="3" presStyleCnt="5"/>
      <dgm:spPr/>
      <dgm:t>
        <a:bodyPr/>
        <a:lstStyle/>
        <a:p>
          <a:endParaRPr lang="en-US"/>
        </a:p>
      </dgm:t>
    </dgm:pt>
    <dgm:pt modelId="{9F11D02D-71E7-4592-9A51-30BD5CF78438}" type="pres">
      <dgm:prSet presAssocID="{F84B4C69-EE7A-4754-981C-09F80633C0C7}" presName="text0" presStyleLbl="node1" presStyleIdx="4" presStyleCnt="6" custScaleX="236894" custRadScaleRad="129131" custRadScaleInc="-231513">
        <dgm:presLayoutVars>
          <dgm:bulletEnabled val="1"/>
        </dgm:presLayoutVars>
      </dgm:prSet>
      <dgm:spPr/>
      <dgm:t>
        <a:bodyPr/>
        <a:lstStyle/>
        <a:p>
          <a:endParaRPr lang="en-US"/>
        </a:p>
      </dgm:t>
    </dgm:pt>
    <dgm:pt modelId="{1DD80050-74E5-4CC7-B8A4-3F09B7ECA257}" type="pres">
      <dgm:prSet presAssocID="{A868493A-08EF-4907-8A36-4492D1206668}" presName="Name56" presStyleLbl="parChTrans1D2" presStyleIdx="4" presStyleCnt="5"/>
      <dgm:spPr/>
      <dgm:t>
        <a:bodyPr/>
        <a:lstStyle/>
        <a:p>
          <a:endParaRPr lang="en-US"/>
        </a:p>
      </dgm:t>
    </dgm:pt>
    <dgm:pt modelId="{B9B81CEF-BCAA-48CE-88F3-16540DB6FFBC}" type="pres">
      <dgm:prSet presAssocID="{922BA2F4-0FD6-4F67-85DA-5F2A9B1CB607}" presName="text0" presStyleLbl="node1" presStyleIdx="5" presStyleCnt="6" custScaleX="174381" custScaleY="126245" custRadScaleRad="107083" custRadScaleInc="427374">
        <dgm:presLayoutVars>
          <dgm:bulletEnabled val="1"/>
        </dgm:presLayoutVars>
      </dgm:prSet>
      <dgm:spPr/>
      <dgm:t>
        <a:bodyPr/>
        <a:lstStyle/>
        <a:p>
          <a:endParaRPr lang="en-US"/>
        </a:p>
      </dgm:t>
    </dgm:pt>
  </dgm:ptLst>
  <dgm:cxnLst>
    <dgm:cxn modelId="{960F80A5-350F-4C75-A950-3C9F643387D3}" srcId="{2CB2DC67-6DE9-4DC6-9EC1-04DF9B8DD98A}" destId="{F84B4C69-EE7A-4754-981C-09F80633C0C7}" srcOrd="3" destOrd="0" parTransId="{B2DED5F6-5539-46B1-A8A6-880C089E0076}" sibTransId="{94CA5078-3C9B-4A4E-BE41-4407F3D0B2A6}"/>
    <dgm:cxn modelId="{4DF5882E-7178-4EA3-80F4-3A7B9894DFF7}" srcId="{57311617-E72E-4F13-BBC6-E09144A95FAD}" destId="{2CB2DC67-6DE9-4DC6-9EC1-04DF9B8DD98A}" srcOrd="0" destOrd="0" parTransId="{CA945936-A338-4AD0-B251-EAA325A0DF60}" sibTransId="{D56A8B4F-16C7-4F2A-93FB-5FF9CCB0C2C7}"/>
    <dgm:cxn modelId="{78B391C7-C830-485E-9F0C-10BCDF8EB069}" type="presOf" srcId="{A868493A-08EF-4907-8A36-4492D1206668}" destId="{1DD80050-74E5-4CC7-B8A4-3F09B7ECA257}" srcOrd="0" destOrd="0" presId="urn:microsoft.com/office/officeart/2008/layout/RadialCluster"/>
    <dgm:cxn modelId="{D9E66164-55FE-40F9-AD59-3BEC65F14809}" srcId="{2CB2DC67-6DE9-4DC6-9EC1-04DF9B8DD98A}" destId="{9131567A-BCEC-4D87-A8A8-712CFEC21DB6}" srcOrd="0" destOrd="0" parTransId="{7EB2F5FE-4AA6-4447-A36B-34E0B0282782}" sibTransId="{BFF2596A-64C5-439F-8184-CBD632459B4F}"/>
    <dgm:cxn modelId="{77863D56-484B-4E8B-AA3D-B2F033DB152F}" type="presOf" srcId="{87F09F06-27BA-4409-82FB-FD259CFCEB2A}" destId="{3D099D22-0367-4904-82CD-C004507BAF08}" srcOrd="0" destOrd="0" presId="urn:microsoft.com/office/officeart/2008/layout/RadialCluster"/>
    <dgm:cxn modelId="{FD6AB84D-0C2A-4F67-8F13-8C8CAEB98AA5}" type="presOf" srcId="{A80CA202-451F-4771-8CB1-12B0113D5059}" destId="{47A03869-7C11-4539-9EFF-4D43C3637D55}" srcOrd="0" destOrd="0" presId="urn:microsoft.com/office/officeart/2008/layout/RadialCluster"/>
    <dgm:cxn modelId="{B08D7F0A-7C2A-44F8-A275-EC74B6A3FF19}" srcId="{2CB2DC67-6DE9-4DC6-9EC1-04DF9B8DD98A}" destId="{A80CA202-451F-4771-8CB1-12B0113D5059}" srcOrd="1" destOrd="0" parTransId="{BEA00849-72B7-43ED-9C7D-E5A5415D2154}" sibTransId="{F7115CC7-E5EF-479D-B015-BA14386AFDE7}"/>
    <dgm:cxn modelId="{AE34D935-4716-4296-BCE3-D0F10D665F45}" srcId="{57311617-E72E-4F13-BBC6-E09144A95FAD}" destId="{D6CBC9C0-BF4C-49CA-8C6A-191EB4E48946}" srcOrd="1" destOrd="0" parTransId="{5674B161-45E1-487A-94E3-CEA8C733D4D9}" sibTransId="{7A2D14DA-6CB2-478A-BDC1-0044A89A6E2B}"/>
    <dgm:cxn modelId="{E2E8FB70-8282-4FBD-939F-F599F0A94D30}" type="presOf" srcId="{A736EA13-D72D-4E8F-B913-1410D25D2523}" destId="{9ADFB388-1BF9-4B81-B28D-DF454CC39C8E}" srcOrd="0" destOrd="0" presId="urn:microsoft.com/office/officeart/2008/layout/RadialCluster"/>
    <dgm:cxn modelId="{4A9E8584-C07C-4997-8080-6DF289DD0859}" type="presOf" srcId="{922BA2F4-0FD6-4F67-85DA-5F2A9B1CB607}" destId="{B9B81CEF-BCAA-48CE-88F3-16540DB6FFBC}" srcOrd="0" destOrd="0" presId="urn:microsoft.com/office/officeart/2008/layout/RadialCluster"/>
    <dgm:cxn modelId="{32B1D493-41E9-49E7-9BD8-2924F74A2D06}" type="presOf" srcId="{7EB2F5FE-4AA6-4447-A36B-34E0B0282782}" destId="{A3745C2B-1EC1-4A2A-B271-6020294FE349}" srcOrd="0" destOrd="0" presId="urn:microsoft.com/office/officeart/2008/layout/RadialCluster"/>
    <dgm:cxn modelId="{876BA3F4-7097-481C-A632-8ABE8ACA81C8}" type="presOf" srcId="{BEA00849-72B7-43ED-9C7D-E5A5415D2154}" destId="{8E9CADE0-FE88-4E90-8D6C-47AD3D1A77D5}" srcOrd="0" destOrd="0" presId="urn:microsoft.com/office/officeart/2008/layout/RadialCluster"/>
    <dgm:cxn modelId="{D900C141-0C43-4801-B855-A8830E00B3DD}" type="presOf" srcId="{B2DED5F6-5539-46B1-A8A6-880C089E0076}" destId="{A3F9F16D-E271-44B5-9AE4-C2362F50A245}" srcOrd="0" destOrd="0" presId="urn:microsoft.com/office/officeart/2008/layout/RadialCluster"/>
    <dgm:cxn modelId="{13B6642E-BAA9-4031-9D1C-D6DDB0A8D1ED}" srcId="{57311617-E72E-4F13-BBC6-E09144A95FAD}" destId="{CF942DD1-D09C-44EC-A6F7-89CED247B4D9}" srcOrd="2" destOrd="0" parTransId="{0897A599-91DD-4AD3-906B-3EA4834BC266}" sibTransId="{2C65FCC9-9216-4A34-A32B-AE4AAFE269D6}"/>
    <dgm:cxn modelId="{4261B8BB-3634-459C-9083-9C30B5A9A694}" type="presOf" srcId="{57311617-E72E-4F13-BBC6-E09144A95FAD}" destId="{181C4680-FFDD-4359-BDF4-8DE4EFDC8BE3}" srcOrd="0" destOrd="0" presId="urn:microsoft.com/office/officeart/2008/layout/RadialCluster"/>
    <dgm:cxn modelId="{B95361D4-80D1-44FD-83D6-8F4EFC3E074D}" type="presOf" srcId="{F84B4C69-EE7A-4754-981C-09F80633C0C7}" destId="{9F11D02D-71E7-4592-9A51-30BD5CF78438}" srcOrd="0" destOrd="0" presId="urn:microsoft.com/office/officeart/2008/layout/RadialCluster"/>
    <dgm:cxn modelId="{9E6F8534-4710-4AEB-A243-07FEC1F411DB}" srcId="{2CB2DC67-6DE9-4DC6-9EC1-04DF9B8DD98A}" destId="{A736EA13-D72D-4E8F-B913-1410D25D2523}" srcOrd="2" destOrd="0" parTransId="{87F09F06-27BA-4409-82FB-FD259CFCEB2A}" sibTransId="{90AE02CE-0E65-487B-BBE7-6B48D179C496}"/>
    <dgm:cxn modelId="{2188C156-7543-4E0A-860A-EB53947E367B}" type="presOf" srcId="{2CB2DC67-6DE9-4DC6-9EC1-04DF9B8DD98A}" destId="{BBA1EDEA-715A-40D0-B86B-F85E8507D84D}" srcOrd="0" destOrd="0" presId="urn:microsoft.com/office/officeart/2008/layout/RadialCluster"/>
    <dgm:cxn modelId="{99525B17-2297-4EBB-B17B-92FAE3490D3D}" srcId="{2CB2DC67-6DE9-4DC6-9EC1-04DF9B8DD98A}" destId="{922BA2F4-0FD6-4F67-85DA-5F2A9B1CB607}" srcOrd="4" destOrd="0" parTransId="{A868493A-08EF-4907-8A36-4492D1206668}" sibTransId="{FB114161-B40D-478D-8327-1E65C380805E}"/>
    <dgm:cxn modelId="{755D692D-E64A-4969-8D4D-E014FBEB261C}" srcId="{57311617-E72E-4F13-BBC6-E09144A95FAD}" destId="{B4340858-5A9D-4A05-BE8D-B5AD7B96BF81}" srcOrd="3" destOrd="0" parTransId="{7F7EA4B0-1E22-4487-9D41-96EFC90F18D0}" sibTransId="{20EC7457-099E-4A05-8D97-3280B6B7312C}"/>
    <dgm:cxn modelId="{C16C34B1-F880-4CE9-9FBB-ECEC99DE87DA}" type="presOf" srcId="{9131567A-BCEC-4D87-A8A8-712CFEC21DB6}" destId="{443A979E-8152-4BFD-B248-82E9F668E25A}" srcOrd="0" destOrd="0" presId="urn:microsoft.com/office/officeart/2008/layout/RadialCluster"/>
    <dgm:cxn modelId="{4679D35A-CD62-4E41-90F1-A323889D9EEF}" srcId="{57311617-E72E-4F13-BBC6-E09144A95FAD}" destId="{4215B776-0730-4892-A865-F611478D4B21}" srcOrd="4" destOrd="0" parTransId="{5520D09B-43CA-4199-9500-B8D5E8782780}" sibTransId="{948AE4E4-FFD6-4731-B4B2-866227B6E0A6}"/>
    <dgm:cxn modelId="{AC6FD792-ADC0-4818-BE95-A8A40D256EDD}" type="presParOf" srcId="{181C4680-FFDD-4359-BDF4-8DE4EFDC8BE3}" destId="{E8993573-84D0-4258-8164-1CBF5C13DE1A}" srcOrd="0" destOrd="0" presId="urn:microsoft.com/office/officeart/2008/layout/RadialCluster"/>
    <dgm:cxn modelId="{B0AE9C40-E05E-4183-BB34-A10BF6378AEE}" type="presParOf" srcId="{E8993573-84D0-4258-8164-1CBF5C13DE1A}" destId="{BBA1EDEA-715A-40D0-B86B-F85E8507D84D}" srcOrd="0" destOrd="0" presId="urn:microsoft.com/office/officeart/2008/layout/RadialCluster"/>
    <dgm:cxn modelId="{C763D590-5151-4438-BE10-BEAF29DEEB8D}" type="presParOf" srcId="{E8993573-84D0-4258-8164-1CBF5C13DE1A}" destId="{A3745C2B-1EC1-4A2A-B271-6020294FE349}" srcOrd="1" destOrd="0" presId="urn:microsoft.com/office/officeart/2008/layout/RadialCluster"/>
    <dgm:cxn modelId="{042FF7DF-3858-4A8A-B76D-94A02CAE685F}" type="presParOf" srcId="{E8993573-84D0-4258-8164-1CBF5C13DE1A}" destId="{443A979E-8152-4BFD-B248-82E9F668E25A}" srcOrd="2" destOrd="0" presId="urn:microsoft.com/office/officeart/2008/layout/RadialCluster"/>
    <dgm:cxn modelId="{A4E37C81-4E49-4CEF-B456-BD1D20844BC1}" type="presParOf" srcId="{E8993573-84D0-4258-8164-1CBF5C13DE1A}" destId="{8E9CADE0-FE88-4E90-8D6C-47AD3D1A77D5}" srcOrd="3" destOrd="0" presId="urn:microsoft.com/office/officeart/2008/layout/RadialCluster"/>
    <dgm:cxn modelId="{42777CD7-698A-43D0-BCCE-F9742B37D5AE}" type="presParOf" srcId="{E8993573-84D0-4258-8164-1CBF5C13DE1A}" destId="{47A03869-7C11-4539-9EFF-4D43C3637D55}" srcOrd="4" destOrd="0" presId="urn:microsoft.com/office/officeart/2008/layout/RadialCluster"/>
    <dgm:cxn modelId="{7A6BAE53-FBEC-48E9-B350-90EF2BAE8BFC}" type="presParOf" srcId="{E8993573-84D0-4258-8164-1CBF5C13DE1A}" destId="{3D099D22-0367-4904-82CD-C004507BAF08}" srcOrd="5" destOrd="0" presId="urn:microsoft.com/office/officeart/2008/layout/RadialCluster"/>
    <dgm:cxn modelId="{B1A7CD5D-644C-4EBB-95F2-CBB0E8A43FF9}" type="presParOf" srcId="{E8993573-84D0-4258-8164-1CBF5C13DE1A}" destId="{9ADFB388-1BF9-4B81-B28D-DF454CC39C8E}" srcOrd="6" destOrd="0" presId="urn:microsoft.com/office/officeart/2008/layout/RadialCluster"/>
    <dgm:cxn modelId="{0AC85B14-966D-402E-99A9-9F6E1201044D}" type="presParOf" srcId="{E8993573-84D0-4258-8164-1CBF5C13DE1A}" destId="{A3F9F16D-E271-44B5-9AE4-C2362F50A245}" srcOrd="7" destOrd="0" presId="urn:microsoft.com/office/officeart/2008/layout/RadialCluster"/>
    <dgm:cxn modelId="{1E696A0A-0083-417B-96E9-77359D1FA9EA}" type="presParOf" srcId="{E8993573-84D0-4258-8164-1CBF5C13DE1A}" destId="{9F11D02D-71E7-4592-9A51-30BD5CF78438}" srcOrd="8" destOrd="0" presId="urn:microsoft.com/office/officeart/2008/layout/RadialCluster"/>
    <dgm:cxn modelId="{77A26420-93C4-463C-A323-46577E3153ED}" type="presParOf" srcId="{E8993573-84D0-4258-8164-1CBF5C13DE1A}" destId="{1DD80050-74E5-4CC7-B8A4-3F09B7ECA257}" srcOrd="9" destOrd="0" presId="urn:microsoft.com/office/officeart/2008/layout/RadialCluster"/>
    <dgm:cxn modelId="{EDC825C7-9B42-441A-BC2C-1B9C2C7011D0}" type="presParOf" srcId="{E8993573-84D0-4258-8164-1CBF5C13DE1A}" destId="{B9B81CEF-BCAA-48CE-88F3-16540DB6FFBC}"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C12122-57BE-410D-A979-135E2F1B645D}" type="doc">
      <dgm:prSet loTypeId="urn:microsoft.com/office/officeart/2005/8/layout/vList3" loCatId="list" qsTypeId="urn:microsoft.com/office/officeart/2005/8/quickstyle/3d3" qsCatId="3D" csTypeId="urn:microsoft.com/office/officeart/2005/8/colors/colorful4" csCatId="colorful" phldr="1"/>
      <dgm:spPr/>
      <dgm:t>
        <a:bodyPr/>
        <a:lstStyle/>
        <a:p>
          <a:endParaRPr lang="en-US"/>
        </a:p>
      </dgm:t>
    </dgm:pt>
    <dgm:pt modelId="{880203F1-0C38-48CC-AAB1-F87589865E92}">
      <dgm:prSet/>
      <dgm:spPr/>
      <dgm:t>
        <a:bodyPr/>
        <a:lstStyle/>
        <a:p>
          <a:pPr rtl="0"/>
          <a:r>
            <a:rPr lang="en-US" dirty="0" smtClean="0"/>
            <a:t>Comprehensive Waiver</a:t>
          </a:r>
          <a:endParaRPr lang="en-US" dirty="0"/>
        </a:p>
      </dgm:t>
    </dgm:pt>
    <dgm:pt modelId="{13BBFB8B-D42E-471F-BE6E-8581816E4A59}" type="parTrans" cxnId="{44C5D178-1126-47F2-B50F-25B2ADF9F75D}">
      <dgm:prSet/>
      <dgm:spPr/>
      <dgm:t>
        <a:bodyPr/>
        <a:lstStyle/>
        <a:p>
          <a:endParaRPr lang="en-US"/>
        </a:p>
      </dgm:t>
    </dgm:pt>
    <dgm:pt modelId="{37D4E557-13C8-449D-A7D4-B5CC0312B9D1}" type="sibTrans" cxnId="{44C5D178-1126-47F2-B50F-25B2ADF9F75D}">
      <dgm:prSet/>
      <dgm:spPr/>
      <dgm:t>
        <a:bodyPr/>
        <a:lstStyle/>
        <a:p>
          <a:endParaRPr lang="en-US"/>
        </a:p>
      </dgm:t>
    </dgm:pt>
    <dgm:pt modelId="{1FE2FA8E-CF61-4405-829E-69E8A592CBF2}">
      <dgm:prSet/>
      <dgm:spPr/>
      <dgm:t>
        <a:bodyPr/>
        <a:lstStyle/>
        <a:p>
          <a:pPr rtl="0"/>
          <a:r>
            <a:rPr lang="en-US" dirty="0" smtClean="0"/>
            <a:t>MO Waiver for Children with Developmental Disabilities (“Lopez” Waiver/AKA MOCDDS)</a:t>
          </a:r>
          <a:endParaRPr lang="en-US" dirty="0"/>
        </a:p>
      </dgm:t>
    </dgm:pt>
    <dgm:pt modelId="{F0006FCD-8FFB-4B0F-B954-DDE07FE97C8C}" type="parTrans" cxnId="{CDDDCC5F-711D-4555-ADFE-EF0DFA50746C}">
      <dgm:prSet/>
      <dgm:spPr/>
      <dgm:t>
        <a:bodyPr/>
        <a:lstStyle/>
        <a:p>
          <a:endParaRPr lang="en-US"/>
        </a:p>
      </dgm:t>
    </dgm:pt>
    <dgm:pt modelId="{4210E6BF-1854-4763-A67A-34C2CD14DD81}" type="sibTrans" cxnId="{CDDDCC5F-711D-4555-ADFE-EF0DFA50746C}">
      <dgm:prSet/>
      <dgm:spPr/>
      <dgm:t>
        <a:bodyPr/>
        <a:lstStyle/>
        <a:p>
          <a:endParaRPr lang="en-US"/>
        </a:p>
      </dgm:t>
    </dgm:pt>
    <dgm:pt modelId="{93646FD2-BA30-4D75-84CE-BBC8B4E196D2}">
      <dgm:prSet/>
      <dgm:spPr/>
      <dgm:t>
        <a:bodyPr/>
        <a:lstStyle/>
        <a:p>
          <a:pPr rtl="0"/>
          <a:r>
            <a:rPr lang="en-US" dirty="0" smtClean="0"/>
            <a:t>Community Support Waiver</a:t>
          </a:r>
          <a:endParaRPr lang="en-US" dirty="0"/>
        </a:p>
      </dgm:t>
    </dgm:pt>
    <dgm:pt modelId="{FAC1F5E2-92CC-426A-B071-8F6A698C053C}" type="parTrans" cxnId="{B65E9D75-5B10-434E-BE3D-CDA460DCF003}">
      <dgm:prSet/>
      <dgm:spPr/>
      <dgm:t>
        <a:bodyPr/>
        <a:lstStyle/>
        <a:p>
          <a:endParaRPr lang="en-US"/>
        </a:p>
      </dgm:t>
    </dgm:pt>
    <dgm:pt modelId="{324DA011-9CC8-4C91-8FD6-1EF1C5E5159A}" type="sibTrans" cxnId="{B65E9D75-5B10-434E-BE3D-CDA460DCF003}">
      <dgm:prSet/>
      <dgm:spPr/>
      <dgm:t>
        <a:bodyPr/>
        <a:lstStyle/>
        <a:p>
          <a:endParaRPr lang="en-US"/>
        </a:p>
      </dgm:t>
    </dgm:pt>
    <dgm:pt modelId="{E2766D73-15E9-4666-AFB4-F05855A34228}">
      <dgm:prSet/>
      <dgm:spPr/>
      <dgm:t>
        <a:bodyPr/>
        <a:lstStyle/>
        <a:p>
          <a:pPr rtl="0"/>
          <a:r>
            <a:rPr lang="en-US" dirty="0" smtClean="0"/>
            <a:t>Waiver for Children with </a:t>
          </a:r>
        </a:p>
        <a:p>
          <a:pPr rtl="0"/>
          <a:r>
            <a:rPr lang="en-US" dirty="0" smtClean="0"/>
            <a:t>Autism Spectrum Disorders</a:t>
          </a:r>
          <a:endParaRPr lang="en-US" dirty="0"/>
        </a:p>
      </dgm:t>
    </dgm:pt>
    <dgm:pt modelId="{A7F21573-658B-4887-B1DA-A07A2AAA909A}" type="parTrans" cxnId="{0601ED23-C77D-4112-9D0B-9CAB584F9661}">
      <dgm:prSet/>
      <dgm:spPr/>
      <dgm:t>
        <a:bodyPr/>
        <a:lstStyle/>
        <a:p>
          <a:endParaRPr lang="en-US"/>
        </a:p>
      </dgm:t>
    </dgm:pt>
    <dgm:pt modelId="{81E4CA8F-E201-450E-84E6-6E2EFBC807C6}" type="sibTrans" cxnId="{0601ED23-C77D-4112-9D0B-9CAB584F9661}">
      <dgm:prSet/>
      <dgm:spPr/>
      <dgm:t>
        <a:bodyPr/>
        <a:lstStyle/>
        <a:p>
          <a:endParaRPr lang="en-US"/>
        </a:p>
      </dgm:t>
    </dgm:pt>
    <dgm:pt modelId="{6C05E63C-425B-4707-A847-3045BD07EBDE}">
      <dgm:prSet/>
      <dgm:spPr/>
      <dgm:t>
        <a:bodyPr/>
        <a:lstStyle/>
        <a:p>
          <a:pPr rtl="0"/>
          <a:r>
            <a:rPr lang="en-US" dirty="0" smtClean="0"/>
            <a:t>Partnership for Hope Waiver</a:t>
          </a:r>
          <a:endParaRPr lang="en-US" dirty="0"/>
        </a:p>
      </dgm:t>
    </dgm:pt>
    <dgm:pt modelId="{321EB470-E7B3-441F-8ADC-8037D27B344F}" type="parTrans" cxnId="{6104CE81-951F-487D-858B-C9726B3C3B25}">
      <dgm:prSet/>
      <dgm:spPr/>
      <dgm:t>
        <a:bodyPr/>
        <a:lstStyle/>
        <a:p>
          <a:endParaRPr lang="en-US"/>
        </a:p>
      </dgm:t>
    </dgm:pt>
    <dgm:pt modelId="{21769F10-6298-4FA9-A84D-A4BB8E6BE1FF}" type="sibTrans" cxnId="{6104CE81-951F-487D-858B-C9726B3C3B25}">
      <dgm:prSet/>
      <dgm:spPr/>
      <dgm:t>
        <a:bodyPr/>
        <a:lstStyle/>
        <a:p>
          <a:endParaRPr lang="en-US"/>
        </a:p>
      </dgm:t>
    </dgm:pt>
    <dgm:pt modelId="{7D1FAD86-DE5C-40E2-BF55-F92337BA6870}" type="pres">
      <dgm:prSet presAssocID="{47C12122-57BE-410D-A979-135E2F1B645D}" presName="linearFlow" presStyleCnt="0">
        <dgm:presLayoutVars>
          <dgm:dir/>
          <dgm:resizeHandles val="exact"/>
        </dgm:presLayoutVars>
      </dgm:prSet>
      <dgm:spPr/>
      <dgm:t>
        <a:bodyPr/>
        <a:lstStyle/>
        <a:p>
          <a:endParaRPr lang="en-US"/>
        </a:p>
      </dgm:t>
    </dgm:pt>
    <dgm:pt modelId="{1585473D-89C5-4826-BB45-EFBAAC19B393}" type="pres">
      <dgm:prSet presAssocID="{880203F1-0C38-48CC-AAB1-F87589865E92}" presName="composite" presStyleCnt="0"/>
      <dgm:spPr/>
    </dgm:pt>
    <dgm:pt modelId="{828327BE-CB34-4454-8D4C-3830EE49CC77}" type="pres">
      <dgm:prSet presAssocID="{880203F1-0C38-48CC-AAB1-F87589865E92}" presName="imgShp" presStyleLbl="fgImgPlace1" presStyleIdx="0" presStyleCnt="5"/>
      <dgm:spPr/>
    </dgm:pt>
    <dgm:pt modelId="{4B8706BB-012B-4B19-A8FA-3D8C8C52DA39}" type="pres">
      <dgm:prSet presAssocID="{880203F1-0C38-48CC-AAB1-F87589865E92}" presName="txShp" presStyleLbl="node1" presStyleIdx="0" presStyleCnt="5">
        <dgm:presLayoutVars>
          <dgm:bulletEnabled val="1"/>
        </dgm:presLayoutVars>
      </dgm:prSet>
      <dgm:spPr/>
      <dgm:t>
        <a:bodyPr/>
        <a:lstStyle/>
        <a:p>
          <a:endParaRPr lang="en-US"/>
        </a:p>
      </dgm:t>
    </dgm:pt>
    <dgm:pt modelId="{49BE4BB4-0789-403A-AF80-532DAECE2853}" type="pres">
      <dgm:prSet presAssocID="{37D4E557-13C8-449D-A7D4-B5CC0312B9D1}" presName="spacing" presStyleCnt="0"/>
      <dgm:spPr/>
    </dgm:pt>
    <dgm:pt modelId="{78EEDBDF-6E3E-4323-BE21-CFDF858A54EC}" type="pres">
      <dgm:prSet presAssocID="{1FE2FA8E-CF61-4405-829E-69E8A592CBF2}" presName="composite" presStyleCnt="0"/>
      <dgm:spPr/>
    </dgm:pt>
    <dgm:pt modelId="{F283626F-4231-4977-ABB7-9717AE32AD54}" type="pres">
      <dgm:prSet presAssocID="{1FE2FA8E-CF61-4405-829E-69E8A592CBF2}" presName="imgShp" presStyleLbl="fgImgPlace1" presStyleIdx="1" presStyleCnt="5"/>
      <dgm:spPr/>
    </dgm:pt>
    <dgm:pt modelId="{EBFD5C12-7B29-4606-8A32-0A41EE52A391}" type="pres">
      <dgm:prSet presAssocID="{1FE2FA8E-CF61-4405-829E-69E8A592CBF2}" presName="txShp" presStyleLbl="node1" presStyleIdx="1" presStyleCnt="5">
        <dgm:presLayoutVars>
          <dgm:bulletEnabled val="1"/>
        </dgm:presLayoutVars>
      </dgm:prSet>
      <dgm:spPr/>
      <dgm:t>
        <a:bodyPr/>
        <a:lstStyle/>
        <a:p>
          <a:endParaRPr lang="en-US"/>
        </a:p>
      </dgm:t>
    </dgm:pt>
    <dgm:pt modelId="{5DECCF42-704C-42EA-8879-CEDC1A64490B}" type="pres">
      <dgm:prSet presAssocID="{4210E6BF-1854-4763-A67A-34C2CD14DD81}" presName="spacing" presStyleCnt="0"/>
      <dgm:spPr/>
    </dgm:pt>
    <dgm:pt modelId="{EC378A27-3E4E-41E0-A537-2DDDAAEDD70D}" type="pres">
      <dgm:prSet presAssocID="{93646FD2-BA30-4D75-84CE-BBC8B4E196D2}" presName="composite" presStyleCnt="0"/>
      <dgm:spPr/>
    </dgm:pt>
    <dgm:pt modelId="{FFEE144D-F8F7-4216-8646-D2EBE44D4AEA}" type="pres">
      <dgm:prSet presAssocID="{93646FD2-BA30-4D75-84CE-BBC8B4E196D2}" presName="imgShp" presStyleLbl="fgImgPlace1" presStyleIdx="2" presStyleCnt="5"/>
      <dgm:spPr/>
    </dgm:pt>
    <dgm:pt modelId="{203D1ED1-53D6-4504-9F14-580B6A140EF1}" type="pres">
      <dgm:prSet presAssocID="{93646FD2-BA30-4D75-84CE-BBC8B4E196D2}" presName="txShp" presStyleLbl="node1" presStyleIdx="2" presStyleCnt="5">
        <dgm:presLayoutVars>
          <dgm:bulletEnabled val="1"/>
        </dgm:presLayoutVars>
      </dgm:prSet>
      <dgm:spPr/>
      <dgm:t>
        <a:bodyPr/>
        <a:lstStyle/>
        <a:p>
          <a:endParaRPr lang="en-US"/>
        </a:p>
      </dgm:t>
    </dgm:pt>
    <dgm:pt modelId="{1C56695A-B987-40F1-9070-A63FDF111CBF}" type="pres">
      <dgm:prSet presAssocID="{324DA011-9CC8-4C91-8FD6-1EF1C5E5159A}" presName="spacing" presStyleCnt="0"/>
      <dgm:spPr/>
    </dgm:pt>
    <dgm:pt modelId="{CB150F24-2A07-468E-83F4-05C8EA876598}" type="pres">
      <dgm:prSet presAssocID="{E2766D73-15E9-4666-AFB4-F05855A34228}" presName="composite" presStyleCnt="0"/>
      <dgm:spPr/>
    </dgm:pt>
    <dgm:pt modelId="{54449D6A-1AEC-4C17-A22E-E503BCA16C5F}" type="pres">
      <dgm:prSet presAssocID="{E2766D73-15E9-4666-AFB4-F05855A34228}" presName="imgShp" presStyleLbl="fgImgPlace1" presStyleIdx="3" presStyleCnt="5"/>
      <dgm:spPr/>
    </dgm:pt>
    <dgm:pt modelId="{6D59D7D2-FD69-4637-BBA8-926FFE78F41A}" type="pres">
      <dgm:prSet presAssocID="{E2766D73-15E9-4666-AFB4-F05855A34228}" presName="txShp" presStyleLbl="node1" presStyleIdx="3" presStyleCnt="5">
        <dgm:presLayoutVars>
          <dgm:bulletEnabled val="1"/>
        </dgm:presLayoutVars>
      </dgm:prSet>
      <dgm:spPr/>
      <dgm:t>
        <a:bodyPr/>
        <a:lstStyle/>
        <a:p>
          <a:endParaRPr lang="en-US"/>
        </a:p>
      </dgm:t>
    </dgm:pt>
    <dgm:pt modelId="{C4C839E5-FD76-4359-B527-956C374A184C}" type="pres">
      <dgm:prSet presAssocID="{81E4CA8F-E201-450E-84E6-6E2EFBC807C6}" presName="spacing" presStyleCnt="0"/>
      <dgm:spPr/>
    </dgm:pt>
    <dgm:pt modelId="{FD493D78-2EE3-4739-A112-49645311B66E}" type="pres">
      <dgm:prSet presAssocID="{6C05E63C-425B-4707-A847-3045BD07EBDE}" presName="composite" presStyleCnt="0"/>
      <dgm:spPr/>
    </dgm:pt>
    <dgm:pt modelId="{B97D8E00-B264-48EF-89BA-7FD3012926BA}" type="pres">
      <dgm:prSet presAssocID="{6C05E63C-425B-4707-A847-3045BD07EBDE}" presName="imgShp" presStyleLbl="fgImgPlace1" presStyleIdx="4" presStyleCnt="5"/>
      <dgm:spPr/>
    </dgm:pt>
    <dgm:pt modelId="{199BBF58-FE70-4E30-8575-B9EB1B16B71C}" type="pres">
      <dgm:prSet presAssocID="{6C05E63C-425B-4707-A847-3045BD07EBDE}" presName="txShp" presStyleLbl="node1" presStyleIdx="4" presStyleCnt="5">
        <dgm:presLayoutVars>
          <dgm:bulletEnabled val="1"/>
        </dgm:presLayoutVars>
      </dgm:prSet>
      <dgm:spPr/>
      <dgm:t>
        <a:bodyPr/>
        <a:lstStyle/>
        <a:p>
          <a:endParaRPr lang="en-US"/>
        </a:p>
      </dgm:t>
    </dgm:pt>
  </dgm:ptLst>
  <dgm:cxnLst>
    <dgm:cxn modelId="{CDDDCC5F-711D-4555-ADFE-EF0DFA50746C}" srcId="{47C12122-57BE-410D-A979-135E2F1B645D}" destId="{1FE2FA8E-CF61-4405-829E-69E8A592CBF2}" srcOrd="1" destOrd="0" parTransId="{F0006FCD-8FFB-4B0F-B954-DDE07FE97C8C}" sibTransId="{4210E6BF-1854-4763-A67A-34C2CD14DD81}"/>
    <dgm:cxn modelId="{B65E9D75-5B10-434E-BE3D-CDA460DCF003}" srcId="{47C12122-57BE-410D-A979-135E2F1B645D}" destId="{93646FD2-BA30-4D75-84CE-BBC8B4E196D2}" srcOrd="2" destOrd="0" parTransId="{FAC1F5E2-92CC-426A-B071-8F6A698C053C}" sibTransId="{324DA011-9CC8-4C91-8FD6-1EF1C5E5159A}"/>
    <dgm:cxn modelId="{13F93D6D-660C-40A8-9BC2-99E7805676AF}" type="presOf" srcId="{E2766D73-15E9-4666-AFB4-F05855A34228}" destId="{6D59D7D2-FD69-4637-BBA8-926FFE78F41A}" srcOrd="0" destOrd="0" presId="urn:microsoft.com/office/officeart/2005/8/layout/vList3"/>
    <dgm:cxn modelId="{90503CEB-3368-4C4C-BCF6-75AEDA45F9F9}" type="presOf" srcId="{93646FD2-BA30-4D75-84CE-BBC8B4E196D2}" destId="{203D1ED1-53D6-4504-9F14-580B6A140EF1}" srcOrd="0" destOrd="0" presId="urn:microsoft.com/office/officeart/2005/8/layout/vList3"/>
    <dgm:cxn modelId="{E77CA310-7EE7-4C52-8F2F-E21FB34280CD}" type="presOf" srcId="{1FE2FA8E-CF61-4405-829E-69E8A592CBF2}" destId="{EBFD5C12-7B29-4606-8A32-0A41EE52A391}" srcOrd="0" destOrd="0" presId="urn:microsoft.com/office/officeart/2005/8/layout/vList3"/>
    <dgm:cxn modelId="{42D84D36-3CD3-4CA7-BBC2-1A4E9CC62DFE}" type="presOf" srcId="{6C05E63C-425B-4707-A847-3045BD07EBDE}" destId="{199BBF58-FE70-4E30-8575-B9EB1B16B71C}" srcOrd="0" destOrd="0" presId="urn:microsoft.com/office/officeart/2005/8/layout/vList3"/>
    <dgm:cxn modelId="{873FADCE-CC71-4366-8A2E-91C8AA806CB6}" type="presOf" srcId="{880203F1-0C38-48CC-AAB1-F87589865E92}" destId="{4B8706BB-012B-4B19-A8FA-3D8C8C52DA39}" srcOrd="0" destOrd="0" presId="urn:microsoft.com/office/officeart/2005/8/layout/vList3"/>
    <dgm:cxn modelId="{6104CE81-951F-487D-858B-C9726B3C3B25}" srcId="{47C12122-57BE-410D-A979-135E2F1B645D}" destId="{6C05E63C-425B-4707-A847-3045BD07EBDE}" srcOrd="4" destOrd="0" parTransId="{321EB470-E7B3-441F-8ADC-8037D27B344F}" sibTransId="{21769F10-6298-4FA9-A84D-A4BB8E6BE1FF}"/>
    <dgm:cxn modelId="{44C5D178-1126-47F2-B50F-25B2ADF9F75D}" srcId="{47C12122-57BE-410D-A979-135E2F1B645D}" destId="{880203F1-0C38-48CC-AAB1-F87589865E92}" srcOrd="0" destOrd="0" parTransId="{13BBFB8B-D42E-471F-BE6E-8581816E4A59}" sibTransId="{37D4E557-13C8-449D-A7D4-B5CC0312B9D1}"/>
    <dgm:cxn modelId="{0601ED23-C77D-4112-9D0B-9CAB584F9661}" srcId="{47C12122-57BE-410D-A979-135E2F1B645D}" destId="{E2766D73-15E9-4666-AFB4-F05855A34228}" srcOrd="3" destOrd="0" parTransId="{A7F21573-658B-4887-B1DA-A07A2AAA909A}" sibTransId="{81E4CA8F-E201-450E-84E6-6E2EFBC807C6}"/>
    <dgm:cxn modelId="{50A6F141-BD77-4F5D-A7A5-87094FDDD8C0}" type="presOf" srcId="{47C12122-57BE-410D-A979-135E2F1B645D}" destId="{7D1FAD86-DE5C-40E2-BF55-F92337BA6870}" srcOrd="0" destOrd="0" presId="urn:microsoft.com/office/officeart/2005/8/layout/vList3"/>
    <dgm:cxn modelId="{FAA88F52-87A4-4C67-8F3C-127FB3F3DA40}" type="presParOf" srcId="{7D1FAD86-DE5C-40E2-BF55-F92337BA6870}" destId="{1585473D-89C5-4826-BB45-EFBAAC19B393}" srcOrd="0" destOrd="0" presId="urn:microsoft.com/office/officeart/2005/8/layout/vList3"/>
    <dgm:cxn modelId="{58E7B7DB-3BB1-4C1E-A502-07DB076DFE65}" type="presParOf" srcId="{1585473D-89C5-4826-BB45-EFBAAC19B393}" destId="{828327BE-CB34-4454-8D4C-3830EE49CC77}" srcOrd="0" destOrd="0" presId="urn:microsoft.com/office/officeart/2005/8/layout/vList3"/>
    <dgm:cxn modelId="{B5B756A7-2AE9-4AFF-98F8-E2F33768EB90}" type="presParOf" srcId="{1585473D-89C5-4826-BB45-EFBAAC19B393}" destId="{4B8706BB-012B-4B19-A8FA-3D8C8C52DA39}" srcOrd="1" destOrd="0" presId="urn:microsoft.com/office/officeart/2005/8/layout/vList3"/>
    <dgm:cxn modelId="{78F0FA08-EA97-4949-9905-12AB9806DD08}" type="presParOf" srcId="{7D1FAD86-DE5C-40E2-BF55-F92337BA6870}" destId="{49BE4BB4-0789-403A-AF80-532DAECE2853}" srcOrd="1" destOrd="0" presId="urn:microsoft.com/office/officeart/2005/8/layout/vList3"/>
    <dgm:cxn modelId="{563A33D0-4997-49F1-A1F4-91EBB83BD9D3}" type="presParOf" srcId="{7D1FAD86-DE5C-40E2-BF55-F92337BA6870}" destId="{78EEDBDF-6E3E-4323-BE21-CFDF858A54EC}" srcOrd="2" destOrd="0" presId="urn:microsoft.com/office/officeart/2005/8/layout/vList3"/>
    <dgm:cxn modelId="{8D1A8D89-4E1F-49AE-8875-77827441F18C}" type="presParOf" srcId="{78EEDBDF-6E3E-4323-BE21-CFDF858A54EC}" destId="{F283626F-4231-4977-ABB7-9717AE32AD54}" srcOrd="0" destOrd="0" presId="urn:microsoft.com/office/officeart/2005/8/layout/vList3"/>
    <dgm:cxn modelId="{2B59BEC7-6DB9-408B-A973-BA9CF698C336}" type="presParOf" srcId="{78EEDBDF-6E3E-4323-BE21-CFDF858A54EC}" destId="{EBFD5C12-7B29-4606-8A32-0A41EE52A391}" srcOrd="1" destOrd="0" presId="urn:microsoft.com/office/officeart/2005/8/layout/vList3"/>
    <dgm:cxn modelId="{01DCB98B-A259-44EF-B886-53FA1CC5778E}" type="presParOf" srcId="{7D1FAD86-DE5C-40E2-BF55-F92337BA6870}" destId="{5DECCF42-704C-42EA-8879-CEDC1A64490B}" srcOrd="3" destOrd="0" presId="urn:microsoft.com/office/officeart/2005/8/layout/vList3"/>
    <dgm:cxn modelId="{1A7E8E5C-1F1F-4326-9FC5-DC660CD30210}" type="presParOf" srcId="{7D1FAD86-DE5C-40E2-BF55-F92337BA6870}" destId="{EC378A27-3E4E-41E0-A537-2DDDAAEDD70D}" srcOrd="4" destOrd="0" presId="urn:microsoft.com/office/officeart/2005/8/layout/vList3"/>
    <dgm:cxn modelId="{716C7D2B-0649-49C3-8E7C-3980D3865023}" type="presParOf" srcId="{EC378A27-3E4E-41E0-A537-2DDDAAEDD70D}" destId="{FFEE144D-F8F7-4216-8646-D2EBE44D4AEA}" srcOrd="0" destOrd="0" presId="urn:microsoft.com/office/officeart/2005/8/layout/vList3"/>
    <dgm:cxn modelId="{31929AE8-278E-439B-BDB9-3DC57967C479}" type="presParOf" srcId="{EC378A27-3E4E-41E0-A537-2DDDAAEDD70D}" destId="{203D1ED1-53D6-4504-9F14-580B6A140EF1}" srcOrd="1" destOrd="0" presId="urn:microsoft.com/office/officeart/2005/8/layout/vList3"/>
    <dgm:cxn modelId="{38B1FAFA-4CAB-4613-860F-081A71908B09}" type="presParOf" srcId="{7D1FAD86-DE5C-40E2-BF55-F92337BA6870}" destId="{1C56695A-B987-40F1-9070-A63FDF111CBF}" srcOrd="5" destOrd="0" presId="urn:microsoft.com/office/officeart/2005/8/layout/vList3"/>
    <dgm:cxn modelId="{9AFD4FE5-C91A-44CC-B673-66D704099A26}" type="presParOf" srcId="{7D1FAD86-DE5C-40E2-BF55-F92337BA6870}" destId="{CB150F24-2A07-468E-83F4-05C8EA876598}" srcOrd="6" destOrd="0" presId="urn:microsoft.com/office/officeart/2005/8/layout/vList3"/>
    <dgm:cxn modelId="{7B019BDD-B1EE-4974-B0DA-16B76AAAE04C}" type="presParOf" srcId="{CB150F24-2A07-468E-83F4-05C8EA876598}" destId="{54449D6A-1AEC-4C17-A22E-E503BCA16C5F}" srcOrd="0" destOrd="0" presId="urn:microsoft.com/office/officeart/2005/8/layout/vList3"/>
    <dgm:cxn modelId="{5FADC360-041C-4DB9-860B-D91AD38108F1}" type="presParOf" srcId="{CB150F24-2A07-468E-83F4-05C8EA876598}" destId="{6D59D7D2-FD69-4637-BBA8-926FFE78F41A}" srcOrd="1" destOrd="0" presId="urn:microsoft.com/office/officeart/2005/8/layout/vList3"/>
    <dgm:cxn modelId="{B91BDD68-56AD-40F0-8E62-81163861B9BD}" type="presParOf" srcId="{7D1FAD86-DE5C-40E2-BF55-F92337BA6870}" destId="{C4C839E5-FD76-4359-B527-956C374A184C}" srcOrd="7" destOrd="0" presId="urn:microsoft.com/office/officeart/2005/8/layout/vList3"/>
    <dgm:cxn modelId="{C6606E5B-EFA5-4A0A-B1CA-B4DCEA0F575B}" type="presParOf" srcId="{7D1FAD86-DE5C-40E2-BF55-F92337BA6870}" destId="{FD493D78-2EE3-4739-A112-49645311B66E}" srcOrd="8" destOrd="0" presId="urn:microsoft.com/office/officeart/2005/8/layout/vList3"/>
    <dgm:cxn modelId="{09A6E63A-EBF4-4037-858E-A90842BCB213}" type="presParOf" srcId="{FD493D78-2EE3-4739-A112-49645311B66E}" destId="{B97D8E00-B264-48EF-89BA-7FD3012926BA}" srcOrd="0" destOrd="0" presId="urn:microsoft.com/office/officeart/2005/8/layout/vList3"/>
    <dgm:cxn modelId="{37E76E1C-BF73-4BBC-854C-8256CFC81D56}" type="presParOf" srcId="{FD493D78-2EE3-4739-A112-49645311B66E}" destId="{199BBF58-FE70-4E30-8575-B9EB1B16B71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96A5B-790C-4179-84C0-8218C285F23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BCA8706-91D2-45BD-9F36-1612D5B74ED9}">
      <dgm:prSet phldrT="[Text]" custT="1"/>
      <dgm:spPr>
        <a:solidFill>
          <a:srgbClr val="006400"/>
        </a:solidFill>
      </dgm:spPr>
      <dgm:t>
        <a:bodyPr/>
        <a:lstStyle/>
        <a:p>
          <a:r>
            <a:rPr lang="en-US" sz="2600" dirty="0" smtClean="0"/>
            <a:t>Comprehensive Waiver</a:t>
          </a:r>
          <a:endParaRPr lang="en-US" sz="2600" dirty="0"/>
        </a:p>
      </dgm:t>
    </dgm:pt>
    <dgm:pt modelId="{0828B595-225D-491B-95E6-33BA63CB0720}" type="parTrans" cxnId="{D7D2E095-A855-4E1F-980C-44CCCAEA690D}">
      <dgm:prSet/>
      <dgm:spPr/>
      <dgm:t>
        <a:bodyPr/>
        <a:lstStyle/>
        <a:p>
          <a:endParaRPr lang="en-US"/>
        </a:p>
      </dgm:t>
    </dgm:pt>
    <dgm:pt modelId="{63A26DCB-8778-4701-88B0-24F22FC05547}" type="sibTrans" cxnId="{D7D2E095-A855-4E1F-980C-44CCCAEA690D}">
      <dgm:prSet/>
      <dgm:spPr/>
      <dgm:t>
        <a:bodyPr/>
        <a:lstStyle/>
        <a:p>
          <a:endParaRPr lang="en-US"/>
        </a:p>
      </dgm:t>
    </dgm:pt>
    <dgm:pt modelId="{9FA468B0-FE63-4F65-9C62-C79EA8708874}">
      <dgm:prSet phldrT="[Text]"/>
      <dgm:spPr>
        <a:solidFill>
          <a:srgbClr val="008000"/>
        </a:solidFill>
      </dgm:spPr>
      <dgm:t>
        <a:bodyPr/>
        <a:lstStyle/>
        <a:p>
          <a:r>
            <a:rPr lang="en-US" dirty="0" smtClean="0"/>
            <a:t>Began in 1988</a:t>
          </a:r>
          <a:endParaRPr lang="en-US" dirty="0"/>
        </a:p>
      </dgm:t>
    </dgm:pt>
    <dgm:pt modelId="{A5908511-5A41-48A6-86F3-202FDA405FE3}" type="parTrans" cxnId="{25E24AAF-7FE6-41DF-8D56-49F265133E3E}">
      <dgm:prSet/>
      <dgm:spPr/>
      <dgm:t>
        <a:bodyPr/>
        <a:lstStyle/>
        <a:p>
          <a:endParaRPr lang="en-US"/>
        </a:p>
      </dgm:t>
    </dgm:pt>
    <dgm:pt modelId="{E9C50A2A-3AA2-4AFF-A829-195D61D26807}" type="sibTrans" cxnId="{25E24AAF-7FE6-41DF-8D56-49F265133E3E}">
      <dgm:prSet/>
      <dgm:spPr/>
      <dgm:t>
        <a:bodyPr/>
        <a:lstStyle/>
        <a:p>
          <a:endParaRPr lang="en-US"/>
        </a:p>
      </dgm:t>
    </dgm:pt>
    <dgm:pt modelId="{3E32191E-8EDF-4CAE-8F95-6CEA41547202}">
      <dgm:prSet phldrT="[Text]"/>
      <dgm:spPr>
        <a:solidFill>
          <a:srgbClr val="228B22"/>
        </a:solidFill>
      </dgm:spPr>
      <dgm:t>
        <a:bodyPr/>
        <a:lstStyle/>
        <a:p>
          <a:r>
            <a:rPr lang="en-US" dirty="0" smtClean="0"/>
            <a:t>28 services included; No cap</a:t>
          </a:r>
          <a:endParaRPr lang="en-US" dirty="0"/>
        </a:p>
      </dgm:t>
    </dgm:pt>
    <dgm:pt modelId="{36CF6F3A-6432-46C0-9EA1-75864E1E1B55}" type="parTrans" cxnId="{9032974B-4B07-4276-832E-BC37A171A51F}">
      <dgm:prSet/>
      <dgm:spPr/>
      <dgm:t>
        <a:bodyPr/>
        <a:lstStyle/>
        <a:p>
          <a:endParaRPr lang="en-US"/>
        </a:p>
      </dgm:t>
    </dgm:pt>
    <dgm:pt modelId="{FF54A9C8-4FEC-4EFF-B79E-EFCB20874867}" type="sibTrans" cxnId="{9032974B-4B07-4276-832E-BC37A171A51F}">
      <dgm:prSet/>
      <dgm:spPr/>
      <dgm:t>
        <a:bodyPr/>
        <a:lstStyle/>
        <a:p>
          <a:endParaRPr lang="en-US"/>
        </a:p>
      </dgm:t>
    </dgm:pt>
    <dgm:pt modelId="{FD50023A-EA08-4194-93AE-19F4453FA19C}">
      <dgm:prSet phldrT="[Text]"/>
      <dgm:spPr>
        <a:solidFill>
          <a:srgbClr val="009900"/>
        </a:solidFill>
      </dgm:spPr>
      <dgm:t>
        <a:bodyPr/>
        <a:lstStyle/>
        <a:p>
          <a:r>
            <a:rPr lang="en-US" dirty="0" smtClean="0"/>
            <a:t>Only waiver that includes residential services (ISL, Group Homes, Shared Living)</a:t>
          </a:r>
          <a:endParaRPr lang="en-US" dirty="0"/>
        </a:p>
      </dgm:t>
    </dgm:pt>
    <dgm:pt modelId="{F34A33C1-8B2D-43DC-87BC-A6454006694B}" type="parTrans" cxnId="{2BD8600B-C800-40A1-8CD6-621A06E358C8}">
      <dgm:prSet/>
      <dgm:spPr/>
      <dgm:t>
        <a:bodyPr/>
        <a:lstStyle/>
        <a:p>
          <a:endParaRPr lang="en-US"/>
        </a:p>
      </dgm:t>
    </dgm:pt>
    <dgm:pt modelId="{D93FBE04-2719-43AA-BFA3-B492ACBA3499}" type="sibTrans" cxnId="{2BD8600B-C800-40A1-8CD6-621A06E358C8}">
      <dgm:prSet/>
      <dgm:spPr/>
      <dgm:t>
        <a:bodyPr/>
        <a:lstStyle/>
        <a:p>
          <a:endParaRPr lang="en-US"/>
        </a:p>
      </dgm:t>
    </dgm:pt>
    <dgm:pt modelId="{E3364CD9-C87F-4D17-973E-2B7ACEBA9BDA}">
      <dgm:prSet phldrT="[Text]"/>
      <dgm:spPr>
        <a:solidFill>
          <a:srgbClr val="339933"/>
        </a:solidFill>
      </dgm:spPr>
      <dgm:t>
        <a:bodyPr/>
        <a:lstStyle/>
        <a:p>
          <a:r>
            <a:rPr lang="en-US" dirty="0" smtClean="0"/>
            <a:t>Number currently served: </a:t>
          </a:r>
          <a:r>
            <a:rPr lang="en-US" b="1" dirty="0" smtClean="0"/>
            <a:t>8,350</a:t>
          </a:r>
          <a:endParaRPr lang="en-US" dirty="0"/>
        </a:p>
      </dgm:t>
    </dgm:pt>
    <dgm:pt modelId="{19AB2AA0-678B-4040-B6D5-AAF75C0CB061}" type="parTrans" cxnId="{CC009D2C-1BA7-420A-B5A1-C9890932A47D}">
      <dgm:prSet/>
      <dgm:spPr/>
      <dgm:t>
        <a:bodyPr/>
        <a:lstStyle/>
        <a:p>
          <a:endParaRPr lang="en-US"/>
        </a:p>
      </dgm:t>
    </dgm:pt>
    <dgm:pt modelId="{B730A17A-4EFA-43DD-B8DC-591AB4556DE2}" type="sibTrans" cxnId="{CC009D2C-1BA7-420A-B5A1-C9890932A47D}">
      <dgm:prSet/>
      <dgm:spPr/>
      <dgm:t>
        <a:bodyPr/>
        <a:lstStyle/>
        <a:p>
          <a:endParaRPr lang="en-US"/>
        </a:p>
      </dgm:t>
    </dgm:pt>
    <dgm:pt modelId="{A5A5979F-A58A-49D7-9EF3-8DB3C7EACD33}">
      <dgm:prSet phldrT="[Text]"/>
      <dgm:spPr>
        <a:solidFill>
          <a:srgbClr val="00CC00"/>
        </a:solidFill>
      </dgm:spPr>
      <dgm:t>
        <a:bodyPr/>
        <a:lstStyle/>
        <a:p>
          <a:r>
            <a:rPr lang="en-US" dirty="0" smtClean="0"/>
            <a:t>Up to 8,782 persons can be served in this waiver per fiscal year</a:t>
          </a:r>
          <a:endParaRPr lang="en-US" dirty="0"/>
        </a:p>
      </dgm:t>
    </dgm:pt>
    <dgm:pt modelId="{EF1F0212-E8B8-4D80-B226-E8DE0B96FB1C}" type="parTrans" cxnId="{24EB867E-A648-46C6-9A61-7FA058F50F04}">
      <dgm:prSet/>
      <dgm:spPr/>
      <dgm:t>
        <a:bodyPr/>
        <a:lstStyle/>
        <a:p>
          <a:endParaRPr lang="en-US"/>
        </a:p>
      </dgm:t>
    </dgm:pt>
    <dgm:pt modelId="{A387ACC8-2FF7-4115-8517-150FBCD81961}" type="sibTrans" cxnId="{24EB867E-A648-46C6-9A61-7FA058F50F04}">
      <dgm:prSet/>
      <dgm:spPr/>
      <dgm:t>
        <a:bodyPr/>
        <a:lstStyle/>
        <a:p>
          <a:endParaRPr lang="en-US"/>
        </a:p>
      </dgm:t>
    </dgm:pt>
    <dgm:pt modelId="{0558A2D5-BA11-493B-9FA5-67F3A0ED89AC}">
      <dgm:prSet phldrT="[Text]"/>
      <dgm:spPr>
        <a:solidFill>
          <a:srgbClr val="33CC33"/>
        </a:solidFill>
      </dgm:spPr>
      <dgm:t>
        <a:bodyPr/>
        <a:lstStyle/>
        <a:p>
          <a:r>
            <a:rPr lang="en-US" dirty="0" smtClean="0"/>
            <a:t>Meet ICF/ID Level of Care</a:t>
          </a:r>
          <a:endParaRPr lang="en-US" dirty="0"/>
        </a:p>
      </dgm:t>
    </dgm:pt>
    <dgm:pt modelId="{466E27F5-A9F0-4B10-9406-3BC7EDD5867C}" type="parTrans" cxnId="{4C227744-170C-43D5-9AD7-A15B5D37F2D8}">
      <dgm:prSet/>
      <dgm:spPr/>
      <dgm:t>
        <a:bodyPr/>
        <a:lstStyle/>
        <a:p>
          <a:endParaRPr lang="en-US"/>
        </a:p>
      </dgm:t>
    </dgm:pt>
    <dgm:pt modelId="{50EE34E9-53D9-48F0-A0EF-96B2143D3FA0}" type="sibTrans" cxnId="{4C227744-170C-43D5-9AD7-A15B5D37F2D8}">
      <dgm:prSet/>
      <dgm:spPr/>
      <dgm:t>
        <a:bodyPr/>
        <a:lstStyle/>
        <a:p>
          <a:endParaRPr lang="en-US"/>
        </a:p>
      </dgm:t>
    </dgm:pt>
    <dgm:pt modelId="{492EFC1D-3C72-4F70-9D55-5CF1F60D8C17}" type="pres">
      <dgm:prSet presAssocID="{34796A5B-790C-4179-84C0-8218C285F23E}" presName="composite" presStyleCnt="0">
        <dgm:presLayoutVars>
          <dgm:chMax val="1"/>
          <dgm:dir/>
          <dgm:resizeHandles val="exact"/>
        </dgm:presLayoutVars>
      </dgm:prSet>
      <dgm:spPr/>
      <dgm:t>
        <a:bodyPr/>
        <a:lstStyle/>
        <a:p>
          <a:endParaRPr lang="en-US"/>
        </a:p>
      </dgm:t>
    </dgm:pt>
    <dgm:pt modelId="{EA0EB7E2-2C78-4F0B-91ED-9B3805D8A0FE}" type="pres">
      <dgm:prSet presAssocID="{BBCA8706-91D2-45BD-9F36-1612D5B74ED9}" presName="roof" presStyleLbl="dkBgShp" presStyleIdx="0" presStyleCnt="2" custScaleY="54828" custLinFactNeighborX="15000" custLinFactNeighborY="-6250"/>
      <dgm:spPr/>
      <dgm:t>
        <a:bodyPr/>
        <a:lstStyle/>
        <a:p>
          <a:endParaRPr lang="en-US"/>
        </a:p>
      </dgm:t>
    </dgm:pt>
    <dgm:pt modelId="{2D7497AE-C248-4499-AB4A-87A77FE41DB1}" type="pres">
      <dgm:prSet presAssocID="{BBCA8706-91D2-45BD-9F36-1612D5B74ED9}" presName="pillars" presStyleCnt="0"/>
      <dgm:spPr/>
    </dgm:pt>
    <dgm:pt modelId="{4F2881D7-C220-4843-A5E4-3753627D1C71}" type="pres">
      <dgm:prSet presAssocID="{BBCA8706-91D2-45BD-9F36-1612D5B74ED9}" presName="pillar1" presStyleLbl="node1" presStyleIdx="0" presStyleCnt="6" custScaleY="117860" custLinFactNeighborY="-7558">
        <dgm:presLayoutVars>
          <dgm:bulletEnabled val="1"/>
        </dgm:presLayoutVars>
      </dgm:prSet>
      <dgm:spPr/>
      <dgm:t>
        <a:bodyPr/>
        <a:lstStyle/>
        <a:p>
          <a:endParaRPr lang="en-US"/>
        </a:p>
      </dgm:t>
    </dgm:pt>
    <dgm:pt modelId="{E3B14428-C91F-4CD7-B6CD-4EE579F325A4}" type="pres">
      <dgm:prSet presAssocID="{3E32191E-8EDF-4CAE-8F95-6CEA41547202}" presName="pillarX" presStyleLbl="node1" presStyleIdx="1" presStyleCnt="6" custScaleY="117860" custLinFactNeighborY="-7558">
        <dgm:presLayoutVars>
          <dgm:bulletEnabled val="1"/>
        </dgm:presLayoutVars>
      </dgm:prSet>
      <dgm:spPr/>
      <dgm:t>
        <a:bodyPr/>
        <a:lstStyle/>
        <a:p>
          <a:endParaRPr lang="en-US"/>
        </a:p>
      </dgm:t>
    </dgm:pt>
    <dgm:pt modelId="{920F03EA-7C4C-4DE2-A1C4-8CAFF510CFD6}" type="pres">
      <dgm:prSet presAssocID="{FD50023A-EA08-4194-93AE-19F4453FA19C}" presName="pillarX" presStyleLbl="node1" presStyleIdx="2" presStyleCnt="6" custScaleY="117860" custLinFactNeighborY="-7558">
        <dgm:presLayoutVars>
          <dgm:bulletEnabled val="1"/>
        </dgm:presLayoutVars>
      </dgm:prSet>
      <dgm:spPr/>
      <dgm:t>
        <a:bodyPr/>
        <a:lstStyle/>
        <a:p>
          <a:endParaRPr lang="en-US"/>
        </a:p>
      </dgm:t>
    </dgm:pt>
    <dgm:pt modelId="{1CDB10B0-820F-482F-967C-4C956FA646DE}" type="pres">
      <dgm:prSet presAssocID="{E3364CD9-C87F-4D17-973E-2B7ACEBA9BDA}" presName="pillarX" presStyleLbl="node1" presStyleIdx="3" presStyleCnt="6" custScaleY="117860" custLinFactNeighborY="-7558">
        <dgm:presLayoutVars>
          <dgm:bulletEnabled val="1"/>
        </dgm:presLayoutVars>
      </dgm:prSet>
      <dgm:spPr/>
      <dgm:t>
        <a:bodyPr/>
        <a:lstStyle/>
        <a:p>
          <a:endParaRPr lang="en-US"/>
        </a:p>
      </dgm:t>
    </dgm:pt>
    <dgm:pt modelId="{B78C4A39-41B1-40BC-AD7F-82B2374D9B18}" type="pres">
      <dgm:prSet presAssocID="{A5A5979F-A58A-49D7-9EF3-8DB3C7EACD33}" presName="pillarX" presStyleLbl="node1" presStyleIdx="4" presStyleCnt="6" custScaleY="117860" custLinFactNeighborY="-7558">
        <dgm:presLayoutVars>
          <dgm:bulletEnabled val="1"/>
        </dgm:presLayoutVars>
      </dgm:prSet>
      <dgm:spPr/>
      <dgm:t>
        <a:bodyPr/>
        <a:lstStyle/>
        <a:p>
          <a:endParaRPr lang="en-US"/>
        </a:p>
      </dgm:t>
    </dgm:pt>
    <dgm:pt modelId="{576A4CD1-1A34-4D8A-BE54-97EB13D30A6F}" type="pres">
      <dgm:prSet presAssocID="{0558A2D5-BA11-493B-9FA5-67F3A0ED89AC}" presName="pillarX" presStyleLbl="node1" presStyleIdx="5" presStyleCnt="6" custScaleY="117860" custLinFactNeighborY="-7558">
        <dgm:presLayoutVars>
          <dgm:bulletEnabled val="1"/>
        </dgm:presLayoutVars>
      </dgm:prSet>
      <dgm:spPr/>
      <dgm:t>
        <a:bodyPr/>
        <a:lstStyle/>
        <a:p>
          <a:endParaRPr lang="en-US"/>
        </a:p>
      </dgm:t>
    </dgm:pt>
    <dgm:pt modelId="{4E4784D6-74CD-40CE-994C-D0529BF15595}" type="pres">
      <dgm:prSet presAssocID="{BBCA8706-91D2-45BD-9F36-1612D5B74ED9}" presName="base" presStyleLbl="dkBgShp" presStyleIdx="1" presStyleCnt="2" custLinFactNeighborY="25723"/>
      <dgm:spPr>
        <a:solidFill>
          <a:srgbClr val="006400"/>
        </a:solidFill>
      </dgm:spPr>
    </dgm:pt>
  </dgm:ptLst>
  <dgm:cxnLst>
    <dgm:cxn modelId="{4C227744-170C-43D5-9AD7-A15B5D37F2D8}" srcId="{BBCA8706-91D2-45BD-9F36-1612D5B74ED9}" destId="{0558A2D5-BA11-493B-9FA5-67F3A0ED89AC}" srcOrd="5" destOrd="0" parTransId="{466E27F5-A9F0-4B10-9406-3BC7EDD5867C}" sibTransId="{50EE34E9-53D9-48F0-A0EF-96B2143D3FA0}"/>
    <dgm:cxn modelId="{50A25A2F-827F-4462-9643-22A822B847DA}" type="presOf" srcId="{A5A5979F-A58A-49D7-9EF3-8DB3C7EACD33}" destId="{B78C4A39-41B1-40BC-AD7F-82B2374D9B18}" srcOrd="0" destOrd="0" presId="urn:microsoft.com/office/officeart/2005/8/layout/hList3"/>
    <dgm:cxn modelId="{4B01AE5B-7886-4BDB-8418-DC35EEAEB168}" type="presOf" srcId="{E3364CD9-C87F-4D17-973E-2B7ACEBA9BDA}" destId="{1CDB10B0-820F-482F-967C-4C956FA646DE}" srcOrd="0" destOrd="0" presId="urn:microsoft.com/office/officeart/2005/8/layout/hList3"/>
    <dgm:cxn modelId="{8A6A25A5-8C32-436E-AB6D-9A4F2295A4E5}" type="presOf" srcId="{BBCA8706-91D2-45BD-9F36-1612D5B74ED9}" destId="{EA0EB7E2-2C78-4F0B-91ED-9B3805D8A0FE}" srcOrd="0" destOrd="0" presId="urn:microsoft.com/office/officeart/2005/8/layout/hList3"/>
    <dgm:cxn modelId="{46E6907A-5B01-47A6-A0D8-86E7B9667F25}" type="presOf" srcId="{3E32191E-8EDF-4CAE-8F95-6CEA41547202}" destId="{E3B14428-C91F-4CD7-B6CD-4EE579F325A4}" srcOrd="0" destOrd="0" presId="urn:microsoft.com/office/officeart/2005/8/layout/hList3"/>
    <dgm:cxn modelId="{D7D2E095-A855-4E1F-980C-44CCCAEA690D}" srcId="{34796A5B-790C-4179-84C0-8218C285F23E}" destId="{BBCA8706-91D2-45BD-9F36-1612D5B74ED9}" srcOrd="0" destOrd="0" parTransId="{0828B595-225D-491B-95E6-33BA63CB0720}" sibTransId="{63A26DCB-8778-4701-88B0-24F22FC05547}"/>
    <dgm:cxn modelId="{9032974B-4B07-4276-832E-BC37A171A51F}" srcId="{BBCA8706-91D2-45BD-9F36-1612D5B74ED9}" destId="{3E32191E-8EDF-4CAE-8F95-6CEA41547202}" srcOrd="1" destOrd="0" parTransId="{36CF6F3A-6432-46C0-9EA1-75864E1E1B55}" sibTransId="{FF54A9C8-4FEC-4EFF-B79E-EFCB20874867}"/>
    <dgm:cxn modelId="{C5FEDF2F-4BD3-4984-880C-7E1A7F4A4811}" type="presOf" srcId="{FD50023A-EA08-4194-93AE-19F4453FA19C}" destId="{920F03EA-7C4C-4DE2-A1C4-8CAFF510CFD6}" srcOrd="0" destOrd="0" presId="urn:microsoft.com/office/officeart/2005/8/layout/hList3"/>
    <dgm:cxn modelId="{B18983D6-6372-429D-9635-BB289273D947}" type="presOf" srcId="{34796A5B-790C-4179-84C0-8218C285F23E}" destId="{492EFC1D-3C72-4F70-9D55-5CF1F60D8C17}" srcOrd="0" destOrd="0" presId="urn:microsoft.com/office/officeart/2005/8/layout/hList3"/>
    <dgm:cxn modelId="{CC009D2C-1BA7-420A-B5A1-C9890932A47D}" srcId="{BBCA8706-91D2-45BD-9F36-1612D5B74ED9}" destId="{E3364CD9-C87F-4D17-973E-2B7ACEBA9BDA}" srcOrd="3" destOrd="0" parTransId="{19AB2AA0-678B-4040-B6D5-AAF75C0CB061}" sibTransId="{B730A17A-4EFA-43DD-B8DC-591AB4556DE2}"/>
    <dgm:cxn modelId="{F72FA7DC-A8BB-4A16-922E-B9B53920A3D3}" type="presOf" srcId="{9FA468B0-FE63-4F65-9C62-C79EA8708874}" destId="{4F2881D7-C220-4843-A5E4-3753627D1C71}" srcOrd="0" destOrd="0" presId="urn:microsoft.com/office/officeart/2005/8/layout/hList3"/>
    <dgm:cxn modelId="{25E24AAF-7FE6-41DF-8D56-49F265133E3E}" srcId="{BBCA8706-91D2-45BD-9F36-1612D5B74ED9}" destId="{9FA468B0-FE63-4F65-9C62-C79EA8708874}" srcOrd="0" destOrd="0" parTransId="{A5908511-5A41-48A6-86F3-202FDA405FE3}" sibTransId="{E9C50A2A-3AA2-4AFF-A829-195D61D26807}"/>
    <dgm:cxn modelId="{B0F0099E-3B06-4E50-87A1-22AD7C777189}" type="presOf" srcId="{0558A2D5-BA11-493B-9FA5-67F3A0ED89AC}" destId="{576A4CD1-1A34-4D8A-BE54-97EB13D30A6F}" srcOrd="0" destOrd="0" presId="urn:microsoft.com/office/officeart/2005/8/layout/hList3"/>
    <dgm:cxn modelId="{24EB867E-A648-46C6-9A61-7FA058F50F04}" srcId="{BBCA8706-91D2-45BD-9F36-1612D5B74ED9}" destId="{A5A5979F-A58A-49D7-9EF3-8DB3C7EACD33}" srcOrd="4" destOrd="0" parTransId="{EF1F0212-E8B8-4D80-B226-E8DE0B96FB1C}" sibTransId="{A387ACC8-2FF7-4115-8517-150FBCD81961}"/>
    <dgm:cxn modelId="{2BD8600B-C800-40A1-8CD6-621A06E358C8}" srcId="{BBCA8706-91D2-45BD-9F36-1612D5B74ED9}" destId="{FD50023A-EA08-4194-93AE-19F4453FA19C}" srcOrd="2" destOrd="0" parTransId="{F34A33C1-8B2D-43DC-87BC-A6454006694B}" sibTransId="{D93FBE04-2719-43AA-BFA3-B492ACBA3499}"/>
    <dgm:cxn modelId="{0A419834-3727-4CE0-BBDB-417C434686EA}" type="presParOf" srcId="{492EFC1D-3C72-4F70-9D55-5CF1F60D8C17}" destId="{EA0EB7E2-2C78-4F0B-91ED-9B3805D8A0FE}" srcOrd="0" destOrd="0" presId="urn:microsoft.com/office/officeart/2005/8/layout/hList3"/>
    <dgm:cxn modelId="{B832AA98-6947-4C7A-B2EF-100C8E97C10A}" type="presParOf" srcId="{492EFC1D-3C72-4F70-9D55-5CF1F60D8C17}" destId="{2D7497AE-C248-4499-AB4A-87A77FE41DB1}" srcOrd="1" destOrd="0" presId="urn:microsoft.com/office/officeart/2005/8/layout/hList3"/>
    <dgm:cxn modelId="{C4C90AB4-BA4F-4676-A27F-047933C33CE9}" type="presParOf" srcId="{2D7497AE-C248-4499-AB4A-87A77FE41DB1}" destId="{4F2881D7-C220-4843-A5E4-3753627D1C71}" srcOrd="0" destOrd="0" presId="urn:microsoft.com/office/officeart/2005/8/layout/hList3"/>
    <dgm:cxn modelId="{2BCA2112-91D3-4D25-AB74-B058B1A2D9BC}" type="presParOf" srcId="{2D7497AE-C248-4499-AB4A-87A77FE41DB1}" destId="{E3B14428-C91F-4CD7-B6CD-4EE579F325A4}" srcOrd="1" destOrd="0" presId="urn:microsoft.com/office/officeart/2005/8/layout/hList3"/>
    <dgm:cxn modelId="{C0CFE9A9-0736-4DD3-89A3-9A86203398AD}" type="presParOf" srcId="{2D7497AE-C248-4499-AB4A-87A77FE41DB1}" destId="{920F03EA-7C4C-4DE2-A1C4-8CAFF510CFD6}" srcOrd="2" destOrd="0" presId="urn:microsoft.com/office/officeart/2005/8/layout/hList3"/>
    <dgm:cxn modelId="{7FB95386-3D1B-4FFE-B383-E4DE63371693}" type="presParOf" srcId="{2D7497AE-C248-4499-AB4A-87A77FE41DB1}" destId="{1CDB10B0-820F-482F-967C-4C956FA646DE}" srcOrd="3" destOrd="0" presId="urn:microsoft.com/office/officeart/2005/8/layout/hList3"/>
    <dgm:cxn modelId="{5605E2D3-C803-4C6E-8A86-F0219E8A04FB}" type="presParOf" srcId="{2D7497AE-C248-4499-AB4A-87A77FE41DB1}" destId="{B78C4A39-41B1-40BC-AD7F-82B2374D9B18}" srcOrd="4" destOrd="0" presId="urn:microsoft.com/office/officeart/2005/8/layout/hList3"/>
    <dgm:cxn modelId="{098B0AEF-4EAC-4795-B80D-532198B62649}" type="presParOf" srcId="{2D7497AE-C248-4499-AB4A-87A77FE41DB1}" destId="{576A4CD1-1A34-4D8A-BE54-97EB13D30A6F}" srcOrd="5" destOrd="0" presId="urn:microsoft.com/office/officeart/2005/8/layout/hList3"/>
    <dgm:cxn modelId="{95CDF2E2-C177-4809-A4A2-C77C14A5DB56}" type="presParOf" srcId="{492EFC1D-3C72-4F70-9D55-5CF1F60D8C17}" destId="{4E4784D6-74CD-40CE-994C-D0529BF1559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9F361FF-0633-4ED9-9E6E-A5B171F87467}"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US"/>
        </a:p>
      </dgm:t>
    </dgm:pt>
    <dgm:pt modelId="{CCB3A7F7-C0B2-4F26-AED5-AEB749970E0F}">
      <dgm:prSet phldrT="[Text]" custT="1"/>
      <dgm:spPr/>
      <dgm:t>
        <a:bodyPr/>
        <a:lstStyle/>
        <a:p>
          <a:r>
            <a:rPr lang="en-US" sz="2600" dirty="0" smtClean="0"/>
            <a:t>Also called Lopez Waiver</a:t>
          </a:r>
        </a:p>
      </dgm:t>
    </dgm:pt>
    <dgm:pt modelId="{1345D80F-DFCB-4942-970F-88B8FD3B6417}" type="parTrans" cxnId="{52AC19E3-4E4C-4F0F-B0B8-488A5CBB8CFE}">
      <dgm:prSet/>
      <dgm:spPr/>
      <dgm:t>
        <a:bodyPr/>
        <a:lstStyle/>
        <a:p>
          <a:endParaRPr lang="en-US"/>
        </a:p>
      </dgm:t>
    </dgm:pt>
    <dgm:pt modelId="{7D517F50-4DDA-4724-9B51-9FBB636AAF36}" type="sibTrans" cxnId="{52AC19E3-4E4C-4F0F-B0B8-488A5CBB8CFE}">
      <dgm:prSet/>
      <dgm:spPr/>
      <dgm:t>
        <a:bodyPr/>
        <a:lstStyle/>
        <a:p>
          <a:endParaRPr lang="en-US"/>
        </a:p>
      </dgm:t>
    </dgm:pt>
    <dgm:pt modelId="{37F14B6E-B33E-4E41-8DA1-27FDB2C87C25}">
      <dgm:prSet phldrT="[Text]" custT="1"/>
      <dgm:spPr/>
      <dgm:t>
        <a:bodyPr/>
        <a:lstStyle/>
        <a:p>
          <a:r>
            <a:rPr lang="en-US" sz="1600" dirty="0" smtClean="0"/>
            <a:t>Began in 1995</a:t>
          </a:r>
          <a:endParaRPr lang="en-US" sz="1600" dirty="0"/>
        </a:p>
      </dgm:t>
    </dgm:pt>
    <dgm:pt modelId="{81B20134-D371-48E7-8322-6C35A53FA096}" type="parTrans" cxnId="{04849F37-2DD8-4B37-BBB7-01F6F7A6696F}">
      <dgm:prSet/>
      <dgm:spPr/>
      <dgm:t>
        <a:bodyPr/>
        <a:lstStyle/>
        <a:p>
          <a:endParaRPr lang="en-US"/>
        </a:p>
      </dgm:t>
    </dgm:pt>
    <dgm:pt modelId="{36DE0023-E9A8-4EE1-A6A7-3DFD9EA77DD6}" type="sibTrans" cxnId="{04849F37-2DD8-4B37-BBB7-01F6F7A6696F}">
      <dgm:prSet/>
      <dgm:spPr/>
      <dgm:t>
        <a:bodyPr/>
        <a:lstStyle/>
        <a:p>
          <a:endParaRPr lang="en-US"/>
        </a:p>
      </dgm:t>
    </dgm:pt>
    <dgm:pt modelId="{E7757715-B308-4F89-99E6-E475B5CDD88F}">
      <dgm:prSet phldrT="[Text]" custT="1"/>
      <dgm:spPr/>
      <dgm:t>
        <a:bodyPr/>
        <a:lstStyle/>
        <a:p>
          <a:r>
            <a:rPr lang="en-US" sz="1500" dirty="0" smtClean="0"/>
            <a:t>14 services included; No cap</a:t>
          </a:r>
          <a:endParaRPr lang="en-US" sz="1500" dirty="0"/>
        </a:p>
      </dgm:t>
    </dgm:pt>
    <dgm:pt modelId="{5D367AC0-B28C-4B2B-A2AE-D291F466A487}" type="parTrans" cxnId="{4E9021A6-7430-4FB0-8AF9-BB418D511E0A}">
      <dgm:prSet/>
      <dgm:spPr/>
      <dgm:t>
        <a:bodyPr/>
        <a:lstStyle/>
        <a:p>
          <a:endParaRPr lang="en-US"/>
        </a:p>
      </dgm:t>
    </dgm:pt>
    <dgm:pt modelId="{F9D26064-FFA4-4473-ADC5-61DD24BCD628}" type="sibTrans" cxnId="{4E9021A6-7430-4FB0-8AF9-BB418D511E0A}">
      <dgm:prSet/>
      <dgm:spPr/>
      <dgm:t>
        <a:bodyPr/>
        <a:lstStyle/>
        <a:p>
          <a:endParaRPr lang="en-US"/>
        </a:p>
      </dgm:t>
    </dgm:pt>
    <dgm:pt modelId="{B2A40263-6447-4F38-93B2-8038853C914B}">
      <dgm:prSet phldrT="[Text]" custT="1"/>
      <dgm:spPr/>
      <dgm:t>
        <a:bodyPr/>
        <a:lstStyle/>
        <a:p>
          <a:r>
            <a:rPr lang="en-US" sz="1600" dirty="0" smtClean="0"/>
            <a:t>For children up to age 18</a:t>
          </a:r>
          <a:endParaRPr lang="en-US" sz="1600" dirty="0"/>
        </a:p>
      </dgm:t>
    </dgm:pt>
    <dgm:pt modelId="{800F9F0D-D132-4AC4-9B5F-823797D6376B}" type="parTrans" cxnId="{FCDF2B69-6B55-4077-B29B-DED61912FA28}">
      <dgm:prSet/>
      <dgm:spPr/>
      <dgm:t>
        <a:bodyPr/>
        <a:lstStyle/>
        <a:p>
          <a:endParaRPr lang="en-US"/>
        </a:p>
      </dgm:t>
    </dgm:pt>
    <dgm:pt modelId="{873A82D7-542E-41B8-AD36-BC2C0C35B11C}" type="sibTrans" cxnId="{FCDF2B69-6B55-4077-B29B-DED61912FA28}">
      <dgm:prSet/>
      <dgm:spPr/>
      <dgm:t>
        <a:bodyPr/>
        <a:lstStyle/>
        <a:p>
          <a:endParaRPr lang="en-US"/>
        </a:p>
      </dgm:t>
    </dgm:pt>
    <dgm:pt modelId="{C3244453-60DC-459B-A27D-E74C03B970EB}">
      <dgm:prSet phldrT="[Text]"/>
      <dgm:spPr/>
      <dgm:t>
        <a:bodyPr/>
        <a:lstStyle/>
        <a:p>
          <a:r>
            <a:rPr lang="en-US" dirty="0" smtClean="0"/>
            <a:t>Ineligible for MO HealthNet due to the deeming of parental income and resources.  Enables children to qualify for MO HealthNet disregarding parental income and resources</a:t>
          </a:r>
          <a:endParaRPr lang="en-US" dirty="0"/>
        </a:p>
      </dgm:t>
    </dgm:pt>
    <dgm:pt modelId="{AFA8A430-F8FA-4A70-8E61-D871D31E75A9}" type="parTrans" cxnId="{63D8BA09-0BAE-4348-BEF4-B576C9A9899F}">
      <dgm:prSet/>
      <dgm:spPr/>
      <dgm:t>
        <a:bodyPr/>
        <a:lstStyle/>
        <a:p>
          <a:endParaRPr lang="en-US"/>
        </a:p>
      </dgm:t>
    </dgm:pt>
    <dgm:pt modelId="{B18CDE55-F59E-49AD-889B-F729AFF4D005}" type="sibTrans" cxnId="{63D8BA09-0BAE-4348-BEF4-B576C9A9899F}">
      <dgm:prSet/>
      <dgm:spPr/>
      <dgm:t>
        <a:bodyPr/>
        <a:lstStyle/>
        <a:p>
          <a:endParaRPr lang="en-US"/>
        </a:p>
      </dgm:t>
    </dgm:pt>
    <dgm:pt modelId="{1C3A508F-A4C7-46B7-A3BA-B3FFA6C392DE}">
      <dgm:prSet phldrT="[Text]" custT="1"/>
      <dgm:spPr/>
      <dgm:t>
        <a:bodyPr/>
        <a:lstStyle/>
        <a:p>
          <a:r>
            <a:rPr lang="en-US" sz="1600" dirty="0" smtClean="0"/>
            <a:t>Child lives with family</a:t>
          </a:r>
          <a:endParaRPr lang="en-US" sz="1600" dirty="0"/>
        </a:p>
      </dgm:t>
    </dgm:pt>
    <dgm:pt modelId="{683F564F-FB47-4555-BDF7-C0162DB11278}" type="parTrans" cxnId="{D56D4F7D-3F2D-4BAC-9764-2376CF1C7717}">
      <dgm:prSet/>
      <dgm:spPr/>
      <dgm:t>
        <a:bodyPr/>
        <a:lstStyle/>
        <a:p>
          <a:endParaRPr lang="en-US"/>
        </a:p>
      </dgm:t>
    </dgm:pt>
    <dgm:pt modelId="{3F304849-7976-4339-B246-35C0E7324EE3}" type="sibTrans" cxnId="{D56D4F7D-3F2D-4BAC-9764-2376CF1C7717}">
      <dgm:prSet/>
      <dgm:spPr/>
      <dgm:t>
        <a:bodyPr/>
        <a:lstStyle/>
        <a:p>
          <a:endParaRPr lang="en-US"/>
        </a:p>
      </dgm:t>
    </dgm:pt>
    <dgm:pt modelId="{F1F627EB-EB12-4065-9FCE-8B7A7A0D8375}">
      <dgm:prSet phldrT="[Text]" custT="1"/>
      <dgm:spPr/>
      <dgm:t>
        <a:bodyPr/>
        <a:lstStyle/>
        <a:p>
          <a:r>
            <a:rPr lang="en-US" sz="1600" dirty="0" smtClean="0"/>
            <a:t>Has a permanent and total disability</a:t>
          </a:r>
          <a:endParaRPr lang="en-US" sz="1600" dirty="0"/>
        </a:p>
      </dgm:t>
    </dgm:pt>
    <dgm:pt modelId="{CD9007E3-6335-4E36-928A-3925C6FB97BC}" type="parTrans" cxnId="{B63DAE69-61DA-4552-8F3B-0C4E5444D346}">
      <dgm:prSet/>
      <dgm:spPr/>
      <dgm:t>
        <a:bodyPr/>
        <a:lstStyle/>
        <a:p>
          <a:endParaRPr lang="en-US"/>
        </a:p>
      </dgm:t>
    </dgm:pt>
    <dgm:pt modelId="{75CBBE23-42B7-4EE3-9388-A50EDCF6C80A}" type="sibTrans" cxnId="{B63DAE69-61DA-4552-8F3B-0C4E5444D346}">
      <dgm:prSet/>
      <dgm:spPr/>
      <dgm:t>
        <a:bodyPr/>
        <a:lstStyle/>
        <a:p>
          <a:endParaRPr lang="en-US"/>
        </a:p>
      </dgm:t>
    </dgm:pt>
    <dgm:pt modelId="{98BB24D3-5F41-4E6E-A6BB-957E50E2F12E}">
      <dgm:prSet phldrT="[Text]" custT="1"/>
      <dgm:spPr/>
      <dgm:t>
        <a:bodyPr/>
        <a:lstStyle/>
        <a:p>
          <a:r>
            <a:rPr lang="en-US" sz="1600" dirty="0" smtClean="0"/>
            <a:t>Meet ICF/ID Level of Care</a:t>
          </a:r>
          <a:endParaRPr lang="en-US" sz="1600" dirty="0"/>
        </a:p>
      </dgm:t>
    </dgm:pt>
    <dgm:pt modelId="{4D96BE92-3AEF-4420-8603-C7C36EC21EC9}" type="parTrans" cxnId="{0BDB869F-BCB8-415D-A994-81F0CFBEC0D2}">
      <dgm:prSet/>
      <dgm:spPr/>
      <dgm:t>
        <a:bodyPr/>
        <a:lstStyle/>
        <a:p>
          <a:endParaRPr lang="en-US"/>
        </a:p>
      </dgm:t>
    </dgm:pt>
    <dgm:pt modelId="{A5DB589E-AD7C-4FD3-AFE6-9AF0B402DA57}" type="sibTrans" cxnId="{0BDB869F-BCB8-415D-A994-81F0CFBEC0D2}">
      <dgm:prSet/>
      <dgm:spPr/>
      <dgm:t>
        <a:bodyPr/>
        <a:lstStyle/>
        <a:p>
          <a:endParaRPr lang="en-US"/>
        </a:p>
      </dgm:t>
    </dgm:pt>
    <dgm:pt modelId="{5F03C36A-2D45-420F-B1E2-B0B24C6913F8}">
      <dgm:prSet phldrT="[Text]" custT="1"/>
      <dgm:spPr/>
      <dgm:t>
        <a:bodyPr/>
        <a:lstStyle/>
        <a:p>
          <a:r>
            <a:rPr lang="en-US" sz="1600" dirty="0" smtClean="0"/>
            <a:t>Up to </a:t>
          </a:r>
          <a:r>
            <a:rPr lang="en-US" sz="1600" b="1" dirty="0" smtClean="0"/>
            <a:t>366 </a:t>
          </a:r>
          <a:r>
            <a:rPr lang="en-US" sz="1600" dirty="0" smtClean="0"/>
            <a:t>persons can be served per waiver year</a:t>
          </a:r>
          <a:endParaRPr lang="en-US" sz="1600" dirty="0"/>
        </a:p>
      </dgm:t>
    </dgm:pt>
    <dgm:pt modelId="{B3F1E842-B870-4693-9DA4-E2B0E933D1A6}" type="parTrans" cxnId="{38E6A1F4-B63D-4210-B9A3-F61B754A1A14}">
      <dgm:prSet/>
      <dgm:spPr/>
      <dgm:t>
        <a:bodyPr/>
        <a:lstStyle/>
        <a:p>
          <a:endParaRPr lang="en-US"/>
        </a:p>
      </dgm:t>
    </dgm:pt>
    <dgm:pt modelId="{CC6AAFE3-4ACA-429C-8D64-D8647D406275}" type="sibTrans" cxnId="{38E6A1F4-B63D-4210-B9A3-F61B754A1A14}">
      <dgm:prSet/>
      <dgm:spPr/>
      <dgm:t>
        <a:bodyPr/>
        <a:lstStyle/>
        <a:p>
          <a:endParaRPr lang="en-US"/>
        </a:p>
      </dgm:t>
    </dgm:pt>
    <dgm:pt modelId="{617C1D83-B6AD-4C01-BCB9-8AEFF9B65013}">
      <dgm:prSet phldrT="[Text]" custT="1"/>
      <dgm:spPr/>
      <dgm:t>
        <a:bodyPr/>
        <a:lstStyle/>
        <a:p>
          <a:r>
            <a:rPr lang="en-US" sz="1600" dirty="0" smtClean="0"/>
            <a:t>Number currently served: </a:t>
          </a:r>
          <a:r>
            <a:rPr lang="en-US" sz="1600" b="1" dirty="0" smtClean="0"/>
            <a:t>320</a:t>
          </a:r>
          <a:endParaRPr lang="en-US" sz="1600" b="1" dirty="0"/>
        </a:p>
      </dgm:t>
    </dgm:pt>
    <dgm:pt modelId="{A17AC69E-BC31-43EC-9A27-72FDF848F641}" type="parTrans" cxnId="{B1E9F2EC-8918-4252-AE2F-1CB96727321E}">
      <dgm:prSet/>
      <dgm:spPr/>
      <dgm:t>
        <a:bodyPr/>
        <a:lstStyle/>
        <a:p>
          <a:endParaRPr lang="en-US"/>
        </a:p>
      </dgm:t>
    </dgm:pt>
    <dgm:pt modelId="{530432B8-7AD0-4F33-8ABA-845C1170CEA2}" type="sibTrans" cxnId="{B1E9F2EC-8918-4252-AE2F-1CB96727321E}">
      <dgm:prSet/>
      <dgm:spPr/>
      <dgm:t>
        <a:bodyPr/>
        <a:lstStyle/>
        <a:p>
          <a:endParaRPr lang="en-US"/>
        </a:p>
      </dgm:t>
    </dgm:pt>
    <dgm:pt modelId="{BE37D690-3A3E-453B-B690-B0321B5C7AEF}">
      <dgm:prSet phldrT="[Text]"/>
      <dgm:spPr/>
      <dgm:t>
        <a:bodyPr/>
        <a:lstStyle/>
        <a:p>
          <a:endParaRPr lang="en-US" dirty="0"/>
        </a:p>
      </dgm:t>
    </dgm:pt>
    <dgm:pt modelId="{3491E20D-9023-4BFB-BF4F-39172A72CD56}" type="parTrans" cxnId="{A7F42D08-1640-49F0-907B-A80E6D28C77F}">
      <dgm:prSet/>
      <dgm:spPr/>
      <dgm:t>
        <a:bodyPr/>
        <a:lstStyle/>
        <a:p>
          <a:endParaRPr lang="en-US"/>
        </a:p>
      </dgm:t>
    </dgm:pt>
    <dgm:pt modelId="{D39E37A8-5958-4507-91A0-34558B3A9734}" type="sibTrans" cxnId="{A7F42D08-1640-49F0-907B-A80E6D28C77F}">
      <dgm:prSet/>
      <dgm:spPr/>
      <dgm:t>
        <a:bodyPr/>
        <a:lstStyle/>
        <a:p>
          <a:endParaRPr lang="en-US"/>
        </a:p>
      </dgm:t>
    </dgm:pt>
    <dgm:pt modelId="{E299423E-F768-4B23-A58C-7C0DA87D3E9D}" type="pres">
      <dgm:prSet presAssocID="{09F361FF-0633-4ED9-9E6E-A5B171F87467}" presName="composite" presStyleCnt="0">
        <dgm:presLayoutVars>
          <dgm:chMax val="1"/>
          <dgm:dir/>
          <dgm:resizeHandles val="exact"/>
        </dgm:presLayoutVars>
      </dgm:prSet>
      <dgm:spPr/>
      <dgm:t>
        <a:bodyPr/>
        <a:lstStyle/>
        <a:p>
          <a:endParaRPr lang="en-US"/>
        </a:p>
      </dgm:t>
    </dgm:pt>
    <dgm:pt modelId="{B3F3D27D-C992-4879-B90C-8606F4C4A8BE}" type="pres">
      <dgm:prSet presAssocID="{CCB3A7F7-C0B2-4F26-AED5-AEB749970E0F}" presName="roof" presStyleLbl="dkBgShp" presStyleIdx="0" presStyleCnt="2" custScaleY="71850" custLinFactNeighborX="-6974" custLinFactNeighborY="87"/>
      <dgm:spPr/>
      <dgm:t>
        <a:bodyPr/>
        <a:lstStyle/>
        <a:p>
          <a:endParaRPr lang="en-US"/>
        </a:p>
      </dgm:t>
    </dgm:pt>
    <dgm:pt modelId="{236F3E4A-72EA-406C-B6E2-F0C363DC61BA}" type="pres">
      <dgm:prSet presAssocID="{CCB3A7F7-C0B2-4F26-AED5-AEB749970E0F}" presName="pillars" presStyleCnt="0"/>
      <dgm:spPr/>
      <dgm:t>
        <a:bodyPr/>
        <a:lstStyle/>
        <a:p>
          <a:endParaRPr lang="en-US"/>
        </a:p>
      </dgm:t>
    </dgm:pt>
    <dgm:pt modelId="{00DF83BC-CEBC-4CA9-B365-A54E7066079C}" type="pres">
      <dgm:prSet presAssocID="{CCB3A7F7-C0B2-4F26-AED5-AEB749970E0F}" presName="pillar1" presStyleLbl="node1" presStyleIdx="0" presStyleCnt="9" custScaleX="81617" custScaleY="109366" custLinFactNeighborX="-110" custLinFactNeighborY="-2246">
        <dgm:presLayoutVars>
          <dgm:bulletEnabled val="1"/>
        </dgm:presLayoutVars>
      </dgm:prSet>
      <dgm:spPr/>
      <dgm:t>
        <a:bodyPr/>
        <a:lstStyle/>
        <a:p>
          <a:endParaRPr lang="en-US"/>
        </a:p>
      </dgm:t>
    </dgm:pt>
    <dgm:pt modelId="{3605913B-976D-417F-80E7-8B8B7E2B7C6D}" type="pres">
      <dgm:prSet presAssocID="{E7757715-B308-4F89-99E6-E475B5CDD88F}" presName="pillarX" presStyleLbl="node1" presStyleIdx="1" presStyleCnt="9" custScaleY="109366" custLinFactNeighborY="-2246">
        <dgm:presLayoutVars>
          <dgm:bulletEnabled val="1"/>
        </dgm:presLayoutVars>
      </dgm:prSet>
      <dgm:spPr/>
      <dgm:t>
        <a:bodyPr/>
        <a:lstStyle/>
        <a:p>
          <a:endParaRPr lang="en-US"/>
        </a:p>
      </dgm:t>
    </dgm:pt>
    <dgm:pt modelId="{9097CF72-2D18-4414-AACD-F9E621A73AAA}" type="pres">
      <dgm:prSet presAssocID="{B2A40263-6447-4F38-93B2-8038853C914B}" presName="pillarX" presStyleLbl="node1" presStyleIdx="2" presStyleCnt="9" custScaleX="93518" custScaleY="109366" custLinFactNeighborY="-2246">
        <dgm:presLayoutVars>
          <dgm:bulletEnabled val="1"/>
        </dgm:presLayoutVars>
      </dgm:prSet>
      <dgm:spPr/>
      <dgm:t>
        <a:bodyPr/>
        <a:lstStyle/>
        <a:p>
          <a:endParaRPr lang="en-US"/>
        </a:p>
      </dgm:t>
    </dgm:pt>
    <dgm:pt modelId="{B6558B73-25B0-4C46-96E4-27192EAB4BD6}" type="pres">
      <dgm:prSet presAssocID="{C3244453-60DC-459B-A27D-E74C03B970EB}" presName="pillarX" presStyleLbl="node1" presStyleIdx="3" presStyleCnt="9" custScaleY="109366" custLinFactNeighborY="-2246">
        <dgm:presLayoutVars>
          <dgm:bulletEnabled val="1"/>
        </dgm:presLayoutVars>
      </dgm:prSet>
      <dgm:spPr/>
      <dgm:t>
        <a:bodyPr/>
        <a:lstStyle/>
        <a:p>
          <a:endParaRPr lang="en-US"/>
        </a:p>
      </dgm:t>
    </dgm:pt>
    <dgm:pt modelId="{A9D3013C-3AB5-46FC-8203-86B9DE90EB3F}" type="pres">
      <dgm:prSet presAssocID="{1C3A508F-A4C7-46B7-A3BA-B3FFA6C392DE}" presName="pillarX" presStyleLbl="node1" presStyleIdx="4" presStyleCnt="9" custScaleY="109366" custLinFactNeighborY="-2246">
        <dgm:presLayoutVars>
          <dgm:bulletEnabled val="1"/>
        </dgm:presLayoutVars>
      </dgm:prSet>
      <dgm:spPr/>
      <dgm:t>
        <a:bodyPr/>
        <a:lstStyle/>
        <a:p>
          <a:endParaRPr lang="en-US"/>
        </a:p>
      </dgm:t>
    </dgm:pt>
    <dgm:pt modelId="{70B64732-D46D-4CC8-BC70-42855DF9EB8C}" type="pres">
      <dgm:prSet presAssocID="{F1F627EB-EB12-4065-9FCE-8B7A7A0D8375}" presName="pillarX" presStyleLbl="node1" presStyleIdx="5" presStyleCnt="9" custScaleX="135981" custScaleY="109366" custLinFactNeighborY="-2246">
        <dgm:presLayoutVars>
          <dgm:bulletEnabled val="1"/>
        </dgm:presLayoutVars>
      </dgm:prSet>
      <dgm:spPr/>
      <dgm:t>
        <a:bodyPr/>
        <a:lstStyle/>
        <a:p>
          <a:endParaRPr lang="en-US"/>
        </a:p>
      </dgm:t>
    </dgm:pt>
    <dgm:pt modelId="{D5F44C32-B6BC-402A-8961-A05B9DE24645}" type="pres">
      <dgm:prSet presAssocID="{98BB24D3-5F41-4E6E-A6BB-957E50E2F12E}" presName="pillarX" presStyleLbl="node1" presStyleIdx="6" presStyleCnt="9" custScaleY="109366" custLinFactNeighborY="-2246">
        <dgm:presLayoutVars>
          <dgm:bulletEnabled val="1"/>
        </dgm:presLayoutVars>
      </dgm:prSet>
      <dgm:spPr/>
      <dgm:t>
        <a:bodyPr/>
        <a:lstStyle/>
        <a:p>
          <a:endParaRPr lang="en-US"/>
        </a:p>
      </dgm:t>
    </dgm:pt>
    <dgm:pt modelId="{63B2FF81-8811-4152-B7AC-4033329D6856}" type="pres">
      <dgm:prSet presAssocID="{5F03C36A-2D45-420F-B1E2-B0B24C6913F8}" presName="pillarX" presStyleLbl="node1" presStyleIdx="7" presStyleCnt="9" custScaleY="109366" custLinFactNeighborY="-2246">
        <dgm:presLayoutVars>
          <dgm:bulletEnabled val="1"/>
        </dgm:presLayoutVars>
      </dgm:prSet>
      <dgm:spPr/>
      <dgm:t>
        <a:bodyPr/>
        <a:lstStyle/>
        <a:p>
          <a:endParaRPr lang="en-US"/>
        </a:p>
      </dgm:t>
    </dgm:pt>
    <dgm:pt modelId="{B259ED3A-D1A7-4E77-9570-19DE21156286}" type="pres">
      <dgm:prSet presAssocID="{617C1D83-B6AD-4C01-BCB9-8AEFF9B65013}" presName="pillarX" presStyleLbl="node1" presStyleIdx="8" presStyleCnt="9" custScaleY="109366" custLinFactNeighborY="-2246">
        <dgm:presLayoutVars>
          <dgm:bulletEnabled val="1"/>
        </dgm:presLayoutVars>
      </dgm:prSet>
      <dgm:spPr/>
      <dgm:t>
        <a:bodyPr/>
        <a:lstStyle/>
        <a:p>
          <a:endParaRPr lang="en-US"/>
        </a:p>
      </dgm:t>
    </dgm:pt>
    <dgm:pt modelId="{FEE17DD8-9EB3-47A9-80EC-1AFA6473BC27}" type="pres">
      <dgm:prSet presAssocID="{CCB3A7F7-C0B2-4F26-AED5-AEB749970E0F}" presName="base" presStyleLbl="dkBgShp" presStyleIdx="1" presStyleCnt="2" custLinFactNeighborY="44978"/>
      <dgm:spPr/>
      <dgm:t>
        <a:bodyPr/>
        <a:lstStyle/>
        <a:p>
          <a:endParaRPr lang="en-US"/>
        </a:p>
      </dgm:t>
    </dgm:pt>
  </dgm:ptLst>
  <dgm:cxnLst>
    <dgm:cxn modelId="{38E6A1F4-B63D-4210-B9A3-F61B754A1A14}" srcId="{CCB3A7F7-C0B2-4F26-AED5-AEB749970E0F}" destId="{5F03C36A-2D45-420F-B1E2-B0B24C6913F8}" srcOrd="7" destOrd="0" parTransId="{B3F1E842-B870-4693-9DA4-E2B0E933D1A6}" sibTransId="{CC6AAFE3-4ACA-429C-8D64-D8647D406275}"/>
    <dgm:cxn modelId="{B63DAE69-61DA-4552-8F3B-0C4E5444D346}" srcId="{CCB3A7F7-C0B2-4F26-AED5-AEB749970E0F}" destId="{F1F627EB-EB12-4065-9FCE-8B7A7A0D8375}" srcOrd="5" destOrd="0" parTransId="{CD9007E3-6335-4E36-928A-3925C6FB97BC}" sibTransId="{75CBBE23-42B7-4EE3-9388-A50EDCF6C80A}"/>
    <dgm:cxn modelId="{4E9021A6-7430-4FB0-8AF9-BB418D511E0A}" srcId="{CCB3A7F7-C0B2-4F26-AED5-AEB749970E0F}" destId="{E7757715-B308-4F89-99E6-E475B5CDD88F}" srcOrd="1" destOrd="0" parTransId="{5D367AC0-B28C-4B2B-A2AE-D291F466A487}" sibTransId="{F9D26064-FFA4-4473-ADC5-61DD24BCD628}"/>
    <dgm:cxn modelId="{A40625D3-71C5-4262-A211-D8E9D2DCB4CA}" type="presOf" srcId="{98BB24D3-5F41-4E6E-A6BB-957E50E2F12E}" destId="{D5F44C32-B6BC-402A-8961-A05B9DE24645}" srcOrd="0" destOrd="0" presId="urn:microsoft.com/office/officeart/2005/8/layout/hList3"/>
    <dgm:cxn modelId="{63D8BA09-0BAE-4348-BEF4-B576C9A9899F}" srcId="{CCB3A7F7-C0B2-4F26-AED5-AEB749970E0F}" destId="{C3244453-60DC-459B-A27D-E74C03B970EB}" srcOrd="3" destOrd="0" parTransId="{AFA8A430-F8FA-4A70-8E61-D871D31E75A9}" sibTransId="{B18CDE55-F59E-49AD-889B-F729AFF4D005}"/>
    <dgm:cxn modelId="{B5616A24-2FAE-42FA-A205-35F476774617}" type="presOf" srcId="{B2A40263-6447-4F38-93B2-8038853C914B}" destId="{9097CF72-2D18-4414-AACD-F9E621A73AAA}" srcOrd="0" destOrd="0" presId="urn:microsoft.com/office/officeart/2005/8/layout/hList3"/>
    <dgm:cxn modelId="{0BFF077E-629E-4EE2-82F7-DF5FA9C39E9C}" type="presOf" srcId="{617C1D83-B6AD-4C01-BCB9-8AEFF9B65013}" destId="{B259ED3A-D1A7-4E77-9570-19DE21156286}" srcOrd="0" destOrd="0" presId="urn:microsoft.com/office/officeart/2005/8/layout/hList3"/>
    <dgm:cxn modelId="{FCDF2B69-6B55-4077-B29B-DED61912FA28}" srcId="{CCB3A7F7-C0B2-4F26-AED5-AEB749970E0F}" destId="{B2A40263-6447-4F38-93B2-8038853C914B}" srcOrd="2" destOrd="0" parTransId="{800F9F0D-D132-4AC4-9B5F-823797D6376B}" sibTransId="{873A82D7-542E-41B8-AD36-BC2C0C35B11C}"/>
    <dgm:cxn modelId="{FF0222E0-A46C-4620-9CBD-D172132C83BD}" type="presOf" srcId="{F1F627EB-EB12-4065-9FCE-8B7A7A0D8375}" destId="{70B64732-D46D-4CC8-BC70-42855DF9EB8C}" srcOrd="0" destOrd="0" presId="urn:microsoft.com/office/officeart/2005/8/layout/hList3"/>
    <dgm:cxn modelId="{BE79B553-1526-4CD0-9345-9D6ED0652A95}" type="presOf" srcId="{CCB3A7F7-C0B2-4F26-AED5-AEB749970E0F}" destId="{B3F3D27D-C992-4879-B90C-8606F4C4A8BE}" srcOrd="0" destOrd="0" presId="urn:microsoft.com/office/officeart/2005/8/layout/hList3"/>
    <dgm:cxn modelId="{04849F37-2DD8-4B37-BBB7-01F6F7A6696F}" srcId="{CCB3A7F7-C0B2-4F26-AED5-AEB749970E0F}" destId="{37F14B6E-B33E-4E41-8DA1-27FDB2C87C25}" srcOrd="0" destOrd="0" parTransId="{81B20134-D371-48E7-8322-6C35A53FA096}" sibTransId="{36DE0023-E9A8-4EE1-A6A7-3DFD9EA77DD6}"/>
    <dgm:cxn modelId="{1A6BE428-BF62-40F9-9E3E-2C96F8761FBB}" type="presOf" srcId="{1C3A508F-A4C7-46B7-A3BA-B3FFA6C392DE}" destId="{A9D3013C-3AB5-46FC-8203-86B9DE90EB3F}" srcOrd="0" destOrd="0" presId="urn:microsoft.com/office/officeart/2005/8/layout/hList3"/>
    <dgm:cxn modelId="{F1715B02-6C4F-42C0-9A45-E25E6B6655AC}" type="presOf" srcId="{09F361FF-0633-4ED9-9E6E-A5B171F87467}" destId="{E299423E-F768-4B23-A58C-7C0DA87D3E9D}" srcOrd="0" destOrd="0" presId="urn:microsoft.com/office/officeart/2005/8/layout/hList3"/>
    <dgm:cxn modelId="{55B7A100-6FE1-488D-9C54-4CAC99A2A5FF}" type="presOf" srcId="{E7757715-B308-4F89-99E6-E475B5CDD88F}" destId="{3605913B-976D-417F-80E7-8B8B7E2B7C6D}" srcOrd="0" destOrd="0" presId="urn:microsoft.com/office/officeart/2005/8/layout/hList3"/>
    <dgm:cxn modelId="{A7F42D08-1640-49F0-907B-A80E6D28C77F}" srcId="{09F361FF-0633-4ED9-9E6E-A5B171F87467}" destId="{BE37D690-3A3E-453B-B690-B0321B5C7AEF}" srcOrd="1" destOrd="0" parTransId="{3491E20D-9023-4BFB-BF4F-39172A72CD56}" sibTransId="{D39E37A8-5958-4507-91A0-34558B3A9734}"/>
    <dgm:cxn modelId="{D56D4F7D-3F2D-4BAC-9764-2376CF1C7717}" srcId="{CCB3A7F7-C0B2-4F26-AED5-AEB749970E0F}" destId="{1C3A508F-A4C7-46B7-A3BA-B3FFA6C392DE}" srcOrd="4" destOrd="0" parTransId="{683F564F-FB47-4555-BDF7-C0162DB11278}" sibTransId="{3F304849-7976-4339-B246-35C0E7324EE3}"/>
    <dgm:cxn modelId="{0BDB869F-BCB8-415D-A994-81F0CFBEC0D2}" srcId="{CCB3A7F7-C0B2-4F26-AED5-AEB749970E0F}" destId="{98BB24D3-5F41-4E6E-A6BB-957E50E2F12E}" srcOrd="6" destOrd="0" parTransId="{4D96BE92-3AEF-4420-8603-C7C36EC21EC9}" sibTransId="{A5DB589E-AD7C-4FD3-AFE6-9AF0B402DA57}"/>
    <dgm:cxn modelId="{49FD315C-756D-4903-8EC8-8E5E3AA7DFC6}" type="presOf" srcId="{C3244453-60DC-459B-A27D-E74C03B970EB}" destId="{B6558B73-25B0-4C46-96E4-27192EAB4BD6}" srcOrd="0" destOrd="0" presId="urn:microsoft.com/office/officeart/2005/8/layout/hList3"/>
    <dgm:cxn modelId="{52AC19E3-4E4C-4F0F-B0B8-488A5CBB8CFE}" srcId="{09F361FF-0633-4ED9-9E6E-A5B171F87467}" destId="{CCB3A7F7-C0B2-4F26-AED5-AEB749970E0F}" srcOrd="0" destOrd="0" parTransId="{1345D80F-DFCB-4942-970F-88B8FD3B6417}" sibTransId="{7D517F50-4DDA-4724-9B51-9FBB636AAF36}"/>
    <dgm:cxn modelId="{29713BF8-92B5-41A5-ADD3-AB31A01F3CF1}" type="presOf" srcId="{37F14B6E-B33E-4E41-8DA1-27FDB2C87C25}" destId="{00DF83BC-CEBC-4CA9-B365-A54E7066079C}" srcOrd="0" destOrd="0" presId="urn:microsoft.com/office/officeart/2005/8/layout/hList3"/>
    <dgm:cxn modelId="{D3DB88B3-3C6D-43B0-B76D-E59F7FA44B45}" type="presOf" srcId="{5F03C36A-2D45-420F-B1E2-B0B24C6913F8}" destId="{63B2FF81-8811-4152-B7AC-4033329D6856}" srcOrd="0" destOrd="0" presId="urn:microsoft.com/office/officeart/2005/8/layout/hList3"/>
    <dgm:cxn modelId="{B1E9F2EC-8918-4252-AE2F-1CB96727321E}" srcId="{CCB3A7F7-C0B2-4F26-AED5-AEB749970E0F}" destId="{617C1D83-B6AD-4C01-BCB9-8AEFF9B65013}" srcOrd="8" destOrd="0" parTransId="{A17AC69E-BC31-43EC-9A27-72FDF848F641}" sibTransId="{530432B8-7AD0-4F33-8ABA-845C1170CEA2}"/>
    <dgm:cxn modelId="{58F49B1C-957B-43B0-958F-6AA9775EA40E}" type="presParOf" srcId="{E299423E-F768-4B23-A58C-7C0DA87D3E9D}" destId="{B3F3D27D-C992-4879-B90C-8606F4C4A8BE}" srcOrd="0" destOrd="0" presId="urn:microsoft.com/office/officeart/2005/8/layout/hList3"/>
    <dgm:cxn modelId="{DBF3EEAE-5857-47E9-9160-586D4D1D02B7}" type="presParOf" srcId="{E299423E-F768-4B23-A58C-7C0DA87D3E9D}" destId="{236F3E4A-72EA-406C-B6E2-F0C363DC61BA}" srcOrd="1" destOrd="0" presId="urn:microsoft.com/office/officeart/2005/8/layout/hList3"/>
    <dgm:cxn modelId="{31645D21-9689-4E85-B209-F9DF016F210F}" type="presParOf" srcId="{236F3E4A-72EA-406C-B6E2-F0C363DC61BA}" destId="{00DF83BC-CEBC-4CA9-B365-A54E7066079C}" srcOrd="0" destOrd="0" presId="urn:microsoft.com/office/officeart/2005/8/layout/hList3"/>
    <dgm:cxn modelId="{F65E9202-BFF3-40E3-8BEC-5A95007714D5}" type="presParOf" srcId="{236F3E4A-72EA-406C-B6E2-F0C363DC61BA}" destId="{3605913B-976D-417F-80E7-8B8B7E2B7C6D}" srcOrd="1" destOrd="0" presId="urn:microsoft.com/office/officeart/2005/8/layout/hList3"/>
    <dgm:cxn modelId="{C8AA2102-8507-401E-80BE-341DF0A8D332}" type="presParOf" srcId="{236F3E4A-72EA-406C-B6E2-F0C363DC61BA}" destId="{9097CF72-2D18-4414-AACD-F9E621A73AAA}" srcOrd="2" destOrd="0" presId="urn:microsoft.com/office/officeart/2005/8/layout/hList3"/>
    <dgm:cxn modelId="{96A2F9A2-2475-400F-891C-625CD86D6DA8}" type="presParOf" srcId="{236F3E4A-72EA-406C-B6E2-F0C363DC61BA}" destId="{B6558B73-25B0-4C46-96E4-27192EAB4BD6}" srcOrd="3" destOrd="0" presId="urn:microsoft.com/office/officeart/2005/8/layout/hList3"/>
    <dgm:cxn modelId="{199FE0F2-32C6-4895-B2D2-853691AD7396}" type="presParOf" srcId="{236F3E4A-72EA-406C-B6E2-F0C363DC61BA}" destId="{A9D3013C-3AB5-46FC-8203-86B9DE90EB3F}" srcOrd="4" destOrd="0" presId="urn:microsoft.com/office/officeart/2005/8/layout/hList3"/>
    <dgm:cxn modelId="{924572C4-AF9D-4EBC-9FDA-FA33D3899A61}" type="presParOf" srcId="{236F3E4A-72EA-406C-B6E2-F0C363DC61BA}" destId="{70B64732-D46D-4CC8-BC70-42855DF9EB8C}" srcOrd="5" destOrd="0" presId="urn:microsoft.com/office/officeart/2005/8/layout/hList3"/>
    <dgm:cxn modelId="{B9DB238E-E468-434D-ACF8-F0BB812C5380}" type="presParOf" srcId="{236F3E4A-72EA-406C-B6E2-F0C363DC61BA}" destId="{D5F44C32-B6BC-402A-8961-A05B9DE24645}" srcOrd="6" destOrd="0" presId="urn:microsoft.com/office/officeart/2005/8/layout/hList3"/>
    <dgm:cxn modelId="{57948BB0-C453-471A-8087-98A70F09829D}" type="presParOf" srcId="{236F3E4A-72EA-406C-B6E2-F0C363DC61BA}" destId="{63B2FF81-8811-4152-B7AC-4033329D6856}" srcOrd="7" destOrd="0" presId="urn:microsoft.com/office/officeart/2005/8/layout/hList3"/>
    <dgm:cxn modelId="{23C27531-6107-4349-AD9C-9C1FCDDB8A7A}" type="presParOf" srcId="{236F3E4A-72EA-406C-B6E2-F0C363DC61BA}" destId="{B259ED3A-D1A7-4E77-9570-19DE21156286}" srcOrd="8" destOrd="0" presId="urn:microsoft.com/office/officeart/2005/8/layout/hList3"/>
    <dgm:cxn modelId="{C41F25BE-E160-4615-A688-0930DE490FD2}" type="presParOf" srcId="{E299423E-F768-4B23-A58C-7C0DA87D3E9D}" destId="{FEE17DD8-9EB3-47A9-80EC-1AFA6473BC27}"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8BFB7B-616C-4A24-8EE5-93C4286198F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794E207-7563-4F61-9A9C-557BF20FBFD4}">
      <dgm:prSet phldrT="[Text]" custT="1"/>
      <dgm:spPr>
        <a:solidFill>
          <a:srgbClr val="800000"/>
        </a:solidFill>
      </dgm:spPr>
      <dgm:t>
        <a:bodyPr/>
        <a:lstStyle/>
        <a:p>
          <a:r>
            <a:rPr lang="en-US" sz="2600" dirty="0" smtClean="0"/>
            <a:t>Autism Waiver</a:t>
          </a:r>
          <a:endParaRPr lang="en-US" sz="2600" dirty="0"/>
        </a:p>
      </dgm:t>
    </dgm:pt>
    <dgm:pt modelId="{DFD998FF-E200-42D8-93C4-5914A3FF703D}" type="parTrans" cxnId="{B5C5DEC8-BABD-4D49-9310-F82740579D0C}">
      <dgm:prSet/>
      <dgm:spPr/>
      <dgm:t>
        <a:bodyPr/>
        <a:lstStyle/>
        <a:p>
          <a:endParaRPr lang="en-US"/>
        </a:p>
      </dgm:t>
    </dgm:pt>
    <dgm:pt modelId="{5C3341F2-3F0A-461D-A9CA-5FC5C2E4402E}" type="sibTrans" cxnId="{B5C5DEC8-BABD-4D49-9310-F82740579D0C}">
      <dgm:prSet/>
      <dgm:spPr/>
      <dgm:t>
        <a:bodyPr/>
        <a:lstStyle/>
        <a:p>
          <a:endParaRPr lang="en-US"/>
        </a:p>
      </dgm:t>
    </dgm:pt>
    <dgm:pt modelId="{5E4C7BF7-731F-4E32-B4BD-7B2B97E28988}">
      <dgm:prSet phldrT="[Text]" custT="1"/>
      <dgm:spPr>
        <a:solidFill>
          <a:srgbClr val="8B0000"/>
        </a:solidFill>
      </dgm:spPr>
      <dgm:t>
        <a:bodyPr/>
        <a:lstStyle/>
        <a:p>
          <a:r>
            <a:rPr lang="en-US" sz="1600" dirty="0" smtClean="0"/>
            <a:t>Began in 2009</a:t>
          </a:r>
          <a:endParaRPr lang="en-US" sz="1600" dirty="0"/>
        </a:p>
      </dgm:t>
    </dgm:pt>
    <dgm:pt modelId="{D96C63DA-04C9-480E-A993-7287478488D3}" type="parTrans" cxnId="{319BAE4F-97C8-4FBB-A56B-B42F8853E252}">
      <dgm:prSet/>
      <dgm:spPr/>
      <dgm:t>
        <a:bodyPr/>
        <a:lstStyle/>
        <a:p>
          <a:endParaRPr lang="en-US"/>
        </a:p>
      </dgm:t>
    </dgm:pt>
    <dgm:pt modelId="{22816F20-718A-44A4-ADE2-D7A9D62A16AF}" type="sibTrans" cxnId="{319BAE4F-97C8-4FBB-A56B-B42F8853E252}">
      <dgm:prSet/>
      <dgm:spPr/>
      <dgm:t>
        <a:bodyPr/>
        <a:lstStyle/>
        <a:p>
          <a:endParaRPr lang="en-US"/>
        </a:p>
      </dgm:t>
    </dgm:pt>
    <dgm:pt modelId="{5177A666-9664-448F-B49A-A16714890402}">
      <dgm:prSet phldrT="[Text]" custT="1"/>
      <dgm:spPr>
        <a:solidFill>
          <a:srgbClr val="A52A2A"/>
        </a:solidFill>
      </dgm:spPr>
      <dgm:t>
        <a:bodyPr/>
        <a:lstStyle/>
        <a:p>
          <a:r>
            <a:rPr lang="en-US" sz="1600" dirty="0" smtClean="0"/>
            <a:t>13 services included; $22,000 cap</a:t>
          </a:r>
          <a:endParaRPr lang="en-US" sz="1600" dirty="0"/>
        </a:p>
      </dgm:t>
    </dgm:pt>
    <dgm:pt modelId="{9E6D1159-93EF-42BD-8E42-CC257ACA8467}" type="parTrans" cxnId="{C32D268B-CCB6-4E6E-B276-4E9B37C676AD}">
      <dgm:prSet/>
      <dgm:spPr/>
      <dgm:t>
        <a:bodyPr/>
        <a:lstStyle/>
        <a:p>
          <a:endParaRPr lang="en-US"/>
        </a:p>
      </dgm:t>
    </dgm:pt>
    <dgm:pt modelId="{D1351DEB-0853-4448-A259-654A43F9CDCC}" type="sibTrans" cxnId="{C32D268B-CCB6-4E6E-B276-4E9B37C676AD}">
      <dgm:prSet/>
      <dgm:spPr/>
      <dgm:t>
        <a:bodyPr/>
        <a:lstStyle/>
        <a:p>
          <a:endParaRPr lang="en-US"/>
        </a:p>
      </dgm:t>
    </dgm:pt>
    <dgm:pt modelId="{6C6AF310-F9CD-426D-86B6-B7B404DF2097}">
      <dgm:prSet phldrT="[Text]" custT="1"/>
      <dgm:spPr>
        <a:solidFill>
          <a:srgbClr val="B22222"/>
        </a:solidFill>
      </dgm:spPr>
      <dgm:t>
        <a:bodyPr/>
        <a:lstStyle/>
        <a:p>
          <a:r>
            <a:rPr lang="en-US" sz="1600" dirty="0" smtClean="0"/>
            <a:t>Serves persons between the ages of 3 and 18</a:t>
          </a:r>
          <a:endParaRPr lang="en-US" sz="1600" dirty="0"/>
        </a:p>
      </dgm:t>
    </dgm:pt>
    <dgm:pt modelId="{0A8A972F-C0D5-4354-9892-E8510522C1C4}" type="parTrans" cxnId="{DA453C94-B094-4E4E-BC4A-7F21B9903512}">
      <dgm:prSet/>
      <dgm:spPr/>
      <dgm:t>
        <a:bodyPr/>
        <a:lstStyle/>
        <a:p>
          <a:endParaRPr lang="en-US"/>
        </a:p>
      </dgm:t>
    </dgm:pt>
    <dgm:pt modelId="{458C0727-FE09-4968-9BF8-74BAFE9A665B}" type="sibTrans" cxnId="{DA453C94-B094-4E4E-BC4A-7F21B9903512}">
      <dgm:prSet/>
      <dgm:spPr/>
      <dgm:t>
        <a:bodyPr/>
        <a:lstStyle/>
        <a:p>
          <a:endParaRPr lang="en-US"/>
        </a:p>
      </dgm:t>
    </dgm:pt>
    <dgm:pt modelId="{2C63BBE3-E4EB-4A6A-BE70-833111838E8A}">
      <dgm:prSet phldrT="[Text]"/>
      <dgm:spPr>
        <a:solidFill>
          <a:srgbClr val="DC143C"/>
        </a:solidFill>
      </dgm:spPr>
      <dgm:t>
        <a:bodyPr/>
        <a:lstStyle/>
        <a:p>
          <a:r>
            <a:rPr lang="en-US" baseline="0" dirty="0" smtClean="0">
              <a:ln w="10541" cmpd="sng">
                <a:prstDash val="solid"/>
              </a:ln>
            </a:rPr>
            <a:t>Have a diagnosis of Autism Spectrum Disorder as defined in the most recent edition of the Diagnostic and Statistics Manual of Mental Disorders, American Psychiatric Association.*</a:t>
          </a:r>
          <a:endParaRPr lang="en-US" dirty="0"/>
        </a:p>
      </dgm:t>
    </dgm:pt>
    <dgm:pt modelId="{FF413924-6727-4A02-91C9-0756D0069BB7}" type="parTrans" cxnId="{552B787C-6304-4185-B01B-F9711A0F9437}">
      <dgm:prSet/>
      <dgm:spPr/>
      <dgm:t>
        <a:bodyPr/>
        <a:lstStyle/>
        <a:p>
          <a:endParaRPr lang="en-US"/>
        </a:p>
      </dgm:t>
    </dgm:pt>
    <dgm:pt modelId="{A218FFC5-254A-4E32-9487-B40E75D9EC64}" type="sibTrans" cxnId="{552B787C-6304-4185-B01B-F9711A0F9437}">
      <dgm:prSet/>
      <dgm:spPr/>
      <dgm:t>
        <a:bodyPr/>
        <a:lstStyle/>
        <a:p>
          <a:endParaRPr lang="en-US"/>
        </a:p>
      </dgm:t>
    </dgm:pt>
    <dgm:pt modelId="{EFFE4634-7976-4CC0-97D6-3F1824579D70}">
      <dgm:prSet phldrT="[Text]" custT="1"/>
      <dgm:spPr>
        <a:solidFill>
          <a:srgbClr val="FF6347"/>
        </a:solidFill>
      </dgm:spPr>
      <dgm:t>
        <a:bodyPr/>
        <a:lstStyle/>
        <a:p>
          <a:r>
            <a:rPr lang="en-US" sz="1600" dirty="0" smtClean="0"/>
            <a:t>Meet ICF/ID Level of Care</a:t>
          </a:r>
          <a:endParaRPr lang="en-US" sz="1600" dirty="0"/>
        </a:p>
      </dgm:t>
    </dgm:pt>
    <dgm:pt modelId="{DB36A455-DE59-4938-ADF8-1BE6C4BD42AE}" type="parTrans" cxnId="{24F15475-216D-41DC-A5D4-0B4B43A2EA69}">
      <dgm:prSet/>
      <dgm:spPr/>
      <dgm:t>
        <a:bodyPr/>
        <a:lstStyle/>
        <a:p>
          <a:endParaRPr lang="en-US"/>
        </a:p>
      </dgm:t>
    </dgm:pt>
    <dgm:pt modelId="{41613834-360B-43A6-98C1-69A4F5E1C91F}" type="sibTrans" cxnId="{24F15475-216D-41DC-A5D4-0B4B43A2EA69}">
      <dgm:prSet/>
      <dgm:spPr/>
      <dgm:t>
        <a:bodyPr/>
        <a:lstStyle/>
        <a:p>
          <a:endParaRPr lang="en-US"/>
        </a:p>
      </dgm:t>
    </dgm:pt>
    <dgm:pt modelId="{CE4982A6-8583-42C3-81E3-46204182B22B}">
      <dgm:prSet phldrT="[Text]" custT="1"/>
      <dgm:spPr>
        <a:solidFill>
          <a:srgbClr val="FF7F50"/>
        </a:solidFill>
      </dgm:spPr>
      <dgm:t>
        <a:bodyPr/>
        <a:lstStyle/>
        <a:p>
          <a:r>
            <a:rPr lang="en-US" sz="1600" dirty="0" smtClean="0"/>
            <a:t>Up to </a:t>
          </a:r>
          <a:r>
            <a:rPr lang="en-US" sz="1600" b="1" dirty="0" smtClean="0"/>
            <a:t>175</a:t>
          </a:r>
          <a:r>
            <a:rPr lang="en-US" sz="1600" dirty="0" smtClean="0"/>
            <a:t> persons can be served per waiver year</a:t>
          </a:r>
          <a:endParaRPr lang="en-US" sz="1600" dirty="0"/>
        </a:p>
      </dgm:t>
    </dgm:pt>
    <dgm:pt modelId="{031C04A4-734F-412D-A92B-80BDAC401C25}" type="parTrans" cxnId="{E0000EE2-97D3-4339-BC8E-5D1DB6BC6BD5}">
      <dgm:prSet/>
      <dgm:spPr/>
      <dgm:t>
        <a:bodyPr/>
        <a:lstStyle/>
        <a:p>
          <a:endParaRPr lang="en-US"/>
        </a:p>
      </dgm:t>
    </dgm:pt>
    <dgm:pt modelId="{A683E393-9419-4209-A8F5-D0A9A442DC20}" type="sibTrans" cxnId="{E0000EE2-97D3-4339-BC8E-5D1DB6BC6BD5}">
      <dgm:prSet/>
      <dgm:spPr/>
      <dgm:t>
        <a:bodyPr/>
        <a:lstStyle/>
        <a:p>
          <a:endParaRPr lang="en-US"/>
        </a:p>
      </dgm:t>
    </dgm:pt>
    <dgm:pt modelId="{ADB9163B-772C-41C7-9DF0-BF7C28B7971B}">
      <dgm:prSet phldrT="[Text]" custT="1"/>
      <dgm:spPr>
        <a:solidFill>
          <a:srgbClr val="CD5C5F"/>
        </a:solidFill>
      </dgm:spPr>
      <dgm:t>
        <a:bodyPr/>
        <a:lstStyle/>
        <a:p>
          <a:r>
            <a:rPr lang="en-US" sz="1600" dirty="0" smtClean="0"/>
            <a:t>Number currently served: </a:t>
          </a:r>
          <a:r>
            <a:rPr lang="en-US" sz="1600" b="1" dirty="0" smtClean="0"/>
            <a:t>142</a:t>
          </a:r>
          <a:endParaRPr lang="en-US" sz="1600" b="1" dirty="0"/>
        </a:p>
      </dgm:t>
    </dgm:pt>
    <dgm:pt modelId="{AB57726A-5F88-4DBD-93B5-5FA048585EF1}" type="parTrans" cxnId="{0D0ADA81-16D9-47EC-8FB0-A1F0054A4DF1}">
      <dgm:prSet/>
      <dgm:spPr/>
      <dgm:t>
        <a:bodyPr/>
        <a:lstStyle/>
        <a:p>
          <a:endParaRPr lang="en-US"/>
        </a:p>
      </dgm:t>
    </dgm:pt>
    <dgm:pt modelId="{B68F6694-E94C-486B-898E-3E1B971FAB71}" type="sibTrans" cxnId="{0D0ADA81-16D9-47EC-8FB0-A1F0054A4DF1}">
      <dgm:prSet/>
      <dgm:spPr/>
      <dgm:t>
        <a:bodyPr/>
        <a:lstStyle/>
        <a:p>
          <a:endParaRPr lang="en-US"/>
        </a:p>
      </dgm:t>
    </dgm:pt>
    <dgm:pt modelId="{10A89C3E-740A-45EA-B8EE-93EE2B2319AC}" type="pres">
      <dgm:prSet presAssocID="{248BFB7B-616C-4A24-8EE5-93C4286198F6}" presName="composite" presStyleCnt="0">
        <dgm:presLayoutVars>
          <dgm:chMax val="1"/>
          <dgm:dir/>
          <dgm:resizeHandles val="exact"/>
        </dgm:presLayoutVars>
      </dgm:prSet>
      <dgm:spPr/>
      <dgm:t>
        <a:bodyPr/>
        <a:lstStyle/>
        <a:p>
          <a:endParaRPr lang="en-US"/>
        </a:p>
      </dgm:t>
    </dgm:pt>
    <dgm:pt modelId="{57235614-9AF2-4EC6-BC4B-47E7D6DF2169}" type="pres">
      <dgm:prSet presAssocID="{7794E207-7563-4F61-9A9C-557BF20FBFD4}" presName="roof" presStyleLbl="dkBgShp" presStyleIdx="0" presStyleCnt="2" custScaleY="56497"/>
      <dgm:spPr/>
      <dgm:t>
        <a:bodyPr/>
        <a:lstStyle/>
        <a:p>
          <a:endParaRPr lang="en-US"/>
        </a:p>
      </dgm:t>
    </dgm:pt>
    <dgm:pt modelId="{D35AFC8F-7EE9-40F8-BA31-CF633783B789}" type="pres">
      <dgm:prSet presAssocID="{7794E207-7563-4F61-9A9C-557BF20FBFD4}" presName="pillars" presStyleCnt="0"/>
      <dgm:spPr/>
    </dgm:pt>
    <dgm:pt modelId="{621CBA2D-0E94-42A3-B31D-2910EC767999}" type="pres">
      <dgm:prSet presAssocID="{7794E207-7563-4F61-9A9C-557BF20FBFD4}" presName="pillar1" presStyleLbl="node1" presStyleIdx="0" presStyleCnt="7" custScaleY="111057" custLinFactNeighborY="-2690">
        <dgm:presLayoutVars>
          <dgm:bulletEnabled val="1"/>
        </dgm:presLayoutVars>
      </dgm:prSet>
      <dgm:spPr/>
      <dgm:t>
        <a:bodyPr/>
        <a:lstStyle/>
        <a:p>
          <a:endParaRPr lang="en-US"/>
        </a:p>
      </dgm:t>
    </dgm:pt>
    <dgm:pt modelId="{C8D5F4A7-69C4-4066-8AFA-68C5D8FA387D}" type="pres">
      <dgm:prSet presAssocID="{5177A666-9664-448F-B49A-A16714890402}" presName="pillarX" presStyleLbl="node1" presStyleIdx="1" presStyleCnt="7" custScaleX="117087" custScaleY="111057" custLinFactNeighborY="-2690">
        <dgm:presLayoutVars>
          <dgm:bulletEnabled val="1"/>
        </dgm:presLayoutVars>
      </dgm:prSet>
      <dgm:spPr/>
      <dgm:t>
        <a:bodyPr/>
        <a:lstStyle/>
        <a:p>
          <a:endParaRPr lang="en-US"/>
        </a:p>
      </dgm:t>
    </dgm:pt>
    <dgm:pt modelId="{4B80A988-4A8A-4595-A774-9A4A04DA26F2}" type="pres">
      <dgm:prSet presAssocID="{6C6AF310-F9CD-426D-86B6-B7B404DF2097}" presName="pillarX" presStyleLbl="node1" presStyleIdx="2" presStyleCnt="7" custScaleY="111057" custLinFactNeighborY="-2690">
        <dgm:presLayoutVars>
          <dgm:bulletEnabled val="1"/>
        </dgm:presLayoutVars>
      </dgm:prSet>
      <dgm:spPr/>
      <dgm:t>
        <a:bodyPr/>
        <a:lstStyle/>
        <a:p>
          <a:endParaRPr lang="en-US"/>
        </a:p>
      </dgm:t>
    </dgm:pt>
    <dgm:pt modelId="{6705C077-0DAC-463C-B501-3107FF025770}" type="pres">
      <dgm:prSet presAssocID="{2C63BBE3-E4EB-4A6A-BE70-833111838E8A}" presName="pillarX" presStyleLbl="node1" presStyleIdx="3" presStyleCnt="7" custScaleY="111057" custLinFactNeighborY="-2690">
        <dgm:presLayoutVars>
          <dgm:bulletEnabled val="1"/>
        </dgm:presLayoutVars>
      </dgm:prSet>
      <dgm:spPr/>
      <dgm:t>
        <a:bodyPr/>
        <a:lstStyle/>
        <a:p>
          <a:endParaRPr lang="en-US"/>
        </a:p>
      </dgm:t>
    </dgm:pt>
    <dgm:pt modelId="{81144486-D385-4F93-8420-2EA0B110634D}" type="pres">
      <dgm:prSet presAssocID="{EFFE4634-7976-4CC0-97D6-3F1824579D70}" presName="pillarX" presStyleLbl="node1" presStyleIdx="4" presStyleCnt="7" custScaleY="111057" custLinFactNeighborY="-2690">
        <dgm:presLayoutVars>
          <dgm:bulletEnabled val="1"/>
        </dgm:presLayoutVars>
      </dgm:prSet>
      <dgm:spPr/>
      <dgm:t>
        <a:bodyPr/>
        <a:lstStyle/>
        <a:p>
          <a:endParaRPr lang="en-US"/>
        </a:p>
      </dgm:t>
    </dgm:pt>
    <dgm:pt modelId="{FCB06925-6E05-4897-911D-DEF0A587DA6C}" type="pres">
      <dgm:prSet presAssocID="{CE4982A6-8583-42C3-81E3-46204182B22B}" presName="pillarX" presStyleLbl="node1" presStyleIdx="5" presStyleCnt="7" custScaleX="122590" custScaleY="111057" custLinFactNeighborY="-2690">
        <dgm:presLayoutVars>
          <dgm:bulletEnabled val="1"/>
        </dgm:presLayoutVars>
      </dgm:prSet>
      <dgm:spPr/>
      <dgm:t>
        <a:bodyPr/>
        <a:lstStyle/>
        <a:p>
          <a:endParaRPr lang="en-US"/>
        </a:p>
      </dgm:t>
    </dgm:pt>
    <dgm:pt modelId="{14774C71-22AE-4CA1-9EA5-E2560DC3F357}" type="pres">
      <dgm:prSet presAssocID="{ADB9163B-772C-41C7-9DF0-BF7C28B7971B}" presName="pillarX" presStyleLbl="node1" presStyleIdx="6" presStyleCnt="7" custScaleY="111057" custLinFactNeighborY="-2690">
        <dgm:presLayoutVars>
          <dgm:bulletEnabled val="1"/>
        </dgm:presLayoutVars>
      </dgm:prSet>
      <dgm:spPr/>
      <dgm:t>
        <a:bodyPr/>
        <a:lstStyle/>
        <a:p>
          <a:endParaRPr lang="en-US"/>
        </a:p>
      </dgm:t>
    </dgm:pt>
    <dgm:pt modelId="{E6FE7608-809F-4692-8B17-8F62953CCE7F}" type="pres">
      <dgm:prSet presAssocID="{7794E207-7563-4F61-9A9C-557BF20FBFD4}" presName="base" presStyleLbl="dkBgShp" presStyleIdx="1" presStyleCnt="2" custLinFactNeighborY="46610"/>
      <dgm:spPr>
        <a:solidFill>
          <a:srgbClr val="800000"/>
        </a:solidFill>
      </dgm:spPr>
    </dgm:pt>
  </dgm:ptLst>
  <dgm:cxnLst>
    <dgm:cxn modelId="{B0F93BAF-9A95-4BDB-8A0C-DF30EFFDF557}" type="presOf" srcId="{7794E207-7563-4F61-9A9C-557BF20FBFD4}" destId="{57235614-9AF2-4EC6-BC4B-47E7D6DF2169}" srcOrd="0" destOrd="0" presId="urn:microsoft.com/office/officeart/2005/8/layout/hList3"/>
    <dgm:cxn modelId="{24F15475-216D-41DC-A5D4-0B4B43A2EA69}" srcId="{7794E207-7563-4F61-9A9C-557BF20FBFD4}" destId="{EFFE4634-7976-4CC0-97D6-3F1824579D70}" srcOrd="4" destOrd="0" parTransId="{DB36A455-DE59-4938-ADF8-1BE6C4BD42AE}" sibTransId="{41613834-360B-43A6-98C1-69A4F5E1C91F}"/>
    <dgm:cxn modelId="{1478FCF6-A92A-4375-B211-49439042B82D}" type="presOf" srcId="{EFFE4634-7976-4CC0-97D6-3F1824579D70}" destId="{81144486-D385-4F93-8420-2EA0B110634D}" srcOrd="0" destOrd="0" presId="urn:microsoft.com/office/officeart/2005/8/layout/hList3"/>
    <dgm:cxn modelId="{680E6A77-AC81-425A-B498-A546F1CA6421}" type="presOf" srcId="{5E4C7BF7-731F-4E32-B4BD-7B2B97E28988}" destId="{621CBA2D-0E94-42A3-B31D-2910EC767999}" srcOrd="0" destOrd="0" presId="urn:microsoft.com/office/officeart/2005/8/layout/hList3"/>
    <dgm:cxn modelId="{022E258F-BD73-4CB8-9F84-BA603D4C6E69}" type="presOf" srcId="{6C6AF310-F9CD-426D-86B6-B7B404DF2097}" destId="{4B80A988-4A8A-4595-A774-9A4A04DA26F2}" srcOrd="0" destOrd="0" presId="urn:microsoft.com/office/officeart/2005/8/layout/hList3"/>
    <dgm:cxn modelId="{1D4ED2F2-517A-4FB6-8A11-37A25896D3BA}" type="presOf" srcId="{ADB9163B-772C-41C7-9DF0-BF7C28B7971B}" destId="{14774C71-22AE-4CA1-9EA5-E2560DC3F357}" srcOrd="0" destOrd="0" presId="urn:microsoft.com/office/officeart/2005/8/layout/hList3"/>
    <dgm:cxn modelId="{00C36E31-80C5-4539-AF49-B5DAD908038A}" type="presOf" srcId="{CE4982A6-8583-42C3-81E3-46204182B22B}" destId="{FCB06925-6E05-4897-911D-DEF0A587DA6C}" srcOrd="0" destOrd="0" presId="urn:microsoft.com/office/officeart/2005/8/layout/hList3"/>
    <dgm:cxn modelId="{DFF1FD14-30F2-4665-96E8-02D7C437F2BE}" type="presOf" srcId="{248BFB7B-616C-4A24-8EE5-93C4286198F6}" destId="{10A89C3E-740A-45EA-B8EE-93EE2B2319AC}" srcOrd="0" destOrd="0" presId="urn:microsoft.com/office/officeart/2005/8/layout/hList3"/>
    <dgm:cxn modelId="{552B787C-6304-4185-B01B-F9711A0F9437}" srcId="{7794E207-7563-4F61-9A9C-557BF20FBFD4}" destId="{2C63BBE3-E4EB-4A6A-BE70-833111838E8A}" srcOrd="3" destOrd="0" parTransId="{FF413924-6727-4A02-91C9-0756D0069BB7}" sibTransId="{A218FFC5-254A-4E32-9487-B40E75D9EC64}"/>
    <dgm:cxn modelId="{DA453C94-B094-4E4E-BC4A-7F21B9903512}" srcId="{7794E207-7563-4F61-9A9C-557BF20FBFD4}" destId="{6C6AF310-F9CD-426D-86B6-B7B404DF2097}" srcOrd="2" destOrd="0" parTransId="{0A8A972F-C0D5-4354-9892-E8510522C1C4}" sibTransId="{458C0727-FE09-4968-9BF8-74BAFE9A665B}"/>
    <dgm:cxn modelId="{B5C5DEC8-BABD-4D49-9310-F82740579D0C}" srcId="{248BFB7B-616C-4A24-8EE5-93C4286198F6}" destId="{7794E207-7563-4F61-9A9C-557BF20FBFD4}" srcOrd="0" destOrd="0" parTransId="{DFD998FF-E200-42D8-93C4-5914A3FF703D}" sibTransId="{5C3341F2-3F0A-461D-A9CA-5FC5C2E4402E}"/>
    <dgm:cxn modelId="{5375598F-FC3F-4762-B191-5D189844D1E2}" type="presOf" srcId="{5177A666-9664-448F-B49A-A16714890402}" destId="{C8D5F4A7-69C4-4066-8AFA-68C5D8FA387D}" srcOrd="0" destOrd="0" presId="urn:microsoft.com/office/officeart/2005/8/layout/hList3"/>
    <dgm:cxn modelId="{C32D268B-CCB6-4E6E-B276-4E9B37C676AD}" srcId="{7794E207-7563-4F61-9A9C-557BF20FBFD4}" destId="{5177A666-9664-448F-B49A-A16714890402}" srcOrd="1" destOrd="0" parTransId="{9E6D1159-93EF-42BD-8E42-CC257ACA8467}" sibTransId="{D1351DEB-0853-4448-A259-654A43F9CDCC}"/>
    <dgm:cxn modelId="{E0000EE2-97D3-4339-BC8E-5D1DB6BC6BD5}" srcId="{7794E207-7563-4F61-9A9C-557BF20FBFD4}" destId="{CE4982A6-8583-42C3-81E3-46204182B22B}" srcOrd="5" destOrd="0" parTransId="{031C04A4-734F-412D-A92B-80BDAC401C25}" sibTransId="{A683E393-9419-4209-A8F5-D0A9A442DC20}"/>
    <dgm:cxn modelId="{319BAE4F-97C8-4FBB-A56B-B42F8853E252}" srcId="{7794E207-7563-4F61-9A9C-557BF20FBFD4}" destId="{5E4C7BF7-731F-4E32-B4BD-7B2B97E28988}" srcOrd="0" destOrd="0" parTransId="{D96C63DA-04C9-480E-A993-7287478488D3}" sibTransId="{22816F20-718A-44A4-ADE2-D7A9D62A16AF}"/>
    <dgm:cxn modelId="{BB8CF19C-C9A8-48F6-BBEE-E7596E8A95CC}" type="presOf" srcId="{2C63BBE3-E4EB-4A6A-BE70-833111838E8A}" destId="{6705C077-0DAC-463C-B501-3107FF025770}" srcOrd="0" destOrd="0" presId="urn:microsoft.com/office/officeart/2005/8/layout/hList3"/>
    <dgm:cxn modelId="{0D0ADA81-16D9-47EC-8FB0-A1F0054A4DF1}" srcId="{7794E207-7563-4F61-9A9C-557BF20FBFD4}" destId="{ADB9163B-772C-41C7-9DF0-BF7C28B7971B}" srcOrd="6" destOrd="0" parTransId="{AB57726A-5F88-4DBD-93B5-5FA048585EF1}" sibTransId="{B68F6694-E94C-486B-898E-3E1B971FAB71}"/>
    <dgm:cxn modelId="{FD1E5D9D-5441-4608-8F6B-FF98084999AA}" type="presParOf" srcId="{10A89C3E-740A-45EA-B8EE-93EE2B2319AC}" destId="{57235614-9AF2-4EC6-BC4B-47E7D6DF2169}" srcOrd="0" destOrd="0" presId="urn:microsoft.com/office/officeart/2005/8/layout/hList3"/>
    <dgm:cxn modelId="{A4F24E9E-3F4E-4B8B-B8D2-84F4D60AAF61}" type="presParOf" srcId="{10A89C3E-740A-45EA-B8EE-93EE2B2319AC}" destId="{D35AFC8F-7EE9-40F8-BA31-CF633783B789}" srcOrd="1" destOrd="0" presId="urn:microsoft.com/office/officeart/2005/8/layout/hList3"/>
    <dgm:cxn modelId="{00137039-EB2C-48DC-867E-12CD61D6F08F}" type="presParOf" srcId="{D35AFC8F-7EE9-40F8-BA31-CF633783B789}" destId="{621CBA2D-0E94-42A3-B31D-2910EC767999}" srcOrd="0" destOrd="0" presId="urn:microsoft.com/office/officeart/2005/8/layout/hList3"/>
    <dgm:cxn modelId="{BC877AC4-B6E4-4E1D-8A96-31DEFDBC3C15}" type="presParOf" srcId="{D35AFC8F-7EE9-40F8-BA31-CF633783B789}" destId="{C8D5F4A7-69C4-4066-8AFA-68C5D8FA387D}" srcOrd="1" destOrd="0" presId="urn:microsoft.com/office/officeart/2005/8/layout/hList3"/>
    <dgm:cxn modelId="{F3B13745-9C21-4056-B5A0-ABE76FFA491F}" type="presParOf" srcId="{D35AFC8F-7EE9-40F8-BA31-CF633783B789}" destId="{4B80A988-4A8A-4595-A774-9A4A04DA26F2}" srcOrd="2" destOrd="0" presId="urn:microsoft.com/office/officeart/2005/8/layout/hList3"/>
    <dgm:cxn modelId="{6F00163D-D5C5-4EE2-80D0-A74949A03A65}" type="presParOf" srcId="{D35AFC8F-7EE9-40F8-BA31-CF633783B789}" destId="{6705C077-0DAC-463C-B501-3107FF025770}" srcOrd="3" destOrd="0" presId="urn:microsoft.com/office/officeart/2005/8/layout/hList3"/>
    <dgm:cxn modelId="{69F9B1DB-0AF0-4EF3-86A6-8060BA1540FE}" type="presParOf" srcId="{D35AFC8F-7EE9-40F8-BA31-CF633783B789}" destId="{81144486-D385-4F93-8420-2EA0B110634D}" srcOrd="4" destOrd="0" presId="urn:microsoft.com/office/officeart/2005/8/layout/hList3"/>
    <dgm:cxn modelId="{7EBDFB49-57FF-4119-820F-6473E2EE3682}" type="presParOf" srcId="{D35AFC8F-7EE9-40F8-BA31-CF633783B789}" destId="{FCB06925-6E05-4897-911D-DEF0A587DA6C}" srcOrd="5" destOrd="0" presId="urn:microsoft.com/office/officeart/2005/8/layout/hList3"/>
    <dgm:cxn modelId="{2B013EF1-1A43-411F-9DD6-421A579BE72C}" type="presParOf" srcId="{D35AFC8F-7EE9-40F8-BA31-CF633783B789}" destId="{14774C71-22AE-4CA1-9EA5-E2560DC3F357}" srcOrd="6" destOrd="0" presId="urn:microsoft.com/office/officeart/2005/8/layout/hList3"/>
    <dgm:cxn modelId="{6AD14441-C695-4C8C-9919-1F2A771B19C7}" type="presParOf" srcId="{10A89C3E-740A-45EA-B8EE-93EE2B2319AC}" destId="{E6FE7608-809F-4692-8B17-8F62953CCE7F}"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77BD3D-EC6C-44EA-A542-D412C4C30FE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591B969-B3D6-45B4-9BAD-02FD18E9DFF1}">
      <dgm:prSet phldrT="[Text]" custT="1"/>
      <dgm:spPr>
        <a:solidFill>
          <a:srgbClr val="660066"/>
        </a:solidFill>
      </dgm:spPr>
      <dgm:t>
        <a:bodyPr/>
        <a:lstStyle/>
        <a:p>
          <a:r>
            <a:rPr lang="en-US" sz="2600" dirty="0" smtClean="0"/>
            <a:t>Community Support Waiver</a:t>
          </a:r>
          <a:endParaRPr lang="en-US" sz="2600" dirty="0"/>
        </a:p>
      </dgm:t>
    </dgm:pt>
    <dgm:pt modelId="{020DF105-8C60-46A4-812D-251FBB950A30}" type="parTrans" cxnId="{1DB10D42-FBB1-4019-BA1E-4EAA8AAB8872}">
      <dgm:prSet/>
      <dgm:spPr/>
      <dgm:t>
        <a:bodyPr/>
        <a:lstStyle/>
        <a:p>
          <a:endParaRPr lang="en-US"/>
        </a:p>
      </dgm:t>
    </dgm:pt>
    <dgm:pt modelId="{8331FB3A-E333-41C7-BE05-22098713C8C0}" type="sibTrans" cxnId="{1DB10D42-FBB1-4019-BA1E-4EAA8AAB8872}">
      <dgm:prSet/>
      <dgm:spPr/>
      <dgm:t>
        <a:bodyPr/>
        <a:lstStyle/>
        <a:p>
          <a:endParaRPr lang="en-US"/>
        </a:p>
      </dgm:t>
    </dgm:pt>
    <dgm:pt modelId="{4FCCF655-4C70-4675-95C8-3116171F7976}">
      <dgm:prSet phldrT="[Text]" custT="1"/>
      <dgm:spPr>
        <a:solidFill>
          <a:srgbClr val="800080"/>
        </a:solidFill>
      </dgm:spPr>
      <dgm:t>
        <a:bodyPr/>
        <a:lstStyle/>
        <a:p>
          <a:r>
            <a:rPr lang="en-US" sz="1600" dirty="0" smtClean="0"/>
            <a:t>Began in 2003</a:t>
          </a:r>
          <a:endParaRPr lang="en-US" sz="1600" dirty="0"/>
        </a:p>
      </dgm:t>
    </dgm:pt>
    <dgm:pt modelId="{27C440BF-227A-488A-A735-3DB18CC69482}" type="parTrans" cxnId="{FA923BF4-4EBA-4D6D-8B5E-C3F5A2D11211}">
      <dgm:prSet/>
      <dgm:spPr/>
      <dgm:t>
        <a:bodyPr/>
        <a:lstStyle/>
        <a:p>
          <a:endParaRPr lang="en-US"/>
        </a:p>
      </dgm:t>
    </dgm:pt>
    <dgm:pt modelId="{9DDEDE5D-0A10-419E-B40F-8A4AE514AD3D}" type="sibTrans" cxnId="{FA923BF4-4EBA-4D6D-8B5E-C3F5A2D11211}">
      <dgm:prSet/>
      <dgm:spPr/>
      <dgm:t>
        <a:bodyPr/>
        <a:lstStyle/>
        <a:p>
          <a:endParaRPr lang="en-US"/>
        </a:p>
      </dgm:t>
    </dgm:pt>
    <dgm:pt modelId="{B90FFF78-DD00-42E8-836C-3303F5CE7411}">
      <dgm:prSet phldrT="[Text]" custT="1"/>
      <dgm:spPr>
        <a:solidFill>
          <a:srgbClr val="9900CC"/>
        </a:solidFill>
      </dgm:spPr>
      <dgm:t>
        <a:bodyPr/>
        <a:lstStyle/>
        <a:p>
          <a:r>
            <a:rPr lang="en-US" sz="1600" dirty="0" smtClean="0"/>
            <a:t>27 services included – same as Comprehensive Waiver but no residential services</a:t>
          </a:r>
          <a:endParaRPr lang="en-US" sz="1600" dirty="0"/>
        </a:p>
      </dgm:t>
    </dgm:pt>
    <dgm:pt modelId="{EE06BC44-FD0E-4C72-B8C8-FBF18A846075}" type="parTrans" cxnId="{BF88B56D-6ED6-4BC2-9661-F0AA747103EF}">
      <dgm:prSet/>
      <dgm:spPr/>
      <dgm:t>
        <a:bodyPr/>
        <a:lstStyle/>
        <a:p>
          <a:endParaRPr lang="en-US"/>
        </a:p>
      </dgm:t>
    </dgm:pt>
    <dgm:pt modelId="{2FD5D8B6-3E0B-4F56-8AAD-01AD4FAAF25B}" type="sibTrans" cxnId="{BF88B56D-6ED6-4BC2-9661-F0AA747103EF}">
      <dgm:prSet/>
      <dgm:spPr/>
      <dgm:t>
        <a:bodyPr/>
        <a:lstStyle/>
        <a:p>
          <a:endParaRPr lang="en-US"/>
        </a:p>
      </dgm:t>
    </dgm:pt>
    <dgm:pt modelId="{75C18C38-F489-480C-9C4D-606E3993895F}">
      <dgm:prSet phldrT="[Text]" custT="1"/>
      <dgm:spPr>
        <a:solidFill>
          <a:srgbClr val="990099"/>
        </a:solidFill>
      </dgm:spPr>
      <dgm:t>
        <a:bodyPr/>
        <a:lstStyle/>
        <a:p>
          <a:r>
            <a:rPr lang="en-US" sz="1600" dirty="0" smtClean="0"/>
            <a:t>No age limit</a:t>
          </a:r>
          <a:endParaRPr lang="en-US" sz="1600" dirty="0"/>
        </a:p>
      </dgm:t>
    </dgm:pt>
    <dgm:pt modelId="{7DE46BB7-41B7-406A-96DF-33F0B821C93A}" type="parTrans" cxnId="{5B4B425E-9D8A-4E9E-B14C-D9558729D557}">
      <dgm:prSet/>
      <dgm:spPr/>
      <dgm:t>
        <a:bodyPr/>
        <a:lstStyle/>
        <a:p>
          <a:endParaRPr lang="en-US"/>
        </a:p>
      </dgm:t>
    </dgm:pt>
    <dgm:pt modelId="{5E7D6178-D209-43D4-A132-BF8B1F02E47E}" type="sibTrans" cxnId="{5B4B425E-9D8A-4E9E-B14C-D9558729D557}">
      <dgm:prSet/>
      <dgm:spPr/>
      <dgm:t>
        <a:bodyPr/>
        <a:lstStyle/>
        <a:p>
          <a:endParaRPr lang="en-US"/>
        </a:p>
      </dgm:t>
    </dgm:pt>
    <dgm:pt modelId="{5D0EC79C-0420-467D-82C4-5A913A4D25FC}">
      <dgm:prSet phldrT="[Text]" custT="1"/>
      <dgm:spPr>
        <a:solidFill>
          <a:srgbClr val="9900FF"/>
        </a:solidFill>
      </dgm:spPr>
      <dgm:t>
        <a:bodyPr/>
        <a:lstStyle/>
        <a:p>
          <a:r>
            <a:rPr lang="en-US" sz="1600" dirty="0" smtClean="0"/>
            <a:t>Meet ICF/ID Level of Care</a:t>
          </a:r>
          <a:endParaRPr lang="en-US" sz="1600" dirty="0"/>
        </a:p>
      </dgm:t>
    </dgm:pt>
    <dgm:pt modelId="{9F65AD69-998A-46E6-AC3F-8C820D88904E}" type="parTrans" cxnId="{8D02E26F-5486-4260-8D59-AD2F5F732E25}">
      <dgm:prSet/>
      <dgm:spPr/>
      <dgm:t>
        <a:bodyPr/>
        <a:lstStyle/>
        <a:p>
          <a:endParaRPr lang="en-US"/>
        </a:p>
      </dgm:t>
    </dgm:pt>
    <dgm:pt modelId="{675F5819-348C-4402-9639-19BFF415E88A}" type="sibTrans" cxnId="{8D02E26F-5486-4260-8D59-AD2F5F732E25}">
      <dgm:prSet/>
      <dgm:spPr/>
      <dgm:t>
        <a:bodyPr/>
        <a:lstStyle/>
        <a:p>
          <a:endParaRPr lang="en-US"/>
        </a:p>
      </dgm:t>
    </dgm:pt>
    <dgm:pt modelId="{2BA40CFF-18F9-49D2-B7BF-3813358760EC}">
      <dgm:prSet phldrT="[Text]"/>
      <dgm:spPr>
        <a:solidFill>
          <a:srgbClr val="993366"/>
        </a:solidFill>
      </dgm:spPr>
      <dgm:t>
        <a:bodyPr/>
        <a:lstStyle/>
        <a:p>
          <a:r>
            <a:rPr lang="en-US" dirty="0" smtClean="0"/>
            <a:t>Has an individual cost limit of $28,000/year (exception to cost limit can be granted on case-by-case basis)</a:t>
          </a:r>
          <a:endParaRPr lang="en-US" dirty="0"/>
        </a:p>
      </dgm:t>
    </dgm:pt>
    <dgm:pt modelId="{51D31E03-F1CE-4426-B2F7-9665726B4318}" type="parTrans" cxnId="{B5AFD92E-66BA-402A-A8C7-B2F96CA8FD7C}">
      <dgm:prSet/>
      <dgm:spPr/>
      <dgm:t>
        <a:bodyPr/>
        <a:lstStyle/>
        <a:p>
          <a:endParaRPr lang="en-US"/>
        </a:p>
      </dgm:t>
    </dgm:pt>
    <dgm:pt modelId="{009DAF01-93B0-4953-BE02-CB0FC05F422F}" type="sibTrans" cxnId="{B5AFD92E-66BA-402A-A8C7-B2F96CA8FD7C}">
      <dgm:prSet/>
      <dgm:spPr/>
      <dgm:t>
        <a:bodyPr/>
        <a:lstStyle/>
        <a:p>
          <a:endParaRPr lang="en-US"/>
        </a:p>
      </dgm:t>
    </dgm:pt>
    <dgm:pt modelId="{123B280F-8D0E-4DAA-BF66-227280AD1D48}">
      <dgm:prSet phldrT="[Text]" custT="1"/>
      <dgm:spPr>
        <a:solidFill>
          <a:srgbClr val="6600CC"/>
        </a:solidFill>
      </dgm:spPr>
      <dgm:t>
        <a:bodyPr/>
        <a:lstStyle/>
        <a:p>
          <a:r>
            <a:rPr lang="en-US" sz="1600" dirty="0" smtClean="0"/>
            <a:t>Up to </a:t>
          </a:r>
          <a:r>
            <a:rPr lang="en-US" sz="1600" b="1" dirty="0" smtClean="0"/>
            <a:t>2,254</a:t>
          </a:r>
          <a:r>
            <a:rPr lang="en-US" sz="1600" dirty="0" smtClean="0"/>
            <a:t> persons can be served per waiver year</a:t>
          </a:r>
          <a:endParaRPr lang="en-US" sz="1600" dirty="0"/>
        </a:p>
      </dgm:t>
    </dgm:pt>
    <dgm:pt modelId="{EDF1D77B-E3CD-4F38-8D83-D3691BBDD340}" type="parTrans" cxnId="{065CCB7C-94C4-4153-AFA5-064ACFC30296}">
      <dgm:prSet/>
      <dgm:spPr/>
      <dgm:t>
        <a:bodyPr/>
        <a:lstStyle/>
        <a:p>
          <a:endParaRPr lang="en-US"/>
        </a:p>
      </dgm:t>
    </dgm:pt>
    <dgm:pt modelId="{62C3B43F-5EAC-4326-91DC-365AE08A94CB}" type="sibTrans" cxnId="{065CCB7C-94C4-4153-AFA5-064ACFC30296}">
      <dgm:prSet/>
      <dgm:spPr/>
      <dgm:t>
        <a:bodyPr/>
        <a:lstStyle/>
        <a:p>
          <a:endParaRPr lang="en-US"/>
        </a:p>
      </dgm:t>
    </dgm:pt>
    <dgm:pt modelId="{51368A58-8480-40EB-9743-D2703ECDF719}">
      <dgm:prSet phldrT="[Text]" custT="1"/>
      <dgm:spPr>
        <a:solidFill>
          <a:srgbClr val="9933FF"/>
        </a:solidFill>
      </dgm:spPr>
      <dgm:t>
        <a:bodyPr/>
        <a:lstStyle/>
        <a:p>
          <a:r>
            <a:rPr lang="en-US" sz="1600" dirty="0" smtClean="0"/>
            <a:t>Number currently served: </a:t>
          </a:r>
          <a:r>
            <a:rPr lang="en-US" sz="1600" b="1" dirty="0" smtClean="0"/>
            <a:t>1,937</a:t>
          </a:r>
          <a:endParaRPr lang="en-US" sz="1600" b="1" dirty="0"/>
        </a:p>
      </dgm:t>
    </dgm:pt>
    <dgm:pt modelId="{47064C61-366F-4C28-BB41-DDD2F17D77F4}" type="parTrans" cxnId="{803A048B-D453-40EF-A9B1-DB9EF2E14E65}">
      <dgm:prSet/>
      <dgm:spPr/>
      <dgm:t>
        <a:bodyPr/>
        <a:lstStyle/>
        <a:p>
          <a:endParaRPr lang="en-US"/>
        </a:p>
      </dgm:t>
    </dgm:pt>
    <dgm:pt modelId="{848609D6-DFEA-4173-8DFF-5E0DF2206FC3}" type="sibTrans" cxnId="{803A048B-D453-40EF-A9B1-DB9EF2E14E65}">
      <dgm:prSet/>
      <dgm:spPr/>
      <dgm:t>
        <a:bodyPr/>
        <a:lstStyle/>
        <a:p>
          <a:endParaRPr lang="en-US"/>
        </a:p>
      </dgm:t>
    </dgm:pt>
    <dgm:pt modelId="{136333EF-29E0-4A92-9937-ACB338E7D52B}" type="pres">
      <dgm:prSet presAssocID="{B477BD3D-EC6C-44EA-A542-D412C4C30FEA}" presName="composite" presStyleCnt="0">
        <dgm:presLayoutVars>
          <dgm:chMax val="1"/>
          <dgm:dir/>
          <dgm:resizeHandles val="exact"/>
        </dgm:presLayoutVars>
      </dgm:prSet>
      <dgm:spPr/>
      <dgm:t>
        <a:bodyPr/>
        <a:lstStyle/>
        <a:p>
          <a:endParaRPr lang="en-US"/>
        </a:p>
      </dgm:t>
    </dgm:pt>
    <dgm:pt modelId="{ACC441CB-14C1-4CDF-B6AA-76AA27AA8F4E}" type="pres">
      <dgm:prSet presAssocID="{1591B969-B3D6-45B4-9BAD-02FD18E9DFF1}" presName="roof" presStyleLbl="dkBgShp" presStyleIdx="0" presStyleCnt="2" custScaleY="57813" custLinFactNeighborX="5069" custLinFactNeighborY="-5338"/>
      <dgm:spPr/>
      <dgm:t>
        <a:bodyPr/>
        <a:lstStyle/>
        <a:p>
          <a:endParaRPr lang="en-US"/>
        </a:p>
      </dgm:t>
    </dgm:pt>
    <dgm:pt modelId="{FDF1AB76-58FA-4645-AFA5-ED00A5877A1F}" type="pres">
      <dgm:prSet presAssocID="{1591B969-B3D6-45B4-9BAD-02FD18E9DFF1}" presName="pillars" presStyleCnt="0"/>
      <dgm:spPr/>
    </dgm:pt>
    <dgm:pt modelId="{65480E30-85C6-4C3F-9E41-18CE9D3A34E7}" type="pres">
      <dgm:prSet presAssocID="{1591B969-B3D6-45B4-9BAD-02FD18E9DFF1}" presName="pillar1" presStyleLbl="node1" presStyleIdx="0" presStyleCnt="7" custScaleX="107752" custScaleY="108336" custLinFactNeighborY="-7303">
        <dgm:presLayoutVars>
          <dgm:bulletEnabled val="1"/>
        </dgm:presLayoutVars>
      </dgm:prSet>
      <dgm:spPr/>
      <dgm:t>
        <a:bodyPr/>
        <a:lstStyle/>
        <a:p>
          <a:endParaRPr lang="en-US"/>
        </a:p>
      </dgm:t>
    </dgm:pt>
    <dgm:pt modelId="{599ED823-A1AE-4113-90EA-5B9BDE4E65A3}" type="pres">
      <dgm:prSet presAssocID="{B90FFF78-DD00-42E8-836C-3303F5CE7411}" presName="pillarX" presStyleLbl="node1" presStyleIdx="1" presStyleCnt="7" custScaleX="136250" custScaleY="108336" custLinFactNeighborY="-7303">
        <dgm:presLayoutVars>
          <dgm:bulletEnabled val="1"/>
        </dgm:presLayoutVars>
      </dgm:prSet>
      <dgm:spPr/>
      <dgm:t>
        <a:bodyPr/>
        <a:lstStyle/>
        <a:p>
          <a:endParaRPr lang="en-US"/>
        </a:p>
      </dgm:t>
    </dgm:pt>
    <dgm:pt modelId="{F3B48860-4814-4CF7-91B4-257AAA3A27A5}" type="pres">
      <dgm:prSet presAssocID="{75C18C38-F489-480C-9C4D-606E3993895F}" presName="pillarX" presStyleLbl="node1" presStyleIdx="2" presStyleCnt="7" custScaleX="79697" custScaleY="108336" custLinFactNeighborY="-7303">
        <dgm:presLayoutVars>
          <dgm:bulletEnabled val="1"/>
        </dgm:presLayoutVars>
      </dgm:prSet>
      <dgm:spPr/>
      <dgm:t>
        <a:bodyPr/>
        <a:lstStyle/>
        <a:p>
          <a:endParaRPr lang="en-US"/>
        </a:p>
      </dgm:t>
    </dgm:pt>
    <dgm:pt modelId="{937B89BB-D47B-4BA2-8B4A-101F4A66D404}" type="pres">
      <dgm:prSet presAssocID="{5D0EC79C-0420-467D-82C4-5A913A4D25FC}" presName="pillarX" presStyleLbl="node1" presStyleIdx="3" presStyleCnt="7" custScaleX="73690" custScaleY="108336" custLinFactNeighborY="-7303">
        <dgm:presLayoutVars>
          <dgm:bulletEnabled val="1"/>
        </dgm:presLayoutVars>
      </dgm:prSet>
      <dgm:spPr/>
      <dgm:t>
        <a:bodyPr/>
        <a:lstStyle/>
        <a:p>
          <a:endParaRPr lang="en-US"/>
        </a:p>
      </dgm:t>
    </dgm:pt>
    <dgm:pt modelId="{1643EF61-7B74-41DF-8128-53FFAEE1A02B}" type="pres">
      <dgm:prSet presAssocID="{2BA40CFF-18F9-49D2-B7BF-3813358760EC}" presName="pillarX" presStyleLbl="node1" presStyleIdx="4" presStyleCnt="7" custScaleY="108336" custLinFactNeighborY="-7303">
        <dgm:presLayoutVars>
          <dgm:bulletEnabled val="1"/>
        </dgm:presLayoutVars>
      </dgm:prSet>
      <dgm:spPr/>
      <dgm:t>
        <a:bodyPr/>
        <a:lstStyle/>
        <a:p>
          <a:endParaRPr lang="en-US"/>
        </a:p>
      </dgm:t>
    </dgm:pt>
    <dgm:pt modelId="{DCAE11E2-C0AC-490A-B932-07CD2EAFCB4B}" type="pres">
      <dgm:prSet presAssocID="{123B280F-8D0E-4DAA-BF66-227280AD1D48}" presName="pillarX" presStyleLbl="node1" presStyleIdx="5" presStyleCnt="7" custScaleY="108336" custLinFactNeighborY="-7303">
        <dgm:presLayoutVars>
          <dgm:bulletEnabled val="1"/>
        </dgm:presLayoutVars>
      </dgm:prSet>
      <dgm:spPr/>
      <dgm:t>
        <a:bodyPr/>
        <a:lstStyle/>
        <a:p>
          <a:endParaRPr lang="en-US"/>
        </a:p>
      </dgm:t>
    </dgm:pt>
    <dgm:pt modelId="{308216A4-8CE8-43F0-A606-C480ADDE697A}" type="pres">
      <dgm:prSet presAssocID="{51368A58-8480-40EB-9743-D2703ECDF719}" presName="pillarX" presStyleLbl="node1" presStyleIdx="6" presStyleCnt="7" custScaleY="108336" custLinFactNeighborY="-7303">
        <dgm:presLayoutVars>
          <dgm:bulletEnabled val="1"/>
        </dgm:presLayoutVars>
      </dgm:prSet>
      <dgm:spPr/>
      <dgm:t>
        <a:bodyPr/>
        <a:lstStyle/>
        <a:p>
          <a:endParaRPr lang="en-US"/>
        </a:p>
      </dgm:t>
    </dgm:pt>
    <dgm:pt modelId="{29E48629-9BE8-4CA8-9410-29B0387A7469}" type="pres">
      <dgm:prSet presAssocID="{1591B969-B3D6-45B4-9BAD-02FD18E9DFF1}" presName="base" presStyleLbl="dkBgShp" presStyleIdx="1" presStyleCnt="2" custLinFactNeighborY="-9486"/>
      <dgm:spPr>
        <a:solidFill>
          <a:srgbClr val="660066"/>
        </a:solidFill>
      </dgm:spPr>
    </dgm:pt>
  </dgm:ptLst>
  <dgm:cxnLst>
    <dgm:cxn modelId="{FA923BF4-4EBA-4D6D-8B5E-C3F5A2D11211}" srcId="{1591B969-B3D6-45B4-9BAD-02FD18E9DFF1}" destId="{4FCCF655-4C70-4675-95C8-3116171F7976}" srcOrd="0" destOrd="0" parTransId="{27C440BF-227A-488A-A735-3DB18CC69482}" sibTransId="{9DDEDE5D-0A10-419E-B40F-8A4AE514AD3D}"/>
    <dgm:cxn modelId="{1DB10D42-FBB1-4019-BA1E-4EAA8AAB8872}" srcId="{B477BD3D-EC6C-44EA-A542-D412C4C30FEA}" destId="{1591B969-B3D6-45B4-9BAD-02FD18E9DFF1}" srcOrd="0" destOrd="0" parTransId="{020DF105-8C60-46A4-812D-251FBB950A30}" sibTransId="{8331FB3A-E333-41C7-BE05-22098713C8C0}"/>
    <dgm:cxn modelId="{8D02E26F-5486-4260-8D59-AD2F5F732E25}" srcId="{1591B969-B3D6-45B4-9BAD-02FD18E9DFF1}" destId="{5D0EC79C-0420-467D-82C4-5A913A4D25FC}" srcOrd="3" destOrd="0" parTransId="{9F65AD69-998A-46E6-AC3F-8C820D88904E}" sibTransId="{675F5819-348C-4402-9639-19BFF415E88A}"/>
    <dgm:cxn modelId="{15FFEA06-8FE2-4C0D-BC9E-98869A2F5709}" type="presOf" srcId="{75C18C38-F489-480C-9C4D-606E3993895F}" destId="{F3B48860-4814-4CF7-91B4-257AAA3A27A5}" srcOrd="0" destOrd="0" presId="urn:microsoft.com/office/officeart/2005/8/layout/hList3"/>
    <dgm:cxn modelId="{E32DAD89-13D2-465C-B108-02A71522F969}" type="presOf" srcId="{B477BD3D-EC6C-44EA-A542-D412C4C30FEA}" destId="{136333EF-29E0-4A92-9937-ACB338E7D52B}" srcOrd="0" destOrd="0" presId="urn:microsoft.com/office/officeart/2005/8/layout/hList3"/>
    <dgm:cxn modelId="{5B4B425E-9D8A-4E9E-B14C-D9558729D557}" srcId="{1591B969-B3D6-45B4-9BAD-02FD18E9DFF1}" destId="{75C18C38-F489-480C-9C4D-606E3993895F}" srcOrd="2" destOrd="0" parTransId="{7DE46BB7-41B7-406A-96DF-33F0B821C93A}" sibTransId="{5E7D6178-D209-43D4-A132-BF8B1F02E47E}"/>
    <dgm:cxn modelId="{BF88B56D-6ED6-4BC2-9661-F0AA747103EF}" srcId="{1591B969-B3D6-45B4-9BAD-02FD18E9DFF1}" destId="{B90FFF78-DD00-42E8-836C-3303F5CE7411}" srcOrd="1" destOrd="0" parTransId="{EE06BC44-FD0E-4C72-B8C8-FBF18A846075}" sibTransId="{2FD5D8B6-3E0B-4F56-8AAD-01AD4FAAF25B}"/>
    <dgm:cxn modelId="{633F414F-8B50-491A-918F-89D8DA866BD8}" type="presOf" srcId="{123B280F-8D0E-4DAA-BF66-227280AD1D48}" destId="{DCAE11E2-C0AC-490A-B932-07CD2EAFCB4B}" srcOrd="0" destOrd="0" presId="urn:microsoft.com/office/officeart/2005/8/layout/hList3"/>
    <dgm:cxn modelId="{1676A4B1-7088-4387-9A0F-676A2DC9151C}" type="presOf" srcId="{B90FFF78-DD00-42E8-836C-3303F5CE7411}" destId="{599ED823-A1AE-4113-90EA-5B9BDE4E65A3}" srcOrd="0" destOrd="0" presId="urn:microsoft.com/office/officeart/2005/8/layout/hList3"/>
    <dgm:cxn modelId="{ED54941A-9E15-4BF7-B5FB-9E72DB00AFC2}" type="presOf" srcId="{4FCCF655-4C70-4675-95C8-3116171F7976}" destId="{65480E30-85C6-4C3F-9E41-18CE9D3A34E7}" srcOrd="0" destOrd="0" presId="urn:microsoft.com/office/officeart/2005/8/layout/hList3"/>
    <dgm:cxn modelId="{B2DBB59B-1C9F-4178-9AB2-9B6AD150DA59}" type="presOf" srcId="{5D0EC79C-0420-467D-82C4-5A913A4D25FC}" destId="{937B89BB-D47B-4BA2-8B4A-101F4A66D404}" srcOrd="0" destOrd="0" presId="urn:microsoft.com/office/officeart/2005/8/layout/hList3"/>
    <dgm:cxn modelId="{F4BE1990-818A-4AC7-8130-C249682F10A1}" type="presOf" srcId="{2BA40CFF-18F9-49D2-B7BF-3813358760EC}" destId="{1643EF61-7B74-41DF-8128-53FFAEE1A02B}" srcOrd="0" destOrd="0" presId="urn:microsoft.com/office/officeart/2005/8/layout/hList3"/>
    <dgm:cxn modelId="{62D20B21-58D3-4AC6-B3F8-8D138FE8322F}" type="presOf" srcId="{1591B969-B3D6-45B4-9BAD-02FD18E9DFF1}" destId="{ACC441CB-14C1-4CDF-B6AA-76AA27AA8F4E}" srcOrd="0" destOrd="0" presId="urn:microsoft.com/office/officeart/2005/8/layout/hList3"/>
    <dgm:cxn modelId="{B5AFD92E-66BA-402A-A8C7-B2F96CA8FD7C}" srcId="{1591B969-B3D6-45B4-9BAD-02FD18E9DFF1}" destId="{2BA40CFF-18F9-49D2-B7BF-3813358760EC}" srcOrd="4" destOrd="0" parTransId="{51D31E03-F1CE-4426-B2F7-9665726B4318}" sibTransId="{009DAF01-93B0-4953-BE02-CB0FC05F422F}"/>
    <dgm:cxn modelId="{803A048B-D453-40EF-A9B1-DB9EF2E14E65}" srcId="{1591B969-B3D6-45B4-9BAD-02FD18E9DFF1}" destId="{51368A58-8480-40EB-9743-D2703ECDF719}" srcOrd="6" destOrd="0" parTransId="{47064C61-366F-4C28-BB41-DDD2F17D77F4}" sibTransId="{848609D6-DFEA-4173-8DFF-5E0DF2206FC3}"/>
    <dgm:cxn modelId="{065CCB7C-94C4-4153-AFA5-064ACFC30296}" srcId="{1591B969-B3D6-45B4-9BAD-02FD18E9DFF1}" destId="{123B280F-8D0E-4DAA-BF66-227280AD1D48}" srcOrd="5" destOrd="0" parTransId="{EDF1D77B-E3CD-4F38-8D83-D3691BBDD340}" sibTransId="{62C3B43F-5EAC-4326-91DC-365AE08A94CB}"/>
    <dgm:cxn modelId="{A0BD57B1-E182-4015-A654-B961247E6C8E}" type="presOf" srcId="{51368A58-8480-40EB-9743-D2703ECDF719}" destId="{308216A4-8CE8-43F0-A606-C480ADDE697A}" srcOrd="0" destOrd="0" presId="urn:microsoft.com/office/officeart/2005/8/layout/hList3"/>
    <dgm:cxn modelId="{13FFDE67-5DE5-4047-8E7C-C2F32F416E83}" type="presParOf" srcId="{136333EF-29E0-4A92-9937-ACB338E7D52B}" destId="{ACC441CB-14C1-4CDF-B6AA-76AA27AA8F4E}" srcOrd="0" destOrd="0" presId="urn:microsoft.com/office/officeart/2005/8/layout/hList3"/>
    <dgm:cxn modelId="{025B310C-B86B-421F-8408-316A48F5FFD0}" type="presParOf" srcId="{136333EF-29E0-4A92-9937-ACB338E7D52B}" destId="{FDF1AB76-58FA-4645-AFA5-ED00A5877A1F}" srcOrd="1" destOrd="0" presId="urn:microsoft.com/office/officeart/2005/8/layout/hList3"/>
    <dgm:cxn modelId="{F3FEF133-8E71-40A6-B803-5C3BF46F2C03}" type="presParOf" srcId="{FDF1AB76-58FA-4645-AFA5-ED00A5877A1F}" destId="{65480E30-85C6-4C3F-9E41-18CE9D3A34E7}" srcOrd="0" destOrd="0" presId="urn:microsoft.com/office/officeart/2005/8/layout/hList3"/>
    <dgm:cxn modelId="{8C13DD38-B92D-4D7A-8305-249C5638CB82}" type="presParOf" srcId="{FDF1AB76-58FA-4645-AFA5-ED00A5877A1F}" destId="{599ED823-A1AE-4113-90EA-5B9BDE4E65A3}" srcOrd="1" destOrd="0" presId="urn:microsoft.com/office/officeart/2005/8/layout/hList3"/>
    <dgm:cxn modelId="{90EB862F-B4A1-4AAD-B4CF-3E4D006C6D2C}" type="presParOf" srcId="{FDF1AB76-58FA-4645-AFA5-ED00A5877A1F}" destId="{F3B48860-4814-4CF7-91B4-257AAA3A27A5}" srcOrd="2" destOrd="0" presId="urn:microsoft.com/office/officeart/2005/8/layout/hList3"/>
    <dgm:cxn modelId="{F7AE0DBE-E8D8-4386-AB93-F90A0DA437E7}" type="presParOf" srcId="{FDF1AB76-58FA-4645-AFA5-ED00A5877A1F}" destId="{937B89BB-D47B-4BA2-8B4A-101F4A66D404}" srcOrd="3" destOrd="0" presId="urn:microsoft.com/office/officeart/2005/8/layout/hList3"/>
    <dgm:cxn modelId="{18FC300B-4E48-4555-AEE3-DF4BA9D0740F}" type="presParOf" srcId="{FDF1AB76-58FA-4645-AFA5-ED00A5877A1F}" destId="{1643EF61-7B74-41DF-8128-53FFAEE1A02B}" srcOrd="4" destOrd="0" presId="urn:microsoft.com/office/officeart/2005/8/layout/hList3"/>
    <dgm:cxn modelId="{BC0B0221-287C-4F82-B8C9-58A637536F6B}" type="presParOf" srcId="{FDF1AB76-58FA-4645-AFA5-ED00A5877A1F}" destId="{DCAE11E2-C0AC-490A-B932-07CD2EAFCB4B}" srcOrd="5" destOrd="0" presId="urn:microsoft.com/office/officeart/2005/8/layout/hList3"/>
    <dgm:cxn modelId="{53693AA2-B27B-46FE-8A5E-C39D7E25E506}" type="presParOf" srcId="{FDF1AB76-58FA-4645-AFA5-ED00A5877A1F}" destId="{308216A4-8CE8-43F0-A606-C480ADDE697A}" srcOrd="6" destOrd="0" presId="urn:microsoft.com/office/officeart/2005/8/layout/hList3"/>
    <dgm:cxn modelId="{4ED64C87-8D98-4611-B7FA-A95B09B7BC58}" type="presParOf" srcId="{136333EF-29E0-4A92-9937-ACB338E7D52B}" destId="{29E48629-9BE8-4CA8-9410-29B0387A7469}"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D75A47-1F98-4601-B7A7-89E4964F065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7306CAE-6B9A-4369-A280-1C1097AD2348}">
      <dgm:prSet phldrT="[Text]" custT="1"/>
      <dgm:spPr>
        <a:solidFill>
          <a:srgbClr val="336699"/>
        </a:solidFill>
      </dgm:spPr>
      <dgm:t>
        <a:bodyPr/>
        <a:lstStyle/>
        <a:p>
          <a:r>
            <a:rPr lang="en-US" sz="2600" dirty="0" smtClean="0"/>
            <a:t>Partnership for Hope Waiver</a:t>
          </a:r>
          <a:endParaRPr lang="en-US" sz="2600" dirty="0"/>
        </a:p>
      </dgm:t>
    </dgm:pt>
    <dgm:pt modelId="{20F4E3A7-5DC4-490C-85E4-3455A1E7590E}" type="parTrans" cxnId="{DE3B74E9-D4D7-4BA4-8322-EA22CEE7EB08}">
      <dgm:prSet/>
      <dgm:spPr/>
      <dgm:t>
        <a:bodyPr/>
        <a:lstStyle/>
        <a:p>
          <a:endParaRPr lang="en-US"/>
        </a:p>
      </dgm:t>
    </dgm:pt>
    <dgm:pt modelId="{4F1B8733-FBA3-4052-B8A0-1CA545C8368C}" type="sibTrans" cxnId="{DE3B74E9-D4D7-4BA4-8322-EA22CEE7EB08}">
      <dgm:prSet/>
      <dgm:spPr/>
      <dgm:t>
        <a:bodyPr/>
        <a:lstStyle/>
        <a:p>
          <a:endParaRPr lang="en-US"/>
        </a:p>
      </dgm:t>
    </dgm:pt>
    <dgm:pt modelId="{916297AB-7A5C-4220-94A7-B0BE9029C40C}">
      <dgm:prSet phldrT="[Text]" custT="1"/>
      <dgm:spPr>
        <a:solidFill>
          <a:srgbClr val="009999"/>
        </a:solidFill>
      </dgm:spPr>
      <dgm:t>
        <a:bodyPr/>
        <a:lstStyle/>
        <a:p>
          <a:r>
            <a:rPr lang="en-US" sz="1600" dirty="0" smtClean="0"/>
            <a:t>Began October 2010</a:t>
          </a:r>
          <a:endParaRPr lang="en-US" sz="1600" dirty="0"/>
        </a:p>
      </dgm:t>
    </dgm:pt>
    <dgm:pt modelId="{AF8F4F58-7A21-4D18-962A-4886055823DA}" type="parTrans" cxnId="{84D94ECC-75AB-4885-9360-A1C38662C358}">
      <dgm:prSet/>
      <dgm:spPr/>
      <dgm:t>
        <a:bodyPr/>
        <a:lstStyle/>
        <a:p>
          <a:endParaRPr lang="en-US"/>
        </a:p>
      </dgm:t>
    </dgm:pt>
    <dgm:pt modelId="{984E3481-A70E-4C81-9786-0155C1F3A756}" type="sibTrans" cxnId="{84D94ECC-75AB-4885-9360-A1C38662C358}">
      <dgm:prSet/>
      <dgm:spPr/>
      <dgm:t>
        <a:bodyPr/>
        <a:lstStyle/>
        <a:p>
          <a:endParaRPr lang="en-US"/>
        </a:p>
      </dgm:t>
    </dgm:pt>
    <dgm:pt modelId="{584B8DA2-2C7C-4588-8DE8-22784C2BF244}">
      <dgm:prSet phldrT="[Text]" custT="1"/>
      <dgm:spPr>
        <a:solidFill>
          <a:srgbClr val="006699"/>
        </a:solidFill>
      </dgm:spPr>
      <dgm:t>
        <a:bodyPr/>
        <a:lstStyle/>
        <a:p>
          <a:r>
            <a:rPr lang="en-US" sz="1600" dirty="0" smtClean="0"/>
            <a:t>Includes 20 services</a:t>
          </a:r>
          <a:endParaRPr lang="en-US" sz="1600" dirty="0"/>
        </a:p>
      </dgm:t>
    </dgm:pt>
    <dgm:pt modelId="{C44E8799-DFE2-4686-AAE6-C88346030231}" type="parTrans" cxnId="{578C2DD9-9CFB-4918-8574-D3765EBB20AC}">
      <dgm:prSet/>
      <dgm:spPr/>
      <dgm:t>
        <a:bodyPr/>
        <a:lstStyle/>
        <a:p>
          <a:endParaRPr lang="en-US"/>
        </a:p>
      </dgm:t>
    </dgm:pt>
    <dgm:pt modelId="{76E6AB1C-D3BB-4966-A9C4-CCB3F8088907}" type="sibTrans" cxnId="{578C2DD9-9CFB-4918-8574-D3765EBB20AC}">
      <dgm:prSet/>
      <dgm:spPr/>
      <dgm:t>
        <a:bodyPr/>
        <a:lstStyle/>
        <a:p>
          <a:endParaRPr lang="en-US"/>
        </a:p>
      </dgm:t>
    </dgm:pt>
    <dgm:pt modelId="{0B00B48A-C1B0-44CF-A94B-E879F3817602}">
      <dgm:prSet phldrT="[Text]" custT="1"/>
      <dgm:spPr>
        <a:solidFill>
          <a:srgbClr val="0099CC"/>
        </a:solidFill>
      </dgm:spPr>
      <dgm:t>
        <a:bodyPr/>
        <a:lstStyle/>
        <a:p>
          <a:r>
            <a:rPr lang="en-US" sz="1600" dirty="0" smtClean="0"/>
            <a:t>Available in the 103 counties participating, plus City of St. Louis</a:t>
          </a:r>
          <a:endParaRPr lang="en-US" sz="1600" dirty="0"/>
        </a:p>
      </dgm:t>
    </dgm:pt>
    <dgm:pt modelId="{F86F2DE8-82D4-4464-B624-CCFDC6ECFF41}" type="parTrans" cxnId="{84103198-771C-4F00-A8F9-94D61C692B90}">
      <dgm:prSet/>
      <dgm:spPr/>
      <dgm:t>
        <a:bodyPr/>
        <a:lstStyle/>
        <a:p>
          <a:endParaRPr lang="en-US"/>
        </a:p>
      </dgm:t>
    </dgm:pt>
    <dgm:pt modelId="{D8704EB8-5D1A-4BF7-B85C-CFF4C4FEE00E}" type="sibTrans" cxnId="{84103198-771C-4F00-A8F9-94D61C692B90}">
      <dgm:prSet/>
      <dgm:spPr/>
      <dgm:t>
        <a:bodyPr/>
        <a:lstStyle/>
        <a:p>
          <a:endParaRPr lang="en-US"/>
        </a:p>
      </dgm:t>
    </dgm:pt>
    <dgm:pt modelId="{1C0CF66E-FA70-4B96-BD3D-C1C013A8D5D0}">
      <dgm:prSet phldrT="[Text]" custT="1"/>
      <dgm:spPr>
        <a:solidFill>
          <a:srgbClr val="008B8B"/>
        </a:solidFill>
      </dgm:spPr>
      <dgm:t>
        <a:bodyPr/>
        <a:lstStyle/>
        <a:p>
          <a:r>
            <a:rPr lang="en-US" sz="1600" dirty="0" smtClean="0"/>
            <a:t>Annual cost cap of $12,000 (exception to cost limit can be granted on case-by-case basis up to $15,000)</a:t>
          </a:r>
          <a:endParaRPr lang="en-US" sz="1600" dirty="0"/>
        </a:p>
      </dgm:t>
    </dgm:pt>
    <dgm:pt modelId="{A64DE70D-C007-4FCA-AD2B-E1B70F6135C4}" type="parTrans" cxnId="{A79B6617-F724-481F-AC7B-8C55DAFBD6B4}">
      <dgm:prSet/>
      <dgm:spPr/>
      <dgm:t>
        <a:bodyPr/>
        <a:lstStyle/>
        <a:p>
          <a:endParaRPr lang="en-US"/>
        </a:p>
      </dgm:t>
    </dgm:pt>
    <dgm:pt modelId="{9E975888-662F-4120-A41B-D42D96E6B197}" type="sibTrans" cxnId="{A79B6617-F724-481F-AC7B-8C55DAFBD6B4}">
      <dgm:prSet/>
      <dgm:spPr/>
      <dgm:t>
        <a:bodyPr/>
        <a:lstStyle/>
        <a:p>
          <a:endParaRPr lang="en-US"/>
        </a:p>
      </dgm:t>
    </dgm:pt>
    <dgm:pt modelId="{B7322915-A8E2-4551-9201-5A9A1E6A3C65}">
      <dgm:prSet phldrT="[Text]" custT="1"/>
      <dgm:spPr>
        <a:solidFill>
          <a:srgbClr val="20B2AA"/>
        </a:solidFill>
      </dgm:spPr>
      <dgm:t>
        <a:bodyPr/>
        <a:lstStyle/>
        <a:p>
          <a:r>
            <a:rPr lang="en-US" sz="1600" dirty="0" smtClean="0"/>
            <a:t>Meet ICF/ID Level of Care</a:t>
          </a:r>
          <a:endParaRPr lang="en-US" sz="1600" dirty="0"/>
        </a:p>
      </dgm:t>
    </dgm:pt>
    <dgm:pt modelId="{E9CBAFEC-AD7F-45FB-B3C2-A47D7F434F49}" type="parTrans" cxnId="{DE1A28C6-9DF8-41F4-A819-60799783B238}">
      <dgm:prSet/>
      <dgm:spPr/>
      <dgm:t>
        <a:bodyPr/>
        <a:lstStyle/>
        <a:p>
          <a:endParaRPr lang="en-US"/>
        </a:p>
      </dgm:t>
    </dgm:pt>
    <dgm:pt modelId="{F427E420-ED8C-471E-BAD2-A7FB1D581685}" type="sibTrans" cxnId="{DE1A28C6-9DF8-41F4-A819-60799783B238}">
      <dgm:prSet/>
      <dgm:spPr/>
      <dgm:t>
        <a:bodyPr/>
        <a:lstStyle/>
        <a:p>
          <a:endParaRPr lang="en-US"/>
        </a:p>
      </dgm:t>
    </dgm:pt>
    <dgm:pt modelId="{DD6B2794-5F03-4505-A956-E4CCBF4ACF28}">
      <dgm:prSet phldrT="[Text]" custT="1"/>
      <dgm:spPr>
        <a:solidFill>
          <a:srgbClr val="5F9EA0"/>
        </a:solidFill>
      </dgm:spPr>
      <dgm:t>
        <a:bodyPr/>
        <a:lstStyle/>
        <a:p>
          <a:r>
            <a:rPr lang="en-US" sz="1600" dirty="0" smtClean="0"/>
            <a:t>Serves up to </a:t>
          </a:r>
          <a:r>
            <a:rPr lang="en-US" sz="1600" b="1" dirty="0" smtClean="0"/>
            <a:t>3,156 </a:t>
          </a:r>
          <a:r>
            <a:rPr lang="en-US" sz="1600" dirty="0" smtClean="0"/>
            <a:t>persons annually</a:t>
          </a:r>
          <a:endParaRPr lang="en-US" sz="1600" dirty="0"/>
        </a:p>
      </dgm:t>
    </dgm:pt>
    <dgm:pt modelId="{B5617CA4-2AFA-4419-BA1F-3CFB6EF01CCD}" type="parTrans" cxnId="{567BB8E4-49DB-4647-B8EF-A3B2111B5A44}">
      <dgm:prSet/>
      <dgm:spPr/>
      <dgm:t>
        <a:bodyPr/>
        <a:lstStyle/>
        <a:p>
          <a:endParaRPr lang="en-US"/>
        </a:p>
      </dgm:t>
    </dgm:pt>
    <dgm:pt modelId="{BB227912-2C6E-40EF-A43F-A54E71C9566C}" type="sibTrans" cxnId="{567BB8E4-49DB-4647-B8EF-A3B2111B5A44}">
      <dgm:prSet/>
      <dgm:spPr/>
      <dgm:t>
        <a:bodyPr/>
        <a:lstStyle/>
        <a:p>
          <a:endParaRPr lang="en-US"/>
        </a:p>
      </dgm:t>
    </dgm:pt>
    <dgm:pt modelId="{932DB9C9-31A9-4392-8653-2BBD21243A39}">
      <dgm:prSet phldrT="[Text]" custT="1"/>
      <dgm:spPr>
        <a:solidFill>
          <a:srgbClr val="00CED1"/>
        </a:solidFill>
      </dgm:spPr>
      <dgm:t>
        <a:bodyPr/>
        <a:lstStyle/>
        <a:p>
          <a:r>
            <a:rPr lang="en-US" sz="1600" dirty="0" smtClean="0"/>
            <a:t>Number currently served: </a:t>
          </a:r>
          <a:r>
            <a:rPr lang="en-US" sz="1600" b="1" dirty="0" smtClean="0"/>
            <a:t>2,512</a:t>
          </a:r>
          <a:endParaRPr lang="en-US" sz="1600" b="1" dirty="0"/>
        </a:p>
      </dgm:t>
    </dgm:pt>
    <dgm:pt modelId="{DE03C4FF-7E2A-4F70-AEB6-60B97ACBF613}" type="parTrans" cxnId="{6E511C1C-B803-4D71-B2A3-E439B71672A3}">
      <dgm:prSet/>
      <dgm:spPr/>
      <dgm:t>
        <a:bodyPr/>
        <a:lstStyle/>
        <a:p>
          <a:endParaRPr lang="en-US"/>
        </a:p>
      </dgm:t>
    </dgm:pt>
    <dgm:pt modelId="{02A9B1BD-94F7-4978-8C66-2D856CF11040}" type="sibTrans" cxnId="{6E511C1C-B803-4D71-B2A3-E439B71672A3}">
      <dgm:prSet/>
      <dgm:spPr/>
      <dgm:t>
        <a:bodyPr/>
        <a:lstStyle/>
        <a:p>
          <a:endParaRPr lang="en-US"/>
        </a:p>
      </dgm:t>
    </dgm:pt>
    <dgm:pt modelId="{E98C8248-5D89-40E8-921D-89200FE90780}" type="pres">
      <dgm:prSet presAssocID="{58D75A47-1F98-4601-B7A7-89E4964F0659}" presName="composite" presStyleCnt="0">
        <dgm:presLayoutVars>
          <dgm:chMax val="1"/>
          <dgm:dir/>
          <dgm:resizeHandles val="exact"/>
        </dgm:presLayoutVars>
      </dgm:prSet>
      <dgm:spPr/>
      <dgm:t>
        <a:bodyPr/>
        <a:lstStyle/>
        <a:p>
          <a:endParaRPr lang="en-US"/>
        </a:p>
      </dgm:t>
    </dgm:pt>
    <dgm:pt modelId="{80F8ECDD-7768-42BB-9089-6E295DBF6147}" type="pres">
      <dgm:prSet presAssocID="{57306CAE-6B9A-4369-A280-1C1097AD2348}" presName="roof" presStyleLbl="dkBgShp" presStyleIdx="0" presStyleCnt="2" custScaleY="48148" custLinFactNeighborX="-28750" custLinFactNeighborY="-92699"/>
      <dgm:spPr/>
      <dgm:t>
        <a:bodyPr/>
        <a:lstStyle/>
        <a:p>
          <a:endParaRPr lang="en-US"/>
        </a:p>
      </dgm:t>
    </dgm:pt>
    <dgm:pt modelId="{FEEEA2CD-05F8-4A79-A3AD-780FB5EDBFA8}" type="pres">
      <dgm:prSet presAssocID="{57306CAE-6B9A-4369-A280-1C1097AD2348}" presName="pillars" presStyleCnt="0"/>
      <dgm:spPr/>
    </dgm:pt>
    <dgm:pt modelId="{FBA918DE-1662-4B95-81E7-432FA388CD30}" type="pres">
      <dgm:prSet presAssocID="{57306CAE-6B9A-4369-A280-1C1097AD2348}" presName="pillar1" presStyleLbl="node1" presStyleIdx="0" presStyleCnt="7" custScaleX="69557" custScaleY="116678" custLinFactNeighborY="-8692">
        <dgm:presLayoutVars>
          <dgm:bulletEnabled val="1"/>
        </dgm:presLayoutVars>
      </dgm:prSet>
      <dgm:spPr/>
      <dgm:t>
        <a:bodyPr/>
        <a:lstStyle/>
        <a:p>
          <a:endParaRPr lang="en-US"/>
        </a:p>
      </dgm:t>
    </dgm:pt>
    <dgm:pt modelId="{A85DADD0-19FB-4581-8D0D-99C49CFE5BDF}" type="pres">
      <dgm:prSet presAssocID="{584B8DA2-2C7C-4588-8DE8-22784C2BF244}" presName="pillarX" presStyleLbl="node1" presStyleIdx="1" presStyleCnt="7" custScaleX="77797" custScaleY="116678" custLinFactNeighborY="-8692">
        <dgm:presLayoutVars>
          <dgm:bulletEnabled val="1"/>
        </dgm:presLayoutVars>
      </dgm:prSet>
      <dgm:spPr/>
      <dgm:t>
        <a:bodyPr/>
        <a:lstStyle/>
        <a:p>
          <a:endParaRPr lang="en-US"/>
        </a:p>
      </dgm:t>
    </dgm:pt>
    <dgm:pt modelId="{726ABCE0-C1A4-473F-A882-4345E72840A0}" type="pres">
      <dgm:prSet presAssocID="{0B00B48A-C1B0-44CF-A94B-E879F3817602}" presName="pillarX" presStyleLbl="node1" presStyleIdx="2" presStyleCnt="7" custScaleX="108748" custScaleY="116678" custLinFactNeighborY="-8692">
        <dgm:presLayoutVars>
          <dgm:bulletEnabled val="1"/>
        </dgm:presLayoutVars>
      </dgm:prSet>
      <dgm:spPr/>
      <dgm:t>
        <a:bodyPr/>
        <a:lstStyle/>
        <a:p>
          <a:endParaRPr lang="en-US"/>
        </a:p>
      </dgm:t>
    </dgm:pt>
    <dgm:pt modelId="{0B977788-2BDA-42D0-94EA-009882E0B4C6}" type="pres">
      <dgm:prSet presAssocID="{1C0CF66E-FA70-4B96-BD3D-C1C013A8D5D0}" presName="pillarX" presStyleLbl="node1" presStyleIdx="3" presStyleCnt="7" custScaleY="116678" custLinFactNeighborY="-8692">
        <dgm:presLayoutVars>
          <dgm:bulletEnabled val="1"/>
        </dgm:presLayoutVars>
      </dgm:prSet>
      <dgm:spPr/>
      <dgm:t>
        <a:bodyPr/>
        <a:lstStyle/>
        <a:p>
          <a:endParaRPr lang="en-US"/>
        </a:p>
      </dgm:t>
    </dgm:pt>
    <dgm:pt modelId="{70F64E9E-FEA1-45E3-9DFD-EE6DA8101D0B}" type="pres">
      <dgm:prSet presAssocID="{B7322915-A8E2-4551-9201-5A9A1E6A3C65}" presName="pillarX" presStyleLbl="node1" presStyleIdx="4" presStyleCnt="7" custScaleY="116678" custLinFactNeighborY="-8692">
        <dgm:presLayoutVars>
          <dgm:bulletEnabled val="1"/>
        </dgm:presLayoutVars>
      </dgm:prSet>
      <dgm:spPr/>
      <dgm:t>
        <a:bodyPr/>
        <a:lstStyle/>
        <a:p>
          <a:endParaRPr lang="en-US"/>
        </a:p>
      </dgm:t>
    </dgm:pt>
    <dgm:pt modelId="{1413ACCE-9441-44E0-9FFE-FD5A9A6A47CD}" type="pres">
      <dgm:prSet presAssocID="{DD6B2794-5F03-4505-A956-E4CCBF4ACF28}" presName="pillarX" presStyleLbl="node1" presStyleIdx="5" presStyleCnt="7" custScaleY="116678" custLinFactNeighborY="-8692">
        <dgm:presLayoutVars>
          <dgm:bulletEnabled val="1"/>
        </dgm:presLayoutVars>
      </dgm:prSet>
      <dgm:spPr/>
      <dgm:t>
        <a:bodyPr/>
        <a:lstStyle/>
        <a:p>
          <a:endParaRPr lang="en-US"/>
        </a:p>
      </dgm:t>
    </dgm:pt>
    <dgm:pt modelId="{F18AA570-B138-4BD3-BE88-E70A1F597F38}" type="pres">
      <dgm:prSet presAssocID="{932DB9C9-31A9-4392-8653-2BBD21243A39}" presName="pillarX" presStyleLbl="node1" presStyleIdx="6" presStyleCnt="7" custScaleY="116678" custLinFactNeighborY="-8692">
        <dgm:presLayoutVars>
          <dgm:bulletEnabled val="1"/>
        </dgm:presLayoutVars>
      </dgm:prSet>
      <dgm:spPr/>
      <dgm:t>
        <a:bodyPr/>
        <a:lstStyle/>
        <a:p>
          <a:endParaRPr lang="en-US"/>
        </a:p>
      </dgm:t>
    </dgm:pt>
    <dgm:pt modelId="{DE53569D-B8C7-4641-9E59-51F146D812B3}" type="pres">
      <dgm:prSet presAssocID="{57306CAE-6B9A-4369-A280-1C1097AD2348}" presName="base" presStyleLbl="dkBgShp" presStyleIdx="1" presStyleCnt="2" custLinFactNeighborY="10204"/>
      <dgm:spPr>
        <a:solidFill>
          <a:srgbClr val="336699"/>
        </a:solidFill>
      </dgm:spPr>
      <dgm:t>
        <a:bodyPr/>
        <a:lstStyle/>
        <a:p>
          <a:endParaRPr lang="en-US"/>
        </a:p>
      </dgm:t>
    </dgm:pt>
  </dgm:ptLst>
  <dgm:cxnLst>
    <dgm:cxn modelId="{A79B6617-F724-481F-AC7B-8C55DAFBD6B4}" srcId="{57306CAE-6B9A-4369-A280-1C1097AD2348}" destId="{1C0CF66E-FA70-4B96-BD3D-C1C013A8D5D0}" srcOrd="3" destOrd="0" parTransId="{A64DE70D-C007-4FCA-AD2B-E1B70F6135C4}" sibTransId="{9E975888-662F-4120-A41B-D42D96E6B197}"/>
    <dgm:cxn modelId="{567BB8E4-49DB-4647-B8EF-A3B2111B5A44}" srcId="{57306CAE-6B9A-4369-A280-1C1097AD2348}" destId="{DD6B2794-5F03-4505-A956-E4CCBF4ACF28}" srcOrd="5" destOrd="0" parTransId="{B5617CA4-2AFA-4419-BA1F-3CFB6EF01CCD}" sibTransId="{BB227912-2C6E-40EF-A43F-A54E71C9566C}"/>
    <dgm:cxn modelId="{84103198-771C-4F00-A8F9-94D61C692B90}" srcId="{57306CAE-6B9A-4369-A280-1C1097AD2348}" destId="{0B00B48A-C1B0-44CF-A94B-E879F3817602}" srcOrd="2" destOrd="0" parTransId="{F86F2DE8-82D4-4464-B624-CCFDC6ECFF41}" sibTransId="{D8704EB8-5D1A-4BF7-B85C-CFF4C4FEE00E}"/>
    <dgm:cxn modelId="{DE3B74E9-D4D7-4BA4-8322-EA22CEE7EB08}" srcId="{58D75A47-1F98-4601-B7A7-89E4964F0659}" destId="{57306CAE-6B9A-4369-A280-1C1097AD2348}" srcOrd="0" destOrd="0" parTransId="{20F4E3A7-5DC4-490C-85E4-3455A1E7590E}" sibTransId="{4F1B8733-FBA3-4052-B8A0-1CA545C8368C}"/>
    <dgm:cxn modelId="{D6624836-CE3B-402F-A756-44BD0ACB4719}" type="presOf" srcId="{584B8DA2-2C7C-4588-8DE8-22784C2BF244}" destId="{A85DADD0-19FB-4581-8D0D-99C49CFE5BDF}" srcOrd="0" destOrd="0" presId="urn:microsoft.com/office/officeart/2005/8/layout/hList3"/>
    <dgm:cxn modelId="{B9D34E4C-24A7-4E18-9C8B-52D9EE178361}" type="presOf" srcId="{58D75A47-1F98-4601-B7A7-89E4964F0659}" destId="{E98C8248-5D89-40E8-921D-89200FE90780}" srcOrd="0" destOrd="0" presId="urn:microsoft.com/office/officeart/2005/8/layout/hList3"/>
    <dgm:cxn modelId="{EA320DFB-C344-4433-995B-B5C90DC1232A}" type="presOf" srcId="{916297AB-7A5C-4220-94A7-B0BE9029C40C}" destId="{FBA918DE-1662-4B95-81E7-432FA388CD30}" srcOrd="0" destOrd="0" presId="urn:microsoft.com/office/officeart/2005/8/layout/hList3"/>
    <dgm:cxn modelId="{6E511C1C-B803-4D71-B2A3-E439B71672A3}" srcId="{57306CAE-6B9A-4369-A280-1C1097AD2348}" destId="{932DB9C9-31A9-4392-8653-2BBD21243A39}" srcOrd="6" destOrd="0" parTransId="{DE03C4FF-7E2A-4F70-AEB6-60B97ACBF613}" sibTransId="{02A9B1BD-94F7-4978-8C66-2D856CF11040}"/>
    <dgm:cxn modelId="{94758B6F-9AE8-41BF-9D7B-4DE69DD47920}" type="presOf" srcId="{B7322915-A8E2-4551-9201-5A9A1E6A3C65}" destId="{70F64E9E-FEA1-45E3-9DFD-EE6DA8101D0B}" srcOrd="0" destOrd="0" presId="urn:microsoft.com/office/officeart/2005/8/layout/hList3"/>
    <dgm:cxn modelId="{6C8C16C5-C944-46E3-A001-7B0F835817E0}" type="presOf" srcId="{1C0CF66E-FA70-4B96-BD3D-C1C013A8D5D0}" destId="{0B977788-2BDA-42D0-94EA-009882E0B4C6}" srcOrd="0" destOrd="0" presId="urn:microsoft.com/office/officeart/2005/8/layout/hList3"/>
    <dgm:cxn modelId="{B7DE771B-5768-463F-997C-B7010C7D7A75}" type="presOf" srcId="{932DB9C9-31A9-4392-8653-2BBD21243A39}" destId="{F18AA570-B138-4BD3-BE88-E70A1F597F38}" srcOrd="0" destOrd="0" presId="urn:microsoft.com/office/officeart/2005/8/layout/hList3"/>
    <dgm:cxn modelId="{84D94ECC-75AB-4885-9360-A1C38662C358}" srcId="{57306CAE-6B9A-4369-A280-1C1097AD2348}" destId="{916297AB-7A5C-4220-94A7-B0BE9029C40C}" srcOrd="0" destOrd="0" parTransId="{AF8F4F58-7A21-4D18-962A-4886055823DA}" sibTransId="{984E3481-A70E-4C81-9786-0155C1F3A756}"/>
    <dgm:cxn modelId="{578C2DD9-9CFB-4918-8574-D3765EBB20AC}" srcId="{57306CAE-6B9A-4369-A280-1C1097AD2348}" destId="{584B8DA2-2C7C-4588-8DE8-22784C2BF244}" srcOrd="1" destOrd="0" parTransId="{C44E8799-DFE2-4686-AAE6-C88346030231}" sibTransId="{76E6AB1C-D3BB-4966-A9C4-CCB3F8088907}"/>
    <dgm:cxn modelId="{3F80F889-A1EF-4CA2-9C15-E6A72910589B}" type="presOf" srcId="{DD6B2794-5F03-4505-A956-E4CCBF4ACF28}" destId="{1413ACCE-9441-44E0-9FFE-FD5A9A6A47CD}" srcOrd="0" destOrd="0" presId="urn:microsoft.com/office/officeart/2005/8/layout/hList3"/>
    <dgm:cxn modelId="{DE1A28C6-9DF8-41F4-A819-60799783B238}" srcId="{57306CAE-6B9A-4369-A280-1C1097AD2348}" destId="{B7322915-A8E2-4551-9201-5A9A1E6A3C65}" srcOrd="4" destOrd="0" parTransId="{E9CBAFEC-AD7F-45FB-B3C2-A47D7F434F49}" sibTransId="{F427E420-ED8C-471E-BAD2-A7FB1D581685}"/>
    <dgm:cxn modelId="{54A36D6A-5470-4596-A7E7-31E0326F3656}" type="presOf" srcId="{0B00B48A-C1B0-44CF-A94B-E879F3817602}" destId="{726ABCE0-C1A4-473F-A882-4345E72840A0}" srcOrd="0" destOrd="0" presId="urn:microsoft.com/office/officeart/2005/8/layout/hList3"/>
    <dgm:cxn modelId="{E02BB07A-B17E-44C4-AA25-021D200CEB51}" type="presOf" srcId="{57306CAE-6B9A-4369-A280-1C1097AD2348}" destId="{80F8ECDD-7768-42BB-9089-6E295DBF6147}" srcOrd="0" destOrd="0" presId="urn:microsoft.com/office/officeart/2005/8/layout/hList3"/>
    <dgm:cxn modelId="{10ACBF30-6130-4BBA-821C-0CAF4E587098}" type="presParOf" srcId="{E98C8248-5D89-40E8-921D-89200FE90780}" destId="{80F8ECDD-7768-42BB-9089-6E295DBF6147}" srcOrd="0" destOrd="0" presId="urn:microsoft.com/office/officeart/2005/8/layout/hList3"/>
    <dgm:cxn modelId="{ECEFB1F7-1CD9-4B07-80CB-D7532591BEC3}" type="presParOf" srcId="{E98C8248-5D89-40E8-921D-89200FE90780}" destId="{FEEEA2CD-05F8-4A79-A3AD-780FB5EDBFA8}" srcOrd="1" destOrd="0" presId="urn:microsoft.com/office/officeart/2005/8/layout/hList3"/>
    <dgm:cxn modelId="{7F99ED8A-3315-4FBD-A4AB-992D2ECC1E9A}" type="presParOf" srcId="{FEEEA2CD-05F8-4A79-A3AD-780FB5EDBFA8}" destId="{FBA918DE-1662-4B95-81E7-432FA388CD30}" srcOrd="0" destOrd="0" presId="urn:microsoft.com/office/officeart/2005/8/layout/hList3"/>
    <dgm:cxn modelId="{B2A32FEC-72D2-4516-9082-625245C6C550}" type="presParOf" srcId="{FEEEA2CD-05F8-4A79-A3AD-780FB5EDBFA8}" destId="{A85DADD0-19FB-4581-8D0D-99C49CFE5BDF}" srcOrd="1" destOrd="0" presId="urn:microsoft.com/office/officeart/2005/8/layout/hList3"/>
    <dgm:cxn modelId="{28669A4F-6DB8-4064-A0CB-65DFE340EA2F}" type="presParOf" srcId="{FEEEA2CD-05F8-4A79-A3AD-780FB5EDBFA8}" destId="{726ABCE0-C1A4-473F-A882-4345E72840A0}" srcOrd="2" destOrd="0" presId="urn:microsoft.com/office/officeart/2005/8/layout/hList3"/>
    <dgm:cxn modelId="{E39E4FCB-07A6-41F8-914A-7E62F5FE3C00}" type="presParOf" srcId="{FEEEA2CD-05F8-4A79-A3AD-780FB5EDBFA8}" destId="{0B977788-2BDA-42D0-94EA-009882E0B4C6}" srcOrd="3" destOrd="0" presId="urn:microsoft.com/office/officeart/2005/8/layout/hList3"/>
    <dgm:cxn modelId="{83C3C7FF-B126-4859-93BB-BCE06A1214A7}" type="presParOf" srcId="{FEEEA2CD-05F8-4A79-A3AD-780FB5EDBFA8}" destId="{70F64E9E-FEA1-45E3-9DFD-EE6DA8101D0B}" srcOrd="4" destOrd="0" presId="urn:microsoft.com/office/officeart/2005/8/layout/hList3"/>
    <dgm:cxn modelId="{391AAFCA-15AB-42CB-83FD-E2F8AF885B1B}" type="presParOf" srcId="{FEEEA2CD-05F8-4A79-A3AD-780FB5EDBFA8}" destId="{1413ACCE-9441-44E0-9FFE-FD5A9A6A47CD}" srcOrd="5" destOrd="0" presId="urn:microsoft.com/office/officeart/2005/8/layout/hList3"/>
    <dgm:cxn modelId="{4A6C5E68-B999-4FEE-8BEB-EEB1B48A0A24}" type="presParOf" srcId="{FEEEA2CD-05F8-4A79-A3AD-780FB5EDBFA8}" destId="{F18AA570-B138-4BD3-BE88-E70A1F597F38}" srcOrd="6" destOrd="0" presId="urn:microsoft.com/office/officeart/2005/8/layout/hList3"/>
    <dgm:cxn modelId="{F09846A8-EEA0-43E7-B92F-ED9963A6F1F4}" type="presParOf" srcId="{E98C8248-5D89-40E8-921D-89200FE90780}" destId="{DE53569D-B8C7-4641-9E59-51F146D812B3}"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9930D-CF1D-4CB8-B2CE-37A16982C425}">
      <dsp:nvSpPr>
        <dsp:cNvPr id="0" name=""/>
        <dsp:cNvSpPr/>
      </dsp:nvSpPr>
      <dsp:spPr>
        <a:xfrm rot="10800000">
          <a:off x="1060232" y="0"/>
          <a:ext cx="3974919" cy="237251"/>
        </a:xfrm>
        <a:prstGeom prst="homePlate">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2,523</a:t>
          </a:r>
          <a:r>
            <a:rPr lang="en-US" sz="9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the Partnership for Hope Waiver. </a:t>
          </a:r>
        </a:p>
      </dsp:txBody>
      <dsp:txXfrm rot="10800000">
        <a:off x="1119545" y="0"/>
        <a:ext cx="3915606" cy="237251"/>
      </dsp:txXfrm>
    </dsp:sp>
    <dsp:sp modelId="{088FD4E8-70B3-4DC6-80AC-D870005FAD8B}">
      <dsp:nvSpPr>
        <dsp:cNvPr id="0" name=""/>
        <dsp:cNvSpPr/>
      </dsp:nvSpPr>
      <dsp:spPr>
        <a:xfrm>
          <a:off x="942170" y="1621"/>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D58E46C-C602-49C2-82E8-4E49BCDA40B8}">
      <dsp:nvSpPr>
        <dsp:cNvPr id="0" name=""/>
        <dsp:cNvSpPr/>
      </dsp:nvSpPr>
      <dsp:spPr>
        <a:xfrm rot="10800000">
          <a:off x="1060232" y="308793"/>
          <a:ext cx="3974919" cy="442461"/>
        </a:xfrm>
        <a:prstGeom prst="homePlate">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320</a:t>
          </a:r>
          <a:r>
            <a:rPr lang="en-US" sz="9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the Missouri Children’s Developmental Disabilities (MOCDD) Waiver or Sarah Jian Lopez Waiver. </a:t>
          </a:r>
        </a:p>
      </dsp:txBody>
      <dsp:txXfrm rot="10800000">
        <a:off x="1170847" y="308793"/>
        <a:ext cx="3864304" cy="442461"/>
      </dsp:txXfrm>
    </dsp:sp>
    <dsp:sp modelId="{5A5A0C52-A303-4C58-B7DB-0C04C0AC9820}">
      <dsp:nvSpPr>
        <dsp:cNvPr id="0" name=""/>
        <dsp:cNvSpPr/>
      </dsp:nvSpPr>
      <dsp:spPr>
        <a:xfrm>
          <a:off x="942170" y="411962"/>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11B5AAC-5BFD-4D92-8AB5-D54581AF8DBC}">
      <dsp:nvSpPr>
        <dsp:cNvPr id="0" name=""/>
        <dsp:cNvSpPr/>
      </dsp:nvSpPr>
      <dsp:spPr>
        <a:xfrm rot="10800000">
          <a:off x="1060232" y="821739"/>
          <a:ext cx="3974919" cy="236123"/>
        </a:xfrm>
        <a:prstGeom prst="homePlate">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8,363</a:t>
          </a:r>
          <a:r>
            <a:rPr lang="en-US" sz="900" kern="1200" baseline="0" dirty="0">
              <a:solidFill>
                <a:schemeClr val="bg1"/>
              </a:solidFill>
              <a:latin typeface="Century Schoolbook" panose="02040604050505020304" pitchFamily="18" charset="0"/>
              <a:ea typeface="+mn-ea"/>
              <a:cs typeface="+mn-cs"/>
            </a:rPr>
            <a:t> individuals were served in the Comprehensive Waiver.</a:t>
          </a:r>
        </a:p>
      </dsp:txBody>
      <dsp:txXfrm rot="10800000">
        <a:off x="1119263" y="821739"/>
        <a:ext cx="3915888" cy="236123"/>
      </dsp:txXfrm>
    </dsp:sp>
    <dsp:sp modelId="{506480EA-8A96-4966-A76F-79C7A6B8ABCA}">
      <dsp:nvSpPr>
        <dsp:cNvPr id="0" name=""/>
        <dsp:cNvSpPr/>
      </dsp:nvSpPr>
      <dsp:spPr>
        <a:xfrm>
          <a:off x="942170" y="821739"/>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AE74BD8-76E1-42C0-9216-420CBEA95EB0}">
      <dsp:nvSpPr>
        <dsp:cNvPr id="0" name=""/>
        <dsp:cNvSpPr/>
      </dsp:nvSpPr>
      <dsp:spPr>
        <a:xfrm rot="10800000">
          <a:off x="1060232" y="1128347"/>
          <a:ext cx="3974919" cy="236123"/>
        </a:xfrm>
        <a:prstGeom prst="homePlate">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90000"/>
            </a:lnSpc>
            <a:spcBef>
              <a:spcPct val="0"/>
            </a:spcBef>
            <a:spcAft>
              <a:spcPct val="35000"/>
            </a:spcAft>
          </a:pPr>
          <a:r>
            <a:rPr lang="en-US" sz="1100" b="1" kern="1200" baseline="0" dirty="0">
              <a:solidFill>
                <a:schemeClr val="bg1"/>
              </a:solidFill>
              <a:latin typeface="Bookman Old Style" panose="02050604050505020204" pitchFamily="18" charset="0"/>
              <a:ea typeface="+mn-ea"/>
              <a:cs typeface="+mn-cs"/>
            </a:rPr>
            <a:t>1,942</a:t>
          </a:r>
          <a:r>
            <a:rPr lang="en-US" sz="13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the Community Waiver.</a:t>
          </a:r>
        </a:p>
      </dsp:txBody>
      <dsp:txXfrm rot="10800000">
        <a:off x="1119263" y="1128347"/>
        <a:ext cx="3915888" cy="236123"/>
      </dsp:txXfrm>
    </dsp:sp>
    <dsp:sp modelId="{9CFA9E73-0516-4260-9386-A791F09B1638}">
      <dsp:nvSpPr>
        <dsp:cNvPr id="0" name=""/>
        <dsp:cNvSpPr/>
      </dsp:nvSpPr>
      <dsp:spPr>
        <a:xfrm>
          <a:off x="942170" y="1128347"/>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CBAC40F-B7B6-4725-8048-E25C1961C53F}">
      <dsp:nvSpPr>
        <dsp:cNvPr id="0" name=""/>
        <dsp:cNvSpPr/>
      </dsp:nvSpPr>
      <dsp:spPr>
        <a:xfrm rot="10800000">
          <a:off x="1060232" y="1434955"/>
          <a:ext cx="3974919" cy="302702"/>
        </a:xfrm>
        <a:prstGeom prst="homePlate">
          <a:avLst/>
        </a:prstGeom>
        <a:solidFill>
          <a:srgbClr val="00B05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100000"/>
            </a:lnSpc>
            <a:spcBef>
              <a:spcPct val="0"/>
            </a:spcBef>
            <a:spcAft>
              <a:spcPts val="0"/>
            </a:spcAft>
          </a:pPr>
          <a:r>
            <a:rPr lang="en-US" sz="1100" b="1" kern="1200" baseline="0" dirty="0">
              <a:solidFill>
                <a:schemeClr val="bg1"/>
              </a:solidFill>
              <a:latin typeface="Bookman Old Style" panose="02050604050505020204" pitchFamily="18" charset="0"/>
              <a:ea typeface="+mn-ea"/>
              <a:cs typeface="+mn-cs"/>
            </a:rPr>
            <a:t>142</a:t>
          </a:r>
          <a:r>
            <a:rPr lang="en-US" sz="1300" kern="1200" baseline="0" dirty="0">
              <a:solidFill>
                <a:schemeClr val="bg1"/>
              </a:solidFill>
              <a:latin typeface="Calibri"/>
              <a:ea typeface="+mn-ea"/>
              <a:cs typeface="+mn-cs"/>
            </a:rPr>
            <a:t> </a:t>
          </a:r>
          <a:r>
            <a:rPr lang="en-US" sz="900" kern="1200" baseline="0" dirty="0">
              <a:solidFill>
                <a:schemeClr val="bg1"/>
              </a:solidFill>
              <a:latin typeface="Century Schoolbook" panose="02040604050505020304" pitchFamily="18" charset="0"/>
              <a:ea typeface="+mn-ea"/>
              <a:cs typeface="+mn-cs"/>
            </a:rPr>
            <a:t>individuals were served in </a:t>
          </a:r>
          <a:r>
            <a:rPr lang="en-US" sz="900" kern="1200" baseline="0" dirty="0" smtClean="0">
              <a:solidFill>
                <a:schemeClr val="bg1"/>
              </a:solidFill>
              <a:latin typeface="Century Schoolbook" panose="02040604050505020304" pitchFamily="18" charset="0"/>
              <a:ea typeface="+mn-ea"/>
              <a:cs typeface="+mn-cs"/>
            </a:rPr>
            <a:t>the Autism </a:t>
          </a:r>
          <a:r>
            <a:rPr lang="en-US" sz="900" kern="1200" baseline="0" dirty="0">
              <a:solidFill>
                <a:schemeClr val="bg1"/>
              </a:solidFill>
              <a:latin typeface="Century Schoolbook" panose="02040604050505020304" pitchFamily="18" charset="0"/>
              <a:ea typeface="+mn-ea"/>
              <a:cs typeface="+mn-cs"/>
            </a:rPr>
            <a:t>Waiver. </a:t>
          </a:r>
        </a:p>
      </dsp:txBody>
      <dsp:txXfrm rot="10800000">
        <a:off x="1135907" y="1434955"/>
        <a:ext cx="3899244" cy="302702"/>
      </dsp:txXfrm>
    </dsp:sp>
    <dsp:sp modelId="{FC3BA779-5D9E-430E-841A-1D60891BCEDE}">
      <dsp:nvSpPr>
        <dsp:cNvPr id="0" name=""/>
        <dsp:cNvSpPr/>
      </dsp:nvSpPr>
      <dsp:spPr>
        <a:xfrm>
          <a:off x="942170" y="1468244"/>
          <a:ext cx="236123" cy="236123"/>
        </a:xfrm>
        <a:prstGeom prst="ellipse">
          <a:avLst/>
        </a:prstGeom>
        <a:solidFill>
          <a:srgbClr val="F79646"/>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41D6DCD-0CE3-4168-99F0-F6FEAE137979}">
      <dsp:nvSpPr>
        <dsp:cNvPr id="0" name=""/>
        <dsp:cNvSpPr/>
      </dsp:nvSpPr>
      <dsp:spPr>
        <a:xfrm rot="10800000">
          <a:off x="1060232" y="1808142"/>
          <a:ext cx="3974919" cy="384389"/>
        </a:xfrm>
        <a:prstGeom prst="homePlate">
          <a:avLst/>
        </a:prstGeom>
        <a:solidFill>
          <a:srgbClr val="00206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100000"/>
            </a:lnSpc>
            <a:spcBef>
              <a:spcPct val="0"/>
            </a:spcBef>
            <a:spcAft>
              <a:spcPts val="0"/>
            </a:spcAft>
          </a:pPr>
          <a:r>
            <a:rPr lang="en-US" sz="1100" b="1" kern="1200" baseline="0" dirty="0" smtClean="0">
              <a:solidFill>
                <a:schemeClr val="bg1"/>
              </a:solidFill>
              <a:latin typeface="Century Schoolbook" panose="02040604050505020304" pitchFamily="18" charset="0"/>
              <a:ea typeface="+mn-ea"/>
              <a:cs typeface="+mn-cs"/>
            </a:rPr>
            <a:t>380</a:t>
          </a:r>
          <a:r>
            <a:rPr lang="en-US" sz="900" b="1" kern="1200" baseline="0" dirty="0" smtClean="0">
              <a:solidFill>
                <a:schemeClr val="bg1"/>
              </a:solidFill>
              <a:latin typeface="Century Schoolbook" panose="02040604050505020304" pitchFamily="18" charset="0"/>
              <a:ea typeface="+mn-ea"/>
              <a:cs typeface="+mn-cs"/>
            </a:rPr>
            <a:t> individuals were served in State Operated Habilitation Centers.</a:t>
          </a:r>
          <a:endParaRPr lang="en-US" sz="900" b="1" kern="1200" baseline="0" dirty="0">
            <a:solidFill>
              <a:schemeClr val="bg1"/>
            </a:solidFill>
            <a:latin typeface="Century Schoolbook" panose="02040604050505020304" pitchFamily="18" charset="0"/>
            <a:ea typeface="+mn-ea"/>
            <a:cs typeface="+mn-cs"/>
          </a:endParaRPr>
        </a:p>
      </dsp:txBody>
      <dsp:txXfrm rot="10800000">
        <a:off x="1156329" y="1808142"/>
        <a:ext cx="3878822" cy="384389"/>
      </dsp:txXfrm>
    </dsp:sp>
    <dsp:sp modelId="{BDB9AA24-186F-4F01-B4A4-8F284208A50D}">
      <dsp:nvSpPr>
        <dsp:cNvPr id="0" name=""/>
        <dsp:cNvSpPr/>
      </dsp:nvSpPr>
      <dsp:spPr>
        <a:xfrm>
          <a:off x="942170" y="1882275"/>
          <a:ext cx="236123" cy="236123"/>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6119D47-7FCA-4687-BDF3-A2A50FC437EA}">
      <dsp:nvSpPr>
        <dsp:cNvPr id="0" name=""/>
        <dsp:cNvSpPr/>
      </dsp:nvSpPr>
      <dsp:spPr>
        <a:xfrm rot="10800000">
          <a:off x="1060232" y="2263016"/>
          <a:ext cx="3974919" cy="415881"/>
        </a:xfrm>
        <a:prstGeom prst="homePlate">
          <a:avLst/>
        </a:prstGeom>
        <a:solidFill>
          <a:schemeClr val="accent4">
            <a:lumMod val="60000"/>
            <a:lumOff val="40000"/>
          </a:scheme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4124" tIns="41910" rIns="78232" bIns="41910" numCol="1" spcCol="1270" anchor="ctr" anchorCtr="0">
          <a:noAutofit/>
        </a:bodyPr>
        <a:lstStyle/>
        <a:p>
          <a:pPr lvl="0" algn="l" defTabSz="488950">
            <a:lnSpc>
              <a:spcPct val="100000"/>
            </a:lnSpc>
            <a:spcBef>
              <a:spcPct val="0"/>
            </a:spcBef>
            <a:spcAft>
              <a:spcPts val="0"/>
            </a:spcAft>
          </a:pPr>
          <a:r>
            <a:rPr lang="en-US" sz="1100" b="1" kern="1200" baseline="0" dirty="0" smtClean="0">
              <a:solidFill>
                <a:schemeClr val="bg1"/>
              </a:solidFill>
              <a:latin typeface="Century Schoolbook" panose="02040604050505020304" pitchFamily="18" charset="0"/>
              <a:ea typeface="+mn-ea"/>
              <a:cs typeface="+mn-cs"/>
            </a:rPr>
            <a:t>215</a:t>
          </a:r>
          <a:r>
            <a:rPr lang="en-US" sz="900" kern="1200" baseline="0" dirty="0" smtClean="0">
              <a:solidFill>
                <a:schemeClr val="bg1"/>
              </a:solidFill>
              <a:latin typeface="Century Schoolbook" panose="02040604050505020304" pitchFamily="18" charset="0"/>
              <a:ea typeface="+mn-ea"/>
              <a:cs typeface="+mn-cs"/>
            </a:rPr>
            <a:t> individuals were served in State Operated Community Waiver Homes.</a:t>
          </a:r>
          <a:endParaRPr lang="en-US" sz="900" kern="1200" baseline="0" dirty="0">
            <a:solidFill>
              <a:schemeClr val="bg1"/>
            </a:solidFill>
            <a:latin typeface="Century Schoolbook" panose="02040604050505020304" pitchFamily="18" charset="0"/>
            <a:ea typeface="+mn-ea"/>
            <a:cs typeface="+mn-cs"/>
          </a:endParaRPr>
        </a:p>
      </dsp:txBody>
      <dsp:txXfrm rot="10800000">
        <a:off x="1164202" y="2263016"/>
        <a:ext cx="3870949" cy="415881"/>
      </dsp:txXfrm>
    </dsp:sp>
    <dsp:sp modelId="{7AC7A553-9E2D-49F6-9FF2-3BB20A0708E2}">
      <dsp:nvSpPr>
        <dsp:cNvPr id="0" name=""/>
        <dsp:cNvSpPr/>
      </dsp:nvSpPr>
      <dsp:spPr>
        <a:xfrm>
          <a:off x="942170" y="2352895"/>
          <a:ext cx="236123" cy="236123"/>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554D-AEC3-41B1-9E21-4F39310D9721}">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3842B-66C6-4EB7-8C8B-D6A846CA4BA2}">
      <dsp:nvSpPr>
        <dsp:cNvPr id="0" name=""/>
        <dsp:cNvSpPr/>
      </dsp:nvSpPr>
      <dsp:spPr>
        <a:xfrm>
          <a:off x="452604" y="299941"/>
          <a:ext cx="8014975" cy="6002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Level of Care</a:t>
          </a:r>
          <a:endParaRPr lang="en-US" sz="3300" kern="1200" dirty="0"/>
        </a:p>
      </dsp:txBody>
      <dsp:txXfrm>
        <a:off x="452604" y="299941"/>
        <a:ext cx="8014975" cy="600267"/>
      </dsp:txXfrm>
    </dsp:sp>
    <dsp:sp modelId="{72E2A933-1FE5-423D-9141-2EF270A1A92C}">
      <dsp:nvSpPr>
        <dsp:cNvPr id="0" name=""/>
        <dsp:cNvSpPr/>
      </dsp:nvSpPr>
      <dsp:spPr>
        <a:xfrm>
          <a:off x="77437" y="224908"/>
          <a:ext cx="750333" cy="75033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74022-B187-4384-925C-4C4E056ADD58}">
      <dsp:nvSpPr>
        <dsp:cNvPr id="0" name=""/>
        <dsp:cNvSpPr/>
      </dsp:nvSpPr>
      <dsp:spPr>
        <a:xfrm>
          <a:off x="882738" y="1200053"/>
          <a:ext cx="7584841" cy="600267"/>
        </a:xfrm>
        <a:prstGeom prst="rect">
          <a:avLst/>
        </a:prstGeom>
        <a:solidFill>
          <a:schemeClr val="accent4">
            <a:hueOff val="-1386693"/>
            <a:satOff val="1817"/>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Service Plans</a:t>
          </a:r>
          <a:endParaRPr lang="en-US" sz="3300" kern="1200" dirty="0"/>
        </a:p>
      </dsp:txBody>
      <dsp:txXfrm>
        <a:off x="882738" y="1200053"/>
        <a:ext cx="7584841" cy="600267"/>
      </dsp:txXfrm>
    </dsp:sp>
    <dsp:sp modelId="{5E2D121D-E6BD-4BCE-AA0E-A6A77C6FB2B2}">
      <dsp:nvSpPr>
        <dsp:cNvPr id="0" name=""/>
        <dsp:cNvSpPr/>
      </dsp:nvSpPr>
      <dsp:spPr>
        <a:xfrm>
          <a:off x="507571" y="1125020"/>
          <a:ext cx="750333" cy="750333"/>
        </a:xfrm>
        <a:prstGeom prst="ellipse">
          <a:avLst/>
        </a:prstGeom>
        <a:solidFill>
          <a:schemeClr val="lt1">
            <a:hueOff val="0"/>
            <a:satOff val="0"/>
            <a:lumOff val="0"/>
            <a:alphaOff val="0"/>
          </a:schemeClr>
        </a:solidFill>
        <a:ln w="25400" cap="flat" cmpd="sng" algn="ctr">
          <a:solidFill>
            <a:schemeClr val="accent4">
              <a:hueOff val="-1386693"/>
              <a:satOff val="1817"/>
              <a:lumOff val="882"/>
              <a:alphaOff val="0"/>
            </a:schemeClr>
          </a:solidFill>
          <a:prstDash val="solid"/>
        </a:ln>
        <a:effectLst/>
      </dsp:spPr>
      <dsp:style>
        <a:lnRef idx="2">
          <a:scrgbClr r="0" g="0" b="0"/>
        </a:lnRef>
        <a:fillRef idx="1">
          <a:scrgbClr r="0" g="0" b="0"/>
        </a:fillRef>
        <a:effectRef idx="0">
          <a:scrgbClr r="0" g="0" b="0"/>
        </a:effectRef>
        <a:fontRef idx="minor"/>
      </dsp:style>
    </dsp:sp>
    <dsp:sp modelId="{69B24DF2-6F38-4A8A-A344-083C19253B37}">
      <dsp:nvSpPr>
        <dsp:cNvPr id="0" name=""/>
        <dsp:cNvSpPr/>
      </dsp:nvSpPr>
      <dsp:spPr>
        <a:xfrm>
          <a:off x="1014754" y="2100166"/>
          <a:ext cx="7452824" cy="600267"/>
        </a:xfrm>
        <a:prstGeom prst="rect">
          <a:avLst/>
        </a:prstGeom>
        <a:solidFill>
          <a:schemeClr val="accent4">
            <a:hueOff val="-2773386"/>
            <a:satOff val="3634"/>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Health and Welfare</a:t>
          </a:r>
          <a:endParaRPr lang="en-US" sz="3300" kern="1200" dirty="0"/>
        </a:p>
      </dsp:txBody>
      <dsp:txXfrm>
        <a:off x="1014754" y="2100166"/>
        <a:ext cx="7452824" cy="600267"/>
      </dsp:txXfrm>
    </dsp:sp>
    <dsp:sp modelId="{11BC671B-1DF6-4938-A32C-42A77B6CD778}">
      <dsp:nvSpPr>
        <dsp:cNvPr id="0" name=""/>
        <dsp:cNvSpPr/>
      </dsp:nvSpPr>
      <dsp:spPr>
        <a:xfrm>
          <a:off x="639587" y="2025133"/>
          <a:ext cx="750333" cy="750333"/>
        </a:xfrm>
        <a:prstGeom prst="ellipse">
          <a:avLst/>
        </a:prstGeom>
        <a:solidFill>
          <a:schemeClr val="lt1">
            <a:hueOff val="0"/>
            <a:satOff val="0"/>
            <a:lumOff val="0"/>
            <a:alphaOff val="0"/>
          </a:schemeClr>
        </a:solidFill>
        <a:ln w="25400" cap="flat" cmpd="sng" algn="ctr">
          <a:solidFill>
            <a:schemeClr val="accent4">
              <a:hueOff val="-2773386"/>
              <a:satOff val="3634"/>
              <a:lumOff val="1765"/>
              <a:alphaOff val="0"/>
            </a:schemeClr>
          </a:solidFill>
          <a:prstDash val="solid"/>
        </a:ln>
        <a:effectLst/>
      </dsp:spPr>
      <dsp:style>
        <a:lnRef idx="2">
          <a:scrgbClr r="0" g="0" b="0"/>
        </a:lnRef>
        <a:fillRef idx="1">
          <a:scrgbClr r="0" g="0" b="0"/>
        </a:fillRef>
        <a:effectRef idx="0">
          <a:scrgbClr r="0" g="0" b="0"/>
        </a:effectRef>
        <a:fontRef idx="minor"/>
      </dsp:style>
    </dsp:sp>
    <dsp:sp modelId="{244773AD-6611-4026-9C40-7D043B788084}">
      <dsp:nvSpPr>
        <dsp:cNvPr id="0" name=""/>
        <dsp:cNvSpPr/>
      </dsp:nvSpPr>
      <dsp:spPr>
        <a:xfrm>
          <a:off x="882738" y="3000278"/>
          <a:ext cx="7584841" cy="600267"/>
        </a:xfrm>
        <a:prstGeom prst="rect">
          <a:avLst/>
        </a:prstGeom>
        <a:solidFill>
          <a:schemeClr val="accent4">
            <a:hueOff val="-4160079"/>
            <a:satOff val="5451"/>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Financial Accountability</a:t>
          </a:r>
          <a:endParaRPr lang="en-US" sz="3300" kern="1200" dirty="0"/>
        </a:p>
      </dsp:txBody>
      <dsp:txXfrm>
        <a:off x="882738" y="3000278"/>
        <a:ext cx="7584841" cy="600267"/>
      </dsp:txXfrm>
    </dsp:sp>
    <dsp:sp modelId="{2892201C-43E8-4C8F-982D-16C378ABCBB7}">
      <dsp:nvSpPr>
        <dsp:cNvPr id="0" name=""/>
        <dsp:cNvSpPr/>
      </dsp:nvSpPr>
      <dsp:spPr>
        <a:xfrm>
          <a:off x="507571" y="2925245"/>
          <a:ext cx="750333" cy="750333"/>
        </a:xfrm>
        <a:prstGeom prst="ellipse">
          <a:avLst/>
        </a:prstGeom>
        <a:solidFill>
          <a:schemeClr val="lt1">
            <a:hueOff val="0"/>
            <a:satOff val="0"/>
            <a:lumOff val="0"/>
            <a:alphaOff val="0"/>
          </a:schemeClr>
        </a:solidFill>
        <a:ln w="25400" cap="flat" cmpd="sng" algn="ctr">
          <a:solidFill>
            <a:schemeClr val="accent4">
              <a:hueOff val="-4160079"/>
              <a:satOff val="5451"/>
              <a:lumOff val="2647"/>
              <a:alphaOff val="0"/>
            </a:schemeClr>
          </a:solidFill>
          <a:prstDash val="solid"/>
        </a:ln>
        <a:effectLst/>
      </dsp:spPr>
      <dsp:style>
        <a:lnRef idx="2">
          <a:scrgbClr r="0" g="0" b="0"/>
        </a:lnRef>
        <a:fillRef idx="1">
          <a:scrgbClr r="0" g="0" b="0"/>
        </a:fillRef>
        <a:effectRef idx="0">
          <a:scrgbClr r="0" g="0" b="0"/>
        </a:effectRef>
        <a:fontRef idx="minor"/>
      </dsp:style>
    </dsp:sp>
    <dsp:sp modelId="{6257009C-D9D6-470A-8D5F-8379873C7B9F}">
      <dsp:nvSpPr>
        <dsp:cNvPr id="0" name=""/>
        <dsp:cNvSpPr/>
      </dsp:nvSpPr>
      <dsp:spPr>
        <a:xfrm>
          <a:off x="452604" y="3900391"/>
          <a:ext cx="8014975" cy="600267"/>
        </a:xfrm>
        <a:prstGeom prst="rect">
          <a:avLst/>
        </a:prstGeom>
        <a:solidFill>
          <a:schemeClr val="accent4">
            <a:hueOff val="-5546772"/>
            <a:satOff val="7268"/>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Administrative Authority</a:t>
          </a:r>
          <a:endParaRPr lang="en-US" sz="3300" kern="1200" dirty="0"/>
        </a:p>
      </dsp:txBody>
      <dsp:txXfrm>
        <a:off x="452604" y="3900391"/>
        <a:ext cx="8014975" cy="600267"/>
      </dsp:txXfrm>
    </dsp:sp>
    <dsp:sp modelId="{75DD4D30-985F-4552-9076-270E8110ECB6}">
      <dsp:nvSpPr>
        <dsp:cNvPr id="0" name=""/>
        <dsp:cNvSpPr/>
      </dsp:nvSpPr>
      <dsp:spPr>
        <a:xfrm>
          <a:off x="77437" y="3825358"/>
          <a:ext cx="750333" cy="750333"/>
        </a:xfrm>
        <a:prstGeom prst="ellipse">
          <a:avLst/>
        </a:prstGeom>
        <a:solidFill>
          <a:schemeClr val="lt1">
            <a:hueOff val="0"/>
            <a:satOff val="0"/>
            <a:lumOff val="0"/>
            <a:alphaOff val="0"/>
          </a:schemeClr>
        </a:solidFill>
        <a:ln w="25400" cap="flat" cmpd="sng" algn="ctr">
          <a:solidFill>
            <a:schemeClr val="accent4">
              <a:hueOff val="-5546772"/>
              <a:satOff val="7268"/>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DD10-F0E3-4220-855B-79758B754038}">
      <dsp:nvSpPr>
        <dsp:cNvPr id="0" name=""/>
        <dsp:cNvSpPr/>
      </dsp:nvSpPr>
      <dsp:spPr>
        <a:xfrm>
          <a:off x="0" y="3333360"/>
          <a:ext cx="6096000" cy="7292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Substantial Functional Limitations</a:t>
          </a:r>
          <a:endParaRPr lang="en-US" sz="2100" kern="1200" dirty="0"/>
        </a:p>
      </dsp:txBody>
      <dsp:txXfrm>
        <a:off x="0" y="3333360"/>
        <a:ext cx="6096000" cy="729257"/>
      </dsp:txXfrm>
    </dsp:sp>
    <dsp:sp modelId="{5E9B0085-356F-44A7-8FE7-1653EFE30379}">
      <dsp:nvSpPr>
        <dsp:cNvPr id="0" name=""/>
        <dsp:cNvSpPr/>
      </dsp:nvSpPr>
      <dsp:spPr>
        <a:xfrm rot="10800000">
          <a:off x="0" y="2222700"/>
          <a:ext cx="6096000" cy="1121598"/>
        </a:xfrm>
        <a:prstGeom prst="upArrowCallout">
          <a:avLst/>
        </a:prstGeom>
        <a:solidFill>
          <a:schemeClr val="accent3">
            <a:hueOff val="-1121569"/>
            <a:satOff val="9565"/>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Likely to continue indefinitely</a:t>
          </a:r>
          <a:endParaRPr lang="en-US" sz="2100" kern="1200" dirty="0"/>
        </a:p>
      </dsp:txBody>
      <dsp:txXfrm rot="10800000">
        <a:off x="0" y="2222700"/>
        <a:ext cx="6096000" cy="728781"/>
      </dsp:txXfrm>
    </dsp:sp>
    <dsp:sp modelId="{EE9DD556-9219-44D5-82D6-E6FC1B1EAAC5}">
      <dsp:nvSpPr>
        <dsp:cNvPr id="0" name=""/>
        <dsp:cNvSpPr/>
      </dsp:nvSpPr>
      <dsp:spPr>
        <a:xfrm rot="10800000">
          <a:off x="0" y="1112041"/>
          <a:ext cx="6096000" cy="1121598"/>
        </a:xfrm>
        <a:prstGeom prst="upArrowCallou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Manifested before 22</a:t>
          </a:r>
          <a:endParaRPr lang="en-US" sz="2100" kern="1200" dirty="0"/>
        </a:p>
      </dsp:txBody>
      <dsp:txXfrm rot="10800000">
        <a:off x="0" y="1112041"/>
        <a:ext cx="6096000" cy="728781"/>
      </dsp:txXfrm>
    </dsp:sp>
    <dsp:sp modelId="{BC022DD7-7D55-40F5-B509-9879E39CBDFB}">
      <dsp:nvSpPr>
        <dsp:cNvPr id="0" name=""/>
        <dsp:cNvSpPr/>
      </dsp:nvSpPr>
      <dsp:spPr>
        <a:xfrm rot="10800000">
          <a:off x="0" y="1381"/>
          <a:ext cx="6096000" cy="1121598"/>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Attributable to a mental or physical impairment</a:t>
          </a:r>
          <a:endParaRPr lang="en-US" sz="2100" kern="1200" dirty="0"/>
        </a:p>
      </dsp:txBody>
      <dsp:txXfrm rot="10800000">
        <a:off x="0" y="1381"/>
        <a:ext cx="6096000" cy="728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1EDEA-715A-40D0-B86B-F85E8507D84D}">
      <dsp:nvSpPr>
        <dsp:cNvPr id="0" name=""/>
        <dsp:cNvSpPr/>
      </dsp:nvSpPr>
      <dsp:spPr>
        <a:xfrm>
          <a:off x="3567564" y="1814797"/>
          <a:ext cx="1300189" cy="155985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en-US" sz="3600" kern="1200" dirty="0"/>
        </a:p>
      </dsp:txBody>
      <dsp:txXfrm>
        <a:off x="3631034" y="1878267"/>
        <a:ext cx="1173249" cy="1432912"/>
      </dsp:txXfrm>
    </dsp:sp>
    <dsp:sp modelId="{A3745C2B-1EC1-4A2A-B271-6020294FE349}">
      <dsp:nvSpPr>
        <dsp:cNvPr id="0" name=""/>
        <dsp:cNvSpPr/>
      </dsp:nvSpPr>
      <dsp:spPr>
        <a:xfrm rot="16028732">
          <a:off x="3739480" y="1396864"/>
          <a:ext cx="836903" cy="0"/>
        </a:xfrm>
        <a:custGeom>
          <a:avLst/>
          <a:gdLst/>
          <a:ahLst/>
          <a:cxnLst/>
          <a:rect l="0" t="0" r="0" b="0"/>
          <a:pathLst>
            <a:path>
              <a:moveTo>
                <a:pt x="0" y="0"/>
              </a:moveTo>
              <a:lnTo>
                <a:pt x="83690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3A979E-8152-4BFD-B248-82E9F668E25A}">
      <dsp:nvSpPr>
        <dsp:cNvPr id="0" name=""/>
        <dsp:cNvSpPr/>
      </dsp:nvSpPr>
      <dsp:spPr>
        <a:xfrm>
          <a:off x="3219458" y="57124"/>
          <a:ext cx="1789308" cy="921807"/>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Are you DD eligible?</a:t>
          </a:r>
          <a:endParaRPr lang="en-US" sz="1800" kern="1200" dirty="0">
            <a:solidFill>
              <a:schemeClr val="tx1"/>
            </a:solidFill>
            <a:latin typeface="Georgia" panose="02040502050405020303" pitchFamily="18" charset="0"/>
          </a:endParaRPr>
        </a:p>
      </dsp:txBody>
      <dsp:txXfrm>
        <a:off x="3264457" y="102123"/>
        <a:ext cx="1699310" cy="831809"/>
      </dsp:txXfrm>
    </dsp:sp>
    <dsp:sp modelId="{8E9CADE0-FE88-4E90-8D6C-47AD3D1A77D5}">
      <dsp:nvSpPr>
        <dsp:cNvPr id="0" name=""/>
        <dsp:cNvSpPr/>
      </dsp:nvSpPr>
      <dsp:spPr>
        <a:xfrm rot="11999853">
          <a:off x="2917285" y="2243492"/>
          <a:ext cx="670491" cy="0"/>
        </a:xfrm>
        <a:custGeom>
          <a:avLst/>
          <a:gdLst/>
          <a:ahLst/>
          <a:cxnLst/>
          <a:rect l="0" t="0" r="0" b="0"/>
          <a:pathLst>
            <a:path>
              <a:moveTo>
                <a:pt x="0" y="0"/>
              </a:moveTo>
              <a:lnTo>
                <a:pt x="670491"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A03869-7C11-4539-9EFF-4D43C3637D55}">
      <dsp:nvSpPr>
        <dsp:cNvPr id="0" name=""/>
        <dsp:cNvSpPr/>
      </dsp:nvSpPr>
      <dsp:spPr>
        <a:xfrm>
          <a:off x="1398538" y="1315944"/>
          <a:ext cx="1538960" cy="1065740"/>
        </a:xfrm>
        <a:prstGeom prst="round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What is your level of need?</a:t>
          </a:r>
          <a:endParaRPr lang="en-US" sz="1800" kern="1200" dirty="0">
            <a:solidFill>
              <a:schemeClr val="tx1"/>
            </a:solidFill>
            <a:latin typeface="Georgia" panose="02040502050405020303" pitchFamily="18" charset="0"/>
          </a:endParaRPr>
        </a:p>
      </dsp:txBody>
      <dsp:txXfrm>
        <a:off x="1450563" y="1367969"/>
        <a:ext cx="1434910" cy="961690"/>
      </dsp:txXfrm>
    </dsp:sp>
    <dsp:sp modelId="{3D099D22-0367-4904-82CD-C004507BAF08}">
      <dsp:nvSpPr>
        <dsp:cNvPr id="0" name=""/>
        <dsp:cNvSpPr/>
      </dsp:nvSpPr>
      <dsp:spPr>
        <a:xfrm rot="8226914">
          <a:off x="2900535" y="3460481"/>
          <a:ext cx="769919" cy="0"/>
        </a:xfrm>
        <a:custGeom>
          <a:avLst/>
          <a:gdLst/>
          <a:ahLst/>
          <a:cxnLst/>
          <a:rect l="0" t="0" r="0" b="0"/>
          <a:pathLst>
            <a:path>
              <a:moveTo>
                <a:pt x="0" y="0"/>
              </a:moveTo>
              <a:lnTo>
                <a:pt x="769919"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DFB388-1BF9-4B81-B28D-DF454CC39C8E}">
      <dsp:nvSpPr>
        <dsp:cNvPr id="0" name=""/>
        <dsp:cNvSpPr/>
      </dsp:nvSpPr>
      <dsp:spPr>
        <a:xfrm>
          <a:off x="1588582" y="3722457"/>
          <a:ext cx="1671444" cy="1075731"/>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Are you eligible for Medicaid Services?</a:t>
          </a:r>
          <a:endParaRPr lang="en-US" sz="1800" kern="1200" dirty="0">
            <a:solidFill>
              <a:schemeClr val="tx1"/>
            </a:solidFill>
            <a:latin typeface="Georgia" panose="02040502050405020303" pitchFamily="18" charset="0"/>
          </a:endParaRPr>
        </a:p>
      </dsp:txBody>
      <dsp:txXfrm>
        <a:off x="1641095" y="3774970"/>
        <a:ext cx="1566418" cy="970705"/>
      </dsp:txXfrm>
    </dsp:sp>
    <dsp:sp modelId="{A3F9F16D-E271-44B5-9AE4-C2362F50A245}">
      <dsp:nvSpPr>
        <dsp:cNvPr id="0" name=""/>
        <dsp:cNvSpPr/>
      </dsp:nvSpPr>
      <dsp:spPr>
        <a:xfrm rot="2425799">
          <a:off x="4741605" y="3491168"/>
          <a:ext cx="1056512" cy="0"/>
        </a:xfrm>
        <a:custGeom>
          <a:avLst/>
          <a:gdLst/>
          <a:ahLst/>
          <a:cxnLst/>
          <a:rect l="0" t="0" r="0" b="0"/>
          <a:pathLst>
            <a:path>
              <a:moveTo>
                <a:pt x="0" y="0"/>
              </a:moveTo>
              <a:lnTo>
                <a:pt x="1056512"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11D02D-71E7-4592-9A51-30BD5CF78438}">
      <dsp:nvSpPr>
        <dsp:cNvPr id="0" name=""/>
        <dsp:cNvSpPr/>
      </dsp:nvSpPr>
      <dsp:spPr>
        <a:xfrm>
          <a:off x="5095628" y="3833752"/>
          <a:ext cx="2284690" cy="96443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Do you need in-home supports or residential?</a:t>
          </a:r>
          <a:endParaRPr lang="en-US" sz="1800" kern="1200" dirty="0">
            <a:solidFill>
              <a:schemeClr val="tx1"/>
            </a:solidFill>
            <a:latin typeface="Georgia" panose="02040502050405020303" pitchFamily="18" charset="0"/>
          </a:endParaRPr>
        </a:p>
      </dsp:txBody>
      <dsp:txXfrm>
        <a:off x="5142708" y="3880832"/>
        <a:ext cx="2190530" cy="870275"/>
      </dsp:txXfrm>
    </dsp:sp>
    <dsp:sp modelId="{1DD80050-74E5-4CC7-B8A4-3F09B7ECA257}">
      <dsp:nvSpPr>
        <dsp:cNvPr id="0" name=""/>
        <dsp:cNvSpPr/>
      </dsp:nvSpPr>
      <dsp:spPr>
        <a:xfrm rot="21071663">
          <a:off x="4863271" y="2435800"/>
          <a:ext cx="760613" cy="0"/>
        </a:xfrm>
        <a:custGeom>
          <a:avLst/>
          <a:gdLst/>
          <a:ahLst/>
          <a:cxnLst/>
          <a:rect l="0" t="0" r="0" b="0"/>
          <a:pathLst>
            <a:path>
              <a:moveTo>
                <a:pt x="0" y="0"/>
              </a:moveTo>
              <a:lnTo>
                <a:pt x="760613"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B81CEF-BCAA-48CE-88F3-16540DB6FFBC}">
      <dsp:nvSpPr>
        <dsp:cNvPr id="0" name=""/>
        <dsp:cNvSpPr/>
      </dsp:nvSpPr>
      <dsp:spPr>
        <a:xfrm>
          <a:off x="5619401" y="1638543"/>
          <a:ext cx="1681793" cy="1217552"/>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eorgia" panose="02040502050405020303" pitchFamily="18" charset="0"/>
            </a:rPr>
            <a:t>What level of residential care do you need?</a:t>
          </a:r>
          <a:endParaRPr lang="en-US" sz="1800" kern="1200" dirty="0">
            <a:solidFill>
              <a:schemeClr val="tx1"/>
            </a:solidFill>
            <a:latin typeface="Georgia" panose="02040502050405020303" pitchFamily="18" charset="0"/>
          </a:endParaRPr>
        </a:p>
      </dsp:txBody>
      <dsp:txXfrm>
        <a:off x="5678837" y="1697979"/>
        <a:ext cx="1562921" cy="1098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706BB-012B-4B19-A8FA-3D8C8C52DA39}">
      <dsp:nvSpPr>
        <dsp:cNvPr id="0" name=""/>
        <dsp:cNvSpPr/>
      </dsp:nvSpPr>
      <dsp:spPr>
        <a:xfrm rot="10800000">
          <a:off x="1587201" y="2980"/>
          <a:ext cx="5523357" cy="783920"/>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Comprehensive Waiver</a:t>
          </a:r>
          <a:endParaRPr lang="en-US" sz="1900" kern="1200" dirty="0"/>
        </a:p>
      </dsp:txBody>
      <dsp:txXfrm rot="10800000">
        <a:off x="1783181" y="2980"/>
        <a:ext cx="5327377" cy="783920"/>
      </dsp:txXfrm>
    </dsp:sp>
    <dsp:sp modelId="{828327BE-CB34-4454-8D4C-3830EE49CC77}">
      <dsp:nvSpPr>
        <dsp:cNvPr id="0" name=""/>
        <dsp:cNvSpPr/>
      </dsp:nvSpPr>
      <dsp:spPr>
        <a:xfrm>
          <a:off x="1195241" y="2980"/>
          <a:ext cx="783920" cy="783920"/>
        </a:xfrm>
        <a:prstGeom prst="ellipse">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BFD5C12-7B29-4606-8A32-0A41EE52A391}">
      <dsp:nvSpPr>
        <dsp:cNvPr id="0" name=""/>
        <dsp:cNvSpPr/>
      </dsp:nvSpPr>
      <dsp:spPr>
        <a:xfrm rot="10800000">
          <a:off x="1587201" y="1020907"/>
          <a:ext cx="5523357" cy="783920"/>
        </a:xfrm>
        <a:prstGeom prst="homePlate">
          <a:avLst/>
        </a:prstGeom>
        <a:solidFill>
          <a:schemeClr val="accent4">
            <a:hueOff val="-1386693"/>
            <a:satOff val="1817"/>
            <a:lumOff val="8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MO Waiver for Children with Developmental Disabilities (“Lopez” Waiver/AKA MOCDDS)</a:t>
          </a:r>
          <a:endParaRPr lang="en-US" sz="1900" kern="1200" dirty="0"/>
        </a:p>
      </dsp:txBody>
      <dsp:txXfrm rot="10800000">
        <a:off x="1783181" y="1020907"/>
        <a:ext cx="5327377" cy="783920"/>
      </dsp:txXfrm>
    </dsp:sp>
    <dsp:sp modelId="{F283626F-4231-4977-ABB7-9717AE32AD54}">
      <dsp:nvSpPr>
        <dsp:cNvPr id="0" name=""/>
        <dsp:cNvSpPr/>
      </dsp:nvSpPr>
      <dsp:spPr>
        <a:xfrm>
          <a:off x="1195241" y="1020907"/>
          <a:ext cx="783920" cy="783920"/>
        </a:xfrm>
        <a:prstGeom prst="ellipse">
          <a:avLst/>
        </a:prstGeom>
        <a:solidFill>
          <a:schemeClr val="accent4">
            <a:tint val="50000"/>
            <a:hueOff val="-1567390"/>
            <a:satOff val="2752"/>
            <a:lumOff val="42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03D1ED1-53D6-4504-9F14-580B6A140EF1}">
      <dsp:nvSpPr>
        <dsp:cNvPr id="0" name=""/>
        <dsp:cNvSpPr/>
      </dsp:nvSpPr>
      <dsp:spPr>
        <a:xfrm rot="10800000">
          <a:off x="1587201" y="2038834"/>
          <a:ext cx="5523357" cy="783920"/>
        </a:xfrm>
        <a:prstGeom prst="homePlate">
          <a:avLst/>
        </a:prstGeom>
        <a:solidFill>
          <a:schemeClr val="accent4">
            <a:hueOff val="-2773386"/>
            <a:satOff val="3634"/>
            <a:lumOff val="17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Community Support Waiver</a:t>
          </a:r>
          <a:endParaRPr lang="en-US" sz="1900" kern="1200" dirty="0"/>
        </a:p>
      </dsp:txBody>
      <dsp:txXfrm rot="10800000">
        <a:off x="1783181" y="2038834"/>
        <a:ext cx="5327377" cy="783920"/>
      </dsp:txXfrm>
    </dsp:sp>
    <dsp:sp modelId="{FFEE144D-F8F7-4216-8646-D2EBE44D4AEA}">
      <dsp:nvSpPr>
        <dsp:cNvPr id="0" name=""/>
        <dsp:cNvSpPr/>
      </dsp:nvSpPr>
      <dsp:spPr>
        <a:xfrm>
          <a:off x="1195241" y="2038834"/>
          <a:ext cx="783920" cy="783920"/>
        </a:xfrm>
        <a:prstGeom prst="ellipse">
          <a:avLst/>
        </a:prstGeom>
        <a:solidFill>
          <a:schemeClr val="accent4">
            <a:tint val="50000"/>
            <a:hueOff val="-3134781"/>
            <a:satOff val="5504"/>
            <a:lumOff val="83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59D7D2-FD69-4637-BBA8-926FFE78F41A}">
      <dsp:nvSpPr>
        <dsp:cNvPr id="0" name=""/>
        <dsp:cNvSpPr/>
      </dsp:nvSpPr>
      <dsp:spPr>
        <a:xfrm rot="10800000">
          <a:off x="1587201" y="3056761"/>
          <a:ext cx="5523357" cy="783920"/>
        </a:xfrm>
        <a:prstGeom prst="homePlate">
          <a:avLst/>
        </a:prstGeom>
        <a:solidFill>
          <a:schemeClr val="accent4">
            <a:hueOff val="-4160079"/>
            <a:satOff val="5451"/>
            <a:lumOff val="2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Waiver for Children with </a:t>
          </a:r>
        </a:p>
        <a:p>
          <a:pPr lvl="0" algn="ctr" defTabSz="844550" rtl="0">
            <a:lnSpc>
              <a:spcPct val="90000"/>
            </a:lnSpc>
            <a:spcBef>
              <a:spcPct val="0"/>
            </a:spcBef>
            <a:spcAft>
              <a:spcPct val="35000"/>
            </a:spcAft>
          </a:pPr>
          <a:r>
            <a:rPr lang="en-US" sz="1900" kern="1200" dirty="0" smtClean="0"/>
            <a:t>Autism Spectrum Disorders</a:t>
          </a:r>
          <a:endParaRPr lang="en-US" sz="1900" kern="1200" dirty="0"/>
        </a:p>
      </dsp:txBody>
      <dsp:txXfrm rot="10800000">
        <a:off x="1783181" y="3056761"/>
        <a:ext cx="5327377" cy="783920"/>
      </dsp:txXfrm>
    </dsp:sp>
    <dsp:sp modelId="{54449D6A-1AEC-4C17-A22E-E503BCA16C5F}">
      <dsp:nvSpPr>
        <dsp:cNvPr id="0" name=""/>
        <dsp:cNvSpPr/>
      </dsp:nvSpPr>
      <dsp:spPr>
        <a:xfrm>
          <a:off x="1195241" y="3056761"/>
          <a:ext cx="783920" cy="783920"/>
        </a:xfrm>
        <a:prstGeom prst="ellipse">
          <a:avLst/>
        </a:prstGeom>
        <a:solidFill>
          <a:schemeClr val="accent4">
            <a:tint val="50000"/>
            <a:hueOff val="-4702171"/>
            <a:satOff val="8255"/>
            <a:lumOff val="125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99BBF58-FE70-4E30-8575-B9EB1B16B71C}">
      <dsp:nvSpPr>
        <dsp:cNvPr id="0" name=""/>
        <dsp:cNvSpPr/>
      </dsp:nvSpPr>
      <dsp:spPr>
        <a:xfrm rot="10800000">
          <a:off x="1587201" y="4074688"/>
          <a:ext cx="5523357" cy="783920"/>
        </a:xfrm>
        <a:prstGeom prst="homePlate">
          <a:avLst/>
        </a:prstGeom>
        <a:solidFill>
          <a:schemeClr val="accent4">
            <a:hueOff val="-5546772"/>
            <a:satOff val="7268"/>
            <a:lumOff val="35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568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Partnership for Hope Waiver</a:t>
          </a:r>
          <a:endParaRPr lang="en-US" sz="1900" kern="1200" dirty="0"/>
        </a:p>
      </dsp:txBody>
      <dsp:txXfrm rot="10800000">
        <a:off x="1783181" y="4074688"/>
        <a:ext cx="5327377" cy="783920"/>
      </dsp:txXfrm>
    </dsp:sp>
    <dsp:sp modelId="{B97D8E00-B264-48EF-89BA-7FD3012926BA}">
      <dsp:nvSpPr>
        <dsp:cNvPr id="0" name=""/>
        <dsp:cNvSpPr/>
      </dsp:nvSpPr>
      <dsp:spPr>
        <a:xfrm>
          <a:off x="1195241" y="4074688"/>
          <a:ext cx="783920" cy="783920"/>
        </a:xfrm>
        <a:prstGeom prst="ellipse">
          <a:avLst/>
        </a:prstGeom>
        <a:solidFill>
          <a:schemeClr val="accent4">
            <a:tint val="50000"/>
            <a:hueOff val="-6269561"/>
            <a:satOff val="11007"/>
            <a:lumOff val="167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B7E2-2C78-4F0B-91ED-9B3805D8A0FE}">
      <dsp:nvSpPr>
        <dsp:cNvPr id="0" name=""/>
        <dsp:cNvSpPr/>
      </dsp:nvSpPr>
      <dsp:spPr>
        <a:xfrm>
          <a:off x="0" y="72628"/>
          <a:ext cx="8610600" cy="789621"/>
        </a:xfrm>
        <a:prstGeom prst="rect">
          <a:avLst/>
        </a:prstGeom>
        <a:solidFill>
          <a:srgbClr val="0064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Comprehensive Waiver</a:t>
          </a:r>
          <a:endParaRPr lang="en-US" sz="2600" kern="1200" dirty="0"/>
        </a:p>
      </dsp:txBody>
      <dsp:txXfrm>
        <a:off x="0" y="72628"/>
        <a:ext cx="8610600" cy="789621"/>
      </dsp:txXfrm>
    </dsp:sp>
    <dsp:sp modelId="{4F2881D7-C220-4843-A5E4-3753627D1C71}">
      <dsp:nvSpPr>
        <dsp:cNvPr id="0" name=""/>
        <dsp:cNvSpPr/>
      </dsp:nvSpPr>
      <dsp:spPr>
        <a:xfrm>
          <a:off x="4204" y="778881"/>
          <a:ext cx="1433698" cy="3564531"/>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Began in 1988</a:t>
          </a:r>
          <a:endParaRPr lang="en-US" sz="2100" kern="1200" dirty="0"/>
        </a:p>
      </dsp:txBody>
      <dsp:txXfrm>
        <a:off x="4204" y="778881"/>
        <a:ext cx="1433698" cy="3564531"/>
      </dsp:txXfrm>
    </dsp:sp>
    <dsp:sp modelId="{E3B14428-C91F-4CD7-B6CD-4EE579F325A4}">
      <dsp:nvSpPr>
        <dsp:cNvPr id="0" name=""/>
        <dsp:cNvSpPr/>
      </dsp:nvSpPr>
      <dsp:spPr>
        <a:xfrm>
          <a:off x="1437902" y="778881"/>
          <a:ext cx="1433698" cy="3564531"/>
        </a:xfrm>
        <a:prstGeom prst="rect">
          <a:avLst/>
        </a:prstGeom>
        <a:solidFill>
          <a:srgbClr val="228B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28 services included; No cap</a:t>
          </a:r>
          <a:endParaRPr lang="en-US" sz="2100" kern="1200" dirty="0"/>
        </a:p>
      </dsp:txBody>
      <dsp:txXfrm>
        <a:off x="1437902" y="778881"/>
        <a:ext cx="1433698" cy="3564531"/>
      </dsp:txXfrm>
    </dsp:sp>
    <dsp:sp modelId="{920F03EA-7C4C-4DE2-A1C4-8CAFF510CFD6}">
      <dsp:nvSpPr>
        <dsp:cNvPr id="0" name=""/>
        <dsp:cNvSpPr/>
      </dsp:nvSpPr>
      <dsp:spPr>
        <a:xfrm>
          <a:off x="2871601" y="778881"/>
          <a:ext cx="1433698" cy="3564531"/>
        </a:xfrm>
        <a:prstGeom prst="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Only waiver that includes residential services (ISL, Group Homes, Shared Living)</a:t>
          </a:r>
          <a:endParaRPr lang="en-US" sz="2100" kern="1200" dirty="0"/>
        </a:p>
      </dsp:txBody>
      <dsp:txXfrm>
        <a:off x="2871601" y="778881"/>
        <a:ext cx="1433698" cy="3564531"/>
      </dsp:txXfrm>
    </dsp:sp>
    <dsp:sp modelId="{1CDB10B0-820F-482F-967C-4C956FA646DE}">
      <dsp:nvSpPr>
        <dsp:cNvPr id="0" name=""/>
        <dsp:cNvSpPr/>
      </dsp:nvSpPr>
      <dsp:spPr>
        <a:xfrm>
          <a:off x="4305300" y="778881"/>
          <a:ext cx="1433698" cy="3564531"/>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Number currently served: </a:t>
          </a:r>
          <a:r>
            <a:rPr lang="en-US" sz="2100" b="1" kern="1200" dirty="0" smtClean="0"/>
            <a:t>8,350</a:t>
          </a:r>
          <a:endParaRPr lang="en-US" sz="2100" kern="1200" dirty="0"/>
        </a:p>
      </dsp:txBody>
      <dsp:txXfrm>
        <a:off x="4305300" y="778881"/>
        <a:ext cx="1433698" cy="3564531"/>
      </dsp:txXfrm>
    </dsp:sp>
    <dsp:sp modelId="{B78C4A39-41B1-40BC-AD7F-82B2374D9B18}">
      <dsp:nvSpPr>
        <dsp:cNvPr id="0" name=""/>
        <dsp:cNvSpPr/>
      </dsp:nvSpPr>
      <dsp:spPr>
        <a:xfrm>
          <a:off x="5738998" y="778881"/>
          <a:ext cx="1433698" cy="3564531"/>
        </a:xfrm>
        <a:prstGeom prst="rect">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Up to 8,782 persons can be served in this waiver per fiscal year</a:t>
          </a:r>
          <a:endParaRPr lang="en-US" sz="2100" kern="1200" dirty="0"/>
        </a:p>
      </dsp:txBody>
      <dsp:txXfrm>
        <a:off x="5738998" y="778881"/>
        <a:ext cx="1433698" cy="3564531"/>
      </dsp:txXfrm>
    </dsp:sp>
    <dsp:sp modelId="{576A4CD1-1A34-4D8A-BE54-97EB13D30A6F}">
      <dsp:nvSpPr>
        <dsp:cNvPr id="0" name=""/>
        <dsp:cNvSpPr/>
      </dsp:nvSpPr>
      <dsp:spPr>
        <a:xfrm>
          <a:off x="7172697" y="778881"/>
          <a:ext cx="1433698" cy="3564531"/>
        </a:xfrm>
        <a:prstGeom prst="rect">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Meet ICF/ID Level of Care</a:t>
          </a:r>
          <a:endParaRPr lang="en-US" sz="2100" kern="1200" dirty="0"/>
        </a:p>
      </dsp:txBody>
      <dsp:txXfrm>
        <a:off x="7172697" y="778881"/>
        <a:ext cx="1433698" cy="3564531"/>
      </dsp:txXfrm>
    </dsp:sp>
    <dsp:sp modelId="{4E4784D6-74CD-40CE-994C-D0529BF15595}">
      <dsp:nvSpPr>
        <dsp:cNvPr id="0" name=""/>
        <dsp:cNvSpPr/>
      </dsp:nvSpPr>
      <dsp:spPr>
        <a:xfrm>
          <a:off x="0" y="4388358"/>
          <a:ext cx="8610600" cy="336042"/>
        </a:xfrm>
        <a:prstGeom prst="rect">
          <a:avLst/>
        </a:prstGeom>
        <a:solidFill>
          <a:srgbClr val="006400"/>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D27D-C992-4879-B90C-8606F4C4A8BE}">
      <dsp:nvSpPr>
        <dsp:cNvPr id="0" name=""/>
        <dsp:cNvSpPr/>
      </dsp:nvSpPr>
      <dsp:spPr>
        <a:xfrm>
          <a:off x="0" y="107491"/>
          <a:ext cx="8741229" cy="10840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Also called Lopez Waiver</a:t>
          </a:r>
        </a:p>
      </dsp:txBody>
      <dsp:txXfrm>
        <a:off x="0" y="107491"/>
        <a:ext cx="8741229" cy="1084044"/>
      </dsp:txXfrm>
    </dsp:sp>
    <dsp:sp modelId="{00DF83BC-CEBC-4CA9-B365-A54E7066079C}">
      <dsp:nvSpPr>
        <dsp:cNvPr id="0" name=""/>
        <dsp:cNvSpPr/>
      </dsp:nvSpPr>
      <dsp:spPr>
        <a:xfrm>
          <a:off x="0" y="1183042"/>
          <a:ext cx="782929" cy="34651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in 1995</a:t>
          </a:r>
          <a:endParaRPr lang="en-US" sz="1600" kern="1200" dirty="0"/>
        </a:p>
      </dsp:txBody>
      <dsp:txXfrm>
        <a:off x="0" y="1183042"/>
        <a:ext cx="782929" cy="3465147"/>
      </dsp:txXfrm>
    </dsp:sp>
    <dsp:sp modelId="{3605913B-976D-417F-80E7-8B8B7E2B7C6D}">
      <dsp:nvSpPr>
        <dsp:cNvPr id="0" name=""/>
        <dsp:cNvSpPr/>
      </dsp:nvSpPr>
      <dsp:spPr>
        <a:xfrm>
          <a:off x="783499" y="1183042"/>
          <a:ext cx="959273" cy="3465147"/>
        </a:xfrm>
        <a:prstGeom prst="rect">
          <a:avLst/>
        </a:prstGeom>
        <a:solidFill>
          <a:schemeClr val="accent4">
            <a:hueOff val="-693346"/>
            <a:satOff val="908"/>
            <a:lumOff val="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14 services included; No cap</a:t>
          </a:r>
          <a:endParaRPr lang="en-US" sz="1500" kern="1200" dirty="0"/>
        </a:p>
      </dsp:txBody>
      <dsp:txXfrm>
        <a:off x="783499" y="1183042"/>
        <a:ext cx="959273" cy="3465147"/>
      </dsp:txXfrm>
    </dsp:sp>
    <dsp:sp modelId="{9097CF72-2D18-4414-AACD-F9E621A73AAA}">
      <dsp:nvSpPr>
        <dsp:cNvPr id="0" name=""/>
        <dsp:cNvSpPr/>
      </dsp:nvSpPr>
      <dsp:spPr>
        <a:xfrm>
          <a:off x="1742772" y="1183042"/>
          <a:ext cx="897092" cy="3465147"/>
        </a:xfrm>
        <a:prstGeom prst="rect">
          <a:avLst/>
        </a:prstGeom>
        <a:solidFill>
          <a:schemeClr val="accent4">
            <a:hueOff val="-1386693"/>
            <a:satOff val="1817"/>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For children up to age 18</a:t>
          </a:r>
          <a:endParaRPr lang="en-US" sz="1600" kern="1200" dirty="0"/>
        </a:p>
      </dsp:txBody>
      <dsp:txXfrm>
        <a:off x="1742772" y="1183042"/>
        <a:ext cx="897092" cy="3465147"/>
      </dsp:txXfrm>
    </dsp:sp>
    <dsp:sp modelId="{B6558B73-25B0-4C46-96E4-27192EAB4BD6}">
      <dsp:nvSpPr>
        <dsp:cNvPr id="0" name=""/>
        <dsp:cNvSpPr/>
      </dsp:nvSpPr>
      <dsp:spPr>
        <a:xfrm>
          <a:off x="2639865" y="1183042"/>
          <a:ext cx="959273" cy="3465147"/>
        </a:xfrm>
        <a:prstGeom prst="rect">
          <a:avLst/>
        </a:prstGeom>
        <a:solidFill>
          <a:schemeClr val="accent4">
            <a:hueOff val="-2080039"/>
            <a:satOff val="2725"/>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Ineligible for MO HealthNet due to the deeming of parental income and resources.  Enables children to qualify for MO HealthNet disregarding parental income and resources</a:t>
          </a:r>
          <a:endParaRPr lang="en-US" sz="1200" kern="1200" dirty="0"/>
        </a:p>
      </dsp:txBody>
      <dsp:txXfrm>
        <a:off x="2639865" y="1183042"/>
        <a:ext cx="959273" cy="3465147"/>
      </dsp:txXfrm>
    </dsp:sp>
    <dsp:sp modelId="{A9D3013C-3AB5-46FC-8203-86B9DE90EB3F}">
      <dsp:nvSpPr>
        <dsp:cNvPr id="0" name=""/>
        <dsp:cNvSpPr/>
      </dsp:nvSpPr>
      <dsp:spPr>
        <a:xfrm>
          <a:off x="3599138" y="1183042"/>
          <a:ext cx="959273" cy="3465147"/>
        </a:xfrm>
        <a:prstGeom prst="rect">
          <a:avLst/>
        </a:prstGeom>
        <a:solidFill>
          <a:schemeClr val="accent4">
            <a:hueOff val="-2773386"/>
            <a:satOff val="3634"/>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Child lives with family</a:t>
          </a:r>
          <a:endParaRPr lang="en-US" sz="1600" kern="1200" dirty="0"/>
        </a:p>
      </dsp:txBody>
      <dsp:txXfrm>
        <a:off x="3599138" y="1183042"/>
        <a:ext cx="959273" cy="3465147"/>
      </dsp:txXfrm>
    </dsp:sp>
    <dsp:sp modelId="{70B64732-D46D-4CC8-BC70-42855DF9EB8C}">
      <dsp:nvSpPr>
        <dsp:cNvPr id="0" name=""/>
        <dsp:cNvSpPr/>
      </dsp:nvSpPr>
      <dsp:spPr>
        <a:xfrm>
          <a:off x="4558411" y="1183042"/>
          <a:ext cx="1304429" cy="3465147"/>
        </a:xfrm>
        <a:prstGeom prst="rect">
          <a:avLst/>
        </a:prstGeom>
        <a:solidFill>
          <a:schemeClr val="accent4">
            <a:hueOff val="-3466732"/>
            <a:satOff val="4542"/>
            <a:lumOff val="2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Has a permanent and total disability</a:t>
          </a:r>
          <a:endParaRPr lang="en-US" sz="1600" kern="1200" dirty="0"/>
        </a:p>
      </dsp:txBody>
      <dsp:txXfrm>
        <a:off x="4558411" y="1183042"/>
        <a:ext cx="1304429" cy="3465147"/>
      </dsp:txXfrm>
    </dsp:sp>
    <dsp:sp modelId="{D5F44C32-B6BC-402A-8961-A05B9DE24645}">
      <dsp:nvSpPr>
        <dsp:cNvPr id="0" name=""/>
        <dsp:cNvSpPr/>
      </dsp:nvSpPr>
      <dsp:spPr>
        <a:xfrm>
          <a:off x="5862840" y="1183042"/>
          <a:ext cx="959273" cy="3465147"/>
        </a:xfrm>
        <a:prstGeom prst="rect">
          <a:avLst/>
        </a:prstGeom>
        <a:solidFill>
          <a:schemeClr val="accent4">
            <a:hueOff val="-4160079"/>
            <a:satOff val="5451"/>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5862840" y="1183042"/>
        <a:ext cx="959273" cy="3465147"/>
      </dsp:txXfrm>
    </dsp:sp>
    <dsp:sp modelId="{63B2FF81-8811-4152-B7AC-4033329D6856}">
      <dsp:nvSpPr>
        <dsp:cNvPr id="0" name=""/>
        <dsp:cNvSpPr/>
      </dsp:nvSpPr>
      <dsp:spPr>
        <a:xfrm>
          <a:off x="6822113" y="1183042"/>
          <a:ext cx="959273" cy="3465147"/>
        </a:xfrm>
        <a:prstGeom prst="rect">
          <a:avLst/>
        </a:prstGeom>
        <a:solidFill>
          <a:schemeClr val="accent4">
            <a:hueOff val="-4853426"/>
            <a:satOff val="6359"/>
            <a:lumOff val="30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Up to </a:t>
          </a:r>
          <a:r>
            <a:rPr lang="en-US" sz="1600" b="1" kern="1200" dirty="0" smtClean="0"/>
            <a:t>366 </a:t>
          </a:r>
          <a:r>
            <a:rPr lang="en-US" sz="1600" kern="1200" dirty="0" smtClean="0"/>
            <a:t>persons can be served per waiver year</a:t>
          </a:r>
          <a:endParaRPr lang="en-US" sz="1600" kern="1200" dirty="0"/>
        </a:p>
      </dsp:txBody>
      <dsp:txXfrm>
        <a:off x="6822113" y="1183042"/>
        <a:ext cx="959273" cy="3465147"/>
      </dsp:txXfrm>
    </dsp:sp>
    <dsp:sp modelId="{B259ED3A-D1A7-4E77-9570-19DE21156286}">
      <dsp:nvSpPr>
        <dsp:cNvPr id="0" name=""/>
        <dsp:cNvSpPr/>
      </dsp:nvSpPr>
      <dsp:spPr>
        <a:xfrm>
          <a:off x="7781386" y="1183042"/>
          <a:ext cx="959273" cy="3465147"/>
        </a:xfrm>
        <a:prstGeom prst="rect">
          <a:avLst/>
        </a:prstGeom>
        <a:solidFill>
          <a:schemeClr val="accent4">
            <a:hueOff val="-5546772"/>
            <a:satOff val="7268"/>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320</a:t>
          </a:r>
          <a:endParaRPr lang="en-US" sz="1600" b="1" kern="1200" dirty="0"/>
        </a:p>
      </dsp:txBody>
      <dsp:txXfrm>
        <a:off x="7781386" y="1183042"/>
        <a:ext cx="959273" cy="3465147"/>
      </dsp:txXfrm>
    </dsp:sp>
    <dsp:sp modelId="{FEE17DD8-9EB3-47A9-80EC-1AFA6473BC27}">
      <dsp:nvSpPr>
        <dsp:cNvPr id="0" name=""/>
        <dsp:cNvSpPr/>
      </dsp:nvSpPr>
      <dsp:spPr>
        <a:xfrm>
          <a:off x="0" y="4677156"/>
          <a:ext cx="8741229" cy="352044"/>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35614-9AF2-4EC6-BC4B-47E7D6DF2169}">
      <dsp:nvSpPr>
        <dsp:cNvPr id="0" name=""/>
        <dsp:cNvSpPr/>
      </dsp:nvSpPr>
      <dsp:spPr>
        <a:xfrm>
          <a:off x="0" y="146685"/>
          <a:ext cx="8610600" cy="761997"/>
        </a:xfrm>
        <a:prstGeom prst="rect">
          <a:avLst/>
        </a:prstGeom>
        <a:solidFill>
          <a:srgbClr val="80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Autism Waiver</a:t>
          </a:r>
          <a:endParaRPr lang="en-US" sz="2600" kern="1200" dirty="0"/>
        </a:p>
      </dsp:txBody>
      <dsp:txXfrm>
        <a:off x="0" y="146685"/>
        <a:ext cx="8610600" cy="761997"/>
      </dsp:txXfrm>
    </dsp:sp>
    <dsp:sp modelId="{621CBA2D-0E94-42A3-B31D-2910EC767999}">
      <dsp:nvSpPr>
        <dsp:cNvPr id="0" name=""/>
        <dsp:cNvSpPr/>
      </dsp:nvSpPr>
      <dsp:spPr>
        <a:xfrm>
          <a:off x="5871" y="969277"/>
          <a:ext cx="1162515" cy="3145527"/>
        </a:xfrm>
        <a:prstGeom prst="rect">
          <a:avLst/>
        </a:prstGeom>
        <a:solidFill>
          <a:srgbClr val="8B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in 2009</a:t>
          </a:r>
          <a:endParaRPr lang="en-US" sz="1600" kern="1200" dirty="0"/>
        </a:p>
      </dsp:txBody>
      <dsp:txXfrm>
        <a:off x="5871" y="969277"/>
        <a:ext cx="1162515" cy="3145527"/>
      </dsp:txXfrm>
    </dsp:sp>
    <dsp:sp modelId="{C8D5F4A7-69C4-4066-8AFA-68C5D8FA387D}">
      <dsp:nvSpPr>
        <dsp:cNvPr id="0" name=""/>
        <dsp:cNvSpPr/>
      </dsp:nvSpPr>
      <dsp:spPr>
        <a:xfrm>
          <a:off x="1168386" y="969277"/>
          <a:ext cx="1361154" cy="3145527"/>
        </a:xfrm>
        <a:prstGeom prst="rect">
          <a:avLst/>
        </a:prstGeom>
        <a:solidFill>
          <a:srgbClr val="A52A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13 services included; $22,000 cap</a:t>
          </a:r>
          <a:endParaRPr lang="en-US" sz="1600" kern="1200" dirty="0"/>
        </a:p>
      </dsp:txBody>
      <dsp:txXfrm>
        <a:off x="1168386" y="969277"/>
        <a:ext cx="1361154" cy="3145527"/>
      </dsp:txXfrm>
    </dsp:sp>
    <dsp:sp modelId="{4B80A988-4A8A-4595-A774-9A4A04DA26F2}">
      <dsp:nvSpPr>
        <dsp:cNvPr id="0" name=""/>
        <dsp:cNvSpPr/>
      </dsp:nvSpPr>
      <dsp:spPr>
        <a:xfrm>
          <a:off x="2529540" y="969277"/>
          <a:ext cx="1162515" cy="3145527"/>
        </a:xfrm>
        <a:prstGeom prst="rect">
          <a:avLst/>
        </a:prstGeom>
        <a:solidFill>
          <a:srgbClr val="B222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Serves persons between the ages of 3 and 18</a:t>
          </a:r>
          <a:endParaRPr lang="en-US" sz="1600" kern="1200" dirty="0"/>
        </a:p>
      </dsp:txBody>
      <dsp:txXfrm>
        <a:off x="2529540" y="969277"/>
        <a:ext cx="1162515" cy="3145527"/>
      </dsp:txXfrm>
    </dsp:sp>
    <dsp:sp modelId="{6705C077-0DAC-463C-B501-3107FF025770}">
      <dsp:nvSpPr>
        <dsp:cNvPr id="0" name=""/>
        <dsp:cNvSpPr/>
      </dsp:nvSpPr>
      <dsp:spPr>
        <a:xfrm>
          <a:off x="3692055" y="969277"/>
          <a:ext cx="1162515" cy="3145527"/>
        </a:xfrm>
        <a:prstGeom prst="rect">
          <a:avLst/>
        </a:prstGeom>
        <a:solidFill>
          <a:srgbClr val="DC14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baseline="0" dirty="0" smtClean="0">
              <a:ln w="10541" cmpd="sng">
                <a:prstDash val="solid"/>
              </a:ln>
            </a:rPr>
            <a:t>Have a diagnosis of Autism Spectrum Disorder as defined in the most recent edition of the Diagnostic and Statistics Manual of Mental Disorders, American Psychiatric Association.*</a:t>
          </a:r>
          <a:endParaRPr lang="en-US" sz="1300" kern="1200" dirty="0"/>
        </a:p>
      </dsp:txBody>
      <dsp:txXfrm>
        <a:off x="3692055" y="969277"/>
        <a:ext cx="1162515" cy="3145527"/>
      </dsp:txXfrm>
    </dsp:sp>
    <dsp:sp modelId="{81144486-D385-4F93-8420-2EA0B110634D}">
      <dsp:nvSpPr>
        <dsp:cNvPr id="0" name=""/>
        <dsp:cNvSpPr/>
      </dsp:nvSpPr>
      <dsp:spPr>
        <a:xfrm>
          <a:off x="4854570" y="969277"/>
          <a:ext cx="1162515" cy="3145527"/>
        </a:xfrm>
        <a:prstGeom prst="rect">
          <a:avLst/>
        </a:prstGeom>
        <a:solidFill>
          <a:srgbClr val="FF63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4854570" y="969277"/>
        <a:ext cx="1162515" cy="3145527"/>
      </dsp:txXfrm>
    </dsp:sp>
    <dsp:sp modelId="{FCB06925-6E05-4897-911D-DEF0A587DA6C}">
      <dsp:nvSpPr>
        <dsp:cNvPr id="0" name=""/>
        <dsp:cNvSpPr/>
      </dsp:nvSpPr>
      <dsp:spPr>
        <a:xfrm>
          <a:off x="6017086" y="969277"/>
          <a:ext cx="1425127" cy="3145527"/>
        </a:xfrm>
        <a:prstGeom prst="rect">
          <a:avLst/>
        </a:prstGeom>
        <a:solidFill>
          <a:srgbClr val="FF7F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Up to </a:t>
          </a:r>
          <a:r>
            <a:rPr lang="en-US" sz="1600" b="1" kern="1200" dirty="0" smtClean="0"/>
            <a:t>175</a:t>
          </a:r>
          <a:r>
            <a:rPr lang="en-US" sz="1600" kern="1200" dirty="0" smtClean="0"/>
            <a:t> persons can be served per waiver year</a:t>
          </a:r>
          <a:endParaRPr lang="en-US" sz="1600" kern="1200" dirty="0"/>
        </a:p>
      </dsp:txBody>
      <dsp:txXfrm>
        <a:off x="6017086" y="969277"/>
        <a:ext cx="1425127" cy="3145527"/>
      </dsp:txXfrm>
    </dsp:sp>
    <dsp:sp modelId="{14774C71-22AE-4CA1-9EA5-E2560DC3F357}">
      <dsp:nvSpPr>
        <dsp:cNvPr id="0" name=""/>
        <dsp:cNvSpPr/>
      </dsp:nvSpPr>
      <dsp:spPr>
        <a:xfrm>
          <a:off x="7442213" y="969277"/>
          <a:ext cx="1162515" cy="3145527"/>
        </a:xfrm>
        <a:prstGeom prst="rect">
          <a:avLst/>
        </a:prstGeom>
        <a:solidFill>
          <a:srgbClr val="CD5C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142</a:t>
          </a:r>
          <a:endParaRPr lang="en-US" sz="1600" b="1" kern="1200" dirty="0"/>
        </a:p>
      </dsp:txBody>
      <dsp:txXfrm>
        <a:off x="7442213" y="969277"/>
        <a:ext cx="1162515" cy="3145527"/>
      </dsp:txXfrm>
    </dsp:sp>
    <dsp:sp modelId="{E6FE7608-809F-4692-8B17-8F62953CCE7F}">
      <dsp:nvSpPr>
        <dsp:cNvPr id="0" name=""/>
        <dsp:cNvSpPr/>
      </dsp:nvSpPr>
      <dsp:spPr>
        <a:xfrm>
          <a:off x="0" y="4181092"/>
          <a:ext cx="8610600" cy="314706"/>
        </a:xfrm>
        <a:prstGeom prst="rect">
          <a:avLst/>
        </a:prstGeom>
        <a:solidFill>
          <a:srgbClr val="800000"/>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441CB-14C1-4CDF-B6AA-76AA27AA8F4E}">
      <dsp:nvSpPr>
        <dsp:cNvPr id="0" name=""/>
        <dsp:cNvSpPr/>
      </dsp:nvSpPr>
      <dsp:spPr>
        <a:xfrm>
          <a:off x="0" y="76206"/>
          <a:ext cx="8668987" cy="845827"/>
        </a:xfrm>
        <a:prstGeom prst="rect">
          <a:avLst/>
        </a:prstGeom>
        <a:solidFill>
          <a:srgbClr val="660066"/>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Community Support Waiver</a:t>
          </a:r>
          <a:endParaRPr lang="en-US" sz="2600" kern="1200" dirty="0"/>
        </a:p>
      </dsp:txBody>
      <dsp:txXfrm>
        <a:off x="0" y="76206"/>
        <a:ext cx="8668987" cy="845827"/>
      </dsp:txXfrm>
    </dsp:sp>
    <dsp:sp modelId="{65480E30-85C6-4C3F-9E41-18CE9D3A34E7}">
      <dsp:nvSpPr>
        <dsp:cNvPr id="0" name=""/>
        <dsp:cNvSpPr/>
      </dsp:nvSpPr>
      <dsp:spPr>
        <a:xfrm>
          <a:off x="2462" y="956303"/>
          <a:ext cx="1338664" cy="3328497"/>
        </a:xfrm>
        <a:prstGeom prst="rect">
          <a:avLst/>
        </a:prstGeom>
        <a:solidFill>
          <a:srgbClr val="800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in 2003</a:t>
          </a:r>
          <a:endParaRPr lang="en-US" sz="1600" kern="1200" dirty="0"/>
        </a:p>
      </dsp:txBody>
      <dsp:txXfrm>
        <a:off x="2462" y="956303"/>
        <a:ext cx="1338664" cy="3328497"/>
      </dsp:txXfrm>
    </dsp:sp>
    <dsp:sp modelId="{599ED823-A1AE-4113-90EA-5B9BDE4E65A3}">
      <dsp:nvSpPr>
        <dsp:cNvPr id="0" name=""/>
        <dsp:cNvSpPr/>
      </dsp:nvSpPr>
      <dsp:spPr>
        <a:xfrm>
          <a:off x="1341126" y="956303"/>
          <a:ext cx="1692711" cy="3328497"/>
        </a:xfrm>
        <a:prstGeom prst="rect">
          <a:avLst/>
        </a:prstGeom>
        <a:solidFill>
          <a:srgbClr val="99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27 services included – same as Comprehensive Waiver but no residential services</a:t>
          </a:r>
          <a:endParaRPr lang="en-US" sz="1600" kern="1200" dirty="0"/>
        </a:p>
      </dsp:txBody>
      <dsp:txXfrm>
        <a:off x="1341126" y="956303"/>
        <a:ext cx="1692711" cy="3328497"/>
      </dsp:txXfrm>
    </dsp:sp>
    <dsp:sp modelId="{F3B48860-4814-4CF7-91B4-257AAA3A27A5}">
      <dsp:nvSpPr>
        <dsp:cNvPr id="0" name=""/>
        <dsp:cNvSpPr/>
      </dsp:nvSpPr>
      <dsp:spPr>
        <a:xfrm>
          <a:off x="3033838" y="956303"/>
          <a:ext cx="990121" cy="3328497"/>
        </a:xfrm>
        <a:prstGeom prst="rect">
          <a:avLst/>
        </a:prstGeom>
        <a:solidFill>
          <a:srgbClr val="99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 age limit</a:t>
          </a:r>
          <a:endParaRPr lang="en-US" sz="1600" kern="1200" dirty="0"/>
        </a:p>
      </dsp:txBody>
      <dsp:txXfrm>
        <a:off x="3033838" y="956303"/>
        <a:ext cx="990121" cy="3328497"/>
      </dsp:txXfrm>
    </dsp:sp>
    <dsp:sp modelId="{937B89BB-D47B-4BA2-8B4A-101F4A66D404}">
      <dsp:nvSpPr>
        <dsp:cNvPr id="0" name=""/>
        <dsp:cNvSpPr/>
      </dsp:nvSpPr>
      <dsp:spPr>
        <a:xfrm>
          <a:off x="4023960" y="956303"/>
          <a:ext cx="915493" cy="3328497"/>
        </a:xfrm>
        <a:prstGeom prst="rect">
          <a:avLst/>
        </a:prstGeom>
        <a:solidFill>
          <a:srgbClr val="99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4023960" y="956303"/>
        <a:ext cx="915493" cy="3328497"/>
      </dsp:txXfrm>
    </dsp:sp>
    <dsp:sp modelId="{1643EF61-7B74-41DF-8128-53FFAEE1A02B}">
      <dsp:nvSpPr>
        <dsp:cNvPr id="0" name=""/>
        <dsp:cNvSpPr/>
      </dsp:nvSpPr>
      <dsp:spPr>
        <a:xfrm>
          <a:off x="4939453" y="956303"/>
          <a:ext cx="1242357" cy="3328497"/>
        </a:xfrm>
        <a:prstGeom prst="rect">
          <a:avLst/>
        </a:prstGeom>
        <a:solidFill>
          <a:srgbClr val="99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Has an individual cost limit of $28,000/year (exception to cost limit can be granted on case-by-case basis)</a:t>
          </a:r>
          <a:endParaRPr lang="en-US" sz="1400" kern="1200" dirty="0"/>
        </a:p>
      </dsp:txBody>
      <dsp:txXfrm>
        <a:off x="4939453" y="956303"/>
        <a:ext cx="1242357" cy="3328497"/>
      </dsp:txXfrm>
    </dsp:sp>
    <dsp:sp modelId="{DCAE11E2-C0AC-490A-B932-07CD2EAFCB4B}">
      <dsp:nvSpPr>
        <dsp:cNvPr id="0" name=""/>
        <dsp:cNvSpPr/>
      </dsp:nvSpPr>
      <dsp:spPr>
        <a:xfrm>
          <a:off x="6181810" y="956303"/>
          <a:ext cx="1242357" cy="3328497"/>
        </a:xfrm>
        <a:prstGeom prst="rect">
          <a:avLst/>
        </a:prstGeom>
        <a:solidFill>
          <a:srgbClr val="66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Up to </a:t>
          </a:r>
          <a:r>
            <a:rPr lang="en-US" sz="1600" b="1" kern="1200" dirty="0" smtClean="0"/>
            <a:t>2,254</a:t>
          </a:r>
          <a:r>
            <a:rPr lang="en-US" sz="1600" kern="1200" dirty="0" smtClean="0"/>
            <a:t> persons can be served per waiver year</a:t>
          </a:r>
          <a:endParaRPr lang="en-US" sz="1600" kern="1200" dirty="0"/>
        </a:p>
      </dsp:txBody>
      <dsp:txXfrm>
        <a:off x="6181810" y="956303"/>
        <a:ext cx="1242357" cy="3328497"/>
      </dsp:txXfrm>
    </dsp:sp>
    <dsp:sp modelId="{308216A4-8CE8-43F0-A606-C480ADDE697A}">
      <dsp:nvSpPr>
        <dsp:cNvPr id="0" name=""/>
        <dsp:cNvSpPr/>
      </dsp:nvSpPr>
      <dsp:spPr>
        <a:xfrm>
          <a:off x="7424167" y="956303"/>
          <a:ext cx="1242357" cy="3328497"/>
        </a:xfrm>
        <a:prstGeom prst="rect">
          <a:avLst/>
        </a:prstGeom>
        <a:solidFill>
          <a:srgbClr val="9933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1,937</a:t>
          </a:r>
          <a:endParaRPr lang="en-US" sz="1600" b="1" kern="1200" dirty="0"/>
        </a:p>
      </dsp:txBody>
      <dsp:txXfrm>
        <a:off x="7424167" y="956303"/>
        <a:ext cx="1242357" cy="3328497"/>
      </dsp:txXfrm>
    </dsp:sp>
    <dsp:sp modelId="{29E48629-9BE8-4CA8-9410-29B0387A7469}">
      <dsp:nvSpPr>
        <dsp:cNvPr id="0" name=""/>
        <dsp:cNvSpPr/>
      </dsp:nvSpPr>
      <dsp:spPr>
        <a:xfrm>
          <a:off x="0" y="4348737"/>
          <a:ext cx="8668987" cy="341376"/>
        </a:xfrm>
        <a:prstGeom prst="rect">
          <a:avLst/>
        </a:prstGeom>
        <a:solidFill>
          <a:srgbClr val="660066"/>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8ECDD-7768-42BB-9089-6E295DBF6147}">
      <dsp:nvSpPr>
        <dsp:cNvPr id="0" name=""/>
        <dsp:cNvSpPr/>
      </dsp:nvSpPr>
      <dsp:spPr>
        <a:xfrm>
          <a:off x="0" y="0"/>
          <a:ext cx="8534400" cy="693417"/>
        </a:xfrm>
        <a:prstGeom prst="rect">
          <a:avLst/>
        </a:prstGeom>
        <a:solidFill>
          <a:srgbClr val="336699"/>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Partnership for Hope Waiver</a:t>
          </a:r>
          <a:endParaRPr lang="en-US" sz="2600" kern="1200" dirty="0"/>
        </a:p>
      </dsp:txBody>
      <dsp:txXfrm>
        <a:off x="0" y="0"/>
        <a:ext cx="8534400" cy="693417"/>
      </dsp:txXfrm>
    </dsp:sp>
    <dsp:sp modelId="{FBA918DE-1662-4B95-81E7-432FA388CD30}">
      <dsp:nvSpPr>
        <dsp:cNvPr id="0" name=""/>
        <dsp:cNvSpPr/>
      </dsp:nvSpPr>
      <dsp:spPr>
        <a:xfrm>
          <a:off x="2003" y="738407"/>
          <a:ext cx="904354" cy="352878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Began October 2010</a:t>
          </a:r>
          <a:endParaRPr lang="en-US" sz="1600" kern="1200" dirty="0"/>
        </a:p>
      </dsp:txBody>
      <dsp:txXfrm>
        <a:off x="2003" y="738407"/>
        <a:ext cx="904354" cy="3528783"/>
      </dsp:txXfrm>
    </dsp:sp>
    <dsp:sp modelId="{A85DADD0-19FB-4581-8D0D-99C49CFE5BDF}">
      <dsp:nvSpPr>
        <dsp:cNvPr id="0" name=""/>
        <dsp:cNvSpPr/>
      </dsp:nvSpPr>
      <dsp:spPr>
        <a:xfrm>
          <a:off x="906357" y="738407"/>
          <a:ext cx="1011487" cy="3528783"/>
        </a:xfrm>
        <a:prstGeom prst="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Includes 20 services</a:t>
          </a:r>
          <a:endParaRPr lang="en-US" sz="1600" kern="1200" dirty="0"/>
        </a:p>
      </dsp:txBody>
      <dsp:txXfrm>
        <a:off x="906357" y="738407"/>
        <a:ext cx="1011487" cy="3528783"/>
      </dsp:txXfrm>
    </dsp:sp>
    <dsp:sp modelId="{726ABCE0-C1A4-473F-A882-4345E72840A0}">
      <dsp:nvSpPr>
        <dsp:cNvPr id="0" name=""/>
        <dsp:cNvSpPr/>
      </dsp:nvSpPr>
      <dsp:spPr>
        <a:xfrm>
          <a:off x="1917845" y="738407"/>
          <a:ext cx="1413900" cy="3528783"/>
        </a:xfrm>
        <a:prstGeom prst="rect">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Available in the 103 counties participating, plus City of St. Louis</a:t>
          </a:r>
          <a:endParaRPr lang="en-US" sz="1600" kern="1200" dirty="0"/>
        </a:p>
      </dsp:txBody>
      <dsp:txXfrm>
        <a:off x="1917845" y="738407"/>
        <a:ext cx="1413900" cy="3528783"/>
      </dsp:txXfrm>
    </dsp:sp>
    <dsp:sp modelId="{0B977788-2BDA-42D0-94EA-009882E0B4C6}">
      <dsp:nvSpPr>
        <dsp:cNvPr id="0" name=""/>
        <dsp:cNvSpPr/>
      </dsp:nvSpPr>
      <dsp:spPr>
        <a:xfrm>
          <a:off x="3331746" y="738407"/>
          <a:ext cx="1300162" cy="3528783"/>
        </a:xfrm>
        <a:prstGeom prst="rect">
          <a:avLst/>
        </a:prstGeom>
        <a:solidFill>
          <a:srgbClr val="00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Annual cost cap of $12,000 (exception to cost limit can be granted on case-by-case basis up to $15,000)</a:t>
          </a:r>
          <a:endParaRPr lang="en-US" sz="1600" kern="1200" dirty="0"/>
        </a:p>
      </dsp:txBody>
      <dsp:txXfrm>
        <a:off x="3331746" y="738407"/>
        <a:ext cx="1300162" cy="3528783"/>
      </dsp:txXfrm>
    </dsp:sp>
    <dsp:sp modelId="{70F64E9E-FEA1-45E3-9DFD-EE6DA8101D0B}">
      <dsp:nvSpPr>
        <dsp:cNvPr id="0" name=""/>
        <dsp:cNvSpPr/>
      </dsp:nvSpPr>
      <dsp:spPr>
        <a:xfrm>
          <a:off x="4631908" y="738407"/>
          <a:ext cx="1300162" cy="3528783"/>
        </a:xfrm>
        <a:prstGeom prst="rect">
          <a:avLst/>
        </a:prstGeom>
        <a:solidFill>
          <a:srgbClr val="20B2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Meet ICF/ID Level of Care</a:t>
          </a:r>
          <a:endParaRPr lang="en-US" sz="1600" kern="1200" dirty="0"/>
        </a:p>
      </dsp:txBody>
      <dsp:txXfrm>
        <a:off x="4631908" y="738407"/>
        <a:ext cx="1300162" cy="3528783"/>
      </dsp:txXfrm>
    </dsp:sp>
    <dsp:sp modelId="{1413ACCE-9441-44E0-9FFE-FD5A9A6A47CD}">
      <dsp:nvSpPr>
        <dsp:cNvPr id="0" name=""/>
        <dsp:cNvSpPr/>
      </dsp:nvSpPr>
      <dsp:spPr>
        <a:xfrm>
          <a:off x="5932071" y="738407"/>
          <a:ext cx="1300162" cy="3528783"/>
        </a:xfrm>
        <a:prstGeom prst="rect">
          <a:avLst/>
        </a:prstGeom>
        <a:solidFill>
          <a:srgbClr val="5F9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Serves up to </a:t>
          </a:r>
          <a:r>
            <a:rPr lang="en-US" sz="1600" b="1" kern="1200" dirty="0" smtClean="0"/>
            <a:t>3,156 </a:t>
          </a:r>
          <a:r>
            <a:rPr lang="en-US" sz="1600" kern="1200" dirty="0" smtClean="0"/>
            <a:t>persons annually</a:t>
          </a:r>
          <a:endParaRPr lang="en-US" sz="1600" kern="1200" dirty="0"/>
        </a:p>
      </dsp:txBody>
      <dsp:txXfrm>
        <a:off x="5932071" y="738407"/>
        <a:ext cx="1300162" cy="3528783"/>
      </dsp:txXfrm>
    </dsp:sp>
    <dsp:sp modelId="{F18AA570-B138-4BD3-BE88-E70A1F597F38}">
      <dsp:nvSpPr>
        <dsp:cNvPr id="0" name=""/>
        <dsp:cNvSpPr/>
      </dsp:nvSpPr>
      <dsp:spPr>
        <a:xfrm>
          <a:off x="7232233" y="738407"/>
          <a:ext cx="1300162" cy="3528783"/>
        </a:xfrm>
        <a:prstGeom prst="rect">
          <a:avLst/>
        </a:prstGeom>
        <a:solidFill>
          <a:srgbClr val="00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Number currently served: </a:t>
          </a:r>
          <a:r>
            <a:rPr lang="en-US" sz="1600" b="1" kern="1200" dirty="0" smtClean="0"/>
            <a:t>2,512</a:t>
          </a:r>
          <a:endParaRPr lang="en-US" sz="1600" b="1" kern="1200" dirty="0"/>
        </a:p>
      </dsp:txBody>
      <dsp:txXfrm>
        <a:off x="7232233" y="738407"/>
        <a:ext cx="1300162" cy="3528783"/>
      </dsp:txXfrm>
    </dsp:sp>
    <dsp:sp modelId="{DE53569D-B8C7-4641-9E59-51F146D812B3}">
      <dsp:nvSpPr>
        <dsp:cNvPr id="0" name=""/>
        <dsp:cNvSpPr/>
      </dsp:nvSpPr>
      <dsp:spPr>
        <a:xfrm>
          <a:off x="0" y="4312157"/>
          <a:ext cx="8534400" cy="336042"/>
        </a:xfrm>
        <a:prstGeom prst="rect">
          <a:avLst/>
        </a:prstGeom>
        <a:solidFill>
          <a:srgbClr val="336699"/>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0.26531</cdr:x>
      <cdr:y>0.47917</cdr:y>
    </cdr:from>
    <cdr:to>
      <cdr:x>0.83673</cdr:x>
      <cdr:y>0.64221</cdr:y>
    </cdr:to>
    <cdr:sp macro="" textlink="">
      <cdr:nvSpPr>
        <cdr:cNvPr id="2" name="TextBox 1"/>
        <cdr:cNvSpPr txBox="1"/>
      </cdr:nvSpPr>
      <cdr:spPr>
        <a:xfrm xmlns:a="http://schemas.openxmlformats.org/drawingml/2006/main">
          <a:off x="990600" y="990600"/>
          <a:ext cx="2133600" cy="337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bg1"/>
              </a:solidFill>
            </a:rPr>
            <a:t>Individuals</a:t>
          </a:r>
          <a:endParaRPr lang="en-US" sz="18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0.18084</cdr:x>
      <cdr:y>0.05442</cdr:y>
    </cdr:from>
    <cdr:to>
      <cdr:x>0.34334</cdr:x>
      <cdr:y>0.12942</cdr:y>
    </cdr:to>
    <cdr:sp macro="" textlink="">
      <cdr:nvSpPr>
        <cdr:cNvPr id="2" name="TextBox 1"/>
        <cdr:cNvSpPr txBox="1"/>
      </cdr:nvSpPr>
      <cdr:spPr>
        <a:xfrm xmlns:a="http://schemas.openxmlformats.org/drawingml/2006/main">
          <a:off x="1350825" y="269506"/>
          <a:ext cx="1213807" cy="371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Total: 725</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7221493C-9772-486A-8D10-A636233EF0D5}" type="datetimeFigureOut">
              <a:rPr lang="en-US" smtClean="0"/>
              <a:t>7/7/2016</a:t>
            </a:fld>
            <a:endParaRPr lang="en-US" dirty="0"/>
          </a:p>
        </p:txBody>
      </p:sp>
      <p:sp>
        <p:nvSpPr>
          <p:cNvPr id="4" name="Footer Placeholder 3"/>
          <p:cNvSpPr>
            <a:spLocks noGrp="1"/>
          </p:cNvSpPr>
          <p:nvPr>
            <p:ph type="ftr" sz="quarter" idx="2"/>
          </p:nvPr>
        </p:nvSpPr>
        <p:spPr>
          <a:xfrm>
            <a:off x="1" y="8772526"/>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D97CD9A3-DC4D-438E-A5D9-C827A26BE353}" type="slidenum">
              <a:rPr lang="en-US" smtClean="0"/>
              <a:t>‹#›</a:t>
            </a:fld>
            <a:endParaRPr lang="en-US" dirty="0"/>
          </a:p>
        </p:txBody>
      </p:sp>
    </p:spTree>
    <p:extLst>
      <p:ext uri="{BB962C8B-B14F-4D97-AF65-F5344CB8AC3E}">
        <p14:creationId xmlns:p14="http://schemas.microsoft.com/office/powerpoint/2010/main" val="2502576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A7443C1E-DDD5-4A59-AC95-21CE7C651CA4}" type="datetimeFigureOut">
              <a:rPr lang="en-US" smtClean="0"/>
              <a:t>7/7/2016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36964D75-4E97-4D0F-917B-8656AFCAA174}" type="slidenum">
              <a:rPr lang="en-US" smtClean="0"/>
              <a:t>‹#›</a:t>
            </a:fld>
            <a:endParaRPr lang="en-US" dirty="0"/>
          </a:p>
        </p:txBody>
      </p:sp>
    </p:spTree>
    <p:extLst>
      <p:ext uri="{BB962C8B-B14F-4D97-AF65-F5344CB8AC3E}">
        <p14:creationId xmlns:p14="http://schemas.microsoft.com/office/powerpoint/2010/main" val="93089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44B7B-0BA8-466A-9EEB-88A3A21B62A1}" type="slidenum">
              <a:rPr lang="en-US" smtClean="0"/>
              <a:t>1</a:t>
            </a:fld>
            <a:endParaRPr lang="en-US" dirty="0"/>
          </a:p>
        </p:txBody>
      </p:sp>
    </p:spTree>
    <p:extLst>
      <p:ext uri="{BB962C8B-B14F-4D97-AF65-F5344CB8AC3E}">
        <p14:creationId xmlns:p14="http://schemas.microsoft.com/office/powerpoint/2010/main" val="240747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16</a:t>
            </a:fld>
            <a:endParaRPr lang="en-US" dirty="0"/>
          </a:p>
        </p:txBody>
      </p:sp>
    </p:spTree>
    <p:extLst>
      <p:ext uri="{BB962C8B-B14F-4D97-AF65-F5344CB8AC3E}">
        <p14:creationId xmlns:p14="http://schemas.microsoft.com/office/powerpoint/2010/main" val="371829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17</a:t>
            </a:fld>
            <a:endParaRPr lang="en-US" altLang="en-US" dirty="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18</a:t>
            </a:fld>
            <a:endParaRPr lang="en-US" dirty="0"/>
          </a:p>
        </p:txBody>
      </p:sp>
    </p:spTree>
    <p:extLst>
      <p:ext uri="{BB962C8B-B14F-4D97-AF65-F5344CB8AC3E}">
        <p14:creationId xmlns:p14="http://schemas.microsoft.com/office/powerpoint/2010/main" val="55837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19</a:t>
            </a:fld>
            <a:endParaRPr lang="en-US" dirty="0"/>
          </a:p>
        </p:txBody>
      </p:sp>
    </p:spTree>
    <p:extLst>
      <p:ext uri="{BB962C8B-B14F-4D97-AF65-F5344CB8AC3E}">
        <p14:creationId xmlns:p14="http://schemas.microsoft.com/office/powerpoint/2010/main" val="266653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53" indent="-285713" eaLnBrk="0" hangingPunct="0">
              <a:spcBef>
                <a:spcPct val="30000"/>
              </a:spcBef>
              <a:defRPr sz="1200">
                <a:solidFill>
                  <a:schemeClr val="tx1"/>
                </a:solidFill>
                <a:latin typeface="Calibri" pitchFamily="34" charset="0"/>
              </a:defRPr>
            </a:lvl2pPr>
            <a:lvl3pPr marL="1142852" indent="-228570" eaLnBrk="0" hangingPunct="0">
              <a:spcBef>
                <a:spcPct val="30000"/>
              </a:spcBef>
              <a:defRPr sz="1200">
                <a:solidFill>
                  <a:schemeClr val="tx1"/>
                </a:solidFill>
                <a:latin typeface="Calibri" pitchFamily="34" charset="0"/>
              </a:defRPr>
            </a:lvl3pPr>
            <a:lvl4pPr marL="1599993" indent="-228570" eaLnBrk="0" hangingPunct="0">
              <a:spcBef>
                <a:spcPct val="30000"/>
              </a:spcBef>
              <a:defRPr sz="1200">
                <a:solidFill>
                  <a:schemeClr val="tx1"/>
                </a:solidFill>
                <a:latin typeface="Calibri" pitchFamily="34" charset="0"/>
              </a:defRPr>
            </a:lvl4pPr>
            <a:lvl5pPr marL="2057133" indent="-228570" eaLnBrk="0" hangingPunct="0">
              <a:spcBef>
                <a:spcPct val="30000"/>
              </a:spcBef>
              <a:defRPr sz="1200">
                <a:solidFill>
                  <a:schemeClr val="tx1"/>
                </a:solidFill>
                <a:latin typeface="Calibri" pitchFamily="34" charset="0"/>
              </a:defRPr>
            </a:lvl5pPr>
            <a:lvl6pPr marL="2514275" indent="-228570" eaLnBrk="0" fontAlgn="base" hangingPunct="0">
              <a:spcBef>
                <a:spcPct val="30000"/>
              </a:spcBef>
              <a:spcAft>
                <a:spcPct val="0"/>
              </a:spcAft>
              <a:defRPr sz="1200">
                <a:solidFill>
                  <a:schemeClr val="tx1"/>
                </a:solidFill>
                <a:latin typeface="Calibri" pitchFamily="34" charset="0"/>
              </a:defRPr>
            </a:lvl6pPr>
            <a:lvl7pPr marL="2971415" indent="-228570" eaLnBrk="0" fontAlgn="base" hangingPunct="0">
              <a:spcBef>
                <a:spcPct val="30000"/>
              </a:spcBef>
              <a:spcAft>
                <a:spcPct val="0"/>
              </a:spcAft>
              <a:defRPr sz="1200">
                <a:solidFill>
                  <a:schemeClr val="tx1"/>
                </a:solidFill>
                <a:latin typeface="Calibri" pitchFamily="34" charset="0"/>
              </a:defRPr>
            </a:lvl7pPr>
            <a:lvl8pPr marL="3428556" indent="-228570" eaLnBrk="0" fontAlgn="base" hangingPunct="0">
              <a:spcBef>
                <a:spcPct val="30000"/>
              </a:spcBef>
              <a:spcAft>
                <a:spcPct val="0"/>
              </a:spcAft>
              <a:defRPr sz="1200">
                <a:solidFill>
                  <a:schemeClr val="tx1"/>
                </a:solidFill>
                <a:latin typeface="Calibri" pitchFamily="34" charset="0"/>
              </a:defRPr>
            </a:lvl8pPr>
            <a:lvl9pPr marL="3885696" indent="-22857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20</a:t>
            </a:fld>
            <a:endParaRPr lang="en-US" altLang="en-US" dirty="0">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21</a:t>
            </a:fld>
            <a:endParaRPr lang="en-US" dirty="0"/>
          </a:p>
        </p:txBody>
      </p:sp>
    </p:spTree>
    <p:extLst>
      <p:ext uri="{BB962C8B-B14F-4D97-AF65-F5344CB8AC3E}">
        <p14:creationId xmlns:p14="http://schemas.microsoft.com/office/powerpoint/2010/main" val="85157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22</a:t>
            </a:fld>
            <a:endParaRPr lang="en-US" dirty="0"/>
          </a:p>
        </p:txBody>
      </p:sp>
    </p:spTree>
    <p:extLst>
      <p:ext uri="{BB962C8B-B14F-4D97-AF65-F5344CB8AC3E}">
        <p14:creationId xmlns:p14="http://schemas.microsoft.com/office/powerpoint/2010/main" val="97163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23</a:t>
            </a:fld>
            <a:endParaRPr lang="en-US" altLang="en-US" dirty="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24</a:t>
            </a:fld>
            <a:endParaRPr lang="en-US" altLang="en-US" dirty="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25</a:t>
            </a:fld>
            <a:endParaRPr lang="en-US" altLang="en-US" dirty="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44B7B-0BA8-466A-9EEB-88A3A21B62A1}" type="slidenum">
              <a:rPr lang="en-US" smtClean="0"/>
              <a:pPr/>
              <a:t>6</a:t>
            </a:fld>
            <a:endParaRPr lang="en-US" dirty="0"/>
          </a:p>
        </p:txBody>
      </p:sp>
    </p:spTree>
    <p:extLst>
      <p:ext uri="{BB962C8B-B14F-4D97-AF65-F5344CB8AC3E}">
        <p14:creationId xmlns:p14="http://schemas.microsoft.com/office/powerpoint/2010/main" val="2871587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26</a:t>
            </a:fld>
            <a:endParaRPr lang="en-US" altLang="en-US" dirty="0">
              <a:solidFill>
                <a:prstClr val="black"/>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Shelly/Melissa</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BD83A-0621-42FF-A335-F54D591CA276}" type="slidenum">
              <a:rPr lang="en-US" altLang="en-US">
                <a:solidFill>
                  <a:prstClr val="black"/>
                </a:solidFill>
                <a:latin typeface="Arial" charset="0"/>
              </a:rPr>
              <a:pPr eaLnBrk="1" hangingPunct="1">
                <a:spcBef>
                  <a:spcPct val="0"/>
                </a:spcBef>
              </a:pPr>
              <a:t>28</a:t>
            </a:fld>
            <a:endParaRPr lang="en-US" altLang="en-US" dirty="0">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29</a:t>
            </a:fld>
            <a:endParaRPr lang="en-US" dirty="0"/>
          </a:p>
        </p:txBody>
      </p:sp>
    </p:spTree>
    <p:extLst>
      <p:ext uri="{BB962C8B-B14F-4D97-AF65-F5344CB8AC3E}">
        <p14:creationId xmlns:p14="http://schemas.microsoft.com/office/powerpoint/2010/main" val="383837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30</a:t>
            </a:fld>
            <a:endParaRPr lang="en-US" dirty="0"/>
          </a:p>
        </p:txBody>
      </p:sp>
    </p:spTree>
    <p:extLst>
      <p:ext uri="{BB962C8B-B14F-4D97-AF65-F5344CB8AC3E}">
        <p14:creationId xmlns:p14="http://schemas.microsoft.com/office/powerpoint/2010/main" val="299922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Cory</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31</a:t>
            </a:fld>
            <a:endParaRPr lang="en-US" dirty="0"/>
          </a:p>
        </p:txBody>
      </p:sp>
    </p:spTree>
    <p:extLst>
      <p:ext uri="{BB962C8B-B14F-4D97-AF65-F5344CB8AC3E}">
        <p14:creationId xmlns:p14="http://schemas.microsoft.com/office/powerpoint/2010/main" val="2879628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32</a:t>
            </a:fld>
            <a:endParaRPr lang="en-US" dirty="0"/>
          </a:p>
        </p:txBody>
      </p:sp>
    </p:spTree>
    <p:extLst>
      <p:ext uri="{BB962C8B-B14F-4D97-AF65-F5344CB8AC3E}">
        <p14:creationId xmlns:p14="http://schemas.microsoft.com/office/powerpoint/2010/main" val="1361265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33</a:t>
            </a:fld>
            <a:endParaRPr lang="en-US" dirty="0"/>
          </a:p>
        </p:txBody>
      </p:sp>
    </p:spTree>
    <p:extLst>
      <p:ext uri="{BB962C8B-B14F-4D97-AF65-F5344CB8AC3E}">
        <p14:creationId xmlns:p14="http://schemas.microsoft.com/office/powerpoint/2010/main" val="1857155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34</a:t>
            </a:fld>
            <a:endParaRPr lang="en-US" dirty="0"/>
          </a:p>
        </p:txBody>
      </p:sp>
    </p:spTree>
    <p:extLst>
      <p:ext uri="{BB962C8B-B14F-4D97-AF65-F5344CB8AC3E}">
        <p14:creationId xmlns:p14="http://schemas.microsoft.com/office/powerpoint/2010/main" val="293829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9838BB-DDB0-45CE-BF79-FEF728EAF4F2}" type="slidenum">
              <a:rPr lang="en-US" smtClean="0"/>
              <a:t>36</a:t>
            </a:fld>
            <a:endParaRPr lang="en-US"/>
          </a:p>
        </p:txBody>
      </p:sp>
    </p:spTree>
    <p:extLst>
      <p:ext uri="{BB962C8B-B14F-4D97-AF65-F5344CB8AC3E}">
        <p14:creationId xmlns:p14="http://schemas.microsoft.com/office/powerpoint/2010/main" val="148407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7</a:t>
            </a:fld>
            <a:endParaRPr lang="en-US" dirty="0"/>
          </a:p>
        </p:txBody>
      </p:sp>
    </p:spTree>
    <p:extLst>
      <p:ext uri="{BB962C8B-B14F-4D97-AF65-F5344CB8AC3E}">
        <p14:creationId xmlns:p14="http://schemas.microsoft.com/office/powerpoint/2010/main" val="423560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C6D74F4D-0FC8-4603-8165-AD07D5ED6546}" type="slidenum">
              <a:rPr lang="en-US" smtClean="0"/>
              <a:pPr/>
              <a:t>8</a:t>
            </a:fld>
            <a:endParaRPr lang="en-US" dirty="0"/>
          </a:p>
        </p:txBody>
      </p:sp>
    </p:spTree>
    <p:extLst>
      <p:ext uri="{BB962C8B-B14F-4D97-AF65-F5344CB8AC3E}">
        <p14:creationId xmlns:p14="http://schemas.microsoft.com/office/powerpoint/2010/main" val="133574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9</a:t>
            </a:fld>
            <a:endParaRPr lang="en-US" dirty="0"/>
          </a:p>
        </p:txBody>
      </p:sp>
    </p:spTree>
    <p:extLst>
      <p:ext uri="{BB962C8B-B14F-4D97-AF65-F5344CB8AC3E}">
        <p14:creationId xmlns:p14="http://schemas.microsoft.com/office/powerpoint/2010/main" val="297585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Vicki</a:t>
            </a:r>
            <a:endParaRPr lang="en-US" dirty="0"/>
          </a:p>
        </p:txBody>
      </p:sp>
      <p:sp>
        <p:nvSpPr>
          <p:cNvPr id="4" name="Slide Number Placeholder 3"/>
          <p:cNvSpPr>
            <a:spLocks noGrp="1"/>
          </p:cNvSpPr>
          <p:nvPr>
            <p:ph type="sldNum" sz="quarter" idx="10"/>
          </p:nvPr>
        </p:nvSpPr>
        <p:spPr/>
        <p:txBody>
          <a:bodyPr/>
          <a:lstStyle/>
          <a:p>
            <a:fld id="{0AAAD8D7-ACB2-42AA-B699-E116EFD6B627}" type="slidenum">
              <a:rPr lang="en-US" smtClean="0"/>
              <a:t>10</a:t>
            </a:fld>
            <a:endParaRPr lang="en-US" dirty="0"/>
          </a:p>
        </p:txBody>
      </p:sp>
    </p:spTree>
    <p:extLst>
      <p:ext uri="{BB962C8B-B14F-4D97-AF65-F5344CB8AC3E}">
        <p14:creationId xmlns:p14="http://schemas.microsoft.com/office/powerpoint/2010/main" val="355656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4D75-4E97-4D0F-917B-8656AFCAA174}" type="slidenum">
              <a:rPr lang="en-US" smtClean="0"/>
              <a:t>11</a:t>
            </a:fld>
            <a:endParaRPr lang="en-US" dirty="0"/>
          </a:p>
        </p:txBody>
      </p:sp>
    </p:spTree>
    <p:extLst>
      <p:ext uri="{BB962C8B-B14F-4D97-AF65-F5344CB8AC3E}">
        <p14:creationId xmlns:p14="http://schemas.microsoft.com/office/powerpoint/2010/main" val="138005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Vicki</a:t>
            </a:r>
            <a:endParaRPr lang="en-US" dirty="0"/>
          </a:p>
        </p:txBody>
      </p:sp>
      <p:sp>
        <p:nvSpPr>
          <p:cNvPr id="4" name="Slide Number Placeholder 3"/>
          <p:cNvSpPr>
            <a:spLocks noGrp="1"/>
          </p:cNvSpPr>
          <p:nvPr>
            <p:ph type="sldNum" sz="quarter" idx="10"/>
          </p:nvPr>
        </p:nvSpPr>
        <p:spPr/>
        <p:txBody>
          <a:bodyPr/>
          <a:lstStyle/>
          <a:p>
            <a:fld id="{36144B7B-0BA8-466A-9EEB-88A3A21B62A1}" type="slidenum">
              <a:rPr lang="en-US" smtClean="0"/>
              <a:t>13</a:t>
            </a:fld>
            <a:endParaRPr lang="en-US" dirty="0"/>
          </a:p>
        </p:txBody>
      </p:sp>
    </p:spTree>
    <p:extLst>
      <p:ext uri="{BB962C8B-B14F-4D97-AF65-F5344CB8AC3E}">
        <p14:creationId xmlns:p14="http://schemas.microsoft.com/office/powerpoint/2010/main" val="287158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E2E77-81D6-4477-94B9-03B2FCE4CC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79331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3070" t="7555" r="58664" b="55457"/>
          <a:stretch>
            <a:fillRect/>
          </a:stretch>
        </p:blipFill>
        <p:spPr bwMode="auto">
          <a:xfrm>
            <a:off x="4310063" y="1228725"/>
            <a:ext cx="48434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l="4005" t="49182" r="6151" b="6206"/>
          <a:stretch>
            <a:fillRect/>
          </a:stretch>
        </p:blipFill>
        <p:spPr bwMode="auto">
          <a:xfrm>
            <a:off x="-9525" y="784225"/>
            <a:ext cx="7620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681080" y="2823325"/>
            <a:ext cx="7772400" cy="1470025"/>
          </a:xfrm>
        </p:spPr>
        <p:txBody>
          <a:bodyPr>
            <a:noAutofit/>
          </a:bodyPr>
          <a:lstStyle>
            <a:lvl1pPr>
              <a:defRPr sz="4800" b="0"/>
            </a:lvl1pPr>
          </a:lstStyle>
          <a:p>
            <a:r>
              <a:rPr lang="en-US" smtClean="0"/>
              <a:t>Click to edit Master title style</a:t>
            </a:r>
            <a:endParaRPr lang="en-US" dirty="0"/>
          </a:p>
        </p:txBody>
      </p:sp>
      <p:sp>
        <p:nvSpPr>
          <p:cNvPr id="10" name="Subtitle 2"/>
          <p:cNvSpPr>
            <a:spLocks noGrp="1"/>
          </p:cNvSpPr>
          <p:nvPr>
            <p:ph type="subTitle" idx="1"/>
          </p:nvPr>
        </p:nvSpPr>
        <p:spPr>
          <a:xfrm>
            <a:off x="1366880" y="4619739"/>
            <a:ext cx="6400800" cy="572021"/>
          </a:xfrm>
        </p:spPr>
        <p:txBody>
          <a:bodyPr>
            <a:normAutofit/>
          </a:bodyPr>
          <a:lstStyle>
            <a:lvl1pPr marL="0" indent="0" algn="ctr">
              <a:buNone/>
              <a:defRPr sz="2800" b="1" i="0">
                <a:solidFill>
                  <a:srgbClr val="FE5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780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2768" y="4881880"/>
            <a:ext cx="5486400" cy="566738"/>
          </a:xfrm>
        </p:spPr>
        <p:txBody>
          <a:bodyPr anchor="b"/>
          <a:lstStyle>
            <a:lvl1pPr algn="l">
              <a:defRPr sz="2000" b="1" i="0">
                <a:solidFill>
                  <a:srgbClr val="FE5000"/>
                </a:solidFill>
                <a:latin typeface="Verdana"/>
                <a:cs typeface="Verdan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2768" y="1498529"/>
            <a:ext cx="5486400" cy="332048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276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6/25/2013</a:t>
            </a:r>
          </a:p>
        </p:txBody>
      </p:sp>
      <p:sp>
        <p:nvSpPr>
          <p:cNvPr id="6" name="Slide Number Placeholder 5"/>
          <p:cNvSpPr>
            <a:spLocks noGrp="1"/>
          </p:cNvSpPr>
          <p:nvPr>
            <p:ph type="sldNum" sz="quarter" idx="11"/>
          </p:nvPr>
        </p:nvSpPr>
        <p:spPr/>
        <p:txBody>
          <a:bodyPr/>
          <a:lstStyle>
            <a:lvl1pPr>
              <a:defRPr/>
            </a:lvl1pPr>
          </a:lstStyle>
          <a:p>
            <a:pPr>
              <a:defRPr/>
            </a:pPr>
            <a:fld id="{19F70233-8B3B-4026-8344-5018E017B212}" type="slidenum">
              <a:rPr lang="en-US"/>
              <a:pPr>
                <a:defRPr/>
              </a:pPr>
              <a:t>‹#›</a:t>
            </a:fld>
            <a:endParaRPr lang="en-US" dirty="0"/>
          </a:p>
        </p:txBody>
      </p:sp>
    </p:spTree>
    <p:extLst>
      <p:ext uri="{BB962C8B-B14F-4D97-AF65-F5344CB8AC3E}">
        <p14:creationId xmlns:p14="http://schemas.microsoft.com/office/powerpoint/2010/main" val="314431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0210" y="1507582"/>
            <a:ext cx="8229600" cy="1143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20210" y="2723564"/>
            <a:ext cx="8229600" cy="36571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6BA7688D-3E86-4879-9B2B-4B6E3AC7A125}" type="slidenum">
              <a:rPr lang="en-US"/>
              <a:pPr>
                <a:defRPr/>
              </a:pPr>
              <a:t>‹#›</a:t>
            </a:fld>
            <a:endParaRPr lang="en-US" dirty="0"/>
          </a:p>
        </p:txBody>
      </p:sp>
    </p:spTree>
    <p:extLst>
      <p:ext uri="{BB962C8B-B14F-4D97-AF65-F5344CB8AC3E}">
        <p14:creationId xmlns:p14="http://schemas.microsoft.com/office/powerpoint/2010/main" val="34523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0821"/>
            <a:ext cx="2057400" cy="47066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00821"/>
            <a:ext cx="6019800" cy="47066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B22F51C5-A57F-41D9-BAC4-D31722C4FDC8}" type="slidenum">
              <a:rPr lang="en-US"/>
              <a:pPr>
                <a:defRPr/>
              </a:pPr>
              <a:t>‹#›</a:t>
            </a:fld>
            <a:endParaRPr lang="en-US" dirty="0"/>
          </a:p>
        </p:txBody>
      </p:sp>
    </p:spTree>
    <p:extLst>
      <p:ext uri="{BB962C8B-B14F-4D97-AF65-F5344CB8AC3E}">
        <p14:creationId xmlns:p14="http://schemas.microsoft.com/office/powerpoint/2010/main" val="395264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pic>
        <p:nvPicPr>
          <p:cNvPr id="3" name="Picture 9"/>
          <p:cNvPicPr>
            <a:picLocks noChangeAspect="1"/>
          </p:cNvPicPr>
          <p:nvPr/>
        </p:nvPicPr>
        <p:blipFill>
          <a:blip r:embed="rId2" cstate="print">
            <a:extLst>
              <a:ext uri="{28A0092B-C50C-407E-A947-70E740481C1C}">
                <a14:useLocalDpi xmlns:a14="http://schemas.microsoft.com/office/drawing/2010/main" val="0"/>
              </a:ext>
            </a:extLst>
          </a:blip>
          <a:srcRect l="2084" t="4947" r="2191" b="6206"/>
          <a:stretch>
            <a:fillRect/>
          </a:stretch>
        </p:blipFill>
        <p:spPr bwMode="auto">
          <a:xfrm>
            <a:off x="-12700" y="-6350"/>
            <a:ext cx="91694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p:nvPicPr>
        <p:blipFill>
          <a:blip r:embed="rId3">
            <a:extLst>
              <a:ext uri="{28A0092B-C50C-407E-A947-70E740481C1C}">
                <a14:useLocalDpi xmlns:a14="http://schemas.microsoft.com/office/drawing/2010/main" val="0"/>
              </a:ext>
            </a:extLst>
          </a:blip>
          <a:srcRect l="3070" t="7555" r="58664" b="51147"/>
          <a:stretch>
            <a:fillRect/>
          </a:stretch>
        </p:blipFill>
        <p:spPr bwMode="auto">
          <a:xfrm>
            <a:off x="0" y="3184525"/>
            <a:ext cx="91567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1370491" y="4137171"/>
            <a:ext cx="6400800" cy="1019941"/>
          </a:xfrm>
        </p:spPr>
        <p:txBody>
          <a:bodyPr>
            <a:noAutofit/>
          </a:bodyPr>
          <a:lstStyle>
            <a:lvl1pPr marL="0" indent="0" algn="ctr">
              <a:buNone/>
              <a:defRPr sz="4000" b="1" i="0" baseline="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2"/>
          <p:cNvSpPr>
            <a:spLocks noGrp="1"/>
          </p:cNvSpPr>
          <p:nvPr>
            <p:ph type="dt" sz="half" idx="10"/>
          </p:nvPr>
        </p:nvSpPr>
        <p:spPr/>
        <p:txBody>
          <a:bodyPr/>
          <a:lstStyle>
            <a:lvl1pPr>
              <a:defRPr/>
            </a:lvl1pPr>
          </a:lstStyle>
          <a:p>
            <a:pPr>
              <a:defRPr/>
            </a:pPr>
            <a:r>
              <a:rPr lang="en-US" dirty="0"/>
              <a:t>6/25/2013</a:t>
            </a:r>
          </a:p>
        </p:txBody>
      </p:sp>
      <p:sp>
        <p:nvSpPr>
          <p:cNvPr id="6" name="Footer Placeholder 3"/>
          <p:cNvSpPr>
            <a:spLocks noGrp="1"/>
          </p:cNvSpPr>
          <p:nvPr>
            <p:ph type="ftr" sz="quarter" idx="11"/>
          </p:nvPr>
        </p:nvSpPr>
        <p:spPr>
          <a:xfrm>
            <a:off x="3087688" y="6356350"/>
            <a:ext cx="2895600" cy="365125"/>
          </a:xfrm>
          <a:prstGeom prst="rect">
            <a:avLst/>
          </a:prstGeom>
        </p:spPr>
        <p:txBody>
          <a:bodyPr/>
          <a:lstStyle>
            <a:lvl1pPr>
              <a:defRPr/>
            </a:lvl1p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4"/>
          <p:cNvSpPr>
            <a:spLocks noGrp="1"/>
          </p:cNvSpPr>
          <p:nvPr>
            <p:ph type="sldNum" sz="quarter" idx="12"/>
          </p:nvPr>
        </p:nvSpPr>
        <p:spPr/>
        <p:txBody>
          <a:bodyPr/>
          <a:lstStyle>
            <a:lvl1pPr>
              <a:defRPr/>
            </a:lvl1pPr>
          </a:lstStyle>
          <a:p>
            <a:pPr>
              <a:defRPr/>
            </a:pPr>
            <a:fld id="{6DEE9215-F764-4A02-99AD-0A46499F7659}" type="slidenum">
              <a:rPr lang="en-US"/>
              <a:pPr>
                <a:defRPr/>
              </a:pPr>
              <a:t>‹#›</a:t>
            </a:fld>
            <a:endParaRPr lang="en-US" dirty="0"/>
          </a:p>
        </p:txBody>
      </p:sp>
    </p:spTree>
    <p:extLst>
      <p:ext uri="{BB962C8B-B14F-4D97-AF65-F5344CB8AC3E}">
        <p14:creationId xmlns:p14="http://schemas.microsoft.com/office/powerpoint/2010/main" val="209952802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Sub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i="0">
                <a:solidFill>
                  <a:srgbClr val="FE500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91CE1120-E147-4D88-B590-452DB459D828}" type="slidenum">
              <a:rPr lang="en-US"/>
              <a:pPr>
                <a:defRPr/>
              </a:pPr>
              <a:t>‹#›</a:t>
            </a:fld>
            <a:endParaRPr lang="en-US" dirty="0"/>
          </a:p>
        </p:txBody>
      </p:sp>
    </p:spTree>
    <p:extLst>
      <p:ext uri="{BB962C8B-B14F-4D97-AF65-F5344CB8AC3E}">
        <p14:creationId xmlns:p14="http://schemas.microsoft.com/office/powerpoint/2010/main" val="372319009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1010" y="2733725"/>
            <a:ext cx="8199120" cy="35248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BC9EA0EE-591D-46E1-ACD0-969530086DA1}" type="slidenum">
              <a:rPr lang="en-US"/>
              <a:pPr>
                <a:defRPr/>
              </a:pPr>
              <a:t>‹#›</a:t>
            </a:fld>
            <a:endParaRPr lang="en-US" dirty="0"/>
          </a:p>
        </p:txBody>
      </p:sp>
    </p:spTree>
    <p:extLst>
      <p:ext uri="{BB962C8B-B14F-4D97-AF65-F5344CB8AC3E}">
        <p14:creationId xmlns:p14="http://schemas.microsoft.com/office/powerpoint/2010/main" val="101137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1673" y="4406900"/>
            <a:ext cx="7772400" cy="1362075"/>
          </a:xfrm>
        </p:spPr>
        <p:txBody>
          <a:bodyPr anchor="t"/>
          <a:lstStyle>
            <a:lvl1pPr algn="ctr">
              <a:defRPr sz="4000" b="0" i="0" cap="none">
                <a:latin typeface="+mj-lt"/>
                <a:cs typeface="Verdana"/>
              </a:defRPr>
            </a:lvl1pPr>
          </a:lstStyle>
          <a:p>
            <a:r>
              <a:rPr lang="en-US" smtClean="0"/>
              <a:t>Click to edit Master title style</a:t>
            </a:r>
            <a:endParaRPr lang="en-US" dirty="0"/>
          </a:p>
        </p:txBody>
      </p:sp>
      <p:sp>
        <p:nvSpPr>
          <p:cNvPr id="3" name="Text Placeholder 2"/>
          <p:cNvSpPr>
            <a:spLocks noGrp="1"/>
          </p:cNvSpPr>
          <p:nvPr>
            <p:ph type="body" idx="1"/>
          </p:nvPr>
        </p:nvSpPr>
        <p:spPr>
          <a:xfrm>
            <a:off x="681673" y="2673033"/>
            <a:ext cx="7772400" cy="1500187"/>
          </a:xfrm>
        </p:spPr>
        <p:txBody>
          <a:bodyPr anchor="b"/>
          <a:lstStyle>
            <a:lvl1pPr marL="0" indent="0" algn="ctr">
              <a:buNone/>
              <a:defRPr sz="2000" b="1" i="0">
                <a:solidFill>
                  <a:srgbClr val="FE5000"/>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6/25/2013</a:t>
            </a:r>
          </a:p>
        </p:txBody>
      </p:sp>
      <p:sp>
        <p:nvSpPr>
          <p:cNvPr id="5" name="Slide Number Placeholder 5"/>
          <p:cNvSpPr>
            <a:spLocks noGrp="1"/>
          </p:cNvSpPr>
          <p:nvPr>
            <p:ph type="sldNum" sz="quarter" idx="11"/>
          </p:nvPr>
        </p:nvSpPr>
        <p:spPr/>
        <p:txBody>
          <a:bodyPr/>
          <a:lstStyle>
            <a:lvl1pPr>
              <a:defRPr/>
            </a:lvl1pPr>
          </a:lstStyle>
          <a:p>
            <a:pPr>
              <a:defRPr/>
            </a:pPr>
            <a:fld id="{A6997871-7241-4300-85EF-16E5B25EDF74}" type="slidenum">
              <a:rPr lang="en-US"/>
              <a:pPr>
                <a:defRPr/>
              </a:pPr>
              <a:t>‹#›</a:t>
            </a:fld>
            <a:endParaRPr lang="en-US" dirty="0"/>
          </a:p>
        </p:txBody>
      </p:sp>
    </p:spTree>
    <p:extLst>
      <p:ext uri="{BB962C8B-B14F-4D97-AF65-F5344CB8AC3E}">
        <p14:creationId xmlns:p14="http://schemas.microsoft.com/office/powerpoint/2010/main" val="98410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734716"/>
            <a:ext cx="4038600" cy="3594647"/>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724556"/>
            <a:ext cx="4038600" cy="35946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a:t>6/25/2013</a:t>
            </a:r>
          </a:p>
        </p:txBody>
      </p:sp>
      <p:sp>
        <p:nvSpPr>
          <p:cNvPr id="6" name="Slide Number Placeholder 5"/>
          <p:cNvSpPr>
            <a:spLocks noGrp="1"/>
          </p:cNvSpPr>
          <p:nvPr>
            <p:ph type="sldNum" sz="quarter" idx="11"/>
          </p:nvPr>
        </p:nvSpPr>
        <p:spPr/>
        <p:txBody>
          <a:bodyPr/>
          <a:lstStyle>
            <a:lvl1pPr>
              <a:defRPr/>
            </a:lvl1pPr>
          </a:lstStyle>
          <a:p>
            <a:pPr>
              <a:defRPr/>
            </a:pPr>
            <a:fld id="{07A2E859-B96A-46F6-862C-76D55E4E466F}" type="slidenum">
              <a:rPr lang="en-US"/>
              <a:pPr>
                <a:defRPr/>
              </a:pPr>
              <a:t>‹#›</a:t>
            </a:fld>
            <a:endParaRPr lang="en-US" dirty="0"/>
          </a:p>
        </p:txBody>
      </p:sp>
    </p:spTree>
    <p:extLst>
      <p:ext uri="{BB962C8B-B14F-4D97-AF65-F5344CB8AC3E}">
        <p14:creationId xmlns:p14="http://schemas.microsoft.com/office/powerpoint/2010/main" val="426661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56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707585"/>
            <a:ext cx="4040188" cy="639762"/>
          </a:xfrm>
        </p:spPr>
        <p:txBody>
          <a:bodyPr anchor="b"/>
          <a:lstStyle>
            <a:lvl1pPr marL="0" indent="0">
              <a:buNone/>
              <a:defRPr sz="2400" b="1" i="0" baseline="0">
                <a:solidFill>
                  <a:srgbClr val="FE5000"/>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408307"/>
            <a:ext cx="4040188" cy="288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707585"/>
            <a:ext cx="4041775" cy="639762"/>
          </a:xfrm>
        </p:spPr>
        <p:txBody>
          <a:bodyPr anchor="b"/>
          <a:lstStyle>
            <a:lvl1pPr marL="0" indent="0">
              <a:buNone/>
              <a:defRPr sz="2400" b="1" i="0" baseline="0">
                <a:solidFill>
                  <a:srgbClr val="FE5000"/>
                </a:solidFill>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08307"/>
            <a:ext cx="4041775" cy="288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dirty="0"/>
              <a:t>6/25/2013</a:t>
            </a:r>
          </a:p>
        </p:txBody>
      </p:sp>
      <p:sp>
        <p:nvSpPr>
          <p:cNvPr id="8" name="Slide Number Placeholder 5"/>
          <p:cNvSpPr>
            <a:spLocks noGrp="1"/>
          </p:cNvSpPr>
          <p:nvPr>
            <p:ph type="sldNum" sz="quarter" idx="11"/>
          </p:nvPr>
        </p:nvSpPr>
        <p:spPr/>
        <p:txBody>
          <a:bodyPr/>
          <a:lstStyle>
            <a:lvl1pPr>
              <a:defRPr/>
            </a:lvl1pPr>
          </a:lstStyle>
          <a:p>
            <a:pPr>
              <a:defRPr/>
            </a:pPr>
            <a:fld id="{E6AE23A7-3A5D-4947-B50B-94CC70830816}" type="slidenum">
              <a:rPr lang="en-US"/>
              <a:pPr>
                <a:defRPr/>
              </a:pPr>
              <a:t>‹#›</a:t>
            </a:fld>
            <a:endParaRPr lang="en-US" dirty="0"/>
          </a:p>
        </p:txBody>
      </p:sp>
    </p:spTree>
    <p:extLst>
      <p:ext uri="{BB962C8B-B14F-4D97-AF65-F5344CB8AC3E}">
        <p14:creationId xmlns:p14="http://schemas.microsoft.com/office/powerpoint/2010/main" val="182357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0690" y="1517742"/>
            <a:ext cx="82296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dirty="0"/>
              <a:t>6/25/2013</a:t>
            </a:r>
          </a:p>
        </p:txBody>
      </p:sp>
      <p:sp>
        <p:nvSpPr>
          <p:cNvPr id="4" name="Slide Number Placeholder 5"/>
          <p:cNvSpPr>
            <a:spLocks noGrp="1"/>
          </p:cNvSpPr>
          <p:nvPr>
            <p:ph type="sldNum" sz="quarter" idx="11"/>
          </p:nvPr>
        </p:nvSpPr>
        <p:spPr/>
        <p:txBody>
          <a:bodyPr/>
          <a:lstStyle>
            <a:lvl1pPr>
              <a:defRPr/>
            </a:lvl1pPr>
          </a:lstStyle>
          <a:p>
            <a:pPr>
              <a:defRPr/>
            </a:pPr>
            <a:fld id="{2264963C-77D9-461A-B78E-77F31DED9CEF}" type="slidenum">
              <a:rPr lang="en-US"/>
              <a:pPr>
                <a:defRPr/>
              </a:pPr>
              <a:t>‹#›</a:t>
            </a:fld>
            <a:endParaRPr lang="en-US" dirty="0"/>
          </a:p>
        </p:txBody>
      </p:sp>
    </p:spTree>
    <p:extLst>
      <p:ext uri="{BB962C8B-B14F-4D97-AF65-F5344CB8AC3E}">
        <p14:creationId xmlns:p14="http://schemas.microsoft.com/office/powerpoint/2010/main" val="89379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6/25/2013</a:t>
            </a:r>
          </a:p>
        </p:txBody>
      </p:sp>
      <p:sp>
        <p:nvSpPr>
          <p:cNvPr id="3" name="Slide Number Placeholder 5"/>
          <p:cNvSpPr>
            <a:spLocks noGrp="1"/>
          </p:cNvSpPr>
          <p:nvPr>
            <p:ph type="sldNum" sz="quarter" idx="11"/>
          </p:nvPr>
        </p:nvSpPr>
        <p:spPr/>
        <p:txBody>
          <a:bodyPr/>
          <a:lstStyle>
            <a:lvl1pPr>
              <a:defRPr/>
            </a:lvl1pPr>
          </a:lstStyle>
          <a:p>
            <a:pPr>
              <a:defRPr/>
            </a:pPr>
            <a:fld id="{DBCE6972-330D-43DE-B90B-7717C4FA192D}" type="slidenum">
              <a:rPr lang="en-US"/>
              <a:pPr>
                <a:defRPr/>
              </a:pPr>
              <a:t>‹#›</a:t>
            </a:fld>
            <a:endParaRPr lang="en-US" dirty="0"/>
          </a:p>
        </p:txBody>
      </p:sp>
    </p:spTree>
    <p:extLst>
      <p:ext uri="{BB962C8B-B14F-4D97-AF65-F5344CB8AC3E}">
        <p14:creationId xmlns:p14="http://schemas.microsoft.com/office/powerpoint/2010/main" val="128254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10074"/>
            <a:ext cx="3008313" cy="1162050"/>
          </a:xfrm>
        </p:spPr>
        <p:txBody>
          <a:bodyPr anchor="b"/>
          <a:lstStyle>
            <a:lvl1pPr algn="l">
              <a:defRPr sz="2000" b="1" i="0">
                <a:solidFill>
                  <a:srgbClr val="FE5000"/>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99914"/>
            <a:ext cx="5111750" cy="4707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43243"/>
            <a:ext cx="3008313" cy="35454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6/25/2013</a:t>
            </a:r>
          </a:p>
        </p:txBody>
      </p:sp>
      <p:sp>
        <p:nvSpPr>
          <p:cNvPr id="6" name="Slide Number Placeholder 5"/>
          <p:cNvSpPr>
            <a:spLocks noGrp="1"/>
          </p:cNvSpPr>
          <p:nvPr>
            <p:ph type="sldNum" sz="quarter" idx="11"/>
          </p:nvPr>
        </p:nvSpPr>
        <p:spPr/>
        <p:txBody>
          <a:bodyPr/>
          <a:lstStyle>
            <a:lvl1pPr>
              <a:defRPr/>
            </a:lvl1pPr>
          </a:lstStyle>
          <a:p>
            <a:pPr>
              <a:defRPr/>
            </a:pPr>
            <a:fld id="{68F50CE4-6626-4391-9B4F-B359BEA3F827}" type="slidenum">
              <a:rPr lang="en-US"/>
              <a:pPr>
                <a:defRPr/>
              </a:pPr>
              <a:t>‹#›</a:t>
            </a:fld>
            <a:endParaRPr lang="en-US" dirty="0"/>
          </a:p>
        </p:txBody>
      </p:sp>
    </p:spTree>
    <p:extLst>
      <p:ext uri="{BB962C8B-B14F-4D97-AF65-F5344CB8AC3E}">
        <p14:creationId xmlns:p14="http://schemas.microsoft.com/office/powerpoint/2010/main" val="322258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0688" y="131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20688" y="2581275"/>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20688" y="6356350"/>
            <a:ext cx="2133600" cy="365125"/>
          </a:xfrm>
          <a:prstGeom prst="rect">
            <a:avLst/>
          </a:prstGeom>
        </p:spPr>
        <p:txBody>
          <a:bodyPr vert="horz" lIns="91440" tIns="45720" rIns="91440" bIns="45720" rtlCol="0" anchor="ctr"/>
          <a:lstStyle>
            <a:lvl1pPr algn="l">
              <a:defRPr sz="1200" b="1" i="0">
                <a:solidFill>
                  <a:srgbClr val="FE5000"/>
                </a:solidFill>
                <a:latin typeface="Verdana"/>
                <a:cs typeface="Verdana"/>
              </a:defRPr>
            </a:lvl1pPr>
          </a:lstStyle>
          <a:p>
            <a:pPr fontAlgn="base">
              <a:spcBef>
                <a:spcPct val="0"/>
              </a:spcBef>
              <a:spcAft>
                <a:spcPct val="0"/>
              </a:spcAft>
              <a:defRPr/>
            </a:pPr>
            <a:r>
              <a:rPr lang="en-US" dirty="0"/>
              <a:t>6/25/2013</a:t>
            </a:r>
          </a:p>
        </p:txBody>
      </p:sp>
      <p:sp>
        <p:nvSpPr>
          <p:cNvPr id="6" name="Slide Number Placeholder 5"/>
          <p:cNvSpPr>
            <a:spLocks noGrp="1"/>
          </p:cNvSpPr>
          <p:nvPr>
            <p:ph type="sldNum" sz="quarter" idx="4"/>
          </p:nvPr>
        </p:nvSpPr>
        <p:spPr>
          <a:xfrm>
            <a:off x="6516688" y="6356350"/>
            <a:ext cx="2133600" cy="365125"/>
          </a:xfrm>
          <a:prstGeom prst="rect">
            <a:avLst/>
          </a:prstGeom>
        </p:spPr>
        <p:txBody>
          <a:bodyPr vert="horz" lIns="91440" tIns="45720" rIns="91440" bIns="45720" rtlCol="0" anchor="ctr"/>
          <a:lstStyle>
            <a:lvl1pPr algn="r">
              <a:defRPr sz="1200" b="1" i="0">
                <a:solidFill>
                  <a:srgbClr val="FE5000"/>
                </a:solidFill>
                <a:latin typeface="Verdana"/>
                <a:cs typeface="Verdana"/>
              </a:defRPr>
            </a:lvl1pPr>
          </a:lstStyle>
          <a:p>
            <a:pPr fontAlgn="base">
              <a:spcBef>
                <a:spcPct val="0"/>
              </a:spcBef>
              <a:spcAft>
                <a:spcPct val="0"/>
              </a:spcAft>
              <a:defRPr/>
            </a:pPr>
            <a:fld id="{42268DE6-CB1B-433E-8100-D3960A8DE289}" type="slidenum">
              <a:rPr lang="en-US"/>
              <a:pPr fontAlgn="base">
                <a:spcBef>
                  <a:spcPct val="0"/>
                </a:spcBef>
                <a:spcAft>
                  <a:spcPct val="0"/>
                </a:spcAft>
                <a:defRPr/>
              </a:pPr>
              <a:t>‹#›</a:t>
            </a:fld>
            <a:endParaRPr lang="en-US" dirty="0"/>
          </a:p>
        </p:txBody>
      </p:sp>
      <p:pic>
        <p:nvPicPr>
          <p:cNvPr id="1030" name="Picture 11" descr="MDDD Banner.jpg"/>
          <p:cNvPicPr>
            <a:picLocks noChangeAspect="1"/>
          </p:cNvPicPr>
          <p:nvPr/>
        </p:nvPicPr>
        <p:blipFill>
          <a:blip r:embed="rId15">
            <a:extLst>
              <a:ext uri="{28A0092B-C50C-407E-A947-70E740481C1C}">
                <a14:useLocalDpi xmlns:a14="http://schemas.microsoft.com/office/drawing/2010/main" val="0"/>
              </a:ext>
            </a:extLst>
          </a:blip>
          <a:srcRect l="7372" t="80954" r="42879" b="6807"/>
          <a:stretch>
            <a:fillRect/>
          </a:stretch>
        </p:blipFill>
        <p:spPr bwMode="auto">
          <a:xfrm>
            <a:off x="1728788" y="6454775"/>
            <a:ext cx="554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p:cNvPicPr>
          <p:nvPr/>
        </p:nvPicPr>
        <p:blipFill>
          <a:blip r:embed="rId16">
            <a:extLst>
              <a:ext uri="{28A0092B-C50C-407E-A947-70E740481C1C}">
                <a14:useLocalDpi xmlns:a14="http://schemas.microsoft.com/office/drawing/2010/main" val="0"/>
              </a:ext>
            </a:extLst>
          </a:blip>
          <a:srcRect l="2084" t="9276" r="2191" b="50674"/>
          <a:stretch>
            <a:fillRect/>
          </a:stretch>
        </p:blipFill>
        <p:spPr bwMode="auto">
          <a:xfrm>
            <a:off x="1300163" y="0"/>
            <a:ext cx="78565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p:nvPicPr>
        <p:blipFill>
          <a:blip r:embed="rId16">
            <a:extLst>
              <a:ext uri="{28A0092B-C50C-407E-A947-70E740481C1C}">
                <a14:useLocalDpi xmlns:a14="http://schemas.microsoft.com/office/drawing/2010/main" val="0"/>
              </a:ext>
            </a:extLst>
          </a:blip>
          <a:srcRect l="3355" t="9276" r="80211" b="50674"/>
          <a:stretch>
            <a:fillRect/>
          </a:stretch>
        </p:blipFill>
        <p:spPr bwMode="auto">
          <a:xfrm>
            <a:off x="0" y="0"/>
            <a:ext cx="134937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967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SzPct val="100000"/>
        <a:buBlip>
          <a:blip r:embed="rId17"/>
        </a:buBlip>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SzPct val="100000"/>
        <a:buBlip>
          <a:blip r:embed="rId18"/>
        </a:buBlip>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SzPct val="100000"/>
        <a:buBlip>
          <a:blip r:embed="rId19"/>
        </a:buBlip>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SzPct val="100000"/>
        <a:buBlip>
          <a:blip r:embed="rId20"/>
        </a:buBlip>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SzPct val="100000"/>
        <a:buBlip>
          <a:blip r:embed="rId21"/>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jpeg"/><Relationship Id="rId5" Type="http://schemas.openxmlformats.org/officeDocument/2006/relationships/diagramQuickStyle" Target="../diagrams/quickStyle2.xml"/><Relationship Id="rId10" Type="http://schemas.openxmlformats.org/officeDocument/2006/relationships/image" Target="../media/image5.jpeg"/><Relationship Id="rId4" Type="http://schemas.openxmlformats.org/officeDocument/2006/relationships/diagramLayout" Target="../diagrams/layout2.xm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4.jpeg"/><Relationship Id="rId5" Type="http://schemas.openxmlformats.org/officeDocument/2006/relationships/diagramQuickStyle" Target="../diagrams/quickStyle3.xml"/><Relationship Id="rId10" Type="http://schemas.openxmlformats.org/officeDocument/2006/relationships/image" Target="../media/image3.jpeg"/><Relationship Id="rId4" Type="http://schemas.openxmlformats.org/officeDocument/2006/relationships/diagramLayout" Target="../diagrams/layout3.xml"/><Relationship Id="rId9" Type="http://schemas.openxmlformats.org/officeDocument/2006/relationships/image" Target="../media/image17.gif"/><Relationship Id="rId1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4.xml"/><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6.xml"/><Relationship Id="rId5" Type="http://schemas.openxmlformats.org/officeDocument/2006/relationships/image" Target="../media/image5.jpeg"/><Relationship Id="rId10" Type="http://schemas.openxmlformats.org/officeDocument/2006/relationships/diagramQuickStyle" Target="../diagrams/quickStyle6.xml"/><Relationship Id="rId4" Type="http://schemas.openxmlformats.org/officeDocument/2006/relationships/image" Target="../media/image4.jpeg"/><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7.xml"/><Relationship Id="rId5" Type="http://schemas.openxmlformats.org/officeDocument/2006/relationships/image" Target="../media/image5.jpeg"/><Relationship Id="rId10" Type="http://schemas.openxmlformats.org/officeDocument/2006/relationships/diagramQuickStyle" Target="../diagrams/quickStyle7.xml"/><Relationship Id="rId4" Type="http://schemas.openxmlformats.org/officeDocument/2006/relationships/image" Target="../media/image4.jpeg"/><Relationship Id="rId9"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8.xml"/><Relationship Id="rId5" Type="http://schemas.openxmlformats.org/officeDocument/2006/relationships/image" Target="../media/image5.jpeg"/><Relationship Id="rId10" Type="http://schemas.openxmlformats.org/officeDocument/2006/relationships/diagramQuickStyle" Target="../diagrams/quickStyle8.xml"/><Relationship Id="rId4" Type="http://schemas.openxmlformats.org/officeDocument/2006/relationships/image" Target="../media/image4.jpeg"/><Relationship Id="rId9"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9.xml"/><Relationship Id="rId5" Type="http://schemas.openxmlformats.org/officeDocument/2006/relationships/image" Target="../media/image5.jpeg"/><Relationship Id="rId10" Type="http://schemas.openxmlformats.org/officeDocument/2006/relationships/diagramQuickStyle" Target="../diagrams/quickStyle9.xml"/><Relationship Id="rId4" Type="http://schemas.openxmlformats.org/officeDocument/2006/relationships/image" Target="../media/image4.jpeg"/><Relationship Id="rId9"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lR6EcgX5k3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diagramColors" Target="../diagrams/colors10.xml"/><Relationship Id="rId5" Type="http://schemas.openxmlformats.org/officeDocument/2006/relationships/image" Target="../media/image5.jpeg"/><Relationship Id="rId10" Type="http://schemas.openxmlformats.org/officeDocument/2006/relationships/diagramQuickStyle" Target="../diagrams/quickStyle10.xml"/><Relationship Id="rId4" Type="http://schemas.openxmlformats.org/officeDocument/2006/relationships/image" Target="../media/image4.jpeg"/><Relationship Id="rId9"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29.png"/><Relationship Id="rId5" Type="http://schemas.openxmlformats.org/officeDocument/2006/relationships/image" Target="../media/image5.jpeg"/><Relationship Id="rId10" Type="http://schemas.openxmlformats.org/officeDocument/2006/relationships/image" Target="../media/image28.png"/><Relationship Id="rId4" Type="http://schemas.openxmlformats.org/officeDocument/2006/relationships/image" Target="../media/image4.jpe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3.xml"/><Relationship Id="rId7"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41601"/>
            <a:ext cx="9144000" cy="1609766"/>
          </a:xfrm>
          <a:ln>
            <a:noFill/>
          </a:ln>
          <a:effectLst>
            <a:innerShdw blurRad="114300">
              <a:prstClr val="black"/>
            </a:innerShdw>
          </a:effectLst>
        </p:spPr>
        <p:txBody>
          <a:bodyPr>
            <a:noAutofit/>
          </a:bodyPr>
          <a:lstStyle/>
          <a:p>
            <a:r>
              <a:rPr lang="en-US" sz="4400" dirty="0" smtClean="0">
                <a:ln w="1905"/>
                <a:solidFill>
                  <a:srgbClr val="0078AB"/>
                </a:solidFill>
                <a:effectLst>
                  <a:innerShdw blurRad="69850" dist="43180" dir="5400000">
                    <a:srgbClr val="000000">
                      <a:alpha val="65000"/>
                    </a:srgbClr>
                  </a:innerShdw>
                </a:effectLst>
                <a:latin typeface="+mj-lt"/>
                <a:cs typeface="Arial" panose="020B0604020202020204" pitchFamily="34" charset="0"/>
              </a:rPr>
              <a:t>Division </a:t>
            </a:r>
            <a:r>
              <a:rPr lang="en-US" sz="4400" dirty="0">
                <a:ln w="1905"/>
                <a:solidFill>
                  <a:srgbClr val="0078AB"/>
                </a:solidFill>
                <a:effectLst>
                  <a:innerShdw blurRad="69850" dist="43180" dir="5400000">
                    <a:srgbClr val="000000">
                      <a:alpha val="65000"/>
                    </a:srgbClr>
                  </a:innerShdw>
                </a:effectLst>
                <a:latin typeface="+mj-lt"/>
                <a:cs typeface="Arial" panose="020B0604020202020204" pitchFamily="34" charset="0"/>
              </a:rPr>
              <a:t>of </a:t>
            </a:r>
            <a:br>
              <a:rPr lang="en-US" sz="4400" dirty="0">
                <a:ln w="1905"/>
                <a:solidFill>
                  <a:srgbClr val="0078AB"/>
                </a:solidFill>
                <a:effectLst>
                  <a:innerShdw blurRad="69850" dist="43180" dir="5400000">
                    <a:srgbClr val="000000">
                      <a:alpha val="65000"/>
                    </a:srgbClr>
                  </a:innerShdw>
                </a:effectLst>
                <a:latin typeface="+mj-lt"/>
                <a:cs typeface="Arial" panose="020B0604020202020204" pitchFamily="34" charset="0"/>
              </a:rPr>
            </a:br>
            <a:r>
              <a:rPr lang="en-US" sz="4400" dirty="0">
                <a:ln w="1905"/>
                <a:solidFill>
                  <a:srgbClr val="0078AB"/>
                </a:solidFill>
                <a:effectLst>
                  <a:innerShdw blurRad="69850" dist="43180" dir="5400000">
                    <a:srgbClr val="000000">
                      <a:alpha val="65000"/>
                    </a:srgbClr>
                  </a:innerShdw>
                </a:effectLst>
                <a:latin typeface="+mj-lt"/>
                <a:cs typeface="Arial" panose="020B0604020202020204" pitchFamily="34" charset="0"/>
              </a:rPr>
              <a:t>Developmental Disabilities</a:t>
            </a:r>
          </a:p>
        </p:txBody>
      </p:sp>
      <p:pic>
        <p:nvPicPr>
          <p:cNvPr id="1026" name="Picture 4" descr="Missouri Department of Mental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3" y="4375398"/>
            <a:ext cx="760020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46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279699"/>
            <a:ext cx="8991600" cy="1508105"/>
          </a:xfrm>
          <a:prstGeom prst="rect">
            <a:avLst/>
          </a:prstGeom>
        </p:spPr>
        <p:txBody>
          <a:bodyPr wrap="square">
            <a:spAutoFit/>
          </a:bodyPr>
          <a:lstStyle/>
          <a:p>
            <a:endParaRPr lang="en-US" sz="1200" dirty="0" smtClean="0">
              <a:solidFill>
                <a:schemeClr val="bg1"/>
              </a:solidFill>
            </a:endParaRPr>
          </a:p>
          <a:p>
            <a:r>
              <a:rPr lang="en-US" sz="4400" dirty="0" smtClean="0">
                <a:solidFill>
                  <a:schemeClr val="bg1"/>
                </a:solidFill>
              </a:rPr>
              <a:t>	</a:t>
            </a:r>
            <a:r>
              <a:rPr lang="en-US" sz="3600" b="1" dirty="0" smtClean="0">
                <a:solidFill>
                  <a:schemeClr val="bg1"/>
                </a:solidFill>
              </a:rPr>
              <a:t>What </a:t>
            </a:r>
            <a:r>
              <a:rPr lang="en-US" sz="3600" b="1" dirty="0">
                <a:solidFill>
                  <a:schemeClr val="bg1"/>
                </a:solidFill>
              </a:rPr>
              <a:t>is </a:t>
            </a:r>
            <a:r>
              <a:rPr lang="en-US" sz="3600" b="1" dirty="0" smtClean="0">
                <a:solidFill>
                  <a:schemeClr val="bg1"/>
                </a:solidFill>
              </a:rPr>
              <a:t>a </a:t>
            </a:r>
          </a:p>
          <a:p>
            <a:r>
              <a:rPr lang="en-US" sz="3600" b="1" dirty="0">
                <a:solidFill>
                  <a:schemeClr val="bg1"/>
                </a:solidFill>
              </a:rPr>
              <a:t>	</a:t>
            </a:r>
            <a:r>
              <a:rPr lang="en-US" sz="3600" b="1" dirty="0" smtClean="0">
                <a:solidFill>
                  <a:schemeClr val="bg1"/>
                </a:solidFill>
              </a:rPr>
              <a:t>	</a:t>
            </a:r>
            <a:r>
              <a:rPr lang="en-US" sz="3600" b="1" dirty="0">
                <a:solidFill>
                  <a:schemeClr val="bg1"/>
                </a:solidFill>
              </a:rPr>
              <a:t>d</a:t>
            </a:r>
            <a:r>
              <a:rPr lang="en-US" sz="3600" b="1" dirty="0" smtClean="0">
                <a:solidFill>
                  <a:schemeClr val="bg1"/>
                </a:solidFill>
              </a:rPr>
              <a:t>evelopmental </a:t>
            </a:r>
            <a:r>
              <a:rPr lang="en-US" sz="3600" b="1" dirty="0">
                <a:solidFill>
                  <a:schemeClr val="bg1"/>
                </a:solidFill>
              </a:rPr>
              <a:t>d</a:t>
            </a:r>
            <a:r>
              <a:rPr lang="en-US" sz="3600" b="1" dirty="0" smtClean="0">
                <a:solidFill>
                  <a:schemeClr val="bg1"/>
                </a:solidFill>
              </a:rPr>
              <a:t>isability? </a:t>
            </a:r>
            <a:endParaRPr lang="en-US" sz="3600" b="1" dirty="0"/>
          </a:p>
        </p:txBody>
      </p:sp>
      <p:sp>
        <p:nvSpPr>
          <p:cNvPr id="7" name="Pentagon 6"/>
          <p:cNvSpPr/>
          <p:nvPr/>
        </p:nvSpPr>
        <p:spPr>
          <a:xfrm>
            <a:off x="-1" y="1219200"/>
            <a:ext cx="2682241" cy="5222240"/>
          </a:xfrm>
          <a:prstGeom prst="homePlate">
            <a:avLst>
              <a:gd name="adj" fmla="val 31497"/>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r>
              <a:rPr lang="en-US" sz="2800" dirty="0" smtClean="0"/>
              <a:t>  Autism</a:t>
            </a:r>
            <a:r>
              <a:rPr lang="en-US" sz="2800" dirty="0"/>
              <a:t>, Down Syndrome, Genetic Disorder, Cerebral Palsy, Intellectual Disability </a:t>
            </a:r>
          </a:p>
          <a:p>
            <a:pPr marL="171450" indent="-171450"/>
            <a:endParaRPr lang="en-US" dirty="0">
              <a:solidFill>
                <a:schemeClr val="bg1"/>
              </a:solidFill>
            </a:endParaRPr>
          </a:p>
        </p:txBody>
      </p:sp>
      <p:graphicFrame>
        <p:nvGraphicFramePr>
          <p:cNvPr id="8" name="Diagram 7"/>
          <p:cNvGraphicFramePr/>
          <p:nvPr>
            <p:extLst>
              <p:ext uri="{D42A27DB-BD31-4B8C-83A1-F6EECF244321}">
                <p14:modId xmlns:p14="http://schemas.microsoft.com/office/powerpoint/2010/main" val="3002949715"/>
              </p:ext>
            </p:extLst>
          </p:nvPr>
        </p:nvGraphicFramePr>
        <p:xfrm>
          <a:off x="2686870" y="184877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8"/>
              </a:buBlip>
              <a:defRPr sz="3200">
                <a:solidFill>
                  <a:schemeClr val="tx1"/>
                </a:solidFill>
                <a:latin typeface="Georgia" pitchFamily="18" charset="0"/>
              </a:defRPr>
            </a:lvl1pPr>
            <a:lvl2pPr marL="742950" indent="-285750" eaLnBrk="0" hangingPunct="0">
              <a:spcBef>
                <a:spcPct val="20000"/>
              </a:spcBef>
              <a:buSzPct val="100000"/>
              <a:buBlip>
                <a:blip r:embed="rId9"/>
              </a:buBlip>
              <a:defRPr sz="2800">
                <a:solidFill>
                  <a:schemeClr val="tx1"/>
                </a:solidFill>
                <a:latin typeface="Georgia" pitchFamily="18" charset="0"/>
              </a:defRPr>
            </a:lvl2pPr>
            <a:lvl3pPr marL="1143000" indent="-228600" eaLnBrk="0" hangingPunct="0">
              <a:spcBef>
                <a:spcPct val="20000"/>
              </a:spcBef>
              <a:buSzPct val="100000"/>
              <a:buBlip>
                <a:blip r:embed="rId10"/>
              </a:buBlip>
              <a:defRPr sz="2400">
                <a:solidFill>
                  <a:schemeClr val="tx1"/>
                </a:solidFill>
                <a:latin typeface="Georgia" pitchFamily="18" charset="0"/>
              </a:defRPr>
            </a:lvl3pPr>
            <a:lvl4pPr marL="1600200" indent="-228600" eaLnBrk="0" hangingPunct="0">
              <a:spcBef>
                <a:spcPct val="20000"/>
              </a:spcBef>
              <a:buSzPct val="100000"/>
              <a:buBlip>
                <a:blip r:embed="rId11"/>
              </a:buBlip>
              <a:defRPr sz="2000">
                <a:solidFill>
                  <a:schemeClr val="tx1"/>
                </a:solidFill>
                <a:latin typeface="Georgia" pitchFamily="18" charset="0"/>
              </a:defRPr>
            </a:lvl4pPr>
            <a:lvl5pPr marL="2057400" indent="-228600" eaLnBrk="0" hangingPunct="0">
              <a:spcBef>
                <a:spcPct val="20000"/>
              </a:spcBef>
              <a:buSzPct val="100000"/>
              <a:buBlip>
                <a:blip r:embed="rId12"/>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10</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5624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sz="3600" dirty="0">
                <a:solidFill>
                  <a:schemeClr val="bg1"/>
                </a:solidFill>
              </a:rPr>
              <a:t>Getting Through the </a:t>
            </a:r>
            <a:r>
              <a:rPr lang="en-US" sz="3600" dirty="0" smtClean="0">
                <a:solidFill>
                  <a:schemeClr val="bg1"/>
                </a:solidFill>
              </a:rPr>
              <a:t>Door For </a:t>
            </a:r>
            <a:br>
              <a:rPr lang="en-US" sz="3600" dirty="0" smtClean="0">
                <a:solidFill>
                  <a:schemeClr val="bg1"/>
                </a:solidFill>
              </a:rPr>
            </a:br>
            <a:r>
              <a:rPr lang="en-US" sz="3600" dirty="0" smtClean="0">
                <a:solidFill>
                  <a:schemeClr val="bg1"/>
                </a:solidFill>
              </a:rPr>
              <a:t>Services</a:t>
            </a:r>
            <a:endParaRPr lang="en-US" sz="3600" dirty="0">
              <a:solidFill>
                <a:schemeClr val="bg1"/>
              </a:solidFill>
            </a:endParaRPr>
          </a:p>
        </p:txBody>
      </p:sp>
      <p:sp>
        <p:nvSpPr>
          <p:cNvPr id="3" name="Content Placeholder 2"/>
          <p:cNvSpPr>
            <a:spLocks noGrp="1"/>
          </p:cNvSpPr>
          <p:nvPr>
            <p:ph idx="1"/>
          </p:nvPr>
        </p:nvSpPr>
        <p:spPr>
          <a:xfrm>
            <a:off x="152400" y="1371600"/>
            <a:ext cx="8991600" cy="5334000"/>
          </a:xfrm>
        </p:spPr>
        <p:txBody>
          <a:bodyPr/>
          <a:lstStyle/>
          <a:p>
            <a:r>
              <a:rPr lang="en-US" dirty="0"/>
              <a:t>Regional Office </a:t>
            </a:r>
            <a:r>
              <a:rPr lang="en-US" dirty="0" smtClean="0"/>
              <a:t>connection</a:t>
            </a:r>
          </a:p>
          <a:p>
            <a:pPr marL="0" indent="0">
              <a:buNone/>
            </a:pPr>
            <a:endParaRPr lang="en-US" sz="2400" dirty="0"/>
          </a:p>
          <a:p>
            <a:r>
              <a:rPr lang="en-US" dirty="0"/>
              <a:t>Application </a:t>
            </a:r>
            <a:r>
              <a:rPr lang="en-US" dirty="0" smtClean="0"/>
              <a:t>to determine if developmentally disabled.</a:t>
            </a:r>
          </a:p>
          <a:p>
            <a:pPr marL="0" indent="0">
              <a:buNone/>
            </a:pPr>
            <a:endParaRPr lang="en-US" sz="2400" dirty="0"/>
          </a:p>
          <a:p>
            <a:r>
              <a:rPr lang="en-US" dirty="0"/>
              <a:t>Assessment with: </a:t>
            </a:r>
          </a:p>
          <a:p>
            <a:pPr lvl="1"/>
            <a:r>
              <a:rPr lang="en-US" dirty="0"/>
              <a:t>Adults - Missouri Critical Adaptive Behaviors Inventory (MOCABI,) or </a:t>
            </a:r>
          </a:p>
          <a:p>
            <a:pPr lvl="1"/>
            <a:r>
              <a:rPr lang="en-US" dirty="0"/>
              <a:t>Children - Vineland Adaptive Behavior Scales, 2</a:t>
            </a:r>
            <a:r>
              <a:rPr lang="en-US" baseline="30000" dirty="0"/>
              <a:t>nd</a:t>
            </a:r>
            <a:r>
              <a:rPr lang="en-US" dirty="0"/>
              <a:t> Ed. </a:t>
            </a:r>
          </a:p>
          <a:p>
            <a:endParaRPr lang="en-US" dirty="0"/>
          </a:p>
        </p:txBody>
      </p:sp>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11</a:t>
            </a:fld>
            <a:endParaRPr lang="en-US" dirty="0">
              <a:solidFill>
                <a:srgbClr val="0070C0"/>
              </a:solidFill>
            </a:endParaRPr>
          </a:p>
        </p:txBody>
      </p:sp>
    </p:spTree>
    <p:extLst>
      <p:ext uri="{BB962C8B-B14F-4D97-AF65-F5344CB8AC3E}">
        <p14:creationId xmlns:p14="http://schemas.microsoft.com/office/powerpoint/2010/main" val="76770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12</a:t>
            </a:fld>
            <a:endParaRPr lang="en-US" dirty="0">
              <a:solidFill>
                <a:srgbClr val="0070C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27138"/>
            <a:ext cx="7924800" cy="52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72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8"/>
            <a:ext cx="9144000" cy="1233055"/>
          </a:xfrm>
        </p:spPr>
        <p:txBody>
          <a:bodyPr>
            <a:normAutofit/>
          </a:bodyPr>
          <a:lstStyle/>
          <a:p>
            <a:pPr algn="l"/>
            <a:r>
              <a:rPr lang="en-US" dirty="0"/>
              <a:t>	</a:t>
            </a:r>
            <a:r>
              <a:rPr lang="en-US" dirty="0" smtClean="0">
                <a:solidFill>
                  <a:schemeClr val="bg1"/>
                </a:solidFill>
              </a:rPr>
              <a:t>Enrolled in the Division</a:t>
            </a:r>
            <a:endParaRPr lang="en-US" dirty="0">
              <a:solidFill>
                <a:schemeClr val="bg1"/>
              </a:solidFill>
            </a:endParaRPr>
          </a:p>
        </p:txBody>
      </p:sp>
      <p:sp>
        <p:nvSpPr>
          <p:cNvPr id="3" name="Content Placeholder 2"/>
          <p:cNvSpPr>
            <a:spLocks noGrp="1"/>
          </p:cNvSpPr>
          <p:nvPr>
            <p:ph idx="1"/>
          </p:nvPr>
        </p:nvSpPr>
        <p:spPr>
          <a:xfrm>
            <a:off x="399760" y="2022100"/>
            <a:ext cx="8672990" cy="4094481"/>
          </a:xfrm>
        </p:spPr>
        <p:txBody>
          <a:bodyPr>
            <a:normAutofit/>
          </a:bodyPr>
          <a:lstStyle/>
          <a:p>
            <a:r>
              <a:rPr lang="en-US" dirty="0"/>
              <a:t>Assignment </a:t>
            </a:r>
            <a:r>
              <a:rPr lang="en-US" dirty="0" smtClean="0"/>
              <a:t>of Support Coordinator</a:t>
            </a:r>
            <a:endParaRPr lang="en-US" dirty="0"/>
          </a:p>
          <a:p>
            <a:r>
              <a:rPr lang="en-US" dirty="0"/>
              <a:t>Development of Individual Support </a:t>
            </a:r>
            <a:r>
              <a:rPr lang="en-US" dirty="0" smtClean="0"/>
              <a:t>Plan</a:t>
            </a:r>
            <a:endParaRPr lang="en-US" dirty="0"/>
          </a:p>
          <a:p>
            <a:r>
              <a:rPr lang="en-US" dirty="0"/>
              <a:t>Services tied to support need, not diagnosis</a:t>
            </a:r>
          </a:p>
          <a:p>
            <a:r>
              <a:rPr lang="en-US" dirty="0"/>
              <a:t>Not an </a:t>
            </a:r>
            <a:r>
              <a:rPr lang="en-US" dirty="0" smtClean="0"/>
              <a:t>entitlement </a:t>
            </a:r>
            <a:endParaRPr lang="en-US" dirty="0"/>
          </a:p>
          <a:p>
            <a:r>
              <a:rPr lang="en-US" dirty="0"/>
              <a:t>Eligibility for Division services provides limited range of benefits, compared to eligibility for Medicaid Waiver </a:t>
            </a:r>
            <a:r>
              <a:rPr lang="en-US" dirty="0" smtClean="0"/>
              <a:t>services </a:t>
            </a:r>
            <a:endParaRPr lang="en-US" dirty="0"/>
          </a:p>
          <a:p>
            <a:pPr marL="0" indent="0">
              <a:buNone/>
            </a:pPr>
            <a:endParaRPr lang="en-US" dirty="0"/>
          </a:p>
        </p:txBody>
      </p:sp>
      <p:sp>
        <p:nvSpPr>
          <p:cNvPr id="4" name="TextBox 3"/>
          <p:cNvSpPr txBox="1"/>
          <p:nvPr/>
        </p:nvSpPr>
        <p:spPr>
          <a:xfrm>
            <a:off x="0" y="1413164"/>
            <a:ext cx="9144000" cy="584775"/>
          </a:xfrm>
          <a:prstGeom prst="rect">
            <a:avLst/>
          </a:prstGeom>
          <a:noFill/>
        </p:spPr>
        <p:txBody>
          <a:bodyPr wrap="square" rtlCol="0">
            <a:spAutoFit/>
          </a:bodyPr>
          <a:lstStyle/>
          <a:p>
            <a:pPr algn="ctr"/>
            <a:r>
              <a:rPr lang="en-US" sz="3200" b="1" dirty="0" smtClean="0"/>
              <a:t>What does this mean?</a:t>
            </a:r>
            <a:endParaRPr lang="en-US" sz="3200" b="1" dirty="0"/>
          </a:p>
        </p:txBody>
      </p:sp>
      <p:sp>
        <p:nvSpPr>
          <p:cNvPr id="5"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13</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7199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067800" cy="1460500"/>
          </a:xfrm>
        </p:spPr>
        <p:txBody>
          <a:bodyPr>
            <a:noAutofit/>
          </a:bodyPr>
          <a:lstStyle/>
          <a:p>
            <a:pPr algn="l"/>
            <a:r>
              <a:rPr lang="en-US" sz="1200" b="1" dirty="0" smtClean="0">
                <a:solidFill>
                  <a:schemeClr val="bg1"/>
                </a:solidFill>
              </a:rPr>
              <a:t/>
            </a:r>
            <a:br>
              <a:rPr lang="en-US" sz="1200" b="1" dirty="0" smtClean="0">
                <a:solidFill>
                  <a:schemeClr val="bg1"/>
                </a:solidFill>
              </a:rPr>
            </a:br>
            <a:r>
              <a:rPr lang="en-US" sz="1200" b="1" dirty="0" smtClean="0">
                <a:solidFill>
                  <a:schemeClr val="bg1"/>
                </a:solidFill>
              </a:rPr>
              <a:t>	</a:t>
            </a:r>
            <a:r>
              <a:rPr lang="en-US" dirty="0" smtClean="0">
                <a:solidFill>
                  <a:schemeClr val="bg1"/>
                </a:solidFill>
              </a:rPr>
              <a:t>Eligibility and need</a:t>
            </a:r>
            <a:r>
              <a:rPr lang="en-US" b="1" dirty="0" smtClean="0">
                <a:solidFill>
                  <a:schemeClr val="bg1"/>
                </a:solidFill>
              </a:rPr>
              <a:t/>
            </a:r>
            <a:br>
              <a:rPr lang="en-US" b="1" dirty="0" smtClean="0">
                <a:solidFill>
                  <a:schemeClr val="bg1"/>
                </a:solidFill>
              </a:rPr>
            </a:br>
            <a:r>
              <a:rPr lang="en-US" sz="900" b="1" dirty="0" smtClean="0">
                <a:solidFill>
                  <a:schemeClr val="bg1"/>
                </a:solidFill>
              </a:rPr>
              <a:t>			</a:t>
            </a:r>
            <a:r>
              <a:rPr lang="en-US" sz="2800" dirty="0" smtClean="0">
                <a:solidFill>
                  <a:schemeClr val="bg1"/>
                </a:solidFill>
              </a:rPr>
              <a:t>DD enrollment/Waiver enrollment</a:t>
            </a:r>
            <a:r>
              <a:rPr lang="en-US" sz="4000" b="1" dirty="0" smtClean="0">
                <a:solidFill>
                  <a:schemeClr val="bg1"/>
                </a:solidFill>
                <a:latin typeface="Franklin Gothic Medium" panose="020B0603020102020204" pitchFamily="34" charset="0"/>
              </a:rPr>
              <a:t/>
            </a:r>
            <a:br>
              <a:rPr lang="en-US" sz="4000" b="1" dirty="0" smtClean="0">
                <a:solidFill>
                  <a:schemeClr val="bg1"/>
                </a:solidFill>
                <a:latin typeface="Franklin Gothic Medium" panose="020B0603020102020204" pitchFamily="34" charset="0"/>
              </a:rPr>
            </a:br>
            <a:r>
              <a:rPr lang="en-US" sz="4000" b="1" dirty="0" smtClean="0">
                <a:solidFill>
                  <a:schemeClr val="bg1"/>
                </a:solidFill>
                <a:latin typeface="Franklin Gothic Medium" panose="020B0603020102020204" pitchFamily="34" charset="0"/>
              </a:rPr>
              <a:t>	</a:t>
            </a:r>
            <a:r>
              <a:rPr lang="en-US" sz="3200" b="1" dirty="0" smtClean="0">
                <a:solidFill>
                  <a:schemeClr val="bg1"/>
                </a:solidFill>
                <a:latin typeface="Franklin Gothic Medium" panose="020B0603020102020204" pitchFamily="34" charset="0"/>
              </a:rPr>
              <a:t>in the waiver door</a:t>
            </a:r>
            <a:endParaRPr lang="en-US" sz="3200" b="1" dirty="0">
              <a:solidFill>
                <a:schemeClr val="bg1"/>
              </a:solidFill>
              <a:latin typeface="Franklin Gothic Medium" panose="020B0603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6555505"/>
              </p:ext>
            </p:extLst>
          </p:nvPr>
        </p:nvGraphicFramePr>
        <p:xfrm>
          <a:off x="315589" y="1385450"/>
          <a:ext cx="8577558" cy="479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p:cNvSpPr>
            <a:spLocks noGrp="1"/>
          </p:cNvSpPr>
          <p:nvPr>
            <p:ph type="sldNum" sz="quarter" idx="4294967295"/>
          </p:nvPr>
        </p:nvSpPr>
        <p:spPr>
          <a:xfrm>
            <a:off x="8229600" y="6416675"/>
            <a:ext cx="457200" cy="365125"/>
          </a:xfrm>
          <a:prstGeom prst="rect">
            <a:avLst/>
          </a:prstGeom>
        </p:spPr>
        <p:txBody>
          <a:bodyPr/>
          <a:lstStyle/>
          <a:p>
            <a:fld id="{A001C670-DC88-4376-AA6B-FD9548DDC9F2}" type="slidenum">
              <a:rPr lang="en-US" smtClean="0">
                <a:solidFill>
                  <a:schemeClr val="bg1"/>
                </a:solidFill>
                <a:latin typeface="+mj-lt"/>
              </a:rPr>
              <a:pPr/>
              <a:t>14</a:t>
            </a:fld>
            <a:endParaRPr lang="en-US" dirty="0">
              <a:solidFill>
                <a:schemeClr val="bg1"/>
              </a:solidFill>
              <a:latin typeface="+mj-lt"/>
            </a:endParaRPr>
          </a:p>
        </p:txBody>
      </p:sp>
      <p:sp>
        <p:nvSpPr>
          <p:cNvPr id="5" name="Bent Arrow 4"/>
          <p:cNvSpPr/>
          <p:nvPr/>
        </p:nvSpPr>
        <p:spPr>
          <a:xfrm rot="16200000" flipH="1">
            <a:off x="2309752" y="1511789"/>
            <a:ext cx="902525" cy="1318164"/>
          </a:xfrm>
          <a:prstGeom prst="bentArrow">
            <a:avLst>
              <a:gd name="adj1" fmla="val 26462"/>
              <a:gd name="adj2" fmla="val 25000"/>
              <a:gd name="adj3" fmla="val 25000"/>
              <a:gd name="adj4" fmla="val 43750"/>
            </a:avLst>
          </a:prstGeom>
          <a:solidFill>
            <a:schemeClr val="accent2">
              <a:lumMod val="75000"/>
            </a:schemeClr>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8" name="Right Arrow 7"/>
          <p:cNvSpPr/>
          <p:nvPr/>
        </p:nvSpPr>
        <p:spPr>
          <a:xfrm rot="5400000">
            <a:off x="1872345" y="4191984"/>
            <a:ext cx="1100447" cy="581891"/>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3657600" y="5488750"/>
            <a:ext cx="1593501" cy="581891"/>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rot="16200000">
            <a:off x="6381009" y="4441366"/>
            <a:ext cx="843149" cy="581891"/>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1" name="Picture 3" descr="C:\Users\mzstafk\AppData\Local\Microsoft\Windows\Temporary Internet Files\Content.IE5\UR2VLAEU\large-House-Icon-33.3-17641[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9031" y="2147121"/>
            <a:ext cx="847104" cy="830162"/>
          </a:xfrm>
          <a:prstGeom prst="rect">
            <a:avLst/>
          </a:prstGeom>
          <a:solidFill>
            <a:schemeClr val="accent1">
              <a:tint val="3000"/>
            </a:schemeClr>
          </a:solidFill>
        </p:spPr>
      </p:pic>
      <p:pic>
        <p:nvPicPr>
          <p:cNvPr id="2053" name="Picture 5" descr="C:\Users\mzstafk\AppData\Local\Microsoft\Windows\Temporary Internet Files\Content.IE5\YOJNB5GO\blockpage[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10"/>
              </a:buBlip>
              <a:defRPr sz="3200">
                <a:solidFill>
                  <a:schemeClr val="tx1"/>
                </a:solidFill>
                <a:latin typeface="Georgia" pitchFamily="18" charset="0"/>
              </a:defRPr>
            </a:lvl1pPr>
            <a:lvl2pPr marL="742950" indent="-285750" eaLnBrk="0" hangingPunct="0">
              <a:spcBef>
                <a:spcPct val="20000"/>
              </a:spcBef>
              <a:buSzPct val="100000"/>
              <a:buBlip>
                <a:blip r:embed="rId11"/>
              </a:buBlip>
              <a:defRPr sz="2800">
                <a:solidFill>
                  <a:schemeClr val="tx1"/>
                </a:solidFill>
                <a:latin typeface="Georgia" pitchFamily="18" charset="0"/>
              </a:defRPr>
            </a:lvl2pPr>
            <a:lvl3pPr marL="1143000" indent="-228600" eaLnBrk="0" hangingPunct="0">
              <a:spcBef>
                <a:spcPct val="20000"/>
              </a:spcBef>
              <a:buSzPct val="100000"/>
              <a:buBlip>
                <a:blip r:embed="rId12"/>
              </a:buBlip>
              <a:defRPr sz="2400">
                <a:solidFill>
                  <a:schemeClr val="tx1"/>
                </a:solidFill>
                <a:latin typeface="Georgia" pitchFamily="18" charset="0"/>
              </a:defRPr>
            </a:lvl3pPr>
            <a:lvl4pPr marL="1600200" indent="-228600" eaLnBrk="0" hangingPunct="0">
              <a:spcBef>
                <a:spcPct val="20000"/>
              </a:spcBef>
              <a:buSzPct val="100000"/>
              <a:buBlip>
                <a:blip r:embed="rId13"/>
              </a:buBlip>
              <a:defRPr sz="2000">
                <a:solidFill>
                  <a:schemeClr val="tx1"/>
                </a:solidFill>
                <a:latin typeface="Georgia" pitchFamily="18" charset="0"/>
              </a:defRPr>
            </a:lvl4pPr>
            <a:lvl5pPr marL="2057400" indent="-228600" eaLnBrk="0" hangingPunct="0">
              <a:spcBef>
                <a:spcPct val="20000"/>
              </a:spcBef>
              <a:buSzPct val="100000"/>
              <a:buBlip>
                <a:blip r:embed="rId14"/>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14"/>
              </a:buBlip>
              <a:defRPr sz="2000">
                <a:solidFill>
                  <a:schemeClr val="tx1"/>
                </a:solidFill>
                <a:latin typeface="Georgia" pitchFamily="18" charset="0"/>
              </a:defRPr>
            </a:lvl9pPr>
          </a:lstStyle>
          <a:p>
            <a:pPr eaLnBrk="1" hangingPunct="1">
              <a:spcBef>
                <a:spcPct val="0"/>
              </a:spcBef>
              <a:buSzTx/>
              <a:buNone/>
            </a:pPr>
            <a:fld id="{2D9FB8C9-9454-403E-8000-9EFFE5DD145A}" type="slidenum">
              <a:rPr lang="en-US" altLang="en-US" sz="1200">
                <a:solidFill>
                  <a:srgbClr val="0078AB"/>
                </a:solidFill>
                <a:latin typeface="Verdana" pitchFamily="34" charset="0"/>
                <a:ea typeface="Verdana" pitchFamily="34" charset="0"/>
                <a:cs typeface="Verdana" pitchFamily="34" charset="0"/>
              </a:rPr>
              <a:pPr eaLnBrk="1" hangingPunct="1">
                <a:spcBef>
                  <a:spcPct val="0"/>
                </a:spcBef>
                <a:buSzTx/>
                <a:buNone/>
              </a:pPr>
              <a:t>14</a:t>
            </a:fld>
            <a:endParaRPr lang="en-US" altLang="en-US" sz="1200" dirty="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06600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3760"/>
            <a:ext cx="9144001" cy="769441"/>
          </a:xfrm>
          <a:prstGeom prst="rect">
            <a:avLst/>
          </a:prstGeom>
          <a:noFill/>
        </p:spPr>
        <p:txBody>
          <a:bodyPr wrap="square" rtlCol="0">
            <a:spAutoFit/>
          </a:bodyPr>
          <a:lstStyle/>
          <a:p>
            <a:r>
              <a:rPr lang="en-US" sz="4400" dirty="0" smtClean="0">
                <a:solidFill>
                  <a:schemeClr val="bg1"/>
                </a:solidFill>
              </a:rPr>
              <a:t>	By the </a:t>
            </a:r>
            <a:r>
              <a:rPr lang="en-US" sz="4400" dirty="0">
                <a:solidFill>
                  <a:schemeClr val="bg1"/>
                </a:solidFill>
              </a:rPr>
              <a:t>N</a:t>
            </a:r>
            <a:r>
              <a:rPr lang="en-US" sz="4400" dirty="0" smtClean="0">
                <a:solidFill>
                  <a:schemeClr val="bg1"/>
                </a:solidFill>
              </a:rPr>
              <a:t>umbers</a:t>
            </a:r>
            <a:endParaRPr lang="en-US" sz="4400" dirty="0">
              <a:solidFill>
                <a:schemeClr val="bg1"/>
              </a:solidFill>
            </a:endParaRPr>
          </a:p>
        </p:txBody>
      </p:sp>
      <p:sp>
        <p:nvSpPr>
          <p:cNvPr id="5"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2"/>
              </a:buBlip>
              <a:defRPr sz="3200">
                <a:solidFill>
                  <a:schemeClr val="tx1"/>
                </a:solidFill>
                <a:latin typeface="Georgia" pitchFamily="18" charset="0"/>
              </a:defRPr>
            </a:lvl1pPr>
            <a:lvl2pPr marL="742950" indent="-285750" eaLnBrk="0" hangingPunct="0">
              <a:spcBef>
                <a:spcPct val="20000"/>
              </a:spcBef>
              <a:buSzPct val="100000"/>
              <a:buBlip>
                <a:blip r:embed="rId3"/>
              </a:buBlip>
              <a:defRPr sz="2800">
                <a:solidFill>
                  <a:schemeClr val="tx1"/>
                </a:solidFill>
                <a:latin typeface="Georgia" pitchFamily="18" charset="0"/>
              </a:defRPr>
            </a:lvl2pPr>
            <a:lvl3pPr marL="1143000" indent="-228600" eaLnBrk="0" hangingPunct="0">
              <a:spcBef>
                <a:spcPct val="20000"/>
              </a:spcBef>
              <a:buSzPct val="100000"/>
              <a:buBlip>
                <a:blip r:embed="rId4"/>
              </a:buBlip>
              <a:defRPr sz="2400">
                <a:solidFill>
                  <a:schemeClr val="tx1"/>
                </a:solidFill>
                <a:latin typeface="Georgia" pitchFamily="18" charset="0"/>
              </a:defRPr>
            </a:lvl3pPr>
            <a:lvl4pPr marL="1600200" indent="-228600" eaLnBrk="0" hangingPunct="0">
              <a:spcBef>
                <a:spcPct val="20000"/>
              </a:spcBef>
              <a:buSzPct val="100000"/>
              <a:buBlip>
                <a:blip r:embed="rId5"/>
              </a:buBlip>
              <a:defRPr sz="2000">
                <a:solidFill>
                  <a:schemeClr val="tx1"/>
                </a:solidFill>
                <a:latin typeface="Georgia" pitchFamily="18" charset="0"/>
              </a:defRPr>
            </a:lvl4pPr>
            <a:lvl5pPr marL="2057400" indent="-228600" eaLnBrk="0" hangingPunct="0">
              <a:spcBef>
                <a:spcPct val="20000"/>
              </a:spcBef>
              <a:buSzPct val="100000"/>
              <a:buBlip>
                <a:blip r:embed="rId6"/>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6"/>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6"/>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6"/>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6"/>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15</a:t>
            </a:fld>
            <a:endParaRPr lang="en-US" altLang="en-US" sz="1200" dirty="0" smtClean="0">
              <a:solidFill>
                <a:srgbClr val="0078AB"/>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000" y="1525982"/>
            <a:ext cx="8977432" cy="492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54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1143000"/>
          </a:xfrm>
        </p:spPr>
        <p:txBody>
          <a:bodyPr/>
          <a:lstStyle/>
          <a:p>
            <a:pPr marL="344488" algn="l"/>
            <a:r>
              <a:rPr lang="en-US" sz="3200" b="1" dirty="0" smtClean="0">
                <a:solidFill>
                  <a:schemeClr val="bg1"/>
                </a:solidFill>
              </a:rPr>
              <a:t>Division Funded Services</a:t>
            </a:r>
            <a:br>
              <a:rPr lang="en-US" sz="3200" b="1" dirty="0" smtClean="0">
                <a:solidFill>
                  <a:schemeClr val="bg1"/>
                </a:solidFill>
              </a:rPr>
            </a:br>
            <a:r>
              <a:rPr lang="en-US" sz="3200" b="1" dirty="0" smtClean="0">
                <a:solidFill>
                  <a:schemeClr val="bg1"/>
                </a:solidFill>
              </a:rPr>
              <a:t>Waivers</a:t>
            </a:r>
            <a:endParaRPr lang="en-US" sz="3200" b="1" dirty="0">
              <a:solidFill>
                <a:schemeClr val="bg1"/>
              </a:solidFill>
            </a:endParaRPr>
          </a:p>
        </p:txBody>
      </p:sp>
      <p:sp>
        <p:nvSpPr>
          <p:cNvPr id="3" name="Content Placeholder 2"/>
          <p:cNvSpPr>
            <a:spLocks noGrp="1"/>
          </p:cNvSpPr>
          <p:nvPr>
            <p:ph idx="1"/>
          </p:nvPr>
        </p:nvSpPr>
        <p:spPr>
          <a:xfrm>
            <a:off x="152400" y="1447800"/>
            <a:ext cx="8686800" cy="5105400"/>
          </a:xfrm>
        </p:spPr>
        <p:txBody>
          <a:bodyPr/>
          <a:lstStyle/>
          <a:p>
            <a:r>
              <a:rPr lang="en-US" sz="2000" dirty="0" smtClean="0"/>
              <a:t>Be </a:t>
            </a:r>
            <a:r>
              <a:rPr lang="en-US" sz="2000" dirty="0"/>
              <a:t>eligible for MO Division of Developmental </a:t>
            </a:r>
            <a:r>
              <a:rPr lang="en-US" sz="2000" dirty="0" smtClean="0"/>
              <a:t>Disabilities</a:t>
            </a:r>
          </a:p>
          <a:p>
            <a:pPr marL="0" indent="0">
              <a:buNone/>
            </a:pPr>
            <a:endParaRPr lang="en-US" sz="1200" dirty="0"/>
          </a:p>
          <a:p>
            <a:r>
              <a:rPr lang="en-US" altLang="en-US" sz="2000" dirty="0"/>
              <a:t>Be MO </a:t>
            </a:r>
            <a:r>
              <a:rPr lang="en-US" altLang="en-US" sz="2000" dirty="0" err="1"/>
              <a:t>HealthNet</a:t>
            </a:r>
            <a:r>
              <a:rPr lang="en-US" altLang="en-US" sz="2000" dirty="0"/>
              <a:t> (Medicaid) eligible as determined by </a:t>
            </a:r>
            <a:r>
              <a:rPr lang="en-US" altLang="en-US" sz="2000" dirty="0" smtClean="0"/>
              <a:t>Department of Social </a:t>
            </a:r>
            <a:r>
              <a:rPr lang="en-US" altLang="en-US" sz="2000" dirty="0" smtClean="0"/>
              <a:t>Services, </a:t>
            </a:r>
            <a:r>
              <a:rPr lang="en-US" altLang="en-US" sz="2000" dirty="0" smtClean="0"/>
              <a:t>Family </a:t>
            </a:r>
            <a:r>
              <a:rPr lang="en-US" altLang="en-US" sz="2000" dirty="0"/>
              <a:t>Support </a:t>
            </a:r>
            <a:r>
              <a:rPr lang="en-US" altLang="en-US" sz="2000" dirty="0" smtClean="0"/>
              <a:t>Division</a:t>
            </a:r>
          </a:p>
          <a:p>
            <a:pPr marL="0" indent="0">
              <a:buNone/>
            </a:pPr>
            <a:endParaRPr lang="en-US" altLang="en-US" sz="1200" dirty="0" smtClean="0"/>
          </a:p>
          <a:p>
            <a:r>
              <a:rPr lang="en-US" sz="2000" dirty="0" smtClean="0"/>
              <a:t>Evaluation </a:t>
            </a:r>
            <a:r>
              <a:rPr lang="en-US" sz="2000" dirty="0"/>
              <a:t>of Need for </a:t>
            </a:r>
            <a:r>
              <a:rPr lang="en-US" sz="2000" dirty="0" smtClean="0"/>
              <a:t>ICF/ID </a:t>
            </a:r>
            <a:r>
              <a:rPr lang="en-US" sz="2000" dirty="0"/>
              <a:t>Level of Care (LOC):</a:t>
            </a:r>
          </a:p>
          <a:p>
            <a:pPr lvl="1"/>
            <a:r>
              <a:rPr lang="en-US" sz="2000" dirty="0"/>
              <a:t>Meet the </a:t>
            </a:r>
            <a:r>
              <a:rPr lang="en-US" sz="2000" u="sng" dirty="0"/>
              <a:t>federal definition </a:t>
            </a:r>
            <a:r>
              <a:rPr lang="en-US" sz="2000" dirty="0"/>
              <a:t>of developmental </a:t>
            </a:r>
            <a:r>
              <a:rPr lang="en-US" sz="2000" dirty="0" smtClean="0"/>
              <a:t>disability (three substantial functional limitations), </a:t>
            </a:r>
            <a:r>
              <a:rPr lang="en-US" sz="2000" dirty="0"/>
              <a:t>and</a:t>
            </a:r>
          </a:p>
          <a:p>
            <a:pPr lvl="1"/>
            <a:r>
              <a:rPr lang="en-US" sz="2000" dirty="0"/>
              <a:t>Have active habilitation needs, and</a:t>
            </a:r>
          </a:p>
          <a:p>
            <a:pPr lvl="1"/>
            <a:r>
              <a:rPr lang="en-US" sz="2000" dirty="0"/>
              <a:t>There is reasonable indication that the individual has needs that could be met with </a:t>
            </a:r>
            <a:r>
              <a:rPr lang="en-US" sz="2000" dirty="0" smtClean="0"/>
              <a:t>ICF/ID </a:t>
            </a:r>
            <a:r>
              <a:rPr lang="en-US" sz="2000" dirty="0"/>
              <a:t>services unless provided Home and Community Based Services under the </a:t>
            </a:r>
            <a:r>
              <a:rPr lang="en-US" sz="2000" dirty="0" smtClean="0"/>
              <a:t>Waiver</a:t>
            </a:r>
          </a:p>
          <a:p>
            <a:pPr marL="457200" lvl="1" indent="0">
              <a:buNone/>
            </a:pPr>
            <a:endParaRPr lang="en-US" sz="1200" dirty="0"/>
          </a:p>
          <a:p>
            <a:r>
              <a:rPr lang="en-US" sz="2000" dirty="0" smtClean="0"/>
              <a:t>ICF/ID </a:t>
            </a:r>
            <a:r>
              <a:rPr lang="en-US" sz="2000" dirty="0"/>
              <a:t>LOC determined initially and at least every 365 days from the initial date</a:t>
            </a:r>
          </a:p>
          <a:p>
            <a:pPr marL="0" indent="0">
              <a:buNone/>
            </a:pPr>
            <a:endParaRPr lang="en-US"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16</a:t>
            </a:fld>
            <a:endParaRPr lang="en-US" dirty="0">
              <a:solidFill>
                <a:srgbClr val="336699"/>
              </a:solidFill>
            </a:endParaRPr>
          </a:p>
        </p:txBody>
      </p:sp>
    </p:spTree>
    <p:extLst>
      <p:ext uri="{BB962C8B-B14F-4D97-AF65-F5344CB8AC3E}">
        <p14:creationId xmlns:p14="http://schemas.microsoft.com/office/powerpoint/2010/main" val="53047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17</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1077218"/>
          </a:xfrm>
          <a:prstGeom prst="rect">
            <a:avLst/>
          </a:prstGeom>
          <a:noFill/>
        </p:spPr>
        <p:txBody>
          <a:bodyPr wrap="square" rtlCol="0">
            <a:spAutoFit/>
          </a:bodyPr>
          <a:lstStyle/>
          <a:p>
            <a:r>
              <a:rPr lang="en-US" sz="3200" b="1" dirty="0" smtClean="0">
                <a:solidFill>
                  <a:schemeClr val="bg1"/>
                </a:solidFill>
              </a:rPr>
              <a:t>State Plan </a:t>
            </a:r>
          </a:p>
          <a:p>
            <a:pPr indent="463550"/>
            <a:r>
              <a:rPr lang="en-US" sz="3200" b="1" dirty="0" smtClean="0">
                <a:solidFill>
                  <a:schemeClr val="bg1"/>
                </a:solidFill>
              </a:rPr>
              <a:t>MO HealthNet Services</a:t>
            </a:r>
          </a:p>
        </p:txBody>
      </p:sp>
      <p:sp>
        <p:nvSpPr>
          <p:cNvPr id="4" name="TextBox 3"/>
          <p:cNvSpPr txBox="1"/>
          <p:nvPr/>
        </p:nvSpPr>
        <p:spPr>
          <a:xfrm>
            <a:off x="304800" y="1524000"/>
            <a:ext cx="8382000" cy="4108817"/>
          </a:xfrm>
          <a:prstGeom prst="rect">
            <a:avLst/>
          </a:prstGeom>
          <a:noFill/>
        </p:spPr>
        <p:txBody>
          <a:bodyPr wrap="square" rtlCol="0">
            <a:spAutoFit/>
          </a:bodyPr>
          <a:lstStyle/>
          <a:p>
            <a:r>
              <a:rPr lang="en-US" dirty="0" smtClean="0">
                <a:ln w="10541" cmpd="sng">
                  <a:noFill/>
                  <a:prstDash val="solid"/>
                </a:ln>
              </a:rPr>
              <a:t>Before waiver services are authorized, first must </a:t>
            </a:r>
            <a:r>
              <a:rPr lang="en-US" dirty="0">
                <a:ln w="10541" cmpd="sng">
                  <a:noFill/>
                  <a:prstDash val="solid"/>
                </a:ln>
              </a:rPr>
              <a:t>ensure </a:t>
            </a:r>
            <a:r>
              <a:rPr lang="en-US" dirty="0" smtClean="0">
                <a:ln w="10541" cmpd="sng">
                  <a:noFill/>
                  <a:prstDash val="solid"/>
                </a:ln>
              </a:rPr>
              <a:t>that state plan </a:t>
            </a:r>
          </a:p>
          <a:p>
            <a:r>
              <a:rPr lang="en-US" dirty="0" smtClean="0">
                <a:ln w="10541" cmpd="sng">
                  <a:noFill/>
                  <a:prstDash val="solid"/>
                </a:ln>
              </a:rPr>
              <a:t>MO HealthNet services are accessed when those services can meet the individual’s need.</a:t>
            </a:r>
          </a:p>
          <a:p>
            <a:endParaRPr lang="en-US" dirty="0">
              <a:ln w="10541" cmpd="sng">
                <a:noFill/>
                <a:prstDash val="solid"/>
              </a:ln>
            </a:endParaRPr>
          </a:p>
          <a:p>
            <a:pPr lvl="4">
              <a:lnSpc>
                <a:spcPct val="150000"/>
              </a:lnSpc>
            </a:pPr>
            <a:r>
              <a:rPr lang="en-US" dirty="0" smtClean="0">
                <a:ln w="10541" cmpd="sng">
                  <a:noFill/>
                  <a:prstDash val="solid"/>
                </a:ln>
              </a:rPr>
              <a:t>Examples of State Plan services:</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Doctor’s Office visits</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Durable medical equipment</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Personal care</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Pharmacy</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Hospital</a:t>
            </a:r>
          </a:p>
          <a:p>
            <a:pPr marL="2571750" lvl="5" indent="-285750">
              <a:lnSpc>
                <a:spcPct val="150000"/>
              </a:lnSpc>
              <a:buClr>
                <a:srgbClr val="FF0000"/>
              </a:buClr>
              <a:buFont typeface="Wingdings" panose="05000000000000000000" pitchFamily="2" charset="2"/>
              <a:buChar char="ü"/>
            </a:pPr>
            <a:r>
              <a:rPr lang="en-US" dirty="0" smtClean="0">
                <a:ln w="10541" cmpd="sng">
                  <a:noFill/>
                  <a:prstDash val="solid"/>
                </a:ln>
              </a:rPr>
              <a:t>Home health care, etc.</a:t>
            </a:r>
            <a:endParaRPr lang="en-US" dirty="0">
              <a:ln w="10541" cmpd="sng">
                <a:noFill/>
                <a:prstDash val="solid"/>
              </a:ln>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0"/>
            <a:ext cx="1206336"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698081"/>
            <a:ext cx="1681162"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43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24475128"/>
              </p:ext>
            </p:extLst>
          </p:nvPr>
        </p:nvGraphicFramePr>
        <p:xfrm>
          <a:off x="377239" y="1554479"/>
          <a:ext cx="8184870" cy="47988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1885"/>
            <a:ext cx="9144000" cy="984885"/>
          </a:xfrm>
          <a:prstGeom prst="rect">
            <a:avLst/>
          </a:prstGeom>
          <a:noFill/>
        </p:spPr>
        <p:txBody>
          <a:bodyPr wrap="square" rtlCol="0">
            <a:spAutoFit/>
          </a:bodyPr>
          <a:lstStyle/>
          <a:p>
            <a:endParaRPr lang="en-US" sz="1200" dirty="0" smtClean="0"/>
          </a:p>
          <a:p>
            <a:pPr marL="344488"/>
            <a:endParaRPr lang="en-US" sz="1000" b="1" dirty="0" smtClean="0">
              <a:solidFill>
                <a:schemeClr val="bg1"/>
              </a:solidFill>
            </a:endParaRPr>
          </a:p>
          <a:p>
            <a:pPr marL="344488"/>
            <a:r>
              <a:rPr lang="en-US" sz="3600" b="1" dirty="0" smtClean="0">
                <a:solidFill>
                  <a:schemeClr val="bg1"/>
                </a:solidFill>
              </a:rPr>
              <a:t>Waiver Services</a:t>
            </a:r>
            <a:endParaRPr lang="en-US" sz="3600" b="1" dirty="0">
              <a:solidFill>
                <a:schemeClr val="bg1"/>
              </a:solidFill>
            </a:endParaRPr>
          </a:p>
        </p:txBody>
      </p:sp>
      <p:sp>
        <p:nvSpPr>
          <p:cNvPr id="4" name="Slide Number Placeholder 5"/>
          <p:cNvSpPr>
            <a:spLocks noGrp="1"/>
          </p:cNvSpPr>
          <p:nvPr>
            <p:ph type="sldNum" sz="quarter" idx="4294967295"/>
          </p:nvPr>
        </p:nvSpPr>
        <p:spPr bwMode="auto">
          <a:xfrm>
            <a:off x="6781800" y="64166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4"/>
              </a:buBlip>
              <a:defRPr sz="3200">
                <a:solidFill>
                  <a:schemeClr val="tx1"/>
                </a:solidFill>
                <a:latin typeface="Georgia" pitchFamily="18" charset="0"/>
              </a:defRPr>
            </a:lvl1pPr>
            <a:lvl2pPr marL="742950" indent="-285750" eaLnBrk="0" hangingPunct="0">
              <a:spcBef>
                <a:spcPct val="20000"/>
              </a:spcBef>
              <a:buSzPct val="100000"/>
              <a:buBlip>
                <a:blip r:embed="rId5"/>
              </a:buBlip>
              <a:defRPr sz="2800">
                <a:solidFill>
                  <a:schemeClr val="tx1"/>
                </a:solidFill>
                <a:latin typeface="Georgia" pitchFamily="18" charset="0"/>
              </a:defRPr>
            </a:lvl2pPr>
            <a:lvl3pPr marL="1143000" indent="-228600" eaLnBrk="0" hangingPunct="0">
              <a:spcBef>
                <a:spcPct val="20000"/>
              </a:spcBef>
              <a:buSzPct val="100000"/>
              <a:buBlip>
                <a:blip r:embed="rId6"/>
              </a:buBlip>
              <a:defRPr sz="2400">
                <a:solidFill>
                  <a:schemeClr val="tx1"/>
                </a:solidFill>
                <a:latin typeface="Georgia" pitchFamily="18" charset="0"/>
              </a:defRPr>
            </a:lvl3pPr>
            <a:lvl4pPr marL="1600200" indent="-228600" eaLnBrk="0" hangingPunct="0">
              <a:spcBef>
                <a:spcPct val="20000"/>
              </a:spcBef>
              <a:buSzPct val="100000"/>
              <a:buBlip>
                <a:blip r:embed="rId7"/>
              </a:buBlip>
              <a:defRPr sz="2000">
                <a:solidFill>
                  <a:schemeClr val="tx1"/>
                </a:solidFill>
                <a:latin typeface="Georgia" pitchFamily="18" charset="0"/>
              </a:defRPr>
            </a:lvl4pPr>
            <a:lvl5pPr marL="2057400" indent="-228600" eaLnBrk="0" hangingPunct="0">
              <a:spcBef>
                <a:spcPct val="20000"/>
              </a:spcBef>
              <a:buSzPct val="100000"/>
              <a:buBlip>
                <a:blip r:embed="rId8"/>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8"/>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8"/>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8"/>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8"/>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18</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036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l"/>
            <a:r>
              <a:rPr lang="en-US" dirty="0">
                <a:solidFill>
                  <a:schemeClr val="bg1"/>
                </a:solidFill>
              </a:rPr>
              <a:t>Priority of </a:t>
            </a:r>
            <a:r>
              <a:rPr lang="en-US" dirty="0" smtClean="0">
                <a:solidFill>
                  <a:schemeClr val="bg1"/>
                </a:solidFill>
              </a:rPr>
              <a:t>Need</a:t>
            </a:r>
            <a:endParaRPr lang="en-US" dirty="0">
              <a:solidFill>
                <a:schemeClr val="bg1"/>
              </a:solidFill>
            </a:endParaRPr>
          </a:p>
        </p:txBody>
      </p:sp>
      <p:sp>
        <p:nvSpPr>
          <p:cNvPr id="3" name="Content Placeholder 2"/>
          <p:cNvSpPr>
            <a:spLocks noGrp="1"/>
          </p:cNvSpPr>
          <p:nvPr>
            <p:ph idx="1"/>
          </p:nvPr>
        </p:nvSpPr>
        <p:spPr>
          <a:xfrm>
            <a:off x="471010" y="1752600"/>
            <a:ext cx="8199120" cy="4505961"/>
          </a:xfrm>
        </p:spPr>
        <p:txBody>
          <a:bodyPr/>
          <a:lstStyle/>
          <a:p>
            <a:pPr marL="0" indent="0">
              <a:buNone/>
            </a:pPr>
            <a:r>
              <a:rPr lang="en-US" sz="2800" dirty="0"/>
              <a:t>When the Division of Developmental Disabilities is </a:t>
            </a:r>
            <a:r>
              <a:rPr lang="en-US" sz="2800" b="1" u="sng" dirty="0">
                <a:solidFill>
                  <a:srgbClr val="FF0000"/>
                </a:solidFill>
              </a:rPr>
              <a:t>unable</a:t>
            </a:r>
            <a:r>
              <a:rPr lang="en-US" sz="2800" dirty="0"/>
              <a:t> to serve all eligible individuals with the funds available through the </a:t>
            </a:r>
            <a:r>
              <a:rPr lang="en-US" sz="2800" dirty="0" smtClean="0"/>
              <a:t>appropriations </a:t>
            </a:r>
            <a:r>
              <a:rPr lang="en-US" sz="2800" dirty="0"/>
              <a:t>process, the Division uses a Priority of Need (PON) assessment to determine the order in which Individual Support Plans will be funded. </a:t>
            </a:r>
            <a:endParaRPr lang="en-US" sz="2800" dirty="0" smtClean="0"/>
          </a:p>
          <a:p>
            <a:pPr marL="0" indent="0">
              <a:buNone/>
            </a:pPr>
            <a:endParaRPr lang="en-US" sz="2800" dirty="0"/>
          </a:p>
          <a:p>
            <a:pPr marL="0" indent="0">
              <a:buNone/>
            </a:pPr>
            <a:r>
              <a:rPr lang="en-US" sz="2800" dirty="0" smtClean="0"/>
              <a:t>This </a:t>
            </a:r>
            <a:r>
              <a:rPr lang="en-US" sz="2800" dirty="0"/>
              <a:t>action is taken in accordance with 9 CSR45-2.015.</a:t>
            </a:r>
            <a:endParaRPr lang="en-US" sz="2800" u="sng" dirty="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19</a:t>
            </a:fld>
            <a:endParaRPr lang="en-US" dirty="0">
              <a:solidFill>
                <a:srgbClr val="0070C0"/>
              </a:solidFill>
            </a:endParaRPr>
          </a:p>
        </p:txBody>
      </p:sp>
    </p:spTree>
    <p:extLst>
      <p:ext uri="{BB962C8B-B14F-4D97-AF65-F5344CB8AC3E}">
        <p14:creationId xmlns:p14="http://schemas.microsoft.com/office/powerpoint/2010/main" val="398931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950" y="1524000"/>
            <a:ext cx="6193790" cy="432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4191" y="-152400"/>
            <a:ext cx="9144000" cy="1077218"/>
          </a:xfrm>
          <a:prstGeom prst="rect">
            <a:avLst/>
          </a:prstGeom>
          <a:noFill/>
        </p:spPr>
        <p:txBody>
          <a:bodyPr wrap="square" rtlCol="0">
            <a:spAutoFit/>
          </a:bodyPr>
          <a:lstStyle/>
          <a:p>
            <a:endParaRPr lang="en-US" sz="2000" dirty="0" smtClean="0">
              <a:solidFill>
                <a:schemeClr val="bg1"/>
              </a:solidFill>
            </a:endParaRPr>
          </a:p>
          <a:p>
            <a:r>
              <a:rPr lang="en-US" sz="4000" dirty="0" smtClean="0">
                <a:solidFill>
                  <a:schemeClr val="bg1"/>
                </a:solidFill>
              </a:rPr>
              <a:t>	</a:t>
            </a:r>
            <a:r>
              <a:rPr lang="en-US" sz="4400" dirty="0" smtClean="0">
                <a:solidFill>
                  <a:schemeClr val="bg1"/>
                </a:solidFill>
              </a:rPr>
              <a:t>DD Mission</a:t>
            </a:r>
            <a:endParaRPr lang="en-US" sz="4400" dirty="0">
              <a:solidFill>
                <a:schemeClr val="bg1"/>
              </a:solidFill>
            </a:endParaRPr>
          </a:p>
        </p:txBody>
      </p:sp>
      <p:sp>
        <p:nvSpPr>
          <p:cNvPr id="5"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2</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4964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20</a:t>
            </a:fld>
            <a:endParaRPr lang="en-US" altLang="en-US" sz="1200" dirty="0" smtClean="0">
              <a:solidFill>
                <a:srgbClr val="0078AB"/>
              </a:solidFill>
              <a:latin typeface="Verdana" pitchFamily="34" charset="0"/>
              <a:ea typeface="Verdana" pitchFamily="34" charset="0"/>
              <a:cs typeface="Verdana" pitchFamily="34" charset="0"/>
            </a:endParaRPr>
          </a:p>
        </p:txBody>
      </p:sp>
      <p:sp>
        <p:nvSpPr>
          <p:cNvPr id="6" name="TextBox 5"/>
          <p:cNvSpPr txBox="1"/>
          <p:nvPr/>
        </p:nvSpPr>
        <p:spPr>
          <a:xfrm>
            <a:off x="-609600" y="55218"/>
            <a:ext cx="8241475" cy="954107"/>
          </a:xfrm>
          <a:prstGeom prst="rect">
            <a:avLst/>
          </a:prstGeom>
          <a:noFill/>
        </p:spPr>
        <p:txBody>
          <a:bodyPr wrap="square" rtlCol="0">
            <a:spAutoFit/>
          </a:bodyPr>
          <a:lstStyle/>
          <a:p>
            <a:r>
              <a:rPr lang="en-US" sz="1200" b="1" dirty="0" smtClean="0">
                <a:solidFill>
                  <a:schemeClr val="bg1"/>
                </a:solidFill>
              </a:rPr>
              <a:t>	</a:t>
            </a:r>
          </a:p>
          <a:p>
            <a:r>
              <a:rPr lang="en-US" sz="4000" b="1" dirty="0">
                <a:solidFill>
                  <a:schemeClr val="bg1"/>
                </a:solidFill>
              </a:rPr>
              <a:t>	</a:t>
            </a:r>
            <a:r>
              <a:rPr lang="en-US" sz="4400" dirty="0" smtClean="0">
                <a:solidFill>
                  <a:schemeClr val="bg1"/>
                </a:solidFill>
              </a:rPr>
              <a:t>In-Home Waitlist Update</a:t>
            </a:r>
          </a:p>
        </p:txBody>
      </p:sp>
      <p:sp>
        <p:nvSpPr>
          <p:cNvPr id="3" name="TextBox 2"/>
          <p:cNvSpPr txBox="1"/>
          <p:nvPr/>
        </p:nvSpPr>
        <p:spPr>
          <a:xfrm>
            <a:off x="284577" y="1371600"/>
            <a:ext cx="8610600" cy="2862322"/>
          </a:xfrm>
          <a:prstGeom prst="rect">
            <a:avLst/>
          </a:prstGeom>
          <a:noFill/>
        </p:spPr>
        <p:txBody>
          <a:bodyPr wrap="square" rtlCol="0">
            <a:spAutoFit/>
          </a:bodyPr>
          <a:lstStyle/>
          <a:p>
            <a:pPr marL="285750" indent="-285750">
              <a:buFont typeface="Wingdings" panose="05000000000000000000" pitchFamily="2" charset="2"/>
              <a:buChar char="v"/>
            </a:pPr>
            <a:endParaRPr lang="en-US" dirty="0"/>
          </a:p>
          <a:p>
            <a:endParaRPr lang="en-US" dirty="0" smtClean="0"/>
          </a:p>
          <a:p>
            <a:pPr marL="742950" lvl="1" indent="-285750">
              <a:buFont typeface="Wingdings" panose="05000000000000000000" pitchFamily="2" charset="2"/>
              <a:buChar char="v"/>
            </a:pPr>
            <a:endParaRPr lang="en-US" dirty="0"/>
          </a:p>
          <a:p>
            <a:endParaRPr lang="en-US" dirty="0"/>
          </a:p>
          <a:p>
            <a:endParaRPr lang="en-US" dirty="0"/>
          </a:p>
          <a:p>
            <a:pPr marL="285750" indent="-285750">
              <a:buFont typeface="Arial" panose="020B0604020202020204" pitchFamily="34" charset="0"/>
              <a:buChar char="•"/>
            </a:pPr>
            <a:endParaRPr lang="en-US" dirty="0" smtClean="0"/>
          </a:p>
          <a:p>
            <a:pPr marL="1200150" lvl="2" indent="-285750">
              <a:buFont typeface="Wingdings" panose="05000000000000000000" pitchFamily="2" charset="2"/>
              <a:buChar char="v"/>
            </a:pPr>
            <a:endParaRPr lang="en-US" dirty="0" smtClean="0"/>
          </a:p>
          <a:p>
            <a:pPr marL="1200150" lvl="2"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a:p>
        </p:txBody>
      </p:sp>
      <p:graphicFrame>
        <p:nvGraphicFramePr>
          <p:cNvPr id="4" name="Chart 3"/>
          <p:cNvGraphicFramePr/>
          <p:nvPr>
            <p:extLst>
              <p:ext uri="{D42A27DB-BD31-4B8C-83A1-F6EECF244321}">
                <p14:modId xmlns:p14="http://schemas.microsoft.com/office/powerpoint/2010/main" val="946778239"/>
              </p:ext>
            </p:extLst>
          </p:nvPr>
        </p:nvGraphicFramePr>
        <p:xfrm>
          <a:off x="1068779" y="1371600"/>
          <a:ext cx="7469579" cy="4952536"/>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1"/>
          <p:cNvSpPr txBox="1"/>
          <p:nvPr/>
        </p:nvSpPr>
        <p:spPr>
          <a:xfrm>
            <a:off x="4608624" y="4238901"/>
            <a:ext cx="1435925"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Total: 165</a:t>
            </a:r>
          </a:p>
          <a:p>
            <a:endParaRPr lang="en-US" sz="1100" dirty="0"/>
          </a:p>
        </p:txBody>
      </p:sp>
    </p:spTree>
    <p:extLst>
      <p:ext uri="{BB962C8B-B14F-4D97-AF65-F5344CB8AC3E}">
        <p14:creationId xmlns:p14="http://schemas.microsoft.com/office/powerpoint/2010/main" val="392260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0070C0"/>
                </a:solidFill>
              </a:rPr>
              <a:pPr>
                <a:defRPr/>
              </a:pPr>
              <a:t>21</a:t>
            </a:fld>
            <a:endParaRPr lang="en-US" dirty="0">
              <a:solidFill>
                <a:srgbClr val="0070C0"/>
              </a:solidFill>
            </a:endParaRPr>
          </a:p>
        </p:txBody>
      </p:sp>
      <p:sp>
        <p:nvSpPr>
          <p:cNvPr id="7" name="TextBox 6"/>
          <p:cNvSpPr txBox="1"/>
          <p:nvPr/>
        </p:nvSpPr>
        <p:spPr>
          <a:xfrm>
            <a:off x="228600" y="76200"/>
            <a:ext cx="7010400" cy="1569660"/>
          </a:xfrm>
          <a:prstGeom prst="rect">
            <a:avLst/>
          </a:prstGeom>
          <a:noFill/>
        </p:spPr>
        <p:txBody>
          <a:bodyPr wrap="square" rtlCol="0">
            <a:spAutoFit/>
          </a:bodyPr>
          <a:lstStyle/>
          <a:p>
            <a:r>
              <a:rPr lang="en-US" sz="3200" b="1" dirty="0" smtClean="0">
                <a:solidFill>
                  <a:schemeClr val="bg1"/>
                </a:solidFill>
              </a:rPr>
              <a:t>MO Waivers </a:t>
            </a:r>
          </a:p>
          <a:p>
            <a:pPr indent="457200"/>
            <a:r>
              <a:rPr lang="en-US" sz="3200" b="1" dirty="0" smtClean="0">
                <a:solidFill>
                  <a:schemeClr val="bg1"/>
                </a:solidFill>
              </a:rPr>
              <a:t>Administered by DMH/DD</a:t>
            </a:r>
          </a:p>
          <a:p>
            <a:endParaRPr lang="en-US" sz="3200" b="1" dirty="0" smtClean="0">
              <a:solidFill>
                <a:schemeClr val="bg1"/>
              </a:solidFill>
            </a:endParaRPr>
          </a:p>
        </p:txBody>
      </p:sp>
      <p:graphicFrame>
        <p:nvGraphicFramePr>
          <p:cNvPr id="14" name="Diagram 13"/>
          <p:cNvGraphicFramePr/>
          <p:nvPr>
            <p:extLst>
              <p:ext uri="{D42A27DB-BD31-4B8C-83A1-F6EECF244321}">
                <p14:modId xmlns:p14="http://schemas.microsoft.com/office/powerpoint/2010/main" val="2350002321"/>
              </p:ext>
            </p:extLst>
          </p:nvPr>
        </p:nvGraphicFramePr>
        <p:xfrm>
          <a:off x="250371" y="1447800"/>
          <a:ext cx="8305800" cy="4861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1371600" y="1402080"/>
            <a:ext cx="1280160" cy="914400"/>
            <a:chOff x="1447800" y="1600200"/>
            <a:chExt cx="977900" cy="731520"/>
          </a:xfrm>
        </p:grpSpPr>
        <p:sp>
          <p:nvSpPr>
            <p:cNvPr id="15" name="Oval 14"/>
            <p:cNvSpPr/>
            <p:nvPr/>
          </p:nvSpPr>
          <p:spPr>
            <a:xfrm>
              <a:off x="1447800" y="1600200"/>
              <a:ext cx="731520" cy="731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0" name="TextBox 19"/>
            <p:cNvSpPr txBox="1"/>
            <p:nvPr/>
          </p:nvSpPr>
          <p:spPr>
            <a:xfrm>
              <a:off x="1511300" y="1816084"/>
              <a:ext cx="914400" cy="369332"/>
            </a:xfrm>
            <a:prstGeom prst="rect">
              <a:avLst/>
            </a:prstGeom>
            <a:noFill/>
          </p:spPr>
          <p:txBody>
            <a:bodyPr wrap="square" rtlCol="0">
              <a:spAutoFit/>
            </a:bodyPr>
            <a:lstStyle/>
            <a:p>
              <a:r>
                <a:rPr lang="en-US" dirty="0" smtClean="0"/>
                <a:t>1988</a:t>
              </a:r>
              <a:endParaRPr lang="en-US" dirty="0"/>
            </a:p>
          </p:txBody>
        </p:sp>
      </p:grpSp>
      <p:grpSp>
        <p:nvGrpSpPr>
          <p:cNvPr id="26" name="Group 25"/>
          <p:cNvGrpSpPr/>
          <p:nvPr/>
        </p:nvGrpSpPr>
        <p:grpSpPr>
          <a:xfrm>
            <a:off x="1386840" y="2362200"/>
            <a:ext cx="1280160" cy="914400"/>
            <a:chOff x="1447800" y="2438400"/>
            <a:chExt cx="1016000" cy="731520"/>
          </a:xfrm>
        </p:grpSpPr>
        <p:sp>
          <p:nvSpPr>
            <p:cNvPr id="16" name="Oval 15"/>
            <p:cNvSpPr/>
            <p:nvPr/>
          </p:nvSpPr>
          <p:spPr>
            <a:xfrm>
              <a:off x="1447800" y="2438400"/>
              <a:ext cx="731520" cy="731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1" name="TextBox 20"/>
            <p:cNvSpPr txBox="1"/>
            <p:nvPr/>
          </p:nvSpPr>
          <p:spPr>
            <a:xfrm>
              <a:off x="1549400" y="2621280"/>
              <a:ext cx="914400" cy="369332"/>
            </a:xfrm>
            <a:prstGeom prst="rect">
              <a:avLst/>
            </a:prstGeom>
            <a:noFill/>
          </p:spPr>
          <p:txBody>
            <a:bodyPr wrap="square" rtlCol="0">
              <a:spAutoFit/>
            </a:bodyPr>
            <a:lstStyle/>
            <a:p>
              <a:r>
                <a:rPr lang="en-US" dirty="0" smtClean="0"/>
                <a:t>1995</a:t>
              </a:r>
              <a:endParaRPr lang="en-US" dirty="0"/>
            </a:p>
          </p:txBody>
        </p:sp>
      </p:grpSp>
      <p:grpSp>
        <p:nvGrpSpPr>
          <p:cNvPr id="27" name="Group 26"/>
          <p:cNvGrpSpPr/>
          <p:nvPr/>
        </p:nvGrpSpPr>
        <p:grpSpPr>
          <a:xfrm>
            <a:off x="1371600" y="3429000"/>
            <a:ext cx="1371601" cy="914400"/>
            <a:chOff x="1447800" y="3276600"/>
            <a:chExt cx="979715" cy="731520"/>
          </a:xfrm>
        </p:grpSpPr>
        <p:sp>
          <p:nvSpPr>
            <p:cNvPr id="17" name="Oval 16"/>
            <p:cNvSpPr/>
            <p:nvPr/>
          </p:nvSpPr>
          <p:spPr>
            <a:xfrm>
              <a:off x="1447800" y="3276600"/>
              <a:ext cx="653143" cy="731520"/>
            </a:xfrm>
            <a:prstGeom prst="ellipse">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2" name="TextBox 21"/>
            <p:cNvSpPr txBox="1"/>
            <p:nvPr/>
          </p:nvSpPr>
          <p:spPr>
            <a:xfrm>
              <a:off x="1513115" y="3455908"/>
              <a:ext cx="914400" cy="369332"/>
            </a:xfrm>
            <a:prstGeom prst="rect">
              <a:avLst/>
            </a:prstGeom>
            <a:noFill/>
          </p:spPr>
          <p:txBody>
            <a:bodyPr wrap="square" rtlCol="0">
              <a:spAutoFit/>
            </a:bodyPr>
            <a:lstStyle/>
            <a:p>
              <a:r>
                <a:rPr lang="en-US" dirty="0" smtClean="0"/>
                <a:t>2003</a:t>
              </a:r>
              <a:endParaRPr lang="en-US" dirty="0"/>
            </a:p>
          </p:txBody>
        </p:sp>
      </p:grpSp>
      <p:grpSp>
        <p:nvGrpSpPr>
          <p:cNvPr id="28" name="Group 27"/>
          <p:cNvGrpSpPr/>
          <p:nvPr/>
        </p:nvGrpSpPr>
        <p:grpSpPr>
          <a:xfrm>
            <a:off x="1386840" y="4419600"/>
            <a:ext cx="1280160" cy="914400"/>
            <a:chOff x="1402080" y="4069080"/>
            <a:chExt cx="1010788" cy="731520"/>
          </a:xfrm>
        </p:grpSpPr>
        <p:sp>
          <p:nvSpPr>
            <p:cNvPr id="18" name="Oval 17"/>
            <p:cNvSpPr/>
            <p:nvPr/>
          </p:nvSpPr>
          <p:spPr>
            <a:xfrm>
              <a:off x="1402080" y="4069080"/>
              <a:ext cx="731520" cy="7315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3" name="TextBox 22"/>
            <p:cNvSpPr txBox="1"/>
            <p:nvPr/>
          </p:nvSpPr>
          <p:spPr>
            <a:xfrm>
              <a:off x="1498468" y="4250174"/>
              <a:ext cx="914400" cy="369332"/>
            </a:xfrm>
            <a:prstGeom prst="rect">
              <a:avLst/>
            </a:prstGeom>
            <a:noFill/>
          </p:spPr>
          <p:txBody>
            <a:bodyPr wrap="square" rtlCol="0">
              <a:spAutoFit/>
            </a:bodyPr>
            <a:lstStyle/>
            <a:p>
              <a:r>
                <a:rPr lang="en-US" dirty="0" smtClean="0"/>
                <a:t>2009</a:t>
              </a:r>
              <a:endParaRPr lang="en-US" dirty="0"/>
            </a:p>
          </p:txBody>
        </p:sp>
      </p:grpSp>
      <p:grpSp>
        <p:nvGrpSpPr>
          <p:cNvPr id="29" name="Group 28"/>
          <p:cNvGrpSpPr/>
          <p:nvPr/>
        </p:nvGrpSpPr>
        <p:grpSpPr>
          <a:xfrm>
            <a:off x="1380309" y="5486400"/>
            <a:ext cx="1280160" cy="914400"/>
            <a:chOff x="1447800" y="4953000"/>
            <a:chExt cx="1008742" cy="731520"/>
          </a:xfrm>
        </p:grpSpPr>
        <p:sp>
          <p:nvSpPr>
            <p:cNvPr id="19" name="Oval 18"/>
            <p:cNvSpPr/>
            <p:nvPr/>
          </p:nvSpPr>
          <p:spPr>
            <a:xfrm>
              <a:off x="1447800" y="4953000"/>
              <a:ext cx="731520" cy="7315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4" name="TextBox 23"/>
            <p:cNvSpPr txBox="1"/>
            <p:nvPr/>
          </p:nvSpPr>
          <p:spPr>
            <a:xfrm>
              <a:off x="1542142" y="5135880"/>
              <a:ext cx="914400" cy="369332"/>
            </a:xfrm>
            <a:prstGeom prst="rect">
              <a:avLst/>
            </a:prstGeom>
            <a:noFill/>
          </p:spPr>
          <p:txBody>
            <a:bodyPr wrap="square" rtlCol="0">
              <a:spAutoFit/>
            </a:bodyPr>
            <a:lstStyle/>
            <a:p>
              <a:r>
                <a:rPr lang="en-US" dirty="0" smtClean="0"/>
                <a:t>2010</a:t>
              </a:r>
              <a:endParaRPr lang="en-US" dirty="0"/>
            </a:p>
          </p:txBody>
        </p:sp>
      </p:grpSp>
    </p:spTree>
    <p:extLst>
      <p:ext uri="{BB962C8B-B14F-4D97-AF65-F5344CB8AC3E}">
        <p14:creationId xmlns:p14="http://schemas.microsoft.com/office/powerpoint/2010/main" val="312983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0070C0"/>
                </a:solidFill>
              </a:rPr>
              <a:pPr>
                <a:defRPr/>
              </a:pPr>
              <a:t>22</a:t>
            </a:fld>
            <a:endParaRPr lang="en-US" dirty="0">
              <a:solidFill>
                <a:srgbClr val="0070C0"/>
              </a:solidFill>
            </a:endParaRPr>
          </a:p>
        </p:txBody>
      </p:sp>
      <p:sp>
        <p:nvSpPr>
          <p:cNvPr id="4" name="TextBox 3"/>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Comprehensive Waiver</a:t>
            </a:r>
          </a:p>
        </p:txBody>
      </p:sp>
      <p:graphicFrame>
        <p:nvGraphicFramePr>
          <p:cNvPr id="3" name="Diagram 2"/>
          <p:cNvGraphicFramePr/>
          <p:nvPr>
            <p:extLst>
              <p:ext uri="{D42A27DB-BD31-4B8C-83A1-F6EECF244321}">
                <p14:modId xmlns:p14="http://schemas.microsoft.com/office/powerpoint/2010/main" val="2630742631"/>
              </p:ext>
            </p:extLst>
          </p:nvPr>
        </p:nvGraphicFramePr>
        <p:xfrm>
          <a:off x="228600" y="1447800"/>
          <a:ext cx="861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5749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23</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1077218"/>
          </a:xfrm>
          <a:prstGeom prst="rect">
            <a:avLst/>
          </a:prstGeom>
          <a:noFill/>
        </p:spPr>
        <p:txBody>
          <a:bodyPr wrap="square" rtlCol="0">
            <a:spAutoFit/>
          </a:bodyPr>
          <a:lstStyle/>
          <a:p>
            <a:pPr marL="457200" indent="-457200"/>
            <a:endParaRPr lang="en-US" sz="800" b="1" dirty="0" smtClean="0">
              <a:solidFill>
                <a:schemeClr val="bg1"/>
              </a:solidFill>
            </a:endParaRPr>
          </a:p>
          <a:p>
            <a:pPr marL="457200" indent="-457200"/>
            <a:r>
              <a:rPr lang="en-US" sz="2800" b="1" dirty="0" smtClean="0">
                <a:solidFill>
                  <a:schemeClr val="bg1"/>
                </a:solidFill>
              </a:rPr>
              <a:t>Missouri Children with Developmental Disabilities Waiver</a:t>
            </a:r>
            <a:endParaRPr lang="en-US" sz="3200" b="1" dirty="0" smtClean="0">
              <a:solidFill>
                <a:schemeClr val="bg1"/>
              </a:solidFill>
            </a:endParaRPr>
          </a:p>
        </p:txBody>
      </p:sp>
      <p:graphicFrame>
        <p:nvGraphicFramePr>
          <p:cNvPr id="11" name="Diagram 10"/>
          <p:cNvGraphicFramePr/>
          <p:nvPr>
            <p:extLst>
              <p:ext uri="{D42A27DB-BD31-4B8C-83A1-F6EECF244321}">
                <p14:modId xmlns:p14="http://schemas.microsoft.com/office/powerpoint/2010/main" val="3796876390"/>
              </p:ext>
            </p:extLst>
          </p:nvPr>
        </p:nvGraphicFramePr>
        <p:xfrm>
          <a:off x="210710" y="1371600"/>
          <a:ext cx="8741229"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938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24</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Autism Waiver</a:t>
            </a:r>
          </a:p>
        </p:txBody>
      </p:sp>
      <p:sp>
        <p:nvSpPr>
          <p:cNvPr id="5" name="TextBox 4"/>
          <p:cNvSpPr txBox="1"/>
          <p:nvPr/>
        </p:nvSpPr>
        <p:spPr>
          <a:xfrm>
            <a:off x="960912" y="5877580"/>
            <a:ext cx="7086600" cy="523220"/>
          </a:xfrm>
          <a:prstGeom prst="rect">
            <a:avLst/>
          </a:prstGeom>
          <a:noFill/>
        </p:spPr>
        <p:txBody>
          <a:bodyPr wrap="square" rtlCol="0">
            <a:spAutoFit/>
          </a:bodyPr>
          <a:lstStyle/>
          <a:p>
            <a:pPr lvl="0"/>
            <a:r>
              <a:rPr lang="en-US" sz="1400" i="1" dirty="0" smtClean="0">
                <a:ln w="10541" cmpd="sng">
                  <a:noFill/>
                  <a:prstDash val="solid"/>
                </a:ln>
              </a:rPr>
              <a:t>*Includes </a:t>
            </a:r>
            <a:r>
              <a:rPr lang="en-US" sz="1400" i="1" dirty="0">
                <a:ln w="10541" cmpd="sng">
                  <a:noFill/>
                  <a:prstDash val="solid"/>
                </a:ln>
              </a:rPr>
              <a:t>Autistic Disorder, Asperger’s Syndrome; Pervasive Developmental Disorder, </a:t>
            </a:r>
            <a:endParaRPr lang="en-US" sz="1400" i="1" dirty="0" smtClean="0">
              <a:ln w="10541" cmpd="sng">
                <a:noFill/>
                <a:prstDash val="solid"/>
              </a:ln>
            </a:endParaRPr>
          </a:p>
          <a:p>
            <a:pPr lvl="0"/>
            <a:r>
              <a:rPr lang="en-US" sz="1400" i="1" dirty="0">
                <a:ln w="10541" cmpd="sng">
                  <a:noFill/>
                  <a:prstDash val="solid"/>
                </a:ln>
              </a:rPr>
              <a:t> </a:t>
            </a:r>
            <a:r>
              <a:rPr lang="en-US" sz="1400" i="1" dirty="0" smtClean="0">
                <a:ln w="10541" cmpd="sng">
                  <a:noFill/>
                  <a:prstDash val="solid"/>
                </a:ln>
              </a:rPr>
              <a:t>Not </a:t>
            </a:r>
            <a:r>
              <a:rPr lang="en-US" sz="1400" i="1" dirty="0">
                <a:ln w="10541" cmpd="sng">
                  <a:noFill/>
                  <a:prstDash val="solid"/>
                </a:ln>
              </a:rPr>
              <a:t>otherwise specified; Childhood Disintegrative Disorder; and Rett </a:t>
            </a:r>
            <a:r>
              <a:rPr lang="en-US" sz="1400" i="1" dirty="0" smtClean="0">
                <a:ln w="10541" cmpd="sng">
                  <a:noFill/>
                  <a:prstDash val="solid"/>
                </a:ln>
              </a:rPr>
              <a:t>Syndrome</a:t>
            </a:r>
            <a:endParaRPr lang="en-US" sz="1400" i="1" dirty="0"/>
          </a:p>
        </p:txBody>
      </p:sp>
      <p:graphicFrame>
        <p:nvGraphicFramePr>
          <p:cNvPr id="2" name="Diagram 1"/>
          <p:cNvGraphicFramePr/>
          <p:nvPr>
            <p:extLst>
              <p:ext uri="{D42A27DB-BD31-4B8C-83A1-F6EECF244321}">
                <p14:modId xmlns:p14="http://schemas.microsoft.com/office/powerpoint/2010/main" val="3276014168"/>
              </p:ext>
            </p:extLst>
          </p:nvPr>
        </p:nvGraphicFramePr>
        <p:xfrm>
          <a:off x="304800" y="1295400"/>
          <a:ext cx="86106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73853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25</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Community Support Waiver</a:t>
            </a:r>
          </a:p>
        </p:txBody>
      </p:sp>
      <p:graphicFrame>
        <p:nvGraphicFramePr>
          <p:cNvPr id="3" name="Diagram 2"/>
          <p:cNvGraphicFramePr/>
          <p:nvPr>
            <p:extLst>
              <p:ext uri="{D42A27DB-BD31-4B8C-83A1-F6EECF244321}">
                <p14:modId xmlns:p14="http://schemas.microsoft.com/office/powerpoint/2010/main" val="3736777569"/>
              </p:ext>
            </p:extLst>
          </p:nvPr>
        </p:nvGraphicFramePr>
        <p:xfrm>
          <a:off x="246412" y="1524000"/>
          <a:ext cx="8668987"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07223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26</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76200"/>
            <a:ext cx="7010400" cy="800219"/>
          </a:xfrm>
          <a:prstGeom prst="rect">
            <a:avLst/>
          </a:prstGeom>
          <a:noFill/>
        </p:spPr>
        <p:txBody>
          <a:bodyPr wrap="square" rtlCol="0">
            <a:spAutoFit/>
          </a:bodyPr>
          <a:lstStyle/>
          <a:p>
            <a:endParaRPr lang="en-US" sz="1400" b="1" dirty="0" smtClean="0">
              <a:solidFill>
                <a:schemeClr val="bg1"/>
              </a:solidFill>
            </a:endParaRPr>
          </a:p>
          <a:p>
            <a:r>
              <a:rPr lang="en-US" sz="3200" b="1" dirty="0" smtClean="0">
                <a:solidFill>
                  <a:schemeClr val="bg1"/>
                </a:solidFill>
              </a:rPr>
              <a:t>Partnership for Hope Waiver</a:t>
            </a:r>
          </a:p>
        </p:txBody>
      </p:sp>
      <p:graphicFrame>
        <p:nvGraphicFramePr>
          <p:cNvPr id="3" name="Diagram 2"/>
          <p:cNvGraphicFramePr/>
          <p:nvPr>
            <p:extLst>
              <p:ext uri="{D42A27DB-BD31-4B8C-83A1-F6EECF244321}">
                <p14:modId xmlns:p14="http://schemas.microsoft.com/office/powerpoint/2010/main" val="2052542463"/>
              </p:ext>
            </p:extLst>
          </p:nvPr>
        </p:nvGraphicFramePr>
        <p:xfrm>
          <a:off x="304800" y="1447800"/>
          <a:ext cx="85344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371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Laura’s Experience</a:t>
            </a:r>
            <a:endParaRPr lang="en-US" dirty="0"/>
          </a:p>
        </p:txBody>
      </p:sp>
      <p:sp>
        <p:nvSpPr>
          <p:cNvPr id="3" name="Content Placeholder 2"/>
          <p:cNvSpPr>
            <a:spLocks noGrp="1"/>
          </p:cNvSpPr>
          <p:nvPr>
            <p:ph idx="1"/>
          </p:nvPr>
        </p:nvSpPr>
        <p:spPr/>
        <p:txBody>
          <a:bodyPr/>
          <a:lstStyle/>
          <a:p>
            <a:r>
              <a:rPr lang="en-US" dirty="0"/>
              <a:t> </a:t>
            </a:r>
            <a:r>
              <a:rPr lang="en-US" u="sng" dirty="0">
                <a:hlinkClick r:id="rId2"/>
              </a:rPr>
              <a:t>https://youtu.be/lR6EcgX5k3k</a:t>
            </a:r>
            <a:endParaRPr lang="en-US" dirty="0"/>
          </a:p>
        </p:txBody>
      </p:sp>
      <p:sp>
        <p:nvSpPr>
          <p:cNvPr id="5" name="Slide Number Placeholder 4"/>
          <p:cNvSpPr>
            <a:spLocks noGrp="1"/>
          </p:cNvSpPr>
          <p:nvPr>
            <p:ph type="sldNum" sz="quarter" idx="11"/>
          </p:nvPr>
        </p:nvSpPr>
        <p:spPr/>
        <p:txBody>
          <a:bodyPr/>
          <a:lstStyle/>
          <a:p>
            <a:pPr>
              <a:defRPr/>
            </a:pPr>
            <a:fld id="{BC9EA0EE-591D-46E1-ACD0-969530086DA1}" type="slidenum">
              <a:rPr lang="en-US" smtClean="0">
                <a:solidFill>
                  <a:srgbClr val="0070C0"/>
                </a:solidFill>
              </a:rPr>
              <a:pPr>
                <a:defRPr/>
              </a:pPr>
              <a:t>27</a:t>
            </a:fld>
            <a:endParaRPr lang="en-US" dirty="0">
              <a:solidFill>
                <a:srgbClr val="0070C0"/>
              </a:solidFill>
            </a:endParaRPr>
          </a:p>
        </p:txBody>
      </p:sp>
    </p:spTree>
    <p:extLst>
      <p:ext uri="{BB962C8B-B14F-4D97-AF65-F5344CB8AC3E}">
        <p14:creationId xmlns:p14="http://schemas.microsoft.com/office/powerpoint/2010/main" val="1972423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1"/>
          </p:nvPr>
        </p:nvSpPr>
        <p:spPr bwMode="auto">
          <a:xfrm>
            <a:off x="67818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0C0"/>
                </a:solidFill>
                <a:latin typeface="Verdana" pitchFamily="34" charset="0"/>
                <a:ea typeface="Verdana" pitchFamily="34" charset="0"/>
                <a:cs typeface="Verdana" pitchFamily="34" charset="0"/>
              </a:rPr>
              <a:pPr eaLnBrk="1" hangingPunct="1">
                <a:spcBef>
                  <a:spcPct val="0"/>
                </a:spcBef>
                <a:buSzTx/>
                <a:buFontTx/>
                <a:buNone/>
              </a:pPr>
              <a:t>28</a:t>
            </a:fld>
            <a:endParaRPr lang="en-US" altLang="en-US" sz="1200" dirty="0" smtClean="0">
              <a:solidFill>
                <a:srgbClr val="0070C0"/>
              </a:solidFill>
              <a:latin typeface="Verdana" pitchFamily="34" charset="0"/>
              <a:ea typeface="Verdana" pitchFamily="34" charset="0"/>
              <a:cs typeface="Verdana" pitchFamily="34" charset="0"/>
            </a:endParaRPr>
          </a:p>
        </p:txBody>
      </p:sp>
      <p:sp>
        <p:nvSpPr>
          <p:cNvPr id="6" name="TextBox 5"/>
          <p:cNvSpPr txBox="1"/>
          <p:nvPr/>
        </p:nvSpPr>
        <p:spPr>
          <a:xfrm>
            <a:off x="228600" y="188893"/>
            <a:ext cx="7010400" cy="954107"/>
          </a:xfrm>
          <a:prstGeom prst="rect">
            <a:avLst/>
          </a:prstGeom>
          <a:noFill/>
        </p:spPr>
        <p:txBody>
          <a:bodyPr wrap="square" rtlCol="0">
            <a:spAutoFit/>
          </a:bodyPr>
          <a:lstStyle/>
          <a:p>
            <a:r>
              <a:rPr lang="en-US" sz="3200" b="1" dirty="0" smtClean="0">
                <a:solidFill>
                  <a:schemeClr val="bg1"/>
                </a:solidFill>
              </a:rPr>
              <a:t>Waiver Assurances</a:t>
            </a:r>
          </a:p>
          <a:p>
            <a:pPr indent="463550"/>
            <a:r>
              <a:rPr lang="en-US" sz="2400" b="1" dirty="0" smtClean="0">
                <a:solidFill>
                  <a:schemeClr val="bg1"/>
                </a:solidFill>
              </a:rPr>
              <a:t>(Required by CMS)</a:t>
            </a:r>
          </a:p>
        </p:txBody>
      </p:sp>
      <p:graphicFrame>
        <p:nvGraphicFramePr>
          <p:cNvPr id="12" name="Diagram 11"/>
          <p:cNvGraphicFramePr/>
          <p:nvPr>
            <p:extLst>
              <p:ext uri="{D42A27DB-BD31-4B8C-83A1-F6EECF244321}">
                <p14:modId xmlns:p14="http://schemas.microsoft.com/office/powerpoint/2010/main" val="620879257"/>
              </p:ext>
            </p:extLst>
          </p:nvPr>
        </p:nvGraphicFramePr>
        <p:xfrm>
          <a:off x="228600" y="1447800"/>
          <a:ext cx="8534400" cy="48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533400" y="1762780"/>
            <a:ext cx="609600" cy="523220"/>
          </a:xfrm>
          <a:prstGeom prst="rect">
            <a:avLst/>
          </a:prstGeom>
          <a:noFill/>
        </p:spPr>
        <p:txBody>
          <a:bodyPr wrap="square" rtlCol="0">
            <a:spAutoFit/>
          </a:bodyPr>
          <a:lstStyle/>
          <a:p>
            <a:r>
              <a:rPr lang="en-US" sz="2800" dirty="0" smtClean="0"/>
              <a:t>1</a:t>
            </a:r>
            <a:endParaRPr lang="en-US" sz="2800" dirty="0"/>
          </a:p>
        </p:txBody>
      </p:sp>
      <p:sp>
        <p:nvSpPr>
          <p:cNvPr id="14" name="TextBox 13"/>
          <p:cNvSpPr txBox="1"/>
          <p:nvPr/>
        </p:nvSpPr>
        <p:spPr>
          <a:xfrm>
            <a:off x="914400" y="2658446"/>
            <a:ext cx="609600" cy="523220"/>
          </a:xfrm>
          <a:prstGeom prst="rect">
            <a:avLst/>
          </a:prstGeom>
          <a:noFill/>
        </p:spPr>
        <p:txBody>
          <a:bodyPr wrap="square" rtlCol="0">
            <a:spAutoFit/>
          </a:bodyPr>
          <a:lstStyle/>
          <a:p>
            <a:r>
              <a:rPr lang="en-US" sz="2800" dirty="0" smtClean="0"/>
              <a:t>2</a:t>
            </a:r>
            <a:endParaRPr lang="en-US" sz="2800" dirty="0"/>
          </a:p>
        </p:txBody>
      </p:sp>
      <p:sp>
        <p:nvSpPr>
          <p:cNvPr id="15" name="TextBox 14"/>
          <p:cNvSpPr txBox="1"/>
          <p:nvPr/>
        </p:nvSpPr>
        <p:spPr>
          <a:xfrm>
            <a:off x="1045028" y="3581400"/>
            <a:ext cx="609600" cy="523220"/>
          </a:xfrm>
          <a:prstGeom prst="rect">
            <a:avLst/>
          </a:prstGeom>
          <a:noFill/>
        </p:spPr>
        <p:txBody>
          <a:bodyPr wrap="square" rtlCol="0">
            <a:spAutoFit/>
          </a:bodyPr>
          <a:lstStyle/>
          <a:p>
            <a:r>
              <a:rPr lang="en-US" sz="2800" dirty="0" smtClean="0"/>
              <a:t>3</a:t>
            </a:r>
            <a:endParaRPr lang="en-US" sz="2800" dirty="0"/>
          </a:p>
        </p:txBody>
      </p:sp>
      <p:sp>
        <p:nvSpPr>
          <p:cNvPr id="16" name="TextBox 15"/>
          <p:cNvSpPr txBox="1"/>
          <p:nvPr/>
        </p:nvSpPr>
        <p:spPr>
          <a:xfrm>
            <a:off x="864919" y="4459890"/>
            <a:ext cx="609600" cy="523220"/>
          </a:xfrm>
          <a:prstGeom prst="rect">
            <a:avLst/>
          </a:prstGeom>
          <a:noFill/>
        </p:spPr>
        <p:txBody>
          <a:bodyPr wrap="square" rtlCol="0">
            <a:spAutoFit/>
          </a:bodyPr>
          <a:lstStyle/>
          <a:p>
            <a:r>
              <a:rPr lang="en-US" sz="2800" dirty="0" smtClean="0"/>
              <a:t>4</a:t>
            </a:r>
            <a:endParaRPr lang="en-US" sz="2800" dirty="0"/>
          </a:p>
        </p:txBody>
      </p:sp>
      <p:sp>
        <p:nvSpPr>
          <p:cNvPr id="17" name="TextBox 16"/>
          <p:cNvSpPr txBox="1"/>
          <p:nvPr/>
        </p:nvSpPr>
        <p:spPr>
          <a:xfrm>
            <a:off x="457200" y="5344180"/>
            <a:ext cx="609600" cy="523220"/>
          </a:xfrm>
          <a:prstGeom prst="rect">
            <a:avLst/>
          </a:prstGeom>
          <a:noFill/>
        </p:spPr>
        <p:txBody>
          <a:bodyPr wrap="square" rtlCol="0">
            <a:spAutoFit/>
          </a:bodyPr>
          <a:lstStyle/>
          <a:p>
            <a:r>
              <a:rPr lang="en-US" sz="2800" dirty="0" smtClean="0"/>
              <a:t>5</a:t>
            </a:r>
            <a:endParaRPr lang="en-US" sz="2800" dirty="0"/>
          </a:p>
        </p:txBody>
      </p:sp>
    </p:spTree>
    <p:extLst>
      <p:ext uri="{BB962C8B-B14F-4D97-AF65-F5344CB8AC3E}">
        <p14:creationId xmlns:p14="http://schemas.microsoft.com/office/powerpoint/2010/main" val="83570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65585"/>
            <a:ext cx="9144000" cy="1240675"/>
          </a:xfrm>
        </p:spPr>
        <p:txBody>
          <a:bodyPr/>
          <a:lstStyle/>
          <a:p>
            <a:r>
              <a:rPr lang="en-US" sz="3600" dirty="0" smtClean="0"/>
              <a:t/>
            </a:r>
            <a:br>
              <a:rPr lang="en-US" sz="3600" dirty="0" smtClean="0"/>
            </a:br>
            <a:r>
              <a:rPr lang="en-US" sz="4500" dirty="0" smtClean="0">
                <a:ln w="10160">
                  <a:noFill/>
                  <a:prstDash val="solid"/>
                </a:ln>
                <a:solidFill>
                  <a:schemeClr val="accent4">
                    <a:lumMod val="75000"/>
                  </a:schemeClr>
                </a:solidFill>
                <a:effectLst>
                  <a:outerShdw blurRad="38100" dist="32000" dir="5400000" algn="tl">
                    <a:srgbClr val="000000">
                      <a:alpha val="30000"/>
                    </a:srgbClr>
                  </a:outerShdw>
                </a:effectLst>
              </a:rPr>
              <a:t>Home and Community </a:t>
            </a:r>
            <a:br>
              <a:rPr lang="en-US" sz="4500" dirty="0" smtClean="0">
                <a:ln w="10160">
                  <a:noFill/>
                  <a:prstDash val="solid"/>
                </a:ln>
                <a:solidFill>
                  <a:schemeClr val="accent4">
                    <a:lumMod val="75000"/>
                  </a:schemeClr>
                </a:solidFill>
                <a:effectLst>
                  <a:outerShdw blurRad="38100" dist="32000" dir="5400000" algn="tl">
                    <a:srgbClr val="000000">
                      <a:alpha val="30000"/>
                    </a:srgbClr>
                  </a:outerShdw>
                </a:effectLst>
              </a:rPr>
            </a:br>
            <a:r>
              <a:rPr lang="en-US" sz="4500" dirty="0" smtClean="0">
                <a:ln w="10160">
                  <a:noFill/>
                  <a:prstDash val="solid"/>
                </a:ln>
                <a:solidFill>
                  <a:schemeClr val="accent4">
                    <a:lumMod val="75000"/>
                  </a:schemeClr>
                </a:solidFill>
                <a:effectLst>
                  <a:outerShdw blurRad="38100" dist="32000" dir="5400000" algn="tl">
                    <a:srgbClr val="000000">
                      <a:alpha val="30000"/>
                    </a:srgbClr>
                  </a:outerShdw>
                </a:effectLst>
              </a:rPr>
              <a:t>Based Services (HCBS)</a:t>
            </a:r>
            <a:endParaRPr lang="en-US" sz="4500" dirty="0">
              <a:ln w="10160">
                <a:noFill/>
                <a:prstDash val="solid"/>
              </a:ln>
              <a:solidFill>
                <a:schemeClr val="accent4">
                  <a:lumMod val="75000"/>
                </a:schemeClr>
              </a:solidFill>
              <a:effectLst>
                <a:outerShdw blurRad="38100" dist="32000" dir="5400000" algn="tl">
                  <a:srgbClr val="000000">
                    <a:alpha val="30000"/>
                  </a:srgbClr>
                </a:outerShdw>
              </a:effectLst>
            </a:endParaRPr>
          </a:p>
        </p:txBody>
      </p:sp>
      <p:sp>
        <p:nvSpPr>
          <p:cNvPr id="5" name="Rectangle 4"/>
          <p:cNvSpPr/>
          <p:nvPr/>
        </p:nvSpPr>
        <p:spPr>
          <a:xfrm>
            <a:off x="0" y="4546766"/>
            <a:ext cx="9144000" cy="923330"/>
          </a:xfrm>
          <a:prstGeom prst="rect">
            <a:avLst/>
          </a:prstGeom>
          <a:noFill/>
        </p:spPr>
        <p:txBody>
          <a:bodyPr wrap="square" lIns="91440" tIns="45720" rIns="91440" bIns="45720">
            <a:noAutofit/>
          </a:bodyPr>
          <a:lstStyle/>
          <a:p>
            <a:pPr algn="ctr"/>
            <a:r>
              <a:rPr lang="en-US" sz="3500" dirty="0" smtClean="0">
                <a:ln w="10160">
                  <a:noFill/>
                  <a:prstDash val="solid"/>
                </a:ln>
                <a:solidFill>
                  <a:schemeClr val="accent4">
                    <a:lumMod val="75000"/>
                  </a:schemeClr>
                </a:solidFill>
                <a:effectLst>
                  <a:outerShdw blurRad="38100" dist="32000" dir="5400000" algn="tl">
                    <a:srgbClr val="000000">
                      <a:alpha val="30000"/>
                    </a:srgbClr>
                  </a:outerShdw>
                </a:effectLst>
              </a:rPr>
              <a:t>Final Federal Rule</a:t>
            </a:r>
            <a:endParaRPr lang="en-US" sz="3500" dirty="0">
              <a:ln w="10160">
                <a:noFill/>
                <a:prstDash val="solid"/>
              </a:ln>
              <a:solidFill>
                <a:schemeClr val="accent4">
                  <a:lumMod val="75000"/>
                </a:schemeClr>
              </a:solidFill>
              <a:effectLst>
                <a:outerShdw blurRad="38100" dist="32000" dir="5400000" algn="tl">
                  <a:srgbClr val="000000">
                    <a:alpha val="30000"/>
                  </a:srgbClr>
                </a:outerShdw>
              </a:effectLst>
            </a:endParaRPr>
          </a:p>
        </p:txBody>
      </p:sp>
      <p:sp>
        <p:nvSpPr>
          <p:cNvPr id="6" name="Arc 5"/>
          <p:cNvSpPr/>
          <p:nvPr/>
        </p:nvSpPr>
        <p:spPr>
          <a:xfrm>
            <a:off x="2458192" y="5102676"/>
            <a:ext cx="1508166" cy="244950"/>
          </a:xfrm>
          <a:prstGeom prst="arc">
            <a:avLst>
              <a:gd name="adj1" fmla="val 10740735"/>
              <a:gd name="adj2" fmla="val 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p:cNvSpPr txBox="1"/>
          <p:nvPr/>
        </p:nvSpPr>
        <p:spPr>
          <a:xfrm>
            <a:off x="8305800" y="6330159"/>
            <a:ext cx="609600" cy="276999"/>
          </a:xfrm>
          <a:prstGeom prst="rect">
            <a:avLst/>
          </a:prstGeom>
          <a:noFill/>
        </p:spPr>
        <p:txBody>
          <a:bodyPr wrap="square" rtlCol="0">
            <a:spAutoFit/>
          </a:bodyPr>
          <a:lstStyle/>
          <a:p>
            <a:r>
              <a:rPr lang="en-US" sz="12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29</a:t>
            </a:r>
            <a:endParaRPr lang="en-US" sz="1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582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marL="225425" algn="l"/>
            <a:r>
              <a:rPr lang="en-US" sz="3200" b="1" dirty="0" smtClean="0">
                <a:solidFill>
                  <a:schemeClr val="bg1"/>
                </a:solidFill>
              </a:rPr>
              <a:t>A Brief History of DD</a:t>
            </a:r>
            <a:endParaRPr lang="en-US" sz="3200" b="1" dirty="0">
              <a:solidFill>
                <a:schemeClr val="bg1"/>
              </a:solidFill>
            </a:endParaRPr>
          </a:p>
        </p:txBody>
      </p:sp>
      <p:sp>
        <p:nvSpPr>
          <p:cNvPr id="3" name="Content Placeholder 2"/>
          <p:cNvSpPr>
            <a:spLocks noGrp="1"/>
          </p:cNvSpPr>
          <p:nvPr>
            <p:ph idx="1"/>
          </p:nvPr>
        </p:nvSpPr>
        <p:spPr>
          <a:xfrm>
            <a:off x="381000" y="1447800"/>
            <a:ext cx="8534400" cy="5029200"/>
          </a:xfrm>
        </p:spPr>
        <p:txBody>
          <a:bodyPr/>
          <a:lstStyle/>
          <a:p>
            <a:pPr>
              <a:lnSpc>
                <a:spcPct val="150000"/>
              </a:lnSpc>
              <a:buClr>
                <a:srgbClr val="002060"/>
              </a:buClr>
            </a:pPr>
            <a:r>
              <a:rPr lang="en-US" sz="2600" dirty="0" smtClean="0"/>
              <a:t>Started with Institutions</a:t>
            </a:r>
          </a:p>
          <a:p>
            <a:pPr lvl="1">
              <a:buClr>
                <a:srgbClr val="002060"/>
              </a:buClr>
            </a:pPr>
            <a:r>
              <a:rPr lang="en-US" sz="2400" dirty="0" smtClean="0"/>
              <a:t>Called schools or homes for the “feebleminded” or “mental deficiencies”; allowed segregation in an institution. </a:t>
            </a:r>
          </a:p>
          <a:p>
            <a:pPr>
              <a:lnSpc>
                <a:spcPct val="150000"/>
              </a:lnSpc>
              <a:buClr>
                <a:srgbClr val="002060"/>
              </a:buClr>
            </a:pPr>
            <a:r>
              <a:rPr lang="en-US" sz="2600" dirty="0" smtClean="0"/>
              <a:t>Individuals integrated into classrooms</a:t>
            </a:r>
          </a:p>
          <a:p>
            <a:pPr>
              <a:lnSpc>
                <a:spcPct val="150000"/>
              </a:lnSpc>
              <a:buClr>
                <a:srgbClr val="002060"/>
              </a:buClr>
            </a:pPr>
            <a:r>
              <a:rPr lang="en-US" sz="2600" dirty="0" smtClean="0"/>
              <a:t>Development of Group Homes in the Community</a:t>
            </a:r>
          </a:p>
          <a:p>
            <a:pPr>
              <a:lnSpc>
                <a:spcPct val="150000"/>
              </a:lnSpc>
              <a:buClr>
                <a:srgbClr val="002060"/>
              </a:buClr>
            </a:pPr>
            <a:r>
              <a:rPr lang="en-US" sz="2600" dirty="0" smtClean="0"/>
              <a:t>Development of new residential options under waiver</a:t>
            </a:r>
          </a:p>
          <a:p>
            <a:pPr>
              <a:buClr>
                <a:srgbClr val="002060"/>
              </a:buClr>
            </a:pPr>
            <a:r>
              <a:rPr lang="en-US" sz="2600" dirty="0" smtClean="0"/>
              <a:t>Funding of in-home services to avoid residential options</a:t>
            </a:r>
            <a:endParaRPr lang="en-US" sz="2600"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3</a:t>
            </a:fld>
            <a:endParaRPr lang="en-US" dirty="0">
              <a:solidFill>
                <a:srgbClr val="336699"/>
              </a:solidFill>
            </a:endParaRPr>
          </a:p>
        </p:txBody>
      </p:sp>
    </p:spTree>
    <p:extLst>
      <p:ext uri="{BB962C8B-B14F-4D97-AF65-F5344CB8AC3E}">
        <p14:creationId xmlns:p14="http://schemas.microsoft.com/office/powerpoint/2010/main" val="233899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14062"/>
            <a:ext cx="7992094" cy="1143000"/>
          </a:xfrm>
        </p:spPr>
        <p:txBody>
          <a:bodyPr>
            <a:noAutofit/>
          </a:bodyPr>
          <a:lstStyle/>
          <a:p>
            <a:pPr marL="463550" indent="-463550" algn="l"/>
            <a:r>
              <a:rPr lang="en-US" sz="3400" b="1" dirty="0" smtClean="0">
                <a:solidFill>
                  <a:schemeClr val="bg1"/>
                </a:solidFill>
              </a:rPr>
              <a:t>Home and Community Based </a:t>
            </a:r>
            <a:br>
              <a:rPr lang="en-US" sz="3400" b="1" dirty="0" smtClean="0">
                <a:solidFill>
                  <a:schemeClr val="bg1"/>
                </a:solidFill>
              </a:rPr>
            </a:br>
            <a:r>
              <a:rPr lang="en-US" sz="3400" b="1" dirty="0" smtClean="0">
                <a:solidFill>
                  <a:schemeClr val="bg1"/>
                </a:solidFill>
              </a:rPr>
              <a:t>Services Final Rule</a:t>
            </a:r>
            <a:endParaRPr lang="en-US" sz="3400" b="1" dirty="0">
              <a:solidFill>
                <a:schemeClr val="bg1"/>
              </a:solidFill>
            </a:endParaRPr>
          </a:p>
        </p:txBody>
      </p:sp>
      <p:sp>
        <p:nvSpPr>
          <p:cNvPr id="3" name="Content Placeholder 2"/>
          <p:cNvSpPr>
            <a:spLocks noGrp="1"/>
          </p:cNvSpPr>
          <p:nvPr>
            <p:ph idx="1"/>
          </p:nvPr>
        </p:nvSpPr>
        <p:spPr>
          <a:xfrm>
            <a:off x="237505" y="1320800"/>
            <a:ext cx="8704613" cy="4937761"/>
          </a:xfrm>
        </p:spPr>
        <p:txBody>
          <a:bodyPr>
            <a:noAutofit/>
          </a:bodyPr>
          <a:lstStyle/>
          <a:p>
            <a:endParaRPr lang="en-US" sz="2000" dirty="0" smtClean="0"/>
          </a:p>
          <a:p>
            <a:pPr>
              <a:buBlip>
                <a:blip r:embed="rId3"/>
              </a:buBlip>
            </a:pPr>
            <a:r>
              <a:rPr lang="en-US" sz="2200" dirty="0" smtClean="0"/>
              <a:t>Final Rule Published January 2014 – Effective March 17, 2014</a:t>
            </a:r>
          </a:p>
          <a:p>
            <a:pPr lvl="1">
              <a:buBlip>
                <a:blip r:embed="rId3"/>
              </a:buBlip>
            </a:pPr>
            <a:r>
              <a:rPr lang="en-US" sz="1800" dirty="0" smtClean="0"/>
              <a:t>Person Centered Service Plan</a:t>
            </a:r>
          </a:p>
          <a:p>
            <a:pPr lvl="1">
              <a:buBlip>
                <a:blip r:embed="rId3"/>
              </a:buBlip>
            </a:pPr>
            <a:r>
              <a:rPr lang="en-US" sz="1800" dirty="0" smtClean="0"/>
              <a:t>Conflict Free</a:t>
            </a:r>
          </a:p>
          <a:p>
            <a:pPr lvl="1">
              <a:buBlip>
                <a:blip r:embed="rId3"/>
              </a:buBlip>
            </a:pPr>
            <a:r>
              <a:rPr lang="en-US" sz="1800" dirty="0" smtClean="0"/>
              <a:t>Settings</a:t>
            </a:r>
          </a:p>
          <a:p>
            <a:pPr>
              <a:buBlip>
                <a:blip r:embed="rId3"/>
              </a:buBlip>
            </a:pPr>
            <a:endParaRPr lang="en-US" sz="2000" dirty="0" smtClean="0"/>
          </a:p>
          <a:p>
            <a:pPr>
              <a:buBlip>
                <a:blip r:embed="rId3"/>
              </a:buBlip>
            </a:pPr>
            <a:r>
              <a:rPr lang="en-US" sz="2200" dirty="0" smtClean="0"/>
              <a:t>Affects all DDD Waivers</a:t>
            </a:r>
            <a:endParaRPr lang="en-US" sz="2200" dirty="0"/>
          </a:p>
          <a:p>
            <a:pPr>
              <a:buBlip>
                <a:blip r:embed="rId3"/>
              </a:buBlip>
            </a:pPr>
            <a:endParaRPr lang="en-US" sz="2000" dirty="0" smtClean="0"/>
          </a:p>
          <a:p>
            <a:pPr>
              <a:buBlip>
                <a:blip r:embed="rId3"/>
              </a:buBlip>
            </a:pPr>
            <a:r>
              <a:rPr lang="en-US" sz="2200" dirty="0" smtClean="0"/>
              <a:t>States </a:t>
            </a:r>
            <a:r>
              <a:rPr lang="en-US" sz="2200" dirty="0"/>
              <a:t>have until March 17, 2019 to achieve compliance with requirements for home and community-based settings in transition plans for existing programs. </a:t>
            </a:r>
          </a:p>
          <a:p>
            <a:pPr lvl="1"/>
            <a:endParaRPr lang="en-US"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30</a:t>
            </a:fld>
            <a:endParaRPr lang="en-US" dirty="0">
              <a:solidFill>
                <a:srgbClr val="0070C0"/>
              </a:solidFill>
            </a:endParaRPr>
          </a:p>
        </p:txBody>
      </p:sp>
      <p:sp>
        <p:nvSpPr>
          <p:cNvPr id="7" name="Arc 6"/>
          <p:cNvSpPr/>
          <p:nvPr/>
        </p:nvSpPr>
        <p:spPr>
          <a:xfrm>
            <a:off x="2778825" y="4580161"/>
            <a:ext cx="1911927" cy="61237"/>
          </a:xfrm>
          <a:prstGeom prst="arc">
            <a:avLst>
              <a:gd name="adj1" fmla="val 10740735"/>
              <a:gd name="adj2" fmla="val 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971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4062"/>
            <a:ext cx="7831468" cy="1143000"/>
          </a:xfrm>
        </p:spPr>
        <p:txBody>
          <a:bodyPr>
            <a:noAutofit/>
          </a:bodyPr>
          <a:lstStyle/>
          <a:p>
            <a:pPr marL="463550" indent="-463550" algn="l"/>
            <a:r>
              <a:rPr lang="en-US" sz="3600" b="1" dirty="0">
                <a:solidFill>
                  <a:schemeClr val="bg1"/>
                </a:solidFill>
              </a:rPr>
              <a:t>Final HCBS Rule Key </a:t>
            </a: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Provisions - Self </a:t>
            </a:r>
            <a:r>
              <a:rPr lang="en-US" sz="3600" b="1" dirty="0">
                <a:solidFill>
                  <a:schemeClr val="bg1"/>
                </a:solidFill>
              </a:rPr>
              <a:t>Advocates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93311730"/>
              </p:ext>
            </p:extLst>
          </p:nvPr>
        </p:nvGraphicFramePr>
        <p:xfrm>
          <a:off x="344384" y="1541955"/>
          <a:ext cx="8305426" cy="4638808"/>
        </p:xfrm>
        <a:graphic>
          <a:graphicData uri="http://schemas.openxmlformats.org/drawingml/2006/table">
            <a:tbl>
              <a:tblPr firstRow="1" bandRow="1">
                <a:tableStyleId>{00A15C55-8517-42AA-B614-E9B94910E393}</a:tableStyleId>
              </a:tblPr>
              <a:tblGrid>
                <a:gridCol w="8305426"/>
              </a:tblGrid>
              <a:tr h="11774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Individuals have the right to receive services in the community to the same degree as those not receiving HCB waiver services:</a:t>
                      </a:r>
                      <a:endParaRPr lang="en-US" sz="2200" dirty="0" smtClean="0">
                        <a:latin typeface="Arial" panose="020B0604020202020204" pitchFamily="34" charset="0"/>
                        <a:cs typeface="Arial" panose="020B0604020202020204" pitchFamily="34" charset="0"/>
                      </a:endParaRPr>
                    </a:p>
                  </a:txBody>
                  <a:tcPr anchor="ctr"/>
                </a:tc>
              </a:tr>
              <a:tr h="969684">
                <a:tc>
                  <a:txBody>
                    <a:bodyPr/>
                    <a:lstStyle/>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must be allowed to select the services they receive, where they live among available options, and the providers of those services.</a:t>
                      </a:r>
                      <a:endParaRPr lang="en-US" b="1" dirty="0" smtClean="0">
                        <a:latin typeface="Arial" panose="020B0604020202020204" pitchFamily="34" charset="0"/>
                        <a:cs typeface="Arial" panose="020B0604020202020204" pitchFamily="34" charset="0"/>
                      </a:endParaRPr>
                    </a:p>
                  </a:txBody>
                  <a:tcPr anchor="ctr"/>
                </a:tc>
              </a:tr>
              <a:tr h="882867">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have the freedom to control their own schedules, personal resources, and other aspects of their living arrangement.</a:t>
                      </a:r>
                      <a:endParaRPr lang="en-US" b="1" dirty="0" smtClean="0">
                        <a:latin typeface="Arial" panose="020B0604020202020204" pitchFamily="34" charset="0"/>
                        <a:cs typeface="Arial" panose="020B0604020202020204" pitchFamily="34" charset="0"/>
                      </a:endParaRPr>
                    </a:p>
                  </a:txBody>
                  <a:tcPr anchor="ctr"/>
                </a:tc>
              </a:tr>
              <a:tr h="804379">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must be treated with dignity and respect and be free from coercion or restraint.</a:t>
                      </a:r>
                      <a:endParaRPr lang="en-US" b="1" dirty="0" smtClean="0">
                        <a:latin typeface="Arial" panose="020B0604020202020204" pitchFamily="34" charset="0"/>
                        <a:cs typeface="Arial" panose="020B0604020202020204" pitchFamily="34" charset="0"/>
                      </a:endParaRPr>
                    </a:p>
                  </a:txBody>
                  <a:tcPr anchor="ctr"/>
                </a:tc>
              </a:tr>
              <a:tr h="804379">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 have a right to work.  You should expect me to work.</a:t>
                      </a:r>
                      <a:endParaRPr lang="en-US" b="1" dirty="0" smtClean="0">
                        <a:latin typeface="Arial" panose="020B0604020202020204" pitchFamily="34" charset="0"/>
                        <a:cs typeface="Arial" panose="020B0604020202020204" pitchFamily="34" charset="0"/>
                      </a:endParaRPr>
                    </a:p>
                  </a:txBody>
                  <a:tcPr anchor="ctr"/>
                </a:tc>
              </a:tr>
            </a:tbl>
          </a:graphicData>
        </a:graphic>
      </p:graphicFrame>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31</a:t>
            </a:fld>
            <a:endParaRPr lang="en-US" dirty="0">
              <a:solidFill>
                <a:srgbClr val="0070C0"/>
              </a:solidFill>
            </a:endParaRPr>
          </a:p>
        </p:txBody>
      </p:sp>
    </p:spTree>
    <p:extLst>
      <p:ext uri="{BB962C8B-B14F-4D97-AF65-F5344CB8AC3E}">
        <p14:creationId xmlns:p14="http://schemas.microsoft.com/office/powerpoint/2010/main" val="4114862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0" y="24222"/>
            <a:ext cx="8119379" cy="1143000"/>
          </a:xfrm>
        </p:spPr>
        <p:txBody>
          <a:bodyPr>
            <a:normAutofit/>
          </a:bodyPr>
          <a:lstStyle/>
          <a:p>
            <a:pPr algn="l"/>
            <a:r>
              <a:rPr lang="en-US" sz="3600" b="1" dirty="0">
                <a:solidFill>
                  <a:schemeClr val="bg1"/>
                </a:solidFill>
              </a:rPr>
              <a:t>Transition Plan</a:t>
            </a:r>
            <a:endParaRPr lang="en-US" sz="36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3557258"/>
              </p:ext>
            </p:extLst>
          </p:nvPr>
        </p:nvGraphicFramePr>
        <p:xfrm>
          <a:off x="249380" y="1603169"/>
          <a:ext cx="8633362" cy="4476997"/>
        </p:xfrm>
        <a:graphic>
          <a:graphicData uri="http://schemas.openxmlformats.org/drawingml/2006/table">
            <a:tbl>
              <a:tblPr firstRow="1" bandRow="1">
                <a:tableStyleId>{21E4AEA4-8DFA-4A89-87EB-49C32662AFE0}</a:tableStyleId>
              </a:tblPr>
              <a:tblGrid>
                <a:gridCol w="8633362"/>
              </a:tblGrid>
              <a:tr h="853551">
                <a:tc>
                  <a:txBody>
                    <a:bodyPr/>
                    <a:lstStyle/>
                    <a:p>
                      <a:pPr algn="ctr"/>
                      <a:r>
                        <a:rPr lang="en-US" sz="2200" dirty="0" smtClean="0"/>
                        <a:t>State Level Remediation</a:t>
                      </a:r>
                      <a:r>
                        <a:rPr lang="en-US" sz="2200" baseline="0" dirty="0" smtClean="0"/>
                        <a:t> Actions such as:</a:t>
                      </a:r>
                      <a:endParaRPr lang="en-US" sz="2200" dirty="0">
                        <a:latin typeface="Arial" panose="020B0604020202020204" pitchFamily="34" charset="0"/>
                        <a:cs typeface="Arial" panose="020B0604020202020204" pitchFamily="34" charset="0"/>
                      </a:endParaRPr>
                    </a:p>
                  </a:txBody>
                  <a:tcPr anchor="ctr"/>
                </a:tc>
              </a:tr>
              <a:tr h="1151873">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New requirements promulgated in statute, licensing standards, and/or provider qualifications (RSMo,</a:t>
                      </a:r>
                      <a:r>
                        <a:rPr lang="en-US" sz="1800" baseline="0" dirty="0" smtClean="0"/>
                        <a:t> CSR, Provider Enrollment, Provider Contracts)</a:t>
                      </a:r>
                      <a:endParaRPr lang="en-US" sz="1800" b="1" dirty="0" smtClean="0">
                        <a:latin typeface="Arial" panose="020B0604020202020204" pitchFamily="34" charset="0"/>
                        <a:cs typeface="Arial" panose="020B0604020202020204" pitchFamily="34" charset="0"/>
                      </a:endParaRPr>
                    </a:p>
                  </a:txBody>
                  <a:tcPr anchor="ctr"/>
                </a:tc>
              </a:tr>
              <a:tr h="806311">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Revised service definitions and standards (Waiver Manual, Service Catalog)</a:t>
                      </a:r>
                      <a:endParaRPr lang="en-US" sz="1800" b="1" dirty="0" smtClean="0">
                        <a:latin typeface="Arial" panose="020B0604020202020204" pitchFamily="34" charset="0"/>
                        <a:cs typeface="Arial" panose="020B0604020202020204" pitchFamily="34" charset="0"/>
                      </a:endParaRPr>
                    </a:p>
                  </a:txBody>
                  <a:tcPr anchor="ctr"/>
                </a:tc>
              </a:tr>
              <a:tr h="610875">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Revised training requirements (Support Coordinator</a:t>
                      </a:r>
                      <a:r>
                        <a:rPr lang="en-US" sz="1800" baseline="0" dirty="0" smtClean="0"/>
                        <a:t> Manual, MELS)</a:t>
                      </a:r>
                      <a:endParaRPr lang="en-US" sz="1800" b="1" dirty="0" smtClean="0">
                        <a:latin typeface="Arial" panose="020B0604020202020204" pitchFamily="34" charset="0"/>
                        <a:cs typeface="Arial" panose="020B0604020202020204" pitchFamily="34" charset="0"/>
                      </a:endParaRPr>
                    </a:p>
                  </a:txBody>
                  <a:tcPr anchor="ctr"/>
                </a:tc>
              </a:tr>
              <a:tr h="1054387">
                <a:tc>
                  <a:txBody>
                    <a:bodyPr/>
                    <a:lstStyle/>
                    <a:p>
                      <a:pPr marL="2857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Plans to relocate individuals to settings that are compliant with the regulation</a:t>
                      </a:r>
                      <a:endParaRPr lang="en-US" sz="1800" b="1" dirty="0" smtClean="0">
                        <a:latin typeface="Arial" panose="020B0604020202020204" pitchFamily="34" charset="0"/>
                        <a:cs typeface="Arial" panose="020B0604020202020204" pitchFamily="34" charset="0"/>
                      </a:endParaRPr>
                    </a:p>
                  </a:txBody>
                  <a:tcPr anchor="ctr"/>
                </a:tc>
              </a:tr>
            </a:tbl>
          </a:graphicData>
        </a:graphic>
      </p:graphicFrame>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32</a:t>
            </a:fld>
            <a:endParaRPr lang="en-US" dirty="0">
              <a:solidFill>
                <a:srgbClr val="0070C0"/>
              </a:solidFill>
            </a:endParaRPr>
          </a:p>
        </p:txBody>
      </p:sp>
    </p:spTree>
    <p:extLst>
      <p:ext uri="{BB962C8B-B14F-4D97-AF65-F5344CB8AC3E}">
        <p14:creationId xmlns:p14="http://schemas.microsoft.com/office/powerpoint/2010/main" val="1643708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34382"/>
            <a:ext cx="7992094" cy="1143000"/>
          </a:xfrm>
        </p:spPr>
        <p:txBody>
          <a:bodyPr>
            <a:noAutofit/>
          </a:bodyPr>
          <a:lstStyle/>
          <a:p>
            <a:pPr marL="463550" indent="-463550" algn="l"/>
            <a:r>
              <a:rPr lang="en-US" sz="2400" b="1" dirty="0" smtClean="0">
                <a:solidFill>
                  <a:schemeClr val="bg1"/>
                </a:solidFill>
              </a:rPr>
              <a:t>Provider Owned or Controlled </a:t>
            </a:r>
            <a:br>
              <a:rPr lang="en-US" sz="2400" b="1" dirty="0" smtClean="0">
                <a:solidFill>
                  <a:schemeClr val="bg1"/>
                </a:solidFill>
              </a:rPr>
            </a:br>
            <a:r>
              <a:rPr lang="en-US" sz="2400" b="1" dirty="0" smtClean="0">
                <a:solidFill>
                  <a:schemeClr val="bg1"/>
                </a:solidFill>
              </a:rPr>
              <a:t>Residential Settings</a:t>
            </a:r>
            <a:br>
              <a:rPr lang="en-US" sz="2400" b="1" dirty="0" smtClean="0">
                <a:solidFill>
                  <a:schemeClr val="bg1"/>
                </a:solidFill>
              </a:rPr>
            </a:br>
            <a:r>
              <a:rPr lang="en-US" sz="2400" b="1" dirty="0" smtClean="0">
                <a:solidFill>
                  <a:schemeClr val="bg1"/>
                </a:solidFill>
              </a:rPr>
              <a:t>     Additional Requirements</a:t>
            </a:r>
            <a:endParaRPr lang="en-US" sz="2400" b="1" dirty="0">
              <a:solidFill>
                <a:schemeClr val="bg1"/>
              </a:solidFill>
            </a:endParaRPr>
          </a:p>
        </p:txBody>
      </p:sp>
      <p:sp>
        <p:nvSpPr>
          <p:cNvPr id="3" name="Content Placeholder 2"/>
          <p:cNvSpPr>
            <a:spLocks noGrp="1"/>
          </p:cNvSpPr>
          <p:nvPr>
            <p:ph idx="1"/>
          </p:nvPr>
        </p:nvSpPr>
        <p:spPr>
          <a:xfrm>
            <a:off x="356260" y="1497210"/>
            <a:ext cx="8313870" cy="4927601"/>
          </a:xfrm>
        </p:spPr>
        <p:txBody>
          <a:bodyPr>
            <a:noAutofit/>
          </a:bodyPr>
          <a:lstStyle/>
          <a:p>
            <a:pPr>
              <a:buBlip>
                <a:blip r:embed="rId3"/>
              </a:buBlip>
            </a:pPr>
            <a:r>
              <a:rPr lang="en-US" sz="2200" dirty="0" smtClean="0"/>
              <a:t>Individuals have:</a:t>
            </a:r>
          </a:p>
          <a:p>
            <a:pPr lvl="1">
              <a:buBlip>
                <a:blip r:embed="rId3"/>
              </a:buBlip>
            </a:pPr>
            <a:r>
              <a:rPr lang="en-US" sz="1800" dirty="0" smtClean="0"/>
              <a:t>privacy in their homes</a:t>
            </a:r>
          </a:p>
          <a:p>
            <a:pPr lvl="1">
              <a:buBlip>
                <a:blip r:embed="rId3"/>
              </a:buBlip>
            </a:pPr>
            <a:r>
              <a:rPr lang="en-US" sz="1800" dirty="0"/>
              <a:t>c</a:t>
            </a:r>
            <a:r>
              <a:rPr lang="en-US" sz="1800" dirty="0" smtClean="0"/>
              <a:t>hoice of roommates</a:t>
            </a:r>
          </a:p>
          <a:p>
            <a:pPr lvl="1">
              <a:buBlip>
                <a:blip r:embed="rId3"/>
              </a:buBlip>
            </a:pPr>
            <a:r>
              <a:rPr lang="en-US" sz="1800" dirty="0"/>
              <a:t>freedom to furnish and decorate their sleeping or living areas within the lease or other </a:t>
            </a:r>
            <a:r>
              <a:rPr lang="en-US" sz="1800" dirty="0" smtClean="0"/>
              <a:t>agreement</a:t>
            </a:r>
          </a:p>
          <a:p>
            <a:pPr lvl="1">
              <a:buBlip>
                <a:blip r:embed="rId3"/>
              </a:buBlip>
            </a:pPr>
            <a:r>
              <a:rPr lang="en-US" sz="1800" dirty="0"/>
              <a:t>freedom and support to control their schedules and activities and have access to food any </a:t>
            </a:r>
            <a:r>
              <a:rPr lang="en-US" sz="1800" dirty="0" smtClean="0"/>
              <a:t>time</a:t>
            </a:r>
          </a:p>
          <a:p>
            <a:pPr lvl="1">
              <a:buBlip>
                <a:blip r:embed="rId3"/>
              </a:buBlip>
            </a:pPr>
            <a:r>
              <a:rPr lang="en-US" sz="1800" dirty="0"/>
              <a:t>visitors at any time</a:t>
            </a:r>
            <a:endParaRPr lang="en-US" sz="1800" dirty="0" smtClean="0"/>
          </a:p>
          <a:p>
            <a:pPr>
              <a:buBlip>
                <a:blip r:embed="rId3"/>
              </a:buBlip>
            </a:pPr>
            <a:endParaRPr lang="en-US" sz="2000" dirty="0" smtClean="0"/>
          </a:p>
          <a:p>
            <a:pPr>
              <a:buBlip>
                <a:blip r:embed="rId3"/>
              </a:buBlip>
            </a:pPr>
            <a:r>
              <a:rPr lang="en-US" sz="2200" dirty="0" smtClean="0"/>
              <a:t>Homes have lockable entrance doors, with the individual and appropriate staff having keys to doors as needed.</a:t>
            </a:r>
          </a:p>
          <a:p>
            <a:pPr>
              <a:buBlip>
                <a:blip r:embed="rId3"/>
              </a:buBlip>
            </a:pPr>
            <a:endParaRPr lang="en-US" sz="2000" dirty="0" smtClean="0"/>
          </a:p>
          <a:p>
            <a:pPr>
              <a:buBlip>
                <a:blip r:embed="rId3"/>
              </a:buBlip>
            </a:pPr>
            <a:r>
              <a:rPr lang="en-US" sz="2200" dirty="0" smtClean="0"/>
              <a:t>Setting is physically accessible to the individual.</a:t>
            </a:r>
            <a:endParaRPr lang="en-US" sz="2200"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33</a:t>
            </a:fld>
            <a:endParaRPr lang="en-US" dirty="0">
              <a:solidFill>
                <a:srgbClr val="0070C0"/>
              </a:solidFill>
            </a:endParaRPr>
          </a:p>
        </p:txBody>
      </p:sp>
      <p:pic>
        <p:nvPicPr>
          <p:cNvPr id="1026" name="Picture 2" descr="C:\Users\mzstafk\AppData\Local\Microsoft\Windows\Temporary Internet Files\Content.IE5\YOJNB5GO\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86768" cy="993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zstafk\AppData\Local\Microsoft\Windows\Temporary Internet Files\Content.IE5\UR2VLAEU\blockpag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299" y="1497210"/>
            <a:ext cx="1169719" cy="114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958" y="3648069"/>
            <a:ext cx="815317" cy="80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95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505" y="1651716"/>
            <a:ext cx="8573985" cy="4559080"/>
          </a:xfrm>
        </p:spPr>
        <p:txBody>
          <a:bodyPr>
            <a:noAutofit/>
          </a:bodyPr>
          <a:lstStyle/>
          <a:p>
            <a:pPr defTabSz="171450">
              <a:buBlip>
                <a:blip r:embed="rId3"/>
              </a:buBlip>
            </a:pPr>
            <a:r>
              <a:rPr lang="en-US" sz="2200" dirty="0" smtClean="0"/>
              <a:t>Specific </a:t>
            </a:r>
            <a:r>
              <a:rPr lang="en-US" sz="2200" dirty="0"/>
              <a:t>unit/dwelling is owned, rented, </a:t>
            </a:r>
            <a:br>
              <a:rPr lang="en-US" sz="2200" dirty="0"/>
            </a:br>
            <a:r>
              <a:rPr lang="en-US" sz="2200" dirty="0" smtClean="0"/>
              <a:t>or </a:t>
            </a:r>
            <a:r>
              <a:rPr lang="en-US" sz="2200" dirty="0"/>
              <a:t>occupied under legally enforceable </a:t>
            </a:r>
            <a:r>
              <a:rPr lang="en-US" sz="2200" dirty="0" smtClean="0"/>
              <a:t>agreement.</a:t>
            </a:r>
            <a:endParaRPr lang="en-US" sz="2200" dirty="0"/>
          </a:p>
          <a:p>
            <a:pPr>
              <a:buBlip>
                <a:blip r:embed="rId3"/>
              </a:buBlip>
            </a:pPr>
            <a:endParaRPr lang="en-US" sz="2200" dirty="0" smtClean="0"/>
          </a:p>
          <a:p>
            <a:pPr>
              <a:buBlip>
                <a:blip r:embed="rId3"/>
              </a:buBlip>
            </a:pPr>
            <a:r>
              <a:rPr lang="en-US" sz="2200" dirty="0" smtClean="0"/>
              <a:t>Same </a:t>
            </a:r>
            <a:r>
              <a:rPr lang="en-US" sz="2200" dirty="0"/>
              <a:t>responsibilities/protections from eviction as all tenants under landlord tenant law of state, county, city or other designated </a:t>
            </a:r>
            <a:r>
              <a:rPr lang="en-US" sz="2200" dirty="0" smtClean="0"/>
              <a:t>entity. </a:t>
            </a:r>
            <a:endParaRPr lang="en-US" sz="2200" dirty="0"/>
          </a:p>
          <a:p>
            <a:pPr>
              <a:buBlip>
                <a:blip r:embed="rId3"/>
              </a:buBlip>
            </a:pPr>
            <a:endParaRPr lang="en-US" sz="2200" dirty="0" smtClean="0"/>
          </a:p>
          <a:p>
            <a:pPr>
              <a:buBlip>
                <a:blip r:embed="rId3"/>
              </a:buBlip>
            </a:pPr>
            <a:r>
              <a:rPr lang="en-US" sz="2200" dirty="0" smtClean="0"/>
              <a:t>If </a:t>
            </a:r>
            <a:r>
              <a:rPr lang="en-US" sz="2200" dirty="0"/>
              <a:t>tenant laws do not apply, state ensures lease, residency agreement or other written agreement is in place providing protections to address eviction processes and appeals comparable to those provided under the jurisdiction’s landlord tenant </a:t>
            </a:r>
            <a:r>
              <a:rPr lang="en-US" sz="2200" dirty="0" smtClean="0"/>
              <a:t>law. </a:t>
            </a:r>
            <a:endParaRPr lang="en-US" sz="2200"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34</a:t>
            </a:fld>
            <a:endParaRPr lang="en-US" dirty="0">
              <a:solidFill>
                <a:srgbClr val="0070C0"/>
              </a:solidFill>
            </a:endParaRPr>
          </a:p>
        </p:txBody>
      </p:sp>
      <p:sp>
        <p:nvSpPr>
          <p:cNvPr id="7" name="Title 1"/>
          <p:cNvSpPr txBox="1">
            <a:spLocks/>
          </p:cNvSpPr>
          <p:nvPr/>
        </p:nvSpPr>
        <p:spPr>
          <a:xfrm>
            <a:off x="237506" y="34382"/>
            <a:ext cx="799209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63550" indent="-463550" algn="l"/>
            <a:r>
              <a:rPr lang="en-US" sz="2400" b="1" dirty="0" smtClean="0">
                <a:solidFill>
                  <a:schemeClr val="bg1"/>
                </a:solidFill>
              </a:rPr>
              <a:t>Provider Owned or Controlled </a:t>
            </a:r>
            <a:br>
              <a:rPr lang="en-US" sz="2400" b="1" dirty="0" smtClean="0">
                <a:solidFill>
                  <a:schemeClr val="bg1"/>
                </a:solidFill>
              </a:rPr>
            </a:br>
            <a:r>
              <a:rPr lang="en-US" sz="2400" b="1" dirty="0" smtClean="0">
                <a:solidFill>
                  <a:schemeClr val="bg1"/>
                </a:solidFill>
              </a:rPr>
              <a:t>Residential Settings</a:t>
            </a:r>
            <a:br>
              <a:rPr lang="en-US" sz="2400" b="1" dirty="0" smtClean="0">
                <a:solidFill>
                  <a:schemeClr val="bg1"/>
                </a:solidFill>
              </a:rPr>
            </a:br>
            <a:r>
              <a:rPr lang="en-US" sz="2400" b="1" dirty="0" smtClean="0">
                <a:solidFill>
                  <a:schemeClr val="bg1"/>
                </a:solidFill>
              </a:rPr>
              <a:t>     Additional Requirements</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738" y="1616340"/>
            <a:ext cx="8286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943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627" y="4307776"/>
            <a:ext cx="27241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9144000" cy="1211283"/>
          </a:xfrm>
        </p:spPr>
        <p:txBody>
          <a:bodyPr/>
          <a:lstStyle/>
          <a:p>
            <a:pPr algn="l"/>
            <a:r>
              <a:rPr lang="en-US" dirty="0" smtClean="0">
                <a:solidFill>
                  <a:schemeClr val="bg1"/>
                </a:solidFill>
              </a:rPr>
              <a:t>	DDD Key Partners</a:t>
            </a:r>
            <a:endParaRPr lang="en-US" dirty="0">
              <a:solidFill>
                <a:schemeClr val="bg1"/>
              </a:solidFill>
            </a:endParaRPr>
          </a:p>
        </p:txBody>
      </p:sp>
      <p:sp>
        <p:nvSpPr>
          <p:cNvPr id="3" name="Content Placeholder 2"/>
          <p:cNvSpPr>
            <a:spLocks noGrp="1"/>
          </p:cNvSpPr>
          <p:nvPr>
            <p:ph idx="1"/>
          </p:nvPr>
        </p:nvSpPr>
        <p:spPr>
          <a:xfrm>
            <a:off x="201882" y="1592634"/>
            <a:ext cx="7315199" cy="4736911"/>
          </a:xfrm>
        </p:spPr>
        <p:txBody>
          <a:bodyPr>
            <a:normAutofit fontScale="85000" lnSpcReduction="10000"/>
          </a:bodyPr>
          <a:lstStyle/>
          <a:p>
            <a:r>
              <a:rPr lang="en-US" sz="2800" dirty="0"/>
              <a:t>DD </a:t>
            </a:r>
            <a:r>
              <a:rPr lang="en-US" sz="2800" dirty="0" smtClean="0"/>
              <a:t>Council</a:t>
            </a:r>
          </a:p>
          <a:p>
            <a:r>
              <a:rPr lang="en-US" sz="2800" dirty="0"/>
              <a:t>IHD (Institute for Human </a:t>
            </a:r>
            <a:r>
              <a:rPr lang="en-US" sz="2800" dirty="0" smtClean="0"/>
              <a:t>Development-UMKC)</a:t>
            </a:r>
          </a:p>
          <a:p>
            <a:r>
              <a:rPr lang="en-US" sz="2800" dirty="0"/>
              <a:t>MACDDS (MO Association of County Disability Services)</a:t>
            </a:r>
          </a:p>
          <a:p>
            <a:r>
              <a:rPr lang="en-US" sz="2800" dirty="0" smtClean="0"/>
              <a:t>MARF (MO Association of Rehabilitation Facilities)</a:t>
            </a:r>
          </a:p>
          <a:p>
            <a:r>
              <a:rPr lang="en-US" sz="2800" dirty="0" smtClean="0"/>
              <a:t>MO Autism Parent Advisory Committees</a:t>
            </a:r>
          </a:p>
          <a:p>
            <a:r>
              <a:rPr lang="en-US" sz="2800" dirty="0"/>
              <a:t>People First of Missouri</a:t>
            </a:r>
          </a:p>
          <a:p>
            <a:r>
              <a:rPr lang="en-US" sz="2800" dirty="0" smtClean="0"/>
              <a:t>Providers (case management, residential, </a:t>
            </a:r>
          </a:p>
          <a:p>
            <a:pPr marL="0" indent="0">
              <a:buNone/>
            </a:pPr>
            <a:r>
              <a:rPr lang="en-US" sz="2800" dirty="0" smtClean="0"/>
              <a:t>     day program, employment)</a:t>
            </a:r>
          </a:p>
          <a:p>
            <a:r>
              <a:rPr lang="en-US" sz="2800" dirty="0" smtClean="0"/>
              <a:t>SB40Boards (aka County DD Boards)</a:t>
            </a:r>
          </a:p>
          <a:p>
            <a:r>
              <a:rPr lang="en-US" sz="2800" dirty="0" smtClean="0"/>
              <a:t>The Arc of Missouri</a:t>
            </a:r>
            <a:endParaRPr lang="en-US" sz="2800" dirty="0"/>
          </a:p>
          <a:p>
            <a:pPr lvl="1"/>
            <a:endParaRPr lang="en-US" dirty="0" smtClean="0"/>
          </a:p>
        </p:txBody>
      </p:sp>
      <p:sp>
        <p:nvSpPr>
          <p:cNvPr id="4"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3200">
                <a:solidFill>
                  <a:schemeClr val="tx1"/>
                </a:solidFill>
                <a:latin typeface="Georgia" pitchFamily="18" charset="0"/>
              </a:defRPr>
            </a:lvl1pPr>
            <a:lvl2pPr marL="742950" indent="-285750" eaLnBrk="0" hangingPunct="0">
              <a:spcBef>
                <a:spcPct val="20000"/>
              </a:spcBef>
              <a:buSzPct val="100000"/>
              <a:buBlip>
                <a:blip r:embed="rId4"/>
              </a:buBlip>
              <a:defRPr sz="2800">
                <a:solidFill>
                  <a:schemeClr val="tx1"/>
                </a:solidFill>
                <a:latin typeface="Georgia" pitchFamily="18" charset="0"/>
              </a:defRPr>
            </a:lvl2pPr>
            <a:lvl3pPr marL="1143000" indent="-228600" eaLnBrk="0" hangingPunct="0">
              <a:spcBef>
                <a:spcPct val="20000"/>
              </a:spcBef>
              <a:buSzPct val="100000"/>
              <a:buBlip>
                <a:blip r:embed="rId5"/>
              </a:buBlip>
              <a:defRPr sz="2400">
                <a:solidFill>
                  <a:schemeClr val="tx1"/>
                </a:solidFill>
                <a:latin typeface="Georgia" pitchFamily="18" charset="0"/>
              </a:defRPr>
            </a:lvl3pPr>
            <a:lvl4pPr marL="1600200" indent="-228600" eaLnBrk="0" hangingPunct="0">
              <a:spcBef>
                <a:spcPct val="20000"/>
              </a:spcBef>
              <a:buSzPct val="100000"/>
              <a:buBlip>
                <a:blip r:embed="rId6"/>
              </a:buBlip>
              <a:defRPr sz="2000">
                <a:solidFill>
                  <a:schemeClr val="tx1"/>
                </a:solidFill>
                <a:latin typeface="Georgia" pitchFamily="18" charset="0"/>
              </a:defRPr>
            </a:lvl4pPr>
            <a:lvl5pPr marL="2057400" indent="-228600" eaLnBrk="0" hangingPunct="0">
              <a:spcBef>
                <a:spcPct val="20000"/>
              </a:spcBef>
              <a:buSzPct val="100000"/>
              <a:buBlip>
                <a:blip r:embed="rId7"/>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7"/>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7"/>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7"/>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7"/>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35</a:t>
            </a:fld>
            <a:endParaRPr lang="en-US" altLang="en-US" sz="1200" dirty="0" smtClean="0">
              <a:solidFill>
                <a:srgbClr val="0078AB"/>
              </a:solidFill>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71" y="3457944"/>
            <a:ext cx="1535662" cy="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9642" y="2632608"/>
            <a:ext cx="1234878" cy="82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0419" y="1263798"/>
            <a:ext cx="1655494" cy="82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5043" y="5107876"/>
            <a:ext cx="1965557" cy="131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949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53E29191-B8B4-184C-BDE4-4EF481415857}"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267433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17"/>
            <a:ext cx="8229600" cy="1143000"/>
          </a:xfrm>
        </p:spPr>
        <p:txBody>
          <a:bodyPr>
            <a:noAutofit/>
          </a:bodyPr>
          <a:lstStyle/>
          <a:p>
            <a:pPr algn="l"/>
            <a:r>
              <a:rPr lang="en-US" dirty="0" smtClean="0"/>
              <a:t>	</a:t>
            </a:r>
            <a:r>
              <a:rPr lang="en-US" sz="4000" dirty="0" smtClean="0">
                <a:solidFill>
                  <a:schemeClr val="bg1"/>
                </a:solidFill>
              </a:rPr>
              <a:t>Habilitation Centers-</a:t>
            </a:r>
            <a:br>
              <a:rPr lang="en-US" sz="4000" dirty="0" smtClean="0">
                <a:solidFill>
                  <a:schemeClr val="bg1"/>
                </a:solidFill>
              </a:rPr>
            </a:br>
            <a:r>
              <a:rPr lang="en-US" sz="4000" dirty="0" smtClean="0">
                <a:solidFill>
                  <a:schemeClr val="bg1"/>
                </a:solidFill>
              </a:rPr>
              <a:t>	</a:t>
            </a:r>
            <a:r>
              <a:rPr lang="en-US" sz="3600" dirty="0" smtClean="0">
                <a:solidFill>
                  <a:schemeClr val="bg1"/>
                </a:solidFill>
              </a:rPr>
              <a:t>	State Operated Programs</a:t>
            </a:r>
            <a:endParaRPr lang="en-US" sz="3600" dirty="0">
              <a:solidFill>
                <a:schemeClr val="bg1"/>
              </a:solidFill>
            </a:endParaRPr>
          </a:p>
        </p:txBody>
      </p:sp>
      <p:sp>
        <p:nvSpPr>
          <p:cNvPr id="4"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2"/>
              </a:buBlip>
              <a:defRPr sz="3200">
                <a:solidFill>
                  <a:schemeClr val="tx1"/>
                </a:solidFill>
                <a:latin typeface="Georgia" pitchFamily="18" charset="0"/>
              </a:defRPr>
            </a:lvl1pPr>
            <a:lvl2pPr marL="742950" indent="-285750" eaLnBrk="0" hangingPunct="0">
              <a:spcBef>
                <a:spcPct val="20000"/>
              </a:spcBef>
              <a:buSzPct val="100000"/>
              <a:buBlip>
                <a:blip r:embed="rId3"/>
              </a:buBlip>
              <a:defRPr sz="2800">
                <a:solidFill>
                  <a:schemeClr val="tx1"/>
                </a:solidFill>
                <a:latin typeface="Georgia" pitchFamily="18" charset="0"/>
              </a:defRPr>
            </a:lvl2pPr>
            <a:lvl3pPr marL="1143000" indent="-228600" eaLnBrk="0" hangingPunct="0">
              <a:spcBef>
                <a:spcPct val="20000"/>
              </a:spcBef>
              <a:buSzPct val="100000"/>
              <a:buBlip>
                <a:blip r:embed="rId4"/>
              </a:buBlip>
              <a:defRPr sz="2400">
                <a:solidFill>
                  <a:schemeClr val="tx1"/>
                </a:solidFill>
                <a:latin typeface="Georgia" pitchFamily="18" charset="0"/>
              </a:defRPr>
            </a:lvl3pPr>
            <a:lvl4pPr marL="1600200" indent="-228600" eaLnBrk="0" hangingPunct="0">
              <a:spcBef>
                <a:spcPct val="20000"/>
              </a:spcBef>
              <a:buSzPct val="100000"/>
              <a:buBlip>
                <a:blip r:embed="rId5"/>
              </a:buBlip>
              <a:defRPr sz="2000">
                <a:solidFill>
                  <a:schemeClr val="tx1"/>
                </a:solidFill>
                <a:latin typeface="Georgia" pitchFamily="18" charset="0"/>
              </a:defRPr>
            </a:lvl4pPr>
            <a:lvl5pPr marL="2057400" indent="-228600" eaLnBrk="0" hangingPunct="0">
              <a:spcBef>
                <a:spcPct val="20000"/>
              </a:spcBef>
              <a:buSzPct val="100000"/>
              <a:buBlip>
                <a:blip r:embed="rId6"/>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6"/>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6"/>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6"/>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6"/>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4</a:t>
            </a:fld>
            <a:endParaRPr lang="en-US" altLang="en-US" sz="1200" dirty="0" smtClean="0">
              <a:solidFill>
                <a:srgbClr val="0078AB"/>
              </a:solidFill>
              <a:latin typeface="Verdana" pitchFamily="34" charset="0"/>
              <a:ea typeface="Verdana" pitchFamily="34" charset="0"/>
              <a:cs typeface="Verdana" pitchFamily="34" charset="0"/>
            </a:endParaRPr>
          </a:p>
        </p:txBody>
      </p:sp>
      <p:graphicFrame>
        <p:nvGraphicFramePr>
          <p:cNvPr id="5" name="Chart 4"/>
          <p:cNvGraphicFramePr/>
          <p:nvPr>
            <p:extLst>
              <p:ext uri="{D42A27DB-BD31-4B8C-83A1-F6EECF244321}">
                <p14:modId xmlns:p14="http://schemas.microsoft.com/office/powerpoint/2010/main" val="1866847357"/>
              </p:ext>
            </p:extLst>
          </p:nvPr>
        </p:nvGraphicFramePr>
        <p:xfrm>
          <a:off x="381000" y="1828800"/>
          <a:ext cx="8458200" cy="3886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73503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200918774"/>
              </p:ext>
            </p:extLst>
          </p:nvPr>
        </p:nvGraphicFramePr>
        <p:xfrm>
          <a:off x="4495800" y="4419600"/>
          <a:ext cx="3733800" cy="2067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301003292"/>
              </p:ext>
            </p:extLst>
          </p:nvPr>
        </p:nvGraphicFramePr>
        <p:xfrm>
          <a:off x="-26172" y="4343400"/>
          <a:ext cx="3569805" cy="2773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ctrTitle"/>
          </p:nvPr>
        </p:nvSpPr>
        <p:spPr>
          <a:xfrm>
            <a:off x="0" y="0"/>
            <a:ext cx="9144000" cy="1223158"/>
          </a:xfrm>
        </p:spPr>
        <p:txBody>
          <a:bodyPr/>
          <a:lstStyle/>
          <a:p>
            <a:pPr algn="l"/>
            <a:r>
              <a:rPr lang="en-US" sz="4400" dirty="0" smtClean="0">
                <a:solidFill>
                  <a:schemeClr val="bg1"/>
                </a:solidFill>
              </a:rPr>
              <a:t>	State Operated Programs</a:t>
            </a:r>
            <a:endParaRPr lang="en-US" sz="4400" dirty="0">
              <a:solidFill>
                <a:schemeClr val="bg1"/>
              </a:solidFill>
            </a:endParaRPr>
          </a:p>
        </p:txBody>
      </p:sp>
      <p:sp>
        <p:nvSpPr>
          <p:cNvPr id="5" name="Rectangle 4"/>
          <p:cNvSpPr/>
          <p:nvPr/>
        </p:nvSpPr>
        <p:spPr>
          <a:xfrm>
            <a:off x="228600" y="1143000"/>
            <a:ext cx="7239000" cy="3170099"/>
          </a:xfrm>
          <a:prstGeom prst="rect">
            <a:avLst/>
          </a:prstGeom>
        </p:spPr>
        <p:txBody>
          <a:bodyPr wrap="square">
            <a:spAutoFit/>
          </a:bodyPr>
          <a:lstStyle/>
          <a:p>
            <a:r>
              <a:rPr lang="en-US" sz="2800" dirty="0">
                <a:latin typeface="Georgia" pitchFamily="18" charset="0"/>
              </a:rPr>
              <a:t>4</a:t>
            </a:r>
            <a:r>
              <a:rPr lang="en-US" sz="2800" dirty="0" smtClean="0">
                <a:latin typeface="Georgia" pitchFamily="18" charset="0"/>
              </a:rPr>
              <a:t> </a:t>
            </a:r>
            <a:r>
              <a:rPr lang="en-US" sz="2800" dirty="0">
                <a:latin typeface="Georgia" pitchFamily="18" charset="0"/>
              </a:rPr>
              <a:t>Habilitation Center Programs</a:t>
            </a:r>
          </a:p>
          <a:p>
            <a:pPr lvl="1"/>
            <a:endParaRPr lang="en-US" sz="1100" dirty="0">
              <a:latin typeface="Georgia" pitchFamily="18" charset="0"/>
            </a:endParaRPr>
          </a:p>
          <a:p>
            <a:pPr marL="742950" lvl="1" indent="-285750">
              <a:buFont typeface="Wingdings" panose="05000000000000000000" pitchFamily="2" charset="2"/>
              <a:buChar char="q"/>
            </a:pPr>
            <a:r>
              <a:rPr lang="en-US" sz="1600" dirty="0">
                <a:latin typeface="Georgia" pitchFamily="18" charset="0"/>
              </a:rPr>
              <a:t>Bellefontaine Habilitation Center</a:t>
            </a:r>
          </a:p>
          <a:p>
            <a:pPr marL="742950" lvl="1" indent="-285750">
              <a:buFont typeface="Wingdings" panose="05000000000000000000" pitchFamily="2" charset="2"/>
              <a:buChar char="q"/>
            </a:pPr>
            <a:r>
              <a:rPr lang="en-US" sz="1600" dirty="0">
                <a:latin typeface="Georgia" pitchFamily="18" charset="0"/>
              </a:rPr>
              <a:t>St. Louis Developmental Disabilities Treatment Centers</a:t>
            </a:r>
          </a:p>
          <a:p>
            <a:pPr marL="742950" lvl="1" indent="-285750">
              <a:buFont typeface="Wingdings" panose="05000000000000000000" pitchFamily="2" charset="2"/>
              <a:buChar char="q"/>
            </a:pPr>
            <a:r>
              <a:rPr lang="en-US" sz="1600" dirty="0">
                <a:latin typeface="Georgia" pitchFamily="18" charset="0"/>
              </a:rPr>
              <a:t>Southeast MO Residential Services</a:t>
            </a:r>
          </a:p>
          <a:p>
            <a:pPr marL="742950" lvl="1" indent="-285750">
              <a:buFont typeface="Wingdings" panose="05000000000000000000" pitchFamily="2" charset="2"/>
              <a:buChar char="q"/>
            </a:pPr>
            <a:r>
              <a:rPr lang="en-US" sz="1600" dirty="0" smtClean="0">
                <a:latin typeface="Georgia" pitchFamily="18" charset="0"/>
              </a:rPr>
              <a:t>Higginsville </a:t>
            </a:r>
            <a:r>
              <a:rPr lang="en-US" sz="1600" dirty="0">
                <a:latin typeface="Georgia" pitchFamily="18" charset="0"/>
              </a:rPr>
              <a:t>Habilitation Center</a:t>
            </a:r>
          </a:p>
          <a:p>
            <a:endParaRPr lang="en-US" sz="1000" dirty="0">
              <a:latin typeface="Georgia" pitchFamily="18" charset="0"/>
            </a:endParaRPr>
          </a:p>
          <a:p>
            <a:r>
              <a:rPr lang="en-US" sz="2800" dirty="0">
                <a:latin typeface="Georgia" pitchFamily="18" charset="0"/>
              </a:rPr>
              <a:t>3</a:t>
            </a:r>
            <a:r>
              <a:rPr lang="en-US" sz="2800" dirty="0" smtClean="0">
                <a:latin typeface="Georgia" pitchFamily="18" charset="0"/>
              </a:rPr>
              <a:t> </a:t>
            </a:r>
            <a:r>
              <a:rPr lang="en-US" sz="2800" dirty="0">
                <a:latin typeface="Georgia" pitchFamily="18" charset="0"/>
              </a:rPr>
              <a:t>Community </a:t>
            </a:r>
            <a:r>
              <a:rPr lang="en-US" sz="2800" dirty="0" smtClean="0">
                <a:latin typeface="Georgia" pitchFamily="18" charset="0"/>
              </a:rPr>
              <a:t>Waiver </a:t>
            </a:r>
            <a:r>
              <a:rPr lang="en-US" sz="2800" dirty="0">
                <a:latin typeface="Georgia" pitchFamily="18" charset="0"/>
              </a:rPr>
              <a:t>Home Programs</a:t>
            </a:r>
          </a:p>
          <a:p>
            <a:pPr lvl="1"/>
            <a:endParaRPr lang="en-US" sz="1100" dirty="0">
              <a:latin typeface="Georgia" pitchFamily="18" charset="0"/>
            </a:endParaRPr>
          </a:p>
          <a:p>
            <a:pPr marL="742950" lvl="1" indent="-285750">
              <a:buFont typeface="Wingdings" panose="05000000000000000000" pitchFamily="2" charset="2"/>
              <a:buChar char="q"/>
            </a:pPr>
            <a:r>
              <a:rPr lang="en-US" sz="1600" dirty="0">
                <a:latin typeface="Georgia" pitchFamily="18" charset="0"/>
              </a:rPr>
              <a:t>Southeast MO Residential Community Services</a:t>
            </a:r>
          </a:p>
          <a:p>
            <a:pPr marL="742950" lvl="1" indent="-285750">
              <a:buFont typeface="Wingdings" panose="05000000000000000000" pitchFamily="2" charset="2"/>
              <a:buChar char="q"/>
            </a:pPr>
            <a:r>
              <a:rPr lang="en-US" sz="1600" dirty="0" smtClean="0">
                <a:latin typeface="Georgia" pitchFamily="18" charset="0"/>
              </a:rPr>
              <a:t>Southwest </a:t>
            </a:r>
            <a:r>
              <a:rPr lang="en-US" sz="1600" dirty="0">
                <a:latin typeface="Georgia" pitchFamily="18" charset="0"/>
              </a:rPr>
              <a:t>Community Services</a:t>
            </a:r>
          </a:p>
          <a:p>
            <a:pPr marL="742950" lvl="1" indent="-285750">
              <a:buFont typeface="Wingdings" panose="05000000000000000000" pitchFamily="2" charset="2"/>
              <a:buChar char="q"/>
            </a:pPr>
            <a:r>
              <a:rPr lang="en-US" sz="1600" dirty="0" smtClean="0">
                <a:latin typeface="Georgia" pitchFamily="18" charset="0"/>
              </a:rPr>
              <a:t>Northwest </a:t>
            </a:r>
            <a:r>
              <a:rPr lang="en-US" sz="1600" dirty="0">
                <a:latin typeface="Georgia" pitchFamily="18" charset="0"/>
              </a:rPr>
              <a:t>Community Services</a:t>
            </a:r>
          </a:p>
        </p:txBody>
      </p:sp>
      <p:sp>
        <p:nvSpPr>
          <p:cNvPr id="7"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4"/>
              </a:buBlip>
              <a:defRPr sz="3200">
                <a:solidFill>
                  <a:schemeClr val="tx1"/>
                </a:solidFill>
                <a:latin typeface="Georgia" pitchFamily="18" charset="0"/>
              </a:defRPr>
            </a:lvl1pPr>
            <a:lvl2pPr marL="742950" indent="-285750" eaLnBrk="0" hangingPunct="0">
              <a:spcBef>
                <a:spcPct val="20000"/>
              </a:spcBef>
              <a:buSzPct val="100000"/>
              <a:buBlip>
                <a:blip r:embed="rId5"/>
              </a:buBlip>
              <a:defRPr sz="2800">
                <a:solidFill>
                  <a:schemeClr val="tx1"/>
                </a:solidFill>
                <a:latin typeface="Georgia" pitchFamily="18" charset="0"/>
              </a:defRPr>
            </a:lvl2pPr>
            <a:lvl3pPr marL="1143000" indent="-228600" eaLnBrk="0" hangingPunct="0">
              <a:spcBef>
                <a:spcPct val="20000"/>
              </a:spcBef>
              <a:buSzPct val="100000"/>
              <a:buBlip>
                <a:blip r:embed="rId6"/>
              </a:buBlip>
              <a:defRPr sz="2400">
                <a:solidFill>
                  <a:schemeClr val="tx1"/>
                </a:solidFill>
                <a:latin typeface="Georgia" pitchFamily="18" charset="0"/>
              </a:defRPr>
            </a:lvl3pPr>
            <a:lvl4pPr marL="1600200" indent="-228600" eaLnBrk="0" hangingPunct="0">
              <a:spcBef>
                <a:spcPct val="20000"/>
              </a:spcBef>
              <a:buSzPct val="100000"/>
              <a:buBlip>
                <a:blip r:embed="rId7"/>
              </a:buBlip>
              <a:defRPr sz="2000">
                <a:solidFill>
                  <a:schemeClr val="tx1"/>
                </a:solidFill>
                <a:latin typeface="Georgia" pitchFamily="18" charset="0"/>
              </a:defRPr>
            </a:lvl4pPr>
            <a:lvl5pPr marL="2057400" indent="-228600" eaLnBrk="0" hangingPunct="0">
              <a:spcBef>
                <a:spcPct val="20000"/>
              </a:spcBef>
              <a:buSzPct val="100000"/>
              <a:buBlip>
                <a:blip r:embed="rId8"/>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8"/>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8"/>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8"/>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8"/>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5</a:t>
            </a:fld>
            <a:endParaRPr lang="en-US" altLang="en-US" sz="1200" dirty="0" smtClean="0">
              <a:solidFill>
                <a:srgbClr val="0078AB"/>
              </a:solidFill>
              <a:latin typeface="Verdana" pitchFamily="34" charset="0"/>
              <a:ea typeface="Verdana" pitchFamily="34" charset="0"/>
              <a:cs typeface="Verdana" pitchFamily="34" charset="0"/>
            </a:endParaRPr>
          </a:p>
        </p:txBody>
      </p:sp>
      <p:sp>
        <p:nvSpPr>
          <p:cNvPr id="2" name="TextBox 1"/>
          <p:cNvSpPr txBox="1"/>
          <p:nvPr/>
        </p:nvSpPr>
        <p:spPr>
          <a:xfrm>
            <a:off x="1066800" y="5562600"/>
            <a:ext cx="1447800" cy="369332"/>
          </a:xfrm>
          <a:prstGeom prst="rect">
            <a:avLst/>
          </a:prstGeom>
          <a:noFill/>
        </p:spPr>
        <p:txBody>
          <a:bodyPr wrap="square" rtlCol="0">
            <a:spAutoFit/>
          </a:bodyPr>
          <a:lstStyle/>
          <a:p>
            <a:pPr algn="ctr"/>
            <a:r>
              <a:rPr lang="en-US" b="1" dirty="0" smtClean="0">
                <a:solidFill>
                  <a:schemeClr val="bg1"/>
                </a:solidFill>
              </a:rPr>
              <a:t>Budget</a:t>
            </a:r>
            <a:endParaRPr lang="en-US" b="1" dirty="0">
              <a:solidFill>
                <a:schemeClr val="bg1"/>
              </a:solidFill>
            </a:endParaRPr>
          </a:p>
        </p:txBody>
      </p:sp>
    </p:spTree>
    <p:extLst>
      <p:ext uri="{BB962C8B-B14F-4D97-AF65-F5344CB8AC3E}">
        <p14:creationId xmlns:p14="http://schemas.microsoft.com/office/powerpoint/2010/main" val="417853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099799" y="2364114"/>
            <a:ext cx="6944388" cy="47607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70C0"/>
            </a:solidFill>
          </a:ln>
          <a:effectLst>
            <a:glow rad="127000">
              <a:schemeClr val="tx2"/>
            </a:glow>
          </a:effectLst>
          <a:scene3d>
            <a:camera prst="orthographicFront"/>
            <a:lightRig rig="threePt" dir="t"/>
          </a:scene3d>
          <a:sp3d>
            <a:bevelB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Aft>
                <a:spcPts val="0"/>
              </a:spcAft>
            </a:pPr>
            <a:r>
              <a:rPr lang="en-US" sz="1000" dirty="0" smtClean="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In </a:t>
            </a: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Fiscal Year 2015, DDD served approximately </a:t>
            </a:r>
            <a:r>
              <a:rPr lang="en-US" sz="16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34,119</a:t>
            </a:r>
            <a:r>
              <a:rPr lang="en-US" sz="10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 </a:t>
            </a: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individuals</a:t>
            </a:r>
            <a:r>
              <a:rPr lang="en-US" sz="1000" dirty="0" smtClean="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a:t>
            </a:r>
            <a:r>
              <a:rPr lang="en-US" sz="1100" dirty="0">
                <a:effectLst/>
                <a:ea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a:xfrm>
            <a:off x="0" y="0"/>
            <a:ext cx="9144000" cy="1240200"/>
          </a:xfrm>
        </p:spPr>
        <p:txBody>
          <a:bodyPr anchor="t">
            <a:normAutofit fontScale="90000"/>
          </a:bodyPr>
          <a:lstStyle/>
          <a:p>
            <a:pPr algn="l"/>
            <a:r>
              <a:rPr lang="en-US" sz="1300" b="1" dirty="0" smtClean="0">
                <a:solidFill>
                  <a:schemeClr val="bg1"/>
                </a:solidFill>
              </a:rPr>
              <a:t/>
            </a:r>
            <a:br>
              <a:rPr lang="en-US" sz="1300" b="1" dirty="0" smtClean="0">
                <a:solidFill>
                  <a:schemeClr val="bg1"/>
                </a:solidFill>
              </a:rPr>
            </a:br>
            <a:r>
              <a:rPr lang="en-US" sz="1300" b="1" dirty="0" smtClean="0">
                <a:solidFill>
                  <a:schemeClr val="bg1"/>
                </a:solidFill>
              </a:rPr>
              <a:t>	</a:t>
            </a:r>
            <a:r>
              <a:rPr lang="en-US" sz="4900" dirty="0" smtClean="0">
                <a:solidFill>
                  <a:schemeClr val="bg1"/>
                </a:solidFill>
              </a:rPr>
              <a:t>MO DDD At-A-Glance</a:t>
            </a:r>
            <a:r>
              <a:rPr lang="en-US" sz="2600" dirty="0" smtClean="0">
                <a:solidFill>
                  <a:schemeClr val="bg1"/>
                </a:solidFill>
                <a:latin typeface="Century Schoolbook" panose="02040604050505020304" pitchFamily="18" charset="0"/>
              </a:rPr>
              <a:t/>
            </a:r>
            <a:br>
              <a:rPr lang="en-US" sz="2600" dirty="0" smtClean="0">
                <a:solidFill>
                  <a:schemeClr val="bg1"/>
                </a:solidFill>
                <a:latin typeface="Century Schoolbook" panose="02040604050505020304" pitchFamily="18" charset="0"/>
              </a:rPr>
            </a:br>
            <a:r>
              <a:rPr lang="en-US" sz="2600" dirty="0" smtClean="0">
                <a:solidFill>
                  <a:schemeClr val="bg1"/>
                </a:solidFill>
                <a:latin typeface="Century Schoolbook" panose="02040604050505020304" pitchFamily="18" charset="0"/>
              </a:rPr>
              <a:t/>
            </a:r>
            <a:br>
              <a:rPr lang="en-US" sz="2600" dirty="0" smtClean="0">
                <a:solidFill>
                  <a:schemeClr val="bg1"/>
                </a:solidFill>
                <a:latin typeface="Century Schoolbook" panose="02040604050505020304" pitchFamily="18" charset="0"/>
              </a:rPr>
            </a:br>
            <a:r>
              <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rPr>
              <a:t/>
            </a:r>
            <a:br>
              <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2800" b="1" cap="all" dirty="0"/>
              <a:t> </a:t>
            </a:r>
            <a: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b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198840" y="1240200"/>
            <a:ext cx="4572000" cy="246221"/>
          </a:xfrm>
          <a:prstGeom prst="rect">
            <a:avLst/>
          </a:prstGeom>
        </p:spPr>
        <p:txBody>
          <a:bodyPr>
            <a:spAutoFit/>
          </a:bodyPr>
          <a:lstStyle/>
          <a:p>
            <a:pPr algn="ctr"/>
            <a:r>
              <a:rPr lang="en-US" sz="1000" b="1" cap="all" dirty="0">
                <a:solidFill>
                  <a:schemeClr val="tx2"/>
                </a:solidFill>
                <a:latin typeface="Verdana" panose="020B0604030504040204" pitchFamily="34" charset="0"/>
                <a:ea typeface="Verdana" panose="020B0604030504040204" pitchFamily="34" charset="0"/>
                <a:cs typeface="Verdana" panose="020B0604030504040204" pitchFamily="34" charset="0"/>
              </a:rPr>
              <a:t> Fast Facts/Fiscal year 2015</a:t>
            </a:r>
            <a:endParaRPr lang="en-US" sz="1000" dirty="0"/>
          </a:p>
        </p:txBody>
      </p:sp>
      <p:sp>
        <p:nvSpPr>
          <p:cNvPr id="5" name="Oval 4"/>
          <p:cNvSpPr/>
          <p:nvPr/>
        </p:nvSpPr>
        <p:spPr>
          <a:xfrm>
            <a:off x="2857170" y="1437114"/>
            <a:ext cx="3169073" cy="816769"/>
          </a:xfrm>
          <a:prstGeom prst="ellipse">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6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3,216</a:t>
            </a:r>
            <a:endParaRPr lang="en-US" sz="16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endParaRPr>
          </a:p>
          <a:p>
            <a:pPr marL="0" marR="0" algn="ctr">
              <a:spcBef>
                <a:spcPts val="0"/>
              </a:spcBef>
              <a:spcAft>
                <a:spcPts val="0"/>
              </a:spcAft>
            </a:pP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new individuals became </a:t>
            </a:r>
            <a:endParaRPr lang="en-US" sz="1200" dirty="0">
              <a:solidFill>
                <a:srgbClr val="000000"/>
              </a:solidFill>
              <a:effectLst/>
              <a:ea typeface="Times New Roman" panose="02020603050405020304" pitchFamily="18" charset="0"/>
              <a:cs typeface="Calibri" panose="020F0502020204030204" pitchFamily="34" charset="0"/>
            </a:endParaRPr>
          </a:p>
          <a:p>
            <a:pPr marL="0" marR="0" algn="ctr">
              <a:spcBef>
                <a:spcPts val="0"/>
              </a:spcBef>
              <a:spcAft>
                <a:spcPts val="0"/>
              </a:spcAft>
            </a:pP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eligible for services.</a:t>
            </a:r>
            <a:endParaRPr lang="en-US" sz="1200" dirty="0">
              <a:solidFill>
                <a:srgbClr val="000000"/>
              </a:solidFill>
              <a:effectLst/>
              <a:ea typeface="Times New Roman" panose="02020603050405020304" pitchFamily="18" charset="0"/>
              <a:cs typeface="Calibri" panose="020F0502020204030204" pitchFamily="34" charset="0"/>
            </a:endParaRPr>
          </a:p>
          <a:p>
            <a:pPr marL="0" marR="0" algn="ctr">
              <a:spcBef>
                <a:spcPts val="0"/>
              </a:spcBef>
              <a:spcAft>
                <a:spcPts val="1000"/>
              </a:spcAft>
            </a:pPr>
            <a:r>
              <a:rPr lang="en-US" sz="1100" dirty="0">
                <a:effectLst/>
                <a:ea typeface="Times New Roman" panose="02020603050405020304" pitchFamily="18" charset="0"/>
                <a:cs typeface="Times New Roman" panose="02020603050405020304" pitchFamily="18" charset="0"/>
              </a:rPr>
              <a:t> </a:t>
            </a:r>
          </a:p>
        </p:txBody>
      </p:sp>
      <p:sp>
        <p:nvSpPr>
          <p:cNvPr id="6" name="Text Box 28"/>
          <p:cNvSpPr txBox="1"/>
          <p:nvPr/>
        </p:nvSpPr>
        <p:spPr>
          <a:xfrm rot="501816">
            <a:off x="682043" y="1340021"/>
            <a:ext cx="2161103" cy="1973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Residential Services</a:t>
            </a:r>
            <a:endParaRPr lang="en-US" sz="1200" dirty="0">
              <a:solidFill>
                <a:srgbClr val="000000"/>
              </a:solidFill>
              <a:effectLst/>
              <a:ea typeface="Times New Roman" panose="02020603050405020304" pitchFamily="18" charset="0"/>
              <a:cs typeface="Calibri" panose="020F0502020204030204" pitchFamily="34" charset="0"/>
            </a:endParaRPr>
          </a:p>
        </p:txBody>
      </p:sp>
      <p:sp>
        <p:nvSpPr>
          <p:cNvPr id="7" name="Text Box 32"/>
          <p:cNvSpPr txBox="1"/>
          <p:nvPr/>
        </p:nvSpPr>
        <p:spPr>
          <a:xfrm rot="218539">
            <a:off x="1113359" y="1595241"/>
            <a:ext cx="1579033" cy="2172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Day Activities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 Box 30"/>
          <p:cNvSpPr txBox="1"/>
          <p:nvPr/>
        </p:nvSpPr>
        <p:spPr>
          <a:xfrm>
            <a:off x="907884" y="1816744"/>
            <a:ext cx="1867747" cy="1933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Respite Services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Text Box 29"/>
          <p:cNvSpPr txBox="1"/>
          <p:nvPr/>
        </p:nvSpPr>
        <p:spPr>
          <a:xfrm rot="21251209">
            <a:off x="633072" y="2068968"/>
            <a:ext cx="2168313" cy="15698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Personal Assistance</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Box 31"/>
          <p:cNvSpPr txBox="1"/>
          <p:nvPr/>
        </p:nvSpPr>
        <p:spPr>
          <a:xfrm rot="21126296">
            <a:off x="6194043" y="1301755"/>
            <a:ext cx="2149687" cy="24622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Behavioral Services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Box 33"/>
          <p:cNvSpPr txBox="1"/>
          <p:nvPr/>
        </p:nvSpPr>
        <p:spPr>
          <a:xfrm>
            <a:off x="6180969" y="1654075"/>
            <a:ext cx="2406227" cy="20240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Employment Supports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Box 34"/>
          <p:cNvSpPr txBox="1"/>
          <p:nvPr/>
        </p:nvSpPr>
        <p:spPr>
          <a:xfrm rot="380217">
            <a:off x="6182719" y="1982334"/>
            <a:ext cx="2238587" cy="1905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FF0000"/>
                </a:solidFill>
                <a:effectLst/>
                <a:latin typeface="Verdana" panose="020B0604030504040204" pitchFamily="34" charset="0"/>
                <a:ea typeface="Times New Roman" panose="02020603050405020304" pitchFamily="18" charset="0"/>
                <a:cs typeface="Calibri" panose="020F0502020204030204" pitchFamily="34" charset="0"/>
              </a:rPr>
              <a:t>Home Modifications</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Flowchart: Process 16"/>
          <p:cNvSpPr/>
          <p:nvPr/>
        </p:nvSpPr>
        <p:spPr>
          <a:xfrm>
            <a:off x="1482086" y="2964692"/>
            <a:ext cx="6179820" cy="338554"/>
          </a:xfrm>
          <a:prstGeom prst="flowChartProcess">
            <a:avLst/>
          </a:prstGeom>
          <a:solidFill>
            <a:schemeClr val="tx2">
              <a:lumMod val="20000"/>
              <a:lumOff val="80000"/>
            </a:schemeClr>
          </a:solidFill>
          <a:ln>
            <a:solidFill>
              <a:schemeClr val="tx2"/>
            </a:solidFill>
          </a:ln>
          <a:effectLst>
            <a:glow rad="127000">
              <a:schemeClr val="bg1"/>
            </a:glow>
          </a:effectLst>
        </p:spPr>
        <p:style>
          <a:lnRef idx="2">
            <a:schemeClr val="accent1">
              <a:shade val="50000"/>
            </a:schemeClr>
          </a:lnRef>
          <a:fillRef idx="1001">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Bef>
                <a:spcPts val="600"/>
              </a:spcBef>
              <a:spcAft>
                <a:spcPts val="1000"/>
              </a:spcAft>
            </a:pPr>
            <a:r>
              <a:rPr lang="en-US" sz="16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13,885</a:t>
            </a:r>
            <a:r>
              <a:rPr lang="en-US" sz="1000" b="1"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a:t>
            </a:r>
            <a:r>
              <a:rPr lang="en-US" sz="1000"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individuals were served </a:t>
            </a:r>
            <a:r>
              <a:rPr lang="en-US" sz="100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in the DDD </a:t>
            </a:r>
            <a:r>
              <a:rPr lang="en-US" sz="1000"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Medicaid waiver.</a:t>
            </a:r>
            <a:endParaRPr lang="en-US" sz="1100" dirty="0">
              <a:ea typeface="Times New Roman" panose="02020603050405020304" pitchFamily="18" charset="0"/>
              <a:cs typeface="Times New Roman" panose="02020603050405020304" pitchFamily="18" charset="0"/>
            </a:endParaRPr>
          </a:p>
        </p:txBody>
      </p:sp>
      <p:graphicFrame>
        <p:nvGraphicFramePr>
          <p:cNvPr id="20" name="Diagram 19"/>
          <p:cNvGraphicFramePr/>
          <p:nvPr>
            <p:extLst>
              <p:ext uri="{D42A27DB-BD31-4B8C-83A1-F6EECF244321}">
                <p14:modId xmlns:p14="http://schemas.microsoft.com/office/powerpoint/2010/main" val="3104907227"/>
              </p:ext>
            </p:extLst>
          </p:nvPr>
        </p:nvGraphicFramePr>
        <p:xfrm>
          <a:off x="1583334" y="3385214"/>
          <a:ext cx="5977323" cy="267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Flowchart: Process 20"/>
          <p:cNvSpPr/>
          <p:nvPr/>
        </p:nvSpPr>
        <p:spPr>
          <a:xfrm>
            <a:off x="1281427" y="6120532"/>
            <a:ext cx="6380480" cy="338554"/>
          </a:xfrm>
          <a:prstGeom prst="flowChartProcess">
            <a:avLst/>
          </a:prstGeom>
          <a:solidFill>
            <a:schemeClr val="tx2">
              <a:lumMod val="20000"/>
              <a:lumOff val="80000"/>
            </a:schemeClr>
          </a:solidFill>
          <a:ln>
            <a:solidFill>
              <a:schemeClr val="tx2"/>
            </a:solidFill>
          </a:ln>
          <a:effectLst>
            <a:glow rad="127000">
              <a:schemeClr val="bg1"/>
            </a:glow>
          </a:effectLst>
          <a:scene3d>
            <a:camera prst="orthographicFront"/>
            <a:lightRig rig="threePt" dir="t"/>
          </a:scene3d>
          <a:sp3d prstMaterial="matte">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marL="0" marR="0" algn="ctr">
              <a:spcBef>
                <a:spcPts val="0"/>
              </a:spcBef>
              <a:spcAft>
                <a:spcPts val="0"/>
              </a:spcAft>
            </a:pPr>
            <a:r>
              <a:rPr lang="en-US" sz="16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20,234</a:t>
            </a:r>
            <a:r>
              <a:rPr lang="en-US" sz="1000" dirty="0">
                <a:solidFill>
                  <a:srgbClr val="000000"/>
                </a:solidFill>
                <a:effectLst/>
                <a:latin typeface="Century Schoolbook" panose="02040604050505020304" pitchFamily="18" charset="0"/>
                <a:ea typeface="Times New Roman" panose="02020603050405020304" pitchFamily="18" charset="0"/>
                <a:cs typeface="Calibri" panose="020F0502020204030204" pitchFamily="34" charset="0"/>
              </a:rPr>
              <a:t> individuals received case management services.</a:t>
            </a:r>
            <a:endParaRPr lang="en-US" sz="1200" dirty="0">
              <a:solidFill>
                <a:srgbClr val="000000"/>
              </a:solidFill>
              <a:effectLst/>
              <a:ea typeface="Times New Roman" panose="02020603050405020304" pitchFamily="18" charset="0"/>
              <a:cs typeface="Calibri" panose="020F0502020204030204" pitchFamily="34" charset="0"/>
            </a:endParaRPr>
          </a:p>
        </p:txBody>
      </p:sp>
      <p:sp>
        <p:nvSpPr>
          <p:cNvPr id="16" name="Slide Number Placeholder 5"/>
          <p:cNvSpPr>
            <a:spLocks noGrp="1"/>
          </p:cNvSpPr>
          <p:nvPr>
            <p:ph type="sldNum" sz="quarter" idx="4294967295"/>
          </p:nvPr>
        </p:nvSpPr>
        <p:spPr bwMode="auto">
          <a:xfrm>
            <a:off x="6516688"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8"/>
              </a:buBlip>
              <a:defRPr sz="3200">
                <a:solidFill>
                  <a:schemeClr val="tx1"/>
                </a:solidFill>
                <a:latin typeface="Georgia" pitchFamily="18" charset="0"/>
              </a:defRPr>
            </a:lvl1pPr>
            <a:lvl2pPr marL="742950" indent="-285750" eaLnBrk="0" hangingPunct="0">
              <a:spcBef>
                <a:spcPct val="20000"/>
              </a:spcBef>
              <a:buSzPct val="100000"/>
              <a:buBlip>
                <a:blip r:embed="rId9"/>
              </a:buBlip>
              <a:defRPr sz="2800">
                <a:solidFill>
                  <a:schemeClr val="tx1"/>
                </a:solidFill>
                <a:latin typeface="Georgia" pitchFamily="18" charset="0"/>
              </a:defRPr>
            </a:lvl2pPr>
            <a:lvl3pPr marL="1143000" indent="-228600" eaLnBrk="0" hangingPunct="0">
              <a:spcBef>
                <a:spcPct val="20000"/>
              </a:spcBef>
              <a:buSzPct val="100000"/>
              <a:buBlip>
                <a:blip r:embed="rId10"/>
              </a:buBlip>
              <a:defRPr sz="2400">
                <a:solidFill>
                  <a:schemeClr val="tx1"/>
                </a:solidFill>
                <a:latin typeface="Georgia" pitchFamily="18" charset="0"/>
              </a:defRPr>
            </a:lvl3pPr>
            <a:lvl4pPr marL="1600200" indent="-228600" eaLnBrk="0" hangingPunct="0">
              <a:spcBef>
                <a:spcPct val="20000"/>
              </a:spcBef>
              <a:buSzPct val="100000"/>
              <a:buBlip>
                <a:blip r:embed="rId11"/>
              </a:buBlip>
              <a:defRPr sz="2000">
                <a:solidFill>
                  <a:schemeClr val="tx1"/>
                </a:solidFill>
                <a:latin typeface="Georgia" pitchFamily="18" charset="0"/>
              </a:defRPr>
            </a:lvl4pPr>
            <a:lvl5pPr marL="2057400" indent="-228600" eaLnBrk="0" hangingPunct="0">
              <a:spcBef>
                <a:spcPct val="20000"/>
              </a:spcBef>
              <a:buSzPct val="100000"/>
              <a:buBlip>
                <a:blip r:embed="rId12"/>
              </a:buBlip>
              <a:defRPr sz="2000">
                <a:solidFill>
                  <a:schemeClr val="tx1"/>
                </a:solidFill>
                <a:latin typeface="Georgia" pitchFamily="18" charset="0"/>
              </a:defRPr>
            </a:lvl5pPr>
            <a:lvl6pPr marL="25146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6pPr>
            <a:lvl7pPr marL="29718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7pPr>
            <a:lvl8pPr marL="34290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8pPr>
            <a:lvl9pPr marL="3886200" indent="-228600" eaLnBrk="0" fontAlgn="base" hangingPunct="0">
              <a:spcBef>
                <a:spcPct val="20000"/>
              </a:spcBef>
              <a:spcAft>
                <a:spcPct val="0"/>
              </a:spcAft>
              <a:buSzPct val="100000"/>
              <a:buBlip>
                <a:blip r:embed="rId12"/>
              </a:buBlip>
              <a:defRPr sz="2000">
                <a:solidFill>
                  <a:schemeClr val="tx1"/>
                </a:solidFill>
                <a:latin typeface="Georgia" pitchFamily="18" charset="0"/>
              </a:defRPr>
            </a:lvl9pPr>
          </a:lstStyle>
          <a:p>
            <a:pPr eaLnBrk="1" hangingPunct="1">
              <a:spcBef>
                <a:spcPct val="0"/>
              </a:spcBef>
              <a:buSzTx/>
              <a:buFontTx/>
              <a:buNone/>
            </a:pPr>
            <a:fld id="{2D9FB8C9-9454-403E-8000-9EFFE5DD145A}" type="slidenum">
              <a:rPr lang="en-US" altLang="en-US" sz="1200" smtClean="0">
                <a:solidFill>
                  <a:srgbClr val="0078AB"/>
                </a:solidFill>
                <a:latin typeface="Verdana" pitchFamily="34" charset="0"/>
                <a:ea typeface="Verdana" pitchFamily="34" charset="0"/>
                <a:cs typeface="Verdana" pitchFamily="34" charset="0"/>
              </a:rPr>
              <a:pPr eaLnBrk="1" hangingPunct="1">
                <a:spcBef>
                  <a:spcPct val="0"/>
                </a:spcBef>
                <a:buSzTx/>
                <a:buFontTx/>
                <a:buNone/>
              </a:pPr>
              <a:t>6</a:t>
            </a:fld>
            <a:endParaRPr lang="en-US" altLang="en-US" sz="1200" dirty="0" smtClean="0">
              <a:solidFill>
                <a:srgbClr val="0078A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03841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marL="225425" algn="l"/>
            <a:r>
              <a:rPr lang="en-US" sz="3200" b="1" dirty="0" smtClean="0">
                <a:solidFill>
                  <a:schemeClr val="bg1"/>
                </a:solidFill>
              </a:rPr>
              <a:t>Glossary of Terms</a:t>
            </a:r>
            <a:endParaRPr lang="en-US" sz="3200" b="1" dirty="0">
              <a:solidFill>
                <a:schemeClr val="bg1"/>
              </a:solidFill>
            </a:endParaRPr>
          </a:p>
        </p:txBody>
      </p:sp>
      <p:sp>
        <p:nvSpPr>
          <p:cNvPr id="3" name="Content Placeholder 2"/>
          <p:cNvSpPr>
            <a:spLocks noGrp="1"/>
          </p:cNvSpPr>
          <p:nvPr>
            <p:ph idx="1"/>
          </p:nvPr>
        </p:nvSpPr>
        <p:spPr>
          <a:xfrm>
            <a:off x="76200" y="1143000"/>
            <a:ext cx="9067800" cy="5257800"/>
          </a:xfrm>
        </p:spPr>
        <p:txBody>
          <a:bodyPr/>
          <a:lstStyle/>
          <a:p>
            <a:pPr>
              <a:buClr>
                <a:srgbClr val="002060"/>
              </a:buClr>
            </a:pPr>
            <a:r>
              <a:rPr lang="en-US" sz="2600" dirty="0" smtClean="0"/>
              <a:t>Medicaid Waivers</a:t>
            </a:r>
          </a:p>
          <a:p>
            <a:pPr lvl="1">
              <a:buClr>
                <a:srgbClr val="002060"/>
              </a:buClr>
            </a:pPr>
            <a:r>
              <a:rPr lang="en-US" sz="1800" dirty="0" smtClean="0"/>
              <a:t>CMS and state partnerships that allow states the opportunity to test new or existing ways to deliver and pay for health care services.  There are four types of waivers, DDD only uses the 1915(c) home and community-based waiver.</a:t>
            </a:r>
          </a:p>
          <a:p>
            <a:pPr marL="457200" lvl="1" indent="0">
              <a:buClr>
                <a:srgbClr val="002060"/>
              </a:buClr>
              <a:buNone/>
            </a:pPr>
            <a:endParaRPr lang="en-US" sz="800" dirty="0" smtClean="0"/>
          </a:p>
          <a:p>
            <a:pPr>
              <a:buClr>
                <a:srgbClr val="002060"/>
              </a:buClr>
            </a:pPr>
            <a:r>
              <a:rPr lang="en-US" sz="2600" dirty="0" smtClean="0"/>
              <a:t>1915 (c) Home and Community-Based Services (HCBS) Waiver</a:t>
            </a:r>
          </a:p>
          <a:p>
            <a:pPr lvl="1">
              <a:buClr>
                <a:srgbClr val="002060"/>
              </a:buClr>
            </a:pPr>
            <a:r>
              <a:rPr lang="en-US" sz="1800" dirty="0" smtClean="0"/>
              <a:t>Allows states to deliver long-term care services in home and community settings rather than institutional settings like nursing homes and ICF/ID.</a:t>
            </a:r>
          </a:p>
          <a:p>
            <a:pPr marL="457200" lvl="1" indent="0">
              <a:buClr>
                <a:srgbClr val="002060"/>
              </a:buClr>
              <a:buNone/>
            </a:pPr>
            <a:endParaRPr lang="en-US" sz="800" dirty="0" smtClean="0"/>
          </a:p>
          <a:p>
            <a:pPr>
              <a:buClr>
                <a:srgbClr val="002060"/>
              </a:buClr>
            </a:pPr>
            <a:r>
              <a:rPr lang="en-US" sz="2600" dirty="0" smtClean="0"/>
              <a:t>Intermediate Care Facilities for Individuals with Intellectual Disability (ICF/ID)</a:t>
            </a:r>
          </a:p>
          <a:p>
            <a:pPr marL="0" indent="0">
              <a:buClr>
                <a:srgbClr val="002060"/>
              </a:buClr>
              <a:buNone/>
            </a:pPr>
            <a:endParaRPr lang="en-US" sz="800" dirty="0" smtClean="0"/>
          </a:p>
          <a:p>
            <a:pPr lvl="1">
              <a:buClr>
                <a:srgbClr val="002060"/>
              </a:buClr>
            </a:pPr>
            <a:r>
              <a:rPr lang="en-US" sz="1800" dirty="0" smtClean="0"/>
              <a:t>An optional Medicaid benefit that enables states to provide comprehensive and individualized health care and rehabilitation services to individuals to promote their functional status and independence.  ICF/ID is only available for individuals in need of, and receiving active treatment.  </a:t>
            </a:r>
            <a:endParaRPr lang="en-US" sz="1800"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7</a:t>
            </a:fld>
            <a:endParaRPr lang="en-US" dirty="0">
              <a:solidFill>
                <a:srgbClr val="336699"/>
              </a:solidFill>
            </a:endParaRPr>
          </a:p>
        </p:txBody>
      </p:sp>
    </p:spTree>
    <p:extLst>
      <p:ext uri="{BB962C8B-B14F-4D97-AF65-F5344CB8AC3E}">
        <p14:creationId xmlns:p14="http://schemas.microsoft.com/office/powerpoint/2010/main" val="318766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6" y="1222774"/>
            <a:ext cx="8199120" cy="4581475"/>
          </a:xfrm>
        </p:spPr>
        <p:txBody>
          <a:bodyPr>
            <a:noAutofit/>
          </a:bodyPr>
          <a:lstStyle/>
          <a:p>
            <a:pPr>
              <a:buClr>
                <a:srgbClr val="002060"/>
              </a:buClr>
            </a:pPr>
            <a:r>
              <a:rPr lang="en-US" sz="2600" dirty="0"/>
              <a:t>Person-Centered  Service Plan</a:t>
            </a:r>
          </a:p>
          <a:p>
            <a:pPr lvl="1">
              <a:buClr>
                <a:srgbClr val="002060"/>
              </a:buClr>
            </a:pPr>
            <a:r>
              <a:rPr lang="en-US" sz="1800" dirty="0" smtClean="0"/>
              <a:t>Document </a:t>
            </a:r>
            <a:r>
              <a:rPr lang="en-US" sz="1800" dirty="0"/>
              <a:t>developed by the individual and their identified planning </a:t>
            </a:r>
            <a:r>
              <a:rPr lang="en-US" sz="1800" dirty="0" smtClean="0"/>
              <a:t>team, managed by a support coordinator, that </a:t>
            </a:r>
            <a:r>
              <a:rPr lang="en-US" sz="1800" dirty="0"/>
              <a:t>reflects the services and supports that are important for the individual to meet their assessed functional needs, as well as what is important to the individual with regard to preferences for the delivery of such services and supports.  </a:t>
            </a:r>
            <a:endParaRPr lang="en-US" sz="1800" dirty="0" smtClean="0"/>
          </a:p>
          <a:p>
            <a:pPr marL="457200" lvl="1" indent="0">
              <a:buClr>
                <a:srgbClr val="002060"/>
              </a:buClr>
              <a:buNone/>
            </a:pPr>
            <a:endParaRPr lang="en-US" sz="1800" dirty="0"/>
          </a:p>
          <a:p>
            <a:pPr>
              <a:buClr>
                <a:srgbClr val="002060"/>
              </a:buClr>
            </a:pPr>
            <a:r>
              <a:rPr lang="en-US" sz="2600" dirty="0"/>
              <a:t>Conflict-Free</a:t>
            </a:r>
          </a:p>
          <a:p>
            <a:pPr lvl="1">
              <a:buClr>
                <a:srgbClr val="002060"/>
              </a:buClr>
            </a:pPr>
            <a:r>
              <a:rPr lang="en-US" sz="1800" dirty="0" smtClean="0"/>
              <a:t>“Providers </a:t>
            </a:r>
            <a:r>
              <a:rPr lang="en-US" sz="1800" dirty="0"/>
              <a:t>of HCBS for the individual, or those who have an interest in or are employed by a provider of HCBS for the individual must not provide case management or develop the person-centered service plan, except when the State demonstrates that the only willing and qualified entity to provide case management and/or develop person-centered service plans in a geographic area also provides </a:t>
            </a:r>
            <a:r>
              <a:rPr lang="en-US" sz="1800" dirty="0" smtClean="0"/>
              <a:t>HCBS.” </a:t>
            </a:r>
          </a:p>
          <a:p>
            <a:pPr marL="457200" lvl="1" indent="0">
              <a:buClr>
                <a:srgbClr val="002060"/>
              </a:buClr>
              <a:buNone/>
            </a:pPr>
            <a:r>
              <a:rPr lang="en-US" sz="1800" dirty="0"/>
              <a:t> </a:t>
            </a:r>
            <a:r>
              <a:rPr lang="en-US" sz="1800" dirty="0" smtClean="0"/>
              <a:t>    – 42 C.F.R.   441.301(1)(vi)(Contents of request for a waiver)</a:t>
            </a:r>
            <a:endParaRPr lang="en-US" sz="1800" dirty="0"/>
          </a:p>
        </p:txBody>
      </p:sp>
      <p:sp>
        <p:nvSpPr>
          <p:cNvPr id="5" name="Slide Number Placeholder 4"/>
          <p:cNvSpPr>
            <a:spLocks noGrp="1"/>
          </p:cNvSpPr>
          <p:nvPr>
            <p:ph type="sldNum" sz="quarter" idx="4294967295"/>
          </p:nvPr>
        </p:nvSpPr>
        <p:spPr>
          <a:xfrm>
            <a:off x="6516210" y="6356350"/>
            <a:ext cx="2133600" cy="365125"/>
          </a:xfrm>
          <a:prstGeom prst="rect">
            <a:avLst/>
          </a:prstGeom>
        </p:spPr>
        <p:txBody>
          <a:bodyPr/>
          <a:lstStyle/>
          <a:p>
            <a:fld id="{53E29191-B8B4-184C-BDE4-4EF481415857}" type="slidenum">
              <a:rPr lang="en-US" smtClean="0">
                <a:solidFill>
                  <a:srgbClr val="0070C0"/>
                </a:solidFill>
              </a:rPr>
              <a:pPr/>
              <a:t>8</a:t>
            </a:fld>
            <a:endParaRPr lang="en-US" dirty="0">
              <a:solidFill>
                <a:srgbClr val="0070C0"/>
              </a:solidFill>
            </a:endParaRPr>
          </a:p>
        </p:txBody>
      </p:sp>
      <p:sp>
        <p:nvSpPr>
          <p:cNvPr id="6" name="Rectangle 5"/>
          <p:cNvSpPr/>
          <p:nvPr/>
        </p:nvSpPr>
        <p:spPr>
          <a:xfrm>
            <a:off x="360833" y="370506"/>
            <a:ext cx="2258952" cy="646331"/>
          </a:xfrm>
          <a:prstGeom prst="rect">
            <a:avLst/>
          </a:prstGeom>
        </p:spPr>
        <p:txBody>
          <a:bodyPr wrap="none">
            <a:spAutoFit/>
          </a:bodyPr>
          <a:lstStyle/>
          <a:p>
            <a:r>
              <a:rPr lang="en-US" sz="3600" b="1" dirty="0">
                <a:solidFill>
                  <a:schemeClr val="bg1"/>
                </a:solidFill>
                <a:latin typeface="+mj-lt"/>
              </a:rPr>
              <a:t>Glossary</a:t>
            </a:r>
            <a:endParaRPr lang="en-US" sz="36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866" y="5647087"/>
            <a:ext cx="152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258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marL="225425" algn="l"/>
            <a:r>
              <a:rPr lang="en-US" sz="3200" b="1" dirty="0" smtClean="0">
                <a:solidFill>
                  <a:schemeClr val="bg1"/>
                </a:solidFill>
              </a:rPr>
              <a:t>Glossary of Terms</a:t>
            </a:r>
            <a:endParaRPr lang="en-US" sz="3200" b="1" dirty="0">
              <a:solidFill>
                <a:schemeClr val="bg1"/>
              </a:solidFill>
            </a:endParaRPr>
          </a:p>
        </p:txBody>
      </p:sp>
      <p:sp>
        <p:nvSpPr>
          <p:cNvPr id="3" name="Content Placeholder 2"/>
          <p:cNvSpPr>
            <a:spLocks noGrp="1"/>
          </p:cNvSpPr>
          <p:nvPr>
            <p:ph idx="1"/>
          </p:nvPr>
        </p:nvSpPr>
        <p:spPr>
          <a:xfrm>
            <a:off x="152400" y="1219200"/>
            <a:ext cx="8686800" cy="5257800"/>
          </a:xfrm>
        </p:spPr>
        <p:txBody>
          <a:bodyPr/>
          <a:lstStyle/>
          <a:p>
            <a:pPr>
              <a:lnSpc>
                <a:spcPct val="150000"/>
              </a:lnSpc>
              <a:buClr>
                <a:srgbClr val="002060"/>
              </a:buClr>
            </a:pPr>
            <a:r>
              <a:rPr lang="en-US" sz="2600" dirty="0" smtClean="0"/>
              <a:t>SB40 Board</a:t>
            </a:r>
          </a:p>
          <a:p>
            <a:pPr lvl="1">
              <a:buClr>
                <a:srgbClr val="002060"/>
              </a:buClr>
            </a:pPr>
            <a:r>
              <a:rPr lang="en-US" sz="1800" dirty="0" smtClean="0"/>
              <a:t>SB40 (1969) allowed counties to pass a tax on personal property to support services for individuals with a developmental disability.  Tax dollars generated are managed by a nine member public board in the county.  85 counties and the City of St. Louis have SB 40 Boards.</a:t>
            </a:r>
          </a:p>
          <a:p>
            <a:pPr marL="457200" lvl="1" indent="0">
              <a:buClr>
                <a:srgbClr val="002060"/>
              </a:buClr>
              <a:buNone/>
            </a:pPr>
            <a:endParaRPr lang="en-US" sz="800" dirty="0" smtClean="0"/>
          </a:p>
          <a:p>
            <a:pPr>
              <a:buClr>
                <a:srgbClr val="002060"/>
              </a:buClr>
            </a:pPr>
            <a:r>
              <a:rPr lang="en-US" sz="2600" dirty="0" smtClean="0"/>
              <a:t>Individualized </a:t>
            </a:r>
            <a:r>
              <a:rPr lang="en-US" sz="2600" dirty="0"/>
              <a:t>Supported Living (ISL)</a:t>
            </a:r>
          </a:p>
          <a:p>
            <a:pPr lvl="1">
              <a:buClr>
                <a:srgbClr val="002060"/>
              </a:buClr>
            </a:pPr>
            <a:r>
              <a:rPr lang="en-US" sz="1800" dirty="0" smtClean="0"/>
              <a:t>Services</a:t>
            </a:r>
            <a:r>
              <a:rPr lang="en-US" sz="1800" dirty="0" smtClean="0">
                <a:solidFill>
                  <a:schemeClr val="accent1"/>
                </a:solidFill>
              </a:rPr>
              <a:t> </a:t>
            </a:r>
            <a:r>
              <a:rPr lang="en-US" sz="1800" dirty="0" smtClean="0"/>
              <a:t>designed </a:t>
            </a:r>
            <a:r>
              <a:rPr lang="en-US" sz="1800" dirty="0"/>
              <a:t>to serve one to four individuals located in a residential, single-family </a:t>
            </a:r>
            <a:r>
              <a:rPr lang="en-US" sz="1800" dirty="0" smtClean="0"/>
              <a:t>neighborhood.  </a:t>
            </a:r>
            <a:r>
              <a:rPr lang="en-US" sz="1800" dirty="0"/>
              <a:t>A supervisor coordinates all individuals’ care, staff schedules, and community integration.  Individuals living in ISL homes are provided up to 24 hours per day support based upon the needs of the individual(s) living in the home</a:t>
            </a:r>
            <a:r>
              <a:rPr lang="en-US" sz="1800" dirty="0" smtClean="0"/>
              <a:t>.</a:t>
            </a:r>
          </a:p>
          <a:p>
            <a:pPr>
              <a:buClr>
                <a:srgbClr val="002060"/>
              </a:buClr>
            </a:pPr>
            <a:r>
              <a:rPr lang="en-US" sz="2600" dirty="0" smtClean="0"/>
              <a:t>Setting</a:t>
            </a:r>
            <a:endParaRPr lang="en-US" sz="2600" dirty="0"/>
          </a:p>
          <a:p>
            <a:pPr lvl="1">
              <a:buClr>
                <a:srgbClr val="002060"/>
              </a:buClr>
            </a:pPr>
            <a:r>
              <a:rPr lang="en-US" sz="1800" dirty="0"/>
              <a:t>The location where the Home and Community Based Service is being provided.</a:t>
            </a:r>
          </a:p>
          <a:p>
            <a:pPr>
              <a:buClr>
                <a:srgbClr val="002060"/>
              </a:buClr>
            </a:pPr>
            <a:endParaRPr lang="en-US" sz="2200" dirty="0"/>
          </a:p>
          <a:p>
            <a:pPr marL="457200" lvl="1" indent="0">
              <a:lnSpc>
                <a:spcPct val="150000"/>
              </a:lnSpc>
              <a:buClr>
                <a:srgbClr val="002060"/>
              </a:buClr>
              <a:buNone/>
            </a:pPr>
            <a:endParaRPr lang="en-US" sz="1800" dirty="0"/>
          </a:p>
        </p:txBody>
      </p:sp>
      <p:sp>
        <p:nvSpPr>
          <p:cNvPr id="5" name="Slide Number Placeholder 4"/>
          <p:cNvSpPr>
            <a:spLocks noGrp="1"/>
          </p:cNvSpPr>
          <p:nvPr>
            <p:ph type="sldNum" sz="quarter" idx="11"/>
          </p:nvPr>
        </p:nvSpPr>
        <p:spPr>
          <a:xfrm>
            <a:off x="6781800" y="6400800"/>
            <a:ext cx="2133600" cy="365125"/>
          </a:xfrm>
        </p:spPr>
        <p:txBody>
          <a:bodyPr/>
          <a:lstStyle/>
          <a:p>
            <a:pPr>
              <a:defRPr/>
            </a:pPr>
            <a:fld id="{BC9EA0EE-591D-46E1-ACD0-969530086DA1}" type="slidenum">
              <a:rPr lang="en-US" smtClean="0">
                <a:solidFill>
                  <a:srgbClr val="336699"/>
                </a:solidFill>
              </a:rPr>
              <a:pPr>
                <a:defRPr/>
              </a:pPr>
              <a:t>9</a:t>
            </a:fld>
            <a:endParaRPr lang="en-US" dirty="0">
              <a:solidFill>
                <a:srgbClr val="336699"/>
              </a:solidFill>
            </a:endParaRPr>
          </a:p>
        </p:txBody>
      </p:sp>
    </p:spTree>
    <p:extLst>
      <p:ext uri="{BB962C8B-B14F-4D97-AF65-F5344CB8AC3E}">
        <p14:creationId xmlns:p14="http://schemas.microsoft.com/office/powerpoint/2010/main" val="1670497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DD Communication">
  <a:themeElements>
    <a:clrScheme name="Custom 13">
      <a:dk1>
        <a:sysClr val="windowText" lastClr="000000"/>
      </a:dk1>
      <a:lt1>
        <a:sysClr val="window" lastClr="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7455</TotalTime>
  <Words>1916</Words>
  <Application>Microsoft Office PowerPoint</Application>
  <PresentationFormat>On-screen Show (4:3)</PresentationFormat>
  <Paragraphs>377</Paragraphs>
  <Slides>36</Slides>
  <Notes>28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DDD Communication</vt:lpstr>
      <vt:lpstr>PowerPoint Presentation</vt:lpstr>
      <vt:lpstr>PowerPoint Presentation</vt:lpstr>
      <vt:lpstr>A Brief History of DD</vt:lpstr>
      <vt:lpstr> Habilitation Centers-   State Operated Programs</vt:lpstr>
      <vt:lpstr> State Operated Programs</vt:lpstr>
      <vt:lpstr>  MO DDD At-A-Glance      </vt:lpstr>
      <vt:lpstr>Glossary of Terms</vt:lpstr>
      <vt:lpstr>PowerPoint Presentation</vt:lpstr>
      <vt:lpstr>Glossary of Terms</vt:lpstr>
      <vt:lpstr>PowerPoint Presentation</vt:lpstr>
      <vt:lpstr>Getting Through the Door For  Services</vt:lpstr>
      <vt:lpstr>PowerPoint Presentation</vt:lpstr>
      <vt:lpstr> Enrolled in the Division</vt:lpstr>
      <vt:lpstr>  Eligibility and need    DD enrollment/Waiver enrollment  in the waiver door</vt:lpstr>
      <vt:lpstr>PowerPoint Presentation</vt:lpstr>
      <vt:lpstr>Division Funded Services Waivers</vt:lpstr>
      <vt:lpstr>PowerPoint Presentation</vt:lpstr>
      <vt:lpstr>PowerPoint Presentation</vt:lpstr>
      <vt:lpstr>Priority of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Laura’s Experience</vt:lpstr>
      <vt:lpstr>PowerPoint Presentation</vt:lpstr>
      <vt:lpstr> Home and Community  Based Services (HCBS)</vt:lpstr>
      <vt:lpstr>Home and Community Based  Services Final Rule</vt:lpstr>
      <vt:lpstr>Final HCBS Rule Key  Provisions - Self Advocates</vt:lpstr>
      <vt:lpstr>Transition Plan</vt:lpstr>
      <vt:lpstr>Provider Owned or Controlled  Residential Settings      Additional Requirements</vt:lpstr>
      <vt:lpstr>PowerPoint Presentation</vt:lpstr>
      <vt:lpstr> DDD Key Partners</vt:lpstr>
      <vt:lpstr>PowerPoint Presentation</vt:lpstr>
    </vt:vector>
  </TitlesOfParts>
  <Company>State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Office Restructure</dc:title>
  <dc:creator>Valerie Huhn</dc:creator>
  <cp:lastModifiedBy>Luebbert, Mary</cp:lastModifiedBy>
  <cp:revision>499</cp:revision>
  <cp:lastPrinted>2015-10-27T15:02:05Z</cp:lastPrinted>
  <dcterms:created xsi:type="dcterms:W3CDTF">2014-09-30T12:47:33Z</dcterms:created>
  <dcterms:modified xsi:type="dcterms:W3CDTF">2016-07-07T17:08:23Z</dcterms:modified>
</cp:coreProperties>
</file>