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14.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notesSlides/notesSlide15.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8"/>
  </p:notesMasterIdLst>
  <p:handoutMasterIdLst>
    <p:handoutMasterId r:id="rId19"/>
  </p:handoutMasterIdLst>
  <p:sldIdLst>
    <p:sldId id="332" r:id="rId2"/>
    <p:sldId id="335" r:id="rId3"/>
    <p:sldId id="337" r:id="rId4"/>
    <p:sldId id="381" r:id="rId5"/>
    <p:sldId id="382" r:id="rId6"/>
    <p:sldId id="383" r:id="rId7"/>
    <p:sldId id="384" r:id="rId8"/>
    <p:sldId id="385" r:id="rId9"/>
    <p:sldId id="386" r:id="rId10"/>
    <p:sldId id="387" r:id="rId11"/>
    <p:sldId id="388" r:id="rId12"/>
    <p:sldId id="389" r:id="rId13"/>
    <p:sldId id="390" r:id="rId14"/>
    <p:sldId id="391" r:id="rId15"/>
    <p:sldId id="392" r:id="rId16"/>
    <p:sldId id="379" r:id="rId17"/>
  </p:sldIdLst>
  <p:sldSz cx="9144000" cy="6858000" type="screen4x3"/>
  <p:notesSz cx="6934200" cy="923448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996600"/>
    <a:srgbClr val="28A6CE"/>
    <a:srgbClr val="5ABEDF"/>
    <a:srgbClr val="53BEE6"/>
    <a:srgbClr val="53BEDF"/>
    <a:srgbClr val="61BCD1"/>
    <a:srgbClr val="1D9CD5"/>
    <a:srgbClr val="1A8ABC"/>
    <a:srgbClr val="28A6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5" autoAdjust="0"/>
    <p:restoredTop sz="83871" autoAdjust="0"/>
  </p:normalViewPr>
  <p:slideViewPr>
    <p:cSldViewPr>
      <p:cViewPr varScale="1">
        <p:scale>
          <a:sx n="54" d="100"/>
          <a:sy n="54" d="100"/>
        </p:scale>
        <p:origin x="-1541"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68"/>
    </p:cViewPr>
  </p:sorterViewPr>
  <p:notesViewPr>
    <p:cSldViewPr>
      <p:cViewPr varScale="1">
        <p:scale>
          <a:sx n="58" d="100"/>
          <a:sy n="58" d="100"/>
        </p:scale>
        <p:origin x="-1812" y="-96"/>
      </p:cViewPr>
      <p:guideLst>
        <p:guide orient="horz" pos="2909"/>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call152\AppData\Local\Microsoft\Windows\Temporary%20Internet%20Files\Content.Outlook\IG9RSNUG\MO%20OPI%20Trend%20Comparison%20and%20Graphs%20w%20Mailing%20QI%20data_2017.06_for%20Steve.xls" TargetMode="Externa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call152\AppData\Local\Microsoft\Windows\Temporary%20Internet%20Files\Content.Outlook\IG9RSNUG\MO%20OPI%20Trend%20Comparison%20and%20Graphs%20w%20Mailing%20QI%20data_2017.06_for%20Steve.xls"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477086454959256E-2"/>
          <c:y val="3.0719824644116218E-2"/>
          <c:w val="0.65998628401061188"/>
          <c:h val="0.84632347249685103"/>
        </c:manualLayout>
      </c:layout>
      <c:lineChart>
        <c:grouping val="standard"/>
        <c:varyColors val="0"/>
        <c:ser>
          <c:idx val="0"/>
          <c:order val="0"/>
          <c:tx>
            <c:strRef>
              <c:f>ClaimsTrend!$A$2</c:f>
              <c:strCache>
                <c:ptCount val="1"/>
                <c:pt idx="0">
                  <c:v>Post Implementation</c:v>
                </c:pt>
              </c:strCache>
            </c:strRef>
          </c:tx>
          <c:marker>
            <c:symbol val="none"/>
          </c:marker>
          <c:trendline>
            <c:name>Post Implementation Trendline</c:name>
            <c:spPr>
              <a:ln w="25400">
                <a:prstDash val="dash"/>
              </a:ln>
            </c:spPr>
            <c:trendlineType val="linear"/>
            <c:dispRSqr val="0"/>
            <c:dispEq val="0"/>
          </c:trendline>
          <c:cat>
            <c:numRef>
              <c:f>ClaimsTrend!$B$1:$CA$1</c:f>
              <c:numCache>
                <c:formatCode>General</c:formatCode>
                <c:ptCount val="78"/>
                <c:pt idx="0">
                  <c:v>200911</c:v>
                </c:pt>
                <c:pt idx="1">
                  <c:v>200912</c:v>
                </c:pt>
                <c:pt idx="2">
                  <c:v>201001</c:v>
                </c:pt>
                <c:pt idx="3">
                  <c:v>201002</c:v>
                </c:pt>
                <c:pt idx="4">
                  <c:v>201003</c:v>
                </c:pt>
                <c:pt idx="5">
                  <c:v>201004</c:v>
                </c:pt>
                <c:pt idx="6">
                  <c:v>201005</c:v>
                </c:pt>
                <c:pt idx="7">
                  <c:v>201006</c:v>
                </c:pt>
                <c:pt idx="8">
                  <c:v>201007</c:v>
                </c:pt>
                <c:pt idx="9">
                  <c:v>201008</c:v>
                </c:pt>
                <c:pt idx="10">
                  <c:v>201009</c:v>
                </c:pt>
                <c:pt idx="11">
                  <c:v>201010</c:v>
                </c:pt>
                <c:pt idx="12">
                  <c:v>201011</c:v>
                </c:pt>
                <c:pt idx="13">
                  <c:v>201012</c:v>
                </c:pt>
                <c:pt idx="14">
                  <c:v>201101</c:v>
                </c:pt>
                <c:pt idx="15">
                  <c:v>201102</c:v>
                </c:pt>
                <c:pt idx="16">
                  <c:v>201103</c:v>
                </c:pt>
                <c:pt idx="17">
                  <c:v>201104</c:v>
                </c:pt>
                <c:pt idx="18">
                  <c:v>201105</c:v>
                </c:pt>
                <c:pt idx="19">
                  <c:v>201106</c:v>
                </c:pt>
                <c:pt idx="20">
                  <c:v>201107</c:v>
                </c:pt>
                <c:pt idx="21">
                  <c:v>201108</c:v>
                </c:pt>
                <c:pt idx="22">
                  <c:v>201109</c:v>
                </c:pt>
                <c:pt idx="23">
                  <c:v>201110</c:v>
                </c:pt>
                <c:pt idx="24">
                  <c:v>201111</c:v>
                </c:pt>
                <c:pt idx="25">
                  <c:v>201112</c:v>
                </c:pt>
                <c:pt idx="26">
                  <c:v>201201</c:v>
                </c:pt>
                <c:pt idx="27">
                  <c:v>201202</c:v>
                </c:pt>
                <c:pt idx="28">
                  <c:v>201203</c:v>
                </c:pt>
                <c:pt idx="29">
                  <c:v>201204</c:v>
                </c:pt>
                <c:pt idx="30">
                  <c:v>201205</c:v>
                </c:pt>
                <c:pt idx="31">
                  <c:v>201206</c:v>
                </c:pt>
                <c:pt idx="32">
                  <c:v>201207</c:v>
                </c:pt>
                <c:pt idx="33">
                  <c:v>201208</c:v>
                </c:pt>
                <c:pt idx="34">
                  <c:v>201209</c:v>
                </c:pt>
                <c:pt idx="35">
                  <c:v>201210</c:v>
                </c:pt>
                <c:pt idx="36">
                  <c:v>201211</c:v>
                </c:pt>
                <c:pt idx="37">
                  <c:v>201212</c:v>
                </c:pt>
                <c:pt idx="38">
                  <c:v>201301</c:v>
                </c:pt>
                <c:pt idx="39">
                  <c:v>201302</c:v>
                </c:pt>
                <c:pt idx="40">
                  <c:v>201303</c:v>
                </c:pt>
                <c:pt idx="41">
                  <c:v>201304</c:v>
                </c:pt>
                <c:pt idx="42">
                  <c:v>201305</c:v>
                </c:pt>
                <c:pt idx="43">
                  <c:v>201306</c:v>
                </c:pt>
                <c:pt idx="44">
                  <c:v>201307</c:v>
                </c:pt>
                <c:pt idx="45">
                  <c:v>201308</c:v>
                </c:pt>
                <c:pt idx="46">
                  <c:v>201309</c:v>
                </c:pt>
                <c:pt idx="47">
                  <c:v>201310</c:v>
                </c:pt>
                <c:pt idx="48">
                  <c:v>201311</c:v>
                </c:pt>
                <c:pt idx="49">
                  <c:v>201312</c:v>
                </c:pt>
                <c:pt idx="50">
                  <c:v>201401</c:v>
                </c:pt>
                <c:pt idx="51">
                  <c:v>201402</c:v>
                </c:pt>
                <c:pt idx="52">
                  <c:v>201403</c:v>
                </c:pt>
                <c:pt idx="53">
                  <c:v>201404</c:v>
                </c:pt>
                <c:pt idx="54">
                  <c:v>201405</c:v>
                </c:pt>
                <c:pt idx="55">
                  <c:v>201406</c:v>
                </c:pt>
                <c:pt idx="56">
                  <c:v>201407</c:v>
                </c:pt>
                <c:pt idx="57">
                  <c:v>201408</c:v>
                </c:pt>
                <c:pt idx="58">
                  <c:v>201409</c:v>
                </c:pt>
                <c:pt idx="59">
                  <c:v>201410</c:v>
                </c:pt>
                <c:pt idx="60">
                  <c:v>201411</c:v>
                </c:pt>
                <c:pt idx="61">
                  <c:v>201412</c:v>
                </c:pt>
                <c:pt idx="62">
                  <c:v>201501</c:v>
                </c:pt>
                <c:pt idx="63">
                  <c:v>201502</c:v>
                </c:pt>
                <c:pt idx="64">
                  <c:v>201503</c:v>
                </c:pt>
                <c:pt idx="65">
                  <c:v>201504</c:v>
                </c:pt>
                <c:pt idx="66">
                  <c:v>201505</c:v>
                </c:pt>
                <c:pt idx="67">
                  <c:v>201506</c:v>
                </c:pt>
                <c:pt idx="68">
                  <c:v>201507</c:v>
                </c:pt>
                <c:pt idx="69">
                  <c:v>201508</c:v>
                </c:pt>
                <c:pt idx="70">
                  <c:v>201509</c:v>
                </c:pt>
                <c:pt idx="71">
                  <c:v>201510</c:v>
                </c:pt>
                <c:pt idx="72">
                  <c:v>201511</c:v>
                </c:pt>
                <c:pt idx="73">
                  <c:v>201512</c:v>
                </c:pt>
                <c:pt idx="74">
                  <c:v>201601</c:v>
                </c:pt>
                <c:pt idx="75">
                  <c:v>201602</c:v>
                </c:pt>
                <c:pt idx="76">
                  <c:v>201603</c:v>
                </c:pt>
                <c:pt idx="77">
                  <c:v>201604</c:v>
                </c:pt>
              </c:numCache>
            </c:numRef>
          </c:cat>
          <c:val>
            <c:numRef>
              <c:f>ClaimsTrend!$B$2:$CA$2</c:f>
              <c:numCache>
                <c:formatCode>General</c:formatCode>
                <c:ptCount val="78"/>
                <c:pt idx="28">
                  <c:v>6.6799930758972337E-2</c:v>
                </c:pt>
                <c:pt idx="29">
                  <c:v>6.5779891757652129E-2</c:v>
                </c:pt>
                <c:pt idx="30">
                  <c:v>6.5982229427880762E-2</c:v>
                </c:pt>
                <c:pt idx="31">
                  <c:v>6.3117669926994094E-2</c:v>
                </c:pt>
                <c:pt idx="32">
                  <c:v>6.2703741717754793E-2</c:v>
                </c:pt>
                <c:pt idx="33">
                  <c:v>6.3882698244219563E-2</c:v>
                </c:pt>
                <c:pt idx="34">
                  <c:v>6.3855815735523694E-2</c:v>
                </c:pt>
                <c:pt idx="35">
                  <c:v>6.9220952395640148E-2</c:v>
                </c:pt>
                <c:pt idx="36">
                  <c:v>5.9296506060599365E-2</c:v>
                </c:pt>
                <c:pt idx="37">
                  <c:v>6.4357451478620153E-2</c:v>
                </c:pt>
                <c:pt idx="38">
                  <c:v>6.0650183234442892E-2</c:v>
                </c:pt>
                <c:pt idx="39">
                  <c:v>6.4633353659770409E-2</c:v>
                </c:pt>
                <c:pt idx="40">
                  <c:v>6.3157922684673046E-2</c:v>
                </c:pt>
                <c:pt idx="41">
                  <c:v>6.2539973100727148E-2</c:v>
                </c:pt>
                <c:pt idx="42">
                  <c:v>6.3258071968442839E-2</c:v>
                </c:pt>
                <c:pt idx="43">
                  <c:v>6.0191917926998344E-2</c:v>
                </c:pt>
                <c:pt idx="44">
                  <c:v>6.0306538395505024E-2</c:v>
                </c:pt>
                <c:pt idx="45">
                  <c:v>6.0133937552324934E-2</c:v>
                </c:pt>
                <c:pt idx="46">
                  <c:v>6.1270757743503351E-2</c:v>
                </c:pt>
                <c:pt idx="47">
                  <c:v>6.2497659639769908E-2</c:v>
                </c:pt>
                <c:pt idx="48">
                  <c:v>6.1373585447367734E-2</c:v>
                </c:pt>
                <c:pt idx="49">
                  <c:v>6.0066600216839898E-2</c:v>
                </c:pt>
                <c:pt idx="50">
                  <c:v>5.7287066744702617E-2</c:v>
                </c:pt>
                <c:pt idx="51">
                  <c:v>5.8047720288773176E-2</c:v>
                </c:pt>
                <c:pt idx="52">
                  <c:v>5.7595435342663613E-2</c:v>
                </c:pt>
                <c:pt idx="53">
                  <c:v>5.5895469412410775E-2</c:v>
                </c:pt>
                <c:pt idx="54">
                  <c:v>5.5788904235140498E-2</c:v>
                </c:pt>
                <c:pt idx="55">
                  <c:v>5.3988978164118302E-2</c:v>
                </c:pt>
                <c:pt idx="56">
                  <c:v>5.3294031321770699E-2</c:v>
                </c:pt>
                <c:pt idx="57">
                  <c:v>5.2611254103395365E-2</c:v>
                </c:pt>
                <c:pt idx="58">
                  <c:v>5.2339449408770812E-2</c:v>
                </c:pt>
                <c:pt idx="59">
                  <c:v>6.5018148733962514E-2</c:v>
                </c:pt>
                <c:pt idx="60">
                  <c:v>4.9053339243529948E-2</c:v>
                </c:pt>
                <c:pt idx="61">
                  <c:v>4.7031511058665612E-2</c:v>
                </c:pt>
                <c:pt idx="62">
                  <c:v>4.6662187062224796E-2</c:v>
                </c:pt>
                <c:pt idx="63">
                  <c:v>4.89628620459613E-2</c:v>
                </c:pt>
                <c:pt idx="64">
                  <c:v>4.7754977359283531E-2</c:v>
                </c:pt>
                <c:pt idx="65">
                  <c:v>4.7416815605740292E-2</c:v>
                </c:pt>
                <c:pt idx="66">
                  <c:v>4.8251146552779289E-2</c:v>
                </c:pt>
                <c:pt idx="67">
                  <c:v>4.6438724039381249E-2</c:v>
                </c:pt>
                <c:pt idx="68">
                  <c:v>4.7548930920590676E-2</c:v>
                </c:pt>
                <c:pt idx="69">
                  <c:v>4.7292307172099327E-2</c:v>
                </c:pt>
                <c:pt idx="70">
                  <c:v>4.7972953749720423E-2</c:v>
                </c:pt>
                <c:pt idx="71">
                  <c:v>4.9169035761696983E-2</c:v>
                </c:pt>
                <c:pt idx="72">
                  <c:v>4.761334283532128E-2</c:v>
                </c:pt>
                <c:pt idx="73">
                  <c:v>4.7177664406255086E-2</c:v>
                </c:pt>
                <c:pt idx="74">
                  <c:v>4.4137902693166343E-2</c:v>
                </c:pt>
                <c:pt idx="75">
                  <c:v>4.6124804314374511E-2</c:v>
                </c:pt>
                <c:pt idx="76">
                  <c:v>4.5785253425760362E-2</c:v>
                </c:pt>
                <c:pt idx="77">
                  <c:v>4.5476974232702048E-2</c:v>
                </c:pt>
              </c:numCache>
            </c:numRef>
          </c:val>
          <c:smooth val="0"/>
        </c:ser>
        <c:ser>
          <c:idx val="1"/>
          <c:order val="1"/>
          <c:tx>
            <c:strRef>
              <c:f>ClaimsTrend!$A$3</c:f>
              <c:strCache>
                <c:ptCount val="1"/>
                <c:pt idx="0">
                  <c:v>Pre Implementation</c:v>
                </c:pt>
              </c:strCache>
            </c:strRef>
          </c:tx>
          <c:marker>
            <c:symbol val="none"/>
          </c:marker>
          <c:trendline>
            <c:name>Pre Implementation Trendline</c:name>
            <c:spPr>
              <a:ln w="25400"/>
            </c:spPr>
            <c:trendlineType val="linear"/>
            <c:dispRSqr val="0"/>
            <c:dispEq val="0"/>
          </c:trendline>
          <c:cat>
            <c:numRef>
              <c:f>ClaimsTrend!$B$1:$CA$1</c:f>
              <c:numCache>
                <c:formatCode>General</c:formatCode>
                <c:ptCount val="78"/>
                <c:pt idx="0">
                  <c:v>200911</c:v>
                </c:pt>
                <c:pt idx="1">
                  <c:v>200912</c:v>
                </c:pt>
                <c:pt idx="2">
                  <c:v>201001</c:v>
                </c:pt>
                <c:pt idx="3">
                  <c:v>201002</c:v>
                </c:pt>
                <c:pt idx="4">
                  <c:v>201003</c:v>
                </c:pt>
                <c:pt idx="5">
                  <c:v>201004</c:v>
                </c:pt>
                <c:pt idx="6">
                  <c:v>201005</c:v>
                </c:pt>
                <c:pt idx="7">
                  <c:v>201006</c:v>
                </c:pt>
                <c:pt idx="8">
                  <c:v>201007</c:v>
                </c:pt>
                <c:pt idx="9">
                  <c:v>201008</c:v>
                </c:pt>
                <c:pt idx="10">
                  <c:v>201009</c:v>
                </c:pt>
                <c:pt idx="11">
                  <c:v>201010</c:v>
                </c:pt>
                <c:pt idx="12">
                  <c:v>201011</c:v>
                </c:pt>
                <c:pt idx="13">
                  <c:v>201012</c:v>
                </c:pt>
                <c:pt idx="14">
                  <c:v>201101</c:v>
                </c:pt>
                <c:pt idx="15">
                  <c:v>201102</c:v>
                </c:pt>
                <c:pt idx="16">
                  <c:v>201103</c:v>
                </c:pt>
                <c:pt idx="17">
                  <c:v>201104</c:v>
                </c:pt>
                <c:pt idx="18">
                  <c:v>201105</c:v>
                </c:pt>
                <c:pt idx="19">
                  <c:v>201106</c:v>
                </c:pt>
                <c:pt idx="20">
                  <c:v>201107</c:v>
                </c:pt>
                <c:pt idx="21">
                  <c:v>201108</c:v>
                </c:pt>
                <c:pt idx="22">
                  <c:v>201109</c:v>
                </c:pt>
                <c:pt idx="23">
                  <c:v>201110</c:v>
                </c:pt>
                <c:pt idx="24">
                  <c:v>201111</c:v>
                </c:pt>
                <c:pt idx="25">
                  <c:v>201112</c:v>
                </c:pt>
                <c:pt idx="26">
                  <c:v>201201</c:v>
                </c:pt>
                <c:pt idx="27">
                  <c:v>201202</c:v>
                </c:pt>
                <c:pt idx="28">
                  <c:v>201203</c:v>
                </c:pt>
                <c:pt idx="29">
                  <c:v>201204</c:v>
                </c:pt>
                <c:pt idx="30">
                  <c:v>201205</c:v>
                </c:pt>
                <c:pt idx="31">
                  <c:v>201206</c:v>
                </c:pt>
                <c:pt idx="32">
                  <c:v>201207</c:v>
                </c:pt>
                <c:pt idx="33">
                  <c:v>201208</c:v>
                </c:pt>
                <c:pt idx="34">
                  <c:v>201209</c:v>
                </c:pt>
                <c:pt idx="35">
                  <c:v>201210</c:v>
                </c:pt>
                <c:pt idx="36">
                  <c:v>201211</c:v>
                </c:pt>
                <c:pt idx="37">
                  <c:v>201212</c:v>
                </c:pt>
                <c:pt idx="38">
                  <c:v>201301</c:v>
                </c:pt>
                <c:pt idx="39">
                  <c:v>201302</c:v>
                </c:pt>
                <c:pt idx="40">
                  <c:v>201303</c:v>
                </c:pt>
                <c:pt idx="41">
                  <c:v>201304</c:v>
                </c:pt>
                <c:pt idx="42">
                  <c:v>201305</c:v>
                </c:pt>
                <c:pt idx="43">
                  <c:v>201306</c:v>
                </c:pt>
                <c:pt idx="44">
                  <c:v>201307</c:v>
                </c:pt>
                <c:pt idx="45">
                  <c:v>201308</c:v>
                </c:pt>
                <c:pt idx="46">
                  <c:v>201309</c:v>
                </c:pt>
                <c:pt idx="47">
                  <c:v>201310</c:v>
                </c:pt>
                <c:pt idx="48">
                  <c:v>201311</c:v>
                </c:pt>
                <c:pt idx="49">
                  <c:v>201312</c:v>
                </c:pt>
                <c:pt idx="50">
                  <c:v>201401</c:v>
                </c:pt>
                <c:pt idx="51">
                  <c:v>201402</c:v>
                </c:pt>
                <c:pt idx="52">
                  <c:v>201403</c:v>
                </c:pt>
                <c:pt idx="53">
                  <c:v>201404</c:v>
                </c:pt>
                <c:pt idx="54">
                  <c:v>201405</c:v>
                </c:pt>
                <c:pt idx="55">
                  <c:v>201406</c:v>
                </c:pt>
                <c:pt idx="56">
                  <c:v>201407</c:v>
                </c:pt>
                <c:pt idx="57">
                  <c:v>201408</c:v>
                </c:pt>
                <c:pt idx="58">
                  <c:v>201409</c:v>
                </c:pt>
                <c:pt idx="59">
                  <c:v>201410</c:v>
                </c:pt>
                <c:pt idx="60">
                  <c:v>201411</c:v>
                </c:pt>
                <c:pt idx="61">
                  <c:v>201412</c:v>
                </c:pt>
                <c:pt idx="62">
                  <c:v>201501</c:v>
                </c:pt>
                <c:pt idx="63">
                  <c:v>201502</c:v>
                </c:pt>
                <c:pt idx="64">
                  <c:v>201503</c:v>
                </c:pt>
                <c:pt idx="65">
                  <c:v>201504</c:v>
                </c:pt>
                <c:pt idx="66">
                  <c:v>201505</c:v>
                </c:pt>
                <c:pt idx="67">
                  <c:v>201506</c:v>
                </c:pt>
                <c:pt idx="68">
                  <c:v>201507</c:v>
                </c:pt>
                <c:pt idx="69">
                  <c:v>201508</c:v>
                </c:pt>
                <c:pt idx="70">
                  <c:v>201509</c:v>
                </c:pt>
                <c:pt idx="71">
                  <c:v>201510</c:v>
                </c:pt>
                <c:pt idx="72">
                  <c:v>201511</c:v>
                </c:pt>
                <c:pt idx="73">
                  <c:v>201512</c:v>
                </c:pt>
                <c:pt idx="74">
                  <c:v>201601</c:v>
                </c:pt>
                <c:pt idx="75">
                  <c:v>201602</c:v>
                </c:pt>
                <c:pt idx="76">
                  <c:v>201603</c:v>
                </c:pt>
                <c:pt idx="77">
                  <c:v>201604</c:v>
                </c:pt>
              </c:numCache>
            </c:numRef>
          </c:cat>
          <c:val>
            <c:numRef>
              <c:f>ClaimsTrend!$B$3:$CA$3</c:f>
              <c:numCache>
                <c:formatCode>General</c:formatCode>
                <c:ptCount val="78"/>
                <c:pt idx="0">
                  <c:v>6.9424259094853308E-2</c:v>
                </c:pt>
                <c:pt idx="1">
                  <c:v>6.683617496979663E-2</c:v>
                </c:pt>
                <c:pt idx="2">
                  <c:v>6.1988162927036322E-2</c:v>
                </c:pt>
                <c:pt idx="3">
                  <c:v>6.7092495342750219E-2</c:v>
                </c:pt>
                <c:pt idx="4">
                  <c:v>6.8052091186867281E-2</c:v>
                </c:pt>
                <c:pt idx="5">
                  <c:v>6.7019290261732409E-2</c:v>
                </c:pt>
                <c:pt idx="6">
                  <c:v>6.7186451878120529E-2</c:v>
                </c:pt>
                <c:pt idx="7">
                  <c:v>6.4812757719980851E-2</c:v>
                </c:pt>
                <c:pt idx="8">
                  <c:v>6.3879219369131601E-2</c:v>
                </c:pt>
                <c:pt idx="9">
                  <c:v>6.6195811264113294E-2</c:v>
                </c:pt>
                <c:pt idx="10">
                  <c:v>6.5152930394088912E-2</c:v>
                </c:pt>
                <c:pt idx="11">
                  <c:v>6.7975466185919306E-2</c:v>
                </c:pt>
                <c:pt idx="12">
                  <c:v>6.7352335515096742E-2</c:v>
                </c:pt>
                <c:pt idx="13">
                  <c:v>6.8439705213462876E-2</c:v>
                </c:pt>
                <c:pt idx="14">
                  <c:v>6.6934621227048144E-2</c:v>
                </c:pt>
                <c:pt idx="15">
                  <c:v>6.6923090074089059E-2</c:v>
                </c:pt>
                <c:pt idx="16">
                  <c:v>7.0399109272140728E-2</c:v>
                </c:pt>
                <c:pt idx="17">
                  <c:v>6.8616639409643312E-2</c:v>
                </c:pt>
                <c:pt idx="18">
                  <c:v>6.8693015549760303E-2</c:v>
                </c:pt>
                <c:pt idx="19">
                  <c:v>6.7361448348729258E-2</c:v>
                </c:pt>
                <c:pt idx="20">
                  <c:v>6.7479207760538812E-2</c:v>
                </c:pt>
                <c:pt idx="21">
                  <c:v>7.0929930143363823E-2</c:v>
                </c:pt>
                <c:pt idx="22">
                  <c:v>6.1878899380008283E-2</c:v>
                </c:pt>
                <c:pt idx="23">
                  <c:v>7.0612042457129626E-2</c:v>
                </c:pt>
                <c:pt idx="24">
                  <c:v>6.9009771507468926E-2</c:v>
                </c:pt>
                <c:pt idx="25">
                  <c:v>6.7830172345789558E-2</c:v>
                </c:pt>
                <c:pt idx="26">
                  <c:v>6.6915475216883277E-2</c:v>
                </c:pt>
                <c:pt idx="27">
                  <c:v>6.8406217531256752E-2</c:v>
                </c:pt>
              </c:numCache>
            </c:numRef>
          </c:val>
          <c:smooth val="0"/>
        </c:ser>
        <c:dLbls>
          <c:showLegendKey val="0"/>
          <c:showVal val="0"/>
          <c:showCatName val="0"/>
          <c:showSerName val="0"/>
          <c:showPercent val="0"/>
          <c:showBubbleSize val="0"/>
        </c:dLbls>
        <c:marker val="1"/>
        <c:smooth val="0"/>
        <c:axId val="105789312"/>
        <c:axId val="105790848"/>
      </c:lineChart>
      <c:catAx>
        <c:axId val="105789312"/>
        <c:scaling>
          <c:orientation val="minMax"/>
        </c:scaling>
        <c:delete val="0"/>
        <c:axPos val="b"/>
        <c:numFmt formatCode="General" sourceLinked="1"/>
        <c:majorTickMark val="none"/>
        <c:minorTickMark val="none"/>
        <c:tickLblPos val="nextTo"/>
        <c:crossAx val="105790848"/>
        <c:crosses val="autoZero"/>
        <c:auto val="1"/>
        <c:lblAlgn val="ctr"/>
        <c:lblOffset val="100"/>
        <c:noMultiLvlLbl val="0"/>
      </c:catAx>
      <c:valAx>
        <c:axId val="105790848"/>
        <c:scaling>
          <c:orientation val="minMax"/>
        </c:scaling>
        <c:delete val="0"/>
        <c:axPos val="l"/>
        <c:majorGridlines/>
        <c:title>
          <c:tx>
            <c:rich>
              <a:bodyPr/>
              <a:lstStyle/>
              <a:p>
                <a:pPr>
                  <a:defRPr sz="1200"/>
                </a:pPr>
                <a:r>
                  <a:rPr lang="en-US" sz="1200"/>
                  <a:t>Claims </a:t>
                </a:r>
              </a:p>
            </c:rich>
          </c:tx>
          <c:layout/>
          <c:overlay val="0"/>
        </c:title>
        <c:numFmt formatCode="General" sourceLinked="1"/>
        <c:majorTickMark val="none"/>
        <c:minorTickMark val="none"/>
        <c:tickLblPos val="nextTo"/>
        <c:crossAx val="105789312"/>
        <c:crosses val="autoZero"/>
        <c:crossBetween val="between"/>
      </c:valAx>
    </c:plotArea>
    <c:legend>
      <c:legendPos val="r"/>
      <c:layout>
        <c:manualLayout>
          <c:xMode val="edge"/>
          <c:yMode val="edge"/>
          <c:x val="0.75120197708380143"/>
          <c:y val="0.28460807045197062"/>
          <c:w val="0.22333558001947132"/>
          <c:h val="0.31069727185087714"/>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8898395970422"/>
          <c:y val="2.9705644072373753E-2"/>
          <c:w val="0.70408852061686111"/>
          <c:h val="0.85139693077117728"/>
        </c:manualLayout>
      </c:layout>
      <c:lineChart>
        <c:grouping val="standard"/>
        <c:varyColors val="0"/>
        <c:ser>
          <c:idx val="0"/>
          <c:order val="0"/>
          <c:tx>
            <c:strRef>
              <c:f>ClaimsTrend!$A$2</c:f>
              <c:strCache>
                <c:ptCount val="1"/>
                <c:pt idx="0">
                  <c:v>Post Implementation</c:v>
                </c:pt>
              </c:strCache>
            </c:strRef>
          </c:tx>
          <c:marker>
            <c:symbol val="none"/>
          </c:marker>
          <c:trendline>
            <c:name>Post Edit Trend</c:name>
            <c:spPr>
              <a:ln w="25400"/>
            </c:spPr>
            <c:trendlineType val="linear"/>
            <c:dispRSqr val="0"/>
            <c:dispEq val="0"/>
          </c:trendline>
          <c:cat>
            <c:numRef>
              <c:f>ClaimsTrend!$B$1:$CA$1</c:f>
              <c:numCache>
                <c:formatCode>General</c:formatCode>
                <c:ptCount val="78"/>
                <c:pt idx="0">
                  <c:v>200911</c:v>
                </c:pt>
                <c:pt idx="1">
                  <c:v>200912</c:v>
                </c:pt>
                <c:pt idx="2">
                  <c:v>201001</c:v>
                </c:pt>
                <c:pt idx="3">
                  <c:v>201002</c:v>
                </c:pt>
                <c:pt idx="4">
                  <c:v>201003</c:v>
                </c:pt>
                <c:pt idx="5">
                  <c:v>201004</c:v>
                </c:pt>
                <c:pt idx="6">
                  <c:v>201005</c:v>
                </c:pt>
                <c:pt idx="7">
                  <c:v>201006</c:v>
                </c:pt>
                <c:pt idx="8">
                  <c:v>201007</c:v>
                </c:pt>
                <c:pt idx="9">
                  <c:v>201008</c:v>
                </c:pt>
                <c:pt idx="10">
                  <c:v>201009</c:v>
                </c:pt>
                <c:pt idx="11">
                  <c:v>201010</c:v>
                </c:pt>
                <c:pt idx="12">
                  <c:v>201011</c:v>
                </c:pt>
                <c:pt idx="13">
                  <c:v>201012</c:v>
                </c:pt>
                <c:pt idx="14">
                  <c:v>201101</c:v>
                </c:pt>
                <c:pt idx="15">
                  <c:v>201102</c:v>
                </c:pt>
                <c:pt idx="16">
                  <c:v>201103</c:v>
                </c:pt>
                <c:pt idx="17">
                  <c:v>201104</c:v>
                </c:pt>
                <c:pt idx="18">
                  <c:v>201105</c:v>
                </c:pt>
                <c:pt idx="19">
                  <c:v>201106</c:v>
                </c:pt>
                <c:pt idx="20">
                  <c:v>201107</c:v>
                </c:pt>
                <c:pt idx="21">
                  <c:v>201108</c:v>
                </c:pt>
                <c:pt idx="22">
                  <c:v>201109</c:v>
                </c:pt>
                <c:pt idx="23">
                  <c:v>201110</c:v>
                </c:pt>
                <c:pt idx="24">
                  <c:v>201111</c:v>
                </c:pt>
                <c:pt idx="25">
                  <c:v>201112</c:v>
                </c:pt>
                <c:pt idx="26">
                  <c:v>201201</c:v>
                </c:pt>
                <c:pt idx="27">
                  <c:v>201202</c:v>
                </c:pt>
                <c:pt idx="28">
                  <c:v>201203</c:v>
                </c:pt>
                <c:pt idx="29">
                  <c:v>201204</c:v>
                </c:pt>
                <c:pt idx="30">
                  <c:v>201205</c:v>
                </c:pt>
                <c:pt idx="31">
                  <c:v>201206</c:v>
                </c:pt>
                <c:pt idx="32">
                  <c:v>201207</c:v>
                </c:pt>
                <c:pt idx="33">
                  <c:v>201208</c:v>
                </c:pt>
                <c:pt idx="34">
                  <c:v>201209</c:v>
                </c:pt>
                <c:pt idx="35">
                  <c:v>201210</c:v>
                </c:pt>
                <c:pt idx="36">
                  <c:v>201211</c:v>
                </c:pt>
                <c:pt idx="37">
                  <c:v>201212</c:v>
                </c:pt>
                <c:pt idx="38">
                  <c:v>201301</c:v>
                </c:pt>
                <c:pt idx="39">
                  <c:v>201302</c:v>
                </c:pt>
                <c:pt idx="40">
                  <c:v>201303</c:v>
                </c:pt>
                <c:pt idx="41">
                  <c:v>201304</c:v>
                </c:pt>
                <c:pt idx="42">
                  <c:v>201305</c:v>
                </c:pt>
                <c:pt idx="43">
                  <c:v>201306</c:v>
                </c:pt>
                <c:pt idx="44">
                  <c:v>201307</c:v>
                </c:pt>
                <c:pt idx="45">
                  <c:v>201308</c:v>
                </c:pt>
                <c:pt idx="46">
                  <c:v>201309</c:v>
                </c:pt>
                <c:pt idx="47">
                  <c:v>201310</c:v>
                </c:pt>
                <c:pt idx="48">
                  <c:v>201311</c:v>
                </c:pt>
                <c:pt idx="49">
                  <c:v>201312</c:v>
                </c:pt>
                <c:pt idx="50">
                  <c:v>201401</c:v>
                </c:pt>
                <c:pt idx="51">
                  <c:v>201402</c:v>
                </c:pt>
                <c:pt idx="52">
                  <c:v>201403</c:v>
                </c:pt>
                <c:pt idx="53">
                  <c:v>201404</c:v>
                </c:pt>
                <c:pt idx="54">
                  <c:v>201405</c:v>
                </c:pt>
                <c:pt idx="55">
                  <c:v>201406</c:v>
                </c:pt>
                <c:pt idx="56">
                  <c:v>201407</c:v>
                </c:pt>
                <c:pt idx="57">
                  <c:v>201408</c:v>
                </c:pt>
                <c:pt idx="58">
                  <c:v>201409</c:v>
                </c:pt>
                <c:pt idx="59">
                  <c:v>201410</c:v>
                </c:pt>
                <c:pt idx="60">
                  <c:v>201411</c:v>
                </c:pt>
                <c:pt idx="61">
                  <c:v>201412</c:v>
                </c:pt>
                <c:pt idx="62">
                  <c:v>201501</c:v>
                </c:pt>
                <c:pt idx="63">
                  <c:v>201502</c:v>
                </c:pt>
                <c:pt idx="64">
                  <c:v>201503</c:v>
                </c:pt>
                <c:pt idx="65">
                  <c:v>201504</c:v>
                </c:pt>
                <c:pt idx="66">
                  <c:v>201505</c:v>
                </c:pt>
                <c:pt idx="67">
                  <c:v>201506</c:v>
                </c:pt>
                <c:pt idx="68">
                  <c:v>201507</c:v>
                </c:pt>
                <c:pt idx="69">
                  <c:v>201508</c:v>
                </c:pt>
                <c:pt idx="70">
                  <c:v>201509</c:v>
                </c:pt>
                <c:pt idx="71">
                  <c:v>201510</c:v>
                </c:pt>
                <c:pt idx="72">
                  <c:v>201511</c:v>
                </c:pt>
                <c:pt idx="73">
                  <c:v>201512</c:v>
                </c:pt>
                <c:pt idx="74">
                  <c:v>201601</c:v>
                </c:pt>
                <c:pt idx="75">
                  <c:v>201602</c:v>
                </c:pt>
                <c:pt idx="76">
                  <c:v>201603</c:v>
                </c:pt>
                <c:pt idx="77">
                  <c:v>201604</c:v>
                </c:pt>
              </c:numCache>
            </c:numRef>
          </c:cat>
          <c:val>
            <c:numRef>
              <c:f>ClaimsTrend!$B$2:$CA$2</c:f>
              <c:numCache>
                <c:formatCode>General</c:formatCode>
                <c:ptCount val="78"/>
                <c:pt idx="27">
                  <c:v>4.8422701216441482E-4</c:v>
                </c:pt>
                <c:pt idx="28">
                  <c:v>4.6157949209932743E-4</c:v>
                </c:pt>
                <c:pt idx="29">
                  <c:v>4.9288874271849849E-4</c:v>
                </c:pt>
                <c:pt idx="30">
                  <c:v>5.1621824876514556E-4</c:v>
                </c:pt>
                <c:pt idx="31">
                  <c:v>5.0487548791037552E-4</c:v>
                </c:pt>
                <c:pt idx="32">
                  <c:v>5.0426322731973044E-4</c:v>
                </c:pt>
                <c:pt idx="33">
                  <c:v>4.7466881929774692E-4</c:v>
                </c:pt>
                <c:pt idx="34">
                  <c:v>4.7845711024107387E-4</c:v>
                </c:pt>
                <c:pt idx="35">
                  <c:v>5.6813571809142822E-4</c:v>
                </c:pt>
                <c:pt idx="36">
                  <c:v>4.3702630542816429E-4</c:v>
                </c:pt>
                <c:pt idx="37">
                  <c:v>5.2717592231012211E-4</c:v>
                </c:pt>
                <c:pt idx="38">
                  <c:v>4.602751377032621E-4</c:v>
                </c:pt>
                <c:pt idx="39">
                  <c:v>5.7012667969013719E-4</c:v>
                </c:pt>
                <c:pt idx="40">
                  <c:v>5.2386026301164406E-4</c:v>
                </c:pt>
                <c:pt idx="41">
                  <c:v>4.5500703302108039E-4</c:v>
                </c:pt>
                <c:pt idx="42">
                  <c:v>4.5417628941817132E-4</c:v>
                </c:pt>
                <c:pt idx="43">
                  <c:v>4.854139296303862E-4</c:v>
                </c:pt>
                <c:pt idx="44">
                  <c:v>5.1709740995298757E-4</c:v>
                </c:pt>
                <c:pt idx="45">
                  <c:v>4.5521993867465806E-4</c:v>
                </c:pt>
                <c:pt idx="46">
                  <c:v>5.3885384273717946E-4</c:v>
                </c:pt>
                <c:pt idx="47">
                  <c:v>5.4347284736059535E-4</c:v>
                </c:pt>
                <c:pt idx="48">
                  <c:v>5.8051259940033854E-4</c:v>
                </c:pt>
                <c:pt idx="49">
                  <c:v>4.9746362646562619E-4</c:v>
                </c:pt>
                <c:pt idx="50">
                  <c:v>4.8651894452699218E-4</c:v>
                </c:pt>
                <c:pt idx="51">
                  <c:v>5.6046886409426083E-4</c:v>
                </c:pt>
                <c:pt idx="52">
                  <c:v>5.6432559258953361E-4</c:v>
                </c:pt>
                <c:pt idx="53">
                  <c:v>4.7803089290853612E-4</c:v>
                </c:pt>
                <c:pt idx="54">
                  <c:v>4.8764123774460929E-4</c:v>
                </c:pt>
                <c:pt idx="55">
                  <c:v>5.073645427273592E-4</c:v>
                </c:pt>
                <c:pt idx="56">
                  <c:v>5.60332719631029E-4</c:v>
                </c:pt>
                <c:pt idx="57">
                  <c:v>6.1096775475754782E-4</c:v>
                </c:pt>
                <c:pt idx="58">
                  <c:v>5.5614263718811317E-4</c:v>
                </c:pt>
                <c:pt idx="59">
                  <c:v>6.5794619116281677E-4</c:v>
                </c:pt>
                <c:pt idx="60">
                  <c:v>6.2423865571344507E-4</c:v>
                </c:pt>
                <c:pt idx="61">
                  <c:v>5.3034476767841181E-4</c:v>
                </c:pt>
                <c:pt idx="62">
                  <c:v>4.4629664963955303E-4</c:v>
                </c:pt>
                <c:pt idx="63">
                  <c:v>5.7784483282126377E-4</c:v>
                </c:pt>
                <c:pt idx="64">
                  <c:v>5.7929971091329462E-4</c:v>
                </c:pt>
                <c:pt idx="65">
                  <c:v>5.6247134860238713E-4</c:v>
                </c:pt>
                <c:pt idx="66">
                  <c:v>5.8085515495373617E-4</c:v>
                </c:pt>
                <c:pt idx="67">
                  <c:v>5.2786250011800575E-4</c:v>
                </c:pt>
                <c:pt idx="68">
                  <c:v>4.7589150686595067E-4</c:v>
                </c:pt>
                <c:pt idx="69">
                  <c:v>5.6790771255114253E-4</c:v>
                </c:pt>
                <c:pt idx="70">
                  <c:v>5.9813843174512361E-4</c:v>
                </c:pt>
                <c:pt idx="71">
                  <c:v>6.5328865302316725E-4</c:v>
                </c:pt>
                <c:pt idx="72">
                  <c:v>5.2282310013863019E-4</c:v>
                </c:pt>
                <c:pt idx="73">
                  <c:v>5.5815012497954005E-4</c:v>
                </c:pt>
                <c:pt idx="74">
                  <c:v>6.2699298062350139E-4</c:v>
                </c:pt>
                <c:pt idx="75">
                  <c:v>5.5625097026420448E-4</c:v>
                </c:pt>
                <c:pt idx="76">
                  <c:v>5.6249890227366294E-4</c:v>
                </c:pt>
                <c:pt idx="77">
                  <c:v>7.1068261515069083E-4</c:v>
                </c:pt>
              </c:numCache>
            </c:numRef>
          </c:val>
          <c:smooth val="0"/>
        </c:ser>
        <c:ser>
          <c:idx val="1"/>
          <c:order val="1"/>
          <c:tx>
            <c:strRef>
              <c:f>ClaimsTrend!$A$3</c:f>
              <c:strCache>
                <c:ptCount val="1"/>
                <c:pt idx="0">
                  <c:v>Pre Implementation</c:v>
                </c:pt>
              </c:strCache>
            </c:strRef>
          </c:tx>
          <c:marker>
            <c:symbol val="none"/>
          </c:marker>
          <c:trendline>
            <c:name>Pre Edit Trend</c:name>
            <c:spPr>
              <a:ln w="25400">
                <a:prstDash val="dash"/>
              </a:ln>
            </c:spPr>
            <c:trendlineType val="linear"/>
            <c:dispRSqr val="0"/>
            <c:dispEq val="0"/>
          </c:trendline>
          <c:cat>
            <c:numRef>
              <c:f>ClaimsTrend!$B$1:$CA$1</c:f>
              <c:numCache>
                <c:formatCode>General</c:formatCode>
                <c:ptCount val="78"/>
                <c:pt idx="0">
                  <c:v>200911</c:v>
                </c:pt>
                <c:pt idx="1">
                  <c:v>200912</c:v>
                </c:pt>
                <c:pt idx="2">
                  <c:v>201001</c:v>
                </c:pt>
                <c:pt idx="3">
                  <c:v>201002</c:v>
                </c:pt>
                <c:pt idx="4">
                  <c:v>201003</c:v>
                </c:pt>
                <c:pt idx="5">
                  <c:v>201004</c:v>
                </c:pt>
                <c:pt idx="6">
                  <c:v>201005</c:v>
                </c:pt>
                <c:pt idx="7">
                  <c:v>201006</c:v>
                </c:pt>
                <c:pt idx="8">
                  <c:v>201007</c:v>
                </c:pt>
                <c:pt idx="9">
                  <c:v>201008</c:v>
                </c:pt>
                <c:pt idx="10">
                  <c:v>201009</c:v>
                </c:pt>
                <c:pt idx="11">
                  <c:v>201010</c:v>
                </c:pt>
                <c:pt idx="12">
                  <c:v>201011</c:v>
                </c:pt>
                <c:pt idx="13">
                  <c:v>201012</c:v>
                </c:pt>
                <c:pt idx="14">
                  <c:v>201101</c:v>
                </c:pt>
                <c:pt idx="15">
                  <c:v>201102</c:v>
                </c:pt>
                <c:pt idx="16">
                  <c:v>201103</c:v>
                </c:pt>
                <c:pt idx="17">
                  <c:v>201104</c:v>
                </c:pt>
                <c:pt idx="18">
                  <c:v>201105</c:v>
                </c:pt>
                <c:pt idx="19">
                  <c:v>201106</c:v>
                </c:pt>
                <c:pt idx="20">
                  <c:v>201107</c:v>
                </c:pt>
                <c:pt idx="21">
                  <c:v>201108</c:v>
                </c:pt>
                <c:pt idx="22">
                  <c:v>201109</c:v>
                </c:pt>
                <c:pt idx="23">
                  <c:v>201110</c:v>
                </c:pt>
                <c:pt idx="24">
                  <c:v>201111</c:v>
                </c:pt>
                <c:pt idx="25">
                  <c:v>201112</c:v>
                </c:pt>
                <c:pt idx="26">
                  <c:v>201201</c:v>
                </c:pt>
                <c:pt idx="27">
                  <c:v>201202</c:v>
                </c:pt>
                <c:pt idx="28">
                  <c:v>201203</c:v>
                </c:pt>
                <c:pt idx="29">
                  <c:v>201204</c:v>
                </c:pt>
                <c:pt idx="30">
                  <c:v>201205</c:v>
                </c:pt>
                <c:pt idx="31">
                  <c:v>201206</c:v>
                </c:pt>
                <c:pt idx="32">
                  <c:v>201207</c:v>
                </c:pt>
                <c:pt idx="33">
                  <c:v>201208</c:v>
                </c:pt>
                <c:pt idx="34">
                  <c:v>201209</c:v>
                </c:pt>
                <c:pt idx="35">
                  <c:v>201210</c:v>
                </c:pt>
                <c:pt idx="36">
                  <c:v>201211</c:v>
                </c:pt>
                <c:pt idx="37">
                  <c:v>201212</c:v>
                </c:pt>
                <c:pt idx="38">
                  <c:v>201301</c:v>
                </c:pt>
                <c:pt idx="39">
                  <c:v>201302</c:v>
                </c:pt>
                <c:pt idx="40">
                  <c:v>201303</c:v>
                </c:pt>
                <c:pt idx="41">
                  <c:v>201304</c:v>
                </c:pt>
                <c:pt idx="42">
                  <c:v>201305</c:v>
                </c:pt>
                <c:pt idx="43">
                  <c:v>201306</c:v>
                </c:pt>
                <c:pt idx="44">
                  <c:v>201307</c:v>
                </c:pt>
                <c:pt idx="45">
                  <c:v>201308</c:v>
                </c:pt>
                <c:pt idx="46">
                  <c:v>201309</c:v>
                </c:pt>
                <c:pt idx="47">
                  <c:v>201310</c:v>
                </c:pt>
                <c:pt idx="48">
                  <c:v>201311</c:v>
                </c:pt>
                <c:pt idx="49">
                  <c:v>201312</c:v>
                </c:pt>
                <c:pt idx="50">
                  <c:v>201401</c:v>
                </c:pt>
                <c:pt idx="51">
                  <c:v>201402</c:v>
                </c:pt>
                <c:pt idx="52">
                  <c:v>201403</c:v>
                </c:pt>
                <c:pt idx="53">
                  <c:v>201404</c:v>
                </c:pt>
                <c:pt idx="54">
                  <c:v>201405</c:v>
                </c:pt>
                <c:pt idx="55">
                  <c:v>201406</c:v>
                </c:pt>
                <c:pt idx="56">
                  <c:v>201407</c:v>
                </c:pt>
                <c:pt idx="57">
                  <c:v>201408</c:v>
                </c:pt>
                <c:pt idx="58">
                  <c:v>201409</c:v>
                </c:pt>
                <c:pt idx="59">
                  <c:v>201410</c:v>
                </c:pt>
                <c:pt idx="60">
                  <c:v>201411</c:v>
                </c:pt>
                <c:pt idx="61">
                  <c:v>201412</c:v>
                </c:pt>
                <c:pt idx="62">
                  <c:v>201501</c:v>
                </c:pt>
                <c:pt idx="63">
                  <c:v>201502</c:v>
                </c:pt>
                <c:pt idx="64">
                  <c:v>201503</c:v>
                </c:pt>
                <c:pt idx="65">
                  <c:v>201504</c:v>
                </c:pt>
                <c:pt idx="66">
                  <c:v>201505</c:v>
                </c:pt>
                <c:pt idx="67">
                  <c:v>201506</c:v>
                </c:pt>
                <c:pt idx="68">
                  <c:v>201507</c:v>
                </c:pt>
                <c:pt idx="69">
                  <c:v>201508</c:v>
                </c:pt>
                <c:pt idx="70">
                  <c:v>201509</c:v>
                </c:pt>
                <c:pt idx="71">
                  <c:v>201510</c:v>
                </c:pt>
                <c:pt idx="72">
                  <c:v>201511</c:v>
                </c:pt>
                <c:pt idx="73">
                  <c:v>201512</c:v>
                </c:pt>
                <c:pt idx="74">
                  <c:v>201601</c:v>
                </c:pt>
                <c:pt idx="75">
                  <c:v>201602</c:v>
                </c:pt>
                <c:pt idx="76">
                  <c:v>201603</c:v>
                </c:pt>
                <c:pt idx="77">
                  <c:v>201604</c:v>
                </c:pt>
              </c:numCache>
            </c:numRef>
          </c:cat>
          <c:val>
            <c:numRef>
              <c:f>ClaimsTrend!$B$3:$CA$3</c:f>
              <c:numCache>
                <c:formatCode>General</c:formatCode>
                <c:ptCount val="78"/>
                <c:pt idx="0">
                  <c:v>3.492052809245595E-4</c:v>
                </c:pt>
                <c:pt idx="1">
                  <c:v>3.851819901673052E-4</c:v>
                </c:pt>
                <c:pt idx="2">
                  <c:v>3.6359504548374598E-4</c:v>
                </c:pt>
                <c:pt idx="3">
                  <c:v>3.9985341422812406E-4</c:v>
                </c:pt>
                <c:pt idx="4">
                  <c:v>4.0735476297801141E-4</c:v>
                </c:pt>
                <c:pt idx="5">
                  <c:v>4.0296120871233411E-4</c:v>
                </c:pt>
                <c:pt idx="6">
                  <c:v>3.8169998017500078E-4</c:v>
                </c:pt>
                <c:pt idx="7">
                  <c:v>3.7546192122026224E-4</c:v>
                </c:pt>
                <c:pt idx="8">
                  <c:v>4.1124118972838482E-4</c:v>
                </c:pt>
                <c:pt idx="9">
                  <c:v>4.156796341412339E-4</c:v>
                </c:pt>
                <c:pt idx="10">
                  <c:v>3.8141567840370167E-4</c:v>
                </c:pt>
                <c:pt idx="11">
                  <c:v>3.9711514355429315E-4</c:v>
                </c:pt>
                <c:pt idx="12">
                  <c:v>3.6834548337337145E-4</c:v>
                </c:pt>
                <c:pt idx="13">
                  <c:v>3.7211987981402808E-4</c:v>
                </c:pt>
                <c:pt idx="14">
                  <c:v>3.6267994256833759E-4</c:v>
                </c:pt>
                <c:pt idx="15">
                  <c:v>3.7898229335461939E-4</c:v>
                </c:pt>
                <c:pt idx="16">
                  <c:v>3.6255728916129696E-4</c:v>
                </c:pt>
                <c:pt idx="17">
                  <c:v>4.022345903685936E-4</c:v>
                </c:pt>
                <c:pt idx="18">
                  <c:v>4.1156280011559571E-4</c:v>
                </c:pt>
                <c:pt idx="19">
                  <c:v>4.2454223799856267E-4</c:v>
                </c:pt>
                <c:pt idx="20">
                  <c:v>4.4280802080214348E-4</c:v>
                </c:pt>
                <c:pt idx="21">
                  <c:v>4.6951090362812016E-4</c:v>
                </c:pt>
                <c:pt idx="22">
                  <c:v>4.3213897333772388E-4</c:v>
                </c:pt>
                <c:pt idx="23">
                  <c:v>5.1047174899818669E-4</c:v>
                </c:pt>
                <c:pt idx="24">
                  <c:v>5.2141016294776383E-4</c:v>
                </c:pt>
                <c:pt idx="25">
                  <c:v>4.8593542159805578E-4</c:v>
                </c:pt>
                <c:pt idx="26">
                  <c:v>5.205209142872322E-4</c:v>
                </c:pt>
              </c:numCache>
            </c:numRef>
          </c:val>
          <c:smooth val="0"/>
        </c:ser>
        <c:dLbls>
          <c:showLegendKey val="0"/>
          <c:showVal val="0"/>
          <c:showCatName val="0"/>
          <c:showSerName val="0"/>
          <c:showPercent val="0"/>
          <c:showBubbleSize val="0"/>
        </c:dLbls>
        <c:marker val="1"/>
        <c:smooth val="0"/>
        <c:axId val="134629632"/>
        <c:axId val="134639616"/>
      </c:lineChart>
      <c:catAx>
        <c:axId val="134629632"/>
        <c:scaling>
          <c:orientation val="minMax"/>
        </c:scaling>
        <c:delete val="0"/>
        <c:axPos val="b"/>
        <c:numFmt formatCode="General" sourceLinked="1"/>
        <c:majorTickMark val="none"/>
        <c:minorTickMark val="none"/>
        <c:tickLblPos val="nextTo"/>
        <c:crossAx val="134639616"/>
        <c:crosses val="autoZero"/>
        <c:auto val="1"/>
        <c:lblAlgn val="ctr"/>
        <c:lblOffset val="100"/>
        <c:noMultiLvlLbl val="0"/>
      </c:catAx>
      <c:valAx>
        <c:axId val="134639616"/>
        <c:scaling>
          <c:orientation val="minMax"/>
        </c:scaling>
        <c:delete val="0"/>
        <c:axPos val="l"/>
        <c:majorGridlines/>
        <c:title>
          <c:tx>
            <c:rich>
              <a:bodyPr/>
              <a:lstStyle/>
              <a:p>
                <a:pPr>
                  <a:defRPr/>
                </a:pPr>
                <a:r>
                  <a:rPr lang="en-US"/>
                  <a:t>Claims PMPM</a:t>
                </a:r>
              </a:p>
            </c:rich>
          </c:tx>
          <c:layout/>
          <c:overlay val="0"/>
        </c:title>
        <c:numFmt formatCode="General" sourceLinked="1"/>
        <c:majorTickMark val="none"/>
        <c:minorTickMark val="none"/>
        <c:tickLblPos val="nextTo"/>
        <c:crossAx val="134629632"/>
        <c:crosses val="autoZero"/>
        <c:crossBetween val="between"/>
      </c:valAx>
    </c:plotArea>
    <c:legend>
      <c:legendPos val="r"/>
      <c:layout>
        <c:manualLayout>
          <c:xMode val="edge"/>
          <c:yMode val="edge"/>
          <c:x val="0.81573225656157788"/>
          <c:y val="0.37273438646256174"/>
          <c:w val="0.17494952632396335"/>
          <c:h val="0.29233841043971581"/>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rgbClr val="000000"/>
                </a:solidFill>
                <a:latin typeface="Calibri"/>
                <a:ea typeface="Calibri"/>
                <a:cs typeface="Calibri"/>
              </a:defRPr>
            </a:pPr>
            <a:r>
              <a:rPr lang="en-US" sz="2000"/>
              <a:t>Figure</a:t>
            </a:r>
            <a:r>
              <a:rPr lang="en-US" sz="2000" baseline="0"/>
              <a:t> 3: </a:t>
            </a:r>
            <a:r>
              <a:rPr lang="en-US" sz="2000"/>
              <a:t>% of Program Patients on Opioids</a:t>
            </a:r>
          </a:p>
        </c:rich>
      </c:tx>
      <c:overlay val="0"/>
    </c:title>
    <c:autoTitleDeleted val="0"/>
    <c:plotArea>
      <c:layout/>
      <c:lineChart>
        <c:grouping val="standard"/>
        <c:varyColors val="0"/>
        <c:ser>
          <c:idx val="0"/>
          <c:order val="0"/>
          <c:dLbls>
            <c:dLbl>
              <c:idx val="1"/>
              <c:layout>
                <c:manualLayout>
                  <c:x val="-2.5878579936544077E-2"/>
                  <c:y val="-5.5530183727034124E-2"/>
                </c:manualLayout>
              </c:layout>
              <c:dLblPos val="r"/>
              <c:showLegendKey val="0"/>
              <c:showVal val="1"/>
              <c:showCatName val="0"/>
              <c:showSerName val="0"/>
              <c:showPercent val="0"/>
              <c:showBubbleSize val="0"/>
            </c:dLbl>
            <c:dLbl>
              <c:idx val="6"/>
              <c:layout>
                <c:manualLayout>
                  <c:x val="-2.0858499615258937E-2"/>
                  <c:y val="-5.2499880696731088E-2"/>
                </c:manualLayout>
              </c:layout>
              <c:dLblPos val="r"/>
              <c:showLegendKey val="0"/>
              <c:showVal val="1"/>
              <c:showCatName val="0"/>
              <c:showSerName val="0"/>
              <c:showPercent val="0"/>
              <c:showBubbleSize val="0"/>
            </c:dLbl>
            <c:dLbl>
              <c:idx val="7"/>
              <c:layout>
                <c:manualLayout>
                  <c:x val="-4.2612181007494546E-2"/>
                  <c:y val="4.1439513242662852E-2"/>
                </c:manualLayout>
              </c:layout>
              <c:dLblPos val="r"/>
              <c:showLegendKey val="0"/>
              <c:showVal val="1"/>
              <c:showCatName val="0"/>
              <c:showSerName val="0"/>
              <c:showPercent val="0"/>
              <c:showBubbleSize val="0"/>
            </c:dLbl>
            <c:spPr>
              <a:noFill/>
              <a:ln w="25400">
                <a:noFill/>
              </a:ln>
            </c:spPr>
            <c:txPr>
              <a:bodyPr/>
              <a:lstStyle/>
              <a:p>
                <a:pPr>
                  <a:defRPr sz="1200" b="0" i="0" u="none" strike="noStrike" baseline="0">
                    <a:solidFill>
                      <a:srgbClr val="000000"/>
                    </a:solidFill>
                    <a:latin typeface="Calibri"/>
                    <a:ea typeface="Calibri"/>
                    <a:cs typeface="Calibri"/>
                  </a:defRPr>
                </a:pPr>
                <a:endParaRPr lang="en-US"/>
              </a:p>
            </c:txPr>
            <c:dLblPos val="t"/>
            <c:showLegendKey val="0"/>
            <c:showVal val="1"/>
            <c:showCatName val="0"/>
            <c:showSerName val="0"/>
            <c:showPercent val="0"/>
            <c:showBubbleSize val="0"/>
            <c:showLeaderLines val="0"/>
          </c:dLbls>
          <c:cat>
            <c:strRef>
              <c:f>'[MO OPI Trend Comparison and Graphs w Mailing QI data_2017.06_for Steve.xls]OPI data '!$B$29:$K$29,'[MO OPI Trend Comparison and Graphs w Mailing QI data_2017.06_for Steve.xls]OPI data '!$L$29,'[MO OPI Trend Comparison and Graphs w Mailing QI data_2017.06_for Steve.xls]OPI data '!$M$29,'[MO OPI Trend Comparison and Graphs w Mailing QI data_2017.06_for Steve.xls]OPI data '!$N$29,'[MO OPI Trend Comparison and Graphs w Mailing QI data_2017.06_for Steve.xls]OPI data '!$O$29</c:f>
              <c:strCache>
                <c:ptCount val="14"/>
                <c:pt idx="0">
                  <c:v>(Q1)2014</c:v>
                </c:pt>
                <c:pt idx="1">
                  <c:v>(Q2)2014</c:v>
                </c:pt>
                <c:pt idx="2">
                  <c:v>(Q3)2014</c:v>
                </c:pt>
                <c:pt idx="3">
                  <c:v>(Q4)2014</c:v>
                </c:pt>
                <c:pt idx="4">
                  <c:v>(Q1)2015</c:v>
                </c:pt>
                <c:pt idx="5">
                  <c:v>(Q2)2015</c:v>
                </c:pt>
                <c:pt idx="6">
                  <c:v>(Q3)2015</c:v>
                </c:pt>
                <c:pt idx="7">
                  <c:v>(Q4)2015</c:v>
                </c:pt>
                <c:pt idx="8">
                  <c:v>(Q1)2016</c:v>
                </c:pt>
                <c:pt idx="9">
                  <c:v>(Q2)2016</c:v>
                </c:pt>
                <c:pt idx="10">
                  <c:v>(Q3)2016</c:v>
                </c:pt>
                <c:pt idx="11">
                  <c:v>(Q4)2016</c:v>
                </c:pt>
                <c:pt idx="12">
                  <c:v>(Q1)2017</c:v>
                </c:pt>
                <c:pt idx="13">
                  <c:v>(Q2)2017</c:v>
                </c:pt>
              </c:strCache>
            </c:strRef>
          </c:cat>
          <c:val>
            <c:numRef>
              <c:f>'[MO OPI Trend Comparison and Graphs w Mailing QI data_2017.06_for Steve.xls]OPI data '!$B$6:$O$6</c:f>
              <c:numCache>
                <c:formatCode>0.00%</c:formatCode>
                <c:ptCount val="14"/>
                <c:pt idx="0">
                  <c:v>0.1609515601174081</c:v>
                </c:pt>
                <c:pt idx="1">
                  <c:v>0.15729671878291568</c:v>
                </c:pt>
                <c:pt idx="2">
                  <c:v>0.14635353223265135</c:v>
                </c:pt>
                <c:pt idx="3">
                  <c:v>0.13587515667283045</c:v>
                </c:pt>
                <c:pt idx="4">
                  <c:v>0.13982044471760652</c:v>
                </c:pt>
                <c:pt idx="5">
                  <c:v>0.1361409023179071</c:v>
                </c:pt>
                <c:pt idx="6">
                  <c:v>0.13357085287803577</c:v>
                </c:pt>
                <c:pt idx="7">
                  <c:v>0.12602355005913901</c:v>
                </c:pt>
                <c:pt idx="8">
                  <c:v>0.1334916482687396</c:v>
                </c:pt>
                <c:pt idx="9">
                  <c:v>0.12711136617092805</c:v>
                </c:pt>
                <c:pt idx="10">
                  <c:v>0.12109075768508581</c:v>
                </c:pt>
                <c:pt idx="11">
                  <c:v>0.11365790382561063</c:v>
                </c:pt>
                <c:pt idx="12">
                  <c:v>0.11082200788243314</c:v>
                </c:pt>
                <c:pt idx="13">
                  <c:v>0.11575619895612577</c:v>
                </c:pt>
              </c:numCache>
            </c:numRef>
          </c:val>
          <c:smooth val="0"/>
        </c:ser>
        <c:dLbls>
          <c:showLegendKey val="0"/>
          <c:showVal val="0"/>
          <c:showCatName val="0"/>
          <c:showSerName val="0"/>
          <c:showPercent val="0"/>
          <c:showBubbleSize val="0"/>
        </c:dLbls>
        <c:marker val="1"/>
        <c:smooth val="0"/>
        <c:axId val="89667840"/>
        <c:axId val="97439744"/>
      </c:lineChart>
      <c:catAx>
        <c:axId val="89667840"/>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97439744"/>
        <c:crosses val="autoZero"/>
        <c:auto val="1"/>
        <c:lblAlgn val="ctr"/>
        <c:lblOffset val="100"/>
        <c:noMultiLvlLbl val="0"/>
      </c:catAx>
      <c:valAx>
        <c:axId val="97439744"/>
        <c:scaling>
          <c:orientation val="minMax"/>
          <c:max val="0.18000000000000002"/>
          <c:min val="0.1"/>
        </c:scaling>
        <c:delete val="0"/>
        <c:axPos val="l"/>
        <c:majorGridlines/>
        <c:title>
          <c:tx>
            <c:rich>
              <a:bodyPr/>
              <a:lstStyle/>
              <a:p>
                <a:pPr>
                  <a:defRPr sz="1000" b="1" i="0" u="none" strike="noStrike" baseline="0">
                    <a:solidFill>
                      <a:srgbClr val="000000"/>
                    </a:solidFill>
                    <a:latin typeface="Calibri"/>
                    <a:ea typeface="Calibri"/>
                    <a:cs typeface="Calibri"/>
                  </a:defRPr>
                </a:pPr>
                <a:r>
                  <a:rPr lang="en-US"/>
                  <a:t>% of Patients</a:t>
                </a:r>
              </a:p>
            </c:rich>
          </c:tx>
          <c:overlay val="0"/>
        </c:title>
        <c:numFmt formatCode="0.00%"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89667840"/>
        <c:crosses val="autoZero"/>
        <c:crossBetween val="between"/>
      </c:valAx>
      <c:dTable>
        <c:showHorzBorder val="1"/>
        <c:showVertBorder val="1"/>
        <c:showOutline val="1"/>
        <c:showKeys val="1"/>
        <c:txPr>
          <a:bodyPr/>
          <a:lstStyle/>
          <a:p>
            <a:pPr rtl="0">
              <a:defRPr sz="1000" b="0" i="0" u="none" strike="noStrike" baseline="0">
                <a:solidFill>
                  <a:srgbClr val="000000"/>
                </a:solidFill>
                <a:latin typeface="Calibri"/>
                <a:ea typeface="Calibri"/>
                <a:cs typeface="Calibri"/>
              </a:defRPr>
            </a:pPr>
            <a:endParaRPr lang="en-US"/>
          </a:p>
        </c:txPr>
      </c:dTable>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1" i="0" u="none" strike="noStrike" baseline="0">
                <a:solidFill>
                  <a:srgbClr val="000000"/>
                </a:solidFill>
                <a:latin typeface="Calibri"/>
                <a:ea typeface="Calibri"/>
                <a:cs typeface="Calibri"/>
              </a:defRPr>
            </a:pPr>
            <a:r>
              <a:rPr lang="en-US" sz="2000" dirty="0"/>
              <a:t>Figure 7: % of All Program Prescriptions as Opioids    </a:t>
            </a:r>
          </a:p>
        </c:rich>
      </c:tx>
      <c:layout>
        <c:manualLayout>
          <c:xMode val="edge"/>
          <c:yMode val="edge"/>
          <c:x val="0.19392122188020994"/>
          <c:y val="1.8181818181818181E-2"/>
        </c:manualLayout>
      </c:layout>
      <c:overlay val="0"/>
    </c:title>
    <c:autoTitleDeleted val="0"/>
    <c:plotArea>
      <c:layout/>
      <c:lineChart>
        <c:grouping val="standard"/>
        <c:varyColors val="0"/>
        <c:ser>
          <c:idx val="0"/>
          <c:order val="0"/>
          <c:dLbls>
            <c:dLbl>
              <c:idx val="2"/>
              <c:layout>
                <c:manualLayout>
                  <c:x val="-1.3603920241187208E-2"/>
                  <c:y val="-4.4809826403278512E-2"/>
                </c:manualLayout>
              </c:layout>
              <c:dLblPos val="r"/>
              <c:showLegendKey val="0"/>
              <c:showVal val="1"/>
              <c:showCatName val="0"/>
              <c:showSerName val="0"/>
              <c:showPercent val="0"/>
              <c:showBubbleSize val="0"/>
            </c:dLbl>
            <c:dLbl>
              <c:idx val="4"/>
              <c:layout>
                <c:manualLayout>
                  <c:x val="-4.8959484724915611E-2"/>
                  <c:y val="6.3377308099645438E-2"/>
                </c:manualLayout>
              </c:layout>
              <c:dLblPos val="r"/>
              <c:showLegendKey val="0"/>
              <c:showVal val="1"/>
              <c:showCatName val="0"/>
              <c:showSerName val="0"/>
              <c:showPercent val="0"/>
              <c:showBubbleSize val="0"/>
            </c:dLbl>
            <c:dLbl>
              <c:idx val="7"/>
              <c:layout>
                <c:manualLayout>
                  <c:x val="-4.2531200273328629E-2"/>
                  <c:y val="6.0453331491458304E-2"/>
                </c:manualLayout>
              </c:layout>
              <c:dLblPos val="r"/>
              <c:showLegendKey val="0"/>
              <c:showVal val="1"/>
              <c:showCatName val="0"/>
              <c:showSerName val="0"/>
              <c:showPercent val="0"/>
              <c:showBubbleSize val="0"/>
            </c:dLbl>
            <c:dLbl>
              <c:idx val="9"/>
              <c:layout>
                <c:manualLayout>
                  <c:x val="-4.0924129160431887E-2"/>
                  <c:y val="4.5833448450522632E-2"/>
                </c:manualLayout>
              </c:layout>
              <c:dLblPos val="r"/>
              <c:showLegendKey val="0"/>
              <c:showVal val="1"/>
              <c:showCatName val="0"/>
              <c:showSerName val="0"/>
              <c:showPercent val="0"/>
              <c:showBubbleSize val="0"/>
            </c:dLbl>
            <c:spPr>
              <a:noFill/>
              <a:ln w="25400">
                <a:noFill/>
              </a:ln>
            </c:spPr>
            <c:txPr>
              <a:bodyPr/>
              <a:lstStyle/>
              <a:p>
                <a:pPr>
                  <a:defRPr sz="1200" b="0" i="0" u="none" strike="noStrike" baseline="0">
                    <a:solidFill>
                      <a:srgbClr val="000000"/>
                    </a:solidFill>
                    <a:latin typeface="Calibri"/>
                    <a:ea typeface="Calibri"/>
                    <a:cs typeface="Calibri"/>
                  </a:defRPr>
                </a:pPr>
                <a:endParaRPr lang="en-US"/>
              </a:p>
            </c:txPr>
            <c:dLblPos val="t"/>
            <c:showLegendKey val="0"/>
            <c:showVal val="1"/>
            <c:showCatName val="0"/>
            <c:showSerName val="0"/>
            <c:showPercent val="0"/>
            <c:showBubbleSize val="0"/>
            <c:showLeaderLines val="0"/>
          </c:dLbls>
          <c:cat>
            <c:strRef>
              <c:f>'[MO OPI Trend Comparison and Graphs w Mailing QI data_2017.06_for Steve.xls]OPI data '!$B$29:$K$29,'[MO OPI Trend Comparison and Graphs w Mailing QI data_2017.06_for Steve.xls]OPI data '!$L$29,'[MO OPI Trend Comparison and Graphs w Mailing QI data_2017.06_for Steve.xls]OPI data '!$M$29:$N$29,'[MO OPI Trend Comparison and Graphs w Mailing QI data_2017.06_for Steve.xls]OPI data '!$O$29</c:f>
              <c:strCache>
                <c:ptCount val="14"/>
                <c:pt idx="0">
                  <c:v>(Q1)2014</c:v>
                </c:pt>
                <c:pt idx="1">
                  <c:v>(Q2)2014</c:v>
                </c:pt>
                <c:pt idx="2">
                  <c:v>(Q3)2014</c:v>
                </c:pt>
                <c:pt idx="3">
                  <c:v>(Q4)2014</c:v>
                </c:pt>
                <c:pt idx="4">
                  <c:v>(Q1)2015</c:v>
                </c:pt>
                <c:pt idx="5">
                  <c:v>(Q2)2015</c:v>
                </c:pt>
                <c:pt idx="6">
                  <c:v>(Q3)2015</c:v>
                </c:pt>
                <c:pt idx="7">
                  <c:v>(Q4)2015</c:v>
                </c:pt>
                <c:pt idx="8">
                  <c:v>(Q1)2016</c:v>
                </c:pt>
                <c:pt idx="9">
                  <c:v>(Q2)2016</c:v>
                </c:pt>
                <c:pt idx="10">
                  <c:v>(Q3)2016</c:v>
                </c:pt>
                <c:pt idx="11">
                  <c:v>(Q4)2016</c:v>
                </c:pt>
                <c:pt idx="12">
                  <c:v>(Q1)2017</c:v>
                </c:pt>
                <c:pt idx="13">
                  <c:v>(Q2)2017</c:v>
                </c:pt>
              </c:strCache>
            </c:strRef>
          </c:cat>
          <c:val>
            <c:numRef>
              <c:f>'[MO OPI Trend Comparison and Graphs w Mailing QI data_2017.06_for Steve.xls]OPI data '!$B$10:$O$10</c:f>
              <c:numCache>
                <c:formatCode>0.00%</c:formatCode>
                <c:ptCount val="14"/>
                <c:pt idx="0">
                  <c:v>0.13369690550429358</c:v>
                </c:pt>
                <c:pt idx="1">
                  <c:v>0.12513526329227814</c:v>
                </c:pt>
                <c:pt idx="2">
                  <c:v>0.12516132316732914</c:v>
                </c:pt>
                <c:pt idx="3">
                  <c:v>0.11396148668345905</c:v>
                </c:pt>
                <c:pt idx="4">
                  <c:v>0.10271292621374334</c:v>
                </c:pt>
                <c:pt idx="5">
                  <c:v>0.1218267592161283</c:v>
                </c:pt>
                <c:pt idx="6">
                  <c:v>0.10116843178953296</c:v>
                </c:pt>
                <c:pt idx="7">
                  <c:v>0.10034939236782597</c:v>
                </c:pt>
                <c:pt idx="8">
                  <c:v>0.10312010216678914</c:v>
                </c:pt>
                <c:pt idx="9">
                  <c:v>0.10470076558138136</c:v>
                </c:pt>
                <c:pt idx="10">
                  <c:v>0.10340110683172722</c:v>
                </c:pt>
                <c:pt idx="11">
                  <c:v>9.1910365214287928E-2</c:v>
                </c:pt>
                <c:pt idx="12">
                  <c:v>8.4927449929751417E-2</c:v>
                </c:pt>
                <c:pt idx="13">
                  <c:v>9.5441472170670921E-2</c:v>
                </c:pt>
              </c:numCache>
            </c:numRef>
          </c:val>
          <c:smooth val="0"/>
        </c:ser>
        <c:dLbls>
          <c:showLegendKey val="0"/>
          <c:showVal val="0"/>
          <c:showCatName val="0"/>
          <c:showSerName val="0"/>
          <c:showPercent val="0"/>
          <c:showBubbleSize val="0"/>
        </c:dLbls>
        <c:marker val="1"/>
        <c:smooth val="0"/>
        <c:axId val="106252160"/>
        <c:axId val="106253696"/>
      </c:lineChart>
      <c:catAx>
        <c:axId val="106252160"/>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06253696"/>
        <c:crosses val="autoZero"/>
        <c:auto val="1"/>
        <c:lblAlgn val="ctr"/>
        <c:lblOffset val="100"/>
        <c:noMultiLvlLbl val="0"/>
      </c:catAx>
      <c:valAx>
        <c:axId val="106253696"/>
        <c:scaling>
          <c:orientation val="minMax"/>
          <c:max val="0.14000000000000001"/>
          <c:min val="6.0000000000000012E-2"/>
        </c:scaling>
        <c:delete val="0"/>
        <c:axPos val="l"/>
        <c:majorGridlines/>
        <c:title>
          <c:tx>
            <c:rich>
              <a:bodyPr/>
              <a:lstStyle/>
              <a:p>
                <a:pPr>
                  <a:defRPr sz="1000" b="1" i="0" u="none" strike="noStrike" baseline="0">
                    <a:solidFill>
                      <a:srgbClr val="000000"/>
                    </a:solidFill>
                    <a:latin typeface="Calibri"/>
                    <a:ea typeface="Calibri"/>
                    <a:cs typeface="Calibri"/>
                  </a:defRPr>
                </a:pPr>
                <a:r>
                  <a:rPr lang="en-US"/>
                  <a:t>% of Prescriptions</a:t>
                </a:r>
              </a:p>
            </c:rich>
          </c:tx>
          <c:overlay val="0"/>
        </c:title>
        <c:numFmt formatCode="0.00%"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06252160"/>
        <c:crosses val="autoZero"/>
        <c:crossBetween val="between"/>
      </c:valAx>
      <c:dTable>
        <c:showHorzBorder val="1"/>
        <c:showVertBorder val="1"/>
        <c:showOutline val="1"/>
        <c:showKeys val="1"/>
        <c:txPr>
          <a:bodyPr/>
          <a:lstStyle/>
          <a:p>
            <a:pPr rtl="0">
              <a:defRPr sz="1000" b="0" i="0" u="none" strike="noStrike" baseline="0">
                <a:solidFill>
                  <a:srgbClr val="000000"/>
                </a:solidFill>
                <a:latin typeface="Calibri"/>
                <a:ea typeface="Calibri"/>
                <a:cs typeface="Calibri"/>
              </a:defRPr>
            </a:pPr>
            <a:endParaRPr lang="en-US"/>
          </a:p>
        </c:txPr>
      </c:dTable>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1" i="0" u="none" strike="noStrike" baseline="0">
                <a:solidFill>
                  <a:srgbClr val="000000"/>
                </a:solidFill>
                <a:latin typeface="Calibri"/>
                <a:ea typeface="Calibri"/>
                <a:cs typeface="Calibri"/>
              </a:defRPr>
            </a:pPr>
            <a:r>
              <a:rPr lang="en-US" sz="2000" dirty="0"/>
              <a:t>Figure 11: Average number of Opioid Prescriptions </a:t>
            </a:r>
            <a:r>
              <a:rPr lang="en-US" sz="2000" dirty="0" smtClean="0"/>
              <a:t/>
            </a:r>
            <a:br>
              <a:rPr lang="en-US" sz="2000" dirty="0" smtClean="0"/>
            </a:br>
            <a:r>
              <a:rPr lang="en-US" sz="2000" dirty="0" smtClean="0"/>
              <a:t>per </a:t>
            </a:r>
            <a:r>
              <a:rPr lang="en-US" sz="2000" dirty="0"/>
              <a:t>Opioid Patient </a:t>
            </a:r>
          </a:p>
        </c:rich>
      </c:tx>
      <c:layout>
        <c:manualLayout>
          <c:xMode val="edge"/>
          <c:yMode val="edge"/>
          <c:x val="0.14561283355205601"/>
          <c:y val="3.6245911568746216E-2"/>
        </c:manualLayout>
      </c:layout>
      <c:overlay val="0"/>
    </c:title>
    <c:autoTitleDeleted val="0"/>
    <c:plotArea>
      <c:layout>
        <c:manualLayout>
          <c:layoutTarget val="inner"/>
          <c:xMode val="edge"/>
          <c:yMode val="edge"/>
          <c:x val="0.13421041119860017"/>
          <c:y val="0.24595924330213439"/>
          <c:w val="0.84669236657917757"/>
          <c:h val="0.5879733075818353"/>
        </c:manualLayout>
      </c:layout>
      <c:lineChart>
        <c:grouping val="standard"/>
        <c:varyColors val="0"/>
        <c:ser>
          <c:idx val="0"/>
          <c:order val="0"/>
          <c:tx>
            <c:v>Series1</c:v>
          </c:tx>
          <c:cat>
            <c:strRef>
              <c:f>'[MO OPI Trend Comparison and Graphs w Mailing QI data_2017.06_for Steve.xls]OPI data '!$B$29:$K$29,'[MO OPI Trend Comparison and Graphs w Mailing QI data_2017.06_for Steve.xls]OPI data '!$L$29,'[MO OPI Trend Comparison and Graphs w Mailing QI data_2017.06_for Steve.xls]OPI data '!$M$29,'[MO OPI Trend Comparison and Graphs w Mailing QI data_2017.06_for Steve.xls]OPI data '!$N$29,'[MO OPI Trend Comparison and Graphs w Mailing QI data_2017.06_for Steve.xls]OPI data '!$O$29</c:f>
              <c:strCache>
                <c:ptCount val="14"/>
                <c:pt idx="0">
                  <c:v>(Q1)2014</c:v>
                </c:pt>
                <c:pt idx="1">
                  <c:v>(Q2)2014</c:v>
                </c:pt>
                <c:pt idx="2">
                  <c:v>(Q3)2014</c:v>
                </c:pt>
                <c:pt idx="3">
                  <c:v>(Q4)2014</c:v>
                </c:pt>
                <c:pt idx="4">
                  <c:v>(Q1)2015</c:v>
                </c:pt>
                <c:pt idx="5">
                  <c:v>(Q2)2015</c:v>
                </c:pt>
                <c:pt idx="6">
                  <c:v>(Q3)2015</c:v>
                </c:pt>
                <c:pt idx="7">
                  <c:v>(Q4)2015</c:v>
                </c:pt>
                <c:pt idx="8">
                  <c:v>(Q1)2016</c:v>
                </c:pt>
                <c:pt idx="9">
                  <c:v>(Q2)2016</c:v>
                </c:pt>
                <c:pt idx="10">
                  <c:v>(Q3)2016</c:v>
                </c:pt>
                <c:pt idx="11">
                  <c:v>(Q4)2016</c:v>
                </c:pt>
                <c:pt idx="12">
                  <c:v>(Q1)2017</c:v>
                </c:pt>
                <c:pt idx="13">
                  <c:v>(Q2)2017</c:v>
                </c:pt>
              </c:strCache>
            </c:strRef>
          </c:cat>
          <c:val>
            <c:numRef>
              <c:f>'[MO OPI Trend Comparison and Graphs w Mailing QI data_2017.06_for Steve.xls]OPI data '!$B$11:$O$11</c:f>
              <c:numCache>
                <c:formatCode>0.0000</c:formatCode>
                <c:ptCount val="14"/>
                <c:pt idx="0">
                  <c:v>3.028923855815103</c:v>
                </c:pt>
                <c:pt idx="1">
                  <c:v>3.0894298930905228</c:v>
                </c:pt>
                <c:pt idx="2">
                  <c:v>3.0624029377507442</c:v>
                </c:pt>
                <c:pt idx="3">
                  <c:v>2.9336408172213462</c:v>
                </c:pt>
                <c:pt idx="4">
                  <c:v>2.9008524600458414</c:v>
                </c:pt>
                <c:pt idx="5">
                  <c:v>2.9662549007405565</c:v>
                </c:pt>
                <c:pt idx="6">
                  <c:v>2.9546535783948364</c:v>
                </c:pt>
                <c:pt idx="7">
                  <c:v>2.9293016381327748</c:v>
                </c:pt>
                <c:pt idx="8">
                  <c:v>2.918982982797492</c:v>
                </c:pt>
                <c:pt idx="9">
                  <c:v>2.9539952930628712</c:v>
                </c:pt>
                <c:pt idx="10">
                  <c:v>2.9385750411029785</c:v>
                </c:pt>
                <c:pt idx="11">
                  <c:v>2.9027790046463968</c:v>
                </c:pt>
                <c:pt idx="12">
                  <c:v>2.8241391234711708</c:v>
                </c:pt>
                <c:pt idx="13">
                  <c:v>2.9537428107301227</c:v>
                </c:pt>
              </c:numCache>
            </c:numRef>
          </c:val>
          <c:smooth val="0"/>
        </c:ser>
        <c:dLbls>
          <c:showLegendKey val="0"/>
          <c:showVal val="0"/>
          <c:showCatName val="0"/>
          <c:showSerName val="0"/>
          <c:showPercent val="0"/>
          <c:showBubbleSize val="0"/>
        </c:dLbls>
        <c:marker val="1"/>
        <c:smooth val="0"/>
        <c:axId val="134704512"/>
        <c:axId val="134722688"/>
      </c:lineChart>
      <c:catAx>
        <c:axId val="134704512"/>
        <c:scaling>
          <c:orientation val="minMax"/>
        </c:scaling>
        <c:delete val="0"/>
        <c:axPos val="b"/>
        <c:numFmt formatCode="General" sourceLinked="0"/>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34722688"/>
        <c:crossesAt val="0"/>
        <c:auto val="1"/>
        <c:lblAlgn val="ctr"/>
        <c:lblOffset val="100"/>
        <c:noMultiLvlLbl val="0"/>
      </c:catAx>
      <c:valAx>
        <c:axId val="134722688"/>
        <c:scaling>
          <c:orientation val="minMax"/>
          <c:max val="4"/>
          <c:min val="2"/>
        </c:scaling>
        <c:delete val="0"/>
        <c:axPos val="l"/>
        <c:majorGridlines/>
        <c:title>
          <c:tx>
            <c:rich>
              <a:bodyPr/>
              <a:lstStyle/>
              <a:p>
                <a:pPr>
                  <a:defRPr sz="1100" b="1" i="0" u="none" strike="noStrike" baseline="0">
                    <a:solidFill>
                      <a:srgbClr val="000000"/>
                    </a:solidFill>
                    <a:latin typeface="Calibri"/>
                    <a:ea typeface="Calibri"/>
                    <a:cs typeface="Calibri"/>
                  </a:defRPr>
                </a:pPr>
                <a:r>
                  <a:rPr lang="en-US" sz="1100"/>
                  <a:t>Number of Prescriptions</a:t>
                </a:r>
              </a:p>
            </c:rich>
          </c:tx>
          <c:layout>
            <c:manualLayout>
              <c:xMode val="edge"/>
              <c:yMode val="edge"/>
              <c:x val="2.2247392757964918E-2"/>
              <c:y val="0.3522728173129302"/>
            </c:manualLayout>
          </c:layout>
          <c:overlay val="0"/>
        </c:title>
        <c:numFmt formatCode="0.0000" sourceLinked="1"/>
        <c:majorTickMark val="none"/>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34704512"/>
        <c:crosses val="autoZero"/>
        <c:crossBetween val="between"/>
        <c:majorUnit val="1"/>
      </c:valAx>
      <c:dTable>
        <c:showHorzBorder val="1"/>
        <c:showVertBorder val="1"/>
        <c:showOutline val="1"/>
        <c:showKeys val="1"/>
        <c:txPr>
          <a:bodyPr/>
          <a:lstStyle/>
          <a:p>
            <a:pPr rtl="0">
              <a:defRPr sz="1000" b="0" i="0" u="none" strike="noStrike" baseline="0">
                <a:solidFill>
                  <a:srgbClr val="000000"/>
                </a:solidFill>
                <a:latin typeface="Calibri"/>
                <a:ea typeface="Calibri"/>
                <a:cs typeface="Calibri"/>
              </a:defRPr>
            </a:pPr>
            <a:endParaRPr lang="en-US"/>
          </a:p>
        </c:txPr>
      </c:dTable>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Calibri"/>
                <a:ea typeface="Calibri"/>
                <a:cs typeface="Calibri"/>
              </a:defRPr>
            </a:pPr>
            <a:r>
              <a:rPr lang="en-US"/>
              <a:t>Figure 15: % of Opioid Patients Flagged for SUD QIs </a:t>
            </a:r>
          </a:p>
        </c:rich>
      </c:tx>
      <c:overlay val="0"/>
    </c:title>
    <c:autoTitleDeleted val="0"/>
    <c:plotArea>
      <c:layout/>
      <c:lineChart>
        <c:grouping val="standard"/>
        <c:varyColors val="0"/>
        <c:ser>
          <c:idx val="0"/>
          <c:order val="0"/>
          <c:tx>
            <c:v>Series1</c:v>
          </c:tx>
          <c:dLbls>
            <c:dLbl>
              <c:idx val="0"/>
              <c:layout>
                <c:manualLayout>
                  <c:x val="-3.7709986934638395E-2"/>
                  <c:y val="-4.5610001874765653E-2"/>
                </c:manualLayout>
              </c:layout>
              <c:dLblPos val="r"/>
              <c:showLegendKey val="0"/>
              <c:showVal val="1"/>
              <c:showCatName val="0"/>
              <c:showSerName val="0"/>
              <c:showPercent val="0"/>
              <c:showBubbleSize val="0"/>
            </c:dLbl>
            <c:dLbl>
              <c:idx val="1"/>
              <c:layout>
                <c:manualLayout>
                  <c:x val="-4.0924129160431887E-2"/>
                  <c:y val="5.5580474315710587E-2"/>
                </c:manualLayout>
              </c:layout>
              <c:dLblPos val="r"/>
              <c:showLegendKey val="0"/>
              <c:showVal val="1"/>
              <c:showCatName val="0"/>
              <c:showSerName val="0"/>
              <c:showPercent val="0"/>
              <c:showBubbleSize val="0"/>
            </c:dLbl>
            <c:dLbl>
              <c:idx val="3"/>
              <c:layout>
                <c:manualLayout>
                  <c:x val="-5.6994840289399343E-2"/>
                  <c:y val="3.4747140982377259E-2"/>
                </c:manualLayout>
              </c:layout>
              <c:dLblPos val="r"/>
              <c:showLegendKey val="0"/>
              <c:showVal val="1"/>
              <c:showCatName val="0"/>
              <c:showSerName val="0"/>
              <c:showPercent val="0"/>
              <c:showBubbleSize val="0"/>
            </c:dLbl>
            <c:dLbl>
              <c:idx val="5"/>
              <c:layout>
                <c:manualLayout>
                  <c:x val="-9.3957475886024433E-2"/>
                  <c:y val="2.5818569553805775E-2"/>
                </c:manualLayout>
              </c:layout>
              <c:dLblPos val="r"/>
              <c:showLegendKey val="0"/>
              <c:showVal val="1"/>
              <c:showCatName val="0"/>
              <c:showSerName val="0"/>
              <c:showPercent val="0"/>
              <c:showBubbleSize val="0"/>
            </c:dLbl>
            <c:dLbl>
              <c:idx val="6"/>
              <c:layout>
                <c:manualLayout>
                  <c:x val="-5.8601911402296085E-2"/>
                  <c:y val="-5.453857330333714E-2"/>
                </c:manualLayout>
              </c:layout>
              <c:dLblPos val="r"/>
              <c:showLegendKey val="0"/>
              <c:showVal val="1"/>
              <c:showCatName val="0"/>
              <c:showSerName val="0"/>
              <c:showPercent val="0"/>
              <c:showBubbleSize val="0"/>
            </c:dLbl>
            <c:dLbl>
              <c:idx val="7"/>
              <c:layout>
                <c:manualLayout>
                  <c:x val="2.466790887780249E-3"/>
                  <c:y val="-3.9433352080989878E-3"/>
                </c:manualLayout>
              </c:layout>
              <c:dLblPos val="r"/>
              <c:showLegendKey val="0"/>
              <c:showVal val="1"/>
              <c:showCatName val="0"/>
              <c:showSerName val="0"/>
              <c:showPercent val="0"/>
              <c:showBubbleSize val="0"/>
            </c:dLbl>
            <c:dLbl>
              <c:idx val="8"/>
              <c:layout>
                <c:manualLayout>
                  <c:x val="-9.5564546998921238E-2"/>
                  <c:y val="-1.8824287589051369E-2"/>
                </c:manualLayout>
              </c:layout>
              <c:dLblPos val="r"/>
              <c:showLegendKey val="0"/>
              <c:showVal val="1"/>
              <c:showCatName val="0"/>
              <c:showSerName val="0"/>
              <c:showPercent val="0"/>
              <c:showBubbleSize val="0"/>
            </c:dLbl>
            <c:dLbl>
              <c:idx val="11"/>
              <c:layout>
                <c:manualLayout>
                  <c:x val="-1.1996849128290462E-2"/>
                  <c:y val="3.7723331458567676E-2"/>
                </c:manualLayout>
              </c:layout>
              <c:dLblPos val="r"/>
              <c:showLegendKey val="0"/>
              <c:showVal val="1"/>
              <c:showCatName val="0"/>
              <c:showSerName val="0"/>
              <c:showPercent val="0"/>
              <c:showBubbleSize val="0"/>
            </c:dLbl>
            <c:dLbl>
              <c:idx val="13"/>
              <c:layout>
                <c:manualLayout>
                  <c:x val="-1.9682318737879741E-2"/>
                  <c:y val="-6.6443335208098989E-2"/>
                </c:manualLayout>
              </c:layout>
              <c:dLblPos val="r"/>
              <c:showLegendKey val="0"/>
              <c:showVal val="1"/>
              <c:showCatName val="0"/>
              <c:showSerName val="0"/>
              <c:showPercent val="0"/>
              <c:showBubbleSize val="0"/>
            </c:dLbl>
            <c:spPr>
              <a:noFill/>
              <a:ln w="25400">
                <a:noFill/>
              </a:ln>
            </c:spPr>
            <c:txPr>
              <a:bodyPr/>
              <a:lstStyle/>
              <a:p>
                <a:pPr>
                  <a:defRPr sz="1200" b="0" i="0" u="none" strike="noStrike" baseline="0">
                    <a:solidFill>
                      <a:srgbClr val="000000"/>
                    </a:solidFill>
                    <a:latin typeface="Calibri"/>
                    <a:ea typeface="Calibri"/>
                    <a:cs typeface="Calibri"/>
                  </a:defRPr>
                </a:pPr>
                <a:endParaRPr lang="en-US"/>
              </a:p>
            </c:txPr>
            <c:dLblPos val="t"/>
            <c:showLegendKey val="0"/>
            <c:showVal val="1"/>
            <c:showCatName val="0"/>
            <c:showSerName val="0"/>
            <c:showPercent val="0"/>
            <c:showBubbleSize val="0"/>
            <c:showLeaderLines val="0"/>
          </c:dLbls>
          <c:cat>
            <c:strRef>
              <c:f>'[MO OPI Trend Comparison and Graphs w Mailing QI data_2017.06_for Steve.xls]OPI data '!$B$29:$K$29,'[MO OPI Trend Comparison and Graphs w Mailing QI data_2017.06_for Steve.xls]OPI data '!$L$29,'[MO OPI Trend Comparison and Graphs w Mailing QI data_2017.06_for Steve.xls]OPI data '!$M$29,'[MO OPI Trend Comparison and Graphs w Mailing QI data_2017.06_for Steve.xls]OPI data '!$N$29:$O$29</c:f>
              <c:strCache>
                <c:ptCount val="14"/>
                <c:pt idx="0">
                  <c:v>(Q1)2014</c:v>
                </c:pt>
                <c:pt idx="1">
                  <c:v>(Q2)2014</c:v>
                </c:pt>
                <c:pt idx="2">
                  <c:v>(Q3)2014</c:v>
                </c:pt>
                <c:pt idx="3">
                  <c:v>(Q4)2014</c:v>
                </c:pt>
                <c:pt idx="4">
                  <c:v>(Q1)2015</c:v>
                </c:pt>
                <c:pt idx="5">
                  <c:v>(Q2)2015</c:v>
                </c:pt>
                <c:pt idx="6">
                  <c:v>(Q3)2015</c:v>
                </c:pt>
                <c:pt idx="7">
                  <c:v>(Q4)2015</c:v>
                </c:pt>
                <c:pt idx="8">
                  <c:v>(Q1)2016</c:v>
                </c:pt>
                <c:pt idx="9">
                  <c:v>(Q2)2016</c:v>
                </c:pt>
                <c:pt idx="10">
                  <c:v>(Q3)2016</c:v>
                </c:pt>
                <c:pt idx="11">
                  <c:v>(Q4)2016</c:v>
                </c:pt>
                <c:pt idx="12">
                  <c:v>(Q1)2017</c:v>
                </c:pt>
                <c:pt idx="13">
                  <c:v>(Q2)2017</c:v>
                </c:pt>
              </c:strCache>
            </c:strRef>
          </c:cat>
          <c:val>
            <c:numRef>
              <c:f>'[MO OPI Trend Comparison and Graphs w Mailing QI data_2017.06_for Steve.xls]OPI data '!$B$25:$O$25</c:f>
              <c:numCache>
                <c:formatCode>0.000%</c:formatCode>
                <c:ptCount val="14"/>
                <c:pt idx="0">
                  <c:v>5.4807036980000001E-2</c:v>
                </c:pt>
                <c:pt idx="1">
                  <c:v>5.4701630959999997E-2</c:v>
                </c:pt>
                <c:pt idx="2">
                  <c:v>5.4548984080000001E-2</c:v>
                </c:pt>
                <c:pt idx="3">
                  <c:v>5.396426553E-2</c:v>
                </c:pt>
                <c:pt idx="4">
                  <c:v>5.3635906929999998E-2</c:v>
                </c:pt>
                <c:pt idx="5">
                  <c:v>5.2150102679999998E-2</c:v>
                </c:pt>
                <c:pt idx="6">
                  <c:v>5.2014779800000001E-2</c:v>
                </c:pt>
                <c:pt idx="7">
                  <c:v>5.2986821029999999E-2</c:v>
                </c:pt>
                <c:pt idx="8">
                  <c:v>5.5699681889999998E-2</c:v>
                </c:pt>
                <c:pt idx="9">
                  <c:v>5.610701077E-2</c:v>
                </c:pt>
                <c:pt idx="10">
                  <c:v>5.5379999999999999E-2</c:v>
                </c:pt>
                <c:pt idx="11">
                  <c:v>5.5980000000000002E-2</c:v>
                </c:pt>
                <c:pt idx="12" formatCode="[$-10409]#,##0.00#%">
                  <c:v>5.7786109490000001E-2</c:v>
                </c:pt>
                <c:pt idx="13" formatCode="[$-10409]#,##0.00#%">
                  <c:v>5.6284848749999998E-2</c:v>
                </c:pt>
              </c:numCache>
            </c:numRef>
          </c:val>
          <c:smooth val="0"/>
        </c:ser>
        <c:dLbls>
          <c:showLegendKey val="0"/>
          <c:showVal val="0"/>
          <c:showCatName val="0"/>
          <c:showSerName val="0"/>
          <c:showPercent val="0"/>
          <c:showBubbleSize val="0"/>
        </c:dLbls>
        <c:marker val="1"/>
        <c:smooth val="0"/>
        <c:axId val="144886016"/>
        <c:axId val="144891904"/>
      </c:lineChart>
      <c:catAx>
        <c:axId val="144886016"/>
        <c:scaling>
          <c:orientation val="minMax"/>
        </c:scaling>
        <c:delete val="0"/>
        <c:axPos val="b"/>
        <c:numFmt formatCode="General" sourceLinked="0"/>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44891904"/>
        <c:crosses val="autoZero"/>
        <c:auto val="1"/>
        <c:lblAlgn val="ctr"/>
        <c:lblOffset val="100"/>
        <c:noMultiLvlLbl val="0"/>
      </c:catAx>
      <c:valAx>
        <c:axId val="144891904"/>
        <c:scaling>
          <c:orientation val="minMax"/>
          <c:max val="5.800000000000001E-2"/>
          <c:min val="4.8000000000000008E-2"/>
        </c:scaling>
        <c:delete val="0"/>
        <c:axPos val="l"/>
        <c:majorGridlines/>
        <c:title>
          <c:tx>
            <c:rich>
              <a:bodyPr/>
              <a:lstStyle/>
              <a:p>
                <a:pPr>
                  <a:defRPr sz="1200" b="1" i="0" u="none" strike="noStrike" baseline="0">
                    <a:solidFill>
                      <a:srgbClr val="000000"/>
                    </a:solidFill>
                    <a:latin typeface="Calibri"/>
                    <a:ea typeface="Calibri"/>
                    <a:cs typeface="Calibri"/>
                  </a:defRPr>
                </a:pPr>
                <a:r>
                  <a:rPr lang="en-US" sz="1200"/>
                  <a:t>% of Patients</a:t>
                </a:r>
              </a:p>
            </c:rich>
          </c:tx>
          <c:layout>
            <c:manualLayout>
              <c:xMode val="edge"/>
              <c:yMode val="edge"/>
              <c:x val="2.0891924467657693E-2"/>
              <c:y val="0.38557180352455944"/>
            </c:manualLayout>
          </c:layout>
          <c:overlay val="0"/>
        </c:title>
        <c:numFmt formatCode="0.000%"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44886016"/>
        <c:crosses val="autoZero"/>
        <c:crossBetween val="between"/>
      </c:valAx>
      <c:dTable>
        <c:showHorzBorder val="1"/>
        <c:showVertBorder val="1"/>
        <c:showOutline val="1"/>
        <c:showKeys val="1"/>
        <c:txPr>
          <a:bodyPr/>
          <a:lstStyle/>
          <a:p>
            <a:pPr rtl="0">
              <a:defRPr sz="1000" b="0" i="0" u="none" strike="noStrike" baseline="0">
                <a:solidFill>
                  <a:srgbClr val="000000"/>
                </a:solidFill>
                <a:latin typeface="Calibri"/>
                <a:ea typeface="Calibri"/>
                <a:cs typeface="Calibri"/>
              </a:defRPr>
            </a:pPr>
            <a:endParaRPr lang="en-US"/>
          </a:p>
        </c:txPr>
      </c:dTable>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0.53615</cdr:x>
      <cdr:y>0.53109</cdr:y>
    </cdr:from>
    <cdr:to>
      <cdr:x>0.73352</cdr:x>
      <cdr:y>0.63866</cdr:y>
    </cdr:to>
    <cdr:sp macro="" textlink="">
      <cdr:nvSpPr>
        <cdr:cNvPr id="2" name="Text Box 1"/>
        <cdr:cNvSpPr txBox="1"/>
      </cdr:nvSpPr>
      <cdr:spPr>
        <a:xfrm xmlns:a="http://schemas.openxmlformats.org/drawingml/2006/main">
          <a:off x="4546121" y="2725948"/>
          <a:ext cx="1673524" cy="5520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tx1"/>
              </a:solidFill>
            </a:rPr>
            <a:t>33.5% decrease since edit implementation</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0.93275</cdr:y>
    </cdr:from>
    <cdr:to>
      <cdr:x>0</cdr:x>
      <cdr:y>0.93083</cdr:y>
    </cdr:to>
    <cdr:sp macro="" textlink="">
      <cdr:nvSpPr>
        <cdr:cNvPr id="2" name="TextBox 1">
          <a:extLst xmlns:a="http://schemas.openxmlformats.org/drawingml/2006/main">
            <a:ext uri="{FF2B5EF4-FFF2-40B4-BE49-F238E27FC236}">
              <a16:creationId xmlns:a16="http://schemas.microsoft.com/office/drawing/2014/main" xmlns="" id="{82AFD64B-FF7F-4D3E-A367-7BF3C5751BB1}"/>
            </a:ext>
          </a:extLst>
        </cdr:cNvPr>
        <cdr:cNvSpPr txBox="1"/>
      </cdr:nvSpPr>
      <cdr:spPr>
        <a:xfrm xmlns:a="http://schemas.openxmlformats.org/drawingml/2006/main">
          <a:off x="0" y="2590800"/>
          <a:ext cx="152400"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a:t>7</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391" tIns="46195" rIns="92391" bIns="46195" numCol="1" anchor="t" anchorCtr="0" compatLnSpc="1">
            <a:prstTxWarp prst="textNoShape">
              <a:avLst/>
            </a:prstTxWarp>
          </a:bodyPr>
          <a:lstStyle>
            <a:lvl1pPr defTabSz="923925" eaLnBrk="1" hangingPunct="1">
              <a:defRPr sz="1200">
                <a:latin typeface="Arial" charset="0"/>
              </a:defRPr>
            </a:lvl1pPr>
          </a:lstStyle>
          <a:p>
            <a:pPr>
              <a:defRPr/>
            </a:pPr>
            <a:endParaRPr lang="en-US"/>
          </a:p>
        </p:txBody>
      </p:sp>
      <p:sp>
        <p:nvSpPr>
          <p:cNvPr id="195587" name="Rectangle 3"/>
          <p:cNvSpPr>
            <a:spLocks noGrp="1" noChangeArrowheads="1"/>
          </p:cNvSpPr>
          <p:nvPr>
            <p:ph type="dt" sz="quarter" idx="1"/>
          </p:nvPr>
        </p:nvSpPr>
        <p:spPr bwMode="auto">
          <a:xfrm>
            <a:off x="3927475" y="0"/>
            <a:ext cx="3005138" cy="461963"/>
          </a:xfrm>
          <a:prstGeom prst="rect">
            <a:avLst/>
          </a:prstGeom>
          <a:noFill/>
          <a:ln w="9525">
            <a:noFill/>
            <a:miter lim="800000"/>
            <a:headEnd/>
            <a:tailEnd/>
          </a:ln>
          <a:effectLst/>
        </p:spPr>
        <p:txBody>
          <a:bodyPr vert="horz" wrap="square" lIns="92391" tIns="46195" rIns="92391" bIns="46195" numCol="1" anchor="t" anchorCtr="0" compatLnSpc="1">
            <a:prstTxWarp prst="textNoShape">
              <a:avLst/>
            </a:prstTxWarp>
          </a:bodyPr>
          <a:lstStyle>
            <a:lvl1pPr algn="r" defTabSz="923925" eaLnBrk="1" hangingPunct="1">
              <a:defRPr sz="1200">
                <a:latin typeface="Arial" charset="0"/>
              </a:defRPr>
            </a:lvl1pPr>
          </a:lstStyle>
          <a:p>
            <a:pPr>
              <a:defRPr/>
            </a:pPr>
            <a:endParaRPr lang="en-US"/>
          </a:p>
        </p:txBody>
      </p:sp>
      <p:sp>
        <p:nvSpPr>
          <p:cNvPr id="195588" name="Rectangle 4"/>
          <p:cNvSpPr>
            <a:spLocks noGrp="1" noChangeArrowheads="1"/>
          </p:cNvSpPr>
          <p:nvPr>
            <p:ph type="ftr" sz="quarter" idx="2"/>
          </p:nvPr>
        </p:nvSpPr>
        <p:spPr bwMode="auto">
          <a:xfrm>
            <a:off x="0" y="8770938"/>
            <a:ext cx="3005138" cy="461962"/>
          </a:xfrm>
          <a:prstGeom prst="rect">
            <a:avLst/>
          </a:prstGeom>
          <a:noFill/>
          <a:ln w="9525">
            <a:noFill/>
            <a:miter lim="800000"/>
            <a:headEnd/>
            <a:tailEnd/>
          </a:ln>
          <a:effectLst/>
        </p:spPr>
        <p:txBody>
          <a:bodyPr vert="horz" wrap="square" lIns="92391" tIns="46195" rIns="92391" bIns="46195" numCol="1" anchor="b" anchorCtr="0" compatLnSpc="1">
            <a:prstTxWarp prst="textNoShape">
              <a:avLst/>
            </a:prstTxWarp>
          </a:bodyPr>
          <a:lstStyle>
            <a:lvl1pPr defTabSz="923925" eaLnBrk="1" hangingPunct="1">
              <a:defRPr sz="1200">
                <a:latin typeface="Arial" charset="0"/>
              </a:defRPr>
            </a:lvl1pPr>
          </a:lstStyle>
          <a:p>
            <a:pPr>
              <a:defRPr/>
            </a:pPr>
            <a:endParaRPr lang="en-US"/>
          </a:p>
        </p:txBody>
      </p:sp>
      <p:sp>
        <p:nvSpPr>
          <p:cNvPr id="195589" name="Rectangle 5"/>
          <p:cNvSpPr>
            <a:spLocks noGrp="1" noChangeArrowheads="1"/>
          </p:cNvSpPr>
          <p:nvPr>
            <p:ph type="sldNum" sz="quarter" idx="3"/>
          </p:nvPr>
        </p:nvSpPr>
        <p:spPr bwMode="auto">
          <a:xfrm>
            <a:off x="3927475" y="8770938"/>
            <a:ext cx="3005138" cy="461962"/>
          </a:xfrm>
          <a:prstGeom prst="rect">
            <a:avLst/>
          </a:prstGeom>
          <a:noFill/>
          <a:ln w="9525">
            <a:noFill/>
            <a:miter lim="800000"/>
            <a:headEnd/>
            <a:tailEnd/>
          </a:ln>
          <a:effectLst/>
        </p:spPr>
        <p:txBody>
          <a:bodyPr vert="horz" wrap="square" lIns="92391" tIns="46195" rIns="92391" bIns="46195" numCol="1" anchor="b" anchorCtr="0" compatLnSpc="1">
            <a:prstTxWarp prst="textNoShape">
              <a:avLst/>
            </a:prstTxWarp>
          </a:bodyPr>
          <a:lstStyle>
            <a:lvl1pPr algn="r" defTabSz="923925" eaLnBrk="1" hangingPunct="1">
              <a:defRPr sz="1200">
                <a:latin typeface="Arial" charset="0"/>
              </a:defRPr>
            </a:lvl1pPr>
          </a:lstStyle>
          <a:p>
            <a:pPr>
              <a:defRPr/>
            </a:pPr>
            <a:fld id="{FE80A38E-E4DF-4D64-8EA4-BE153B0D6049}" type="slidenum">
              <a:rPr lang="en-US"/>
              <a:pPr>
                <a:defRPr/>
              </a:pPr>
              <a:t>‹#›</a:t>
            </a:fld>
            <a:endParaRPr lang="en-US"/>
          </a:p>
        </p:txBody>
      </p:sp>
    </p:spTree>
    <p:extLst>
      <p:ext uri="{BB962C8B-B14F-4D97-AF65-F5344CB8AC3E}">
        <p14:creationId xmlns:p14="http://schemas.microsoft.com/office/powerpoint/2010/main" val="1008266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391" tIns="46195" rIns="92391" bIns="46195" numCol="1" anchor="t" anchorCtr="0" compatLnSpc="1">
            <a:prstTxWarp prst="textNoShape">
              <a:avLst/>
            </a:prstTxWarp>
          </a:bodyPr>
          <a:lstStyle>
            <a:lvl1pPr defTabSz="923925" eaLnBrk="1" hangingPunct="1">
              <a:defRPr sz="1200">
                <a:latin typeface="Arial" charset="0"/>
              </a:defRPr>
            </a:lvl1pPr>
          </a:lstStyle>
          <a:p>
            <a:pPr>
              <a:defRPr/>
            </a:pPr>
            <a:endParaRPr lang="en-US"/>
          </a:p>
        </p:txBody>
      </p:sp>
      <p:sp>
        <p:nvSpPr>
          <p:cNvPr id="15363" name="Rectangle 3"/>
          <p:cNvSpPr>
            <a:spLocks noGrp="1" noChangeArrowheads="1"/>
          </p:cNvSpPr>
          <p:nvPr>
            <p:ph type="dt" idx="1"/>
          </p:nvPr>
        </p:nvSpPr>
        <p:spPr bwMode="auto">
          <a:xfrm>
            <a:off x="3927475" y="0"/>
            <a:ext cx="3005138" cy="461963"/>
          </a:xfrm>
          <a:prstGeom prst="rect">
            <a:avLst/>
          </a:prstGeom>
          <a:noFill/>
          <a:ln w="9525">
            <a:noFill/>
            <a:miter lim="800000"/>
            <a:headEnd/>
            <a:tailEnd/>
          </a:ln>
          <a:effectLst/>
        </p:spPr>
        <p:txBody>
          <a:bodyPr vert="horz" wrap="square" lIns="92391" tIns="46195" rIns="92391" bIns="46195" numCol="1" anchor="t" anchorCtr="0" compatLnSpc="1">
            <a:prstTxWarp prst="textNoShape">
              <a:avLst/>
            </a:prstTxWarp>
          </a:bodyPr>
          <a:lstStyle>
            <a:lvl1pPr algn="r" defTabSz="923925" eaLnBrk="1" hangingPunct="1">
              <a:defRPr sz="1200">
                <a:latin typeface="Arial"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58875" y="692150"/>
            <a:ext cx="4618038"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693738" y="4386263"/>
            <a:ext cx="5546725" cy="4156075"/>
          </a:xfrm>
          <a:prstGeom prst="rect">
            <a:avLst/>
          </a:prstGeom>
          <a:noFill/>
          <a:ln w="9525">
            <a:noFill/>
            <a:miter lim="800000"/>
            <a:headEnd/>
            <a:tailEnd/>
          </a:ln>
          <a:effectLst/>
        </p:spPr>
        <p:txBody>
          <a:bodyPr vert="horz" wrap="square" lIns="92391" tIns="46195" rIns="92391" bIns="4619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770938"/>
            <a:ext cx="3005138" cy="461962"/>
          </a:xfrm>
          <a:prstGeom prst="rect">
            <a:avLst/>
          </a:prstGeom>
          <a:noFill/>
          <a:ln w="9525">
            <a:noFill/>
            <a:miter lim="800000"/>
            <a:headEnd/>
            <a:tailEnd/>
          </a:ln>
          <a:effectLst/>
        </p:spPr>
        <p:txBody>
          <a:bodyPr vert="horz" wrap="square" lIns="92391" tIns="46195" rIns="92391" bIns="46195" numCol="1" anchor="b" anchorCtr="0" compatLnSpc="1">
            <a:prstTxWarp prst="textNoShape">
              <a:avLst/>
            </a:prstTxWarp>
          </a:bodyPr>
          <a:lstStyle>
            <a:lvl1pPr defTabSz="923925" eaLnBrk="1" hangingPunct="1">
              <a:defRPr sz="1200">
                <a:latin typeface="Arial" charset="0"/>
              </a:defRPr>
            </a:lvl1pPr>
          </a:lstStyle>
          <a:p>
            <a:pPr>
              <a:defRPr/>
            </a:pPr>
            <a:endParaRPr lang="en-US"/>
          </a:p>
        </p:txBody>
      </p:sp>
      <p:sp>
        <p:nvSpPr>
          <p:cNvPr id="15367" name="Rectangle 7"/>
          <p:cNvSpPr>
            <a:spLocks noGrp="1" noChangeArrowheads="1"/>
          </p:cNvSpPr>
          <p:nvPr>
            <p:ph type="sldNum" sz="quarter" idx="5"/>
          </p:nvPr>
        </p:nvSpPr>
        <p:spPr bwMode="auto">
          <a:xfrm>
            <a:off x="3927475" y="8770938"/>
            <a:ext cx="3005138" cy="461962"/>
          </a:xfrm>
          <a:prstGeom prst="rect">
            <a:avLst/>
          </a:prstGeom>
          <a:noFill/>
          <a:ln w="9525">
            <a:noFill/>
            <a:miter lim="800000"/>
            <a:headEnd/>
            <a:tailEnd/>
          </a:ln>
          <a:effectLst/>
        </p:spPr>
        <p:txBody>
          <a:bodyPr vert="horz" wrap="square" lIns="92391" tIns="46195" rIns="92391" bIns="46195" numCol="1" anchor="b" anchorCtr="0" compatLnSpc="1">
            <a:prstTxWarp prst="textNoShape">
              <a:avLst/>
            </a:prstTxWarp>
          </a:bodyPr>
          <a:lstStyle>
            <a:lvl1pPr algn="r" defTabSz="923925" eaLnBrk="1" hangingPunct="1">
              <a:defRPr sz="1200">
                <a:latin typeface="Arial" charset="0"/>
              </a:defRPr>
            </a:lvl1pPr>
          </a:lstStyle>
          <a:p>
            <a:pPr>
              <a:defRPr/>
            </a:pPr>
            <a:fld id="{F2B2F7B8-1D9E-42C2-A473-F2B9F1DFB692}" type="slidenum">
              <a:rPr lang="en-US"/>
              <a:pPr>
                <a:defRPr/>
              </a:pPr>
              <a:t>‹#›</a:t>
            </a:fld>
            <a:endParaRPr lang="en-US"/>
          </a:p>
        </p:txBody>
      </p:sp>
    </p:spTree>
    <p:extLst>
      <p:ext uri="{BB962C8B-B14F-4D97-AF65-F5344CB8AC3E}">
        <p14:creationId xmlns:p14="http://schemas.microsoft.com/office/powerpoint/2010/main" val="17713824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defRPr>
            </a:lvl1pPr>
            <a:lvl2pPr marL="742950" indent="-285750" defTabSz="923925">
              <a:defRPr>
                <a:solidFill>
                  <a:schemeClr val="tx1"/>
                </a:solidFill>
                <a:latin typeface="Arial" charset="0"/>
              </a:defRPr>
            </a:lvl2pPr>
            <a:lvl3pPr marL="1143000" indent="-228600" defTabSz="923925">
              <a:defRPr>
                <a:solidFill>
                  <a:schemeClr val="tx1"/>
                </a:solidFill>
                <a:latin typeface="Arial" charset="0"/>
              </a:defRPr>
            </a:lvl3pPr>
            <a:lvl4pPr marL="1600200" indent="-228600" defTabSz="923925">
              <a:defRPr>
                <a:solidFill>
                  <a:schemeClr val="tx1"/>
                </a:solidFill>
                <a:latin typeface="Arial" charset="0"/>
              </a:defRPr>
            </a:lvl4pPr>
            <a:lvl5pPr marL="2057400" indent="-228600" defTabSz="923925">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60F3A9FA-EEFB-49F1-92CF-4BD7678053E5}" type="slidenum">
              <a:rPr lang="en-US" altLang="en-US" smtClean="0"/>
              <a:pPr/>
              <a:t>1</a:t>
            </a:fld>
            <a:endParaRPr lang="en-US"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defRPr>
            </a:lvl1pPr>
            <a:lvl2pPr marL="742950" indent="-285750" defTabSz="923925">
              <a:defRPr>
                <a:solidFill>
                  <a:schemeClr val="tx1"/>
                </a:solidFill>
                <a:latin typeface="Arial" charset="0"/>
              </a:defRPr>
            </a:lvl2pPr>
            <a:lvl3pPr marL="1143000" indent="-228600" defTabSz="923925">
              <a:defRPr>
                <a:solidFill>
                  <a:schemeClr val="tx1"/>
                </a:solidFill>
                <a:latin typeface="Arial" charset="0"/>
              </a:defRPr>
            </a:lvl3pPr>
            <a:lvl4pPr marL="1600200" indent="-228600" defTabSz="923925">
              <a:defRPr>
                <a:solidFill>
                  <a:schemeClr val="tx1"/>
                </a:solidFill>
                <a:latin typeface="Arial" charset="0"/>
              </a:defRPr>
            </a:lvl4pPr>
            <a:lvl5pPr marL="2057400" indent="-228600" defTabSz="923925">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76F4F26B-E40C-4D52-81D0-DC6B2E59A12F}" type="slidenum">
              <a:rPr lang="en-US" altLang="en-US" smtClean="0">
                <a:solidFill>
                  <a:prstClr val="black"/>
                </a:solidFill>
              </a:rPr>
              <a:pPr/>
              <a:t>10</a:t>
            </a:fld>
            <a:endParaRPr lang="en-US" alt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defRPr>
            </a:lvl1pPr>
            <a:lvl2pPr marL="742950" indent="-285750" defTabSz="923925">
              <a:defRPr>
                <a:solidFill>
                  <a:schemeClr val="tx1"/>
                </a:solidFill>
                <a:latin typeface="Arial" charset="0"/>
              </a:defRPr>
            </a:lvl2pPr>
            <a:lvl3pPr marL="1143000" indent="-228600" defTabSz="923925">
              <a:defRPr>
                <a:solidFill>
                  <a:schemeClr val="tx1"/>
                </a:solidFill>
                <a:latin typeface="Arial" charset="0"/>
              </a:defRPr>
            </a:lvl3pPr>
            <a:lvl4pPr marL="1600200" indent="-228600" defTabSz="923925">
              <a:defRPr>
                <a:solidFill>
                  <a:schemeClr val="tx1"/>
                </a:solidFill>
                <a:latin typeface="Arial" charset="0"/>
              </a:defRPr>
            </a:lvl4pPr>
            <a:lvl5pPr marL="2057400" indent="-228600" defTabSz="923925">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76F4F26B-E40C-4D52-81D0-DC6B2E59A12F}" type="slidenum">
              <a:rPr lang="en-US" altLang="en-US" smtClean="0">
                <a:solidFill>
                  <a:prstClr val="black"/>
                </a:solidFill>
              </a:rPr>
              <a:pPr/>
              <a:t>11</a:t>
            </a:fld>
            <a:endParaRPr lang="en-US" alt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defRPr>
            </a:lvl1pPr>
            <a:lvl2pPr marL="742950" indent="-285750" defTabSz="923925">
              <a:defRPr>
                <a:solidFill>
                  <a:schemeClr val="tx1"/>
                </a:solidFill>
                <a:latin typeface="Arial" charset="0"/>
              </a:defRPr>
            </a:lvl2pPr>
            <a:lvl3pPr marL="1143000" indent="-228600" defTabSz="923925">
              <a:defRPr>
                <a:solidFill>
                  <a:schemeClr val="tx1"/>
                </a:solidFill>
                <a:latin typeface="Arial" charset="0"/>
              </a:defRPr>
            </a:lvl3pPr>
            <a:lvl4pPr marL="1600200" indent="-228600" defTabSz="923925">
              <a:defRPr>
                <a:solidFill>
                  <a:schemeClr val="tx1"/>
                </a:solidFill>
                <a:latin typeface="Arial" charset="0"/>
              </a:defRPr>
            </a:lvl4pPr>
            <a:lvl5pPr marL="2057400" indent="-228600" defTabSz="923925">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76F4F26B-E40C-4D52-81D0-DC6B2E59A12F}" type="slidenum">
              <a:rPr lang="en-US" altLang="en-US" smtClean="0">
                <a:solidFill>
                  <a:prstClr val="black"/>
                </a:solidFill>
              </a:rPr>
              <a:pPr/>
              <a:t>12</a:t>
            </a:fld>
            <a:endParaRPr lang="en-US" alt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From Figure</a:t>
            </a:r>
            <a:r>
              <a:rPr lang="en-US" altLang="en-US" baseline="0" dirty="0" smtClean="0"/>
              <a:t> 2:  </a:t>
            </a:r>
            <a:r>
              <a:rPr lang="en-US" altLang="en-US" dirty="0" smtClean="0"/>
              <a:t>Total</a:t>
            </a:r>
            <a:r>
              <a:rPr lang="en-US" altLang="en-US" baseline="0" dirty="0" smtClean="0"/>
              <a:t> Opioid Patients</a:t>
            </a:r>
          </a:p>
          <a:p>
            <a:pPr eaLnBrk="1" hangingPunct="1"/>
            <a:endParaRPr lang="en-US" altLang="en-US" baseline="0" dirty="0" smtClean="0"/>
          </a:p>
          <a:p>
            <a:pPr eaLnBrk="1" hangingPunct="1"/>
            <a:r>
              <a:rPr lang="en-US" altLang="en-US" baseline="0" dirty="0" smtClean="0"/>
              <a:t>2014 Q1 – 133,523	2016 Q1 – 129,516</a:t>
            </a:r>
          </a:p>
          <a:p>
            <a:pPr eaLnBrk="1" hangingPunct="1"/>
            <a:r>
              <a:rPr lang="en-US" altLang="en-US" baseline="0" dirty="0" smtClean="0"/>
              <a:t>2014 Q2 – 129,923	2016 Q2 – 124,922</a:t>
            </a:r>
          </a:p>
          <a:p>
            <a:pPr eaLnBrk="1" hangingPunct="1"/>
            <a:r>
              <a:rPr lang="en-US" altLang="en-US" baseline="0" dirty="0" smtClean="0"/>
              <a:t>2014 Q3 – 123,632	2016 Q3 – 119,821</a:t>
            </a:r>
          </a:p>
          <a:p>
            <a:pPr eaLnBrk="1" hangingPunct="1"/>
            <a:r>
              <a:rPr lang="en-US" altLang="en-US" baseline="0" dirty="0" smtClean="0"/>
              <a:t>2014 Q4 – 118,597	2016 Q4 – 113,206</a:t>
            </a:r>
          </a:p>
          <a:p>
            <a:pPr eaLnBrk="1" hangingPunct="1"/>
            <a:r>
              <a:rPr lang="en-US" altLang="en-US" baseline="0" dirty="0" smtClean="0"/>
              <a:t>2015 Q1 – 127,396	2017 Q1 – 109,888</a:t>
            </a:r>
          </a:p>
          <a:p>
            <a:pPr eaLnBrk="1" hangingPunct="1"/>
            <a:r>
              <a:rPr lang="en-US" altLang="en-US" baseline="0" dirty="0" smtClean="0"/>
              <a:t>2015 Q2 – 128,552	2017 Q2 – 113,885</a:t>
            </a:r>
          </a:p>
          <a:p>
            <a:pPr eaLnBrk="1" hangingPunct="1"/>
            <a:r>
              <a:rPr lang="en-US" altLang="en-US" baseline="0" dirty="0" smtClean="0"/>
              <a:t>2015 Q3 – 126,118</a:t>
            </a:r>
          </a:p>
          <a:p>
            <a:pPr eaLnBrk="1" hangingPunct="1"/>
            <a:r>
              <a:rPr lang="en-US" altLang="en-US" baseline="0" dirty="0" smtClean="0"/>
              <a:t>2015 Q4 – 121,785</a:t>
            </a:r>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defRPr>
            </a:lvl1pPr>
            <a:lvl2pPr marL="742950" indent="-285750" defTabSz="923925">
              <a:defRPr>
                <a:solidFill>
                  <a:schemeClr val="tx1"/>
                </a:solidFill>
                <a:latin typeface="Arial" charset="0"/>
              </a:defRPr>
            </a:lvl2pPr>
            <a:lvl3pPr marL="1143000" indent="-228600" defTabSz="923925">
              <a:defRPr>
                <a:solidFill>
                  <a:schemeClr val="tx1"/>
                </a:solidFill>
                <a:latin typeface="Arial" charset="0"/>
              </a:defRPr>
            </a:lvl3pPr>
            <a:lvl4pPr marL="1600200" indent="-228600" defTabSz="923925">
              <a:defRPr>
                <a:solidFill>
                  <a:schemeClr val="tx1"/>
                </a:solidFill>
                <a:latin typeface="Arial" charset="0"/>
              </a:defRPr>
            </a:lvl4pPr>
            <a:lvl5pPr marL="2057400" indent="-228600" defTabSz="923925">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76F4F26B-E40C-4D52-81D0-DC6B2E59A12F}" type="slidenum">
              <a:rPr lang="en-US" altLang="en-US" smtClean="0">
                <a:solidFill>
                  <a:prstClr val="black"/>
                </a:solidFill>
              </a:rPr>
              <a:pPr/>
              <a:t>13</a:t>
            </a:fld>
            <a:endParaRPr lang="en-US" alt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t>Related to Figure 8:  Total Paid for ALL Prescriptions</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2014 Q1 -</a:t>
            </a:r>
            <a:r>
              <a:rPr lang="en-US" altLang="en-US" baseline="0" dirty="0" smtClean="0"/>
              <a:t> $293,678,300	2015 Q3 - $369,345,200	2017 Q1 – $363,358,700</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aseline="0" dirty="0" smtClean="0"/>
              <a:t>2014 Q2 - $318,539,800	2015 Q4 - $352,420,900	2017 Q2 – $361,704,400</a:t>
            </a:r>
          </a:p>
          <a:p>
            <a:pPr eaLnBrk="1" hangingPunct="1"/>
            <a:r>
              <a:rPr lang="en-US" altLang="en-US" baseline="0" dirty="0" smtClean="0"/>
              <a:t>2014 Q3 – $293,678,300	2016 Q1 - $368,738,200</a:t>
            </a:r>
          </a:p>
          <a:p>
            <a:pPr eaLnBrk="1" hangingPunct="1"/>
            <a:r>
              <a:rPr lang="en-US" altLang="en-US" baseline="0" dirty="0" smtClean="0"/>
              <a:t>2014 Q4 – $294,799,000	2016 Q2 – $346,189,100</a:t>
            </a:r>
          </a:p>
          <a:p>
            <a:pPr eaLnBrk="1" hangingPunct="1"/>
            <a:r>
              <a:rPr lang="en-US" altLang="en-US" baseline="0" dirty="0" smtClean="0"/>
              <a:t>2015 Q1 - $362,286,000	2016 Q3 – $331,365,600</a:t>
            </a:r>
          </a:p>
          <a:p>
            <a:pPr eaLnBrk="1" hangingPunct="1"/>
            <a:r>
              <a:rPr lang="en-US" altLang="en-US" baseline="0" dirty="0" smtClean="0"/>
              <a:t>2015 Q2 - $316,124,100	2016 Q4 – $344,996,500</a:t>
            </a:r>
          </a:p>
          <a:p>
            <a:pPr eaLnBrk="1" hangingPunct="1"/>
            <a:r>
              <a:rPr lang="en-US" altLang="en-US" baseline="0" dirty="0" smtClean="0"/>
              <a:t>		</a:t>
            </a:r>
          </a:p>
          <a:p>
            <a:pPr eaLnBrk="1" hangingPunct="1"/>
            <a:r>
              <a:rPr lang="en-US" altLang="en-US" b="1" baseline="0" dirty="0" smtClean="0"/>
              <a:t>Figure 9:  Total paid for ALL Opioid Prescriptions</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2014 Q1 -</a:t>
            </a:r>
            <a:r>
              <a:rPr lang="en-US" altLang="en-US" baseline="0" dirty="0" smtClean="0"/>
              <a:t> $14,405,300	2015 Q3 - $14,599,200	2017 Q1 – $11,284,900</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aseline="0" dirty="0" smtClean="0"/>
              <a:t>2014 Q2 - $14,811,700	2015 Q4 - $14,612,000	2017 Q2 – $11,619,000</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aseline="0" dirty="0" smtClean="0"/>
              <a:t>2014 Q3 – $14,831,100	2016 Q1 - $14,835,200		</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aseline="0" dirty="0" smtClean="0"/>
              <a:t>2014 Q4 – $15,440,200	2016 Q2 – $13,495,200</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aseline="0" dirty="0" smtClean="0"/>
              <a:t>2015 Q1 - $15,485,200	2016 Q3 – $12,590,900</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aseline="0" dirty="0" smtClean="0"/>
              <a:t>2015 Q2 - $15,456,400	2016 Q4 – $11,857,800</a:t>
            </a:r>
          </a:p>
          <a:p>
            <a:pPr eaLnBrk="1" hangingPunct="1"/>
            <a:r>
              <a:rPr lang="en-US" altLang="en-US" baseline="0" dirty="0" smtClean="0"/>
              <a:t>		</a:t>
            </a:r>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defRPr>
            </a:lvl1pPr>
            <a:lvl2pPr marL="742950" indent="-285750" defTabSz="923925">
              <a:defRPr>
                <a:solidFill>
                  <a:schemeClr val="tx1"/>
                </a:solidFill>
                <a:latin typeface="Arial" charset="0"/>
              </a:defRPr>
            </a:lvl2pPr>
            <a:lvl3pPr marL="1143000" indent="-228600" defTabSz="923925">
              <a:defRPr>
                <a:solidFill>
                  <a:schemeClr val="tx1"/>
                </a:solidFill>
                <a:latin typeface="Arial" charset="0"/>
              </a:defRPr>
            </a:lvl3pPr>
            <a:lvl4pPr marL="1600200" indent="-228600" defTabSz="923925">
              <a:defRPr>
                <a:solidFill>
                  <a:schemeClr val="tx1"/>
                </a:solidFill>
                <a:latin typeface="Arial" charset="0"/>
              </a:defRPr>
            </a:lvl4pPr>
            <a:lvl5pPr marL="2057400" indent="-228600" defTabSz="923925">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76F4F26B-E40C-4D52-81D0-DC6B2E59A12F}" type="slidenum">
              <a:rPr lang="en-US" altLang="en-US" smtClean="0">
                <a:solidFill>
                  <a:prstClr val="black"/>
                </a:solidFill>
              </a:rPr>
              <a:pPr/>
              <a:t>14</a:t>
            </a:fld>
            <a:endParaRPr lang="en-US" alt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defRPr>
            </a:lvl1pPr>
            <a:lvl2pPr marL="742950" indent="-285750" defTabSz="923925">
              <a:defRPr>
                <a:solidFill>
                  <a:schemeClr val="tx1"/>
                </a:solidFill>
                <a:latin typeface="Arial" charset="0"/>
              </a:defRPr>
            </a:lvl2pPr>
            <a:lvl3pPr marL="1143000" indent="-228600" defTabSz="923925">
              <a:defRPr>
                <a:solidFill>
                  <a:schemeClr val="tx1"/>
                </a:solidFill>
                <a:latin typeface="Arial" charset="0"/>
              </a:defRPr>
            </a:lvl3pPr>
            <a:lvl4pPr marL="1600200" indent="-228600" defTabSz="923925">
              <a:defRPr>
                <a:solidFill>
                  <a:schemeClr val="tx1"/>
                </a:solidFill>
                <a:latin typeface="Arial" charset="0"/>
              </a:defRPr>
            </a:lvl4pPr>
            <a:lvl5pPr marL="2057400" indent="-228600" defTabSz="923925">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76F4F26B-E40C-4D52-81D0-DC6B2E59A12F}" type="slidenum">
              <a:rPr lang="en-US" altLang="en-US" smtClean="0">
                <a:solidFill>
                  <a:prstClr val="black"/>
                </a:solidFill>
              </a:rPr>
              <a:pPr/>
              <a:t>15</a:t>
            </a:fld>
            <a:endParaRPr lang="en-US" alt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Relates</a:t>
            </a:r>
            <a:r>
              <a:rPr lang="en-US" altLang="en-US" baseline="0" dirty="0" smtClean="0"/>
              <a:t> to Figure 14:  Opioid Patients Flagged for SUD QI’s</a:t>
            </a:r>
          </a:p>
          <a:p>
            <a:pPr eaLnBrk="1" hangingPunct="1"/>
            <a:endParaRPr lang="en-US" altLang="en-US" baseline="0" dirty="0" smtClean="0"/>
          </a:p>
          <a:p>
            <a:pPr eaLnBrk="1" hangingPunct="1"/>
            <a:r>
              <a:rPr lang="en-US" altLang="en-US" baseline="0" dirty="0" smtClean="0"/>
              <a:t>2014 Q1 – 7,318	2016 Q1 – 7,214</a:t>
            </a:r>
          </a:p>
          <a:p>
            <a:pPr eaLnBrk="1" hangingPunct="1"/>
            <a:r>
              <a:rPr lang="en-US" altLang="en-US" baseline="0" dirty="0" smtClean="0"/>
              <a:t>2014 Q2 – 7,107	2016 Q2 – 7,009</a:t>
            </a:r>
          </a:p>
          <a:p>
            <a:pPr eaLnBrk="1" hangingPunct="1"/>
            <a:r>
              <a:rPr lang="en-US" altLang="en-US" baseline="0" dirty="0" smtClean="0"/>
              <a:t>2014 Q3 – 6,744	2016 Q3 – 6,636</a:t>
            </a:r>
          </a:p>
          <a:p>
            <a:pPr eaLnBrk="1" hangingPunct="1"/>
            <a:r>
              <a:rPr lang="en-US" altLang="en-US" baseline="0" dirty="0" smtClean="0"/>
              <a:t>2014 Q4 – 6,400	2016 Q4 – 6,337</a:t>
            </a:r>
          </a:p>
          <a:p>
            <a:pPr eaLnBrk="1" hangingPunct="1"/>
            <a:r>
              <a:rPr lang="en-US" altLang="en-US" baseline="0" dirty="0" smtClean="0"/>
              <a:t>2015 Q1 – 6,833	2017 Q1 – 6,350</a:t>
            </a:r>
          </a:p>
          <a:p>
            <a:pPr eaLnBrk="1" hangingPunct="1"/>
            <a:r>
              <a:rPr lang="en-US" altLang="en-US" baseline="0" dirty="0" smtClean="0"/>
              <a:t>2015 Q2 – 6,704	2017 Q2 – 6,410</a:t>
            </a:r>
          </a:p>
          <a:p>
            <a:pPr eaLnBrk="1" hangingPunct="1"/>
            <a:r>
              <a:rPr lang="en-US" altLang="en-US" baseline="0" dirty="0" smtClean="0"/>
              <a:t>2015 Q3 – 6,560</a:t>
            </a:r>
          </a:p>
          <a:p>
            <a:pPr eaLnBrk="1" hangingPunct="1"/>
            <a:r>
              <a:rPr lang="en-US" altLang="en-US" baseline="0" dirty="0" smtClean="0"/>
              <a:t>2015 Q4 – 6,453</a:t>
            </a:r>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defRPr>
            </a:lvl1pPr>
            <a:lvl2pPr marL="742950" indent="-285750" defTabSz="923925">
              <a:defRPr>
                <a:solidFill>
                  <a:schemeClr val="tx1"/>
                </a:solidFill>
                <a:latin typeface="Arial" charset="0"/>
              </a:defRPr>
            </a:lvl2pPr>
            <a:lvl3pPr marL="1143000" indent="-228600" defTabSz="923925">
              <a:defRPr>
                <a:solidFill>
                  <a:schemeClr val="tx1"/>
                </a:solidFill>
                <a:latin typeface="Arial" charset="0"/>
              </a:defRPr>
            </a:lvl3pPr>
            <a:lvl4pPr marL="1600200" indent="-228600" defTabSz="923925">
              <a:defRPr>
                <a:solidFill>
                  <a:schemeClr val="tx1"/>
                </a:solidFill>
                <a:latin typeface="Arial" charset="0"/>
              </a:defRPr>
            </a:lvl4pPr>
            <a:lvl5pPr marL="2057400" indent="-228600" defTabSz="923925">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A0130E58-0973-44A7-9128-3F0D9699379F}" type="slidenum">
              <a:rPr lang="en-US" altLang="en-US" smtClean="0"/>
              <a:pPr/>
              <a:t>16</a:t>
            </a:fld>
            <a:endParaRPr lang="en-US"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defRPr>
            </a:lvl1pPr>
            <a:lvl2pPr marL="742950" indent="-285750" defTabSz="923925">
              <a:defRPr>
                <a:solidFill>
                  <a:schemeClr val="tx1"/>
                </a:solidFill>
                <a:latin typeface="Arial" charset="0"/>
              </a:defRPr>
            </a:lvl2pPr>
            <a:lvl3pPr marL="1143000" indent="-228600" defTabSz="923925">
              <a:defRPr>
                <a:solidFill>
                  <a:schemeClr val="tx1"/>
                </a:solidFill>
                <a:latin typeface="Arial" charset="0"/>
              </a:defRPr>
            </a:lvl3pPr>
            <a:lvl4pPr marL="1600200" indent="-228600" defTabSz="923925">
              <a:defRPr>
                <a:solidFill>
                  <a:schemeClr val="tx1"/>
                </a:solidFill>
                <a:latin typeface="Arial" charset="0"/>
              </a:defRPr>
            </a:lvl4pPr>
            <a:lvl5pPr marL="2057400" indent="-228600" defTabSz="923925">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30B919F7-61D5-4C72-A1EB-453AED87DA6B}" type="slidenum">
              <a:rPr lang="en-US" altLang="en-US" smtClean="0"/>
              <a:pPr/>
              <a:t>2</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Additional</a:t>
            </a:r>
            <a:r>
              <a:rPr lang="en-US" altLang="en-US" baseline="0" dirty="0" smtClean="0"/>
              <a:t> </a:t>
            </a:r>
            <a:r>
              <a:rPr lang="en-US" altLang="en-US" dirty="0" smtClean="0"/>
              <a:t>Missouri-Specific</a:t>
            </a:r>
            <a:r>
              <a:rPr lang="en-US" altLang="en-US" baseline="0" dirty="0" smtClean="0"/>
              <a:t> Statistics (including MHD):</a:t>
            </a:r>
          </a:p>
          <a:p>
            <a:pPr eaLnBrk="1" hangingPunct="1"/>
            <a:r>
              <a:rPr lang="en-US" altLang="en-US" baseline="0" dirty="0" smtClean="0"/>
              <a:t>Refer to Slides 12-15</a:t>
            </a:r>
          </a:p>
          <a:p>
            <a:pPr eaLnBrk="1" hangingPunct="1"/>
            <a:endParaRPr lang="en-US" altLang="en-US" baseline="0" dirty="0" smtClean="0"/>
          </a:p>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defRPr>
            </a:lvl1pPr>
            <a:lvl2pPr marL="742950" indent="-285750" defTabSz="923925">
              <a:defRPr>
                <a:solidFill>
                  <a:schemeClr val="tx1"/>
                </a:solidFill>
                <a:latin typeface="Arial" charset="0"/>
              </a:defRPr>
            </a:lvl2pPr>
            <a:lvl3pPr marL="1143000" indent="-228600" defTabSz="923925">
              <a:defRPr>
                <a:solidFill>
                  <a:schemeClr val="tx1"/>
                </a:solidFill>
                <a:latin typeface="Arial" charset="0"/>
              </a:defRPr>
            </a:lvl3pPr>
            <a:lvl4pPr marL="1600200" indent="-228600" defTabSz="923925">
              <a:defRPr>
                <a:solidFill>
                  <a:schemeClr val="tx1"/>
                </a:solidFill>
                <a:latin typeface="Arial" charset="0"/>
              </a:defRPr>
            </a:lvl4pPr>
            <a:lvl5pPr marL="2057400" indent="-228600" defTabSz="923925">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76F4F26B-E40C-4D52-81D0-DC6B2E59A12F}" type="slidenum">
              <a:rPr lang="en-US" altLang="en-US" smtClean="0"/>
              <a:pPr/>
              <a:t>3</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DUR Board is also responsible for producing Educational Materials (e.g.</a:t>
            </a:r>
            <a:r>
              <a:rPr lang="en-US" altLang="en-US" baseline="0" dirty="0" smtClean="0"/>
              <a:t> Newsletters, etc.) for Providers. From Statute:</a:t>
            </a:r>
          </a:p>
          <a:p>
            <a:pPr eaLnBrk="1" hangingPunct="1"/>
            <a:endParaRPr lang="en-US" altLang="en-US" baseline="0" dirty="0" smtClean="0"/>
          </a:p>
          <a:p>
            <a:r>
              <a:rPr lang="en-US" sz="1200" kern="1200" dirty="0" smtClean="0">
                <a:solidFill>
                  <a:schemeClr val="tx1"/>
                </a:solidFill>
                <a:effectLst/>
                <a:latin typeface="Arial" charset="0"/>
                <a:ea typeface="+mn-ea"/>
                <a:cs typeface="+mn-cs"/>
              </a:rPr>
              <a:t>The drug utilization review board shall, either directly or through contracts between the MO </a:t>
            </a:r>
            <a:r>
              <a:rPr lang="en-US" sz="1200" kern="1200" dirty="0" err="1" smtClean="0">
                <a:solidFill>
                  <a:schemeClr val="tx1"/>
                </a:solidFill>
                <a:effectLst/>
                <a:latin typeface="Arial" charset="0"/>
                <a:ea typeface="+mn-ea"/>
                <a:cs typeface="+mn-cs"/>
              </a:rPr>
              <a:t>HealthNet</a:t>
            </a:r>
            <a:r>
              <a:rPr lang="en-US" sz="1200" kern="1200" dirty="0" smtClean="0">
                <a:solidFill>
                  <a:schemeClr val="tx1"/>
                </a:solidFill>
                <a:effectLst/>
                <a:latin typeface="Arial" charset="0"/>
                <a:ea typeface="+mn-ea"/>
                <a:cs typeface="+mn-cs"/>
              </a:rPr>
              <a:t> division and accredited health care educational institutions, state medical societies or state pharmacist associations or societies or other appropriate organizations, provide for educational outreach programs to educate practitioners on common drug therapy problems with the aim of improving prescribing and dispensing practices.</a:t>
            </a:r>
          </a:p>
          <a:p>
            <a:r>
              <a:rPr lang="en-US" sz="1200" kern="1200" dirty="0" smtClean="0">
                <a:solidFill>
                  <a:schemeClr val="tx1"/>
                </a:solidFill>
                <a:effectLst/>
                <a:latin typeface="Arial" charset="0"/>
                <a:ea typeface="+mn-ea"/>
                <a:cs typeface="+mn-cs"/>
              </a:rPr>
              <a:t>  7.  The drug utilization review board shall monitor drug usage and prescribing practices in the Medicaid program.  The board shall conduct its activities in accordance with the requirements of subsection (g) of section 4401 of the Omnibus Budget Reconciliation Act of 1990 (P.L. 101-508).  The board shall publish an educational newsletter to Missouri Medicaid providers as to its considered opinion of the proper usage of the Medicaid formulary.  It shall advise providers of inappropriate drug utilization when it deems it appropriate to do so.</a:t>
            </a:r>
          </a:p>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defRPr>
            </a:lvl1pPr>
            <a:lvl2pPr marL="742950" indent="-285750" defTabSz="923925">
              <a:defRPr>
                <a:solidFill>
                  <a:schemeClr val="tx1"/>
                </a:solidFill>
                <a:latin typeface="Arial" charset="0"/>
              </a:defRPr>
            </a:lvl2pPr>
            <a:lvl3pPr marL="1143000" indent="-228600" defTabSz="923925">
              <a:defRPr>
                <a:solidFill>
                  <a:schemeClr val="tx1"/>
                </a:solidFill>
                <a:latin typeface="Arial" charset="0"/>
              </a:defRPr>
            </a:lvl3pPr>
            <a:lvl4pPr marL="1600200" indent="-228600" defTabSz="923925">
              <a:defRPr>
                <a:solidFill>
                  <a:schemeClr val="tx1"/>
                </a:solidFill>
                <a:latin typeface="Arial" charset="0"/>
              </a:defRPr>
            </a:lvl4pPr>
            <a:lvl5pPr marL="2057400" indent="-228600" defTabSz="923925">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76F4F26B-E40C-4D52-81D0-DC6B2E59A12F}" type="slidenum">
              <a:rPr lang="en-US" altLang="en-US" smtClean="0"/>
              <a:pPr/>
              <a:t>4</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May refer to MHD Opioids Road Map Version July 2017</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defRPr>
            </a:lvl1pPr>
            <a:lvl2pPr marL="742950" indent="-285750" defTabSz="923925">
              <a:defRPr>
                <a:solidFill>
                  <a:schemeClr val="tx1"/>
                </a:solidFill>
                <a:latin typeface="Arial" charset="0"/>
              </a:defRPr>
            </a:lvl2pPr>
            <a:lvl3pPr marL="1143000" indent="-228600" defTabSz="923925">
              <a:defRPr>
                <a:solidFill>
                  <a:schemeClr val="tx1"/>
                </a:solidFill>
                <a:latin typeface="Arial" charset="0"/>
              </a:defRPr>
            </a:lvl3pPr>
            <a:lvl4pPr marL="1600200" indent="-228600" defTabSz="923925">
              <a:defRPr>
                <a:solidFill>
                  <a:schemeClr val="tx1"/>
                </a:solidFill>
                <a:latin typeface="Arial" charset="0"/>
              </a:defRPr>
            </a:lvl4pPr>
            <a:lvl5pPr marL="2057400" indent="-228600" defTabSz="923925">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76F4F26B-E40C-4D52-81D0-DC6B2E59A12F}" type="slidenum">
              <a:rPr lang="en-US" altLang="en-US" smtClean="0"/>
              <a:pPr/>
              <a:t>5</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en-US" b="1" dirty="0" smtClean="0"/>
              <a:t>Missouri Behavioral Pharmacy Management &amp; Opioid Pharmacy Intervention Programs</a:t>
            </a:r>
          </a:p>
          <a:p>
            <a:pPr algn="ctr" eaLnBrk="1" hangingPunct="1"/>
            <a:r>
              <a:rPr lang="en-US" altLang="en-US" dirty="0" smtClean="0"/>
              <a:t>Advancing the Development, Expansion and Support of the Statewide and Community Interventions of Missouri’s Behavioral Pharmacy Management (BPM) and Opioid Pharmacy Intervention (OPI) Programs to Strengthen Prescribing Best Practices and Improve Patient Outcomes in Missouri.</a:t>
            </a:r>
          </a:p>
          <a:p>
            <a:pPr eaLnBrk="1" hangingPunct="1"/>
            <a:endParaRPr lang="en-US" altLang="en-US" dirty="0" smtClean="0"/>
          </a:p>
          <a:p>
            <a:pPr eaLnBrk="1" hangingPunct="1"/>
            <a:r>
              <a:rPr lang="en-US" altLang="en-US" dirty="0" smtClean="0"/>
              <a:t>The EIGHT goals for the BPM and OPI Committees include:</a:t>
            </a:r>
          </a:p>
          <a:p>
            <a:pPr marL="228600" indent="-228600" eaLnBrk="1" hangingPunct="1">
              <a:buFont typeface="+mj-lt"/>
              <a:buAutoNum type="arabicPeriod"/>
            </a:pPr>
            <a:r>
              <a:rPr lang="en-US" altLang="en-US" dirty="0" smtClean="0"/>
              <a:t>Align MO </a:t>
            </a:r>
            <a:r>
              <a:rPr lang="en-US" altLang="en-US" dirty="0" err="1" smtClean="0"/>
              <a:t>HealthNet</a:t>
            </a:r>
            <a:r>
              <a:rPr lang="en-US" altLang="en-US" dirty="0" smtClean="0"/>
              <a:t> pharmacy edits with best prescribing practices.</a:t>
            </a:r>
          </a:p>
          <a:p>
            <a:pPr marL="228600" indent="-228600" eaLnBrk="1" hangingPunct="1">
              <a:buFont typeface="+mj-lt"/>
              <a:buAutoNum type="arabicPeriod"/>
            </a:pPr>
            <a:r>
              <a:rPr lang="en-US" altLang="en-US" dirty="0" smtClean="0"/>
              <a:t>Develop a physician education program on quality prescribing.</a:t>
            </a:r>
          </a:p>
          <a:p>
            <a:pPr marL="228600" indent="-228600" eaLnBrk="1" hangingPunct="1">
              <a:buFont typeface="+mj-lt"/>
              <a:buAutoNum type="arabicPeriod"/>
            </a:pPr>
            <a:r>
              <a:rPr lang="en-US" altLang="en-US" dirty="0" smtClean="0"/>
              <a:t>Evaluate current quality indicators for BPM/OPI and update to current standards.</a:t>
            </a:r>
          </a:p>
          <a:p>
            <a:pPr marL="228600" indent="-228600" eaLnBrk="1" hangingPunct="1">
              <a:buFont typeface="+mj-lt"/>
              <a:buAutoNum type="arabicPeriod"/>
            </a:pPr>
            <a:r>
              <a:rPr lang="en-US" altLang="en-US" dirty="0" smtClean="0"/>
              <a:t>Enhance CMHC/FQHC role and interventions with community providers.</a:t>
            </a:r>
          </a:p>
          <a:p>
            <a:pPr marL="228600" indent="-228600" eaLnBrk="1" hangingPunct="1">
              <a:buFont typeface="+mj-lt"/>
              <a:buAutoNum type="arabicPeriod"/>
            </a:pPr>
            <a:r>
              <a:rPr lang="en-US" altLang="en-US" dirty="0" smtClean="0"/>
              <a:t>Improve database for prescriber addresses and the feedback loop.</a:t>
            </a:r>
          </a:p>
          <a:p>
            <a:pPr marL="228600" indent="-228600" eaLnBrk="1" hangingPunct="1">
              <a:buFont typeface="+mj-lt"/>
              <a:buAutoNum type="arabicPeriod"/>
            </a:pPr>
            <a:r>
              <a:rPr lang="en-US" altLang="en-US" dirty="0" smtClean="0"/>
              <a:t>Finalize BPM/OPI mailing and after mailing management reports.</a:t>
            </a:r>
          </a:p>
          <a:p>
            <a:pPr marL="228600" indent="-228600" eaLnBrk="1" hangingPunct="1">
              <a:buFont typeface="+mj-lt"/>
              <a:buAutoNum type="arabicPeriod"/>
            </a:pPr>
            <a:r>
              <a:rPr lang="en-US" altLang="en-US" dirty="0" smtClean="0"/>
              <a:t>Review cost savings methodology used for BPM/OPI.</a:t>
            </a:r>
          </a:p>
          <a:p>
            <a:pPr marL="228600" indent="-228600" eaLnBrk="1" hangingPunct="1">
              <a:buFont typeface="+mj-lt"/>
              <a:buAutoNum type="arabicPeriod"/>
            </a:pPr>
            <a:r>
              <a:rPr lang="en-US" altLang="en-US" dirty="0" smtClean="0"/>
              <a:t>Boost overall BPM/OPI focus and interventions on a state and community level.</a:t>
            </a:r>
          </a:p>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defRPr>
            </a:lvl1pPr>
            <a:lvl2pPr marL="742950" indent="-285750" defTabSz="923925">
              <a:defRPr>
                <a:solidFill>
                  <a:schemeClr val="tx1"/>
                </a:solidFill>
                <a:latin typeface="Arial" charset="0"/>
              </a:defRPr>
            </a:lvl2pPr>
            <a:lvl3pPr marL="1143000" indent="-228600" defTabSz="923925">
              <a:defRPr>
                <a:solidFill>
                  <a:schemeClr val="tx1"/>
                </a:solidFill>
                <a:latin typeface="Arial" charset="0"/>
              </a:defRPr>
            </a:lvl3pPr>
            <a:lvl4pPr marL="1600200" indent="-228600" defTabSz="923925">
              <a:defRPr>
                <a:solidFill>
                  <a:schemeClr val="tx1"/>
                </a:solidFill>
                <a:latin typeface="Arial" charset="0"/>
              </a:defRPr>
            </a:lvl4pPr>
            <a:lvl5pPr marL="2057400" indent="-228600" defTabSz="923925">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76F4F26B-E40C-4D52-81D0-DC6B2E59A12F}" type="slidenum">
              <a:rPr lang="en-US" altLang="en-US" smtClean="0"/>
              <a:pPr/>
              <a:t>6</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Working with DMH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defRPr>
            </a:lvl1pPr>
            <a:lvl2pPr marL="742950" indent="-285750" defTabSz="923925">
              <a:defRPr>
                <a:solidFill>
                  <a:schemeClr val="tx1"/>
                </a:solidFill>
                <a:latin typeface="Arial" charset="0"/>
              </a:defRPr>
            </a:lvl2pPr>
            <a:lvl3pPr marL="1143000" indent="-228600" defTabSz="923925">
              <a:defRPr>
                <a:solidFill>
                  <a:schemeClr val="tx1"/>
                </a:solidFill>
                <a:latin typeface="Arial" charset="0"/>
              </a:defRPr>
            </a:lvl3pPr>
            <a:lvl4pPr marL="1600200" indent="-228600" defTabSz="923925">
              <a:defRPr>
                <a:solidFill>
                  <a:schemeClr val="tx1"/>
                </a:solidFill>
                <a:latin typeface="Arial" charset="0"/>
              </a:defRPr>
            </a:lvl4pPr>
            <a:lvl5pPr marL="2057400" indent="-228600" defTabSz="923925">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76F4F26B-E40C-4D52-81D0-DC6B2E59A12F}" type="slidenum">
              <a:rPr lang="en-US" altLang="en-US" smtClean="0"/>
              <a:pPr/>
              <a:t>7</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defRPr>
            </a:lvl1pPr>
            <a:lvl2pPr marL="742950" indent="-285750" defTabSz="923925">
              <a:defRPr>
                <a:solidFill>
                  <a:schemeClr val="tx1"/>
                </a:solidFill>
                <a:latin typeface="Arial" charset="0"/>
              </a:defRPr>
            </a:lvl2pPr>
            <a:lvl3pPr marL="1143000" indent="-228600" defTabSz="923925">
              <a:defRPr>
                <a:solidFill>
                  <a:schemeClr val="tx1"/>
                </a:solidFill>
                <a:latin typeface="Arial" charset="0"/>
              </a:defRPr>
            </a:lvl3pPr>
            <a:lvl4pPr marL="1600200" indent="-228600" defTabSz="923925">
              <a:defRPr>
                <a:solidFill>
                  <a:schemeClr val="tx1"/>
                </a:solidFill>
                <a:latin typeface="Arial" charset="0"/>
              </a:defRPr>
            </a:lvl4pPr>
            <a:lvl5pPr marL="2057400" indent="-228600" defTabSz="923925">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76F4F26B-E40C-4D52-81D0-DC6B2E59A12F}" type="slidenum">
              <a:rPr lang="en-US" altLang="en-US" smtClean="0">
                <a:solidFill>
                  <a:prstClr val="black"/>
                </a:solidFill>
              </a:rPr>
              <a:pPr/>
              <a:t>8</a:t>
            </a:fld>
            <a:endParaRPr lang="en-US" alt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defRPr>
            </a:lvl1pPr>
            <a:lvl2pPr marL="742950" indent="-285750" defTabSz="923925">
              <a:defRPr>
                <a:solidFill>
                  <a:schemeClr val="tx1"/>
                </a:solidFill>
                <a:latin typeface="Arial" charset="0"/>
              </a:defRPr>
            </a:lvl2pPr>
            <a:lvl3pPr marL="1143000" indent="-228600" defTabSz="923925">
              <a:defRPr>
                <a:solidFill>
                  <a:schemeClr val="tx1"/>
                </a:solidFill>
                <a:latin typeface="Arial" charset="0"/>
              </a:defRPr>
            </a:lvl3pPr>
            <a:lvl4pPr marL="1600200" indent="-228600" defTabSz="923925">
              <a:defRPr>
                <a:solidFill>
                  <a:schemeClr val="tx1"/>
                </a:solidFill>
                <a:latin typeface="Arial" charset="0"/>
              </a:defRPr>
            </a:lvl4pPr>
            <a:lvl5pPr marL="2057400" indent="-228600" defTabSz="923925">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76F4F26B-E40C-4D52-81D0-DC6B2E59A12F}" type="slidenum">
              <a:rPr lang="en-US" altLang="en-US" smtClean="0">
                <a:solidFill>
                  <a:prstClr val="black"/>
                </a:solidFill>
              </a:rPr>
              <a:pPr/>
              <a:t>9</a:t>
            </a:fld>
            <a:endParaRPr lang="en-US" alt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11"/>
          <p:cNvGrpSpPr>
            <a:grpSpLocks/>
          </p:cNvGrpSpPr>
          <p:nvPr/>
        </p:nvGrpSpPr>
        <p:grpSpPr bwMode="auto">
          <a:xfrm>
            <a:off x="0" y="914400"/>
            <a:ext cx="8991600" cy="4495800"/>
            <a:chOff x="0" y="584"/>
            <a:chExt cx="5664" cy="2832"/>
          </a:xfrm>
        </p:grpSpPr>
        <p:sp>
          <p:nvSpPr>
            <p:cNvPr id="4" name="AutoShape 3"/>
            <p:cNvSpPr>
              <a:spLocks noChangeArrowheads="1"/>
            </p:cNvSpPr>
            <p:nvPr userDrawn="1"/>
          </p:nvSpPr>
          <p:spPr bwMode="auto">
            <a:xfrm>
              <a:off x="432" y="1304"/>
              <a:ext cx="4656" cy="2112"/>
            </a:xfrm>
            <a:prstGeom prst="roundRect">
              <a:avLst>
                <a:gd name="adj" fmla="val 16667"/>
              </a:avLst>
            </a:prstGeom>
            <a:noFill/>
            <a:ln w="50800">
              <a:solidFill>
                <a:srgbClr val="1D9CD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latin typeface="Times New Roman" pitchFamily="18" charset="0"/>
              </a:endParaRPr>
            </a:p>
          </p:txBody>
        </p:sp>
        <p:sp>
          <p:nvSpPr>
            <p:cNvPr id="5" name="Rectangle 4"/>
            <p:cNvSpPr>
              <a:spLocks noChangeArrowheads="1"/>
            </p:cNvSpPr>
            <p:nvPr userDrawn="1"/>
          </p:nvSpPr>
          <p:spPr bwMode="blackWhite">
            <a:xfrm>
              <a:off x="144" y="584"/>
              <a:ext cx="4512" cy="624"/>
            </a:xfrm>
            <a:prstGeom prst="rect">
              <a:avLst/>
            </a:prstGeom>
            <a:solidFill>
              <a:schemeClr val="bg1"/>
            </a:solidFill>
            <a:ln w="57150">
              <a:solidFill>
                <a:srgbClr val="1D9CD5"/>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latin typeface="Times New Roman" pitchFamily="18" charset="0"/>
              </a:endParaRPr>
            </a:p>
          </p:txBody>
        </p:sp>
        <p:sp>
          <p:nvSpPr>
            <p:cNvPr id="6" name="AutoShape 5"/>
            <p:cNvSpPr>
              <a:spLocks noChangeArrowheads="1"/>
            </p:cNvSpPr>
            <p:nvPr userDrawn="1"/>
          </p:nvSpPr>
          <p:spPr bwMode="blackWhite">
            <a:xfrm>
              <a:off x="0" y="872"/>
              <a:ext cx="5664" cy="1152"/>
            </a:xfrm>
            <a:custGeom>
              <a:avLst/>
              <a:gdLst>
                <a:gd name="T0" fmla="*/ 0 w 4917"/>
                <a:gd name="T1" fmla="*/ 0 h 1000"/>
                <a:gd name="T2" fmla="*/ 6750 w 4917"/>
                <a:gd name="T3" fmla="*/ 0 h 1000"/>
                <a:gd name="T4" fmla="*/ 7515 w 4917"/>
                <a:gd name="T5" fmla="*/ 765 h 1000"/>
                <a:gd name="T6" fmla="*/ 6751 w 4917"/>
                <a:gd name="T7" fmla="*/ 1529 h 1000"/>
                <a:gd name="T8" fmla="*/ 0 w 4917"/>
                <a:gd name="T9" fmla="*/ 1529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rgbClr val="1D9C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Line 6"/>
            <p:cNvSpPr>
              <a:spLocks noChangeShapeType="1"/>
            </p:cNvSpPr>
            <p:nvPr userDrawn="1"/>
          </p:nvSpPr>
          <p:spPr bwMode="auto">
            <a:xfrm>
              <a:off x="0" y="1928"/>
              <a:ext cx="5232"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8" name="Picture 14" descr="New Imag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24400" y="6086475"/>
            <a:ext cx="266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MO HealthNet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6400" y="5486400"/>
            <a:ext cx="3048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0" y="1371600"/>
            <a:ext cx="8077200" cy="1609725"/>
          </a:xfrm>
        </p:spPr>
        <p:txBody>
          <a:bodyPr/>
          <a:lstStyle>
            <a:lvl1pPr>
              <a:defRPr sz="4600"/>
            </a:lvl1pPr>
          </a:lstStyle>
          <a:p>
            <a:r>
              <a:rPr lang="en-US"/>
              <a:t>Click to edit Master title style</a:t>
            </a:r>
          </a:p>
        </p:txBody>
      </p:sp>
      <p:sp>
        <p:nvSpPr>
          <p:cNvPr id="10" name="Rectangle 9"/>
          <p:cNvSpPr>
            <a:spLocks noGrp="1" noChangeArrowheads="1"/>
          </p:cNvSpPr>
          <p:nvPr>
            <p:ph type="dt" sz="half" idx="10"/>
          </p:nvPr>
        </p:nvSpPr>
        <p:spPr>
          <a:xfrm>
            <a:off x="457200" y="6248400"/>
            <a:ext cx="2133600" cy="471488"/>
          </a:xfrm>
        </p:spPr>
        <p:txBody>
          <a:bodyPr/>
          <a:lstStyle>
            <a:lvl1pPr>
              <a:defRPr/>
            </a:lvl1pPr>
          </a:lstStyle>
          <a:p>
            <a:pPr>
              <a:defRPr/>
            </a:pPr>
            <a:fld id="{35B7DF89-EF9C-4140-A786-AA22E3A37021}" type="datetime1">
              <a:rPr lang="en-US"/>
              <a:pPr>
                <a:defRPr/>
              </a:pPr>
              <a:t>8/15/2017</a:t>
            </a:fld>
            <a:endParaRPr lang="en-US"/>
          </a:p>
        </p:txBody>
      </p:sp>
      <p:sp>
        <p:nvSpPr>
          <p:cNvPr id="11" name="Rectangle 11"/>
          <p:cNvSpPr>
            <a:spLocks noGrp="1" noChangeArrowheads="1"/>
          </p:cNvSpPr>
          <p:nvPr>
            <p:ph type="sldNum" sz="quarter" idx="11"/>
          </p:nvPr>
        </p:nvSpPr>
        <p:spPr>
          <a:xfrm>
            <a:off x="6553200" y="6248400"/>
            <a:ext cx="2133600" cy="471488"/>
          </a:xfrm>
        </p:spPr>
        <p:txBody>
          <a:bodyPr/>
          <a:lstStyle>
            <a:lvl1pPr>
              <a:defRPr/>
            </a:lvl1pPr>
          </a:lstStyle>
          <a:p>
            <a:pPr>
              <a:defRPr/>
            </a:pPr>
            <a:fld id="{BD81AA31-F6CC-4C5E-B104-EC72A2283DD6}" type="slidenum">
              <a:rPr lang="en-US"/>
              <a:pPr>
                <a:defRPr/>
              </a:pPr>
              <a:t>‹#›</a:t>
            </a:fld>
            <a:endParaRPr lang="en-US"/>
          </a:p>
        </p:txBody>
      </p:sp>
    </p:spTree>
    <p:extLst>
      <p:ext uri="{BB962C8B-B14F-4D97-AF65-F5344CB8AC3E}">
        <p14:creationId xmlns:p14="http://schemas.microsoft.com/office/powerpoint/2010/main" val="2632829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88CB8550-37B7-4445-8EEB-AF2C8AAA0CA5}" type="datetime1">
              <a:rPr lang="en-US"/>
              <a:pPr>
                <a:defRPr/>
              </a:pPr>
              <a:t>8/15/2017</a:t>
            </a:fld>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AE04314D-55B5-4463-A96A-9DA8AEAAFC47}" type="slidenum">
              <a:rPr lang="en-US"/>
              <a:pPr>
                <a:defRPr/>
              </a:pPr>
              <a:t>‹#›</a:t>
            </a:fld>
            <a:endParaRPr lang="en-US"/>
          </a:p>
        </p:txBody>
      </p:sp>
    </p:spTree>
    <p:extLst>
      <p:ext uri="{BB962C8B-B14F-4D97-AF65-F5344CB8AC3E}">
        <p14:creationId xmlns:p14="http://schemas.microsoft.com/office/powerpoint/2010/main" val="1976098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4313" y="228600"/>
            <a:ext cx="2122487"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5263" y="228600"/>
            <a:ext cx="6216650" cy="5897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BDF1ADB0-4781-4004-8A72-87862F40A846}" type="datetime1">
              <a:rPr lang="en-US"/>
              <a:pPr>
                <a:defRPr/>
              </a:pPr>
              <a:t>8/15/2017</a:t>
            </a:fld>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2BC577B7-2EFF-417F-9E0B-61DC03F0F328}" type="slidenum">
              <a:rPr lang="en-US"/>
              <a:pPr>
                <a:defRPr/>
              </a:pPr>
              <a:t>‹#›</a:t>
            </a:fld>
            <a:endParaRPr lang="en-US"/>
          </a:p>
        </p:txBody>
      </p:sp>
    </p:spTree>
    <p:extLst>
      <p:ext uri="{BB962C8B-B14F-4D97-AF65-F5344CB8AC3E}">
        <p14:creationId xmlns:p14="http://schemas.microsoft.com/office/powerpoint/2010/main" val="322644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a:ln/>
        </p:spPr>
        <p:txBody>
          <a:bodyPr/>
          <a:lstStyle>
            <a:lvl1pPr>
              <a:defRPr/>
            </a:lvl1pPr>
          </a:lstStyle>
          <a:p>
            <a:pPr>
              <a:defRPr/>
            </a:pPr>
            <a:fld id="{02A304CF-5FB5-4042-96A0-1E365C3ADFE0}" type="datetime1">
              <a:rPr lang="en-US"/>
              <a:pPr>
                <a:defRPr/>
              </a:pPr>
              <a:t>8/15/2017</a:t>
            </a:fld>
            <a:endParaRPr lang="en-US"/>
          </a:p>
        </p:txBody>
      </p:sp>
      <p:sp>
        <p:nvSpPr>
          <p:cNvPr id="7" name="Rectangle 10"/>
          <p:cNvSpPr>
            <a:spLocks noGrp="1" noChangeArrowheads="1"/>
          </p:cNvSpPr>
          <p:nvPr>
            <p:ph type="sldNum" sz="quarter" idx="11"/>
          </p:nvPr>
        </p:nvSpPr>
        <p:spPr>
          <a:ln/>
        </p:spPr>
        <p:txBody>
          <a:bodyPr/>
          <a:lstStyle>
            <a:lvl1pPr>
              <a:defRPr/>
            </a:lvl1pPr>
          </a:lstStyle>
          <a:p>
            <a:pPr>
              <a:defRPr/>
            </a:pPr>
            <a:fld id="{507DEB06-EFFC-4C63-ACD6-2BCD8C9B1EF1}" type="slidenum">
              <a:rPr lang="en-US"/>
              <a:pPr>
                <a:defRPr/>
              </a:pPr>
              <a:t>‹#›</a:t>
            </a:fld>
            <a:endParaRPr lang="en-US"/>
          </a:p>
        </p:txBody>
      </p:sp>
    </p:spTree>
    <p:extLst>
      <p:ext uri="{BB962C8B-B14F-4D97-AF65-F5344CB8AC3E}">
        <p14:creationId xmlns:p14="http://schemas.microsoft.com/office/powerpoint/2010/main" val="2424179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70AC805F-414A-4E5A-AF6D-79B8F345E468}" type="datetime1">
              <a:rPr lang="en-US"/>
              <a:pPr>
                <a:defRPr/>
              </a:pPr>
              <a:t>8/15/2017</a:t>
            </a:fld>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05AA07D8-28A6-4AB1-A1D5-35951B73FB44}" type="slidenum">
              <a:rPr lang="en-US"/>
              <a:pPr>
                <a:defRPr/>
              </a:pPr>
              <a:t>‹#›</a:t>
            </a:fld>
            <a:endParaRPr lang="en-US"/>
          </a:p>
        </p:txBody>
      </p:sp>
    </p:spTree>
    <p:extLst>
      <p:ext uri="{BB962C8B-B14F-4D97-AF65-F5344CB8AC3E}">
        <p14:creationId xmlns:p14="http://schemas.microsoft.com/office/powerpoint/2010/main" val="4278606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fld id="{7CB6E970-A259-4B89-BF64-9F2BED8A6131}" type="datetime1">
              <a:rPr lang="en-US"/>
              <a:pPr>
                <a:defRPr/>
              </a:pPr>
              <a:t>8/15/2017</a:t>
            </a:fld>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9156DFF2-B777-4547-BC93-14BBC810CE2C}" type="slidenum">
              <a:rPr lang="en-US"/>
              <a:pPr>
                <a:defRPr/>
              </a:pPr>
              <a:t>‹#›</a:t>
            </a:fld>
            <a:endParaRPr lang="en-US"/>
          </a:p>
        </p:txBody>
      </p:sp>
    </p:spTree>
    <p:extLst>
      <p:ext uri="{BB962C8B-B14F-4D97-AF65-F5344CB8AC3E}">
        <p14:creationId xmlns:p14="http://schemas.microsoft.com/office/powerpoint/2010/main" val="1307614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fld id="{FAE5743F-15F2-4BF7-83A8-EE459C4B0CE8}" type="datetime1">
              <a:rPr lang="en-US"/>
              <a:pPr>
                <a:defRPr/>
              </a:pPr>
              <a:t>8/15/2017</a:t>
            </a:fld>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3E291139-AFF8-4BED-93CF-48FEC7149596}" type="slidenum">
              <a:rPr lang="en-US"/>
              <a:pPr>
                <a:defRPr/>
              </a:pPr>
              <a:t>‹#›</a:t>
            </a:fld>
            <a:endParaRPr lang="en-US"/>
          </a:p>
        </p:txBody>
      </p:sp>
    </p:spTree>
    <p:extLst>
      <p:ext uri="{BB962C8B-B14F-4D97-AF65-F5344CB8AC3E}">
        <p14:creationId xmlns:p14="http://schemas.microsoft.com/office/powerpoint/2010/main" val="1655845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fld id="{DEDA71FB-5D33-4A4B-899D-00696F94C9BD}" type="datetime1">
              <a:rPr lang="en-US"/>
              <a:pPr>
                <a:defRPr/>
              </a:pPr>
              <a:t>8/15/2017</a:t>
            </a:fld>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35DFD625-6AC6-454B-BCAC-C24E8D948BCD}" type="slidenum">
              <a:rPr lang="en-US"/>
              <a:pPr>
                <a:defRPr/>
              </a:pPr>
              <a:t>‹#›</a:t>
            </a:fld>
            <a:endParaRPr lang="en-US"/>
          </a:p>
        </p:txBody>
      </p:sp>
    </p:spTree>
    <p:extLst>
      <p:ext uri="{BB962C8B-B14F-4D97-AF65-F5344CB8AC3E}">
        <p14:creationId xmlns:p14="http://schemas.microsoft.com/office/powerpoint/2010/main" val="2880843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fld id="{5233238A-8CB3-46E0-AA89-479C0811E856}" type="datetime1">
              <a:rPr lang="en-US"/>
              <a:pPr>
                <a:defRPr/>
              </a:pPr>
              <a:t>8/15/2017</a:t>
            </a:fld>
            <a:endParaRPr lang="en-US"/>
          </a:p>
        </p:txBody>
      </p:sp>
      <p:sp>
        <p:nvSpPr>
          <p:cNvPr id="4" name="Rectangle 10"/>
          <p:cNvSpPr>
            <a:spLocks noGrp="1" noChangeArrowheads="1"/>
          </p:cNvSpPr>
          <p:nvPr>
            <p:ph type="sldNum" sz="quarter" idx="11"/>
          </p:nvPr>
        </p:nvSpPr>
        <p:spPr>
          <a:ln/>
        </p:spPr>
        <p:txBody>
          <a:bodyPr/>
          <a:lstStyle>
            <a:lvl1pPr>
              <a:defRPr/>
            </a:lvl1pPr>
          </a:lstStyle>
          <a:p>
            <a:pPr>
              <a:defRPr/>
            </a:pPr>
            <a:fld id="{39D23F23-AEBE-4925-9293-625FCCD6C69D}" type="slidenum">
              <a:rPr lang="en-US"/>
              <a:pPr>
                <a:defRPr/>
              </a:pPr>
              <a:t>‹#›</a:t>
            </a:fld>
            <a:endParaRPr lang="en-US"/>
          </a:p>
        </p:txBody>
      </p:sp>
    </p:spTree>
    <p:extLst>
      <p:ext uri="{BB962C8B-B14F-4D97-AF65-F5344CB8AC3E}">
        <p14:creationId xmlns:p14="http://schemas.microsoft.com/office/powerpoint/2010/main" val="2571518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7139E994-D7CE-4B59-8C56-208FECEE6E09}" type="datetime1">
              <a:rPr lang="en-US"/>
              <a:pPr>
                <a:defRPr/>
              </a:pPr>
              <a:t>8/15/2017</a:t>
            </a:fld>
            <a:endParaRPr lang="en-US"/>
          </a:p>
        </p:txBody>
      </p:sp>
      <p:sp>
        <p:nvSpPr>
          <p:cNvPr id="3" name="Rectangle 10"/>
          <p:cNvSpPr>
            <a:spLocks noGrp="1" noChangeArrowheads="1"/>
          </p:cNvSpPr>
          <p:nvPr>
            <p:ph type="sldNum" sz="quarter" idx="11"/>
          </p:nvPr>
        </p:nvSpPr>
        <p:spPr>
          <a:ln/>
        </p:spPr>
        <p:txBody>
          <a:bodyPr/>
          <a:lstStyle>
            <a:lvl1pPr>
              <a:defRPr/>
            </a:lvl1pPr>
          </a:lstStyle>
          <a:p>
            <a:pPr>
              <a:defRPr/>
            </a:pPr>
            <a:fld id="{A10A26AF-D4C0-43AF-B437-001DBDB60534}" type="slidenum">
              <a:rPr lang="en-US"/>
              <a:pPr>
                <a:defRPr/>
              </a:pPr>
              <a:t>‹#›</a:t>
            </a:fld>
            <a:endParaRPr lang="en-US"/>
          </a:p>
        </p:txBody>
      </p:sp>
    </p:spTree>
    <p:extLst>
      <p:ext uri="{BB962C8B-B14F-4D97-AF65-F5344CB8AC3E}">
        <p14:creationId xmlns:p14="http://schemas.microsoft.com/office/powerpoint/2010/main" val="3206245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fld id="{445655B7-B56A-456C-97CE-CD760862E31B}" type="datetime1">
              <a:rPr lang="en-US"/>
              <a:pPr>
                <a:defRPr/>
              </a:pPr>
              <a:t>8/15/2017</a:t>
            </a:fld>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CAC7836D-21F5-4B5B-BA34-EF2D74DE0710}" type="slidenum">
              <a:rPr lang="en-US"/>
              <a:pPr>
                <a:defRPr/>
              </a:pPr>
              <a:t>‹#›</a:t>
            </a:fld>
            <a:endParaRPr lang="en-US"/>
          </a:p>
        </p:txBody>
      </p:sp>
    </p:spTree>
    <p:extLst>
      <p:ext uri="{BB962C8B-B14F-4D97-AF65-F5344CB8AC3E}">
        <p14:creationId xmlns:p14="http://schemas.microsoft.com/office/powerpoint/2010/main" val="103164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fld id="{49363166-581E-4CA8-B451-A38C6E8F79D5}" type="datetime1">
              <a:rPr lang="en-US"/>
              <a:pPr>
                <a:defRPr/>
              </a:pPr>
              <a:t>8/15/2017</a:t>
            </a:fld>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CED4A2EE-D408-4673-A729-30F928DFB6C1}" type="slidenum">
              <a:rPr lang="en-US"/>
              <a:pPr>
                <a:defRPr/>
              </a:pPr>
              <a:t>‹#›</a:t>
            </a:fld>
            <a:endParaRPr lang="en-US"/>
          </a:p>
        </p:txBody>
      </p:sp>
    </p:spTree>
    <p:extLst>
      <p:ext uri="{BB962C8B-B14F-4D97-AF65-F5344CB8AC3E}">
        <p14:creationId xmlns:p14="http://schemas.microsoft.com/office/powerpoint/2010/main" val="1332037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2400"/>
            <a:ext cx="8686800" cy="6096000"/>
            <a:chOff x="0" y="96"/>
            <a:chExt cx="5472" cy="3840"/>
          </a:xfrm>
        </p:grpSpPr>
        <p:sp>
          <p:nvSpPr>
            <p:cNvPr id="1033" name="AutoShape 3"/>
            <p:cNvSpPr>
              <a:spLocks noChangeArrowheads="1"/>
            </p:cNvSpPr>
            <p:nvPr/>
          </p:nvSpPr>
          <p:spPr bwMode="auto">
            <a:xfrm>
              <a:off x="240" y="336"/>
              <a:ext cx="5232" cy="3600"/>
            </a:xfrm>
            <a:prstGeom prst="roundRect">
              <a:avLst>
                <a:gd name="adj" fmla="val 13727"/>
              </a:avLst>
            </a:prstGeom>
            <a:noFill/>
            <a:ln w="50800">
              <a:solidFill>
                <a:srgbClr val="1D9CD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latin typeface="Times New Roman" pitchFamily="18" charset="0"/>
              </a:endParaRPr>
            </a:p>
          </p:txBody>
        </p:sp>
        <p:sp>
          <p:nvSpPr>
            <p:cNvPr id="1034" name="AutoShape 4"/>
            <p:cNvSpPr>
              <a:spLocks noChangeArrowheads="1"/>
            </p:cNvSpPr>
            <p:nvPr/>
          </p:nvSpPr>
          <p:spPr bwMode="blackWhite">
            <a:xfrm>
              <a:off x="0" y="96"/>
              <a:ext cx="5376" cy="768"/>
            </a:xfrm>
            <a:custGeom>
              <a:avLst/>
              <a:gdLst>
                <a:gd name="T0" fmla="*/ 0 w 7000"/>
                <a:gd name="T1" fmla="*/ 0 h 1000"/>
                <a:gd name="T2" fmla="*/ 2944 w 7000"/>
                <a:gd name="T3" fmla="*/ 0 h 1000"/>
                <a:gd name="T4" fmla="*/ 3171 w 7000"/>
                <a:gd name="T5" fmla="*/ 227 h 1000"/>
                <a:gd name="T6" fmla="*/ 2945 w 7000"/>
                <a:gd name="T7" fmla="*/ 453 h 1000"/>
                <a:gd name="T8" fmla="*/ 0 w 7000"/>
                <a:gd name="T9" fmla="*/ 453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rgbClr val="1D9C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5" name="Line 5"/>
            <p:cNvSpPr>
              <a:spLocks noChangeShapeType="1"/>
            </p:cNvSpPr>
            <p:nvPr/>
          </p:nvSpPr>
          <p:spPr bwMode="auto">
            <a:xfrm>
              <a:off x="0" y="768"/>
              <a:ext cx="5088"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7" name="Rectangle 6"/>
          <p:cNvSpPr>
            <a:spLocks noGrp="1" noChangeArrowheads="1"/>
          </p:cNvSpPr>
          <p:nvPr>
            <p:ph type="title"/>
          </p:nvPr>
        </p:nvSpPr>
        <p:spPr bwMode="auto">
          <a:xfrm>
            <a:off x="195263" y="228600"/>
            <a:ext cx="80152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0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fld id="{BD28BAA9-07FF-4864-B281-83407A66D2A2}" type="datetime1">
              <a:rPr lang="en-US"/>
              <a:pPr>
                <a:defRPr/>
              </a:pPr>
              <a:t>8/15/2017</a:t>
            </a:fld>
            <a:endParaRPr lang="en-US"/>
          </a:p>
        </p:txBody>
      </p:sp>
      <p:sp>
        <p:nvSpPr>
          <p:cNvPr id="410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3BAE1072-EA4E-4BA6-B984-F9C68BAA1686}" type="slidenum">
              <a:rPr lang="en-US"/>
              <a:pPr>
                <a:defRPr/>
              </a:pPr>
              <a:t>‹#›</a:t>
            </a:fld>
            <a:endParaRPr lang="en-US"/>
          </a:p>
        </p:txBody>
      </p:sp>
      <p:sp>
        <p:nvSpPr>
          <p:cNvPr id="1030" name="Text Box 20"/>
          <p:cNvSpPr txBox="1">
            <a:spLocks noChangeArrowheads="1"/>
          </p:cNvSpPr>
          <p:nvPr userDrawn="1"/>
        </p:nvSpPr>
        <p:spPr bwMode="auto">
          <a:xfrm>
            <a:off x="3048000" y="4800600"/>
            <a:ext cx="373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endParaRPr lang="en-US" altLang="en-US" smtClean="0"/>
          </a:p>
        </p:txBody>
      </p:sp>
      <p:pic>
        <p:nvPicPr>
          <p:cNvPr id="1031" name="Picture 22" descr="MO HealthNet 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743200" y="6400800"/>
            <a:ext cx="167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3" descr="New Image (2)"/>
          <p:cNvPicPr>
            <a:picLocks noChangeAspect="1" noChangeArrowheads="1"/>
          </p:cNvPicPr>
          <p:nvPr userDrawn="1"/>
        </p:nvPicPr>
        <p:blipFill>
          <a:blip r:embed="rId15">
            <a:lum bright="-56000" contrast="50000"/>
            <a:extLst>
              <a:ext uri="{28A0092B-C50C-407E-A947-70E740481C1C}">
                <a14:useLocalDpi xmlns:a14="http://schemas.microsoft.com/office/drawing/2010/main" val="0"/>
              </a:ext>
            </a:extLst>
          </a:blip>
          <a:srcRect/>
          <a:stretch>
            <a:fillRect/>
          </a:stretch>
        </p:blipFill>
        <p:spPr bwMode="auto">
          <a:xfrm>
            <a:off x="4572000" y="6400800"/>
            <a:ext cx="14620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2"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rgbClr val="000000"/>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rgbClr val="000000"/>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Stephen.Calloway@dss.mo.gov"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hyperlink" Target="http://www.dss.mo.gov/eachday.ht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524000"/>
            <a:ext cx="8534400" cy="1609725"/>
          </a:xfrm>
        </p:spPr>
        <p:txBody>
          <a:bodyPr/>
          <a:lstStyle/>
          <a:p>
            <a:pPr algn="ctr" eaLnBrk="1" hangingPunct="1"/>
            <a:r>
              <a:rPr lang="en-US" altLang="en-US" sz="3600" b="1" dirty="0" smtClean="0"/>
              <a:t>MO </a:t>
            </a:r>
            <a:r>
              <a:rPr lang="en-US" altLang="en-US" sz="3600" b="1" dirty="0" err="1" smtClean="0"/>
              <a:t>HealthNet</a:t>
            </a:r>
            <a:r>
              <a:rPr lang="en-US" altLang="en-US" sz="3600" b="1" dirty="0" smtClean="0"/>
              <a:t> Pharmacy Program</a:t>
            </a:r>
            <a:br>
              <a:rPr lang="en-US" altLang="en-US" sz="3600" b="1" dirty="0" smtClean="0"/>
            </a:br>
            <a:r>
              <a:rPr lang="en-US" altLang="en-US" sz="3600" b="1" dirty="0" smtClean="0"/>
              <a:t>Opioid Interventions</a:t>
            </a:r>
          </a:p>
        </p:txBody>
      </p:sp>
      <p:sp>
        <p:nvSpPr>
          <p:cNvPr id="3076" name="Text Box 4"/>
          <p:cNvSpPr txBox="1">
            <a:spLocks noChangeArrowheads="1"/>
          </p:cNvSpPr>
          <p:nvPr/>
        </p:nvSpPr>
        <p:spPr bwMode="auto">
          <a:xfrm>
            <a:off x="990600" y="3429005"/>
            <a:ext cx="6858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800" b="1" dirty="0" smtClean="0">
                <a:latin typeface="+mn-lt"/>
              </a:rPr>
              <a:t>MO </a:t>
            </a:r>
            <a:r>
              <a:rPr lang="en-US" altLang="en-US" sz="2800" b="1" dirty="0" err="1" smtClean="0">
                <a:latin typeface="+mn-lt"/>
              </a:rPr>
              <a:t>HealthNet</a:t>
            </a:r>
            <a:r>
              <a:rPr lang="en-US" altLang="en-US" sz="2800" b="1" dirty="0" smtClean="0">
                <a:latin typeface="+mn-lt"/>
              </a:rPr>
              <a:t> Oversight Committee</a:t>
            </a:r>
          </a:p>
          <a:p>
            <a:pPr algn="ctr"/>
            <a:r>
              <a:rPr lang="en-US" altLang="en-US" sz="2800" dirty="0" smtClean="0">
                <a:latin typeface="+mn-lt"/>
              </a:rPr>
              <a:t>Tuesday, August 15, 2017</a:t>
            </a:r>
          </a:p>
          <a:p>
            <a:pPr algn="ctr"/>
            <a:r>
              <a:rPr lang="en-US" altLang="en-US" sz="2800" dirty="0" smtClean="0">
                <a:latin typeface="+mn-lt"/>
              </a:rPr>
              <a:t>Stephen Calloway, </a:t>
            </a:r>
            <a:r>
              <a:rPr lang="en-US" altLang="en-US" sz="2800" dirty="0" err="1" smtClean="0">
                <a:latin typeface="+mn-lt"/>
              </a:rPr>
              <a:t>RPh</a:t>
            </a:r>
            <a:endParaRPr lang="en-US" altLang="en-US" sz="2800" dirty="0">
              <a:latin typeface="+mn-lt"/>
            </a:endParaRPr>
          </a:p>
          <a:p>
            <a:pPr algn="ctr"/>
            <a:r>
              <a:rPr lang="en-US" altLang="en-US" sz="2800" dirty="0" smtClean="0">
                <a:latin typeface="+mn-lt"/>
              </a:rPr>
              <a:t>Director of Pharmacy</a:t>
            </a:r>
            <a:endParaRPr lang="en-US" altLang="en-US" sz="2800" dirty="0">
              <a:latin typeface="+mn-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8C9EF1-ACDA-4908-89E3-D84DE6DF4E53}" type="slidenum">
              <a:rPr lang="en-US" altLang="en-US" smtClean="0">
                <a:solidFill>
                  <a:srgbClr val="000000"/>
                </a:solidFill>
                <a:latin typeface="Arial Black" pitchFamily="34" charset="0"/>
              </a:rPr>
              <a:pPr/>
              <a:t>10</a:t>
            </a:fld>
            <a:endParaRPr lang="en-US" altLang="en-US" smtClean="0">
              <a:solidFill>
                <a:srgbClr val="000000"/>
              </a:solidFill>
              <a:latin typeface="Arial Black" pitchFamily="34" charset="0"/>
            </a:endParaRPr>
          </a:p>
        </p:txBody>
      </p:sp>
      <p:sp>
        <p:nvSpPr>
          <p:cNvPr id="5123" name="Rectangle 2"/>
          <p:cNvSpPr>
            <a:spLocks noGrp="1" noChangeArrowheads="1"/>
          </p:cNvSpPr>
          <p:nvPr>
            <p:ph type="title"/>
          </p:nvPr>
        </p:nvSpPr>
        <p:spPr/>
        <p:txBody>
          <a:bodyPr/>
          <a:lstStyle/>
          <a:p>
            <a:pPr algn="ctr">
              <a:defRPr sz="1800" b="1" i="0" u="none" strike="noStrike" kern="1200" baseline="0">
                <a:solidFill>
                  <a:srgbClr val="000000"/>
                </a:solidFill>
                <a:latin typeface="+mn-lt"/>
                <a:ea typeface="+mn-ea"/>
                <a:cs typeface="+mn-cs"/>
              </a:defRPr>
            </a:pPr>
            <a:r>
              <a:rPr lang="en-US" sz="3800" b="1" kern="1200" dirty="0">
                <a:solidFill>
                  <a:schemeClr val="bg1"/>
                </a:solidFill>
              </a:rPr>
              <a:t>Short Acting Combination </a:t>
            </a:r>
            <a:r>
              <a:rPr lang="en-US" sz="3800" b="1" kern="1200" dirty="0" smtClean="0">
                <a:solidFill>
                  <a:schemeClr val="bg1"/>
                </a:solidFill>
              </a:rPr>
              <a:t>Opioids Claims </a:t>
            </a:r>
            <a:r>
              <a:rPr lang="en-US" sz="3800" b="1" kern="1200" dirty="0">
                <a:solidFill>
                  <a:schemeClr val="bg1"/>
                </a:solidFill>
              </a:rPr>
              <a:t>Trend</a:t>
            </a:r>
          </a:p>
        </p:txBody>
      </p:sp>
      <p:sp>
        <p:nvSpPr>
          <p:cNvPr id="3" name="AutoShape 2"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 name="AutoShape 4"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 name="AutoShape 6"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aphicFrame>
        <p:nvGraphicFramePr>
          <p:cNvPr id="9" name="Chart 8"/>
          <p:cNvGraphicFramePr/>
          <p:nvPr>
            <p:extLst>
              <p:ext uri="{D42A27DB-BD31-4B8C-83A1-F6EECF244321}">
                <p14:modId xmlns:p14="http://schemas.microsoft.com/office/powerpoint/2010/main" val="1387921826"/>
              </p:ext>
            </p:extLst>
          </p:nvPr>
        </p:nvGraphicFramePr>
        <p:xfrm>
          <a:off x="332422" y="1447800"/>
          <a:ext cx="8479155" cy="45475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69025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8C9EF1-ACDA-4908-89E3-D84DE6DF4E53}" type="slidenum">
              <a:rPr lang="en-US" altLang="en-US" smtClean="0">
                <a:solidFill>
                  <a:srgbClr val="000000"/>
                </a:solidFill>
                <a:latin typeface="Arial Black" pitchFamily="34" charset="0"/>
              </a:rPr>
              <a:pPr/>
              <a:t>11</a:t>
            </a:fld>
            <a:endParaRPr lang="en-US" altLang="en-US" smtClean="0">
              <a:solidFill>
                <a:srgbClr val="000000"/>
              </a:solidFill>
              <a:latin typeface="Arial Black" pitchFamily="34" charset="0"/>
            </a:endParaRPr>
          </a:p>
        </p:txBody>
      </p:sp>
      <p:sp>
        <p:nvSpPr>
          <p:cNvPr id="5123" name="Rectangle 2"/>
          <p:cNvSpPr>
            <a:spLocks noGrp="1" noChangeArrowheads="1"/>
          </p:cNvSpPr>
          <p:nvPr>
            <p:ph type="title"/>
          </p:nvPr>
        </p:nvSpPr>
        <p:spPr/>
        <p:txBody>
          <a:bodyPr/>
          <a:lstStyle/>
          <a:p>
            <a:pPr algn="ctr">
              <a:defRPr sz="1800" b="1" i="0" u="none" strike="noStrike" kern="1200" baseline="0">
                <a:solidFill>
                  <a:srgbClr val="000000"/>
                </a:solidFill>
                <a:latin typeface="+mn-lt"/>
                <a:ea typeface="+mn-ea"/>
                <a:cs typeface="+mn-cs"/>
              </a:defRPr>
            </a:pPr>
            <a:r>
              <a:rPr lang="en-US" sz="3800" b="1" kern="1200" dirty="0">
                <a:solidFill>
                  <a:schemeClr val="bg1"/>
                </a:solidFill>
              </a:rPr>
              <a:t>Short Acting Single Agent </a:t>
            </a:r>
            <a:r>
              <a:rPr lang="en-US" sz="3800" b="1" kern="1200" dirty="0" smtClean="0">
                <a:solidFill>
                  <a:schemeClr val="bg1"/>
                </a:solidFill>
              </a:rPr>
              <a:t>Opioids Claims </a:t>
            </a:r>
            <a:r>
              <a:rPr lang="en-US" sz="3800" b="1" kern="1200" dirty="0">
                <a:solidFill>
                  <a:schemeClr val="bg1"/>
                </a:solidFill>
              </a:rPr>
              <a:t>Trend</a:t>
            </a:r>
          </a:p>
        </p:txBody>
      </p:sp>
      <p:sp>
        <p:nvSpPr>
          <p:cNvPr id="3" name="AutoShape 2"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 name="AutoShape 4"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 name="AutoShape 6"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aphicFrame>
        <p:nvGraphicFramePr>
          <p:cNvPr id="8" name="Chart 7"/>
          <p:cNvGraphicFramePr/>
          <p:nvPr>
            <p:extLst>
              <p:ext uri="{D42A27DB-BD31-4B8C-83A1-F6EECF244321}">
                <p14:modId xmlns:p14="http://schemas.microsoft.com/office/powerpoint/2010/main" val="2546749844"/>
              </p:ext>
            </p:extLst>
          </p:nvPr>
        </p:nvGraphicFramePr>
        <p:xfrm>
          <a:off x="483235" y="1447800"/>
          <a:ext cx="8177530" cy="47028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296928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8C9EF1-ACDA-4908-89E3-D84DE6DF4E53}" type="slidenum">
              <a:rPr lang="en-US" altLang="en-US" smtClean="0">
                <a:solidFill>
                  <a:srgbClr val="000000"/>
                </a:solidFill>
                <a:latin typeface="Arial Black" pitchFamily="34" charset="0"/>
              </a:rPr>
              <a:pPr/>
              <a:t>12</a:t>
            </a:fld>
            <a:endParaRPr lang="en-US" altLang="en-US" smtClean="0">
              <a:solidFill>
                <a:srgbClr val="000000"/>
              </a:solidFill>
              <a:latin typeface="Arial Black" pitchFamily="34" charset="0"/>
            </a:endParaRPr>
          </a:p>
        </p:txBody>
      </p:sp>
      <p:sp>
        <p:nvSpPr>
          <p:cNvPr id="5123" name="Rectangle 2"/>
          <p:cNvSpPr>
            <a:spLocks noGrp="1" noChangeArrowheads="1"/>
          </p:cNvSpPr>
          <p:nvPr>
            <p:ph type="title"/>
          </p:nvPr>
        </p:nvSpPr>
        <p:spPr/>
        <p:txBody>
          <a:bodyPr/>
          <a:lstStyle/>
          <a:p>
            <a:pPr algn="ctr">
              <a:defRPr sz="1800" b="1" i="0" u="none" strike="noStrike" kern="1200" baseline="0">
                <a:solidFill>
                  <a:srgbClr val="000000"/>
                </a:solidFill>
                <a:latin typeface="+mn-lt"/>
                <a:ea typeface="+mn-ea"/>
                <a:cs typeface="+mn-cs"/>
              </a:defRPr>
            </a:pPr>
            <a:r>
              <a:rPr lang="en-US" sz="3800" b="1" kern="1200" dirty="0" smtClean="0">
                <a:solidFill>
                  <a:schemeClr val="bg1"/>
                </a:solidFill>
              </a:rPr>
              <a:t>OPI Data Graphs</a:t>
            </a:r>
            <a:endParaRPr lang="en-US" sz="3800" b="1" kern="1200" dirty="0">
              <a:solidFill>
                <a:schemeClr val="bg1"/>
              </a:solidFill>
            </a:endParaRPr>
          </a:p>
        </p:txBody>
      </p:sp>
      <p:sp>
        <p:nvSpPr>
          <p:cNvPr id="3" name="AutoShape 2"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 name="AutoShape 4"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 name="AutoShape 6"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aphicFrame>
        <p:nvGraphicFramePr>
          <p:cNvPr id="9" name="Chart 8"/>
          <p:cNvGraphicFramePr>
            <a:graphicFrameLocks/>
          </p:cNvGraphicFramePr>
          <p:nvPr>
            <p:extLst>
              <p:ext uri="{D42A27DB-BD31-4B8C-83A1-F6EECF244321}">
                <p14:modId xmlns:p14="http://schemas.microsoft.com/office/powerpoint/2010/main" val="956625406"/>
              </p:ext>
            </p:extLst>
          </p:nvPr>
        </p:nvGraphicFramePr>
        <p:xfrm>
          <a:off x="612775" y="1600200"/>
          <a:ext cx="758952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00863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8C9EF1-ACDA-4908-89E3-D84DE6DF4E53}" type="slidenum">
              <a:rPr lang="en-US" altLang="en-US" smtClean="0">
                <a:solidFill>
                  <a:srgbClr val="000000"/>
                </a:solidFill>
                <a:latin typeface="Arial Black" pitchFamily="34" charset="0"/>
              </a:rPr>
              <a:pPr/>
              <a:t>13</a:t>
            </a:fld>
            <a:endParaRPr lang="en-US" altLang="en-US" smtClean="0">
              <a:solidFill>
                <a:srgbClr val="000000"/>
              </a:solidFill>
              <a:latin typeface="Arial Black" pitchFamily="34" charset="0"/>
            </a:endParaRPr>
          </a:p>
        </p:txBody>
      </p:sp>
      <p:sp>
        <p:nvSpPr>
          <p:cNvPr id="5123" name="Rectangle 2"/>
          <p:cNvSpPr>
            <a:spLocks noGrp="1" noChangeArrowheads="1"/>
          </p:cNvSpPr>
          <p:nvPr>
            <p:ph type="title"/>
          </p:nvPr>
        </p:nvSpPr>
        <p:spPr/>
        <p:txBody>
          <a:bodyPr/>
          <a:lstStyle/>
          <a:p>
            <a:pPr algn="ctr">
              <a:defRPr sz="1800" b="1" i="0" u="none" strike="noStrike" kern="1200" baseline="0">
                <a:solidFill>
                  <a:srgbClr val="000000"/>
                </a:solidFill>
                <a:latin typeface="+mn-lt"/>
                <a:ea typeface="+mn-ea"/>
                <a:cs typeface="+mn-cs"/>
              </a:defRPr>
            </a:pPr>
            <a:r>
              <a:rPr lang="en-US" sz="3800" b="1" kern="1200" dirty="0" smtClean="0">
                <a:solidFill>
                  <a:schemeClr val="bg1"/>
                </a:solidFill>
              </a:rPr>
              <a:t>OPI Data Graphs</a:t>
            </a:r>
            <a:endParaRPr lang="en-US" sz="3800" b="1" kern="1200" dirty="0">
              <a:solidFill>
                <a:schemeClr val="bg1"/>
              </a:solidFill>
            </a:endParaRPr>
          </a:p>
        </p:txBody>
      </p:sp>
      <p:sp>
        <p:nvSpPr>
          <p:cNvPr id="3" name="AutoShape 2"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 name="AutoShape 4"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 name="AutoShape 6"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aphicFrame>
        <p:nvGraphicFramePr>
          <p:cNvPr id="8" name="Chart 7"/>
          <p:cNvGraphicFramePr>
            <a:graphicFrameLocks/>
          </p:cNvGraphicFramePr>
          <p:nvPr>
            <p:extLst>
              <p:ext uri="{D42A27DB-BD31-4B8C-83A1-F6EECF244321}">
                <p14:modId xmlns:p14="http://schemas.microsoft.com/office/powerpoint/2010/main" val="3115585388"/>
              </p:ext>
            </p:extLst>
          </p:nvPr>
        </p:nvGraphicFramePr>
        <p:xfrm>
          <a:off x="584200" y="1600200"/>
          <a:ext cx="7902575"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72964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8C9EF1-ACDA-4908-89E3-D84DE6DF4E53}" type="slidenum">
              <a:rPr lang="en-US" altLang="en-US" smtClean="0">
                <a:solidFill>
                  <a:srgbClr val="000000"/>
                </a:solidFill>
                <a:latin typeface="Arial Black" pitchFamily="34" charset="0"/>
              </a:rPr>
              <a:pPr/>
              <a:t>14</a:t>
            </a:fld>
            <a:endParaRPr lang="en-US" altLang="en-US" smtClean="0">
              <a:solidFill>
                <a:srgbClr val="000000"/>
              </a:solidFill>
              <a:latin typeface="Arial Black" pitchFamily="34" charset="0"/>
            </a:endParaRPr>
          </a:p>
        </p:txBody>
      </p:sp>
      <p:sp>
        <p:nvSpPr>
          <p:cNvPr id="5123" name="Rectangle 2"/>
          <p:cNvSpPr>
            <a:spLocks noGrp="1" noChangeArrowheads="1"/>
          </p:cNvSpPr>
          <p:nvPr>
            <p:ph type="title"/>
          </p:nvPr>
        </p:nvSpPr>
        <p:spPr/>
        <p:txBody>
          <a:bodyPr/>
          <a:lstStyle/>
          <a:p>
            <a:pPr algn="ctr">
              <a:defRPr sz="1800" b="1" i="0" u="none" strike="noStrike" kern="1200" baseline="0">
                <a:solidFill>
                  <a:srgbClr val="000000"/>
                </a:solidFill>
                <a:latin typeface="+mn-lt"/>
                <a:ea typeface="+mn-ea"/>
                <a:cs typeface="+mn-cs"/>
              </a:defRPr>
            </a:pPr>
            <a:r>
              <a:rPr lang="en-US" sz="3800" b="1" kern="1200" dirty="0" smtClean="0">
                <a:solidFill>
                  <a:schemeClr val="bg1"/>
                </a:solidFill>
              </a:rPr>
              <a:t>OPI Data Graphs</a:t>
            </a:r>
            <a:endParaRPr lang="en-US" sz="3800" b="1" kern="1200" dirty="0">
              <a:solidFill>
                <a:schemeClr val="bg1"/>
              </a:solidFill>
            </a:endParaRPr>
          </a:p>
        </p:txBody>
      </p:sp>
      <p:sp>
        <p:nvSpPr>
          <p:cNvPr id="3" name="AutoShape 2"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 name="AutoShape 4"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 name="AutoShape 6"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aphicFrame>
        <p:nvGraphicFramePr>
          <p:cNvPr id="9" name="Chart 8"/>
          <p:cNvGraphicFramePr>
            <a:graphicFrameLocks/>
          </p:cNvGraphicFramePr>
          <p:nvPr>
            <p:extLst>
              <p:ext uri="{D42A27DB-BD31-4B8C-83A1-F6EECF244321}">
                <p14:modId xmlns:p14="http://schemas.microsoft.com/office/powerpoint/2010/main" val="2300346884"/>
              </p:ext>
            </p:extLst>
          </p:nvPr>
        </p:nvGraphicFramePr>
        <p:xfrm>
          <a:off x="612775" y="1600200"/>
          <a:ext cx="7769225"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318454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8C9EF1-ACDA-4908-89E3-D84DE6DF4E53}" type="slidenum">
              <a:rPr lang="en-US" altLang="en-US" smtClean="0">
                <a:solidFill>
                  <a:srgbClr val="000000"/>
                </a:solidFill>
                <a:latin typeface="Arial Black" pitchFamily="34" charset="0"/>
              </a:rPr>
              <a:pPr/>
              <a:t>15</a:t>
            </a:fld>
            <a:endParaRPr lang="en-US" altLang="en-US" smtClean="0">
              <a:solidFill>
                <a:srgbClr val="000000"/>
              </a:solidFill>
              <a:latin typeface="Arial Black" pitchFamily="34" charset="0"/>
            </a:endParaRPr>
          </a:p>
        </p:txBody>
      </p:sp>
      <p:sp>
        <p:nvSpPr>
          <p:cNvPr id="5123" name="Rectangle 2"/>
          <p:cNvSpPr>
            <a:spLocks noGrp="1" noChangeArrowheads="1"/>
          </p:cNvSpPr>
          <p:nvPr>
            <p:ph type="title"/>
          </p:nvPr>
        </p:nvSpPr>
        <p:spPr/>
        <p:txBody>
          <a:bodyPr/>
          <a:lstStyle/>
          <a:p>
            <a:pPr algn="ctr">
              <a:defRPr sz="1800" b="1" i="0" u="none" strike="noStrike" kern="1200" baseline="0">
                <a:solidFill>
                  <a:srgbClr val="000000"/>
                </a:solidFill>
                <a:latin typeface="+mn-lt"/>
                <a:ea typeface="+mn-ea"/>
                <a:cs typeface="+mn-cs"/>
              </a:defRPr>
            </a:pPr>
            <a:r>
              <a:rPr lang="en-US" sz="3800" b="1" kern="1200" dirty="0" smtClean="0">
                <a:solidFill>
                  <a:schemeClr val="bg1"/>
                </a:solidFill>
              </a:rPr>
              <a:t>OPI Data Graphs</a:t>
            </a:r>
            <a:endParaRPr lang="en-US" sz="3800" b="1" kern="1200" dirty="0">
              <a:solidFill>
                <a:schemeClr val="bg1"/>
              </a:solidFill>
            </a:endParaRPr>
          </a:p>
        </p:txBody>
      </p:sp>
      <p:sp>
        <p:nvSpPr>
          <p:cNvPr id="3" name="AutoShape 2"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 name="AutoShape 4"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 name="AutoShape 6"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aphicFrame>
        <p:nvGraphicFramePr>
          <p:cNvPr id="8" name="Chart 7"/>
          <p:cNvGraphicFramePr>
            <a:graphicFrameLocks/>
          </p:cNvGraphicFramePr>
          <p:nvPr>
            <p:extLst>
              <p:ext uri="{D42A27DB-BD31-4B8C-83A1-F6EECF244321}">
                <p14:modId xmlns:p14="http://schemas.microsoft.com/office/powerpoint/2010/main" val="4255487404"/>
              </p:ext>
            </p:extLst>
          </p:nvPr>
        </p:nvGraphicFramePr>
        <p:xfrm>
          <a:off x="479425" y="1600200"/>
          <a:ext cx="7902575"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472661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7"/>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6639A7C-ED87-4DCD-A82F-C99973DB5605}" type="slidenum">
              <a:rPr lang="en-US" altLang="en-US" smtClean="0">
                <a:latin typeface="Arial Black" pitchFamily="34" charset="0"/>
              </a:rPr>
              <a:pPr/>
              <a:t>16</a:t>
            </a:fld>
            <a:endParaRPr lang="en-US" altLang="en-US" smtClean="0">
              <a:latin typeface="Arial Black" pitchFamily="34" charset="0"/>
            </a:endParaRPr>
          </a:p>
        </p:txBody>
      </p:sp>
      <p:sp>
        <p:nvSpPr>
          <p:cNvPr id="18435" name="Rectangle 2"/>
          <p:cNvSpPr>
            <a:spLocks noGrp="1" noChangeArrowheads="1"/>
          </p:cNvSpPr>
          <p:nvPr>
            <p:ph type="title"/>
          </p:nvPr>
        </p:nvSpPr>
        <p:spPr/>
        <p:txBody>
          <a:bodyPr/>
          <a:lstStyle/>
          <a:p>
            <a:pPr eaLnBrk="1" hangingPunct="1"/>
            <a:r>
              <a:rPr lang="en-US" altLang="en-US" dirty="0" smtClean="0"/>
              <a:t>     Discussion</a:t>
            </a:r>
          </a:p>
        </p:txBody>
      </p:sp>
      <p:sp>
        <p:nvSpPr>
          <p:cNvPr id="18436" name="Rectangle 3"/>
          <p:cNvSpPr>
            <a:spLocks noGrp="1" noChangeArrowheads="1"/>
          </p:cNvSpPr>
          <p:nvPr>
            <p:ph type="body" sz="half" idx="1"/>
          </p:nvPr>
        </p:nvSpPr>
        <p:spPr bwMode="auto">
          <a:xfrm>
            <a:off x="457200" y="1600200"/>
            <a:ext cx="77724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dirty="0" smtClean="0"/>
              <a:t>Questions?</a:t>
            </a:r>
          </a:p>
          <a:p>
            <a:pPr eaLnBrk="1" hangingPunct="1"/>
            <a:endParaRPr lang="en-US" altLang="en-US" sz="3600" dirty="0"/>
          </a:p>
          <a:p>
            <a:pPr marL="0" indent="0" eaLnBrk="1" hangingPunct="1">
              <a:buNone/>
            </a:pPr>
            <a:r>
              <a:rPr lang="en-US" altLang="en-US" dirty="0" smtClean="0">
                <a:hlinkClick r:id="rId3"/>
              </a:rPr>
              <a:t>Stephen.Calloway@dss.mo.gov</a:t>
            </a:r>
            <a:endParaRPr lang="en-US" altLang="en-US" dirty="0" smtClean="0"/>
          </a:p>
          <a:p>
            <a:pPr marL="0" indent="0" eaLnBrk="1" hangingPunct="1">
              <a:buNone/>
            </a:pPr>
            <a:r>
              <a:rPr lang="en-US" altLang="en-US" dirty="0" smtClean="0"/>
              <a:t>  (573) 751-6961</a:t>
            </a:r>
          </a:p>
        </p:txBody>
      </p:sp>
      <p:sp>
        <p:nvSpPr>
          <p:cNvPr id="18437" name="Text Box 4"/>
          <p:cNvSpPr txBox="1">
            <a:spLocks noChangeArrowheads="1"/>
          </p:cNvSpPr>
          <p:nvPr/>
        </p:nvSpPr>
        <p:spPr bwMode="auto">
          <a:xfrm>
            <a:off x="990600" y="4641273"/>
            <a:ext cx="3276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4000" dirty="0">
                <a:latin typeface="Arial" panose="020B0604020202020204" pitchFamily="34" charset="0"/>
                <a:cs typeface="Arial" panose="020B0604020202020204" pitchFamily="34" charset="0"/>
              </a:rPr>
              <a:t>Thank </a:t>
            </a:r>
            <a:r>
              <a:rPr lang="en-US" altLang="en-US" sz="4000" dirty="0" smtClean="0">
                <a:latin typeface="Arial" panose="020B0604020202020204" pitchFamily="34" charset="0"/>
                <a:cs typeface="Arial" panose="020B0604020202020204" pitchFamily="34" charset="0"/>
              </a:rPr>
              <a:t>you!</a:t>
            </a:r>
            <a:endParaRPr lang="en-US" altLang="en-US" sz="4000" dirty="0">
              <a:latin typeface="Arial" panose="020B0604020202020204" pitchFamily="34" charset="0"/>
              <a:cs typeface="Arial" panose="020B0604020202020204" pitchFamily="34" charset="0"/>
            </a:endParaRPr>
          </a:p>
        </p:txBody>
      </p:sp>
      <p:pic>
        <p:nvPicPr>
          <p:cNvPr id="18438" name="Picture 5" descr="Missouri Outline  with photos of children in center.  Link to Each Day information">
            <a:hlinkClick r:id="rId4"/>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bwMode="auto">
          <a:xfrm>
            <a:off x="6477000" y="4800600"/>
            <a:ext cx="1676400" cy="1395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52AC6A8-D1FB-4AC6-BC55-3CBEDA6D473B}" type="slidenum">
              <a:rPr lang="en-US" altLang="en-US" smtClean="0">
                <a:latin typeface="Arial Black" pitchFamily="34" charset="0"/>
              </a:rPr>
              <a:pPr/>
              <a:t>2</a:t>
            </a:fld>
            <a:endParaRPr lang="en-US" altLang="en-US" smtClean="0">
              <a:latin typeface="Arial Black" pitchFamily="34" charset="0"/>
            </a:endParaRPr>
          </a:p>
        </p:txBody>
      </p:sp>
      <p:sp>
        <p:nvSpPr>
          <p:cNvPr id="4099" name="Rectangle 2"/>
          <p:cNvSpPr>
            <a:spLocks noGrp="1" noChangeArrowheads="1"/>
          </p:cNvSpPr>
          <p:nvPr>
            <p:ph type="title"/>
          </p:nvPr>
        </p:nvSpPr>
        <p:spPr/>
        <p:txBody>
          <a:bodyPr/>
          <a:lstStyle/>
          <a:p>
            <a:pPr algn="ctr" eaLnBrk="1" hangingPunct="1"/>
            <a:r>
              <a:rPr lang="en-US" altLang="en-US" sz="3800" dirty="0" smtClean="0"/>
              <a:t>Missouri Opioid Response Efforts</a:t>
            </a:r>
          </a:p>
        </p:txBody>
      </p:sp>
      <p:sp>
        <p:nvSpPr>
          <p:cNvPr id="2" name="TextBox 1"/>
          <p:cNvSpPr txBox="1"/>
          <p:nvPr/>
        </p:nvSpPr>
        <p:spPr>
          <a:xfrm>
            <a:off x="581891" y="1752600"/>
            <a:ext cx="7696200" cy="369332"/>
          </a:xfrm>
          <a:prstGeom prst="rect">
            <a:avLst/>
          </a:prstGeom>
          <a:noFill/>
        </p:spPr>
        <p:txBody>
          <a:bodyPr wrap="square" rtlCol="0">
            <a:spAutoFit/>
          </a:bodyPr>
          <a:lstStyle/>
          <a:p>
            <a:endParaRPr lang="en-US" dirty="0"/>
          </a:p>
        </p:txBody>
      </p:sp>
      <p:sp>
        <p:nvSpPr>
          <p:cNvPr id="3" name="TextBox 2"/>
          <p:cNvSpPr txBox="1"/>
          <p:nvPr/>
        </p:nvSpPr>
        <p:spPr>
          <a:xfrm>
            <a:off x="581891" y="1524000"/>
            <a:ext cx="7696200"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80% of all the oral opioids used in the world are used in the U.S.</a:t>
            </a:r>
          </a:p>
          <a:p>
            <a:pPr marL="285750" indent="-285750">
              <a:buFont typeface="Arial" panose="020B0604020202020204" pitchFamily="34" charset="0"/>
              <a:buChar char="•"/>
            </a:pPr>
            <a:r>
              <a:rPr lang="en-US" sz="2400" dirty="0" smtClean="0"/>
              <a:t>There are 89,000 prescriptions for opioids for every 100,000 Missourians</a:t>
            </a:r>
          </a:p>
          <a:p>
            <a:pPr marL="285750" indent="-285750">
              <a:buFont typeface="Arial" panose="020B0604020202020204" pitchFamily="34" charset="0"/>
              <a:buChar char="•"/>
            </a:pPr>
            <a:r>
              <a:rPr lang="en-US" sz="2400" dirty="0" smtClean="0"/>
              <a:t>80% of all people who use heroin initially used prescription opioids</a:t>
            </a:r>
          </a:p>
          <a:p>
            <a:pPr marL="285750" indent="-285750">
              <a:buFont typeface="Arial" panose="020B0604020202020204" pitchFamily="34" charset="0"/>
              <a:buChar char="•"/>
            </a:pPr>
            <a:r>
              <a:rPr lang="en-US" sz="2400" dirty="0" smtClean="0"/>
              <a:t>2 people die from opioid overdose and 2 babies are born that are treated for opioid withdrawal every day somewhere in Missouri</a:t>
            </a:r>
          </a:p>
          <a:p>
            <a:pPr marL="285750" indent="-285750">
              <a:buFont typeface="Arial" panose="020B0604020202020204" pitchFamily="34" charset="0"/>
              <a:buChar char="•"/>
            </a:pPr>
            <a:endParaRPr lang="en-US" sz="2400" dirty="0"/>
          </a:p>
          <a:p>
            <a:r>
              <a:rPr lang="en-US" sz="2000" dirty="0" smtClean="0"/>
              <a:t>*Selected points from the joint directors of DSS, DMH, DHSS, </a:t>
            </a:r>
            <a:r>
              <a:rPr lang="en-US" sz="2000" dirty="0" err="1" smtClean="0"/>
              <a:t>Dept</a:t>
            </a:r>
            <a:r>
              <a:rPr lang="en-US" sz="2000" dirty="0" smtClean="0"/>
              <a:t> of Public Safety, </a:t>
            </a:r>
            <a:r>
              <a:rPr lang="en-US" sz="2000" dirty="0" err="1" smtClean="0"/>
              <a:t>Dept</a:t>
            </a:r>
            <a:r>
              <a:rPr lang="en-US" sz="2000" dirty="0" smtClean="0"/>
              <a:t> of Corrections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8C9EF1-ACDA-4908-89E3-D84DE6DF4E53}" type="slidenum">
              <a:rPr lang="en-US" altLang="en-US" smtClean="0">
                <a:latin typeface="Arial Black" pitchFamily="34" charset="0"/>
              </a:rPr>
              <a:pPr/>
              <a:t>3</a:t>
            </a:fld>
            <a:endParaRPr lang="en-US" altLang="en-US" smtClean="0">
              <a:latin typeface="Arial Black" pitchFamily="34" charset="0"/>
            </a:endParaRPr>
          </a:p>
        </p:txBody>
      </p:sp>
      <p:sp>
        <p:nvSpPr>
          <p:cNvPr id="5123" name="Rectangle 2"/>
          <p:cNvSpPr>
            <a:spLocks noGrp="1" noChangeArrowheads="1"/>
          </p:cNvSpPr>
          <p:nvPr>
            <p:ph type="title"/>
          </p:nvPr>
        </p:nvSpPr>
        <p:spPr/>
        <p:txBody>
          <a:bodyPr/>
          <a:lstStyle/>
          <a:p>
            <a:pPr algn="ctr" eaLnBrk="1" hangingPunct="1"/>
            <a:r>
              <a:rPr lang="en-US" altLang="en-US" sz="3800" dirty="0" smtClean="0"/>
              <a:t>MO </a:t>
            </a:r>
            <a:r>
              <a:rPr lang="en-US" altLang="en-US" sz="3800" dirty="0" err="1" smtClean="0"/>
              <a:t>HealthNet</a:t>
            </a:r>
            <a:r>
              <a:rPr lang="en-US" altLang="en-US" sz="3800" dirty="0" smtClean="0"/>
              <a:t> Pharmacy </a:t>
            </a:r>
            <a:br>
              <a:rPr lang="en-US" altLang="en-US" sz="3800" dirty="0" smtClean="0"/>
            </a:br>
            <a:r>
              <a:rPr lang="en-US" altLang="en-US" sz="3800" dirty="0" smtClean="0"/>
              <a:t>Activities on Opioid Issues</a:t>
            </a:r>
          </a:p>
        </p:txBody>
      </p:sp>
      <p:sp>
        <p:nvSpPr>
          <p:cNvPr id="2" name="TextBox 1"/>
          <p:cNvSpPr txBox="1"/>
          <p:nvPr/>
        </p:nvSpPr>
        <p:spPr>
          <a:xfrm>
            <a:off x="443345" y="1600200"/>
            <a:ext cx="7848600" cy="2805896"/>
          </a:xfrm>
          <a:prstGeom prst="rect">
            <a:avLst/>
          </a:prstGeom>
          <a:noFill/>
        </p:spPr>
        <p:txBody>
          <a:bodyPr wrap="square" rtlCol="0">
            <a:spAutoFit/>
          </a:bodyPr>
          <a:lstStyle/>
          <a:p>
            <a:pPr marL="457200" indent="-457200">
              <a:buFont typeface="+mj-lt"/>
              <a:buAutoNum type="arabicPeriod"/>
            </a:pPr>
            <a:r>
              <a:rPr lang="en-US" sz="2400" b="1" dirty="0" smtClean="0"/>
              <a:t>Centers for Medicare and Medicaid (CMS) </a:t>
            </a:r>
            <a:r>
              <a:rPr lang="en-US" sz="2400" dirty="0" smtClean="0"/>
              <a:t>– </a:t>
            </a:r>
            <a:r>
              <a:rPr lang="en-US" sz="2400" b="1" dirty="0" smtClean="0"/>
              <a:t>prospective and retrospective Drug Utilization Review (DUR) in MO </a:t>
            </a:r>
            <a:r>
              <a:rPr lang="en-US" sz="2400" b="1" dirty="0" err="1" smtClean="0"/>
              <a:t>HealthNet</a:t>
            </a:r>
            <a:r>
              <a:rPr lang="en-US" sz="2400" b="1" dirty="0" smtClean="0"/>
              <a:t> Program, including Opioids</a:t>
            </a:r>
          </a:p>
          <a:p>
            <a:pPr marL="914400" lvl="1" indent="-457200">
              <a:spcBef>
                <a:spcPts val="1000"/>
              </a:spcBef>
              <a:buFont typeface="Arial" panose="020B0604020202020204" pitchFamily="34" charset="0"/>
              <a:buChar char="•"/>
            </a:pPr>
            <a:r>
              <a:rPr lang="en-US" sz="2400" dirty="0" smtClean="0"/>
              <a:t>Drug Prior Authorization Committee and Drug Utilization Review Board provide input to MHD Pharmacy Program on drug access and utilization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8C9EF1-ACDA-4908-89E3-D84DE6DF4E53}" type="slidenum">
              <a:rPr lang="en-US" altLang="en-US" smtClean="0">
                <a:latin typeface="Arial Black" pitchFamily="34" charset="0"/>
              </a:rPr>
              <a:pPr/>
              <a:t>4</a:t>
            </a:fld>
            <a:endParaRPr lang="en-US" altLang="en-US" smtClean="0">
              <a:latin typeface="Arial Black" pitchFamily="34" charset="0"/>
            </a:endParaRPr>
          </a:p>
        </p:txBody>
      </p:sp>
      <p:sp>
        <p:nvSpPr>
          <p:cNvPr id="5123" name="Rectangle 2"/>
          <p:cNvSpPr>
            <a:spLocks noGrp="1" noChangeArrowheads="1"/>
          </p:cNvSpPr>
          <p:nvPr>
            <p:ph type="title"/>
          </p:nvPr>
        </p:nvSpPr>
        <p:spPr/>
        <p:txBody>
          <a:bodyPr/>
          <a:lstStyle/>
          <a:p>
            <a:pPr algn="ctr" eaLnBrk="1" hangingPunct="1"/>
            <a:r>
              <a:rPr lang="en-US" altLang="en-US" sz="3800" dirty="0" smtClean="0"/>
              <a:t>MO </a:t>
            </a:r>
            <a:r>
              <a:rPr lang="en-US" altLang="en-US" sz="3800" dirty="0" err="1" smtClean="0"/>
              <a:t>HealthNet</a:t>
            </a:r>
            <a:r>
              <a:rPr lang="en-US" altLang="en-US" sz="3800" dirty="0" smtClean="0"/>
              <a:t> Pharmacy </a:t>
            </a:r>
            <a:br>
              <a:rPr lang="en-US" altLang="en-US" sz="3800" dirty="0" smtClean="0"/>
            </a:br>
            <a:r>
              <a:rPr lang="en-US" altLang="en-US" sz="3800" dirty="0" smtClean="0"/>
              <a:t>Activities on Opioid Issues</a:t>
            </a:r>
          </a:p>
        </p:txBody>
      </p:sp>
      <p:sp>
        <p:nvSpPr>
          <p:cNvPr id="2" name="TextBox 1"/>
          <p:cNvSpPr txBox="1"/>
          <p:nvPr/>
        </p:nvSpPr>
        <p:spPr>
          <a:xfrm>
            <a:off x="443345" y="1600200"/>
            <a:ext cx="7848600" cy="4375557"/>
          </a:xfrm>
          <a:prstGeom prst="rect">
            <a:avLst/>
          </a:prstGeom>
          <a:noFill/>
        </p:spPr>
        <p:txBody>
          <a:bodyPr wrap="square" rtlCol="0">
            <a:spAutoFit/>
          </a:bodyPr>
          <a:lstStyle/>
          <a:p>
            <a:pPr marL="457200" indent="-457200">
              <a:buFont typeface="+mj-lt"/>
              <a:buAutoNum type="arabicPeriod" startAt="2"/>
            </a:pPr>
            <a:r>
              <a:rPr lang="en-US" sz="2400" b="1" dirty="0" smtClean="0"/>
              <a:t>MO </a:t>
            </a:r>
            <a:r>
              <a:rPr lang="en-US" sz="2400" b="1" dirty="0" err="1" smtClean="0"/>
              <a:t>HealthNet</a:t>
            </a:r>
            <a:r>
              <a:rPr lang="en-US" sz="2400" b="1" dirty="0" smtClean="0"/>
              <a:t> Implementation of Clinical Edits to Ensure Appropriate Access to Opioids</a:t>
            </a:r>
          </a:p>
          <a:p>
            <a:pPr marL="914400" lvl="1" indent="-457200">
              <a:spcBef>
                <a:spcPts val="1000"/>
              </a:spcBef>
              <a:buFont typeface="Arial" panose="020B0604020202020204" pitchFamily="34" charset="0"/>
              <a:buChar char="•"/>
            </a:pPr>
            <a:r>
              <a:rPr lang="en-US" sz="2400" dirty="0" smtClean="0"/>
              <a:t>Follow Centers for Disease and Control (CDC) Guideline on Prescribing Opioids for Chronic Pain</a:t>
            </a:r>
          </a:p>
          <a:p>
            <a:pPr marL="914400" lvl="1" indent="-457200">
              <a:spcBef>
                <a:spcPts val="600"/>
              </a:spcBef>
              <a:buFont typeface="Arial" panose="020B0604020202020204" pitchFamily="34" charset="0"/>
              <a:buChar char="•"/>
            </a:pPr>
            <a:r>
              <a:rPr lang="en-US" sz="2400" dirty="0" smtClean="0"/>
              <a:t>Reduce Morphine-Equivalent-Doses</a:t>
            </a:r>
          </a:p>
          <a:p>
            <a:pPr marL="914400" lvl="1" indent="-457200">
              <a:spcBef>
                <a:spcPts val="600"/>
              </a:spcBef>
              <a:buFont typeface="Arial" panose="020B0604020202020204" pitchFamily="34" charset="0"/>
              <a:buChar char="•"/>
            </a:pPr>
            <a:r>
              <a:rPr lang="en-US" sz="2400" dirty="0" smtClean="0"/>
              <a:t>7-Day Limit on New Rx’s for Opioid-Naïve pts</a:t>
            </a:r>
          </a:p>
          <a:p>
            <a:pPr marL="914400" lvl="1" indent="-457200">
              <a:spcBef>
                <a:spcPts val="600"/>
              </a:spcBef>
              <a:buFont typeface="Arial" panose="020B0604020202020204" pitchFamily="34" charset="0"/>
              <a:buChar char="•"/>
            </a:pPr>
            <a:r>
              <a:rPr lang="en-US" sz="2400" dirty="0" smtClean="0"/>
              <a:t>Restrict Codeine and Tramadol &lt; 12 </a:t>
            </a:r>
            <a:r>
              <a:rPr lang="en-US" sz="2400" dirty="0" err="1" smtClean="0"/>
              <a:t>yrs</a:t>
            </a:r>
            <a:endParaRPr lang="en-US" sz="2400" dirty="0" smtClean="0"/>
          </a:p>
          <a:p>
            <a:pPr marL="914400" lvl="1" indent="-457200">
              <a:spcBef>
                <a:spcPts val="600"/>
              </a:spcBef>
              <a:buFont typeface="Arial" panose="020B0604020202020204" pitchFamily="34" charset="0"/>
              <a:buChar char="•"/>
            </a:pPr>
            <a:r>
              <a:rPr lang="en-US" sz="2400" dirty="0" smtClean="0"/>
              <a:t>Manage utilization of Methadone for chronic pain</a:t>
            </a:r>
          </a:p>
          <a:p>
            <a:pPr marL="914400" lvl="1" indent="-457200">
              <a:spcBef>
                <a:spcPts val="600"/>
              </a:spcBef>
              <a:buFont typeface="Arial" panose="020B0604020202020204" pitchFamily="34" charset="0"/>
              <a:buChar char="•"/>
            </a:pPr>
            <a:r>
              <a:rPr lang="en-US" sz="2400" dirty="0" smtClean="0"/>
              <a:t>Appropriate pain indications for Opioids</a:t>
            </a:r>
          </a:p>
          <a:p>
            <a:pPr marL="914400" lvl="1" indent="-457200">
              <a:spcBef>
                <a:spcPts val="600"/>
              </a:spcBef>
              <a:buFont typeface="Arial" panose="020B0604020202020204" pitchFamily="34" charset="0"/>
              <a:buChar char="•"/>
            </a:pPr>
            <a:r>
              <a:rPr lang="en-US" sz="2400" dirty="0" smtClean="0"/>
              <a:t>Lock-in Activities as appropriate</a:t>
            </a:r>
          </a:p>
        </p:txBody>
      </p:sp>
    </p:spTree>
    <p:extLst>
      <p:ext uri="{BB962C8B-B14F-4D97-AF65-F5344CB8AC3E}">
        <p14:creationId xmlns:p14="http://schemas.microsoft.com/office/powerpoint/2010/main" val="271424902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8C9EF1-ACDA-4908-89E3-D84DE6DF4E53}" type="slidenum">
              <a:rPr lang="en-US" altLang="en-US" smtClean="0">
                <a:latin typeface="Arial Black" pitchFamily="34" charset="0"/>
              </a:rPr>
              <a:pPr/>
              <a:t>5</a:t>
            </a:fld>
            <a:endParaRPr lang="en-US" altLang="en-US" smtClean="0">
              <a:latin typeface="Arial Black" pitchFamily="34" charset="0"/>
            </a:endParaRPr>
          </a:p>
        </p:txBody>
      </p:sp>
      <p:sp>
        <p:nvSpPr>
          <p:cNvPr id="5123" name="Rectangle 2"/>
          <p:cNvSpPr>
            <a:spLocks noGrp="1" noChangeArrowheads="1"/>
          </p:cNvSpPr>
          <p:nvPr>
            <p:ph type="title"/>
          </p:nvPr>
        </p:nvSpPr>
        <p:spPr/>
        <p:txBody>
          <a:bodyPr/>
          <a:lstStyle/>
          <a:p>
            <a:pPr algn="ctr" eaLnBrk="1" hangingPunct="1"/>
            <a:r>
              <a:rPr lang="en-US" altLang="en-US" sz="3800" dirty="0" smtClean="0"/>
              <a:t>MO </a:t>
            </a:r>
            <a:r>
              <a:rPr lang="en-US" altLang="en-US" sz="3800" dirty="0" err="1" smtClean="0"/>
              <a:t>HealthNet</a:t>
            </a:r>
            <a:r>
              <a:rPr lang="en-US" altLang="en-US" sz="3800" dirty="0" smtClean="0"/>
              <a:t> Pharmacy </a:t>
            </a:r>
            <a:br>
              <a:rPr lang="en-US" altLang="en-US" sz="3800" dirty="0" smtClean="0"/>
            </a:br>
            <a:r>
              <a:rPr lang="en-US" altLang="en-US" sz="3800" dirty="0" smtClean="0"/>
              <a:t>Activities on Opioid Issues</a:t>
            </a:r>
          </a:p>
        </p:txBody>
      </p:sp>
      <p:sp>
        <p:nvSpPr>
          <p:cNvPr id="2" name="TextBox 1"/>
          <p:cNvSpPr txBox="1"/>
          <p:nvPr/>
        </p:nvSpPr>
        <p:spPr>
          <a:xfrm>
            <a:off x="443344" y="1600200"/>
            <a:ext cx="8091055" cy="4462760"/>
          </a:xfrm>
          <a:prstGeom prst="rect">
            <a:avLst/>
          </a:prstGeom>
          <a:noFill/>
        </p:spPr>
        <p:txBody>
          <a:bodyPr wrap="square" rtlCol="0">
            <a:spAutoFit/>
          </a:bodyPr>
          <a:lstStyle/>
          <a:p>
            <a:pPr marL="457200" indent="-457200">
              <a:buFont typeface="+mj-lt"/>
              <a:buAutoNum type="arabicPeriod" startAt="3"/>
            </a:pPr>
            <a:r>
              <a:rPr lang="en-US" sz="2400" b="1" dirty="0" smtClean="0"/>
              <a:t>Opioid Pharmacy Intervention (OPI) Program</a:t>
            </a:r>
          </a:p>
          <a:p>
            <a:pPr marL="914400" lvl="1" indent="-457200">
              <a:spcBef>
                <a:spcPts val="600"/>
              </a:spcBef>
              <a:buFont typeface="Arial" panose="020B0604020202020204" pitchFamily="34" charset="0"/>
              <a:buChar char="•"/>
            </a:pPr>
            <a:r>
              <a:rPr lang="en-US" sz="2400" dirty="0" smtClean="0"/>
              <a:t>Collaboration with Department of Behavioral Health (</a:t>
            </a:r>
            <a:r>
              <a:rPr lang="en-US" sz="2400" dirty="0" err="1" smtClean="0"/>
              <a:t>Dept</a:t>
            </a:r>
            <a:r>
              <a:rPr lang="en-US" sz="2400" dirty="0" smtClean="0"/>
              <a:t> of Mental Health) and Relias Learning (formerly Care Management Technologies)</a:t>
            </a:r>
          </a:p>
          <a:p>
            <a:pPr marL="914400" lvl="1" indent="-457200">
              <a:spcBef>
                <a:spcPts val="600"/>
              </a:spcBef>
              <a:buFont typeface="Arial" panose="020B0604020202020204" pitchFamily="34" charset="0"/>
              <a:buChar char="•"/>
            </a:pPr>
            <a:r>
              <a:rPr lang="en-US" sz="2400" dirty="0" smtClean="0"/>
              <a:t>Uses an Educational Intervention initiative designed to improve the safety and health outcomes for MO </a:t>
            </a:r>
            <a:r>
              <a:rPr lang="en-US" sz="2400" dirty="0" err="1" smtClean="0"/>
              <a:t>HealthNet</a:t>
            </a:r>
            <a:r>
              <a:rPr lang="en-US" sz="2400" dirty="0" smtClean="0"/>
              <a:t> participants receiving opioids</a:t>
            </a:r>
          </a:p>
          <a:p>
            <a:pPr marL="914400" lvl="1" indent="-457200">
              <a:spcBef>
                <a:spcPts val="600"/>
              </a:spcBef>
              <a:buFont typeface="Arial" panose="020B0604020202020204" pitchFamily="34" charset="0"/>
              <a:buChar char="•"/>
            </a:pPr>
            <a:r>
              <a:rPr lang="en-US" sz="2400" dirty="0" smtClean="0"/>
              <a:t>Customized packet to providers identifies Quality Indicators on opioid usage for their patients and recommends best practices</a:t>
            </a:r>
          </a:p>
          <a:p>
            <a:pPr marL="914400" lvl="1" indent="-457200">
              <a:spcBef>
                <a:spcPts val="600"/>
              </a:spcBef>
              <a:buFont typeface="Arial" panose="020B0604020202020204" pitchFamily="34" charset="0"/>
              <a:buChar char="•"/>
            </a:pPr>
            <a:r>
              <a:rPr lang="en-US" sz="2400" dirty="0" smtClean="0"/>
              <a:t>Expanded Mailings July 2017</a:t>
            </a:r>
          </a:p>
        </p:txBody>
      </p:sp>
    </p:spTree>
    <p:extLst>
      <p:ext uri="{BB962C8B-B14F-4D97-AF65-F5344CB8AC3E}">
        <p14:creationId xmlns:p14="http://schemas.microsoft.com/office/powerpoint/2010/main" val="302099827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8C9EF1-ACDA-4908-89E3-D84DE6DF4E53}" type="slidenum">
              <a:rPr lang="en-US" altLang="en-US" smtClean="0">
                <a:latin typeface="Arial Black" pitchFamily="34" charset="0"/>
              </a:rPr>
              <a:pPr/>
              <a:t>6</a:t>
            </a:fld>
            <a:endParaRPr lang="en-US" altLang="en-US" smtClean="0">
              <a:latin typeface="Arial Black" pitchFamily="34" charset="0"/>
            </a:endParaRPr>
          </a:p>
        </p:txBody>
      </p:sp>
      <p:sp>
        <p:nvSpPr>
          <p:cNvPr id="5123" name="Rectangle 2"/>
          <p:cNvSpPr>
            <a:spLocks noGrp="1" noChangeArrowheads="1"/>
          </p:cNvSpPr>
          <p:nvPr>
            <p:ph type="title"/>
          </p:nvPr>
        </p:nvSpPr>
        <p:spPr/>
        <p:txBody>
          <a:bodyPr/>
          <a:lstStyle/>
          <a:p>
            <a:pPr algn="ctr" eaLnBrk="1" hangingPunct="1"/>
            <a:r>
              <a:rPr lang="en-US" altLang="en-US" sz="3800" dirty="0" smtClean="0"/>
              <a:t>MO </a:t>
            </a:r>
            <a:r>
              <a:rPr lang="en-US" altLang="en-US" sz="3800" dirty="0" err="1" smtClean="0"/>
              <a:t>HealthNet</a:t>
            </a:r>
            <a:r>
              <a:rPr lang="en-US" altLang="en-US" sz="3800" dirty="0" smtClean="0"/>
              <a:t> Pharmacy </a:t>
            </a:r>
            <a:br>
              <a:rPr lang="en-US" altLang="en-US" sz="3800" dirty="0" smtClean="0"/>
            </a:br>
            <a:r>
              <a:rPr lang="en-US" altLang="en-US" sz="3800" dirty="0" smtClean="0"/>
              <a:t>Activities on Opioid Issues</a:t>
            </a:r>
          </a:p>
        </p:txBody>
      </p:sp>
      <p:sp>
        <p:nvSpPr>
          <p:cNvPr id="2" name="TextBox 1"/>
          <p:cNvSpPr txBox="1"/>
          <p:nvPr/>
        </p:nvSpPr>
        <p:spPr>
          <a:xfrm>
            <a:off x="443344" y="1600200"/>
            <a:ext cx="8091055" cy="4170372"/>
          </a:xfrm>
          <a:prstGeom prst="rect">
            <a:avLst/>
          </a:prstGeom>
          <a:noFill/>
        </p:spPr>
        <p:txBody>
          <a:bodyPr wrap="square" rtlCol="0">
            <a:spAutoFit/>
          </a:bodyPr>
          <a:lstStyle/>
          <a:p>
            <a:pPr marL="457200" indent="-457200">
              <a:buFont typeface="+mj-lt"/>
              <a:buAutoNum type="arabicPeriod" startAt="4"/>
            </a:pPr>
            <a:r>
              <a:rPr lang="en-US" sz="2400" b="1" dirty="0" smtClean="0"/>
              <a:t>Access to Medication-Assisted-Treatment (MAT) and </a:t>
            </a:r>
            <a:r>
              <a:rPr lang="en-US" sz="2400" b="1" dirty="0" err="1" smtClean="0"/>
              <a:t>Narcan</a:t>
            </a:r>
            <a:r>
              <a:rPr lang="en-US" sz="2400" b="1" dirty="0" smtClean="0">
                <a:sym typeface="Symbol"/>
              </a:rPr>
              <a:t></a:t>
            </a:r>
            <a:r>
              <a:rPr lang="en-US" sz="2400" b="1" dirty="0" smtClean="0"/>
              <a:t> (Naloxone)</a:t>
            </a:r>
          </a:p>
          <a:p>
            <a:pPr marL="914400" lvl="1" indent="-457200">
              <a:spcBef>
                <a:spcPts val="1000"/>
              </a:spcBef>
              <a:buFont typeface="Arial" panose="020B0604020202020204" pitchFamily="34" charset="0"/>
              <a:buChar char="•"/>
            </a:pPr>
            <a:r>
              <a:rPr lang="en-US" sz="2400" dirty="0" smtClean="0"/>
              <a:t>Working with Missouri </a:t>
            </a:r>
            <a:r>
              <a:rPr lang="en-US" sz="2400" dirty="0" smtClean="0"/>
              <a:t>Opioid </a:t>
            </a:r>
            <a:r>
              <a:rPr lang="en-US" sz="2400" dirty="0" err="1" smtClean="0"/>
              <a:t>State</a:t>
            </a:r>
            <a:r>
              <a:rPr lang="en-US" sz="2400" dirty="0" err="1" smtClean="0"/>
              <a:t>Targeted</a:t>
            </a:r>
            <a:r>
              <a:rPr lang="en-US" sz="2400" dirty="0" smtClean="0"/>
              <a:t> Response </a:t>
            </a:r>
            <a:r>
              <a:rPr lang="en-US" sz="2400" dirty="0" smtClean="0"/>
              <a:t>(STR) to support best practices in treating Opioid Use Disorder (OUD), including Medication-Assisted-Treatment (MAT)</a:t>
            </a:r>
          </a:p>
          <a:p>
            <a:pPr marL="914400" lvl="1" indent="-457200">
              <a:spcBef>
                <a:spcPts val="1000"/>
              </a:spcBef>
              <a:buFont typeface="Arial" panose="020B0604020202020204" pitchFamily="34" charset="0"/>
              <a:buChar char="•"/>
            </a:pPr>
            <a:r>
              <a:rPr lang="en-US" sz="2400" dirty="0" smtClean="0"/>
              <a:t>Reduce barriers to MAT by revising or removing Prior Authorization criteria for Opioid Dependence Medications [e.g. </a:t>
            </a:r>
            <a:r>
              <a:rPr lang="en-US" sz="2400" dirty="0" err="1" smtClean="0"/>
              <a:t>Suboxone</a:t>
            </a:r>
            <a:r>
              <a:rPr lang="en-US" sz="2400" dirty="0" smtClean="0">
                <a:sym typeface="Symbol"/>
              </a:rPr>
              <a:t></a:t>
            </a:r>
            <a:r>
              <a:rPr lang="en-US" sz="2400" dirty="0" smtClean="0"/>
              <a:t> (Buprenorphine)]</a:t>
            </a:r>
          </a:p>
          <a:p>
            <a:pPr marL="914400" lvl="1" indent="-457200">
              <a:spcBef>
                <a:spcPts val="1000"/>
              </a:spcBef>
              <a:buFont typeface="Arial" panose="020B0604020202020204" pitchFamily="34" charset="0"/>
              <a:buChar char="•"/>
            </a:pPr>
            <a:r>
              <a:rPr lang="en-US" sz="2400" dirty="0" smtClean="0"/>
              <a:t>Removed Prior Authorization for </a:t>
            </a:r>
            <a:r>
              <a:rPr lang="en-US" sz="2400" dirty="0" err="1" smtClean="0"/>
              <a:t>Narcan</a:t>
            </a:r>
            <a:r>
              <a:rPr lang="en-US" sz="2400" b="1" dirty="0" smtClean="0">
                <a:sym typeface="Symbol"/>
              </a:rPr>
              <a:t></a:t>
            </a:r>
            <a:endParaRPr lang="en-US" sz="2400" dirty="0" smtClean="0"/>
          </a:p>
        </p:txBody>
      </p:sp>
    </p:spTree>
    <p:extLst>
      <p:ext uri="{BB962C8B-B14F-4D97-AF65-F5344CB8AC3E}">
        <p14:creationId xmlns:p14="http://schemas.microsoft.com/office/powerpoint/2010/main" val="60091339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8C9EF1-ACDA-4908-89E3-D84DE6DF4E53}" type="slidenum">
              <a:rPr lang="en-US" altLang="en-US" smtClean="0">
                <a:latin typeface="Arial Black" pitchFamily="34" charset="0"/>
              </a:rPr>
              <a:pPr/>
              <a:t>7</a:t>
            </a:fld>
            <a:endParaRPr lang="en-US" altLang="en-US" smtClean="0">
              <a:latin typeface="Arial Black" pitchFamily="34" charset="0"/>
            </a:endParaRPr>
          </a:p>
        </p:txBody>
      </p:sp>
      <p:sp>
        <p:nvSpPr>
          <p:cNvPr id="5123" name="Rectangle 2"/>
          <p:cNvSpPr>
            <a:spLocks noGrp="1" noChangeArrowheads="1"/>
          </p:cNvSpPr>
          <p:nvPr>
            <p:ph type="title"/>
          </p:nvPr>
        </p:nvSpPr>
        <p:spPr/>
        <p:txBody>
          <a:bodyPr/>
          <a:lstStyle/>
          <a:p>
            <a:pPr algn="ctr" eaLnBrk="1" hangingPunct="1"/>
            <a:r>
              <a:rPr lang="en-US" altLang="en-US" sz="3800" dirty="0" smtClean="0"/>
              <a:t>MO </a:t>
            </a:r>
            <a:r>
              <a:rPr lang="en-US" altLang="en-US" sz="3800" dirty="0" err="1" smtClean="0"/>
              <a:t>HealthNet</a:t>
            </a:r>
            <a:r>
              <a:rPr lang="en-US" altLang="en-US" sz="3800" dirty="0" smtClean="0"/>
              <a:t> Pharmacy </a:t>
            </a:r>
            <a:br>
              <a:rPr lang="en-US" altLang="en-US" sz="3800" dirty="0" smtClean="0"/>
            </a:br>
            <a:r>
              <a:rPr lang="en-US" altLang="en-US" sz="3800" dirty="0" smtClean="0"/>
              <a:t>Activities on Opioid Issues</a:t>
            </a:r>
          </a:p>
        </p:txBody>
      </p:sp>
      <p:sp>
        <p:nvSpPr>
          <p:cNvPr id="2" name="TextBox 1"/>
          <p:cNvSpPr txBox="1"/>
          <p:nvPr/>
        </p:nvSpPr>
        <p:spPr>
          <a:xfrm>
            <a:off x="443344" y="1600200"/>
            <a:ext cx="8091055" cy="3636893"/>
          </a:xfrm>
          <a:prstGeom prst="rect">
            <a:avLst/>
          </a:prstGeom>
          <a:noFill/>
        </p:spPr>
        <p:txBody>
          <a:bodyPr wrap="square" rtlCol="0">
            <a:spAutoFit/>
          </a:bodyPr>
          <a:lstStyle/>
          <a:p>
            <a:pPr marL="457200" indent="-457200">
              <a:spcAft>
                <a:spcPts val="1000"/>
              </a:spcAft>
              <a:buFont typeface="+mj-lt"/>
              <a:buAutoNum type="arabicPeriod" startAt="5"/>
            </a:pPr>
            <a:r>
              <a:rPr lang="en-US" sz="2400" b="1" dirty="0" smtClean="0"/>
              <a:t>Working with Managed Care Organizations</a:t>
            </a:r>
          </a:p>
          <a:p>
            <a:pPr marL="914400" lvl="1" indent="-457200">
              <a:spcAft>
                <a:spcPts val="600"/>
              </a:spcAft>
              <a:buFont typeface="Arial" panose="020B0604020202020204" pitchFamily="34" charset="0"/>
              <a:buChar char="•"/>
            </a:pPr>
            <a:r>
              <a:rPr lang="en-US" sz="2400" dirty="0" smtClean="0"/>
              <a:t>Assuring Access to Needed OUD Resources</a:t>
            </a:r>
          </a:p>
          <a:p>
            <a:pPr marL="914400" lvl="1" indent="-457200">
              <a:spcAft>
                <a:spcPts val="600"/>
              </a:spcAft>
              <a:buFont typeface="Arial" panose="020B0604020202020204" pitchFamily="34" charset="0"/>
              <a:buChar char="•"/>
            </a:pPr>
            <a:r>
              <a:rPr lang="en-US" sz="2400" dirty="0" smtClean="0"/>
              <a:t>Supporting MCO Opioid Education activities</a:t>
            </a:r>
          </a:p>
          <a:p>
            <a:pPr marL="914400" lvl="1" indent="-457200">
              <a:spcAft>
                <a:spcPts val="600"/>
              </a:spcAft>
              <a:buFont typeface="Arial" panose="020B0604020202020204" pitchFamily="34" charset="0"/>
              <a:buChar char="•"/>
            </a:pPr>
            <a:r>
              <a:rPr lang="en-US" sz="2400" dirty="0" smtClean="0"/>
              <a:t>Connecting MCO’s to Missouri Opioid STR</a:t>
            </a:r>
          </a:p>
          <a:p>
            <a:pPr marL="914400" lvl="1" indent="-457200">
              <a:spcAft>
                <a:spcPts val="600"/>
              </a:spcAft>
              <a:buFont typeface="Arial" panose="020B0604020202020204" pitchFamily="34" charset="0"/>
              <a:buChar char="•"/>
            </a:pPr>
            <a:r>
              <a:rPr lang="en-US" sz="2400" dirty="0" smtClean="0"/>
              <a:t>Availability of </a:t>
            </a:r>
            <a:r>
              <a:rPr lang="en-US" sz="2400" dirty="0" err="1" smtClean="0"/>
              <a:t>Narcan</a:t>
            </a:r>
            <a:r>
              <a:rPr lang="en-US" sz="2400" b="1" dirty="0" smtClean="0">
                <a:sym typeface="Symbol"/>
              </a:rPr>
              <a:t></a:t>
            </a:r>
            <a:r>
              <a:rPr lang="en-US" sz="2400" dirty="0" smtClean="0"/>
              <a:t> for participants</a:t>
            </a:r>
          </a:p>
          <a:p>
            <a:pPr marL="914400" lvl="1" indent="-457200">
              <a:spcAft>
                <a:spcPts val="600"/>
              </a:spcAft>
              <a:buFont typeface="Arial" panose="020B0604020202020204" pitchFamily="34" charset="0"/>
              <a:buChar char="•"/>
            </a:pPr>
            <a:r>
              <a:rPr lang="en-US" sz="2400" dirty="0" smtClean="0"/>
              <a:t>Ongoing Communication and Outreach</a:t>
            </a:r>
          </a:p>
          <a:p>
            <a:pPr marL="914400" lvl="1" indent="-457200">
              <a:spcAft>
                <a:spcPts val="600"/>
              </a:spcAft>
              <a:buFont typeface="Arial" panose="020B0604020202020204" pitchFamily="34" charset="0"/>
              <a:buChar char="•"/>
            </a:pPr>
            <a:r>
              <a:rPr lang="en-US" sz="2400" dirty="0" smtClean="0"/>
              <a:t>Potential project regarding OUD and Pregnancy</a:t>
            </a:r>
          </a:p>
          <a:p>
            <a:pPr marL="914400" lvl="1" indent="-457200">
              <a:spcAft>
                <a:spcPts val="600"/>
              </a:spcAft>
              <a:buFont typeface="Arial" panose="020B0604020202020204" pitchFamily="34" charset="0"/>
              <a:buChar char="•"/>
            </a:pPr>
            <a:r>
              <a:rPr lang="en-US" sz="2400" dirty="0" smtClean="0"/>
              <a:t>Strategies regarding Neonatal Abstinence</a:t>
            </a:r>
          </a:p>
        </p:txBody>
      </p:sp>
    </p:spTree>
    <p:extLst>
      <p:ext uri="{BB962C8B-B14F-4D97-AF65-F5344CB8AC3E}">
        <p14:creationId xmlns:p14="http://schemas.microsoft.com/office/powerpoint/2010/main" val="331384515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8C9EF1-ACDA-4908-89E3-D84DE6DF4E53}" type="slidenum">
              <a:rPr lang="en-US" altLang="en-US" smtClean="0">
                <a:solidFill>
                  <a:srgbClr val="000000"/>
                </a:solidFill>
                <a:latin typeface="Arial Black" pitchFamily="34" charset="0"/>
              </a:rPr>
              <a:pPr/>
              <a:t>8</a:t>
            </a:fld>
            <a:endParaRPr lang="en-US" altLang="en-US" smtClean="0">
              <a:solidFill>
                <a:srgbClr val="000000"/>
              </a:solidFill>
              <a:latin typeface="Arial Black" pitchFamily="34" charset="0"/>
            </a:endParaRPr>
          </a:p>
        </p:txBody>
      </p:sp>
      <p:sp>
        <p:nvSpPr>
          <p:cNvPr id="5123" name="Rectangle 2"/>
          <p:cNvSpPr>
            <a:spLocks noGrp="1" noChangeArrowheads="1"/>
          </p:cNvSpPr>
          <p:nvPr>
            <p:ph type="title"/>
          </p:nvPr>
        </p:nvSpPr>
        <p:spPr/>
        <p:txBody>
          <a:bodyPr/>
          <a:lstStyle/>
          <a:p>
            <a:pPr algn="ctr" eaLnBrk="1" hangingPunct="1"/>
            <a:r>
              <a:rPr lang="en-US" altLang="en-US" sz="3800" dirty="0" smtClean="0"/>
              <a:t>Report</a:t>
            </a:r>
          </a:p>
        </p:txBody>
      </p:sp>
      <p:sp>
        <p:nvSpPr>
          <p:cNvPr id="3" name="AutoShape 2"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 name="AutoShape 4"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 name="AutoShape 6"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079635485"/>
              </p:ext>
            </p:extLst>
          </p:nvPr>
        </p:nvGraphicFramePr>
        <p:xfrm>
          <a:off x="520478" y="1558191"/>
          <a:ext cx="8046719" cy="4233008"/>
        </p:xfrm>
        <a:graphic>
          <a:graphicData uri="http://schemas.openxmlformats.org/drawingml/2006/table">
            <a:tbl>
              <a:tblPr firstRow="1" firstCol="1" bandRow="1">
                <a:tableStyleId>{5C22544A-7EE6-4342-B048-85BDC9FD1C3A}</a:tableStyleId>
              </a:tblPr>
              <a:tblGrid>
                <a:gridCol w="2092092"/>
                <a:gridCol w="1054506"/>
                <a:gridCol w="1011136"/>
                <a:gridCol w="1011136"/>
                <a:gridCol w="2177831"/>
                <a:gridCol w="700018"/>
              </a:tblGrid>
              <a:tr h="356124">
                <a:tc gridSpan="6">
                  <a:txBody>
                    <a:bodyPr/>
                    <a:lstStyle/>
                    <a:p>
                      <a:pPr marL="0" marR="0" algn="ctr">
                        <a:lnSpc>
                          <a:spcPct val="115000"/>
                        </a:lnSpc>
                        <a:spcBef>
                          <a:spcPts val="0"/>
                        </a:spcBef>
                        <a:spcAft>
                          <a:spcPts val="0"/>
                        </a:spcAft>
                      </a:pPr>
                      <a:r>
                        <a:rPr lang="en-US" sz="1400" dirty="0">
                          <a:effectLst/>
                        </a:rPr>
                        <a:t>Short Acting Single Agent </a:t>
                      </a:r>
                      <a:r>
                        <a:rPr lang="en-US" sz="1400" dirty="0" smtClean="0">
                          <a:effectLst/>
                        </a:rPr>
                        <a:t>Opioids</a:t>
                      </a:r>
                      <a:r>
                        <a:rPr lang="en-US" sz="1400" baseline="0" dirty="0" smtClean="0">
                          <a:effectLst/>
                        </a:rPr>
                        <a:t> </a:t>
                      </a:r>
                      <a:r>
                        <a:rPr lang="en-US" sz="1400" dirty="0" smtClean="0">
                          <a:effectLst/>
                        </a:rPr>
                        <a:t>Report </a:t>
                      </a:r>
                      <a:r>
                        <a:rPr lang="en-US" sz="1400" dirty="0">
                          <a:effectLst/>
                        </a:rPr>
                        <a:t>- April 2017</a:t>
                      </a:r>
                      <a:endParaRPr lang="en-US" sz="1400" dirty="0">
                        <a:solidFill>
                          <a:srgbClr val="000000"/>
                        </a:solidFill>
                        <a:effectLst/>
                        <a:latin typeface="Calibri"/>
                        <a:ea typeface="Calibri"/>
                        <a:cs typeface="Times New Roman"/>
                      </a:endParaRPr>
                    </a:p>
                  </a:txBody>
                  <a:tcPr marL="62864" marR="6286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78204">
                <a:tc>
                  <a:txBody>
                    <a:bodyPr/>
                    <a:lstStyle/>
                    <a:p>
                      <a:pPr marL="0" marR="0">
                        <a:lnSpc>
                          <a:spcPct val="115000"/>
                        </a:lnSpc>
                        <a:spcBef>
                          <a:spcPts val="0"/>
                        </a:spcBef>
                        <a:spcAft>
                          <a:spcPts val="0"/>
                        </a:spcAft>
                      </a:pPr>
                      <a:r>
                        <a:rPr lang="en-US" sz="1200" b="1" dirty="0" smtClean="0">
                          <a:effectLst/>
                        </a:rPr>
                        <a:t>Drug Name</a:t>
                      </a:r>
                      <a:endParaRPr lang="en-US" sz="1200" b="1" dirty="0">
                        <a:solidFill>
                          <a:srgbClr val="000000"/>
                        </a:solidFill>
                        <a:effectLst/>
                        <a:latin typeface="Calibri"/>
                        <a:ea typeface="Calibri"/>
                        <a:cs typeface="Times New Roman"/>
                      </a:endParaRPr>
                    </a:p>
                  </a:txBody>
                  <a:tcPr marL="62864" marR="62864" marT="0" marB="0" anchor="ctr"/>
                </a:tc>
                <a:tc>
                  <a:txBody>
                    <a:bodyPr/>
                    <a:lstStyle/>
                    <a:p>
                      <a:pPr marL="0" marR="0" algn="ctr">
                        <a:lnSpc>
                          <a:spcPct val="115000"/>
                        </a:lnSpc>
                        <a:spcBef>
                          <a:spcPts val="0"/>
                        </a:spcBef>
                        <a:spcAft>
                          <a:spcPts val="0"/>
                        </a:spcAft>
                      </a:pPr>
                      <a:r>
                        <a:rPr lang="en-US" sz="1100" b="1" dirty="0">
                          <a:effectLst/>
                        </a:rPr>
                        <a:t>Transactions over 120 Morphine Equivalents </a:t>
                      </a:r>
                      <a:endParaRPr lang="en-US" sz="1100" b="1" dirty="0">
                        <a:solidFill>
                          <a:srgbClr val="000000"/>
                        </a:solidFill>
                        <a:effectLst/>
                        <a:latin typeface="Calibri"/>
                        <a:ea typeface="Calibri"/>
                        <a:cs typeface="Times New Roman"/>
                      </a:endParaRPr>
                    </a:p>
                  </a:txBody>
                  <a:tcPr marL="62864" marR="62864" marT="0" marB="0" anchor="ctr"/>
                </a:tc>
                <a:tc>
                  <a:txBody>
                    <a:bodyPr/>
                    <a:lstStyle/>
                    <a:p>
                      <a:pPr marL="0" marR="0" algn="ctr">
                        <a:lnSpc>
                          <a:spcPct val="115000"/>
                        </a:lnSpc>
                        <a:spcBef>
                          <a:spcPts val="0"/>
                        </a:spcBef>
                        <a:spcAft>
                          <a:spcPts val="0"/>
                        </a:spcAft>
                      </a:pPr>
                      <a:r>
                        <a:rPr lang="en-US" sz="1200" b="1" dirty="0">
                          <a:effectLst/>
                        </a:rPr>
                        <a:t>Current Max Dose (mg)</a:t>
                      </a:r>
                      <a:endParaRPr lang="en-US" sz="1200" b="1" dirty="0">
                        <a:solidFill>
                          <a:srgbClr val="000000"/>
                        </a:solidFill>
                        <a:effectLst/>
                        <a:latin typeface="Calibri"/>
                        <a:ea typeface="Calibri"/>
                        <a:cs typeface="Times New Roman"/>
                      </a:endParaRPr>
                    </a:p>
                  </a:txBody>
                  <a:tcPr marL="62864" marR="62864" marT="0" marB="0" anchor="ctr"/>
                </a:tc>
                <a:tc>
                  <a:txBody>
                    <a:bodyPr/>
                    <a:lstStyle/>
                    <a:p>
                      <a:pPr marL="0" marR="0" algn="ctr">
                        <a:lnSpc>
                          <a:spcPct val="115000"/>
                        </a:lnSpc>
                        <a:spcBef>
                          <a:spcPts val="0"/>
                        </a:spcBef>
                        <a:spcAft>
                          <a:spcPts val="0"/>
                        </a:spcAft>
                      </a:pPr>
                      <a:r>
                        <a:rPr lang="en-US" sz="1200" b="1" dirty="0">
                          <a:effectLst/>
                        </a:rPr>
                        <a:t>Current Max Morphine Equivalents</a:t>
                      </a:r>
                      <a:endParaRPr lang="en-US" sz="1200" b="1" dirty="0">
                        <a:solidFill>
                          <a:srgbClr val="000000"/>
                        </a:solidFill>
                        <a:effectLst/>
                        <a:latin typeface="Calibri"/>
                        <a:ea typeface="Calibri"/>
                        <a:cs typeface="Times New Roman"/>
                      </a:endParaRPr>
                    </a:p>
                  </a:txBody>
                  <a:tcPr marL="62864" marR="62864" marT="0" marB="0" anchor="ctr"/>
                </a:tc>
                <a:tc>
                  <a:txBody>
                    <a:bodyPr/>
                    <a:lstStyle/>
                    <a:p>
                      <a:pPr marL="0" marR="0" algn="ctr">
                        <a:lnSpc>
                          <a:spcPct val="115000"/>
                        </a:lnSpc>
                        <a:spcBef>
                          <a:spcPts val="0"/>
                        </a:spcBef>
                        <a:spcAft>
                          <a:spcPts val="0"/>
                        </a:spcAft>
                      </a:pPr>
                      <a:r>
                        <a:rPr lang="en-US" sz="1200" b="1" dirty="0">
                          <a:effectLst/>
                        </a:rPr>
                        <a:t>Average Daily Dose for patients over 120 Morphine Equivalents (% change</a:t>
                      </a:r>
                      <a:r>
                        <a:rPr lang="en-US" sz="1200" b="1" dirty="0" smtClean="0">
                          <a:effectLst/>
                        </a:rPr>
                        <a:t>) </a:t>
                      </a:r>
                      <a:br>
                        <a:rPr lang="en-US" sz="1200" b="1" dirty="0" smtClean="0">
                          <a:effectLst/>
                        </a:rPr>
                      </a:br>
                      <a:r>
                        <a:rPr lang="en-US" sz="1200" b="1" dirty="0" smtClean="0">
                          <a:effectLst/>
                        </a:rPr>
                        <a:t>Since January 2017</a:t>
                      </a:r>
                      <a:endParaRPr lang="en-US" sz="1200" b="1" dirty="0">
                        <a:solidFill>
                          <a:srgbClr val="000000"/>
                        </a:solidFill>
                        <a:effectLst/>
                        <a:latin typeface="Calibri"/>
                        <a:ea typeface="Calibri"/>
                        <a:cs typeface="Times New Roman"/>
                      </a:endParaRPr>
                    </a:p>
                  </a:txBody>
                  <a:tcPr marL="62864" marR="62864" marT="0" marB="0" anchor="ctr"/>
                </a:tc>
                <a:tc>
                  <a:txBody>
                    <a:bodyPr/>
                    <a:lstStyle/>
                    <a:p>
                      <a:pPr marL="0" marR="0" algn="ctr">
                        <a:lnSpc>
                          <a:spcPct val="115000"/>
                        </a:lnSpc>
                        <a:spcBef>
                          <a:spcPts val="0"/>
                        </a:spcBef>
                        <a:spcAft>
                          <a:spcPts val="0"/>
                        </a:spcAft>
                      </a:pPr>
                      <a:r>
                        <a:rPr lang="en-US" sz="1200" b="1" dirty="0">
                          <a:effectLst/>
                        </a:rPr>
                        <a:t>Total </a:t>
                      </a:r>
                      <a:endParaRPr lang="en-US" sz="1200" b="1" dirty="0" smtClean="0">
                        <a:effectLst/>
                      </a:endParaRPr>
                    </a:p>
                    <a:p>
                      <a:pPr marL="0" marR="0" algn="ctr">
                        <a:lnSpc>
                          <a:spcPct val="115000"/>
                        </a:lnSpc>
                        <a:spcBef>
                          <a:spcPts val="0"/>
                        </a:spcBef>
                        <a:spcAft>
                          <a:spcPts val="0"/>
                        </a:spcAft>
                      </a:pPr>
                      <a:r>
                        <a:rPr lang="en-US" sz="1200" b="1" dirty="0" smtClean="0">
                          <a:effectLst/>
                        </a:rPr>
                        <a:t>Units</a:t>
                      </a:r>
                      <a:endParaRPr lang="en-US" sz="1200" b="1" dirty="0">
                        <a:solidFill>
                          <a:srgbClr val="000000"/>
                        </a:solidFill>
                        <a:effectLst/>
                        <a:latin typeface="Calibri"/>
                        <a:ea typeface="Calibri"/>
                        <a:cs typeface="Times New Roman"/>
                      </a:endParaRPr>
                    </a:p>
                  </a:txBody>
                  <a:tcPr marL="62864" marR="62864" marT="0" marB="0" anchor="ctr"/>
                </a:tc>
              </a:tr>
              <a:tr h="289868">
                <a:tc>
                  <a:txBody>
                    <a:bodyPr/>
                    <a:lstStyle/>
                    <a:p>
                      <a:pPr marL="0" marR="0">
                        <a:lnSpc>
                          <a:spcPct val="115000"/>
                        </a:lnSpc>
                        <a:spcBef>
                          <a:spcPts val="0"/>
                        </a:spcBef>
                        <a:spcAft>
                          <a:spcPts val="0"/>
                        </a:spcAft>
                      </a:pPr>
                      <a:r>
                        <a:rPr lang="en-US" sz="1200">
                          <a:effectLst/>
                        </a:rPr>
                        <a:t>Oxycodone IR 10 mg tab</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dirty="0">
                          <a:effectLst/>
                        </a:rPr>
                        <a:t>54</a:t>
                      </a:r>
                      <a:endParaRPr lang="en-US" sz="1200" dirty="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120</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180</a:t>
                      </a:r>
                      <a:endParaRPr lang="en-US" sz="1200">
                        <a:solidFill>
                          <a:srgbClr val="000000"/>
                        </a:solidFill>
                        <a:effectLst/>
                        <a:latin typeface="Calibri"/>
                        <a:ea typeface="Calibri"/>
                        <a:cs typeface="Times New Roman"/>
                      </a:endParaRPr>
                    </a:p>
                  </a:txBody>
                  <a:tcPr marL="62864" marR="62864" marT="0" marB="0"/>
                </a:tc>
                <a:tc>
                  <a:txBody>
                    <a:bodyPr/>
                    <a:lstStyle/>
                    <a:p>
                      <a:pPr marL="0" marR="0">
                        <a:lnSpc>
                          <a:spcPct val="115000"/>
                        </a:lnSpc>
                        <a:spcBef>
                          <a:spcPts val="0"/>
                        </a:spcBef>
                        <a:spcAft>
                          <a:spcPts val="0"/>
                        </a:spcAft>
                      </a:pPr>
                      <a:r>
                        <a:rPr lang="en-US" sz="1200">
                          <a:effectLst/>
                        </a:rPr>
                        <a:t>107 mg (7.4% decrease)</a:t>
                      </a:r>
                      <a:endParaRPr lang="en-US" sz="1200">
                        <a:solidFill>
                          <a:srgbClr val="000000"/>
                        </a:solidFill>
                        <a:effectLst/>
                        <a:latin typeface="Calibri"/>
                        <a:ea typeface="Calibri"/>
                        <a:cs typeface="Times New Roman"/>
                      </a:endParaRPr>
                    </a:p>
                  </a:txBody>
                  <a:tcPr marL="62864" marR="62864" marT="0" marB="0"/>
                </a:tc>
                <a:tc>
                  <a:txBody>
                    <a:bodyPr/>
                    <a:lstStyle/>
                    <a:p>
                      <a:pPr marL="0" marR="0" algn="r">
                        <a:lnSpc>
                          <a:spcPct val="115000"/>
                        </a:lnSpc>
                        <a:spcBef>
                          <a:spcPts val="0"/>
                        </a:spcBef>
                        <a:spcAft>
                          <a:spcPts val="0"/>
                        </a:spcAft>
                      </a:pPr>
                      <a:r>
                        <a:rPr lang="en-US" sz="1200" dirty="0" smtClean="0">
                          <a:effectLst/>
                        </a:rPr>
                        <a:t>7,454</a:t>
                      </a:r>
                      <a:endParaRPr lang="en-US" sz="1200" dirty="0">
                        <a:solidFill>
                          <a:srgbClr val="000000"/>
                        </a:solidFill>
                        <a:effectLst/>
                        <a:latin typeface="Calibri"/>
                        <a:ea typeface="Calibri"/>
                        <a:cs typeface="Times New Roman"/>
                      </a:endParaRPr>
                    </a:p>
                  </a:txBody>
                  <a:tcPr marL="62864" marR="62864" marT="0" marB="0"/>
                </a:tc>
              </a:tr>
              <a:tr h="289868">
                <a:tc>
                  <a:txBody>
                    <a:bodyPr/>
                    <a:lstStyle/>
                    <a:p>
                      <a:pPr marL="0" marR="0">
                        <a:lnSpc>
                          <a:spcPct val="115000"/>
                        </a:lnSpc>
                        <a:spcBef>
                          <a:spcPts val="0"/>
                        </a:spcBef>
                        <a:spcAft>
                          <a:spcPts val="0"/>
                        </a:spcAft>
                      </a:pPr>
                      <a:r>
                        <a:rPr lang="en-US" sz="1200">
                          <a:effectLst/>
                        </a:rPr>
                        <a:t>Oxycodone IR 15 mg tab</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208</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120</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180</a:t>
                      </a:r>
                      <a:endParaRPr lang="en-US" sz="1200">
                        <a:solidFill>
                          <a:srgbClr val="000000"/>
                        </a:solidFill>
                        <a:effectLst/>
                        <a:latin typeface="Calibri"/>
                        <a:ea typeface="Calibri"/>
                        <a:cs typeface="Times New Roman"/>
                      </a:endParaRPr>
                    </a:p>
                  </a:txBody>
                  <a:tcPr marL="62864" marR="62864" marT="0" marB="0"/>
                </a:tc>
                <a:tc>
                  <a:txBody>
                    <a:bodyPr/>
                    <a:lstStyle/>
                    <a:p>
                      <a:pPr marL="0" marR="0">
                        <a:lnSpc>
                          <a:spcPct val="115000"/>
                        </a:lnSpc>
                        <a:spcBef>
                          <a:spcPts val="0"/>
                        </a:spcBef>
                        <a:spcAft>
                          <a:spcPts val="0"/>
                        </a:spcAft>
                      </a:pPr>
                      <a:r>
                        <a:rPr lang="en-US" sz="1200">
                          <a:effectLst/>
                        </a:rPr>
                        <a:t>96.1 mg (7% decrease)</a:t>
                      </a:r>
                      <a:endParaRPr lang="en-US" sz="1200">
                        <a:solidFill>
                          <a:srgbClr val="000000"/>
                        </a:solidFill>
                        <a:effectLst/>
                        <a:latin typeface="Calibri"/>
                        <a:ea typeface="Calibri"/>
                        <a:cs typeface="Times New Roman"/>
                      </a:endParaRPr>
                    </a:p>
                  </a:txBody>
                  <a:tcPr marL="62864" marR="62864" marT="0" marB="0"/>
                </a:tc>
                <a:tc>
                  <a:txBody>
                    <a:bodyPr/>
                    <a:lstStyle/>
                    <a:p>
                      <a:pPr marL="0" marR="0" algn="r">
                        <a:lnSpc>
                          <a:spcPct val="115000"/>
                        </a:lnSpc>
                        <a:spcBef>
                          <a:spcPts val="0"/>
                        </a:spcBef>
                        <a:spcAft>
                          <a:spcPts val="0"/>
                        </a:spcAft>
                      </a:pPr>
                      <a:r>
                        <a:rPr lang="en-US" sz="1200" dirty="0" smtClean="0">
                          <a:effectLst/>
                        </a:rPr>
                        <a:t>31,289</a:t>
                      </a:r>
                      <a:endParaRPr lang="en-US" sz="1200" dirty="0">
                        <a:solidFill>
                          <a:srgbClr val="000000"/>
                        </a:solidFill>
                        <a:effectLst/>
                        <a:latin typeface="Calibri"/>
                        <a:ea typeface="Calibri"/>
                        <a:cs typeface="Times New Roman"/>
                      </a:endParaRPr>
                    </a:p>
                  </a:txBody>
                  <a:tcPr marL="62864" marR="62864" marT="0" marB="0"/>
                </a:tc>
              </a:tr>
              <a:tr h="289868">
                <a:tc>
                  <a:txBody>
                    <a:bodyPr/>
                    <a:lstStyle/>
                    <a:p>
                      <a:pPr marL="0" marR="0">
                        <a:lnSpc>
                          <a:spcPct val="115000"/>
                        </a:lnSpc>
                        <a:spcBef>
                          <a:spcPts val="0"/>
                        </a:spcBef>
                        <a:spcAft>
                          <a:spcPts val="0"/>
                        </a:spcAft>
                      </a:pPr>
                      <a:r>
                        <a:rPr lang="en-US" sz="1200">
                          <a:effectLst/>
                        </a:rPr>
                        <a:t>Oxycodone IR 20 mg tab</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172</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120</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180</a:t>
                      </a:r>
                      <a:endParaRPr lang="en-US" sz="1200">
                        <a:solidFill>
                          <a:srgbClr val="000000"/>
                        </a:solidFill>
                        <a:effectLst/>
                        <a:latin typeface="Calibri"/>
                        <a:ea typeface="Calibri"/>
                        <a:cs typeface="Times New Roman"/>
                      </a:endParaRPr>
                    </a:p>
                  </a:txBody>
                  <a:tcPr marL="62864" marR="62864" marT="0" marB="0"/>
                </a:tc>
                <a:tc>
                  <a:txBody>
                    <a:bodyPr/>
                    <a:lstStyle/>
                    <a:p>
                      <a:pPr marL="0" marR="0">
                        <a:lnSpc>
                          <a:spcPct val="115000"/>
                        </a:lnSpc>
                        <a:spcBef>
                          <a:spcPts val="0"/>
                        </a:spcBef>
                        <a:spcAft>
                          <a:spcPts val="0"/>
                        </a:spcAft>
                      </a:pPr>
                      <a:r>
                        <a:rPr lang="en-US" sz="1200">
                          <a:effectLst/>
                        </a:rPr>
                        <a:t>117.6 mg (1.8% decrease)</a:t>
                      </a:r>
                      <a:endParaRPr lang="en-US" sz="1200">
                        <a:solidFill>
                          <a:srgbClr val="000000"/>
                        </a:solidFill>
                        <a:effectLst/>
                        <a:latin typeface="Calibri"/>
                        <a:ea typeface="Calibri"/>
                        <a:cs typeface="Times New Roman"/>
                      </a:endParaRPr>
                    </a:p>
                  </a:txBody>
                  <a:tcPr marL="62864" marR="62864" marT="0" marB="0"/>
                </a:tc>
                <a:tc>
                  <a:txBody>
                    <a:bodyPr/>
                    <a:lstStyle/>
                    <a:p>
                      <a:pPr marL="0" marR="0" algn="r">
                        <a:lnSpc>
                          <a:spcPct val="115000"/>
                        </a:lnSpc>
                        <a:spcBef>
                          <a:spcPts val="0"/>
                        </a:spcBef>
                        <a:spcAft>
                          <a:spcPts val="0"/>
                        </a:spcAft>
                      </a:pPr>
                      <a:r>
                        <a:rPr lang="en-US" sz="1200" dirty="0" smtClean="0">
                          <a:effectLst/>
                        </a:rPr>
                        <a:t>23,013</a:t>
                      </a:r>
                      <a:endParaRPr lang="en-US" sz="1200" dirty="0">
                        <a:solidFill>
                          <a:srgbClr val="000000"/>
                        </a:solidFill>
                        <a:effectLst/>
                        <a:latin typeface="Calibri"/>
                        <a:ea typeface="Calibri"/>
                        <a:cs typeface="Times New Roman"/>
                      </a:endParaRPr>
                    </a:p>
                  </a:txBody>
                  <a:tcPr marL="62864" marR="62864" marT="0" marB="0"/>
                </a:tc>
              </a:tr>
              <a:tr h="289868">
                <a:tc>
                  <a:txBody>
                    <a:bodyPr/>
                    <a:lstStyle/>
                    <a:p>
                      <a:pPr marL="0" marR="0">
                        <a:lnSpc>
                          <a:spcPct val="115000"/>
                        </a:lnSpc>
                        <a:spcBef>
                          <a:spcPts val="0"/>
                        </a:spcBef>
                        <a:spcAft>
                          <a:spcPts val="0"/>
                        </a:spcAft>
                      </a:pPr>
                      <a:r>
                        <a:rPr lang="en-US" sz="1200" dirty="0">
                          <a:effectLst/>
                        </a:rPr>
                        <a:t>Oxycodone 20 mg/ml </a:t>
                      </a:r>
                      <a:r>
                        <a:rPr lang="en-US" sz="1100" dirty="0" err="1" smtClean="0">
                          <a:effectLst/>
                        </a:rPr>
                        <a:t>soln</a:t>
                      </a:r>
                      <a:endParaRPr lang="en-US" sz="1100" dirty="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dirty="0">
                          <a:effectLst/>
                        </a:rPr>
                        <a:t>6</a:t>
                      </a:r>
                      <a:endParaRPr lang="en-US" sz="1200" dirty="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120</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180</a:t>
                      </a:r>
                      <a:endParaRPr lang="en-US" sz="1200">
                        <a:solidFill>
                          <a:srgbClr val="000000"/>
                        </a:solidFill>
                        <a:effectLst/>
                        <a:latin typeface="Calibri"/>
                        <a:ea typeface="Calibri"/>
                        <a:cs typeface="Times New Roman"/>
                      </a:endParaRPr>
                    </a:p>
                  </a:txBody>
                  <a:tcPr marL="62864" marR="62864" marT="0" marB="0"/>
                </a:tc>
                <a:tc>
                  <a:txBody>
                    <a:bodyPr/>
                    <a:lstStyle/>
                    <a:p>
                      <a:pPr marL="0" marR="0">
                        <a:lnSpc>
                          <a:spcPct val="115000"/>
                        </a:lnSpc>
                        <a:spcBef>
                          <a:spcPts val="0"/>
                        </a:spcBef>
                        <a:spcAft>
                          <a:spcPts val="0"/>
                        </a:spcAft>
                      </a:pPr>
                      <a:r>
                        <a:rPr lang="en-US" sz="1200">
                          <a:effectLst/>
                        </a:rPr>
                        <a:t>125.6 mg (61% decrease)</a:t>
                      </a:r>
                      <a:endParaRPr lang="en-US" sz="1200">
                        <a:solidFill>
                          <a:srgbClr val="000000"/>
                        </a:solidFill>
                        <a:effectLst/>
                        <a:latin typeface="Calibri"/>
                        <a:ea typeface="Calibri"/>
                        <a:cs typeface="Times New Roman"/>
                      </a:endParaRPr>
                    </a:p>
                  </a:txBody>
                  <a:tcPr marL="62864" marR="62864" marT="0" marB="0"/>
                </a:tc>
                <a:tc>
                  <a:txBody>
                    <a:bodyPr/>
                    <a:lstStyle/>
                    <a:p>
                      <a:pPr marL="0" marR="0" algn="r">
                        <a:lnSpc>
                          <a:spcPct val="115000"/>
                        </a:lnSpc>
                        <a:spcBef>
                          <a:spcPts val="0"/>
                        </a:spcBef>
                        <a:spcAft>
                          <a:spcPts val="0"/>
                        </a:spcAft>
                      </a:pPr>
                      <a:r>
                        <a:rPr lang="en-US" sz="1200" dirty="0">
                          <a:effectLst/>
                        </a:rPr>
                        <a:t>360</a:t>
                      </a:r>
                      <a:endParaRPr lang="en-US" sz="1200" dirty="0">
                        <a:solidFill>
                          <a:srgbClr val="000000"/>
                        </a:solidFill>
                        <a:effectLst/>
                        <a:latin typeface="Calibri"/>
                        <a:ea typeface="Calibri"/>
                        <a:cs typeface="Times New Roman"/>
                      </a:endParaRPr>
                    </a:p>
                  </a:txBody>
                  <a:tcPr marL="62864" marR="62864" marT="0" marB="0"/>
                </a:tc>
              </a:tr>
              <a:tr h="289868">
                <a:tc>
                  <a:txBody>
                    <a:bodyPr/>
                    <a:lstStyle/>
                    <a:p>
                      <a:pPr marL="0" marR="0">
                        <a:lnSpc>
                          <a:spcPct val="115000"/>
                        </a:lnSpc>
                        <a:spcBef>
                          <a:spcPts val="0"/>
                        </a:spcBef>
                        <a:spcAft>
                          <a:spcPts val="0"/>
                        </a:spcAft>
                      </a:pPr>
                      <a:r>
                        <a:rPr lang="en-US" sz="1200" dirty="0">
                          <a:effectLst/>
                        </a:rPr>
                        <a:t>Oxycodone IR 30 mg tab</a:t>
                      </a:r>
                      <a:endParaRPr lang="en-US" sz="1200" dirty="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311</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120</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180</a:t>
                      </a:r>
                      <a:endParaRPr lang="en-US" sz="1200">
                        <a:solidFill>
                          <a:srgbClr val="000000"/>
                        </a:solidFill>
                        <a:effectLst/>
                        <a:latin typeface="Calibri"/>
                        <a:ea typeface="Calibri"/>
                        <a:cs typeface="Times New Roman"/>
                      </a:endParaRPr>
                    </a:p>
                  </a:txBody>
                  <a:tcPr marL="62864" marR="62864" marT="0" marB="0"/>
                </a:tc>
                <a:tc>
                  <a:txBody>
                    <a:bodyPr/>
                    <a:lstStyle/>
                    <a:p>
                      <a:pPr marL="0" marR="0">
                        <a:lnSpc>
                          <a:spcPct val="115000"/>
                        </a:lnSpc>
                        <a:spcBef>
                          <a:spcPts val="0"/>
                        </a:spcBef>
                        <a:spcAft>
                          <a:spcPts val="0"/>
                        </a:spcAft>
                      </a:pPr>
                      <a:r>
                        <a:rPr lang="en-US" sz="1200">
                          <a:effectLst/>
                        </a:rPr>
                        <a:t>128.6 mg (16.8% decrease)</a:t>
                      </a:r>
                      <a:endParaRPr lang="en-US" sz="1200">
                        <a:solidFill>
                          <a:srgbClr val="000000"/>
                        </a:solidFill>
                        <a:effectLst/>
                        <a:latin typeface="Calibri"/>
                        <a:ea typeface="Calibri"/>
                        <a:cs typeface="Times New Roman"/>
                      </a:endParaRPr>
                    </a:p>
                  </a:txBody>
                  <a:tcPr marL="62864" marR="62864" marT="0" marB="0"/>
                </a:tc>
                <a:tc>
                  <a:txBody>
                    <a:bodyPr/>
                    <a:lstStyle/>
                    <a:p>
                      <a:pPr marL="0" marR="0" algn="r">
                        <a:lnSpc>
                          <a:spcPct val="115000"/>
                        </a:lnSpc>
                        <a:spcBef>
                          <a:spcPts val="0"/>
                        </a:spcBef>
                        <a:spcAft>
                          <a:spcPts val="0"/>
                        </a:spcAft>
                      </a:pPr>
                      <a:r>
                        <a:rPr lang="en-US" sz="1200" dirty="0" smtClean="0">
                          <a:effectLst/>
                        </a:rPr>
                        <a:t>34,963</a:t>
                      </a:r>
                      <a:endParaRPr lang="en-US" sz="1200" dirty="0">
                        <a:solidFill>
                          <a:srgbClr val="000000"/>
                        </a:solidFill>
                        <a:effectLst/>
                        <a:latin typeface="Calibri"/>
                        <a:ea typeface="Calibri"/>
                        <a:cs typeface="Times New Roman"/>
                      </a:endParaRPr>
                    </a:p>
                  </a:txBody>
                  <a:tcPr marL="62864" marR="62864" marT="0" marB="0"/>
                </a:tc>
              </a:tr>
              <a:tr h="289868">
                <a:tc>
                  <a:txBody>
                    <a:bodyPr/>
                    <a:lstStyle/>
                    <a:p>
                      <a:pPr marL="0" marR="0">
                        <a:lnSpc>
                          <a:spcPct val="115000"/>
                        </a:lnSpc>
                        <a:spcBef>
                          <a:spcPts val="0"/>
                        </a:spcBef>
                        <a:spcAft>
                          <a:spcPts val="0"/>
                        </a:spcAft>
                      </a:pPr>
                      <a:r>
                        <a:rPr lang="en-US" sz="1200">
                          <a:effectLst/>
                        </a:rPr>
                        <a:t>Oxycodone IR 5 mg tab</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12</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dirty="0">
                          <a:effectLst/>
                        </a:rPr>
                        <a:t>120</a:t>
                      </a:r>
                      <a:endParaRPr lang="en-US" sz="1200" dirty="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180</a:t>
                      </a:r>
                      <a:endParaRPr lang="en-US" sz="1200">
                        <a:solidFill>
                          <a:srgbClr val="000000"/>
                        </a:solidFill>
                        <a:effectLst/>
                        <a:latin typeface="Calibri"/>
                        <a:ea typeface="Calibri"/>
                        <a:cs typeface="Times New Roman"/>
                      </a:endParaRPr>
                    </a:p>
                  </a:txBody>
                  <a:tcPr marL="62864" marR="62864" marT="0" marB="0"/>
                </a:tc>
                <a:tc>
                  <a:txBody>
                    <a:bodyPr/>
                    <a:lstStyle/>
                    <a:p>
                      <a:pPr marL="0" marR="0">
                        <a:lnSpc>
                          <a:spcPct val="115000"/>
                        </a:lnSpc>
                        <a:spcBef>
                          <a:spcPts val="0"/>
                        </a:spcBef>
                        <a:spcAft>
                          <a:spcPts val="0"/>
                        </a:spcAft>
                      </a:pPr>
                      <a:r>
                        <a:rPr lang="en-US" sz="1200">
                          <a:effectLst/>
                        </a:rPr>
                        <a:t>95.4 mg (10.8% decrease)</a:t>
                      </a:r>
                      <a:endParaRPr lang="en-US" sz="1200">
                        <a:solidFill>
                          <a:srgbClr val="000000"/>
                        </a:solidFill>
                        <a:effectLst/>
                        <a:latin typeface="Calibri"/>
                        <a:ea typeface="Calibri"/>
                        <a:cs typeface="Times New Roman"/>
                      </a:endParaRPr>
                    </a:p>
                  </a:txBody>
                  <a:tcPr marL="62864" marR="62864" marT="0" marB="0"/>
                </a:tc>
                <a:tc>
                  <a:txBody>
                    <a:bodyPr/>
                    <a:lstStyle/>
                    <a:p>
                      <a:pPr marL="0" marR="0" algn="r">
                        <a:lnSpc>
                          <a:spcPct val="115000"/>
                        </a:lnSpc>
                        <a:spcBef>
                          <a:spcPts val="0"/>
                        </a:spcBef>
                        <a:spcAft>
                          <a:spcPts val="0"/>
                        </a:spcAft>
                      </a:pPr>
                      <a:r>
                        <a:rPr lang="en-US" sz="1200" dirty="0" smtClean="0">
                          <a:effectLst/>
                        </a:rPr>
                        <a:t>1,538</a:t>
                      </a:r>
                      <a:endParaRPr lang="en-US" sz="1200" dirty="0">
                        <a:solidFill>
                          <a:srgbClr val="000000"/>
                        </a:solidFill>
                        <a:effectLst/>
                        <a:latin typeface="Calibri"/>
                        <a:ea typeface="Calibri"/>
                        <a:cs typeface="Times New Roman"/>
                      </a:endParaRPr>
                    </a:p>
                  </a:txBody>
                  <a:tcPr marL="62864" marR="62864" marT="0" marB="0"/>
                </a:tc>
              </a:tr>
              <a:tr h="289868">
                <a:tc>
                  <a:txBody>
                    <a:bodyPr/>
                    <a:lstStyle/>
                    <a:p>
                      <a:pPr marL="0" marR="0">
                        <a:lnSpc>
                          <a:spcPct val="115000"/>
                        </a:lnSpc>
                        <a:spcBef>
                          <a:spcPts val="0"/>
                        </a:spcBef>
                        <a:spcAft>
                          <a:spcPts val="0"/>
                        </a:spcAft>
                      </a:pPr>
                      <a:r>
                        <a:rPr lang="en-US" sz="1200" dirty="0">
                          <a:effectLst/>
                        </a:rPr>
                        <a:t>Oxycodone 5 </a:t>
                      </a:r>
                      <a:r>
                        <a:rPr lang="en-US" sz="1200" dirty="0" smtClean="0">
                          <a:effectLst/>
                        </a:rPr>
                        <a:t>mg/5ml </a:t>
                      </a:r>
                      <a:r>
                        <a:rPr lang="en-US" sz="1100" dirty="0" err="1" smtClean="0">
                          <a:effectLst/>
                        </a:rPr>
                        <a:t>soln</a:t>
                      </a:r>
                      <a:endParaRPr lang="en-US" sz="1100" dirty="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15</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120</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180</a:t>
                      </a:r>
                      <a:endParaRPr lang="en-US" sz="1200">
                        <a:solidFill>
                          <a:srgbClr val="000000"/>
                        </a:solidFill>
                        <a:effectLst/>
                        <a:latin typeface="Calibri"/>
                        <a:ea typeface="Calibri"/>
                        <a:cs typeface="Times New Roman"/>
                      </a:endParaRPr>
                    </a:p>
                  </a:txBody>
                  <a:tcPr marL="62864" marR="62864" marT="0" marB="0"/>
                </a:tc>
                <a:tc>
                  <a:txBody>
                    <a:bodyPr/>
                    <a:lstStyle/>
                    <a:p>
                      <a:pPr marL="0" marR="0">
                        <a:lnSpc>
                          <a:spcPct val="115000"/>
                        </a:lnSpc>
                        <a:spcBef>
                          <a:spcPts val="0"/>
                        </a:spcBef>
                        <a:spcAft>
                          <a:spcPts val="0"/>
                        </a:spcAft>
                      </a:pPr>
                      <a:r>
                        <a:rPr lang="en-US" sz="1200">
                          <a:effectLst/>
                        </a:rPr>
                        <a:t>206 mg (111.9% increase)</a:t>
                      </a:r>
                      <a:endParaRPr lang="en-US" sz="1200">
                        <a:solidFill>
                          <a:srgbClr val="000000"/>
                        </a:solidFill>
                        <a:effectLst/>
                        <a:latin typeface="Calibri"/>
                        <a:ea typeface="Calibri"/>
                        <a:cs typeface="Times New Roman"/>
                      </a:endParaRPr>
                    </a:p>
                  </a:txBody>
                  <a:tcPr marL="62864" marR="62864" marT="0" marB="0"/>
                </a:tc>
                <a:tc>
                  <a:txBody>
                    <a:bodyPr/>
                    <a:lstStyle/>
                    <a:p>
                      <a:pPr marL="0" marR="0" algn="r">
                        <a:lnSpc>
                          <a:spcPct val="115000"/>
                        </a:lnSpc>
                        <a:spcBef>
                          <a:spcPts val="0"/>
                        </a:spcBef>
                        <a:spcAft>
                          <a:spcPts val="0"/>
                        </a:spcAft>
                      </a:pPr>
                      <a:r>
                        <a:rPr lang="en-US" sz="1200" dirty="0" smtClean="0">
                          <a:effectLst/>
                        </a:rPr>
                        <a:t>18,933</a:t>
                      </a:r>
                      <a:endParaRPr lang="en-US" sz="1200" dirty="0">
                        <a:solidFill>
                          <a:srgbClr val="000000"/>
                        </a:solidFill>
                        <a:effectLst/>
                        <a:latin typeface="Calibri"/>
                        <a:ea typeface="Calibri"/>
                        <a:cs typeface="Times New Roman"/>
                      </a:endParaRPr>
                    </a:p>
                  </a:txBody>
                  <a:tcPr marL="62864" marR="62864" marT="0" marB="0"/>
                </a:tc>
              </a:tr>
              <a:tr h="289868">
                <a:tc>
                  <a:txBody>
                    <a:bodyPr/>
                    <a:lstStyle/>
                    <a:p>
                      <a:pPr marL="0" marR="0">
                        <a:lnSpc>
                          <a:spcPct val="115000"/>
                        </a:lnSpc>
                        <a:spcBef>
                          <a:spcPts val="0"/>
                        </a:spcBef>
                        <a:spcAft>
                          <a:spcPts val="0"/>
                        </a:spcAft>
                      </a:pPr>
                      <a:r>
                        <a:rPr lang="en-US" sz="1200" dirty="0">
                          <a:effectLst/>
                        </a:rPr>
                        <a:t>Morphine IR 15 mg tab</a:t>
                      </a:r>
                      <a:endParaRPr lang="en-US" sz="1200" dirty="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120</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120</a:t>
                      </a:r>
                      <a:endParaRPr lang="en-US" sz="1200">
                        <a:solidFill>
                          <a:srgbClr val="000000"/>
                        </a:solidFill>
                        <a:effectLst/>
                        <a:latin typeface="Calibri"/>
                        <a:ea typeface="Calibri"/>
                        <a:cs typeface="Times New Roman"/>
                      </a:endParaRPr>
                    </a:p>
                  </a:txBody>
                  <a:tcPr marL="62864" marR="62864" marT="0" marB="0"/>
                </a:tc>
                <a:tc>
                  <a:txBody>
                    <a:bodyPr/>
                    <a:lstStyle/>
                    <a:p>
                      <a:pPr marL="0" marR="0">
                        <a:lnSpc>
                          <a:spcPct val="115000"/>
                        </a:lnSpc>
                        <a:spcBef>
                          <a:spcPts val="0"/>
                        </a:spcBef>
                        <a:spcAft>
                          <a:spcPts val="0"/>
                        </a:spcAft>
                      </a:pPr>
                      <a:r>
                        <a:rPr lang="en-US" sz="1200">
                          <a:effectLst/>
                        </a:rPr>
                        <a:t>125 mg (25.6% decrease)</a:t>
                      </a:r>
                      <a:endParaRPr lang="en-US" sz="1200">
                        <a:solidFill>
                          <a:srgbClr val="000000"/>
                        </a:solidFill>
                        <a:effectLst/>
                        <a:latin typeface="Calibri"/>
                        <a:ea typeface="Calibri"/>
                        <a:cs typeface="Times New Roman"/>
                      </a:endParaRPr>
                    </a:p>
                  </a:txBody>
                  <a:tcPr marL="62864" marR="62864" marT="0" marB="0"/>
                </a:tc>
                <a:tc>
                  <a:txBody>
                    <a:bodyPr/>
                    <a:lstStyle/>
                    <a:p>
                      <a:pPr marL="0" marR="0" algn="r">
                        <a:lnSpc>
                          <a:spcPct val="115000"/>
                        </a:lnSpc>
                        <a:spcBef>
                          <a:spcPts val="0"/>
                        </a:spcBef>
                        <a:spcAft>
                          <a:spcPts val="0"/>
                        </a:spcAft>
                      </a:pPr>
                      <a:r>
                        <a:rPr lang="en-US" sz="1200" dirty="0">
                          <a:effectLst/>
                        </a:rPr>
                        <a:t>100</a:t>
                      </a:r>
                      <a:endParaRPr lang="en-US" sz="1200" dirty="0">
                        <a:solidFill>
                          <a:srgbClr val="000000"/>
                        </a:solidFill>
                        <a:effectLst/>
                        <a:latin typeface="Calibri"/>
                        <a:ea typeface="Calibri"/>
                        <a:cs typeface="Times New Roman"/>
                      </a:endParaRPr>
                    </a:p>
                  </a:txBody>
                  <a:tcPr marL="62864" marR="62864" marT="0" marB="0"/>
                </a:tc>
              </a:tr>
              <a:tr h="289868">
                <a:tc>
                  <a:txBody>
                    <a:bodyPr/>
                    <a:lstStyle/>
                    <a:p>
                      <a:pPr marL="0" marR="0">
                        <a:lnSpc>
                          <a:spcPct val="115000"/>
                        </a:lnSpc>
                        <a:spcBef>
                          <a:spcPts val="0"/>
                        </a:spcBef>
                        <a:spcAft>
                          <a:spcPts val="0"/>
                        </a:spcAft>
                      </a:pPr>
                      <a:r>
                        <a:rPr lang="en-US" sz="1200">
                          <a:effectLst/>
                        </a:rPr>
                        <a:t>Morphine IR 30 mg tab</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10</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120</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120</a:t>
                      </a:r>
                      <a:endParaRPr lang="en-US" sz="1200">
                        <a:solidFill>
                          <a:srgbClr val="000000"/>
                        </a:solidFill>
                        <a:effectLst/>
                        <a:latin typeface="Calibri"/>
                        <a:ea typeface="Calibri"/>
                        <a:cs typeface="Times New Roman"/>
                      </a:endParaRPr>
                    </a:p>
                  </a:txBody>
                  <a:tcPr marL="62864" marR="62864" marT="0" marB="0"/>
                </a:tc>
                <a:tc>
                  <a:txBody>
                    <a:bodyPr/>
                    <a:lstStyle/>
                    <a:p>
                      <a:pPr marL="0" marR="0">
                        <a:lnSpc>
                          <a:spcPct val="115000"/>
                        </a:lnSpc>
                        <a:spcBef>
                          <a:spcPts val="0"/>
                        </a:spcBef>
                        <a:spcAft>
                          <a:spcPts val="0"/>
                        </a:spcAft>
                      </a:pPr>
                      <a:r>
                        <a:rPr lang="en-US" sz="1200">
                          <a:effectLst/>
                        </a:rPr>
                        <a:t>237.5 mg (12.9% increase)</a:t>
                      </a:r>
                      <a:endParaRPr lang="en-US" sz="1200">
                        <a:solidFill>
                          <a:srgbClr val="000000"/>
                        </a:solidFill>
                        <a:effectLst/>
                        <a:latin typeface="Calibri"/>
                        <a:ea typeface="Calibri"/>
                        <a:cs typeface="Times New Roman"/>
                      </a:endParaRPr>
                    </a:p>
                  </a:txBody>
                  <a:tcPr marL="62864" marR="62864" marT="0" marB="0"/>
                </a:tc>
                <a:tc>
                  <a:txBody>
                    <a:bodyPr/>
                    <a:lstStyle/>
                    <a:p>
                      <a:pPr marL="0" marR="0" algn="r">
                        <a:lnSpc>
                          <a:spcPct val="115000"/>
                        </a:lnSpc>
                        <a:spcBef>
                          <a:spcPts val="0"/>
                        </a:spcBef>
                        <a:spcAft>
                          <a:spcPts val="0"/>
                        </a:spcAft>
                      </a:pPr>
                      <a:r>
                        <a:rPr lang="en-US" sz="1200" dirty="0" smtClean="0">
                          <a:effectLst/>
                        </a:rPr>
                        <a:t>1,875</a:t>
                      </a:r>
                      <a:endParaRPr lang="en-US" sz="1200" dirty="0">
                        <a:solidFill>
                          <a:srgbClr val="000000"/>
                        </a:solidFill>
                        <a:effectLst/>
                        <a:latin typeface="Calibri"/>
                        <a:ea typeface="Calibri"/>
                        <a:cs typeface="Times New Roman"/>
                      </a:endParaRPr>
                    </a:p>
                  </a:txBody>
                  <a:tcPr marL="62864" marR="62864" marT="0" marB="0"/>
                </a:tc>
              </a:tr>
              <a:tr h="289868">
                <a:tc>
                  <a:txBody>
                    <a:bodyPr/>
                    <a:lstStyle/>
                    <a:p>
                      <a:pPr marL="0" marR="0">
                        <a:lnSpc>
                          <a:spcPct val="115000"/>
                        </a:lnSpc>
                        <a:spcBef>
                          <a:spcPts val="0"/>
                        </a:spcBef>
                        <a:spcAft>
                          <a:spcPts val="0"/>
                        </a:spcAft>
                      </a:pPr>
                      <a:r>
                        <a:rPr lang="en-US" sz="1200" dirty="0">
                          <a:effectLst/>
                        </a:rPr>
                        <a:t>Morphine 100 mg/5 ml </a:t>
                      </a:r>
                      <a:r>
                        <a:rPr lang="en-US" sz="1100" dirty="0" err="1" smtClean="0">
                          <a:effectLst/>
                        </a:rPr>
                        <a:t>soln</a:t>
                      </a:r>
                      <a:endParaRPr lang="en-US" sz="1100" dirty="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dirty="0">
                          <a:effectLst/>
                        </a:rPr>
                        <a:t>1</a:t>
                      </a:r>
                      <a:endParaRPr lang="en-US" sz="1200" dirty="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dirty="0">
                          <a:effectLst/>
                        </a:rPr>
                        <a:t>120</a:t>
                      </a:r>
                      <a:endParaRPr lang="en-US" sz="1200" dirty="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dirty="0">
                          <a:effectLst/>
                        </a:rPr>
                        <a:t>120</a:t>
                      </a:r>
                      <a:endParaRPr lang="en-US" sz="1200" dirty="0">
                        <a:solidFill>
                          <a:srgbClr val="000000"/>
                        </a:solidFill>
                        <a:effectLst/>
                        <a:latin typeface="Calibri"/>
                        <a:ea typeface="Calibri"/>
                        <a:cs typeface="Times New Roman"/>
                      </a:endParaRPr>
                    </a:p>
                  </a:txBody>
                  <a:tcPr marL="62864" marR="62864" marT="0" marB="0"/>
                </a:tc>
                <a:tc>
                  <a:txBody>
                    <a:bodyPr/>
                    <a:lstStyle/>
                    <a:p>
                      <a:pPr marL="0" marR="0">
                        <a:lnSpc>
                          <a:spcPct val="115000"/>
                        </a:lnSpc>
                        <a:spcBef>
                          <a:spcPts val="0"/>
                        </a:spcBef>
                        <a:spcAft>
                          <a:spcPts val="0"/>
                        </a:spcAft>
                      </a:pPr>
                      <a:r>
                        <a:rPr lang="en-US" sz="1200" dirty="0">
                          <a:effectLst/>
                        </a:rPr>
                        <a:t>300 mg (56.3% increase)</a:t>
                      </a:r>
                      <a:endParaRPr lang="en-US" sz="1200" dirty="0">
                        <a:solidFill>
                          <a:srgbClr val="000000"/>
                        </a:solidFill>
                        <a:effectLst/>
                        <a:latin typeface="Calibri"/>
                        <a:ea typeface="Calibri"/>
                        <a:cs typeface="Times New Roman"/>
                      </a:endParaRPr>
                    </a:p>
                  </a:txBody>
                  <a:tcPr marL="62864" marR="62864" marT="0" marB="0"/>
                </a:tc>
                <a:tc>
                  <a:txBody>
                    <a:bodyPr/>
                    <a:lstStyle/>
                    <a:p>
                      <a:pPr marL="0" marR="0" algn="r">
                        <a:lnSpc>
                          <a:spcPct val="115000"/>
                        </a:lnSpc>
                        <a:spcBef>
                          <a:spcPts val="0"/>
                        </a:spcBef>
                        <a:spcAft>
                          <a:spcPts val="0"/>
                        </a:spcAft>
                      </a:pPr>
                      <a:r>
                        <a:rPr lang="en-US" sz="1200" dirty="0">
                          <a:effectLst/>
                        </a:rPr>
                        <a:t>30</a:t>
                      </a:r>
                      <a:endParaRPr lang="en-US" sz="1200" dirty="0">
                        <a:solidFill>
                          <a:srgbClr val="000000"/>
                        </a:solidFill>
                        <a:effectLst/>
                        <a:latin typeface="Calibri"/>
                        <a:ea typeface="Calibri"/>
                        <a:cs typeface="Times New Roman"/>
                      </a:endParaRPr>
                    </a:p>
                  </a:txBody>
                  <a:tcPr marL="62864" marR="62864" marT="0" marB="0"/>
                </a:tc>
              </a:tr>
            </a:tbl>
          </a:graphicData>
        </a:graphic>
      </p:graphicFrame>
    </p:spTree>
    <p:extLst>
      <p:ext uri="{BB962C8B-B14F-4D97-AF65-F5344CB8AC3E}">
        <p14:creationId xmlns:p14="http://schemas.microsoft.com/office/powerpoint/2010/main" val="81572018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8C9EF1-ACDA-4908-89E3-D84DE6DF4E53}" type="slidenum">
              <a:rPr lang="en-US" altLang="en-US" smtClean="0">
                <a:solidFill>
                  <a:srgbClr val="000000"/>
                </a:solidFill>
                <a:latin typeface="Arial Black" pitchFamily="34" charset="0"/>
              </a:rPr>
              <a:pPr/>
              <a:t>9</a:t>
            </a:fld>
            <a:endParaRPr lang="en-US" altLang="en-US" smtClean="0">
              <a:solidFill>
                <a:srgbClr val="000000"/>
              </a:solidFill>
              <a:latin typeface="Arial Black" pitchFamily="34" charset="0"/>
            </a:endParaRPr>
          </a:p>
        </p:txBody>
      </p:sp>
      <p:sp>
        <p:nvSpPr>
          <p:cNvPr id="5123" name="Rectangle 2"/>
          <p:cNvSpPr>
            <a:spLocks noGrp="1" noChangeArrowheads="1"/>
          </p:cNvSpPr>
          <p:nvPr>
            <p:ph type="title"/>
          </p:nvPr>
        </p:nvSpPr>
        <p:spPr/>
        <p:txBody>
          <a:bodyPr/>
          <a:lstStyle/>
          <a:p>
            <a:pPr algn="ctr" eaLnBrk="1" hangingPunct="1"/>
            <a:r>
              <a:rPr lang="en-US" altLang="en-US" sz="3800" dirty="0" smtClean="0"/>
              <a:t>Report</a:t>
            </a:r>
          </a:p>
        </p:txBody>
      </p:sp>
      <p:sp>
        <p:nvSpPr>
          <p:cNvPr id="3" name="AutoShape 2"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 name="AutoShape 4"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 name="AutoShape 6"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aphicFrame>
        <p:nvGraphicFramePr>
          <p:cNvPr id="8" name="Content Placeholder 13"/>
          <p:cNvGraphicFramePr>
            <a:graphicFrameLocks/>
          </p:cNvGraphicFramePr>
          <p:nvPr>
            <p:extLst>
              <p:ext uri="{D42A27DB-BD31-4B8C-83A1-F6EECF244321}">
                <p14:modId xmlns:p14="http://schemas.microsoft.com/office/powerpoint/2010/main" val="1977429570"/>
              </p:ext>
            </p:extLst>
          </p:nvPr>
        </p:nvGraphicFramePr>
        <p:xfrm>
          <a:off x="548640" y="1600200"/>
          <a:ext cx="7985760" cy="4114800"/>
        </p:xfrm>
        <a:graphic>
          <a:graphicData uri="http://schemas.openxmlformats.org/drawingml/2006/table">
            <a:tbl>
              <a:tblPr firstRow="1" bandRow="1"/>
              <a:tblGrid>
                <a:gridCol w="1905000"/>
                <a:gridCol w="868680"/>
                <a:gridCol w="868680"/>
                <a:gridCol w="868680"/>
                <a:gridCol w="868680"/>
                <a:gridCol w="868680"/>
                <a:gridCol w="868680"/>
                <a:gridCol w="868680"/>
              </a:tblGrid>
              <a:tr h="41148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fontAlgn="b"/>
                      <a:endParaRPr lang="en-US" sz="1100" b="0" i="0" u="none" strike="noStrike" dirty="0">
                        <a:solidFill>
                          <a:schemeClr val="bg1"/>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8456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a:solidFill>
                            <a:schemeClr val="bg1"/>
                          </a:solidFill>
                          <a:effectLst/>
                          <a:latin typeface="+mn-lt"/>
                        </a:rPr>
                        <a:t>2010</a:t>
                      </a: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8456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a:solidFill>
                            <a:schemeClr val="bg1"/>
                          </a:solidFill>
                          <a:effectLst/>
                          <a:latin typeface="+mn-lt"/>
                        </a:rPr>
                        <a:t>2011</a:t>
                      </a: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8456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a:solidFill>
                            <a:schemeClr val="bg1"/>
                          </a:solidFill>
                          <a:effectLst/>
                          <a:latin typeface="+mn-lt"/>
                        </a:rPr>
                        <a:t>2012</a:t>
                      </a: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8456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a:solidFill>
                            <a:schemeClr val="bg1"/>
                          </a:solidFill>
                          <a:effectLst/>
                          <a:latin typeface="+mn-lt"/>
                        </a:rPr>
                        <a:t>2013</a:t>
                      </a: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8456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a:solidFill>
                            <a:schemeClr val="bg1"/>
                          </a:solidFill>
                          <a:effectLst/>
                          <a:latin typeface="+mn-lt"/>
                        </a:rPr>
                        <a:t>2014</a:t>
                      </a: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8456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smtClean="0">
                          <a:solidFill>
                            <a:schemeClr val="bg1"/>
                          </a:solidFill>
                          <a:effectLst/>
                          <a:latin typeface="+mn-lt"/>
                        </a:rPr>
                        <a:t>2015</a:t>
                      </a:r>
                      <a:endParaRPr lang="en-US" sz="1100" b="1" i="0" u="none" strike="noStrike" dirty="0">
                        <a:solidFill>
                          <a:schemeClr val="bg1"/>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8456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smtClean="0">
                          <a:solidFill>
                            <a:schemeClr val="bg1"/>
                          </a:solidFill>
                          <a:effectLst/>
                          <a:latin typeface="+mn-lt"/>
                        </a:rPr>
                        <a:t>2016</a:t>
                      </a:r>
                      <a:endParaRPr lang="en-US" sz="1100" b="1" i="0" u="none" strike="noStrike" dirty="0">
                        <a:solidFill>
                          <a:schemeClr val="bg1"/>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84563"/>
                    </a:solidFill>
                  </a:tcPr>
                </a:tc>
              </a:tr>
              <a:tr h="4114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100" b="1" i="0" u="none" strike="noStrike" dirty="0" smtClean="0">
                          <a:solidFill>
                            <a:srgbClr val="000000"/>
                          </a:solidFill>
                          <a:effectLst/>
                          <a:latin typeface="+mn-lt"/>
                        </a:rPr>
                        <a:t>Hydrocodone </a:t>
                      </a:r>
                      <a:r>
                        <a:rPr lang="en-US" sz="1100" b="1" i="0" u="none" strike="noStrike" dirty="0">
                          <a:solidFill>
                            <a:srgbClr val="000000"/>
                          </a:solidFill>
                          <a:effectLst/>
                          <a:latin typeface="+mn-lt"/>
                        </a:rPr>
                        <a:t>APAP Units Dispensed </a:t>
                      </a:r>
                    </a:p>
                  </a:txBody>
                  <a:tcPr marL="15240" marR="15240" marT="11434"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24,980,932 </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26,673,918 </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26,811,676 </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24,723,367</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21,427,403</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20,313,278</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18,041,672</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r>
              <a:tr h="4114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n-lt"/>
                        </a:rPr>
                        <a:t> Pills per Participant </a:t>
                      </a:r>
                      <a:r>
                        <a:rPr lang="en-US" sz="1100" b="0" i="0" u="none" strike="noStrike" dirty="0" smtClean="0">
                          <a:solidFill>
                            <a:srgbClr val="000000"/>
                          </a:solidFill>
                          <a:effectLst/>
                          <a:latin typeface="+mn-lt"/>
                        </a:rPr>
                        <a:t>per year</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31.20 </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33.09 </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33.51 </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31.51 </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27.90 </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24.12</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20.33</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r>
              <a:tr h="4114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1" i="0" u="none" strike="noStrike" dirty="0">
                          <a:solidFill>
                            <a:srgbClr val="000000"/>
                          </a:solidFill>
                          <a:effectLst/>
                          <a:latin typeface="+mn-lt"/>
                        </a:rPr>
                        <a:t> % Increase(Decrease) YOY </a:t>
                      </a: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endParaRPr lang="en-US" sz="1100" b="1"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1" i="0" u="none" strike="noStrike" dirty="0" smtClean="0">
                          <a:solidFill>
                            <a:srgbClr val="000000"/>
                          </a:solidFill>
                          <a:effectLst/>
                          <a:latin typeface="+mn-lt"/>
                        </a:rPr>
                        <a:t>6.09 </a:t>
                      </a:r>
                      <a:endParaRPr lang="en-US" sz="1100" b="1"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1" i="0" u="none" strike="noStrike" dirty="0" smtClean="0">
                          <a:solidFill>
                            <a:srgbClr val="000000"/>
                          </a:solidFill>
                          <a:effectLst/>
                          <a:latin typeface="+mn-lt"/>
                        </a:rPr>
                        <a:t>1.26 </a:t>
                      </a:r>
                      <a:endParaRPr lang="en-US" sz="1100" b="1"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1" i="0" u="none" strike="noStrike" dirty="0" smtClean="0">
                          <a:solidFill>
                            <a:srgbClr val="000000"/>
                          </a:solidFill>
                          <a:effectLst/>
                          <a:latin typeface="+mn-lt"/>
                        </a:rPr>
                        <a:t>(</a:t>
                      </a:r>
                      <a:r>
                        <a:rPr lang="en-US" sz="1100" b="1" i="0" u="none" strike="noStrike" dirty="0">
                          <a:solidFill>
                            <a:srgbClr val="000000"/>
                          </a:solidFill>
                          <a:effectLst/>
                          <a:latin typeface="+mn-lt"/>
                        </a:rPr>
                        <a:t>5.96)</a:t>
                      </a: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1" i="0" u="none" strike="noStrike" dirty="0" smtClean="0">
                          <a:solidFill>
                            <a:srgbClr val="000000"/>
                          </a:solidFill>
                          <a:effectLst/>
                          <a:latin typeface="+mn-lt"/>
                        </a:rPr>
                        <a:t>(</a:t>
                      </a:r>
                      <a:r>
                        <a:rPr lang="en-US" sz="1100" b="1" i="0" u="none" strike="noStrike" dirty="0">
                          <a:solidFill>
                            <a:srgbClr val="000000"/>
                          </a:solidFill>
                          <a:effectLst/>
                          <a:latin typeface="+mn-lt"/>
                        </a:rPr>
                        <a:t>11.47)</a:t>
                      </a: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1" i="0" u="none" strike="noStrike" dirty="0" smtClean="0">
                          <a:solidFill>
                            <a:srgbClr val="000000"/>
                          </a:solidFill>
                          <a:effectLst/>
                          <a:latin typeface="+mn-lt"/>
                        </a:rPr>
                        <a:t>(13.54)</a:t>
                      </a:r>
                      <a:endParaRPr lang="en-US" sz="1100" b="1"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1" i="0" u="none" strike="noStrike" dirty="0" smtClean="0">
                          <a:solidFill>
                            <a:srgbClr val="000000"/>
                          </a:solidFill>
                          <a:effectLst/>
                          <a:latin typeface="+mn-lt"/>
                        </a:rPr>
                        <a:t>(15.72)</a:t>
                      </a:r>
                      <a:endParaRPr lang="en-US" sz="1100" b="1"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r>
              <a:tr h="4114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n-lt"/>
                        </a:rPr>
                        <a:t> Change in Units YOY </a:t>
                      </a: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+1,692,985 </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a:solidFill>
                            <a:srgbClr val="000000"/>
                          </a:solidFill>
                          <a:effectLst/>
                          <a:latin typeface="+mn-lt"/>
                        </a:rPr>
                        <a:t>  </a:t>
                      </a:r>
                      <a:r>
                        <a:rPr lang="en-US" sz="1100" b="0" i="0" u="none" strike="noStrike" dirty="0" smtClean="0">
                          <a:solidFill>
                            <a:srgbClr val="000000"/>
                          </a:solidFill>
                          <a:effectLst/>
                          <a:latin typeface="+mn-lt"/>
                        </a:rPr>
                        <a:t>+137,757 </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(2,088,308)</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(3,295,964)</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(1,114,124)</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(2,271,606)</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r>
              <a:tr h="4114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r>
              <a:tr h="4114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100" b="1" i="0" u="none" strike="noStrike" dirty="0" smtClean="0">
                          <a:solidFill>
                            <a:srgbClr val="000000"/>
                          </a:solidFill>
                          <a:effectLst/>
                          <a:latin typeface="+mn-lt"/>
                        </a:rPr>
                        <a:t>Oxycodone </a:t>
                      </a:r>
                      <a:r>
                        <a:rPr lang="en-US" sz="1100" b="1" i="0" u="none" strike="noStrike" dirty="0">
                          <a:solidFill>
                            <a:srgbClr val="000000"/>
                          </a:solidFill>
                          <a:effectLst/>
                          <a:latin typeface="+mn-lt"/>
                        </a:rPr>
                        <a:t>APAP Units Dispensed </a:t>
                      </a: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9,444,625 </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9,925,097</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10,041,864</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9,376,325</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8,488,689</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9,228,129</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8,553,847</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r>
              <a:tr h="4114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n-lt"/>
                        </a:rPr>
                        <a:t> Pills per Participant </a:t>
                      </a:r>
                      <a:r>
                        <a:rPr lang="en-US" sz="1100" b="0" i="0" u="none" strike="noStrike" dirty="0" smtClean="0">
                          <a:solidFill>
                            <a:srgbClr val="000000"/>
                          </a:solidFill>
                          <a:effectLst/>
                          <a:latin typeface="+mn-lt"/>
                        </a:rPr>
                        <a:t>per year</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11.79 </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12.31 </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12.55 </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11.95 </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11.05 </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10.96</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9.64</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r>
              <a:tr h="4114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1" i="0" u="none" strike="noStrike" dirty="0">
                          <a:solidFill>
                            <a:srgbClr val="000000"/>
                          </a:solidFill>
                          <a:effectLst/>
                          <a:latin typeface="+mn-lt"/>
                        </a:rPr>
                        <a:t> % Increase(Decrease) YOY </a:t>
                      </a: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endParaRPr lang="en-US" sz="1100" b="1"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1" i="0" u="none" strike="noStrike" dirty="0" smtClean="0">
                          <a:solidFill>
                            <a:srgbClr val="000000"/>
                          </a:solidFill>
                          <a:effectLst/>
                          <a:latin typeface="+mn-lt"/>
                        </a:rPr>
                        <a:t>4.41 </a:t>
                      </a:r>
                      <a:endParaRPr lang="en-US" sz="1100" b="1"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1" i="0" u="none" strike="noStrike" dirty="0" smtClean="0">
                          <a:solidFill>
                            <a:srgbClr val="000000"/>
                          </a:solidFill>
                          <a:effectLst/>
                          <a:latin typeface="+mn-lt"/>
                        </a:rPr>
                        <a:t>1.93 </a:t>
                      </a:r>
                      <a:endParaRPr lang="en-US" sz="1100" b="1"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1" i="0" u="none" strike="noStrike" dirty="0" smtClean="0">
                          <a:solidFill>
                            <a:srgbClr val="000000"/>
                          </a:solidFill>
                          <a:effectLst/>
                          <a:latin typeface="+mn-lt"/>
                        </a:rPr>
                        <a:t>(</a:t>
                      </a:r>
                      <a:r>
                        <a:rPr lang="en-US" sz="1100" b="1" i="0" u="none" strike="noStrike" dirty="0">
                          <a:solidFill>
                            <a:srgbClr val="000000"/>
                          </a:solidFill>
                          <a:effectLst/>
                          <a:latin typeface="+mn-lt"/>
                        </a:rPr>
                        <a:t>4.78)</a:t>
                      </a: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1" i="0" u="none" strike="noStrike" dirty="0" smtClean="0">
                          <a:solidFill>
                            <a:srgbClr val="000000"/>
                          </a:solidFill>
                          <a:effectLst/>
                          <a:latin typeface="+mn-lt"/>
                        </a:rPr>
                        <a:t>(</a:t>
                      </a:r>
                      <a:r>
                        <a:rPr lang="en-US" sz="1100" b="1" i="0" u="none" strike="noStrike" dirty="0">
                          <a:solidFill>
                            <a:srgbClr val="000000"/>
                          </a:solidFill>
                          <a:effectLst/>
                          <a:latin typeface="+mn-lt"/>
                        </a:rPr>
                        <a:t>7.52)</a:t>
                      </a: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1" i="0" u="none" strike="noStrike" dirty="0" smtClean="0">
                          <a:solidFill>
                            <a:srgbClr val="000000"/>
                          </a:solidFill>
                          <a:effectLst/>
                          <a:latin typeface="+mn-lt"/>
                        </a:rPr>
                        <a:t>(0.82)</a:t>
                      </a:r>
                      <a:endParaRPr lang="en-US" sz="1100" b="1"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1" i="0" u="none" strike="noStrike" dirty="0" smtClean="0">
                          <a:solidFill>
                            <a:srgbClr val="000000"/>
                          </a:solidFill>
                          <a:effectLst/>
                          <a:latin typeface="+mn-lt"/>
                        </a:rPr>
                        <a:t>(12.06)</a:t>
                      </a:r>
                      <a:endParaRPr lang="en-US" sz="1100" b="1"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r>
              <a:tr h="4114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n-lt"/>
                        </a:rPr>
                        <a:t> Change in Units YOY </a:t>
                      </a: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+480,472 </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+116,767</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(665,538)</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(887,636)</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739,439</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(674,281)</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r>
            </a:tbl>
          </a:graphicData>
        </a:graphic>
      </p:graphicFrame>
    </p:spTree>
    <p:extLst>
      <p:ext uri="{BB962C8B-B14F-4D97-AF65-F5344CB8AC3E}">
        <p14:creationId xmlns:p14="http://schemas.microsoft.com/office/powerpoint/2010/main" val="418658823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5782</TotalTime>
  <Words>1158</Words>
  <Application>Microsoft Office PowerPoint</Application>
  <PresentationFormat>On-screen Show (4:3)</PresentationFormat>
  <Paragraphs>292</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Radial</vt:lpstr>
      <vt:lpstr>MO HealthNet Pharmacy Program Opioid Interventions</vt:lpstr>
      <vt:lpstr>Missouri Opioid Response Efforts</vt:lpstr>
      <vt:lpstr>MO HealthNet Pharmacy  Activities on Opioid Issues</vt:lpstr>
      <vt:lpstr>MO HealthNet Pharmacy  Activities on Opioid Issues</vt:lpstr>
      <vt:lpstr>MO HealthNet Pharmacy  Activities on Opioid Issues</vt:lpstr>
      <vt:lpstr>MO HealthNet Pharmacy  Activities on Opioid Issues</vt:lpstr>
      <vt:lpstr>MO HealthNet Pharmacy  Activities on Opioid Issues</vt:lpstr>
      <vt:lpstr>Report</vt:lpstr>
      <vt:lpstr>Report</vt:lpstr>
      <vt:lpstr>Short Acting Combination Opioids Claims Trend</vt:lpstr>
      <vt:lpstr>Short Acting Single Agent Opioids Claims Trend</vt:lpstr>
      <vt:lpstr>OPI Data Graphs</vt:lpstr>
      <vt:lpstr>OPI Data Graphs</vt:lpstr>
      <vt:lpstr>OPI Data Graphs</vt:lpstr>
      <vt:lpstr>OPI Data Graphs</vt:lpstr>
      <vt:lpstr>     Discussion</vt:lpstr>
    </vt:vector>
  </TitlesOfParts>
  <Company>Missouri Department of Social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DSS</dc:creator>
  <cp:lastModifiedBy>Calloway, Stephen</cp:lastModifiedBy>
  <cp:revision>196</cp:revision>
  <dcterms:created xsi:type="dcterms:W3CDTF">2005-09-12T19:10:56Z</dcterms:created>
  <dcterms:modified xsi:type="dcterms:W3CDTF">2017-08-15T22:17:37Z</dcterms:modified>
</cp:coreProperties>
</file>