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24"/>
  </p:notesMasterIdLst>
  <p:handoutMasterIdLst>
    <p:handoutMasterId r:id="rId25"/>
  </p:handoutMasterIdLst>
  <p:sldIdLst>
    <p:sldId id="256" r:id="rId2"/>
    <p:sldId id="285" r:id="rId3"/>
    <p:sldId id="258" r:id="rId4"/>
    <p:sldId id="268" r:id="rId5"/>
    <p:sldId id="260" r:id="rId6"/>
    <p:sldId id="261" r:id="rId7"/>
    <p:sldId id="270" r:id="rId8"/>
    <p:sldId id="272" r:id="rId9"/>
    <p:sldId id="273" r:id="rId10"/>
    <p:sldId id="274" r:id="rId11"/>
    <p:sldId id="275" r:id="rId12"/>
    <p:sldId id="276" r:id="rId13"/>
    <p:sldId id="277" r:id="rId14"/>
    <p:sldId id="266" r:id="rId15"/>
    <p:sldId id="267" r:id="rId16"/>
    <p:sldId id="278" r:id="rId17"/>
    <p:sldId id="279" r:id="rId18"/>
    <p:sldId id="280" r:id="rId19"/>
    <p:sldId id="281" r:id="rId20"/>
    <p:sldId id="282" r:id="rId21"/>
    <p:sldId id="283" r:id="rId22"/>
    <p:sldId id="284"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chemeClr val="accent1"/>
                </a:solidFill>
              </a:defRPr>
            </a:pPr>
            <a:r>
              <a:rPr lang="en-US">
                <a:solidFill>
                  <a:schemeClr val="accent1"/>
                </a:solidFill>
              </a:rPr>
              <a:t>MHN</a:t>
            </a:r>
            <a:r>
              <a:rPr lang="en-US" baseline="0">
                <a:solidFill>
                  <a:schemeClr val="accent1"/>
                </a:solidFill>
              </a:rPr>
              <a:t> Enrollment - Managed Care Penetration</a:t>
            </a:r>
            <a:endParaRPr lang="en-US">
              <a:solidFill>
                <a:schemeClr val="accent1"/>
              </a:solidFill>
            </a:endParaRPr>
          </a:p>
        </c:rich>
      </c:tx>
      <c:overlay val="0"/>
    </c:title>
    <c:autoTitleDeleted val="0"/>
    <c:plotArea>
      <c:layout/>
      <c:barChart>
        <c:barDir val="col"/>
        <c:grouping val="stacked"/>
        <c:varyColors val="0"/>
        <c:ser>
          <c:idx val="0"/>
          <c:order val="0"/>
          <c:tx>
            <c:strRef>
              <c:f>Sheet1!$A$8</c:f>
              <c:strCache>
                <c:ptCount val="1"/>
                <c:pt idx="0">
                  <c:v>Fee-for-Service</c:v>
                </c:pt>
              </c:strCache>
            </c:strRef>
          </c:tx>
          <c:invertIfNegative val="0"/>
          <c:dLbls>
            <c:dLbl>
              <c:idx val="0"/>
              <c:layout>
                <c:manualLayout>
                  <c:x val="-4.034291477559254E-3"/>
                  <c:y val="-3.2323228209881084E-3"/>
                </c:manualLayout>
              </c:layout>
              <c:tx>
                <c:rich>
                  <a:bodyPr/>
                  <a:lstStyle/>
                  <a:p>
                    <a:r>
                      <a:rPr lang="en-US"/>
                      <a:t>51.0%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8B-49CF-9377-77EBA09C5EFD}"/>
                </c:ext>
              </c:extLst>
            </c:dLbl>
            <c:dLbl>
              <c:idx val="1"/>
              <c:tx>
                <c:rich>
                  <a:bodyPr/>
                  <a:lstStyle/>
                  <a:p>
                    <a:r>
                      <a:rPr lang="en-US"/>
                      <a:t>52.7%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8B-49CF-9377-77EBA09C5EFD}"/>
                </c:ext>
              </c:extLst>
            </c:dLbl>
            <c:dLbl>
              <c:idx val="2"/>
              <c:tx>
                <c:rich>
                  <a:bodyPr/>
                  <a:lstStyle/>
                  <a:p>
                    <a:r>
                      <a:rPr lang="en-US"/>
                      <a:t>52.5%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8B-49CF-9377-77EBA09C5EFD}"/>
                </c:ext>
              </c:extLst>
            </c:dLbl>
            <c:dLbl>
              <c:idx val="3"/>
              <c:tx>
                <c:rich>
                  <a:bodyPr/>
                  <a:lstStyle/>
                  <a:p>
                    <a:r>
                      <a:rPr lang="en-US"/>
                      <a:t>53.4%</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68B-49CF-9377-77EBA09C5EFD}"/>
                </c:ext>
              </c:extLst>
            </c:dLbl>
            <c:dLbl>
              <c:idx val="4"/>
              <c:tx>
                <c:rich>
                  <a:bodyPr/>
                  <a:lstStyle/>
                  <a:p>
                    <a:r>
                      <a:rPr lang="en-US"/>
                      <a:t>52.1%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68B-49CF-9377-77EBA09C5EFD}"/>
                </c:ext>
              </c:extLst>
            </c:dLbl>
            <c:dLbl>
              <c:idx val="5"/>
              <c:tx>
                <c:rich>
                  <a:bodyPr/>
                  <a:lstStyle/>
                  <a:p>
                    <a:r>
                      <a:rPr lang="en-US"/>
                      <a:t>52.9%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68B-49CF-9377-77EBA09C5EFD}"/>
                </c:ext>
              </c:extLst>
            </c:dLbl>
            <c:dLbl>
              <c:idx val="6"/>
              <c:layout>
                <c:manualLayout>
                  <c:x val="4.034291477559254E-3"/>
                  <c:y val="0"/>
                </c:manualLayout>
              </c:layout>
              <c:tx>
                <c:rich>
                  <a:bodyPr/>
                  <a:lstStyle/>
                  <a:p>
                    <a:r>
                      <a:rPr lang="en-US"/>
                      <a:t>51.0%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68B-49CF-9377-77EBA09C5EFD}"/>
                </c:ext>
              </c:extLst>
            </c:dLbl>
            <c:dLbl>
              <c:idx val="7"/>
              <c:tx>
                <c:rich>
                  <a:bodyPr/>
                  <a:lstStyle/>
                  <a:p>
                    <a:r>
                      <a:rPr lang="en-US"/>
                      <a:t>25.2%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68B-49CF-9377-77EBA09C5EFD}"/>
                </c:ext>
              </c:extLst>
            </c:dLbl>
            <c:dLbl>
              <c:idx val="8"/>
              <c:tx>
                <c:rich>
                  <a:bodyPr/>
                  <a:lstStyle/>
                  <a:p>
                    <a:r>
                      <a:rPr lang="en-US"/>
                      <a:t>26.7%</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68B-49CF-9377-77EBA09C5EFD}"/>
                </c:ext>
              </c:extLst>
            </c:dLbl>
            <c:numFmt formatCode="0.0%" sourceLinked="0"/>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Sheet1!$B$2:$J$2</c:f>
              <c:numCache>
                <c:formatCode>_(* #,##0_);_(* \(#,##0\);_(* "-"??_);_(@_)</c:formatCode>
                <c:ptCount val="9"/>
                <c:pt idx="0">
                  <c:v>454507.41000000003</c:v>
                </c:pt>
                <c:pt idx="1">
                  <c:v>472880.26200000005</c:v>
                </c:pt>
                <c:pt idx="2">
                  <c:v>466808.47500000003</c:v>
                </c:pt>
                <c:pt idx="3">
                  <c:v>463632.68399999995</c:v>
                </c:pt>
                <c:pt idx="4">
                  <c:v>430332.45400000003</c:v>
                </c:pt>
                <c:pt idx="5">
                  <c:v>499511.95300000004</c:v>
                </c:pt>
                <c:pt idx="6">
                  <c:v>501215.76</c:v>
                </c:pt>
                <c:pt idx="7">
                  <c:v>248293</c:v>
                </c:pt>
                <c:pt idx="8">
                  <c:v>260563</c:v>
                </c:pt>
              </c:numCache>
            </c:numRef>
          </c:val>
          <c:extLst>
            <c:ext xmlns:c16="http://schemas.microsoft.com/office/drawing/2014/chart" uri="{C3380CC4-5D6E-409C-BE32-E72D297353CC}">
              <c16:uniqueId val="{00000009-A68B-49CF-9377-77EBA09C5EFD}"/>
            </c:ext>
          </c:extLst>
        </c:ser>
        <c:ser>
          <c:idx val="1"/>
          <c:order val="1"/>
          <c:tx>
            <c:strRef>
              <c:f>Sheet1!$A$9</c:f>
              <c:strCache>
                <c:ptCount val="1"/>
                <c:pt idx="0">
                  <c:v>Managed Care</c:v>
                </c:pt>
              </c:strCache>
            </c:strRef>
          </c:tx>
          <c:spPr>
            <a:solidFill>
              <a:schemeClr val="bg2">
                <a:lumMod val="50000"/>
              </a:schemeClr>
            </a:solidFill>
          </c:spPr>
          <c:invertIfNegative val="0"/>
          <c:dLbls>
            <c:dLbl>
              <c:idx val="0"/>
              <c:tx>
                <c:rich>
                  <a:bodyPr/>
                  <a:lstStyle/>
                  <a:p>
                    <a:r>
                      <a:rPr lang="en-US"/>
                      <a:t>49.0%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68B-49CF-9377-77EBA09C5EFD}"/>
                </c:ext>
              </c:extLst>
            </c:dLbl>
            <c:dLbl>
              <c:idx val="1"/>
              <c:tx>
                <c:rich>
                  <a:bodyPr/>
                  <a:lstStyle/>
                  <a:p>
                    <a:r>
                      <a:rPr lang="en-US"/>
                      <a:t>47.3%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A68B-49CF-9377-77EBA09C5EFD}"/>
                </c:ext>
              </c:extLst>
            </c:dLbl>
            <c:dLbl>
              <c:idx val="2"/>
              <c:tx>
                <c:rich>
                  <a:bodyPr/>
                  <a:lstStyle/>
                  <a:p>
                    <a:r>
                      <a:rPr lang="en-US"/>
                      <a:t>47.5%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68B-49CF-9377-77EBA09C5EFD}"/>
                </c:ext>
              </c:extLst>
            </c:dLbl>
            <c:dLbl>
              <c:idx val="3"/>
              <c:tx>
                <c:rich>
                  <a:bodyPr/>
                  <a:lstStyle/>
                  <a:p>
                    <a:r>
                      <a:rPr lang="en-US"/>
                      <a:t>46.6%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A68B-49CF-9377-77EBA09C5EFD}"/>
                </c:ext>
              </c:extLst>
            </c:dLbl>
            <c:dLbl>
              <c:idx val="4"/>
              <c:tx>
                <c:rich>
                  <a:bodyPr/>
                  <a:lstStyle/>
                  <a:p>
                    <a:r>
                      <a:rPr lang="en-US"/>
                      <a:t>47.9%</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68B-49CF-9377-77EBA09C5EFD}"/>
                </c:ext>
              </c:extLst>
            </c:dLbl>
            <c:dLbl>
              <c:idx val="5"/>
              <c:tx>
                <c:rich>
                  <a:bodyPr/>
                  <a:lstStyle/>
                  <a:p>
                    <a:r>
                      <a:rPr lang="en-US"/>
                      <a:t>47.1%</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A68B-49CF-9377-77EBA09C5EFD}"/>
                </c:ext>
              </c:extLst>
            </c:dLbl>
            <c:dLbl>
              <c:idx val="6"/>
              <c:tx>
                <c:rich>
                  <a:bodyPr/>
                  <a:lstStyle/>
                  <a:p>
                    <a:r>
                      <a:rPr lang="en-US"/>
                      <a:t>49.0%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A68B-49CF-9377-77EBA09C5EFD}"/>
                </c:ext>
              </c:extLst>
            </c:dLbl>
            <c:dLbl>
              <c:idx val="7"/>
              <c:tx>
                <c:rich>
                  <a:bodyPr/>
                  <a:lstStyle/>
                  <a:p>
                    <a:r>
                      <a:rPr lang="en-US"/>
                      <a:t>74.8%</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A68B-49CF-9377-77EBA09C5EFD}"/>
                </c:ext>
              </c:extLst>
            </c:dLbl>
            <c:dLbl>
              <c:idx val="8"/>
              <c:tx>
                <c:rich>
                  <a:bodyPr/>
                  <a:lstStyle/>
                  <a:p>
                    <a:r>
                      <a:rPr lang="en-US"/>
                      <a:t>73.3%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A68B-49CF-9377-77EBA09C5EFD}"/>
                </c:ext>
              </c:extLst>
            </c:dLbl>
            <c:numFmt formatCode="0.0%" sourceLinked="0"/>
            <c:spPr>
              <a:noFill/>
              <a:ln>
                <a:noFill/>
              </a:ln>
              <a:effectLst/>
            </c:spPr>
            <c:txPr>
              <a:bodyPr/>
              <a:lstStyle/>
              <a:p>
                <a:pPr>
                  <a:defRPr sz="7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Sheet1!$B$3:$J$3</c:f>
              <c:numCache>
                <c:formatCode>_(* #,##0_);_(* \(#,##0\);_(* "-"??_);_(@_)</c:formatCode>
                <c:ptCount val="9"/>
                <c:pt idx="0">
                  <c:v>436683.58999999997</c:v>
                </c:pt>
                <c:pt idx="1">
                  <c:v>424425.73799999995</c:v>
                </c:pt>
                <c:pt idx="2">
                  <c:v>422350.52499999997</c:v>
                </c:pt>
                <c:pt idx="3">
                  <c:v>404593.31600000005</c:v>
                </c:pt>
                <c:pt idx="4">
                  <c:v>395641.54599999997</c:v>
                </c:pt>
                <c:pt idx="5">
                  <c:v>444745.04699999996</c:v>
                </c:pt>
                <c:pt idx="6">
                  <c:v>481560.24</c:v>
                </c:pt>
                <c:pt idx="7">
                  <c:v>735542</c:v>
                </c:pt>
                <c:pt idx="8">
                  <c:v>715426</c:v>
                </c:pt>
              </c:numCache>
            </c:numRef>
          </c:val>
          <c:extLst>
            <c:ext xmlns:c16="http://schemas.microsoft.com/office/drawing/2014/chart" uri="{C3380CC4-5D6E-409C-BE32-E72D297353CC}">
              <c16:uniqueId val="{00000013-A68B-49CF-9377-77EBA09C5EFD}"/>
            </c:ext>
          </c:extLst>
        </c:ser>
        <c:dLbls>
          <c:showLegendKey val="0"/>
          <c:showVal val="0"/>
          <c:showCatName val="0"/>
          <c:showSerName val="0"/>
          <c:showPercent val="0"/>
          <c:showBubbleSize val="0"/>
        </c:dLbls>
        <c:gapWidth val="150"/>
        <c:overlap val="100"/>
        <c:axId val="118013952"/>
        <c:axId val="118015488"/>
      </c:barChart>
      <c:lineChart>
        <c:grouping val="standard"/>
        <c:varyColors val="0"/>
        <c:ser>
          <c:idx val="2"/>
          <c:order val="2"/>
          <c:tx>
            <c:strRef>
              <c:f>Sheet1!$A$10</c:f>
              <c:strCache>
                <c:ptCount val="1"/>
                <c:pt idx="0">
                  <c:v>Total Eligibles</c:v>
                </c:pt>
              </c:strCache>
            </c:strRef>
          </c:tx>
          <c:marker>
            <c:symbol val="circle"/>
            <c:size val="7"/>
          </c:marker>
          <c:dLbls>
            <c:spPr>
              <a:noFill/>
              <a:ln>
                <a:noFill/>
              </a:ln>
              <a:effectLst/>
            </c:spPr>
            <c:txPr>
              <a:bodyPr/>
              <a:lstStyle/>
              <a:p>
                <a:pPr>
                  <a:defRPr sz="8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Sheet1!$B$7:$J$7</c:f>
              <c:strCache>
                <c:ptCount val="9"/>
                <c:pt idx="0">
                  <c:v>Jun-2010</c:v>
                </c:pt>
                <c:pt idx="1">
                  <c:v>Jun-2011</c:v>
                </c:pt>
                <c:pt idx="2">
                  <c:v>Jun-2012</c:v>
                </c:pt>
                <c:pt idx="3">
                  <c:v>Jun-2013</c:v>
                </c:pt>
                <c:pt idx="4">
                  <c:v>Jun-2014</c:v>
                </c:pt>
                <c:pt idx="5">
                  <c:v>Jun-2015</c:v>
                </c:pt>
                <c:pt idx="6">
                  <c:v>Jun-2016</c:v>
                </c:pt>
                <c:pt idx="7">
                  <c:v>Jun-2017</c:v>
                </c:pt>
                <c:pt idx="8">
                  <c:v>Dec-2017</c:v>
                </c:pt>
              </c:strCache>
            </c:strRef>
          </c:cat>
          <c:val>
            <c:numRef>
              <c:f>Sheet1!$B$4:$J$4</c:f>
              <c:numCache>
                <c:formatCode>_(* #,##0_);_(* \(#,##0\);_(* "-"??_);_(@_)</c:formatCode>
                <c:ptCount val="9"/>
                <c:pt idx="0">
                  <c:v>891191</c:v>
                </c:pt>
                <c:pt idx="1">
                  <c:v>897306</c:v>
                </c:pt>
                <c:pt idx="2">
                  <c:v>889159</c:v>
                </c:pt>
                <c:pt idx="3">
                  <c:v>868226</c:v>
                </c:pt>
                <c:pt idx="4">
                  <c:v>825974</c:v>
                </c:pt>
                <c:pt idx="5">
                  <c:v>944257</c:v>
                </c:pt>
                <c:pt idx="6">
                  <c:v>982776</c:v>
                </c:pt>
                <c:pt idx="7">
                  <c:v>983835</c:v>
                </c:pt>
                <c:pt idx="8">
                  <c:v>975989</c:v>
                </c:pt>
              </c:numCache>
            </c:numRef>
          </c:val>
          <c:smooth val="0"/>
          <c:extLst>
            <c:ext xmlns:c16="http://schemas.microsoft.com/office/drawing/2014/chart" uri="{C3380CC4-5D6E-409C-BE32-E72D297353CC}">
              <c16:uniqueId val="{00000014-A68B-49CF-9377-77EBA09C5EFD}"/>
            </c:ext>
          </c:extLst>
        </c:ser>
        <c:dLbls>
          <c:showLegendKey val="0"/>
          <c:showVal val="0"/>
          <c:showCatName val="0"/>
          <c:showSerName val="0"/>
          <c:showPercent val="0"/>
          <c:showBubbleSize val="0"/>
        </c:dLbls>
        <c:marker val="1"/>
        <c:smooth val="0"/>
        <c:axId val="119096064"/>
        <c:axId val="118017024"/>
      </c:lineChart>
      <c:catAx>
        <c:axId val="118013952"/>
        <c:scaling>
          <c:orientation val="minMax"/>
        </c:scaling>
        <c:delete val="0"/>
        <c:axPos val="b"/>
        <c:numFmt formatCode="General" sourceLinked="1"/>
        <c:majorTickMark val="out"/>
        <c:minorTickMark val="none"/>
        <c:tickLblPos val="nextTo"/>
        <c:txPr>
          <a:bodyPr/>
          <a:lstStyle/>
          <a:p>
            <a:pPr>
              <a:defRPr sz="800"/>
            </a:pPr>
            <a:endParaRPr lang="en-US"/>
          </a:p>
        </c:txPr>
        <c:crossAx val="118015488"/>
        <c:crosses val="autoZero"/>
        <c:auto val="1"/>
        <c:lblAlgn val="ctr"/>
        <c:lblOffset val="100"/>
        <c:noMultiLvlLbl val="0"/>
      </c:catAx>
      <c:valAx>
        <c:axId val="118015488"/>
        <c:scaling>
          <c:orientation val="minMax"/>
        </c:scaling>
        <c:delete val="0"/>
        <c:axPos val="l"/>
        <c:majorGridlines/>
        <c:numFmt formatCode="_(* #,##0_);_(* \(#,##0\);_(* &quot;-&quot;??_);_(@_)" sourceLinked="1"/>
        <c:majorTickMark val="out"/>
        <c:minorTickMark val="none"/>
        <c:tickLblPos val="nextTo"/>
        <c:crossAx val="118013952"/>
        <c:crosses val="autoZero"/>
        <c:crossBetween val="between"/>
      </c:valAx>
      <c:valAx>
        <c:axId val="118017024"/>
        <c:scaling>
          <c:orientation val="minMax"/>
        </c:scaling>
        <c:delete val="1"/>
        <c:axPos val="r"/>
        <c:numFmt formatCode="_(* #,##0_);_(* \(#,##0\);_(* &quot;-&quot;??_);_(@_)" sourceLinked="1"/>
        <c:majorTickMark val="out"/>
        <c:minorTickMark val="none"/>
        <c:tickLblPos val="nextTo"/>
        <c:crossAx val="119096064"/>
        <c:crosses val="max"/>
        <c:crossBetween val="between"/>
      </c:valAx>
      <c:catAx>
        <c:axId val="119096064"/>
        <c:scaling>
          <c:orientation val="minMax"/>
        </c:scaling>
        <c:delete val="1"/>
        <c:axPos val="b"/>
        <c:numFmt formatCode="General" sourceLinked="1"/>
        <c:majorTickMark val="out"/>
        <c:minorTickMark val="none"/>
        <c:tickLblPos val="nextTo"/>
        <c:crossAx val="118017024"/>
        <c:crosses val="autoZero"/>
        <c:auto val="1"/>
        <c:lblAlgn val="ctr"/>
        <c:lblOffset val="100"/>
        <c:noMultiLvlLbl val="0"/>
      </c:catAx>
    </c:plotArea>
    <c:legend>
      <c:legendPos val="t"/>
      <c:legendEntry>
        <c:idx val="2"/>
        <c:delete val="1"/>
      </c:legendEntry>
      <c:layout>
        <c:manualLayout>
          <c:xMode val="edge"/>
          <c:yMode val="edge"/>
          <c:x val="0.50079724905793732"/>
          <c:y val="0.15718666031149864"/>
          <c:w val="0.45226329310954133"/>
          <c:h val="7.3684265565299903E-2"/>
        </c:manualLayout>
      </c:layout>
      <c:overlay val="0"/>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19" cy="46524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885" y="0"/>
            <a:ext cx="3038319" cy="465242"/>
          </a:xfrm>
          <a:prstGeom prst="rect">
            <a:avLst/>
          </a:prstGeom>
        </p:spPr>
        <p:txBody>
          <a:bodyPr vert="horz" lIns="91440" tIns="45720" rIns="91440" bIns="45720" rtlCol="0"/>
          <a:lstStyle>
            <a:lvl1pPr algn="r">
              <a:defRPr sz="1200"/>
            </a:lvl1pPr>
          </a:lstStyle>
          <a:p>
            <a:fld id="{16CFBFCD-4E9C-419E-9790-B205DBA3D3B2}" type="datetime1">
              <a:rPr lang="en-US" smtClean="0"/>
              <a:t>2/2/2018</a:t>
            </a:fld>
            <a:endParaRPr lang="en-US"/>
          </a:p>
        </p:txBody>
      </p:sp>
      <p:sp>
        <p:nvSpPr>
          <p:cNvPr id="4" name="Footer Placeholder 3"/>
          <p:cNvSpPr>
            <a:spLocks noGrp="1"/>
          </p:cNvSpPr>
          <p:nvPr>
            <p:ph type="ftr" sz="quarter" idx="2"/>
          </p:nvPr>
        </p:nvSpPr>
        <p:spPr>
          <a:xfrm>
            <a:off x="0" y="8829054"/>
            <a:ext cx="3038319" cy="46524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885" y="8829054"/>
            <a:ext cx="3038319" cy="465242"/>
          </a:xfrm>
          <a:prstGeom prst="rect">
            <a:avLst/>
          </a:prstGeom>
        </p:spPr>
        <p:txBody>
          <a:bodyPr vert="horz" lIns="91440" tIns="45720" rIns="91440" bIns="45720" rtlCol="0" anchor="b"/>
          <a:lstStyle>
            <a:lvl1pPr algn="r">
              <a:defRPr sz="1200"/>
            </a:lvl1pPr>
          </a:lstStyle>
          <a:p>
            <a:fld id="{5AF79455-92DD-4EF4-9704-12C8D8CD32BA}" type="slidenum">
              <a:rPr lang="en-US" smtClean="0"/>
              <a:t>‹#›</a:t>
            </a:fld>
            <a:endParaRPr lang="en-US"/>
          </a:p>
        </p:txBody>
      </p:sp>
    </p:spTree>
    <p:extLst>
      <p:ext uri="{BB962C8B-B14F-4D97-AF65-F5344CB8AC3E}">
        <p14:creationId xmlns:p14="http://schemas.microsoft.com/office/powerpoint/2010/main" val="4056052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FFAA0F8-6DAA-48CD-A020-7C3EA5D87179}" type="datetime1">
              <a:rPr lang="en-US" smtClean="0"/>
              <a:t>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B232E8-A092-4AB9-9389-D47BA5C35DDE}" type="slidenum">
              <a:rPr lang="en-US" smtClean="0"/>
              <a:t>‹#›</a:t>
            </a:fld>
            <a:endParaRPr lang="en-US"/>
          </a:p>
        </p:txBody>
      </p:sp>
    </p:spTree>
    <p:extLst>
      <p:ext uri="{BB962C8B-B14F-4D97-AF65-F5344CB8AC3E}">
        <p14:creationId xmlns:p14="http://schemas.microsoft.com/office/powerpoint/2010/main" val="386234760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232E8-A092-4AB9-9389-D47BA5C35DDE}" type="slidenum">
              <a:rPr lang="en-US" smtClean="0"/>
              <a:t>1</a:t>
            </a:fld>
            <a:endParaRPr lang="en-US"/>
          </a:p>
        </p:txBody>
      </p:sp>
      <p:sp>
        <p:nvSpPr>
          <p:cNvPr id="5" name="Date Placeholder 4"/>
          <p:cNvSpPr>
            <a:spLocks noGrp="1"/>
          </p:cNvSpPr>
          <p:nvPr>
            <p:ph type="dt" idx="11"/>
          </p:nvPr>
        </p:nvSpPr>
        <p:spPr/>
        <p:txBody>
          <a:bodyPr/>
          <a:lstStyle/>
          <a:p>
            <a:fld id="{E070656F-0F99-4D9B-A957-91CC5C68C015}" type="datetime1">
              <a:rPr lang="en-US" smtClean="0"/>
              <a:t>2/2/2018</a:t>
            </a:fld>
            <a:endParaRPr lang="en-US"/>
          </a:p>
        </p:txBody>
      </p:sp>
    </p:spTree>
    <p:extLst>
      <p:ext uri="{BB962C8B-B14F-4D97-AF65-F5344CB8AC3E}">
        <p14:creationId xmlns:p14="http://schemas.microsoft.com/office/powerpoint/2010/main" val="158871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B232E8-A092-4AB9-9389-D47BA5C35DDE}" type="slidenum">
              <a:rPr lang="en-US" smtClean="0"/>
              <a:t>3</a:t>
            </a:fld>
            <a:endParaRPr lang="en-US"/>
          </a:p>
        </p:txBody>
      </p:sp>
      <p:sp>
        <p:nvSpPr>
          <p:cNvPr id="5" name="Date Placeholder 4"/>
          <p:cNvSpPr>
            <a:spLocks noGrp="1"/>
          </p:cNvSpPr>
          <p:nvPr>
            <p:ph type="dt" idx="11"/>
          </p:nvPr>
        </p:nvSpPr>
        <p:spPr/>
        <p:txBody>
          <a:bodyPr/>
          <a:lstStyle/>
          <a:p>
            <a:fld id="{52E62236-E97B-4704-9202-3528C86F591E}" type="datetime1">
              <a:rPr lang="en-US" smtClean="0"/>
              <a:t>2/2/2018</a:t>
            </a:fld>
            <a:endParaRPr lang="en-US"/>
          </a:p>
        </p:txBody>
      </p:sp>
    </p:spTree>
    <p:extLst>
      <p:ext uri="{BB962C8B-B14F-4D97-AF65-F5344CB8AC3E}">
        <p14:creationId xmlns:p14="http://schemas.microsoft.com/office/powerpoint/2010/main" val="2936479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2/2/2018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2/2/2018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t>2/2/2018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2/2/2018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t>2/2/2018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t>2/2/2018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8991600" y="2514600"/>
            <a:ext cx="152400" cy="4343400"/>
          </a:xfrm>
          <a:custGeom>
            <a:avLst/>
            <a:gdLst/>
            <a:ahLst/>
            <a:cxnLst/>
            <a:rect l="l" t="t" r="r" b="b"/>
            <a:pathLst>
              <a:path w="152400" h="4343400">
                <a:moveTo>
                  <a:pt x="0" y="4343397"/>
                </a:moveTo>
                <a:lnTo>
                  <a:pt x="152399" y="4343397"/>
                </a:lnTo>
                <a:lnTo>
                  <a:pt x="152399" y="0"/>
                </a:lnTo>
                <a:lnTo>
                  <a:pt x="0" y="0"/>
                </a:lnTo>
                <a:lnTo>
                  <a:pt x="0" y="4343397"/>
                </a:lnTo>
                <a:close/>
              </a:path>
            </a:pathLst>
          </a:custGeom>
          <a:solidFill>
            <a:srgbClr val="FFFFFF"/>
          </a:solidFill>
        </p:spPr>
        <p:txBody>
          <a:bodyPr wrap="square" lIns="0" tIns="0" rIns="0" bIns="0" rtlCol="0"/>
          <a:lstStyle/>
          <a:p>
            <a:endParaRPr/>
          </a:p>
        </p:txBody>
      </p:sp>
      <p:sp>
        <p:nvSpPr>
          <p:cNvPr id="4" name="object 4"/>
          <p:cNvSpPr/>
          <p:nvPr/>
        </p:nvSpPr>
        <p:spPr>
          <a:xfrm>
            <a:off x="0" y="2514600"/>
            <a:ext cx="152400" cy="4343400"/>
          </a:xfrm>
          <a:custGeom>
            <a:avLst/>
            <a:gdLst/>
            <a:ahLst/>
            <a:cxnLst/>
            <a:rect l="l" t="t" r="r" b="b"/>
            <a:pathLst>
              <a:path w="152400" h="4343400">
                <a:moveTo>
                  <a:pt x="0" y="4343399"/>
                </a:moveTo>
                <a:lnTo>
                  <a:pt x="152400" y="4343399"/>
                </a:lnTo>
                <a:lnTo>
                  <a:pt x="152400" y="0"/>
                </a:lnTo>
                <a:lnTo>
                  <a:pt x="0" y="0"/>
                </a:lnTo>
                <a:lnTo>
                  <a:pt x="0" y="4343399"/>
                </a:lnTo>
                <a:close/>
              </a:path>
            </a:pathLst>
          </a:custGeom>
          <a:solidFill>
            <a:srgbClr val="FFFFFF"/>
          </a:solidFill>
        </p:spPr>
        <p:txBody>
          <a:bodyPr wrap="square" lIns="0" tIns="0" rIns="0" bIns="0" rtlCol="0"/>
          <a:lstStyle/>
          <a:p>
            <a:endParaRPr/>
          </a:p>
        </p:txBody>
      </p:sp>
      <p:sp>
        <p:nvSpPr>
          <p:cNvPr id="5" name="object 5"/>
          <p:cNvSpPr/>
          <p:nvPr/>
        </p:nvSpPr>
        <p:spPr>
          <a:xfrm>
            <a:off x="0" y="0"/>
            <a:ext cx="9144000" cy="2514600"/>
          </a:xfrm>
          <a:custGeom>
            <a:avLst/>
            <a:gdLst/>
            <a:ahLst/>
            <a:cxnLst/>
            <a:rect l="l" t="t" r="r" b="b"/>
            <a:pathLst>
              <a:path w="9144000" h="2514600">
                <a:moveTo>
                  <a:pt x="0" y="2514600"/>
                </a:moveTo>
                <a:lnTo>
                  <a:pt x="9144000" y="2514600"/>
                </a:lnTo>
                <a:lnTo>
                  <a:pt x="9144000" y="0"/>
                </a:lnTo>
                <a:lnTo>
                  <a:pt x="0" y="0"/>
                </a:lnTo>
                <a:lnTo>
                  <a:pt x="0" y="2514600"/>
                </a:lnTo>
                <a:close/>
              </a:path>
            </a:pathLst>
          </a:custGeom>
          <a:solidFill>
            <a:srgbClr val="FFFFFF"/>
          </a:solidFill>
        </p:spPr>
        <p:txBody>
          <a:bodyPr wrap="square" lIns="0" tIns="0" rIns="0" bIns="0" rtlCol="0"/>
          <a:lstStyle/>
          <a:p>
            <a:endParaRPr/>
          </a:p>
        </p:txBody>
      </p:sp>
      <p:sp>
        <p:nvSpPr>
          <p:cNvPr id="7" name="object 7"/>
          <p:cNvSpPr/>
          <p:nvPr/>
        </p:nvSpPr>
        <p:spPr>
          <a:xfrm>
            <a:off x="155447" y="2420111"/>
            <a:ext cx="8833485" cy="0"/>
          </a:xfrm>
          <a:custGeom>
            <a:avLst/>
            <a:gdLst/>
            <a:ahLst/>
            <a:cxnLst/>
            <a:rect l="l" t="t" r="r" b="b"/>
            <a:pathLst>
              <a:path w="8833485">
                <a:moveTo>
                  <a:pt x="0" y="0"/>
                </a:moveTo>
                <a:lnTo>
                  <a:pt x="8833104" y="0"/>
                </a:lnTo>
              </a:path>
            </a:pathLst>
          </a:custGeom>
          <a:ln w="11430">
            <a:solidFill>
              <a:srgbClr val="164B6C"/>
            </a:solidFill>
            <a:prstDash val="sysDash"/>
          </a:ln>
        </p:spPr>
        <p:txBody>
          <a:bodyPr wrap="square" lIns="0" tIns="0" rIns="0" bIns="0" rtlCol="0"/>
          <a:lstStyle/>
          <a:p>
            <a:endParaRPr/>
          </a:p>
        </p:txBody>
      </p:sp>
      <p:sp>
        <p:nvSpPr>
          <p:cNvPr id="8" name="object 8"/>
          <p:cNvSpPr/>
          <p:nvPr/>
        </p:nvSpPr>
        <p:spPr>
          <a:xfrm>
            <a:off x="152400" y="152400"/>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9" name="object 9"/>
          <p:cNvSpPr/>
          <p:nvPr/>
        </p:nvSpPr>
        <p:spPr>
          <a:xfrm>
            <a:off x="4267200" y="2115311"/>
            <a:ext cx="609600" cy="609600"/>
          </a:xfrm>
          <a:custGeom>
            <a:avLst/>
            <a:gdLst/>
            <a:ahLst/>
            <a:cxnLst/>
            <a:rect l="l" t="t" r="r" b="b"/>
            <a:pathLst>
              <a:path w="609600" h="609600">
                <a:moveTo>
                  <a:pt x="304800" y="0"/>
                </a:moveTo>
                <a:lnTo>
                  <a:pt x="255374" y="3990"/>
                </a:lnTo>
                <a:lnTo>
                  <a:pt x="208483" y="15544"/>
                </a:lnTo>
                <a:lnTo>
                  <a:pt x="164753" y="34032"/>
                </a:lnTo>
                <a:lnTo>
                  <a:pt x="124815" y="58826"/>
                </a:lnTo>
                <a:lnTo>
                  <a:pt x="89296" y="89296"/>
                </a:lnTo>
                <a:lnTo>
                  <a:pt x="58826" y="124815"/>
                </a:lnTo>
                <a:lnTo>
                  <a:pt x="34032" y="164753"/>
                </a:lnTo>
                <a:lnTo>
                  <a:pt x="15544" y="208483"/>
                </a:lnTo>
                <a:lnTo>
                  <a:pt x="3990" y="255374"/>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74"/>
                </a:lnTo>
                <a:lnTo>
                  <a:pt x="594055" y="208483"/>
                </a:lnTo>
                <a:lnTo>
                  <a:pt x="575567" y="164753"/>
                </a:lnTo>
                <a:lnTo>
                  <a:pt x="550773" y="124815"/>
                </a:lnTo>
                <a:lnTo>
                  <a:pt x="520303" y="89296"/>
                </a:lnTo>
                <a:lnTo>
                  <a:pt x="484784" y="58826"/>
                </a:lnTo>
                <a:lnTo>
                  <a:pt x="444846" y="34032"/>
                </a:lnTo>
                <a:lnTo>
                  <a:pt x="401116" y="15544"/>
                </a:lnTo>
                <a:lnTo>
                  <a:pt x="354225" y="3990"/>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2209800"/>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2"/>
                </a:lnTo>
                <a:lnTo>
                  <a:pt x="5551" y="258551"/>
                </a:lnTo>
                <a:lnTo>
                  <a:pt x="21367" y="302825"/>
                </a:lnTo>
                <a:lnTo>
                  <a:pt x="46186" y="341873"/>
                </a:lnTo>
                <a:lnTo>
                  <a:pt x="78750" y="374437"/>
                </a:lnTo>
                <a:lnTo>
                  <a:pt x="117798" y="399256"/>
                </a:lnTo>
                <a:lnTo>
                  <a:pt x="162072" y="415072"/>
                </a:lnTo>
                <a:lnTo>
                  <a:pt x="210312" y="420624"/>
                </a:lnTo>
                <a:lnTo>
                  <a:pt x="258551" y="415072"/>
                </a:lnTo>
                <a:lnTo>
                  <a:pt x="302825" y="399256"/>
                </a:lnTo>
                <a:lnTo>
                  <a:pt x="341873" y="374437"/>
                </a:lnTo>
                <a:lnTo>
                  <a:pt x="374437" y="341873"/>
                </a:lnTo>
                <a:lnTo>
                  <a:pt x="399256" y="302825"/>
                </a:lnTo>
                <a:lnTo>
                  <a:pt x="415072" y="258551"/>
                </a:lnTo>
                <a:lnTo>
                  <a:pt x="420624" y="210312"/>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2184654"/>
            <a:ext cx="471805" cy="471170"/>
          </a:xfrm>
          <a:custGeom>
            <a:avLst/>
            <a:gdLst/>
            <a:ahLst/>
            <a:cxnLst/>
            <a:rect l="l" t="t" r="r" b="b"/>
            <a:pathLst>
              <a:path w="471804" h="471169">
                <a:moveTo>
                  <a:pt x="234441" y="0"/>
                </a:moveTo>
                <a:lnTo>
                  <a:pt x="187071" y="5080"/>
                </a:lnTo>
                <a:lnTo>
                  <a:pt x="142875" y="19050"/>
                </a:lnTo>
                <a:lnTo>
                  <a:pt x="102997" y="41910"/>
                </a:lnTo>
                <a:lnTo>
                  <a:pt x="68199"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1010"/>
                </a:lnTo>
                <a:lnTo>
                  <a:pt x="212978" y="471170"/>
                </a:lnTo>
                <a:lnTo>
                  <a:pt x="236982" y="471170"/>
                </a:lnTo>
                <a:lnTo>
                  <a:pt x="261112" y="469900"/>
                </a:lnTo>
                <a:lnTo>
                  <a:pt x="284352" y="467360"/>
                </a:lnTo>
                <a:lnTo>
                  <a:pt x="306959" y="461010"/>
                </a:lnTo>
                <a:lnTo>
                  <a:pt x="322471" y="454660"/>
                </a:lnTo>
                <a:lnTo>
                  <a:pt x="236092" y="454660"/>
                </a:lnTo>
                <a:lnTo>
                  <a:pt x="213740" y="453390"/>
                </a:lnTo>
                <a:lnTo>
                  <a:pt x="171069" y="444500"/>
                </a:lnTo>
                <a:lnTo>
                  <a:pt x="131825" y="429260"/>
                </a:lnTo>
                <a:lnTo>
                  <a:pt x="96900" y="405130"/>
                </a:lnTo>
                <a:lnTo>
                  <a:pt x="67183" y="375920"/>
                </a:lnTo>
                <a:lnTo>
                  <a:pt x="43561" y="340360"/>
                </a:lnTo>
                <a:lnTo>
                  <a:pt x="26924" y="302260"/>
                </a:lnTo>
                <a:lnTo>
                  <a:pt x="18034" y="259080"/>
                </a:lnTo>
                <a:lnTo>
                  <a:pt x="16954" y="237490"/>
                </a:lnTo>
                <a:lnTo>
                  <a:pt x="16958" y="234950"/>
                </a:lnTo>
                <a:lnTo>
                  <a:pt x="21336" y="191770"/>
                </a:lnTo>
                <a:lnTo>
                  <a:pt x="34036" y="151130"/>
                </a:lnTo>
                <a:lnTo>
                  <a:pt x="54101" y="114300"/>
                </a:lnTo>
                <a:lnTo>
                  <a:pt x="80772" y="81280"/>
                </a:lnTo>
                <a:lnTo>
                  <a:pt x="113157" y="54610"/>
                </a:lnTo>
                <a:lnTo>
                  <a:pt x="150240" y="34290"/>
                </a:lnTo>
                <a:lnTo>
                  <a:pt x="191262" y="21590"/>
                </a:lnTo>
                <a:lnTo>
                  <a:pt x="235331" y="17780"/>
                </a:lnTo>
                <a:lnTo>
                  <a:pt x="323269" y="17780"/>
                </a:lnTo>
                <a:lnTo>
                  <a:pt x="304546" y="10160"/>
                </a:lnTo>
                <a:lnTo>
                  <a:pt x="281939" y="5080"/>
                </a:lnTo>
                <a:lnTo>
                  <a:pt x="258445" y="1270"/>
                </a:lnTo>
                <a:lnTo>
                  <a:pt x="234441" y="0"/>
                </a:lnTo>
                <a:close/>
              </a:path>
              <a:path w="471804" h="471169">
                <a:moveTo>
                  <a:pt x="323269"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471"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389" y="19050"/>
                </a:lnTo>
                <a:lnTo>
                  <a:pt x="323269" y="17780"/>
                </a:lnTo>
                <a:close/>
              </a:path>
              <a:path w="471804" h="471169">
                <a:moveTo>
                  <a:pt x="236092" y="34290"/>
                </a:moveTo>
                <a:lnTo>
                  <a:pt x="195452" y="38100"/>
                </a:lnTo>
                <a:lnTo>
                  <a:pt x="157607" y="49530"/>
                </a:lnTo>
                <a:lnTo>
                  <a:pt x="123189" y="68580"/>
                </a:lnTo>
                <a:lnTo>
                  <a:pt x="93345" y="92710"/>
                </a:lnTo>
                <a:lnTo>
                  <a:pt x="68579" y="123190"/>
                </a:lnTo>
                <a:lnTo>
                  <a:pt x="49911" y="157480"/>
                </a:lnTo>
                <a:lnTo>
                  <a:pt x="38100" y="194310"/>
                </a:lnTo>
                <a:lnTo>
                  <a:pt x="33968" y="234950"/>
                </a:lnTo>
                <a:lnTo>
                  <a:pt x="33964" y="237490"/>
                </a:lnTo>
                <a:lnTo>
                  <a:pt x="34798" y="256540"/>
                </a:lnTo>
                <a:lnTo>
                  <a:pt x="42799" y="295910"/>
                </a:lnTo>
                <a:lnTo>
                  <a:pt x="58038" y="331470"/>
                </a:lnTo>
                <a:lnTo>
                  <a:pt x="79628" y="364490"/>
                </a:lnTo>
                <a:lnTo>
                  <a:pt x="107061" y="391160"/>
                </a:lnTo>
                <a:lnTo>
                  <a:pt x="139191" y="412750"/>
                </a:lnTo>
                <a:lnTo>
                  <a:pt x="175387" y="429260"/>
                </a:lnTo>
                <a:lnTo>
                  <a:pt x="214629" y="436880"/>
                </a:lnTo>
                <a:lnTo>
                  <a:pt x="235331" y="438150"/>
                </a:lnTo>
                <a:lnTo>
                  <a:pt x="255904" y="436880"/>
                </a:lnTo>
                <a:lnTo>
                  <a:pt x="275971" y="434340"/>
                </a:lnTo>
                <a:lnTo>
                  <a:pt x="295401" y="429260"/>
                </a:lnTo>
                <a:lnTo>
                  <a:pt x="313944" y="422910"/>
                </a:lnTo>
                <a:lnTo>
                  <a:pt x="318987" y="420370"/>
                </a:lnTo>
                <a:lnTo>
                  <a:pt x="215391" y="420370"/>
                </a:lnTo>
                <a:lnTo>
                  <a:pt x="179577" y="412750"/>
                </a:lnTo>
                <a:lnTo>
                  <a:pt x="131445" y="388620"/>
                </a:lnTo>
                <a:lnTo>
                  <a:pt x="92201" y="353060"/>
                </a:lnTo>
                <a:lnTo>
                  <a:pt x="64897" y="307340"/>
                </a:lnTo>
                <a:lnTo>
                  <a:pt x="51562" y="254000"/>
                </a:lnTo>
                <a:lnTo>
                  <a:pt x="50800" y="234950"/>
                </a:lnTo>
                <a:lnTo>
                  <a:pt x="51815" y="215900"/>
                </a:lnTo>
                <a:lnTo>
                  <a:pt x="65786" y="162560"/>
                </a:lnTo>
                <a:lnTo>
                  <a:pt x="93725" y="118110"/>
                </a:lnTo>
                <a:lnTo>
                  <a:pt x="133350" y="82550"/>
                </a:lnTo>
                <a:lnTo>
                  <a:pt x="181990" y="5842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74192" y="54610"/>
                </a:lnTo>
                <a:lnTo>
                  <a:pt x="324992" y="73660"/>
                </a:lnTo>
                <a:lnTo>
                  <a:pt x="367411" y="106680"/>
                </a:lnTo>
                <a:lnTo>
                  <a:pt x="399034" y="148590"/>
                </a:lnTo>
                <a:lnTo>
                  <a:pt x="417067" y="200660"/>
                </a:lnTo>
                <a:lnTo>
                  <a:pt x="420624" y="237490"/>
                </a:lnTo>
                <a:lnTo>
                  <a:pt x="419608" y="256540"/>
                </a:lnTo>
                <a:lnTo>
                  <a:pt x="405638" y="308610"/>
                </a:lnTo>
                <a:lnTo>
                  <a:pt x="377698" y="354330"/>
                </a:lnTo>
                <a:lnTo>
                  <a:pt x="338200" y="389890"/>
                </a:lnTo>
                <a:lnTo>
                  <a:pt x="289560" y="412750"/>
                </a:lnTo>
                <a:lnTo>
                  <a:pt x="253364" y="420370"/>
                </a:lnTo>
                <a:lnTo>
                  <a:pt x="318987" y="420370"/>
                </a:lnTo>
                <a:lnTo>
                  <a:pt x="363854" y="392430"/>
                </a:lnTo>
                <a:lnTo>
                  <a:pt x="391287" y="364490"/>
                </a:lnTo>
                <a:lnTo>
                  <a:pt x="413003" y="332740"/>
                </a:lnTo>
                <a:lnTo>
                  <a:pt x="428371" y="295910"/>
                </a:lnTo>
                <a:lnTo>
                  <a:pt x="436499" y="257810"/>
                </a:lnTo>
                <a:lnTo>
                  <a:pt x="437459" y="234950"/>
                </a:lnTo>
                <a:lnTo>
                  <a:pt x="436625" y="215900"/>
                </a:lnTo>
                <a:lnTo>
                  <a:pt x="428625" y="176530"/>
                </a:lnTo>
                <a:lnTo>
                  <a:pt x="413512" y="139700"/>
                </a:lnTo>
                <a:lnTo>
                  <a:pt x="391795" y="107950"/>
                </a:lnTo>
                <a:lnTo>
                  <a:pt x="364489" y="8001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293310" y="2829940"/>
            <a:ext cx="8613707" cy="1354217"/>
          </a:xfrm>
          <a:prstGeom prst="rect">
            <a:avLst/>
          </a:prstGeom>
        </p:spPr>
        <p:txBody>
          <a:bodyPr vert="horz" wrap="square" lIns="0" tIns="0" rIns="0" bIns="0" rtlCol="0">
            <a:spAutoFit/>
          </a:bodyPr>
          <a:lstStyle/>
          <a:p>
            <a:pPr marL="12700" algn="ctr"/>
            <a:r>
              <a:rPr sz="4400" b="1" spc="-5" dirty="0" smtClean="0">
                <a:solidFill>
                  <a:srgbClr val="164B6C"/>
                </a:solidFill>
                <a:latin typeface="Calibri"/>
                <a:ea typeface="+mj-ea"/>
                <a:cs typeface="Calibri"/>
              </a:rPr>
              <a:t>SFY</a:t>
            </a:r>
            <a:r>
              <a:rPr lang="en-US" sz="4400" b="1" spc="-5" dirty="0" smtClean="0">
                <a:solidFill>
                  <a:srgbClr val="164B6C"/>
                </a:solidFill>
                <a:latin typeface="Calibri"/>
                <a:ea typeface="+mj-ea"/>
                <a:cs typeface="Calibri"/>
              </a:rPr>
              <a:t> </a:t>
            </a:r>
            <a:r>
              <a:rPr sz="4400" b="1" spc="-5" dirty="0" smtClean="0">
                <a:solidFill>
                  <a:srgbClr val="164B6C"/>
                </a:solidFill>
                <a:latin typeface="Calibri"/>
                <a:ea typeface="+mj-ea"/>
                <a:cs typeface="Calibri"/>
              </a:rPr>
              <a:t>201</a:t>
            </a:r>
            <a:r>
              <a:rPr lang="en-US" sz="4400" b="1" spc="-5" dirty="0" smtClean="0">
                <a:solidFill>
                  <a:srgbClr val="164B6C"/>
                </a:solidFill>
                <a:latin typeface="Calibri"/>
                <a:ea typeface="+mj-ea"/>
                <a:cs typeface="Calibri"/>
              </a:rPr>
              <a:t>9</a:t>
            </a:r>
            <a:r>
              <a:rPr sz="4400" b="1" spc="-5" dirty="0" smtClean="0">
                <a:solidFill>
                  <a:srgbClr val="164B6C"/>
                </a:solidFill>
                <a:latin typeface="Calibri"/>
                <a:ea typeface="+mj-ea"/>
                <a:cs typeface="Calibri"/>
              </a:rPr>
              <a:t> </a:t>
            </a:r>
            <a:r>
              <a:rPr sz="4400" b="1" spc="-5" dirty="0">
                <a:solidFill>
                  <a:srgbClr val="164B6C"/>
                </a:solidFill>
                <a:latin typeface="Calibri"/>
                <a:ea typeface="+mj-ea"/>
                <a:cs typeface="Calibri"/>
              </a:rPr>
              <a:t>BUDGET UPDATE</a:t>
            </a:r>
          </a:p>
          <a:p>
            <a:pPr marL="12700" algn="ctr">
              <a:tabLst>
                <a:tab pos="1197610" algn="l"/>
              </a:tabLst>
            </a:pPr>
            <a:r>
              <a:rPr lang="en-US" sz="4400" b="1" spc="-5" dirty="0" smtClean="0">
                <a:solidFill>
                  <a:srgbClr val="164B6C"/>
                </a:solidFill>
                <a:latin typeface="Calibri"/>
                <a:ea typeface="+mj-ea"/>
                <a:cs typeface="Calibri"/>
              </a:rPr>
              <a:t>M</a:t>
            </a:r>
            <a:r>
              <a:rPr sz="4400" b="1" spc="-5" dirty="0" smtClean="0">
                <a:solidFill>
                  <a:srgbClr val="164B6C"/>
                </a:solidFill>
                <a:latin typeface="Calibri"/>
                <a:ea typeface="+mj-ea"/>
                <a:cs typeface="Calibri"/>
              </a:rPr>
              <a:t>O H</a:t>
            </a:r>
            <a:r>
              <a:rPr lang="en-US" sz="4400" b="1" spc="-5" dirty="0" smtClean="0">
                <a:solidFill>
                  <a:srgbClr val="164B6C"/>
                </a:solidFill>
                <a:latin typeface="Calibri"/>
                <a:ea typeface="+mj-ea"/>
                <a:cs typeface="Calibri"/>
              </a:rPr>
              <a:t>ealthNet Oversight Committee</a:t>
            </a:r>
            <a:endParaRPr sz="4400" b="1" spc="-5" dirty="0">
              <a:solidFill>
                <a:srgbClr val="164B6C"/>
              </a:solidFill>
              <a:latin typeface="Calibri"/>
              <a:ea typeface="+mj-ea"/>
              <a:cs typeface="Calibri"/>
            </a:endParaRPr>
          </a:p>
        </p:txBody>
      </p:sp>
      <p:sp>
        <p:nvSpPr>
          <p:cNvPr id="14" name="object 14"/>
          <p:cNvSpPr txBox="1"/>
          <p:nvPr/>
        </p:nvSpPr>
        <p:spPr>
          <a:xfrm>
            <a:off x="5294757" y="5237886"/>
            <a:ext cx="3238500" cy="1080296"/>
          </a:xfrm>
          <a:prstGeom prst="rect">
            <a:avLst/>
          </a:prstGeom>
        </p:spPr>
        <p:txBody>
          <a:bodyPr vert="horz" wrap="square" lIns="0" tIns="0" rIns="0" bIns="0" rtlCol="0">
            <a:spAutoFit/>
          </a:bodyPr>
          <a:lstStyle/>
          <a:p>
            <a:pPr marL="12700" marR="5080">
              <a:lnSpc>
                <a:spcPct val="116700"/>
              </a:lnSpc>
            </a:pPr>
            <a:r>
              <a:rPr sz="2000" spc="-10" dirty="0">
                <a:latin typeface="Calibri"/>
                <a:cs typeface="Calibri"/>
              </a:rPr>
              <a:t>Presented </a:t>
            </a:r>
            <a:r>
              <a:rPr sz="2000" spc="-5" dirty="0">
                <a:latin typeface="Calibri"/>
                <a:cs typeface="Calibri"/>
              </a:rPr>
              <a:t>by </a:t>
            </a:r>
            <a:r>
              <a:rPr lang="en-US" sz="2000" spc="-20" dirty="0" smtClean="0">
                <a:latin typeface="Calibri"/>
                <a:cs typeface="Calibri"/>
              </a:rPr>
              <a:t>Tony Brite</a:t>
            </a:r>
          </a:p>
          <a:p>
            <a:pPr marL="12700" marR="5080">
              <a:lnSpc>
                <a:spcPct val="116700"/>
              </a:lnSpc>
            </a:pPr>
            <a:r>
              <a:rPr sz="2000" spc="-5" dirty="0" smtClean="0">
                <a:latin typeface="Calibri"/>
                <a:cs typeface="Calibri"/>
              </a:rPr>
              <a:t>Deputy </a:t>
            </a:r>
            <a:r>
              <a:rPr sz="2000" spc="-5" dirty="0">
                <a:latin typeface="Calibri"/>
                <a:cs typeface="Calibri"/>
              </a:rPr>
              <a:t>Finance </a:t>
            </a:r>
            <a:r>
              <a:rPr sz="2000" spc="-10" dirty="0">
                <a:latin typeface="Calibri"/>
                <a:cs typeface="Calibri"/>
              </a:rPr>
              <a:t>Director  </a:t>
            </a:r>
            <a:r>
              <a:rPr lang="en-US" sz="2000" spc="-5" dirty="0" smtClean="0">
                <a:latin typeface="Calibri"/>
                <a:cs typeface="Calibri"/>
              </a:rPr>
              <a:t>February 1, 2018</a:t>
            </a:r>
            <a:endParaRPr sz="2000" dirty="0">
              <a:latin typeface="Calibri"/>
              <a:cs typeface="Calibri"/>
            </a:endParaRPr>
          </a:p>
        </p:txBody>
      </p:sp>
      <p:sp>
        <p:nvSpPr>
          <p:cNvPr id="15" name="object 15"/>
          <p:cNvSpPr/>
          <p:nvPr/>
        </p:nvSpPr>
        <p:spPr>
          <a:xfrm>
            <a:off x="293311" y="228600"/>
            <a:ext cx="3512058" cy="789190"/>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6324600" y="403705"/>
            <a:ext cx="2582418" cy="877712"/>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1706"/>
            <a:ext cx="262128" cy="246221"/>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10</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34.0</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11.7</a:t>
            </a:r>
            <a:endParaRPr sz="1600" dirty="0">
              <a:latin typeface="Calibri"/>
              <a:cs typeface="Calibri"/>
            </a:endParaRPr>
          </a:p>
        </p:txBody>
      </p:sp>
      <p:sp>
        <p:nvSpPr>
          <p:cNvPr id="19" name="object 19"/>
          <p:cNvSpPr txBox="1"/>
          <p:nvPr/>
        </p:nvSpPr>
        <p:spPr>
          <a:xfrm>
            <a:off x="173182" y="3089909"/>
            <a:ext cx="6271945" cy="131318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Managed Care Contracted Withhold Deferment</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needed for </a:t>
            </a:r>
            <a:r>
              <a:rPr lang="en-US" sz="1600" spc="-5" dirty="0">
                <a:latin typeface="Calibri"/>
                <a:cs typeface="Calibri"/>
              </a:rPr>
              <a:t>the amount of Managed Care withhold deferred in SFY18 associated with extending Managed Care regional coverage and increasing the Managed Care withhold from 2.5% to 5% in the Statewide Managed Care RFP.</a:t>
            </a:r>
            <a:endParaRPr lang="en-US" sz="1600" dirty="0">
              <a:latin typeface="Calibri"/>
              <a:cs typeface="Calibri"/>
            </a:endParaRPr>
          </a:p>
        </p:txBody>
      </p:sp>
      <p:sp>
        <p:nvSpPr>
          <p:cNvPr id="20" name="object 20"/>
          <p:cNvSpPr txBox="1"/>
          <p:nvPr/>
        </p:nvSpPr>
        <p:spPr>
          <a:xfrm>
            <a:off x="6827806" y="4427388"/>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20.6</a:t>
            </a:r>
            <a:endParaRPr sz="1600" dirty="0">
              <a:latin typeface="Calibri"/>
              <a:cs typeface="Calibri"/>
            </a:endParaRPr>
          </a:p>
        </p:txBody>
      </p:sp>
      <p:sp>
        <p:nvSpPr>
          <p:cNvPr id="21" name="object 21"/>
          <p:cNvSpPr txBox="1"/>
          <p:nvPr/>
        </p:nvSpPr>
        <p:spPr>
          <a:xfrm>
            <a:off x="8115206" y="4419724"/>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3.2</a:t>
            </a:r>
            <a:endParaRPr sz="1600" dirty="0">
              <a:latin typeface="Calibri"/>
              <a:cs typeface="Calibri"/>
            </a:endParaRPr>
          </a:p>
        </p:txBody>
      </p:sp>
      <p:sp>
        <p:nvSpPr>
          <p:cNvPr id="22" name="object 22"/>
          <p:cNvSpPr txBox="1"/>
          <p:nvPr/>
        </p:nvSpPr>
        <p:spPr>
          <a:xfrm>
            <a:off x="186164" y="4428143"/>
            <a:ext cx="6018530" cy="1864613"/>
          </a:xfrm>
          <a:prstGeom prst="rect">
            <a:avLst/>
          </a:prstGeom>
        </p:spPr>
        <p:txBody>
          <a:bodyPr vert="horz" wrap="square" lIns="0" tIns="0" rIns="0" bIns="0" rtlCol="0">
            <a:spAutoFit/>
          </a:bodyPr>
          <a:lstStyle/>
          <a:p>
            <a:pPr marL="38100">
              <a:lnSpc>
                <a:spcPct val="100000"/>
              </a:lnSpc>
              <a:spcBef>
                <a:spcPts val="915"/>
              </a:spcBef>
            </a:pPr>
            <a:r>
              <a:rPr lang="en-US" sz="1600" b="1" spc="-5" dirty="0" smtClean="0">
                <a:latin typeface="Calibri"/>
                <a:cs typeface="Calibri"/>
              </a:rPr>
              <a:t>HB 1565 Asset Limit Increase</a:t>
            </a:r>
            <a:endParaRPr lang="en-US" sz="1600" dirty="0">
              <a:latin typeface="Calibri"/>
              <a:cs typeface="Calibri"/>
            </a:endParaRPr>
          </a:p>
          <a:p>
            <a:pPr marL="17145" marR="5080">
              <a:lnSpc>
                <a:spcPct val="100200"/>
              </a:lnSpc>
              <a:spcBef>
                <a:spcPts val="1055"/>
              </a:spcBef>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additional individuals and couples </a:t>
            </a:r>
            <a:r>
              <a:rPr lang="en-US" sz="1600" dirty="0">
                <a:latin typeface="Calibri"/>
                <a:cs typeface="Calibri"/>
              </a:rPr>
              <a:t>who will </a:t>
            </a:r>
            <a:r>
              <a:rPr lang="en-US" sz="1600" spc="-10" dirty="0">
                <a:latin typeface="Calibri"/>
                <a:cs typeface="Calibri"/>
              </a:rPr>
              <a:t>become </a:t>
            </a:r>
            <a:r>
              <a:rPr lang="en-US" sz="1600" dirty="0">
                <a:latin typeface="Calibri"/>
                <a:cs typeface="Calibri"/>
              </a:rPr>
              <a:t>eligible </a:t>
            </a:r>
            <a:r>
              <a:rPr lang="en-US" sz="1600" spc="-10" dirty="0">
                <a:latin typeface="Calibri"/>
                <a:cs typeface="Calibri"/>
              </a:rPr>
              <a:t>for </a:t>
            </a:r>
            <a:r>
              <a:rPr lang="en-US" sz="1600" spc="-5" dirty="0">
                <a:latin typeface="Calibri"/>
                <a:cs typeface="Calibri"/>
              </a:rPr>
              <a:t>full  Medicaid benefits </a:t>
            </a:r>
            <a:r>
              <a:rPr lang="en-US" sz="1600" dirty="0">
                <a:latin typeface="Calibri"/>
                <a:cs typeface="Calibri"/>
              </a:rPr>
              <a:t>as a </a:t>
            </a:r>
            <a:r>
              <a:rPr lang="en-US" sz="1600" spc="-5" dirty="0">
                <a:latin typeface="Calibri"/>
                <a:cs typeface="Calibri"/>
              </a:rPr>
              <a:t>result of </a:t>
            </a:r>
            <a:r>
              <a:rPr lang="en-US" sz="1600" dirty="0">
                <a:latin typeface="Calibri"/>
                <a:cs typeface="Calibri"/>
              </a:rPr>
              <a:t>HB </a:t>
            </a:r>
            <a:r>
              <a:rPr lang="en-US" sz="1600" spc="-5" dirty="0">
                <a:latin typeface="Calibri"/>
                <a:cs typeface="Calibri"/>
              </a:rPr>
              <a:t>1565 (2016). The bill raises the </a:t>
            </a:r>
            <a:r>
              <a:rPr lang="en-US" sz="1600" dirty="0">
                <a:latin typeface="Calibri"/>
                <a:cs typeface="Calibri"/>
              </a:rPr>
              <a:t>MO </a:t>
            </a:r>
            <a:r>
              <a:rPr lang="en-US" sz="1600" spc="-5" dirty="0">
                <a:latin typeface="Calibri"/>
                <a:cs typeface="Calibri"/>
              </a:rPr>
              <a:t>HealthNet asset  </a:t>
            </a:r>
            <a:r>
              <a:rPr lang="en-US" sz="1600" dirty="0">
                <a:latin typeface="Calibri"/>
                <a:cs typeface="Calibri"/>
              </a:rPr>
              <a:t>limits </a:t>
            </a:r>
            <a:r>
              <a:rPr lang="en-US" sz="1600" spc="-10" dirty="0">
                <a:latin typeface="Calibri"/>
                <a:cs typeface="Calibri"/>
              </a:rPr>
              <a:t>for </a:t>
            </a:r>
            <a:r>
              <a:rPr lang="en-US" sz="1600" dirty="0">
                <a:latin typeface="Calibri"/>
                <a:cs typeface="Calibri"/>
              </a:rPr>
              <a:t>MO </a:t>
            </a:r>
            <a:r>
              <a:rPr lang="en-US" sz="1600" spc="-5" dirty="0">
                <a:latin typeface="Calibri"/>
                <a:cs typeface="Calibri"/>
              </a:rPr>
              <a:t>HealthNet permanent and totally </a:t>
            </a:r>
            <a:r>
              <a:rPr lang="en-US" sz="1600" dirty="0">
                <a:latin typeface="Calibri"/>
                <a:cs typeface="Calibri"/>
              </a:rPr>
              <a:t>disabled </a:t>
            </a:r>
            <a:r>
              <a:rPr lang="en-US" sz="1600" spc="-5" dirty="0">
                <a:latin typeface="Calibri"/>
                <a:cs typeface="Calibri"/>
              </a:rPr>
              <a:t>claimants, </a:t>
            </a:r>
            <a:r>
              <a:rPr lang="en-US" sz="1600" dirty="0">
                <a:latin typeface="Calibri"/>
                <a:cs typeface="Calibri"/>
              </a:rPr>
              <a:t>MO </a:t>
            </a:r>
            <a:r>
              <a:rPr lang="en-US" sz="1600" spc="-5" dirty="0">
                <a:latin typeface="Calibri"/>
                <a:cs typeface="Calibri"/>
              </a:rPr>
              <a:t>HealthNet  blind claimants, and </a:t>
            </a:r>
            <a:r>
              <a:rPr lang="en-US" sz="1600" dirty="0">
                <a:latin typeface="Calibri"/>
                <a:cs typeface="Calibri"/>
              </a:rPr>
              <a:t>MO </a:t>
            </a:r>
            <a:r>
              <a:rPr lang="en-US" sz="1600" spc="-5" dirty="0">
                <a:latin typeface="Calibri"/>
                <a:cs typeface="Calibri"/>
              </a:rPr>
              <a:t>HealthNet aged claimants </a:t>
            </a:r>
            <a:r>
              <a:rPr lang="en-US" sz="1600" spc="-10" dirty="0">
                <a:latin typeface="Calibri"/>
                <a:cs typeface="Calibri"/>
              </a:rPr>
              <a:t>from </a:t>
            </a:r>
            <a:r>
              <a:rPr lang="en-US" sz="1600" spc="-5" dirty="0" smtClean="0">
                <a:latin typeface="Calibri"/>
                <a:cs typeface="Calibri"/>
              </a:rPr>
              <a:t>$2,000 </a:t>
            </a:r>
            <a:r>
              <a:rPr lang="en-US" sz="1600" spc="-10" dirty="0">
                <a:latin typeface="Calibri"/>
                <a:cs typeface="Calibri"/>
              </a:rPr>
              <a:t>to </a:t>
            </a:r>
            <a:r>
              <a:rPr lang="en-US" sz="1600" spc="-5" dirty="0" smtClean="0">
                <a:latin typeface="Calibri"/>
                <a:cs typeface="Calibri"/>
              </a:rPr>
              <a:t>$3,000 </a:t>
            </a:r>
            <a:r>
              <a:rPr lang="en-US" sz="1600" spc="-10" dirty="0">
                <a:latin typeface="Calibri"/>
                <a:cs typeface="Calibri"/>
              </a:rPr>
              <a:t>for  </a:t>
            </a:r>
            <a:r>
              <a:rPr lang="en-US" sz="1600" spc="-5" dirty="0">
                <a:latin typeface="Calibri"/>
                <a:cs typeface="Calibri"/>
              </a:rPr>
              <a:t>individuals and </a:t>
            </a:r>
            <a:r>
              <a:rPr lang="en-US" sz="1600" spc="-5" dirty="0" smtClean="0">
                <a:latin typeface="Calibri"/>
                <a:cs typeface="Calibri"/>
              </a:rPr>
              <a:t>$4,000 </a:t>
            </a:r>
            <a:r>
              <a:rPr lang="en-US" sz="1600" spc="-10" dirty="0">
                <a:latin typeface="Calibri"/>
                <a:cs typeface="Calibri"/>
              </a:rPr>
              <a:t>to </a:t>
            </a:r>
            <a:r>
              <a:rPr lang="en-US" sz="1600" spc="-5" dirty="0" smtClean="0">
                <a:latin typeface="Calibri"/>
                <a:cs typeface="Calibri"/>
              </a:rPr>
              <a:t>$6,000 </a:t>
            </a:r>
            <a:r>
              <a:rPr lang="en-US" sz="1600" spc="-10" dirty="0">
                <a:latin typeface="Calibri"/>
                <a:cs typeface="Calibri"/>
              </a:rPr>
              <a:t>for </a:t>
            </a:r>
            <a:r>
              <a:rPr lang="en-US" sz="1600" dirty="0">
                <a:latin typeface="Calibri"/>
                <a:cs typeface="Calibri"/>
              </a:rPr>
              <a:t>married </a:t>
            </a:r>
            <a:r>
              <a:rPr lang="en-US" sz="1600" spc="-5" dirty="0">
                <a:latin typeface="Calibri"/>
                <a:cs typeface="Calibri"/>
              </a:rPr>
              <a:t>couples </a:t>
            </a:r>
            <a:r>
              <a:rPr lang="en-US" sz="1600" dirty="0">
                <a:latin typeface="Calibri"/>
                <a:cs typeface="Calibri"/>
              </a:rPr>
              <a:t>in</a:t>
            </a:r>
            <a:r>
              <a:rPr lang="en-US" sz="1600" spc="80" dirty="0">
                <a:latin typeface="Calibri"/>
                <a:cs typeface="Calibri"/>
              </a:rPr>
              <a:t> </a:t>
            </a:r>
            <a:r>
              <a:rPr lang="en-US" sz="1600" spc="-5" dirty="0" smtClean="0">
                <a:latin typeface="Calibri"/>
                <a:cs typeface="Calibri"/>
              </a:rPr>
              <a:t>2019.</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187082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464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37744"/>
            <a:ext cx="262128" cy="246221"/>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11</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9.6</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6.6</a:t>
            </a:r>
            <a:endParaRPr sz="1600" dirty="0">
              <a:latin typeface="Calibri"/>
              <a:cs typeface="Calibri"/>
            </a:endParaRPr>
          </a:p>
        </p:txBody>
      </p:sp>
      <p:sp>
        <p:nvSpPr>
          <p:cNvPr id="19" name="object 19"/>
          <p:cNvSpPr txBox="1"/>
          <p:nvPr/>
        </p:nvSpPr>
        <p:spPr>
          <a:xfrm>
            <a:off x="173182" y="3089909"/>
            <a:ext cx="6271945" cy="1723549"/>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Advancing MMIS Technology</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spc="-5" dirty="0">
                <a:latin typeface="Calibri"/>
                <a:cs typeface="Calibri"/>
              </a:rPr>
              <a:t>Medicaid Management Information System (MMIS) system changes necessary for Medicaid reform; additional contracted pharmacy call center staff; additional state staffing </a:t>
            </a:r>
            <a:r>
              <a:rPr lang="en-US" sz="1600" spc="-5" dirty="0" smtClean="0">
                <a:latin typeface="Calibri"/>
                <a:cs typeface="Calibri"/>
              </a:rPr>
              <a:t>(7 FTE) which </a:t>
            </a:r>
            <a:r>
              <a:rPr lang="en-US" sz="1600" spc="-5" dirty="0">
                <a:latin typeface="Calibri"/>
                <a:cs typeface="Calibri"/>
              </a:rPr>
              <a:t>will be designated to work on the procurement and system implementations; federal match rate changes on current contracts; and decreasing reliance on MMIS payments made from the MO HealthNet program lines</a:t>
            </a:r>
            <a:r>
              <a:rPr lang="en-US" sz="1600" spc="-5" dirty="0" smtClean="0">
                <a:latin typeface="Calibri"/>
                <a:cs typeface="Calibri"/>
              </a:rPr>
              <a:t>. </a:t>
            </a:r>
            <a:endParaRPr lang="en-US" sz="1600" dirty="0">
              <a:latin typeface="Calibri"/>
              <a:cs typeface="Calibri"/>
            </a:endParaRPr>
          </a:p>
        </p:txBody>
      </p:sp>
      <p:sp>
        <p:nvSpPr>
          <p:cNvPr id="20" name="object 20"/>
          <p:cNvSpPr txBox="1"/>
          <p:nvPr/>
        </p:nvSpPr>
        <p:spPr>
          <a:xfrm>
            <a:off x="6829036" y="4952245"/>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9.1</a:t>
            </a:r>
            <a:endParaRPr sz="1600" dirty="0">
              <a:latin typeface="Calibri"/>
              <a:cs typeface="Calibri"/>
            </a:endParaRPr>
          </a:p>
        </p:txBody>
      </p:sp>
      <p:sp>
        <p:nvSpPr>
          <p:cNvPr id="21" name="object 21"/>
          <p:cNvSpPr txBox="1"/>
          <p:nvPr/>
        </p:nvSpPr>
        <p:spPr>
          <a:xfrm>
            <a:off x="8116436" y="4944581"/>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3.0</a:t>
            </a:r>
            <a:endParaRPr sz="1600" dirty="0">
              <a:latin typeface="Calibri"/>
              <a:cs typeface="Calibri"/>
            </a:endParaRPr>
          </a:p>
        </p:txBody>
      </p:sp>
      <p:sp>
        <p:nvSpPr>
          <p:cNvPr id="22" name="object 22"/>
          <p:cNvSpPr txBox="1"/>
          <p:nvPr/>
        </p:nvSpPr>
        <p:spPr>
          <a:xfrm>
            <a:off x="187394" y="4953000"/>
            <a:ext cx="6018530" cy="607859"/>
          </a:xfrm>
          <a:prstGeom prst="rect">
            <a:avLst/>
          </a:prstGeom>
        </p:spPr>
        <p:txBody>
          <a:bodyPr vert="horz" wrap="square" lIns="0" tIns="0" rIns="0" bIns="0" rtlCol="0">
            <a:spAutoFit/>
          </a:bodyPr>
          <a:lstStyle/>
          <a:p>
            <a:pPr marL="38100">
              <a:lnSpc>
                <a:spcPct val="100000"/>
              </a:lnSpc>
              <a:spcBef>
                <a:spcPts val="885"/>
              </a:spcBef>
            </a:pPr>
            <a:r>
              <a:rPr lang="en-US" sz="1600" b="1" spc="-10" dirty="0">
                <a:latin typeface="Calibri"/>
                <a:cs typeface="Calibri"/>
              </a:rPr>
              <a:t>Premium </a:t>
            </a:r>
            <a:r>
              <a:rPr lang="en-US" sz="1600" b="1" spc="-15" dirty="0">
                <a:latin typeface="Calibri"/>
                <a:cs typeface="Calibri"/>
              </a:rPr>
              <a:t>Payments</a:t>
            </a:r>
            <a:r>
              <a:rPr lang="en-US" sz="1600" b="1" spc="-20" dirty="0">
                <a:latin typeface="Calibri"/>
                <a:cs typeface="Calibri"/>
              </a:rPr>
              <a:t> </a:t>
            </a:r>
            <a:r>
              <a:rPr lang="en-US" sz="1600" b="1" spc="-10" dirty="0" smtClean="0">
                <a:latin typeface="Calibri"/>
                <a:cs typeface="Calibri"/>
              </a:rPr>
              <a:t>Increase</a:t>
            </a:r>
          </a:p>
          <a:p>
            <a:pPr marL="38100">
              <a:lnSpc>
                <a:spcPct val="100000"/>
              </a:lnSpc>
              <a:spcBef>
                <a:spcPts val="885"/>
              </a:spcBef>
            </a:pPr>
            <a:r>
              <a:rPr lang="en-US" sz="1600" spc="-5" dirty="0" smtClean="0">
                <a:latin typeface="Calibri"/>
                <a:cs typeface="Calibri"/>
              </a:rPr>
              <a:t>Funding </a:t>
            </a:r>
            <a:r>
              <a:rPr lang="en-US" sz="1600" spc="-10" dirty="0">
                <a:latin typeface="Calibri"/>
                <a:cs typeface="Calibri"/>
              </a:rPr>
              <a:t>for </a:t>
            </a:r>
            <a:r>
              <a:rPr lang="en-US" sz="1600" spc="-5" dirty="0">
                <a:latin typeface="Calibri"/>
                <a:cs typeface="Calibri"/>
              </a:rPr>
              <a:t>the increase </a:t>
            </a:r>
            <a:r>
              <a:rPr lang="en-US" sz="1600" dirty="0">
                <a:latin typeface="Calibri"/>
                <a:cs typeface="Calibri"/>
              </a:rPr>
              <a:t>in </a:t>
            </a:r>
            <a:r>
              <a:rPr lang="en-US" sz="1600" spc="-5" dirty="0" smtClean="0">
                <a:latin typeface="Calibri"/>
                <a:cs typeface="Calibri"/>
              </a:rPr>
              <a:t>Medicare Part A and </a:t>
            </a:r>
            <a:r>
              <a:rPr lang="en-US" sz="1600" spc="-10" dirty="0">
                <a:latin typeface="Calibri"/>
                <a:cs typeface="Calibri"/>
              </a:rPr>
              <a:t>Part </a:t>
            </a:r>
            <a:r>
              <a:rPr lang="en-US" sz="1600" dirty="0">
                <a:latin typeface="Calibri"/>
                <a:cs typeface="Calibri"/>
              </a:rPr>
              <a:t>B </a:t>
            </a:r>
            <a:r>
              <a:rPr lang="en-US" sz="1600" spc="-10" dirty="0" smtClean="0">
                <a:latin typeface="Calibri"/>
                <a:cs typeface="Calibri"/>
              </a:rPr>
              <a:t>premiums</a:t>
            </a:r>
            <a:r>
              <a:rPr lang="en-US" sz="1600" dirty="0" smtClean="0">
                <a:latin typeface="Calibri"/>
                <a:cs typeface="Calibri"/>
              </a:rPr>
              <a:t>.</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416426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8742"/>
            <a:ext cx="262128" cy="243840"/>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12</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5.4</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0.7</a:t>
            </a:r>
            <a:endParaRPr sz="1600" dirty="0">
              <a:latin typeface="Calibri"/>
              <a:cs typeface="Calibri"/>
            </a:endParaRPr>
          </a:p>
        </p:txBody>
      </p:sp>
      <p:sp>
        <p:nvSpPr>
          <p:cNvPr id="19" name="object 19"/>
          <p:cNvSpPr txBox="1"/>
          <p:nvPr/>
        </p:nvSpPr>
        <p:spPr>
          <a:xfrm>
            <a:off x="173182" y="3089909"/>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Health Home Expansion</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dirty="0" smtClean="0">
                <a:latin typeface="Arial" panose="020B0604020202020204" pitchFamily="34" charset="0"/>
                <a:cs typeface="Arial" panose="020B0604020202020204" pitchFamily="34" charset="0"/>
              </a:rPr>
              <a:t>expansion of the </a:t>
            </a:r>
            <a:r>
              <a:rPr lang="en-US" sz="1600" dirty="0">
                <a:latin typeface="Arial" panose="020B0604020202020204" pitchFamily="34" charset="0"/>
                <a:cs typeface="Arial" panose="020B0604020202020204" pitchFamily="34" charset="0"/>
              </a:rPr>
              <a:t>Primary Care Health Home (PCHH) initiative in Missouri by up to 5,000 new participants. </a:t>
            </a:r>
            <a:endParaRPr lang="en-US" sz="1600" dirty="0">
              <a:latin typeface="Calibri"/>
              <a:cs typeface="Calibri"/>
            </a:endParaRPr>
          </a:p>
        </p:txBody>
      </p:sp>
      <p:sp>
        <p:nvSpPr>
          <p:cNvPr id="20" name="object 20"/>
          <p:cNvSpPr txBox="1"/>
          <p:nvPr/>
        </p:nvSpPr>
        <p:spPr>
          <a:xfrm>
            <a:off x="6818703" y="410562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4.2</a:t>
            </a:r>
            <a:endParaRPr sz="1600" dirty="0">
              <a:latin typeface="Calibri"/>
              <a:cs typeface="Calibri"/>
            </a:endParaRPr>
          </a:p>
        </p:txBody>
      </p:sp>
      <p:sp>
        <p:nvSpPr>
          <p:cNvPr id="21" name="object 21"/>
          <p:cNvSpPr txBox="1"/>
          <p:nvPr/>
        </p:nvSpPr>
        <p:spPr>
          <a:xfrm>
            <a:off x="8106103" y="409796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1.5</a:t>
            </a:r>
            <a:endParaRPr sz="1600" dirty="0">
              <a:latin typeface="Calibri"/>
              <a:cs typeface="Calibri"/>
            </a:endParaRPr>
          </a:p>
        </p:txBody>
      </p:sp>
      <p:sp>
        <p:nvSpPr>
          <p:cNvPr id="22" name="object 22"/>
          <p:cNvSpPr txBox="1"/>
          <p:nvPr/>
        </p:nvSpPr>
        <p:spPr>
          <a:xfrm>
            <a:off x="177061" y="4106381"/>
            <a:ext cx="6018530" cy="1113125"/>
          </a:xfrm>
          <a:prstGeom prst="rect">
            <a:avLst/>
          </a:prstGeom>
        </p:spPr>
        <p:txBody>
          <a:bodyPr vert="horz" wrap="square" lIns="0" tIns="0" rIns="0" bIns="0" rtlCol="0">
            <a:spAutoFit/>
          </a:bodyPr>
          <a:lstStyle/>
          <a:p>
            <a:pPr marL="38100">
              <a:lnSpc>
                <a:spcPct val="100000"/>
              </a:lnSpc>
              <a:spcBef>
                <a:spcPts val="1000"/>
              </a:spcBef>
            </a:pPr>
            <a:r>
              <a:rPr lang="en-US" sz="1600" b="1" spc="-30" dirty="0">
                <a:latin typeface="Calibri"/>
                <a:cs typeface="Calibri"/>
              </a:rPr>
              <a:t>Medicare Parity for Maternal-Fetal Medicine </a:t>
            </a:r>
            <a:endParaRPr lang="en-US" sz="1600" b="1" spc="-30" dirty="0" smtClean="0">
              <a:latin typeface="Calibri"/>
              <a:cs typeface="Calibri"/>
            </a:endParaRPr>
          </a:p>
          <a:p>
            <a:pPr marL="38100">
              <a:lnSpc>
                <a:spcPct val="100000"/>
              </a:lnSpc>
              <a:spcBef>
                <a:spcPts val="1000"/>
              </a:spcBef>
            </a:pPr>
            <a:r>
              <a:rPr lang="en-US" sz="1600" spc="-5" dirty="0" smtClean="0">
                <a:latin typeface="Calibri"/>
                <a:cs typeface="Calibri"/>
              </a:rPr>
              <a:t>Funding </a:t>
            </a:r>
            <a:r>
              <a:rPr lang="en-US" sz="1600" dirty="0">
                <a:latin typeface="Arial" panose="020B0604020202020204" pitchFamily="34" charset="0"/>
                <a:cs typeface="Arial" panose="020B0604020202020204" pitchFamily="34" charset="0"/>
              </a:rPr>
              <a:t>provides Medicare parity payments for primary care physicians relating to maternal-fetal medicine, neonatology, and pediatric </a:t>
            </a:r>
            <a:r>
              <a:rPr lang="en-US" sz="1600" dirty="0" smtClean="0">
                <a:latin typeface="Arial" panose="020B0604020202020204" pitchFamily="34" charset="0"/>
                <a:cs typeface="Arial" panose="020B0604020202020204" pitchFamily="34" charset="0"/>
              </a:rPr>
              <a:t>cardiology</a:t>
            </a:r>
            <a:r>
              <a:rPr lang="en-US" sz="1600" dirty="0">
                <a:latin typeface="Arial" panose="020B0604020202020204" pitchFamily="34" charset="0"/>
                <a:cs typeface="Arial" panose="020B0604020202020204" pitchFamily="34" charset="0"/>
              </a:rPr>
              <a:t>.</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19"/>
          <p:cNvSpPr txBox="1"/>
          <p:nvPr/>
        </p:nvSpPr>
        <p:spPr>
          <a:xfrm>
            <a:off x="177061" y="5334000"/>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Third Party Liability Contract Increase</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a:t>
            </a:r>
            <a:r>
              <a:rPr lang="en-US" sz="1600" dirty="0">
                <a:latin typeface="Arial" panose="020B0604020202020204" pitchFamily="34" charset="0"/>
                <a:cs typeface="Arial" panose="020B0604020202020204" pitchFamily="34" charset="0"/>
              </a:rPr>
              <a:t> the cost of increased collections for the fee-for-service </a:t>
            </a:r>
            <a:r>
              <a:rPr lang="en-US" sz="1600" dirty="0" smtClean="0">
                <a:latin typeface="Arial" panose="020B0604020202020204" pitchFamily="34" charset="0"/>
                <a:cs typeface="Arial" panose="020B0604020202020204" pitchFamily="34" charset="0"/>
              </a:rPr>
              <a:t>population. </a:t>
            </a:r>
            <a:endParaRPr lang="en-US" sz="1600" dirty="0">
              <a:latin typeface="Calibri"/>
              <a:cs typeface="Calibri"/>
            </a:endParaRPr>
          </a:p>
        </p:txBody>
      </p:sp>
      <p:sp>
        <p:nvSpPr>
          <p:cNvPr id="37" name="object 20"/>
          <p:cNvSpPr txBox="1"/>
          <p:nvPr/>
        </p:nvSpPr>
        <p:spPr>
          <a:xfrm>
            <a:off x="6814824" y="521950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2.5</a:t>
            </a:r>
            <a:endParaRPr sz="1600" dirty="0">
              <a:latin typeface="Calibri"/>
              <a:cs typeface="Calibri"/>
            </a:endParaRPr>
          </a:p>
        </p:txBody>
      </p:sp>
      <p:sp>
        <p:nvSpPr>
          <p:cNvPr id="38" name="object 21"/>
          <p:cNvSpPr txBox="1"/>
          <p:nvPr/>
        </p:nvSpPr>
        <p:spPr>
          <a:xfrm>
            <a:off x="8102224" y="521184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Tree>
    <p:extLst>
      <p:ext uri="{BB962C8B-B14F-4D97-AF65-F5344CB8AC3E}">
        <p14:creationId xmlns:p14="http://schemas.microsoft.com/office/powerpoint/2010/main" val="208127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441126" y="1118742"/>
            <a:ext cx="262128" cy="243840"/>
          </a:xfrm>
          <a:prstGeom prst="rect">
            <a:avLst/>
          </a:prstGeom>
        </p:spPr>
        <p:txBody>
          <a:bodyPr vert="horz" wrap="square" lIns="0" tIns="0" rIns="0" bIns="0" rtlCol="0">
            <a:spAutoFit/>
          </a:bodyPr>
          <a:lstStyle/>
          <a:p>
            <a:pPr marL="12700">
              <a:lnSpc>
                <a:spcPct val="100000"/>
              </a:lnSpc>
            </a:pPr>
            <a:r>
              <a:rPr lang="en-US" sz="1600" spc="-5" dirty="0" smtClean="0">
                <a:solidFill>
                  <a:srgbClr val="164B6C"/>
                </a:solidFill>
                <a:latin typeface="Georgia"/>
                <a:cs typeface="Georgia"/>
              </a:rPr>
              <a:t>13</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08990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1.3</a:t>
            </a:r>
            <a:endParaRPr sz="1600" dirty="0">
              <a:latin typeface="Calibri"/>
              <a:cs typeface="Calibri"/>
            </a:endParaRPr>
          </a:p>
        </p:txBody>
      </p:sp>
      <p:sp>
        <p:nvSpPr>
          <p:cNvPr id="18" name="object 18"/>
          <p:cNvSpPr txBox="1"/>
          <p:nvPr/>
        </p:nvSpPr>
        <p:spPr>
          <a:xfrm>
            <a:off x="8102224" y="308990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0.4</a:t>
            </a:r>
            <a:endParaRPr sz="1600" dirty="0">
              <a:latin typeface="Calibri"/>
              <a:cs typeface="Calibri"/>
            </a:endParaRPr>
          </a:p>
        </p:txBody>
      </p:sp>
      <p:sp>
        <p:nvSpPr>
          <p:cNvPr id="19" name="object 19"/>
          <p:cNvSpPr txBox="1"/>
          <p:nvPr/>
        </p:nvSpPr>
        <p:spPr>
          <a:xfrm>
            <a:off x="173182" y="3089909"/>
            <a:ext cx="6271945" cy="90281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MMIS Contract Extension</a:t>
            </a:r>
          </a:p>
          <a:p>
            <a:pPr marL="12700">
              <a:lnSpc>
                <a:spcPct val="100000"/>
              </a:lnSpc>
            </a:pPr>
            <a:endParaRPr sz="1600" dirty="0">
              <a:latin typeface="Calibri"/>
              <a:cs typeface="Calibri"/>
            </a:endParaRPr>
          </a:p>
          <a:p>
            <a:pPr marL="38100">
              <a:lnSpc>
                <a:spcPts val="1565"/>
              </a:lnSpc>
            </a:pPr>
            <a:r>
              <a:rPr lang="en-US" sz="1600" spc="-5" dirty="0" smtClean="0">
                <a:latin typeface="Calibri"/>
                <a:cs typeface="Calibri"/>
              </a:rPr>
              <a:t>Funding to </a:t>
            </a:r>
            <a:r>
              <a:rPr lang="en-US" sz="1600" dirty="0" smtClean="0"/>
              <a:t>extend </a:t>
            </a:r>
            <a:r>
              <a:rPr lang="en-US" sz="1600" dirty="0"/>
              <a:t>contracts for development, operation, and support of the MO HealthNet technology infrastructure.</a:t>
            </a:r>
            <a:endParaRPr lang="en-US" sz="1600" dirty="0">
              <a:latin typeface="Calibri"/>
              <a:cs typeface="Calibri"/>
            </a:endParaRPr>
          </a:p>
        </p:txBody>
      </p:sp>
      <p:sp>
        <p:nvSpPr>
          <p:cNvPr id="20" name="object 20"/>
          <p:cNvSpPr txBox="1"/>
          <p:nvPr/>
        </p:nvSpPr>
        <p:spPr>
          <a:xfrm>
            <a:off x="6818703" y="410562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0.7</a:t>
            </a:r>
            <a:endParaRPr sz="1600" dirty="0">
              <a:latin typeface="Calibri"/>
              <a:cs typeface="Calibri"/>
            </a:endParaRPr>
          </a:p>
        </p:txBody>
      </p:sp>
      <p:sp>
        <p:nvSpPr>
          <p:cNvPr id="21" name="object 21"/>
          <p:cNvSpPr txBox="1"/>
          <p:nvPr/>
        </p:nvSpPr>
        <p:spPr>
          <a:xfrm>
            <a:off x="8106103" y="409796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0.1</a:t>
            </a:r>
            <a:endParaRPr sz="1600" dirty="0">
              <a:latin typeface="Calibri"/>
              <a:cs typeface="Calibri"/>
            </a:endParaRPr>
          </a:p>
        </p:txBody>
      </p:sp>
      <p:sp>
        <p:nvSpPr>
          <p:cNvPr id="22" name="object 22"/>
          <p:cNvSpPr txBox="1"/>
          <p:nvPr/>
        </p:nvSpPr>
        <p:spPr>
          <a:xfrm>
            <a:off x="173182" y="4117805"/>
            <a:ext cx="6018530" cy="2215991"/>
          </a:xfrm>
          <a:prstGeom prst="rect">
            <a:avLst/>
          </a:prstGeom>
        </p:spPr>
        <p:txBody>
          <a:bodyPr vert="horz" wrap="square" lIns="0" tIns="0" rIns="0" bIns="0" rtlCol="0">
            <a:spAutoFit/>
          </a:bodyPr>
          <a:lstStyle/>
          <a:p>
            <a:pPr marL="38100">
              <a:lnSpc>
                <a:spcPct val="100000"/>
              </a:lnSpc>
              <a:spcBef>
                <a:spcPts val="1000"/>
              </a:spcBef>
            </a:pPr>
            <a:r>
              <a:rPr lang="en-US" sz="1600" b="1" spc="-30" dirty="0">
                <a:latin typeface="Calibri"/>
                <a:cs typeface="Calibri"/>
              </a:rPr>
              <a:t>E</a:t>
            </a:r>
            <a:r>
              <a:rPr lang="en-US" sz="1600" b="1" spc="-30" dirty="0" smtClean="0">
                <a:latin typeface="Calibri"/>
                <a:cs typeface="Calibri"/>
              </a:rPr>
              <a:t>lectronic Visit Verification (EVV)</a:t>
            </a:r>
          </a:p>
          <a:p>
            <a:r>
              <a:rPr lang="en-US" sz="1600" spc="-5" dirty="0" smtClean="0">
                <a:latin typeface="Calibri"/>
                <a:cs typeface="Calibri"/>
              </a:rPr>
              <a:t>Funding  to comply with </a:t>
            </a:r>
            <a:r>
              <a:rPr lang="en-US" sz="1600" dirty="0">
                <a:latin typeface="Arial" panose="020B0604020202020204" pitchFamily="34" charset="0"/>
                <a:cs typeface="Arial" panose="020B0604020202020204" pitchFamily="34" charset="0"/>
              </a:rPr>
              <a:t>t</a:t>
            </a:r>
            <a:r>
              <a:rPr lang="en-US" sz="1600" dirty="0" smtClean="0">
                <a:latin typeface="Arial" panose="020B0604020202020204" pitchFamily="34" charset="0"/>
                <a:cs typeface="Arial" panose="020B0604020202020204" pitchFamily="34" charset="0"/>
              </a:rPr>
              <a:t>he </a:t>
            </a:r>
            <a:r>
              <a:rPr lang="en-US" sz="1600" dirty="0">
                <a:latin typeface="Arial" panose="020B0604020202020204" pitchFamily="34" charset="0"/>
                <a:cs typeface="Arial" panose="020B0604020202020204" pitchFamily="34" charset="0"/>
              </a:rPr>
              <a:t>21st Century CURES </a:t>
            </a:r>
            <a:r>
              <a:rPr lang="en-US" sz="1600" dirty="0" smtClean="0">
                <a:latin typeface="Arial" panose="020B0604020202020204" pitchFamily="34" charset="0"/>
                <a:cs typeface="Arial" panose="020B0604020202020204" pitchFamily="34" charset="0"/>
              </a:rPr>
              <a:t>Act </a:t>
            </a:r>
            <a:r>
              <a:rPr lang="en-US" sz="1600" dirty="0">
                <a:latin typeface="Arial" panose="020B0604020202020204" pitchFamily="34" charset="0"/>
                <a:cs typeface="Arial" panose="020B0604020202020204" pitchFamily="34" charset="0"/>
              </a:rPr>
              <a:t>designed to improve the quality of care provided to individuals through enhanced quality control, through obtaining data for research and action, and is designed to strengthen mental health parity. Section 12006 of the CURES Act requires states to implement an Electronic Visit Verification (EVV) system for Personal Care services (PC) by 01/01/2019 and for Home Health Care Services (HH) by 01/01/2023. (Public Law 114-255).</a:t>
            </a: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399811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77800" y="304924"/>
            <a:ext cx="8805037"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Recommended Core Cuts</a:t>
            </a:r>
          </a:p>
        </p:txBody>
      </p:sp>
      <p:sp>
        <p:nvSpPr>
          <p:cNvPr id="13" name="object 13"/>
          <p:cNvSpPr txBox="1"/>
          <p:nvPr/>
        </p:nvSpPr>
        <p:spPr>
          <a:xfrm>
            <a:off x="4447921" y="1117205"/>
            <a:ext cx="334772" cy="246221"/>
          </a:xfrm>
          <a:prstGeom prst="rect">
            <a:avLst/>
          </a:prstGeom>
        </p:spPr>
        <p:txBody>
          <a:bodyPr vert="horz" wrap="square" lIns="0" tIns="0" rIns="0" bIns="0" rtlCol="0">
            <a:spAutoFit/>
          </a:bodyPr>
          <a:lstStyle/>
          <a:p>
            <a:pPr marL="12700">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4</a:t>
            </a:r>
            <a:endParaRPr sz="1600" dirty="0">
              <a:latin typeface="Georgia"/>
              <a:cs typeface="Georgia"/>
            </a:endParaRPr>
          </a:p>
        </p:txBody>
      </p:sp>
      <p:sp>
        <p:nvSpPr>
          <p:cNvPr id="14" name="object 14"/>
          <p:cNvSpPr txBox="1"/>
          <p:nvPr/>
        </p:nvSpPr>
        <p:spPr>
          <a:xfrm>
            <a:off x="5522214"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5" name="object 15"/>
          <p:cNvSpPr txBox="1"/>
          <p:nvPr/>
        </p:nvSpPr>
        <p:spPr>
          <a:xfrm>
            <a:off x="177800" y="2154682"/>
            <a:ext cx="393509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10" dirty="0">
                <a:latin typeface="Calibri"/>
                <a:cs typeface="Calibri"/>
              </a:rPr>
              <a:t>Governor’s Recommended Core</a:t>
            </a:r>
            <a:r>
              <a:rPr sz="1600" b="1" spc="114" dirty="0">
                <a:latin typeface="Calibri"/>
                <a:cs typeface="Calibri"/>
              </a:rPr>
              <a:t> </a:t>
            </a:r>
            <a:r>
              <a:rPr sz="1600" b="1" spc="-5" dirty="0">
                <a:latin typeface="Calibri"/>
                <a:cs typeface="Calibri"/>
              </a:rPr>
              <a:t>Cuts</a:t>
            </a:r>
            <a:endParaRPr sz="1600" dirty="0">
              <a:latin typeface="Calibri"/>
              <a:cs typeface="Calibri"/>
            </a:endParaRPr>
          </a:p>
        </p:txBody>
      </p:sp>
      <p:sp>
        <p:nvSpPr>
          <p:cNvPr id="16" name="object 16"/>
          <p:cNvSpPr txBox="1"/>
          <p:nvPr/>
        </p:nvSpPr>
        <p:spPr>
          <a:xfrm>
            <a:off x="6864336" y="253356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78.3</a:t>
            </a:r>
            <a:endParaRPr sz="1600" dirty="0">
              <a:latin typeface="Calibri"/>
              <a:cs typeface="Calibri"/>
            </a:endParaRPr>
          </a:p>
        </p:txBody>
      </p:sp>
      <p:sp>
        <p:nvSpPr>
          <p:cNvPr id="17" name="object 17"/>
          <p:cNvSpPr txBox="1"/>
          <p:nvPr/>
        </p:nvSpPr>
        <p:spPr>
          <a:xfrm>
            <a:off x="8152115" y="2533569"/>
            <a:ext cx="489584" cy="246221"/>
          </a:xfrm>
          <a:prstGeom prst="rect">
            <a:avLst/>
          </a:prstGeom>
        </p:spPr>
        <p:txBody>
          <a:bodyPr vert="horz" wrap="square" lIns="0" tIns="0" rIns="0" bIns="0" rtlCol="0">
            <a:spAutoFit/>
          </a:bodyPr>
          <a:lstStyle/>
          <a:p>
            <a:pPr marL="12700">
              <a:lnSpc>
                <a:spcPct val="100000"/>
              </a:lnSpc>
            </a:pPr>
            <a:r>
              <a:rPr sz="1600" b="1" spc="-10" dirty="0">
                <a:latin typeface="Calibri"/>
                <a:cs typeface="Calibri"/>
              </a:rPr>
              <a:t>$</a:t>
            </a:r>
            <a:r>
              <a:rPr sz="1600" b="1" spc="-10" dirty="0" smtClean="0">
                <a:latin typeface="Calibri"/>
                <a:cs typeface="Calibri"/>
              </a:rPr>
              <a:t>2</a:t>
            </a:r>
            <a:r>
              <a:rPr lang="en-US" sz="1600" b="1" spc="-10" dirty="0" smtClean="0">
                <a:latin typeface="Calibri"/>
                <a:cs typeface="Calibri"/>
              </a:rPr>
              <a:t>1.9</a:t>
            </a:r>
            <a:endParaRPr sz="1600" dirty="0">
              <a:latin typeface="Calibri"/>
              <a:cs typeface="Calibri"/>
            </a:endParaRPr>
          </a:p>
        </p:txBody>
      </p:sp>
      <p:sp>
        <p:nvSpPr>
          <p:cNvPr id="18" name="object 18"/>
          <p:cNvSpPr txBox="1"/>
          <p:nvPr/>
        </p:nvSpPr>
        <p:spPr>
          <a:xfrm>
            <a:off x="260382" y="2609769"/>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Program Reductions due to lapse</a:t>
            </a:r>
            <a:endParaRPr sz="1600" dirty="0">
              <a:latin typeface="Calibri"/>
              <a:cs typeface="Calibri"/>
            </a:endParaRPr>
          </a:p>
        </p:txBody>
      </p:sp>
      <p:sp>
        <p:nvSpPr>
          <p:cNvPr id="19" name="object 19"/>
          <p:cNvSpPr txBox="1"/>
          <p:nvPr/>
        </p:nvSpPr>
        <p:spPr>
          <a:xfrm>
            <a:off x="289966" y="3371802"/>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FRA reduction in Managed Care, increased in Hospital section</a:t>
            </a:r>
            <a:endParaRPr sz="1600" dirty="0">
              <a:latin typeface="Calibri"/>
              <a:cs typeface="Calibri"/>
            </a:endParaRPr>
          </a:p>
        </p:txBody>
      </p:sp>
      <p:sp>
        <p:nvSpPr>
          <p:cNvPr id="20" name="object 20"/>
          <p:cNvSpPr txBox="1"/>
          <p:nvPr/>
        </p:nvSpPr>
        <p:spPr>
          <a:xfrm>
            <a:off x="6880544" y="3368442"/>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57.2</a:t>
            </a:r>
            <a:endParaRPr sz="1600" dirty="0">
              <a:latin typeface="Calibri"/>
              <a:cs typeface="Calibri"/>
            </a:endParaRPr>
          </a:p>
        </p:txBody>
      </p:sp>
      <p:sp>
        <p:nvSpPr>
          <p:cNvPr id="21" name="object 21"/>
          <p:cNvSpPr txBox="1"/>
          <p:nvPr/>
        </p:nvSpPr>
        <p:spPr>
          <a:xfrm>
            <a:off x="8152448" y="3368442"/>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22" name="object 22"/>
          <p:cNvSpPr txBox="1"/>
          <p:nvPr/>
        </p:nvSpPr>
        <p:spPr>
          <a:xfrm>
            <a:off x="6899118" y="5075047"/>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4.6</a:t>
            </a:r>
            <a:endParaRPr sz="1600" dirty="0">
              <a:latin typeface="Calibri"/>
              <a:cs typeface="Calibri"/>
            </a:endParaRPr>
          </a:p>
        </p:txBody>
      </p:sp>
      <p:sp>
        <p:nvSpPr>
          <p:cNvPr id="23" name="object 23"/>
          <p:cNvSpPr txBox="1"/>
          <p:nvPr/>
        </p:nvSpPr>
        <p:spPr>
          <a:xfrm>
            <a:off x="8164095" y="5075047"/>
            <a:ext cx="38735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3.3</a:t>
            </a:r>
            <a:endParaRPr sz="1600" dirty="0">
              <a:latin typeface="Calibri"/>
              <a:cs typeface="Calibri"/>
            </a:endParaRPr>
          </a:p>
        </p:txBody>
      </p:sp>
      <p:sp>
        <p:nvSpPr>
          <p:cNvPr id="24" name="object 24"/>
          <p:cNvSpPr txBox="1"/>
          <p:nvPr/>
        </p:nvSpPr>
        <p:spPr>
          <a:xfrm>
            <a:off x="6835267" y="1620011"/>
            <a:ext cx="1685925" cy="531495"/>
          </a:xfrm>
          <a:prstGeom prst="rect">
            <a:avLst/>
          </a:prstGeom>
        </p:spPr>
        <p:txBody>
          <a:bodyPr vert="horz" wrap="square" lIns="0" tIns="0" rIns="0" bIns="0" rtlCol="0">
            <a:spAutoFit/>
          </a:bodyPr>
          <a:lstStyle/>
          <a:p>
            <a:pPr marL="12700">
              <a:lnSpc>
                <a:spcPts val="2120"/>
              </a:lnSpc>
            </a:pPr>
            <a:r>
              <a:rPr sz="1800" dirty="0">
                <a:latin typeface="Arial"/>
                <a:cs typeface="Arial"/>
              </a:rPr>
              <a:t>Governor’s</a:t>
            </a:r>
            <a:r>
              <a:rPr sz="1800" spc="-80" dirty="0">
                <a:latin typeface="Arial"/>
                <a:cs typeface="Arial"/>
              </a:rPr>
              <a:t> </a:t>
            </a:r>
            <a:r>
              <a:rPr sz="1800" spc="-5" dirty="0">
                <a:latin typeface="Arial"/>
                <a:cs typeface="Arial"/>
              </a:rPr>
              <a:t>Rec</a:t>
            </a:r>
            <a:endParaRPr sz="1800">
              <a:latin typeface="Arial"/>
              <a:cs typeface="Arial"/>
            </a:endParaRPr>
          </a:p>
          <a:p>
            <a:pPr marL="88900">
              <a:lnSpc>
                <a:spcPts val="1880"/>
              </a:lnSpc>
              <a:tabLst>
                <a:tab pos="1428750" algn="l"/>
              </a:tabLst>
            </a:pPr>
            <a:r>
              <a:rPr sz="1600" b="1" spc="-150" dirty="0">
                <a:latin typeface="Calibri"/>
                <a:cs typeface="Calibri"/>
              </a:rPr>
              <a:t>T</a:t>
            </a:r>
            <a:r>
              <a:rPr sz="1600" b="1" spc="-5" dirty="0">
                <a:latin typeface="Calibri"/>
                <a:cs typeface="Calibri"/>
              </a:rPr>
              <a:t>o</a:t>
            </a:r>
            <a:r>
              <a:rPr sz="1600" b="1" spc="-20" dirty="0">
                <a:latin typeface="Calibri"/>
                <a:cs typeface="Calibri"/>
              </a:rPr>
              <a:t>t</a:t>
            </a:r>
            <a:r>
              <a:rPr sz="1600" b="1" spc="-5" dirty="0">
                <a:latin typeface="Calibri"/>
                <a:cs typeface="Calibri"/>
              </a:rPr>
              <a:t>al</a:t>
            </a:r>
            <a:r>
              <a:rPr sz="1600" b="1" dirty="0">
                <a:latin typeface="Calibri"/>
                <a:cs typeface="Calibri"/>
              </a:rPr>
              <a:t>	</a:t>
            </a:r>
            <a:r>
              <a:rPr sz="1600" b="1" spc="-5" dirty="0">
                <a:latin typeface="Calibri"/>
                <a:cs typeface="Calibri"/>
              </a:rPr>
              <a:t>GR</a:t>
            </a:r>
            <a:endParaRPr sz="1600">
              <a:latin typeface="Calibri"/>
              <a:cs typeface="Calibri"/>
            </a:endParaRPr>
          </a:p>
        </p:txBody>
      </p:sp>
      <p:sp>
        <p:nvSpPr>
          <p:cNvPr id="25" name="object 25"/>
          <p:cNvSpPr/>
          <p:nvPr/>
        </p:nvSpPr>
        <p:spPr>
          <a:xfrm>
            <a:off x="6524625" y="1870075"/>
            <a:ext cx="1905" cy="4241800"/>
          </a:xfrm>
          <a:custGeom>
            <a:avLst/>
            <a:gdLst/>
            <a:ahLst/>
            <a:cxnLst/>
            <a:rect l="l" t="t" r="r" b="b"/>
            <a:pathLst>
              <a:path w="1904" h="4241800">
                <a:moveTo>
                  <a:pt x="0" y="0"/>
                </a:moveTo>
                <a:lnTo>
                  <a:pt x="1650" y="4241800"/>
                </a:lnTo>
              </a:path>
            </a:pathLst>
          </a:custGeom>
          <a:ln w="3175">
            <a:solidFill>
              <a:srgbClr val="000000"/>
            </a:solidFill>
          </a:ln>
        </p:spPr>
        <p:txBody>
          <a:bodyPr wrap="square" lIns="0" tIns="0" rIns="0" bIns="0" rtlCol="0"/>
          <a:lstStyle/>
          <a:p>
            <a:endParaRPr/>
          </a:p>
        </p:txBody>
      </p:sp>
      <p:sp>
        <p:nvSpPr>
          <p:cNvPr id="26" name="object 26"/>
          <p:cNvSpPr/>
          <p:nvPr/>
        </p:nvSpPr>
        <p:spPr>
          <a:xfrm>
            <a:off x="6530975" y="1870075"/>
            <a:ext cx="0" cy="4254500"/>
          </a:xfrm>
          <a:custGeom>
            <a:avLst/>
            <a:gdLst/>
            <a:ahLst/>
            <a:cxnLst/>
            <a:rect l="l" t="t" r="r" b="b"/>
            <a:pathLst>
              <a:path h="4254500">
                <a:moveTo>
                  <a:pt x="0" y="0"/>
                </a:moveTo>
                <a:lnTo>
                  <a:pt x="0" y="4254500"/>
                </a:lnTo>
              </a:path>
            </a:pathLst>
          </a:custGeom>
          <a:ln w="12700">
            <a:solidFill>
              <a:srgbClr val="000000"/>
            </a:solidFill>
          </a:ln>
        </p:spPr>
        <p:txBody>
          <a:bodyPr wrap="square" lIns="0" tIns="0" rIns="0" bIns="0" rtlCol="0"/>
          <a:lstStyle/>
          <a:p>
            <a:endParaRPr/>
          </a:p>
        </p:txBody>
      </p:sp>
      <p:sp>
        <p:nvSpPr>
          <p:cNvPr id="27" name="object 27"/>
          <p:cNvSpPr/>
          <p:nvPr/>
        </p:nvSpPr>
        <p:spPr>
          <a:xfrm>
            <a:off x="7759700" y="1882775"/>
            <a:ext cx="1905" cy="4229100"/>
          </a:xfrm>
          <a:custGeom>
            <a:avLst/>
            <a:gdLst/>
            <a:ahLst/>
            <a:cxnLst/>
            <a:rect l="l" t="t" r="r" b="b"/>
            <a:pathLst>
              <a:path w="1904" h="4229100">
                <a:moveTo>
                  <a:pt x="0" y="0"/>
                </a:moveTo>
                <a:lnTo>
                  <a:pt x="1650" y="4229100"/>
                </a:lnTo>
              </a:path>
            </a:pathLst>
          </a:custGeom>
          <a:ln w="3175">
            <a:solidFill>
              <a:srgbClr val="000000"/>
            </a:solidFill>
          </a:ln>
        </p:spPr>
        <p:txBody>
          <a:bodyPr wrap="square" lIns="0" tIns="0" rIns="0" bIns="0" rtlCol="0"/>
          <a:lstStyle/>
          <a:p>
            <a:endParaRPr/>
          </a:p>
        </p:txBody>
      </p:sp>
      <p:sp>
        <p:nvSpPr>
          <p:cNvPr id="28" name="object 28"/>
          <p:cNvSpPr/>
          <p:nvPr/>
        </p:nvSpPr>
        <p:spPr>
          <a:xfrm>
            <a:off x="7766050" y="1882775"/>
            <a:ext cx="0" cy="4241800"/>
          </a:xfrm>
          <a:custGeom>
            <a:avLst/>
            <a:gdLst/>
            <a:ahLst/>
            <a:cxnLst/>
            <a:rect l="l" t="t" r="r" b="b"/>
            <a:pathLst>
              <a:path h="4241800">
                <a:moveTo>
                  <a:pt x="0" y="0"/>
                </a:moveTo>
                <a:lnTo>
                  <a:pt x="0" y="4241800"/>
                </a:lnTo>
              </a:path>
            </a:pathLst>
          </a:custGeom>
          <a:ln w="12700">
            <a:solidFill>
              <a:srgbClr val="000000"/>
            </a:solidFill>
          </a:ln>
        </p:spPr>
        <p:txBody>
          <a:bodyPr wrap="square" lIns="0" tIns="0" rIns="0" bIns="0" rtlCol="0"/>
          <a:lstStyle/>
          <a:p>
            <a:endParaRPr/>
          </a:p>
        </p:txBody>
      </p:sp>
      <p:sp>
        <p:nvSpPr>
          <p:cNvPr id="29" name="object 29"/>
          <p:cNvSpPr/>
          <p:nvPr/>
        </p:nvSpPr>
        <p:spPr>
          <a:xfrm>
            <a:off x="8996426" y="1882775"/>
            <a:ext cx="1905" cy="4229100"/>
          </a:xfrm>
          <a:custGeom>
            <a:avLst/>
            <a:gdLst/>
            <a:ahLst/>
            <a:cxnLst/>
            <a:rect l="l" t="t" r="r" b="b"/>
            <a:pathLst>
              <a:path w="1904" h="4229100">
                <a:moveTo>
                  <a:pt x="0" y="0"/>
                </a:moveTo>
                <a:lnTo>
                  <a:pt x="1524" y="4229100"/>
                </a:lnTo>
              </a:path>
            </a:pathLst>
          </a:custGeom>
          <a:ln w="3175">
            <a:solidFill>
              <a:srgbClr val="000000"/>
            </a:solidFill>
          </a:ln>
        </p:spPr>
        <p:txBody>
          <a:bodyPr wrap="square" lIns="0" tIns="0" rIns="0" bIns="0" rtlCol="0"/>
          <a:lstStyle/>
          <a:p>
            <a:endParaRPr/>
          </a:p>
        </p:txBody>
      </p:sp>
      <p:sp>
        <p:nvSpPr>
          <p:cNvPr id="30" name="object 30"/>
          <p:cNvSpPr/>
          <p:nvPr/>
        </p:nvSpPr>
        <p:spPr>
          <a:xfrm>
            <a:off x="9002776" y="1882775"/>
            <a:ext cx="0" cy="4241800"/>
          </a:xfrm>
          <a:custGeom>
            <a:avLst/>
            <a:gdLst/>
            <a:ahLst/>
            <a:cxnLst/>
            <a:rect l="l" t="t" r="r" b="b"/>
            <a:pathLst>
              <a:path h="4241800">
                <a:moveTo>
                  <a:pt x="0" y="0"/>
                </a:moveTo>
                <a:lnTo>
                  <a:pt x="0" y="4241800"/>
                </a:lnTo>
              </a:path>
            </a:pathLst>
          </a:custGeom>
          <a:ln w="12700">
            <a:solidFill>
              <a:srgbClr val="000000"/>
            </a:solidFill>
          </a:ln>
        </p:spPr>
        <p:txBody>
          <a:bodyPr wrap="square" lIns="0" tIns="0" rIns="0" bIns="0" rtlCol="0"/>
          <a:lstStyle/>
          <a:p>
            <a:endParaRPr/>
          </a:p>
        </p:txBody>
      </p:sp>
      <p:sp>
        <p:nvSpPr>
          <p:cNvPr id="31" name="object 31"/>
          <p:cNvSpPr/>
          <p:nvPr/>
        </p:nvSpPr>
        <p:spPr>
          <a:xfrm>
            <a:off x="6537325" y="1870075"/>
            <a:ext cx="2472055" cy="0"/>
          </a:xfrm>
          <a:custGeom>
            <a:avLst/>
            <a:gdLst/>
            <a:ahLst/>
            <a:cxnLst/>
            <a:rect l="l" t="t" r="r" b="b"/>
            <a:pathLst>
              <a:path w="2472054">
                <a:moveTo>
                  <a:pt x="0" y="0"/>
                </a:moveTo>
                <a:lnTo>
                  <a:pt x="2471801" y="0"/>
                </a:lnTo>
              </a:path>
            </a:pathLst>
          </a:custGeom>
          <a:ln w="3175">
            <a:solidFill>
              <a:srgbClr val="000000"/>
            </a:solidFill>
          </a:ln>
        </p:spPr>
        <p:txBody>
          <a:bodyPr wrap="square" lIns="0" tIns="0" rIns="0" bIns="0" rtlCol="0"/>
          <a:lstStyle/>
          <a:p>
            <a:endParaRPr/>
          </a:p>
        </p:txBody>
      </p:sp>
      <p:sp>
        <p:nvSpPr>
          <p:cNvPr id="32" name="object 32"/>
          <p:cNvSpPr/>
          <p:nvPr/>
        </p:nvSpPr>
        <p:spPr>
          <a:xfrm>
            <a:off x="6537325" y="1876425"/>
            <a:ext cx="2472055" cy="0"/>
          </a:xfrm>
          <a:custGeom>
            <a:avLst/>
            <a:gdLst/>
            <a:ahLst/>
            <a:cxnLst/>
            <a:rect l="l" t="t" r="r" b="b"/>
            <a:pathLst>
              <a:path w="2472054">
                <a:moveTo>
                  <a:pt x="0" y="0"/>
                </a:moveTo>
                <a:lnTo>
                  <a:pt x="2471801" y="0"/>
                </a:lnTo>
              </a:path>
            </a:pathLst>
          </a:custGeom>
          <a:ln w="12700">
            <a:solidFill>
              <a:srgbClr val="000000"/>
            </a:solidFill>
          </a:ln>
        </p:spPr>
        <p:txBody>
          <a:bodyPr wrap="square" lIns="0" tIns="0" rIns="0" bIns="0" rtlCol="0"/>
          <a:lstStyle/>
          <a:p>
            <a:endParaRPr/>
          </a:p>
        </p:txBody>
      </p:sp>
      <p:sp>
        <p:nvSpPr>
          <p:cNvPr id="33" name="object 33"/>
          <p:cNvSpPr/>
          <p:nvPr/>
        </p:nvSpPr>
        <p:spPr>
          <a:xfrm>
            <a:off x="6537325" y="2139950"/>
            <a:ext cx="2472055" cy="0"/>
          </a:xfrm>
          <a:custGeom>
            <a:avLst/>
            <a:gdLst/>
            <a:ahLst/>
            <a:cxnLst/>
            <a:rect l="l" t="t" r="r" b="b"/>
            <a:pathLst>
              <a:path w="2472054">
                <a:moveTo>
                  <a:pt x="0" y="0"/>
                </a:moveTo>
                <a:lnTo>
                  <a:pt x="2471801" y="0"/>
                </a:lnTo>
              </a:path>
            </a:pathLst>
          </a:custGeom>
          <a:ln w="3175">
            <a:solidFill>
              <a:srgbClr val="000000"/>
            </a:solidFill>
          </a:ln>
        </p:spPr>
        <p:txBody>
          <a:bodyPr wrap="square" lIns="0" tIns="0" rIns="0" bIns="0" rtlCol="0"/>
          <a:lstStyle/>
          <a:p>
            <a:endParaRPr/>
          </a:p>
        </p:txBody>
      </p:sp>
      <p:sp>
        <p:nvSpPr>
          <p:cNvPr id="34" name="object 34"/>
          <p:cNvSpPr/>
          <p:nvPr/>
        </p:nvSpPr>
        <p:spPr>
          <a:xfrm>
            <a:off x="6537325" y="2146300"/>
            <a:ext cx="2472055" cy="0"/>
          </a:xfrm>
          <a:custGeom>
            <a:avLst/>
            <a:gdLst/>
            <a:ahLst/>
            <a:cxnLst/>
            <a:rect l="l" t="t" r="r" b="b"/>
            <a:pathLst>
              <a:path w="2472054">
                <a:moveTo>
                  <a:pt x="0" y="0"/>
                </a:moveTo>
                <a:lnTo>
                  <a:pt x="2471801" y="0"/>
                </a:lnTo>
              </a:path>
            </a:pathLst>
          </a:custGeom>
          <a:ln w="12700">
            <a:solidFill>
              <a:srgbClr val="000000"/>
            </a:solidFill>
          </a:ln>
        </p:spPr>
        <p:txBody>
          <a:bodyPr wrap="square" lIns="0" tIns="0" rIns="0" bIns="0" rtlCol="0"/>
          <a:lstStyle/>
          <a:p>
            <a:endParaRPr/>
          </a:p>
        </p:txBody>
      </p:sp>
      <p:sp>
        <p:nvSpPr>
          <p:cNvPr id="38" name="object 38"/>
          <p:cNvSpPr txBox="1"/>
          <p:nvPr/>
        </p:nvSpPr>
        <p:spPr>
          <a:xfrm>
            <a:off x="301613" y="5075047"/>
            <a:ext cx="5835650" cy="802005"/>
          </a:xfrm>
          <a:prstGeom prst="rect">
            <a:avLst/>
          </a:prstGeom>
        </p:spPr>
        <p:txBody>
          <a:bodyPr vert="horz" wrap="square" lIns="0" tIns="0" rIns="0" bIns="0" rtlCol="0">
            <a:spAutoFit/>
          </a:bodyPr>
          <a:lstStyle/>
          <a:p>
            <a:pPr marL="12700">
              <a:lnSpc>
                <a:spcPct val="100000"/>
              </a:lnSpc>
            </a:pPr>
            <a:r>
              <a:rPr lang="en-US" sz="1600" b="1" spc="-15" dirty="0" smtClean="0">
                <a:latin typeface="Calibri"/>
                <a:cs typeface="Calibri"/>
              </a:rPr>
              <a:t>SFY-2018 Governor Expenditure Restrictions Core Cuts</a:t>
            </a:r>
            <a:endParaRPr sz="1600" b="1" dirty="0">
              <a:latin typeface="Calibri"/>
              <a:cs typeface="Calibri"/>
            </a:endParaRPr>
          </a:p>
          <a:p>
            <a:pPr marL="12700" marR="5080">
              <a:lnSpc>
                <a:spcPct val="100699"/>
              </a:lnSpc>
              <a:spcBef>
                <a:spcPts val="835"/>
              </a:spcBef>
            </a:pPr>
            <a:r>
              <a:rPr sz="1400" spc="-5" dirty="0">
                <a:latin typeface="Calibri"/>
                <a:cs typeface="Calibri"/>
              </a:rPr>
              <a:t>Reduction </a:t>
            </a:r>
            <a:r>
              <a:rPr sz="1400" dirty="0">
                <a:latin typeface="Calibri"/>
                <a:cs typeface="Calibri"/>
              </a:rPr>
              <a:t>in </a:t>
            </a:r>
            <a:r>
              <a:rPr lang="en-US" sz="1400" spc="-15" dirty="0" smtClean="0">
                <a:latin typeface="Calibri"/>
                <a:cs typeface="Calibri"/>
              </a:rPr>
              <a:t>Fee-For-Service rates</a:t>
            </a:r>
            <a:r>
              <a:rPr sz="1400" dirty="0" smtClean="0">
                <a:latin typeface="Calibri"/>
                <a:cs typeface="Calibri"/>
              </a:rPr>
              <a:t>, </a:t>
            </a:r>
            <a:r>
              <a:rPr sz="1400" spc="-5" dirty="0">
                <a:latin typeface="Calibri"/>
                <a:cs typeface="Calibri"/>
              </a:rPr>
              <a:t>monitoring </a:t>
            </a:r>
            <a:r>
              <a:rPr sz="1400" spc="-10" dirty="0">
                <a:latin typeface="Calibri"/>
                <a:cs typeface="Calibri"/>
              </a:rPr>
              <a:t>program </a:t>
            </a:r>
            <a:r>
              <a:rPr sz="1400" spc="-5" dirty="0">
                <a:latin typeface="Calibri"/>
                <a:cs typeface="Calibri"/>
              </a:rPr>
              <a:t>and pager pilot  </a:t>
            </a:r>
            <a:r>
              <a:rPr lang="en-US" sz="1400" spc="-10" dirty="0">
                <a:latin typeface="Calibri"/>
                <a:cs typeface="Calibri"/>
              </a:rPr>
              <a:t>p</a:t>
            </a:r>
            <a:r>
              <a:rPr sz="1400" spc="-10" dirty="0" smtClean="0">
                <a:latin typeface="Calibri"/>
                <a:cs typeface="Calibri"/>
              </a:rPr>
              <a:t>rogram</a:t>
            </a:r>
            <a:r>
              <a:rPr sz="1400" spc="-10" dirty="0">
                <a:latin typeface="Calibri"/>
                <a:cs typeface="Calibri"/>
              </a:rPr>
              <a:t>, </a:t>
            </a:r>
            <a:r>
              <a:rPr sz="1400" spc="-5" dirty="0">
                <a:latin typeface="Calibri"/>
                <a:cs typeface="Calibri"/>
              </a:rPr>
              <a:t>elimination </a:t>
            </a:r>
            <a:r>
              <a:rPr sz="1400" spc="-5" dirty="0" smtClean="0">
                <a:latin typeface="Calibri"/>
                <a:cs typeface="Calibri"/>
              </a:rPr>
              <a:t>of CHAPS</a:t>
            </a:r>
            <a:r>
              <a:rPr sz="1400" spc="-15" dirty="0" smtClean="0">
                <a:latin typeface="Calibri"/>
                <a:cs typeface="Calibri"/>
              </a:rPr>
              <a:t>.</a:t>
            </a:r>
            <a:endParaRPr sz="1400" dirty="0">
              <a:latin typeface="Calibri"/>
              <a:cs typeface="Calibri"/>
            </a:endParaRPr>
          </a:p>
        </p:txBody>
      </p:sp>
      <p:sp>
        <p:nvSpPr>
          <p:cNvPr id="39" name="object 39"/>
          <p:cNvSpPr/>
          <p:nvPr/>
        </p:nvSpPr>
        <p:spPr>
          <a:xfrm>
            <a:off x="170687" y="2139950"/>
            <a:ext cx="6367145" cy="0"/>
          </a:xfrm>
          <a:custGeom>
            <a:avLst/>
            <a:gdLst/>
            <a:ahLst/>
            <a:cxnLst/>
            <a:rect l="l" t="t" r="r" b="b"/>
            <a:pathLst>
              <a:path w="6367145">
                <a:moveTo>
                  <a:pt x="6366637" y="0"/>
                </a:moveTo>
                <a:lnTo>
                  <a:pt x="0" y="0"/>
                </a:lnTo>
              </a:path>
            </a:pathLst>
          </a:custGeom>
          <a:ln w="12700">
            <a:solidFill>
              <a:srgbClr val="0D0D0D"/>
            </a:solidFill>
          </a:ln>
        </p:spPr>
        <p:txBody>
          <a:bodyPr wrap="square" lIns="0" tIns="0" rIns="0" bIns="0" rtlCol="0"/>
          <a:lstStyle/>
          <a:p>
            <a:endParaRPr/>
          </a:p>
        </p:txBody>
      </p:sp>
      <p:sp>
        <p:nvSpPr>
          <p:cNvPr id="40" name="object 16"/>
          <p:cNvSpPr txBox="1"/>
          <p:nvPr/>
        </p:nvSpPr>
        <p:spPr>
          <a:xfrm>
            <a:off x="6890066" y="278434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41" name="object 17"/>
          <p:cNvSpPr txBox="1"/>
          <p:nvPr/>
        </p:nvSpPr>
        <p:spPr>
          <a:xfrm>
            <a:off x="8177845" y="2784346"/>
            <a:ext cx="489584"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$0.0</a:t>
            </a:r>
            <a:endParaRPr sz="1600" dirty="0">
              <a:latin typeface="Calibri"/>
              <a:cs typeface="Calibri"/>
            </a:endParaRPr>
          </a:p>
        </p:txBody>
      </p:sp>
      <p:sp>
        <p:nvSpPr>
          <p:cNvPr id="42" name="object 18"/>
          <p:cNvSpPr txBox="1"/>
          <p:nvPr/>
        </p:nvSpPr>
        <p:spPr>
          <a:xfrm>
            <a:off x="278319" y="2860546"/>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Federal and Other Funds used as one-time fund sources in SFY18</a:t>
            </a:r>
            <a:endParaRPr sz="1600" dirty="0">
              <a:latin typeface="Calibri"/>
              <a:cs typeface="Calibri"/>
            </a:endParaRPr>
          </a:p>
        </p:txBody>
      </p:sp>
      <p:sp>
        <p:nvSpPr>
          <p:cNvPr id="43" name="object 16"/>
          <p:cNvSpPr txBox="1"/>
          <p:nvPr/>
        </p:nvSpPr>
        <p:spPr>
          <a:xfrm>
            <a:off x="6890066" y="3069538"/>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58.3</a:t>
            </a:r>
            <a:endParaRPr sz="1600" dirty="0">
              <a:latin typeface="Calibri"/>
              <a:cs typeface="Calibri"/>
            </a:endParaRPr>
          </a:p>
        </p:txBody>
      </p:sp>
      <p:sp>
        <p:nvSpPr>
          <p:cNvPr id="44" name="object 17"/>
          <p:cNvSpPr txBox="1"/>
          <p:nvPr/>
        </p:nvSpPr>
        <p:spPr>
          <a:xfrm>
            <a:off x="8177845" y="3069538"/>
            <a:ext cx="489584" cy="246221"/>
          </a:xfrm>
          <a:prstGeom prst="rect">
            <a:avLst/>
          </a:prstGeom>
        </p:spPr>
        <p:txBody>
          <a:bodyPr vert="horz" wrap="square" lIns="0" tIns="0" rIns="0" bIns="0" rtlCol="0">
            <a:spAutoFit/>
          </a:bodyPr>
          <a:lstStyle/>
          <a:p>
            <a:pPr marL="12700">
              <a:lnSpc>
                <a:spcPct val="100000"/>
              </a:lnSpc>
            </a:pPr>
            <a:r>
              <a:rPr sz="1600" b="1" spc="-10" dirty="0">
                <a:latin typeface="Calibri"/>
                <a:cs typeface="Calibri"/>
              </a:rPr>
              <a:t>$</a:t>
            </a:r>
            <a:r>
              <a:rPr sz="1600" b="1" spc="-10" dirty="0" smtClean="0">
                <a:latin typeface="Calibri"/>
                <a:cs typeface="Calibri"/>
              </a:rPr>
              <a:t>2</a:t>
            </a:r>
            <a:r>
              <a:rPr lang="en-US" sz="1600" b="1" spc="-10" dirty="0" smtClean="0">
                <a:latin typeface="Calibri"/>
                <a:cs typeface="Calibri"/>
              </a:rPr>
              <a:t>0.7</a:t>
            </a:r>
            <a:endParaRPr sz="1600" dirty="0">
              <a:latin typeface="Calibri"/>
              <a:cs typeface="Calibri"/>
            </a:endParaRPr>
          </a:p>
        </p:txBody>
      </p:sp>
      <p:sp>
        <p:nvSpPr>
          <p:cNvPr id="45" name="object 18"/>
          <p:cNvSpPr txBox="1"/>
          <p:nvPr/>
        </p:nvSpPr>
        <p:spPr>
          <a:xfrm>
            <a:off x="278319" y="3106767"/>
            <a:ext cx="6151880" cy="246221"/>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Fee-For-Service Claims Run out from State Managed Care</a:t>
            </a:r>
            <a:endParaRPr sz="1600" dirty="0">
              <a:latin typeface="Calibri"/>
              <a:cs typeface="Calibri"/>
            </a:endParaRPr>
          </a:p>
        </p:txBody>
      </p:sp>
      <p:sp>
        <p:nvSpPr>
          <p:cNvPr id="46" name="object 19"/>
          <p:cNvSpPr txBox="1"/>
          <p:nvPr/>
        </p:nvSpPr>
        <p:spPr>
          <a:xfrm>
            <a:off x="278319" y="3620216"/>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FMAP</a:t>
            </a:r>
            <a:endParaRPr sz="1600" dirty="0">
              <a:latin typeface="Calibri"/>
              <a:cs typeface="Calibri"/>
            </a:endParaRPr>
          </a:p>
        </p:txBody>
      </p:sp>
      <p:sp>
        <p:nvSpPr>
          <p:cNvPr id="47" name="object 20"/>
          <p:cNvSpPr txBox="1"/>
          <p:nvPr/>
        </p:nvSpPr>
        <p:spPr>
          <a:xfrm>
            <a:off x="6868897" y="361685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56.6</a:t>
            </a:r>
            <a:endParaRPr sz="1600" dirty="0">
              <a:latin typeface="Calibri"/>
              <a:cs typeface="Calibri"/>
            </a:endParaRPr>
          </a:p>
        </p:txBody>
      </p:sp>
      <p:sp>
        <p:nvSpPr>
          <p:cNvPr id="48" name="object 21"/>
          <p:cNvSpPr txBox="1"/>
          <p:nvPr/>
        </p:nvSpPr>
        <p:spPr>
          <a:xfrm>
            <a:off x="8140801" y="3616856"/>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54.7</a:t>
            </a:r>
            <a:endParaRPr sz="1600" dirty="0">
              <a:latin typeface="Calibri"/>
              <a:cs typeface="Calibri"/>
            </a:endParaRPr>
          </a:p>
        </p:txBody>
      </p:sp>
      <p:sp>
        <p:nvSpPr>
          <p:cNvPr id="49" name="object 19"/>
          <p:cNvSpPr txBox="1"/>
          <p:nvPr/>
        </p:nvSpPr>
        <p:spPr>
          <a:xfrm>
            <a:off x="278318" y="3880564"/>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Reductions for Statewide Managed Care one-time costs </a:t>
            </a:r>
            <a:endParaRPr sz="1600" dirty="0">
              <a:latin typeface="Calibri"/>
              <a:cs typeface="Calibri"/>
            </a:endParaRPr>
          </a:p>
        </p:txBody>
      </p:sp>
      <p:sp>
        <p:nvSpPr>
          <p:cNvPr id="50" name="object 20"/>
          <p:cNvSpPr txBox="1"/>
          <p:nvPr/>
        </p:nvSpPr>
        <p:spPr>
          <a:xfrm>
            <a:off x="6868896" y="3877204"/>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40.5</a:t>
            </a:r>
            <a:endParaRPr sz="1600" dirty="0">
              <a:latin typeface="Calibri"/>
              <a:cs typeface="Calibri"/>
            </a:endParaRPr>
          </a:p>
        </p:txBody>
      </p:sp>
      <p:sp>
        <p:nvSpPr>
          <p:cNvPr id="51" name="object 21"/>
          <p:cNvSpPr txBox="1"/>
          <p:nvPr/>
        </p:nvSpPr>
        <p:spPr>
          <a:xfrm>
            <a:off x="8140800" y="3877204"/>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14.4</a:t>
            </a:r>
            <a:endParaRPr sz="1600" dirty="0">
              <a:latin typeface="Calibri"/>
              <a:cs typeface="Calibri"/>
            </a:endParaRPr>
          </a:p>
        </p:txBody>
      </p:sp>
      <p:sp>
        <p:nvSpPr>
          <p:cNvPr id="52" name="object 19"/>
          <p:cNvSpPr txBox="1"/>
          <p:nvPr/>
        </p:nvSpPr>
        <p:spPr>
          <a:xfrm>
            <a:off x="301613" y="4135631"/>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Senior Services Protection Fund</a:t>
            </a:r>
            <a:endParaRPr sz="1600" dirty="0">
              <a:latin typeface="Calibri"/>
              <a:cs typeface="Calibri"/>
            </a:endParaRPr>
          </a:p>
        </p:txBody>
      </p:sp>
      <p:sp>
        <p:nvSpPr>
          <p:cNvPr id="53" name="object 20"/>
          <p:cNvSpPr txBox="1"/>
          <p:nvPr/>
        </p:nvSpPr>
        <p:spPr>
          <a:xfrm>
            <a:off x="6892191" y="4132271"/>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11.0</a:t>
            </a:r>
            <a:endParaRPr sz="1600" dirty="0">
              <a:latin typeface="Calibri"/>
              <a:cs typeface="Calibri"/>
            </a:endParaRPr>
          </a:p>
        </p:txBody>
      </p:sp>
      <p:sp>
        <p:nvSpPr>
          <p:cNvPr id="54" name="object 21"/>
          <p:cNvSpPr txBox="1"/>
          <p:nvPr/>
        </p:nvSpPr>
        <p:spPr>
          <a:xfrm>
            <a:off x="8164095" y="4132271"/>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55" name="object 19"/>
          <p:cNvSpPr txBox="1"/>
          <p:nvPr/>
        </p:nvSpPr>
        <p:spPr>
          <a:xfrm>
            <a:off x="289966" y="4384045"/>
            <a:ext cx="5963285" cy="246221"/>
          </a:xfrm>
          <a:prstGeom prst="rect">
            <a:avLst/>
          </a:prstGeom>
        </p:spPr>
        <p:txBody>
          <a:bodyPr vert="horz" wrap="square" lIns="0" tIns="0" rIns="0" bIns="0" rtlCol="0">
            <a:spAutoFit/>
          </a:bodyPr>
          <a:lstStyle/>
          <a:p>
            <a:pPr marL="12700">
              <a:lnSpc>
                <a:spcPct val="100000"/>
              </a:lnSpc>
            </a:pPr>
            <a:r>
              <a:rPr lang="en-US" sz="1600" b="1" spc="-10" dirty="0" smtClean="0">
                <a:latin typeface="Calibri"/>
                <a:cs typeface="Calibri"/>
              </a:rPr>
              <a:t>Reductions for Management of Pharmacy costs and rebate </a:t>
            </a:r>
            <a:endParaRPr sz="1600" dirty="0">
              <a:latin typeface="Calibri"/>
              <a:cs typeface="Calibri"/>
            </a:endParaRPr>
          </a:p>
        </p:txBody>
      </p:sp>
      <p:sp>
        <p:nvSpPr>
          <p:cNvPr id="56" name="object 20"/>
          <p:cNvSpPr txBox="1"/>
          <p:nvPr/>
        </p:nvSpPr>
        <p:spPr>
          <a:xfrm>
            <a:off x="6880544" y="4380685"/>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11.1</a:t>
            </a:r>
            <a:endParaRPr sz="1600" dirty="0">
              <a:latin typeface="Calibri"/>
              <a:cs typeface="Calibri"/>
            </a:endParaRPr>
          </a:p>
        </p:txBody>
      </p:sp>
      <p:sp>
        <p:nvSpPr>
          <p:cNvPr id="57" name="object 21"/>
          <p:cNvSpPr txBox="1"/>
          <p:nvPr/>
        </p:nvSpPr>
        <p:spPr>
          <a:xfrm>
            <a:off x="8152448" y="4380685"/>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3.9</a:t>
            </a:r>
            <a:endParaRPr sz="16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sz="3500" b="1" dirty="0">
                <a:solidFill>
                  <a:srgbClr val="164B6C"/>
                </a:solidFill>
                <a:latin typeface="Calibri"/>
                <a:ea typeface="+mn-ea"/>
                <a:cs typeface="Calibri"/>
              </a:rPr>
              <a:t>Revenue Update</a:t>
            </a:r>
          </a:p>
        </p:txBody>
      </p:sp>
      <p:sp>
        <p:nvSpPr>
          <p:cNvPr id="14" name="object 14"/>
          <p:cNvSpPr txBox="1"/>
          <p:nvPr/>
        </p:nvSpPr>
        <p:spPr>
          <a:xfrm>
            <a:off x="231140" y="1098930"/>
            <a:ext cx="7007860" cy="4170372"/>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5</a:t>
            </a:r>
            <a:endParaRPr sz="1600" dirty="0">
              <a:latin typeface="Georgia"/>
              <a:cs typeface="Georgia"/>
            </a:endParaRPr>
          </a:p>
          <a:p>
            <a:pPr>
              <a:lnSpc>
                <a:spcPct val="100000"/>
              </a:lnSpc>
              <a:spcBef>
                <a:spcPts val="50"/>
              </a:spcBef>
            </a:pPr>
            <a:endParaRPr sz="1900" dirty="0">
              <a:latin typeface="Times New Roman"/>
              <a:cs typeface="Times New Roman"/>
            </a:endParaRPr>
          </a:p>
          <a:p>
            <a:pPr marL="287020" indent="-274320">
              <a:lnSpc>
                <a:spcPct val="100000"/>
              </a:lnSpc>
              <a:buSzPct val="85416"/>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8</a:t>
            </a:r>
            <a:r>
              <a:rPr sz="2400" spc="-5" dirty="0" smtClean="0">
                <a:latin typeface="Calibri"/>
                <a:cs typeface="Calibri"/>
              </a:rPr>
              <a:t> </a:t>
            </a:r>
            <a:r>
              <a:rPr sz="2400" spc="-5" dirty="0">
                <a:latin typeface="Calibri"/>
                <a:cs typeface="Calibri"/>
              </a:rPr>
              <a:t>Consensus </a:t>
            </a:r>
            <a:r>
              <a:rPr sz="2400" spc="-10" dirty="0">
                <a:latin typeface="Calibri"/>
                <a:cs typeface="Calibri"/>
              </a:rPr>
              <a:t>Revenue</a:t>
            </a:r>
            <a:r>
              <a:rPr sz="2400" spc="-85"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5"/>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3.8</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90"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398</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695"/>
              </a:spcBef>
              <a:buSzPct val="85416"/>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8</a:t>
            </a:r>
            <a:r>
              <a:rPr sz="2400" spc="-5" dirty="0" smtClean="0">
                <a:latin typeface="Calibri"/>
                <a:cs typeface="Calibri"/>
              </a:rPr>
              <a:t> </a:t>
            </a:r>
            <a:r>
              <a:rPr sz="2400" spc="-10" dirty="0">
                <a:latin typeface="Calibri"/>
                <a:cs typeface="Calibri"/>
              </a:rPr>
              <a:t>Revised </a:t>
            </a:r>
            <a:r>
              <a:rPr sz="2400" spc="-5" dirty="0">
                <a:latin typeface="Calibri"/>
                <a:cs typeface="Calibri"/>
              </a:rPr>
              <a:t>Consensus </a:t>
            </a:r>
            <a:r>
              <a:rPr sz="2400" spc="-15" dirty="0">
                <a:latin typeface="Calibri"/>
                <a:cs typeface="Calibri"/>
              </a:rPr>
              <a:t>Revenue</a:t>
            </a:r>
            <a:r>
              <a:rPr sz="2400" spc="-35"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5"/>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1.9</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85"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188.9</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695"/>
              </a:spcBef>
              <a:buSzPct val="83333"/>
              <a:buFont typeface="Wingdings 2"/>
              <a:buChar char=""/>
              <a:tabLst>
                <a:tab pos="286385" algn="l"/>
                <a:tab pos="287020" algn="l"/>
              </a:tabLst>
            </a:pPr>
            <a:r>
              <a:rPr lang="en-US" sz="2400" spc="-5" dirty="0" smtClean="0">
                <a:latin typeface="Calibri"/>
                <a:cs typeface="Calibri"/>
              </a:rPr>
              <a:t>S</a:t>
            </a:r>
            <a:r>
              <a:rPr sz="2400" spc="-5" dirty="0" smtClean="0">
                <a:latin typeface="Calibri"/>
                <a:cs typeface="Calibri"/>
              </a:rPr>
              <a:t>FY 201</a:t>
            </a:r>
            <a:r>
              <a:rPr lang="en-US" sz="2400" spc="-5" dirty="0" smtClean="0">
                <a:latin typeface="Calibri"/>
                <a:cs typeface="Calibri"/>
              </a:rPr>
              <a:t>9</a:t>
            </a:r>
            <a:r>
              <a:rPr sz="2400" spc="-5" dirty="0" smtClean="0">
                <a:latin typeface="Calibri"/>
                <a:cs typeface="Calibri"/>
              </a:rPr>
              <a:t> </a:t>
            </a:r>
            <a:r>
              <a:rPr sz="2400" spc="-5" dirty="0">
                <a:latin typeface="Calibri"/>
                <a:cs typeface="Calibri"/>
              </a:rPr>
              <a:t>Consensus </a:t>
            </a:r>
            <a:r>
              <a:rPr sz="2400" spc="-15" dirty="0">
                <a:latin typeface="Calibri"/>
                <a:cs typeface="Calibri"/>
              </a:rPr>
              <a:t>Revenue</a:t>
            </a:r>
            <a:r>
              <a:rPr sz="2400" spc="-60" dirty="0">
                <a:latin typeface="Calibri"/>
                <a:cs typeface="Calibri"/>
              </a:rPr>
              <a:t> </a:t>
            </a:r>
            <a:r>
              <a:rPr sz="2400" spc="-10" dirty="0">
                <a:latin typeface="Calibri"/>
                <a:cs typeface="Calibri"/>
              </a:rPr>
              <a:t>Estimate</a:t>
            </a:r>
            <a:endParaRPr sz="2400" dirty="0">
              <a:latin typeface="Calibri"/>
              <a:cs typeface="Calibri"/>
            </a:endParaRPr>
          </a:p>
          <a:p>
            <a:pPr marL="286385">
              <a:lnSpc>
                <a:spcPct val="100000"/>
              </a:lnSpc>
              <a:spcBef>
                <a:spcPts val="509"/>
              </a:spcBef>
              <a:tabLst>
                <a:tab pos="560705" algn="l"/>
              </a:tabLst>
            </a:pPr>
            <a:r>
              <a:rPr sz="1400" dirty="0">
                <a:solidFill>
                  <a:srgbClr val="313131"/>
                </a:solidFill>
                <a:latin typeface="Wingdings"/>
                <a:cs typeface="Wingdings"/>
              </a:rPr>
              <a:t></a:t>
            </a:r>
            <a:r>
              <a:rPr sz="1400" dirty="0">
                <a:solidFill>
                  <a:srgbClr val="313131"/>
                </a:solidFill>
                <a:latin typeface="Times New Roman"/>
                <a:cs typeface="Times New Roman"/>
              </a:rPr>
              <a:t>	</a:t>
            </a:r>
            <a:r>
              <a:rPr lang="en-US" sz="2000" dirty="0" smtClean="0">
                <a:solidFill>
                  <a:srgbClr val="313131"/>
                </a:solidFill>
                <a:latin typeface="Calibri"/>
                <a:cs typeface="Times New Roman"/>
              </a:rPr>
              <a:t>2.5</a:t>
            </a:r>
            <a:r>
              <a:rPr sz="2000" dirty="0" smtClean="0">
                <a:solidFill>
                  <a:srgbClr val="313131"/>
                </a:solidFill>
                <a:latin typeface="Calibri"/>
                <a:cs typeface="Calibri"/>
              </a:rPr>
              <a:t>% </a:t>
            </a:r>
            <a:r>
              <a:rPr sz="2000" spc="-10" dirty="0">
                <a:solidFill>
                  <a:srgbClr val="313131"/>
                </a:solidFill>
                <a:latin typeface="Calibri"/>
                <a:cs typeface="Calibri"/>
              </a:rPr>
              <a:t>Growth </a:t>
            </a:r>
            <a:r>
              <a:rPr sz="2000" dirty="0">
                <a:solidFill>
                  <a:srgbClr val="313131"/>
                </a:solidFill>
                <a:latin typeface="Calibri"/>
                <a:cs typeface="Calibri"/>
              </a:rPr>
              <a:t>-</a:t>
            </a:r>
            <a:r>
              <a:rPr sz="2000" spc="-85" dirty="0">
                <a:solidFill>
                  <a:srgbClr val="313131"/>
                </a:solidFill>
                <a:latin typeface="Calibri"/>
                <a:cs typeface="Calibri"/>
              </a:rPr>
              <a:t> </a:t>
            </a:r>
            <a:r>
              <a:rPr sz="2000" dirty="0">
                <a:solidFill>
                  <a:srgbClr val="313131"/>
                </a:solidFill>
                <a:latin typeface="Calibri"/>
                <a:cs typeface="Calibri"/>
              </a:rPr>
              <a:t>$</a:t>
            </a:r>
            <a:r>
              <a:rPr sz="2000" dirty="0" smtClean="0">
                <a:solidFill>
                  <a:srgbClr val="313131"/>
                </a:solidFill>
                <a:latin typeface="Calibri"/>
                <a:cs typeface="Calibri"/>
              </a:rPr>
              <a:t>9,</a:t>
            </a:r>
            <a:r>
              <a:rPr lang="en-US" sz="2000" dirty="0" smtClean="0">
                <a:solidFill>
                  <a:srgbClr val="313131"/>
                </a:solidFill>
                <a:latin typeface="Calibri"/>
                <a:cs typeface="Calibri"/>
              </a:rPr>
              <a:t>418.2</a:t>
            </a:r>
            <a:r>
              <a:rPr sz="2000" dirty="0" smtClean="0">
                <a:solidFill>
                  <a:srgbClr val="313131"/>
                </a:solidFill>
                <a:latin typeface="Calibri"/>
                <a:cs typeface="Calibri"/>
              </a:rPr>
              <a:t>B</a:t>
            </a:r>
            <a:endParaRPr sz="2000" dirty="0">
              <a:latin typeface="Calibri"/>
              <a:cs typeface="Calibri"/>
            </a:endParaRPr>
          </a:p>
          <a:p>
            <a:pPr marL="287020" indent="-274320">
              <a:lnSpc>
                <a:spcPct val="100000"/>
              </a:lnSpc>
              <a:spcBef>
                <a:spcPts val="1700"/>
              </a:spcBef>
              <a:buSzPct val="84090"/>
              <a:buFont typeface="Wingdings 2"/>
              <a:buChar char=""/>
              <a:tabLst>
                <a:tab pos="286385" algn="l"/>
                <a:tab pos="287020" algn="l"/>
                <a:tab pos="4290695" algn="l"/>
              </a:tabLst>
            </a:pPr>
            <a:r>
              <a:rPr lang="en-US" sz="2200" spc="-5" dirty="0" smtClean="0">
                <a:latin typeface="Calibri"/>
                <a:cs typeface="Calibri"/>
              </a:rPr>
              <a:t>S</a:t>
            </a:r>
            <a:r>
              <a:rPr sz="2200" spc="-5" dirty="0" smtClean="0">
                <a:latin typeface="Calibri"/>
                <a:cs typeface="Calibri"/>
              </a:rPr>
              <a:t>FY 201</a:t>
            </a:r>
            <a:r>
              <a:rPr lang="en-US" sz="2200" spc="-5" dirty="0" smtClean="0">
                <a:latin typeface="Calibri"/>
                <a:cs typeface="Calibri"/>
              </a:rPr>
              <a:t>8</a:t>
            </a:r>
            <a:r>
              <a:rPr sz="2200" spc="-5" dirty="0" smtClean="0">
                <a:latin typeface="Calibri"/>
                <a:cs typeface="Calibri"/>
              </a:rPr>
              <a:t> </a:t>
            </a:r>
            <a:r>
              <a:rPr sz="2200" spc="-5" dirty="0">
                <a:latin typeface="Calibri"/>
                <a:cs typeface="Calibri"/>
              </a:rPr>
              <a:t>Actual </a:t>
            </a:r>
            <a:r>
              <a:rPr sz="2400" spc="-15" dirty="0">
                <a:latin typeface="Calibri"/>
                <a:cs typeface="Calibri"/>
              </a:rPr>
              <a:t>Revenue</a:t>
            </a:r>
            <a:r>
              <a:rPr sz="2400" spc="15" dirty="0">
                <a:latin typeface="Calibri"/>
                <a:cs typeface="Calibri"/>
              </a:rPr>
              <a:t> </a:t>
            </a:r>
            <a:r>
              <a:rPr sz="2200" spc="-15" dirty="0">
                <a:latin typeface="Calibri"/>
                <a:cs typeface="Calibri"/>
              </a:rPr>
              <a:t>Growth</a:t>
            </a:r>
            <a:r>
              <a:rPr sz="2200" spc="25" dirty="0">
                <a:latin typeface="Calibri"/>
                <a:cs typeface="Calibri"/>
              </a:rPr>
              <a:t> </a:t>
            </a:r>
            <a:r>
              <a:rPr sz="2200" spc="-5" dirty="0">
                <a:latin typeface="Calibri"/>
                <a:cs typeface="Calibri"/>
              </a:rPr>
              <a:t>-	</a:t>
            </a:r>
            <a:r>
              <a:rPr lang="en-US" sz="2200" spc="-10" dirty="0" smtClean="0">
                <a:latin typeface="Calibri"/>
                <a:cs typeface="Calibri"/>
              </a:rPr>
              <a:t>December</a:t>
            </a:r>
            <a:r>
              <a:rPr sz="2200" spc="-50" dirty="0" smtClean="0">
                <a:latin typeface="Calibri"/>
                <a:cs typeface="Calibri"/>
              </a:rPr>
              <a:t> </a:t>
            </a:r>
            <a:r>
              <a:rPr sz="2200" spc="-5" dirty="0">
                <a:latin typeface="Calibri"/>
                <a:cs typeface="Calibri"/>
              </a:rPr>
              <a:t>Collections</a:t>
            </a:r>
            <a:endParaRPr sz="2200" dirty="0">
              <a:latin typeface="Calibri"/>
              <a:cs typeface="Calibri"/>
            </a:endParaRPr>
          </a:p>
          <a:p>
            <a:pPr marL="561340" lvl="1" indent="-274320">
              <a:lnSpc>
                <a:spcPct val="100000"/>
              </a:lnSpc>
              <a:spcBef>
                <a:spcPts val="505"/>
              </a:spcBef>
              <a:buSzPct val="70000"/>
              <a:buFont typeface="Wingdings"/>
              <a:buChar char=""/>
              <a:tabLst>
                <a:tab pos="560705" algn="l"/>
                <a:tab pos="561340" algn="l"/>
              </a:tabLst>
            </a:pPr>
            <a:r>
              <a:rPr sz="2000" spc="-5" dirty="0">
                <a:solidFill>
                  <a:srgbClr val="313131"/>
                </a:solidFill>
                <a:latin typeface="Calibri"/>
                <a:cs typeface="Calibri"/>
              </a:rPr>
              <a:t>Increased </a:t>
            </a:r>
            <a:r>
              <a:rPr sz="2000" dirty="0" smtClean="0">
                <a:solidFill>
                  <a:srgbClr val="313131"/>
                </a:solidFill>
                <a:latin typeface="Calibri"/>
                <a:cs typeface="Calibri"/>
              </a:rPr>
              <a:t>4.</a:t>
            </a:r>
            <a:r>
              <a:rPr lang="en-US" sz="2000" dirty="0" smtClean="0">
                <a:solidFill>
                  <a:srgbClr val="313131"/>
                </a:solidFill>
                <a:latin typeface="Calibri"/>
                <a:cs typeface="Calibri"/>
              </a:rPr>
              <a:t>13</a:t>
            </a:r>
            <a:r>
              <a:rPr sz="2000" dirty="0" smtClean="0">
                <a:solidFill>
                  <a:srgbClr val="313131"/>
                </a:solidFill>
                <a:latin typeface="Calibri"/>
                <a:cs typeface="Calibri"/>
              </a:rPr>
              <a:t>% </a:t>
            </a:r>
            <a:r>
              <a:rPr sz="2000" spc="-15" dirty="0">
                <a:solidFill>
                  <a:srgbClr val="313131"/>
                </a:solidFill>
                <a:latin typeface="Calibri"/>
                <a:cs typeface="Calibri"/>
              </a:rPr>
              <a:t>for </a:t>
            </a:r>
            <a:r>
              <a:rPr sz="2000" dirty="0">
                <a:solidFill>
                  <a:srgbClr val="313131"/>
                </a:solidFill>
                <a:latin typeface="Calibri"/>
                <a:cs typeface="Calibri"/>
              </a:rPr>
              <a:t>the </a:t>
            </a:r>
            <a:r>
              <a:rPr sz="2000" spc="-40" dirty="0">
                <a:solidFill>
                  <a:srgbClr val="313131"/>
                </a:solidFill>
                <a:latin typeface="Calibri"/>
                <a:cs typeface="Calibri"/>
              </a:rPr>
              <a:t>year, </a:t>
            </a:r>
            <a:r>
              <a:rPr sz="2000" spc="-15" dirty="0">
                <a:solidFill>
                  <a:srgbClr val="313131"/>
                </a:solidFill>
                <a:latin typeface="Calibri"/>
                <a:cs typeface="Calibri"/>
              </a:rPr>
              <a:t>from </a:t>
            </a:r>
            <a:r>
              <a:rPr sz="2000" dirty="0" smtClean="0">
                <a:solidFill>
                  <a:srgbClr val="313131"/>
                </a:solidFill>
                <a:latin typeface="Calibri"/>
                <a:cs typeface="Calibri"/>
              </a:rPr>
              <a:t>$</a:t>
            </a:r>
            <a:r>
              <a:rPr lang="en-US" sz="2000" dirty="0" smtClean="0">
                <a:solidFill>
                  <a:srgbClr val="313131"/>
                </a:solidFill>
                <a:latin typeface="Calibri"/>
                <a:cs typeface="Calibri"/>
              </a:rPr>
              <a:t>4.26</a:t>
            </a:r>
            <a:r>
              <a:rPr sz="2000" dirty="0" smtClean="0">
                <a:solidFill>
                  <a:srgbClr val="313131"/>
                </a:solidFill>
                <a:latin typeface="Calibri"/>
                <a:cs typeface="Calibri"/>
              </a:rPr>
              <a:t>B </a:t>
            </a:r>
            <a:r>
              <a:rPr sz="2000" spc="-15" dirty="0">
                <a:solidFill>
                  <a:srgbClr val="313131"/>
                </a:solidFill>
                <a:latin typeface="Calibri"/>
                <a:cs typeface="Calibri"/>
              </a:rPr>
              <a:t>to</a:t>
            </a:r>
            <a:r>
              <a:rPr sz="2000" spc="-10" dirty="0">
                <a:solidFill>
                  <a:srgbClr val="313131"/>
                </a:solidFill>
                <a:latin typeface="Calibri"/>
                <a:cs typeface="Calibri"/>
              </a:rPr>
              <a:t> </a:t>
            </a:r>
            <a:r>
              <a:rPr sz="2000" dirty="0" smtClean="0">
                <a:solidFill>
                  <a:srgbClr val="313131"/>
                </a:solidFill>
                <a:latin typeface="Calibri"/>
                <a:cs typeface="Calibri"/>
              </a:rPr>
              <a:t>$</a:t>
            </a:r>
            <a:r>
              <a:rPr lang="en-US" sz="2000" dirty="0" smtClean="0">
                <a:solidFill>
                  <a:srgbClr val="313131"/>
                </a:solidFill>
                <a:latin typeface="Calibri"/>
                <a:cs typeface="Calibri"/>
              </a:rPr>
              <a:t>4.44</a:t>
            </a:r>
            <a:r>
              <a:rPr sz="2000" dirty="0" smtClean="0">
                <a:solidFill>
                  <a:srgbClr val="313131"/>
                </a:solidFill>
                <a:latin typeface="Calibri"/>
                <a:cs typeface="Calibri"/>
              </a:rPr>
              <a:t>B</a:t>
            </a:r>
            <a:endParaRPr sz="20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044423"/>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6</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marL="12700">
              <a:lnSpc>
                <a:spcPct val="100000"/>
              </a:lnSpc>
              <a:buSzPct val="85416"/>
              <a:tabLst>
                <a:tab pos="286385" algn="l"/>
                <a:tab pos="287020" algn="l"/>
              </a:tabLst>
            </a:pPr>
            <a:r>
              <a:rPr lang="en-US" dirty="0"/>
              <a:t>The Mo HealthNet provider taxes are used to draw down matching federal dollars which are used to pay program providers.  Without these revenue sources in Fiscal Year 2018, Missouri would need to find approximately $1.379 billion of general revenue for the Medicaid program. </a:t>
            </a:r>
            <a:endParaRPr lang="en-US" dirty="0" smtClean="0"/>
          </a:p>
          <a:p>
            <a:pPr marL="12700">
              <a:lnSpc>
                <a:spcPct val="100000"/>
              </a:lnSpc>
              <a:buSzPct val="85416"/>
              <a:tabLst>
                <a:tab pos="286385" algn="l"/>
                <a:tab pos="287020" algn="l"/>
              </a:tabLst>
            </a:pPr>
            <a:endParaRPr lang="en-US" dirty="0" smtClean="0"/>
          </a:p>
          <a:p>
            <a:pPr marL="12700">
              <a:lnSpc>
                <a:spcPct val="100000"/>
              </a:lnSpc>
              <a:buSzPct val="85416"/>
              <a:tabLst>
                <a:tab pos="286385" algn="l"/>
                <a:tab pos="287020" algn="l"/>
              </a:tabLst>
            </a:pPr>
            <a:r>
              <a:rPr lang="en-US" dirty="0"/>
              <a:t>In FY 2017 MO HealthNet Providers paid over $1.435 billion in provider taxes.  Using the standard Federal match rate, this earns $2.467 billion in federal funds and accounts for close to $3.902 billion in total MO HealthNet funding.  All provider taxes must be reauthorized through state legislation. </a:t>
            </a:r>
            <a:endParaRPr dirty="0">
              <a:latin typeface="Calibri"/>
              <a:cs typeface="Calibri"/>
            </a:endParaRPr>
          </a:p>
        </p:txBody>
      </p:sp>
      <p:sp>
        <p:nvSpPr>
          <p:cNvPr id="15" name="TextBox 14"/>
          <p:cNvSpPr txBox="1"/>
          <p:nvPr/>
        </p:nvSpPr>
        <p:spPr>
          <a:xfrm>
            <a:off x="863435" y="4634053"/>
            <a:ext cx="67818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Hospital (FRA)</a:t>
            </a:r>
          </a:p>
          <a:p>
            <a:pPr marL="285750" indent="-285750">
              <a:buFont typeface="Arial" panose="020B0604020202020204" pitchFamily="34" charset="0"/>
              <a:buChar char="•"/>
            </a:pPr>
            <a:r>
              <a:rPr lang="en-US" dirty="0" smtClean="0"/>
              <a:t>Nursing Facility (NFFRA)</a:t>
            </a:r>
          </a:p>
          <a:p>
            <a:pPr marL="285750" indent="-285750">
              <a:buFont typeface="Arial" panose="020B0604020202020204" pitchFamily="34" charset="0"/>
              <a:buChar char="•"/>
            </a:pPr>
            <a:r>
              <a:rPr lang="en-US" dirty="0" smtClean="0"/>
              <a:t>Pharmacy (PFRA)</a:t>
            </a:r>
          </a:p>
          <a:p>
            <a:pPr marL="285750" indent="-285750">
              <a:buFont typeface="Arial" panose="020B0604020202020204" pitchFamily="34" charset="0"/>
              <a:buChar char="•"/>
            </a:pPr>
            <a:r>
              <a:rPr lang="en-US" dirty="0" smtClean="0"/>
              <a:t>Intermediate Care Facilities (ICF-IDD)</a:t>
            </a:r>
          </a:p>
          <a:p>
            <a:pPr marL="285750" indent="-285750">
              <a:buFont typeface="Arial" panose="020B0604020202020204" pitchFamily="34" charset="0"/>
              <a:buChar char="•"/>
            </a:pPr>
            <a:r>
              <a:rPr lang="en-US" dirty="0" smtClean="0"/>
              <a:t>Ambulance (AFRA)</a:t>
            </a:r>
          </a:p>
          <a:p>
            <a:pPr marL="285750" indent="-285750">
              <a:buFont typeface="Arial" panose="020B0604020202020204" pitchFamily="34" charset="0"/>
              <a:buChar char="•"/>
            </a:pPr>
            <a:r>
              <a:rPr lang="en-US" dirty="0" smtClean="0"/>
              <a:t>Managed Care</a:t>
            </a:r>
            <a:endParaRPr lang="en-US" dirty="0"/>
          </a:p>
        </p:txBody>
      </p:sp>
      <p:sp>
        <p:nvSpPr>
          <p:cNvPr id="16" name="TextBox 15"/>
          <p:cNvSpPr txBox="1"/>
          <p:nvPr/>
        </p:nvSpPr>
        <p:spPr>
          <a:xfrm>
            <a:off x="921347" y="4329065"/>
            <a:ext cx="4285488" cy="369332"/>
          </a:xfrm>
          <a:prstGeom prst="rect">
            <a:avLst/>
          </a:prstGeom>
          <a:noFill/>
        </p:spPr>
        <p:txBody>
          <a:bodyPr wrap="square" rtlCol="0">
            <a:spAutoFit/>
          </a:bodyPr>
          <a:lstStyle/>
          <a:p>
            <a:r>
              <a:rPr lang="en-US" b="1" dirty="0" smtClean="0"/>
              <a:t>Authorized Provider Taxes</a:t>
            </a:r>
            <a:endParaRPr lang="en-US" b="1" dirty="0"/>
          </a:p>
        </p:txBody>
      </p:sp>
    </p:spTree>
    <p:extLst>
      <p:ext uri="{BB962C8B-B14F-4D97-AF65-F5344CB8AC3E}">
        <p14:creationId xmlns:p14="http://schemas.microsoft.com/office/powerpoint/2010/main" val="345081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4429418"/>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a:solidFill>
                  <a:srgbClr val="164B6C"/>
                </a:solidFill>
                <a:latin typeface="Georgia"/>
                <a:cs typeface="Georgia"/>
              </a:rPr>
              <a:t>7</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Hospital Tax (FRA)</a:t>
            </a:r>
            <a:endParaRPr lang="en-US" sz="1600" dirty="0"/>
          </a:p>
          <a:p>
            <a:pPr lvl="1"/>
            <a:r>
              <a:rPr lang="en-US" dirty="0"/>
              <a:t>Established 1992</a:t>
            </a:r>
            <a:endParaRPr lang="en-US" sz="1600" dirty="0"/>
          </a:p>
          <a:p>
            <a:pPr lvl="1"/>
            <a:r>
              <a:rPr lang="en-US" dirty="0"/>
              <a:t>This tax is assessed on net operating revenue of all hospitals in the state.</a:t>
            </a:r>
            <a:endParaRPr lang="en-US" sz="1600" dirty="0"/>
          </a:p>
          <a:p>
            <a:pPr lvl="1"/>
            <a:r>
              <a:rPr lang="en-US" dirty="0"/>
              <a:t>FY 2017 tax rate was 5.95% for July 1, 2016 through June 30, 2017</a:t>
            </a:r>
            <a:endParaRPr lang="en-US" sz="1600" dirty="0"/>
          </a:p>
          <a:p>
            <a:pPr lvl="1"/>
            <a:r>
              <a:rPr lang="en-US" dirty="0"/>
              <a:t>FY 2017 assessments:   $1,124.1 million</a:t>
            </a:r>
            <a:endParaRPr lang="en-US" sz="1600" dirty="0"/>
          </a:p>
          <a:p>
            <a:pPr lvl="1"/>
            <a:r>
              <a:rPr lang="en-US" dirty="0"/>
              <a:t>FY 2018 tax rate was 5.70% for July 1, 2017 through September 30, 2017 and is 5.50% for October 1, 2017 through June 30, 2018; estimated assessment is $1,093.7 million; federal earnings $1,966.5 million</a:t>
            </a:r>
            <a:endParaRPr lang="en-US" sz="1600" dirty="0"/>
          </a:p>
          <a:p>
            <a:pPr lvl="1"/>
            <a:r>
              <a:rPr lang="en-US" dirty="0"/>
              <a:t>Participating providers: 142 (7 DMH and 135 non-DMH)</a:t>
            </a:r>
            <a:endParaRPr lang="en-US" sz="1600" dirty="0"/>
          </a:p>
          <a:p>
            <a:pPr lvl="1"/>
            <a:r>
              <a:rPr lang="en-US" dirty="0"/>
              <a:t>FRA proceeds support:</a:t>
            </a:r>
            <a:endParaRPr lang="en-US" sz="1600" dirty="0"/>
          </a:p>
          <a:p>
            <a:pPr lvl="2"/>
            <a:r>
              <a:rPr lang="en-US" dirty="0"/>
              <a:t>Hospital costs to care for the uninsured</a:t>
            </a:r>
            <a:endParaRPr lang="en-US" sz="1600" dirty="0"/>
          </a:p>
          <a:p>
            <a:pPr lvl="2"/>
            <a:r>
              <a:rPr lang="en-US" dirty="0"/>
              <a:t>Expanded coverage for children</a:t>
            </a:r>
            <a:endParaRPr lang="en-US" sz="1600" dirty="0"/>
          </a:p>
          <a:p>
            <a:pPr lvl="2"/>
            <a:r>
              <a:rPr lang="en-US" dirty="0"/>
              <a:t>Enhanced Medicaid rates for hospitals</a:t>
            </a:r>
            <a:endParaRPr lang="en-US" sz="1600" dirty="0"/>
          </a:p>
          <a:p>
            <a:pPr lvl="2"/>
            <a:r>
              <a:rPr lang="en-US" dirty="0"/>
              <a:t>Managed Care capitated payments</a:t>
            </a:r>
            <a:endParaRPr lang="en-US" sz="1600" dirty="0"/>
          </a:p>
        </p:txBody>
      </p:sp>
    </p:spTree>
    <p:extLst>
      <p:ext uri="{BB962C8B-B14F-4D97-AF65-F5344CB8AC3E}">
        <p14:creationId xmlns:p14="http://schemas.microsoft.com/office/powerpoint/2010/main" val="2337513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321422"/>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smtClean="0">
                <a:solidFill>
                  <a:srgbClr val="164B6C"/>
                </a:solidFill>
                <a:latin typeface="Georgia"/>
                <a:cs typeface="Georgia"/>
              </a:rPr>
              <a:t>8</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Nursing Facility Tax (NFFRA)</a:t>
            </a:r>
            <a:endParaRPr lang="en-US" sz="1600" dirty="0"/>
          </a:p>
          <a:p>
            <a:pPr lvl="1"/>
            <a:r>
              <a:rPr lang="en-US" dirty="0"/>
              <a:t>Established 1995</a:t>
            </a:r>
            <a:endParaRPr lang="en-US" sz="1600" dirty="0"/>
          </a:p>
          <a:p>
            <a:pPr lvl="1"/>
            <a:r>
              <a:rPr lang="en-US" dirty="0"/>
              <a:t>This tax is assessed on patient-days (occupancy tax) of all nursing homes in the state.</a:t>
            </a:r>
            <a:endParaRPr lang="en-US" sz="1600" dirty="0"/>
          </a:p>
          <a:p>
            <a:pPr lvl="1"/>
            <a:r>
              <a:rPr lang="en-US" dirty="0"/>
              <a:t>FY 2017 tax rate was $13.40 per patient day (rate effective beginning July 1, 2015)</a:t>
            </a:r>
            <a:endParaRPr lang="en-US" sz="1600" dirty="0"/>
          </a:p>
          <a:p>
            <a:pPr lvl="1"/>
            <a:r>
              <a:rPr lang="en-US" dirty="0"/>
              <a:t>FY 2017  assessments:  $199.4 million</a:t>
            </a:r>
            <a:endParaRPr lang="en-US" sz="1600" dirty="0"/>
          </a:p>
          <a:p>
            <a:pPr lvl="1"/>
            <a:r>
              <a:rPr lang="en-US" dirty="0"/>
              <a:t>FY 2018 tax rate is $13.40 per patient day (no change in tax rate for SFY 2018); estimated assessment is $198.9 million; federal earnings $357.6 million</a:t>
            </a:r>
            <a:endParaRPr lang="en-US" sz="1600" dirty="0"/>
          </a:p>
          <a:p>
            <a:pPr lvl="1"/>
            <a:r>
              <a:rPr lang="en-US" dirty="0"/>
              <a:t>NFFRA proceeds support nursing facility rates.</a:t>
            </a:r>
            <a:endParaRPr lang="en-US" sz="1600" dirty="0"/>
          </a:p>
          <a:p>
            <a:pPr lvl="1"/>
            <a:r>
              <a:rPr lang="en-US" dirty="0"/>
              <a:t>Participating providers: 521 </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875420"/>
          </a:xfrm>
          <a:prstGeom prst="rect">
            <a:avLst/>
          </a:prstGeom>
        </p:spPr>
        <p:txBody>
          <a:bodyPr vert="horz" wrap="square" lIns="0" tIns="0" rIns="0" bIns="0" rtlCol="0">
            <a:spAutoFit/>
          </a:bodyPr>
          <a:lstStyle/>
          <a:p>
            <a:pPr marL="4241165">
              <a:lnSpc>
                <a:spcPct val="100000"/>
              </a:lnSpc>
            </a:pPr>
            <a:r>
              <a:rPr sz="1600" spc="-10" dirty="0" smtClean="0">
                <a:solidFill>
                  <a:srgbClr val="164B6C"/>
                </a:solidFill>
                <a:latin typeface="Georgia"/>
                <a:cs typeface="Georgia"/>
              </a:rPr>
              <a:t>1</a:t>
            </a:r>
            <a:r>
              <a:rPr lang="en-US" sz="1600" spc="-10" dirty="0">
                <a:solidFill>
                  <a:srgbClr val="164B6C"/>
                </a:solidFill>
                <a:latin typeface="Georgia"/>
                <a:cs typeface="Georgia"/>
              </a:rPr>
              <a:t>9</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Pharmacy Tax (PFRA)</a:t>
            </a:r>
            <a:endParaRPr lang="en-US" sz="1600" dirty="0"/>
          </a:p>
          <a:p>
            <a:pPr lvl="1"/>
            <a:r>
              <a:rPr lang="en-US" dirty="0"/>
              <a:t>Established 2002</a:t>
            </a:r>
            <a:endParaRPr lang="en-US" sz="1600" dirty="0"/>
          </a:p>
          <a:p>
            <a:pPr lvl="1"/>
            <a:r>
              <a:rPr lang="en-US" dirty="0"/>
              <a:t>This tax is assessed on gross prescription receipts of all pharmacies in the state.</a:t>
            </a:r>
            <a:endParaRPr lang="en-US" sz="1600" dirty="0"/>
          </a:p>
          <a:p>
            <a:pPr lvl="1"/>
            <a:r>
              <a:rPr lang="en-US" dirty="0"/>
              <a:t>FY 2017 tax rate was 1.49% from July 1, 2016 to December 31, 2016 and 1.39% from January 1, 2017 to June 30, 2017.</a:t>
            </a:r>
            <a:endParaRPr lang="en-US" sz="1600" dirty="0"/>
          </a:p>
          <a:p>
            <a:pPr lvl="1"/>
            <a:r>
              <a:rPr lang="en-US" dirty="0"/>
              <a:t>FY 2017 assessments:  $97.0 million</a:t>
            </a:r>
            <a:endParaRPr lang="en-US" sz="1600" dirty="0"/>
          </a:p>
          <a:p>
            <a:pPr lvl="1"/>
            <a:r>
              <a:rPr lang="en-US" dirty="0"/>
              <a:t>FY 2018 tax rate is 1.59%; estimated assessment is $110.3 million; federal earnings $124.7 million</a:t>
            </a:r>
            <a:endParaRPr lang="en-US" sz="1600" dirty="0"/>
          </a:p>
          <a:p>
            <a:pPr lvl="1"/>
            <a:r>
              <a:rPr lang="en-US" dirty="0"/>
              <a:t>Participating providers: 1,330</a:t>
            </a:r>
            <a:endParaRPr lang="en-US" sz="1600" dirty="0"/>
          </a:p>
          <a:p>
            <a:pPr lvl="1"/>
            <a:r>
              <a:rPr lang="en-US" dirty="0"/>
              <a:t>Pharmacy tax proceeds support:</a:t>
            </a:r>
            <a:endParaRPr lang="en-US" sz="1600" dirty="0"/>
          </a:p>
          <a:p>
            <a:pPr lvl="2"/>
            <a:r>
              <a:rPr lang="en-US" dirty="0"/>
              <a:t>Medicaid pharmacy program</a:t>
            </a:r>
            <a:endParaRPr lang="en-US" sz="1600" dirty="0"/>
          </a:p>
          <a:p>
            <a:pPr lvl="2"/>
            <a:r>
              <a:rPr lang="en-US" dirty="0"/>
              <a:t>Enhanced dispensing fees for Medicaid prescriptions</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4676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321422"/>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20</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ICF-IID Provider Tax</a:t>
            </a:r>
            <a:endParaRPr lang="en-US" sz="1600" dirty="0"/>
          </a:p>
          <a:p>
            <a:pPr lvl="1"/>
            <a:r>
              <a:rPr lang="en-US" dirty="0"/>
              <a:t>Established 2009</a:t>
            </a:r>
            <a:endParaRPr lang="en-US" sz="1600" dirty="0"/>
          </a:p>
          <a:p>
            <a:pPr lvl="1"/>
            <a:r>
              <a:rPr lang="en-US" dirty="0"/>
              <a:t>This tax is assessed on 6 State Habilitation Centers and 7 Private Intermediate Care Facilities for Individuals with Intellectual Disabilities </a:t>
            </a:r>
            <a:endParaRPr lang="en-US" sz="1600" dirty="0"/>
          </a:p>
          <a:p>
            <a:pPr lvl="1"/>
            <a:r>
              <a:rPr lang="en-US" dirty="0"/>
              <a:t>FY 2017 tax rate is 5.95% </a:t>
            </a:r>
            <a:endParaRPr lang="en-US" sz="1600" dirty="0"/>
          </a:p>
          <a:p>
            <a:pPr lvl="1"/>
            <a:r>
              <a:rPr lang="en-US" dirty="0"/>
              <a:t>FY 2017 tax assessments: $5.3 million</a:t>
            </a:r>
            <a:endParaRPr lang="en-US" sz="1600" dirty="0"/>
          </a:p>
          <a:p>
            <a:pPr lvl="1"/>
            <a:r>
              <a:rPr lang="en-US" dirty="0"/>
              <a:t>FY 2018 tax rate is: 5.95%; estimated assessment is $6.0 million; federal earnings $4.4 million</a:t>
            </a:r>
            <a:endParaRPr lang="en-US" sz="1600" dirty="0"/>
          </a:p>
          <a:p>
            <a:pPr lvl="1"/>
            <a:r>
              <a:rPr lang="en-US" dirty="0"/>
              <a:t>The proceeds generated from this the tax on the private ICF-IIDs goes back to these entities in the form of a rate increase. </a:t>
            </a:r>
            <a:endParaRPr lang="en-US" sz="1600" dirty="0"/>
          </a:p>
        </p:txBody>
      </p:sp>
    </p:spTree>
    <p:extLst>
      <p:ext uri="{BB962C8B-B14F-4D97-AF65-F5344CB8AC3E}">
        <p14:creationId xmlns:p14="http://schemas.microsoft.com/office/powerpoint/2010/main" val="3271679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875420"/>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21</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Ambulance Provider Tax</a:t>
            </a:r>
            <a:endParaRPr lang="en-US" sz="1600" dirty="0"/>
          </a:p>
          <a:p>
            <a:pPr lvl="1"/>
            <a:r>
              <a:rPr lang="en-US" dirty="0"/>
              <a:t>Authorized by the General Assembly in May 2009; Established October 2011</a:t>
            </a:r>
            <a:endParaRPr lang="en-US" sz="1600" dirty="0"/>
          </a:p>
          <a:p>
            <a:pPr lvl="1"/>
            <a:r>
              <a:rPr lang="en-US" dirty="0"/>
              <a:t>This tax is assessed on gross receipts of all ambulance providers</a:t>
            </a:r>
            <a:endParaRPr lang="en-US" sz="1600" dirty="0"/>
          </a:p>
          <a:p>
            <a:pPr lvl="1"/>
            <a:r>
              <a:rPr lang="en-US" dirty="0"/>
              <a:t>FY 2017 tax rate was 3.74% July 1, 2016 to September 30, 2016 and 4.44% from October 1, 2016 to June 30, 2017</a:t>
            </a:r>
            <a:endParaRPr lang="en-US" sz="1600" dirty="0"/>
          </a:p>
          <a:p>
            <a:pPr lvl="1"/>
            <a:r>
              <a:rPr lang="en-US" dirty="0"/>
              <a:t>FY 2017 assessments:  $9.8 million </a:t>
            </a:r>
            <a:endParaRPr lang="en-US" sz="1600" dirty="0"/>
          </a:p>
          <a:p>
            <a:pPr lvl="1"/>
            <a:r>
              <a:rPr lang="en-US" dirty="0"/>
              <a:t>FY 2018 tax rate is 4.44% from July 1, 2017 to September 30, 2017 and 4.75% from October 1, 2017 to June 30, 2018</a:t>
            </a:r>
            <a:endParaRPr lang="en-US" sz="1600" dirty="0"/>
          </a:p>
          <a:p>
            <a:pPr lvl="1"/>
            <a:r>
              <a:rPr lang="en-US" dirty="0"/>
              <a:t>FY 2018 estimated assessments: $11.6 million; federal earnings $20.9 million</a:t>
            </a:r>
            <a:endParaRPr lang="en-US" sz="1600" dirty="0"/>
          </a:p>
          <a:p>
            <a:pPr lvl="1"/>
            <a:r>
              <a:rPr lang="en-US" dirty="0"/>
              <a:t>Ambulance provider tax proceeds support enhanced fees to ground ambulance service providers.</a:t>
            </a:r>
            <a:endParaRPr lang="en-US" sz="1600" dirty="0"/>
          </a:p>
          <a:p>
            <a:pPr lvl="1"/>
            <a:r>
              <a:rPr lang="en-US" dirty="0"/>
              <a:t>Participating providers: 201</a:t>
            </a:r>
            <a:endParaRPr lang="en-US" sz="1600" dirty="0"/>
          </a:p>
        </p:txBody>
      </p:sp>
    </p:spTree>
    <p:extLst>
      <p:ext uri="{BB962C8B-B14F-4D97-AF65-F5344CB8AC3E}">
        <p14:creationId xmlns:p14="http://schemas.microsoft.com/office/powerpoint/2010/main" val="3406817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240376" y="77724"/>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p:nvPr/>
        </p:nvSpPr>
        <p:spPr>
          <a:xfrm>
            <a:off x="383540" y="6453530"/>
            <a:ext cx="176530" cy="198755"/>
          </a:xfrm>
          <a:prstGeom prst="rect">
            <a:avLst/>
          </a:prstGeom>
        </p:spPr>
        <p:txBody>
          <a:bodyPr vert="horz" wrap="square" lIns="0" tIns="0" rIns="0" bIns="0" rtlCol="0">
            <a:spAutoFit/>
          </a:bodyPr>
          <a:lstStyle/>
          <a:p>
            <a:pPr marL="12700">
              <a:lnSpc>
                <a:spcPct val="100000"/>
              </a:lnSpc>
            </a:pPr>
            <a:r>
              <a:rPr sz="1200" dirty="0">
                <a:solidFill>
                  <a:srgbClr val="006FC0"/>
                </a:solidFill>
                <a:latin typeface="Georgia"/>
                <a:cs typeface="Georgia"/>
              </a:rPr>
              <a:t>12</a:t>
            </a:r>
            <a:endParaRPr sz="1200">
              <a:latin typeface="Georgia"/>
              <a:cs typeface="Georgia"/>
            </a:endParaRPr>
          </a:p>
        </p:txBody>
      </p:sp>
      <p:sp>
        <p:nvSpPr>
          <p:cNvPr id="13" name="object 13"/>
          <p:cNvSpPr txBox="1">
            <a:spLocks noGrp="1"/>
          </p:cNvSpPr>
          <p:nvPr>
            <p:ph type="title"/>
          </p:nvPr>
        </p:nvSpPr>
        <p:spPr>
          <a:xfrm>
            <a:off x="301752" y="304800"/>
            <a:ext cx="8534400" cy="538609"/>
          </a:xfrm>
          <a:prstGeom prst="rect">
            <a:avLst/>
          </a:prstGeom>
        </p:spPr>
        <p:txBody>
          <a:bodyPr vert="horz" wrap="square" lIns="0" tIns="0" rIns="0" bIns="0" rtlCol="0">
            <a:spAutoFit/>
          </a:bodyPr>
          <a:lstStyle/>
          <a:p>
            <a:pPr marL="15240">
              <a:lnSpc>
                <a:spcPct val="100000"/>
              </a:lnSpc>
            </a:pPr>
            <a:r>
              <a:rPr lang="en-US" sz="3500" b="1" dirty="0" smtClean="0">
                <a:solidFill>
                  <a:srgbClr val="164B6C"/>
                </a:solidFill>
                <a:latin typeface="Calibri"/>
                <a:ea typeface="+mn-ea"/>
                <a:cs typeface="Calibri"/>
              </a:rPr>
              <a:t>Provider Taxes</a:t>
            </a:r>
            <a:endParaRPr sz="3500" b="1" dirty="0">
              <a:solidFill>
                <a:srgbClr val="164B6C"/>
              </a:solidFill>
              <a:latin typeface="Calibri"/>
              <a:ea typeface="+mn-ea"/>
              <a:cs typeface="Calibri"/>
            </a:endParaRPr>
          </a:p>
        </p:txBody>
      </p:sp>
      <p:sp>
        <p:nvSpPr>
          <p:cNvPr id="14" name="object 14"/>
          <p:cNvSpPr txBox="1"/>
          <p:nvPr/>
        </p:nvSpPr>
        <p:spPr>
          <a:xfrm>
            <a:off x="240374" y="1054663"/>
            <a:ext cx="8742461" cy="3044423"/>
          </a:xfrm>
          <a:prstGeom prst="rect">
            <a:avLst/>
          </a:prstGeom>
        </p:spPr>
        <p:txBody>
          <a:bodyPr vert="horz" wrap="square" lIns="0" tIns="0" rIns="0" bIns="0" rtlCol="0">
            <a:spAutoFit/>
          </a:bodyPr>
          <a:lstStyle/>
          <a:p>
            <a:pPr marL="4241165">
              <a:lnSpc>
                <a:spcPct val="100000"/>
              </a:lnSpc>
            </a:pPr>
            <a:r>
              <a:rPr lang="en-US" sz="1600" spc="-10" dirty="0" smtClean="0">
                <a:solidFill>
                  <a:srgbClr val="164B6C"/>
                </a:solidFill>
                <a:latin typeface="Georgia"/>
                <a:cs typeface="Georgia"/>
              </a:rPr>
              <a:t>22</a:t>
            </a:r>
            <a:endParaRPr sz="1600" dirty="0" smtClean="0">
              <a:latin typeface="Georgia"/>
              <a:cs typeface="Georgia"/>
            </a:endParaRPr>
          </a:p>
          <a:p>
            <a:pPr>
              <a:lnSpc>
                <a:spcPct val="100000"/>
              </a:lnSpc>
              <a:spcBef>
                <a:spcPts val="50"/>
              </a:spcBef>
            </a:pPr>
            <a:endParaRPr sz="1900" dirty="0">
              <a:latin typeface="Times New Roman"/>
              <a:cs typeface="Times New Roman"/>
            </a:endParaRPr>
          </a:p>
          <a:p>
            <a:pPr lvl="0"/>
            <a:r>
              <a:rPr lang="en-US" b="1" dirty="0"/>
              <a:t>Managed Care Tax </a:t>
            </a:r>
            <a:endParaRPr lang="en-US" sz="1600" dirty="0"/>
          </a:p>
          <a:p>
            <a:pPr lvl="1"/>
            <a:r>
              <a:rPr lang="en-US" dirty="0"/>
              <a:t>Established 2005</a:t>
            </a:r>
            <a:endParaRPr lang="en-US" sz="1600" dirty="0"/>
          </a:p>
          <a:p>
            <a:pPr lvl="1"/>
            <a:r>
              <a:rPr lang="en-US" dirty="0"/>
              <a:t>This tax will be assessed on gross receipts of all Medicaid managed care companies in the state. Since there was no change at the federal level the tax ended September 30, 2009.</a:t>
            </a:r>
            <a:endParaRPr lang="en-US" sz="1600" dirty="0"/>
          </a:p>
          <a:p>
            <a:pPr lvl="1"/>
            <a:r>
              <a:rPr lang="en-US" dirty="0"/>
              <a:t>FY 2010 tax rate was 5.49% (July 09- September 09); FY 2010 assessments:  $22.5 million</a:t>
            </a:r>
            <a:endParaRPr lang="en-US" sz="1600" dirty="0"/>
          </a:p>
          <a:p>
            <a:pPr lvl="1"/>
            <a:r>
              <a:rPr lang="en-US" dirty="0"/>
              <a:t>Federal law authorized Missouri’s tax on Medicaid Managed Care companies through September 30, 2009. </a:t>
            </a:r>
            <a:endParaRPr lang="en-US" sz="1600" dirty="0"/>
          </a:p>
        </p:txBody>
      </p:sp>
    </p:spTree>
    <p:extLst>
      <p:ext uri="{BB962C8B-B14F-4D97-AF65-F5344CB8AC3E}">
        <p14:creationId xmlns:p14="http://schemas.microsoft.com/office/powerpoint/2010/main" val="340681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304924"/>
            <a:ext cx="8915399" cy="538609"/>
          </a:xfrm>
          <a:prstGeom prst="rect">
            <a:avLst/>
          </a:prstGeom>
        </p:spPr>
        <p:txBody>
          <a:bodyPr vert="horz" wrap="square" lIns="0" tIns="0" rIns="0" bIns="0" rtlCol="0">
            <a:spAutoFit/>
          </a:bodyPr>
          <a:lstStyle/>
          <a:p>
            <a:pPr marL="12700">
              <a:lnSpc>
                <a:spcPct val="100000"/>
              </a:lnSpc>
            </a:pPr>
            <a:r>
              <a:rPr sz="3500" b="1" dirty="0">
                <a:solidFill>
                  <a:srgbClr val="164B6C"/>
                </a:solidFill>
                <a:latin typeface="Calibri"/>
                <a:ea typeface="+mn-ea"/>
                <a:cs typeface="Calibri"/>
              </a:rPr>
              <a:t>MHN Enrollment – Managed Care Penetration</a:t>
            </a:r>
          </a:p>
        </p:txBody>
      </p:sp>
      <p:sp>
        <p:nvSpPr>
          <p:cNvPr id="3" name="object 3"/>
          <p:cNvSpPr txBox="1"/>
          <p:nvPr/>
        </p:nvSpPr>
        <p:spPr>
          <a:xfrm>
            <a:off x="4343400" y="1127760"/>
            <a:ext cx="489965" cy="243840"/>
          </a:xfrm>
          <a:prstGeom prst="rect">
            <a:avLst/>
          </a:prstGeom>
        </p:spPr>
        <p:txBody>
          <a:bodyPr vert="horz" wrap="square" lIns="0" tIns="0" rIns="0" bIns="0" rtlCol="0">
            <a:spAutoFit/>
          </a:bodyPr>
          <a:lstStyle/>
          <a:p>
            <a:pPr marL="12700" algn="ctr">
              <a:lnSpc>
                <a:spcPct val="100000"/>
              </a:lnSpc>
            </a:pPr>
            <a:r>
              <a:rPr sz="1600" spc="-5" dirty="0">
                <a:solidFill>
                  <a:srgbClr val="164B6C"/>
                </a:solidFill>
                <a:latin typeface="Georgia"/>
                <a:cs typeface="Georgia"/>
              </a:rPr>
              <a:t>3</a:t>
            </a:r>
            <a:endParaRPr sz="1600" dirty="0">
              <a:latin typeface="Georgia"/>
              <a:cs typeface="Georgia"/>
            </a:endParaRPr>
          </a:p>
        </p:txBody>
      </p:sp>
      <p:graphicFrame>
        <p:nvGraphicFramePr>
          <p:cNvPr id="139" name="Chart 138"/>
          <p:cNvGraphicFramePr>
            <a:graphicFrameLocks/>
          </p:cNvGraphicFramePr>
          <p:nvPr>
            <p:extLst>
              <p:ext uri="{D42A27DB-BD31-4B8C-83A1-F6EECF244321}">
                <p14:modId xmlns:p14="http://schemas.microsoft.com/office/powerpoint/2010/main" val="2675128410"/>
              </p:ext>
            </p:extLst>
          </p:nvPr>
        </p:nvGraphicFramePr>
        <p:xfrm>
          <a:off x="304800" y="1600200"/>
          <a:ext cx="84582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3400" y="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175">
              <a:spcBef>
                <a:spcPts val="2800"/>
              </a:spcBef>
            </a:pPr>
            <a:r>
              <a:rPr lang="en-US" sz="3500" b="1" dirty="0" smtClean="0">
                <a:solidFill>
                  <a:srgbClr val="164B6C"/>
                </a:solidFill>
                <a:latin typeface="Calibri"/>
                <a:ea typeface="+mn-ea"/>
                <a:cs typeface="Calibri"/>
              </a:rPr>
              <a:t>Medicaid </a:t>
            </a:r>
            <a:r>
              <a:rPr lang="en-US" sz="3500" b="1" dirty="0">
                <a:solidFill>
                  <a:srgbClr val="164B6C"/>
                </a:solidFill>
                <a:latin typeface="Calibri"/>
                <a:ea typeface="+mn-ea"/>
                <a:cs typeface="Calibri"/>
              </a:rPr>
              <a:t>Enrollees &amp; Expenditures</a:t>
            </a:r>
          </a:p>
        </p:txBody>
      </p:sp>
      <p:pic>
        <p:nvPicPr>
          <p:cNvPr id="1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0065" b="15540"/>
          <a:stretch/>
        </p:blipFill>
        <p:spPr bwMode="auto">
          <a:xfrm>
            <a:off x="662193" y="1547751"/>
            <a:ext cx="7822820" cy="4581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410257" y="1066800"/>
            <a:ext cx="326693" cy="369332"/>
          </a:xfrm>
          <a:prstGeom prst="rect">
            <a:avLst/>
          </a:prstGeom>
        </p:spPr>
        <p:txBody>
          <a:bodyPr wrap="none">
            <a:spAutoFit/>
          </a:bodyPr>
          <a:lstStyle/>
          <a:p>
            <a:pPr marL="12700">
              <a:lnSpc>
                <a:spcPct val="100000"/>
              </a:lnSpc>
            </a:pPr>
            <a:r>
              <a:rPr lang="en-US" spc="-5" dirty="0" smtClean="0">
                <a:solidFill>
                  <a:srgbClr val="164B6C"/>
                </a:solidFill>
                <a:cs typeface="Georgia"/>
              </a:rPr>
              <a:t>4</a:t>
            </a:r>
            <a:endParaRPr lang="en-US" dirty="0">
              <a:cs typeface="Georgia"/>
            </a:endParaRPr>
          </a:p>
        </p:txBody>
      </p:sp>
    </p:spTree>
    <p:extLst>
      <p:ext uri="{BB962C8B-B14F-4D97-AF65-F5344CB8AC3E}">
        <p14:creationId xmlns:p14="http://schemas.microsoft.com/office/powerpoint/2010/main" val="3860479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3" name="object 3"/>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4" name="object 4"/>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6" name="object 6"/>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7" name="object 7"/>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8" name="object 8"/>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9" name="object 9"/>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0" name="object 10"/>
          <p:cNvSpPr txBox="1"/>
          <p:nvPr/>
        </p:nvSpPr>
        <p:spPr>
          <a:xfrm>
            <a:off x="6327164" y="355853"/>
            <a:ext cx="230504" cy="521334"/>
          </a:xfrm>
          <a:prstGeom prst="rect">
            <a:avLst/>
          </a:prstGeom>
        </p:spPr>
        <p:txBody>
          <a:bodyPr vert="horz" wrap="square" lIns="0" tIns="0" rIns="0" bIns="0" rtlCol="0">
            <a:spAutoFit/>
          </a:bodyPr>
          <a:lstStyle/>
          <a:p>
            <a:pPr marL="12700">
              <a:lnSpc>
                <a:spcPct val="100000"/>
              </a:lnSpc>
            </a:pPr>
            <a:r>
              <a:rPr sz="3200" b="1" dirty="0">
                <a:solidFill>
                  <a:srgbClr val="164B6C"/>
                </a:solidFill>
                <a:latin typeface="Calibri"/>
                <a:cs typeface="Calibri"/>
              </a:rPr>
              <a:t>e</a:t>
            </a:r>
            <a:endParaRPr sz="3200">
              <a:latin typeface="Calibri"/>
              <a:cs typeface="Calibri"/>
            </a:endParaRPr>
          </a:p>
        </p:txBody>
      </p:sp>
      <p:sp>
        <p:nvSpPr>
          <p:cNvPr id="11" name="object 11"/>
          <p:cNvSpPr txBox="1"/>
          <p:nvPr/>
        </p:nvSpPr>
        <p:spPr>
          <a:xfrm>
            <a:off x="7626580" y="355853"/>
            <a:ext cx="244475" cy="521334"/>
          </a:xfrm>
          <a:prstGeom prst="rect">
            <a:avLst/>
          </a:prstGeom>
        </p:spPr>
        <p:txBody>
          <a:bodyPr vert="horz" wrap="square" lIns="0" tIns="0" rIns="0" bIns="0" rtlCol="0">
            <a:spAutoFit/>
          </a:bodyPr>
          <a:lstStyle/>
          <a:p>
            <a:pPr marL="12700">
              <a:lnSpc>
                <a:spcPct val="100000"/>
              </a:lnSpc>
            </a:pPr>
            <a:r>
              <a:rPr sz="3200" b="1" dirty="0">
                <a:solidFill>
                  <a:srgbClr val="164B6C"/>
                </a:solidFill>
                <a:latin typeface="Calibri"/>
                <a:cs typeface="Calibri"/>
              </a:rPr>
              <a:t>n</a:t>
            </a:r>
            <a:endParaRPr sz="3200">
              <a:latin typeface="Calibri"/>
              <a:cs typeface="Calibri"/>
            </a:endParaRPr>
          </a:p>
        </p:txBody>
      </p:sp>
      <p:sp>
        <p:nvSpPr>
          <p:cNvPr id="12" name="object 12"/>
          <p:cNvSpPr txBox="1"/>
          <p:nvPr/>
        </p:nvSpPr>
        <p:spPr>
          <a:xfrm>
            <a:off x="7679893" y="1551685"/>
            <a:ext cx="741680" cy="290195"/>
          </a:xfrm>
          <a:prstGeom prst="rect">
            <a:avLst/>
          </a:prstGeom>
        </p:spPr>
        <p:txBody>
          <a:bodyPr vert="horz" wrap="square" lIns="0" tIns="0" rIns="0" bIns="0" rtlCol="0">
            <a:spAutoFit/>
          </a:bodyPr>
          <a:lstStyle/>
          <a:p>
            <a:pPr marL="12700">
              <a:lnSpc>
                <a:spcPct val="100000"/>
              </a:lnSpc>
            </a:pPr>
            <a:r>
              <a:rPr sz="1800" spc="5" dirty="0">
                <a:latin typeface="Arial"/>
                <a:cs typeface="Arial"/>
              </a:rPr>
              <a:t>r’s</a:t>
            </a:r>
            <a:r>
              <a:rPr sz="1800" spc="-75" dirty="0">
                <a:latin typeface="Arial"/>
                <a:cs typeface="Arial"/>
              </a:rPr>
              <a:t> </a:t>
            </a:r>
            <a:r>
              <a:rPr sz="1800" spc="-5" dirty="0">
                <a:latin typeface="Arial"/>
                <a:cs typeface="Arial"/>
              </a:rPr>
              <a:t>Rec</a:t>
            </a:r>
            <a:endParaRPr sz="1800">
              <a:latin typeface="Arial"/>
              <a:cs typeface="Arial"/>
            </a:endParaRPr>
          </a:p>
        </p:txBody>
      </p:sp>
      <p:sp>
        <p:nvSpPr>
          <p:cNvPr id="13" name="object 13"/>
          <p:cNvSpPr/>
          <p:nvPr/>
        </p:nvSpPr>
        <p:spPr>
          <a:xfrm>
            <a:off x="8956675" y="1812925"/>
            <a:ext cx="0" cy="4583430"/>
          </a:xfrm>
          <a:custGeom>
            <a:avLst/>
            <a:gdLst/>
            <a:ahLst/>
            <a:cxnLst/>
            <a:rect l="l" t="t" r="r" b="b"/>
            <a:pathLst>
              <a:path h="4583430">
                <a:moveTo>
                  <a:pt x="0" y="0"/>
                </a:moveTo>
                <a:lnTo>
                  <a:pt x="0" y="4583112"/>
                </a:lnTo>
              </a:path>
            </a:pathLst>
          </a:custGeom>
          <a:ln w="3175">
            <a:solidFill>
              <a:srgbClr val="000000"/>
            </a:solidFill>
          </a:ln>
        </p:spPr>
        <p:txBody>
          <a:bodyPr wrap="square" lIns="0" tIns="0" rIns="0" bIns="0" rtlCol="0"/>
          <a:lstStyle/>
          <a:p>
            <a:endParaRPr/>
          </a:p>
        </p:txBody>
      </p:sp>
      <p:sp>
        <p:nvSpPr>
          <p:cNvPr id="14" name="object 14"/>
          <p:cNvSpPr/>
          <p:nvPr/>
        </p:nvSpPr>
        <p:spPr>
          <a:xfrm>
            <a:off x="8963025" y="1812861"/>
            <a:ext cx="0" cy="4583430"/>
          </a:xfrm>
          <a:custGeom>
            <a:avLst/>
            <a:gdLst/>
            <a:ahLst/>
            <a:cxnLst/>
            <a:rect l="l" t="t" r="r" b="b"/>
            <a:pathLst>
              <a:path h="4583430">
                <a:moveTo>
                  <a:pt x="0" y="0"/>
                </a:moveTo>
                <a:lnTo>
                  <a:pt x="0" y="4583176"/>
                </a:lnTo>
              </a:path>
            </a:pathLst>
          </a:custGeom>
          <a:ln w="12700">
            <a:solidFill>
              <a:srgbClr val="000000"/>
            </a:solidFill>
          </a:ln>
        </p:spPr>
        <p:txBody>
          <a:bodyPr wrap="square" lIns="0" tIns="0" rIns="0" bIns="0" rtlCol="0"/>
          <a:lstStyle/>
          <a:p>
            <a:endParaRPr/>
          </a:p>
        </p:txBody>
      </p:sp>
      <p:sp>
        <p:nvSpPr>
          <p:cNvPr id="15" name="object 15"/>
          <p:cNvSpPr/>
          <p:nvPr/>
        </p:nvSpPr>
        <p:spPr>
          <a:xfrm>
            <a:off x="6508750" y="1800225"/>
            <a:ext cx="2460625" cy="0"/>
          </a:xfrm>
          <a:custGeom>
            <a:avLst/>
            <a:gdLst/>
            <a:ahLst/>
            <a:cxnLst/>
            <a:rect l="l" t="t" r="r" b="b"/>
            <a:pathLst>
              <a:path w="2460625">
                <a:moveTo>
                  <a:pt x="0" y="0"/>
                </a:moveTo>
                <a:lnTo>
                  <a:pt x="2460625" y="0"/>
                </a:lnTo>
              </a:path>
            </a:pathLst>
          </a:custGeom>
          <a:ln w="3175">
            <a:solidFill>
              <a:srgbClr val="000000"/>
            </a:solidFill>
          </a:ln>
        </p:spPr>
        <p:txBody>
          <a:bodyPr wrap="square" lIns="0" tIns="0" rIns="0" bIns="0" rtlCol="0"/>
          <a:lstStyle/>
          <a:p>
            <a:endParaRPr/>
          </a:p>
        </p:txBody>
      </p:sp>
      <p:sp>
        <p:nvSpPr>
          <p:cNvPr id="16" name="object 16"/>
          <p:cNvSpPr/>
          <p:nvPr/>
        </p:nvSpPr>
        <p:spPr>
          <a:xfrm>
            <a:off x="6508750" y="1806575"/>
            <a:ext cx="2460625" cy="0"/>
          </a:xfrm>
          <a:custGeom>
            <a:avLst/>
            <a:gdLst/>
            <a:ahLst/>
            <a:cxnLst/>
            <a:rect l="l" t="t" r="r" b="b"/>
            <a:pathLst>
              <a:path w="2460625">
                <a:moveTo>
                  <a:pt x="0" y="0"/>
                </a:moveTo>
                <a:lnTo>
                  <a:pt x="2460625" y="0"/>
                </a:lnTo>
              </a:path>
            </a:pathLst>
          </a:custGeom>
          <a:ln w="12700">
            <a:solidFill>
              <a:srgbClr val="000000"/>
            </a:solidFill>
          </a:ln>
        </p:spPr>
        <p:txBody>
          <a:bodyPr wrap="square" lIns="0" tIns="0" rIns="0" bIns="0" rtlCol="0"/>
          <a:lstStyle/>
          <a:p>
            <a:endParaRPr/>
          </a:p>
        </p:txBody>
      </p:sp>
      <p:graphicFrame>
        <p:nvGraphicFramePr>
          <p:cNvPr id="17" name="object 17"/>
          <p:cNvGraphicFramePr>
            <a:graphicFrameLocks noGrp="1"/>
          </p:cNvGraphicFramePr>
          <p:nvPr>
            <p:extLst>
              <p:ext uri="{D42A27DB-BD31-4B8C-83A1-F6EECF244321}">
                <p14:modId xmlns:p14="http://schemas.microsoft.com/office/powerpoint/2010/main" val="3205999622"/>
              </p:ext>
            </p:extLst>
          </p:nvPr>
        </p:nvGraphicFramePr>
        <p:xfrm>
          <a:off x="152400" y="0"/>
          <a:ext cx="8820624" cy="7018012"/>
        </p:xfrm>
        <a:graphic>
          <a:graphicData uri="http://schemas.openxmlformats.org/drawingml/2006/table">
            <a:tbl>
              <a:tblPr firstRow="1" bandRow="1">
                <a:tableStyleId>{2D5ABB26-0587-4C30-8999-92F81FD0307C}</a:tableStyleId>
              </a:tblPr>
              <a:tblGrid>
                <a:gridCol w="4241587">
                  <a:extLst>
                    <a:ext uri="{9D8B030D-6E8A-4147-A177-3AD203B41FA5}">
                      <a16:colId xmlns:a16="http://schemas.microsoft.com/office/drawing/2014/main" val="20000"/>
                    </a:ext>
                  </a:extLst>
                </a:gridCol>
                <a:gridCol w="2107967">
                  <a:extLst>
                    <a:ext uri="{9D8B030D-6E8A-4147-A177-3AD203B41FA5}">
                      <a16:colId xmlns:a16="http://schemas.microsoft.com/office/drawing/2014/main" val="20001"/>
                    </a:ext>
                  </a:extLst>
                </a:gridCol>
                <a:gridCol w="1230376">
                  <a:extLst>
                    <a:ext uri="{9D8B030D-6E8A-4147-A177-3AD203B41FA5}">
                      <a16:colId xmlns:a16="http://schemas.microsoft.com/office/drawing/2014/main" val="20002"/>
                    </a:ext>
                  </a:extLst>
                </a:gridCol>
                <a:gridCol w="1240694">
                  <a:extLst>
                    <a:ext uri="{9D8B030D-6E8A-4147-A177-3AD203B41FA5}">
                      <a16:colId xmlns:a16="http://schemas.microsoft.com/office/drawing/2014/main" val="20003"/>
                    </a:ext>
                  </a:extLst>
                </a:gridCol>
              </a:tblGrid>
              <a:tr h="1866010">
                <a:tc gridSpan="2">
                  <a:txBody>
                    <a:bodyPr/>
                    <a:lstStyle/>
                    <a:p>
                      <a:pPr marL="1132205">
                        <a:lnSpc>
                          <a:spcPct val="100000"/>
                        </a:lnSpc>
                        <a:spcBef>
                          <a:spcPts val="2800"/>
                        </a:spcBef>
                      </a:pPr>
                      <a:r>
                        <a:rPr sz="3200" b="1" dirty="0" smtClean="0">
                          <a:solidFill>
                            <a:srgbClr val="164B6C"/>
                          </a:solidFill>
                          <a:latin typeface="Calibri"/>
                          <a:cs typeface="Calibri"/>
                        </a:rPr>
                        <a:t>SFY-201</a:t>
                      </a:r>
                      <a:r>
                        <a:rPr lang="en-US" sz="3200" b="1" dirty="0" smtClean="0">
                          <a:solidFill>
                            <a:srgbClr val="164B6C"/>
                          </a:solidFill>
                          <a:latin typeface="Calibri"/>
                          <a:cs typeface="Calibri"/>
                        </a:rPr>
                        <a:t>9</a:t>
                      </a:r>
                      <a:r>
                        <a:rPr sz="3200" b="1" dirty="0" smtClean="0">
                          <a:solidFill>
                            <a:srgbClr val="164B6C"/>
                          </a:solidFill>
                          <a:latin typeface="Calibri"/>
                          <a:cs typeface="Calibri"/>
                        </a:rPr>
                        <a:t> </a:t>
                      </a:r>
                      <a:r>
                        <a:rPr sz="3200" b="1" spc="-10" dirty="0">
                          <a:solidFill>
                            <a:srgbClr val="164B6C"/>
                          </a:solidFill>
                          <a:latin typeface="Calibri"/>
                          <a:cs typeface="Calibri"/>
                        </a:rPr>
                        <a:t>Governor’s</a:t>
                      </a:r>
                      <a:r>
                        <a:rPr sz="3200" b="1" spc="-95" dirty="0">
                          <a:solidFill>
                            <a:srgbClr val="164B6C"/>
                          </a:solidFill>
                          <a:latin typeface="Calibri"/>
                          <a:cs typeface="Calibri"/>
                        </a:rPr>
                        <a:t> </a:t>
                      </a:r>
                      <a:r>
                        <a:rPr sz="3200" b="1" spc="-10" dirty="0">
                          <a:solidFill>
                            <a:srgbClr val="164B6C"/>
                          </a:solidFill>
                          <a:latin typeface="Calibri"/>
                          <a:cs typeface="Calibri"/>
                        </a:rPr>
                        <a:t>Recomm</a:t>
                      </a:r>
                      <a:endParaRPr sz="3200" dirty="0">
                        <a:latin typeface="Calibri"/>
                        <a:cs typeface="Calibri"/>
                      </a:endParaRPr>
                    </a:p>
                    <a:p>
                      <a:pPr marR="1849120" algn="r">
                        <a:lnSpc>
                          <a:spcPct val="100000"/>
                        </a:lnSpc>
                        <a:spcBef>
                          <a:spcPts val="2165"/>
                        </a:spcBef>
                      </a:pPr>
                      <a:r>
                        <a:rPr sz="1600" dirty="0">
                          <a:solidFill>
                            <a:srgbClr val="164B6C"/>
                          </a:solidFill>
                          <a:latin typeface="Georgia"/>
                          <a:cs typeface="Georgia"/>
                        </a:rPr>
                        <a:t>5</a:t>
                      </a:r>
                      <a:endParaRPr sz="1600" dirty="0">
                        <a:latin typeface="Georgia"/>
                        <a:cs typeface="Georgia"/>
                      </a:endParaRPr>
                    </a:p>
                  </a:txBody>
                  <a:tcPr marL="0" marR="0" marT="355600" marB="0"/>
                </a:tc>
                <a:tc hMerge="1">
                  <a:txBody>
                    <a:bodyPr/>
                    <a:lstStyle/>
                    <a:p>
                      <a:endParaRPr/>
                    </a:p>
                  </a:txBody>
                  <a:tcPr marL="0" marR="0" marT="0" marB="0"/>
                </a:tc>
                <a:tc>
                  <a:txBody>
                    <a:bodyPr/>
                    <a:lstStyle/>
                    <a:p>
                      <a:pPr marL="42545">
                        <a:lnSpc>
                          <a:spcPct val="100000"/>
                        </a:lnSpc>
                        <a:spcBef>
                          <a:spcPts val="2800"/>
                        </a:spcBef>
                      </a:pPr>
                      <a:r>
                        <a:rPr sz="3200" b="1" spc="-5" dirty="0">
                          <a:solidFill>
                            <a:srgbClr val="164B6C"/>
                          </a:solidFill>
                          <a:latin typeface="Calibri"/>
                          <a:cs typeface="Calibri"/>
                        </a:rPr>
                        <a:t>ndatio</a:t>
                      </a:r>
                      <a:endParaRPr sz="3200">
                        <a:latin typeface="Calibri"/>
                        <a:cs typeface="Calibri"/>
                      </a:endParaRPr>
                    </a:p>
                    <a:p>
                      <a:pPr>
                        <a:lnSpc>
                          <a:spcPct val="100000"/>
                        </a:lnSpc>
                      </a:pPr>
                      <a:endParaRPr sz="3200">
                        <a:latin typeface="Times New Roman"/>
                        <a:cs typeface="Times New Roman"/>
                      </a:endParaRPr>
                    </a:p>
                    <a:p>
                      <a:pPr marL="315595">
                        <a:lnSpc>
                          <a:spcPct val="100000"/>
                        </a:lnSpc>
                        <a:spcBef>
                          <a:spcPts val="1895"/>
                        </a:spcBef>
                      </a:pPr>
                      <a:r>
                        <a:rPr sz="1800" spc="-5" dirty="0">
                          <a:latin typeface="Arial"/>
                          <a:cs typeface="Arial"/>
                        </a:rPr>
                        <a:t>Governo</a:t>
                      </a:r>
                      <a:endParaRPr sz="1800">
                        <a:latin typeface="Arial"/>
                        <a:cs typeface="Arial"/>
                      </a:endParaRPr>
                    </a:p>
                  </a:txBody>
                  <a:tcPr marL="0" marR="0" marT="355600" marB="0"/>
                </a:tc>
                <a:tc>
                  <a:txBody>
                    <a:bodyPr/>
                    <a:lstStyle/>
                    <a:p>
                      <a:endParaRPr sz="1800">
                        <a:latin typeface="Arial"/>
                        <a:cs typeface="Arial"/>
                      </a:endParaRPr>
                    </a:p>
                  </a:txBody>
                  <a:tcPr marL="0" marR="0" marT="0" marB="0"/>
                </a:tc>
                <a:extLst>
                  <a:ext uri="{0D108BD9-81ED-4DB2-BD59-A6C34878D82A}">
                    <a16:rowId xmlns:a16="http://schemas.microsoft.com/office/drawing/2014/main" val="10000"/>
                  </a:ext>
                </a:extLst>
              </a:tr>
              <a:tr h="202692">
                <a:tc>
                  <a:txBody>
                    <a:bodyPr/>
                    <a:lstStyle/>
                    <a:p>
                      <a:endParaRPr sz="1800">
                        <a:latin typeface="Arial"/>
                        <a:cs typeface="Arial"/>
                      </a:endParaRPr>
                    </a:p>
                  </a:txBody>
                  <a:tcPr marL="0" marR="0" marT="0" marB="0">
                    <a:lnB w="22225">
                      <a:solidFill>
                        <a:srgbClr val="000000"/>
                      </a:solidFill>
                      <a:prstDash val="solid"/>
                    </a:lnB>
                  </a:tcPr>
                </a:tc>
                <a:tc>
                  <a:txBody>
                    <a:bodyPr/>
                    <a:lstStyle/>
                    <a:p>
                      <a:pPr marL="1115060">
                        <a:lnSpc>
                          <a:spcPts val="1515"/>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a:txBody>
                  <a:tcPr marL="0" marR="0" marT="0" marB="0">
                    <a:lnR w="12699">
                      <a:solidFill>
                        <a:srgbClr val="000000"/>
                      </a:solidFill>
                      <a:prstDash val="solid"/>
                    </a:lnR>
                    <a:lnB w="22225">
                      <a:solidFill>
                        <a:srgbClr val="000000"/>
                      </a:solidFill>
                      <a:prstDash val="solid"/>
                    </a:lnB>
                  </a:tcPr>
                </a:tc>
                <a:tc>
                  <a:txBody>
                    <a:bodyPr/>
                    <a:lstStyle/>
                    <a:p>
                      <a:pPr marR="27940" algn="ctr">
                        <a:lnSpc>
                          <a:spcPts val="1515"/>
                        </a:lnSpc>
                      </a:pPr>
                      <a:r>
                        <a:rPr sz="1600" b="1" spc="-35" dirty="0">
                          <a:latin typeface="Calibri"/>
                          <a:cs typeface="Calibri"/>
                        </a:rPr>
                        <a:t>Total</a:t>
                      </a:r>
                      <a:endParaRPr sz="1600">
                        <a:latin typeface="Calibri"/>
                        <a:cs typeface="Calibri"/>
                      </a:endParaRPr>
                    </a:p>
                  </a:txBody>
                  <a:tcPr marL="0" marR="0" marT="0" marB="0">
                    <a:lnL w="12699">
                      <a:solidFill>
                        <a:srgbClr val="000000"/>
                      </a:solidFill>
                      <a:prstDash val="solid"/>
                    </a:lnL>
                    <a:lnR w="12700">
                      <a:solidFill>
                        <a:srgbClr val="000000"/>
                      </a:solidFill>
                      <a:prstDash val="solid"/>
                    </a:lnR>
                    <a:lnB w="22225">
                      <a:solidFill>
                        <a:srgbClr val="000000"/>
                      </a:solidFill>
                      <a:prstDash val="solid"/>
                    </a:lnB>
                  </a:tcPr>
                </a:tc>
                <a:tc>
                  <a:txBody>
                    <a:bodyPr/>
                    <a:lstStyle/>
                    <a:p>
                      <a:pPr marR="493395" algn="r">
                        <a:lnSpc>
                          <a:spcPts val="1515"/>
                        </a:lnSpc>
                      </a:pPr>
                      <a:r>
                        <a:rPr sz="1600" b="1" dirty="0">
                          <a:latin typeface="Calibri"/>
                          <a:cs typeface="Calibri"/>
                        </a:rPr>
                        <a:t>GR</a:t>
                      </a:r>
                      <a:endParaRPr sz="1600">
                        <a:latin typeface="Calibri"/>
                        <a:cs typeface="Calibri"/>
                      </a:endParaRPr>
                    </a:p>
                  </a:txBody>
                  <a:tcPr marL="0" marR="0" marT="0" marB="0">
                    <a:lnL w="12700">
                      <a:solidFill>
                        <a:srgbClr val="000000"/>
                      </a:solidFill>
                      <a:prstDash val="solid"/>
                    </a:lnL>
                    <a:lnB w="22225">
                      <a:solidFill>
                        <a:srgbClr val="000000"/>
                      </a:solidFill>
                      <a:prstDash val="solid"/>
                    </a:lnB>
                  </a:tcPr>
                </a:tc>
                <a:extLst>
                  <a:ext uri="{0D108BD9-81ED-4DB2-BD59-A6C34878D82A}">
                    <a16:rowId xmlns:a16="http://schemas.microsoft.com/office/drawing/2014/main" val="10001"/>
                  </a:ext>
                </a:extLst>
              </a:tr>
              <a:tr h="579437">
                <a:tc>
                  <a:txBody>
                    <a:bodyPr/>
                    <a:lstStyle/>
                    <a:p>
                      <a:pPr marL="38100">
                        <a:lnSpc>
                          <a:spcPct val="100000"/>
                        </a:lnSpc>
                        <a:spcBef>
                          <a:spcPts val="80"/>
                        </a:spcBef>
                      </a:pPr>
                      <a:r>
                        <a:rPr sz="1600" b="1" spc="-5" dirty="0" smtClean="0">
                          <a:latin typeface="Calibri"/>
                          <a:cs typeface="Calibri"/>
                        </a:rPr>
                        <a:t>SFY-201</a:t>
                      </a:r>
                      <a:r>
                        <a:rPr lang="en-US" sz="1600" b="1" spc="-5" dirty="0" smtClean="0">
                          <a:latin typeface="Calibri"/>
                          <a:cs typeface="Calibri"/>
                        </a:rPr>
                        <a:t>8</a:t>
                      </a:r>
                      <a:r>
                        <a:rPr sz="1600" b="1" spc="-5" dirty="0" smtClean="0">
                          <a:latin typeface="Calibri"/>
                          <a:cs typeface="Calibri"/>
                        </a:rPr>
                        <a:t> </a:t>
                      </a:r>
                      <a:r>
                        <a:rPr sz="1600" b="1" spc="-10" dirty="0">
                          <a:latin typeface="Calibri"/>
                          <a:cs typeface="Calibri"/>
                        </a:rPr>
                        <a:t>Supplemental</a:t>
                      </a:r>
                      <a:r>
                        <a:rPr sz="1600" b="1" spc="25" dirty="0">
                          <a:latin typeface="Calibri"/>
                          <a:cs typeface="Calibri"/>
                        </a:rPr>
                        <a:t> </a:t>
                      </a:r>
                      <a:r>
                        <a:rPr sz="1600" b="1" spc="-35" dirty="0">
                          <a:latin typeface="Calibri"/>
                          <a:cs typeface="Calibri"/>
                        </a:rPr>
                        <a:t>Total</a:t>
                      </a:r>
                      <a:endParaRPr sz="1600" dirty="0">
                        <a:latin typeface="Calibri"/>
                        <a:cs typeface="Calibri"/>
                      </a:endParaRPr>
                    </a:p>
                    <a:p>
                      <a:pPr marL="38100">
                        <a:lnSpc>
                          <a:spcPct val="100000"/>
                        </a:lnSpc>
                        <a:spcBef>
                          <a:spcPts val="295"/>
                        </a:spcBef>
                      </a:pPr>
                      <a:r>
                        <a:rPr sz="1500" b="1" i="1" dirty="0">
                          <a:latin typeface="Calibri"/>
                          <a:cs typeface="Calibri"/>
                        </a:rPr>
                        <a:t>MHD Program</a:t>
                      </a:r>
                      <a:r>
                        <a:rPr sz="1500" b="1" i="1" spc="-80" dirty="0">
                          <a:latin typeface="Calibri"/>
                          <a:cs typeface="Calibri"/>
                        </a:rPr>
                        <a:t> </a:t>
                      </a:r>
                      <a:r>
                        <a:rPr sz="1500" b="1" i="1" spc="-10" dirty="0">
                          <a:latin typeface="Calibri"/>
                          <a:cs typeface="Calibri"/>
                        </a:rPr>
                        <a:t>Supplemental:</a:t>
                      </a:r>
                      <a:endParaRPr sz="1500" dirty="0">
                        <a:latin typeface="Calibri"/>
                        <a:cs typeface="Calibri"/>
                      </a:endParaRPr>
                    </a:p>
                  </a:txBody>
                  <a:tcPr marL="0" marR="0" marT="10160" marB="0">
                    <a:lnT w="22225">
                      <a:solidFill>
                        <a:srgbClr val="000000"/>
                      </a:solidFill>
                      <a:prstDash val="solid"/>
                    </a:lnT>
                  </a:tcPr>
                </a:tc>
                <a:tc>
                  <a:txBody>
                    <a:bodyPr/>
                    <a:lstStyle/>
                    <a:p>
                      <a:endParaRPr sz="1500">
                        <a:latin typeface="Calibri"/>
                        <a:cs typeface="Calibri"/>
                      </a:endParaRPr>
                    </a:p>
                  </a:txBody>
                  <a:tcPr marL="0" marR="0" marT="0" marB="0">
                    <a:lnR w="12699">
                      <a:solidFill>
                        <a:srgbClr val="000000"/>
                      </a:solidFill>
                      <a:prstDash val="solid"/>
                    </a:lnR>
                    <a:lnT w="22225">
                      <a:solidFill>
                        <a:srgbClr val="000000"/>
                      </a:solidFill>
                      <a:prstDash val="solid"/>
                    </a:lnT>
                  </a:tcPr>
                </a:tc>
                <a:tc>
                  <a:txBody>
                    <a:bodyPr/>
                    <a:lstStyle/>
                    <a:p>
                      <a:pPr marR="50165" algn="ctr">
                        <a:lnSpc>
                          <a:spcPct val="100000"/>
                        </a:lnSpc>
                        <a:spcBef>
                          <a:spcPts val="80"/>
                        </a:spcBef>
                      </a:pPr>
                      <a:r>
                        <a:rPr sz="1600" b="1" spc="-10" dirty="0" smtClean="0">
                          <a:latin typeface="Calibri"/>
                          <a:cs typeface="Calibri"/>
                        </a:rPr>
                        <a:t>$</a:t>
                      </a:r>
                      <a:r>
                        <a:rPr lang="en-US" sz="1600" b="1" spc="-10" dirty="0" smtClean="0">
                          <a:latin typeface="Calibri"/>
                          <a:cs typeface="Calibri"/>
                        </a:rPr>
                        <a:t>586.0</a:t>
                      </a:r>
                      <a:endParaRPr sz="1600" dirty="0">
                        <a:latin typeface="Calibri"/>
                        <a:cs typeface="Calibri"/>
                      </a:endParaRPr>
                    </a:p>
                  </a:txBody>
                  <a:tcPr marL="0" marR="0" marT="10160" marB="0">
                    <a:lnL w="12699">
                      <a:solidFill>
                        <a:srgbClr val="000000"/>
                      </a:solidFill>
                      <a:prstDash val="solid"/>
                    </a:lnL>
                    <a:lnR w="12700">
                      <a:solidFill>
                        <a:srgbClr val="000000"/>
                      </a:solidFill>
                      <a:prstDash val="solid"/>
                    </a:lnR>
                    <a:lnT w="22225">
                      <a:solidFill>
                        <a:srgbClr val="000000"/>
                      </a:solidFill>
                      <a:prstDash val="solid"/>
                    </a:lnT>
                  </a:tcPr>
                </a:tc>
                <a:tc>
                  <a:txBody>
                    <a:bodyPr/>
                    <a:lstStyle/>
                    <a:p>
                      <a:pPr marR="516890" algn="r">
                        <a:lnSpc>
                          <a:spcPct val="100000"/>
                        </a:lnSpc>
                        <a:spcBef>
                          <a:spcPts val="80"/>
                        </a:spcBef>
                      </a:pPr>
                      <a:r>
                        <a:rPr sz="1600" b="1" spc="-5" dirty="0" smtClean="0">
                          <a:latin typeface="Calibri"/>
                          <a:cs typeface="Calibri"/>
                        </a:rPr>
                        <a:t>$</a:t>
                      </a:r>
                      <a:r>
                        <a:rPr lang="en-US" sz="1600" b="1" spc="-5" dirty="0" smtClean="0">
                          <a:latin typeface="Calibri"/>
                          <a:cs typeface="Calibri"/>
                        </a:rPr>
                        <a:t>110.6</a:t>
                      </a:r>
                      <a:endParaRPr sz="1600" dirty="0">
                        <a:latin typeface="Calibri"/>
                        <a:cs typeface="Calibri"/>
                      </a:endParaRPr>
                    </a:p>
                  </a:txBody>
                  <a:tcPr marL="0" marR="0" marT="10160" marB="0">
                    <a:lnL w="12700">
                      <a:solidFill>
                        <a:srgbClr val="000000"/>
                      </a:solidFill>
                      <a:prstDash val="solid"/>
                    </a:lnL>
                    <a:lnT w="22225">
                      <a:solidFill>
                        <a:srgbClr val="000000"/>
                      </a:solidFill>
                      <a:prstDash val="solid"/>
                    </a:lnT>
                  </a:tcPr>
                </a:tc>
                <a:extLst>
                  <a:ext uri="{0D108BD9-81ED-4DB2-BD59-A6C34878D82A}">
                    <a16:rowId xmlns:a16="http://schemas.microsoft.com/office/drawing/2014/main" val="10002"/>
                  </a:ext>
                </a:extLst>
              </a:tr>
              <a:tr h="253682">
                <a:tc>
                  <a:txBody>
                    <a:bodyPr/>
                    <a:lstStyle/>
                    <a:p>
                      <a:pPr marL="38100">
                        <a:lnSpc>
                          <a:spcPct val="100000"/>
                        </a:lnSpc>
                        <a:spcBef>
                          <a:spcPts val="15"/>
                        </a:spcBef>
                      </a:pPr>
                      <a:r>
                        <a:rPr sz="1300" i="1" spc="-5" dirty="0">
                          <a:latin typeface="Calibri"/>
                          <a:cs typeface="Calibri"/>
                        </a:rPr>
                        <a:t>Pharmacy</a:t>
                      </a:r>
                      <a:endParaRPr sz="1300" dirty="0">
                        <a:latin typeface="Calibri"/>
                        <a:cs typeface="Calibri"/>
                      </a:endParaRPr>
                    </a:p>
                  </a:txBody>
                  <a:tcPr marL="0" marR="0" marT="190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62230" algn="ctr">
                        <a:lnSpc>
                          <a:spcPct val="100000"/>
                        </a:lnSpc>
                        <a:spcBef>
                          <a:spcPts val="15"/>
                        </a:spcBef>
                      </a:pPr>
                      <a:r>
                        <a:rPr sz="1300" spc="-5" dirty="0" smtClean="0">
                          <a:latin typeface="Calibri"/>
                          <a:cs typeface="Calibri"/>
                        </a:rPr>
                        <a:t>$</a:t>
                      </a:r>
                      <a:r>
                        <a:rPr lang="en-US" sz="1300" spc="-5" dirty="0" smtClean="0">
                          <a:latin typeface="Calibri"/>
                          <a:cs typeface="Calibri"/>
                        </a:rPr>
                        <a:t>7.3</a:t>
                      </a:r>
                      <a:endParaRPr sz="1300" dirty="0">
                        <a:latin typeface="Calibri"/>
                        <a:cs typeface="Calibri"/>
                      </a:endParaRPr>
                    </a:p>
                  </a:txBody>
                  <a:tcPr marL="0" marR="0" marT="1905" marB="0">
                    <a:lnL w="12699">
                      <a:solidFill>
                        <a:srgbClr val="000000"/>
                      </a:solidFill>
                      <a:prstDash val="solid"/>
                    </a:lnL>
                    <a:lnR w="12700">
                      <a:solidFill>
                        <a:srgbClr val="000000"/>
                      </a:solidFill>
                      <a:prstDash val="solid"/>
                    </a:lnR>
                  </a:tcPr>
                </a:tc>
                <a:tc>
                  <a:txBody>
                    <a:bodyPr/>
                    <a:lstStyle/>
                    <a:p>
                      <a:pPr marR="497205" algn="r">
                        <a:lnSpc>
                          <a:spcPct val="100000"/>
                        </a:lnSpc>
                        <a:spcBef>
                          <a:spcPts val="15"/>
                        </a:spcBef>
                      </a:pPr>
                      <a:r>
                        <a:rPr sz="1300" dirty="0">
                          <a:latin typeface="Calibri"/>
                          <a:cs typeface="Calibri"/>
                        </a:rPr>
                        <a:t>$</a:t>
                      </a:r>
                      <a:r>
                        <a:rPr sz="1300" spc="5" dirty="0">
                          <a:latin typeface="Calibri"/>
                          <a:cs typeface="Calibri"/>
                        </a:rPr>
                        <a:t>0</a:t>
                      </a:r>
                      <a:r>
                        <a:rPr sz="1300" spc="-5" dirty="0">
                          <a:latin typeface="Calibri"/>
                          <a:cs typeface="Calibri"/>
                        </a:rPr>
                        <a:t>.0</a:t>
                      </a:r>
                      <a:endParaRPr sz="1300">
                        <a:latin typeface="Calibri"/>
                        <a:cs typeface="Calibri"/>
                      </a:endParaRPr>
                    </a:p>
                  </a:txBody>
                  <a:tcPr marL="0" marR="0" marT="1905" marB="0">
                    <a:lnL w="12700">
                      <a:solidFill>
                        <a:srgbClr val="000000"/>
                      </a:solidFill>
                      <a:prstDash val="solid"/>
                    </a:lnL>
                  </a:tcPr>
                </a:tc>
                <a:extLst>
                  <a:ext uri="{0D108BD9-81ED-4DB2-BD59-A6C34878D82A}">
                    <a16:rowId xmlns:a16="http://schemas.microsoft.com/office/drawing/2014/main" val="10003"/>
                  </a:ext>
                </a:extLst>
              </a:tr>
              <a:tr h="250901">
                <a:tc>
                  <a:txBody>
                    <a:bodyPr/>
                    <a:lstStyle/>
                    <a:p>
                      <a:pPr marL="38100">
                        <a:lnSpc>
                          <a:spcPct val="100000"/>
                        </a:lnSpc>
                        <a:spcBef>
                          <a:spcPts val="30"/>
                        </a:spcBef>
                      </a:pPr>
                      <a:r>
                        <a:rPr lang="en-US" sz="1300" i="1" spc="-5" dirty="0" smtClean="0">
                          <a:latin typeface="Calibri"/>
                          <a:cs typeface="Calibri"/>
                        </a:rPr>
                        <a:t>Physician</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a:latin typeface="Calibri"/>
                          <a:cs typeface="Calibri"/>
                        </a:rPr>
                        <a:t>$</a:t>
                      </a:r>
                      <a:r>
                        <a:rPr sz="1300" spc="-5" dirty="0" smtClean="0">
                          <a:latin typeface="Calibri"/>
                          <a:cs typeface="Calibri"/>
                        </a:rPr>
                        <a:t>1</a:t>
                      </a:r>
                      <a:r>
                        <a:rPr lang="en-US" sz="1300" spc="-5" dirty="0" smtClean="0">
                          <a:latin typeface="Calibri"/>
                          <a:cs typeface="Calibri"/>
                        </a:rPr>
                        <a:t>38.0</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44.8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4"/>
                  </a:ext>
                </a:extLst>
              </a:tr>
              <a:tr h="260476">
                <a:tc>
                  <a:txBody>
                    <a:bodyPr/>
                    <a:lstStyle/>
                    <a:p>
                      <a:pPr marL="38100">
                        <a:lnSpc>
                          <a:spcPct val="100000"/>
                        </a:lnSpc>
                        <a:spcBef>
                          <a:spcPts val="55"/>
                        </a:spcBef>
                      </a:pPr>
                      <a:r>
                        <a:rPr lang="en-US" sz="1300" i="1" spc="-5" dirty="0" smtClean="0">
                          <a:latin typeface="Calibri"/>
                          <a:cs typeface="Calibri"/>
                        </a:rPr>
                        <a:t>Dental</a:t>
                      </a:r>
                      <a:endParaRPr sz="1300" dirty="0">
                        <a:latin typeface="Calibri"/>
                        <a:cs typeface="Calibri"/>
                      </a:endParaRPr>
                    </a:p>
                  </a:txBody>
                  <a:tcPr marL="0" marR="0" marT="6985" marB="0"/>
                </a:tc>
                <a:tc>
                  <a:txBody>
                    <a:bodyPr/>
                    <a:lstStyle/>
                    <a:p>
                      <a:endParaRPr sz="1300" dirty="0">
                        <a:latin typeface="Calibri"/>
                        <a:cs typeface="Calibri"/>
                      </a:endParaRPr>
                    </a:p>
                  </a:txBody>
                  <a:tcPr marL="0" marR="0" marT="0" marB="0">
                    <a:lnR w="12699">
                      <a:solidFill>
                        <a:srgbClr val="000000"/>
                      </a:solidFill>
                      <a:prstDash val="solid"/>
                    </a:lnR>
                  </a:tcPr>
                </a:tc>
                <a:tc>
                  <a:txBody>
                    <a:bodyPr/>
                    <a:lstStyle/>
                    <a:p>
                      <a:pPr marR="62230" algn="ctr">
                        <a:lnSpc>
                          <a:spcPts val="1555"/>
                        </a:lnSpc>
                      </a:pPr>
                      <a:r>
                        <a:rPr sz="1300" spc="-5" dirty="0" smtClean="0">
                          <a:latin typeface="Calibri"/>
                          <a:cs typeface="Calibri"/>
                        </a:rPr>
                        <a:t>$</a:t>
                      </a:r>
                      <a:r>
                        <a:rPr lang="en-US" sz="1300" spc="-5" dirty="0" smtClean="0">
                          <a:latin typeface="Calibri"/>
                          <a:cs typeface="Calibri"/>
                        </a:rPr>
                        <a:t>2.7</a:t>
                      </a:r>
                      <a:endParaRPr sz="1300" dirty="0">
                        <a:latin typeface="Calibri"/>
                        <a:cs typeface="Calibri"/>
                      </a:endParaRPr>
                    </a:p>
                  </a:txBody>
                  <a:tcPr marL="0" marR="0" marT="0" marB="0">
                    <a:lnL w="12699">
                      <a:solidFill>
                        <a:srgbClr val="000000"/>
                      </a:solidFill>
                      <a:prstDash val="solid"/>
                    </a:lnL>
                    <a:lnR w="12700">
                      <a:solidFill>
                        <a:srgbClr val="000000"/>
                      </a:solidFill>
                      <a:prstDash val="solid"/>
                    </a:lnR>
                  </a:tcPr>
                </a:tc>
                <a:tc>
                  <a:txBody>
                    <a:bodyPr/>
                    <a:lstStyle/>
                    <a:p>
                      <a:pPr marR="497205" algn="r">
                        <a:lnSpc>
                          <a:spcPct val="100000"/>
                        </a:lnSpc>
                        <a:spcBef>
                          <a:spcPts val="70"/>
                        </a:spcBef>
                      </a:pPr>
                      <a:r>
                        <a:rPr sz="1300" dirty="0" smtClean="0">
                          <a:latin typeface="Calibri"/>
                          <a:cs typeface="Calibri"/>
                        </a:rPr>
                        <a:t>$</a:t>
                      </a:r>
                      <a:r>
                        <a:rPr lang="en-US" sz="1300" spc="5" dirty="0" smtClean="0">
                          <a:latin typeface="Calibri"/>
                          <a:cs typeface="Calibri"/>
                        </a:rPr>
                        <a:t>1.0</a:t>
                      </a:r>
                      <a:endParaRPr sz="1300" dirty="0">
                        <a:latin typeface="Calibri"/>
                        <a:cs typeface="Calibri"/>
                      </a:endParaRPr>
                    </a:p>
                  </a:txBody>
                  <a:tcPr marL="0" marR="0" marT="8890" marB="0">
                    <a:lnL w="12700">
                      <a:solidFill>
                        <a:srgbClr val="000000"/>
                      </a:solidFill>
                      <a:prstDash val="solid"/>
                    </a:lnL>
                  </a:tcPr>
                </a:tc>
                <a:extLst>
                  <a:ext uri="{0D108BD9-81ED-4DB2-BD59-A6C34878D82A}">
                    <a16:rowId xmlns:a16="http://schemas.microsoft.com/office/drawing/2014/main" val="10005"/>
                  </a:ext>
                </a:extLst>
              </a:tr>
              <a:tr h="256438">
                <a:tc>
                  <a:txBody>
                    <a:bodyPr/>
                    <a:lstStyle/>
                    <a:p>
                      <a:pPr marL="38100">
                        <a:lnSpc>
                          <a:spcPct val="100000"/>
                        </a:lnSpc>
                        <a:spcBef>
                          <a:spcPts val="30"/>
                        </a:spcBef>
                      </a:pPr>
                      <a:r>
                        <a:rPr sz="1300" i="1" dirty="0">
                          <a:latin typeface="Calibri"/>
                          <a:cs typeface="Calibri"/>
                        </a:rPr>
                        <a:t>Nursing</a:t>
                      </a:r>
                      <a:r>
                        <a:rPr sz="1300" i="1" spc="-85" dirty="0">
                          <a:latin typeface="Calibri"/>
                          <a:cs typeface="Calibri"/>
                        </a:rPr>
                        <a:t> </a:t>
                      </a:r>
                      <a:r>
                        <a:rPr sz="1300" i="1" spc="-5" dirty="0">
                          <a:latin typeface="Calibri"/>
                          <a:cs typeface="Calibri"/>
                        </a:rPr>
                        <a:t>Facilities</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4.8</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dirty="0" smtClean="0">
                          <a:latin typeface="Calibri"/>
                          <a:cs typeface="Calibri"/>
                        </a:rPr>
                        <a:t>1.3</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6"/>
                  </a:ext>
                </a:extLst>
              </a:tr>
              <a:tr h="256311">
                <a:tc>
                  <a:txBody>
                    <a:bodyPr/>
                    <a:lstStyle/>
                    <a:p>
                      <a:pPr marL="38100">
                        <a:lnSpc>
                          <a:spcPct val="100000"/>
                        </a:lnSpc>
                        <a:spcBef>
                          <a:spcPts val="35"/>
                        </a:spcBef>
                      </a:pPr>
                      <a:r>
                        <a:rPr sz="1300" i="1" spc="-5" dirty="0">
                          <a:latin typeface="Calibri"/>
                          <a:cs typeface="Calibri"/>
                        </a:rPr>
                        <a:t>Nursing Facilities</a:t>
                      </a:r>
                      <a:r>
                        <a:rPr sz="1300" i="1" spc="-55" dirty="0">
                          <a:latin typeface="Calibri"/>
                          <a:cs typeface="Calibri"/>
                        </a:rPr>
                        <a:t> </a:t>
                      </a:r>
                      <a:r>
                        <a:rPr sz="1300" i="1" spc="-5" dirty="0">
                          <a:latin typeface="Calibri"/>
                          <a:cs typeface="Calibri"/>
                        </a:rPr>
                        <a:t>FRA</a:t>
                      </a:r>
                      <a:endParaRPr sz="1300" dirty="0">
                        <a:latin typeface="Calibri"/>
                        <a:cs typeface="Calibri"/>
                      </a:endParaRPr>
                    </a:p>
                  </a:txBody>
                  <a:tcPr marL="0" marR="0" marT="444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5"/>
                        </a:spcBef>
                      </a:pPr>
                      <a:r>
                        <a:rPr sz="1300" spc="-5" dirty="0" smtClean="0">
                          <a:latin typeface="Calibri"/>
                          <a:cs typeface="Calibri"/>
                        </a:rPr>
                        <a:t>$</a:t>
                      </a:r>
                      <a:r>
                        <a:rPr lang="en-US" sz="1300" spc="-5" dirty="0" smtClean="0">
                          <a:latin typeface="Calibri"/>
                          <a:cs typeface="Calibri"/>
                        </a:rPr>
                        <a:t>6.9</a:t>
                      </a:r>
                      <a:endParaRPr sz="1300" dirty="0">
                        <a:latin typeface="Calibri"/>
                        <a:cs typeface="Calibri"/>
                      </a:endParaRPr>
                    </a:p>
                  </a:txBody>
                  <a:tcPr marL="0" marR="0" marT="4445" marB="0">
                    <a:lnL w="12699">
                      <a:solidFill>
                        <a:srgbClr val="000000"/>
                      </a:solidFill>
                      <a:prstDash val="solid"/>
                    </a:lnL>
                    <a:lnR w="12700">
                      <a:solidFill>
                        <a:srgbClr val="000000"/>
                      </a:solidFill>
                      <a:prstDash val="solid"/>
                    </a:lnR>
                  </a:tcPr>
                </a:tc>
                <a:tc>
                  <a:txBody>
                    <a:bodyPr/>
                    <a:lstStyle/>
                    <a:p>
                      <a:pPr marR="497205" algn="r">
                        <a:lnSpc>
                          <a:spcPct val="100000"/>
                        </a:lnSpc>
                        <a:spcBef>
                          <a:spcPts val="35"/>
                        </a:spcBef>
                      </a:pPr>
                      <a:r>
                        <a:rPr sz="1300" dirty="0">
                          <a:latin typeface="Calibri"/>
                          <a:cs typeface="Calibri"/>
                        </a:rPr>
                        <a:t>$</a:t>
                      </a:r>
                      <a:r>
                        <a:rPr sz="1300" spc="5" dirty="0">
                          <a:latin typeface="Calibri"/>
                          <a:cs typeface="Calibri"/>
                        </a:rPr>
                        <a:t>0</a:t>
                      </a:r>
                      <a:r>
                        <a:rPr sz="1300" spc="-5" dirty="0">
                          <a:latin typeface="Calibri"/>
                          <a:cs typeface="Calibri"/>
                        </a:rPr>
                        <a:t>.0</a:t>
                      </a:r>
                      <a:endParaRPr sz="1300">
                        <a:latin typeface="Calibri"/>
                        <a:cs typeface="Calibri"/>
                      </a:endParaRPr>
                    </a:p>
                  </a:txBody>
                  <a:tcPr marL="0" marR="0" marT="4445" marB="0">
                    <a:lnL w="12700">
                      <a:solidFill>
                        <a:srgbClr val="000000"/>
                      </a:solidFill>
                      <a:prstDash val="solid"/>
                    </a:lnL>
                  </a:tcPr>
                </a:tc>
                <a:extLst>
                  <a:ext uri="{0D108BD9-81ED-4DB2-BD59-A6C34878D82A}">
                    <a16:rowId xmlns:a16="http://schemas.microsoft.com/office/drawing/2014/main" val="10007"/>
                  </a:ext>
                </a:extLst>
              </a:tr>
              <a:tr h="255778">
                <a:tc>
                  <a:txBody>
                    <a:bodyPr/>
                    <a:lstStyle/>
                    <a:p>
                      <a:pPr marL="38100">
                        <a:lnSpc>
                          <a:spcPct val="100000"/>
                        </a:lnSpc>
                        <a:spcBef>
                          <a:spcPts val="30"/>
                        </a:spcBef>
                      </a:pPr>
                      <a:r>
                        <a:rPr lang="en-US" sz="1300" i="1" spc="-10" dirty="0" smtClean="0">
                          <a:latin typeface="Calibri"/>
                          <a:cs typeface="Calibri"/>
                        </a:rPr>
                        <a:t>Rehab</a:t>
                      </a:r>
                      <a:r>
                        <a:rPr lang="en-US" sz="1300" i="1" spc="-10" baseline="0" dirty="0" smtClean="0">
                          <a:latin typeface="Calibri"/>
                          <a:cs typeface="Calibri"/>
                        </a:rPr>
                        <a:t> &amp; Specialty Services</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44.7</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14.8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8"/>
                  </a:ext>
                </a:extLst>
              </a:tr>
              <a:tr h="255714">
                <a:tc>
                  <a:txBody>
                    <a:bodyPr/>
                    <a:lstStyle/>
                    <a:p>
                      <a:pPr marL="38100">
                        <a:lnSpc>
                          <a:spcPct val="100000"/>
                        </a:lnSpc>
                        <a:spcBef>
                          <a:spcPts val="30"/>
                        </a:spcBef>
                      </a:pPr>
                      <a:r>
                        <a:rPr lang="en-US" sz="1300" i="1" spc="-5" dirty="0" smtClean="0">
                          <a:latin typeface="Calibri"/>
                          <a:cs typeface="Calibri"/>
                        </a:rPr>
                        <a:t>NEMT</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a:latin typeface="Calibri"/>
                          <a:cs typeface="Calibri"/>
                        </a:rPr>
                        <a:t>$</a:t>
                      </a:r>
                      <a:r>
                        <a:rPr sz="1300" spc="-5" dirty="0" smtClean="0">
                          <a:latin typeface="Calibri"/>
                          <a:cs typeface="Calibri"/>
                        </a:rPr>
                        <a:t>0.</a:t>
                      </a:r>
                      <a:r>
                        <a:rPr lang="en-US" sz="1300" spc="-5" dirty="0" smtClean="0">
                          <a:latin typeface="Calibri"/>
                          <a:cs typeface="Calibri"/>
                        </a:rPr>
                        <a:t>2</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a:latin typeface="Calibri"/>
                          <a:cs typeface="Calibri"/>
                        </a:rPr>
                        <a:t>$</a:t>
                      </a:r>
                      <a:r>
                        <a:rPr sz="1300" spc="5" dirty="0" smtClean="0">
                          <a:latin typeface="Calibri"/>
                          <a:cs typeface="Calibri"/>
                        </a:rPr>
                        <a:t>0</a:t>
                      </a:r>
                      <a:r>
                        <a:rPr sz="1300" spc="-5" dirty="0" smtClean="0">
                          <a:latin typeface="Calibri"/>
                          <a:cs typeface="Calibri"/>
                        </a:rPr>
                        <a:t>.</a:t>
                      </a:r>
                      <a:r>
                        <a:rPr lang="en-US" sz="1300" spc="-5" dirty="0" smtClean="0">
                          <a:latin typeface="Calibri"/>
                          <a:cs typeface="Calibri"/>
                        </a:rPr>
                        <a:t>2</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09"/>
                  </a:ext>
                </a:extLst>
              </a:tr>
              <a:tr h="256476">
                <a:tc>
                  <a:txBody>
                    <a:bodyPr/>
                    <a:lstStyle/>
                    <a:p>
                      <a:pPr marL="38100">
                        <a:lnSpc>
                          <a:spcPct val="100000"/>
                        </a:lnSpc>
                        <a:spcBef>
                          <a:spcPts val="30"/>
                        </a:spcBef>
                      </a:pPr>
                      <a:r>
                        <a:rPr lang="en-US" sz="1300" i="1" spc="-10" dirty="0" smtClean="0">
                          <a:latin typeface="Calibri"/>
                          <a:cs typeface="Calibri"/>
                        </a:rPr>
                        <a:t>Hospital</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62230" algn="ctr">
                        <a:lnSpc>
                          <a:spcPct val="100000"/>
                        </a:lnSpc>
                        <a:spcBef>
                          <a:spcPts val="30"/>
                        </a:spcBef>
                      </a:pPr>
                      <a:r>
                        <a:rPr sz="1300" spc="-5" dirty="0" smtClean="0">
                          <a:latin typeface="Calibri"/>
                          <a:cs typeface="Calibri"/>
                        </a:rPr>
                        <a:t>$</a:t>
                      </a:r>
                      <a:r>
                        <a:rPr lang="en-US" sz="1300" spc="-5" dirty="0" smtClean="0">
                          <a:latin typeface="Calibri"/>
                          <a:cs typeface="Calibri"/>
                        </a:rPr>
                        <a:t>277.8</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smtClean="0">
                          <a:latin typeface="Calibri"/>
                          <a:cs typeface="Calibri"/>
                        </a:rPr>
                        <a:t>$</a:t>
                      </a:r>
                      <a:r>
                        <a:rPr lang="en-US" sz="1300" spc="5" dirty="0" smtClean="0">
                          <a:latin typeface="Calibri"/>
                          <a:cs typeface="Calibri"/>
                        </a:rPr>
                        <a:t>44.8</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10"/>
                  </a:ext>
                </a:extLst>
              </a:tr>
              <a:tr h="256349">
                <a:tc>
                  <a:txBody>
                    <a:bodyPr/>
                    <a:lstStyle/>
                    <a:p>
                      <a:pPr marL="38100">
                        <a:lnSpc>
                          <a:spcPct val="100000"/>
                        </a:lnSpc>
                        <a:spcBef>
                          <a:spcPts val="35"/>
                        </a:spcBef>
                      </a:pPr>
                      <a:r>
                        <a:rPr lang="en-US" sz="1300" i="1" spc="-10" dirty="0" smtClean="0">
                          <a:latin typeface="Calibri"/>
                          <a:cs typeface="Calibri"/>
                        </a:rPr>
                        <a:t>Show</a:t>
                      </a:r>
                      <a:r>
                        <a:rPr lang="en-US" sz="1300" i="1" spc="-10" baseline="0" dirty="0" smtClean="0">
                          <a:latin typeface="Calibri"/>
                          <a:cs typeface="Calibri"/>
                        </a:rPr>
                        <a:t> Me Healthy Babies</a:t>
                      </a:r>
                      <a:endParaRPr sz="1300" dirty="0">
                        <a:latin typeface="Calibri"/>
                        <a:cs typeface="Calibri"/>
                      </a:endParaRPr>
                    </a:p>
                  </a:txBody>
                  <a:tcPr marL="0" marR="0" marT="4445"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5"/>
                        </a:spcBef>
                      </a:pPr>
                      <a:r>
                        <a:rPr sz="1300" spc="-5" dirty="0">
                          <a:latin typeface="Calibri"/>
                          <a:cs typeface="Calibri"/>
                        </a:rPr>
                        <a:t>$</a:t>
                      </a:r>
                      <a:r>
                        <a:rPr sz="1300" spc="-5" dirty="0" smtClean="0">
                          <a:latin typeface="Calibri"/>
                          <a:cs typeface="Calibri"/>
                        </a:rPr>
                        <a:t>1</a:t>
                      </a:r>
                      <a:r>
                        <a:rPr lang="en-US" sz="1300" spc="-5" dirty="0" smtClean="0">
                          <a:latin typeface="Calibri"/>
                          <a:cs typeface="Calibri"/>
                        </a:rPr>
                        <a:t>4.4</a:t>
                      </a:r>
                      <a:endParaRPr sz="1300" dirty="0">
                        <a:latin typeface="Calibri"/>
                        <a:cs typeface="Calibri"/>
                      </a:endParaRPr>
                    </a:p>
                  </a:txBody>
                  <a:tcPr marL="0" marR="0" marT="4445" marB="0">
                    <a:lnL w="12699">
                      <a:solidFill>
                        <a:srgbClr val="000000"/>
                      </a:solidFill>
                      <a:prstDash val="solid"/>
                    </a:lnL>
                    <a:lnR w="12700">
                      <a:solidFill>
                        <a:srgbClr val="000000"/>
                      </a:solidFill>
                      <a:prstDash val="solid"/>
                    </a:lnR>
                  </a:tcPr>
                </a:tc>
                <a:tc>
                  <a:txBody>
                    <a:bodyPr/>
                    <a:lstStyle/>
                    <a:p>
                      <a:pPr marR="497205" algn="r">
                        <a:lnSpc>
                          <a:spcPct val="100000"/>
                        </a:lnSpc>
                        <a:spcBef>
                          <a:spcPts val="35"/>
                        </a:spcBef>
                      </a:pPr>
                      <a:r>
                        <a:rPr sz="1300" dirty="0" smtClean="0">
                          <a:latin typeface="Calibri"/>
                          <a:cs typeface="Calibri"/>
                        </a:rPr>
                        <a:t>$</a:t>
                      </a:r>
                      <a:r>
                        <a:rPr lang="en-US" sz="1300" spc="5" dirty="0" smtClean="0">
                          <a:latin typeface="Calibri"/>
                          <a:cs typeface="Calibri"/>
                        </a:rPr>
                        <a:t>3.6</a:t>
                      </a:r>
                      <a:endParaRPr sz="1300" dirty="0">
                        <a:latin typeface="Calibri"/>
                        <a:cs typeface="Calibri"/>
                      </a:endParaRPr>
                    </a:p>
                  </a:txBody>
                  <a:tcPr marL="0" marR="0" marT="4445" marB="0">
                    <a:lnL w="12700">
                      <a:solidFill>
                        <a:srgbClr val="000000"/>
                      </a:solidFill>
                      <a:prstDash val="solid"/>
                    </a:lnL>
                  </a:tcPr>
                </a:tc>
                <a:extLst>
                  <a:ext uri="{0D108BD9-81ED-4DB2-BD59-A6C34878D82A}">
                    <a16:rowId xmlns:a16="http://schemas.microsoft.com/office/drawing/2014/main" val="10011"/>
                  </a:ext>
                </a:extLst>
              </a:tr>
              <a:tr h="254825">
                <a:tc>
                  <a:txBody>
                    <a:bodyPr/>
                    <a:lstStyle/>
                    <a:p>
                      <a:pPr marL="38100">
                        <a:lnSpc>
                          <a:spcPct val="100000"/>
                        </a:lnSpc>
                        <a:spcBef>
                          <a:spcPts val="30"/>
                        </a:spcBef>
                      </a:pPr>
                      <a:r>
                        <a:rPr lang="en-US" sz="1300" i="1" spc="-5" dirty="0" smtClean="0">
                          <a:latin typeface="Calibri"/>
                          <a:cs typeface="Calibri"/>
                        </a:rPr>
                        <a:t>FRA</a:t>
                      </a:r>
                      <a:endParaRPr sz="1300" dirty="0">
                        <a:latin typeface="Calibri"/>
                        <a:cs typeface="Calibri"/>
                      </a:endParaRPr>
                    </a:p>
                  </a:txBody>
                  <a:tcPr marL="0" marR="0" marT="3810" marB="0"/>
                </a:tc>
                <a:tc>
                  <a:txBody>
                    <a:bodyPr/>
                    <a:lstStyle/>
                    <a:p>
                      <a:endParaRPr sz="1300">
                        <a:latin typeface="Calibri"/>
                        <a:cs typeface="Calibri"/>
                      </a:endParaRPr>
                    </a:p>
                  </a:txBody>
                  <a:tcPr marL="0" marR="0" marT="0" marB="0">
                    <a:lnR w="12699">
                      <a:solidFill>
                        <a:srgbClr val="000000"/>
                      </a:solidFill>
                      <a:prstDash val="solid"/>
                    </a:lnR>
                  </a:tcPr>
                </a:tc>
                <a:tc>
                  <a:txBody>
                    <a:bodyPr/>
                    <a:lstStyle/>
                    <a:p>
                      <a:pPr marR="44450" algn="ctr">
                        <a:lnSpc>
                          <a:spcPct val="100000"/>
                        </a:lnSpc>
                        <a:spcBef>
                          <a:spcPts val="30"/>
                        </a:spcBef>
                      </a:pPr>
                      <a:r>
                        <a:rPr sz="1300" spc="-5" dirty="0" smtClean="0">
                          <a:latin typeface="Calibri"/>
                          <a:cs typeface="Calibri"/>
                        </a:rPr>
                        <a:t>$</a:t>
                      </a:r>
                      <a:r>
                        <a:rPr lang="en-US" sz="1300" spc="-5" dirty="0" smtClean="0">
                          <a:latin typeface="Calibri"/>
                          <a:cs typeface="Calibri"/>
                        </a:rPr>
                        <a:t>89.3</a:t>
                      </a:r>
                      <a:endParaRPr sz="1300" dirty="0">
                        <a:latin typeface="Calibri"/>
                        <a:cs typeface="Calibri"/>
                      </a:endParaRPr>
                    </a:p>
                  </a:txBody>
                  <a:tcPr marL="0" marR="0" marT="3810" marB="0">
                    <a:lnL w="12699">
                      <a:solidFill>
                        <a:srgbClr val="000000"/>
                      </a:solidFill>
                      <a:prstDash val="solid"/>
                    </a:lnL>
                    <a:lnR w="12700">
                      <a:solidFill>
                        <a:srgbClr val="000000"/>
                      </a:solidFill>
                      <a:prstDash val="solid"/>
                    </a:lnR>
                  </a:tcPr>
                </a:tc>
                <a:tc>
                  <a:txBody>
                    <a:bodyPr/>
                    <a:lstStyle/>
                    <a:p>
                      <a:pPr marR="497205" algn="r">
                        <a:lnSpc>
                          <a:spcPct val="100000"/>
                        </a:lnSpc>
                        <a:spcBef>
                          <a:spcPts val="30"/>
                        </a:spcBef>
                      </a:pPr>
                      <a:r>
                        <a:rPr sz="1300" dirty="0">
                          <a:latin typeface="Calibri"/>
                          <a:cs typeface="Calibri"/>
                        </a:rPr>
                        <a:t>$</a:t>
                      </a:r>
                      <a:r>
                        <a:rPr sz="1300" spc="5" dirty="0">
                          <a:latin typeface="Calibri"/>
                          <a:cs typeface="Calibri"/>
                        </a:rPr>
                        <a:t>0</a:t>
                      </a:r>
                      <a:r>
                        <a:rPr sz="1300" spc="-5" dirty="0">
                          <a:latin typeface="Calibri"/>
                          <a:cs typeface="Calibri"/>
                        </a:rPr>
                        <a:t>.0</a:t>
                      </a:r>
                      <a:endParaRPr sz="1300" dirty="0">
                        <a:latin typeface="Calibri"/>
                        <a:cs typeface="Calibri"/>
                      </a:endParaRPr>
                    </a:p>
                  </a:txBody>
                  <a:tcPr marL="0" marR="0" marT="3810" marB="0">
                    <a:lnL w="12700">
                      <a:solidFill>
                        <a:srgbClr val="000000"/>
                      </a:solidFill>
                      <a:prstDash val="solid"/>
                    </a:lnL>
                  </a:tcPr>
                </a:tc>
                <a:extLst>
                  <a:ext uri="{0D108BD9-81ED-4DB2-BD59-A6C34878D82A}">
                    <a16:rowId xmlns:a16="http://schemas.microsoft.com/office/drawing/2014/main" val="10012"/>
                  </a:ext>
                </a:extLst>
              </a:tr>
              <a:tr h="376351">
                <a:tc>
                  <a:txBody>
                    <a:bodyPr/>
                    <a:lstStyle/>
                    <a:p>
                      <a:pPr marL="38100">
                        <a:lnSpc>
                          <a:spcPct val="100000"/>
                        </a:lnSpc>
                        <a:spcBef>
                          <a:spcPts val="1000"/>
                        </a:spcBef>
                      </a:pPr>
                      <a:r>
                        <a:rPr sz="1500" b="1" i="1" spc="-30" dirty="0">
                          <a:latin typeface="Calibri"/>
                          <a:cs typeface="Calibri"/>
                        </a:rPr>
                        <a:t>Total </a:t>
                      </a:r>
                      <a:r>
                        <a:rPr sz="1500" b="1" i="1" dirty="0">
                          <a:latin typeface="Calibri"/>
                          <a:cs typeface="Calibri"/>
                        </a:rPr>
                        <a:t>MHD Program</a:t>
                      </a:r>
                      <a:r>
                        <a:rPr sz="1500" b="1" i="1" spc="-65" dirty="0">
                          <a:latin typeface="Calibri"/>
                          <a:cs typeface="Calibri"/>
                        </a:rPr>
                        <a:t> </a:t>
                      </a:r>
                      <a:r>
                        <a:rPr sz="1500" b="1" i="1" spc="-10" dirty="0">
                          <a:latin typeface="Calibri"/>
                          <a:cs typeface="Calibri"/>
                        </a:rPr>
                        <a:t>Supplemental</a:t>
                      </a:r>
                      <a:endParaRPr sz="1500" dirty="0">
                        <a:latin typeface="Calibri"/>
                        <a:cs typeface="Calibri"/>
                      </a:endParaRPr>
                    </a:p>
                  </a:txBody>
                  <a:tcPr marL="0" marR="0" marT="127000" marB="0"/>
                </a:tc>
                <a:tc>
                  <a:txBody>
                    <a:bodyPr/>
                    <a:lstStyle/>
                    <a:p>
                      <a:endParaRPr sz="1500" dirty="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900"/>
                        </a:spcBef>
                      </a:pPr>
                      <a:r>
                        <a:rPr sz="1600" b="1" spc="-10" dirty="0" smtClean="0">
                          <a:latin typeface="Calibri"/>
                          <a:cs typeface="Calibri"/>
                        </a:rPr>
                        <a:t>$</a:t>
                      </a:r>
                      <a:r>
                        <a:rPr lang="en-US" sz="1600" b="1" spc="-10" dirty="0" smtClean="0">
                          <a:latin typeface="Calibri"/>
                          <a:cs typeface="Calibri"/>
                        </a:rPr>
                        <a:t>586.0</a:t>
                      </a:r>
                      <a:endParaRPr sz="1600" dirty="0">
                        <a:latin typeface="Calibri"/>
                        <a:cs typeface="Calibri"/>
                      </a:endParaRPr>
                    </a:p>
                  </a:txBody>
                  <a:tcPr marL="0" marR="0" marT="114300" marB="0">
                    <a:lnL w="12699">
                      <a:solidFill>
                        <a:srgbClr val="000000"/>
                      </a:solidFill>
                      <a:prstDash val="solid"/>
                    </a:lnL>
                    <a:lnR w="12700">
                      <a:solidFill>
                        <a:srgbClr val="000000"/>
                      </a:solidFill>
                      <a:prstDash val="solid"/>
                    </a:lnR>
                  </a:tcPr>
                </a:tc>
                <a:tc>
                  <a:txBody>
                    <a:bodyPr/>
                    <a:lstStyle/>
                    <a:p>
                      <a:pPr marR="516890" algn="r">
                        <a:lnSpc>
                          <a:spcPct val="100000"/>
                        </a:lnSpc>
                        <a:spcBef>
                          <a:spcPts val="900"/>
                        </a:spcBef>
                      </a:pPr>
                      <a:r>
                        <a:rPr sz="1600" b="1" spc="-10" dirty="0" smtClean="0">
                          <a:latin typeface="Calibri"/>
                          <a:cs typeface="Calibri"/>
                        </a:rPr>
                        <a:t>$</a:t>
                      </a:r>
                      <a:r>
                        <a:rPr lang="en-US" sz="1600" b="1" spc="-10" dirty="0" smtClean="0">
                          <a:latin typeface="Calibri"/>
                          <a:cs typeface="Calibri"/>
                        </a:rPr>
                        <a:t>110.6</a:t>
                      </a:r>
                      <a:endParaRPr sz="1600" dirty="0">
                        <a:latin typeface="Calibri"/>
                        <a:cs typeface="Calibri"/>
                      </a:endParaRPr>
                    </a:p>
                  </a:txBody>
                  <a:tcPr marL="0" marR="0" marT="114300" marB="0">
                    <a:lnL w="12700">
                      <a:solidFill>
                        <a:srgbClr val="000000"/>
                      </a:solidFill>
                      <a:prstDash val="solid"/>
                    </a:lnL>
                  </a:tcPr>
                </a:tc>
                <a:extLst>
                  <a:ext uri="{0D108BD9-81ED-4DB2-BD59-A6C34878D82A}">
                    <a16:rowId xmlns:a16="http://schemas.microsoft.com/office/drawing/2014/main" val="10013"/>
                  </a:ext>
                </a:extLst>
              </a:tr>
              <a:tr h="484492">
                <a:tc>
                  <a:txBody>
                    <a:bodyPr/>
                    <a:lstStyle/>
                    <a:p>
                      <a:pPr marL="38100">
                        <a:lnSpc>
                          <a:spcPct val="100000"/>
                        </a:lnSpc>
                        <a:spcBef>
                          <a:spcPts val="1000"/>
                        </a:spcBef>
                      </a:pPr>
                      <a:r>
                        <a:rPr lang="en-US" sz="1200" b="1" i="1" spc="-30" dirty="0" smtClean="0">
                          <a:latin typeface="Calibri"/>
                          <a:cs typeface="Calibri"/>
                        </a:rPr>
                        <a:t>Medicare Parity for Maternal-Fetal</a:t>
                      </a:r>
                      <a:r>
                        <a:rPr lang="en-US" sz="1200" b="1" i="1" spc="-30" baseline="0" dirty="0" smtClean="0">
                          <a:latin typeface="Calibri"/>
                          <a:cs typeface="Calibri"/>
                        </a:rPr>
                        <a:t> Medicine (Managed Care)</a:t>
                      </a:r>
                      <a:endParaRPr sz="1200" dirty="0">
                        <a:latin typeface="Calibri"/>
                        <a:cs typeface="Calibri"/>
                      </a:endParaRPr>
                    </a:p>
                  </a:txBody>
                  <a:tcPr marL="0" marR="0" marT="127000" marB="0"/>
                </a:tc>
                <a:tc>
                  <a:txBody>
                    <a:bodyPr/>
                    <a:lstStyle/>
                    <a:p>
                      <a:endParaRPr sz="1500" dirty="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900"/>
                        </a:spcBef>
                      </a:pPr>
                      <a:r>
                        <a:rPr sz="1400" b="1" spc="-10" dirty="0" smtClean="0">
                          <a:latin typeface="Calibri"/>
                          <a:cs typeface="Calibri"/>
                        </a:rPr>
                        <a:t>$</a:t>
                      </a:r>
                      <a:r>
                        <a:rPr lang="en-US" sz="1400" b="1" spc="-10" dirty="0" smtClean="0">
                          <a:latin typeface="Calibri"/>
                          <a:cs typeface="Calibri"/>
                        </a:rPr>
                        <a:t>4.2</a:t>
                      </a:r>
                      <a:endParaRPr sz="1400" dirty="0">
                        <a:latin typeface="Calibri"/>
                        <a:cs typeface="Calibri"/>
                      </a:endParaRPr>
                    </a:p>
                  </a:txBody>
                  <a:tcPr marL="0" marR="0" marT="114300" marB="0">
                    <a:lnL w="12699">
                      <a:solidFill>
                        <a:srgbClr val="000000"/>
                      </a:solidFill>
                      <a:prstDash val="solid"/>
                    </a:lnL>
                    <a:lnR w="12700">
                      <a:solidFill>
                        <a:srgbClr val="000000"/>
                      </a:solidFill>
                      <a:prstDash val="solid"/>
                    </a:lnR>
                  </a:tcPr>
                </a:tc>
                <a:tc>
                  <a:txBody>
                    <a:bodyPr/>
                    <a:lstStyle/>
                    <a:p>
                      <a:pPr marR="516890" algn="r">
                        <a:lnSpc>
                          <a:spcPct val="100000"/>
                        </a:lnSpc>
                        <a:spcBef>
                          <a:spcPts val="900"/>
                        </a:spcBef>
                      </a:pPr>
                      <a:r>
                        <a:rPr sz="1400" b="1" spc="-10" dirty="0" smtClean="0">
                          <a:latin typeface="Calibri"/>
                          <a:cs typeface="Calibri"/>
                        </a:rPr>
                        <a:t>$</a:t>
                      </a:r>
                      <a:r>
                        <a:rPr lang="en-US" sz="1400" b="1" spc="-10" dirty="0" smtClean="0">
                          <a:latin typeface="Calibri"/>
                          <a:cs typeface="Calibri"/>
                        </a:rPr>
                        <a:t>1.5</a:t>
                      </a:r>
                      <a:endParaRPr sz="1400" dirty="0">
                        <a:latin typeface="Calibri"/>
                        <a:cs typeface="Calibri"/>
                      </a:endParaRPr>
                    </a:p>
                  </a:txBody>
                  <a:tcPr marL="0" marR="0" marT="114300" marB="0">
                    <a:lnL w="12700">
                      <a:solidFill>
                        <a:srgbClr val="000000"/>
                      </a:solidFill>
                      <a:prstDash val="solid"/>
                    </a:lnL>
                  </a:tcPr>
                </a:tc>
                <a:extLst>
                  <a:ext uri="{0D108BD9-81ED-4DB2-BD59-A6C34878D82A}">
                    <a16:rowId xmlns:a16="http://schemas.microsoft.com/office/drawing/2014/main" val="10014"/>
                  </a:ext>
                </a:extLst>
              </a:tr>
              <a:tr h="322440">
                <a:tc>
                  <a:txBody>
                    <a:bodyPr/>
                    <a:lstStyle/>
                    <a:p>
                      <a:pPr marL="38100">
                        <a:lnSpc>
                          <a:spcPct val="100000"/>
                        </a:lnSpc>
                        <a:spcBef>
                          <a:spcPts val="615"/>
                        </a:spcBef>
                      </a:pPr>
                      <a:r>
                        <a:rPr sz="1200" b="1" i="1" dirty="0">
                          <a:latin typeface="Calibri"/>
                          <a:cs typeface="Calibri"/>
                        </a:rPr>
                        <a:t>MHD </a:t>
                      </a:r>
                      <a:r>
                        <a:rPr sz="1200" b="1" i="1" spc="-5" dirty="0">
                          <a:latin typeface="Calibri"/>
                          <a:cs typeface="Calibri"/>
                        </a:rPr>
                        <a:t>DMH IGT Authority</a:t>
                      </a:r>
                      <a:r>
                        <a:rPr sz="1200" b="1" i="1" spc="-35" dirty="0">
                          <a:latin typeface="Calibri"/>
                          <a:cs typeface="Calibri"/>
                        </a:rPr>
                        <a:t> </a:t>
                      </a:r>
                      <a:r>
                        <a:rPr sz="1200" b="1" i="1" spc="-10" dirty="0">
                          <a:latin typeface="Calibri"/>
                          <a:cs typeface="Calibri"/>
                        </a:rPr>
                        <a:t>Supplemental</a:t>
                      </a:r>
                      <a:endParaRPr sz="1200" dirty="0">
                        <a:latin typeface="Calibri"/>
                        <a:cs typeface="Calibri"/>
                      </a:endParaRPr>
                    </a:p>
                  </a:txBody>
                  <a:tcPr marL="0" marR="0" marT="78105" marB="0"/>
                </a:tc>
                <a:tc>
                  <a:txBody>
                    <a:bodyPr/>
                    <a:lstStyle/>
                    <a:p>
                      <a:endParaRPr sz="1500">
                        <a:latin typeface="Calibri"/>
                        <a:cs typeface="Calibri"/>
                      </a:endParaRPr>
                    </a:p>
                  </a:txBody>
                  <a:tcPr marL="0" marR="0" marT="0" marB="0">
                    <a:lnR w="12699">
                      <a:solidFill>
                        <a:srgbClr val="000000"/>
                      </a:solidFill>
                      <a:prstDash val="solid"/>
                    </a:lnR>
                  </a:tcPr>
                </a:tc>
                <a:tc>
                  <a:txBody>
                    <a:bodyPr/>
                    <a:lstStyle/>
                    <a:p>
                      <a:pPr marR="50800" algn="ctr">
                        <a:lnSpc>
                          <a:spcPct val="100000"/>
                        </a:lnSpc>
                        <a:spcBef>
                          <a:spcPts val="509"/>
                        </a:spcBef>
                      </a:pPr>
                      <a:r>
                        <a:rPr sz="1400" b="1" spc="-5" dirty="0" smtClean="0">
                          <a:latin typeface="Calibri"/>
                          <a:cs typeface="Calibri"/>
                        </a:rPr>
                        <a:t>$</a:t>
                      </a:r>
                      <a:r>
                        <a:rPr lang="en-US" sz="1400" b="1" spc="-5" dirty="0" smtClean="0">
                          <a:latin typeface="Calibri"/>
                          <a:cs typeface="Calibri"/>
                        </a:rPr>
                        <a:t>233.4</a:t>
                      </a:r>
                      <a:endParaRPr sz="1400" dirty="0">
                        <a:latin typeface="Calibri"/>
                        <a:cs typeface="Calibri"/>
                      </a:endParaRPr>
                    </a:p>
                  </a:txBody>
                  <a:tcPr marL="0" marR="0" marT="64769" marB="0">
                    <a:lnL w="12699">
                      <a:solidFill>
                        <a:srgbClr val="000000"/>
                      </a:solidFill>
                      <a:prstDash val="solid"/>
                    </a:lnL>
                    <a:lnR w="12700">
                      <a:solidFill>
                        <a:srgbClr val="000000"/>
                      </a:solidFill>
                      <a:prstDash val="solid"/>
                    </a:lnR>
                  </a:tcPr>
                </a:tc>
                <a:tc>
                  <a:txBody>
                    <a:bodyPr/>
                    <a:lstStyle/>
                    <a:p>
                      <a:pPr marR="487045" algn="r">
                        <a:lnSpc>
                          <a:spcPct val="100000"/>
                        </a:lnSpc>
                        <a:spcBef>
                          <a:spcPts val="509"/>
                        </a:spcBef>
                      </a:pPr>
                      <a:r>
                        <a:rPr sz="1400" b="1" spc="-5" dirty="0">
                          <a:latin typeface="Calibri"/>
                          <a:cs typeface="Calibri"/>
                        </a:rPr>
                        <a:t>$0</a:t>
                      </a:r>
                      <a:r>
                        <a:rPr sz="1400" b="1" dirty="0">
                          <a:latin typeface="Calibri"/>
                          <a:cs typeface="Calibri"/>
                        </a:rPr>
                        <a:t>.0</a:t>
                      </a:r>
                      <a:endParaRPr sz="1400" dirty="0">
                        <a:latin typeface="Calibri"/>
                        <a:cs typeface="Calibri"/>
                      </a:endParaRPr>
                    </a:p>
                  </a:txBody>
                  <a:tcPr marL="0" marR="0" marT="64769" marB="0">
                    <a:lnL w="12700">
                      <a:solidFill>
                        <a:srgbClr val="000000"/>
                      </a:solidFill>
                      <a:prstDash val="solid"/>
                    </a:lnL>
                  </a:tcPr>
                </a:tc>
                <a:extLst>
                  <a:ext uri="{0D108BD9-81ED-4DB2-BD59-A6C34878D82A}">
                    <a16:rowId xmlns:a16="http://schemas.microsoft.com/office/drawing/2014/main" val="10015"/>
                  </a:ext>
                </a:extLst>
              </a:tr>
              <a:tr h="314172">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tc>
                  <a:txBody>
                    <a:bodyPr/>
                    <a:lstStyle/>
                    <a:p>
                      <a:endParaRPr sz="1600">
                        <a:latin typeface="Calibri"/>
                        <a:cs typeface="Calibri"/>
                      </a:endParaRPr>
                    </a:p>
                  </a:txBody>
                  <a:tcPr marL="0" marR="0" marT="0" marB="0">
                    <a:solidFill>
                      <a:srgbClr val="1B577B"/>
                    </a:solidFill>
                  </a:tcPr>
                </a:tc>
                <a:extLst>
                  <a:ext uri="{0D108BD9-81ED-4DB2-BD59-A6C34878D82A}">
                    <a16:rowId xmlns:a16="http://schemas.microsoft.com/office/drawing/2014/main" val="10016"/>
                  </a:ext>
                </a:extLst>
              </a:tr>
              <a:tr h="155447">
                <a:tc>
                  <a:txBody>
                    <a:bodyPr/>
                    <a:lstStyle/>
                    <a:p>
                      <a:endParaRPr sz="1600">
                        <a:latin typeface="Calibri"/>
                        <a:cs typeface="Calibri"/>
                      </a:endParaRPr>
                    </a:p>
                  </a:txBody>
                  <a:tcPr marL="0" marR="0" marT="0" marB="0">
                    <a:solidFill>
                      <a:srgbClr val="FFFFFF"/>
                    </a:solidFill>
                  </a:tcPr>
                </a:tc>
                <a:tc>
                  <a:txBody>
                    <a:bodyPr/>
                    <a:lstStyle/>
                    <a:p>
                      <a:endParaRPr sz="1600">
                        <a:latin typeface="Calibri"/>
                        <a:cs typeface="Calibri"/>
                      </a:endParaRPr>
                    </a:p>
                  </a:txBody>
                  <a:tcPr marL="0" marR="0" marT="0" marB="0">
                    <a:solidFill>
                      <a:srgbClr val="FFFFFF"/>
                    </a:solidFill>
                  </a:tcPr>
                </a:tc>
                <a:tc>
                  <a:txBody>
                    <a:bodyPr/>
                    <a:lstStyle/>
                    <a:p>
                      <a:endParaRPr sz="1600">
                        <a:latin typeface="Calibri"/>
                        <a:cs typeface="Calibri"/>
                      </a:endParaRPr>
                    </a:p>
                  </a:txBody>
                  <a:tcPr marL="0" marR="0" marT="0" marB="0">
                    <a:solidFill>
                      <a:srgbClr val="FFFFFF"/>
                    </a:solidFill>
                  </a:tcPr>
                </a:tc>
                <a:tc>
                  <a:txBody>
                    <a:bodyPr/>
                    <a:lstStyle/>
                    <a:p>
                      <a:endParaRPr sz="1600" dirty="0">
                        <a:latin typeface="Calibri"/>
                        <a:cs typeface="Calibri"/>
                      </a:endParaRPr>
                    </a:p>
                  </a:txBody>
                  <a:tcPr marL="0" marR="0" marT="0" marB="0">
                    <a:solidFill>
                      <a:srgbClr val="FFFFFF"/>
                    </a:solidFill>
                  </a:tcPr>
                </a:tc>
                <a:extLst>
                  <a:ext uri="{0D108BD9-81ED-4DB2-BD59-A6C34878D82A}">
                    <a16:rowId xmlns:a16="http://schemas.microsoft.com/office/drawing/2014/main" val="10017"/>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sz="1600" spc="-5" dirty="0">
                <a:solidFill>
                  <a:srgbClr val="164B6C"/>
                </a:solidFill>
                <a:latin typeface="Georgia"/>
                <a:cs typeface="Georgia"/>
              </a:rPr>
              <a:t>6</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5" name="object 15"/>
          <p:cNvSpPr txBox="1"/>
          <p:nvPr/>
        </p:nvSpPr>
        <p:spPr>
          <a:xfrm>
            <a:off x="168351" y="2153665"/>
            <a:ext cx="4166870" cy="276999"/>
          </a:xfrm>
          <a:prstGeom prst="rect">
            <a:avLst/>
          </a:prstGeom>
        </p:spPr>
        <p:txBody>
          <a:bodyPr vert="horz" wrap="square" lIns="0" tIns="0" rIns="0" bIns="0" rtlCol="0">
            <a:spAutoFit/>
          </a:bodyPr>
          <a:lstStyle/>
          <a:p>
            <a:pPr marL="12700">
              <a:lnSpc>
                <a:spcPct val="100000"/>
              </a:lnSpc>
            </a:pPr>
            <a:r>
              <a:rPr sz="1800" b="1" dirty="0" smtClean="0">
                <a:latin typeface="Calibri"/>
                <a:cs typeface="Calibri"/>
              </a:rPr>
              <a:t>SFY-201</a:t>
            </a:r>
            <a:r>
              <a:rPr lang="en-US" sz="1800" b="1" dirty="0" smtClean="0">
                <a:latin typeface="Calibri"/>
                <a:cs typeface="Calibri"/>
              </a:rPr>
              <a:t>9 </a:t>
            </a:r>
            <a:r>
              <a:rPr sz="1800" b="1" spc="-10" dirty="0" smtClean="0">
                <a:latin typeface="Calibri"/>
                <a:cs typeface="Calibri"/>
              </a:rPr>
              <a:t>Governor’s Core</a:t>
            </a:r>
            <a:r>
              <a:rPr sz="1800" b="1" spc="-65" dirty="0" smtClean="0">
                <a:latin typeface="Calibri"/>
                <a:cs typeface="Calibri"/>
              </a:rPr>
              <a:t> </a:t>
            </a:r>
            <a:r>
              <a:rPr sz="1800" b="1" spc="-10" dirty="0">
                <a:latin typeface="Calibri"/>
                <a:cs typeface="Calibri"/>
              </a:rPr>
              <a:t>Budget</a:t>
            </a:r>
            <a:endParaRPr sz="1800" dirty="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342.2</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81.8</a:t>
            </a:r>
            <a:endParaRPr sz="1600" dirty="0">
              <a:latin typeface="Calibri"/>
              <a:cs typeface="Calibri"/>
            </a:endParaRPr>
          </a:p>
        </p:txBody>
      </p:sp>
      <p:sp>
        <p:nvSpPr>
          <p:cNvPr id="19" name="object 19"/>
          <p:cNvSpPr txBox="1"/>
          <p:nvPr/>
        </p:nvSpPr>
        <p:spPr>
          <a:xfrm>
            <a:off x="168351" y="2964560"/>
            <a:ext cx="6185535" cy="1279525"/>
          </a:xfrm>
          <a:prstGeom prst="rect">
            <a:avLst/>
          </a:prstGeom>
        </p:spPr>
        <p:txBody>
          <a:bodyPr vert="horz" wrap="square" lIns="0" tIns="0" rIns="0" bIns="0" rtlCol="0">
            <a:spAutoFit/>
          </a:bodyPr>
          <a:lstStyle/>
          <a:p>
            <a:pPr marL="12700">
              <a:lnSpc>
                <a:spcPct val="100000"/>
              </a:lnSpc>
            </a:pPr>
            <a:r>
              <a:rPr sz="1600" b="1" spc="-5" dirty="0">
                <a:latin typeface="Calibri"/>
                <a:cs typeface="Calibri"/>
              </a:rPr>
              <a:t>Medicaid </a:t>
            </a:r>
            <a:r>
              <a:rPr sz="1600" b="1" spc="-10" dirty="0">
                <a:latin typeface="Calibri"/>
                <a:cs typeface="Calibri"/>
              </a:rPr>
              <a:t>Cost </a:t>
            </a:r>
            <a:r>
              <a:rPr sz="1600" b="1" spc="-15" dirty="0">
                <a:latin typeface="Calibri"/>
                <a:cs typeface="Calibri"/>
              </a:rPr>
              <a:t>to</a:t>
            </a:r>
            <a:r>
              <a:rPr sz="1600" b="1" spc="-35" dirty="0">
                <a:latin typeface="Calibri"/>
                <a:cs typeface="Calibri"/>
              </a:rPr>
              <a:t> </a:t>
            </a:r>
            <a:r>
              <a:rPr sz="1600" b="1" spc="-10" dirty="0">
                <a:latin typeface="Calibri"/>
                <a:cs typeface="Calibri"/>
              </a:rPr>
              <a:t>Continue</a:t>
            </a:r>
            <a:endParaRPr sz="1600" dirty="0">
              <a:latin typeface="Calibri"/>
              <a:cs typeface="Calibri"/>
            </a:endParaRPr>
          </a:p>
          <a:p>
            <a:pPr marL="12700" marR="5080">
              <a:lnSpc>
                <a:spcPct val="100000"/>
              </a:lnSpc>
              <a:spcBef>
                <a:spcPts val="290"/>
              </a:spcBef>
            </a:pPr>
            <a:r>
              <a:rPr sz="1600" spc="-10" dirty="0">
                <a:latin typeface="Calibri"/>
                <a:cs typeface="Calibri"/>
              </a:rPr>
              <a:t>Cost to Continue </a:t>
            </a:r>
            <a:r>
              <a:rPr sz="1600" spc="-5" dirty="0">
                <a:latin typeface="Calibri"/>
                <a:cs typeface="Calibri"/>
              </a:rPr>
              <a:t>based on SFY-2018 </a:t>
            </a:r>
            <a:r>
              <a:rPr sz="1600" spc="-10" dirty="0">
                <a:latin typeface="Calibri"/>
                <a:cs typeface="Calibri"/>
              </a:rPr>
              <a:t>ongoing need </a:t>
            </a:r>
            <a:r>
              <a:rPr sz="1600" spc="-5" dirty="0">
                <a:latin typeface="Calibri"/>
                <a:cs typeface="Calibri"/>
              </a:rPr>
              <a:t>as </a:t>
            </a:r>
            <a:r>
              <a:rPr sz="1600" spc="-10" dirty="0">
                <a:latin typeface="Calibri"/>
                <a:cs typeface="Calibri"/>
              </a:rPr>
              <a:t>reflected </a:t>
            </a:r>
            <a:r>
              <a:rPr sz="1600" spc="-5" dirty="0">
                <a:latin typeface="Calibri"/>
                <a:cs typeface="Calibri"/>
              </a:rPr>
              <a:t>in SFY-2017  </a:t>
            </a:r>
            <a:r>
              <a:rPr sz="1600" spc="-10" dirty="0">
                <a:latin typeface="Calibri"/>
                <a:cs typeface="Calibri"/>
              </a:rPr>
              <a:t>supplemental. </a:t>
            </a:r>
            <a:r>
              <a:rPr sz="1600" spc="-10" dirty="0" smtClean="0">
                <a:latin typeface="Calibri"/>
                <a:cs typeface="Calibri"/>
              </a:rPr>
              <a:t>Physician</a:t>
            </a:r>
            <a:r>
              <a:rPr sz="1600" spc="-10" dirty="0">
                <a:latin typeface="Calibri"/>
                <a:cs typeface="Calibri"/>
              </a:rPr>
              <a:t>, Dental, Nursing  Facilities, </a:t>
            </a:r>
            <a:r>
              <a:rPr sz="1600" spc="-5" dirty="0">
                <a:latin typeface="Calibri"/>
                <a:cs typeface="Calibri"/>
              </a:rPr>
              <a:t>NFFRA, </a:t>
            </a:r>
            <a:r>
              <a:rPr sz="1600" spc="-10" dirty="0">
                <a:latin typeface="Calibri"/>
                <a:cs typeface="Calibri"/>
              </a:rPr>
              <a:t>Rehab </a:t>
            </a:r>
            <a:r>
              <a:rPr sz="1600" spc="-5" dirty="0">
                <a:latin typeface="Calibri"/>
                <a:cs typeface="Calibri"/>
              </a:rPr>
              <a:t>&amp; </a:t>
            </a:r>
            <a:r>
              <a:rPr sz="1600" spc="-15" dirty="0">
                <a:latin typeface="Calibri"/>
                <a:cs typeface="Calibri"/>
              </a:rPr>
              <a:t>Specialty, </a:t>
            </a:r>
            <a:r>
              <a:rPr sz="1600" spc="-5" dirty="0">
                <a:latin typeface="Calibri"/>
                <a:cs typeface="Calibri"/>
              </a:rPr>
              <a:t>Services, </a:t>
            </a:r>
            <a:r>
              <a:rPr sz="1600" spc="-40" dirty="0">
                <a:latin typeface="Calibri"/>
                <a:cs typeface="Calibri"/>
              </a:rPr>
              <a:t>NEMT, </a:t>
            </a:r>
            <a:r>
              <a:rPr sz="1600" spc="-5" dirty="0">
                <a:latin typeface="Calibri"/>
                <a:cs typeface="Calibri"/>
              </a:rPr>
              <a:t>Hospital </a:t>
            </a:r>
            <a:r>
              <a:rPr sz="1600" spc="-10" dirty="0">
                <a:latin typeface="Calibri"/>
                <a:cs typeface="Calibri"/>
              </a:rPr>
              <a:t>Care, </a:t>
            </a:r>
            <a:r>
              <a:rPr sz="1600" spc="-10" dirty="0" smtClean="0">
                <a:latin typeface="Calibri"/>
                <a:cs typeface="Calibri"/>
              </a:rPr>
              <a:t>Show-Me </a:t>
            </a:r>
            <a:r>
              <a:rPr sz="1600" spc="-5" dirty="0">
                <a:latin typeface="Calibri"/>
                <a:cs typeface="Calibri"/>
              </a:rPr>
              <a:t>Healthy Babies </a:t>
            </a:r>
            <a:r>
              <a:rPr lang="en-US" sz="1600" spc="-5" dirty="0" smtClean="0">
                <a:latin typeface="Calibri"/>
                <a:cs typeface="Calibri"/>
              </a:rPr>
              <a:t>Hospital FRA, and IGT-Tier 1 </a:t>
            </a:r>
            <a:r>
              <a:rPr sz="1600" spc="-10" dirty="0" smtClean="0">
                <a:latin typeface="Calibri"/>
                <a:cs typeface="Calibri"/>
              </a:rPr>
              <a:t>Appropriations</a:t>
            </a:r>
            <a:endParaRPr sz="1600" dirty="0">
              <a:latin typeface="Calibri"/>
              <a:cs typeface="Calibri"/>
            </a:endParaRPr>
          </a:p>
        </p:txBody>
      </p:sp>
      <p:sp>
        <p:nvSpPr>
          <p:cNvPr id="20" name="object 20"/>
          <p:cNvSpPr txBox="1"/>
          <p:nvPr/>
        </p:nvSpPr>
        <p:spPr>
          <a:xfrm>
            <a:off x="6809993"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255.6</a:t>
            </a:r>
            <a:endParaRPr sz="1600" dirty="0">
              <a:latin typeface="Calibri"/>
              <a:cs typeface="Calibri"/>
            </a:endParaRPr>
          </a:p>
        </p:txBody>
      </p:sp>
      <p:sp>
        <p:nvSpPr>
          <p:cNvPr id="21" name="object 21"/>
          <p:cNvSpPr txBox="1"/>
          <p:nvPr/>
        </p:nvSpPr>
        <p:spPr>
          <a:xfrm>
            <a:off x="8044942"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22" name="object 22"/>
          <p:cNvSpPr txBox="1"/>
          <p:nvPr/>
        </p:nvSpPr>
        <p:spPr>
          <a:xfrm>
            <a:off x="168351" y="4620895"/>
            <a:ext cx="6018530" cy="505267"/>
          </a:xfrm>
          <a:prstGeom prst="rect">
            <a:avLst/>
          </a:prstGeom>
        </p:spPr>
        <p:txBody>
          <a:bodyPr vert="horz" wrap="square" lIns="0" tIns="0" rIns="0" bIns="0" rtlCol="0">
            <a:spAutoFit/>
          </a:bodyPr>
          <a:lstStyle/>
          <a:p>
            <a:pPr marL="12700" algn="just">
              <a:lnSpc>
                <a:spcPct val="100000"/>
              </a:lnSpc>
            </a:pPr>
            <a:r>
              <a:rPr lang="en-US" sz="1600" b="1" spc="-5" dirty="0" smtClean="0">
                <a:latin typeface="Calibri"/>
                <a:cs typeface="Calibri"/>
              </a:rPr>
              <a:t>DMH Intergovernmental Transfer</a:t>
            </a:r>
            <a:r>
              <a:rPr sz="1600" b="1" spc="-10" dirty="0" smtClean="0">
                <a:latin typeface="Calibri"/>
                <a:cs typeface="Calibri"/>
              </a:rPr>
              <a:t>:</a:t>
            </a:r>
            <a:endParaRPr sz="1600" dirty="0">
              <a:latin typeface="Calibri"/>
              <a:cs typeface="Calibri"/>
            </a:endParaRPr>
          </a:p>
          <a:p>
            <a:pPr marL="12700" marR="5080" algn="just">
              <a:lnSpc>
                <a:spcPct val="100000"/>
              </a:lnSpc>
              <a:spcBef>
                <a:spcPts val="65"/>
              </a:spcBef>
            </a:pPr>
            <a:r>
              <a:rPr lang="en-US" sz="1600" spc="-75" dirty="0" smtClean="0">
                <a:latin typeface="Calibri"/>
                <a:cs typeface="Calibri"/>
              </a:rPr>
              <a:t>Increased authority for the DMH Intergovernmental Transfer</a:t>
            </a:r>
            <a:endParaRPr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solidFill>
                  <a:srgbClr val="FF0000"/>
                </a:solidFill>
                <a:latin typeface="Calibri"/>
                <a:cs typeface="Calibri"/>
              </a:rPr>
              <a:t>$</a:t>
            </a:r>
            <a:r>
              <a:rPr sz="1600" b="1" spc="-10" dirty="0" smtClean="0">
                <a:solidFill>
                  <a:srgbClr val="FF0000"/>
                </a:solidFill>
                <a:latin typeface="Calibri"/>
                <a:cs typeface="Calibri"/>
              </a:rPr>
              <a:t>7,</a:t>
            </a:r>
            <a:r>
              <a:rPr lang="en-US" sz="1600" b="1" spc="-10" dirty="0" smtClean="0">
                <a:solidFill>
                  <a:srgbClr val="FF0000"/>
                </a:solidFill>
                <a:latin typeface="Calibri"/>
                <a:cs typeface="Calibri"/>
              </a:rPr>
              <a:t>624.9</a:t>
            </a:r>
            <a:r>
              <a:rPr sz="1600" b="1" spc="-10" dirty="0">
                <a:latin typeface="Calibri"/>
                <a:cs typeface="Calibri"/>
              </a:rPr>
              <a:t>	</a:t>
            </a:r>
            <a:r>
              <a:rPr sz="1600" b="1" spc="-10" dirty="0">
                <a:solidFill>
                  <a:srgbClr val="FF0000"/>
                </a:solidFill>
                <a:latin typeface="Calibri"/>
                <a:cs typeface="Calibri"/>
              </a:rPr>
              <a:t>$</a:t>
            </a:r>
            <a:r>
              <a:rPr sz="1600" b="1" spc="-10" dirty="0" smtClean="0">
                <a:solidFill>
                  <a:srgbClr val="FF0000"/>
                </a:solidFill>
                <a:latin typeface="Calibri"/>
                <a:cs typeface="Calibri"/>
              </a:rPr>
              <a:t>1,2</a:t>
            </a:r>
            <a:r>
              <a:rPr lang="en-US" sz="1600" b="1" spc="-10" dirty="0" smtClean="0">
                <a:solidFill>
                  <a:srgbClr val="FF0000"/>
                </a:solidFill>
                <a:latin typeface="Calibri"/>
                <a:cs typeface="Calibri"/>
              </a:rPr>
              <a:t>25.0</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7</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63.1</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22.3</a:t>
            </a:r>
            <a:endParaRPr sz="1600" dirty="0">
              <a:latin typeface="Calibri"/>
              <a:cs typeface="Calibri"/>
            </a:endParaRPr>
          </a:p>
        </p:txBody>
      </p:sp>
      <p:sp>
        <p:nvSpPr>
          <p:cNvPr id="19" name="object 19"/>
          <p:cNvSpPr txBox="1"/>
          <p:nvPr/>
        </p:nvSpPr>
        <p:spPr>
          <a:xfrm>
            <a:off x="168351" y="2964560"/>
            <a:ext cx="6185535" cy="777136"/>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Health Insurer Fee</a:t>
            </a:r>
            <a:endParaRPr sz="1600" dirty="0">
              <a:latin typeface="Calibri"/>
              <a:cs typeface="Calibri"/>
            </a:endParaRPr>
          </a:p>
          <a:p>
            <a:pPr marL="12700" marR="5080">
              <a:lnSpc>
                <a:spcPct val="100000"/>
              </a:lnSpc>
              <a:spcBef>
                <a:spcPts val="290"/>
              </a:spcBef>
            </a:pPr>
            <a:r>
              <a:rPr lang="en-US" sz="1600" spc="-10" dirty="0" smtClean="0">
                <a:latin typeface="Calibri"/>
                <a:cs typeface="Calibri"/>
              </a:rPr>
              <a:t>Reimbursements to Managed Care organizations for the federally mandated health insurer fee.</a:t>
            </a:r>
            <a:endParaRPr sz="1600" dirty="0">
              <a:latin typeface="Calibri"/>
              <a:cs typeface="Calibri"/>
            </a:endParaRPr>
          </a:p>
        </p:txBody>
      </p:sp>
      <p:sp>
        <p:nvSpPr>
          <p:cNvPr id="20" name="object 20"/>
          <p:cNvSpPr txBox="1"/>
          <p:nvPr/>
        </p:nvSpPr>
        <p:spPr>
          <a:xfrm>
            <a:off x="6809993"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21" name="object 21"/>
          <p:cNvSpPr txBox="1"/>
          <p:nvPr/>
        </p:nvSpPr>
        <p:spPr>
          <a:xfrm>
            <a:off x="8044942" y="441756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58.5</a:t>
            </a:r>
            <a:endParaRPr sz="1600" dirty="0">
              <a:latin typeface="Calibri"/>
              <a:cs typeface="Calibri"/>
            </a:endParaRPr>
          </a:p>
        </p:txBody>
      </p:sp>
      <p:sp>
        <p:nvSpPr>
          <p:cNvPr id="22" name="object 22"/>
          <p:cNvSpPr txBox="1"/>
          <p:nvPr/>
        </p:nvSpPr>
        <p:spPr>
          <a:xfrm>
            <a:off x="168351" y="4620895"/>
            <a:ext cx="6018530" cy="1243930"/>
          </a:xfrm>
          <a:prstGeom prst="rect">
            <a:avLst/>
          </a:prstGeom>
        </p:spPr>
        <p:txBody>
          <a:bodyPr vert="horz" wrap="square" lIns="0" tIns="0" rIns="0" bIns="0" rtlCol="0">
            <a:spAutoFit/>
          </a:bodyPr>
          <a:lstStyle/>
          <a:p>
            <a:pPr marL="12700" algn="just">
              <a:lnSpc>
                <a:spcPct val="100000"/>
              </a:lnSpc>
            </a:pPr>
            <a:r>
              <a:rPr sz="1600" b="1" spc="-5" dirty="0">
                <a:latin typeface="Calibri"/>
                <a:cs typeface="Calibri"/>
              </a:rPr>
              <a:t>GR</a:t>
            </a:r>
            <a:r>
              <a:rPr sz="1600" b="1" spc="-75" dirty="0">
                <a:latin typeface="Calibri"/>
                <a:cs typeface="Calibri"/>
              </a:rPr>
              <a:t> </a:t>
            </a:r>
            <a:r>
              <a:rPr sz="1600" b="1" spc="-10" dirty="0">
                <a:latin typeface="Calibri"/>
                <a:cs typeface="Calibri"/>
              </a:rPr>
              <a:t>Pickups:</a:t>
            </a:r>
            <a:endParaRPr sz="1600" dirty="0">
              <a:latin typeface="Calibri"/>
              <a:cs typeface="Calibri"/>
            </a:endParaRPr>
          </a:p>
          <a:p>
            <a:pPr marL="12700" marR="5080" algn="just">
              <a:lnSpc>
                <a:spcPct val="100000"/>
              </a:lnSpc>
              <a:spcBef>
                <a:spcPts val="65"/>
              </a:spcBef>
            </a:pPr>
            <a:r>
              <a:rPr sz="1600" spc="-75" dirty="0">
                <a:latin typeface="Calibri"/>
                <a:cs typeface="Calibri"/>
              </a:rPr>
              <a:t>To </a:t>
            </a:r>
            <a:r>
              <a:rPr sz="1600" spc="-10" dirty="0">
                <a:latin typeface="Calibri"/>
                <a:cs typeface="Calibri"/>
              </a:rPr>
              <a:t>replace one </a:t>
            </a:r>
            <a:r>
              <a:rPr sz="1600" spc="-5" dirty="0">
                <a:latin typeface="Calibri"/>
                <a:cs typeface="Calibri"/>
              </a:rPr>
              <a:t>time funding </a:t>
            </a:r>
            <a:r>
              <a:rPr sz="1600" spc="-15" dirty="0" smtClean="0">
                <a:latin typeface="Calibri"/>
                <a:cs typeface="Calibri"/>
              </a:rPr>
              <a:t>from</a:t>
            </a:r>
            <a:r>
              <a:rPr sz="1600" spc="-5" dirty="0" smtClean="0">
                <a:latin typeface="Calibri"/>
                <a:cs typeface="Calibri"/>
              </a:rPr>
              <a:t> </a:t>
            </a:r>
            <a:r>
              <a:rPr sz="1600" spc="-10" dirty="0">
                <a:latin typeface="Calibri"/>
                <a:cs typeface="Calibri"/>
              </a:rPr>
              <a:t>increased  </a:t>
            </a:r>
            <a:r>
              <a:rPr sz="1600" spc="-15" dirty="0">
                <a:latin typeface="Calibri"/>
                <a:cs typeface="Calibri"/>
              </a:rPr>
              <a:t>federal </a:t>
            </a:r>
            <a:r>
              <a:rPr sz="1600" spc="-5" dirty="0">
                <a:latin typeface="Calibri"/>
                <a:cs typeface="Calibri"/>
              </a:rPr>
              <a:t>CHIP </a:t>
            </a:r>
            <a:r>
              <a:rPr sz="1600" spc="-5" dirty="0" smtClean="0">
                <a:latin typeface="Calibri"/>
                <a:cs typeface="Calibri"/>
              </a:rPr>
              <a:t>earnings</a:t>
            </a:r>
            <a:r>
              <a:rPr lang="en-US" sz="1600" spc="-5" dirty="0" smtClean="0">
                <a:latin typeface="Calibri"/>
                <a:cs typeface="Calibri"/>
              </a:rPr>
              <a:t>, Healthy Families Trust Fund, Life Sciences Research Trust Fund, and Premium Fund</a:t>
            </a:r>
            <a:r>
              <a:rPr sz="1600" spc="-5" dirty="0" smtClean="0">
                <a:latin typeface="Calibri"/>
                <a:cs typeface="Calibri"/>
              </a:rPr>
              <a:t>: </a:t>
            </a:r>
            <a:r>
              <a:rPr sz="1600" spc="-15" dirty="0">
                <a:latin typeface="Calibri"/>
                <a:cs typeface="Calibri"/>
              </a:rPr>
              <a:t>Pharmacy, </a:t>
            </a:r>
            <a:r>
              <a:rPr lang="en-US" sz="1600" spc="-5" dirty="0" smtClean="0">
                <a:latin typeface="Calibri"/>
                <a:cs typeface="Calibri"/>
              </a:rPr>
              <a:t>Managed Care, and CHIP </a:t>
            </a:r>
            <a:r>
              <a:rPr sz="1600" spc="-5" dirty="0" smtClean="0">
                <a:latin typeface="Calibri"/>
                <a:cs typeface="Calibri"/>
              </a:rPr>
              <a:t>Medical </a:t>
            </a:r>
            <a:r>
              <a:rPr sz="1600" spc="-5" dirty="0">
                <a:latin typeface="Calibri"/>
                <a:cs typeface="Calibri"/>
              </a:rPr>
              <a:t>Benefits</a:t>
            </a:r>
            <a:r>
              <a:rPr sz="1600" spc="35" dirty="0">
                <a:latin typeface="Calibri"/>
                <a:cs typeface="Calibri"/>
              </a:rPr>
              <a:t> </a:t>
            </a:r>
            <a:r>
              <a:rPr sz="1600" spc="-10" dirty="0">
                <a:latin typeface="Calibri"/>
                <a:cs typeface="Calibri"/>
              </a:rPr>
              <a:t>Appropriations.</a:t>
            </a:r>
            <a:endParaRPr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48750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8</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09993" y="296456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56.6</a:t>
            </a:r>
            <a:endParaRPr sz="1600" dirty="0">
              <a:latin typeface="Calibri"/>
              <a:cs typeface="Calibri"/>
            </a:endParaRPr>
          </a:p>
        </p:txBody>
      </p:sp>
      <p:sp>
        <p:nvSpPr>
          <p:cNvPr id="18" name="object 18"/>
          <p:cNvSpPr txBox="1"/>
          <p:nvPr/>
        </p:nvSpPr>
        <p:spPr>
          <a:xfrm>
            <a:off x="8097393" y="2964560"/>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19" name="object 19"/>
          <p:cNvSpPr txBox="1"/>
          <p:nvPr/>
        </p:nvSpPr>
        <p:spPr>
          <a:xfrm>
            <a:off x="168351" y="2964560"/>
            <a:ext cx="6185535" cy="65659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FMAP</a:t>
            </a:r>
            <a:endParaRPr sz="1600" dirty="0">
              <a:latin typeface="Calibri"/>
              <a:cs typeface="Calibri"/>
            </a:endParaRPr>
          </a:p>
          <a:p>
            <a:pPr marL="38100">
              <a:lnSpc>
                <a:spcPts val="1560"/>
              </a:lnSpc>
            </a:pPr>
            <a:r>
              <a:rPr lang="en-US" sz="1600" spc="-5" dirty="0" smtClean="0">
                <a:latin typeface="Calibri"/>
                <a:cs typeface="Calibri"/>
              </a:rPr>
              <a:t>Increase Federal Fund authority to address the change in the Medicaid federal participation percentage (FMAP)</a:t>
            </a:r>
            <a:endParaRPr lang="en-US" sz="1600" dirty="0">
              <a:latin typeface="Calibri"/>
              <a:cs typeface="Calibri"/>
            </a:endParaRPr>
          </a:p>
        </p:txBody>
      </p:sp>
      <p:sp>
        <p:nvSpPr>
          <p:cNvPr id="20" name="object 20"/>
          <p:cNvSpPr txBox="1"/>
          <p:nvPr/>
        </p:nvSpPr>
        <p:spPr>
          <a:xfrm>
            <a:off x="6809993" y="4041823"/>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55.2</a:t>
            </a:r>
            <a:endParaRPr sz="1600" dirty="0">
              <a:latin typeface="Calibri"/>
              <a:cs typeface="Calibri"/>
            </a:endParaRPr>
          </a:p>
        </p:txBody>
      </p:sp>
      <p:sp>
        <p:nvSpPr>
          <p:cNvPr id="21" name="object 21"/>
          <p:cNvSpPr txBox="1"/>
          <p:nvPr/>
        </p:nvSpPr>
        <p:spPr>
          <a:xfrm>
            <a:off x="8097393" y="403415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19.3</a:t>
            </a:r>
            <a:endParaRPr sz="1600" dirty="0">
              <a:latin typeface="Calibri"/>
              <a:cs typeface="Calibri"/>
            </a:endParaRPr>
          </a:p>
        </p:txBody>
      </p:sp>
      <p:sp>
        <p:nvSpPr>
          <p:cNvPr id="22" name="object 22"/>
          <p:cNvSpPr txBox="1"/>
          <p:nvPr/>
        </p:nvSpPr>
        <p:spPr>
          <a:xfrm>
            <a:off x="168351" y="3795602"/>
            <a:ext cx="6018530" cy="659411"/>
          </a:xfrm>
          <a:prstGeom prst="rect">
            <a:avLst/>
          </a:prstGeom>
        </p:spPr>
        <p:txBody>
          <a:bodyPr vert="horz" wrap="square" lIns="0" tIns="0" rIns="0" bIns="0" rtlCol="0">
            <a:spAutoFit/>
          </a:bodyPr>
          <a:lstStyle/>
          <a:p>
            <a:pPr marL="12700">
              <a:lnSpc>
                <a:spcPct val="100000"/>
              </a:lnSpc>
            </a:pPr>
            <a:r>
              <a:rPr lang="en-US" sz="1600" b="1" spc="-5" dirty="0">
                <a:latin typeface="Calibri"/>
                <a:cs typeface="Calibri"/>
              </a:rPr>
              <a:t>Pharmacy Specialty Increase</a:t>
            </a:r>
            <a:endParaRPr lang="en-US" sz="1600" dirty="0">
              <a:latin typeface="Calibri"/>
              <a:cs typeface="Calibri"/>
            </a:endParaRPr>
          </a:p>
          <a:p>
            <a:pPr marL="38100">
              <a:lnSpc>
                <a:spcPts val="1560"/>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the ongoing inflation and utilization of specialty</a:t>
            </a:r>
            <a:r>
              <a:rPr lang="en-US" sz="1600" spc="125" dirty="0">
                <a:latin typeface="Calibri"/>
                <a:cs typeface="Calibri"/>
              </a:rPr>
              <a:t> </a:t>
            </a:r>
            <a:r>
              <a:rPr lang="en-US" sz="1600" spc="-5" dirty="0">
                <a:latin typeface="Calibri"/>
                <a:cs typeface="Calibri"/>
              </a:rPr>
              <a:t>pharmaceuticals.</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20"/>
          <p:cNvSpPr txBox="1"/>
          <p:nvPr/>
        </p:nvSpPr>
        <p:spPr>
          <a:xfrm>
            <a:off x="6814824" y="4999910"/>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37" name="object 21"/>
          <p:cNvSpPr txBox="1"/>
          <p:nvPr/>
        </p:nvSpPr>
        <p:spPr>
          <a:xfrm>
            <a:off x="8102224" y="499224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0.0</a:t>
            </a:r>
            <a:endParaRPr sz="1600" dirty="0">
              <a:latin typeface="Calibri"/>
              <a:cs typeface="Calibri"/>
            </a:endParaRPr>
          </a:p>
        </p:txBody>
      </p:sp>
      <p:sp>
        <p:nvSpPr>
          <p:cNvPr id="38" name="object 22"/>
          <p:cNvSpPr txBox="1"/>
          <p:nvPr/>
        </p:nvSpPr>
        <p:spPr>
          <a:xfrm>
            <a:off x="173182" y="4753689"/>
            <a:ext cx="6018530" cy="738664"/>
          </a:xfrm>
          <a:prstGeom prst="rect">
            <a:avLst/>
          </a:prstGeom>
        </p:spPr>
        <p:txBody>
          <a:bodyPr vert="horz" wrap="square" lIns="0" tIns="0" rIns="0" bIns="0" rtlCol="0">
            <a:spAutoFit/>
          </a:bodyPr>
          <a:lstStyle/>
          <a:p>
            <a:pPr marL="12700" algn="just">
              <a:lnSpc>
                <a:spcPct val="100000"/>
              </a:lnSpc>
            </a:pPr>
            <a:r>
              <a:rPr lang="en-US" sz="1600" b="1" spc="-5" dirty="0" smtClean="0">
                <a:latin typeface="Calibri"/>
                <a:cs typeface="Calibri"/>
              </a:rPr>
              <a:t>Pharmacy Non-Specialty Increase</a:t>
            </a:r>
            <a:r>
              <a:rPr sz="1600" b="1" spc="-10" dirty="0" smtClean="0">
                <a:latin typeface="Calibri"/>
                <a:cs typeface="Calibri"/>
              </a:rPr>
              <a:t>:</a:t>
            </a:r>
            <a:endParaRPr sz="1600" dirty="0">
              <a:latin typeface="Calibri"/>
              <a:cs typeface="Calibri"/>
            </a:endParaRPr>
          </a:p>
          <a:p>
            <a:pPr marL="38100">
              <a:lnSpc>
                <a:spcPct val="100000"/>
              </a:lnSpc>
              <a:spcBef>
                <a:spcPts val="10"/>
              </a:spcBef>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the ongoing inflation and utilization of non-specialty</a:t>
            </a:r>
            <a:r>
              <a:rPr lang="en-US" sz="1600" spc="155" dirty="0">
                <a:latin typeface="Calibri"/>
                <a:cs typeface="Calibri"/>
              </a:rPr>
              <a:t> </a:t>
            </a:r>
            <a:r>
              <a:rPr lang="en-US" sz="1600" spc="-5" dirty="0">
                <a:latin typeface="Calibri"/>
                <a:cs typeface="Calibri"/>
              </a:rPr>
              <a:t>pharmaceuticals.</a:t>
            </a:r>
            <a:endParaRPr lang="en-US" sz="1600" dirty="0">
              <a:latin typeface="Calibri"/>
              <a:cs typeface="Calibri"/>
            </a:endParaRPr>
          </a:p>
        </p:txBody>
      </p:sp>
    </p:spTree>
    <p:extLst>
      <p:ext uri="{BB962C8B-B14F-4D97-AF65-F5344CB8AC3E}">
        <p14:creationId xmlns:p14="http://schemas.microsoft.com/office/powerpoint/2010/main" val="3208573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6705600"/>
            <a:ext cx="8839200" cy="152400"/>
          </a:xfrm>
          <a:custGeom>
            <a:avLst/>
            <a:gdLst/>
            <a:ahLst/>
            <a:cxnLst/>
            <a:rect l="l" t="t" r="r" b="b"/>
            <a:pathLst>
              <a:path w="8839200" h="152400">
                <a:moveTo>
                  <a:pt x="0" y="152400"/>
                </a:moveTo>
                <a:lnTo>
                  <a:pt x="8839200" y="152400"/>
                </a:lnTo>
                <a:lnTo>
                  <a:pt x="8839200" y="0"/>
                </a:lnTo>
                <a:lnTo>
                  <a:pt x="0" y="0"/>
                </a:lnTo>
                <a:lnTo>
                  <a:pt x="0" y="152400"/>
                </a:lnTo>
                <a:close/>
              </a:path>
            </a:pathLst>
          </a:custGeom>
          <a:solidFill>
            <a:srgbClr val="FFFFFF"/>
          </a:solidFill>
        </p:spPr>
        <p:txBody>
          <a:bodyPr wrap="square" lIns="0" tIns="0" rIns="0" bIns="0" rtlCol="0"/>
          <a:lstStyle/>
          <a:p>
            <a:endParaRPr/>
          </a:p>
        </p:txBody>
      </p:sp>
      <p:sp>
        <p:nvSpPr>
          <p:cNvPr id="3" name="object 3"/>
          <p:cNvSpPr/>
          <p:nvPr/>
        </p:nvSpPr>
        <p:spPr>
          <a:xfrm>
            <a:off x="152400" y="0"/>
            <a:ext cx="8839200" cy="1393825"/>
          </a:xfrm>
          <a:custGeom>
            <a:avLst/>
            <a:gdLst/>
            <a:ahLst/>
            <a:cxnLst/>
            <a:rect l="l" t="t" r="r" b="b"/>
            <a:pathLst>
              <a:path w="8839200" h="1393825">
                <a:moveTo>
                  <a:pt x="0" y="1393316"/>
                </a:moveTo>
                <a:lnTo>
                  <a:pt x="8839200" y="1393316"/>
                </a:lnTo>
                <a:lnTo>
                  <a:pt x="8839200" y="0"/>
                </a:lnTo>
                <a:lnTo>
                  <a:pt x="0" y="0"/>
                </a:lnTo>
                <a:lnTo>
                  <a:pt x="0" y="1393316"/>
                </a:lnTo>
                <a:close/>
              </a:path>
            </a:pathLst>
          </a:custGeom>
          <a:solidFill>
            <a:srgbClr val="FFFFFF"/>
          </a:solidFill>
        </p:spPr>
        <p:txBody>
          <a:bodyPr wrap="square" lIns="0" tIns="0" rIns="0" bIns="0" rtlCol="0"/>
          <a:lstStyle/>
          <a:p>
            <a:endParaRPr/>
          </a:p>
        </p:txBody>
      </p:sp>
      <p:sp>
        <p:nvSpPr>
          <p:cNvPr id="4" name="object 4"/>
          <p:cNvSpPr/>
          <p:nvPr/>
        </p:nvSpPr>
        <p:spPr>
          <a:xfrm>
            <a:off x="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5" name="object 5"/>
          <p:cNvSpPr/>
          <p:nvPr/>
        </p:nvSpPr>
        <p:spPr>
          <a:xfrm>
            <a:off x="8991600" y="0"/>
            <a:ext cx="152400" cy="6858000"/>
          </a:xfrm>
          <a:custGeom>
            <a:avLst/>
            <a:gdLst/>
            <a:ahLst/>
            <a:cxnLst/>
            <a:rect l="l" t="t" r="r" b="b"/>
            <a:pathLst>
              <a:path w="152400" h="6858000">
                <a:moveTo>
                  <a:pt x="0" y="6858000"/>
                </a:moveTo>
                <a:lnTo>
                  <a:pt x="152400" y="6858000"/>
                </a:lnTo>
                <a:lnTo>
                  <a:pt x="152400" y="0"/>
                </a:lnTo>
                <a:lnTo>
                  <a:pt x="0" y="0"/>
                </a:lnTo>
                <a:lnTo>
                  <a:pt x="0" y="6858000"/>
                </a:lnTo>
                <a:close/>
              </a:path>
            </a:pathLst>
          </a:custGeom>
          <a:solidFill>
            <a:srgbClr val="FFFFFF"/>
          </a:solidFill>
        </p:spPr>
        <p:txBody>
          <a:bodyPr wrap="square" lIns="0" tIns="0" rIns="0" bIns="0" rtlCol="0"/>
          <a:lstStyle/>
          <a:p>
            <a:endParaRPr/>
          </a:p>
        </p:txBody>
      </p:sp>
      <p:sp>
        <p:nvSpPr>
          <p:cNvPr id="6" name="object 6"/>
          <p:cNvSpPr/>
          <p:nvPr/>
        </p:nvSpPr>
        <p:spPr>
          <a:xfrm>
            <a:off x="149352" y="6388379"/>
            <a:ext cx="8833485" cy="309880"/>
          </a:xfrm>
          <a:custGeom>
            <a:avLst/>
            <a:gdLst/>
            <a:ahLst/>
            <a:cxnLst/>
            <a:rect l="l" t="t" r="r" b="b"/>
            <a:pathLst>
              <a:path w="8833485" h="309879">
                <a:moveTo>
                  <a:pt x="0" y="309562"/>
                </a:moveTo>
                <a:lnTo>
                  <a:pt x="8833104" y="309562"/>
                </a:lnTo>
                <a:lnTo>
                  <a:pt x="8833104" y="0"/>
                </a:lnTo>
                <a:lnTo>
                  <a:pt x="0" y="0"/>
                </a:lnTo>
                <a:lnTo>
                  <a:pt x="0" y="309562"/>
                </a:lnTo>
                <a:close/>
              </a:path>
            </a:pathLst>
          </a:custGeom>
          <a:solidFill>
            <a:srgbClr val="1B577B"/>
          </a:solidFill>
        </p:spPr>
        <p:txBody>
          <a:bodyPr wrap="square" lIns="0" tIns="0" rIns="0" bIns="0" rtlCol="0"/>
          <a:lstStyle/>
          <a:p>
            <a:endParaRPr/>
          </a:p>
        </p:txBody>
      </p:sp>
      <p:sp>
        <p:nvSpPr>
          <p:cNvPr id="7" name="object 7"/>
          <p:cNvSpPr/>
          <p:nvPr/>
        </p:nvSpPr>
        <p:spPr>
          <a:xfrm>
            <a:off x="152400" y="155447"/>
            <a:ext cx="8833485" cy="6547484"/>
          </a:xfrm>
          <a:custGeom>
            <a:avLst/>
            <a:gdLst/>
            <a:ahLst/>
            <a:cxnLst/>
            <a:rect l="l" t="t" r="r" b="b"/>
            <a:pathLst>
              <a:path w="8833485" h="6547484">
                <a:moveTo>
                  <a:pt x="0" y="6547104"/>
                </a:moveTo>
                <a:lnTo>
                  <a:pt x="8833104" y="6547104"/>
                </a:lnTo>
                <a:lnTo>
                  <a:pt x="8833104" y="0"/>
                </a:lnTo>
                <a:lnTo>
                  <a:pt x="0" y="0"/>
                </a:lnTo>
                <a:lnTo>
                  <a:pt x="0" y="6547104"/>
                </a:lnTo>
                <a:close/>
              </a:path>
            </a:pathLst>
          </a:custGeom>
          <a:ln w="9524">
            <a:solidFill>
              <a:srgbClr val="164B6C"/>
            </a:solidFill>
          </a:ln>
        </p:spPr>
        <p:txBody>
          <a:bodyPr wrap="square" lIns="0" tIns="0" rIns="0" bIns="0" rtlCol="0"/>
          <a:lstStyle/>
          <a:p>
            <a:endParaRPr/>
          </a:p>
        </p:txBody>
      </p:sp>
      <p:sp>
        <p:nvSpPr>
          <p:cNvPr id="8" name="object 8"/>
          <p:cNvSpPr/>
          <p:nvPr/>
        </p:nvSpPr>
        <p:spPr>
          <a:xfrm>
            <a:off x="152400" y="1276730"/>
            <a:ext cx="8833485" cy="0"/>
          </a:xfrm>
          <a:custGeom>
            <a:avLst/>
            <a:gdLst/>
            <a:ahLst/>
            <a:cxnLst/>
            <a:rect l="l" t="t" r="r" b="b"/>
            <a:pathLst>
              <a:path w="8833485">
                <a:moveTo>
                  <a:pt x="0" y="0"/>
                </a:moveTo>
                <a:lnTo>
                  <a:pt x="8833104" y="0"/>
                </a:lnTo>
              </a:path>
            </a:pathLst>
          </a:custGeom>
          <a:ln w="9525">
            <a:solidFill>
              <a:srgbClr val="164B6C"/>
            </a:solidFill>
            <a:prstDash val="sysDash"/>
          </a:ln>
        </p:spPr>
        <p:txBody>
          <a:bodyPr wrap="square" lIns="0" tIns="0" rIns="0" bIns="0" rtlCol="0"/>
          <a:lstStyle/>
          <a:p>
            <a:endParaRPr/>
          </a:p>
        </p:txBody>
      </p:sp>
      <p:sp>
        <p:nvSpPr>
          <p:cNvPr id="9" name="object 9"/>
          <p:cNvSpPr/>
          <p:nvPr/>
        </p:nvSpPr>
        <p:spPr>
          <a:xfrm>
            <a:off x="4267200" y="956055"/>
            <a:ext cx="609600" cy="609600"/>
          </a:xfrm>
          <a:custGeom>
            <a:avLst/>
            <a:gdLst/>
            <a:ahLst/>
            <a:cxnLst/>
            <a:rect l="l" t="t" r="r" b="b"/>
            <a:pathLst>
              <a:path w="609600" h="609600">
                <a:moveTo>
                  <a:pt x="304800" y="0"/>
                </a:moveTo>
                <a:lnTo>
                  <a:pt x="255374" y="3987"/>
                </a:lnTo>
                <a:lnTo>
                  <a:pt x="208483" y="15532"/>
                </a:lnTo>
                <a:lnTo>
                  <a:pt x="164753" y="34008"/>
                </a:lnTo>
                <a:lnTo>
                  <a:pt x="124815" y="58789"/>
                </a:lnTo>
                <a:lnTo>
                  <a:pt x="89296" y="89249"/>
                </a:lnTo>
                <a:lnTo>
                  <a:pt x="58826" y="124760"/>
                </a:lnTo>
                <a:lnTo>
                  <a:pt x="34032" y="164697"/>
                </a:lnTo>
                <a:lnTo>
                  <a:pt x="15544" y="208434"/>
                </a:lnTo>
                <a:lnTo>
                  <a:pt x="3990" y="255343"/>
                </a:lnTo>
                <a:lnTo>
                  <a:pt x="0" y="304800"/>
                </a:lnTo>
                <a:lnTo>
                  <a:pt x="3990" y="354225"/>
                </a:lnTo>
                <a:lnTo>
                  <a:pt x="15544" y="401116"/>
                </a:lnTo>
                <a:lnTo>
                  <a:pt x="34032" y="444846"/>
                </a:lnTo>
                <a:lnTo>
                  <a:pt x="58826" y="484784"/>
                </a:lnTo>
                <a:lnTo>
                  <a:pt x="89296" y="520303"/>
                </a:lnTo>
                <a:lnTo>
                  <a:pt x="124815" y="550773"/>
                </a:lnTo>
                <a:lnTo>
                  <a:pt x="164753" y="575567"/>
                </a:lnTo>
                <a:lnTo>
                  <a:pt x="208483" y="594055"/>
                </a:lnTo>
                <a:lnTo>
                  <a:pt x="255374" y="605609"/>
                </a:lnTo>
                <a:lnTo>
                  <a:pt x="304800" y="609600"/>
                </a:lnTo>
                <a:lnTo>
                  <a:pt x="354225" y="605609"/>
                </a:lnTo>
                <a:lnTo>
                  <a:pt x="401116" y="594055"/>
                </a:lnTo>
                <a:lnTo>
                  <a:pt x="444846" y="575567"/>
                </a:lnTo>
                <a:lnTo>
                  <a:pt x="484784" y="550773"/>
                </a:lnTo>
                <a:lnTo>
                  <a:pt x="520303" y="520303"/>
                </a:lnTo>
                <a:lnTo>
                  <a:pt x="550773" y="484784"/>
                </a:lnTo>
                <a:lnTo>
                  <a:pt x="575567" y="444846"/>
                </a:lnTo>
                <a:lnTo>
                  <a:pt x="594055" y="401116"/>
                </a:lnTo>
                <a:lnTo>
                  <a:pt x="605609" y="354225"/>
                </a:lnTo>
                <a:lnTo>
                  <a:pt x="609600" y="304800"/>
                </a:lnTo>
                <a:lnTo>
                  <a:pt x="605609" y="255343"/>
                </a:lnTo>
                <a:lnTo>
                  <a:pt x="594055" y="208434"/>
                </a:lnTo>
                <a:lnTo>
                  <a:pt x="575567" y="164697"/>
                </a:lnTo>
                <a:lnTo>
                  <a:pt x="550773" y="124760"/>
                </a:lnTo>
                <a:lnTo>
                  <a:pt x="520303" y="89249"/>
                </a:lnTo>
                <a:lnTo>
                  <a:pt x="484784" y="58789"/>
                </a:lnTo>
                <a:lnTo>
                  <a:pt x="444846" y="34008"/>
                </a:lnTo>
                <a:lnTo>
                  <a:pt x="401116" y="15532"/>
                </a:lnTo>
                <a:lnTo>
                  <a:pt x="354225" y="3987"/>
                </a:lnTo>
                <a:lnTo>
                  <a:pt x="304800" y="0"/>
                </a:lnTo>
                <a:close/>
              </a:path>
            </a:pathLst>
          </a:custGeom>
          <a:solidFill>
            <a:srgbClr val="FFFFFF"/>
          </a:solidFill>
        </p:spPr>
        <p:txBody>
          <a:bodyPr wrap="square" lIns="0" tIns="0" rIns="0" bIns="0" rtlCol="0"/>
          <a:lstStyle/>
          <a:p>
            <a:endParaRPr/>
          </a:p>
        </p:txBody>
      </p:sp>
      <p:sp>
        <p:nvSpPr>
          <p:cNvPr id="10" name="object 10"/>
          <p:cNvSpPr/>
          <p:nvPr/>
        </p:nvSpPr>
        <p:spPr>
          <a:xfrm>
            <a:off x="4361688" y="1050544"/>
            <a:ext cx="421005" cy="421005"/>
          </a:xfrm>
          <a:custGeom>
            <a:avLst/>
            <a:gdLst/>
            <a:ahLst/>
            <a:cxnLst/>
            <a:rect l="l" t="t" r="r" b="b"/>
            <a:pathLst>
              <a:path w="421004" h="421005">
                <a:moveTo>
                  <a:pt x="210312" y="0"/>
                </a:moveTo>
                <a:lnTo>
                  <a:pt x="162072" y="5551"/>
                </a:lnTo>
                <a:lnTo>
                  <a:pt x="117798" y="21367"/>
                </a:lnTo>
                <a:lnTo>
                  <a:pt x="78750" y="46186"/>
                </a:lnTo>
                <a:lnTo>
                  <a:pt x="46186" y="78750"/>
                </a:lnTo>
                <a:lnTo>
                  <a:pt x="21367" y="117798"/>
                </a:lnTo>
                <a:lnTo>
                  <a:pt x="5551" y="162072"/>
                </a:lnTo>
                <a:lnTo>
                  <a:pt x="0" y="210311"/>
                </a:lnTo>
                <a:lnTo>
                  <a:pt x="5551" y="258511"/>
                </a:lnTo>
                <a:lnTo>
                  <a:pt x="21367" y="302769"/>
                </a:lnTo>
                <a:lnTo>
                  <a:pt x="46186" y="341820"/>
                </a:lnTo>
                <a:lnTo>
                  <a:pt x="78750" y="374397"/>
                </a:lnTo>
                <a:lnTo>
                  <a:pt x="117798" y="399234"/>
                </a:lnTo>
                <a:lnTo>
                  <a:pt x="162072" y="415065"/>
                </a:lnTo>
                <a:lnTo>
                  <a:pt x="210312" y="420623"/>
                </a:lnTo>
                <a:lnTo>
                  <a:pt x="258551" y="415065"/>
                </a:lnTo>
                <a:lnTo>
                  <a:pt x="302825" y="399234"/>
                </a:lnTo>
                <a:lnTo>
                  <a:pt x="341873" y="374397"/>
                </a:lnTo>
                <a:lnTo>
                  <a:pt x="374437" y="341820"/>
                </a:lnTo>
                <a:lnTo>
                  <a:pt x="399256" y="302769"/>
                </a:lnTo>
                <a:lnTo>
                  <a:pt x="415072" y="258511"/>
                </a:lnTo>
                <a:lnTo>
                  <a:pt x="420624" y="210311"/>
                </a:lnTo>
                <a:lnTo>
                  <a:pt x="415072" y="162072"/>
                </a:lnTo>
                <a:lnTo>
                  <a:pt x="399256" y="117798"/>
                </a:lnTo>
                <a:lnTo>
                  <a:pt x="374437" y="78750"/>
                </a:lnTo>
                <a:lnTo>
                  <a:pt x="341873" y="46186"/>
                </a:lnTo>
                <a:lnTo>
                  <a:pt x="302825" y="21367"/>
                </a:lnTo>
                <a:lnTo>
                  <a:pt x="258551" y="5551"/>
                </a:lnTo>
                <a:lnTo>
                  <a:pt x="210312" y="0"/>
                </a:lnTo>
                <a:close/>
              </a:path>
            </a:pathLst>
          </a:custGeom>
          <a:solidFill>
            <a:srgbClr val="FFFFFF"/>
          </a:solidFill>
        </p:spPr>
        <p:txBody>
          <a:bodyPr wrap="square" lIns="0" tIns="0" rIns="0" bIns="0" rtlCol="0"/>
          <a:lstStyle/>
          <a:p>
            <a:endParaRPr/>
          </a:p>
        </p:txBody>
      </p:sp>
      <p:sp>
        <p:nvSpPr>
          <p:cNvPr id="11" name="object 11"/>
          <p:cNvSpPr/>
          <p:nvPr/>
        </p:nvSpPr>
        <p:spPr>
          <a:xfrm>
            <a:off x="4336288" y="1025397"/>
            <a:ext cx="471805" cy="471170"/>
          </a:xfrm>
          <a:custGeom>
            <a:avLst/>
            <a:gdLst/>
            <a:ahLst/>
            <a:cxnLst/>
            <a:rect l="l" t="t" r="r" b="b"/>
            <a:pathLst>
              <a:path w="471804" h="471169">
                <a:moveTo>
                  <a:pt x="234441" y="0"/>
                </a:moveTo>
                <a:lnTo>
                  <a:pt x="187071" y="5080"/>
                </a:lnTo>
                <a:lnTo>
                  <a:pt x="142875" y="19050"/>
                </a:lnTo>
                <a:lnTo>
                  <a:pt x="102997" y="41910"/>
                </a:lnTo>
                <a:lnTo>
                  <a:pt x="68325" y="69850"/>
                </a:lnTo>
                <a:lnTo>
                  <a:pt x="39624" y="105410"/>
                </a:lnTo>
                <a:lnTo>
                  <a:pt x="18161" y="146050"/>
                </a:lnTo>
                <a:lnTo>
                  <a:pt x="4572" y="190500"/>
                </a:lnTo>
                <a:lnTo>
                  <a:pt x="0" y="237490"/>
                </a:lnTo>
                <a:lnTo>
                  <a:pt x="1397" y="261620"/>
                </a:lnTo>
                <a:lnTo>
                  <a:pt x="11049" y="307340"/>
                </a:lnTo>
                <a:lnTo>
                  <a:pt x="29083" y="349250"/>
                </a:lnTo>
                <a:lnTo>
                  <a:pt x="54610" y="387350"/>
                </a:lnTo>
                <a:lnTo>
                  <a:pt x="86740" y="419100"/>
                </a:lnTo>
                <a:lnTo>
                  <a:pt x="124460" y="444500"/>
                </a:lnTo>
                <a:lnTo>
                  <a:pt x="166877" y="462280"/>
                </a:lnTo>
                <a:lnTo>
                  <a:pt x="212978" y="471170"/>
                </a:lnTo>
                <a:lnTo>
                  <a:pt x="261112" y="471170"/>
                </a:lnTo>
                <a:lnTo>
                  <a:pt x="284352" y="467360"/>
                </a:lnTo>
                <a:lnTo>
                  <a:pt x="307086" y="461010"/>
                </a:lnTo>
                <a:lnTo>
                  <a:pt x="322507" y="454660"/>
                </a:lnTo>
                <a:lnTo>
                  <a:pt x="236092" y="454660"/>
                </a:lnTo>
                <a:lnTo>
                  <a:pt x="213740" y="453390"/>
                </a:lnTo>
                <a:lnTo>
                  <a:pt x="171069" y="445770"/>
                </a:lnTo>
                <a:lnTo>
                  <a:pt x="131825" y="429260"/>
                </a:lnTo>
                <a:lnTo>
                  <a:pt x="96900" y="405130"/>
                </a:lnTo>
                <a:lnTo>
                  <a:pt x="67183" y="375920"/>
                </a:lnTo>
                <a:lnTo>
                  <a:pt x="43561" y="340360"/>
                </a:lnTo>
                <a:lnTo>
                  <a:pt x="26924" y="302260"/>
                </a:lnTo>
                <a:lnTo>
                  <a:pt x="18034" y="259080"/>
                </a:lnTo>
                <a:lnTo>
                  <a:pt x="16954" y="237490"/>
                </a:lnTo>
                <a:lnTo>
                  <a:pt x="16958" y="234950"/>
                </a:lnTo>
                <a:lnTo>
                  <a:pt x="21336" y="193040"/>
                </a:lnTo>
                <a:lnTo>
                  <a:pt x="34036" y="151130"/>
                </a:lnTo>
                <a:lnTo>
                  <a:pt x="54101" y="114300"/>
                </a:lnTo>
                <a:lnTo>
                  <a:pt x="80772" y="81280"/>
                </a:lnTo>
                <a:lnTo>
                  <a:pt x="113157" y="54610"/>
                </a:lnTo>
                <a:lnTo>
                  <a:pt x="150240" y="34290"/>
                </a:lnTo>
                <a:lnTo>
                  <a:pt x="191262" y="21590"/>
                </a:lnTo>
                <a:lnTo>
                  <a:pt x="235331" y="17780"/>
                </a:lnTo>
                <a:lnTo>
                  <a:pt x="323160" y="17780"/>
                </a:lnTo>
                <a:lnTo>
                  <a:pt x="304546" y="10160"/>
                </a:lnTo>
                <a:lnTo>
                  <a:pt x="281939" y="5080"/>
                </a:lnTo>
                <a:lnTo>
                  <a:pt x="258445" y="1270"/>
                </a:lnTo>
                <a:lnTo>
                  <a:pt x="234441" y="0"/>
                </a:lnTo>
                <a:close/>
              </a:path>
              <a:path w="471804" h="471169">
                <a:moveTo>
                  <a:pt x="323160" y="17780"/>
                </a:moveTo>
                <a:lnTo>
                  <a:pt x="235331" y="17780"/>
                </a:lnTo>
                <a:lnTo>
                  <a:pt x="257683" y="19050"/>
                </a:lnTo>
                <a:lnTo>
                  <a:pt x="279400" y="21590"/>
                </a:lnTo>
                <a:lnTo>
                  <a:pt x="320548" y="34290"/>
                </a:lnTo>
                <a:lnTo>
                  <a:pt x="357759" y="54610"/>
                </a:lnTo>
                <a:lnTo>
                  <a:pt x="390144" y="81280"/>
                </a:lnTo>
                <a:lnTo>
                  <a:pt x="416940" y="113030"/>
                </a:lnTo>
                <a:lnTo>
                  <a:pt x="437134" y="151130"/>
                </a:lnTo>
                <a:lnTo>
                  <a:pt x="449961" y="191770"/>
                </a:lnTo>
                <a:lnTo>
                  <a:pt x="454469" y="234950"/>
                </a:lnTo>
                <a:lnTo>
                  <a:pt x="454465" y="237490"/>
                </a:lnTo>
                <a:lnTo>
                  <a:pt x="450088" y="279400"/>
                </a:lnTo>
                <a:lnTo>
                  <a:pt x="437514" y="321310"/>
                </a:lnTo>
                <a:lnTo>
                  <a:pt x="417322" y="358140"/>
                </a:lnTo>
                <a:lnTo>
                  <a:pt x="390778" y="391160"/>
                </a:lnTo>
                <a:lnTo>
                  <a:pt x="358394" y="417830"/>
                </a:lnTo>
                <a:lnTo>
                  <a:pt x="321310" y="438150"/>
                </a:lnTo>
                <a:lnTo>
                  <a:pt x="280162" y="450850"/>
                </a:lnTo>
                <a:lnTo>
                  <a:pt x="236092" y="454660"/>
                </a:lnTo>
                <a:lnTo>
                  <a:pt x="322507" y="454660"/>
                </a:lnTo>
                <a:lnTo>
                  <a:pt x="368553" y="430530"/>
                </a:lnTo>
                <a:lnTo>
                  <a:pt x="403351" y="401320"/>
                </a:lnTo>
                <a:lnTo>
                  <a:pt x="431800" y="367030"/>
                </a:lnTo>
                <a:lnTo>
                  <a:pt x="453389" y="326390"/>
                </a:lnTo>
                <a:lnTo>
                  <a:pt x="466851" y="281940"/>
                </a:lnTo>
                <a:lnTo>
                  <a:pt x="471424" y="234950"/>
                </a:lnTo>
                <a:lnTo>
                  <a:pt x="470026" y="210820"/>
                </a:lnTo>
                <a:lnTo>
                  <a:pt x="460501" y="165100"/>
                </a:lnTo>
                <a:lnTo>
                  <a:pt x="442340" y="123190"/>
                </a:lnTo>
                <a:lnTo>
                  <a:pt x="416813" y="85090"/>
                </a:lnTo>
                <a:lnTo>
                  <a:pt x="384683" y="53340"/>
                </a:lnTo>
                <a:lnTo>
                  <a:pt x="347090" y="27940"/>
                </a:lnTo>
                <a:lnTo>
                  <a:pt x="326263" y="19050"/>
                </a:lnTo>
                <a:lnTo>
                  <a:pt x="323160" y="17780"/>
                </a:lnTo>
                <a:close/>
              </a:path>
              <a:path w="471804" h="471169">
                <a:moveTo>
                  <a:pt x="236092" y="34290"/>
                </a:moveTo>
                <a:lnTo>
                  <a:pt x="195452" y="38100"/>
                </a:lnTo>
                <a:lnTo>
                  <a:pt x="157607" y="49530"/>
                </a:lnTo>
                <a:lnTo>
                  <a:pt x="123189" y="68580"/>
                </a:lnTo>
                <a:lnTo>
                  <a:pt x="93217" y="92710"/>
                </a:lnTo>
                <a:lnTo>
                  <a:pt x="68579" y="123190"/>
                </a:lnTo>
                <a:lnTo>
                  <a:pt x="49911" y="157480"/>
                </a:lnTo>
                <a:lnTo>
                  <a:pt x="38100" y="195580"/>
                </a:lnTo>
                <a:lnTo>
                  <a:pt x="33968" y="234950"/>
                </a:lnTo>
                <a:lnTo>
                  <a:pt x="33964" y="237490"/>
                </a:lnTo>
                <a:lnTo>
                  <a:pt x="34798" y="256540"/>
                </a:lnTo>
                <a:lnTo>
                  <a:pt x="42799" y="295910"/>
                </a:lnTo>
                <a:lnTo>
                  <a:pt x="58038" y="331470"/>
                </a:lnTo>
                <a:lnTo>
                  <a:pt x="79628" y="364490"/>
                </a:lnTo>
                <a:lnTo>
                  <a:pt x="107061" y="391160"/>
                </a:lnTo>
                <a:lnTo>
                  <a:pt x="139191" y="414020"/>
                </a:lnTo>
                <a:lnTo>
                  <a:pt x="175387" y="429260"/>
                </a:lnTo>
                <a:lnTo>
                  <a:pt x="214629" y="436880"/>
                </a:lnTo>
                <a:lnTo>
                  <a:pt x="235331" y="438150"/>
                </a:lnTo>
                <a:lnTo>
                  <a:pt x="255904" y="436880"/>
                </a:lnTo>
                <a:lnTo>
                  <a:pt x="275971" y="434340"/>
                </a:lnTo>
                <a:lnTo>
                  <a:pt x="295401" y="429260"/>
                </a:lnTo>
                <a:lnTo>
                  <a:pt x="313944" y="422910"/>
                </a:lnTo>
                <a:lnTo>
                  <a:pt x="316465" y="421640"/>
                </a:lnTo>
                <a:lnTo>
                  <a:pt x="234441" y="421640"/>
                </a:lnTo>
                <a:lnTo>
                  <a:pt x="215391" y="420370"/>
                </a:lnTo>
                <a:lnTo>
                  <a:pt x="162687" y="406400"/>
                </a:lnTo>
                <a:lnTo>
                  <a:pt x="117221" y="378460"/>
                </a:lnTo>
                <a:lnTo>
                  <a:pt x="81661" y="337820"/>
                </a:lnTo>
                <a:lnTo>
                  <a:pt x="58674" y="289560"/>
                </a:lnTo>
                <a:lnTo>
                  <a:pt x="50800" y="234950"/>
                </a:lnTo>
                <a:lnTo>
                  <a:pt x="51815" y="215900"/>
                </a:lnTo>
                <a:lnTo>
                  <a:pt x="65786" y="162560"/>
                </a:lnTo>
                <a:lnTo>
                  <a:pt x="93725" y="118110"/>
                </a:lnTo>
                <a:lnTo>
                  <a:pt x="133350" y="82550"/>
                </a:lnTo>
                <a:lnTo>
                  <a:pt x="181863" y="59690"/>
                </a:lnTo>
                <a:lnTo>
                  <a:pt x="236982" y="50800"/>
                </a:lnTo>
                <a:lnTo>
                  <a:pt x="314706" y="50800"/>
                </a:lnTo>
                <a:lnTo>
                  <a:pt x="296163" y="43180"/>
                </a:lnTo>
                <a:lnTo>
                  <a:pt x="276860" y="38100"/>
                </a:lnTo>
                <a:lnTo>
                  <a:pt x="256794" y="35560"/>
                </a:lnTo>
                <a:lnTo>
                  <a:pt x="236092" y="34290"/>
                </a:lnTo>
                <a:close/>
              </a:path>
              <a:path w="471804" h="471169">
                <a:moveTo>
                  <a:pt x="314706" y="50800"/>
                </a:moveTo>
                <a:lnTo>
                  <a:pt x="236982" y="50800"/>
                </a:lnTo>
                <a:lnTo>
                  <a:pt x="256032" y="52070"/>
                </a:lnTo>
                <a:lnTo>
                  <a:pt x="291973" y="59690"/>
                </a:lnTo>
                <a:lnTo>
                  <a:pt x="340106" y="83820"/>
                </a:lnTo>
                <a:lnTo>
                  <a:pt x="379222" y="119380"/>
                </a:lnTo>
                <a:lnTo>
                  <a:pt x="406653" y="165100"/>
                </a:lnTo>
                <a:lnTo>
                  <a:pt x="419862" y="218440"/>
                </a:lnTo>
                <a:lnTo>
                  <a:pt x="420624" y="237490"/>
                </a:lnTo>
                <a:lnTo>
                  <a:pt x="419608" y="256540"/>
                </a:lnTo>
                <a:lnTo>
                  <a:pt x="405638" y="309880"/>
                </a:lnTo>
                <a:lnTo>
                  <a:pt x="377698" y="354330"/>
                </a:lnTo>
                <a:lnTo>
                  <a:pt x="338200" y="389890"/>
                </a:lnTo>
                <a:lnTo>
                  <a:pt x="271779" y="417830"/>
                </a:lnTo>
                <a:lnTo>
                  <a:pt x="234441" y="421640"/>
                </a:lnTo>
                <a:lnTo>
                  <a:pt x="316465" y="421640"/>
                </a:lnTo>
                <a:lnTo>
                  <a:pt x="363854" y="392430"/>
                </a:lnTo>
                <a:lnTo>
                  <a:pt x="391287" y="364490"/>
                </a:lnTo>
                <a:lnTo>
                  <a:pt x="413003" y="332740"/>
                </a:lnTo>
                <a:lnTo>
                  <a:pt x="428371" y="297180"/>
                </a:lnTo>
                <a:lnTo>
                  <a:pt x="436499" y="257810"/>
                </a:lnTo>
                <a:lnTo>
                  <a:pt x="437459" y="234950"/>
                </a:lnTo>
                <a:lnTo>
                  <a:pt x="436625" y="215900"/>
                </a:lnTo>
                <a:lnTo>
                  <a:pt x="428625" y="176530"/>
                </a:lnTo>
                <a:lnTo>
                  <a:pt x="413512" y="139700"/>
                </a:lnTo>
                <a:lnTo>
                  <a:pt x="391795" y="107950"/>
                </a:lnTo>
                <a:lnTo>
                  <a:pt x="364489" y="81280"/>
                </a:lnTo>
                <a:lnTo>
                  <a:pt x="332359" y="58420"/>
                </a:lnTo>
                <a:lnTo>
                  <a:pt x="314706" y="50800"/>
                </a:lnTo>
                <a:close/>
              </a:path>
            </a:pathLst>
          </a:custGeom>
          <a:solidFill>
            <a:srgbClr val="164B6C"/>
          </a:solidFill>
        </p:spPr>
        <p:txBody>
          <a:bodyPr wrap="square" lIns="0" tIns="0" rIns="0" bIns="0" rtlCol="0"/>
          <a:lstStyle/>
          <a:p>
            <a:endParaRPr/>
          </a:p>
        </p:txBody>
      </p:sp>
      <p:sp>
        <p:nvSpPr>
          <p:cNvPr id="12" name="object 12"/>
          <p:cNvSpPr txBox="1">
            <a:spLocks noGrp="1"/>
          </p:cNvSpPr>
          <p:nvPr>
            <p:ph type="title"/>
          </p:nvPr>
        </p:nvSpPr>
        <p:spPr>
          <a:xfrm>
            <a:off x="168351" y="304924"/>
            <a:ext cx="8814486" cy="538609"/>
          </a:xfrm>
          <a:prstGeom prst="rect">
            <a:avLst/>
          </a:prstGeom>
        </p:spPr>
        <p:txBody>
          <a:bodyPr vert="horz" wrap="square" lIns="0" tIns="0" rIns="0" bIns="0" rtlCol="0">
            <a:spAutoFit/>
          </a:bodyPr>
          <a:lstStyle/>
          <a:p>
            <a:pPr marL="12700">
              <a:lnSpc>
                <a:spcPct val="100000"/>
              </a:lnSpc>
            </a:pPr>
            <a:r>
              <a:rPr sz="3500" b="1" dirty="0" smtClean="0">
                <a:solidFill>
                  <a:srgbClr val="164B6C"/>
                </a:solidFill>
                <a:latin typeface="Calibri"/>
                <a:ea typeface="+mn-ea"/>
                <a:cs typeface="Calibri"/>
              </a:rPr>
              <a:t>SFY-201</a:t>
            </a:r>
            <a:r>
              <a:rPr lang="en-US" sz="3500" b="1" dirty="0" smtClean="0">
                <a:solidFill>
                  <a:srgbClr val="164B6C"/>
                </a:solidFill>
                <a:latin typeface="Calibri"/>
                <a:ea typeface="+mn-ea"/>
                <a:cs typeface="Calibri"/>
              </a:rPr>
              <a:t>9</a:t>
            </a:r>
            <a:r>
              <a:rPr sz="3500" b="1" dirty="0" smtClean="0">
                <a:solidFill>
                  <a:srgbClr val="164B6C"/>
                </a:solidFill>
                <a:latin typeface="Calibri"/>
                <a:ea typeface="+mn-ea"/>
                <a:cs typeface="Calibri"/>
              </a:rPr>
              <a:t> </a:t>
            </a:r>
            <a:r>
              <a:rPr sz="3500" b="1" dirty="0">
                <a:solidFill>
                  <a:srgbClr val="164B6C"/>
                </a:solidFill>
                <a:latin typeface="Calibri"/>
                <a:ea typeface="+mn-ea"/>
                <a:cs typeface="Calibri"/>
              </a:rPr>
              <a:t>Governor’s Recommendation</a:t>
            </a:r>
          </a:p>
        </p:txBody>
      </p:sp>
      <p:sp>
        <p:nvSpPr>
          <p:cNvPr id="13" name="object 13"/>
          <p:cNvSpPr txBox="1"/>
          <p:nvPr/>
        </p:nvSpPr>
        <p:spPr>
          <a:xfrm>
            <a:off x="4520565" y="1118742"/>
            <a:ext cx="140335" cy="243840"/>
          </a:xfrm>
          <a:prstGeom prst="rect">
            <a:avLst/>
          </a:prstGeom>
        </p:spPr>
        <p:txBody>
          <a:bodyPr vert="horz" wrap="square" lIns="0" tIns="0" rIns="0" bIns="0" rtlCol="0">
            <a:spAutoFit/>
          </a:bodyPr>
          <a:lstStyle/>
          <a:p>
            <a:pPr marL="12700">
              <a:lnSpc>
                <a:spcPct val="100000"/>
              </a:lnSpc>
            </a:pPr>
            <a:r>
              <a:rPr lang="en-US" sz="1600" spc="-5" dirty="0">
                <a:solidFill>
                  <a:srgbClr val="164B6C"/>
                </a:solidFill>
                <a:latin typeface="Georgia"/>
                <a:cs typeface="Georgia"/>
              </a:rPr>
              <a:t>9</a:t>
            </a:r>
            <a:endParaRPr sz="1600" dirty="0">
              <a:latin typeface="Georgia"/>
              <a:cs typeface="Georgia"/>
            </a:endParaRPr>
          </a:p>
        </p:txBody>
      </p:sp>
      <p:sp>
        <p:nvSpPr>
          <p:cNvPr id="14" name="object 14"/>
          <p:cNvSpPr txBox="1"/>
          <p:nvPr/>
        </p:nvSpPr>
        <p:spPr>
          <a:xfrm>
            <a:off x="5509386" y="1898015"/>
            <a:ext cx="930910" cy="250825"/>
          </a:xfrm>
          <a:prstGeom prst="rect">
            <a:avLst/>
          </a:prstGeom>
        </p:spPr>
        <p:txBody>
          <a:bodyPr vert="horz" wrap="square" lIns="0" tIns="0" rIns="0" bIns="0" rtlCol="0">
            <a:spAutoFit/>
          </a:bodyPr>
          <a:lstStyle/>
          <a:p>
            <a:pPr marL="12700">
              <a:lnSpc>
                <a:spcPct val="100000"/>
              </a:lnSpc>
            </a:pPr>
            <a:r>
              <a:rPr sz="1500" spc="-5" dirty="0">
                <a:latin typeface="Calibri"/>
                <a:cs typeface="Calibri"/>
              </a:rPr>
              <a:t>(in</a:t>
            </a:r>
            <a:r>
              <a:rPr sz="1500" spc="-105" dirty="0">
                <a:latin typeface="Calibri"/>
                <a:cs typeface="Calibri"/>
              </a:rPr>
              <a:t> </a:t>
            </a:r>
            <a:r>
              <a:rPr sz="1500" dirty="0">
                <a:latin typeface="Calibri"/>
                <a:cs typeface="Calibri"/>
              </a:rPr>
              <a:t>millions)</a:t>
            </a:r>
            <a:endParaRPr sz="1500">
              <a:latin typeface="Calibri"/>
              <a:cs typeface="Calibri"/>
            </a:endParaRPr>
          </a:p>
        </p:txBody>
      </p:sp>
      <p:sp>
        <p:nvSpPr>
          <p:cNvPr id="16" name="object 16"/>
          <p:cNvSpPr txBox="1"/>
          <p:nvPr/>
        </p:nvSpPr>
        <p:spPr>
          <a:xfrm>
            <a:off x="168351" y="2694559"/>
            <a:ext cx="2513965" cy="246221"/>
          </a:xfrm>
          <a:prstGeom prst="rect">
            <a:avLst/>
          </a:prstGeom>
        </p:spPr>
        <p:txBody>
          <a:bodyPr vert="horz" wrap="square" lIns="0" tIns="0" rIns="0" bIns="0" rtlCol="0">
            <a:spAutoFit/>
          </a:bodyPr>
          <a:lstStyle/>
          <a:p>
            <a:pPr marL="12700">
              <a:lnSpc>
                <a:spcPct val="100000"/>
              </a:lnSpc>
            </a:pPr>
            <a:r>
              <a:rPr sz="1600" b="1" spc="-5" dirty="0" smtClean="0">
                <a:latin typeface="Calibri"/>
                <a:cs typeface="Calibri"/>
              </a:rPr>
              <a:t>SFY-201</a:t>
            </a:r>
            <a:r>
              <a:rPr lang="en-US" sz="1600" b="1" spc="-5" dirty="0" smtClean="0">
                <a:latin typeface="Calibri"/>
                <a:cs typeface="Calibri"/>
              </a:rPr>
              <a:t>9</a:t>
            </a:r>
            <a:r>
              <a:rPr sz="1600" b="1" spc="-5" dirty="0" smtClean="0">
                <a:latin typeface="Calibri"/>
                <a:cs typeface="Calibri"/>
              </a:rPr>
              <a:t> </a:t>
            </a:r>
            <a:r>
              <a:rPr sz="1600" b="1" spc="-5" dirty="0">
                <a:latin typeface="Calibri"/>
                <a:cs typeface="Calibri"/>
              </a:rPr>
              <a:t>Major </a:t>
            </a:r>
            <a:r>
              <a:rPr sz="1600" b="1" spc="-10" dirty="0">
                <a:latin typeface="Calibri"/>
                <a:cs typeface="Calibri"/>
              </a:rPr>
              <a:t>Budget</a:t>
            </a:r>
            <a:r>
              <a:rPr sz="1600" b="1" spc="30" dirty="0">
                <a:latin typeface="Calibri"/>
                <a:cs typeface="Calibri"/>
              </a:rPr>
              <a:t> </a:t>
            </a:r>
            <a:r>
              <a:rPr sz="1600" b="1" spc="-15" dirty="0">
                <a:latin typeface="Calibri"/>
                <a:cs typeface="Calibri"/>
              </a:rPr>
              <a:t>Items</a:t>
            </a:r>
            <a:endParaRPr sz="1600" dirty="0">
              <a:latin typeface="Calibri"/>
              <a:cs typeface="Calibri"/>
            </a:endParaRPr>
          </a:p>
        </p:txBody>
      </p:sp>
      <p:sp>
        <p:nvSpPr>
          <p:cNvPr id="17" name="object 17"/>
          <p:cNvSpPr txBox="1"/>
          <p:nvPr/>
        </p:nvSpPr>
        <p:spPr>
          <a:xfrm>
            <a:off x="6814824" y="3500279"/>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37.3</a:t>
            </a:r>
            <a:endParaRPr sz="1600" dirty="0">
              <a:latin typeface="Calibri"/>
              <a:cs typeface="Calibri"/>
            </a:endParaRPr>
          </a:p>
        </p:txBody>
      </p:sp>
      <p:sp>
        <p:nvSpPr>
          <p:cNvPr id="18" name="object 18"/>
          <p:cNvSpPr txBox="1"/>
          <p:nvPr/>
        </p:nvSpPr>
        <p:spPr>
          <a:xfrm>
            <a:off x="8102224" y="3500279"/>
            <a:ext cx="489584"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12.8</a:t>
            </a:r>
            <a:endParaRPr sz="1600" dirty="0">
              <a:latin typeface="Calibri"/>
              <a:cs typeface="Calibri"/>
            </a:endParaRPr>
          </a:p>
        </p:txBody>
      </p:sp>
      <p:sp>
        <p:nvSpPr>
          <p:cNvPr id="19" name="object 19"/>
          <p:cNvSpPr txBox="1"/>
          <p:nvPr/>
        </p:nvSpPr>
        <p:spPr>
          <a:xfrm>
            <a:off x="173182" y="3500279"/>
            <a:ext cx="6271945" cy="656590"/>
          </a:xfrm>
          <a:prstGeom prst="rect">
            <a:avLst/>
          </a:prstGeom>
        </p:spPr>
        <p:txBody>
          <a:bodyPr vert="horz" wrap="square" lIns="0" tIns="0" rIns="0" bIns="0" rtlCol="0">
            <a:spAutoFit/>
          </a:bodyPr>
          <a:lstStyle/>
          <a:p>
            <a:pPr marL="12700">
              <a:lnSpc>
                <a:spcPct val="100000"/>
              </a:lnSpc>
            </a:pPr>
            <a:r>
              <a:rPr lang="en-US" sz="1600" b="1" spc="-5" dirty="0" smtClean="0">
                <a:latin typeface="Calibri"/>
                <a:cs typeface="Calibri"/>
              </a:rPr>
              <a:t>Managed Care Actuarial Rate Increase</a:t>
            </a:r>
            <a:endParaRPr sz="1600" dirty="0">
              <a:latin typeface="Calibri"/>
              <a:cs typeface="Calibri"/>
            </a:endParaRPr>
          </a:p>
          <a:p>
            <a:pPr marL="38100">
              <a:lnSpc>
                <a:spcPts val="1565"/>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Managed </a:t>
            </a:r>
            <a:r>
              <a:rPr lang="en-US" sz="1600" spc="-10" dirty="0">
                <a:latin typeface="Calibri"/>
                <a:cs typeface="Calibri"/>
              </a:rPr>
              <a:t>Care </a:t>
            </a:r>
            <a:r>
              <a:rPr lang="en-US" sz="1600" spc="-5" dirty="0">
                <a:latin typeface="Calibri"/>
                <a:cs typeface="Calibri"/>
              </a:rPr>
              <a:t>medical, delivery and Neonatal </a:t>
            </a:r>
            <a:r>
              <a:rPr lang="en-US" sz="1600" spc="-10" dirty="0">
                <a:latin typeface="Calibri"/>
                <a:cs typeface="Calibri"/>
              </a:rPr>
              <a:t>Intensive Care </a:t>
            </a:r>
            <a:r>
              <a:rPr lang="en-US" sz="1600" dirty="0">
                <a:latin typeface="Calibri"/>
                <a:cs typeface="Calibri"/>
              </a:rPr>
              <a:t>Unit</a:t>
            </a:r>
            <a:r>
              <a:rPr lang="en-US" sz="1600" spc="200" dirty="0">
                <a:latin typeface="Calibri"/>
                <a:cs typeface="Calibri"/>
              </a:rPr>
              <a:t> </a:t>
            </a:r>
            <a:r>
              <a:rPr lang="en-US" sz="1600" dirty="0" smtClean="0">
                <a:latin typeface="Calibri"/>
                <a:cs typeface="Calibri"/>
              </a:rPr>
              <a:t>services </a:t>
            </a:r>
            <a:r>
              <a:rPr lang="en-US" sz="1600" spc="-10" dirty="0" smtClean="0">
                <a:latin typeface="Calibri"/>
                <a:cs typeface="Calibri"/>
              </a:rPr>
              <a:t>to </a:t>
            </a:r>
            <a:r>
              <a:rPr lang="en-US" sz="1600" spc="-10" dirty="0">
                <a:latin typeface="Calibri"/>
                <a:cs typeface="Calibri"/>
              </a:rPr>
              <a:t>ensure </a:t>
            </a:r>
            <a:r>
              <a:rPr lang="en-US" sz="1600" spc="-5" dirty="0">
                <a:latin typeface="Calibri"/>
                <a:cs typeface="Calibri"/>
              </a:rPr>
              <a:t>that Managed </a:t>
            </a:r>
            <a:r>
              <a:rPr lang="en-US" sz="1600" spc="-10" dirty="0">
                <a:latin typeface="Calibri"/>
                <a:cs typeface="Calibri"/>
              </a:rPr>
              <a:t>Care payments are </a:t>
            </a:r>
            <a:r>
              <a:rPr lang="en-US" sz="1600" dirty="0">
                <a:latin typeface="Calibri"/>
                <a:cs typeface="Calibri"/>
              </a:rPr>
              <a:t>actuarially</a:t>
            </a:r>
            <a:r>
              <a:rPr lang="en-US" sz="1600" spc="155" dirty="0">
                <a:latin typeface="Calibri"/>
                <a:cs typeface="Calibri"/>
              </a:rPr>
              <a:t> </a:t>
            </a:r>
            <a:r>
              <a:rPr lang="en-US" sz="1600" spc="-5" dirty="0">
                <a:latin typeface="Calibri"/>
                <a:cs typeface="Calibri"/>
              </a:rPr>
              <a:t>sound.</a:t>
            </a:r>
            <a:endParaRPr lang="en-US" sz="1600" dirty="0">
              <a:latin typeface="Calibri"/>
              <a:cs typeface="Calibri"/>
            </a:endParaRPr>
          </a:p>
        </p:txBody>
      </p:sp>
      <p:sp>
        <p:nvSpPr>
          <p:cNvPr id="20" name="object 20"/>
          <p:cNvSpPr txBox="1"/>
          <p:nvPr/>
        </p:nvSpPr>
        <p:spPr>
          <a:xfrm>
            <a:off x="6820682" y="4690116"/>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2.2</a:t>
            </a:r>
            <a:endParaRPr sz="1600" dirty="0">
              <a:latin typeface="Calibri"/>
              <a:cs typeface="Calibri"/>
            </a:endParaRPr>
          </a:p>
        </p:txBody>
      </p:sp>
      <p:sp>
        <p:nvSpPr>
          <p:cNvPr id="21" name="object 21"/>
          <p:cNvSpPr txBox="1"/>
          <p:nvPr/>
        </p:nvSpPr>
        <p:spPr>
          <a:xfrm>
            <a:off x="8108082" y="4682452"/>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0.8</a:t>
            </a:r>
            <a:endParaRPr sz="1600" dirty="0">
              <a:latin typeface="Calibri"/>
              <a:cs typeface="Calibri"/>
            </a:endParaRPr>
          </a:p>
        </p:txBody>
      </p:sp>
      <p:sp>
        <p:nvSpPr>
          <p:cNvPr id="22" name="object 22"/>
          <p:cNvSpPr txBox="1"/>
          <p:nvPr/>
        </p:nvSpPr>
        <p:spPr>
          <a:xfrm>
            <a:off x="179040" y="4443895"/>
            <a:ext cx="6018530" cy="451406"/>
          </a:xfrm>
          <a:prstGeom prst="rect">
            <a:avLst/>
          </a:prstGeom>
        </p:spPr>
        <p:txBody>
          <a:bodyPr vert="horz" wrap="square" lIns="0" tIns="0" rIns="0" bIns="0" rtlCol="0">
            <a:spAutoFit/>
          </a:bodyPr>
          <a:lstStyle/>
          <a:p>
            <a:pPr marL="38100">
              <a:lnSpc>
                <a:spcPct val="100000"/>
              </a:lnSpc>
              <a:spcBef>
                <a:spcPts val="915"/>
              </a:spcBef>
            </a:pPr>
            <a:r>
              <a:rPr lang="en-US" sz="1600" b="1" spc="-5" dirty="0">
                <a:latin typeface="Calibri"/>
                <a:cs typeface="Calibri"/>
              </a:rPr>
              <a:t>NEMT Actuarial</a:t>
            </a:r>
            <a:r>
              <a:rPr lang="en-US" sz="1600" b="1" spc="-40" dirty="0">
                <a:latin typeface="Calibri"/>
                <a:cs typeface="Calibri"/>
              </a:rPr>
              <a:t> </a:t>
            </a:r>
            <a:r>
              <a:rPr lang="en-US" sz="1600" b="1" spc="-10" dirty="0">
                <a:latin typeface="Calibri"/>
                <a:cs typeface="Calibri"/>
              </a:rPr>
              <a:t>Increase</a:t>
            </a:r>
            <a:endParaRPr lang="en-US" sz="1600" dirty="0">
              <a:latin typeface="Calibri"/>
              <a:cs typeface="Calibri"/>
            </a:endParaRPr>
          </a:p>
          <a:p>
            <a:pPr marL="38100">
              <a:lnSpc>
                <a:spcPts val="1625"/>
              </a:lnSpc>
            </a:pPr>
            <a:r>
              <a:rPr lang="en-US" sz="1600" spc="-5" dirty="0">
                <a:latin typeface="Calibri"/>
                <a:cs typeface="Calibri"/>
              </a:rPr>
              <a:t>Funding </a:t>
            </a:r>
            <a:r>
              <a:rPr lang="en-US" sz="1600" spc="-10" dirty="0">
                <a:latin typeface="Calibri"/>
                <a:cs typeface="Calibri"/>
              </a:rPr>
              <a:t>for </a:t>
            </a:r>
            <a:r>
              <a:rPr lang="en-US" sz="1600" dirty="0">
                <a:latin typeface="Calibri"/>
                <a:cs typeface="Calibri"/>
              </a:rPr>
              <a:t>NEMT </a:t>
            </a:r>
            <a:r>
              <a:rPr lang="en-US" sz="1600" spc="-10" dirty="0">
                <a:latin typeface="Calibri"/>
                <a:cs typeface="Calibri"/>
              </a:rPr>
              <a:t>rates to ensure payments are </a:t>
            </a:r>
            <a:r>
              <a:rPr lang="en-US" sz="1600" dirty="0">
                <a:latin typeface="Calibri"/>
                <a:cs typeface="Calibri"/>
              </a:rPr>
              <a:t>actuarially</a:t>
            </a:r>
            <a:r>
              <a:rPr lang="en-US" sz="1600" spc="65" dirty="0">
                <a:latin typeface="Calibri"/>
                <a:cs typeface="Calibri"/>
              </a:rPr>
              <a:t> </a:t>
            </a:r>
            <a:r>
              <a:rPr lang="en-US" sz="1600" spc="-5" dirty="0">
                <a:latin typeface="Calibri"/>
                <a:cs typeface="Calibri"/>
              </a:rPr>
              <a:t>sound.</a:t>
            </a:r>
            <a:endParaRPr lang="en-US" sz="1600" dirty="0">
              <a:latin typeface="Calibri"/>
              <a:cs typeface="Calibri"/>
            </a:endParaRPr>
          </a:p>
        </p:txBody>
      </p:sp>
      <p:sp>
        <p:nvSpPr>
          <p:cNvPr id="23" name="object 23"/>
          <p:cNvSpPr txBox="1"/>
          <p:nvPr/>
        </p:nvSpPr>
        <p:spPr>
          <a:xfrm>
            <a:off x="6731889" y="1518158"/>
            <a:ext cx="1982470" cy="903605"/>
          </a:xfrm>
          <a:prstGeom prst="rect">
            <a:avLst/>
          </a:prstGeom>
        </p:spPr>
        <p:txBody>
          <a:bodyPr vert="horz" wrap="square" lIns="0" tIns="0" rIns="0" bIns="0" rtlCol="0">
            <a:spAutoFit/>
          </a:bodyPr>
          <a:lstStyle/>
          <a:p>
            <a:pPr marL="102870">
              <a:lnSpc>
                <a:spcPct val="100000"/>
              </a:lnSpc>
            </a:pPr>
            <a:r>
              <a:rPr sz="1800" dirty="0">
                <a:latin typeface="Arial"/>
                <a:cs typeface="Arial"/>
              </a:rPr>
              <a:t>Governor’s</a:t>
            </a:r>
            <a:r>
              <a:rPr sz="1800" spc="-80" dirty="0">
                <a:latin typeface="Arial"/>
                <a:cs typeface="Arial"/>
              </a:rPr>
              <a:t> </a:t>
            </a:r>
            <a:r>
              <a:rPr sz="1800" spc="-5" dirty="0">
                <a:latin typeface="Arial"/>
                <a:cs typeface="Arial"/>
              </a:rPr>
              <a:t>Rec</a:t>
            </a:r>
            <a:endParaRPr sz="1800" dirty="0">
              <a:latin typeface="Arial"/>
              <a:cs typeface="Arial"/>
            </a:endParaRPr>
          </a:p>
          <a:p>
            <a:pPr marR="29209" algn="ctr">
              <a:lnSpc>
                <a:spcPct val="100000"/>
              </a:lnSpc>
              <a:spcBef>
                <a:spcPts val="725"/>
              </a:spcBef>
              <a:tabLst>
                <a:tab pos="1337945" algn="l"/>
              </a:tabLst>
            </a:pPr>
            <a:r>
              <a:rPr sz="1600" b="1" spc="-35" dirty="0">
                <a:latin typeface="Calibri"/>
                <a:cs typeface="Calibri"/>
              </a:rPr>
              <a:t>Total	</a:t>
            </a:r>
            <a:r>
              <a:rPr sz="1600" b="1" spc="-5" dirty="0">
                <a:latin typeface="Calibri"/>
                <a:cs typeface="Calibri"/>
              </a:rPr>
              <a:t>GR</a:t>
            </a:r>
            <a:endParaRPr sz="1600" dirty="0">
              <a:latin typeface="Calibri"/>
              <a:cs typeface="Calibri"/>
            </a:endParaRPr>
          </a:p>
          <a:p>
            <a:pPr algn="ctr">
              <a:lnSpc>
                <a:spcPct val="100000"/>
              </a:lnSpc>
              <a:spcBef>
                <a:spcPts val="204"/>
              </a:spcBef>
              <a:tabLst>
                <a:tab pos="1236345" algn="l"/>
              </a:tabLst>
            </a:pPr>
            <a:r>
              <a:rPr sz="1600" b="1" spc="-10" dirty="0">
                <a:latin typeface="Calibri"/>
                <a:cs typeface="Calibri"/>
              </a:rPr>
              <a:t>	</a:t>
            </a:r>
            <a:endParaRPr sz="1600" dirty="0">
              <a:solidFill>
                <a:srgbClr val="FF0000"/>
              </a:solidFill>
              <a:latin typeface="Calibri"/>
              <a:cs typeface="Calibri"/>
            </a:endParaRPr>
          </a:p>
        </p:txBody>
      </p:sp>
      <p:sp>
        <p:nvSpPr>
          <p:cNvPr id="24" name="object 24"/>
          <p:cNvSpPr/>
          <p:nvPr/>
        </p:nvSpPr>
        <p:spPr>
          <a:xfrm>
            <a:off x="6511925" y="1870075"/>
            <a:ext cx="0" cy="4060825"/>
          </a:xfrm>
          <a:custGeom>
            <a:avLst/>
            <a:gdLst/>
            <a:ahLst/>
            <a:cxnLst/>
            <a:rect l="l" t="t" r="r" b="b"/>
            <a:pathLst>
              <a:path h="4060825">
                <a:moveTo>
                  <a:pt x="0" y="0"/>
                </a:moveTo>
                <a:lnTo>
                  <a:pt x="0" y="4060825"/>
                </a:lnTo>
              </a:path>
            </a:pathLst>
          </a:custGeom>
          <a:ln w="3175">
            <a:solidFill>
              <a:srgbClr val="000000"/>
            </a:solidFill>
          </a:ln>
        </p:spPr>
        <p:txBody>
          <a:bodyPr wrap="square" lIns="0" tIns="0" rIns="0" bIns="0" rtlCol="0"/>
          <a:lstStyle/>
          <a:p>
            <a:endParaRPr/>
          </a:p>
        </p:txBody>
      </p:sp>
      <p:sp>
        <p:nvSpPr>
          <p:cNvPr id="25" name="object 25"/>
          <p:cNvSpPr/>
          <p:nvPr/>
        </p:nvSpPr>
        <p:spPr>
          <a:xfrm>
            <a:off x="6519069" y="1870075"/>
            <a:ext cx="0" cy="4060825"/>
          </a:xfrm>
          <a:custGeom>
            <a:avLst/>
            <a:gdLst/>
            <a:ahLst/>
            <a:cxnLst/>
            <a:rect l="l" t="t" r="r" b="b"/>
            <a:pathLst>
              <a:path h="4060825">
                <a:moveTo>
                  <a:pt x="0" y="0"/>
                </a:moveTo>
                <a:lnTo>
                  <a:pt x="0" y="4060825"/>
                </a:lnTo>
              </a:path>
            </a:pathLst>
          </a:custGeom>
          <a:ln w="14288">
            <a:solidFill>
              <a:srgbClr val="000000"/>
            </a:solidFill>
          </a:ln>
        </p:spPr>
        <p:txBody>
          <a:bodyPr wrap="square" lIns="0" tIns="0" rIns="0" bIns="0" rtlCol="0"/>
          <a:lstStyle/>
          <a:p>
            <a:endParaRPr/>
          </a:p>
        </p:txBody>
      </p:sp>
      <p:sp>
        <p:nvSpPr>
          <p:cNvPr id="26" name="object 26"/>
          <p:cNvSpPr/>
          <p:nvPr/>
        </p:nvSpPr>
        <p:spPr>
          <a:xfrm>
            <a:off x="7748651"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7" name="object 27"/>
          <p:cNvSpPr/>
          <p:nvPr/>
        </p:nvSpPr>
        <p:spPr>
          <a:xfrm>
            <a:off x="7755001"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28" name="object 28"/>
          <p:cNvSpPr/>
          <p:nvPr/>
        </p:nvSpPr>
        <p:spPr>
          <a:xfrm>
            <a:off x="8983726" y="1882775"/>
            <a:ext cx="0" cy="4048125"/>
          </a:xfrm>
          <a:custGeom>
            <a:avLst/>
            <a:gdLst/>
            <a:ahLst/>
            <a:cxnLst/>
            <a:rect l="l" t="t" r="r" b="b"/>
            <a:pathLst>
              <a:path h="4048125">
                <a:moveTo>
                  <a:pt x="0" y="0"/>
                </a:moveTo>
                <a:lnTo>
                  <a:pt x="0" y="4048125"/>
                </a:lnTo>
              </a:path>
            </a:pathLst>
          </a:custGeom>
          <a:ln w="3175">
            <a:solidFill>
              <a:srgbClr val="000000"/>
            </a:solidFill>
          </a:ln>
        </p:spPr>
        <p:txBody>
          <a:bodyPr wrap="square" lIns="0" tIns="0" rIns="0" bIns="0" rtlCol="0"/>
          <a:lstStyle/>
          <a:p>
            <a:endParaRPr/>
          </a:p>
        </p:txBody>
      </p:sp>
      <p:sp>
        <p:nvSpPr>
          <p:cNvPr id="29" name="object 29"/>
          <p:cNvSpPr/>
          <p:nvPr/>
        </p:nvSpPr>
        <p:spPr>
          <a:xfrm>
            <a:off x="8990076" y="1882775"/>
            <a:ext cx="0" cy="4048125"/>
          </a:xfrm>
          <a:custGeom>
            <a:avLst/>
            <a:gdLst/>
            <a:ahLst/>
            <a:cxnLst/>
            <a:rect l="l" t="t" r="r" b="b"/>
            <a:pathLst>
              <a:path h="4048125">
                <a:moveTo>
                  <a:pt x="0" y="0"/>
                </a:moveTo>
                <a:lnTo>
                  <a:pt x="0" y="4048125"/>
                </a:lnTo>
              </a:path>
            </a:pathLst>
          </a:custGeom>
          <a:ln w="12700">
            <a:solidFill>
              <a:srgbClr val="000000"/>
            </a:solidFill>
          </a:ln>
        </p:spPr>
        <p:txBody>
          <a:bodyPr wrap="square" lIns="0" tIns="0" rIns="0" bIns="0" rtlCol="0"/>
          <a:lstStyle/>
          <a:p>
            <a:endParaRPr/>
          </a:p>
        </p:txBody>
      </p:sp>
      <p:sp>
        <p:nvSpPr>
          <p:cNvPr id="30" name="object 30"/>
          <p:cNvSpPr/>
          <p:nvPr/>
        </p:nvSpPr>
        <p:spPr>
          <a:xfrm>
            <a:off x="6526276" y="1870075"/>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1" name="object 31"/>
          <p:cNvSpPr/>
          <p:nvPr/>
        </p:nvSpPr>
        <p:spPr>
          <a:xfrm>
            <a:off x="6526276" y="1876425"/>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2" name="object 32"/>
          <p:cNvSpPr/>
          <p:nvPr/>
        </p:nvSpPr>
        <p:spPr>
          <a:xfrm>
            <a:off x="6526276" y="2139950"/>
            <a:ext cx="2470150" cy="0"/>
          </a:xfrm>
          <a:custGeom>
            <a:avLst/>
            <a:gdLst/>
            <a:ahLst/>
            <a:cxnLst/>
            <a:rect l="l" t="t" r="r" b="b"/>
            <a:pathLst>
              <a:path w="2470150">
                <a:moveTo>
                  <a:pt x="0" y="0"/>
                </a:moveTo>
                <a:lnTo>
                  <a:pt x="2470150" y="0"/>
                </a:lnTo>
              </a:path>
            </a:pathLst>
          </a:custGeom>
          <a:ln w="3175">
            <a:solidFill>
              <a:srgbClr val="000000"/>
            </a:solidFill>
          </a:ln>
        </p:spPr>
        <p:txBody>
          <a:bodyPr wrap="square" lIns="0" tIns="0" rIns="0" bIns="0" rtlCol="0"/>
          <a:lstStyle/>
          <a:p>
            <a:endParaRPr/>
          </a:p>
        </p:txBody>
      </p:sp>
      <p:sp>
        <p:nvSpPr>
          <p:cNvPr id="33" name="object 33"/>
          <p:cNvSpPr/>
          <p:nvPr/>
        </p:nvSpPr>
        <p:spPr>
          <a:xfrm>
            <a:off x="6526276" y="2146300"/>
            <a:ext cx="2470150" cy="0"/>
          </a:xfrm>
          <a:custGeom>
            <a:avLst/>
            <a:gdLst/>
            <a:ahLst/>
            <a:cxnLst/>
            <a:rect l="l" t="t" r="r" b="b"/>
            <a:pathLst>
              <a:path w="2470150">
                <a:moveTo>
                  <a:pt x="0" y="0"/>
                </a:moveTo>
                <a:lnTo>
                  <a:pt x="2470150" y="0"/>
                </a:lnTo>
              </a:path>
            </a:pathLst>
          </a:custGeom>
          <a:ln w="12700">
            <a:solidFill>
              <a:srgbClr val="000000"/>
            </a:solidFill>
          </a:ln>
        </p:spPr>
        <p:txBody>
          <a:bodyPr wrap="square" lIns="0" tIns="0" rIns="0" bIns="0" rtlCol="0"/>
          <a:lstStyle/>
          <a:p>
            <a:endParaRPr/>
          </a:p>
        </p:txBody>
      </p:sp>
      <p:sp>
        <p:nvSpPr>
          <p:cNvPr id="34" name="object 34"/>
          <p:cNvSpPr/>
          <p:nvPr/>
        </p:nvSpPr>
        <p:spPr>
          <a:xfrm>
            <a:off x="142875" y="2949575"/>
            <a:ext cx="8853805" cy="0"/>
          </a:xfrm>
          <a:custGeom>
            <a:avLst/>
            <a:gdLst/>
            <a:ahLst/>
            <a:cxnLst/>
            <a:rect l="l" t="t" r="r" b="b"/>
            <a:pathLst>
              <a:path w="8853805">
                <a:moveTo>
                  <a:pt x="0" y="0"/>
                </a:moveTo>
                <a:lnTo>
                  <a:pt x="8853551" y="0"/>
                </a:lnTo>
              </a:path>
            </a:pathLst>
          </a:custGeom>
          <a:ln w="3175">
            <a:solidFill>
              <a:srgbClr val="000000"/>
            </a:solidFill>
          </a:ln>
        </p:spPr>
        <p:txBody>
          <a:bodyPr wrap="square" lIns="0" tIns="0" rIns="0" bIns="0" rtlCol="0"/>
          <a:lstStyle/>
          <a:p>
            <a:endParaRPr/>
          </a:p>
        </p:txBody>
      </p:sp>
      <p:sp>
        <p:nvSpPr>
          <p:cNvPr id="35" name="object 35"/>
          <p:cNvSpPr/>
          <p:nvPr/>
        </p:nvSpPr>
        <p:spPr>
          <a:xfrm>
            <a:off x="142875" y="2955925"/>
            <a:ext cx="8853805" cy="0"/>
          </a:xfrm>
          <a:custGeom>
            <a:avLst/>
            <a:gdLst/>
            <a:ahLst/>
            <a:cxnLst/>
            <a:rect l="l" t="t" r="r" b="b"/>
            <a:pathLst>
              <a:path w="8853805">
                <a:moveTo>
                  <a:pt x="0" y="0"/>
                </a:moveTo>
                <a:lnTo>
                  <a:pt x="8853551" y="0"/>
                </a:lnTo>
              </a:path>
            </a:pathLst>
          </a:custGeom>
          <a:ln w="12700">
            <a:solidFill>
              <a:srgbClr val="000000"/>
            </a:solidFill>
          </a:ln>
        </p:spPr>
        <p:txBody>
          <a:bodyPr wrap="square" lIns="0" tIns="0" rIns="0" bIns="0" rtlCol="0"/>
          <a:lstStyle/>
          <a:p>
            <a:endParaRPr/>
          </a:p>
        </p:txBody>
      </p:sp>
      <p:sp>
        <p:nvSpPr>
          <p:cNvPr id="36" name="object 20"/>
          <p:cNvSpPr txBox="1"/>
          <p:nvPr/>
        </p:nvSpPr>
        <p:spPr>
          <a:xfrm>
            <a:off x="6814824" y="5385087"/>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0.3</a:t>
            </a:r>
            <a:endParaRPr sz="1600" dirty="0">
              <a:latin typeface="Calibri"/>
              <a:cs typeface="Calibri"/>
            </a:endParaRPr>
          </a:p>
        </p:txBody>
      </p:sp>
      <p:sp>
        <p:nvSpPr>
          <p:cNvPr id="37" name="object 21"/>
          <p:cNvSpPr txBox="1"/>
          <p:nvPr/>
        </p:nvSpPr>
        <p:spPr>
          <a:xfrm>
            <a:off x="8102224" y="5377423"/>
            <a:ext cx="591820" cy="246221"/>
          </a:xfrm>
          <a:prstGeom prst="rect">
            <a:avLst/>
          </a:prstGeom>
        </p:spPr>
        <p:txBody>
          <a:bodyPr vert="horz" wrap="square" lIns="0" tIns="0" rIns="0" bIns="0" rtlCol="0">
            <a:spAutoFit/>
          </a:bodyPr>
          <a:lstStyle/>
          <a:p>
            <a:pPr marL="12700">
              <a:lnSpc>
                <a:spcPct val="100000"/>
              </a:lnSpc>
            </a:pPr>
            <a:r>
              <a:rPr sz="1600" b="1" spc="-10" dirty="0" smtClean="0">
                <a:latin typeface="Calibri"/>
                <a:cs typeface="Calibri"/>
              </a:rPr>
              <a:t>$</a:t>
            </a:r>
            <a:r>
              <a:rPr lang="en-US" sz="1600" b="1" spc="-10" dirty="0" smtClean="0">
                <a:latin typeface="Calibri"/>
                <a:cs typeface="Calibri"/>
              </a:rPr>
              <a:t>0.1</a:t>
            </a:r>
            <a:endParaRPr sz="1600" dirty="0">
              <a:latin typeface="Calibri"/>
              <a:cs typeface="Calibri"/>
            </a:endParaRPr>
          </a:p>
        </p:txBody>
      </p:sp>
      <p:sp>
        <p:nvSpPr>
          <p:cNvPr id="38" name="object 22"/>
          <p:cNvSpPr txBox="1"/>
          <p:nvPr/>
        </p:nvSpPr>
        <p:spPr>
          <a:xfrm>
            <a:off x="173182" y="5138866"/>
            <a:ext cx="6018530" cy="823302"/>
          </a:xfrm>
          <a:prstGeom prst="rect">
            <a:avLst/>
          </a:prstGeom>
        </p:spPr>
        <p:txBody>
          <a:bodyPr vert="horz" wrap="square" lIns="0" tIns="0" rIns="0" bIns="0" rtlCol="0">
            <a:spAutoFit/>
          </a:bodyPr>
          <a:lstStyle/>
          <a:p>
            <a:pPr marL="38100">
              <a:lnSpc>
                <a:spcPct val="100000"/>
              </a:lnSpc>
              <a:spcBef>
                <a:spcPts val="910"/>
              </a:spcBef>
            </a:pPr>
            <a:r>
              <a:rPr lang="en-US" sz="1600" b="1" spc="-5" dirty="0">
                <a:latin typeface="Calibri"/>
                <a:cs typeface="Calibri"/>
              </a:rPr>
              <a:t>Hospice </a:t>
            </a:r>
            <a:r>
              <a:rPr lang="en-US" sz="1600" b="1" spc="-15" dirty="0">
                <a:latin typeface="Calibri"/>
                <a:cs typeface="Calibri"/>
              </a:rPr>
              <a:t>Rate</a:t>
            </a:r>
            <a:r>
              <a:rPr lang="en-US" sz="1600" b="1" spc="-40" dirty="0">
                <a:latin typeface="Calibri"/>
                <a:cs typeface="Calibri"/>
              </a:rPr>
              <a:t> </a:t>
            </a:r>
            <a:r>
              <a:rPr lang="en-US" sz="1600" b="1" spc="-10" dirty="0">
                <a:latin typeface="Calibri"/>
                <a:cs typeface="Calibri"/>
              </a:rPr>
              <a:t>Increase</a:t>
            </a:r>
            <a:endParaRPr lang="en-US" sz="1600" dirty="0">
              <a:latin typeface="Calibri"/>
              <a:cs typeface="Calibri"/>
            </a:endParaRPr>
          </a:p>
          <a:p>
            <a:pPr marL="38100">
              <a:lnSpc>
                <a:spcPts val="1530"/>
              </a:lnSpc>
            </a:pPr>
            <a:r>
              <a:rPr lang="en-US" sz="1600" spc="-5" dirty="0">
                <a:latin typeface="Calibri"/>
                <a:cs typeface="Calibri"/>
              </a:rPr>
              <a:t>Funding </a:t>
            </a:r>
            <a:r>
              <a:rPr lang="en-US" sz="1600" spc="-10" dirty="0">
                <a:latin typeface="Calibri"/>
                <a:cs typeface="Calibri"/>
              </a:rPr>
              <a:t>for </a:t>
            </a:r>
            <a:r>
              <a:rPr lang="en-US" sz="1600" spc="-5" dirty="0">
                <a:latin typeface="Calibri"/>
                <a:cs typeface="Calibri"/>
              </a:rPr>
              <a:t>annual hospice </a:t>
            </a:r>
            <a:r>
              <a:rPr lang="en-US" sz="1600" spc="-15" dirty="0">
                <a:latin typeface="Calibri"/>
                <a:cs typeface="Calibri"/>
              </a:rPr>
              <a:t>rate </a:t>
            </a:r>
            <a:r>
              <a:rPr lang="en-US" sz="1600" spc="-5" dirty="0">
                <a:latin typeface="Calibri"/>
                <a:cs typeface="Calibri"/>
              </a:rPr>
              <a:t>increase </a:t>
            </a:r>
            <a:r>
              <a:rPr lang="en-US" sz="1600" dirty="0">
                <a:latin typeface="Calibri"/>
                <a:cs typeface="Calibri"/>
              </a:rPr>
              <a:t>as </a:t>
            </a:r>
            <a:r>
              <a:rPr lang="en-US" sz="1600" spc="-5" dirty="0">
                <a:latin typeface="Calibri"/>
                <a:cs typeface="Calibri"/>
              </a:rPr>
              <a:t>established </a:t>
            </a:r>
            <a:r>
              <a:rPr lang="en-US" sz="1600" spc="-10" dirty="0">
                <a:latin typeface="Calibri"/>
                <a:cs typeface="Calibri"/>
              </a:rPr>
              <a:t>by </a:t>
            </a:r>
            <a:r>
              <a:rPr lang="en-US" sz="1600" spc="-5" dirty="0">
                <a:latin typeface="Calibri"/>
                <a:cs typeface="Calibri"/>
              </a:rPr>
              <a:t>Medicare. The</a:t>
            </a:r>
            <a:r>
              <a:rPr lang="en-US" sz="1600" spc="114" dirty="0">
                <a:latin typeface="Calibri"/>
                <a:cs typeface="Calibri"/>
              </a:rPr>
              <a:t> </a:t>
            </a:r>
            <a:r>
              <a:rPr lang="en-US" sz="1600" dirty="0" smtClean="0">
                <a:latin typeface="Calibri"/>
                <a:cs typeface="Calibri"/>
              </a:rPr>
              <a:t>MO </a:t>
            </a:r>
            <a:r>
              <a:rPr lang="en-US" sz="1600" spc="-5" dirty="0" smtClean="0">
                <a:latin typeface="Calibri"/>
                <a:cs typeface="Calibri"/>
              </a:rPr>
              <a:t>HealthNet </a:t>
            </a:r>
            <a:r>
              <a:rPr lang="en-US" sz="1600" spc="-5" dirty="0">
                <a:latin typeface="Calibri"/>
                <a:cs typeface="Calibri"/>
              </a:rPr>
              <a:t>hospice </a:t>
            </a:r>
            <a:r>
              <a:rPr lang="en-US" sz="1600" spc="-10" dirty="0">
                <a:latin typeface="Calibri"/>
                <a:cs typeface="Calibri"/>
              </a:rPr>
              <a:t>rates are </a:t>
            </a:r>
            <a:r>
              <a:rPr lang="en-US" sz="1600" spc="-5" dirty="0">
                <a:latin typeface="Calibri"/>
                <a:cs typeface="Calibri"/>
              </a:rPr>
              <a:t>calculated </a:t>
            </a:r>
            <a:r>
              <a:rPr lang="en-US" sz="1600" dirty="0">
                <a:latin typeface="Calibri"/>
                <a:cs typeface="Calibri"/>
              </a:rPr>
              <a:t>based </a:t>
            </a:r>
            <a:r>
              <a:rPr lang="en-US" sz="1600" spc="-5" dirty="0">
                <a:latin typeface="Calibri"/>
                <a:cs typeface="Calibri"/>
              </a:rPr>
              <a:t>on the annual hospice </a:t>
            </a:r>
            <a:r>
              <a:rPr lang="en-US" sz="1600" spc="-10" dirty="0">
                <a:latin typeface="Calibri"/>
                <a:cs typeface="Calibri"/>
              </a:rPr>
              <a:t>rates </a:t>
            </a:r>
            <a:r>
              <a:rPr lang="en-US" sz="1600" spc="-5" dirty="0">
                <a:latin typeface="Calibri"/>
                <a:cs typeface="Calibri"/>
              </a:rPr>
              <a:t>established  under</a:t>
            </a:r>
            <a:r>
              <a:rPr lang="en-US" sz="1600" spc="-85" dirty="0">
                <a:latin typeface="Calibri"/>
                <a:cs typeface="Calibri"/>
              </a:rPr>
              <a:t> </a:t>
            </a:r>
            <a:r>
              <a:rPr lang="en-US" sz="1600" spc="-5" dirty="0">
                <a:latin typeface="Calibri"/>
                <a:cs typeface="Calibri"/>
              </a:rPr>
              <a:t>Medicare.</a:t>
            </a:r>
            <a:endParaRPr lang="en-US" sz="1600" dirty="0">
              <a:latin typeface="Calibri"/>
              <a:cs typeface="Calibri"/>
            </a:endParaRPr>
          </a:p>
        </p:txBody>
      </p:sp>
      <p:sp>
        <p:nvSpPr>
          <p:cNvPr id="39" name="Rectangle 38"/>
          <p:cNvSpPr/>
          <p:nvPr/>
        </p:nvSpPr>
        <p:spPr>
          <a:xfrm>
            <a:off x="74325" y="3113396"/>
            <a:ext cx="4446240" cy="284693"/>
          </a:xfrm>
          <a:prstGeom prst="rect">
            <a:avLst/>
          </a:prstGeom>
        </p:spPr>
        <p:txBody>
          <a:bodyPr wrap="square">
            <a:spAutoFit/>
          </a:bodyPr>
          <a:lstStyle/>
          <a:p>
            <a:pPr marL="38100">
              <a:lnSpc>
                <a:spcPts val="1530"/>
              </a:lnSpc>
            </a:pPr>
            <a:r>
              <a:rPr lang="en-US" b="1" spc="-5" dirty="0" smtClean="0">
                <a:latin typeface="Calibri"/>
                <a:cs typeface="Calibri"/>
              </a:rPr>
              <a:t>Federally Required Actuarial Rate Increases:</a:t>
            </a:r>
            <a:endParaRPr lang="en-US" b="1" dirty="0">
              <a:latin typeface="Calibri"/>
              <a:cs typeface="Calibri"/>
            </a:endParaRPr>
          </a:p>
        </p:txBody>
      </p:sp>
    </p:spTree>
    <p:extLst>
      <p:ext uri="{BB962C8B-B14F-4D97-AF65-F5344CB8AC3E}">
        <p14:creationId xmlns:p14="http://schemas.microsoft.com/office/powerpoint/2010/main" val="36698075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8">
      <a:dk1>
        <a:sysClr val="windowText" lastClr="000000"/>
      </a:dk1>
      <a:lt1>
        <a:sysClr val="window" lastClr="FFFFFF"/>
      </a:lt1>
      <a:dk2>
        <a:srgbClr val="464646"/>
      </a:dk2>
      <a:lt2>
        <a:srgbClr val="DEF5FA"/>
      </a:lt2>
      <a:accent1>
        <a:srgbClr val="2DA2BF"/>
      </a:accent1>
      <a:accent2>
        <a:srgbClr val="EB641B"/>
      </a:accent2>
      <a:accent3>
        <a:srgbClr val="0F5666"/>
      </a:accent3>
      <a:accent4>
        <a:srgbClr val="39639D"/>
      </a:accent4>
      <a:accent5>
        <a:srgbClr val="474B78"/>
      </a:accent5>
      <a:accent6>
        <a:srgbClr val="7D3C4A"/>
      </a:accent6>
      <a:hlink>
        <a:srgbClr val="B5E8F3"/>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3007</TotalTime>
  <Words>1948</Words>
  <Application>Microsoft Office PowerPoint</Application>
  <PresentationFormat>On-screen Show (4:3)</PresentationFormat>
  <Paragraphs>359</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Georgia</vt:lpstr>
      <vt:lpstr>Times New Roman</vt:lpstr>
      <vt:lpstr>Wingdings</vt:lpstr>
      <vt:lpstr>Wingdings 2</vt:lpstr>
      <vt:lpstr>Civic</vt:lpstr>
      <vt:lpstr>PowerPoint Presentation</vt:lpstr>
      <vt:lpstr>PowerPoint Presentation</vt:lpstr>
      <vt:lpstr>MHN Enrollment – Managed Care Penetration</vt:lpstr>
      <vt:lpstr>PowerPoint Presentation</vt:lpstr>
      <vt:lpstr>PowerPoint Presentation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Recommendation</vt:lpstr>
      <vt:lpstr>SFY-2019 Governor’s Recommended Core Cuts</vt:lpstr>
      <vt:lpstr>Revenue Update</vt:lpstr>
      <vt:lpstr>Provider Taxes</vt:lpstr>
      <vt:lpstr>Provider Taxes</vt:lpstr>
      <vt:lpstr>Provider Taxes</vt:lpstr>
      <vt:lpstr>Provider Taxes</vt:lpstr>
      <vt:lpstr>Provider Taxes</vt:lpstr>
      <vt:lpstr>Provider Taxes</vt:lpstr>
      <vt:lpstr>Provider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Lappie</dc:creator>
  <cp:lastModifiedBy>Stiefermann, Diane</cp:lastModifiedBy>
  <cp:revision>43</cp:revision>
  <cp:lastPrinted>2018-01-31T21:26:30Z</cp:lastPrinted>
  <dcterms:created xsi:type="dcterms:W3CDTF">2018-01-26T09:17:17Z</dcterms:created>
  <dcterms:modified xsi:type="dcterms:W3CDTF">2018-02-02T18:58:14Z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2017-03-07T00:00:00Z</vt:filetime>
  </property>
  <property fmtid="{D5CDD505-2E9C-101B-9397-08002B2CF9AE}" pid="3" name="Creator">
    <vt:lpwstr>Microsoft® PowerPoint® 2010</vt:lpwstr>
  </property>
  <property fmtid="{D5CDD505-2E9C-101B-9397-08002B2CF9AE}" pid="4" name="LastSaved">
    <vt:filetime>2018-01-26T00:00:00Z</vt:filetime>
  </property>
</Properties>
</file>