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16" r:id="rId6"/>
    <p:sldId id="319" r:id="rId7"/>
    <p:sldId id="325" r:id="rId8"/>
    <p:sldId id="335" r:id="rId9"/>
    <p:sldId id="336" r:id="rId10"/>
    <p:sldId id="337" r:id="rId11"/>
    <p:sldId id="341" r:id="rId12"/>
    <p:sldId id="344" r:id="rId13"/>
    <p:sldId id="343" r:id="rId14"/>
    <p:sldId id="338" r:id="rId15"/>
    <p:sldId id="339" r:id="rId16"/>
    <p:sldId id="340" r:id="rId17"/>
    <p:sldId id="333" r:id="rId18"/>
    <p:sldId id="334" r:id="rId19"/>
    <p:sldId id="324" r:id="rId20"/>
    <p:sldId id="327" r:id="rId21"/>
    <p:sldId id="321" r:id="rId22"/>
    <p:sldId id="323" r:id="rId23"/>
    <p:sldId id="328" r:id="rId24"/>
    <p:sldId id="322" r:id="rId25"/>
    <p:sldId id="326" r:id="rId26"/>
    <p:sldId id="330" r:id="rId27"/>
    <p:sldId id="309" r:id="rId28"/>
    <p:sldId id="331" r:id="rId29"/>
    <p:sldId id="285" r:id="rId30"/>
    <p:sldId id="302" r:id="rId31"/>
    <p:sldId id="332" r:id="rId32"/>
    <p:sldId id="342" r:id="rId3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" initials="T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D00"/>
    <a:srgbClr val="A180E4"/>
    <a:srgbClr val="020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817" autoAdjust="0"/>
    <p:restoredTop sz="91139" autoAdjust="0"/>
  </p:normalViewPr>
  <p:slideViewPr>
    <p:cSldViewPr>
      <p:cViewPr varScale="1">
        <p:scale>
          <a:sx n="92" d="100"/>
          <a:sy n="9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9744"/>
    </p:cViewPr>
  </p:sorterViewPr>
  <p:notesViewPr>
    <p:cSldViewPr>
      <p:cViewPr varScale="1">
        <p:scale>
          <a:sx n="62" d="100"/>
          <a:sy n="62" d="100"/>
        </p:scale>
        <p:origin x="66" y="10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F781-0DA5-4A21-B949-1DDF30770447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B6E84-9676-4903-BC84-3C92271F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8A61-682F-473E-970E-7B8F236923A5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809D-5731-45C8-A31C-D86A65567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Or, even though they aren’t allowed to charge higher premiums for sicker</a:t>
            </a:r>
            <a:r>
              <a:rPr lang="en-US" baseline="0" dirty="0" smtClean="0"/>
              <a:t> populations, they can, in subsequent years, charge more in places where their own costs turn out to be higher – for </a:t>
            </a:r>
            <a:r>
              <a:rPr lang="en-US" baseline="0" dirty="0" err="1" smtClean="0"/>
              <a:t>whatver</a:t>
            </a:r>
            <a:r>
              <a:rPr lang="en-US" baseline="0" dirty="0" smtClean="0"/>
              <a:t> reason.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40F4-330D-4405-AF9D-DC3BCF5906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Or, even though they aren’t allowed to charge higher premiums for sicker</a:t>
            </a:r>
            <a:r>
              <a:rPr lang="en-US" baseline="0" dirty="0" smtClean="0"/>
              <a:t> populations, they can, in subsequent years, charge more in places where their own costs turn out to be higher – for </a:t>
            </a:r>
            <a:r>
              <a:rPr lang="en-US" baseline="0" dirty="0" err="1" smtClean="0"/>
              <a:t>whatver</a:t>
            </a:r>
            <a:r>
              <a:rPr lang="en-US" baseline="0" dirty="0" smtClean="0"/>
              <a:t> reason.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40F4-330D-4405-AF9D-DC3BCF5906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21055"/>
            <a:ext cx="1981200" cy="8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21055"/>
            <a:ext cx="1981200" cy="8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D8C85-B5EE-414B-A598-DFD51D221065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McBride\RUPRI Work\Rupri Logo_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4541"/>
            <a:ext cx="2324100" cy="8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D8C85-B5EE-414B-A598-DFD51D221065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D8C85-B5EE-414B-A598-DFD51D221065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-12290" y="510540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1828800"/>
          </a:xfrm>
          <a:solidFill>
            <a:srgbClr val="000066"/>
          </a:solidFill>
        </p:spPr>
        <p:txBody>
          <a:bodyPr vert="horz" lIns="91440" tIns="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048000"/>
            <a:ext cx="8229600" cy="1371600"/>
          </a:xfrm>
        </p:spPr>
        <p:txBody>
          <a:bodyPr lIns="146304" tIns="0" rIns="45720" bIns="0" anchor="t">
            <a:normAutofit/>
          </a:bodyPr>
          <a:lstStyle>
            <a:lvl1pPr marL="0" indent="0" eaLnBrk="1" latinLnBrk="0" hangingPunct="1">
              <a:buNone/>
              <a:defRPr sz="2800">
                <a:solidFill>
                  <a:srgbClr val="FFC8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0300" y="5334000"/>
            <a:ext cx="4343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Timothy D. McBride,  Abigail R. Barker, Leah Kemper,</a:t>
            </a:r>
          </a:p>
          <a:p>
            <a:pPr algn="ctr"/>
            <a:r>
              <a:rPr lang="en-US" sz="1400" b="1" baseline="0" dirty="0" smtClean="0">
                <a:solidFill>
                  <a:prstClr val="black"/>
                </a:solidFill>
              </a:rPr>
              <a:t>Keith Mueller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RUPRI </a:t>
            </a:r>
            <a:r>
              <a:rPr lang="en-US" sz="1400" b="1" baseline="0" dirty="0">
                <a:solidFill>
                  <a:prstClr val="black"/>
                </a:solidFill>
              </a:rPr>
              <a:t>Center for Rural Health Policy </a:t>
            </a:r>
            <a:r>
              <a:rPr lang="en-US" sz="1400" b="1" baseline="0" dirty="0" smtClean="0">
                <a:solidFill>
                  <a:prstClr val="black"/>
                </a:solidFill>
              </a:rPr>
              <a:t>Analysis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prstClr val="black"/>
                </a:solidFill>
              </a:rPr>
              <a:t>Brown School, Washington University in St. Louis</a:t>
            </a:r>
          </a:p>
          <a:p>
            <a:pPr algn="ctr"/>
            <a:r>
              <a:rPr lang="en-US" sz="1400" b="1" baseline="0" dirty="0" smtClean="0">
                <a:solidFill>
                  <a:srgbClr val="0000CC"/>
                </a:solidFill>
              </a:rPr>
              <a:t>tmcbride@wustl.edu</a:t>
            </a:r>
            <a:endParaRPr lang="en-US" sz="1400" b="1" baseline="0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21055"/>
            <a:ext cx="1981200" cy="8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6309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6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4572000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spcBef>
                <a:spcPts val="0"/>
              </a:spcBef>
              <a:spcAft>
                <a:spcPts val="1200"/>
              </a:spcAft>
              <a:defRPr sz="2400" baseline="0"/>
            </a:lvl2pPr>
            <a:lvl3pPr>
              <a:spcBef>
                <a:spcPts val="0"/>
              </a:spcBef>
              <a:spcAft>
                <a:spcPts val="1200"/>
              </a:spcAft>
              <a:defRPr sz="2000" baseline="0"/>
            </a:lvl3pPr>
            <a:lvl4pPr>
              <a:spcBef>
                <a:spcPts val="0"/>
              </a:spcBef>
              <a:spcAft>
                <a:spcPts val="1200"/>
              </a:spcAft>
              <a:defRPr sz="1800" baseline="0"/>
            </a:lvl4pPr>
            <a:lvl5pPr>
              <a:spcBef>
                <a:spcPts val="0"/>
              </a:spcBef>
              <a:spcAft>
                <a:spcPts val="1200"/>
              </a:spcAft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2336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108" t="21967" r="8108" b="33844"/>
          <a:stretch>
            <a:fillRect/>
          </a:stretch>
        </p:blipFill>
        <p:spPr bwMode="auto">
          <a:xfrm>
            <a:off x="0" y="6123039"/>
            <a:ext cx="1676400" cy="7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6190481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8108" t="21967" r="8108" b="33844"/>
          <a:stretch>
            <a:fillRect/>
          </a:stretch>
        </p:blipFill>
        <p:spPr bwMode="auto">
          <a:xfrm>
            <a:off x="0" y="6123039"/>
            <a:ext cx="1676400" cy="7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6190481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8108" t="21967" r="8108" b="33844"/>
          <a:stretch>
            <a:fillRect/>
          </a:stretch>
        </p:blipFill>
        <p:spPr bwMode="auto">
          <a:xfrm>
            <a:off x="0" y="6123039"/>
            <a:ext cx="1676400" cy="7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6190481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7374" y="916859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914399"/>
          </a:xfrm>
          <a:prstGeom prst="rect">
            <a:avLst/>
          </a:prstGeom>
          <a:solidFill>
            <a:srgbClr val="00006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91439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5977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600" b="1">
                <a:solidFill>
                  <a:schemeClr val="bg1"/>
                </a:solidFill>
              </a:defRPr>
            </a:lvl1pPr>
            <a:extLst/>
          </a:lstStyle>
          <a:p>
            <a:fld id="{6FAAE229-57F1-4DC0-8778-B137740B50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6248400"/>
            <a:ext cx="5867400" cy="369332"/>
          </a:xfrm>
          <a:prstGeom prst="rect">
            <a:avLst/>
          </a:prstGeo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RUPRI</a:t>
            </a:r>
            <a:r>
              <a:rPr lang="en-US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Center for Rural Health Policy Analysis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0" y="6050281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6133028"/>
            <a:ext cx="68750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McBride\RUPRI Work\Rupri Logo_fin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14028"/>
            <a:ext cx="1372772" cy="4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0"/>
        </a:spcBef>
        <a:buClr>
          <a:schemeClr val="accent2"/>
        </a:buClr>
        <a:buSzPct val="90000"/>
        <a:buFont typeface="Wingdings"/>
        <a:buChar char="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0"/>
        </a:spcBef>
        <a:buClr>
          <a:schemeClr val="accent3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81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Rural Hospital Closures and the State of Rural Health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0208"/>
            <a:ext cx="6400800" cy="1981200"/>
          </a:xfrm>
        </p:spPr>
        <p:txBody>
          <a:bodyPr/>
          <a:lstStyle/>
          <a:p>
            <a:r>
              <a:rPr lang="en-US" sz="2800" b="1" dirty="0" smtClean="0"/>
              <a:t>Timothy </a:t>
            </a:r>
            <a:r>
              <a:rPr lang="en-US" sz="2800" b="1" dirty="0"/>
              <a:t>D. McBride, </a:t>
            </a:r>
            <a:r>
              <a:rPr lang="en-US" sz="2800" b="1" dirty="0" smtClean="0"/>
              <a:t>PhD</a:t>
            </a:r>
          </a:p>
          <a:p>
            <a:r>
              <a:rPr lang="en-US" sz="1800" i="1" dirty="0" smtClean="0"/>
              <a:t>Brown School</a:t>
            </a:r>
          </a:p>
          <a:p>
            <a:r>
              <a:rPr lang="en-US" sz="1800" i="1" dirty="0" smtClean="0"/>
              <a:t>Center for Health Economics and Policy</a:t>
            </a:r>
          </a:p>
          <a:p>
            <a:r>
              <a:rPr lang="en-US" sz="1800" i="1" dirty="0" smtClean="0"/>
              <a:t>Washington University in St. Louis</a:t>
            </a:r>
          </a:p>
          <a:p>
            <a:r>
              <a:rPr lang="en-US" sz="1800" i="1" dirty="0" smtClean="0"/>
              <a:t>RUPRI Center for Rural Health Policy Analysis</a:t>
            </a:r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sz="2000" i="1" dirty="0" smtClean="0"/>
              <a:t>May 2018</a:t>
            </a:r>
            <a:endParaRPr lang="en-US" sz="2000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3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Financial distress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Causes of financial distress and closure are multi-</a:t>
            </a:r>
            <a:r>
              <a:rPr lang="en-US" sz="2000" dirty="0" err="1" smtClean="0"/>
              <a:t>facted</a:t>
            </a:r>
            <a:r>
              <a:rPr lang="en-US" sz="2000" dirty="0" smtClean="0"/>
              <a:t> and complex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Long-term unprofitability is a major cause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Many factors go into contributing to long-term unprofitability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Low volumes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Market structure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Population served (older, sicker, lower incomes)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Service mix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Workforce issues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Technology challenges</a:t>
            </a:r>
          </a:p>
          <a:p>
            <a:pPr lvl="2">
              <a:spcAft>
                <a:spcPts val="600"/>
              </a:spcAft>
            </a:pPr>
            <a:r>
              <a:rPr lang="en-US" sz="1800" dirty="0" smtClean="0"/>
              <a:t>Policy challenges: lack of Medicaid expansion, low payment, Medicare payment changes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The South has the greatest number of rural hospitals at high risk of financial distress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572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600714" cy="57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559545" cy="560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407083" cy="55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Why are rural health systems stressed?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6464821" cy="5586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524000"/>
            <a:ext cx="1905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areas have NOT recovered to the employment levels they held prior to the Great Recession.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Metro areas had by mid 2013.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6355093" cy="5081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524000"/>
            <a:ext cx="190500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Though poverty rates fell significantly until the early 1970s, </a:t>
            </a:r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poverty rates have always been higher than metro poverty rates.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6381750" cy="5105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524000"/>
            <a:ext cx="1905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Some rural areas in the U.S. have significantly higher poverty rates; mostly in the rural South and Southwest, Appalachia.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6348997" cy="5715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1524000"/>
            <a:ext cx="19050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Since the 1980s, population growth has lagged in </a:t>
            </a:r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areas as compared to metro areas.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Depopulation occurred after Great recession.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830281" cy="5841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1524000"/>
            <a:ext cx="22860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More than a third of the counties in the U.S. experienced population decline over the 2010-16 period.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Almost all </a:t>
            </a:r>
            <a:r>
              <a:rPr lang="en-US" dirty="0" err="1" smtClean="0">
                <a:solidFill>
                  <a:srgbClr val="FF0000"/>
                </a:solidFill>
              </a:rPr>
              <a:t>nonmetro</a:t>
            </a:r>
            <a:r>
              <a:rPr lang="en-US" dirty="0" smtClean="0">
                <a:solidFill>
                  <a:srgbClr val="FF0000"/>
                </a:solidFill>
              </a:rPr>
              <a:t> counties had population growth below 4.5%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Briefing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Excerpt from briefing given for Senate Finance staff, April 24, 2018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Presenters: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Mark Holmes and George Pink, UNC-Chapel Hill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Keith Mueller, University of Iowa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Tim McBride, Washington University in St. Louis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Focus primarily was on rural hospital closures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Background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Why are hospitals closing?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Policy options?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3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911602" cy="592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2076" y="4495800"/>
            <a:ext cx="25146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Map shows two reasons for this: migration to retirement/recreation counties, but also loss of population elsewhere.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076" y="1219200"/>
            <a:ext cx="25146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FF0000"/>
                </a:solidFill>
              </a:rPr>
              <a:t>Median age:</a:t>
            </a: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Rural 43, Urban 36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  <a:p>
            <a:pPr algn="r"/>
            <a:r>
              <a:rPr lang="en-US" sz="1600" i="1" dirty="0" smtClean="0">
                <a:solidFill>
                  <a:srgbClr val="FF0000"/>
                </a:solidFill>
              </a:rPr>
              <a:t>% of population age 65+:</a:t>
            </a: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Rural 17.2%, Urban 12.8%</a:t>
            </a:r>
          </a:p>
          <a:p>
            <a:pPr algn="r"/>
            <a:endParaRPr lang="en-US" sz="1600" dirty="0" smtClean="0">
              <a:solidFill>
                <a:srgbClr val="FF0000"/>
              </a:solidFill>
            </a:endParaRPr>
          </a:p>
          <a:p>
            <a:pPr algn="r"/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ged population will double from 2000 to 2030!</a:t>
            </a:r>
          </a:p>
          <a:p>
            <a:pPr algn="r"/>
            <a:endParaRPr lang="en-US" sz="1600" dirty="0" smtClean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Implications </a:t>
            </a:r>
            <a:r>
              <a:rPr lang="en-US" sz="1600" dirty="0">
                <a:solidFill>
                  <a:srgbClr val="FF0000"/>
                </a:solidFill>
              </a:rPr>
              <a:t>for </a:t>
            </a:r>
            <a:r>
              <a:rPr lang="en-US" sz="1600" dirty="0" err="1" smtClean="0">
                <a:solidFill>
                  <a:srgbClr val="FF0000"/>
                </a:solidFill>
              </a:rPr>
              <a:t>Medicare&amp;Medicaid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6336805" cy="5068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1524000"/>
            <a:ext cx="1905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A lower proportion (28%&lt;41%) have college education in rural America.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Implication for opportunities for skilled labor positions.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97" y="894583"/>
            <a:ext cx="6336805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Change in Uninsured Rate in U.S., 2013-16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13519"/>
              </p:ext>
            </p:extLst>
          </p:nvPr>
        </p:nvGraphicFramePr>
        <p:xfrm>
          <a:off x="457200" y="137160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Change </a:t>
                      </a:r>
                    </a:p>
                    <a:p>
                      <a:pPr algn="ctr"/>
                      <a:r>
                        <a:rPr lang="en-US" sz="2400" dirty="0" smtClean="0"/>
                        <a:t>2013-16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Nonmetro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-3.4%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-4.7%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-4.5%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023360"/>
            <a:ext cx="402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Bureau of the Census, CPS ASEC, 2013-16.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22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Medicare Advantage Enrollment Growth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04248"/>
            <a:ext cx="6945272" cy="5669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1524000"/>
            <a:ext cx="1905000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Continued steady growth in Medicare Advantage enrollment in rural and urban areas.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But rural enrollment has always lagged behind urban by about 10 percentage points.</a:t>
            </a:r>
          </a:p>
          <a:p>
            <a:pPr algn="r"/>
            <a:endParaRPr lang="en-US" sz="1600" dirty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Implications for rural provider payment.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Medicaid Enrollment Growth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479086"/>
            <a:ext cx="7866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Medicaid </a:t>
            </a:r>
            <a:r>
              <a:rPr lang="en-US" sz="2000" dirty="0"/>
              <a:t>and CHIP </a:t>
            </a:r>
            <a:r>
              <a:rPr lang="en-US" sz="2000" dirty="0" smtClean="0"/>
              <a:t>enrollment growth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38% growth </a:t>
            </a:r>
            <a:r>
              <a:rPr lang="en-US" sz="2000" dirty="0" smtClean="0"/>
              <a:t>in Medicaid Expansion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12% growth </a:t>
            </a:r>
            <a:r>
              <a:rPr lang="en-US" sz="2000" dirty="0" smtClean="0"/>
              <a:t>in non-expansion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29% growth </a:t>
            </a:r>
            <a:r>
              <a:rPr lang="en-US" sz="2000" dirty="0" smtClean="0"/>
              <a:t>overall in all states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802525"/>
            <a:ext cx="4658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CMS, January 2018.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8811"/>
            <a:ext cx="66960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6928625" cy="4929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2925" y="2057400"/>
            <a:ext cx="19050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More than 63% of rural hospital inpatient days paid by Medicare and Medicaid; 49% for urban hospitals.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89635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Healthcare Management Partners, LLC, June 2017.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98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200" dirty="0" smtClean="0"/>
              <a:t>Many rural hospital closures in recent years nationally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And a number of other rural hospitals facing significant financial stress</a:t>
            </a:r>
          </a:p>
          <a:p>
            <a:pPr lvl="1">
              <a:spcAft>
                <a:spcPts val="300"/>
              </a:spcAft>
            </a:pPr>
            <a:r>
              <a:rPr lang="en-US" sz="1800" dirty="0" smtClean="0"/>
              <a:t>Missouri: four rural hospital closures since 2014</a:t>
            </a:r>
          </a:p>
          <a:p>
            <a:pPr>
              <a:spcAft>
                <a:spcPts val="300"/>
              </a:spcAft>
            </a:pPr>
            <a:r>
              <a:rPr lang="en-US" sz="2200" dirty="0" smtClean="0"/>
              <a:t>Causes of financial distress and closure are complex and the number of hospitals at risk of financial distress is growing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Rural America has endured major shocks in the last few decades to its economy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Like the rest of America, rural America is aging, but a faster rate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Educational attainment levels are lower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Payer mix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Uninsured rates lower since 2013, but drop smaller in rural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Medicaid coverage growing</a:t>
            </a:r>
            <a:r>
              <a:rPr lang="en-US" sz="1600" dirty="0"/>
              <a:t>, Medicare Advantage growing (and Medicare</a:t>
            </a:r>
            <a:r>
              <a:rPr lang="en-US" sz="1600" dirty="0" smtClean="0"/>
              <a:t>)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Lack of Medicaid expansion adding to financial stress in some states</a:t>
            </a:r>
          </a:p>
          <a:p>
            <a:pPr lvl="2">
              <a:spcAft>
                <a:spcPts val="300"/>
              </a:spcAft>
            </a:pPr>
            <a:r>
              <a:rPr lang="en-US" sz="1600" dirty="0" smtClean="0"/>
              <a:t>Marketplace enrollment lower in rural</a:t>
            </a:r>
          </a:p>
          <a:p>
            <a:pPr lvl="2">
              <a:spcAft>
                <a:spcPts val="600"/>
              </a:spcAft>
            </a:pPr>
            <a:r>
              <a:rPr lang="en-US" sz="1600" dirty="0" smtClean="0"/>
              <a:t>Overall: rural has higher proportion of funding covered by public funding</a:t>
            </a:r>
          </a:p>
          <a:p>
            <a:pPr lvl="2">
              <a:spcAft>
                <a:spcPts val="6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159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777901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886700" cy="2362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Contact Information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Timothy McBride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28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tmcbride@wustl.edu</a:t>
            </a:r>
            <a:endParaRPr lang="en-US" sz="40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76171"/>
            <a:ext cx="2757155" cy="9967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91000"/>
            <a:ext cx="137500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8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Rural Hospital Closures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54" y="924060"/>
            <a:ext cx="6658291" cy="50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7540"/>
            <a:ext cx="7571557" cy="56857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05400" y="2438400"/>
            <a:ext cx="533400" cy="381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448366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7380035" cy="555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Missouri Rural Hospital Closures (since 2014)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829" y="3032915"/>
            <a:ext cx="5508245" cy="2438400"/>
          </a:xfrm>
        </p:spPr>
        <p:txBody>
          <a:bodyPr/>
          <a:lstStyle/>
          <a:p>
            <a:r>
              <a:rPr lang="en-US" sz="2000" dirty="0" smtClean="0"/>
              <a:t>In financial distress and close to closure</a:t>
            </a:r>
          </a:p>
          <a:p>
            <a:pPr lvl="2"/>
            <a:r>
              <a:rPr lang="en-US" sz="1600" b="1" dirty="0" smtClean="0"/>
              <a:t>Southeast </a:t>
            </a:r>
            <a:r>
              <a:rPr lang="en-US" sz="1600" b="1" dirty="0"/>
              <a:t>Health Center Ripley County, </a:t>
            </a:r>
            <a:r>
              <a:rPr lang="en-US" sz="1600" dirty="0"/>
              <a:t>Doniphan, MO (not yet announced, but expected soon unless a new buyer is located)</a:t>
            </a:r>
          </a:p>
          <a:p>
            <a:pPr lvl="2"/>
            <a:r>
              <a:rPr lang="en-US" sz="1600" b="1" dirty="0" smtClean="0"/>
              <a:t>Iron </a:t>
            </a:r>
            <a:r>
              <a:rPr lang="en-US" sz="1600" b="1" dirty="0"/>
              <a:t>County Medical Center</a:t>
            </a:r>
            <a:r>
              <a:rPr lang="en-US" sz="1600" dirty="0"/>
              <a:t>, Pilot Knob, </a:t>
            </a:r>
            <a:r>
              <a:rPr lang="en-US" sz="1600" dirty="0" smtClean="0"/>
              <a:t>MO (bankruptcy)</a:t>
            </a:r>
            <a:endParaRPr lang="en-US" sz="1600" dirty="0"/>
          </a:p>
          <a:p>
            <a:pPr lvl="1"/>
            <a:endParaRPr lang="en-US" i="1" dirty="0" smtClean="0"/>
          </a:p>
          <a:p>
            <a:pPr lvl="2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51" y="2849452"/>
            <a:ext cx="3314700" cy="2946400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68829" y="1263272"/>
            <a:ext cx="8380689" cy="150539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ts val="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ts val="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ts val="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ts val="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en-US" sz="2000" dirty="0" smtClean="0"/>
              <a:t>Closures</a:t>
            </a:r>
          </a:p>
          <a:p>
            <a:pPr lvl="2"/>
            <a:r>
              <a:rPr lang="en-US" sz="1600" b="1" dirty="0" smtClean="0"/>
              <a:t>Twin Rivers Regional Medical Center</a:t>
            </a:r>
            <a:r>
              <a:rPr lang="en-US" sz="1600" dirty="0" smtClean="0"/>
              <a:t>, Kennett, MO in 2018 (116 beds)</a:t>
            </a:r>
          </a:p>
          <a:p>
            <a:pPr lvl="2"/>
            <a:r>
              <a:rPr lang="en-US" sz="1600" b="1" dirty="0" err="1" smtClean="0"/>
              <a:t>SoutheastHEALTH</a:t>
            </a:r>
            <a:r>
              <a:rPr lang="en-US" sz="1600" b="1" dirty="0" smtClean="0"/>
              <a:t> Center of Reynolds County</a:t>
            </a:r>
            <a:r>
              <a:rPr lang="en-US" sz="1600" dirty="0" smtClean="0"/>
              <a:t>, Ellington MO in 2016 (21 beds)</a:t>
            </a:r>
          </a:p>
          <a:p>
            <a:pPr lvl="2"/>
            <a:r>
              <a:rPr lang="en-US" sz="1600" b="1" dirty="0" smtClean="0"/>
              <a:t>Parkland Health Center</a:t>
            </a:r>
            <a:r>
              <a:rPr lang="en-US" sz="1600" dirty="0" smtClean="0"/>
              <a:t>, Farmington MO in 2015 (98 beds)</a:t>
            </a:r>
          </a:p>
          <a:p>
            <a:pPr lvl="2"/>
            <a:r>
              <a:rPr lang="en-US" sz="1600" b="1" dirty="0" smtClean="0"/>
              <a:t>Sac-Osage Hospital</a:t>
            </a:r>
            <a:r>
              <a:rPr lang="en-US" sz="1600" dirty="0" smtClean="0"/>
              <a:t>, Osceola MO in 2014 (47 beds)</a:t>
            </a:r>
          </a:p>
        </p:txBody>
      </p:sp>
      <p:sp>
        <p:nvSpPr>
          <p:cNvPr id="3" name="Oval 2"/>
          <p:cNvSpPr/>
          <p:nvPr/>
        </p:nvSpPr>
        <p:spPr>
          <a:xfrm>
            <a:off x="6380916" y="4193262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2372" y="4755709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32296" y="4361506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15251" y="5317532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Missouri Rural Hospital Closures (since 2014)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4371113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75" y="1053997"/>
            <a:ext cx="3105599" cy="2481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" y="2669309"/>
            <a:ext cx="4549029" cy="3258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5181600" y="3626974"/>
            <a:ext cx="3809999" cy="246902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ts val="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ts val="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ts val="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ts val="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600" dirty="0" smtClean="0"/>
              <a:t>Dr</a:t>
            </a:r>
            <a:r>
              <a:rPr lang="en-US" sz="1600" dirty="0"/>
              <a:t>. Randall </a:t>
            </a:r>
            <a:r>
              <a:rPr lang="en-US" sz="1600" dirty="0" smtClean="0"/>
              <a:t>Williams: </a:t>
            </a:r>
            <a:r>
              <a:rPr lang="en-US" sz="1600" i="1" dirty="0" smtClean="0"/>
              <a:t>“</a:t>
            </a:r>
            <a:r>
              <a:rPr lang="en-US" sz="1600" i="1" dirty="0"/>
              <a:t>I am surrounded by heroes in this </a:t>
            </a:r>
            <a:r>
              <a:rPr lang="en-US" sz="1600" i="1" dirty="0" smtClean="0"/>
              <a:t>room. This </a:t>
            </a:r>
            <a:r>
              <a:rPr lang="en-US" sz="1600" i="1" dirty="0"/>
              <a:t>could have been a problem you run away from, so I just can’t thank you enough from the health care community for your vision and your willingness to take on this </a:t>
            </a:r>
            <a:r>
              <a:rPr lang="en-US" sz="1600" i="1" dirty="0" smtClean="0"/>
              <a:t>challenge…We’re </a:t>
            </a:r>
            <a:r>
              <a:rPr lang="en-US" sz="1600" i="1" dirty="0"/>
              <a:t>working with county commissioners. We’re getting every resource. We are paving a way to make that happen.”</a:t>
            </a:r>
          </a:p>
        </p:txBody>
      </p:sp>
    </p:spTree>
    <p:extLst>
      <p:ext uri="{BB962C8B-B14F-4D97-AF65-F5344CB8AC3E}">
        <p14:creationId xmlns:p14="http://schemas.microsoft.com/office/powerpoint/2010/main" val="2415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UPRI theme">
  <a:themeElements>
    <a:clrScheme name="Custom 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0000CC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</TotalTime>
  <Words>925</Words>
  <Application>Microsoft Office PowerPoint</Application>
  <PresentationFormat>On-screen Show (4:3)</PresentationFormat>
  <Paragraphs>119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RUPRI theme</vt:lpstr>
      <vt:lpstr>1_RUPRI theme</vt:lpstr>
      <vt:lpstr>2_RUPRI theme</vt:lpstr>
      <vt:lpstr>3_RUPRI theme</vt:lpstr>
      <vt:lpstr>Rural Hospital Closures and the State of Rural Health</vt:lpstr>
      <vt:lpstr>Briefing</vt:lpstr>
      <vt:lpstr>Rural Hospital Closures</vt:lpstr>
      <vt:lpstr>PowerPoint Presentation</vt:lpstr>
      <vt:lpstr>PowerPoint Presentation</vt:lpstr>
      <vt:lpstr>PowerPoint Presentation</vt:lpstr>
      <vt:lpstr>PowerPoint Presentation</vt:lpstr>
      <vt:lpstr>Missouri Rural Hospital Closures (since 2014)</vt:lpstr>
      <vt:lpstr>Missouri Rural Hospital Closures (since 2014)</vt:lpstr>
      <vt:lpstr>Financial distress</vt:lpstr>
      <vt:lpstr>PowerPoint Presentation</vt:lpstr>
      <vt:lpstr>PowerPoint Presentation</vt:lpstr>
      <vt:lpstr>PowerPoint Presentation</vt:lpstr>
      <vt:lpstr>Why are rural health systems stressed?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in Uninsured Rate in U.S., 2013-16</vt:lpstr>
      <vt:lpstr>Medicare Advantage Enrollment Growth</vt:lpstr>
      <vt:lpstr>Medicaid Enrollment Growth</vt:lpstr>
      <vt:lpstr>PowerPoint Presentation</vt:lpstr>
      <vt:lpstr>Key takeaways</vt:lpstr>
      <vt:lpstr>PowerPoint Presentation</vt:lpstr>
      <vt:lpstr>Contact Information Timothy McBride tmcbride@wustl.edu</vt:lpstr>
    </vt:vector>
  </TitlesOfParts>
  <Company>Brown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Health Insurance Marketplaces</dc:title>
  <dc:creator>Abigail Barker</dc:creator>
  <cp:lastModifiedBy>Luecke, Gail</cp:lastModifiedBy>
  <cp:revision>164</cp:revision>
  <cp:lastPrinted>2018-02-15T19:15:37Z</cp:lastPrinted>
  <dcterms:created xsi:type="dcterms:W3CDTF">2015-05-20T14:37:01Z</dcterms:created>
  <dcterms:modified xsi:type="dcterms:W3CDTF">2018-05-31T13:21:57Z</dcterms:modified>
</cp:coreProperties>
</file>