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8" r:id="rId4"/>
    <p:sldId id="259" r:id="rId5"/>
    <p:sldId id="266" r:id="rId6"/>
    <p:sldId id="269" r:id="rId7"/>
    <p:sldId id="270" r:id="rId8"/>
    <p:sldId id="276" r:id="rId9"/>
    <p:sldId id="273" r:id="rId10"/>
    <p:sldId id="281" r:id="rId11"/>
    <p:sldId id="282" r:id="rId12"/>
    <p:sldId id="283" r:id="rId13"/>
    <p:sldId id="279" r:id="rId14"/>
    <p:sldId id="280" r:id="rId15"/>
    <p:sldId id="263" r:id="rId16"/>
    <p:sldId id="274" r:id="rId17"/>
    <p:sldId id="284" r:id="rId18"/>
    <p:sldId id="285" r:id="rId19"/>
    <p:sldId id="286" r:id="rId20"/>
    <p:sldId id="287" r:id="rId21"/>
    <p:sldId id="264" r:id="rId22"/>
    <p:sldId id="275" r:id="rId23"/>
    <p:sldId id="258" r:id="rId24"/>
    <p:sldId id="260" r:id="rId25"/>
    <p:sldId id="261" r:id="rId26"/>
    <p:sldId id="262" r:id="rId27"/>
    <p:sldId id="288" r:id="rId28"/>
    <p:sldId id="277" r:id="rId29"/>
    <p:sldId id="265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4D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06" autoAdjust="0"/>
    <p:restoredTop sz="94660"/>
  </p:normalViewPr>
  <p:slideViewPr>
    <p:cSldViewPr snapToGrid="0">
      <p:cViewPr varScale="1">
        <p:scale>
          <a:sx n="91" d="100"/>
          <a:sy n="91" d="100"/>
        </p:scale>
        <p:origin x="141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AFAF38-4789-49A3-AFB5-47419A13665D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157E927-8278-4330-AC4B-1B51FD667EDD}">
      <dgm:prSet phldrT="[Text]" custT="1"/>
      <dgm:spPr/>
      <dgm:t>
        <a:bodyPr/>
        <a:lstStyle/>
        <a:p>
          <a:r>
            <a:rPr lang="en-US" sz="1800" b="1" dirty="0" smtClean="0"/>
            <a:t>Gift Aid</a:t>
          </a:r>
        </a:p>
        <a:p>
          <a:r>
            <a:rPr lang="en-US" sz="1000" dirty="0" smtClean="0"/>
            <a:t>Student does not have to repay</a:t>
          </a:r>
          <a:endParaRPr lang="en-US" sz="1000" dirty="0"/>
        </a:p>
      </dgm:t>
    </dgm:pt>
    <dgm:pt modelId="{F4A3A950-D27C-416C-8219-1651F06AF52A}" type="parTrans" cxnId="{CB9ED7A7-5845-495B-9532-AFF6DF32F172}">
      <dgm:prSet/>
      <dgm:spPr/>
      <dgm:t>
        <a:bodyPr/>
        <a:lstStyle/>
        <a:p>
          <a:endParaRPr lang="en-US"/>
        </a:p>
      </dgm:t>
    </dgm:pt>
    <dgm:pt modelId="{F47D864A-FE5E-4F2F-8F9A-C1F483A72C69}" type="sibTrans" cxnId="{CB9ED7A7-5845-495B-9532-AFF6DF32F172}">
      <dgm:prSet/>
      <dgm:spPr/>
      <dgm:t>
        <a:bodyPr/>
        <a:lstStyle/>
        <a:p>
          <a:endParaRPr lang="en-US"/>
        </a:p>
      </dgm:t>
    </dgm:pt>
    <dgm:pt modelId="{B03E2DB2-C59E-4A93-A756-C4A5FCCAEEC8}">
      <dgm:prSet phldrT="[Text]"/>
      <dgm:spPr/>
      <dgm:t>
        <a:bodyPr/>
        <a:lstStyle/>
        <a:p>
          <a:r>
            <a:rPr lang="en-US" b="1" dirty="0" smtClean="0"/>
            <a:t>Scholarship</a:t>
          </a:r>
          <a:r>
            <a:rPr lang="en-US" dirty="0" smtClean="0"/>
            <a:t>: Based on academic merit </a:t>
          </a:r>
          <a:endParaRPr lang="en-US" dirty="0"/>
        </a:p>
      </dgm:t>
    </dgm:pt>
    <dgm:pt modelId="{D6B11F0E-1782-423E-9720-AD874EDF54C7}" type="parTrans" cxnId="{70A21EBA-9641-4FA2-A286-AE0C54930324}">
      <dgm:prSet/>
      <dgm:spPr/>
      <dgm:t>
        <a:bodyPr/>
        <a:lstStyle/>
        <a:p>
          <a:endParaRPr lang="en-US"/>
        </a:p>
      </dgm:t>
    </dgm:pt>
    <dgm:pt modelId="{A51CCA2E-6BCA-4A96-9098-52808B7ABADC}" type="sibTrans" cxnId="{70A21EBA-9641-4FA2-A286-AE0C54930324}">
      <dgm:prSet/>
      <dgm:spPr/>
      <dgm:t>
        <a:bodyPr/>
        <a:lstStyle/>
        <a:p>
          <a:endParaRPr lang="en-US"/>
        </a:p>
      </dgm:t>
    </dgm:pt>
    <dgm:pt modelId="{DCF0BF57-CA7A-4E99-A8CC-FD46BF8BDE50}">
      <dgm:prSet phldrT="[Text]"/>
      <dgm:spPr/>
      <dgm:t>
        <a:bodyPr/>
        <a:lstStyle/>
        <a:p>
          <a:r>
            <a:rPr lang="en-US" b="1" dirty="0" smtClean="0"/>
            <a:t>Grant</a:t>
          </a:r>
          <a:r>
            <a:rPr lang="en-US" dirty="0" smtClean="0"/>
            <a:t>:  Based on need or special purpose  </a:t>
          </a:r>
          <a:endParaRPr lang="en-US" dirty="0"/>
        </a:p>
      </dgm:t>
    </dgm:pt>
    <dgm:pt modelId="{CC6420C2-4EC4-4659-AFD7-1B5FA47CB714}" type="parTrans" cxnId="{1F5BAD4F-B013-40EE-A772-767EF2E281D8}">
      <dgm:prSet/>
      <dgm:spPr/>
      <dgm:t>
        <a:bodyPr/>
        <a:lstStyle/>
        <a:p>
          <a:endParaRPr lang="en-US"/>
        </a:p>
      </dgm:t>
    </dgm:pt>
    <dgm:pt modelId="{57CD302F-382C-4DE3-8039-C2EBF847712C}" type="sibTrans" cxnId="{1F5BAD4F-B013-40EE-A772-767EF2E281D8}">
      <dgm:prSet/>
      <dgm:spPr/>
      <dgm:t>
        <a:bodyPr/>
        <a:lstStyle/>
        <a:p>
          <a:endParaRPr lang="en-US"/>
        </a:p>
      </dgm:t>
    </dgm:pt>
    <dgm:pt modelId="{50E3227C-5575-4D0D-B30B-E17029E40BBA}">
      <dgm:prSet phldrT="[Text]" custT="1"/>
      <dgm:spPr/>
      <dgm:t>
        <a:bodyPr/>
        <a:lstStyle/>
        <a:p>
          <a:r>
            <a:rPr lang="en-US" sz="1800" b="1" dirty="0" smtClean="0"/>
            <a:t>Loans</a:t>
          </a:r>
        </a:p>
        <a:p>
          <a:r>
            <a:rPr lang="en-US" sz="1000" dirty="0" smtClean="0"/>
            <a:t>Student must repay, typically with interest</a:t>
          </a:r>
          <a:endParaRPr lang="en-US" sz="1000" dirty="0"/>
        </a:p>
      </dgm:t>
    </dgm:pt>
    <dgm:pt modelId="{51F95EC0-8C7F-471A-84F1-8198DA77772E}" type="parTrans" cxnId="{B0149F2A-A03B-4C90-9AB0-7280D2E0C813}">
      <dgm:prSet/>
      <dgm:spPr/>
      <dgm:t>
        <a:bodyPr/>
        <a:lstStyle/>
        <a:p>
          <a:endParaRPr lang="en-US"/>
        </a:p>
      </dgm:t>
    </dgm:pt>
    <dgm:pt modelId="{7E545F1E-B14C-44DB-8826-AFBD04DE4983}" type="sibTrans" cxnId="{B0149F2A-A03B-4C90-9AB0-7280D2E0C813}">
      <dgm:prSet/>
      <dgm:spPr/>
      <dgm:t>
        <a:bodyPr/>
        <a:lstStyle/>
        <a:p>
          <a:endParaRPr lang="en-US"/>
        </a:p>
      </dgm:t>
    </dgm:pt>
    <dgm:pt modelId="{C9D0326B-BBBD-4B9A-BFAD-20C302F1CA12}">
      <dgm:prSet phldrT="[Text]"/>
      <dgm:spPr/>
      <dgm:t>
        <a:bodyPr/>
        <a:lstStyle/>
        <a:p>
          <a:pPr algn="l"/>
          <a:r>
            <a:rPr lang="en-US" dirty="0" smtClean="0"/>
            <a:t>Federal</a:t>
          </a:r>
          <a:endParaRPr lang="en-US" dirty="0"/>
        </a:p>
      </dgm:t>
    </dgm:pt>
    <dgm:pt modelId="{44B95EC0-FEB3-416B-8B51-8019D73A3FC1}" type="parTrans" cxnId="{945C227C-3B8B-4A0F-A713-12E8AE03F155}">
      <dgm:prSet/>
      <dgm:spPr/>
      <dgm:t>
        <a:bodyPr/>
        <a:lstStyle/>
        <a:p>
          <a:endParaRPr lang="en-US"/>
        </a:p>
      </dgm:t>
    </dgm:pt>
    <dgm:pt modelId="{BBEA718B-9CC9-495F-8BC6-795811B2B3EA}" type="sibTrans" cxnId="{945C227C-3B8B-4A0F-A713-12E8AE03F155}">
      <dgm:prSet/>
      <dgm:spPr/>
      <dgm:t>
        <a:bodyPr/>
        <a:lstStyle/>
        <a:p>
          <a:endParaRPr lang="en-US"/>
        </a:p>
      </dgm:t>
    </dgm:pt>
    <dgm:pt modelId="{B10533AC-FE21-49A7-9936-9D3B726C3F79}">
      <dgm:prSet phldrT="[Text]"/>
      <dgm:spPr/>
      <dgm:t>
        <a:bodyPr/>
        <a:lstStyle/>
        <a:p>
          <a:pPr algn="l"/>
          <a:r>
            <a:rPr lang="en-US" dirty="0" smtClean="0"/>
            <a:t>State</a:t>
          </a:r>
          <a:endParaRPr lang="en-US" dirty="0"/>
        </a:p>
      </dgm:t>
    </dgm:pt>
    <dgm:pt modelId="{3824A057-B3E7-4B4A-AAA3-A22E79043010}" type="parTrans" cxnId="{2169716E-DA87-435F-AFFD-BD3BE5B772E4}">
      <dgm:prSet/>
      <dgm:spPr/>
      <dgm:t>
        <a:bodyPr/>
        <a:lstStyle/>
        <a:p>
          <a:endParaRPr lang="en-US"/>
        </a:p>
      </dgm:t>
    </dgm:pt>
    <dgm:pt modelId="{BCCC2ECE-C011-4527-9C22-F963281ABE5C}" type="sibTrans" cxnId="{2169716E-DA87-435F-AFFD-BD3BE5B772E4}">
      <dgm:prSet/>
      <dgm:spPr/>
      <dgm:t>
        <a:bodyPr/>
        <a:lstStyle/>
        <a:p>
          <a:endParaRPr lang="en-US"/>
        </a:p>
      </dgm:t>
    </dgm:pt>
    <dgm:pt modelId="{94DC018E-4B69-40AD-B94A-6F17497E4000}">
      <dgm:prSet phldrT="[Text]"/>
      <dgm:spPr/>
      <dgm:t>
        <a:bodyPr/>
        <a:lstStyle/>
        <a:p>
          <a:pPr algn="l"/>
          <a:r>
            <a:rPr lang="en-US" dirty="0" smtClean="0"/>
            <a:t>Private</a:t>
          </a:r>
          <a:endParaRPr lang="en-US" dirty="0"/>
        </a:p>
      </dgm:t>
    </dgm:pt>
    <dgm:pt modelId="{2F2D71B0-FF84-4A05-85A1-24A75559957B}" type="parTrans" cxnId="{0740CAD5-7C1C-4545-8F7A-1326D29CC952}">
      <dgm:prSet/>
      <dgm:spPr/>
      <dgm:t>
        <a:bodyPr/>
        <a:lstStyle/>
        <a:p>
          <a:endParaRPr lang="en-US"/>
        </a:p>
      </dgm:t>
    </dgm:pt>
    <dgm:pt modelId="{8163274E-4AB2-40BB-AB47-321419196D79}" type="sibTrans" cxnId="{0740CAD5-7C1C-4545-8F7A-1326D29CC952}">
      <dgm:prSet/>
      <dgm:spPr/>
      <dgm:t>
        <a:bodyPr/>
        <a:lstStyle/>
        <a:p>
          <a:endParaRPr lang="en-US"/>
        </a:p>
      </dgm:t>
    </dgm:pt>
    <dgm:pt modelId="{1404F373-DAAD-4F99-836C-3939FF9687F5}" type="pres">
      <dgm:prSet presAssocID="{2AAFAF38-4789-49A3-AFB5-47419A13665D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B3D74F29-6C7F-405A-852C-E0EDC029FAC2}" type="pres">
      <dgm:prSet presAssocID="{A157E927-8278-4330-AC4B-1B51FD667EDD}" presName="posSpace" presStyleCnt="0"/>
      <dgm:spPr/>
    </dgm:pt>
    <dgm:pt modelId="{6CD9EB2F-DA65-432D-91F9-C8C8E69AB54B}" type="pres">
      <dgm:prSet presAssocID="{A157E927-8278-4330-AC4B-1B51FD667EDD}" presName="vertFlow" presStyleCnt="0"/>
      <dgm:spPr/>
    </dgm:pt>
    <dgm:pt modelId="{2571D3DA-99E4-44E9-BA1F-53D6743CE335}" type="pres">
      <dgm:prSet presAssocID="{A157E927-8278-4330-AC4B-1B51FD667EDD}" presName="topSpace" presStyleCnt="0"/>
      <dgm:spPr/>
    </dgm:pt>
    <dgm:pt modelId="{99D5FD71-7838-4E0C-ACD2-66BE1A0693AA}" type="pres">
      <dgm:prSet presAssocID="{A157E927-8278-4330-AC4B-1B51FD667EDD}" presName="firstComp" presStyleCnt="0"/>
      <dgm:spPr/>
    </dgm:pt>
    <dgm:pt modelId="{DC3C66B3-5AAE-4E62-9BA6-EA7CC947F082}" type="pres">
      <dgm:prSet presAssocID="{A157E927-8278-4330-AC4B-1B51FD667EDD}" presName="firstChild" presStyleLbl="bgAccFollowNode1" presStyleIdx="0" presStyleCnt="5"/>
      <dgm:spPr/>
      <dgm:t>
        <a:bodyPr/>
        <a:lstStyle/>
        <a:p>
          <a:endParaRPr lang="en-US"/>
        </a:p>
      </dgm:t>
    </dgm:pt>
    <dgm:pt modelId="{F5AEF7DA-9E92-4A9E-BC7D-EF3CB0DB2E69}" type="pres">
      <dgm:prSet presAssocID="{A157E927-8278-4330-AC4B-1B51FD667EDD}" presName="firstChildTx" presStyleLbl="bg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5B0E88-18B3-4A68-863A-2110128F4AA1}" type="pres">
      <dgm:prSet presAssocID="{DCF0BF57-CA7A-4E99-A8CC-FD46BF8BDE50}" presName="comp" presStyleCnt="0"/>
      <dgm:spPr/>
    </dgm:pt>
    <dgm:pt modelId="{3AD18FA1-5939-4953-A173-230836EE06BA}" type="pres">
      <dgm:prSet presAssocID="{DCF0BF57-CA7A-4E99-A8CC-FD46BF8BDE50}" presName="child" presStyleLbl="bgAccFollowNode1" presStyleIdx="1" presStyleCnt="5"/>
      <dgm:spPr/>
      <dgm:t>
        <a:bodyPr/>
        <a:lstStyle/>
        <a:p>
          <a:endParaRPr lang="en-US"/>
        </a:p>
      </dgm:t>
    </dgm:pt>
    <dgm:pt modelId="{C36D0AAC-DDA7-4D12-AFAC-C4960949EDD4}" type="pres">
      <dgm:prSet presAssocID="{DCF0BF57-CA7A-4E99-A8CC-FD46BF8BDE50}" presName="childTx" presStyleLbl="bg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6FDAFF-68C7-49F4-896B-705434E7D1B8}" type="pres">
      <dgm:prSet presAssocID="{A157E927-8278-4330-AC4B-1B51FD667EDD}" presName="negSpace" presStyleCnt="0"/>
      <dgm:spPr/>
    </dgm:pt>
    <dgm:pt modelId="{48DCA5C1-FC56-4BF9-94B6-1F43E02EF7D1}" type="pres">
      <dgm:prSet presAssocID="{A157E927-8278-4330-AC4B-1B51FD667EDD}" presName="circle" presStyleLbl="node1" presStyleIdx="0" presStyleCnt="2"/>
      <dgm:spPr/>
      <dgm:t>
        <a:bodyPr/>
        <a:lstStyle/>
        <a:p>
          <a:endParaRPr lang="en-US"/>
        </a:p>
      </dgm:t>
    </dgm:pt>
    <dgm:pt modelId="{B0B45635-35CA-479F-86E9-57E87A842247}" type="pres">
      <dgm:prSet presAssocID="{F47D864A-FE5E-4F2F-8F9A-C1F483A72C69}" presName="transSpace" presStyleCnt="0"/>
      <dgm:spPr/>
    </dgm:pt>
    <dgm:pt modelId="{DF3A6ADF-3108-447A-A460-7F1F5D2A7C85}" type="pres">
      <dgm:prSet presAssocID="{50E3227C-5575-4D0D-B30B-E17029E40BBA}" presName="posSpace" presStyleCnt="0"/>
      <dgm:spPr/>
    </dgm:pt>
    <dgm:pt modelId="{A4ABC170-B390-4F95-B3AA-6F3A66D585A8}" type="pres">
      <dgm:prSet presAssocID="{50E3227C-5575-4D0D-B30B-E17029E40BBA}" presName="vertFlow" presStyleCnt="0"/>
      <dgm:spPr/>
    </dgm:pt>
    <dgm:pt modelId="{77AD7597-292F-41E8-8F4A-67ECA3CB28E5}" type="pres">
      <dgm:prSet presAssocID="{50E3227C-5575-4D0D-B30B-E17029E40BBA}" presName="topSpace" presStyleCnt="0"/>
      <dgm:spPr/>
    </dgm:pt>
    <dgm:pt modelId="{2F83AB95-D633-48C9-8249-B6DA261B8609}" type="pres">
      <dgm:prSet presAssocID="{50E3227C-5575-4D0D-B30B-E17029E40BBA}" presName="firstComp" presStyleCnt="0"/>
      <dgm:spPr/>
    </dgm:pt>
    <dgm:pt modelId="{74E32D32-C882-4B2C-B7F4-4AE0DAB5A7C0}" type="pres">
      <dgm:prSet presAssocID="{50E3227C-5575-4D0D-B30B-E17029E40BBA}" presName="firstChild" presStyleLbl="bgAccFollowNode1" presStyleIdx="2" presStyleCnt="5" custLinFactNeighborX="45765" custLinFactNeighborY="738"/>
      <dgm:spPr/>
      <dgm:t>
        <a:bodyPr/>
        <a:lstStyle/>
        <a:p>
          <a:endParaRPr lang="en-US"/>
        </a:p>
      </dgm:t>
    </dgm:pt>
    <dgm:pt modelId="{152652C3-2AFA-4560-8E56-A23E5A351AAD}" type="pres">
      <dgm:prSet presAssocID="{50E3227C-5575-4D0D-B30B-E17029E40BBA}" presName="firstChildTx" presStyleLbl="bg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333DBA-4924-456A-8D21-85C5878170CE}" type="pres">
      <dgm:prSet presAssocID="{B10533AC-FE21-49A7-9936-9D3B726C3F79}" presName="comp" presStyleCnt="0"/>
      <dgm:spPr/>
    </dgm:pt>
    <dgm:pt modelId="{4A7FE78C-81ED-45F5-8F3C-427A56C43F79}" type="pres">
      <dgm:prSet presAssocID="{B10533AC-FE21-49A7-9936-9D3B726C3F79}" presName="child" presStyleLbl="bgAccFollowNode1" presStyleIdx="3" presStyleCnt="5" custLinFactNeighborX="45765" custLinFactNeighborY="-1719"/>
      <dgm:spPr/>
      <dgm:t>
        <a:bodyPr/>
        <a:lstStyle/>
        <a:p>
          <a:endParaRPr lang="en-US"/>
        </a:p>
      </dgm:t>
    </dgm:pt>
    <dgm:pt modelId="{9E27FD77-1CDB-45B2-A4F9-AC6C9AC53026}" type="pres">
      <dgm:prSet presAssocID="{B10533AC-FE21-49A7-9936-9D3B726C3F79}" presName="childTx" presStyleLbl="bg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599BCE-AC45-4201-A05D-625D010440A6}" type="pres">
      <dgm:prSet presAssocID="{94DC018E-4B69-40AD-B94A-6F17497E4000}" presName="comp" presStyleCnt="0"/>
      <dgm:spPr/>
    </dgm:pt>
    <dgm:pt modelId="{7DBF2AAC-9D6B-46B6-A0C0-EF0405998547}" type="pres">
      <dgm:prSet presAssocID="{94DC018E-4B69-40AD-B94A-6F17497E4000}" presName="child" presStyleLbl="bgAccFollowNode1" presStyleIdx="4" presStyleCnt="5" custLinFactNeighborX="45765" custLinFactNeighborY="-2639"/>
      <dgm:spPr/>
      <dgm:t>
        <a:bodyPr/>
        <a:lstStyle/>
        <a:p>
          <a:endParaRPr lang="en-US"/>
        </a:p>
      </dgm:t>
    </dgm:pt>
    <dgm:pt modelId="{FC924A29-E88C-40A2-9533-A106F43A2437}" type="pres">
      <dgm:prSet presAssocID="{94DC018E-4B69-40AD-B94A-6F17497E4000}" presName="childTx" presStyleLbl="bg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CB87AE-CD59-4571-AC0E-37E6AD95DD89}" type="pres">
      <dgm:prSet presAssocID="{50E3227C-5575-4D0D-B30B-E17029E40BBA}" presName="negSpace" presStyleCnt="0"/>
      <dgm:spPr/>
    </dgm:pt>
    <dgm:pt modelId="{1C0E0E7F-FFC8-43E2-A373-92D3AAF626D0}" type="pres">
      <dgm:prSet presAssocID="{50E3227C-5575-4D0D-B30B-E17029E40BBA}" presName="circle" presStyleLbl="node1" presStyleIdx="1" presStyleCnt="2" custLinFactNeighborX="32525" custLinFactNeighborY="-2170"/>
      <dgm:spPr/>
      <dgm:t>
        <a:bodyPr/>
        <a:lstStyle/>
        <a:p>
          <a:endParaRPr lang="en-US"/>
        </a:p>
      </dgm:t>
    </dgm:pt>
  </dgm:ptLst>
  <dgm:cxnLst>
    <dgm:cxn modelId="{3441862D-FFF5-45E1-B467-59743595B4BD}" type="presOf" srcId="{DCF0BF57-CA7A-4E99-A8CC-FD46BF8BDE50}" destId="{3AD18FA1-5939-4953-A173-230836EE06BA}" srcOrd="0" destOrd="0" presId="urn:microsoft.com/office/officeart/2005/8/layout/hList9"/>
    <dgm:cxn modelId="{1F5BAD4F-B013-40EE-A772-767EF2E281D8}" srcId="{A157E927-8278-4330-AC4B-1B51FD667EDD}" destId="{DCF0BF57-CA7A-4E99-A8CC-FD46BF8BDE50}" srcOrd="1" destOrd="0" parTransId="{CC6420C2-4EC4-4659-AFD7-1B5FA47CB714}" sibTransId="{57CD302F-382C-4DE3-8039-C2EBF847712C}"/>
    <dgm:cxn modelId="{CB9ED7A7-5845-495B-9532-AFF6DF32F172}" srcId="{2AAFAF38-4789-49A3-AFB5-47419A13665D}" destId="{A157E927-8278-4330-AC4B-1B51FD667EDD}" srcOrd="0" destOrd="0" parTransId="{F4A3A950-D27C-416C-8219-1651F06AF52A}" sibTransId="{F47D864A-FE5E-4F2F-8F9A-C1F483A72C69}"/>
    <dgm:cxn modelId="{0537675C-6EDE-4E6B-A95F-BD4DD05C87CE}" type="presOf" srcId="{B03E2DB2-C59E-4A93-A756-C4A5FCCAEEC8}" destId="{F5AEF7DA-9E92-4A9E-BC7D-EF3CB0DB2E69}" srcOrd="1" destOrd="0" presId="urn:microsoft.com/office/officeart/2005/8/layout/hList9"/>
    <dgm:cxn modelId="{70A21EBA-9641-4FA2-A286-AE0C54930324}" srcId="{A157E927-8278-4330-AC4B-1B51FD667EDD}" destId="{B03E2DB2-C59E-4A93-A756-C4A5FCCAEEC8}" srcOrd="0" destOrd="0" parTransId="{D6B11F0E-1782-423E-9720-AD874EDF54C7}" sibTransId="{A51CCA2E-6BCA-4A96-9098-52808B7ABADC}"/>
    <dgm:cxn modelId="{09CD965A-9372-412B-9E00-456CD4A3E313}" type="presOf" srcId="{94DC018E-4B69-40AD-B94A-6F17497E4000}" destId="{7DBF2AAC-9D6B-46B6-A0C0-EF0405998547}" srcOrd="0" destOrd="0" presId="urn:microsoft.com/office/officeart/2005/8/layout/hList9"/>
    <dgm:cxn modelId="{945C227C-3B8B-4A0F-A713-12E8AE03F155}" srcId="{50E3227C-5575-4D0D-B30B-E17029E40BBA}" destId="{C9D0326B-BBBD-4B9A-BFAD-20C302F1CA12}" srcOrd="0" destOrd="0" parTransId="{44B95EC0-FEB3-416B-8B51-8019D73A3FC1}" sibTransId="{BBEA718B-9CC9-495F-8BC6-795811B2B3EA}"/>
    <dgm:cxn modelId="{1A21FF4F-3B2A-4FF4-89BF-7796415CB726}" type="presOf" srcId="{94DC018E-4B69-40AD-B94A-6F17497E4000}" destId="{FC924A29-E88C-40A2-9533-A106F43A2437}" srcOrd="1" destOrd="0" presId="urn:microsoft.com/office/officeart/2005/8/layout/hList9"/>
    <dgm:cxn modelId="{FCD90937-4FA8-4CBC-B509-AF34415F82E5}" type="presOf" srcId="{B03E2DB2-C59E-4A93-A756-C4A5FCCAEEC8}" destId="{DC3C66B3-5AAE-4E62-9BA6-EA7CC947F082}" srcOrd="0" destOrd="0" presId="urn:microsoft.com/office/officeart/2005/8/layout/hList9"/>
    <dgm:cxn modelId="{03A299EB-78E0-4866-B245-2AF86E8671A3}" type="presOf" srcId="{B10533AC-FE21-49A7-9936-9D3B726C3F79}" destId="{4A7FE78C-81ED-45F5-8F3C-427A56C43F79}" srcOrd="0" destOrd="0" presId="urn:microsoft.com/office/officeart/2005/8/layout/hList9"/>
    <dgm:cxn modelId="{2169716E-DA87-435F-AFFD-BD3BE5B772E4}" srcId="{50E3227C-5575-4D0D-B30B-E17029E40BBA}" destId="{B10533AC-FE21-49A7-9936-9D3B726C3F79}" srcOrd="1" destOrd="0" parTransId="{3824A057-B3E7-4B4A-AAA3-A22E79043010}" sibTransId="{BCCC2ECE-C011-4527-9C22-F963281ABE5C}"/>
    <dgm:cxn modelId="{4A93BF96-C982-484B-B9A2-BDB4096EAE23}" type="presOf" srcId="{50E3227C-5575-4D0D-B30B-E17029E40BBA}" destId="{1C0E0E7F-FFC8-43E2-A373-92D3AAF626D0}" srcOrd="0" destOrd="0" presId="urn:microsoft.com/office/officeart/2005/8/layout/hList9"/>
    <dgm:cxn modelId="{F3B69621-A585-4A29-80E1-9601828B4071}" type="presOf" srcId="{C9D0326B-BBBD-4B9A-BFAD-20C302F1CA12}" destId="{152652C3-2AFA-4560-8E56-A23E5A351AAD}" srcOrd="1" destOrd="0" presId="urn:microsoft.com/office/officeart/2005/8/layout/hList9"/>
    <dgm:cxn modelId="{433C253B-3979-44F8-BB80-6F75115E8394}" type="presOf" srcId="{B10533AC-FE21-49A7-9936-9D3B726C3F79}" destId="{9E27FD77-1CDB-45B2-A4F9-AC6C9AC53026}" srcOrd="1" destOrd="0" presId="urn:microsoft.com/office/officeart/2005/8/layout/hList9"/>
    <dgm:cxn modelId="{B0149F2A-A03B-4C90-9AB0-7280D2E0C813}" srcId="{2AAFAF38-4789-49A3-AFB5-47419A13665D}" destId="{50E3227C-5575-4D0D-B30B-E17029E40BBA}" srcOrd="1" destOrd="0" parTransId="{51F95EC0-8C7F-471A-84F1-8198DA77772E}" sibTransId="{7E545F1E-B14C-44DB-8826-AFBD04DE4983}"/>
    <dgm:cxn modelId="{53A83034-ED3D-4380-889C-DE33F82F2914}" type="presOf" srcId="{A157E927-8278-4330-AC4B-1B51FD667EDD}" destId="{48DCA5C1-FC56-4BF9-94B6-1F43E02EF7D1}" srcOrd="0" destOrd="0" presId="urn:microsoft.com/office/officeart/2005/8/layout/hList9"/>
    <dgm:cxn modelId="{BC44A2E3-BC87-444D-8369-B93AAAB6BBFC}" type="presOf" srcId="{2AAFAF38-4789-49A3-AFB5-47419A13665D}" destId="{1404F373-DAAD-4F99-836C-3939FF9687F5}" srcOrd="0" destOrd="0" presId="urn:microsoft.com/office/officeart/2005/8/layout/hList9"/>
    <dgm:cxn modelId="{0740CAD5-7C1C-4545-8F7A-1326D29CC952}" srcId="{50E3227C-5575-4D0D-B30B-E17029E40BBA}" destId="{94DC018E-4B69-40AD-B94A-6F17497E4000}" srcOrd="2" destOrd="0" parTransId="{2F2D71B0-FF84-4A05-85A1-24A75559957B}" sibTransId="{8163274E-4AB2-40BB-AB47-321419196D79}"/>
    <dgm:cxn modelId="{6D1291A1-882A-474C-8F4A-40B75D10463A}" type="presOf" srcId="{DCF0BF57-CA7A-4E99-A8CC-FD46BF8BDE50}" destId="{C36D0AAC-DDA7-4D12-AFAC-C4960949EDD4}" srcOrd="1" destOrd="0" presId="urn:microsoft.com/office/officeart/2005/8/layout/hList9"/>
    <dgm:cxn modelId="{91BBF558-2505-4FED-AEAE-BB39BD37FC18}" type="presOf" srcId="{C9D0326B-BBBD-4B9A-BFAD-20C302F1CA12}" destId="{74E32D32-C882-4B2C-B7F4-4AE0DAB5A7C0}" srcOrd="0" destOrd="0" presId="urn:microsoft.com/office/officeart/2005/8/layout/hList9"/>
    <dgm:cxn modelId="{B109F548-C691-44A6-8AE6-2D1EEC240B0E}" type="presParOf" srcId="{1404F373-DAAD-4F99-836C-3939FF9687F5}" destId="{B3D74F29-6C7F-405A-852C-E0EDC029FAC2}" srcOrd="0" destOrd="0" presId="urn:microsoft.com/office/officeart/2005/8/layout/hList9"/>
    <dgm:cxn modelId="{ED5C5B3D-9AA5-426B-8E71-8B356FCB0512}" type="presParOf" srcId="{1404F373-DAAD-4F99-836C-3939FF9687F5}" destId="{6CD9EB2F-DA65-432D-91F9-C8C8E69AB54B}" srcOrd="1" destOrd="0" presId="urn:microsoft.com/office/officeart/2005/8/layout/hList9"/>
    <dgm:cxn modelId="{97BA86BF-8F91-4D67-8268-FFA9A44F9727}" type="presParOf" srcId="{6CD9EB2F-DA65-432D-91F9-C8C8E69AB54B}" destId="{2571D3DA-99E4-44E9-BA1F-53D6743CE335}" srcOrd="0" destOrd="0" presId="urn:microsoft.com/office/officeart/2005/8/layout/hList9"/>
    <dgm:cxn modelId="{7B5E47CE-D784-4423-8101-E36FA9F29DE9}" type="presParOf" srcId="{6CD9EB2F-DA65-432D-91F9-C8C8E69AB54B}" destId="{99D5FD71-7838-4E0C-ACD2-66BE1A0693AA}" srcOrd="1" destOrd="0" presId="urn:microsoft.com/office/officeart/2005/8/layout/hList9"/>
    <dgm:cxn modelId="{E476D37D-285D-4401-9A0B-CF9A6595CF44}" type="presParOf" srcId="{99D5FD71-7838-4E0C-ACD2-66BE1A0693AA}" destId="{DC3C66B3-5AAE-4E62-9BA6-EA7CC947F082}" srcOrd="0" destOrd="0" presId="urn:microsoft.com/office/officeart/2005/8/layout/hList9"/>
    <dgm:cxn modelId="{956BF12F-27D0-400D-A701-D849B64864DF}" type="presParOf" srcId="{99D5FD71-7838-4E0C-ACD2-66BE1A0693AA}" destId="{F5AEF7DA-9E92-4A9E-BC7D-EF3CB0DB2E69}" srcOrd="1" destOrd="0" presId="urn:microsoft.com/office/officeart/2005/8/layout/hList9"/>
    <dgm:cxn modelId="{636E17C9-092C-493F-BD0A-3D6814279910}" type="presParOf" srcId="{6CD9EB2F-DA65-432D-91F9-C8C8E69AB54B}" destId="{845B0E88-18B3-4A68-863A-2110128F4AA1}" srcOrd="2" destOrd="0" presId="urn:microsoft.com/office/officeart/2005/8/layout/hList9"/>
    <dgm:cxn modelId="{70A80DC7-91A7-4069-BE74-2188E605D334}" type="presParOf" srcId="{845B0E88-18B3-4A68-863A-2110128F4AA1}" destId="{3AD18FA1-5939-4953-A173-230836EE06BA}" srcOrd="0" destOrd="0" presId="urn:microsoft.com/office/officeart/2005/8/layout/hList9"/>
    <dgm:cxn modelId="{D978CB51-6518-417D-A5AD-B15501493EF1}" type="presParOf" srcId="{845B0E88-18B3-4A68-863A-2110128F4AA1}" destId="{C36D0AAC-DDA7-4D12-AFAC-C4960949EDD4}" srcOrd="1" destOrd="0" presId="urn:microsoft.com/office/officeart/2005/8/layout/hList9"/>
    <dgm:cxn modelId="{9FE914EB-FEAF-4455-BEC6-2C416C2CCF77}" type="presParOf" srcId="{1404F373-DAAD-4F99-836C-3939FF9687F5}" destId="{A26FDAFF-68C7-49F4-896B-705434E7D1B8}" srcOrd="2" destOrd="0" presId="urn:microsoft.com/office/officeart/2005/8/layout/hList9"/>
    <dgm:cxn modelId="{CCC93FEA-E483-4322-9DEA-C4F9001B629D}" type="presParOf" srcId="{1404F373-DAAD-4F99-836C-3939FF9687F5}" destId="{48DCA5C1-FC56-4BF9-94B6-1F43E02EF7D1}" srcOrd="3" destOrd="0" presId="urn:microsoft.com/office/officeart/2005/8/layout/hList9"/>
    <dgm:cxn modelId="{05058889-5B29-42E9-AD3D-EAC996CB1B6D}" type="presParOf" srcId="{1404F373-DAAD-4F99-836C-3939FF9687F5}" destId="{B0B45635-35CA-479F-86E9-57E87A842247}" srcOrd="4" destOrd="0" presId="urn:microsoft.com/office/officeart/2005/8/layout/hList9"/>
    <dgm:cxn modelId="{1252E03C-0121-4E60-A0CD-D81070E1AF3A}" type="presParOf" srcId="{1404F373-DAAD-4F99-836C-3939FF9687F5}" destId="{DF3A6ADF-3108-447A-A460-7F1F5D2A7C85}" srcOrd="5" destOrd="0" presId="urn:microsoft.com/office/officeart/2005/8/layout/hList9"/>
    <dgm:cxn modelId="{E203657F-F996-4486-B684-89187BAAF8EB}" type="presParOf" srcId="{1404F373-DAAD-4F99-836C-3939FF9687F5}" destId="{A4ABC170-B390-4F95-B3AA-6F3A66D585A8}" srcOrd="6" destOrd="0" presId="urn:microsoft.com/office/officeart/2005/8/layout/hList9"/>
    <dgm:cxn modelId="{2A6F4C70-62DD-419E-AD5D-C6471FC139B9}" type="presParOf" srcId="{A4ABC170-B390-4F95-B3AA-6F3A66D585A8}" destId="{77AD7597-292F-41E8-8F4A-67ECA3CB28E5}" srcOrd="0" destOrd="0" presId="urn:microsoft.com/office/officeart/2005/8/layout/hList9"/>
    <dgm:cxn modelId="{D4185708-B232-434C-9870-C5A28E1AF413}" type="presParOf" srcId="{A4ABC170-B390-4F95-B3AA-6F3A66D585A8}" destId="{2F83AB95-D633-48C9-8249-B6DA261B8609}" srcOrd="1" destOrd="0" presId="urn:microsoft.com/office/officeart/2005/8/layout/hList9"/>
    <dgm:cxn modelId="{A742B0D0-D669-4D93-8CAE-43CFAE0D290A}" type="presParOf" srcId="{2F83AB95-D633-48C9-8249-B6DA261B8609}" destId="{74E32D32-C882-4B2C-B7F4-4AE0DAB5A7C0}" srcOrd="0" destOrd="0" presId="urn:microsoft.com/office/officeart/2005/8/layout/hList9"/>
    <dgm:cxn modelId="{58F0CCA5-E805-4E5B-8818-3F044CCCE6BC}" type="presParOf" srcId="{2F83AB95-D633-48C9-8249-B6DA261B8609}" destId="{152652C3-2AFA-4560-8E56-A23E5A351AAD}" srcOrd="1" destOrd="0" presId="urn:microsoft.com/office/officeart/2005/8/layout/hList9"/>
    <dgm:cxn modelId="{4099A484-1088-4EC8-99C0-35CED6CE56F4}" type="presParOf" srcId="{A4ABC170-B390-4F95-B3AA-6F3A66D585A8}" destId="{D5333DBA-4924-456A-8D21-85C5878170CE}" srcOrd="2" destOrd="0" presId="urn:microsoft.com/office/officeart/2005/8/layout/hList9"/>
    <dgm:cxn modelId="{5E81A4F4-73D0-47C4-BC37-E4D2EC07E45D}" type="presParOf" srcId="{D5333DBA-4924-456A-8D21-85C5878170CE}" destId="{4A7FE78C-81ED-45F5-8F3C-427A56C43F79}" srcOrd="0" destOrd="0" presId="urn:microsoft.com/office/officeart/2005/8/layout/hList9"/>
    <dgm:cxn modelId="{45BCA7AB-B4D1-4FDD-95F0-7BBBC2409A85}" type="presParOf" srcId="{D5333DBA-4924-456A-8D21-85C5878170CE}" destId="{9E27FD77-1CDB-45B2-A4F9-AC6C9AC53026}" srcOrd="1" destOrd="0" presId="urn:microsoft.com/office/officeart/2005/8/layout/hList9"/>
    <dgm:cxn modelId="{FFDA9B1D-CA59-44A3-A7B3-88750F20F410}" type="presParOf" srcId="{A4ABC170-B390-4F95-B3AA-6F3A66D585A8}" destId="{C7599BCE-AC45-4201-A05D-625D010440A6}" srcOrd="3" destOrd="0" presId="urn:microsoft.com/office/officeart/2005/8/layout/hList9"/>
    <dgm:cxn modelId="{09621CFB-69C3-40E2-B8E7-F4CD6C5297F8}" type="presParOf" srcId="{C7599BCE-AC45-4201-A05D-625D010440A6}" destId="{7DBF2AAC-9D6B-46B6-A0C0-EF0405998547}" srcOrd="0" destOrd="0" presId="urn:microsoft.com/office/officeart/2005/8/layout/hList9"/>
    <dgm:cxn modelId="{3B093BC2-B823-45F8-A8C6-9E7262781F27}" type="presParOf" srcId="{C7599BCE-AC45-4201-A05D-625D010440A6}" destId="{FC924A29-E88C-40A2-9533-A106F43A2437}" srcOrd="1" destOrd="0" presId="urn:microsoft.com/office/officeart/2005/8/layout/hList9"/>
    <dgm:cxn modelId="{BE8DBDB7-27F8-4509-BA01-6C9E13BACFD4}" type="presParOf" srcId="{1404F373-DAAD-4F99-836C-3939FF9687F5}" destId="{68CB87AE-CD59-4571-AC0E-37E6AD95DD89}" srcOrd="7" destOrd="0" presId="urn:microsoft.com/office/officeart/2005/8/layout/hList9"/>
    <dgm:cxn modelId="{DF05E79A-5DE6-496F-B39B-0BF7A5050A1D}" type="presParOf" srcId="{1404F373-DAAD-4F99-836C-3939FF9687F5}" destId="{1C0E0E7F-FFC8-43E2-A373-92D3AAF626D0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E7C7EB0-3343-4710-9683-65FF0D61390A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4807D2BA-D41A-4A89-B71A-80C84A7B089D}">
      <dgm:prSet phldrT="[Text]"/>
      <dgm:spPr/>
      <dgm:t>
        <a:bodyPr/>
        <a:lstStyle/>
        <a:p>
          <a:r>
            <a:rPr lang="en-US" dirty="0" smtClean="0"/>
            <a:t>Grant</a:t>
          </a:r>
          <a:endParaRPr lang="en-US" dirty="0"/>
        </a:p>
      </dgm:t>
    </dgm:pt>
    <dgm:pt modelId="{BF62E2E1-F90C-4977-9428-93D9ABDFBADE}" type="parTrans" cxnId="{2F6EB687-7BB1-4584-B293-E684FE0F05A5}">
      <dgm:prSet/>
      <dgm:spPr/>
      <dgm:t>
        <a:bodyPr/>
        <a:lstStyle/>
        <a:p>
          <a:endParaRPr lang="en-US"/>
        </a:p>
      </dgm:t>
    </dgm:pt>
    <dgm:pt modelId="{1DCCD2E1-8E7C-47B6-BD61-F9D5EB17FA2C}" type="sibTrans" cxnId="{2F6EB687-7BB1-4584-B293-E684FE0F05A5}">
      <dgm:prSet/>
      <dgm:spPr/>
      <dgm:t>
        <a:bodyPr/>
        <a:lstStyle/>
        <a:p>
          <a:endParaRPr lang="en-US"/>
        </a:p>
      </dgm:t>
    </dgm:pt>
    <dgm:pt modelId="{3CD13E5D-A183-469A-B619-46A9C2552555}">
      <dgm:prSet phldrT="[Text]"/>
      <dgm:spPr/>
      <dgm:t>
        <a:bodyPr/>
        <a:lstStyle/>
        <a:p>
          <a:r>
            <a:rPr lang="en-US" dirty="0" smtClean="0"/>
            <a:t>Loan</a:t>
          </a:r>
          <a:endParaRPr lang="en-US" dirty="0"/>
        </a:p>
      </dgm:t>
    </dgm:pt>
    <dgm:pt modelId="{ED0EDD8F-0D14-43B2-8198-5D544F0CDC61}" type="parTrans" cxnId="{7F05CBD4-57AE-4A0C-8E22-8E80194F2716}">
      <dgm:prSet/>
      <dgm:spPr/>
      <dgm:t>
        <a:bodyPr/>
        <a:lstStyle/>
        <a:p>
          <a:endParaRPr lang="en-US"/>
        </a:p>
      </dgm:t>
    </dgm:pt>
    <dgm:pt modelId="{2B592737-A95B-40CC-827D-0C5E6FEF0242}" type="sibTrans" cxnId="{7F05CBD4-57AE-4A0C-8E22-8E80194F2716}">
      <dgm:prSet/>
      <dgm:spPr/>
      <dgm:t>
        <a:bodyPr/>
        <a:lstStyle/>
        <a:p>
          <a:endParaRPr lang="en-US"/>
        </a:p>
      </dgm:t>
    </dgm:pt>
    <dgm:pt modelId="{E28F432E-5EBA-4EDA-BF10-E09A01E786C1}" type="pres">
      <dgm:prSet presAssocID="{5E7C7EB0-3343-4710-9683-65FF0D61390A}" presName="compositeShape" presStyleCnt="0">
        <dgm:presLayoutVars>
          <dgm:chMax val="7"/>
          <dgm:dir/>
          <dgm:resizeHandles val="exact"/>
        </dgm:presLayoutVars>
      </dgm:prSet>
      <dgm:spPr/>
    </dgm:pt>
    <dgm:pt modelId="{646DA496-7B06-4B08-A877-88FE59F254E3}" type="pres">
      <dgm:prSet presAssocID="{4807D2BA-D41A-4A89-B71A-80C84A7B089D}" presName="circ1" presStyleLbl="vennNode1" presStyleIdx="0" presStyleCnt="2"/>
      <dgm:spPr/>
      <dgm:t>
        <a:bodyPr/>
        <a:lstStyle/>
        <a:p>
          <a:endParaRPr lang="en-US"/>
        </a:p>
      </dgm:t>
    </dgm:pt>
    <dgm:pt modelId="{6F1EF347-DD38-45BE-A052-9E84F3C9F2A9}" type="pres">
      <dgm:prSet presAssocID="{4807D2BA-D41A-4A89-B71A-80C84A7B089D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31449A-676E-482C-8A7A-3AA7359C591F}" type="pres">
      <dgm:prSet presAssocID="{3CD13E5D-A183-469A-B619-46A9C2552555}" presName="circ2" presStyleLbl="vennNode1" presStyleIdx="1" presStyleCnt="2"/>
      <dgm:spPr/>
      <dgm:t>
        <a:bodyPr/>
        <a:lstStyle/>
        <a:p>
          <a:endParaRPr lang="en-US"/>
        </a:p>
      </dgm:t>
    </dgm:pt>
    <dgm:pt modelId="{E622F802-1A74-4775-AC40-E562B55281AF}" type="pres">
      <dgm:prSet presAssocID="{3CD13E5D-A183-469A-B619-46A9C2552555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DA0FB44-4ED3-4A50-8EC8-008FBA5C7BC0}" type="presOf" srcId="{4807D2BA-D41A-4A89-B71A-80C84A7B089D}" destId="{646DA496-7B06-4B08-A877-88FE59F254E3}" srcOrd="0" destOrd="0" presId="urn:microsoft.com/office/officeart/2005/8/layout/venn1"/>
    <dgm:cxn modelId="{D3E7B12F-B4CB-4A3D-991A-21982AE6651F}" type="presOf" srcId="{3CD13E5D-A183-469A-B619-46A9C2552555}" destId="{4A31449A-676E-482C-8A7A-3AA7359C591F}" srcOrd="0" destOrd="0" presId="urn:microsoft.com/office/officeart/2005/8/layout/venn1"/>
    <dgm:cxn modelId="{64C4919A-D6A0-4F28-A83C-7BCD09512098}" type="presOf" srcId="{4807D2BA-D41A-4A89-B71A-80C84A7B089D}" destId="{6F1EF347-DD38-45BE-A052-9E84F3C9F2A9}" srcOrd="1" destOrd="0" presId="urn:microsoft.com/office/officeart/2005/8/layout/venn1"/>
    <dgm:cxn modelId="{6BF7DBB2-1BBE-490B-A71F-22C8F5EB0E1A}" type="presOf" srcId="{3CD13E5D-A183-469A-B619-46A9C2552555}" destId="{E622F802-1A74-4775-AC40-E562B55281AF}" srcOrd="1" destOrd="0" presId="urn:microsoft.com/office/officeart/2005/8/layout/venn1"/>
    <dgm:cxn modelId="{2F6EB687-7BB1-4584-B293-E684FE0F05A5}" srcId="{5E7C7EB0-3343-4710-9683-65FF0D61390A}" destId="{4807D2BA-D41A-4A89-B71A-80C84A7B089D}" srcOrd="0" destOrd="0" parTransId="{BF62E2E1-F90C-4977-9428-93D9ABDFBADE}" sibTransId="{1DCCD2E1-8E7C-47B6-BD61-F9D5EB17FA2C}"/>
    <dgm:cxn modelId="{7F05CBD4-57AE-4A0C-8E22-8E80194F2716}" srcId="{5E7C7EB0-3343-4710-9683-65FF0D61390A}" destId="{3CD13E5D-A183-469A-B619-46A9C2552555}" srcOrd="1" destOrd="0" parTransId="{ED0EDD8F-0D14-43B2-8198-5D544F0CDC61}" sibTransId="{2B592737-A95B-40CC-827D-0C5E6FEF0242}"/>
    <dgm:cxn modelId="{34BCF154-7CAD-4C6E-A7CF-3E484888DB4C}" type="presOf" srcId="{5E7C7EB0-3343-4710-9683-65FF0D61390A}" destId="{E28F432E-5EBA-4EDA-BF10-E09A01E786C1}" srcOrd="0" destOrd="0" presId="urn:microsoft.com/office/officeart/2005/8/layout/venn1"/>
    <dgm:cxn modelId="{C08820C9-9978-4EAE-AED0-1610C5149041}" type="presParOf" srcId="{E28F432E-5EBA-4EDA-BF10-E09A01E786C1}" destId="{646DA496-7B06-4B08-A877-88FE59F254E3}" srcOrd="0" destOrd="0" presId="urn:microsoft.com/office/officeart/2005/8/layout/venn1"/>
    <dgm:cxn modelId="{345DCBF8-B5B5-4529-9012-D57339D635C8}" type="presParOf" srcId="{E28F432E-5EBA-4EDA-BF10-E09A01E786C1}" destId="{6F1EF347-DD38-45BE-A052-9E84F3C9F2A9}" srcOrd="1" destOrd="0" presId="urn:microsoft.com/office/officeart/2005/8/layout/venn1"/>
    <dgm:cxn modelId="{4B98535C-47CE-4FB8-8D4A-9265FC2922F6}" type="presParOf" srcId="{E28F432E-5EBA-4EDA-BF10-E09A01E786C1}" destId="{4A31449A-676E-482C-8A7A-3AA7359C591F}" srcOrd="2" destOrd="0" presId="urn:microsoft.com/office/officeart/2005/8/layout/venn1"/>
    <dgm:cxn modelId="{F585747A-831E-4DC4-8FC7-CB0DD1773335}" type="presParOf" srcId="{E28F432E-5EBA-4EDA-BF10-E09A01E786C1}" destId="{E622F802-1A74-4775-AC40-E562B55281AF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E7C7EB0-3343-4710-9683-65FF0D61390A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4807D2BA-D41A-4A89-B71A-80C84A7B089D}">
      <dgm:prSet phldrT="[Text]"/>
      <dgm:spPr/>
      <dgm:t>
        <a:bodyPr/>
        <a:lstStyle/>
        <a:p>
          <a:r>
            <a:rPr lang="en-US" dirty="0" smtClean="0"/>
            <a:t>Grant</a:t>
          </a:r>
          <a:endParaRPr lang="en-US" dirty="0"/>
        </a:p>
      </dgm:t>
    </dgm:pt>
    <dgm:pt modelId="{BF62E2E1-F90C-4977-9428-93D9ABDFBADE}" type="parTrans" cxnId="{2F6EB687-7BB1-4584-B293-E684FE0F05A5}">
      <dgm:prSet/>
      <dgm:spPr/>
      <dgm:t>
        <a:bodyPr/>
        <a:lstStyle/>
        <a:p>
          <a:endParaRPr lang="en-US"/>
        </a:p>
      </dgm:t>
    </dgm:pt>
    <dgm:pt modelId="{1DCCD2E1-8E7C-47B6-BD61-F9D5EB17FA2C}" type="sibTrans" cxnId="{2F6EB687-7BB1-4584-B293-E684FE0F05A5}">
      <dgm:prSet/>
      <dgm:spPr/>
      <dgm:t>
        <a:bodyPr/>
        <a:lstStyle/>
        <a:p>
          <a:endParaRPr lang="en-US"/>
        </a:p>
      </dgm:t>
    </dgm:pt>
    <dgm:pt modelId="{3CD13E5D-A183-469A-B619-46A9C2552555}">
      <dgm:prSet phldrT="[Text]"/>
      <dgm:spPr/>
      <dgm:t>
        <a:bodyPr/>
        <a:lstStyle/>
        <a:p>
          <a:r>
            <a:rPr lang="en-US" dirty="0" smtClean="0"/>
            <a:t>Loan</a:t>
          </a:r>
          <a:endParaRPr lang="en-US" dirty="0"/>
        </a:p>
      </dgm:t>
    </dgm:pt>
    <dgm:pt modelId="{ED0EDD8F-0D14-43B2-8198-5D544F0CDC61}" type="parTrans" cxnId="{7F05CBD4-57AE-4A0C-8E22-8E80194F2716}">
      <dgm:prSet/>
      <dgm:spPr/>
      <dgm:t>
        <a:bodyPr/>
        <a:lstStyle/>
        <a:p>
          <a:endParaRPr lang="en-US"/>
        </a:p>
      </dgm:t>
    </dgm:pt>
    <dgm:pt modelId="{2B592737-A95B-40CC-827D-0C5E6FEF0242}" type="sibTrans" cxnId="{7F05CBD4-57AE-4A0C-8E22-8E80194F2716}">
      <dgm:prSet/>
      <dgm:spPr/>
      <dgm:t>
        <a:bodyPr/>
        <a:lstStyle/>
        <a:p>
          <a:endParaRPr lang="en-US"/>
        </a:p>
      </dgm:t>
    </dgm:pt>
    <dgm:pt modelId="{E28F432E-5EBA-4EDA-BF10-E09A01E786C1}" type="pres">
      <dgm:prSet presAssocID="{5E7C7EB0-3343-4710-9683-65FF0D61390A}" presName="compositeShape" presStyleCnt="0">
        <dgm:presLayoutVars>
          <dgm:chMax val="7"/>
          <dgm:dir/>
          <dgm:resizeHandles val="exact"/>
        </dgm:presLayoutVars>
      </dgm:prSet>
      <dgm:spPr/>
    </dgm:pt>
    <dgm:pt modelId="{646DA496-7B06-4B08-A877-88FE59F254E3}" type="pres">
      <dgm:prSet presAssocID="{4807D2BA-D41A-4A89-B71A-80C84A7B089D}" presName="circ1" presStyleLbl="vennNode1" presStyleIdx="0" presStyleCnt="2"/>
      <dgm:spPr/>
      <dgm:t>
        <a:bodyPr/>
        <a:lstStyle/>
        <a:p>
          <a:endParaRPr lang="en-US"/>
        </a:p>
      </dgm:t>
    </dgm:pt>
    <dgm:pt modelId="{6F1EF347-DD38-45BE-A052-9E84F3C9F2A9}" type="pres">
      <dgm:prSet presAssocID="{4807D2BA-D41A-4A89-B71A-80C84A7B089D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31449A-676E-482C-8A7A-3AA7359C591F}" type="pres">
      <dgm:prSet presAssocID="{3CD13E5D-A183-469A-B619-46A9C2552555}" presName="circ2" presStyleLbl="vennNode1" presStyleIdx="1" presStyleCnt="2"/>
      <dgm:spPr/>
      <dgm:t>
        <a:bodyPr/>
        <a:lstStyle/>
        <a:p>
          <a:endParaRPr lang="en-US"/>
        </a:p>
      </dgm:t>
    </dgm:pt>
    <dgm:pt modelId="{E622F802-1A74-4775-AC40-E562B55281AF}" type="pres">
      <dgm:prSet presAssocID="{3CD13E5D-A183-469A-B619-46A9C2552555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DA0FB44-4ED3-4A50-8EC8-008FBA5C7BC0}" type="presOf" srcId="{4807D2BA-D41A-4A89-B71A-80C84A7B089D}" destId="{646DA496-7B06-4B08-A877-88FE59F254E3}" srcOrd="0" destOrd="0" presId="urn:microsoft.com/office/officeart/2005/8/layout/venn1"/>
    <dgm:cxn modelId="{D3E7B12F-B4CB-4A3D-991A-21982AE6651F}" type="presOf" srcId="{3CD13E5D-A183-469A-B619-46A9C2552555}" destId="{4A31449A-676E-482C-8A7A-3AA7359C591F}" srcOrd="0" destOrd="0" presId="urn:microsoft.com/office/officeart/2005/8/layout/venn1"/>
    <dgm:cxn modelId="{64C4919A-D6A0-4F28-A83C-7BCD09512098}" type="presOf" srcId="{4807D2BA-D41A-4A89-B71A-80C84A7B089D}" destId="{6F1EF347-DD38-45BE-A052-9E84F3C9F2A9}" srcOrd="1" destOrd="0" presId="urn:microsoft.com/office/officeart/2005/8/layout/venn1"/>
    <dgm:cxn modelId="{6BF7DBB2-1BBE-490B-A71F-22C8F5EB0E1A}" type="presOf" srcId="{3CD13E5D-A183-469A-B619-46A9C2552555}" destId="{E622F802-1A74-4775-AC40-E562B55281AF}" srcOrd="1" destOrd="0" presId="urn:microsoft.com/office/officeart/2005/8/layout/venn1"/>
    <dgm:cxn modelId="{2F6EB687-7BB1-4584-B293-E684FE0F05A5}" srcId="{5E7C7EB0-3343-4710-9683-65FF0D61390A}" destId="{4807D2BA-D41A-4A89-B71A-80C84A7B089D}" srcOrd="0" destOrd="0" parTransId="{BF62E2E1-F90C-4977-9428-93D9ABDFBADE}" sibTransId="{1DCCD2E1-8E7C-47B6-BD61-F9D5EB17FA2C}"/>
    <dgm:cxn modelId="{7F05CBD4-57AE-4A0C-8E22-8E80194F2716}" srcId="{5E7C7EB0-3343-4710-9683-65FF0D61390A}" destId="{3CD13E5D-A183-469A-B619-46A9C2552555}" srcOrd="1" destOrd="0" parTransId="{ED0EDD8F-0D14-43B2-8198-5D544F0CDC61}" sibTransId="{2B592737-A95B-40CC-827D-0C5E6FEF0242}"/>
    <dgm:cxn modelId="{34BCF154-7CAD-4C6E-A7CF-3E484888DB4C}" type="presOf" srcId="{5E7C7EB0-3343-4710-9683-65FF0D61390A}" destId="{E28F432E-5EBA-4EDA-BF10-E09A01E786C1}" srcOrd="0" destOrd="0" presId="urn:microsoft.com/office/officeart/2005/8/layout/venn1"/>
    <dgm:cxn modelId="{C08820C9-9978-4EAE-AED0-1610C5149041}" type="presParOf" srcId="{E28F432E-5EBA-4EDA-BF10-E09A01E786C1}" destId="{646DA496-7B06-4B08-A877-88FE59F254E3}" srcOrd="0" destOrd="0" presId="urn:microsoft.com/office/officeart/2005/8/layout/venn1"/>
    <dgm:cxn modelId="{345DCBF8-B5B5-4529-9012-D57339D635C8}" type="presParOf" srcId="{E28F432E-5EBA-4EDA-BF10-E09A01E786C1}" destId="{6F1EF347-DD38-45BE-A052-9E84F3C9F2A9}" srcOrd="1" destOrd="0" presId="urn:microsoft.com/office/officeart/2005/8/layout/venn1"/>
    <dgm:cxn modelId="{4B98535C-47CE-4FB8-8D4A-9265FC2922F6}" type="presParOf" srcId="{E28F432E-5EBA-4EDA-BF10-E09A01E786C1}" destId="{4A31449A-676E-482C-8A7A-3AA7359C591F}" srcOrd="2" destOrd="0" presId="urn:microsoft.com/office/officeart/2005/8/layout/venn1"/>
    <dgm:cxn modelId="{F585747A-831E-4DC4-8FC7-CB0DD1773335}" type="presParOf" srcId="{E28F432E-5EBA-4EDA-BF10-E09A01E786C1}" destId="{E622F802-1A74-4775-AC40-E562B55281AF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181A86F-95F0-4322-8EAD-1F789D1A3FA7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9D18D56-826F-4354-A436-2137D9A9EF22}">
      <dgm:prSet phldrT="[Text]"/>
      <dgm:spPr/>
      <dgm:t>
        <a:bodyPr/>
        <a:lstStyle/>
        <a:p>
          <a:r>
            <a:rPr lang="en-US" dirty="0" smtClean="0"/>
            <a:t>A+</a:t>
          </a:r>
          <a:endParaRPr lang="en-US" dirty="0"/>
        </a:p>
      </dgm:t>
    </dgm:pt>
    <dgm:pt modelId="{872EB6DB-B020-4E9D-A411-0624FFB08C85}" type="parTrans" cxnId="{CCCEBC0A-5A76-4489-B401-EB35E41B0B52}">
      <dgm:prSet/>
      <dgm:spPr/>
      <dgm:t>
        <a:bodyPr/>
        <a:lstStyle/>
        <a:p>
          <a:endParaRPr lang="en-US"/>
        </a:p>
      </dgm:t>
    </dgm:pt>
    <dgm:pt modelId="{7BC67943-CF8D-4857-9256-E2A9A347C8B6}" type="sibTrans" cxnId="{CCCEBC0A-5A76-4489-B401-EB35E41B0B52}">
      <dgm:prSet/>
      <dgm:spPr/>
      <dgm:t>
        <a:bodyPr/>
        <a:lstStyle/>
        <a:p>
          <a:endParaRPr lang="en-US"/>
        </a:p>
      </dgm:t>
    </dgm:pt>
    <dgm:pt modelId="{FA0AA035-7B80-4166-87FF-657D03FA2EE0}">
      <dgm:prSet phldrT="[Text]"/>
      <dgm:spPr/>
      <dgm:t>
        <a:bodyPr/>
        <a:lstStyle/>
        <a:p>
          <a:r>
            <a:rPr lang="en-US" dirty="0" smtClean="0"/>
            <a:t>Scholarships to eligible graduates of A+ designated high school to attend a participating public community college or vocational/technical schools, or certain private two-year vocational/technical schools</a:t>
          </a:r>
          <a:endParaRPr lang="en-US" dirty="0"/>
        </a:p>
      </dgm:t>
    </dgm:pt>
    <dgm:pt modelId="{DDE5F282-DD70-422A-B38E-4E798C479FA6}" type="parTrans" cxnId="{548C8473-52EC-4492-A8DD-E03B93109A59}">
      <dgm:prSet/>
      <dgm:spPr/>
      <dgm:t>
        <a:bodyPr/>
        <a:lstStyle/>
        <a:p>
          <a:endParaRPr lang="en-US"/>
        </a:p>
      </dgm:t>
    </dgm:pt>
    <dgm:pt modelId="{F80D49FD-B36B-49B7-8601-E44AA044E690}" type="sibTrans" cxnId="{548C8473-52EC-4492-A8DD-E03B93109A59}">
      <dgm:prSet/>
      <dgm:spPr/>
      <dgm:t>
        <a:bodyPr/>
        <a:lstStyle/>
        <a:p>
          <a:endParaRPr lang="en-US"/>
        </a:p>
      </dgm:t>
    </dgm:pt>
    <dgm:pt modelId="{18C6454B-7197-43D6-9CC6-A8162A61172F}">
      <dgm:prSet phldrT="[Text]"/>
      <dgm:spPr/>
      <dgm:t>
        <a:bodyPr/>
        <a:lstStyle/>
        <a:p>
          <a:r>
            <a:rPr lang="en-US" dirty="0" smtClean="0"/>
            <a:t>Bright Flight</a:t>
          </a:r>
          <a:endParaRPr lang="en-US" dirty="0"/>
        </a:p>
      </dgm:t>
    </dgm:pt>
    <dgm:pt modelId="{1EAA7060-CFC3-42E5-982F-D74DBC906170}" type="parTrans" cxnId="{6E146E0C-7925-4527-AD5E-9AAF2D156F72}">
      <dgm:prSet/>
      <dgm:spPr/>
      <dgm:t>
        <a:bodyPr/>
        <a:lstStyle/>
        <a:p>
          <a:endParaRPr lang="en-US"/>
        </a:p>
      </dgm:t>
    </dgm:pt>
    <dgm:pt modelId="{EB94229C-91AC-49E2-AD05-3B19D388324E}" type="sibTrans" cxnId="{6E146E0C-7925-4527-AD5E-9AAF2D156F72}">
      <dgm:prSet/>
      <dgm:spPr/>
      <dgm:t>
        <a:bodyPr/>
        <a:lstStyle/>
        <a:p>
          <a:endParaRPr lang="en-US"/>
        </a:p>
      </dgm:t>
    </dgm:pt>
    <dgm:pt modelId="{160194A0-10E2-4976-932A-FC570E36699D}">
      <dgm:prSet phldrT="[Text]"/>
      <dgm:spPr/>
      <dgm:t>
        <a:bodyPr/>
        <a:lstStyle/>
        <a:p>
          <a:r>
            <a:rPr lang="en-US" dirty="0" smtClean="0"/>
            <a:t>Merit-based scholarship encouraging top-ranked high school seniors to attend approved MO postsecondary schools with tiered awards</a:t>
          </a:r>
          <a:endParaRPr lang="en-US" dirty="0"/>
        </a:p>
      </dgm:t>
    </dgm:pt>
    <dgm:pt modelId="{BC8D23D0-40F2-45AE-8133-0F863BCB17EE}" type="parTrans" cxnId="{D8A4EEDC-D7AB-42F5-8DD2-AB393174DEEE}">
      <dgm:prSet/>
      <dgm:spPr/>
      <dgm:t>
        <a:bodyPr/>
        <a:lstStyle/>
        <a:p>
          <a:endParaRPr lang="en-US"/>
        </a:p>
      </dgm:t>
    </dgm:pt>
    <dgm:pt modelId="{10E49C1C-D9A2-4994-B58B-A25952174055}" type="sibTrans" cxnId="{D8A4EEDC-D7AB-42F5-8DD2-AB393174DEEE}">
      <dgm:prSet/>
      <dgm:spPr/>
      <dgm:t>
        <a:bodyPr/>
        <a:lstStyle/>
        <a:p>
          <a:endParaRPr lang="en-US"/>
        </a:p>
      </dgm:t>
    </dgm:pt>
    <dgm:pt modelId="{BD386271-5679-4AD7-8AC5-F0D14C1CC064}">
      <dgm:prSet phldrT="[Text]"/>
      <dgm:spPr/>
      <dgm:t>
        <a:bodyPr/>
        <a:lstStyle/>
        <a:p>
          <a:r>
            <a:rPr lang="en-US" dirty="0" smtClean="0"/>
            <a:t>Top 3% = ACT 31 for 2022 seniors; ACT 32 for 2023+ seniors – up to $3,000 annually</a:t>
          </a:r>
          <a:endParaRPr lang="en-US" dirty="0"/>
        </a:p>
      </dgm:t>
    </dgm:pt>
    <dgm:pt modelId="{4A31A5AF-F3C5-4B9C-8395-141C2EAC5922}" type="parTrans" cxnId="{99BE3107-EC60-418C-8D0B-146EAFE99134}">
      <dgm:prSet/>
      <dgm:spPr/>
      <dgm:t>
        <a:bodyPr/>
        <a:lstStyle/>
        <a:p>
          <a:endParaRPr lang="en-US"/>
        </a:p>
      </dgm:t>
    </dgm:pt>
    <dgm:pt modelId="{FDAE5549-E654-4E98-99C0-2648E519D554}" type="sibTrans" cxnId="{99BE3107-EC60-418C-8D0B-146EAFE99134}">
      <dgm:prSet/>
      <dgm:spPr/>
      <dgm:t>
        <a:bodyPr/>
        <a:lstStyle/>
        <a:p>
          <a:endParaRPr lang="en-US"/>
        </a:p>
      </dgm:t>
    </dgm:pt>
    <dgm:pt modelId="{8798360F-FCE5-45C0-A237-7BE4C5157F55}">
      <dgm:prSet phldrT="[Text]"/>
      <dgm:spPr/>
      <dgm:t>
        <a:bodyPr/>
        <a:lstStyle/>
        <a:p>
          <a:endParaRPr lang="en-US" dirty="0"/>
        </a:p>
      </dgm:t>
    </dgm:pt>
    <dgm:pt modelId="{F8288E03-6858-4E99-880B-5420B2CEEC58}" type="parTrans" cxnId="{6F88ED49-3668-427B-81C9-53276A2014EB}">
      <dgm:prSet/>
      <dgm:spPr/>
      <dgm:t>
        <a:bodyPr/>
        <a:lstStyle/>
        <a:p>
          <a:endParaRPr lang="en-US"/>
        </a:p>
      </dgm:t>
    </dgm:pt>
    <dgm:pt modelId="{580CAF69-89A8-4202-B2F8-E237333E344F}" type="sibTrans" cxnId="{6F88ED49-3668-427B-81C9-53276A2014EB}">
      <dgm:prSet/>
      <dgm:spPr/>
      <dgm:t>
        <a:bodyPr/>
        <a:lstStyle/>
        <a:p>
          <a:endParaRPr lang="en-US"/>
        </a:p>
      </dgm:t>
    </dgm:pt>
    <dgm:pt modelId="{A0D215FD-2CA2-49D2-9CB2-A299C8C5376E}">
      <dgm:prSet phldrT="[Text]"/>
      <dgm:spPr/>
      <dgm:t>
        <a:bodyPr/>
        <a:lstStyle/>
        <a:p>
          <a:r>
            <a:rPr lang="en-US" dirty="0" smtClean="0"/>
            <a:t>Students must meet high school requirements and postsecondary renewal requirements</a:t>
          </a:r>
          <a:endParaRPr lang="en-US" dirty="0"/>
        </a:p>
      </dgm:t>
    </dgm:pt>
    <dgm:pt modelId="{D3946C17-FCA2-4156-A9BD-0EB4C35E7541}" type="parTrans" cxnId="{497473A1-FD26-48AE-AAB9-997DD7B7E38F}">
      <dgm:prSet/>
      <dgm:spPr/>
      <dgm:t>
        <a:bodyPr/>
        <a:lstStyle/>
        <a:p>
          <a:endParaRPr lang="en-US"/>
        </a:p>
      </dgm:t>
    </dgm:pt>
    <dgm:pt modelId="{37D89341-B8FD-448F-8CF4-24904D98E4B1}" type="sibTrans" cxnId="{497473A1-FD26-48AE-AAB9-997DD7B7E38F}">
      <dgm:prSet/>
      <dgm:spPr/>
      <dgm:t>
        <a:bodyPr/>
        <a:lstStyle/>
        <a:p>
          <a:endParaRPr lang="en-US"/>
        </a:p>
      </dgm:t>
    </dgm:pt>
    <dgm:pt modelId="{63CA900B-77CE-4B6D-8FAC-519DCF485659}">
      <dgm:prSet phldrT="[Text]"/>
      <dgm:spPr/>
      <dgm:t>
        <a:bodyPr/>
        <a:lstStyle/>
        <a:p>
          <a:r>
            <a:rPr lang="en-US" dirty="0" smtClean="0"/>
            <a:t>Top 4</a:t>
          </a:r>
          <a:r>
            <a:rPr lang="en-US" baseline="30000" dirty="0" smtClean="0"/>
            <a:t>th</a:t>
          </a:r>
          <a:r>
            <a:rPr lang="en-US" dirty="0" smtClean="0"/>
            <a:t> &amp; 5</a:t>
          </a:r>
          <a:r>
            <a:rPr lang="en-US" baseline="30000" dirty="0" smtClean="0"/>
            <a:t>th</a:t>
          </a:r>
          <a:r>
            <a:rPr lang="en-US" dirty="0" smtClean="0"/>
            <a:t> percentiles = ACT 30 for 2022 seniors; ACT 31 for 2023+ seniors – up to $1,000 annually</a:t>
          </a:r>
          <a:endParaRPr lang="en-US" dirty="0"/>
        </a:p>
      </dgm:t>
    </dgm:pt>
    <dgm:pt modelId="{D46BF2ED-A408-475F-9EC6-C38F58CE1103}" type="parTrans" cxnId="{D7CC666A-9840-472B-A663-25BC13BDBCFA}">
      <dgm:prSet/>
      <dgm:spPr/>
      <dgm:t>
        <a:bodyPr/>
        <a:lstStyle/>
        <a:p>
          <a:endParaRPr lang="en-US"/>
        </a:p>
      </dgm:t>
    </dgm:pt>
    <dgm:pt modelId="{27962147-A06A-4180-A71A-A65EA172B370}" type="sibTrans" cxnId="{D7CC666A-9840-472B-A663-25BC13BDBCFA}">
      <dgm:prSet/>
      <dgm:spPr/>
      <dgm:t>
        <a:bodyPr/>
        <a:lstStyle/>
        <a:p>
          <a:endParaRPr lang="en-US"/>
        </a:p>
      </dgm:t>
    </dgm:pt>
    <dgm:pt modelId="{184BE812-24F5-4F15-9DE7-BA86FFABAF5F}">
      <dgm:prSet phldrT="[Text]"/>
      <dgm:spPr/>
      <dgm:t>
        <a:bodyPr/>
        <a:lstStyle/>
        <a:p>
          <a:r>
            <a:rPr lang="en-US" dirty="0" smtClean="0"/>
            <a:t>Awards based on tuition and fees remaining after federal non-loan aid (Pell) is applied</a:t>
          </a:r>
          <a:endParaRPr lang="en-US" dirty="0"/>
        </a:p>
      </dgm:t>
    </dgm:pt>
    <dgm:pt modelId="{B804F9CF-C424-4956-BD7A-B759E48738C9}" type="parTrans" cxnId="{45B007A4-EBB8-4D34-A4A5-89A9FC0BAFC9}">
      <dgm:prSet/>
      <dgm:spPr/>
      <dgm:t>
        <a:bodyPr/>
        <a:lstStyle/>
        <a:p>
          <a:endParaRPr lang="en-US"/>
        </a:p>
      </dgm:t>
    </dgm:pt>
    <dgm:pt modelId="{A3A79A73-E4F6-40C2-8539-29CBAC3A0B07}" type="sibTrans" cxnId="{45B007A4-EBB8-4D34-A4A5-89A9FC0BAFC9}">
      <dgm:prSet/>
      <dgm:spPr/>
      <dgm:t>
        <a:bodyPr/>
        <a:lstStyle/>
        <a:p>
          <a:endParaRPr lang="en-US"/>
        </a:p>
      </dgm:t>
    </dgm:pt>
    <dgm:pt modelId="{E1DB3CC0-6DF3-472C-A0FB-4511DFDEA582}">
      <dgm:prSet phldrT="[Text]"/>
      <dgm:spPr/>
      <dgm:t>
        <a:bodyPr/>
        <a:lstStyle/>
        <a:p>
          <a:r>
            <a:rPr lang="en-US" dirty="0" smtClean="0"/>
            <a:t>FY 2023 will be first year top 4</a:t>
          </a:r>
          <a:r>
            <a:rPr lang="en-US" baseline="30000" dirty="0" smtClean="0"/>
            <a:t>th</a:t>
          </a:r>
          <a:r>
            <a:rPr lang="en-US" dirty="0" smtClean="0"/>
            <a:t> &amp; 5</a:t>
          </a:r>
          <a:r>
            <a:rPr lang="en-US" baseline="30000" dirty="0" smtClean="0"/>
            <a:t>th</a:t>
          </a:r>
          <a:r>
            <a:rPr lang="en-US" dirty="0" smtClean="0"/>
            <a:t> percentiles (2018-2022 graduates) funded</a:t>
          </a:r>
          <a:endParaRPr lang="en-US" dirty="0"/>
        </a:p>
      </dgm:t>
    </dgm:pt>
    <dgm:pt modelId="{8145DCFD-CE00-4BAD-B62D-7E604D03965D}" type="parTrans" cxnId="{0A963195-0C57-4988-BF9D-181CEE6C7DC8}">
      <dgm:prSet/>
      <dgm:spPr/>
    </dgm:pt>
    <dgm:pt modelId="{0BF84517-0C62-43CD-8910-205E30B7E225}" type="sibTrans" cxnId="{0A963195-0C57-4988-BF9D-181CEE6C7DC8}">
      <dgm:prSet/>
      <dgm:spPr/>
    </dgm:pt>
    <dgm:pt modelId="{262954FB-6838-497A-8A88-DAEC1163709E}" type="pres">
      <dgm:prSet presAssocID="{8181A86F-95F0-4322-8EAD-1F789D1A3FA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FA1016F-DA17-4DF3-AEBF-42210033292A}" type="pres">
      <dgm:prSet presAssocID="{89D18D56-826F-4354-A436-2137D9A9EF22}" presName="composite" presStyleCnt="0"/>
      <dgm:spPr/>
    </dgm:pt>
    <dgm:pt modelId="{C0F8E9BE-1B10-4560-83FF-53FF7EDA5830}" type="pres">
      <dgm:prSet presAssocID="{89D18D56-826F-4354-A436-2137D9A9EF22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EB4974-264C-4BF6-A4DC-73537B634877}" type="pres">
      <dgm:prSet presAssocID="{89D18D56-826F-4354-A436-2137D9A9EF22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59C1D8-E7DD-4F6D-8CCA-4B4DC30641D8}" type="pres">
      <dgm:prSet presAssocID="{7BC67943-CF8D-4857-9256-E2A9A347C8B6}" presName="sp" presStyleCnt="0"/>
      <dgm:spPr/>
    </dgm:pt>
    <dgm:pt modelId="{E2DC3D31-B1BF-476B-A304-3C2EFCDF5A47}" type="pres">
      <dgm:prSet presAssocID="{18C6454B-7197-43D6-9CC6-A8162A61172F}" presName="composite" presStyleCnt="0"/>
      <dgm:spPr/>
    </dgm:pt>
    <dgm:pt modelId="{188531D6-AF49-4E5A-B476-9D6735E4B7F4}" type="pres">
      <dgm:prSet presAssocID="{18C6454B-7197-43D6-9CC6-A8162A61172F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34652B-4D20-45F0-B19A-C4C6EF404165}" type="pres">
      <dgm:prSet presAssocID="{18C6454B-7197-43D6-9CC6-A8162A61172F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DCEAC36-A11C-4732-B02B-85AD216FF3EF}" type="presOf" srcId="{63CA900B-77CE-4B6D-8FAC-519DCF485659}" destId="{7334652B-4D20-45F0-B19A-C4C6EF404165}" srcOrd="0" destOrd="2" presId="urn:microsoft.com/office/officeart/2005/8/layout/chevron2"/>
    <dgm:cxn modelId="{4879BAD6-26D9-4DE2-8D27-7CBCAB223D53}" type="presOf" srcId="{160194A0-10E2-4976-932A-FC570E36699D}" destId="{7334652B-4D20-45F0-B19A-C4C6EF404165}" srcOrd="0" destOrd="0" presId="urn:microsoft.com/office/officeart/2005/8/layout/chevron2"/>
    <dgm:cxn modelId="{78E3EB89-E0CE-4BBF-8D19-F7BB6DD6BA8D}" type="presOf" srcId="{E1DB3CC0-6DF3-472C-A0FB-4511DFDEA582}" destId="{7334652B-4D20-45F0-B19A-C4C6EF404165}" srcOrd="0" destOrd="3" presId="urn:microsoft.com/office/officeart/2005/8/layout/chevron2"/>
    <dgm:cxn modelId="{961FF410-B242-4223-A797-42290325EF8C}" type="presOf" srcId="{89D18D56-826F-4354-A436-2137D9A9EF22}" destId="{C0F8E9BE-1B10-4560-83FF-53FF7EDA5830}" srcOrd="0" destOrd="0" presId="urn:microsoft.com/office/officeart/2005/8/layout/chevron2"/>
    <dgm:cxn modelId="{843446D9-80BE-4895-8310-8CAC94F33A3A}" type="presOf" srcId="{8798360F-FCE5-45C0-A237-7BE4C5157F55}" destId="{7334652B-4D20-45F0-B19A-C4C6EF404165}" srcOrd="0" destOrd="4" presId="urn:microsoft.com/office/officeart/2005/8/layout/chevron2"/>
    <dgm:cxn modelId="{883FCAFA-F958-4ED0-AB5F-A93C2F67064A}" type="presOf" srcId="{BD386271-5679-4AD7-8AC5-F0D14C1CC064}" destId="{7334652B-4D20-45F0-B19A-C4C6EF404165}" srcOrd="0" destOrd="1" presId="urn:microsoft.com/office/officeart/2005/8/layout/chevron2"/>
    <dgm:cxn modelId="{6E146E0C-7925-4527-AD5E-9AAF2D156F72}" srcId="{8181A86F-95F0-4322-8EAD-1F789D1A3FA7}" destId="{18C6454B-7197-43D6-9CC6-A8162A61172F}" srcOrd="1" destOrd="0" parTransId="{1EAA7060-CFC3-42E5-982F-D74DBC906170}" sibTransId="{EB94229C-91AC-49E2-AD05-3B19D388324E}"/>
    <dgm:cxn modelId="{CCCEBC0A-5A76-4489-B401-EB35E41B0B52}" srcId="{8181A86F-95F0-4322-8EAD-1F789D1A3FA7}" destId="{89D18D56-826F-4354-A436-2137D9A9EF22}" srcOrd="0" destOrd="0" parTransId="{872EB6DB-B020-4E9D-A411-0624FFB08C85}" sibTransId="{7BC67943-CF8D-4857-9256-E2A9A347C8B6}"/>
    <dgm:cxn modelId="{D7CC666A-9840-472B-A663-25BC13BDBCFA}" srcId="{18C6454B-7197-43D6-9CC6-A8162A61172F}" destId="{63CA900B-77CE-4B6D-8FAC-519DCF485659}" srcOrd="2" destOrd="0" parTransId="{D46BF2ED-A408-475F-9EC6-C38F58CE1103}" sibTransId="{27962147-A06A-4180-A71A-A65EA172B370}"/>
    <dgm:cxn modelId="{0A963195-0C57-4988-BF9D-181CEE6C7DC8}" srcId="{63CA900B-77CE-4B6D-8FAC-519DCF485659}" destId="{E1DB3CC0-6DF3-472C-A0FB-4511DFDEA582}" srcOrd="0" destOrd="0" parTransId="{8145DCFD-CE00-4BAD-B62D-7E604D03965D}" sibTransId="{0BF84517-0C62-43CD-8910-205E30B7E225}"/>
    <dgm:cxn modelId="{6F88ED49-3668-427B-81C9-53276A2014EB}" srcId="{18C6454B-7197-43D6-9CC6-A8162A61172F}" destId="{8798360F-FCE5-45C0-A237-7BE4C5157F55}" srcOrd="3" destOrd="0" parTransId="{F8288E03-6858-4E99-880B-5420B2CEEC58}" sibTransId="{580CAF69-89A8-4202-B2F8-E237333E344F}"/>
    <dgm:cxn modelId="{A10370AD-65F5-4E21-8325-8DD3842BC49C}" type="presOf" srcId="{FA0AA035-7B80-4166-87FF-657D03FA2EE0}" destId="{B5EB4974-264C-4BF6-A4DC-73537B634877}" srcOrd="0" destOrd="0" presId="urn:microsoft.com/office/officeart/2005/8/layout/chevron2"/>
    <dgm:cxn modelId="{548C8473-52EC-4492-A8DD-E03B93109A59}" srcId="{89D18D56-826F-4354-A436-2137D9A9EF22}" destId="{FA0AA035-7B80-4166-87FF-657D03FA2EE0}" srcOrd="0" destOrd="0" parTransId="{DDE5F282-DD70-422A-B38E-4E798C479FA6}" sibTransId="{F80D49FD-B36B-49B7-8601-E44AA044E690}"/>
    <dgm:cxn modelId="{8B64D0C7-7576-44D9-A586-51F1E2CF8403}" type="presOf" srcId="{18C6454B-7197-43D6-9CC6-A8162A61172F}" destId="{188531D6-AF49-4E5A-B476-9D6735E4B7F4}" srcOrd="0" destOrd="0" presId="urn:microsoft.com/office/officeart/2005/8/layout/chevron2"/>
    <dgm:cxn modelId="{D8A4EEDC-D7AB-42F5-8DD2-AB393174DEEE}" srcId="{18C6454B-7197-43D6-9CC6-A8162A61172F}" destId="{160194A0-10E2-4976-932A-FC570E36699D}" srcOrd="0" destOrd="0" parTransId="{BC8D23D0-40F2-45AE-8133-0F863BCB17EE}" sibTransId="{10E49C1C-D9A2-4994-B58B-A25952174055}"/>
    <dgm:cxn modelId="{497473A1-FD26-48AE-AAB9-997DD7B7E38F}" srcId="{89D18D56-826F-4354-A436-2137D9A9EF22}" destId="{A0D215FD-2CA2-49D2-9CB2-A299C8C5376E}" srcOrd="1" destOrd="0" parTransId="{D3946C17-FCA2-4156-A9BD-0EB4C35E7541}" sibTransId="{37D89341-B8FD-448F-8CF4-24904D98E4B1}"/>
    <dgm:cxn modelId="{99BE3107-EC60-418C-8D0B-146EAFE99134}" srcId="{18C6454B-7197-43D6-9CC6-A8162A61172F}" destId="{BD386271-5679-4AD7-8AC5-F0D14C1CC064}" srcOrd="1" destOrd="0" parTransId="{4A31A5AF-F3C5-4B9C-8395-141C2EAC5922}" sibTransId="{FDAE5549-E654-4E98-99C0-2648E519D554}"/>
    <dgm:cxn modelId="{E0AB6733-323D-409E-82BB-FA0ABF04ACBE}" type="presOf" srcId="{A0D215FD-2CA2-49D2-9CB2-A299C8C5376E}" destId="{B5EB4974-264C-4BF6-A4DC-73537B634877}" srcOrd="0" destOrd="1" presId="urn:microsoft.com/office/officeart/2005/8/layout/chevron2"/>
    <dgm:cxn modelId="{182E73A5-3F4F-40F2-B937-5142C1DC0E73}" type="presOf" srcId="{184BE812-24F5-4F15-9DE7-BA86FFABAF5F}" destId="{B5EB4974-264C-4BF6-A4DC-73537B634877}" srcOrd="0" destOrd="2" presId="urn:microsoft.com/office/officeart/2005/8/layout/chevron2"/>
    <dgm:cxn modelId="{45B007A4-EBB8-4D34-A4A5-89A9FC0BAFC9}" srcId="{89D18D56-826F-4354-A436-2137D9A9EF22}" destId="{184BE812-24F5-4F15-9DE7-BA86FFABAF5F}" srcOrd="2" destOrd="0" parTransId="{B804F9CF-C424-4956-BD7A-B759E48738C9}" sibTransId="{A3A79A73-E4F6-40C2-8539-29CBAC3A0B07}"/>
    <dgm:cxn modelId="{29352396-1716-48CC-846F-E3643758A211}" type="presOf" srcId="{8181A86F-95F0-4322-8EAD-1F789D1A3FA7}" destId="{262954FB-6838-497A-8A88-DAEC1163709E}" srcOrd="0" destOrd="0" presId="urn:microsoft.com/office/officeart/2005/8/layout/chevron2"/>
    <dgm:cxn modelId="{42A7A78A-C59D-4759-9D95-66027D02D783}" type="presParOf" srcId="{262954FB-6838-497A-8A88-DAEC1163709E}" destId="{FFA1016F-DA17-4DF3-AEBF-42210033292A}" srcOrd="0" destOrd="0" presId="urn:microsoft.com/office/officeart/2005/8/layout/chevron2"/>
    <dgm:cxn modelId="{7C344393-919A-49F9-A43E-4385C8FC2527}" type="presParOf" srcId="{FFA1016F-DA17-4DF3-AEBF-42210033292A}" destId="{C0F8E9BE-1B10-4560-83FF-53FF7EDA5830}" srcOrd="0" destOrd="0" presId="urn:microsoft.com/office/officeart/2005/8/layout/chevron2"/>
    <dgm:cxn modelId="{1979AB5E-8153-48C7-BF82-DB2E2635189E}" type="presParOf" srcId="{FFA1016F-DA17-4DF3-AEBF-42210033292A}" destId="{B5EB4974-264C-4BF6-A4DC-73537B634877}" srcOrd="1" destOrd="0" presId="urn:microsoft.com/office/officeart/2005/8/layout/chevron2"/>
    <dgm:cxn modelId="{7E967463-F9F6-4663-80DB-A8C6ACEDFACC}" type="presParOf" srcId="{262954FB-6838-497A-8A88-DAEC1163709E}" destId="{2C59C1D8-E7DD-4F6D-8CCA-4B4DC30641D8}" srcOrd="1" destOrd="0" presId="urn:microsoft.com/office/officeart/2005/8/layout/chevron2"/>
    <dgm:cxn modelId="{CC511738-FE89-4234-918E-595F34AB2A04}" type="presParOf" srcId="{262954FB-6838-497A-8A88-DAEC1163709E}" destId="{E2DC3D31-B1BF-476B-A304-3C2EFCDF5A47}" srcOrd="2" destOrd="0" presId="urn:microsoft.com/office/officeart/2005/8/layout/chevron2"/>
    <dgm:cxn modelId="{95C8BFB2-25D6-4B25-97D9-A271B683D6A3}" type="presParOf" srcId="{E2DC3D31-B1BF-476B-A304-3C2EFCDF5A47}" destId="{188531D6-AF49-4E5A-B476-9D6735E4B7F4}" srcOrd="0" destOrd="0" presId="urn:microsoft.com/office/officeart/2005/8/layout/chevron2"/>
    <dgm:cxn modelId="{F3CFB01C-6CD4-4763-8BE6-735472B2F94E}" type="presParOf" srcId="{E2DC3D31-B1BF-476B-A304-3C2EFCDF5A47}" destId="{7334652B-4D20-45F0-B19A-C4C6EF40416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0C8E065-F573-46AF-9406-51AC39670939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355450D-E9EF-4DFF-8296-275B1B6E0DC0}">
      <dgm:prSet phldrT="[Text]"/>
      <dgm:spPr/>
      <dgm:t>
        <a:bodyPr/>
        <a:lstStyle/>
        <a:p>
          <a:r>
            <a:rPr lang="en-US" dirty="0" smtClean="0"/>
            <a:t>Scholarship to assist high school students cover tuition and fees for dual credit/dual enrollment courses</a:t>
          </a:r>
          <a:endParaRPr lang="en-US" dirty="0"/>
        </a:p>
      </dgm:t>
    </dgm:pt>
    <dgm:pt modelId="{F79F890F-527D-4A05-95B5-968FC9E762F6}" type="parTrans" cxnId="{C347A482-721E-4D71-BFE1-411FE59D43A2}">
      <dgm:prSet/>
      <dgm:spPr/>
      <dgm:t>
        <a:bodyPr/>
        <a:lstStyle/>
        <a:p>
          <a:endParaRPr lang="en-US"/>
        </a:p>
      </dgm:t>
    </dgm:pt>
    <dgm:pt modelId="{E82DB070-45CA-447B-ADE8-43880EBAABBF}" type="sibTrans" cxnId="{C347A482-721E-4D71-BFE1-411FE59D43A2}">
      <dgm:prSet/>
      <dgm:spPr/>
      <dgm:t>
        <a:bodyPr/>
        <a:lstStyle/>
        <a:p>
          <a:endParaRPr lang="en-US"/>
        </a:p>
      </dgm:t>
    </dgm:pt>
    <dgm:pt modelId="{2E72259C-A867-43B9-B130-906F0B0C0855}">
      <dgm:prSet phldrT="[Text]"/>
      <dgm:spPr/>
      <dgm:t>
        <a:bodyPr/>
        <a:lstStyle/>
        <a:p>
          <a:r>
            <a:rPr lang="en-US" dirty="0" smtClean="0"/>
            <a:t>First implemented spring 2022; tied to A+; need-sensitive</a:t>
          </a:r>
          <a:endParaRPr lang="en-US" dirty="0"/>
        </a:p>
      </dgm:t>
    </dgm:pt>
    <dgm:pt modelId="{5E281AD5-6CB0-4458-A1A1-B0EC1A6792DB}" type="parTrans" cxnId="{C1BF9908-CA1A-43E5-843C-FC3CC9DEA84E}">
      <dgm:prSet/>
      <dgm:spPr/>
      <dgm:t>
        <a:bodyPr/>
        <a:lstStyle/>
        <a:p>
          <a:endParaRPr lang="en-US"/>
        </a:p>
      </dgm:t>
    </dgm:pt>
    <dgm:pt modelId="{9401A47B-B8B8-474F-BDCA-86D76D3E95ED}" type="sibTrans" cxnId="{C1BF9908-CA1A-43E5-843C-FC3CC9DEA84E}">
      <dgm:prSet/>
      <dgm:spPr/>
      <dgm:t>
        <a:bodyPr/>
        <a:lstStyle/>
        <a:p>
          <a:endParaRPr lang="en-US"/>
        </a:p>
      </dgm:t>
    </dgm:pt>
    <dgm:pt modelId="{C43B2D9B-0B76-41C8-831B-8F9450D8969F}">
      <dgm:prSet phldrT="[Text]" custT="1"/>
      <dgm:spPr/>
      <dgm:t>
        <a:bodyPr/>
        <a:lstStyle/>
        <a:p>
          <a:r>
            <a:rPr lang="en-US" sz="1400" dirty="0" smtClean="0"/>
            <a:t>MUELP</a:t>
          </a:r>
          <a:endParaRPr lang="en-US" sz="1400" dirty="0"/>
        </a:p>
      </dgm:t>
    </dgm:pt>
    <dgm:pt modelId="{3616E84B-AF83-4AFC-B36E-08F88314C731}" type="parTrans" cxnId="{718501AB-A662-466C-AE75-8D0B5BD56E93}">
      <dgm:prSet/>
      <dgm:spPr/>
      <dgm:t>
        <a:bodyPr/>
        <a:lstStyle/>
        <a:p>
          <a:endParaRPr lang="en-US"/>
        </a:p>
      </dgm:t>
    </dgm:pt>
    <dgm:pt modelId="{03EA5E1C-55E6-4ECA-9B6D-44702FC44DD0}" type="sibTrans" cxnId="{718501AB-A662-466C-AE75-8D0B5BD56E93}">
      <dgm:prSet/>
      <dgm:spPr/>
      <dgm:t>
        <a:bodyPr/>
        <a:lstStyle/>
        <a:p>
          <a:endParaRPr lang="en-US"/>
        </a:p>
      </dgm:t>
    </dgm:pt>
    <dgm:pt modelId="{75514377-8DF5-406C-B951-960F9AA394C6}">
      <dgm:prSet phldrT="[Text]"/>
      <dgm:spPr/>
      <dgm:t>
        <a:bodyPr/>
        <a:lstStyle/>
        <a:p>
          <a:r>
            <a:rPr lang="en-US" dirty="0" smtClean="0"/>
            <a:t>Scholarship to assist academically talented minority and underrepresented individuals pursuing a bachelor’s or master’s degree in an environmental course of study leading to employment in a field clearly environmentally-related</a:t>
          </a:r>
          <a:endParaRPr lang="en-US" dirty="0"/>
        </a:p>
      </dgm:t>
    </dgm:pt>
    <dgm:pt modelId="{EBECD216-4FF3-45F3-A6D1-91A3BB3CD37E}" type="parTrans" cxnId="{7731F0CB-1D21-4ECA-8851-A9C8830B8F4F}">
      <dgm:prSet/>
      <dgm:spPr/>
      <dgm:t>
        <a:bodyPr/>
        <a:lstStyle/>
        <a:p>
          <a:endParaRPr lang="en-US"/>
        </a:p>
      </dgm:t>
    </dgm:pt>
    <dgm:pt modelId="{7DF01BEC-DD6C-4989-9420-3A46A7A3829A}" type="sibTrans" cxnId="{7731F0CB-1D21-4ECA-8851-A9C8830B8F4F}">
      <dgm:prSet/>
      <dgm:spPr/>
      <dgm:t>
        <a:bodyPr/>
        <a:lstStyle/>
        <a:p>
          <a:endParaRPr lang="en-US"/>
        </a:p>
      </dgm:t>
    </dgm:pt>
    <dgm:pt modelId="{812E5832-F40F-47BF-A646-2320E5AFA901}">
      <dgm:prSet phldrT="[Text]"/>
      <dgm:spPr/>
      <dgm:t>
        <a:bodyPr/>
        <a:lstStyle/>
        <a:p>
          <a:r>
            <a:rPr lang="en-US" dirty="0" smtClean="0"/>
            <a:t>Awards selected by statutorily-defined selection committee</a:t>
          </a:r>
          <a:endParaRPr lang="en-US" dirty="0"/>
        </a:p>
      </dgm:t>
    </dgm:pt>
    <dgm:pt modelId="{7243B901-AE6F-4C08-82B6-380C17BB8B4E}" type="parTrans" cxnId="{20C738C7-C6BF-468B-88CE-0DC03557AF59}">
      <dgm:prSet/>
      <dgm:spPr/>
      <dgm:t>
        <a:bodyPr/>
        <a:lstStyle/>
        <a:p>
          <a:endParaRPr lang="en-US"/>
        </a:p>
      </dgm:t>
    </dgm:pt>
    <dgm:pt modelId="{518281D8-7A12-4F04-B7FF-4B1F3624235F}" type="sibTrans" cxnId="{20C738C7-C6BF-468B-88CE-0DC03557AF59}">
      <dgm:prSet/>
      <dgm:spPr/>
      <dgm:t>
        <a:bodyPr/>
        <a:lstStyle/>
        <a:p>
          <a:endParaRPr lang="en-US"/>
        </a:p>
      </dgm:t>
    </dgm:pt>
    <dgm:pt modelId="{0A07141C-CEEA-4000-99EC-FE5A4CB5A34C}">
      <dgm:prSet phldrT="[Text]" custT="1"/>
      <dgm:spPr/>
      <dgm:t>
        <a:bodyPr/>
        <a:lstStyle/>
        <a:p>
          <a:r>
            <a:rPr lang="en-US" sz="1400" dirty="0" smtClean="0"/>
            <a:t>Dual Credit/</a:t>
          </a:r>
        </a:p>
        <a:p>
          <a:r>
            <a:rPr lang="en-US" sz="1400" dirty="0" smtClean="0"/>
            <a:t>Enrollment</a:t>
          </a:r>
          <a:endParaRPr lang="en-US" dirty="0"/>
        </a:p>
      </dgm:t>
    </dgm:pt>
    <dgm:pt modelId="{89E32280-A581-4125-A9C7-2AC3B86579E2}" type="parTrans" cxnId="{9431A514-5253-49C9-A5FA-567C24408284}">
      <dgm:prSet/>
      <dgm:spPr/>
      <dgm:t>
        <a:bodyPr/>
        <a:lstStyle/>
        <a:p>
          <a:endParaRPr lang="en-US"/>
        </a:p>
      </dgm:t>
    </dgm:pt>
    <dgm:pt modelId="{999FB8BA-C480-4D0A-89E0-BDFE01AED280}" type="sibTrans" cxnId="{9431A514-5253-49C9-A5FA-567C24408284}">
      <dgm:prSet/>
      <dgm:spPr/>
      <dgm:t>
        <a:bodyPr/>
        <a:lstStyle/>
        <a:p>
          <a:endParaRPr lang="en-US"/>
        </a:p>
      </dgm:t>
    </dgm:pt>
    <dgm:pt modelId="{A4A7257B-6A0E-4A57-83A9-0C174373B98E}">
      <dgm:prSet phldrT="[Text]"/>
      <dgm:spPr/>
      <dgm:t>
        <a:bodyPr/>
        <a:lstStyle/>
        <a:p>
          <a:endParaRPr lang="en-US" dirty="0"/>
        </a:p>
      </dgm:t>
    </dgm:pt>
    <dgm:pt modelId="{B59DA1A3-E7B3-442A-BA3E-6A64ABC0232F}" type="parTrans" cxnId="{5CCCF9A5-07D5-4BEA-89CC-DA3F5E5D5167}">
      <dgm:prSet/>
      <dgm:spPr/>
      <dgm:t>
        <a:bodyPr/>
        <a:lstStyle/>
        <a:p>
          <a:endParaRPr lang="en-US"/>
        </a:p>
      </dgm:t>
    </dgm:pt>
    <dgm:pt modelId="{ED6FBEC2-0631-4DB2-8E7B-18A4BB3B71D4}" type="sibTrans" cxnId="{5CCCF9A5-07D5-4BEA-89CC-DA3F5E5D5167}">
      <dgm:prSet/>
      <dgm:spPr/>
      <dgm:t>
        <a:bodyPr/>
        <a:lstStyle/>
        <a:p>
          <a:endParaRPr lang="en-US"/>
        </a:p>
      </dgm:t>
    </dgm:pt>
    <dgm:pt modelId="{9A2183C6-D904-4A88-9FA7-B0A6031024B7}">
      <dgm:prSet phldrT="[Text]"/>
      <dgm:spPr/>
      <dgm:t>
        <a:bodyPr/>
        <a:lstStyle/>
        <a:p>
          <a:endParaRPr lang="en-US" dirty="0"/>
        </a:p>
      </dgm:t>
    </dgm:pt>
    <dgm:pt modelId="{4413B5EA-462C-4F4C-A8E5-44C642780617}" type="parTrans" cxnId="{517F268A-54D4-454F-892A-79FD71B776F5}">
      <dgm:prSet/>
      <dgm:spPr/>
      <dgm:t>
        <a:bodyPr/>
        <a:lstStyle/>
        <a:p>
          <a:endParaRPr lang="en-US"/>
        </a:p>
      </dgm:t>
    </dgm:pt>
    <dgm:pt modelId="{DF9AB4E3-D69A-4033-B056-E0A2800984F9}" type="sibTrans" cxnId="{517F268A-54D4-454F-892A-79FD71B776F5}">
      <dgm:prSet/>
      <dgm:spPr/>
      <dgm:t>
        <a:bodyPr/>
        <a:lstStyle/>
        <a:p>
          <a:endParaRPr lang="en-US"/>
        </a:p>
      </dgm:t>
    </dgm:pt>
    <dgm:pt modelId="{B9C381C7-5359-42C2-81F7-FD26914C1949}">
      <dgm:prSet phldrT="[Text]"/>
      <dgm:spPr/>
      <dgm:t>
        <a:bodyPr/>
        <a:lstStyle/>
        <a:p>
          <a:r>
            <a:rPr lang="en-US" dirty="0" smtClean="0"/>
            <a:t>2022 legislative changes (SB 718) removed A+ tie; need-based effective 8/28/22</a:t>
          </a:r>
          <a:endParaRPr lang="en-US" dirty="0"/>
        </a:p>
      </dgm:t>
    </dgm:pt>
    <dgm:pt modelId="{975D4E1D-65A7-4878-A07F-ECC4ADC420CE}" type="parTrans" cxnId="{B76551C4-B9A8-481F-8144-9E4FC934625C}">
      <dgm:prSet/>
      <dgm:spPr/>
    </dgm:pt>
    <dgm:pt modelId="{F26E4224-68D9-4ED4-8F10-86863332044E}" type="sibTrans" cxnId="{B76551C4-B9A8-481F-8144-9E4FC934625C}">
      <dgm:prSet/>
      <dgm:spPr/>
    </dgm:pt>
    <dgm:pt modelId="{1C6E7E69-5661-4463-87B6-5DF9926FCF9D}">
      <dgm:prSet phldrT="[Text]"/>
      <dgm:spPr/>
      <dgm:t>
        <a:bodyPr/>
        <a:lstStyle/>
        <a:p>
          <a:r>
            <a:rPr lang="en-US" dirty="0" smtClean="0"/>
            <a:t>Award calculated by dividing appropriation among selected recipients</a:t>
          </a:r>
          <a:endParaRPr lang="en-US" dirty="0"/>
        </a:p>
      </dgm:t>
    </dgm:pt>
    <dgm:pt modelId="{6BB8E9D0-C394-4E14-A017-6E88B89B4C99}" type="parTrans" cxnId="{6F4A11FA-465E-444B-ABE9-D7FE70058123}">
      <dgm:prSet/>
      <dgm:spPr/>
    </dgm:pt>
    <dgm:pt modelId="{4BD5C723-CF34-4626-8979-5739844571F6}" type="sibTrans" cxnId="{6F4A11FA-465E-444B-ABE9-D7FE70058123}">
      <dgm:prSet/>
      <dgm:spPr/>
    </dgm:pt>
    <dgm:pt modelId="{C10D0823-2805-483F-9F8A-22DE411A0D0F}" type="pres">
      <dgm:prSet presAssocID="{50C8E065-F573-46AF-9406-51AC3967093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4996EA1-6ABD-45F0-BCEF-F88E2D953FD1}" type="pres">
      <dgm:prSet presAssocID="{0A07141C-CEEA-4000-99EC-FE5A4CB5A34C}" presName="composite" presStyleCnt="0"/>
      <dgm:spPr/>
    </dgm:pt>
    <dgm:pt modelId="{FB73FA01-5BD0-4971-8535-889EED6C4A7D}" type="pres">
      <dgm:prSet presAssocID="{0A07141C-CEEA-4000-99EC-FE5A4CB5A34C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278AF0-E2D7-4CB6-8531-B1E657E88F59}" type="pres">
      <dgm:prSet presAssocID="{0A07141C-CEEA-4000-99EC-FE5A4CB5A34C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6F53FB-3561-4E90-A065-B038AC346DD2}" type="pres">
      <dgm:prSet presAssocID="{999FB8BA-C480-4D0A-89E0-BDFE01AED280}" presName="sp" presStyleCnt="0"/>
      <dgm:spPr/>
    </dgm:pt>
    <dgm:pt modelId="{352C3D40-BF27-4A9F-89D6-58F396B825B5}" type="pres">
      <dgm:prSet presAssocID="{C43B2D9B-0B76-41C8-831B-8F9450D8969F}" presName="composite" presStyleCnt="0"/>
      <dgm:spPr/>
    </dgm:pt>
    <dgm:pt modelId="{7CAED8FB-72B7-4472-B6A0-389E07A0109A}" type="pres">
      <dgm:prSet presAssocID="{C43B2D9B-0B76-41C8-831B-8F9450D8969F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57C252-93EB-4748-A5B2-D03507EA6B64}" type="pres">
      <dgm:prSet presAssocID="{C43B2D9B-0B76-41C8-831B-8F9450D8969F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F4A11FA-465E-444B-ABE9-D7FE70058123}" srcId="{C43B2D9B-0B76-41C8-831B-8F9450D8969F}" destId="{1C6E7E69-5661-4463-87B6-5DF9926FCF9D}" srcOrd="2" destOrd="0" parTransId="{6BB8E9D0-C394-4E14-A017-6E88B89B4C99}" sibTransId="{4BD5C723-CF34-4626-8979-5739844571F6}"/>
    <dgm:cxn modelId="{5CCCF9A5-07D5-4BEA-89CC-DA3F5E5D5167}" srcId="{0A07141C-CEEA-4000-99EC-FE5A4CB5A34C}" destId="{A4A7257B-6A0E-4A57-83A9-0C174373B98E}" srcOrd="3" destOrd="0" parTransId="{B59DA1A3-E7B3-442A-BA3E-6A64ABC0232F}" sibTransId="{ED6FBEC2-0631-4DB2-8E7B-18A4BB3B71D4}"/>
    <dgm:cxn modelId="{B76551C4-B9A8-481F-8144-9E4FC934625C}" srcId="{0A07141C-CEEA-4000-99EC-FE5A4CB5A34C}" destId="{B9C381C7-5359-42C2-81F7-FD26914C1949}" srcOrd="2" destOrd="0" parTransId="{975D4E1D-65A7-4878-A07F-ECC4ADC420CE}" sibTransId="{F26E4224-68D9-4ED4-8F10-86863332044E}"/>
    <dgm:cxn modelId="{4DCEBB8A-2132-4923-B371-2CE5EE3A8127}" type="presOf" srcId="{B9C381C7-5359-42C2-81F7-FD26914C1949}" destId="{BE278AF0-E2D7-4CB6-8531-B1E657E88F59}" srcOrd="0" destOrd="2" presId="urn:microsoft.com/office/officeart/2005/8/layout/chevron2"/>
    <dgm:cxn modelId="{E7E40404-5E8F-4C72-9644-7903568E99CD}" type="presOf" srcId="{C43B2D9B-0B76-41C8-831B-8F9450D8969F}" destId="{7CAED8FB-72B7-4472-B6A0-389E07A0109A}" srcOrd="0" destOrd="0" presId="urn:microsoft.com/office/officeart/2005/8/layout/chevron2"/>
    <dgm:cxn modelId="{FFFEA198-E160-4DC7-B696-DCB198747F27}" type="presOf" srcId="{2E72259C-A867-43B9-B130-906F0B0C0855}" destId="{BE278AF0-E2D7-4CB6-8531-B1E657E88F59}" srcOrd="0" destOrd="1" presId="urn:microsoft.com/office/officeart/2005/8/layout/chevron2"/>
    <dgm:cxn modelId="{718501AB-A662-466C-AE75-8D0B5BD56E93}" srcId="{50C8E065-F573-46AF-9406-51AC39670939}" destId="{C43B2D9B-0B76-41C8-831B-8F9450D8969F}" srcOrd="1" destOrd="0" parTransId="{3616E84B-AF83-4AFC-B36E-08F88314C731}" sibTransId="{03EA5E1C-55E6-4ECA-9B6D-44702FC44DD0}"/>
    <dgm:cxn modelId="{8B03BEC2-CCBB-463D-B9CF-71022154F083}" type="presOf" srcId="{A4A7257B-6A0E-4A57-83A9-0C174373B98E}" destId="{BE278AF0-E2D7-4CB6-8531-B1E657E88F59}" srcOrd="0" destOrd="3" presId="urn:microsoft.com/office/officeart/2005/8/layout/chevron2"/>
    <dgm:cxn modelId="{7A79D25C-8F24-49E9-AAF1-9499CB1F3B75}" type="presOf" srcId="{75514377-8DF5-406C-B951-960F9AA394C6}" destId="{1C57C252-93EB-4748-A5B2-D03507EA6B64}" srcOrd="0" destOrd="0" presId="urn:microsoft.com/office/officeart/2005/8/layout/chevron2"/>
    <dgm:cxn modelId="{15E0873E-F203-4C63-BECA-3C69990C0D76}" type="presOf" srcId="{50C8E065-F573-46AF-9406-51AC39670939}" destId="{C10D0823-2805-483F-9F8A-22DE411A0D0F}" srcOrd="0" destOrd="0" presId="urn:microsoft.com/office/officeart/2005/8/layout/chevron2"/>
    <dgm:cxn modelId="{74DDFE33-0F61-4D0C-8142-BEECC3667603}" type="presOf" srcId="{0A07141C-CEEA-4000-99EC-FE5A4CB5A34C}" destId="{FB73FA01-5BD0-4971-8535-889EED6C4A7D}" srcOrd="0" destOrd="0" presId="urn:microsoft.com/office/officeart/2005/8/layout/chevron2"/>
    <dgm:cxn modelId="{517F268A-54D4-454F-892A-79FD71B776F5}" srcId="{C43B2D9B-0B76-41C8-831B-8F9450D8969F}" destId="{9A2183C6-D904-4A88-9FA7-B0A6031024B7}" srcOrd="3" destOrd="0" parTransId="{4413B5EA-462C-4F4C-A8E5-44C642780617}" sibTransId="{DF9AB4E3-D69A-4033-B056-E0A2800984F9}"/>
    <dgm:cxn modelId="{9431A514-5253-49C9-A5FA-567C24408284}" srcId="{50C8E065-F573-46AF-9406-51AC39670939}" destId="{0A07141C-CEEA-4000-99EC-FE5A4CB5A34C}" srcOrd="0" destOrd="0" parTransId="{89E32280-A581-4125-A9C7-2AC3B86579E2}" sibTransId="{999FB8BA-C480-4D0A-89E0-BDFE01AED280}"/>
    <dgm:cxn modelId="{C1BF9908-CA1A-43E5-843C-FC3CC9DEA84E}" srcId="{0A07141C-CEEA-4000-99EC-FE5A4CB5A34C}" destId="{2E72259C-A867-43B9-B130-906F0B0C0855}" srcOrd="1" destOrd="0" parTransId="{5E281AD5-6CB0-4458-A1A1-B0EC1A6792DB}" sibTransId="{9401A47B-B8B8-474F-BDCA-86D76D3E95ED}"/>
    <dgm:cxn modelId="{6BD6AC95-C422-4402-9E97-A866640C5E7C}" type="presOf" srcId="{812E5832-F40F-47BF-A646-2320E5AFA901}" destId="{1C57C252-93EB-4748-A5B2-D03507EA6B64}" srcOrd="0" destOrd="1" presId="urn:microsoft.com/office/officeart/2005/8/layout/chevron2"/>
    <dgm:cxn modelId="{20C738C7-C6BF-468B-88CE-0DC03557AF59}" srcId="{C43B2D9B-0B76-41C8-831B-8F9450D8969F}" destId="{812E5832-F40F-47BF-A646-2320E5AFA901}" srcOrd="1" destOrd="0" parTransId="{7243B901-AE6F-4C08-82B6-380C17BB8B4E}" sibTransId="{518281D8-7A12-4F04-B7FF-4B1F3624235F}"/>
    <dgm:cxn modelId="{5069A617-38F9-409D-A494-44DE459F59E6}" type="presOf" srcId="{1355450D-E9EF-4DFF-8296-275B1B6E0DC0}" destId="{BE278AF0-E2D7-4CB6-8531-B1E657E88F59}" srcOrd="0" destOrd="0" presId="urn:microsoft.com/office/officeart/2005/8/layout/chevron2"/>
    <dgm:cxn modelId="{C347A482-721E-4D71-BFE1-411FE59D43A2}" srcId="{0A07141C-CEEA-4000-99EC-FE5A4CB5A34C}" destId="{1355450D-E9EF-4DFF-8296-275B1B6E0DC0}" srcOrd="0" destOrd="0" parTransId="{F79F890F-527D-4A05-95B5-968FC9E762F6}" sibTransId="{E82DB070-45CA-447B-ADE8-43880EBAABBF}"/>
    <dgm:cxn modelId="{F3A711F1-0EB3-42C0-BB9F-631486A4F3BA}" type="presOf" srcId="{1C6E7E69-5661-4463-87B6-5DF9926FCF9D}" destId="{1C57C252-93EB-4748-A5B2-D03507EA6B64}" srcOrd="0" destOrd="2" presId="urn:microsoft.com/office/officeart/2005/8/layout/chevron2"/>
    <dgm:cxn modelId="{7731F0CB-1D21-4ECA-8851-A9C8830B8F4F}" srcId="{C43B2D9B-0B76-41C8-831B-8F9450D8969F}" destId="{75514377-8DF5-406C-B951-960F9AA394C6}" srcOrd="0" destOrd="0" parTransId="{EBECD216-4FF3-45F3-A6D1-91A3BB3CD37E}" sibTransId="{7DF01BEC-DD6C-4989-9420-3A46A7A3829A}"/>
    <dgm:cxn modelId="{84AD2026-B9E3-4D07-B96F-354C5C16A821}" type="presOf" srcId="{9A2183C6-D904-4A88-9FA7-B0A6031024B7}" destId="{1C57C252-93EB-4748-A5B2-D03507EA6B64}" srcOrd="0" destOrd="3" presId="urn:microsoft.com/office/officeart/2005/8/layout/chevron2"/>
    <dgm:cxn modelId="{C0EC36E2-828E-477C-A3E1-1B1965C5E81A}" type="presParOf" srcId="{C10D0823-2805-483F-9F8A-22DE411A0D0F}" destId="{34996EA1-6ABD-45F0-BCEF-F88E2D953FD1}" srcOrd="0" destOrd="0" presId="urn:microsoft.com/office/officeart/2005/8/layout/chevron2"/>
    <dgm:cxn modelId="{6F8F11CF-ACD9-4949-BE35-98D8C5A3C98C}" type="presParOf" srcId="{34996EA1-6ABD-45F0-BCEF-F88E2D953FD1}" destId="{FB73FA01-5BD0-4971-8535-889EED6C4A7D}" srcOrd="0" destOrd="0" presId="urn:microsoft.com/office/officeart/2005/8/layout/chevron2"/>
    <dgm:cxn modelId="{08F54BFD-2FBC-4C21-B396-789C92D07E18}" type="presParOf" srcId="{34996EA1-6ABD-45F0-BCEF-F88E2D953FD1}" destId="{BE278AF0-E2D7-4CB6-8531-B1E657E88F59}" srcOrd="1" destOrd="0" presId="urn:microsoft.com/office/officeart/2005/8/layout/chevron2"/>
    <dgm:cxn modelId="{C0FA7F50-7EA5-45DF-BAD8-227464B2F27E}" type="presParOf" srcId="{C10D0823-2805-483F-9F8A-22DE411A0D0F}" destId="{566F53FB-3561-4E90-A065-B038AC346DD2}" srcOrd="1" destOrd="0" presId="urn:microsoft.com/office/officeart/2005/8/layout/chevron2"/>
    <dgm:cxn modelId="{82B1C75C-772E-431E-BF39-214495B591CF}" type="presParOf" srcId="{C10D0823-2805-483F-9F8A-22DE411A0D0F}" destId="{352C3D40-BF27-4A9F-89D6-58F396B825B5}" srcOrd="2" destOrd="0" presId="urn:microsoft.com/office/officeart/2005/8/layout/chevron2"/>
    <dgm:cxn modelId="{D24FF88E-5DCC-4DB1-87C9-8B41988A928C}" type="presParOf" srcId="{352C3D40-BF27-4A9F-89D6-58F396B825B5}" destId="{7CAED8FB-72B7-4472-B6A0-389E07A0109A}" srcOrd="0" destOrd="0" presId="urn:microsoft.com/office/officeart/2005/8/layout/chevron2"/>
    <dgm:cxn modelId="{3AB2BE00-7F2F-4FC1-91A0-0883B9237355}" type="presParOf" srcId="{352C3D40-BF27-4A9F-89D6-58F396B825B5}" destId="{1C57C252-93EB-4748-A5B2-D03507EA6B64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CBA78DC-E757-44FE-B6AE-873689B336B5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0B3F28B-84E9-4935-9BDF-BF926985D105}">
      <dgm:prSet phldrT="[Text]"/>
      <dgm:spPr/>
      <dgm:t>
        <a:bodyPr/>
        <a:lstStyle/>
        <a:p>
          <a:r>
            <a:rPr lang="en-US" dirty="0" smtClean="0"/>
            <a:t>Public Safety Officer Survivor</a:t>
          </a:r>
          <a:endParaRPr lang="en-US" dirty="0"/>
        </a:p>
      </dgm:t>
    </dgm:pt>
    <dgm:pt modelId="{A53768E0-4B9D-41A9-B6C8-694281BB08DC}" type="parTrans" cxnId="{1FEC444E-2066-4998-A3A4-4E680F485B23}">
      <dgm:prSet/>
      <dgm:spPr/>
      <dgm:t>
        <a:bodyPr/>
        <a:lstStyle/>
        <a:p>
          <a:endParaRPr lang="en-US"/>
        </a:p>
      </dgm:t>
    </dgm:pt>
    <dgm:pt modelId="{C08EDC1F-8341-400D-AD73-CF857CAB167C}" type="sibTrans" cxnId="{1FEC444E-2066-4998-A3A4-4E680F485B23}">
      <dgm:prSet/>
      <dgm:spPr/>
      <dgm:t>
        <a:bodyPr/>
        <a:lstStyle/>
        <a:p>
          <a:endParaRPr lang="en-US"/>
        </a:p>
      </dgm:t>
    </dgm:pt>
    <dgm:pt modelId="{C3253872-4020-40BC-B337-921AC0338287}">
      <dgm:prSet phldrT="[Text]"/>
      <dgm:spPr/>
      <dgm:t>
        <a:bodyPr/>
        <a:lstStyle/>
        <a:p>
          <a:r>
            <a:rPr lang="en-US" dirty="0" smtClean="0"/>
            <a:t>Grant providing tuition assistance to certain public employees and their families if the employee is killed or permanently and totally disabled in the line of duty</a:t>
          </a:r>
          <a:endParaRPr lang="en-US" dirty="0"/>
        </a:p>
      </dgm:t>
    </dgm:pt>
    <dgm:pt modelId="{13399946-9614-4D7A-9E48-3F54CC14E18E}" type="parTrans" cxnId="{7BBF1FFC-794B-4FEA-BAE7-AF18CA09DA20}">
      <dgm:prSet/>
      <dgm:spPr/>
      <dgm:t>
        <a:bodyPr/>
        <a:lstStyle/>
        <a:p>
          <a:endParaRPr lang="en-US"/>
        </a:p>
      </dgm:t>
    </dgm:pt>
    <dgm:pt modelId="{36A9A835-0156-455C-B4B5-9217245792D7}" type="sibTrans" cxnId="{7BBF1FFC-794B-4FEA-BAE7-AF18CA09DA20}">
      <dgm:prSet/>
      <dgm:spPr/>
      <dgm:t>
        <a:bodyPr/>
        <a:lstStyle/>
        <a:p>
          <a:endParaRPr lang="en-US"/>
        </a:p>
      </dgm:t>
    </dgm:pt>
    <dgm:pt modelId="{75C9BE08-EA93-4AC6-9501-B815487C21F2}">
      <dgm:prSet phldrT="[Text]"/>
      <dgm:spPr/>
      <dgm:t>
        <a:bodyPr/>
        <a:lstStyle/>
        <a:p>
          <a:r>
            <a:rPr lang="en-US" dirty="0" smtClean="0"/>
            <a:t>If child, available through semester of 24</a:t>
          </a:r>
          <a:r>
            <a:rPr lang="en-US" baseline="30000" dirty="0" smtClean="0"/>
            <a:t>th</a:t>
          </a:r>
          <a:r>
            <a:rPr lang="en-US" dirty="0" smtClean="0"/>
            <a:t> birthday</a:t>
          </a:r>
          <a:endParaRPr lang="en-US" dirty="0"/>
        </a:p>
      </dgm:t>
    </dgm:pt>
    <dgm:pt modelId="{C3237D7D-AB49-4F9E-8F9C-309C1C763D7C}" type="parTrans" cxnId="{D01A3757-862E-445F-A685-ACAAA35C7E22}">
      <dgm:prSet/>
      <dgm:spPr/>
      <dgm:t>
        <a:bodyPr/>
        <a:lstStyle/>
        <a:p>
          <a:endParaRPr lang="en-US"/>
        </a:p>
      </dgm:t>
    </dgm:pt>
    <dgm:pt modelId="{72EA5D30-FC6C-4501-8412-8749623B8121}" type="sibTrans" cxnId="{D01A3757-862E-445F-A685-ACAAA35C7E22}">
      <dgm:prSet/>
      <dgm:spPr/>
      <dgm:t>
        <a:bodyPr/>
        <a:lstStyle/>
        <a:p>
          <a:endParaRPr lang="en-US"/>
        </a:p>
      </dgm:t>
    </dgm:pt>
    <dgm:pt modelId="{B432AAEA-8460-4434-8FB5-954843E2AA23}">
      <dgm:prSet phldrT="[Text]"/>
      <dgm:spPr/>
      <dgm:t>
        <a:bodyPr/>
        <a:lstStyle/>
        <a:p>
          <a:r>
            <a:rPr lang="en-US" dirty="0" smtClean="0"/>
            <a:t>Wartime Veteran’s Survivor</a:t>
          </a:r>
          <a:endParaRPr lang="en-US" dirty="0"/>
        </a:p>
      </dgm:t>
    </dgm:pt>
    <dgm:pt modelId="{5D34D8BA-AD22-4D17-94A5-C6D7CA86D15F}" type="parTrans" cxnId="{3598933E-1EDD-41B7-B1BD-E9F24F672B9D}">
      <dgm:prSet/>
      <dgm:spPr/>
      <dgm:t>
        <a:bodyPr/>
        <a:lstStyle/>
        <a:p>
          <a:endParaRPr lang="en-US"/>
        </a:p>
      </dgm:t>
    </dgm:pt>
    <dgm:pt modelId="{906AC651-5F7C-4BEE-A897-59F789EE05D0}" type="sibTrans" cxnId="{3598933E-1EDD-41B7-B1BD-E9F24F672B9D}">
      <dgm:prSet/>
      <dgm:spPr/>
      <dgm:t>
        <a:bodyPr/>
        <a:lstStyle/>
        <a:p>
          <a:endParaRPr lang="en-US"/>
        </a:p>
      </dgm:t>
    </dgm:pt>
    <dgm:pt modelId="{E29F5DD0-6945-42C0-BA42-B76098EB16BD}">
      <dgm:prSet phldrT="[Text]"/>
      <dgm:spPr/>
      <dgm:t>
        <a:bodyPr/>
        <a:lstStyle/>
        <a:p>
          <a:r>
            <a:rPr lang="en-US" dirty="0" smtClean="0"/>
            <a:t>Grant for children/spouses of veterans whose deaths or injuries were a result of combat action or attributed to an illness contracted while serving in combat action, or who became 80% disabled as a result of injuries/accidents sustained in combat since 9/11/2001</a:t>
          </a:r>
          <a:endParaRPr lang="en-US" dirty="0"/>
        </a:p>
      </dgm:t>
    </dgm:pt>
    <dgm:pt modelId="{C16160F2-FDDD-484D-914F-79E75F5A2990}" type="parTrans" cxnId="{2F2EEC05-AF81-45DD-80ED-9B1CAB7F96B0}">
      <dgm:prSet/>
      <dgm:spPr/>
      <dgm:t>
        <a:bodyPr/>
        <a:lstStyle/>
        <a:p>
          <a:endParaRPr lang="en-US"/>
        </a:p>
      </dgm:t>
    </dgm:pt>
    <dgm:pt modelId="{EB3537F8-17C4-47AD-B66C-8F856C61B279}" type="sibTrans" cxnId="{2F2EEC05-AF81-45DD-80ED-9B1CAB7F96B0}">
      <dgm:prSet/>
      <dgm:spPr/>
      <dgm:t>
        <a:bodyPr/>
        <a:lstStyle/>
        <a:p>
          <a:endParaRPr lang="en-US"/>
        </a:p>
      </dgm:t>
    </dgm:pt>
    <dgm:pt modelId="{BA5C46D4-785B-401C-9472-13BA72EFE096}">
      <dgm:prSet phldrT="[Text]"/>
      <dgm:spPr/>
      <dgm:t>
        <a:bodyPr/>
        <a:lstStyle/>
        <a:p>
          <a:endParaRPr lang="en-US" dirty="0"/>
        </a:p>
      </dgm:t>
    </dgm:pt>
    <dgm:pt modelId="{EC9AB9B1-EE9A-4CD5-AF40-EDDA15D99C44}" type="parTrans" cxnId="{23B224F4-C45A-4583-BE32-5F2D0A999FD3}">
      <dgm:prSet/>
      <dgm:spPr/>
      <dgm:t>
        <a:bodyPr/>
        <a:lstStyle/>
        <a:p>
          <a:endParaRPr lang="en-US"/>
        </a:p>
      </dgm:t>
    </dgm:pt>
    <dgm:pt modelId="{FF1FE1B5-2215-4EE1-833A-03BDAD9C7574}" type="sibTrans" cxnId="{23B224F4-C45A-4583-BE32-5F2D0A999FD3}">
      <dgm:prSet/>
      <dgm:spPr/>
      <dgm:t>
        <a:bodyPr/>
        <a:lstStyle/>
        <a:p>
          <a:endParaRPr lang="en-US"/>
        </a:p>
      </dgm:t>
    </dgm:pt>
    <dgm:pt modelId="{66423616-E38A-44C0-9AB7-EA0CB57AB634}">
      <dgm:prSet phldrT="[Text]"/>
      <dgm:spPr/>
      <dgm:t>
        <a:bodyPr/>
        <a:lstStyle/>
        <a:p>
          <a:endParaRPr lang="en-US" dirty="0"/>
        </a:p>
      </dgm:t>
    </dgm:pt>
    <dgm:pt modelId="{22527942-EDED-463D-92FB-F937933F020B}" type="parTrans" cxnId="{6BD3E9A5-AE74-41DB-A848-E8C54CCFC80B}">
      <dgm:prSet/>
      <dgm:spPr/>
      <dgm:t>
        <a:bodyPr/>
        <a:lstStyle/>
        <a:p>
          <a:endParaRPr lang="en-US"/>
        </a:p>
      </dgm:t>
    </dgm:pt>
    <dgm:pt modelId="{394F571A-5AEF-408F-A4A2-E4C3AA0AC475}" type="sibTrans" cxnId="{6BD3E9A5-AE74-41DB-A848-E8C54CCFC80B}">
      <dgm:prSet/>
      <dgm:spPr/>
      <dgm:t>
        <a:bodyPr/>
        <a:lstStyle/>
        <a:p>
          <a:endParaRPr lang="en-US"/>
        </a:p>
      </dgm:t>
    </dgm:pt>
    <dgm:pt modelId="{B6719379-4731-4EFB-8622-2BB614C4B094}">
      <dgm:prSet phldrT="[Text]"/>
      <dgm:spPr/>
      <dgm:t>
        <a:bodyPr/>
        <a:lstStyle/>
        <a:p>
          <a:r>
            <a:rPr lang="en-US" dirty="0" smtClean="0"/>
            <a:t>If child, available through semester of 25</a:t>
          </a:r>
          <a:r>
            <a:rPr lang="en-US" baseline="30000" dirty="0" smtClean="0"/>
            <a:t>th</a:t>
          </a:r>
          <a:r>
            <a:rPr lang="en-US" dirty="0" smtClean="0"/>
            <a:t> birthday</a:t>
          </a:r>
          <a:endParaRPr lang="en-US" dirty="0"/>
        </a:p>
      </dgm:t>
    </dgm:pt>
    <dgm:pt modelId="{6671EE09-A2B7-4D24-809B-CCE22C82ECDC}" type="parTrans" cxnId="{D5A6E452-BAD6-474F-8DFD-8063BD2994C2}">
      <dgm:prSet/>
      <dgm:spPr/>
      <dgm:t>
        <a:bodyPr/>
        <a:lstStyle/>
        <a:p>
          <a:endParaRPr lang="en-US"/>
        </a:p>
      </dgm:t>
    </dgm:pt>
    <dgm:pt modelId="{C39C542E-9274-4004-AE5B-81EFE77C92C3}" type="sibTrans" cxnId="{D5A6E452-BAD6-474F-8DFD-8063BD2994C2}">
      <dgm:prSet/>
      <dgm:spPr/>
      <dgm:t>
        <a:bodyPr/>
        <a:lstStyle/>
        <a:p>
          <a:endParaRPr lang="en-US"/>
        </a:p>
      </dgm:t>
    </dgm:pt>
    <dgm:pt modelId="{253F19B9-7447-427A-8F14-920CFC3E31C5}">
      <dgm:prSet phldrT="[Text]"/>
      <dgm:spPr/>
      <dgm:t>
        <a:bodyPr/>
        <a:lstStyle/>
        <a:p>
          <a:r>
            <a:rPr lang="en-US" dirty="0" smtClean="0"/>
            <a:t>Statutorily limited to 25 recipients/year</a:t>
          </a:r>
          <a:endParaRPr lang="en-US" dirty="0"/>
        </a:p>
      </dgm:t>
    </dgm:pt>
    <dgm:pt modelId="{C3589EF3-D839-4251-9CB7-B78E0440E1A6}" type="parTrans" cxnId="{6A7D1F9A-FE14-48FE-8EAD-175E17D5EAB5}">
      <dgm:prSet/>
      <dgm:spPr/>
      <dgm:t>
        <a:bodyPr/>
        <a:lstStyle/>
        <a:p>
          <a:endParaRPr lang="en-US"/>
        </a:p>
      </dgm:t>
    </dgm:pt>
    <dgm:pt modelId="{AE0331AC-379A-40EF-8304-CC7D5F5C9697}" type="sibTrans" cxnId="{6A7D1F9A-FE14-48FE-8EAD-175E17D5EAB5}">
      <dgm:prSet/>
      <dgm:spPr/>
      <dgm:t>
        <a:bodyPr/>
        <a:lstStyle/>
        <a:p>
          <a:endParaRPr lang="en-US"/>
        </a:p>
      </dgm:t>
    </dgm:pt>
    <dgm:pt modelId="{E16E5963-5A07-47A8-BEAF-E83C487736BB}">
      <dgm:prSet phldrT="[Text]"/>
      <dgm:spPr/>
      <dgm:t>
        <a:bodyPr/>
        <a:lstStyle/>
        <a:p>
          <a:r>
            <a:rPr lang="en-US" dirty="0" smtClean="0"/>
            <a:t>Semester awards based on tuition/fees capped at UMC rate + 2,000 room &amp; board allowance + actual book costs up to $500</a:t>
          </a:r>
          <a:endParaRPr lang="en-US" dirty="0"/>
        </a:p>
      </dgm:t>
    </dgm:pt>
    <dgm:pt modelId="{4862BA28-7B07-44CC-89ED-51D52230CD92}" type="parTrans" cxnId="{0492F574-8C41-42DD-A668-04510F5691DD}">
      <dgm:prSet/>
      <dgm:spPr/>
      <dgm:t>
        <a:bodyPr/>
        <a:lstStyle/>
        <a:p>
          <a:endParaRPr lang="en-US"/>
        </a:p>
      </dgm:t>
    </dgm:pt>
    <dgm:pt modelId="{E3AF6BE2-096A-4BB1-9E6D-95E40BD5D222}" type="sibTrans" cxnId="{0492F574-8C41-42DD-A668-04510F5691DD}">
      <dgm:prSet/>
      <dgm:spPr/>
      <dgm:t>
        <a:bodyPr/>
        <a:lstStyle/>
        <a:p>
          <a:endParaRPr lang="en-US"/>
        </a:p>
      </dgm:t>
    </dgm:pt>
    <dgm:pt modelId="{DAF877B4-E626-4506-B0AE-0E51950903F2}">
      <dgm:prSet phldrT="[Text]"/>
      <dgm:spPr/>
      <dgm:t>
        <a:bodyPr/>
        <a:lstStyle/>
        <a:p>
          <a:r>
            <a:rPr lang="en-US" dirty="0" smtClean="0"/>
            <a:t>Award capped at tuition for 12 hours and UMC tuition rate</a:t>
          </a:r>
          <a:endParaRPr lang="en-US" dirty="0"/>
        </a:p>
      </dgm:t>
    </dgm:pt>
    <dgm:pt modelId="{4595B667-1241-40D3-A363-41F4C69AE139}" type="parTrans" cxnId="{0A225763-5C6F-48E5-B7F6-207B7B8EED7E}">
      <dgm:prSet/>
      <dgm:spPr/>
    </dgm:pt>
    <dgm:pt modelId="{5814DD16-BBEC-484D-9F9D-135C2982B0B3}" type="sibTrans" cxnId="{0A225763-5C6F-48E5-B7F6-207B7B8EED7E}">
      <dgm:prSet/>
      <dgm:spPr/>
    </dgm:pt>
    <dgm:pt modelId="{56915300-BBB0-46F7-8473-ECE1BCE4CA1F}" type="pres">
      <dgm:prSet presAssocID="{ACBA78DC-E757-44FE-B6AE-873689B336B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9412534-D624-4D6A-990A-8E3B35A9E003}" type="pres">
      <dgm:prSet presAssocID="{B432AAEA-8460-4434-8FB5-954843E2AA23}" presName="composite" presStyleCnt="0"/>
      <dgm:spPr/>
    </dgm:pt>
    <dgm:pt modelId="{EF365856-201D-434F-99AA-03843D8669B8}" type="pres">
      <dgm:prSet presAssocID="{B432AAEA-8460-4434-8FB5-954843E2AA23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8AAE4D-D820-4185-8100-46683F8E5267}" type="pres">
      <dgm:prSet presAssocID="{B432AAEA-8460-4434-8FB5-954843E2AA23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1AAB02-F348-4A00-9F04-6C6BC4443705}" type="pres">
      <dgm:prSet presAssocID="{906AC651-5F7C-4BEE-A897-59F789EE05D0}" presName="sp" presStyleCnt="0"/>
      <dgm:spPr/>
    </dgm:pt>
    <dgm:pt modelId="{95E59740-651E-46C4-A215-3EF9E5BABC1B}" type="pres">
      <dgm:prSet presAssocID="{80B3F28B-84E9-4935-9BDF-BF926985D105}" presName="composite" presStyleCnt="0"/>
      <dgm:spPr/>
    </dgm:pt>
    <dgm:pt modelId="{84FAB9B6-9AC2-4F41-B22E-EA4CFED032D6}" type="pres">
      <dgm:prSet presAssocID="{80B3F28B-84E9-4935-9BDF-BF926985D105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65D5DC-7AAA-4EC4-BBC3-9660B05D1FE5}" type="pres">
      <dgm:prSet presAssocID="{80B3F28B-84E9-4935-9BDF-BF926985D105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3B224F4-C45A-4583-BE32-5F2D0A999FD3}" srcId="{80B3F28B-84E9-4935-9BDF-BF926985D105}" destId="{BA5C46D4-785B-401C-9472-13BA72EFE096}" srcOrd="4" destOrd="0" parTransId="{EC9AB9B1-EE9A-4CD5-AF40-EDDA15D99C44}" sibTransId="{FF1FE1B5-2215-4EE1-833A-03BDAD9C7574}"/>
    <dgm:cxn modelId="{6A7D1F9A-FE14-48FE-8EAD-175E17D5EAB5}" srcId="{B432AAEA-8460-4434-8FB5-954843E2AA23}" destId="{253F19B9-7447-427A-8F14-920CFC3E31C5}" srcOrd="2" destOrd="0" parTransId="{C3589EF3-D839-4251-9CB7-B78E0440E1A6}" sibTransId="{AE0331AC-379A-40EF-8304-CC7D5F5C9697}"/>
    <dgm:cxn modelId="{327D5015-100E-407D-850F-CFECDA00E554}" type="presOf" srcId="{DAF877B4-E626-4506-B0AE-0E51950903F2}" destId="{7A65D5DC-7AAA-4EC4-BBC3-9660B05D1FE5}" srcOrd="0" destOrd="2" presId="urn:microsoft.com/office/officeart/2005/8/layout/chevron2"/>
    <dgm:cxn modelId="{D5A6E452-BAD6-474F-8DFD-8063BD2994C2}" srcId="{B432AAEA-8460-4434-8FB5-954843E2AA23}" destId="{B6719379-4731-4EFB-8622-2BB614C4B094}" srcOrd="1" destOrd="0" parTransId="{6671EE09-A2B7-4D24-809B-CCE22C82ECDC}" sibTransId="{C39C542E-9274-4004-AE5B-81EFE77C92C3}"/>
    <dgm:cxn modelId="{49D6FA3D-C121-4D0D-B492-E4AE6B479C06}" type="presOf" srcId="{BA5C46D4-785B-401C-9472-13BA72EFE096}" destId="{7A65D5DC-7AAA-4EC4-BBC3-9660B05D1FE5}" srcOrd="0" destOrd="4" presId="urn:microsoft.com/office/officeart/2005/8/layout/chevron2"/>
    <dgm:cxn modelId="{0492F574-8C41-42DD-A668-04510F5691DD}" srcId="{B432AAEA-8460-4434-8FB5-954843E2AA23}" destId="{E16E5963-5A07-47A8-BEAF-E83C487736BB}" srcOrd="3" destOrd="0" parTransId="{4862BA28-7B07-44CC-89ED-51D52230CD92}" sibTransId="{E3AF6BE2-096A-4BB1-9E6D-95E40BD5D222}"/>
    <dgm:cxn modelId="{E9BA394F-F174-41FA-8DBB-B66E7A13F7D8}" type="presOf" srcId="{B6719379-4731-4EFB-8622-2BB614C4B094}" destId="{948AAE4D-D820-4185-8100-46683F8E5267}" srcOrd="0" destOrd="1" presId="urn:microsoft.com/office/officeart/2005/8/layout/chevron2"/>
    <dgm:cxn modelId="{A34BF755-A553-4991-A734-7E33BB809506}" type="presOf" srcId="{E29F5DD0-6945-42C0-BA42-B76098EB16BD}" destId="{948AAE4D-D820-4185-8100-46683F8E5267}" srcOrd="0" destOrd="0" presId="urn:microsoft.com/office/officeart/2005/8/layout/chevron2"/>
    <dgm:cxn modelId="{68589A97-85ED-41D0-96A3-10BDF3F2F15A}" type="presOf" srcId="{B432AAEA-8460-4434-8FB5-954843E2AA23}" destId="{EF365856-201D-434F-99AA-03843D8669B8}" srcOrd="0" destOrd="0" presId="urn:microsoft.com/office/officeart/2005/8/layout/chevron2"/>
    <dgm:cxn modelId="{D01A3757-862E-445F-A685-ACAAA35C7E22}" srcId="{80B3F28B-84E9-4935-9BDF-BF926985D105}" destId="{75C9BE08-EA93-4AC6-9501-B815487C21F2}" srcOrd="1" destOrd="0" parTransId="{C3237D7D-AB49-4F9E-8F9C-309C1C763D7C}" sibTransId="{72EA5D30-FC6C-4501-8412-8749623B8121}"/>
    <dgm:cxn modelId="{EE5C2E59-5AB5-43E4-8E99-5D6A6E77B051}" type="presOf" srcId="{80B3F28B-84E9-4935-9BDF-BF926985D105}" destId="{84FAB9B6-9AC2-4F41-B22E-EA4CFED032D6}" srcOrd="0" destOrd="0" presId="urn:microsoft.com/office/officeart/2005/8/layout/chevron2"/>
    <dgm:cxn modelId="{7BBF1FFC-794B-4FEA-BAE7-AF18CA09DA20}" srcId="{80B3F28B-84E9-4935-9BDF-BF926985D105}" destId="{C3253872-4020-40BC-B337-921AC0338287}" srcOrd="0" destOrd="0" parTransId="{13399946-9614-4D7A-9E48-3F54CC14E18E}" sibTransId="{36A9A835-0156-455C-B4B5-9217245792D7}"/>
    <dgm:cxn modelId="{01C8BE20-091C-4721-BC26-CA4F1AA76E0F}" type="presOf" srcId="{ACBA78DC-E757-44FE-B6AE-873689B336B5}" destId="{56915300-BBB0-46F7-8473-ECE1BCE4CA1F}" srcOrd="0" destOrd="0" presId="urn:microsoft.com/office/officeart/2005/8/layout/chevron2"/>
    <dgm:cxn modelId="{9F617F22-00AA-4CE2-8BFA-FBA06DDD0FDF}" type="presOf" srcId="{253F19B9-7447-427A-8F14-920CFC3E31C5}" destId="{948AAE4D-D820-4185-8100-46683F8E5267}" srcOrd="0" destOrd="2" presId="urn:microsoft.com/office/officeart/2005/8/layout/chevron2"/>
    <dgm:cxn modelId="{D5FDC827-7E27-4806-AC31-C932236EC697}" type="presOf" srcId="{E16E5963-5A07-47A8-BEAF-E83C487736BB}" destId="{948AAE4D-D820-4185-8100-46683F8E5267}" srcOrd="0" destOrd="3" presId="urn:microsoft.com/office/officeart/2005/8/layout/chevron2"/>
    <dgm:cxn modelId="{0A225763-5C6F-48E5-B7F6-207B7B8EED7E}" srcId="{80B3F28B-84E9-4935-9BDF-BF926985D105}" destId="{DAF877B4-E626-4506-B0AE-0E51950903F2}" srcOrd="2" destOrd="0" parTransId="{4595B667-1241-40D3-A363-41F4C69AE139}" sibTransId="{5814DD16-BBEC-484D-9F9D-135C2982B0B3}"/>
    <dgm:cxn modelId="{2F2EEC05-AF81-45DD-80ED-9B1CAB7F96B0}" srcId="{B432AAEA-8460-4434-8FB5-954843E2AA23}" destId="{E29F5DD0-6945-42C0-BA42-B76098EB16BD}" srcOrd="0" destOrd="0" parTransId="{C16160F2-FDDD-484D-914F-79E75F5A2990}" sibTransId="{EB3537F8-17C4-47AD-B66C-8F856C61B279}"/>
    <dgm:cxn modelId="{F07BEF56-DA63-41AC-9341-F69E35A30521}" type="presOf" srcId="{C3253872-4020-40BC-B337-921AC0338287}" destId="{7A65D5DC-7AAA-4EC4-BBC3-9660B05D1FE5}" srcOrd="0" destOrd="0" presId="urn:microsoft.com/office/officeart/2005/8/layout/chevron2"/>
    <dgm:cxn modelId="{6BD3E9A5-AE74-41DB-A848-E8C54CCFC80B}" srcId="{80B3F28B-84E9-4935-9BDF-BF926985D105}" destId="{66423616-E38A-44C0-9AB7-EA0CB57AB634}" srcOrd="3" destOrd="0" parTransId="{22527942-EDED-463D-92FB-F937933F020B}" sibTransId="{394F571A-5AEF-408F-A4A2-E4C3AA0AC475}"/>
    <dgm:cxn modelId="{6B1469CC-45D9-4C88-B2B4-DC2BDD9346DF}" type="presOf" srcId="{75C9BE08-EA93-4AC6-9501-B815487C21F2}" destId="{7A65D5DC-7AAA-4EC4-BBC3-9660B05D1FE5}" srcOrd="0" destOrd="1" presId="urn:microsoft.com/office/officeart/2005/8/layout/chevron2"/>
    <dgm:cxn modelId="{1FEC444E-2066-4998-A3A4-4E680F485B23}" srcId="{ACBA78DC-E757-44FE-B6AE-873689B336B5}" destId="{80B3F28B-84E9-4935-9BDF-BF926985D105}" srcOrd="1" destOrd="0" parTransId="{A53768E0-4B9D-41A9-B6C8-694281BB08DC}" sibTransId="{C08EDC1F-8341-400D-AD73-CF857CAB167C}"/>
    <dgm:cxn modelId="{3598933E-1EDD-41B7-B1BD-E9F24F672B9D}" srcId="{ACBA78DC-E757-44FE-B6AE-873689B336B5}" destId="{B432AAEA-8460-4434-8FB5-954843E2AA23}" srcOrd="0" destOrd="0" parTransId="{5D34D8BA-AD22-4D17-94A5-C6D7CA86D15F}" sibTransId="{906AC651-5F7C-4BEE-A897-59F789EE05D0}"/>
    <dgm:cxn modelId="{7F91C660-75E2-4546-9FD5-EB79C7D88835}" type="presOf" srcId="{66423616-E38A-44C0-9AB7-EA0CB57AB634}" destId="{7A65D5DC-7AAA-4EC4-BBC3-9660B05D1FE5}" srcOrd="0" destOrd="3" presId="urn:microsoft.com/office/officeart/2005/8/layout/chevron2"/>
    <dgm:cxn modelId="{769F1B7E-9718-41EC-87A5-DF63DB4E263A}" type="presParOf" srcId="{56915300-BBB0-46F7-8473-ECE1BCE4CA1F}" destId="{E9412534-D624-4D6A-990A-8E3B35A9E003}" srcOrd="0" destOrd="0" presId="urn:microsoft.com/office/officeart/2005/8/layout/chevron2"/>
    <dgm:cxn modelId="{9325253E-E5ED-474D-9E56-984DF5BC37E4}" type="presParOf" srcId="{E9412534-D624-4D6A-990A-8E3B35A9E003}" destId="{EF365856-201D-434F-99AA-03843D8669B8}" srcOrd="0" destOrd="0" presId="urn:microsoft.com/office/officeart/2005/8/layout/chevron2"/>
    <dgm:cxn modelId="{629ACACD-C1BE-4AE1-B1E1-F7760D84A8C0}" type="presParOf" srcId="{E9412534-D624-4D6A-990A-8E3B35A9E003}" destId="{948AAE4D-D820-4185-8100-46683F8E5267}" srcOrd="1" destOrd="0" presId="urn:microsoft.com/office/officeart/2005/8/layout/chevron2"/>
    <dgm:cxn modelId="{7C98E5A9-B51F-4EBD-8370-2D0ED25AE0AF}" type="presParOf" srcId="{56915300-BBB0-46F7-8473-ECE1BCE4CA1F}" destId="{4E1AAB02-F348-4A00-9F04-6C6BC4443705}" srcOrd="1" destOrd="0" presId="urn:microsoft.com/office/officeart/2005/8/layout/chevron2"/>
    <dgm:cxn modelId="{A8ED4F80-AA30-4750-BA00-B06252545A3F}" type="presParOf" srcId="{56915300-BBB0-46F7-8473-ECE1BCE4CA1F}" destId="{95E59740-651E-46C4-A215-3EF9E5BABC1B}" srcOrd="2" destOrd="0" presId="urn:microsoft.com/office/officeart/2005/8/layout/chevron2"/>
    <dgm:cxn modelId="{34609676-CC4B-444A-9D96-D5273E22F557}" type="presParOf" srcId="{95E59740-651E-46C4-A215-3EF9E5BABC1B}" destId="{84FAB9B6-9AC2-4F41-B22E-EA4CFED032D6}" srcOrd="0" destOrd="0" presId="urn:microsoft.com/office/officeart/2005/8/layout/chevron2"/>
    <dgm:cxn modelId="{FA4CBAB0-5986-4E27-BF77-56F2DAD7DEED}" type="presParOf" srcId="{95E59740-651E-46C4-A215-3EF9E5BABC1B}" destId="{7A65D5DC-7AAA-4EC4-BBC3-9660B05D1FE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C2B9036-0D45-4F54-9E0E-6F7BC456BF8F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463EE88-F9BF-4547-823A-8B4939E7EE27}">
      <dgm:prSet phldrT="[Text]"/>
      <dgm:spPr/>
      <dgm:t>
        <a:bodyPr/>
        <a:lstStyle/>
        <a:p>
          <a:r>
            <a:rPr lang="en-US" dirty="0" smtClean="0"/>
            <a:t>Kids’ Chance</a:t>
          </a:r>
          <a:endParaRPr lang="en-US" dirty="0"/>
        </a:p>
      </dgm:t>
    </dgm:pt>
    <dgm:pt modelId="{2D6FA668-DE74-4BB7-98E0-ED93561679FC}" type="parTrans" cxnId="{4C30B99E-8449-4C48-8F1B-9FBA2C27A339}">
      <dgm:prSet/>
      <dgm:spPr/>
      <dgm:t>
        <a:bodyPr/>
        <a:lstStyle/>
        <a:p>
          <a:endParaRPr lang="en-US"/>
        </a:p>
      </dgm:t>
    </dgm:pt>
    <dgm:pt modelId="{CC0736A1-3E74-4DF2-9E54-08A66AF524F3}" type="sibTrans" cxnId="{4C30B99E-8449-4C48-8F1B-9FBA2C27A339}">
      <dgm:prSet/>
      <dgm:spPr/>
      <dgm:t>
        <a:bodyPr/>
        <a:lstStyle/>
        <a:p>
          <a:endParaRPr lang="en-US"/>
        </a:p>
      </dgm:t>
    </dgm:pt>
    <dgm:pt modelId="{FF021D16-7BCB-478E-AD3F-2CE5A96B801D}">
      <dgm:prSet phldrT="[Text]"/>
      <dgm:spPr/>
      <dgm:t>
        <a:bodyPr/>
        <a:lstStyle/>
        <a:p>
          <a:r>
            <a:rPr lang="en-US" dirty="0" smtClean="0"/>
            <a:t>Scholarship for children of workers/families receiving worker’s compensation for a serious injury or death that occurred on the job</a:t>
          </a:r>
          <a:endParaRPr lang="en-US" dirty="0"/>
        </a:p>
      </dgm:t>
    </dgm:pt>
    <dgm:pt modelId="{C9CDD861-FB25-4A0A-958E-BB32CC44F5AE}" type="parTrans" cxnId="{E3D03B38-A4CE-416B-B763-9D5CB855BFB5}">
      <dgm:prSet/>
      <dgm:spPr/>
      <dgm:t>
        <a:bodyPr/>
        <a:lstStyle/>
        <a:p>
          <a:endParaRPr lang="en-US"/>
        </a:p>
      </dgm:t>
    </dgm:pt>
    <dgm:pt modelId="{CF74D690-277E-4459-833F-54EA9C38EB4C}" type="sibTrans" cxnId="{E3D03B38-A4CE-416B-B763-9D5CB855BFB5}">
      <dgm:prSet/>
      <dgm:spPr/>
      <dgm:t>
        <a:bodyPr/>
        <a:lstStyle/>
        <a:p>
          <a:endParaRPr lang="en-US"/>
        </a:p>
      </dgm:t>
    </dgm:pt>
    <dgm:pt modelId="{1B0ACF53-0EA3-4BFC-9484-2A81D448D9AA}">
      <dgm:prSet phldrT="[Text]"/>
      <dgm:spPr/>
      <dgm:t>
        <a:bodyPr/>
        <a:lstStyle/>
        <a:p>
          <a:r>
            <a:rPr lang="en-US" dirty="0" smtClean="0"/>
            <a:t>Partnership with Kids’ Chance Inc. of Missouri</a:t>
          </a:r>
          <a:endParaRPr lang="en-US" dirty="0"/>
        </a:p>
      </dgm:t>
    </dgm:pt>
    <dgm:pt modelId="{C9C57B39-1DCE-42B1-AC3E-C026BE05CE15}" type="parTrans" cxnId="{594CADC6-448D-4FB2-B243-08FA1C4458A0}">
      <dgm:prSet/>
      <dgm:spPr/>
      <dgm:t>
        <a:bodyPr/>
        <a:lstStyle/>
        <a:p>
          <a:endParaRPr lang="en-US"/>
        </a:p>
      </dgm:t>
    </dgm:pt>
    <dgm:pt modelId="{5AC9F9F7-B4C8-4B03-89C4-4D7FE0F55275}" type="sibTrans" cxnId="{594CADC6-448D-4FB2-B243-08FA1C4458A0}">
      <dgm:prSet/>
      <dgm:spPr/>
      <dgm:t>
        <a:bodyPr/>
        <a:lstStyle/>
        <a:p>
          <a:endParaRPr lang="en-US"/>
        </a:p>
      </dgm:t>
    </dgm:pt>
    <dgm:pt modelId="{A871D8ED-FFBD-4628-9D14-54D3064EC085}">
      <dgm:prSet phldrT="[Text]"/>
      <dgm:spPr/>
      <dgm:t>
        <a:bodyPr/>
        <a:lstStyle/>
        <a:p>
          <a:r>
            <a:rPr lang="en-US" dirty="0" smtClean="0"/>
            <a:t>Advanced Placement Incentive Grant</a:t>
          </a:r>
          <a:endParaRPr lang="en-US" dirty="0"/>
        </a:p>
      </dgm:t>
    </dgm:pt>
    <dgm:pt modelId="{0166B027-9AC8-45EB-9CBF-B38E2A4F1C89}" type="parTrans" cxnId="{AE264D01-A106-4904-A363-06655DE0E06A}">
      <dgm:prSet/>
      <dgm:spPr/>
      <dgm:t>
        <a:bodyPr/>
        <a:lstStyle/>
        <a:p>
          <a:endParaRPr lang="en-US"/>
        </a:p>
      </dgm:t>
    </dgm:pt>
    <dgm:pt modelId="{896BDF38-6D50-4308-987D-5B309CFE0596}" type="sibTrans" cxnId="{AE264D01-A106-4904-A363-06655DE0E06A}">
      <dgm:prSet/>
      <dgm:spPr/>
      <dgm:t>
        <a:bodyPr/>
        <a:lstStyle/>
        <a:p>
          <a:endParaRPr lang="en-US"/>
        </a:p>
      </dgm:t>
    </dgm:pt>
    <dgm:pt modelId="{375AABBC-FF54-42E4-A406-0D1155452548}">
      <dgm:prSet phldrT="[Text]"/>
      <dgm:spPr/>
      <dgm:t>
        <a:bodyPr/>
        <a:lstStyle/>
        <a:p>
          <a:r>
            <a:rPr lang="en-US" dirty="0" smtClean="0"/>
            <a:t>One-time $500 grant encouraging high school students to take and score well on Advanced Placement tests in math and science</a:t>
          </a:r>
          <a:endParaRPr lang="en-US" dirty="0"/>
        </a:p>
      </dgm:t>
    </dgm:pt>
    <dgm:pt modelId="{43203E58-532F-433B-A3E4-F953F6B42855}" type="parTrans" cxnId="{25FC4C50-0E6C-4BA5-BEC3-770EEB7FB4C8}">
      <dgm:prSet/>
      <dgm:spPr/>
      <dgm:t>
        <a:bodyPr/>
        <a:lstStyle/>
        <a:p>
          <a:endParaRPr lang="en-US"/>
        </a:p>
      </dgm:t>
    </dgm:pt>
    <dgm:pt modelId="{3FBC2866-BE40-454F-A384-1763DBE5FF62}" type="sibTrans" cxnId="{25FC4C50-0E6C-4BA5-BEC3-770EEB7FB4C8}">
      <dgm:prSet/>
      <dgm:spPr/>
      <dgm:t>
        <a:bodyPr/>
        <a:lstStyle/>
        <a:p>
          <a:endParaRPr lang="en-US"/>
        </a:p>
      </dgm:t>
    </dgm:pt>
    <dgm:pt modelId="{845077A0-8663-4055-9FC7-CCE57138492F}">
      <dgm:prSet phldrT="[Text]"/>
      <dgm:spPr/>
      <dgm:t>
        <a:bodyPr/>
        <a:lstStyle/>
        <a:p>
          <a:r>
            <a:rPr lang="en-US" dirty="0" smtClean="0"/>
            <a:t>Award lesser of actual tuition/fees capped at UMC rate, or maximum award provided by Kids’ Chance Inc. of Missouri</a:t>
          </a:r>
          <a:endParaRPr lang="en-US" dirty="0"/>
        </a:p>
      </dgm:t>
    </dgm:pt>
    <dgm:pt modelId="{CF173F23-1CBE-4120-914D-A0A316B25481}" type="parTrans" cxnId="{F6FA41BD-2F8F-4A61-A3ED-3E88FD1914F4}">
      <dgm:prSet/>
      <dgm:spPr/>
    </dgm:pt>
    <dgm:pt modelId="{D1B25D94-06CB-4D4F-8522-AF2110DCF2DB}" type="sibTrans" cxnId="{F6FA41BD-2F8F-4A61-A3ED-3E88FD1914F4}">
      <dgm:prSet/>
      <dgm:spPr/>
    </dgm:pt>
    <dgm:pt modelId="{D7940024-7A83-4533-8A92-B7EDFD31037F}">
      <dgm:prSet phldrT="[Text]"/>
      <dgm:spPr/>
      <dgm:t>
        <a:bodyPr/>
        <a:lstStyle/>
        <a:p>
          <a:r>
            <a:rPr lang="en-US" dirty="0" smtClean="0"/>
            <a:t>Must achieve two scores of 3 or higher on math or science AP exams while at a Missouri public high school</a:t>
          </a:r>
          <a:endParaRPr lang="en-US" dirty="0"/>
        </a:p>
      </dgm:t>
    </dgm:pt>
    <dgm:pt modelId="{0267B123-C498-4BDB-8A04-601E0CC0FDB3}" type="parTrans" cxnId="{4C98F6EA-4E32-4364-9441-241C81793216}">
      <dgm:prSet/>
      <dgm:spPr/>
    </dgm:pt>
    <dgm:pt modelId="{3E23EB67-2416-4794-B11E-273C2D50C559}" type="sibTrans" cxnId="{4C98F6EA-4E32-4364-9441-241C81793216}">
      <dgm:prSet/>
      <dgm:spPr/>
    </dgm:pt>
    <dgm:pt modelId="{68F7F7F5-872A-49AB-974F-E926B333A3D3}">
      <dgm:prSet phldrT="[Text]"/>
      <dgm:spPr/>
      <dgm:t>
        <a:bodyPr/>
        <a:lstStyle/>
        <a:p>
          <a:r>
            <a:rPr lang="en-US" dirty="0" smtClean="0"/>
            <a:t>Must also receive an Access Missouri or A+ award, or be eligible for a $0 award</a:t>
          </a:r>
          <a:endParaRPr lang="en-US" dirty="0"/>
        </a:p>
      </dgm:t>
    </dgm:pt>
    <dgm:pt modelId="{FC38C909-B69F-4DBB-8E06-16A09C7796FF}" type="parTrans" cxnId="{B1D5FB25-6D4A-444A-8F20-A585439944E7}">
      <dgm:prSet/>
      <dgm:spPr/>
    </dgm:pt>
    <dgm:pt modelId="{FB1BA93E-36EF-427D-ADA8-7FBD51445A1C}" type="sibTrans" cxnId="{B1D5FB25-6D4A-444A-8F20-A585439944E7}">
      <dgm:prSet/>
      <dgm:spPr/>
    </dgm:pt>
    <dgm:pt modelId="{C9EEA67F-D68E-46F7-9888-8F1F51EF5267}" type="pres">
      <dgm:prSet presAssocID="{5C2B9036-0D45-4F54-9E0E-6F7BC456BF8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809DBAF-F317-4C17-ABBD-0F5C70D9AF6E}" type="pres">
      <dgm:prSet presAssocID="{8463EE88-F9BF-4547-823A-8B4939E7EE27}" presName="composite" presStyleCnt="0"/>
      <dgm:spPr/>
    </dgm:pt>
    <dgm:pt modelId="{F5DCBA91-14EF-4668-898B-F9372297117D}" type="pres">
      <dgm:prSet presAssocID="{8463EE88-F9BF-4547-823A-8B4939E7EE27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A1F348-2797-414F-B41A-9E43C069692E}" type="pres">
      <dgm:prSet presAssocID="{8463EE88-F9BF-4547-823A-8B4939E7EE27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A5934C-31E4-4EFC-B848-855AC38B2BC8}" type="pres">
      <dgm:prSet presAssocID="{CC0736A1-3E74-4DF2-9E54-08A66AF524F3}" presName="sp" presStyleCnt="0"/>
      <dgm:spPr/>
    </dgm:pt>
    <dgm:pt modelId="{86DC9243-6AB6-4D1C-BBBC-561D62B33C95}" type="pres">
      <dgm:prSet presAssocID="{A871D8ED-FFBD-4628-9D14-54D3064EC085}" presName="composite" presStyleCnt="0"/>
      <dgm:spPr/>
    </dgm:pt>
    <dgm:pt modelId="{35410E78-F3D6-461E-BACB-8FFC036B08CB}" type="pres">
      <dgm:prSet presAssocID="{A871D8ED-FFBD-4628-9D14-54D3064EC085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2EBBF5-3538-47EC-8F66-DD40D7F2677F}" type="pres">
      <dgm:prSet presAssocID="{A871D8ED-FFBD-4628-9D14-54D3064EC085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C98F6EA-4E32-4364-9441-241C81793216}" srcId="{A871D8ED-FFBD-4628-9D14-54D3064EC085}" destId="{D7940024-7A83-4533-8A92-B7EDFD31037F}" srcOrd="1" destOrd="0" parTransId="{0267B123-C498-4BDB-8A04-601E0CC0FDB3}" sibTransId="{3E23EB67-2416-4794-B11E-273C2D50C559}"/>
    <dgm:cxn modelId="{8DD3C6FA-23F0-426F-907E-7ED3D5B24557}" type="presOf" srcId="{D7940024-7A83-4533-8A92-B7EDFD31037F}" destId="{542EBBF5-3538-47EC-8F66-DD40D7F2677F}" srcOrd="0" destOrd="1" presId="urn:microsoft.com/office/officeart/2005/8/layout/chevron2"/>
    <dgm:cxn modelId="{B1D5FB25-6D4A-444A-8F20-A585439944E7}" srcId="{A871D8ED-FFBD-4628-9D14-54D3064EC085}" destId="{68F7F7F5-872A-49AB-974F-E926B333A3D3}" srcOrd="2" destOrd="0" parTransId="{FC38C909-B69F-4DBB-8E06-16A09C7796FF}" sibTransId="{FB1BA93E-36EF-427D-ADA8-7FBD51445A1C}"/>
    <dgm:cxn modelId="{594CADC6-448D-4FB2-B243-08FA1C4458A0}" srcId="{8463EE88-F9BF-4547-823A-8B4939E7EE27}" destId="{1B0ACF53-0EA3-4BFC-9484-2A81D448D9AA}" srcOrd="1" destOrd="0" parTransId="{C9C57B39-1DCE-42B1-AC3E-C026BE05CE15}" sibTransId="{5AC9F9F7-B4C8-4B03-89C4-4D7FE0F55275}"/>
    <dgm:cxn modelId="{3397C77A-2C23-4B39-A9E6-B21DAC79CAE2}" type="presOf" srcId="{68F7F7F5-872A-49AB-974F-E926B333A3D3}" destId="{542EBBF5-3538-47EC-8F66-DD40D7F2677F}" srcOrd="0" destOrd="2" presId="urn:microsoft.com/office/officeart/2005/8/layout/chevron2"/>
    <dgm:cxn modelId="{697EDB64-9878-4D81-9FD9-5777132422C2}" type="presOf" srcId="{375AABBC-FF54-42E4-A406-0D1155452548}" destId="{542EBBF5-3538-47EC-8F66-DD40D7F2677F}" srcOrd="0" destOrd="0" presId="urn:microsoft.com/office/officeart/2005/8/layout/chevron2"/>
    <dgm:cxn modelId="{BBB7F699-F37E-482D-83E2-F7A32B0AB76D}" type="presOf" srcId="{FF021D16-7BCB-478E-AD3F-2CE5A96B801D}" destId="{2CA1F348-2797-414F-B41A-9E43C069692E}" srcOrd="0" destOrd="0" presId="urn:microsoft.com/office/officeart/2005/8/layout/chevron2"/>
    <dgm:cxn modelId="{4C30B99E-8449-4C48-8F1B-9FBA2C27A339}" srcId="{5C2B9036-0D45-4F54-9E0E-6F7BC456BF8F}" destId="{8463EE88-F9BF-4547-823A-8B4939E7EE27}" srcOrd="0" destOrd="0" parTransId="{2D6FA668-DE74-4BB7-98E0-ED93561679FC}" sibTransId="{CC0736A1-3E74-4DF2-9E54-08A66AF524F3}"/>
    <dgm:cxn modelId="{31413A8D-D9F5-464B-94B5-66C852F5D735}" type="presOf" srcId="{A871D8ED-FFBD-4628-9D14-54D3064EC085}" destId="{35410E78-F3D6-461E-BACB-8FFC036B08CB}" srcOrd="0" destOrd="0" presId="urn:microsoft.com/office/officeart/2005/8/layout/chevron2"/>
    <dgm:cxn modelId="{22DDB2C5-3676-40A4-97C5-844A6119775C}" type="presOf" srcId="{1B0ACF53-0EA3-4BFC-9484-2A81D448D9AA}" destId="{2CA1F348-2797-414F-B41A-9E43C069692E}" srcOrd="0" destOrd="1" presId="urn:microsoft.com/office/officeart/2005/8/layout/chevron2"/>
    <dgm:cxn modelId="{DAD51F75-ED72-493D-880E-307C0E58479F}" type="presOf" srcId="{845077A0-8663-4055-9FC7-CCE57138492F}" destId="{2CA1F348-2797-414F-B41A-9E43C069692E}" srcOrd="0" destOrd="2" presId="urn:microsoft.com/office/officeart/2005/8/layout/chevron2"/>
    <dgm:cxn modelId="{350B56E8-790F-498D-9090-E743FE3B20B2}" type="presOf" srcId="{8463EE88-F9BF-4547-823A-8B4939E7EE27}" destId="{F5DCBA91-14EF-4668-898B-F9372297117D}" srcOrd="0" destOrd="0" presId="urn:microsoft.com/office/officeart/2005/8/layout/chevron2"/>
    <dgm:cxn modelId="{08934AFC-C163-41D2-94E3-CC7AAA9FA7D4}" type="presOf" srcId="{5C2B9036-0D45-4F54-9E0E-6F7BC456BF8F}" destId="{C9EEA67F-D68E-46F7-9888-8F1F51EF5267}" srcOrd="0" destOrd="0" presId="urn:microsoft.com/office/officeart/2005/8/layout/chevron2"/>
    <dgm:cxn modelId="{AE264D01-A106-4904-A363-06655DE0E06A}" srcId="{5C2B9036-0D45-4F54-9E0E-6F7BC456BF8F}" destId="{A871D8ED-FFBD-4628-9D14-54D3064EC085}" srcOrd="1" destOrd="0" parTransId="{0166B027-9AC8-45EB-9CBF-B38E2A4F1C89}" sibTransId="{896BDF38-6D50-4308-987D-5B309CFE0596}"/>
    <dgm:cxn modelId="{E3D03B38-A4CE-416B-B763-9D5CB855BFB5}" srcId="{8463EE88-F9BF-4547-823A-8B4939E7EE27}" destId="{FF021D16-7BCB-478E-AD3F-2CE5A96B801D}" srcOrd="0" destOrd="0" parTransId="{C9CDD861-FB25-4A0A-958E-BB32CC44F5AE}" sibTransId="{CF74D690-277E-4459-833F-54EA9C38EB4C}"/>
    <dgm:cxn modelId="{F6FA41BD-2F8F-4A61-A3ED-3E88FD1914F4}" srcId="{8463EE88-F9BF-4547-823A-8B4939E7EE27}" destId="{845077A0-8663-4055-9FC7-CCE57138492F}" srcOrd="2" destOrd="0" parTransId="{CF173F23-1CBE-4120-914D-A0A316B25481}" sibTransId="{D1B25D94-06CB-4D4F-8522-AF2110DCF2DB}"/>
    <dgm:cxn modelId="{25FC4C50-0E6C-4BA5-BEC3-770EEB7FB4C8}" srcId="{A871D8ED-FFBD-4628-9D14-54D3064EC085}" destId="{375AABBC-FF54-42E4-A406-0D1155452548}" srcOrd="0" destOrd="0" parTransId="{43203E58-532F-433B-A3E4-F953F6B42855}" sibTransId="{3FBC2866-BE40-454F-A384-1763DBE5FF62}"/>
    <dgm:cxn modelId="{A89C1BFC-A1AA-4D15-80DE-FE5E6402D6DC}" type="presParOf" srcId="{C9EEA67F-D68E-46F7-9888-8F1F51EF5267}" destId="{A809DBAF-F317-4C17-ABBD-0F5C70D9AF6E}" srcOrd="0" destOrd="0" presId="urn:microsoft.com/office/officeart/2005/8/layout/chevron2"/>
    <dgm:cxn modelId="{358DA747-FB99-432A-B701-169429D8D6D5}" type="presParOf" srcId="{A809DBAF-F317-4C17-ABBD-0F5C70D9AF6E}" destId="{F5DCBA91-14EF-4668-898B-F9372297117D}" srcOrd="0" destOrd="0" presId="urn:microsoft.com/office/officeart/2005/8/layout/chevron2"/>
    <dgm:cxn modelId="{3C7E79D2-9C60-4AEF-8BED-8AF7CFAC034F}" type="presParOf" srcId="{A809DBAF-F317-4C17-ABBD-0F5C70D9AF6E}" destId="{2CA1F348-2797-414F-B41A-9E43C069692E}" srcOrd="1" destOrd="0" presId="urn:microsoft.com/office/officeart/2005/8/layout/chevron2"/>
    <dgm:cxn modelId="{C1E95E64-DF74-43D8-9489-18545B08ECB3}" type="presParOf" srcId="{C9EEA67F-D68E-46F7-9888-8F1F51EF5267}" destId="{6CA5934C-31E4-4EFC-B848-855AC38B2BC8}" srcOrd="1" destOrd="0" presId="urn:microsoft.com/office/officeart/2005/8/layout/chevron2"/>
    <dgm:cxn modelId="{DD4CC1C4-6A16-47CE-8DC0-2374F992D082}" type="presParOf" srcId="{C9EEA67F-D68E-46F7-9888-8F1F51EF5267}" destId="{86DC9243-6AB6-4D1C-BBBC-561D62B33C95}" srcOrd="2" destOrd="0" presId="urn:microsoft.com/office/officeart/2005/8/layout/chevron2"/>
    <dgm:cxn modelId="{9D580AB8-ED25-4467-A847-6C9A11B95B11}" type="presParOf" srcId="{86DC9243-6AB6-4D1C-BBBC-561D62B33C95}" destId="{35410E78-F3D6-461E-BACB-8FFC036B08CB}" srcOrd="0" destOrd="0" presId="urn:microsoft.com/office/officeart/2005/8/layout/chevron2"/>
    <dgm:cxn modelId="{B43BA8F5-25A6-4F08-B3E1-D36F02307977}" type="presParOf" srcId="{86DC9243-6AB6-4D1C-BBBC-561D62B33C95}" destId="{542EBBF5-3538-47EC-8F66-DD40D7F2677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3C66B3-5AAE-4E62-9BA6-EA7CC947F082}">
      <dsp:nvSpPr>
        <dsp:cNvPr id="0" name=""/>
        <dsp:cNvSpPr/>
      </dsp:nvSpPr>
      <dsp:spPr>
        <a:xfrm>
          <a:off x="2199775" y="478808"/>
          <a:ext cx="1791332" cy="119481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0904" rIns="120904" bIns="120904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/>
            <a:t>Scholarship</a:t>
          </a:r>
          <a:r>
            <a:rPr lang="en-US" sz="1700" kern="1200" dirty="0" smtClean="0"/>
            <a:t>: Based on academic merit </a:t>
          </a:r>
          <a:endParaRPr lang="en-US" sz="1700" kern="1200" dirty="0"/>
        </a:p>
      </dsp:txBody>
      <dsp:txXfrm>
        <a:off x="2486388" y="478808"/>
        <a:ext cx="1504718" cy="1194818"/>
      </dsp:txXfrm>
    </dsp:sp>
    <dsp:sp modelId="{3AD18FA1-5939-4953-A173-230836EE06BA}">
      <dsp:nvSpPr>
        <dsp:cNvPr id="0" name=""/>
        <dsp:cNvSpPr/>
      </dsp:nvSpPr>
      <dsp:spPr>
        <a:xfrm>
          <a:off x="2199775" y="1673627"/>
          <a:ext cx="1791332" cy="119481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0904" rIns="120904" bIns="120904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/>
            <a:t>Grant</a:t>
          </a:r>
          <a:r>
            <a:rPr lang="en-US" sz="1700" kern="1200" dirty="0" smtClean="0"/>
            <a:t>:  Based on need or special purpose  </a:t>
          </a:r>
          <a:endParaRPr lang="en-US" sz="1700" kern="1200" dirty="0"/>
        </a:p>
      </dsp:txBody>
      <dsp:txXfrm>
        <a:off x="2486388" y="1673627"/>
        <a:ext cx="1504718" cy="1194818"/>
      </dsp:txXfrm>
    </dsp:sp>
    <dsp:sp modelId="{48DCA5C1-FC56-4BF9-94B6-1F43E02EF7D1}">
      <dsp:nvSpPr>
        <dsp:cNvPr id="0" name=""/>
        <dsp:cNvSpPr/>
      </dsp:nvSpPr>
      <dsp:spPr>
        <a:xfrm>
          <a:off x="1244398" y="1120"/>
          <a:ext cx="1194221" cy="119422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Gift Aid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Student does not have to repay</a:t>
          </a:r>
          <a:endParaRPr lang="en-US" sz="1000" kern="1200" dirty="0"/>
        </a:p>
      </dsp:txBody>
      <dsp:txXfrm>
        <a:off x="1419288" y="176010"/>
        <a:ext cx="844441" cy="844441"/>
      </dsp:txXfrm>
    </dsp:sp>
    <dsp:sp modelId="{74E32D32-C882-4B2C-B7F4-4AE0DAB5A7C0}">
      <dsp:nvSpPr>
        <dsp:cNvPr id="0" name=""/>
        <dsp:cNvSpPr/>
      </dsp:nvSpPr>
      <dsp:spPr>
        <a:xfrm>
          <a:off x="6005132" y="487626"/>
          <a:ext cx="1791332" cy="119481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0904" rIns="120904" bIns="120904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Federal</a:t>
          </a:r>
          <a:endParaRPr lang="en-US" sz="1700" kern="1200" dirty="0"/>
        </a:p>
      </dsp:txBody>
      <dsp:txXfrm>
        <a:off x="6291745" y="487626"/>
        <a:ext cx="1504718" cy="1194818"/>
      </dsp:txXfrm>
    </dsp:sp>
    <dsp:sp modelId="{4A7FE78C-81ED-45F5-8F3C-427A56C43F79}">
      <dsp:nvSpPr>
        <dsp:cNvPr id="0" name=""/>
        <dsp:cNvSpPr/>
      </dsp:nvSpPr>
      <dsp:spPr>
        <a:xfrm>
          <a:off x="6005132" y="1653088"/>
          <a:ext cx="1791332" cy="119481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0904" rIns="120904" bIns="120904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State</a:t>
          </a:r>
          <a:endParaRPr lang="en-US" sz="1700" kern="1200" dirty="0"/>
        </a:p>
      </dsp:txBody>
      <dsp:txXfrm>
        <a:off x="6291745" y="1653088"/>
        <a:ext cx="1504718" cy="1194818"/>
      </dsp:txXfrm>
    </dsp:sp>
    <dsp:sp modelId="{7DBF2AAC-9D6B-46B6-A0C0-EF0405998547}">
      <dsp:nvSpPr>
        <dsp:cNvPr id="0" name=""/>
        <dsp:cNvSpPr/>
      </dsp:nvSpPr>
      <dsp:spPr>
        <a:xfrm>
          <a:off x="6005132" y="2836914"/>
          <a:ext cx="1791332" cy="119481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0904" rIns="120904" bIns="120904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Private</a:t>
          </a:r>
          <a:endParaRPr lang="en-US" sz="1700" kern="1200" dirty="0"/>
        </a:p>
      </dsp:txBody>
      <dsp:txXfrm>
        <a:off x="6291745" y="2836914"/>
        <a:ext cx="1504718" cy="1194818"/>
      </dsp:txXfrm>
    </dsp:sp>
    <dsp:sp modelId="{1C0E0E7F-FFC8-43E2-A373-92D3AAF626D0}">
      <dsp:nvSpPr>
        <dsp:cNvPr id="0" name=""/>
        <dsp:cNvSpPr/>
      </dsp:nvSpPr>
      <dsp:spPr>
        <a:xfrm>
          <a:off x="5123319" y="0"/>
          <a:ext cx="1194221" cy="119422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Loans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Student must repay, typically with interest</a:t>
          </a:r>
          <a:endParaRPr lang="en-US" sz="1000" kern="1200" dirty="0"/>
        </a:p>
      </dsp:txBody>
      <dsp:txXfrm>
        <a:off x="5298209" y="174890"/>
        <a:ext cx="844441" cy="84444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6DA496-7B06-4B08-A877-88FE59F254E3}">
      <dsp:nvSpPr>
        <dsp:cNvPr id="0" name=""/>
        <dsp:cNvSpPr/>
      </dsp:nvSpPr>
      <dsp:spPr>
        <a:xfrm>
          <a:off x="953079" y="7881"/>
          <a:ext cx="2881971" cy="288197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700" kern="1200" dirty="0" smtClean="0"/>
            <a:t>Grant</a:t>
          </a:r>
          <a:endParaRPr lang="en-US" sz="5700" kern="1200" dirty="0"/>
        </a:p>
      </dsp:txBody>
      <dsp:txXfrm>
        <a:off x="1355516" y="347728"/>
        <a:ext cx="1661677" cy="2202278"/>
      </dsp:txXfrm>
    </dsp:sp>
    <dsp:sp modelId="{4A31449A-676E-482C-8A7A-3AA7359C591F}">
      <dsp:nvSpPr>
        <dsp:cNvPr id="0" name=""/>
        <dsp:cNvSpPr/>
      </dsp:nvSpPr>
      <dsp:spPr>
        <a:xfrm>
          <a:off x="3030175" y="7881"/>
          <a:ext cx="2881971" cy="288197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700" kern="1200" dirty="0" smtClean="0"/>
            <a:t>Loan</a:t>
          </a:r>
          <a:endParaRPr lang="en-US" sz="5700" kern="1200" dirty="0"/>
        </a:p>
      </dsp:txBody>
      <dsp:txXfrm>
        <a:off x="3848032" y="347728"/>
        <a:ext cx="1661677" cy="220227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6DA496-7B06-4B08-A877-88FE59F254E3}">
      <dsp:nvSpPr>
        <dsp:cNvPr id="0" name=""/>
        <dsp:cNvSpPr/>
      </dsp:nvSpPr>
      <dsp:spPr>
        <a:xfrm>
          <a:off x="214480" y="5766"/>
          <a:ext cx="2108437" cy="210843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Grant</a:t>
          </a:r>
          <a:endParaRPr lang="en-US" sz="4100" kern="1200" dirty="0"/>
        </a:p>
      </dsp:txBody>
      <dsp:txXfrm>
        <a:off x="508902" y="254396"/>
        <a:ext cx="1215675" cy="1611177"/>
      </dsp:txXfrm>
    </dsp:sp>
    <dsp:sp modelId="{4A31449A-676E-482C-8A7A-3AA7359C591F}">
      <dsp:nvSpPr>
        <dsp:cNvPr id="0" name=""/>
        <dsp:cNvSpPr/>
      </dsp:nvSpPr>
      <dsp:spPr>
        <a:xfrm>
          <a:off x="1734075" y="5766"/>
          <a:ext cx="2108437" cy="210843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Loan</a:t>
          </a:r>
          <a:endParaRPr lang="en-US" sz="4100" kern="1200" dirty="0"/>
        </a:p>
      </dsp:txBody>
      <dsp:txXfrm>
        <a:off x="2332415" y="254396"/>
        <a:ext cx="1215675" cy="161117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F8E9BE-1B10-4560-83FF-53FF7EDA5830}">
      <dsp:nvSpPr>
        <dsp:cNvPr id="0" name=""/>
        <dsp:cNvSpPr/>
      </dsp:nvSpPr>
      <dsp:spPr>
        <a:xfrm rot="5400000">
          <a:off x="-304184" y="304770"/>
          <a:ext cx="2027897" cy="141952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A+</a:t>
          </a:r>
          <a:endParaRPr lang="en-US" sz="2200" kern="1200" dirty="0"/>
        </a:p>
      </dsp:txBody>
      <dsp:txXfrm rot="-5400000">
        <a:off x="1" y="710349"/>
        <a:ext cx="1419528" cy="608369"/>
      </dsp:txXfrm>
    </dsp:sp>
    <dsp:sp modelId="{B5EB4974-264C-4BF6-A4DC-73537B634877}">
      <dsp:nvSpPr>
        <dsp:cNvPr id="0" name=""/>
        <dsp:cNvSpPr/>
      </dsp:nvSpPr>
      <dsp:spPr>
        <a:xfrm rot="5400000">
          <a:off x="3994047" y="-2573933"/>
          <a:ext cx="1318133" cy="646717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Scholarships to eligible graduates of A+ designated high school to attend a participating public community college or vocational/technical schools, or certain private two-year vocational/technical schools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Students must meet high school requirements and postsecondary renewal requirements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Awards based on tuition and fees remaining after federal non-loan aid (Pell) is applied</a:t>
          </a:r>
          <a:endParaRPr lang="en-US" sz="1200" kern="1200" dirty="0"/>
        </a:p>
      </dsp:txBody>
      <dsp:txXfrm rot="-5400000">
        <a:off x="1419528" y="64932"/>
        <a:ext cx="6402825" cy="1189441"/>
      </dsp:txXfrm>
    </dsp:sp>
    <dsp:sp modelId="{188531D6-AF49-4E5A-B476-9D6735E4B7F4}">
      <dsp:nvSpPr>
        <dsp:cNvPr id="0" name=""/>
        <dsp:cNvSpPr/>
      </dsp:nvSpPr>
      <dsp:spPr>
        <a:xfrm rot="5400000">
          <a:off x="-304184" y="2044426"/>
          <a:ext cx="2027897" cy="141952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Bright Flight</a:t>
          </a:r>
          <a:endParaRPr lang="en-US" sz="2200" kern="1200" dirty="0"/>
        </a:p>
      </dsp:txBody>
      <dsp:txXfrm rot="-5400000">
        <a:off x="1" y="2450005"/>
        <a:ext cx="1419528" cy="608369"/>
      </dsp:txXfrm>
    </dsp:sp>
    <dsp:sp modelId="{7334652B-4D20-45F0-B19A-C4C6EF404165}">
      <dsp:nvSpPr>
        <dsp:cNvPr id="0" name=""/>
        <dsp:cNvSpPr/>
      </dsp:nvSpPr>
      <dsp:spPr>
        <a:xfrm rot="5400000">
          <a:off x="3994047" y="-834277"/>
          <a:ext cx="1318133" cy="646717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Merit-based scholarship encouraging top-ranked high school seniors to attend approved MO postsecondary schools with tiered awards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Top 3% = ACT 31 for 2022 seniors; ACT 32 for 2023+ seniors – up to $3,000 annually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Top 4</a:t>
          </a:r>
          <a:r>
            <a:rPr lang="en-US" sz="1200" kern="1200" baseline="30000" dirty="0" smtClean="0"/>
            <a:t>th</a:t>
          </a:r>
          <a:r>
            <a:rPr lang="en-US" sz="1200" kern="1200" dirty="0" smtClean="0"/>
            <a:t> &amp; 5</a:t>
          </a:r>
          <a:r>
            <a:rPr lang="en-US" sz="1200" kern="1200" baseline="30000" dirty="0" smtClean="0"/>
            <a:t>th</a:t>
          </a:r>
          <a:r>
            <a:rPr lang="en-US" sz="1200" kern="1200" dirty="0" smtClean="0"/>
            <a:t> percentiles = ACT 30 for 2022 seniors; ACT 31 for 2023+ seniors – up to $1,000 annually</a:t>
          </a:r>
          <a:endParaRPr lang="en-US" sz="1200" kern="1200" dirty="0"/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FY 2023 will be first year top 4</a:t>
          </a:r>
          <a:r>
            <a:rPr lang="en-US" sz="1200" kern="1200" baseline="30000" dirty="0" smtClean="0"/>
            <a:t>th</a:t>
          </a:r>
          <a:r>
            <a:rPr lang="en-US" sz="1200" kern="1200" dirty="0" smtClean="0"/>
            <a:t> &amp; 5</a:t>
          </a:r>
          <a:r>
            <a:rPr lang="en-US" sz="1200" kern="1200" baseline="30000" dirty="0" smtClean="0"/>
            <a:t>th</a:t>
          </a:r>
          <a:r>
            <a:rPr lang="en-US" sz="1200" kern="1200" dirty="0" smtClean="0"/>
            <a:t> percentiles (2018-2022 graduates) funded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200" kern="1200" dirty="0"/>
        </a:p>
      </dsp:txBody>
      <dsp:txXfrm rot="-5400000">
        <a:off x="1419528" y="1804588"/>
        <a:ext cx="6402825" cy="118944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73FA01-5BD0-4971-8535-889EED6C4A7D}">
      <dsp:nvSpPr>
        <dsp:cNvPr id="0" name=""/>
        <dsp:cNvSpPr/>
      </dsp:nvSpPr>
      <dsp:spPr>
        <a:xfrm rot="5400000">
          <a:off x="-304184" y="304770"/>
          <a:ext cx="2027897" cy="141952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Dual Credit/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Enrollment</a:t>
          </a:r>
          <a:endParaRPr lang="en-US" kern="1200" dirty="0"/>
        </a:p>
      </dsp:txBody>
      <dsp:txXfrm rot="-5400000">
        <a:off x="1" y="710349"/>
        <a:ext cx="1419528" cy="608369"/>
      </dsp:txXfrm>
    </dsp:sp>
    <dsp:sp modelId="{BE278AF0-E2D7-4CB6-8531-B1E657E88F59}">
      <dsp:nvSpPr>
        <dsp:cNvPr id="0" name=""/>
        <dsp:cNvSpPr/>
      </dsp:nvSpPr>
      <dsp:spPr>
        <a:xfrm rot="5400000">
          <a:off x="3994047" y="-2573933"/>
          <a:ext cx="1318133" cy="646717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Scholarship to assist high school students cover tuition and fees for dual credit/dual enrollment courses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First implemented spring 2022; tied to A+; need-sensitive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2022 legislative changes (SB 718) removed A+ tie; need-based effective 8/28/22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200" kern="1200" dirty="0"/>
        </a:p>
      </dsp:txBody>
      <dsp:txXfrm rot="-5400000">
        <a:off x="1419528" y="64932"/>
        <a:ext cx="6402825" cy="1189441"/>
      </dsp:txXfrm>
    </dsp:sp>
    <dsp:sp modelId="{7CAED8FB-72B7-4472-B6A0-389E07A0109A}">
      <dsp:nvSpPr>
        <dsp:cNvPr id="0" name=""/>
        <dsp:cNvSpPr/>
      </dsp:nvSpPr>
      <dsp:spPr>
        <a:xfrm rot="5400000">
          <a:off x="-304184" y="2044426"/>
          <a:ext cx="2027897" cy="141952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MUELP</a:t>
          </a:r>
          <a:endParaRPr lang="en-US" sz="1400" kern="1200" dirty="0"/>
        </a:p>
      </dsp:txBody>
      <dsp:txXfrm rot="-5400000">
        <a:off x="1" y="2450005"/>
        <a:ext cx="1419528" cy="608369"/>
      </dsp:txXfrm>
    </dsp:sp>
    <dsp:sp modelId="{1C57C252-93EB-4748-A5B2-D03507EA6B64}">
      <dsp:nvSpPr>
        <dsp:cNvPr id="0" name=""/>
        <dsp:cNvSpPr/>
      </dsp:nvSpPr>
      <dsp:spPr>
        <a:xfrm rot="5400000">
          <a:off x="3994047" y="-834277"/>
          <a:ext cx="1318133" cy="646717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Scholarship to assist academically talented minority and underrepresented individuals pursuing a bachelor’s or master’s degree in an environmental course of study leading to employment in a field clearly environmentally-related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Awards selected by statutorily-defined selection committee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Award calculated by dividing appropriation among selected recipients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200" kern="1200" dirty="0"/>
        </a:p>
      </dsp:txBody>
      <dsp:txXfrm rot="-5400000">
        <a:off x="1419528" y="1804588"/>
        <a:ext cx="6402825" cy="118944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365856-201D-434F-99AA-03843D8669B8}">
      <dsp:nvSpPr>
        <dsp:cNvPr id="0" name=""/>
        <dsp:cNvSpPr/>
      </dsp:nvSpPr>
      <dsp:spPr>
        <a:xfrm rot="5400000">
          <a:off x="-304184" y="304770"/>
          <a:ext cx="2027897" cy="141952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Wartime Veteran’s Survivor</a:t>
          </a:r>
          <a:endParaRPr lang="en-US" sz="1500" kern="1200" dirty="0"/>
        </a:p>
      </dsp:txBody>
      <dsp:txXfrm rot="-5400000">
        <a:off x="1" y="710349"/>
        <a:ext cx="1419528" cy="608369"/>
      </dsp:txXfrm>
    </dsp:sp>
    <dsp:sp modelId="{948AAE4D-D820-4185-8100-46683F8E5267}">
      <dsp:nvSpPr>
        <dsp:cNvPr id="0" name=""/>
        <dsp:cNvSpPr/>
      </dsp:nvSpPr>
      <dsp:spPr>
        <a:xfrm rot="5400000">
          <a:off x="3994047" y="-2573933"/>
          <a:ext cx="1318133" cy="646717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Grant for children/spouses of veterans whose deaths or injuries were a result of combat action or attributed to an illness contracted while serving in combat action, or who became 80% disabled as a result of injuries/accidents sustained in combat since 9/11/2001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If child, available through semester of 25</a:t>
          </a:r>
          <a:r>
            <a:rPr lang="en-US" sz="1100" kern="1200" baseline="30000" dirty="0" smtClean="0"/>
            <a:t>th</a:t>
          </a:r>
          <a:r>
            <a:rPr lang="en-US" sz="1100" kern="1200" dirty="0" smtClean="0"/>
            <a:t> birthday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Statutorily limited to 25 recipients/year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Semester awards based on tuition/fees capped at UMC rate + 2,000 room &amp; board allowance + actual book costs up to $500</a:t>
          </a:r>
          <a:endParaRPr lang="en-US" sz="1100" kern="1200" dirty="0"/>
        </a:p>
      </dsp:txBody>
      <dsp:txXfrm rot="-5400000">
        <a:off x="1419528" y="64932"/>
        <a:ext cx="6402825" cy="1189441"/>
      </dsp:txXfrm>
    </dsp:sp>
    <dsp:sp modelId="{84FAB9B6-9AC2-4F41-B22E-EA4CFED032D6}">
      <dsp:nvSpPr>
        <dsp:cNvPr id="0" name=""/>
        <dsp:cNvSpPr/>
      </dsp:nvSpPr>
      <dsp:spPr>
        <a:xfrm rot="5400000">
          <a:off x="-304184" y="2044426"/>
          <a:ext cx="2027897" cy="141952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Public Safety Officer Survivor</a:t>
          </a:r>
          <a:endParaRPr lang="en-US" sz="1500" kern="1200" dirty="0"/>
        </a:p>
      </dsp:txBody>
      <dsp:txXfrm rot="-5400000">
        <a:off x="1" y="2450005"/>
        <a:ext cx="1419528" cy="608369"/>
      </dsp:txXfrm>
    </dsp:sp>
    <dsp:sp modelId="{7A65D5DC-7AAA-4EC4-BBC3-9660B05D1FE5}">
      <dsp:nvSpPr>
        <dsp:cNvPr id="0" name=""/>
        <dsp:cNvSpPr/>
      </dsp:nvSpPr>
      <dsp:spPr>
        <a:xfrm rot="5400000">
          <a:off x="3994047" y="-834277"/>
          <a:ext cx="1318133" cy="646717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Grant providing tuition assistance to certain public employees and their families if the employee is killed or permanently and totally disabled in the line of duty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If child, available through semester of 24</a:t>
          </a:r>
          <a:r>
            <a:rPr lang="en-US" sz="1100" kern="1200" baseline="30000" dirty="0" smtClean="0"/>
            <a:t>th</a:t>
          </a:r>
          <a:r>
            <a:rPr lang="en-US" sz="1100" kern="1200" dirty="0" smtClean="0"/>
            <a:t> birthday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Award capped at tuition for 12 hours and UMC tuition rate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100" kern="1200" dirty="0"/>
        </a:p>
      </dsp:txBody>
      <dsp:txXfrm rot="-5400000">
        <a:off x="1419528" y="1804588"/>
        <a:ext cx="6402825" cy="118944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DCBA91-14EF-4668-898B-F9372297117D}">
      <dsp:nvSpPr>
        <dsp:cNvPr id="0" name=""/>
        <dsp:cNvSpPr/>
      </dsp:nvSpPr>
      <dsp:spPr>
        <a:xfrm rot="5400000">
          <a:off x="-304184" y="304770"/>
          <a:ext cx="2027897" cy="141952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Kids’ Chance</a:t>
          </a:r>
          <a:endParaRPr lang="en-US" sz="1400" kern="1200" dirty="0"/>
        </a:p>
      </dsp:txBody>
      <dsp:txXfrm rot="-5400000">
        <a:off x="1" y="710349"/>
        <a:ext cx="1419528" cy="608369"/>
      </dsp:txXfrm>
    </dsp:sp>
    <dsp:sp modelId="{2CA1F348-2797-414F-B41A-9E43C069692E}">
      <dsp:nvSpPr>
        <dsp:cNvPr id="0" name=""/>
        <dsp:cNvSpPr/>
      </dsp:nvSpPr>
      <dsp:spPr>
        <a:xfrm rot="5400000">
          <a:off x="3994047" y="-2573933"/>
          <a:ext cx="1318133" cy="646717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Scholarship for children of workers/families receiving worker’s compensation for a serious injury or death that occurred on the job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Partnership with Kids’ Chance Inc. of Missouri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Award lesser of actual tuition/fees capped at UMC rate, or maximum award provided by Kids’ Chance Inc. of Missouri</a:t>
          </a:r>
          <a:endParaRPr lang="en-US" sz="1500" kern="1200" dirty="0"/>
        </a:p>
      </dsp:txBody>
      <dsp:txXfrm rot="-5400000">
        <a:off x="1419528" y="64932"/>
        <a:ext cx="6402825" cy="1189441"/>
      </dsp:txXfrm>
    </dsp:sp>
    <dsp:sp modelId="{35410E78-F3D6-461E-BACB-8FFC036B08CB}">
      <dsp:nvSpPr>
        <dsp:cNvPr id="0" name=""/>
        <dsp:cNvSpPr/>
      </dsp:nvSpPr>
      <dsp:spPr>
        <a:xfrm rot="5400000">
          <a:off x="-304184" y="2044426"/>
          <a:ext cx="2027897" cy="141952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Advanced Placement Incentive Grant</a:t>
          </a:r>
          <a:endParaRPr lang="en-US" sz="1400" kern="1200" dirty="0"/>
        </a:p>
      </dsp:txBody>
      <dsp:txXfrm rot="-5400000">
        <a:off x="1" y="2450005"/>
        <a:ext cx="1419528" cy="608369"/>
      </dsp:txXfrm>
    </dsp:sp>
    <dsp:sp modelId="{542EBBF5-3538-47EC-8F66-DD40D7F2677F}">
      <dsp:nvSpPr>
        <dsp:cNvPr id="0" name=""/>
        <dsp:cNvSpPr/>
      </dsp:nvSpPr>
      <dsp:spPr>
        <a:xfrm rot="5400000">
          <a:off x="3994047" y="-834277"/>
          <a:ext cx="1318133" cy="646717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One-time $500 grant encouraging high school students to take and score well on Advanced Placement tests in math and science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Must achieve two scores of 3 or higher on math or science AP exams while at a Missouri public high school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Must also receive an Access Missouri or A+ award, or be eligible for a $0 award</a:t>
          </a:r>
          <a:endParaRPr lang="en-US" sz="1500" kern="1200" dirty="0"/>
        </a:p>
      </dsp:txBody>
      <dsp:txXfrm rot="-5400000">
        <a:off x="1419528" y="1804588"/>
        <a:ext cx="6402825" cy="11894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B7CB-6639-44F0-9094-FAA023AC7D01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DBCA6-FA1A-462A-A340-92C5C9602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311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B7CB-6639-44F0-9094-FAA023AC7D01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DBCA6-FA1A-462A-A340-92C5C9602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989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B7CB-6639-44F0-9094-FAA023AC7D01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DBCA6-FA1A-462A-A340-92C5C9602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984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03398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408349"/>
            <a:ext cx="7886700" cy="37686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B7CB-6639-44F0-9094-FAA023AC7D01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DBCA6-FA1A-462A-A340-92C5C9602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349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B7CB-6639-44F0-9094-FAA023AC7D01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DBCA6-FA1A-462A-A340-92C5C9602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962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787487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202286"/>
            <a:ext cx="3886200" cy="406482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2202286"/>
            <a:ext cx="3886200" cy="406482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B7CB-6639-44F0-9094-FAA023AC7D01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DBCA6-FA1A-462A-A340-92C5C9602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75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699980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2063441"/>
            <a:ext cx="3868340" cy="64769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756079"/>
            <a:ext cx="3868340" cy="34335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2063441"/>
            <a:ext cx="3887391" cy="64769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756079"/>
            <a:ext cx="3887391" cy="34335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B7CB-6639-44F0-9094-FAA023AC7D01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DBCA6-FA1A-462A-A340-92C5C9602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387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09827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B7CB-6639-44F0-9094-FAA023AC7D01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DBCA6-FA1A-462A-A340-92C5C9602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304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B7CB-6639-44F0-9094-FAA023AC7D01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DBCA6-FA1A-462A-A340-92C5C9602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843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B7CB-6639-44F0-9094-FAA023AC7D01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DBCA6-FA1A-462A-A340-92C5C9602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254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B7CB-6639-44F0-9094-FAA023AC7D01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DBCA6-FA1A-462A-A340-92C5C9602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428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1B7CB-6639-44F0-9094-FAA023AC7D01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DBCA6-FA1A-462A-A340-92C5C960252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00" y="185739"/>
            <a:ext cx="3557480" cy="66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147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web.dhewd.mo.gov/studentportal/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dhewd.mo.gov/ppc/grants/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mailto:Amy.Haller@dhewd.mo.gov" TargetMode="External"/><Relationship Id="rId2" Type="http://schemas.openxmlformats.org/officeDocument/2006/relationships/hyperlink" Target="mailto:Connie.Bestgen@dhewd.mo.gov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Kelli.Reed@dhewd.mo.gov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State Student Aid Program Update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DSS Learning Lab</a:t>
            </a:r>
          </a:p>
          <a:p>
            <a:r>
              <a:rPr lang="en-US" dirty="0" smtClean="0"/>
              <a:t>June 30, 2022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6960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 Missouri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Missouri’s primary need-based grant</a:t>
            </a:r>
          </a:p>
          <a:p>
            <a:r>
              <a:rPr lang="en-US" dirty="0" smtClean="0"/>
              <a:t>Need based on Expected Family Contribution (EFC) from FAFSA</a:t>
            </a:r>
          </a:p>
          <a:p>
            <a:r>
              <a:rPr lang="en-US" dirty="0" smtClean="0"/>
              <a:t>Awards designed to be simple, predictable and portable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6631910"/>
              </p:ext>
            </p:extLst>
          </p:nvPr>
        </p:nvGraphicFramePr>
        <p:xfrm>
          <a:off x="1051034" y="4802351"/>
          <a:ext cx="7464315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8105">
                  <a:extLst>
                    <a:ext uri="{9D8B030D-6E8A-4147-A177-3AD203B41FA5}">
                      <a16:colId xmlns:a16="http://schemas.microsoft.com/office/drawing/2014/main" val="2868408849"/>
                    </a:ext>
                  </a:extLst>
                </a:gridCol>
                <a:gridCol w="1537358">
                  <a:extLst>
                    <a:ext uri="{9D8B030D-6E8A-4147-A177-3AD203B41FA5}">
                      <a16:colId xmlns:a16="http://schemas.microsoft.com/office/drawing/2014/main" val="596498072"/>
                    </a:ext>
                  </a:extLst>
                </a:gridCol>
                <a:gridCol w="3438852">
                  <a:extLst>
                    <a:ext uri="{9D8B030D-6E8A-4147-A177-3AD203B41FA5}">
                      <a16:colId xmlns:a16="http://schemas.microsoft.com/office/drawing/2014/main" val="34670526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Public 2-Year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Public 4-Year, State Tech,</a:t>
                      </a:r>
                      <a:r>
                        <a:rPr lang="en-US" baseline="0" dirty="0" smtClean="0"/>
                        <a:t> Private, Approved Virtual (WGU)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43185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Statutory Maximum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$1,300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$2,850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3578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Statutory</a:t>
                      </a:r>
                      <a:r>
                        <a:rPr lang="en-US" baseline="0" dirty="0" smtClean="0"/>
                        <a:t> Minimum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$300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$1,500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150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85986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 Missouri Awards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Annual maximums typically less than statutory</a:t>
            </a:r>
          </a:p>
          <a:p>
            <a:r>
              <a:rPr lang="en-US" dirty="0" smtClean="0"/>
              <a:t>Awards based on:</a:t>
            </a:r>
          </a:p>
          <a:p>
            <a:pPr lvl="1"/>
            <a:r>
              <a:rPr lang="en-US" dirty="0" smtClean="0"/>
              <a:t>Number of eligible students </a:t>
            </a:r>
          </a:p>
          <a:p>
            <a:pPr lvl="1"/>
            <a:r>
              <a:rPr lang="en-US" dirty="0" smtClean="0"/>
              <a:t>Program appropriation</a:t>
            </a:r>
          </a:p>
          <a:p>
            <a:r>
              <a:rPr lang="en-US" dirty="0" smtClean="0"/>
              <a:t>Structure</a:t>
            </a:r>
            <a:endParaRPr lang="en-US" dirty="0"/>
          </a:p>
          <a:p>
            <a:pPr lvl="1"/>
            <a:r>
              <a:rPr lang="en-US" dirty="0" smtClean="0"/>
              <a:t>EFC/Type of Institution </a:t>
            </a:r>
            <a:r>
              <a:rPr lang="en-US" dirty="0"/>
              <a:t>Matrix</a:t>
            </a:r>
          </a:p>
          <a:p>
            <a:pPr lvl="1"/>
            <a:r>
              <a:rPr lang="en-US" dirty="0"/>
              <a:t>EFCs in $500 ranges from $0-500 to $11,500-$12,000</a:t>
            </a:r>
          </a:p>
          <a:p>
            <a:pPr lvl="1"/>
            <a:r>
              <a:rPr lang="en-US" dirty="0"/>
              <a:t>Awards higher for students with lower EFCs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56334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 Missouri Awards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49" y="2057301"/>
            <a:ext cx="6549918" cy="208464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651" y="4292656"/>
            <a:ext cx="6549916" cy="2403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8908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 Missouri Eligibility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2455" y="2408349"/>
            <a:ext cx="8208579" cy="3768614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U.S. Citizen or permanent resident</a:t>
            </a:r>
          </a:p>
          <a:p>
            <a:r>
              <a:rPr lang="en-US" dirty="0" smtClean="0"/>
              <a:t>Missouri resident</a:t>
            </a:r>
          </a:p>
          <a:p>
            <a:r>
              <a:rPr lang="en-US" dirty="0" smtClean="0"/>
              <a:t>Full-time (12 hours), undergraduate student</a:t>
            </a:r>
          </a:p>
          <a:p>
            <a:r>
              <a:rPr lang="en-US" dirty="0" smtClean="0"/>
              <a:t>Expected Family Contribution (EFC) of $12,000 or less</a:t>
            </a:r>
          </a:p>
          <a:p>
            <a:r>
              <a:rPr lang="en-US" dirty="0" smtClean="0"/>
              <a:t>File the FAFSA </a:t>
            </a:r>
          </a:p>
          <a:p>
            <a:pPr lvl="1"/>
            <a:r>
              <a:rPr lang="en-US" dirty="0" smtClean="0"/>
              <a:t>Feb. 1 preferred, April 1 final deadline.  Actual award deadline can be set anywhere in between.</a:t>
            </a:r>
          </a:p>
          <a:p>
            <a:pPr lvl="1"/>
            <a:r>
              <a:rPr lang="en-US" dirty="0" smtClean="0"/>
              <a:t>Corrections by July 31</a:t>
            </a:r>
          </a:p>
          <a:p>
            <a:r>
              <a:rPr lang="en-US" dirty="0" smtClean="0"/>
              <a:t>2.5 cumulative GPA to renew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7530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 Missouri Eligibility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Eligibility expires on earliest of:</a:t>
            </a:r>
          </a:p>
          <a:p>
            <a:pPr lvl="1"/>
            <a:r>
              <a:rPr lang="en-US" dirty="0" smtClean="0"/>
              <a:t>Receipt of the award for 10 semesters</a:t>
            </a:r>
          </a:p>
          <a:p>
            <a:pPr lvl="1"/>
            <a:r>
              <a:rPr lang="en-US" dirty="0" smtClean="0"/>
              <a:t>Receipt of 1</a:t>
            </a:r>
            <a:r>
              <a:rPr lang="en-US" baseline="30000" dirty="0" smtClean="0"/>
              <a:t>st</a:t>
            </a:r>
            <a:r>
              <a:rPr lang="en-US" dirty="0" smtClean="0"/>
              <a:t> bachelor’s degree</a:t>
            </a:r>
          </a:p>
          <a:p>
            <a:pPr lvl="1"/>
            <a:r>
              <a:rPr lang="en-US" dirty="0" smtClean="0"/>
              <a:t>Completion of the required hours for a bachelor’s degree</a:t>
            </a:r>
          </a:p>
          <a:p>
            <a:pPr lvl="1"/>
            <a:r>
              <a:rPr lang="en-US" dirty="0" smtClean="0"/>
              <a:t>Completion of 150 semester credit hours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53968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 Missouri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FY 2023</a:t>
            </a:r>
          </a:p>
          <a:p>
            <a:pPr lvl="1"/>
            <a:r>
              <a:rPr lang="en-US" dirty="0" smtClean="0"/>
              <a:t>$9 M appropriation increase</a:t>
            </a:r>
          </a:p>
          <a:p>
            <a:pPr lvl="1"/>
            <a:r>
              <a:rPr lang="en-US" dirty="0" smtClean="0"/>
              <a:t>Full funding at statutory maximum award levels and April 1 deadline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44124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000" b="1" dirty="0" smtClean="0"/>
              <a:t>Spotlight on </a:t>
            </a:r>
          </a:p>
          <a:p>
            <a:pPr marL="0" indent="0" algn="ctr">
              <a:buNone/>
            </a:pPr>
            <a:r>
              <a:rPr lang="en-US" sz="6000" b="1" dirty="0" smtClean="0"/>
              <a:t>Fast Track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4235804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Fast Track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Addresses state’s workforce needs</a:t>
            </a:r>
          </a:p>
          <a:p>
            <a:r>
              <a:rPr lang="en-US" dirty="0" smtClean="0"/>
              <a:t>Targeted toward adults</a:t>
            </a:r>
          </a:p>
          <a:p>
            <a:r>
              <a:rPr lang="en-US" dirty="0" smtClean="0"/>
              <a:t>Assistance in pursuing a certificate, degree, or industry recognized credential in a designated high need area</a:t>
            </a:r>
          </a:p>
          <a:p>
            <a:r>
              <a:rPr lang="en-US" dirty="0" smtClean="0"/>
              <a:t>Need-based grant</a:t>
            </a:r>
          </a:p>
          <a:p>
            <a:pPr lvl="1"/>
            <a:r>
              <a:rPr lang="en-US" dirty="0" smtClean="0"/>
              <a:t>AGI of $80,000 or less if married filing jointly</a:t>
            </a:r>
          </a:p>
          <a:p>
            <a:pPr lvl="1"/>
            <a:r>
              <a:rPr lang="en-US" dirty="0" smtClean="0"/>
              <a:t>AGI of $40,000 or less for all other tax filing statuses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684329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Fast Track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Prior to Aug. 28, 2022 grant could convert to loan if not a MO resident/employed in MO for 3 years after graduation</a:t>
            </a:r>
          </a:p>
          <a:p>
            <a:endParaRPr lang="en-US" dirty="0" smtClean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9848935"/>
              </p:ext>
            </p:extLst>
          </p:nvPr>
        </p:nvGraphicFramePr>
        <p:xfrm>
          <a:off x="3478924" y="3478924"/>
          <a:ext cx="4056993" cy="21199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61789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Fast Track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5310" y="2408349"/>
            <a:ext cx="8418787" cy="3768614"/>
          </a:xfrm>
        </p:spPr>
        <p:txBody>
          <a:bodyPr/>
          <a:lstStyle/>
          <a:p>
            <a:r>
              <a:rPr lang="en-US" dirty="0" smtClean="0"/>
              <a:t>SB 672 </a:t>
            </a:r>
            <a:r>
              <a:rPr lang="en-US" dirty="0"/>
              <a:t>e</a:t>
            </a:r>
            <a:r>
              <a:rPr lang="en-US" dirty="0" smtClean="0"/>
              <a:t>ffective August 28, 2022</a:t>
            </a:r>
          </a:p>
          <a:p>
            <a:pPr lvl="1"/>
            <a:r>
              <a:rPr lang="en-US" dirty="0" smtClean="0"/>
              <a:t>All loan-related requirements eliminated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Recipients must still report 3 years of residency/employment</a:t>
            </a:r>
          </a:p>
          <a:p>
            <a:pPr lvl="1"/>
            <a:r>
              <a:rPr lang="en-US" dirty="0" smtClean="0"/>
              <a:t>Program expanded to include additional eligible training providers and apprenticeships</a:t>
            </a:r>
          </a:p>
          <a:p>
            <a:pPr marL="914400" lvl="2" indent="0">
              <a:buNone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4286576" y="3499943"/>
            <a:ext cx="1061545" cy="99848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Grant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616137" y="3468413"/>
            <a:ext cx="1061545" cy="99848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Loan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5437460" y="3557751"/>
            <a:ext cx="1418897" cy="81980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5616137" y="3473667"/>
            <a:ext cx="1061545" cy="99848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408386" y="6176963"/>
            <a:ext cx="5269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0070C0"/>
                </a:solidFill>
              </a:rPr>
              <a:t>Details coming soon</a:t>
            </a:r>
            <a:endParaRPr lang="en-US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9915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State Student Aid Overview</a:t>
            </a:r>
          </a:p>
          <a:p>
            <a:r>
              <a:rPr lang="en-US" dirty="0"/>
              <a:t>Spotlight on:</a:t>
            </a:r>
          </a:p>
          <a:p>
            <a:pPr lvl="1"/>
            <a:r>
              <a:rPr lang="en-US" dirty="0"/>
              <a:t> Access Missouri</a:t>
            </a:r>
          </a:p>
          <a:p>
            <a:pPr lvl="1"/>
            <a:r>
              <a:rPr lang="en-US" dirty="0"/>
              <a:t>Fast Track</a:t>
            </a:r>
          </a:p>
          <a:p>
            <a:r>
              <a:rPr lang="en-US" dirty="0" smtClean="0"/>
              <a:t>State Aid Program Highlights</a:t>
            </a:r>
            <a:endParaRPr lang="en-US" dirty="0"/>
          </a:p>
          <a:p>
            <a:r>
              <a:rPr lang="en-US" dirty="0" smtClean="0"/>
              <a:t>Questions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5079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FY 2023 Fast Track Awards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5821" y="2408349"/>
            <a:ext cx="8189529" cy="3768614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Student Award:</a:t>
            </a:r>
          </a:p>
          <a:p>
            <a:pPr marL="457200" lvl="1" indent="0">
              <a:buNone/>
            </a:pPr>
            <a:r>
              <a:rPr lang="en-US" dirty="0" smtClean="0"/>
              <a:t>Tuition and fees</a:t>
            </a:r>
          </a:p>
          <a:p>
            <a:pPr marL="457200" lvl="1" indent="0">
              <a:buNone/>
            </a:pPr>
            <a:r>
              <a:rPr lang="en-US" u="sng" dirty="0"/>
              <a:t>Governmental sources of funding (state or </a:t>
            </a:r>
            <a:r>
              <a:rPr lang="en-US" u="sng" dirty="0" smtClean="0"/>
              <a:t>federal non-loan)</a:t>
            </a:r>
          </a:p>
          <a:p>
            <a:pPr marL="457200" lvl="1" indent="0">
              <a:buNone/>
            </a:pPr>
            <a:r>
              <a:rPr lang="en-US" dirty="0" smtClean="0"/>
              <a:t>Award</a:t>
            </a:r>
            <a:r>
              <a:rPr lang="en-US" u="sng" dirty="0" smtClean="0"/>
              <a:t> </a:t>
            </a:r>
          </a:p>
          <a:p>
            <a:pPr marL="457200" lvl="1" indent="0" algn="ctr">
              <a:buNone/>
            </a:pPr>
            <a:r>
              <a:rPr lang="en-US" sz="2200" dirty="0" smtClean="0"/>
              <a:t>If calculated award is zero, student can receive lesser of              remaining cost of attendance or $500</a:t>
            </a:r>
          </a:p>
          <a:p>
            <a:pPr marL="914400" lvl="2" indent="0">
              <a:buNone/>
            </a:pPr>
            <a:endParaRPr lang="en-US" dirty="0"/>
          </a:p>
          <a:p>
            <a:r>
              <a:rPr lang="en-US" dirty="0" smtClean="0"/>
              <a:t>Apprentice Award:</a:t>
            </a:r>
          </a:p>
          <a:p>
            <a:pPr marL="457200" lvl="1" indent="0">
              <a:buNone/>
            </a:pPr>
            <a:r>
              <a:rPr lang="en-US" dirty="0" smtClean="0"/>
              <a:t>Related educational costs (tools, uniforms, etc.)</a:t>
            </a:r>
            <a:endParaRPr lang="en-US" dirty="0"/>
          </a:p>
          <a:p>
            <a:pPr marL="457200" lvl="1" indent="0">
              <a:buNone/>
            </a:pPr>
            <a:r>
              <a:rPr lang="en-US" u="sng" dirty="0"/>
              <a:t>Governmental sources of funding (state or federal non-loan)</a:t>
            </a:r>
          </a:p>
          <a:p>
            <a:pPr marL="457200" lvl="1" indent="0">
              <a:buNone/>
            </a:pPr>
            <a:r>
              <a:rPr lang="en-US" dirty="0"/>
              <a:t>Award</a:t>
            </a:r>
            <a:r>
              <a:rPr lang="en-US" u="sng" dirty="0"/>
              <a:t> 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Minus 3"/>
          <p:cNvSpPr/>
          <p:nvPr/>
        </p:nvSpPr>
        <p:spPr>
          <a:xfrm>
            <a:off x="325821" y="3037488"/>
            <a:ext cx="467711" cy="536027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Minus 4"/>
          <p:cNvSpPr/>
          <p:nvPr/>
        </p:nvSpPr>
        <p:spPr>
          <a:xfrm>
            <a:off x="334361" y="5228895"/>
            <a:ext cx="467711" cy="536027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4074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Fast Track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Level appropriation of $4.7 M for FY 2023</a:t>
            </a:r>
          </a:p>
          <a:p>
            <a:r>
              <a:rPr lang="en-US" dirty="0" smtClean="0"/>
              <a:t>Expected to be sufficient but exact impact of expansion and removal of the loan requirements uncertain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5822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000" b="1" dirty="0" smtClean="0"/>
              <a:t>State Aid Program Highlights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21537690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Aid Program Highlights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9659392"/>
              </p:ext>
            </p:extLst>
          </p:nvPr>
        </p:nvGraphicFramePr>
        <p:xfrm>
          <a:off x="628650" y="2742434"/>
          <a:ext cx="7886700" cy="3768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48341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Aid Program Highlights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515188"/>
              </p:ext>
            </p:extLst>
          </p:nvPr>
        </p:nvGraphicFramePr>
        <p:xfrm>
          <a:off x="628650" y="2408238"/>
          <a:ext cx="7886700" cy="3768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34275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Aid Program Highlights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5375419"/>
              </p:ext>
            </p:extLst>
          </p:nvPr>
        </p:nvGraphicFramePr>
        <p:xfrm>
          <a:off x="628650" y="2408238"/>
          <a:ext cx="7886700" cy="3768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55292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Aid Program Highlights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1855853"/>
              </p:ext>
            </p:extLst>
          </p:nvPr>
        </p:nvGraphicFramePr>
        <p:xfrm>
          <a:off x="628650" y="2408238"/>
          <a:ext cx="7886700" cy="3768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48472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For most programs, application is on </a:t>
            </a:r>
            <a:r>
              <a:rPr lang="en-US" dirty="0"/>
              <a:t>MDHEWD Student Portal/Estimate Eligibility </a:t>
            </a:r>
            <a:r>
              <a:rPr lang="en-US" dirty="0" smtClean="0"/>
              <a:t>tab</a:t>
            </a:r>
          </a:p>
          <a:p>
            <a:pPr marL="0" indent="0" algn="ctr">
              <a:buNone/>
            </a:pPr>
            <a:r>
              <a:rPr lang="en-US" dirty="0">
                <a:hlinkClick r:id="rId2"/>
              </a:rPr>
              <a:t>https://web.dhewd.mo.gov/studentportal</a:t>
            </a:r>
            <a:r>
              <a:rPr lang="en-US" dirty="0" smtClean="0">
                <a:hlinkClick r:id="rId2"/>
              </a:rPr>
              <a:t>/</a:t>
            </a:r>
            <a:r>
              <a:rPr lang="en-US" dirty="0" smtClean="0"/>
              <a:t> 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Not required for Bright Flight or Access Missouri</a:t>
            </a:r>
          </a:p>
          <a:p>
            <a:pPr lvl="1"/>
            <a:r>
              <a:rPr lang="en-US" dirty="0" smtClean="0"/>
              <a:t>Bright Flight eligibility based on ACT score received from ACT Inc. </a:t>
            </a:r>
          </a:p>
          <a:p>
            <a:pPr lvl="1"/>
            <a:r>
              <a:rPr lang="en-US" dirty="0" smtClean="0"/>
              <a:t>Access Missouri eligibility is based on FAFSA received from U.S. Department of Education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7088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Aid Program Highlights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408349"/>
            <a:ext cx="8031874" cy="376861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Visit </a:t>
            </a:r>
            <a:r>
              <a:rPr lang="en-US" dirty="0">
                <a:hlinkClick r:id="rId2"/>
              </a:rPr>
              <a:t>https://dhewd.mo.gov/ppc/grants</a:t>
            </a:r>
            <a:r>
              <a:rPr lang="en-US" dirty="0" smtClean="0">
                <a:hlinkClick r:id="rId2"/>
              </a:rPr>
              <a:t>/</a:t>
            </a:r>
            <a:r>
              <a:rPr lang="en-US" dirty="0" smtClean="0"/>
              <a:t> for more info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Individual pages for each program with eligibility, award, application and other 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5595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4" name="Tex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914400" lvl="2" indent="0">
              <a:buNone/>
            </a:pPr>
            <a:r>
              <a:rPr lang="en-US" sz="2600" b="1" dirty="0" smtClean="0"/>
              <a:t>State</a:t>
            </a:r>
            <a:r>
              <a:rPr lang="en-US" sz="1200" b="1" dirty="0" smtClean="0"/>
              <a:t> </a:t>
            </a:r>
            <a:r>
              <a:rPr lang="en-US" sz="2600" b="1" dirty="0" smtClean="0"/>
              <a:t>Aid</a:t>
            </a:r>
          </a:p>
          <a:p>
            <a:pPr marL="914400" lvl="2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000" b="1" dirty="0" smtClean="0"/>
              <a:t>Connie Bestgen</a:t>
            </a:r>
            <a:r>
              <a:rPr lang="en-US" sz="2000" dirty="0" smtClean="0"/>
              <a:t>, financial aid specialist</a:t>
            </a:r>
          </a:p>
          <a:p>
            <a:pPr marL="0" indent="0">
              <a:buNone/>
            </a:pPr>
            <a:r>
              <a:rPr lang="en-US" sz="2000" dirty="0" smtClean="0">
                <a:hlinkClick r:id="rId2"/>
              </a:rPr>
              <a:t>Connie.Bestgen@dhewd.mo.gov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(800) 473-6757, option 4 or (573) 751-1772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b="1" dirty="0" smtClean="0"/>
              <a:t>Amy Haller</a:t>
            </a:r>
            <a:r>
              <a:rPr lang="en-US" sz="2000" dirty="0" smtClean="0"/>
              <a:t>, financial aid specialist</a:t>
            </a:r>
          </a:p>
          <a:p>
            <a:pPr marL="0" indent="0">
              <a:buNone/>
            </a:pPr>
            <a:r>
              <a:rPr lang="en-US" sz="2000" dirty="0" smtClean="0">
                <a:hlinkClick r:id="rId3"/>
              </a:rPr>
              <a:t>Amy.Haller@dhewd.mo.gov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(573) 526-7958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b="1" dirty="0" smtClean="0"/>
              <a:t>Kelli Reed</a:t>
            </a:r>
            <a:r>
              <a:rPr lang="en-US" sz="2000" dirty="0" smtClean="0"/>
              <a:t>, senior associate</a:t>
            </a:r>
          </a:p>
          <a:p>
            <a:pPr marL="0" indent="0">
              <a:buNone/>
            </a:pPr>
            <a:r>
              <a:rPr lang="en-US" sz="2000" dirty="0" smtClean="0">
                <a:hlinkClick r:id="rId4"/>
              </a:rPr>
              <a:t>Kelli.Reed@dhewd.mo.gov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(573) 751-2444</a:t>
            </a:r>
            <a:endParaRPr lang="en-US" sz="2000" dirty="0"/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3790950" y="2103098"/>
            <a:ext cx="4724400" cy="479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4" defTabSz="914400">
              <a:lnSpc>
                <a:spcPct val="80000"/>
              </a:lnSpc>
              <a:spcBef>
                <a:spcPts val="500"/>
              </a:spcBef>
            </a:pPr>
            <a:r>
              <a:rPr lang="en-US" sz="1900" b="1" dirty="0" smtClean="0"/>
              <a:t>DHEWD</a:t>
            </a:r>
            <a:endParaRPr lang="en-US" sz="1900" b="1" dirty="0"/>
          </a:p>
          <a:p>
            <a:endParaRPr lang="en-US" dirty="0" smtClean="0"/>
          </a:p>
          <a:p>
            <a:r>
              <a:rPr lang="en-US" sz="1500" b="1" dirty="0">
                <a:solidFill>
                  <a:schemeClr val="tx1"/>
                </a:solidFill>
              </a:rPr>
              <a:t>By Phone:</a:t>
            </a:r>
          </a:p>
          <a:p>
            <a:r>
              <a:rPr lang="en-US" sz="1400" dirty="0">
                <a:solidFill>
                  <a:schemeClr val="tx1"/>
                </a:solidFill>
              </a:rPr>
              <a:t>(800) 473-6757 or (573) 751-2361</a:t>
            </a:r>
          </a:p>
          <a:p>
            <a:r>
              <a:rPr lang="en-US" sz="1500" b="1" dirty="0" smtClean="0">
                <a:solidFill>
                  <a:schemeClr val="tx1"/>
                </a:solidFill>
              </a:rPr>
              <a:t>By </a:t>
            </a:r>
            <a:r>
              <a:rPr lang="en-US" sz="1500" b="1" dirty="0">
                <a:solidFill>
                  <a:schemeClr val="tx1"/>
                </a:solidFill>
              </a:rPr>
              <a:t>Email:</a:t>
            </a:r>
            <a:r>
              <a:rPr lang="en-US" sz="2600" b="1" dirty="0" smtClean="0"/>
              <a:t>  </a:t>
            </a:r>
          </a:p>
          <a:p>
            <a:r>
              <a:rPr lang="en-US" sz="1400" dirty="0" smtClean="0">
                <a:solidFill>
                  <a:schemeClr val="tx1"/>
                </a:solidFill>
              </a:rPr>
              <a:t>info@dhewd.mo.gov</a:t>
            </a:r>
            <a:endParaRPr lang="en-US" sz="1400" dirty="0">
              <a:solidFill>
                <a:schemeClr val="tx1"/>
              </a:solidFill>
            </a:endParaRPr>
          </a:p>
          <a:p>
            <a:endParaRPr lang="en-US" sz="1500" b="1" dirty="0" smtClean="0">
              <a:solidFill>
                <a:schemeClr val="tx1"/>
              </a:solidFill>
            </a:endParaRPr>
          </a:p>
          <a:p>
            <a:r>
              <a:rPr lang="en-US" sz="1500" b="1" dirty="0" smtClean="0">
                <a:solidFill>
                  <a:schemeClr val="tx1"/>
                </a:solidFill>
              </a:rPr>
              <a:t>By </a:t>
            </a:r>
            <a:r>
              <a:rPr lang="en-US" sz="1500" b="1" dirty="0">
                <a:solidFill>
                  <a:schemeClr val="tx1"/>
                </a:solidFill>
              </a:rPr>
              <a:t>Mail:  </a:t>
            </a:r>
          </a:p>
          <a:p>
            <a:r>
              <a:rPr lang="en-US" sz="1400" dirty="0">
                <a:solidFill>
                  <a:schemeClr val="tx1"/>
                </a:solidFill>
              </a:rPr>
              <a:t>P.O. Box 1469</a:t>
            </a:r>
          </a:p>
          <a:p>
            <a:r>
              <a:rPr lang="en-US" sz="1400" dirty="0">
                <a:solidFill>
                  <a:schemeClr val="tx1"/>
                </a:solidFill>
              </a:rPr>
              <a:t>Jefferson City, MO 65102-1469</a:t>
            </a:r>
          </a:p>
          <a:p>
            <a:endParaRPr lang="en-US" sz="1500" b="1" dirty="0" smtClean="0">
              <a:solidFill>
                <a:schemeClr val="tx1"/>
              </a:solidFill>
            </a:endParaRPr>
          </a:p>
          <a:p>
            <a:r>
              <a:rPr lang="en-US" sz="1500" b="1" dirty="0" smtClean="0">
                <a:solidFill>
                  <a:schemeClr val="tx1"/>
                </a:solidFill>
              </a:rPr>
              <a:t>By </a:t>
            </a:r>
            <a:r>
              <a:rPr lang="en-US" sz="1500" b="1" dirty="0">
                <a:solidFill>
                  <a:schemeClr val="tx1"/>
                </a:solidFill>
              </a:rPr>
              <a:t>Fax:  </a:t>
            </a:r>
            <a:endParaRPr lang="en-US" sz="1500" b="1" dirty="0" smtClean="0">
              <a:solidFill>
                <a:schemeClr val="tx1"/>
              </a:solidFill>
            </a:endParaRPr>
          </a:p>
          <a:p>
            <a:r>
              <a:rPr lang="en-US" sz="1400" dirty="0" smtClean="0">
                <a:solidFill>
                  <a:schemeClr val="tx1"/>
                </a:solidFill>
              </a:rPr>
              <a:t>(</a:t>
            </a:r>
            <a:r>
              <a:rPr lang="en-US" sz="1400" dirty="0">
                <a:solidFill>
                  <a:schemeClr val="tx1"/>
                </a:solidFill>
              </a:rPr>
              <a:t>573) </a:t>
            </a:r>
            <a:r>
              <a:rPr lang="en-US" sz="1400" dirty="0" smtClean="0">
                <a:solidFill>
                  <a:schemeClr val="tx1"/>
                </a:solidFill>
              </a:rPr>
              <a:t>751-6635</a:t>
            </a:r>
            <a:endParaRPr lang="en-US" sz="1400" dirty="0">
              <a:solidFill>
                <a:schemeClr val="tx1"/>
              </a:solidFill>
            </a:endParaRPr>
          </a:p>
          <a:p>
            <a:endParaRPr lang="en-US" sz="1500" b="1" dirty="0" smtClean="0">
              <a:solidFill>
                <a:schemeClr val="tx1"/>
              </a:solidFill>
            </a:endParaRPr>
          </a:p>
          <a:p>
            <a:r>
              <a:rPr lang="en-US" sz="1500" b="1" dirty="0" smtClean="0">
                <a:solidFill>
                  <a:schemeClr val="tx1"/>
                </a:solidFill>
              </a:rPr>
              <a:t>Website</a:t>
            </a:r>
            <a:r>
              <a:rPr lang="en-US" sz="1500" b="1" dirty="0">
                <a:solidFill>
                  <a:schemeClr val="tx1"/>
                </a:solidFill>
              </a:rPr>
              <a:t>:  </a:t>
            </a:r>
            <a:endParaRPr lang="en-US" sz="1500" b="1" dirty="0" smtClean="0">
              <a:solidFill>
                <a:schemeClr val="tx1"/>
              </a:solidFill>
            </a:endParaRPr>
          </a:p>
          <a:p>
            <a:r>
              <a:rPr lang="en-US" sz="1400" dirty="0" smtClean="0">
                <a:solidFill>
                  <a:schemeClr val="tx1"/>
                </a:solidFill>
              </a:rPr>
              <a:t>www.dhewd.mo.gov</a:t>
            </a:r>
            <a:endParaRPr lang="en-US" sz="1400" dirty="0">
              <a:solidFill>
                <a:schemeClr val="tx1"/>
              </a:solidFill>
            </a:endParaRPr>
          </a:p>
          <a:p>
            <a:endParaRPr lang="en-US" sz="26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58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000" b="1" dirty="0" smtClean="0"/>
              <a:t>State Student Aid Overview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3467727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691" y="1651604"/>
            <a:ext cx="7886700" cy="3768614"/>
          </a:xfrm>
        </p:spPr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3600" i="1" dirty="0" smtClean="0"/>
              <a:t>In the </a:t>
            </a:r>
            <a:r>
              <a:rPr lang="en-US" sz="3600" b="1" i="1" dirty="0" smtClean="0">
                <a:solidFill>
                  <a:srgbClr val="0070C0"/>
                </a:solidFill>
              </a:rPr>
              <a:t>2021-2022</a:t>
            </a:r>
            <a:r>
              <a:rPr lang="en-US" sz="3600" i="1" dirty="0" smtClean="0"/>
              <a:t> academic year</a:t>
            </a:r>
          </a:p>
          <a:p>
            <a:pPr marL="0" indent="0" algn="ctr">
              <a:buNone/>
            </a:pPr>
            <a:r>
              <a:rPr lang="en-US" sz="3600" i="1" dirty="0" smtClean="0"/>
              <a:t>MDHEWD provided </a:t>
            </a:r>
          </a:p>
          <a:p>
            <a:pPr marL="0" indent="0" algn="ctr">
              <a:buNone/>
            </a:pPr>
            <a:r>
              <a:rPr lang="en-US" sz="3600" i="1" dirty="0" smtClean="0"/>
              <a:t>approximately </a:t>
            </a:r>
            <a:r>
              <a:rPr lang="en-US" sz="3600" b="1" i="1" dirty="0" smtClean="0">
                <a:solidFill>
                  <a:srgbClr val="0070C0"/>
                </a:solidFill>
              </a:rPr>
              <a:t>$</a:t>
            </a:r>
            <a:r>
              <a:rPr lang="en-US" sz="3600" b="1" i="1" dirty="0">
                <a:solidFill>
                  <a:srgbClr val="0070C0"/>
                </a:solidFill>
              </a:rPr>
              <a:t>139.5</a:t>
            </a:r>
            <a:r>
              <a:rPr lang="en-US" sz="3600" b="1" i="1" dirty="0" smtClean="0">
                <a:solidFill>
                  <a:srgbClr val="0070C0"/>
                </a:solidFill>
              </a:rPr>
              <a:t> M</a:t>
            </a:r>
          </a:p>
          <a:p>
            <a:pPr marL="0" indent="0" algn="ctr">
              <a:buNone/>
            </a:pPr>
            <a:r>
              <a:rPr lang="en-US" sz="3600" i="1" dirty="0" smtClean="0"/>
              <a:t> to more than </a:t>
            </a:r>
            <a:r>
              <a:rPr lang="en-US" sz="3600" b="1" i="1" dirty="0">
                <a:solidFill>
                  <a:srgbClr val="0070C0"/>
                </a:solidFill>
              </a:rPr>
              <a:t>58,900</a:t>
            </a:r>
            <a:r>
              <a:rPr lang="en-US" sz="3600" b="1" i="1" dirty="0" smtClean="0">
                <a:solidFill>
                  <a:srgbClr val="FF0000"/>
                </a:solidFill>
              </a:rPr>
              <a:t> </a:t>
            </a:r>
            <a:r>
              <a:rPr lang="en-US" sz="3600" b="1" i="1" dirty="0" smtClean="0">
                <a:solidFill>
                  <a:srgbClr val="0070C0"/>
                </a:solidFill>
              </a:rPr>
              <a:t>students</a:t>
            </a:r>
          </a:p>
          <a:p>
            <a:pPr marL="0" indent="0" algn="ctr">
              <a:buNone/>
            </a:pPr>
            <a:r>
              <a:rPr lang="en-US" sz="3600" i="1" dirty="0" smtClean="0"/>
              <a:t>	through </a:t>
            </a:r>
            <a:r>
              <a:rPr lang="en-US" sz="3600" b="1" i="1" dirty="0" smtClean="0">
                <a:solidFill>
                  <a:srgbClr val="0070C0"/>
                </a:solidFill>
              </a:rPr>
              <a:t>10 programs</a:t>
            </a:r>
            <a:endParaRPr lang="en-US" sz="3600" b="1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1850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Student Aid Overview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2070229"/>
              </p:ext>
            </p:extLst>
          </p:nvPr>
        </p:nvGraphicFramePr>
        <p:xfrm>
          <a:off x="294289" y="1899786"/>
          <a:ext cx="8221060" cy="4064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94289" y="5103674"/>
            <a:ext cx="5580994" cy="147732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FAFSA</a:t>
            </a:r>
            <a:r>
              <a:rPr lang="en-US" dirty="0" smtClean="0"/>
              <a:t>:  Free Application for Federal Student Aid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Federal aid application (Pell, loans)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State aid application for some programs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Used to determine need/other eligibility criteria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634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Student Aid Overview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6171108"/>
              </p:ext>
            </p:extLst>
          </p:nvPr>
        </p:nvGraphicFramePr>
        <p:xfrm>
          <a:off x="1650124" y="3279228"/>
          <a:ext cx="6865226" cy="2897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56745" y="2384762"/>
            <a:ext cx="7241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Grant/Loan Conversion:  </a:t>
            </a:r>
            <a:r>
              <a:rPr lang="en-US" dirty="0" smtClean="0"/>
              <a:t>Grant becomes a loan if specified criteria not met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0253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Student Aid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3986" y="2408349"/>
            <a:ext cx="8324193" cy="3768614"/>
          </a:xfrm>
        </p:spPr>
        <p:txBody>
          <a:bodyPr>
            <a:normAutofit/>
          </a:bodyPr>
          <a:lstStyle/>
          <a:p>
            <a:r>
              <a:rPr lang="en-US" dirty="0" smtClean="0"/>
              <a:t>General Eligibility Criteria</a:t>
            </a:r>
          </a:p>
          <a:p>
            <a:pPr lvl="1"/>
            <a:r>
              <a:rPr lang="en-US" dirty="0" smtClean="0"/>
              <a:t>U.S. citizen/permanent resident</a:t>
            </a:r>
          </a:p>
          <a:p>
            <a:pPr lvl="2"/>
            <a:r>
              <a:rPr lang="en-US" dirty="0" smtClean="0"/>
              <a:t>Some programs include those lawfully present in U.S.</a:t>
            </a:r>
          </a:p>
          <a:p>
            <a:pPr lvl="1"/>
            <a:r>
              <a:rPr lang="en-US" dirty="0" smtClean="0"/>
              <a:t>Missouri resident</a:t>
            </a:r>
          </a:p>
          <a:p>
            <a:pPr lvl="1"/>
            <a:r>
              <a:rPr lang="en-US" dirty="0" smtClean="0"/>
              <a:t>Undergraduate student attending a participating Missouri institution</a:t>
            </a:r>
          </a:p>
          <a:p>
            <a:pPr lvl="1"/>
            <a:r>
              <a:rPr lang="en-US" dirty="0" smtClean="0"/>
              <a:t>Not be pursing a degree/certificate in theology or divinity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88575" y="5424781"/>
            <a:ext cx="5111314" cy="646331"/>
          </a:xfrm>
          <a:prstGeom prst="rect">
            <a:avLst/>
          </a:prstGeom>
          <a:noFill/>
          <a:ln w="38100">
            <a:solidFill>
              <a:schemeClr val="accent1">
                <a:hueOff val="0"/>
                <a:satOff val="0"/>
                <a:lumOff val="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Some programs may not include all general criteria/ others may have additional criteria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7330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03398"/>
            <a:ext cx="7886700" cy="1135609"/>
          </a:xfrm>
        </p:spPr>
        <p:txBody>
          <a:bodyPr/>
          <a:lstStyle/>
          <a:p>
            <a:r>
              <a:rPr lang="en-US" dirty="0"/>
              <a:t>State Student Aid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50" y="1861811"/>
            <a:ext cx="8179019" cy="376861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Application: </a:t>
            </a:r>
            <a:r>
              <a:rPr lang="en-US" sz="2400" dirty="0" smtClean="0"/>
              <a:t>MDHEWD </a:t>
            </a:r>
            <a:r>
              <a:rPr lang="en-US" sz="2400" dirty="0"/>
              <a:t>Student Portal/Estimate Eligibility </a:t>
            </a:r>
            <a:r>
              <a:rPr lang="en-US" sz="2400" dirty="0" smtClean="0"/>
              <a:t>tab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5249972"/>
              </p:ext>
            </p:extLst>
          </p:nvPr>
        </p:nvGraphicFramePr>
        <p:xfrm>
          <a:off x="599089" y="2355774"/>
          <a:ext cx="7945822" cy="416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11063">
                  <a:extLst>
                    <a:ext uri="{9D8B030D-6E8A-4147-A177-3AD203B41FA5}">
                      <a16:colId xmlns:a16="http://schemas.microsoft.com/office/drawing/2014/main" val="2075327833"/>
                    </a:ext>
                  </a:extLst>
                </a:gridCol>
                <a:gridCol w="4834759">
                  <a:extLst>
                    <a:ext uri="{9D8B030D-6E8A-4147-A177-3AD203B41FA5}">
                      <a16:colId xmlns:a16="http://schemas.microsoft.com/office/drawing/2014/main" val="2372470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Deadline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Program(s)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07045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February 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Access Missouri preferred (upcoming yr.), DCDE</a:t>
                      </a:r>
                      <a:r>
                        <a:rPr lang="en-US" sz="1200" baseline="0" dirty="0" smtClean="0"/>
                        <a:t> spring priority (current yr.)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37600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April 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Access Missouri</a:t>
                      </a:r>
                      <a:r>
                        <a:rPr lang="en-US" sz="1200" baseline="0" dirty="0" smtClean="0"/>
                        <a:t> final (upcoming yr.), DCDE spring final (current yr.)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34047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April 30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aseline="0" dirty="0" smtClean="0"/>
                        <a:t>Kids’ Chance (upcoming yr.)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5772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May 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aseline="0" dirty="0" smtClean="0"/>
                        <a:t>War Vet Renewal preferred (upcoming yr.)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04330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June 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aseline="0" dirty="0" smtClean="0"/>
                        <a:t>MUELP (upcoming yr.), Advanced Placement (current yr.)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9781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June ACT test date immediately</a:t>
                      </a:r>
                      <a:r>
                        <a:rPr lang="en-US" sz="1200" baseline="0" dirty="0" smtClean="0"/>
                        <a:t> following</a:t>
                      </a:r>
                    </a:p>
                    <a:p>
                      <a:r>
                        <a:rPr lang="en-US" sz="1200" baseline="0" dirty="0" smtClean="0"/>
                        <a:t>high school graduation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aseline="0" dirty="0" smtClean="0"/>
                        <a:t>Bright Flight (upcoming yr.)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0912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October 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DCDE fall priority (current yr.)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65724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December 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aseline="0" dirty="0" smtClean="0"/>
                        <a:t>DCDE fall final (current yr.)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9463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None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aseline="0" dirty="0" smtClean="0"/>
                        <a:t>A+, Public Safety Officer, War Vet initial &amp; renewals who didn’t meet 5/1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85871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TBD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aseline="0" dirty="0" smtClean="0"/>
                        <a:t>Fast Track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76323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969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000" b="1" dirty="0" smtClean="0"/>
              <a:t>Spotlight on </a:t>
            </a:r>
          </a:p>
          <a:p>
            <a:pPr marL="0" indent="0" algn="ctr">
              <a:buNone/>
            </a:pPr>
            <a:r>
              <a:rPr lang="en-US" sz="6000" b="1" dirty="0" smtClean="0"/>
              <a:t>Access Missouri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1723157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8F2B9883-3033-4C3D-A837-9EB9F04634F8}" vid="{A1AB172D-E1C2-4A59-9BA8-B84DF40C183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DHEWD-Shadow-Template (1)</Template>
  <TotalTime>582</TotalTime>
  <Words>1405</Words>
  <Application>Microsoft Office PowerPoint</Application>
  <PresentationFormat>On-screen Show (4:3)</PresentationFormat>
  <Paragraphs>235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3" baseType="lpstr">
      <vt:lpstr>Arial</vt:lpstr>
      <vt:lpstr>Calibri</vt:lpstr>
      <vt:lpstr>Calibri Light</vt:lpstr>
      <vt:lpstr>Office Theme</vt:lpstr>
      <vt:lpstr>State Student Aid Program Update</vt:lpstr>
      <vt:lpstr>Agenda</vt:lpstr>
      <vt:lpstr>PowerPoint Presentation</vt:lpstr>
      <vt:lpstr>PowerPoint Presentation</vt:lpstr>
      <vt:lpstr>State Student Aid Overview</vt:lpstr>
      <vt:lpstr>State Student Aid Overview</vt:lpstr>
      <vt:lpstr>State Student Aid Overview</vt:lpstr>
      <vt:lpstr>State Student Aid Overview</vt:lpstr>
      <vt:lpstr>PowerPoint Presentation</vt:lpstr>
      <vt:lpstr>Access Missouri</vt:lpstr>
      <vt:lpstr>Access Missouri Awards</vt:lpstr>
      <vt:lpstr>Access Missouri Awards</vt:lpstr>
      <vt:lpstr>Access Missouri Eligibility</vt:lpstr>
      <vt:lpstr>Access Missouri Eligibility</vt:lpstr>
      <vt:lpstr>Access Missouri</vt:lpstr>
      <vt:lpstr>PowerPoint Presentation</vt:lpstr>
      <vt:lpstr>Fast Track</vt:lpstr>
      <vt:lpstr>Fast Track</vt:lpstr>
      <vt:lpstr>Fast Track</vt:lpstr>
      <vt:lpstr>FY 2023 Fast Track Awards</vt:lpstr>
      <vt:lpstr>Fast Track</vt:lpstr>
      <vt:lpstr>PowerPoint Presentation</vt:lpstr>
      <vt:lpstr>State Aid Program Highlights</vt:lpstr>
      <vt:lpstr>State Aid Program Highlights</vt:lpstr>
      <vt:lpstr>State Aid Program Highlights</vt:lpstr>
      <vt:lpstr>State Aid Program Highlights</vt:lpstr>
      <vt:lpstr>Application</vt:lpstr>
      <vt:lpstr>State Aid Program Highlights </vt:lpstr>
      <vt:lpstr>Questions</vt:lpstr>
    </vt:vector>
  </TitlesOfParts>
  <Company>State of Missouri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 Student Aid Program Update</dc:title>
  <dc:creator>Reed, Kelli</dc:creator>
  <cp:lastModifiedBy>Henry, Dakota</cp:lastModifiedBy>
  <cp:revision>38</cp:revision>
  <dcterms:created xsi:type="dcterms:W3CDTF">2022-06-14T21:24:58Z</dcterms:created>
  <dcterms:modified xsi:type="dcterms:W3CDTF">2022-07-15T15:49:46Z</dcterms:modified>
</cp:coreProperties>
</file>