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67" r:id="rId11"/>
    <p:sldId id="268" r:id="rId12"/>
    <p:sldId id="269" r:id="rId13"/>
    <p:sldId id="270" r:id="rId14"/>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505B96-208D-4710-BA5D-E2FC82A7C388}" v="45" dt="2022-07-05T14:56:27.8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26" d="100"/>
          <a:sy n="26" d="100"/>
        </p:scale>
        <p:origin x="20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5.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3.png"/><Relationship Id="rId6" Type="http://schemas.openxmlformats.org/officeDocument/2006/relationships/image" Target="../media/image9.svg"/><Relationship Id="rId5" Type="http://schemas.openxmlformats.org/officeDocument/2006/relationships/image" Target="../media/image5.png"/><Relationship Id="rId4" Type="http://schemas.openxmlformats.org/officeDocument/2006/relationships/image" Target="../media/image7.svg"/></Relationships>
</file>

<file path=ppt/diagrams/_rels/data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7.png"/><Relationship Id="rId1" Type="http://schemas.openxmlformats.org/officeDocument/2006/relationships/hyperlink" Target="mailto:Jamie.Padgett@prosecutors.mo.gov" TargetMode="External"/><Relationship Id="rId5" Type="http://schemas.openxmlformats.org/officeDocument/2006/relationships/image" Target="../media/image15.svg"/><Relationship Id="rId4" Type="http://schemas.openxmlformats.org/officeDocument/2006/relationships/image" Target="../media/image8.png"/></Relationships>
</file>

<file path=ppt/diagrams/_rels/drawing5.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3.png"/><Relationship Id="rId6" Type="http://schemas.openxmlformats.org/officeDocument/2006/relationships/image" Target="../media/image9.svg"/><Relationship Id="rId5" Type="http://schemas.openxmlformats.org/officeDocument/2006/relationships/image" Target="../media/image5.png"/><Relationship Id="rId4" Type="http://schemas.openxmlformats.org/officeDocument/2006/relationships/image" Target="../media/image7.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3.svg"/><Relationship Id="rId1" Type="http://schemas.openxmlformats.org/officeDocument/2006/relationships/image" Target="../media/image7.png"/><Relationship Id="rId6" Type="http://schemas.openxmlformats.org/officeDocument/2006/relationships/image" Target="../media/image15.svg"/><Relationship Id="rId5" Type="http://schemas.openxmlformats.org/officeDocument/2006/relationships/image" Target="../media/image8.png"/><Relationship Id="rId4" Type="http://schemas.openxmlformats.org/officeDocument/2006/relationships/hyperlink" Target="mailto:Jamie.Padgett@prosecutors.mo.gov"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893EAF-5AC9-4D83-A082-1F12DC0066C6}"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D6B50290-7CA9-4BAD-B20F-02A2BBA10F25}">
      <dgm:prSet/>
      <dgm:spPr/>
      <dgm:t>
        <a:bodyPr/>
        <a:lstStyle/>
        <a:p>
          <a:r>
            <a:rPr lang="en-US"/>
            <a:t>Darrell Moore- Executive Director</a:t>
          </a:r>
        </a:p>
      </dgm:t>
    </dgm:pt>
    <dgm:pt modelId="{78B8D47D-0AD6-4036-8B10-0DDA002EF30D}" type="parTrans" cxnId="{F2195E45-50BD-423B-958F-DD0F24ADEB36}">
      <dgm:prSet/>
      <dgm:spPr/>
      <dgm:t>
        <a:bodyPr/>
        <a:lstStyle/>
        <a:p>
          <a:endParaRPr lang="en-US"/>
        </a:p>
      </dgm:t>
    </dgm:pt>
    <dgm:pt modelId="{3D96E043-6CB3-439D-B529-11EE2EC66FC1}" type="sibTrans" cxnId="{F2195E45-50BD-423B-958F-DD0F24ADEB36}">
      <dgm:prSet/>
      <dgm:spPr/>
      <dgm:t>
        <a:bodyPr/>
        <a:lstStyle/>
        <a:p>
          <a:endParaRPr lang="en-US"/>
        </a:p>
      </dgm:t>
    </dgm:pt>
    <dgm:pt modelId="{BE69E064-9CB5-4335-9384-21980C0A93E2}">
      <dgm:prSet/>
      <dgm:spPr/>
      <dgm:t>
        <a:bodyPr/>
        <a:lstStyle/>
        <a:p>
          <a:r>
            <a:rPr lang="en-US"/>
            <a:t>Susan Glass- Deputy Executive Director/Senior Traffic Safety Resource Prosecutor</a:t>
          </a:r>
        </a:p>
      </dgm:t>
    </dgm:pt>
    <dgm:pt modelId="{3A7D31EA-2FA4-4A09-9B9E-45D13EAC932E}" type="parTrans" cxnId="{2F5288AF-BAFD-4EC8-9588-EB799D009341}">
      <dgm:prSet/>
      <dgm:spPr/>
      <dgm:t>
        <a:bodyPr/>
        <a:lstStyle/>
        <a:p>
          <a:endParaRPr lang="en-US"/>
        </a:p>
      </dgm:t>
    </dgm:pt>
    <dgm:pt modelId="{66E94916-8B2A-4AD6-AEC3-50334F93EBED}" type="sibTrans" cxnId="{2F5288AF-BAFD-4EC8-9588-EB799D009341}">
      <dgm:prSet/>
      <dgm:spPr/>
      <dgm:t>
        <a:bodyPr/>
        <a:lstStyle/>
        <a:p>
          <a:endParaRPr lang="en-US"/>
        </a:p>
      </dgm:t>
    </dgm:pt>
    <dgm:pt modelId="{7D3553CE-F4E4-4A87-B5EA-635D29154949}">
      <dgm:prSet/>
      <dgm:spPr/>
      <dgm:t>
        <a:bodyPr/>
        <a:lstStyle/>
        <a:p>
          <a:r>
            <a:rPr lang="en-US"/>
            <a:t>Stephen Sokoloff- General Counsel</a:t>
          </a:r>
        </a:p>
      </dgm:t>
    </dgm:pt>
    <dgm:pt modelId="{5020169E-7ABA-41A1-B540-31D89C5E0462}" type="parTrans" cxnId="{B497B07C-267E-4252-9845-91ADEE7FDF2D}">
      <dgm:prSet/>
      <dgm:spPr/>
      <dgm:t>
        <a:bodyPr/>
        <a:lstStyle/>
        <a:p>
          <a:endParaRPr lang="en-US"/>
        </a:p>
      </dgm:t>
    </dgm:pt>
    <dgm:pt modelId="{E7358CE6-1A43-44F9-B7C2-E8052C476E30}" type="sibTrans" cxnId="{B497B07C-267E-4252-9845-91ADEE7FDF2D}">
      <dgm:prSet/>
      <dgm:spPr/>
      <dgm:t>
        <a:bodyPr/>
        <a:lstStyle/>
        <a:p>
          <a:endParaRPr lang="en-US"/>
        </a:p>
      </dgm:t>
    </dgm:pt>
    <dgm:pt modelId="{D636FB94-E08C-4CAF-957C-0FB413D5A540}">
      <dgm:prSet/>
      <dgm:spPr/>
      <dgm:t>
        <a:bodyPr/>
        <a:lstStyle/>
        <a:p>
          <a:r>
            <a:rPr lang="en-US"/>
            <a:t>Catherine Vannier- Special Victims Resource Prosecutor</a:t>
          </a:r>
        </a:p>
      </dgm:t>
    </dgm:pt>
    <dgm:pt modelId="{C9F8CE19-6B33-4BEA-802F-51B3E4D91F1F}" type="parTrans" cxnId="{444B869A-79B5-40B7-A59D-3DF3C659A974}">
      <dgm:prSet/>
      <dgm:spPr/>
      <dgm:t>
        <a:bodyPr/>
        <a:lstStyle/>
        <a:p>
          <a:endParaRPr lang="en-US"/>
        </a:p>
      </dgm:t>
    </dgm:pt>
    <dgm:pt modelId="{83AC52D1-484C-4C0D-914F-5BB3B414009A}" type="sibTrans" cxnId="{444B869A-79B5-40B7-A59D-3DF3C659A974}">
      <dgm:prSet/>
      <dgm:spPr/>
      <dgm:t>
        <a:bodyPr/>
        <a:lstStyle/>
        <a:p>
          <a:endParaRPr lang="en-US"/>
        </a:p>
      </dgm:t>
    </dgm:pt>
    <dgm:pt modelId="{B0BCFEE4-EE33-4101-B4AE-9B615EE6C0E0}">
      <dgm:prSet/>
      <dgm:spPr/>
      <dgm:t>
        <a:bodyPr/>
        <a:lstStyle/>
        <a:p>
          <a:r>
            <a:rPr lang="en-US"/>
            <a:t>Stephanie Watson- Traffic Safety Resources Prosecutor</a:t>
          </a:r>
        </a:p>
      </dgm:t>
    </dgm:pt>
    <dgm:pt modelId="{C2454C22-B7A5-4F7E-9D82-3A760AD04337}" type="parTrans" cxnId="{17D53B1A-84FE-4B97-B3DF-13B96EEE8F8F}">
      <dgm:prSet/>
      <dgm:spPr/>
      <dgm:t>
        <a:bodyPr/>
        <a:lstStyle/>
        <a:p>
          <a:endParaRPr lang="en-US"/>
        </a:p>
      </dgm:t>
    </dgm:pt>
    <dgm:pt modelId="{B479B11C-B7D6-4786-965D-ABA0316BB04B}" type="sibTrans" cxnId="{17D53B1A-84FE-4B97-B3DF-13B96EEE8F8F}">
      <dgm:prSet/>
      <dgm:spPr/>
      <dgm:t>
        <a:bodyPr/>
        <a:lstStyle/>
        <a:p>
          <a:endParaRPr lang="en-US"/>
        </a:p>
      </dgm:t>
    </dgm:pt>
    <dgm:pt modelId="{36B69C0E-D912-4BAE-9963-BD8E920A879B}">
      <dgm:prSet/>
      <dgm:spPr/>
      <dgm:t>
        <a:bodyPr/>
        <a:lstStyle/>
        <a:p>
          <a:r>
            <a:rPr lang="en-US"/>
            <a:t>TBH- Child Abuse Resource Prosecutor</a:t>
          </a:r>
        </a:p>
      </dgm:t>
    </dgm:pt>
    <dgm:pt modelId="{BAD2263D-35C3-4D8E-8AA3-07CC50D6F456}" type="parTrans" cxnId="{DDF9D49B-531C-445B-97F7-A51679C3DF3C}">
      <dgm:prSet/>
      <dgm:spPr/>
      <dgm:t>
        <a:bodyPr/>
        <a:lstStyle/>
        <a:p>
          <a:endParaRPr lang="en-US"/>
        </a:p>
      </dgm:t>
    </dgm:pt>
    <dgm:pt modelId="{3B5715C8-BB68-46C5-88EE-8D3E88B2CFC4}" type="sibTrans" cxnId="{DDF9D49B-531C-445B-97F7-A51679C3DF3C}">
      <dgm:prSet/>
      <dgm:spPr/>
      <dgm:t>
        <a:bodyPr/>
        <a:lstStyle/>
        <a:p>
          <a:endParaRPr lang="en-US"/>
        </a:p>
      </dgm:t>
    </dgm:pt>
    <dgm:pt modelId="{3414FC98-4C4E-4415-A951-36137DE8E5AC}">
      <dgm:prSet/>
      <dgm:spPr/>
      <dgm:t>
        <a:bodyPr/>
        <a:lstStyle/>
        <a:p>
          <a:r>
            <a:rPr lang="en-US"/>
            <a:t>Jamie Padgett- Statewide Victim Advocate Coordinator</a:t>
          </a:r>
        </a:p>
      </dgm:t>
    </dgm:pt>
    <dgm:pt modelId="{115966BF-26A8-40EE-9B2D-D93E8F1F39B3}" type="parTrans" cxnId="{35431BE8-AA4E-4668-AFC0-A7F56D38DA6B}">
      <dgm:prSet/>
      <dgm:spPr/>
      <dgm:t>
        <a:bodyPr/>
        <a:lstStyle/>
        <a:p>
          <a:endParaRPr lang="en-US"/>
        </a:p>
      </dgm:t>
    </dgm:pt>
    <dgm:pt modelId="{3D99BCBA-8F77-47D2-AAB8-8283B5B2DA25}" type="sibTrans" cxnId="{35431BE8-AA4E-4668-AFC0-A7F56D38DA6B}">
      <dgm:prSet/>
      <dgm:spPr/>
      <dgm:t>
        <a:bodyPr/>
        <a:lstStyle/>
        <a:p>
          <a:endParaRPr lang="en-US"/>
        </a:p>
      </dgm:t>
    </dgm:pt>
    <dgm:pt modelId="{D8CDB66C-8203-4A3A-9A1F-E8792D5AA933}">
      <dgm:prSet/>
      <dgm:spPr/>
      <dgm:t>
        <a:bodyPr/>
        <a:lstStyle/>
        <a:p>
          <a:r>
            <a:rPr lang="en-US"/>
            <a:t>Kathy Tofall- VOCA Fiscal Officer</a:t>
          </a:r>
        </a:p>
      </dgm:t>
    </dgm:pt>
    <dgm:pt modelId="{688C6C2D-82FA-45C7-ADCF-9F15BC0739E1}" type="parTrans" cxnId="{4193A990-D5E3-455C-BC8A-1C1E96D68322}">
      <dgm:prSet/>
      <dgm:spPr/>
      <dgm:t>
        <a:bodyPr/>
        <a:lstStyle/>
        <a:p>
          <a:endParaRPr lang="en-US"/>
        </a:p>
      </dgm:t>
    </dgm:pt>
    <dgm:pt modelId="{00CBA904-D048-4EEB-8CBD-3610FCDA872C}" type="sibTrans" cxnId="{4193A990-D5E3-455C-BC8A-1C1E96D68322}">
      <dgm:prSet/>
      <dgm:spPr/>
      <dgm:t>
        <a:bodyPr/>
        <a:lstStyle/>
        <a:p>
          <a:endParaRPr lang="en-US"/>
        </a:p>
      </dgm:t>
    </dgm:pt>
    <dgm:pt modelId="{0BF7731D-5F7F-46CB-81B7-039740873EC0}">
      <dgm:prSet/>
      <dgm:spPr/>
      <dgm:t>
        <a:bodyPr/>
        <a:lstStyle/>
        <a:p>
          <a:r>
            <a:rPr lang="en-US"/>
            <a:t>Sheila Kemp- Executive Assistant</a:t>
          </a:r>
        </a:p>
      </dgm:t>
    </dgm:pt>
    <dgm:pt modelId="{5BBA9872-6853-4228-9153-3CAC7D141AFC}" type="parTrans" cxnId="{863C7F60-41BE-4EF3-AF38-9B6D5A460056}">
      <dgm:prSet/>
      <dgm:spPr/>
      <dgm:t>
        <a:bodyPr/>
        <a:lstStyle/>
        <a:p>
          <a:endParaRPr lang="en-US"/>
        </a:p>
      </dgm:t>
    </dgm:pt>
    <dgm:pt modelId="{BC4BAA33-66E1-48F1-B7DE-75863F6A2CF8}" type="sibTrans" cxnId="{863C7F60-41BE-4EF3-AF38-9B6D5A460056}">
      <dgm:prSet/>
      <dgm:spPr/>
      <dgm:t>
        <a:bodyPr/>
        <a:lstStyle/>
        <a:p>
          <a:endParaRPr lang="en-US"/>
        </a:p>
      </dgm:t>
    </dgm:pt>
    <dgm:pt modelId="{7728612F-A44D-4709-A3C6-BAE129F5B9E0}">
      <dgm:prSet/>
      <dgm:spPr/>
      <dgm:t>
        <a:bodyPr/>
        <a:lstStyle/>
        <a:p>
          <a:r>
            <a:rPr lang="en-US"/>
            <a:t>Thomas Clinton- Information Technology Specialist</a:t>
          </a:r>
        </a:p>
      </dgm:t>
    </dgm:pt>
    <dgm:pt modelId="{49C9E6E6-BDE1-4684-8769-61F6ADDF13D5}" type="parTrans" cxnId="{49C4C281-7AA9-4D28-AB45-F7ACC8569BE6}">
      <dgm:prSet/>
      <dgm:spPr/>
      <dgm:t>
        <a:bodyPr/>
        <a:lstStyle/>
        <a:p>
          <a:endParaRPr lang="en-US"/>
        </a:p>
      </dgm:t>
    </dgm:pt>
    <dgm:pt modelId="{32B96D0E-0CEE-4736-A8CE-E5626DEB8869}" type="sibTrans" cxnId="{49C4C281-7AA9-4D28-AB45-F7ACC8569BE6}">
      <dgm:prSet/>
      <dgm:spPr/>
      <dgm:t>
        <a:bodyPr/>
        <a:lstStyle/>
        <a:p>
          <a:endParaRPr lang="en-US"/>
        </a:p>
      </dgm:t>
    </dgm:pt>
    <dgm:pt modelId="{DF2A7DAE-6A24-4FBF-83E7-859F60C114D9}" type="pres">
      <dgm:prSet presAssocID="{67893EAF-5AC9-4D83-A082-1F12DC0066C6}" presName="diagram" presStyleCnt="0">
        <dgm:presLayoutVars>
          <dgm:dir/>
          <dgm:resizeHandles val="exact"/>
        </dgm:presLayoutVars>
      </dgm:prSet>
      <dgm:spPr/>
      <dgm:t>
        <a:bodyPr/>
        <a:lstStyle/>
        <a:p>
          <a:endParaRPr lang="en-US"/>
        </a:p>
      </dgm:t>
    </dgm:pt>
    <dgm:pt modelId="{B356030D-B29E-439D-91C7-F10F2853C745}" type="pres">
      <dgm:prSet presAssocID="{D6B50290-7CA9-4BAD-B20F-02A2BBA10F25}" presName="node" presStyleLbl="node1" presStyleIdx="0" presStyleCnt="10">
        <dgm:presLayoutVars>
          <dgm:bulletEnabled val="1"/>
        </dgm:presLayoutVars>
      </dgm:prSet>
      <dgm:spPr/>
      <dgm:t>
        <a:bodyPr/>
        <a:lstStyle/>
        <a:p>
          <a:endParaRPr lang="en-US"/>
        </a:p>
      </dgm:t>
    </dgm:pt>
    <dgm:pt modelId="{930FEC0D-B592-4BC1-ADBB-30DDE78A7FF5}" type="pres">
      <dgm:prSet presAssocID="{3D96E043-6CB3-439D-B529-11EE2EC66FC1}" presName="sibTrans" presStyleCnt="0"/>
      <dgm:spPr/>
    </dgm:pt>
    <dgm:pt modelId="{110668CE-FBA1-4572-AD9A-7894B4A377E5}" type="pres">
      <dgm:prSet presAssocID="{BE69E064-9CB5-4335-9384-21980C0A93E2}" presName="node" presStyleLbl="node1" presStyleIdx="1" presStyleCnt="10">
        <dgm:presLayoutVars>
          <dgm:bulletEnabled val="1"/>
        </dgm:presLayoutVars>
      </dgm:prSet>
      <dgm:spPr/>
      <dgm:t>
        <a:bodyPr/>
        <a:lstStyle/>
        <a:p>
          <a:endParaRPr lang="en-US"/>
        </a:p>
      </dgm:t>
    </dgm:pt>
    <dgm:pt modelId="{EEC8491A-1EF3-4637-B388-83E587FF9430}" type="pres">
      <dgm:prSet presAssocID="{66E94916-8B2A-4AD6-AEC3-50334F93EBED}" presName="sibTrans" presStyleCnt="0"/>
      <dgm:spPr/>
    </dgm:pt>
    <dgm:pt modelId="{3FE2970A-4971-4022-9632-386C88A91737}" type="pres">
      <dgm:prSet presAssocID="{7D3553CE-F4E4-4A87-B5EA-635D29154949}" presName="node" presStyleLbl="node1" presStyleIdx="2" presStyleCnt="10">
        <dgm:presLayoutVars>
          <dgm:bulletEnabled val="1"/>
        </dgm:presLayoutVars>
      </dgm:prSet>
      <dgm:spPr/>
      <dgm:t>
        <a:bodyPr/>
        <a:lstStyle/>
        <a:p>
          <a:endParaRPr lang="en-US"/>
        </a:p>
      </dgm:t>
    </dgm:pt>
    <dgm:pt modelId="{B05ECB87-D9CA-4950-B9E8-2CADD62554ED}" type="pres">
      <dgm:prSet presAssocID="{E7358CE6-1A43-44F9-B7C2-E8052C476E30}" presName="sibTrans" presStyleCnt="0"/>
      <dgm:spPr/>
    </dgm:pt>
    <dgm:pt modelId="{9F2F17B2-B749-4976-8B78-A1D42AEC0B92}" type="pres">
      <dgm:prSet presAssocID="{D636FB94-E08C-4CAF-957C-0FB413D5A540}" presName="node" presStyleLbl="node1" presStyleIdx="3" presStyleCnt="10">
        <dgm:presLayoutVars>
          <dgm:bulletEnabled val="1"/>
        </dgm:presLayoutVars>
      </dgm:prSet>
      <dgm:spPr/>
      <dgm:t>
        <a:bodyPr/>
        <a:lstStyle/>
        <a:p>
          <a:endParaRPr lang="en-US"/>
        </a:p>
      </dgm:t>
    </dgm:pt>
    <dgm:pt modelId="{032E14A3-5468-4B63-83C2-D1D38167E0A0}" type="pres">
      <dgm:prSet presAssocID="{83AC52D1-484C-4C0D-914F-5BB3B414009A}" presName="sibTrans" presStyleCnt="0"/>
      <dgm:spPr/>
    </dgm:pt>
    <dgm:pt modelId="{3F5E497B-4ED1-4CAC-8CC4-6A1BE5978C6D}" type="pres">
      <dgm:prSet presAssocID="{B0BCFEE4-EE33-4101-B4AE-9B615EE6C0E0}" presName="node" presStyleLbl="node1" presStyleIdx="4" presStyleCnt="10">
        <dgm:presLayoutVars>
          <dgm:bulletEnabled val="1"/>
        </dgm:presLayoutVars>
      </dgm:prSet>
      <dgm:spPr/>
      <dgm:t>
        <a:bodyPr/>
        <a:lstStyle/>
        <a:p>
          <a:endParaRPr lang="en-US"/>
        </a:p>
      </dgm:t>
    </dgm:pt>
    <dgm:pt modelId="{2AA6D56E-66D5-47B6-BEE2-691A0048F31E}" type="pres">
      <dgm:prSet presAssocID="{B479B11C-B7D6-4786-965D-ABA0316BB04B}" presName="sibTrans" presStyleCnt="0"/>
      <dgm:spPr/>
    </dgm:pt>
    <dgm:pt modelId="{0DB9730A-DDC1-4155-A6E8-6A80F6BC8549}" type="pres">
      <dgm:prSet presAssocID="{36B69C0E-D912-4BAE-9963-BD8E920A879B}" presName="node" presStyleLbl="node1" presStyleIdx="5" presStyleCnt="10">
        <dgm:presLayoutVars>
          <dgm:bulletEnabled val="1"/>
        </dgm:presLayoutVars>
      </dgm:prSet>
      <dgm:spPr/>
      <dgm:t>
        <a:bodyPr/>
        <a:lstStyle/>
        <a:p>
          <a:endParaRPr lang="en-US"/>
        </a:p>
      </dgm:t>
    </dgm:pt>
    <dgm:pt modelId="{B4838E3C-81F6-4693-8946-5A8B378C3D53}" type="pres">
      <dgm:prSet presAssocID="{3B5715C8-BB68-46C5-88EE-8D3E88B2CFC4}" presName="sibTrans" presStyleCnt="0"/>
      <dgm:spPr/>
    </dgm:pt>
    <dgm:pt modelId="{B86152AA-B21D-428A-B2E6-B70D8C576BFF}" type="pres">
      <dgm:prSet presAssocID="{3414FC98-4C4E-4415-A951-36137DE8E5AC}" presName="node" presStyleLbl="node1" presStyleIdx="6" presStyleCnt="10">
        <dgm:presLayoutVars>
          <dgm:bulletEnabled val="1"/>
        </dgm:presLayoutVars>
      </dgm:prSet>
      <dgm:spPr/>
      <dgm:t>
        <a:bodyPr/>
        <a:lstStyle/>
        <a:p>
          <a:endParaRPr lang="en-US"/>
        </a:p>
      </dgm:t>
    </dgm:pt>
    <dgm:pt modelId="{DCC097EE-8948-462E-B604-B7CE97438B6F}" type="pres">
      <dgm:prSet presAssocID="{3D99BCBA-8F77-47D2-AAB8-8283B5B2DA25}" presName="sibTrans" presStyleCnt="0"/>
      <dgm:spPr/>
    </dgm:pt>
    <dgm:pt modelId="{F9F81055-95B2-429C-9377-73D270991410}" type="pres">
      <dgm:prSet presAssocID="{D8CDB66C-8203-4A3A-9A1F-E8792D5AA933}" presName="node" presStyleLbl="node1" presStyleIdx="7" presStyleCnt="10">
        <dgm:presLayoutVars>
          <dgm:bulletEnabled val="1"/>
        </dgm:presLayoutVars>
      </dgm:prSet>
      <dgm:spPr/>
      <dgm:t>
        <a:bodyPr/>
        <a:lstStyle/>
        <a:p>
          <a:endParaRPr lang="en-US"/>
        </a:p>
      </dgm:t>
    </dgm:pt>
    <dgm:pt modelId="{638B0FE2-B81D-4F5D-832A-600DDDA68CE2}" type="pres">
      <dgm:prSet presAssocID="{00CBA904-D048-4EEB-8CBD-3610FCDA872C}" presName="sibTrans" presStyleCnt="0"/>
      <dgm:spPr/>
    </dgm:pt>
    <dgm:pt modelId="{5E7A7D23-CBB8-4E21-8A17-6280884604CB}" type="pres">
      <dgm:prSet presAssocID="{0BF7731D-5F7F-46CB-81B7-039740873EC0}" presName="node" presStyleLbl="node1" presStyleIdx="8" presStyleCnt="10">
        <dgm:presLayoutVars>
          <dgm:bulletEnabled val="1"/>
        </dgm:presLayoutVars>
      </dgm:prSet>
      <dgm:spPr/>
      <dgm:t>
        <a:bodyPr/>
        <a:lstStyle/>
        <a:p>
          <a:endParaRPr lang="en-US"/>
        </a:p>
      </dgm:t>
    </dgm:pt>
    <dgm:pt modelId="{C2296F67-3493-46C9-AB41-77FAFD53156C}" type="pres">
      <dgm:prSet presAssocID="{BC4BAA33-66E1-48F1-B7DE-75863F6A2CF8}" presName="sibTrans" presStyleCnt="0"/>
      <dgm:spPr/>
    </dgm:pt>
    <dgm:pt modelId="{9D76305A-A81B-48D0-94A8-B2CD93A94D3D}" type="pres">
      <dgm:prSet presAssocID="{7728612F-A44D-4709-A3C6-BAE129F5B9E0}" presName="node" presStyleLbl="node1" presStyleIdx="9" presStyleCnt="10">
        <dgm:presLayoutVars>
          <dgm:bulletEnabled val="1"/>
        </dgm:presLayoutVars>
      </dgm:prSet>
      <dgm:spPr/>
      <dgm:t>
        <a:bodyPr/>
        <a:lstStyle/>
        <a:p>
          <a:endParaRPr lang="en-US"/>
        </a:p>
      </dgm:t>
    </dgm:pt>
  </dgm:ptLst>
  <dgm:cxnLst>
    <dgm:cxn modelId="{F27531C0-176F-42B5-9365-408C8B076DA1}" type="presOf" srcId="{36B69C0E-D912-4BAE-9963-BD8E920A879B}" destId="{0DB9730A-DDC1-4155-A6E8-6A80F6BC8549}" srcOrd="0" destOrd="0" presId="urn:microsoft.com/office/officeart/2005/8/layout/default"/>
    <dgm:cxn modelId="{4193A990-D5E3-455C-BC8A-1C1E96D68322}" srcId="{67893EAF-5AC9-4D83-A082-1F12DC0066C6}" destId="{D8CDB66C-8203-4A3A-9A1F-E8792D5AA933}" srcOrd="7" destOrd="0" parTransId="{688C6C2D-82FA-45C7-ADCF-9F15BC0739E1}" sibTransId="{00CBA904-D048-4EEB-8CBD-3610FCDA872C}"/>
    <dgm:cxn modelId="{1228C551-5A68-4BA8-AC83-C34AA656754D}" type="presOf" srcId="{B0BCFEE4-EE33-4101-B4AE-9B615EE6C0E0}" destId="{3F5E497B-4ED1-4CAC-8CC4-6A1BE5978C6D}" srcOrd="0" destOrd="0" presId="urn:microsoft.com/office/officeart/2005/8/layout/default"/>
    <dgm:cxn modelId="{6470BC2F-255B-4305-B958-55B3164649AB}" type="presOf" srcId="{D6B50290-7CA9-4BAD-B20F-02A2BBA10F25}" destId="{B356030D-B29E-439D-91C7-F10F2853C745}" srcOrd="0" destOrd="0" presId="urn:microsoft.com/office/officeart/2005/8/layout/default"/>
    <dgm:cxn modelId="{7280C094-CA72-4AB4-9C97-DD7646613B07}" type="presOf" srcId="{7728612F-A44D-4709-A3C6-BAE129F5B9E0}" destId="{9D76305A-A81B-48D0-94A8-B2CD93A94D3D}" srcOrd="0" destOrd="0" presId="urn:microsoft.com/office/officeart/2005/8/layout/default"/>
    <dgm:cxn modelId="{B497B07C-267E-4252-9845-91ADEE7FDF2D}" srcId="{67893EAF-5AC9-4D83-A082-1F12DC0066C6}" destId="{7D3553CE-F4E4-4A87-B5EA-635D29154949}" srcOrd="2" destOrd="0" parTransId="{5020169E-7ABA-41A1-B540-31D89C5E0462}" sibTransId="{E7358CE6-1A43-44F9-B7C2-E8052C476E30}"/>
    <dgm:cxn modelId="{309EBD38-55A9-4D9E-9078-99E0E40BF3E3}" type="presOf" srcId="{67893EAF-5AC9-4D83-A082-1F12DC0066C6}" destId="{DF2A7DAE-6A24-4FBF-83E7-859F60C114D9}" srcOrd="0" destOrd="0" presId="urn:microsoft.com/office/officeart/2005/8/layout/default"/>
    <dgm:cxn modelId="{1E07CE25-CA94-4A67-92D3-01AA4601039A}" type="presOf" srcId="{3414FC98-4C4E-4415-A951-36137DE8E5AC}" destId="{B86152AA-B21D-428A-B2E6-B70D8C576BFF}" srcOrd="0" destOrd="0" presId="urn:microsoft.com/office/officeart/2005/8/layout/default"/>
    <dgm:cxn modelId="{93AC1CAC-F893-4F9E-A92C-F7C93AE24E4D}" type="presOf" srcId="{D636FB94-E08C-4CAF-957C-0FB413D5A540}" destId="{9F2F17B2-B749-4976-8B78-A1D42AEC0B92}" srcOrd="0" destOrd="0" presId="urn:microsoft.com/office/officeart/2005/8/layout/default"/>
    <dgm:cxn modelId="{D82C4C2B-0E47-4A1A-9B47-19AFBCA5A725}" type="presOf" srcId="{7D3553CE-F4E4-4A87-B5EA-635D29154949}" destId="{3FE2970A-4971-4022-9632-386C88A91737}" srcOrd="0" destOrd="0" presId="urn:microsoft.com/office/officeart/2005/8/layout/default"/>
    <dgm:cxn modelId="{17D53B1A-84FE-4B97-B3DF-13B96EEE8F8F}" srcId="{67893EAF-5AC9-4D83-A082-1F12DC0066C6}" destId="{B0BCFEE4-EE33-4101-B4AE-9B615EE6C0E0}" srcOrd="4" destOrd="0" parTransId="{C2454C22-B7A5-4F7E-9D82-3A760AD04337}" sibTransId="{B479B11C-B7D6-4786-965D-ABA0316BB04B}"/>
    <dgm:cxn modelId="{5144741C-54E7-4ACB-94E7-0C91A9C07A2B}" type="presOf" srcId="{D8CDB66C-8203-4A3A-9A1F-E8792D5AA933}" destId="{F9F81055-95B2-429C-9377-73D270991410}" srcOrd="0" destOrd="0" presId="urn:microsoft.com/office/officeart/2005/8/layout/default"/>
    <dgm:cxn modelId="{35431BE8-AA4E-4668-AFC0-A7F56D38DA6B}" srcId="{67893EAF-5AC9-4D83-A082-1F12DC0066C6}" destId="{3414FC98-4C4E-4415-A951-36137DE8E5AC}" srcOrd="6" destOrd="0" parTransId="{115966BF-26A8-40EE-9B2D-D93E8F1F39B3}" sibTransId="{3D99BCBA-8F77-47D2-AAB8-8283B5B2DA25}"/>
    <dgm:cxn modelId="{F2195E45-50BD-423B-958F-DD0F24ADEB36}" srcId="{67893EAF-5AC9-4D83-A082-1F12DC0066C6}" destId="{D6B50290-7CA9-4BAD-B20F-02A2BBA10F25}" srcOrd="0" destOrd="0" parTransId="{78B8D47D-0AD6-4036-8B10-0DDA002EF30D}" sibTransId="{3D96E043-6CB3-439D-B529-11EE2EC66FC1}"/>
    <dgm:cxn modelId="{49C4C281-7AA9-4D28-AB45-F7ACC8569BE6}" srcId="{67893EAF-5AC9-4D83-A082-1F12DC0066C6}" destId="{7728612F-A44D-4709-A3C6-BAE129F5B9E0}" srcOrd="9" destOrd="0" parTransId="{49C9E6E6-BDE1-4684-8769-61F6ADDF13D5}" sibTransId="{32B96D0E-0CEE-4736-A8CE-E5626DEB8869}"/>
    <dgm:cxn modelId="{2F5288AF-BAFD-4EC8-9588-EB799D009341}" srcId="{67893EAF-5AC9-4D83-A082-1F12DC0066C6}" destId="{BE69E064-9CB5-4335-9384-21980C0A93E2}" srcOrd="1" destOrd="0" parTransId="{3A7D31EA-2FA4-4A09-9B9E-45D13EAC932E}" sibTransId="{66E94916-8B2A-4AD6-AEC3-50334F93EBED}"/>
    <dgm:cxn modelId="{7C7FFC1C-1142-47C4-984A-B0BEBD6FC402}" type="presOf" srcId="{BE69E064-9CB5-4335-9384-21980C0A93E2}" destId="{110668CE-FBA1-4572-AD9A-7894B4A377E5}" srcOrd="0" destOrd="0" presId="urn:microsoft.com/office/officeart/2005/8/layout/default"/>
    <dgm:cxn modelId="{444B869A-79B5-40B7-A59D-3DF3C659A974}" srcId="{67893EAF-5AC9-4D83-A082-1F12DC0066C6}" destId="{D636FB94-E08C-4CAF-957C-0FB413D5A540}" srcOrd="3" destOrd="0" parTransId="{C9F8CE19-6B33-4BEA-802F-51B3E4D91F1F}" sibTransId="{83AC52D1-484C-4C0D-914F-5BB3B414009A}"/>
    <dgm:cxn modelId="{119629D0-8F3F-4F76-B407-1D0E76B17975}" type="presOf" srcId="{0BF7731D-5F7F-46CB-81B7-039740873EC0}" destId="{5E7A7D23-CBB8-4E21-8A17-6280884604CB}" srcOrd="0" destOrd="0" presId="urn:microsoft.com/office/officeart/2005/8/layout/default"/>
    <dgm:cxn modelId="{DDF9D49B-531C-445B-97F7-A51679C3DF3C}" srcId="{67893EAF-5AC9-4D83-A082-1F12DC0066C6}" destId="{36B69C0E-D912-4BAE-9963-BD8E920A879B}" srcOrd="5" destOrd="0" parTransId="{BAD2263D-35C3-4D8E-8AA3-07CC50D6F456}" sibTransId="{3B5715C8-BB68-46C5-88EE-8D3E88B2CFC4}"/>
    <dgm:cxn modelId="{863C7F60-41BE-4EF3-AF38-9B6D5A460056}" srcId="{67893EAF-5AC9-4D83-A082-1F12DC0066C6}" destId="{0BF7731D-5F7F-46CB-81B7-039740873EC0}" srcOrd="8" destOrd="0" parTransId="{5BBA9872-6853-4228-9153-3CAC7D141AFC}" sibTransId="{BC4BAA33-66E1-48F1-B7DE-75863F6A2CF8}"/>
    <dgm:cxn modelId="{4A321B8B-16B1-4B39-BA83-9EE6299DECB9}" type="presParOf" srcId="{DF2A7DAE-6A24-4FBF-83E7-859F60C114D9}" destId="{B356030D-B29E-439D-91C7-F10F2853C745}" srcOrd="0" destOrd="0" presId="urn:microsoft.com/office/officeart/2005/8/layout/default"/>
    <dgm:cxn modelId="{7B608833-4151-4D5E-B779-7B9D74648DAF}" type="presParOf" srcId="{DF2A7DAE-6A24-4FBF-83E7-859F60C114D9}" destId="{930FEC0D-B592-4BC1-ADBB-30DDE78A7FF5}" srcOrd="1" destOrd="0" presId="urn:microsoft.com/office/officeart/2005/8/layout/default"/>
    <dgm:cxn modelId="{58E43895-9051-4129-BA24-D1E6BB747C1B}" type="presParOf" srcId="{DF2A7DAE-6A24-4FBF-83E7-859F60C114D9}" destId="{110668CE-FBA1-4572-AD9A-7894B4A377E5}" srcOrd="2" destOrd="0" presId="urn:microsoft.com/office/officeart/2005/8/layout/default"/>
    <dgm:cxn modelId="{0A18251F-F1C0-4E83-8150-336950A59007}" type="presParOf" srcId="{DF2A7DAE-6A24-4FBF-83E7-859F60C114D9}" destId="{EEC8491A-1EF3-4637-B388-83E587FF9430}" srcOrd="3" destOrd="0" presId="urn:microsoft.com/office/officeart/2005/8/layout/default"/>
    <dgm:cxn modelId="{01FDFEC3-89C0-44F3-9A4B-669EF7D26938}" type="presParOf" srcId="{DF2A7DAE-6A24-4FBF-83E7-859F60C114D9}" destId="{3FE2970A-4971-4022-9632-386C88A91737}" srcOrd="4" destOrd="0" presId="urn:microsoft.com/office/officeart/2005/8/layout/default"/>
    <dgm:cxn modelId="{B11C4BCC-49E0-48EE-9667-A0DB0460C1B6}" type="presParOf" srcId="{DF2A7DAE-6A24-4FBF-83E7-859F60C114D9}" destId="{B05ECB87-D9CA-4950-B9E8-2CADD62554ED}" srcOrd="5" destOrd="0" presId="urn:microsoft.com/office/officeart/2005/8/layout/default"/>
    <dgm:cxn modelId="{AFD8A886-A9FC-486F-8BD8-3F433D96A3E0}" type="presParOf" srcId="{DF2A7DAE-6A24-4FBF-83E7-859F60C114D9}" destId="{9F2F17B2-B749-4976-8B78-A1D42AEC0B92}" srcOrd="6" destOrd="0" presId="urn:microsoft.com/office/officeart/2005/8/layout/default"/>
    <dgm:cxn modelId="{31C24520-5212-41FA-BA31-4E1CE7EB852F}" type="presParOf" srcId="{DF2A7DAE-6A24-4FBF-83E7-859F60C114D9}" destId="{032E14A3-5468-4B63-83C2-D1D38167E0A0}" srcOrd="7" destOrd="0" presId="urn:microsoft.com/office/officeart/2005/8/layout/default"/>
    <dgm:cxn modelId="{26B669B5-E93D-4332-BEDA-CBB5CE319F8E}" type="presParOf" srcId="{DF2A7DAE-6A24-4FBF-83E7-859F60C114D9}" destId="{3F5E497B-4ED1-4CAC-8CC4-6A1BE5978C6D}" srcOrd="8" destOrd="0" presId="urn:microsoft.com/office/officeart/2005/8/layout/default"/>
    <dgm:cxn modelId="{E3562587-3253-4FF7-A388-FE54EC22BED4}" type="presParOf" srcId="{DF2A7DAE-6A24-4FBF-83E7-859F60C114D9}" destId="{2AA6D56E-66D5-47B6-BEE2-691A0048F31E}" srcOrd="9" destOrd="0" presId="urn:microsoft.com/office/officeart/2005/8/layout/default"/>
    <dgm:cxn modelId="{D07D1444-E3E5-4104-B7F9-4065EA9EE24B}" type="presParOf" srcId="{DF2A7DAE-6A24-4FBF-83E7-859F60C114D9}" destId="{0DB9730A-DDC1-4155-A6E8-6A80F6BC8549}" srcOrd="10" destOrd="0" presId="urn:microsoft.com/office/officeart/2005/8/layout/default"/>
    <dgm:cxn modelId="{58F9DF58-46EC-4C4A-8073-D9D0D9071F95}" type="presParOf" srcId="{DF2A7DAE-6A24-4FBF-83E7-859F60C114D9}" destId="{B4838E3C-81F6-4693-8946-5A8B378C3D53}" srcOrd="11" destOrd="0" presId="urn:microsoft.com/office/officeart/2005/8/layout/default"/>
    <dgm:cxn modelId="{B04577B2-280C-4DFC-963C-64936F1B5765}" type="presParOf" srcId="{DF2A7DAE-6A24-4FBF-83E7-859F60C114D9}" destId="{B86152AA-B21D-428A-B2E6-B70D8C576BFF}" srcOrd="12" destOrd="0" presId="urn:microsoft.com/office/officeart/2005/8/layout/default"/>
    <dgm:cxn modelId="{AA5EE522-CBD0-4B6A-9F88-408992183F2B}" type="presParOf" srcId="{DF2A7DAE-6A24-4FBF-83E7-859F60C114D9}" destId="{DCC097EE-8948-462E-B604-B7CE97438B6F}" srcOrd="13" destOrd="0" presId="urn:microsoft.com/office/officeart/2005/8/layout/default"/>
    <dgm:cxn modelId="{8912D995-25AA-489E-8663-887CD7D5B6EB}" type="presParOf" srcId="{DF2A7DAE-6A24-4FBF-83E7-859F60C114D9}" destId="{F9F81055-95B2-429C-9377-73D270991410}" srcOrd="14" destOrd="0" presId="urn:microsoft.com/office/officeart/2005/8/layout/default"/>
    <dgm:cxn modelId="{D87B610E-63CA-4C84-B999-0C8B379BBA5B}" type="presParOf" srcId="{DF2A7DAE-6A24-4FBF-83E7-859F60C114D9}" destId="{638B0FE2-B81D-4F5D-832A-600DDDA68CE2}" srcOrd="15" destOrd="0" presId="urn:microsoft.com/office/officeart/2005/8/layout/default"/>
    <dgm:cxn modelId="{06841263-D512-4233-9B0C-1D062D5D94C5}" type="presParOf" srcId="{DF2A7DAE-6A24-4FBF-83E7-859F60C114D9}" destId="{5E7A7D23-CBB8-4E21-8A17-6280884604CB}" srcOrd="16" destOrd="0" presId="urn:microsoft.com/office/officeart/2005/8/layout/default"/>
    <dgm:cxn modelId="{1CD1EAED-5B32-485C-B52C-77FBFC039C07}" type="presParOf" srcId="{DF2A7DAE-6A24-4FBF-83E7-859F60C114D9}" destId="{C2296F67-3493-46C9-AB41-77FAFD53156C}" srcOrd="17" destOrd="0" presId="urn:microsoft.com/office/officeart/2005/8/layout/default"/>
    <dgm:cxn modelId="{CD2A6EB2-27FB-4FD6-9320-BF346315C585}" type="presParOf" srcId="{DF2A7DAE-6A24-4FBF-83E7-859F60C114D9}" destId="{9D76305A-A81B-48D0-94A8-B2CD93A94D3D}"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74C7E3-3093-401D-A7B1-92F5B0B0D6F6}" type="doc">
      <dgm:prSet loTypeId="urn:microsoft.com/office/officeart/2005/8/layout/vList5" loCatId="list" qsTypeId="urn:microsoft.com/office/officeart/2005/8/quickstyle/simple1" qsCatId="simple" csTypeId="urn:microsoft.com/office/officeart/2005/8/colors/colorful2" csCatId="colorful"/>
      <dgm:spPr/>
      <dgm:t>
        <a:bodyPr/>
        <a:lstStyle/>
        <a:p>
          <a:endParaRPr lang="en-US"/>
        </a:p>
      </dgm:t>
    </dgm:pt>
    <dgm:pt modelId="{D25FA7D4-ACB1-44C4-B51C-E67EF3D31ABF}">
      <dgm:prSet/>
      <dgm:spPr/>
      <dgm:t>
        <a:bodyPr/>
        <a:lstStyle/>
        <a:p>
          <a:r>
            <a:rPr lang="en-US"/>
            <a:t>Traffic Safety</a:t>
          </a:r>
        </a:p>
      </dgm:t>
    </dgm:pt>
    <dgm:pt modelId="{A1D398E9-D1A3-4780-8D5D-60AE98AC9908}" type="parTrans" cxnId="{C53FD587-158F-411C-8C21-6C6DA21B393C}">
      <dgm:prSet/>
      <dgm:spPr/>
      <dgm:t>
        <a:bodyPr/>
        <a:lstStyle/>
        <a:p>
          <a:endParaRPr lang="en-US"/>
        </a:p>
      </dgm:t>
    </dgm:pt>
    <dgm:pt modelId="{B06A839B-BBAA-4D13-A6F1-5B6CEC937B90}" type="sibTrans" cxnId="{C53FD587-158F-411C-8C21-6C6DA21B393C}">
      <dgm:prSet/>
      <dgm:spPr/>
      <dgm:t>
        <a:bodyPr/>
        <a:lstStyle/>
        <a:p>
          <a:endParaRPr lang="en-US"/>
        </a:p>
      </dgm:t>
    </dgm:pt>
    <dgm:pt modelId="{E5195C9C-2484-43BE-89D9-E83ECA7196F4}">
      <dgm:prSet/>
      <dgm:spPr/>
      <dgm:t>
        <a:bodyPr/>
        <a:lstStyle/>
        <a:p>
          <a:r>
            <a:rPr lang="en-US"/>
            <a:t>assist prosecutors and law enforcement officers in the investigation and prosecution of traffic safety offenses, with a special emphasis on impaired driving</a:t>
          </a:r>
        </a:p>
      </dgm:t>
    </dgm:pt>
    <dgm:pt modelId="{B345FD56-9532-4193-A6CE-6AA752837ED6}" type="parTrans" cxnId="{AF3DA0FD-0DE1-455B-A894-A5F74ADF7B56}">
      <dgm:prSet/>
      <dgm:spPr/>
      <dgm:t>
        <a:bodyPr/>
        <a:lstStyle/>
        <a:p>
          <a:endParaRPr lang="en-US"/>
        </a:p>
      </dgm:t>
    </dgm:pt>
    <dgm:pt modelId="{5856C28D-15D0-4B6F-A5B1-FB4D408121BB}" type="sibTrans" cxnId="{AF3DA0FD-0DE1-455B-A894-A5F74ADF7B56}">
      <dgm:prSet/>
      <dgm:spPr/>
      <dgm:t>
        <a:bodyPr/>
        <a:lstStyle/>
        <a:p>
          <a:endParaRPr lang="en-US"/>
        </a:p>
      </dgm:t>
    </dgm:pt>
    <dgm:pt modelId="{49503719-DC9C-4F8A-8523-AD36813B059C}">
      <dgm:prSet/>
      <dgm:spPr/>
      <dgm:t>
        <a:bodyPr/>
        <a:lstStyle/>
        <a:p>
          <a:r>
            <a:rPr lang="en-US"/>
            <a:t>The program is funded through a grant provided by the Missouri Department of Transportation, Traffic and Highway Safety Division.</a:t>
          </a:r>
        </a:p>
      </dgm:t>
    </dgm:pt>
    <dgm:pt modelId="{A28521B6-2445-41B6-BE51-093F75BECCAB}" type="parTrans" cxnId="{3F26A1F6-B240-406E-B6C1-8BBD2B170DE2}">
      <dgm:prSet/>
      <dgm:spPr/>
      <dgm:t>
        <a:bodyPr/>
        <a:lstStyle/>
        <a:p>
          <a:endParaRPr lang="en-US"/>
        </a:p>
      </dgm:t>
    </dgm:pt>
    <dgm:pt modelId="{26C60319-2408-4A41-8648-C3EF3B0AA9AF}" type="sibTrans" cxnId="{3F26A1F6-B240-406E-B6C1-8BBD2B170DE2}">
      <dgm:prSet/>
      <dgm:spPr/>
      <dgm:t>
        <a:bodyPr/>
        <a:lstStyle/>
        <a:p>
          <a:endParaRPr lang="en-US"/>
        </a:p>
      </dgm:t>
    </dgm:pt>
    <dgm:pt modelId="{83BAAF3F-AF82-43EA-A725-810852C8796C}">
      <dgm:prSet/>
      <dgm:spPr/>
      <dgm:t>
        <a:bodyPr/>
        <a:lstStyle/>
        <a:p>
          <a:r>
            <a:rPr lang="en-US"/>
            <a:t>Technology and Automation</a:t>
          </a:r>
        </a:p>
      </dgm:t>
    </dgm:pt>
    <dgm:pt modelId="{9C86EA87-A666-418E-B4CF-B19302452F3D}" type="parTrans" cxnId="{11DB041F-2A6E-45BE-94FB-65784B3D694C}">
      <dgm:prSet/>
      <dgm:spPr/>
      <dgm:t>
        <a:bodyPr/>
        <a:lstStyle/>
        <a:p>
          <a:endParaRPr lang="en-US"/>
        </a:p>
      </dgm:t>
    </dgm:pt>
    <dgm:pt modelId="{7F8A29E1-5BBC-4E64-AD21-62A4814D9631}" type="sibTrans" cxnId="{11DB041F-2A6E-45BE-94FB-65784B3D694C}">
      <dgm:prSet/>
      <dgm:spPr/>
      <dgm:t>
        <a:bodyPr/>
        <a:lstStyle/>
        <a:p>
          <a:endParaRPr lang="en-US"/>
        </a:p>
      </dgm:t>
    </dgm:pt>
    <dgm:pt modelId="{77416F89-11C6-4528-8069-3CA5EFC27F22}">
      <dgm:prSet/>
      <dgm:spPr/>
      <dgm:t>
        <a:bodyPr/>
        <a:lstStyle/>
        <a:p>
          <a:r>
            <a:rPr lang="en-US"/>
            <a:t>The Case Management and Criminal History Records Improvement program is funded through grants from the National Criminal History Improvement Program and the National Records Improvement Program in cooperation with the Missouri State Highway Patrol.</a:t>
          </a:r>
        </a:p>
      </dgm:t>
    </dgm:pt>
    <dgm:pt modelId="{CD655073-051B-49E3-BCD4-902BCFECA087}" type="parTrans" cxnId="{72930575-2B20-449F-B078-BD123B8D24B9}">
      <dgm:prSet/>
      <dgm:spPr/>
      <dgm:t>
        <a:bodyPr/>
        <a:lstStyle/>
        <a:p>
          <a:endParaRPr lang="en-US"/>
        </a:p>
      </dgm:t>
    </dgm:pt>
    <dgm:pt modelId="{C6D9095E-B751-4ACF-A5CB-BFB52E20DBBA}" type="sibTrans" cxnId="{72930575-2B20-449F-B078-BD123B8D24B9}">
      <dgm:prSet/>
      <dgm:spPr/>
      <dgm:t>
        <a:bodyPr/>
        <a:lstStyle/>
        <a:p>
          <a:endParaRPr lang="en-US"/>
        </a:p>
      </dgm:t>
    </dgm:pt>
    <dgm:pt modelId="{5B61F255-2A09-4611-AF21-837BC0717555}" type="pres">
      <dgm:prSet presAssocID="{6674C7E3-3093-401D-A7B1-92F5B0B0D6F6}" presName="Name0" presStyleCnt="0">
        <dgm:presLayoutVars>
          <dgm:dir/>
          <dgm:animLvl val="lvl"/>
          <dgm:resizeHandles val="exact"/>
        </dgm:presLayoutVars>
      </dgm:prSet>
      <dgm:spPr/>
      <dgm:t>
        <a:bodyPr/>
        <a:lstStyle/>
        <a:p>
          <a:endParaRPr lang="en-US"/>
        </a:p>
      </dgm:t>
    </dgm:pt>
    <dgm:pt modelId="{C58D88CF-D588-4F77-8C31-4DFD91626974}" type="pres">
      <dgm:prSet presAssocID="{D25FA7D4-ACB1-44C4-B51C-E67EF3D31ABF}" presName="linNode" presStyleCnt="0"/>
      <dgm:spPr/>
    </dgm:pt>
    <dgm:pt modelId="{A226AE73-E261-4B59-BC1B-05F9264107C0}" type="pres">
      <dgm:prSet presAssocID="{D25FA7D4-ACB1-44C4-B51C-E67EF3D31ABF}" presName="parentText" presStyleLbl="node1" presStyleIdx="0" presStyleCnt="2">
        <dgm:presLayoutVars>
          <dgm:chMax val="1"/>
          <dgm:bulletEnabled val="1"/>
        </dgm:presLayoutVars>
      </dgm:prSet>
      <dgm:spPr/>
      <dgm:t>
        <a:bodyPr/>
        <a:lstStyle/>
        <a:p>
          <a:endParaRPr lang="en-US"/>
        </a:p>
      </dgm:t>
    </dgm:pt>
    <dgm:pt modelId="{91636E72-0B8A-4647-AC79-6BFD0754172F}" type="pres">
      <dgm:prSet presAssocID="{D25FA7D4-ACB1-44C4-B51C-E67EF3D31ABF}" presName="descendantText" presStyleLbl="alignAccFollowNode1" presStyleIdx="0" presStyleCnt="2">
        <dgm:presLayoutVars>
          <dgm:bulletEnabled val="1"/>
        </dgm:presLayoutVars>
      </dgm:prSet>
      <dgm:spPr/>
      <dgm:t>
        <a:bodyPr/>
        <a:lstStyle/>
        <a:p>
          <a:endParaRPr lang="en-US"/>
        </a:p>
      </dgm:t>
    </dgm:pt>
    <dgm:pt modelId="{071E31E6-B89D-4CD3-B776-E675FF0EE5D5}" type="pres">
      <dgm:prSet presAssocID="{B06A839B-BBAA-4D13-A6F1-5B6CEC937B90}" presName="sp" presStyleCnt="0"/>
      <dgm:spPr/>
    </dgm:pt>
    <dgm:pt modelId="{44EA29D5-C0C3-4E55-8C6B-9EF17F2904D4}" type="pres">
      <dgm:prSet presAssocID="{83BAAF3F-AF82-43EA-A725-810852C8796C}" presName="linNode" presStyleCnt="0"/>
      <dgm:spPr/>
    </dgm:pt>
    <dgm:pt modelId="{C0E1D5C3-F607-46C5-871E-3F744C4DDC22}" type="pres">
      <dgm:prSet presAssocID="{83BAAF3F-AF82-43EA-A725-810852C8796C}" presName="parentText" presStyleLbl="node1" presStyleIdx="1" presStyleCnt="2">
        <dgm:presLayoutVars>
          <dgm:chMax val="1"/>
          <dgm:bulletEnabled val="1"/>
        </dgm:presLayoutVars>
      </dgm:prSet>
      <dgm:spPr/>
      <dgm:t>
        <a:bodyPr/>
        <a:lstStyle/>
        <a:p>
          <a:endParaRPr lang="en-US"/>
        </a:p>
      </dgm:t>
    </dgm:pt>
    <dgm:pt modelId="{3B7DEC5F-DE70-45DC-8A5C-9CE5AD84740E}" type="pres">
      <dgm:prSet presAssocID="{83BAAF3F-AF82-43EA-A725-810852C8796C}" presName="descendantText" presStyleLbl="alignAccFollowNode1" presStyleIdx="1" presStyleCnt="2">
        <dgm:presLayoutVars>
          <dgm:bulletEnabled val="1"/>
        </dgm:presLayoutVars>
      </dgm:prSet>
      <dgm:spPr/>
      <dgm:t>
        <a:bodyPr/>
        <a:lstStyle/>
        <a:p>
          <a:endParaRPr lang="en-US"/>
        </a:p>
      </dgm:t>
    </dgm:pt>
  </dgm:ptLst>
  <dgm:cxnLst>
    <dgm:cxn modelId="{7866042C-FDA6-4009-BBD6-F68F26B91444}" type="presOf" srcId="{6674C7E3-3093-401D-A7B1-92F5B0B0D6F6}" destId="{5B61F255-2A09-4611-AF21-837BC0717555}" srcOrd="0" destOrd="0" presId="urn:microsoft.com/office/officeart/2005/8/layout/vList5"/>
    <dgm:cxn modelId="{3F26A1F6-B240-406E-B6C1-8BBD2B170DE2}" srcId="{D25FA7D4-ACB1-44C4-B51C-E67EF3D31ABF}" destId="{49503719-DC9C-4F8A-8523-AD36813B059C}" srcOrd="1" destOrd="0" parTransId="{A28521B6-2445-41B6-BE51-093F75BECCAB}" sibTransId="{26C60319-2408-4A41-8648-C3EF3B0AA9AF}"/>
    <dgm:cxn modelId="{7839237E-FEAB-417B-98A3-65324F017352}" type="presOf" srcId="{49503719-DC9C-4F8A-8523-AD36813B059C}" destId="{91636E72-0B8A-4647-AC79-6BFD0754172F}" srcOrd="0" destOrd="1" presId="urn:microsoft.com/office/officeart/2005/8/layout/vList5"/>
    <dgm:cxn modelId="{95C1E621-0DEC-4C22-B227-90B924842372}" type="presOf" srcId="{77416F89-11C6-4528-8069-3CA5EFC27F22}" destId="{3B7DEC5F-DE70-45DC-8A5C-9CE5AD84740E}" srcOrd="0" destOrd="0" presId="urn:microsoft.com/office/officeart/2005/8/layout/vList5"/>
    <dgm:cxn modelId="{8FE195AD-1099-4B67-A15F-5BC660CFB477}" type="presOf" srcId="{E5195C9C-2484-43BE-89D9-E83ECA7196F4}" destId="{91636E72-0B8A-4647-AC79-6BFD0754172F}" srcOrd="0" destOrd="0" presId="urn:microsoft.com/office/officeart/2005/8/layout/vList5"/>
    <dgm:cxn modelId="{C53FD587-158F-411C-8C21-6C6DA21B393C}" srcId="{6674C7E3-3093-401D-A7B1-92F5B0B0D6F6}" destId="{D25FA7D4-ACB1-44C4-B51C-E67EF3D31ABF}" srcOrd="0" destOrd="0" parTransId="{A1D398E9-D1A3-4780-8D5D-60AE98AC9908}" sibTransId="{B06A839B-BBAA-4D13-A6F1-5B6CEC937B90}"/>
    <dgm:cxn modelId="{AF3DA0FD-0DE1-455B-A894-A5F74ADF7B56}" srcId="{D25FA7D4-ACB1-44C4-B51C-E67EF3D31ABF}" destId="{E5195C9C-2484-43BE-89D9-E83ECA7196F4}" srcOrd="0" destOrd="0" parTransId="{B345FD56-9532-4193-A6CE-6AA752837ED6}" sibTransId="{5856C28D-15D0-4B6F-A5B1-FB4D408121BB}"/>
    <dgm:cxn modelId="{FBE48287-66CA-45AE-B6BC-0EF76966C084}" type="presOf" srcId="{D25FA7D4-ACB1-44C4-B51C-E67EF3D31ABF}" destId="{A226AE73-E261-4B59-BC1B-05F9264107C0}" srcOrd="0" destOrd="0" presId="urn:microsoft.com/office/officeart/2005/8/layout/vList5"/>
    <dgm:cxn modelId="{11DB041F-2A6E-45BE-94FB-65784B3D694C}" srcId="{6674C7E3-3093-401D-A7B1-92F5B0B0D6F6}" destId="{83BAAF3F-AF82-43EA-A725-810852C8796C}" srcOrd="1" destOrd="0" parTransId="{9C86EA87-A666-418E-B4CF-B19302452F3D}" sibTransId="{7F8A29E1-5BBC-4E64-AD21-62A4814D9631}"/>
    <dgm:cxn modelId="{EA410646-5937-4790-954E-02A9DF8D045D}" type="presOf" srcId="{83BAAF3F-AF82-43EA-A725-810852C8796C}" destId="{C0E1D5C3-F607-46C5-871E-3F744C4DDC22}" srcOrd="0" destOrd="0" presId="urn:microsoft.com/office/officeart/2005/8/layout/vList5"/>
    <dgm:cxn modelId="{72930575-2B20-449F-B078-BD123B8D24B9}" srcId="{83BAAF3F-AF82-43EA-A725-810852C8796C}" destId="{77416F89-11C6-4528-8069-3CA5EFC27F22}" srcOrd="0" destOrd="0" parTransId="{CD655073-051B-49E3-BCD4-902BCFECA087}" sibTransId="{C6D9095E-B751-4ACF-A5CB-BFB52E20DBBA}"/>
    <dgm:cxn modelId="{C25F79BB-2674-4F33-9EB3-C70A4F462F70}" type="presParOf" srcId="{5B61F255-2A09-4611-AF21-837BC0717555}" destId="{C58D88CF-D588-4F77-8C31-4DFD91626974}" srcOrd="0" destOrd="0" presId="urn:microsoft.com/office/officeart/2005/8/layout/vList5"/>
    <dgm:cxn modelId="{007169DA-6909-42A5-9A40-627588A0A59F}" type="presParOf" srcId="{C58D88CF-D588-4F77-8C31-4DFD91626974}" destId="{A226AE73-E261-4B59-BC1B-05F9264107C0}" srcOrd="0" destOrd="0" presId="urn:microsoft.com/office/officeart/2005/8/layout/vList5"/>
    <dgm:cxn modelId="{9CF5484D-B21D-4CDD-8A15-9A701C3CF336}" type="presParOf" srcId="{C58D88CF-D588-4F77-8C31-4DFD91626974}" destId="{91636E72-0B8A-4647-AC79-6BFD0754172F}" srcOrd="1" destOrd="0" presId="urn:microsoft.com/office/officeart/2005/8/layout/vList5"/>
    <dgm:cxn modelId="{ECD7FB00-BEE2-4556-B275-F7CE1143DFDA}" type="presParOf" srcId="{5B61F255-2A09-4611-AF21-837BC0717555}" destId="{071E31E6-B89D-4CD3-B776-E675FF0EE5D5}" srcOrd="1" destOrd="0" presId="urn:microsoft.com/office/officeart/2005/8/layout/vList5"/>
    <dgm:cxn modelId="{28F521F6-8517-47D1-B69A-AF207696E412}" type="presParOf" srcId="{5B61F255-2A09-4611-AF21-837BC0717555}" destId="{44EA29D5-C0C3-4E55-8C6B-9EF17F2904D4}" srcOrd="2" destOrd="0" presId="urn:microsoft.com/office/officeart/2005/8/layout/vList5"/>
    <dgm:cxn modelId="{4ECCFCEA-FE62-4153-A15E-2094E8F46545}" type="presParOf" srcId="{44EA29D5-C0C3-4E55-8C6B-9EF17F2904D4}" destId="{C0E1D5C3-F607-46C5-871E-3F744C4DDC22}" srcOrd="0" destOrd="0" presId="urn:microsoft.com/office/officeart/2005/8/layout/vList5"/>
    <dgm:cxn modelId="{6D1A6BA2-9505-44A0-9708-719A7D8367C2}" type="presParOf" srcId="{44EA29D5-C0C3-4E55-8C6B-9EF17F2904D4}" destId="{3B7DEC5F-DE70-45DC-8A5C-9CE5AD84740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A96A29-30C3-4BC7-9783-628065EC4D36}" type="doc">
      <dgm:prSet loTypeId="urn:microsoft.com/office/officeart/2005/8/layout/vList5" loCatId="list" qsTypeId="urn:microsoft.com/office/officeart/2005/8/quickstyle/simple1" qsCatId="simple" csTypeId="urn:microsoft.com/office/officeart/2005/8/colors/colorful1" csCatId="colorful"/>
      <dgm:spPr/>
      <dgm:t>
        <a:bodyPr/>
        <a:lstStyle/>
        <a:p>
          <a:endParaRPr lang="en-US"/>
        </a:p>
      </dgm:t>
    </dgm:pt>
    <dgm:pt modelId="{C11EF79C-F6EC-45C8-926F-9140AE2A427B}">
      <dgm:prSet/>
      <dgm:spPr/>
      <dgm:t>
        <a:bodyPr/>
        <a:lstStyle/>
        <a:p>
          <a:r>
            <a:rPr lang="en-US" dirty="0"/>
            <a:t>John R Justice Loan Repayment</a:t>
          </a:r>
        </a:p>
      </dgm:t>
    </dgm:pt>
    <dgm:pt modelId="{28E49E11-9A3A-4CA2-9CD4-0ACAC94D8D7F}" type="parTrans" cxnId="{06400BEE-EA91-4B43-95C8-6C1088573F78}">
      <dgm:prSet/>
      <dgm:spPr/>
      <dgm:t>
        <a:bodyPr/>
        <a:lstStyle/>
        <a:p>
          <a:endParaRPr lang="en-US"/>
        </a:p>
      </dgm:t>
    </dgm:pt>
    <dgm:pt modelId="{93CA2ABD-0E1E-4C77-9F8E-BB54C2C5BD12}" type="sibTrans" cxnId="{06400BEE-EA91-4B43-95C8-6C1088573F78}">
      <dgm:prSet/>
      <dgm:spPr/>
      <dgm:t>
        <a:bodyPr/>
        <a:lstStyle/>
        <a:p>
          <a:endParaRPr lang="en-US"/>
        </a:p>
      </dgm:t>
    </dgm:pt>
    <dgm:pt modelId="{2AC7CD6C-66E0-4891-8BBD-55458547269D}">
      <dgm:prSet/>
      <dgm:spPr/>
      <dgm:t>
        <a:bodyPr/>
        <a:lstStyle/>
        <a:p>
          <a:r>
            <a:rPr lang="en-US"/>
            <a:t>The JRJ Program provides loan repayment assistance for local, state, and federal public defenders and local and state prosecutors who commit to continued employment as eligible public defenders and prosecutors for at least three (3) years. An attorney must not be in default on repayment of any federal student loans.</a:t>
          </a:r>
        </a:p>
      </dgm:t>
    </dgm:pt>
    <dgm:pt modelId="{C6F33A5E-6978-4016-B31D-327F71FB23C6}" type="parTrans" cxnId="{11776A1E-A758-4A48-A042-9015469A4DE0}">
      <dgm:prSet/>
      <dgm:spPr/>
      <dgm:t>
        <a:bodyPr/>
        <a:lstStyle/>
        <a:p>
          <a:endParaRPr lang="en-US"/>
        </a:p>
      </dgm:t>
    </dgm:pt>
    <dgm:pt modelId="{61AA679E-C42B-45AA-BA7F-E77F3F740669}" type="sibTrans" cxnId="{11776A1E-A758-4A48-A042-9015469A4DE0}">
      <dgm:prSet/>
      <dgm:spPr/>
      <dgm:t>
        <a:bodyPr/>
        <a:lstStyle/>
        <a:p>
          <a:endParaRPr lang="en-US"/>
        </a:p>
      </dgm:t>
    </dgm:pt>
    <dgm:pt modelId="{9C005BA9-8800-4789-9F4D-297AAC1EF034}">
      <dgm:prSet/>
      <dgm:spPr/>
      <dgm:t>
        <a:bodyPr/>
        <a:lstStyle/>
        <a:p>
          <a:r>
            <a:rPr lang="en-US"/>
            <a:t>Witness Protection</a:t>
          </a:r>
        </a:p>
      </dgm:t>
    </dgm:pt>
    <dgm:pt modelId="{AE39C7D1-45D6-416B-9B3F-3C59F97DE627}" type="parTrans" cxnId="{8F45FAA9-345F-4317-BE02-F2EE55987B9C}">
      <dgm:prSet/>
      <dgm:spPr/>
      <dgm:t>
        <a:bodyPr/>
        <a:lstStyle/>
        <a:p>
          <a:endParaRPr lang="en-US"/>
        </a:p>
      </dgm:t>
    </dgm:pt>
    <dgm:pt modelId="{60CD2869-292A-4C27-B0AA-6B7919CB11E8}" type="sibTrans" cxnId="{8F45FAA9-345F-4317-BE02-F2EE55987B9C}">
      <dgm:prSet/>
      <dgm:spPr/>
      <dgm:t>
        <a:bodyPr/>
        <a:lstStyle/>
        <a:p>
          <a:endParaRPr lang="en-US"/>
        </a:p>
      </dgm:t>
    </dgm:pt>
    <dgm:pt modelId="{6881D307-3CF0-49B0-8F57-2332FEE33EA3}">
      <dgm:prSet/>
      <dgm:spPr/>
      <dgm:t>
        <a:bodyPr/>
        <a:lstStyle/>
        <a:p>
          <a:r>
            <a:rPr lang="en-US"/>
            <a:t>prosecuting attorney, the attorney general, or a law enforcement agency may apply for funding to provide for the security of witnesses, potential witnesses and their immediate families in criminal proceedings instituted or investigations pending against a person alleged to have engaged in a violation of state law.</a:t>
          </a:r>
        </a:p>
      </dgm:t>
    </dgm:pt>
    <dgm:pt modelId="{960509ED-34D9-4DCE-AD29-2CDC11B3DF9F}" type="parTrans" cxnId="{7462D652-F537-44BA-978C-3B3E31B7C16F}">
      <dgm:prSet/>
      <dgm:spPr/>
      <dgm:t>
        <a:bodyPr/>
        <a:lstStyle/>
        <a:p>
          <a:endParaRPr lang="en-US"/>
        </a:p>
      </dgm:t>
    </dgm:pt>
    <dgm:pt modelId="{C66801A3-955F-4034-A422-106245A38A39}" type="sibTrans" cxnId="{7462D652-F537-44BA-978C-3B3E31B7C16F}">
      <dgm:prSet/>
      <dgm:spPr/>
      <dgm:t>
        <a:bodyPr/>
        <a:lstStyle/>
        <a:p>
          <a:endParaRPr lang="en-US"/>
        </a:p>
      </dgm:t>
    </dgm:pt>
    <dgm:pt modelId="{BEFE068C-D1BC-4660-A7AC-CF85CC7BB558}" type="pres">
      <dgm:prSet presAssocID="{4BA96A29-30C3-4BC7-9783-628065EC4D36}" presName="Name0" presStyleCnt="0">
        <dgm:presLayoutVars>
          <dgm:dir/>
          <dgm:animLvl val="lvl"/>
          <dgm:resizeHandles val="exact"/>
        </dgm:presLayoutVars>
      </dgm:prSet>
      <dgm:spPr/>
      <dgm:t>
        <a:bodyPr/>
        <a:lstStyle/>
        <a:p>
          <a:endParaRPr lang="en-US"/>
        </a:p>
      </dgm:t>
    </dgm:pt>
    <dgm:pt modelId="{68C84879-5462-4BD5-88DC-9FB39EBC3AFE}" type="pres">
      <dgm:prSet presAssocID="{C11EF79C-F6EC-45C8-926F-9140AE2A427B}" presName="linNode" presStyleCnt="0"/>
      <dgm:spPr/>
    </dgm:pt>
    <dgm:pt modelId="{97B6EC86-CFD5-4810-B7E2-01A6DE0D8A5A}" type="pres">
      <dgm:prSet presAssocID="{C11EF79C-F6EC-45C8-926F-9140AE2A427B}" presName="parentText" presStyleLbl="node1" presStyleIdx="0" presStyleCnt="2">
        <dgm:presLayoutVars>
          <dgm:chMax val="1"/>
          <dgm:bulletEnabled val="1"/>
        </dgm:presLayoutVars>
      </dgm:prSet>
      <dgm:spPr/>
      <dgm:t>
        <a:bodyPr/>
        <a:lstStyle/>
        <a:p>
          <a:endParaRPr lang="en-US"/>
        </a:p>
      </dgm:t>
    </dgm:pt>
    <dgm:pt modelId="{09F437C8-772C-4F59-AA38-39BBB6CF0889}" type="pres">
      <dgm:prSet presAssocID="{C11EF79C-F6EC-45C8-926F-9140AE2A427B}" presName="descendantText" presStyleLbl="alignAccFollowNode1" presStyleIdx="0" presStyleCnt="2">
        <dgm:presLayoutVars>
          <dgm:bulletEnabled val="1"/>
        </dgm:presLayoutVars>
      </dgm:prSet>
      <dgm:spPr/>
      <dgm:t>
        <a:bodyPr/>
        <a:lstStyle/>
        <a:p>
          <a:endParaRPr lang="en-US"/>
        </a:p>
      </dgm:t>
    </dgm:pt>
    <dgm:pt modelId="{3A845F2B-32C6-4353-8DFC-111D04F6AEBE}" type="pres">
      <dgm:prSet presAssocID="{93CA2ABD-0E1E-4C77-9F8E-BB54C2C5BD12}" presName="sp" presStyleCnt="0"/>
      <dgm:spPr/>
    </dgm:pt>
    <dgm:pt modelId="{C19D0BD3-3CD6-40C4-92D3-0CBCF4FDE047}" type="pres">
      <dgm:prSet presAssocID="{9C005BA9-8800-4789-9F4D-297AAC1EF034}" presName="linNode" presStyleCnt="0"/>
      <dgm:spPr/>
    </dgm:pt>
    <dgm:pt modelId="{71E82E17-363C-4D99-8161-6C8389B9C61D}" type="pres">
      <dgm:prSet presAssocID="{9C005BA9-8800-4789-9F4D-297AAC1EF034}" presName="parentText" presStyleLbl="node1" presStyleIdx="1" presStyleCnt="2">
        <dgm:presLayoutVars>
          <dgm:chMax val="1"/>
          <dgm:bulletEnabled val="1"/>
        </dgm:presLayoutVars>
      </dgm:prSet>
      <dgm:spPr/>
      <dgm:t>
        <a:bodyPr/>
        <a:lstStyle/>
        <a:p>
          <a:endParaRPr lang="en-US"/>
        </a:p>
      </dgm:t>
    </dgm:pt>
    <dgm:pt modelId="{39C49666-E6DD-41C5-A319-669E3D4C1410}" type="pres">
      <dgm:prSet presAssocID="{9C005BA9-8800-4789-9F4D-297AAC1EF034}" presName="descendantText" presStyleLbl="alignAccFollowNode1" presStyleIdx="1" presStyleCnt="2">
        <dgm:presLayoutVars>
          <dgm:bulletEnabled val="1"/>
        </dgm:presLayoutVars>
      </dgm:prSet>
      <dgm:spPr/>
      <dgm:t>
        <a:bodyPr/>
        <a:lstStyle/>
        <a:p>
          <a:endParaRPr lang="en-US"/>
        </a:p>
      </dgm:t>
    </dgm:pt>
  </dgm:ptLst>
  <dgm:cxnLst>
    <dgm:cxn modelId="{11776A1E-A758-4A48-A042-9015469A4DE0}" srcId="{C11EF79C-F6EC-45C8-926F-9140AE2A427B}" destId="{2AC7CD6C-66E0-4891-8BBD-55458547269D}" srcOrd="0" destOrd="0" parTransId="{C6F33A5E-6978-4016-B31D-327F71FB23C6}" sibTransId="{61AA679E-C42B-45AA-BA7F-E77F3F740669}"/>
    <dgm:cxn modelId="{80C688FA-84E2-456F-BF38-BD5AFDFA7451}" type="presOf" srcId="{6881D307-3CF0-49B0-8F57-2332FEE33EA3}" destId="{39C49666-E6DD-41C5-A319-669E3D4C1410}" srcOrd="0" destOrd="0" presId="urn:microsoft.com/office/officeart/2005/8/layout/vList5"/>
    <dgm:cxn modelId="{01E861D6-10DD-449B-BE3A-2D9F714EC8B3}" type="presOf" srcId="{2AC7CD6C-66E0-4891-8BBD-55458547269D}" destId="{09F437C8-772C-4F59-AA38-39BBB6CF0889}" srcOrd="0" destOrd="0" presId="urn:microsoft.com/office/officeart/2005/8/layout/vList5"/>
    <dgm:cxn modelId="{7462D652-F537-44BA-978C-3B3E31B7C16F}" srcId="{9C005BA9-8800-4789-9F4D-297AAC1EF034}" destId="{6881D307-3CF0-49B0-8F57-2332FEE33EA3}" srcOrd="0" destOrd="0" parTransId="{960509ED-34D9-4DCE-AD29-2CDC11B3DF9F}" sibTransId="{C66801A3-955F-4034-A422-106245A38A39}"/>
    <dgm:cxn modelId="{CA499433-BCFC-47F5-9465-90E7FEF77B49}" type="presOf" srcId="{C11EF79C-F6EC-45C8-926F-9140AE2A427B}" destId="{97B6EC86-CFD5-4810-B7E2-01A6DE0D8A5A}" srcOrd="0" destOrd="0" presId="urn:microsoft.com/office/officeart/2005/8/layout/vList5"/>
    <dgm:cxn modelId="{06400BEE-EA91-4B43-95C8-6C1088573F78}" srcId="{4BA96A29-30C3-4BC7-9783-628065EC4D36}" destId="{C11EF79C-F6EC-45C8-926F-9140AE2A427B}" srcOrd="0" destOrd="0" parTransId="{28E49E11-9A3A-4CA2-9CD4-0ACAC94D8D7F}" sibTransId="{93CA2ABD-0E1E-4C77-9F8E-BB54C2C5BD12}"/>
    <dgm:cxn modelId="{99A693BA-10C9-434F-A222-AC7E82478F3F}" type="presOf" srcId="{4BA96A29-30C3-4BC7-9783-628065EC4D36}" destId="{BEFE068C-D1BC-4660-A7AC-CF85CC7BB558}" srcOrd="0" destOrd="0" presId="urn:microsoft.com/office/officeart/2005/8/layout/vList5"/>
    <dgm:cxn modelId="{8F45FAA9-345F-4317-BE02-F2EE55987B9C}" srcId="{4BA96A29-30C3-4BC7-9783-628065EC4D36}" destId="{9C005BA9-8800-4789-9F4D-297AAC1EF034}" srcOrd="1" destOrd="0" parTransId="{AE39C7D1-45D6-416B-9B3F-3C59F97DE627}" sibTransId="{60CD2869-292A-4C27-B0AA-6B7919CB11E8}"/>
    <dgm:cxn modelId="{93FAB3E3-CB97-4813-8514-834976268B48}" type="presOf" srcId="{9C005BA9-8800-4789-9F4D-297AAC1EF034}" destId="{71E82E17-363C-4D99-8161-6C8389B9C61D}" srcOrd="0" destOrd="0" presId="urn:microsoft.com/office/officeart/2005/8/layout/vList5"/>
    <dgm:cxn modelId="{ED2C9D95-EC4A-4A14-A3E6-6E6B68E4D186}" type="presParOf" srcId="{BEFE068C-D1BC-4660-A7AC-CF85CC7BB558}" destId="{68C84879-5462-4BD5-88DC-9FB39EBC3AFE}" srcOrd="0" destOrd="0" presId="urn:microsoft.com/office/officeart/2005/8/layout/vList5"/>
    <dgm:cxn modelId="{EF985E71-D566-4DD3-B9FC-A17AB24C662B}" type="presParOf" srcId="{68C84879-5462-4BD5-88DC-9FB39EBC3AFE}" destId="{97B6EC86-CFD5-4810-B7E2-01A6DE0D8A5A}" srcOrd="0" destOrd="0" presId="urn:microsoft.com/office/officeart/2005/8/layout/vList5"/>
    <dgm:cxn modelId="{5BDF0B6A-95E9-4902-BF5D-32B6B9C2DF1F}" type="presParOf" srcId="{68C84879-5462-4BD5-88DC-9FB39EBC3AFE}" destId="{09F437C8-772C-4F59-AA38-39BBB6CF0889}" srcOrd="1" destOrd="0" presId="urn:microsoft.com/office/officeart/2005/8/layout/vList5"/>
    <dgm:cxn modelId="{D9402FDC-94FC-440E-914C-9D6D13821F50}" type="presParOf" srcId="{BEFE068C-D1BC-4660-A7AC-CF85CC7BB558}" destId="{3A845F2B-32C6-4353-8DFC-111D04F6AEBE}" srcOrd="1" destOrd="0" presId="urn:microsoft.com/office/officeart/2005/8/layout/vList5"/>
    <dgm:cxn modelId="{B4F30925-ACF5-465C-A930-F945E948DE0D}" type="presParOf" srcId="{BEFE068C-D1BC-4660-A7AC-CF85CC7BB558}" destId="{C19D0BD3-3CD6-40C4-92D3-0CBCF4FDE047}" srcOrd="2" destOrd="0" presId="urn:microsoft.com/office/officeart/2005/8/layout/vList5"/>
    <dgm:cxn modelId="{6E2A4733-D3BC-4A85-A5A0-6EF9EE7B08D3}" type="presParOf" srcId="{C19D0BD3-3CD6-40C4-92D3-0CBCF4FDE047}" destId="{71E82E17-363C-4D99-8161-6C8389B9C61D}" srcOrd="0" destOrd="0" presId="urn:microsoft.com/office/officeart/2005/8/layout/vList5"/>
    <dgm:cxn modelId="{BBFAE6BF-782D-4A1F-AE02-FD36C2A521A9}" type="presParOf" srcId="{C19D0BD3-3CD6-40C4-92D3-0CBCF4FDE047}" destId="{39C49666-E6DD-41C5-A319-669E3D4C141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1D9F51-A9CD-4CA2-9B35-AA9EE51DB06C}" type="doc">
      <dgm:prSet loTypeId="urn:microsoft.com/office/officeart/2005/8/layout/vList5" loCatId="list" qsTypeId="urn:microsoft.com/office/officeart/2005/8/quickstyle/simple1" qsCatId="simple" csTypeId="urn:microsoft.com/office/officeart/2005/8/colors/colorful2" csCatId="colorful"/>
      <dgm:spPr/>
      <dgm:t>
        <a:bodyPr/>
        <a:lstStyle/>
        <a:p>
          <a:endParaRPr lang="en-US"/>
        </a:p>
      </dgm:t>
    </dgm:pt>
    <dgm:pt modelId="{D61EFE09-C009-4995-A495-2DFE3E41E648}">
      <dgm:prSet/>
      <dgm:spPr/>
      <dgm:t>
        <a:bodyPr/>
        <a:lstStyle/>
        <a:p>
          <a:r>
            <a:rPr lang="en-US"/>
            <a:t>Special Victims</a:t>
          </a:r>
        </a:p>
      </dgm:t>
    </dgm:pt>
    <dgm:pt modelId="{4D0E86BE-F27E-4D47-BACB-210B47C89AEE}" type="parTrans" cxnId="{59C0C9F0-FEE2-4068-BF5D-3EC27E323807}">
      <dgm:prSet/>
      <dgm:spPr/>
      <dgm:t>
        <a:bodyPr/>
        <a:lstStyle/>
        <a:p>
          <a:endParaRPr lang="en-US"/>
        </a:p>
      </dgm:t>
    </dgm:pt>
    <dgm:pt modelId="{79ADF0E6-406A-4CE9-B715-A924FE4D4154}" type="sibTrans" cxnId="{59C0C9F0-FEE2-4068-BF5D-3EC27E323807}">
      <dgm:prSet/>
      <dgm:spPr/>
      <dgm:t>
        <a:bodyPr/>
        <a:lstStyle/>
        <a:p>
          <a:endParaRPr lang="en-US"/>
        </a:p>
      </dgm:t>
    </dgm:pt>
    <dgm:pt modelId="{FD48A0BD-A8E0-41CE-97D5-7EF9E628FBF9}">
      <dgm:prSet/>
      <dgm:spPr/>
      <dgm:t>
        <a:bodyPr/>
        <a:lstStyle/>
        <a:p>
          <a:r>
            <a:rPr lang="en-US"/>
            <a:t>The program strives to maximize the effectiveness of prosecutors, law enforcement and all of our allied professionals on family violence, sexual assault and child abuse cases through training, technical assistance and resources.</a:t>
          </a:r>
        </a:p>
      </dgm:t>
    </dgm:pt>
    <dgm:pt modelId="{5DFB73A7-7D4C-44A5-85F9-79C9909ABA7D}" type="parTrans" cxnId="{A1CC9533-2BC7-468D-980D-EC7F8362F3D3}">
      <dgm:prSet/>
      <dgm:spPr/>
      <dgm:t>
        <a:bodyPr/>
        <a:lstStyle/>
        <a:p>
          <a:endParaRPr lang="en-US"/>
        </a:p>
      </dgm:t>
    </dgm:pt>
    <dgm:pt modelId="{403240CD-DFFC-42E0-83E0-7C4682A11085}" type="sibTrans" cxnId="{A1CC9533-2BC7-468D-980D-EC7F8362F3D3}">
      <dgm:prSet/>
      <dgm:spPr/>
      <dgm:t>
        <a:bodyPr/>
        <a:lstStyle/>
        <a:p>
          <a:endParaRPr lang="en-US"/>
        </a:p>
      </dgm:t>
    </dgm:pt>
    <dgm:pt modelId="{281377DD-0BC2-4544-873A-0A9D0D3F1230}">
      <dgm:prSet/>
      <dgm:spPr/>
      <dgm:t>
        <a:bodyPr/>
        <a:lstStyle/>
        <a:p>
          <a:r>
            <a:rPr lang="en-US"/>
            <a:t>Victims Rights</a:t>
          </a:r>
        </a:p>
      </dgm:t>
    </dgm:pt>
    <dgm:pt modelId="{7954011F-60AE-4B12-8623-CD90BEF458DB}" type="parTrans" cxnId="{3A20FD55-A130-4A24-B54B-201277CA0860}">
      <dgm:prSet/>
      <dgm:spPr/>
      <dgm:t>
        <a:bodyPr/>
        <a:lstStyle/>
        <a:p>
          <a:endParaRPr lang="en-US"/>
        </a:p>
      </dgm:t>
    </dgm:pt>
    <dgm:pt modelId="{36B8DF62-99A6-41F5-B0C4-BA821C1407AF}" type="sibTrans" cxnId="{3A20FD55-A130-4A24-B54B-201277CA0860}">
      <dgm:prSet/>
      <dgm:spPr/>
      <dgm:t>
        <a:bodyPr/>
        <a:lstStyle/>
        <a:p>
          <a:endParaRPr lang="en-US"/>
        </a:p>
      </dgm:t>
    </dgm:pt>
    <dgm:pt modelId="{1EFC2C08-D926-4654-A76D-8AB5B1C7CDBE}">
      <dgm:prSet/>
      <dgm:spPr/>
      <dgm:t>
        <a:bodyPr/>
        <a:lstStyle/>
        <a:p>
          <a:r>
            <a:rPr lang="en-US"/>
            <a:t>Statewide Victim Advocate Coordinator</a:t>
          </a:r>
        </a:p>
      </dgm:t>
    </dgm:pt>
    <dgm:pt modelId="{27D3242E-8FE8-4F22-976B-889804C2154B}" type="parTrans" cxnId="{26190454-1D90-430F-8019-394EB5FD56DB}">
      <dgm:prSet/>
      <dgm:spPr/>
      <dgm:t>
        <a:bodyPr/>
        <a:lstStyle/>
        <a:p>
          <a:endParaRPr lang="en-US"/>
        </a:p>
      </dgm:t>
    </dgm:pt>
    <dgm:pt modelId="{D2C01603-0C3B-43DD-845D-D845FF050C7B}" type="sibTrans" cxnId="{26190454-1D90-430F-8019-394EB5FD56DB}">
      <dgm:prSet/>
      <dgm:spPr/>
      <dgm:t>
        <a:bodyPr/>
        <a:lstStyle/>
        <a:p>
          <a:endParaRPr lang="en-US"/>
        </a:p>
      </dgm:t>
    </dgm:pt>
    <dgm:pt modelId="{80D1EBE0-4203-4450-9F04-B6EE8C20730D}" type="pres">
      <dgm:prSet presAssocID="{3E1D9F51-A9CD-4CA2-9B35-AA9EE51DB06C}" presName="Name0" presStyleCnt="0">
        <dgm:presLayoutVars>
          <dgm:dir/>
          <dgm:animLvl val="lvl"/>
          <dgm:resizeHandles val="exact"/>
        </dgm:presLayoutVars>
      </dgm:prSet>
      <dgm:spPr/>
      <dgm:t>
        <a:bodyPr/>
        <a:lstStyle/>
        <a:p>
          <a:endParaRPr lang="en-US"/>
        </a:p>
      </dgm:t>
    </dgm:pt>
    <dgm:pt modelId="{92755B36-B66F-4C5E-B976-9FF3875FFF61}" type="pres">
      <dgm:prSet presAssocID="{D61EFE09-C009-4995-A495-2DFE3E41E648}" presName="linNode" presStyleCnt="0"/>
      <dgm:spPr/>
    </dgm:pt>
    <dgm:pt modelId="{D52AAD85-10E2-47A6-848F-4E1CBEB376FF}" type="pres">
      <dgm:prSet presAssocID="{D61EFE09-C009-4995-A495-2DFE3E41E648}" presName="parentText" presStyleLbl="node1" presStyleIdx="0" presStyleCnt="2">
        <dgm:presLayoutVars>
          <dgm:chMax val="1"/>
          <dgm:bulletEnabled val="1"/>
        </dgm:presLayoutVars>
      </dgm:prSet>
      <dgm:spPr/>
      <dgm:t>
        <a:bodyPr/>
        <a:lstStyle/>
        <a:p>
          <a:endParaRPr lang="en-US"/>
        </a:p>
      </dgm:t>
    </dgm:pt>
    <dgm:pt modelId="{FE654289-A146-4F00-B901-4B8709434435}" type="pres">
      <dgm:prSet presAssocID="{D61EFE09-C009-4995-A495-2DFE3E41E648}" presName="descendantText" presStyleLbl="alignAccFollowNode1" presStyleIdx="0" presStyleCnt="2">
        <dgm:presLayoutVars>
          <dgm:bulletEnabled val="1"/>
        </dgm:presLayoutVars>
      </dgm:prSet>
      <dgm:spPr/>
      <dgm:t>
        <a:bodyPr/>
        <a:lstStyle/>
        <a:p>
          <a:endParaRPr lang="en-US"/>
        </a:p>
      </dgm:t>
    </dgm:pt>
    <dgm:pt modelId="{C63436D8-4052-46A8-AA94-612FE524CB01}" type="pres">
      <dgm:prSet presAssocID="{79ADF0E6-406A-4CE9-B715-A924FE4D4154}" presName="sp" presStyleCnt="0"/>
      <dgm:spPr/>
    </dgm:pt>
    <dgm:pt modelId="{EA9C290E-96B4-426B-9324-1FA99FE7EF90}" type="pres">
      <dgm:prSet presAssocID="{281377DD-0BC2-4544-873A-0A9D0D3F1230}" presName="linNode" presStyleCnt="0"/>
      <dgm:spPr/>
    </dgm:pt>
    <dgm:pt modelId="{D93B74C1-E7B1-43DF-B9BF-15E376235D48}" type="pres">
      <dgm:prSet presAssocID="{281377DD-0BC2-4544-873A-0A9D0D3F1230}" presName="parentText" presStyleLbl="node1" presStyleIdx="1" presStyleCnt="2">
        <dgm:presLayoutVars>
          <dgm:chMax val="1"/>
          <dgm:bulletEnabled val="1"/>
        </dgm:presLayoutVars>
      </dgm:prSet>
      <dgm:spPr/>
      <dgm:t>
        <a:bodyPr/>
        <a:lstStyle/>
        <a:p>
          <a:endParaRPr lang="en-US"/>
        </a:p>
      </dgm:t>
    </dgm:pt>
    <dgm:pt modelId="{7337EF7B-7EBC-4253-8F03-E056AE25A890}" type="pres">
      <dgm:prSet presAssocID="{281377DD-0BC2-4544-873A-0A9D0D3F1230}" presName="descendantText" presStyleLbl="alignAccFollowNode1" presStyleIdx="1" presStyleCnt="2">
        <dgm:presLayoutVars>
          <dgm:bulletEnabled val="1"/>
        </dgm:presLayoutVars>
      </dgm:prSet>
      <dgm:spPr/>
      <dgm:t>
        <a:bodyPr/>
        <a:lstStyle/>
        <a:p>
          <a:endParaRPr lang="en-US"/>
        </a:p>
      </dgm:t>
    </dgm:pt>
  </dgm:ptLst>
  <dgm:cxnLst>
    <dgm:cxn modelId="{E81E8DA6-3B5E-47B4-860F-E0212690857F}" type="presOf" srcId="{FD48A0BD-A8E0-41CE-97D5-7EF9E628FBF9}" destId="{FE654289-A146-4F00-B901-4B8709434435}" srcOrd="0" destOrd="0" presId="urn:microsoft.com/office/officeart/2005/8/layout/vList5"/>
    <dgm:cxn modelId="{BE1BDF67-0CB3-4403-9BE5-C18AB84D8EC7}" type="presOf" srcId="{D61EFE09-C009-4995-A495-2DFE3E41E648}" destId="{D52AAD85-10E2-47A6-848F-4E1CBEB376FF}" srcOrd="0" destOrd="0" presId="urn:microsoft.com/office/officeart/2005/8/layout/vList5"/>
    <dgm:cxn modelId="{B05CA1BD-62BE-497E-A410-A1EC9A7295AE}" type="presOf" srcId="{281377DD-0BC2-4544-873A-0A9D0D3F1230}" destId="{D93B74C1-E7B1-43DF-B9BF-15E376235D48}" srcOrd="0" destOrd="0" presId="urn:microsoft.com/office/officeart/2005/8/layout/vList5"/>
    <dgm:cxn modelId="{B7D238C7-6BE1-4A69-8F10-42914DBA99A7}" type="presOf" srcId="{3E1D9F51-A9CD-4CA2-9B35-AA9EE51DB06C}" destId="{80D1EBE0-4203-4450-9F04-B6EE8C20730D}" srcOrd="0" destOrd="0" presId="urn:microsoft.com/office/officeart/2005/8/layout/vList5"/>
    <dgm:cxn modelId="{59C0C9F0-FEE2-4068-BF5D-3EC27E323807}" srcId="{3E1D9F51-A9CD-4CA2-9B35-AA9EE51DB06C}" destId="{D61EFE09-C009-4995-A495-2DFE3E41E648}" srcOrd="0" destOrd="0" parTransId="{4D0E86BE-F27E-4D47-BACB-210B47C89AEE}" sibTransId="{79ADF0E6-406A-4CE9-B715-A924FE4D4154}"/>
    <dgm:cxn modelId="{1F67D522-4D86-45C9-84A6-9DF7C24B3E0D}" type="presOf" srcId="{1EFC2C08-D926-4654-A76D-8AB5B1C7CDBE}" destId="{7337EF7B-7EBC-4253-8F03-E056AE25A890}" srcOrd="0" destOrd="0" presId="urn:microsoft.com/office/officeart/2005/8/layout/vList5"/>
    <dgm:cxn modelId="{3A20FD55-A130-4A24-B54B-201277CA0860}" srcId="{3E1D9F51-A9CD-4CA2-9B35-AA9EE51DB06C}" destId="{281377DD-0BC2-4544-873A-0A9D0D3F1230}" srcOrd="1" destOrd="0" parTransId="{7954011F-60AE-4B12-8623-CD90BEF458DB}" sibTransId="{36B8DF62-99A6-41F5-B0C4-BA821C1407AF}"/>
    <dgm:cxn modelId="{A1CC9533-2BC7-468D-980D-EC7F8362F3D3}" srcId="{D61EFE09-C009-4995-A495-2DFE3E41E648}" destId="{FD48A0BD-A8E0-41CE-97D5-7EF9E628FBF9}" srcOrd="0" destOrd="0" parTransId="{5DFB73A7-7D4C-44A5-85F9-79C9909ABA7D}" sibTransId="{403240CD-DFFC-42E0-83E0-7C4682A11085}"/>
    <dgm:cxn modelId="{26190454-1D90-430F-8019-394EB5FD56DB}" srcId="{281377DD-0BC2-4544-873A-0A9D0D3F1230}" destId="{1EFC2C08-D926-4654-A76D-8AB5B1C7CDBE}" srcOrd="0" destOrd="0" parTransId="{27D3242E-8FE8-4F22-976B-889804C2154B}" sibTransId="{D2C01603-0C3B-43DD-845D-D845FF050C7B}"/>
    <dgm:cxn modelId="{6B98688C-734E-426A-9CBC-F6FB10B5502C}" type="presParOf" srcId="{80D1EBE0-4203-4450-9F04-B6EE8C20730D}" destId="{92755B36-B66F-4C5E-B976-9FF3875FFF61}" srcOrd="0" destOrd="0" presId="urn:microsoft.com/office/officeart/2005/8/layout/vList5"/>
    <dgm:cxn modelId="{184683A9-A2B6-473D-91CC-7E8030E8A60A}" type="presParOf" srcId="{92755B36-B66F-4C5E-B976-9FF3875FFF61}" destId="{D52AAD85-10E2-47A6-848F-4E1CBEB376FF}" srcOrd="0" destOrd="0" presId="urn:microsoft.com/office/officeart/2005/8/layout/vList5"/>
    <dgm:cxn modelId="{B141FFBB-2760-415A-9A6D-D59F87E71575}" type="presParOf" srcId="{92755B36-B66F-4C5E-B976-9FF3875FFF61}" destId="{FE654289-A146-4F00-B901-4B8709434435}" srcOrd="1" destOrd="0" presId="urn:microsoft.com/office/officeart/2005/8/layout/vList5"/>
    <dgm:cxn modelId="{D3A2F437-6D19-4DF9-9FD4-58EADE6CC8E2}" type="presParOf" srcId="{80D1EBE0-4203-4450-9F04-B6EE8C20730D}" destId="{C63436D8-4052-46A8-AA94-612FE524CB01}" srcOrd="1" destOrd="0" presId="urn:microsoft.com/office/officeart/2005/8/layout/vList5"/>
    <dgm:cxn modelId="{3F27BF89-BD64-4C6E-801B-17D3D4BF59D6}" type="presParOf" srcId="{80D1EBE0-4203-4450-9F04-B6EE8C20730D}" destId="{EA9C290E-96B4-426B-9324-1FA99FE7EF90}" srcOrd="2" destOrd="0" presId="urn:microsoft.com/office/officeart/2005/8/layout/vList5"/>
    <dgm:cxn modelId="{687A0C74-F087-49EE-94B3-87C1A4B3D4A9}" type="presParOf" srcId="{EA9C290E-96B4-426B-9324-1FA99FE7EF90}" destId="{D93B74C1-E7B1-43DF-B9BF-15E376235D48}" srcOrd="0" destOrd="0" presId="urn:microsoft.com/office/officeart/2005/8/layout/vList5"/>
    <dgm:cxn modelId="{CB440547-EB9C-4DA3-99C7-C39CCD5C7789}" type="presParOf" srcId="{EA9C290E-96B4-426B-9324-1FA99FE7EF90}" destId="{7337EF7B-7EBC-4253-8F03-E056AE25A89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8DEC726-7C47-4849-8CFF-56AD76F7076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826B569-B62C-40E7-8F13-C1665D816E4C}">
      <dgm:prSet/>
      <dgm:spPr/>
      <dgm:t>
        <a:bodyPr/>
        <a:lstStyle/>
        <a:p>
          <a:r>
            <a:rPr lang="en-US"/>
            <a:t>Collaboration is a must in order to provide quality overall direct services to victims</a:t>
          </a:r>
        </a:p>
      </dgm:t>
    </dgm:pt>
    <dgm:pt modelId="{DC2DDCEF-9740-44B1-9F66-DDCD0DA9B4AC}" type="parTrans" cxnId="{68D709DD-EC0E-49A8-8182-8077B399BDA9}">
      <dgm:prSet/>
      <dgm:spPr/>
      <dgm:t>
        <a:bodyPr/>
        <a:lstStyle/>
        <a:p>
          <a:endParaRPr lang="en-US"/>
        </a:p>
      </dgm:t>
    </dgm:pt>
    <dgm:pt modelId="{3C21D0BD-752B-480A-8B6A-61D977F24204}" type="sibTrans" cxnId="{68D709DD-EC0E-49A8-8182-8077B399BDA9}">
      <dgm:prSet/>
      <dgm:spPr/>
      <dgm:t>
        <a:bodyPr/>
        <a:lstStyle/>
        <a:p>
          <a:endParaRPr lang="en-US"/>
        </a:p>
      </dgm:t>
    </dgm:pt>
    <dgm:pt modelId="{74431723-EA1C-4F18-BC20-7AAFF0D19CCD}">
      <dgm:prSet/>
      <dgm:spPr/>
      <dgm:t>
        <a:bodyPr/>
        <a:lstStyle/>
        <a:p>
          <a:r>
            <a:rPr lang="en-US" dirty="0"/>
            <a:t>While both system based advocates and </a:t>
          </a:r>
          <a:r>
            <a:rPr lang="en-US"/>
            <a:t>community advocates </a:t>
          </a:r>
          <a:r>
            <a:rPr lang="en-US" dirty="0"/>
            <a:t>have similar goals, each advocate can bring different expertise</a:t>
          </a:r>
        </a:p>
      </dgm:t>
    </dgm:pt>
    <dgm:pt modelId="{FA0360B5-6A0F-4B6B-9148-2B730914D12F}" type="parTrans" cxnId="{69752FF5-92F3-4FFD-A64D-D2676078CA58}">
      <dgm:prSet/>
      <dgm:spPr/>
      <dgm:t>
        <a:bodyPr/>
        <a:lstStyle/>
        <a:p>
          <a:endParaRPr lang="en-US"/>
        </a:p>
      </dgm:t>
    </dgm:pt>
    <dgm:pt modelId="{E45E9539-76BD-4C7D-85CF-AE3D43D81871}" type="sibTrans" cxnId="{69752FF5-92F3-4FFD-A64D-D2676078CA58}">
      <dgm:prSet/>
      <dgm:spPr/>
      <dgm:t>
        <a:bodyPr/>
        <a:lstStyle/>
        <a:p>
          <a:endParaRPr lang="en-US"/>
        </a:p>
      </dgm:t>
    </dgm:pt>
    <dgm:pt modelId="{D097FA07-E474-48D8-ACCD-BEB13D672ACC}">
      <dgm:prSet/>
      <dgm:spPr/>
      <dgm:t>
        <a:bodyPr/>
        <a:lstStyle/>
        <a:p>
          <a:r>
            <a:rPr lang="en-US"/>
            <a:t>Working together can ensure that victims have access to all community resources they need as well be knowledgeable about what is happening in the court process.</a:t>
          </a:r>
        </a:p>
      </dgm:t>
    </dgm:pt>
    <dgm:pt modelId="{2E603757-BA70-4469-B5CD-8DEB9C8FF8BF}" type="parTrans" cxnId="{BDD50F73-DEB0-4315-97DB-48EBFE44787C}">
      <dgm:prSet/>
      <dgm:spPr/>
      <dgm:t>
        <a:bodyPr/>
        <a:lstStyle/>
        <a:p>
          <a:endParaRPr lang="en-US"/>
        </a:p>
      </dgm:t>
    </dgm:pt>
    <dgm:pt modelId="{612E9506-F57F-414C-955D-18B29B9F09F5}" type="sibTrans" cxnId="{BDD50F73-DEB0-4315-97DB-48EBFE44787C}">
      <dgm:prSet/>
      <dgm:spPr/>
      <dgm:t>
        <a:bodyPr/>
        <a:lstStyle/>
        <a:p>
          <a:endParaRPr lang="en-US"/>
        </a:p>
      </dgm:t>
    </dgm:pt>
    <dgm:pt modelId="{024EDD6B-1D49-4A11-8DC0-253955222F0E}">
      <dgm:prSet/>
      <dgm:spPr/>
      <dgm:t>
        <a:bodyPr/>
        <a:lstStyle/>
        <a:p>
          <a:r>
            <a:rPr lang="en-US"/>
            <a:t>MAPA/MOPS encourage all System Based Advocates to form relationships with the Community Based Advocates in their areas.</a:t>
          </a:r>
        </a:p>
      </dgm:t>
    </dgm:pt>
    <dgm:pt modelId="{04DABF33-1D72-48DF-B106-AD9235F6A1E0}" type="parTrans" cxnId="{FE1C88D2-6A36-40B8-98B7-387006207972}">
      <dgm:prSet/>
      <dgm:spPr/>
      <dgm:t>
        <a:bodyPr/>
        <a:lstStyle/>
        <a:p>
          <a:endParaRPr lang="en-US"/>
        </a:p>
      </dgm:t>
    </dgm:pt>
    <dgm:pt modelId="{95353071-9854-47F5-AC4B-186AB3A4A4E5}" type="sibTrans" cxnId="{FE1C88D2-6A36-40B8-98B7-387006207972}">
      <dgm:prSet/>
      <dgm:spPr/>
      <dgm:t>
        <a:bodyPr/>
        <a:lstStyle/>
        <a:p>
          <a:endParaRPr lang="en-US"/>
        </a:p>
      </dgm:t>
    </dgm:pt>
    <dgm:pt modelId="{701420E3-65FD-4F6F-AE1A-85D7FF343619}" type="pres">
      <dgm:prSet presAssocID="{C8DEC726-7C47-4849-8CFF-56AD76F70760}" presName="root" presStyleCnt="0">
        <dgm:presLayoutVars>
          <dgm:dir/>
          <dgm:resizeHandles val="exact"/>
        </dgm:presLayoutVars>
      </dgm:prSet>
      <dgm:spPr/>
      <dgm:t>
        <a:bodyPr/>
        <a:lstStyle/>
        <a:p>
          <a:endParaRPr lang="en-US"/>
        </a:p>
      </dgm:t>
    </dgm:pt>
    <dgm:pt modelId="{608FB67C-AFB3-4409-9113-A3F64CB79EBB}" type="pres">
      <dgm:prSet presAssocID="{F826B569-B62C-40E7-8F13-C1665D816E4C}" presName="compNode" presStyleCnt="0"/>
      <dgm:spPr/>
    </dgm:pt>
    <dgm:pt modelId="{53B7DAA8-6C39-47BD-94E0-A524DAC740F7}" type="pres">
      <dgm:prSet presAssocID="{F826B569-B62C-40E7-8F13-C1665D816E4C}" presName="bgRect" presStyleLbl="bgShp" presStyleIdx="0" presStyleCnt="4"/>
      <dgm:spPr/>
    </dgm:pt>
    <dgm:pt modelId="{3742083C-6C31-4A03-8FB4-42CE25EC5451}" type="pres">
      <dgm:prSet presAssocID="{F826B569-B62C-40E7-8F13-C1665D816E4C}" presName="iconRect" presStyleLbl="node1" presStyleIdx="0" presStyleCnt="4"/>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en-US"/>
        </a:p>
      </dgm:t>
      <dgm:extLst>
        <a:ext uri="{E40237B7-FDA0-4F09-8148-C483321AD2D9}">
          <dgm14:cNvPr xmlns:dgm14="http://schemas.microsoft.com/office/drawing/2010/diagram" id="0" name="" descr="Handshake"/>
        </a:ext>
      </dgm:extLst>
    </dgm:pt>
    <dgm:pt modelId="{604F11EB-6933-4736-96A0-1E2E4FB26D78}" type="pres">
      <dgm:prSet presAssocID="{F826B569-B62C-40E7-8F13-C1665D816E4C}" presName="spaceRect" presStyleCnt="0"/>
      <dgm:spPr/>
    </dgm:pt>
    <dgm:pt modelId="{19A2B6B9-DCA2-461B-8877-6CF5B76B40E3}" type="pres">
      <dgm:prSet presAssocID="{F826B569-B62C-40E7-8F13-C1665D816E4C}" presName="parTx" presStyleLbl="revTx" presStyleIdx="0" presStyleCnt="4">
        <dgm:presLayoutVars>
          <dgm:chMax val="0"/>
          <dgm:chPref val="0"/>
        </dgm:presLayoutVars>
      </dgm:prSet>
      <dgm:spPr/>
      <dgm:t>
        <a:bodyPr/>
        <a:lstStyle/>
        <a:p>
          <a:endParaRPr lang="en-US"/>
        </a:p>
      </dgm:t>
    </dgm:pt>
    <dgm:pt modelId="{36E11118-82CD-4B6F-9DB9-22248B75EB02}" type="pres">
      <dgm:prSet presAssocID="{3C21D0BD-752B-480A-8B6A-61D977F24204}" presName="sibTrans" presStyleCnt="0"/>
      <dgm:spPr/>
    </dgm:pt>
    <dgm:pt modelId="{441C937C-2FE1-4540-823B-7506B89B3807}" type="pres">
      <dgm:prSet presAssocID="{74431723-EA1C-4F18-BC20-7AAFF0D19CCD}" presName="compNode" presStyleCnt="0"/>
      <dgm:spPr/>
    </dgm:pt>
    <dgm:pt modelId="{324887B0-4E79-4574-88CD-B1D2A2846D51}" type="pres">
      <dgm:prSet presAssocID="{74431723-EA1C-4F18-BC20-7AAFF0D19CCD}" presName="bgRect" presStyleLbl="bgShp" presStyleIdx="1" presStyleCnt="4"/>
      <dgm:spPr/>
    </dgm:pt>
    <dgm:pt modelId="{A6FD1C0E-86BA-4F24-B7B1-8463BCEB6A5A}" type="pres">
      <dgm:prSet presAssocID="{74431723-EA1C-4F18-BC20-7AAFF0D19CCD}" presName="iconRect" presStyleLbl="node1" presStyleIdx="1" presStyleCnt="4"/>
      <dgm:spPr>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en-US"/>
        </a:p>
      </dgm:t>
      <dgm:extLst>
        <a:ext uri="{E40237B7-FDA0-4F09-8148-C483321AD2D9}">
          <dgm14:cNvPr xmlns:dgm14="http://schemas.microsoft.com/office/drawing/2010/diagram" id="0" name="" descr="Cheers"/>
        </a:ext>
      </dgm:extLst>
    </dgm:pt>
    <dgm:pt modelId="{5DEC4D48-AD7D-439D-A9D0-F73017C54589}" type="pres">
      <dgm:prSet presAssocID="{74431723-EA1C-4F18-BC20-7AAFF0D19CCD}" presName="spaceRect" presStyleCnt="0"/>
      <dgm:spPr/>
    </dgm:pt>
    <dgm:pt modelId="{14D5BADA-7B9C-43C1-ADED-FBE16CAC9B3A}" type="pres">
      <dgm:prSet presAssocID="{74431723-EA1C-4F18-BC20-7AAFF0D19CCD}" presName="parTx" presStyleLbl="revTx" presStyleIdx="1" presStyleCnt="4">
        <dgm:presLayoutVars>
          <dgm:chMax val="0"/>
          <dgm:chPref val="0"/>
        </dgm:presLayoutVars>
      </dgm:prSet>
      <dgm:spPr/>
      <dgm:t>
        <a:bodyPr/>
        <a:lstStyle/>
        <a:p>
          <a:endParaRPr lang="en-US"/>
        </a:p>
      </dgm:t>
    </dgm:pt>
    <dgm:pt modelId="{55D60AE4-4FC8-4000-AAFC-EB1782A8D97B}" type="pres">
      <dgm:prSet presAssocID="{E45E9539-76BD-4C7D-85CF-AE3D43D81871}" presName="sibTrans" presStyleCnt="0"/>
      <dgm:spPr/>
    </dgm:pt>
    <dgm:pt modelId="{AC94C06E-E037-4232-9DB4-EA3A3FFD5B91}" type="pres">
      <dgm:prSet presAssocID="{D097FA07-E474-48D8-ACCD-BEB13D672ACC}" presName="compNode" presStyleCnt="0"/>
      <dgm:spPr/>
    </dgm:pt>
    <dgm:pt modelId="{44F3D01C-843C-493A-B738-2499F1571D42}" type="pres">
      <dgm:prSet presAssocID="{D097FA07-E474-48D8-ACCD-BEB13D672ACC}" presName="bgRect" presStyleLbl="bgShp" presStyleIdx="2" presStyleCnt="4"/>
      <dgm:spPr/>
    </dgm:pt>
    <dgm:pt modelId="{73A43125-323A-48B3-9BF8-E5ADE5A9CCC9}" type="pres">
      <dgm:prSet presAssocID="{D097FA07-E474-48D8-ACCD-BEB13D672ACC}" presName="iconRect" presStyleLbl="node1" presStyleIdx="2" presStyleCnt="4"/>
      <dgm:spPr>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t>
        <a:bodyPr/>
        <a:lstStyle/>
        <a:p>
          <a:endParaRPr lang="en-US"/>
        </a:p>
      </dgm:t>
      <dgm:extLst>
        <a:ext uri="{E40237B7-FDA0-4F09-8148-C483321AD2D9}">
          <dgm14:cNvPr xmlns:dgm14="http://schemas.microsoft.com/office/drawing/2010/diagram" id="0" name="" descr="Connections"/>
        </a:ext>
      </dgm:extLst>
    </dgm:pt>
    <dgm:pt modelId="{A062B50B-C4A6-4C9B-B478-4324CE54E264}" type="pres">
      <dgm:prSet presAssocID="{D097FA07-E474-48D8-ACCD-BEB13D672ACC}" presName="spaceRect" presStyleCnt="0"/>
      <dgm:spPr/>
    </dgm:pt>
    <dgm:pt modelId="{92CE34A3-8E6B-4234-B76E-8DCC25AFCC10}" type="pres">
      <dgm:prSet presAssocID="{D097FA07-E474-48D8-ACCD-BEB13D672ACC}" presName="parTx" presStyleLbl="revTx" presStyleIdx="2" presStyleCnt="4">
        <dgm:presLayoutVars>
          <dgm:chMax val="0"/>
          <dgm:chPref val="0"/>
        </dgm:presLayoutVars>
      </dgm:prSet>
      <dgm:spPr/>
      <dgm:t>
        <a:bodyPr/>
        <a:lstStyle/>
        <a:p>
          <a:endParaRPr lang="en-US"/>
        </a:p>
      </dgm:t>
    </dgm:pt>
    <dgm:pt modelId="{F6C2357C-1DC1-4899-A7D0-BE67A030AD76}" type="pres">
      <dgm:prSet presAssocID="{612E9506-F57F-414C-955D-18B29B9F09F5}" presName="sibTrans" presStyleCnt="0"/>
      <dgm:spPr/>
    </dgm:pt>
    <dgm:pt modelId="{AD656EAF-F18D-458C-9E77-8BFE6D82EF54}" type="pres">
      <dgm:prSet presAssocID="{024EDD6B-1D49-4A11-8DC0-253955222F0E}" presName="compNode" presStyleCnt="0"/>
      <dgm:spPr/>
    </dgm:pt>
    <dgm:pt modelId="{F81D6D0C-F2A6-4850-9955-22FED3529BEB}" type="pres">
      <dgm:prSet presAssocID="{024EDD6B-1D49-4A11-8DC0-253955222F0E}" presName="bgRect" presStyleLbl="bgShp" presStyleIdx="3" presStyleCnt="4"/>
      <dgm:spPr/>
    </dgm:pt>
    <dgm:pt modelId="{EC2F7F24-7698-43B0-A038-6888402690E5}" type="pres">
      <dgm:prSet presAssocID="{024EDD6B-1D49-4A11-8DC0-253955222F0E}" presName="iconRect" presStyleLbl="node1" presStyleIdx="3" presStyleCnt="4"/>
      <dgm:spPr>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a:noFill/>
        </a:ln>
      </dgm:spPr>
      <dgm:t>
        <a:bodyPr/>
        <a:lstStyle/>
        <a:p>
          <a:endParaRPr lang="en-US"/>
        </a:p>
      </dgm:t>
      <dgm:extLst>
        <a:ext uri="{E40237B7-FDA0-4F09-8148-C483321AD2D9}">
          <dgm14:cNvPr xmlns:dgm14="http://schemas.microsoft.com/office/drawing/2010/diagram" id="0" name="" descr="User Network"/>
        </a:ext>
      </dgm:extLst>
    </dgm:pt>
    <dgm:pt modelId="{5B27F145-DF5B-415C-B9A7-3E3334F2B803}" type="pres">
      <dgm:prSet presAssocID="{024EDD6B-1D49-4A11-8DC0-253955222F0E}" presName="spaceRect" presStyleCnt="0"/>
      <dgm:spPr/>
    </dgm:pt>
    <dgm:pt modelId="{FB781797-30A1-48DB-B7CD-F45067145466}" type="pres">
      <dgm:prSet presAssocID="{024EDD6B-1D49-4A11-8DC0-253955222F0E}" presName="parTx" presStyleLbl="revTx" presStyleIdx="3" presStyleCnt="4">
        <dgm:presLayoutVars>
          <dgm:chMax val="0"/>
          <dgm:chPref val="0"/>
        </dgm:presLayoutVars>
      </dgm:prSet>
      <dgm:spPr/>
      <dgm:t>
        <a:bodyPr/>
        <a:lstStyle/>
        <a:p>
          <a:endParaRPr lang="en-US"/>
        </a:p>
      </dgm:t>
    </dgm:pt>
  </dgm:ptLst>
  <dgm:cxnLst>
    <dgm:cxn modelId="{68D709DD-EC0E-49A8-8182-8077B399BDA9}" srcId="{C8DEC726-7C47-4849-8CFF-56AD76F70760}" destId="{F826B569-B62C-40E7-8F13-C1665D816E4C}" srcOrd="0" destOrd="0" parTransId="{DC2DDCEF-9740-44B1-9F66-DDCD0DA9B4AC}" sibTransId="{3C21D0BD-752B-480A-8B6A-61D977F24204}"/>
    <dgm:cxn modelId="{FBFC9192-1DE5-4F35-99A6-A78EC6B1B879}" type="presOf" srcId="{D097FA07-E474-48D8-ACCD-BEB13D672ACC}" destId="{92CE34A3-8E6B-4234-B76E-8DCC25AFCC10}" srcOrd="0" destOrd="0" presId="urn:microsoft.com/office/officeart/2018/2/layout/IconVerticalSolidList"/>
    <dgm:cxn modelId="{8D740CBD-065C-46A4-A16E-93D62CEE58C5}" type="presOf" srcId="{024EDD6B-1D49-4A11-8DC0-253955222F0E}" destId="{FB781797-30A1-48DB-B7CD-F45067145466}" srcOrd="0" destOrd="0" presId="urn:microsoft.com/office/officeart/2018/2/layout/IconVerticalSolidList"/>
    <dgm:cxn modelId="{ACA0A6E2-D646-4BAA-9A38-6D7673F681A1}" type="presOf" srcId="{F826B569-B62C-40E7-8F13-C1665D816E4C}" destId="{19A2B6B9-DCA2-461B-8877-6CF5B76B40E3}" srcOrd="0" destOrd="0" presId="urn:microsoft.com/office/officeart/2018/2/layout/IconVerticalSolidList"/>
    <dgm:cxn modelId="{BDD50F73-DEB0-4315-97DB-48EBFE44787C}" srcId="{C8DEC726-7C47-4849-8CFF-56AD76F70760}" destId="{D097FA07-E474-48D8-ACCD-BEB13D672ACC}" srcOrd="2" destOrd="0" parTransId="{2E603757-BA70-4469-B5CD-8DEB9C8FF8BF}" sibTransId="{612E9506-F57F-414C-955D-18B29B9F09F5}"/>
    <dgm:cxn modelId="{FDD39126-FCD3-421F-9F9A-0213F2D96701}" type="presOf" srcId="{74431723-EA1C-4F18-BC20-7AAFF0D19CCD}" destId="{14D5BADA-7B9C-43C1-ADED-FBE16CAC9B3A}" srcOrd="0" destOrd="0" presId="urn:microsoft.com/office/officeart/2018/2/layout/IconVerticalSolidList"/>
    <dgm:cxn modelId="{DD188072-4132-42E9-9E14-C447E3E70F8D}" type="presOf" srcId="{C8DEC726-7C47-4849-8CFF-56AD76F70760}" destId="{701420E3-65FD-4F6F-AE1A-85D7FF343619}" srcOrd="0" destOrd="0" presId="urn:microsoft.com/office/officeart/2018/2/layout/IconVerticalSolidList"/>
    <dgm:cxn modelId="{69752FF5-92F3-4FFD-A64D-D2676078CA58}" srcId="{C8DEC726-7C47-4849-8CFF-56AD76F70760}" destId="{74431723-EA1C-4F18-BC20-7AAFF0D19CCD}" srcOrd="1" destOrd="0" parTransId="{FA0360B5-6A0F-4B6B-9148-2B730914D12F}" sibTransId="{E45E9539-76BD-4C7D-85CF-AE3D43D81871}"/>
    <dgm:cxn modelId="{FE1C88D2-6A36-40B8-98B7-387006207972}" srcId="{C8DEC726-7C47-4849-8CFF-56AD76F70760}" destId="{024EDD6B-1D49-4A11-8DC0-253955222F0E}" srcOrd="3" destOrd="0" parTransId="{04DABF33-1D72-48DF-B106-AD9235F6A1E0}" sibTransId="{95353071-9854-47F5-AC4B-186AB3A4A4E5}"/>
    <dgm:cxn modelId="{391B1D07-3FA7-441D-8656-1376D40C0DC0}" type="presParOf" srcId="{701420E3-65FD-4F6F-AE1A-85D7FF343619}" destId="{608FB67C-AFB3-4409-9113-A3F64CB79EBB}" srcOrd="0" destOrd="0" presId="urn:microsoft.com/office/officeart/2018/2/layout/IconVerticalSolidList"/>
    <dgm:cxn modelId="{8C744002-AEA9-4F5C-ACE9-0F081A2FA0A6}" type="presParOf" srcId="{608FB67C-AFB3-4409-9113-A3F64CB79EBB}" destId="{53B7DAA8-6C39-47BD-94E0-A524DAC740F7}" srcOrd="0" destOrd="0" presId="urn:microsoft.com/office/officeart/2018/2/layout/IconVerticalSolidList"/>
    <dgm:cxn modelId="{6A926CA3-4FFF-4A71-B7CC-1765FFD1BEB9}" type="presParOf" srcId="{608FB67C-AFB3-4409-9113-A3F64CB79EBB}" destId="{3742083C-6C31-4A03-8FB4-42CE25EC5451}" srcOrd="1" destOrd="0" presId="urn:microsoft.com/office/officeart/2018/2/layout/IconVerticalSolidList"/>
    <dgm:cxn modelId="{A7AE10FC-580D-41E1-A6A8-75A9068F4F7E}" type="presParOf" srcId="{608FB67C-AFB3-4409-9113-A3F64CB79EBB}" destId="{604F11EB-6933-4736-96A0-1E2E4FB26D78}" srcOrd="2" destOrd="0" presId="urn:microsoft.com/office/officeart/2018/2/layout/IconVerticalSolidList"/>
    <dgm:cxn modelId="{50DC9C63-727E-4813-877F-C0A681CE3143}" type="presParOf" srcId="{608FB67C-AFB3-4409-9113-A3F64CB79EBB}" destId="{19A2B6B9-DCA2-461B-8877-6CF5B76B40E3}" srcOrd="3" destOrd="0" presId="urn:microsoft.com/office/officeart/2018/2/layout/IconVerticalSolidList"/>
    <dgm:cxn modelId="{64638BE2-160D-4A20-9B91-BED0B68F8C31}" type="presParOf" srcId="{701420E3-65FD-4F6F-AE1A-85D7FF343619}" destId="{36E11118-82CD-4B6F-9DB9-22248B75EB02}" srcOrd="1" destOrd="0" presId="urn:microsoft.com/office/officeart/2018/2/layout/IconVerticalSolidList"/>
    <dgm:cxn modelId="{DF27D6BC-1705-49F0-B10A-68BA3D66D76C}" type="presParOf" srcId="{701420E3-65FD-4F6F-AE1A-85D7FF343619}" destId="{441C937C-2FE1-4540-823B-7506B89B3807}" srcOrd="2" destOrd="0" presId="urn:microsoft.com/office/officeart/2018/2/layout/IconVerticalSolidList"/>
    <dgm:cxn modelId="{CB3E7928-C89F-479D-9163-8F789A118D51}" type="presParOf" srcId="{441C937C-2FE1-4540-823B-7506B89B3807}" destId="{324887B0-4E79-4574-88CD-B1D2A2846D51}" srcOrd="0" destOrd="0" presId="urn:microsoft.com/office/officeart/2018/2/layout/IconVerticalSolidList"/>
    <dgm:cxn modelId="{571A94F1-F767-4570-ADFC-D1DDDF4BB577}" type="presParOf" srcId="{441C937C-2FE1-4540-823B-7506B89B3807}" destId="{A6FD1C0E-86BA-4F24-B7B1-8463BCEB6A5A}" srcOrd="1" destOrd="0" presId="urn:microsoft.com/office/officeart/2018/2/layout/IconVerticalSolidList"/>
    <dgm:cxn modelId="{C94F2DC8-0D04-47E1-915E-264567F0BE4A}" type="presParOf" srcId="{441C937C-2FE1-4540-823B-7506B89B3807}" destId="{5DEC4D48-AD7D-439D-A9D0-F73017C54589}" srcOrd="2" destOrd="0" presId="urn:microsoft.com/office/officeart/2018/2/layout/IconVerticalSolidList"/>
    <dgm:cxn modelId="{80C383B6-3E59-4372-AD9A-55C7C87D1E1D}" type="presParOf" srcId="{441C937C-2FE1-4540-823B-7506B89B3807}" destId="{14D5BADA-7B9C-43C1-ADED-FBE16CAC9B3A}" srcOrd="3" destOrd="0" presId="urn:microsoft.com/office/officeart/2018/2/layout/IconVerticalSolidList"/>
    <dgm:cxn modelId="{74D84A43-4C31-4B4E-9878-7B190C38E7ED}" type="presParOf" srcId="{701420E3-65FD-4F6F-AE1A-85D7FF343619}" destId="{55D60AE4-4FC8-4000-AAFC-EB1782A8D97B}" srcOrd="3" destOrd="0" presId="urn:microsoft.com/office/officeart/2018/2/layout/IconVerticalSolidList"/>
    <dgm:cxn modelId="{25A080A0-DD77-44F1-983F-D59AD858F9AF}" type="presParOf" srcId="{701420E3-65FD-4F6F-AE1A-85D7FF343619}" destId="{AC94C06E-E037-4232-9DB4-EA3A3FFD5B91}" srcOrd="4" destOrd="0" presId="urn:microsoft.com/office/officeart/2018/2/layout/IconVerticalSolidList"/>
    <dgm:cxn modelId="{7008E1A9-0308-4128-A839-A0A0CE5F8530}" type="presParOf" srcId="{AC94C06E-E037-4232-9DB4-EA3A3FFD5B91}" destId="{44F3D01C-843C-493A-B738-2499F1571D42}" srcOrd="0" destOrd="0" presId="urn:microsoft.com/office/officeart/2018/2/layout/IconVerticalSolidList"/>
    <dgm:cxn modelId="{75B37D7A-0763-4CFB-AD81-6D44BFC4DDEC}" type="presParOf" srcId="{AC94C06E-E037-4232-9DB4-EA3A3FFD5B91}" destId="{73A43125-323A-48B3-9BF8-E5ADE5A9CCC9}" srcOrd="1" destOrd="0" presId="urn:microsoft.com/office/officeart/2018/2/layout/IconVerticalSolidList"/>
    <dgm:cxn modelId="{F03500B0-F2A9-4C63-B5AB-8525D9CEDF74}" type="presParOf" srcId="{AC94C06E-E037-4232-9DB4-EA3A3FFD5B91}" destId="{A062B50B-C4A6-4C9B-B478-4324CE54E264}" srcOrd="2" destOrd="0" presId="urn:microsoft.com/office/officeart/2018/2/layout/IconVerticalSolidList"/>
    <dgm:cxn modelId="{ADE710B6-5F3A-4F95-BE54-D0BBED2570B1}" type="presParOf" srcId="{AC94C06E-E037-4232-9DB4-EA3A3FFD5B91}" destId="{92CE34A3-8E6B-4234-B76E-8DCC25AFCC10}" srcOrd="3" destOrd="0" presId="urn:microsoft.com/office/officeart/2018/2/layout/IconVerticalSolidList"/>
    <dgm:cxn modelId="{B2EAA23B-0D64-4003-8154-F2F529A99594}" type="presParOf" srcId="{701420E3-65FD-4F6F-AE1A-85D7FF343619}" destId="{F6C2357C-1DC1-4899-A7D0-BE67A030AD76}" srcOrd="5" destOrd="0" presId="urn:microsoft.com/office/officeart/2018/2/layout/IconVerticalSolidList"/>
    <dgm:cxn modelId="{5A9C3211-4CF4-464E-BC18-0220DB30D0D4}" type="presParOf" srcId="{701420E3-65FD-4F6F-AE1A-85D7FF343619}" destId="{AD656EAF-F18D-458C-9E77-8BFE6D82EF54}" srcOrd="6" destOrd="0" presId="urn:microsoft.com/office/officeart/2018/2/layout/IconVerticalSolidList"/>
    <dgm:cxn modelId="{38B78710-76EC-471B-9BCF-7F8478804999}" type="presParOf" srcId="{AD656EAF-F18D-458C-9E77-8BFE6D82EF54}" destId="{F81D6D0C-F2A6-4850-9955-22FED3529BEB}" srcOrd="0" destOrd="0" presId="urn:microsoft.com/office/officeart/2018/2/layout/IconVerticalSolidList"/>
    <dgm:cxn modelId="{0FCDD97B-BA34-4333-A431-899B2947872F}" type="presParOf" srcId="{AD656EAF-F18D-458C-9E77-8BFE6D82EF54}" destId="{EC2F7F24-7698-43B0-A038-6888402690E5}" srcOrd="1" destOrd="0" presId="urn:microsoft.com/office/officeart/2018/2/layout/IconVerticalSolidList"/>
    <dgm:cxn modelId="{4AC227E1-382E-455C-8A75-697E0029A04F}" type="presParOf" srcId="{AD656EAF-F18D-458C-9E77-8BFE6D82EF54}" destId="{5B27F145-DF5B-415C-B9A7-3E3334F2B803}" srcOrd="2" destOrd="0" presId="urn:microsoft.com/office/officeart/2018/2/layout/IconVerticalSolidList"/>
    <dgm:cxn modelId="{2A8DE6EC-B9BB-4012-AD62-C60397A277D9}" type="presParOf" srcId="{AD656EAF-F18D-458C-9E77-8BFE6D82EF54}" destId="{FB781797-30A1-48DB-B7CD-F4506714546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6F86559-C4C9-4E76-BD60-1D6CA10DBD63}" type="doc">
      <dgm:prSet loTypeId="urn:microsoft.com/office/officeart/2018/5/layout/IconCircle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3D4D3E51-6715-46A2-AAC2-63B7F8A0711A}">
      <dgm:prSet/>
      <dgm:spPr/>
      <dgm:t>
        <a:bodyPr/>
        <a:lstStyle/>
        <a:p>
          <a:pPr>
            <a:defRPr cap="all"/>
          </a:pPr>
          <a:r>
            <a:rPr lang="en-US">
              <a:hlinkClick xmlns:r="http://schemas.openxmlformats.org/officeDocument/2006/relationships" r:id="rId1"/>
            </a:rPr>
            <a:t>Jamie.Padgett@prosecutors.mo.gov</a:t>
          </a:r>
          <a:endParaRPr lang="en-US"/>
        </a:p>
      </dgm:t>
    </dgm:pt>
    <dgm:pt modelId="{79AA310A-ADAE-47F2-8A13-72F1C9724783}" type="parTrans" cxnId="{8D999BF1-3AE3-4B7C-BB75-0BCC0D13A998}">
      <dgm:prSet/>
      <dgm:spPr/>
      <dgm:t>
        <a:bodyPr/>
        <a:lstStyle/>
        <a:p>
          <a:endParaRPr lang="en-US"/>
        </a:p>
      </dgm:t>
    </dgm:pt>
    <dgm:pt modelId="{47AFA3F6-3922-42A1-91F4-9A373570DEDC}" type="sibTrans" cxnId="{8D999BF1-3AE3-4B7C-BB75-0BCC0D13A998}">
      <dgm:prSet/>
      <dgm:spPr/>
      <dgm:t>
        <a:bodyPr/>
        <a:lstStyle/>
        <a:p>
          <a:endParaRPr lang="en-US"/>
        </a:p>
      </dgm:t>
    </dgm:pt>
    <dgm:pt modelId="{D8EF6357-3900-45FE-BB59-590DBB77D301}">
      <dgm:prSet/>
      <dgm:spPr/>
      <dgm:t>
        <a:bodyPr/>
        <a:lstStyle/>
        <a:p>
          <a:pPr>
            <a:defRPr cap="all"/>
          </a:pPr>
          <a:r>
            <a:rPr lang="en-US"/>
            <a:t>314-669-1210</a:t>
          </a:r>
        </a:p>
      </dgm:t>
    </dgm:pt>
    <dgm:pt modelId="{D24B5C3E-5190-4D37-8B70-C378342019CA}" type="parTrans" cxnId="{90A4E06E-A13E-423F-B180-EACFE0F297F0}">
      <dgm:prSet/>
      <dgm:spPr/>
      <dgm:t>
        <a:bodyPr/>
        <a:lstStyle/>
        <a:p>
          <a:endParaRPr lang="en-US"/>
        </a:p>
      </dgm:t>
    </dgm:pt>
    <dgm:pt modelId="{A2292B3F-4AEC-4BC3-A31C-61A748D48530}" type="sibTrans" cxnId="{90A4E06E-A13E-423F-B180-EACFE0F297F0}">
      <dgm:prSet/>
      <dgm:spPr/>
      <dgm:t>
        <a:bodyPr/>
        <a:lstStyle/>
        <a:p>
          <a:endParaRPr lang="en-US"/>
        </a:p>
      </dgm:t>
    </dgm:pt>
    <dgm:pt modelId="{AD8328EA-7D05-4322-9AF7-A52B1CE9AC92}" type="pres">
      <dgm:prSet presAssocID="{96F86559-C4C9-4E76-BD60-1D6CA10DBD63}" presName="root" presStyleCnt="0">
        <dgm:presLayoutVars>
          <dgm:dir/>
          <dgm:resizeHandles val="exact"/>
        </dgm:presLayoutVars>
      </dgm:prSet>
      <dgm:spPr/>
      <dgm:t>
        <a:bodyPr/>
        <a:lstStyle/>
        <a:p>
          <a:endParaRPr lang="en-US"/>
        </a:p>
      </dgm:t>
    </dgm:pt>
    <dgm:pt modelId="{5DC8C4D5-4F21-4C29-ABB3-5B331E6AC7DF}" type="pres">
      <dgm:prSet presAssocID="{3D4D3E51-6715-46A2-AAC2-63B7F8A0711A}" presName="compNode" presStyleCnt="0"/>
      <dgm:spPr/>
    </dgm:pt>
    <dgm:pt modelId="{EB9A50D2-DE1C-4E96-86D8-22FEC75C5579}" type="pres">
      <dgm:prSet presAssocID="{3D4D3E51-6715-46A2-AAC2-63B7F8A0711A}" presName="iconBgRect" presStyleLbl="bgShp" presStyleIdx="0" presStyleCnt="2"/>
      <dgm:spPr/>
    </dgm:pt>
    <dgm:pt modelId="{67BA872A-2741-48D1-8F01-F489148781B1}" type="pres">
      <dgm:prSet presAssocID="{3D4D3E51-6715-46A2-AAC2-63B7F8A0711A}" presName="iconRect" presStyleLbl="node1" presStyleIdx="0"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a:blipFill>
        <a:ln>
          <a:noFill/>
        </a:ln>
      </dgm:spPr>
      <dgm:extLst>
        <a:ext uri="{E40237B7-FDA0-4F09-8148-C483321AD2D9}">
          <dgm14:cNvPr xmlns:dgm14="http://schemas.microsoft.com/office/drawing/2010/diagram" id="0" name="" descr="Email"/>
        </a:ext>
      </dgm:extLst>
    </dgm:pt>
    <dgm:pt modelId="{4DEB01A2-2F4F-4E6F-BD58-9A905D0862CD}" type="pres">
      <dgm:prSet presAssocID="{3D4D3E51-6715-46A2-AAC2-63B7F8A0711A}" presName="spaceRect" presStyleCnt="0"/>
      <dgm:spPr/>
    </dgm:pt>
    <dgm:pt modelId="{CD999D9C-F778-4E41-8825-2293D4CA310F}" type="pres">
      <dgm:prSet presAssocID="{3D4D3E51-6715-46A2-AAC2-63B7F8A0711A}" presName="textRect" presStyleLbl="revTx" presStyleIdx="0" presStyleCnt="2">
        <dgm:presLayoutVars>
          <dgm:chMax val="1"/>
          <dgm:chPref val="1"/>
        </dgm:presLayoutVars>
      </dgm:prSet>
      <dgm:spPr/>
      <dgm:t>
        <a:bodyPr/>
        <a:lstStyle/>
        <a:p>
          <a:endParaRPr lang="en-US"/>
        </a:p>
      </dgm:t>
    </dgm:pt>
    <dgm:pt modelId="{EC0CDC6E-D040-4ED0-AD94-59001711946B}" type="pres">
      <dgm:prSet presAssocID="{47AFA3F6-3922-42A1-91F4-9A373570DEDC}" presName="sibTrans" presStyleCnt="0"/>
      <dgm:spPr/>
    </dgm:pt>
    <dgm:pt modelId="{568C2FA4-8E40-4D2F-B0E1-25AA77CD5DC3}" type="pres">
      <dgm:prSet presAssocID="{D8EF6357-3900-45FE-BB59-590DBB77D301}" presName="compNode" presStyleCnt="0"/>
      <dgm:spPr/>
    </dgm:pt>
    <dgm:pt modelId="{CBAA319A-F8B3-4999-95A6-990E709F7B50}" type="pres">
      <dgm:prSet presAssocID="{D8EF6357-3900-45FE-BB59-590DBB77D301}" presName="iconBgRect" presStyleLbl="bgShp" presStyleIdx="1" presStyleCnt="2"/>
      <dgm:spPr/>
    </dgm:pt>
    <dgm:pt modelId="{D12BA0DA-1FBD-437A-82B9-48672B326E25}" type="pres">
      <dgm:prSet presAssocID="{D8EF6357-3900-45FE-BB59-590DBB77D301}" presName="iconRect" presStyleLbl="node1"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a:blipFill>
        <a:ln>
          <a:noFill/>
        </a:ln>
      </dgm:spPr>
      <dgm:extLst>
        <a:ext uri="{E40237B7-FDA0-4F09-8148-C483321AD2D9}">
          <dgm14:cNvPr xmlns:dgm14="http://schemas.microsoft.com/office/drawing/2010/diagram" id="0" name="" descr="Fax"/>
        </a:ext>
      </dgm:extLst>
    </dgm:pt>
    <dgm:pt modelId="{6B48E646-E284-4F83-85F1-44FC9760FE6C}" type="pres">
      <dgm:prSet presAssocID="{D8EF6357-3900-45FE-BB59-590DBB77D301}" presName="spaceRect" presStyleCnt="0"/>
      <dgm:spPr/>
    </dgm:pt>
    <dgm:pt modelId="{FC4AC55C-5C37-4F3C-BC29-4510D6408F4E}" type="pres">
      <dgm:prSet presAssocID="{D8EF6357-3900-45FE-BB59-590DBB77D301}" presName="textRect" presStyleLbl="revTx" presStyleIdx="1" presStyleCnt="2">
        <dgm:presLayoutVars>
          <dgm:chMax val="1"/>
          <dgm:chPref val="1"/>
        </dgm:presLayoutVars>
      </dgm:prSet>
      <dgm:spPr/>
      <dgm:t>
        <a:bodyPr/>
        <a:lstStyle/>
        <a:p>
          <a:endParaRPr lang="en-US"/>
        </a:p>
      </dgm:t>
    </dgm:pt>
  </dgm:ptLst>
  <dgm:cxnLst>
    <dgm:cxn modelId="{3836D29F-52FC-4128-950E-8BAAA2170E59}" type="presOf" srcId="{D8EF6357-3900-45FE-BB59-590DBB77D301}" destId="{FC4AC55C-5C37-4F3C-BC29-4510D6408F4E}" srcOrd="0" destOrd="0" presId="urn:microsoft.com/office/officeart/2018/5/layout/IconCircleLabelList"/>
    <dgm:cxn modelId="{C4736B68-B712-40CE-A63F-0C5AD3573E3B}" type="presOf" srcId="{3D4D3E51-6715-46A2-AAC2-63B7F8A0711A}" destId="{CD999D9C-F778-4E41-8825-2293D4CA310F}" srcOrd="0" destOrd="0" presId="urn:microsoft.com/office/officeart/2018/5/layout/IconCircleLabelList"/>
    <dgm:cxn modelId="{8D999BF1-3AE3-4B7C-BB75-0BCC0D13A998}" srcId="{96F86559-C4C9-4E76-BD60-1D6CA10DBD63}" destId="{3D4D3E51-6715-46A2-AAC2-63B7F8A0711A}" srcOrd="0" destOrd="0" parTransId="{79AA310A-ADAE-47F2-8A13-72F1C9724783}" sibTransId="{47AFA3F6-3922-42A1-91F4-9A373570DEDC}"/>
    <dgm:cxn modelId="{90A4E06E-A13E-423F-B180-EACFE0F297F0}" srcId="{96F86559-C4C9-4E76-BD60-1D6CA10DBD63}" destId="{D8EF6357-3900-45FE-BB59-590DBB77D301}" srcOrd="1" destOrd="0" parTransId="{D24B5C3E-5190-4D37-8B70-C378342019CA}" sibTransId="{A2292B3F-4AEC-4BC3-A31C-61A748D48530}"/>
    <dgm:cxn modelId="{AE7E7F23-D054-4972-A2E3-D49EEF2FB979}" type="presOf" srcId="{96F86559-C4C9-4E76-BD60-1D6CA10DBD63}" destId="{AD8328EA-7D05-4322-9AF7-A52B1CE9AC92}" srcOrd="0" destOrd="0" presId="urn:microsoft.com/office/officeart/2018/5/layout/IconCircleLabelList"/>
    <dgm:cxn modelId="{2C2D3039-0077-4884-AA93-65A253D44650}" type="presParOf" srcId="{AD8328EA-7D05-4322-9AF7-A52B1CE9AC92}" destId="{5DC8C4D5-4F21-4C29-ABB3-5B331E6AC7DF}" srcOrd="0" destOrd="0" presId="urn:microsoft.com/office/officeart/2018/5/layout/IconCircleLabelList"/>
    <dgm:cxn modelId="{A32D4270-C68E-4F8C-A4FA-F8BD185051EB}" type="presParOf" srcId="{5DC8C4D5-4F21-4C29-ABB3-5B331E6AC7DF}" destId="{EB9A50D2-DE1C-4E96-86D8-22FEC75C5579}" srcOrd="0" destOrd="0" presId="urn:microsoft.com/office/officeart/2018/5/layout/IconCircleLabelList"/>
    <dgm:cxn modelId="{ED150A06-9870-49DB-8B51-04C681A903B2}" type="presParOf" srcId="{5DC8C4D5-4F21-4C29-ABB3-5B331E6AC7DF}" destId="{67BA872A-2741-48D1-8F01-F489148781B1}" srcOrd="1" destOrd="0" presId="urn:microsoft.com/office/officeart/2018/5/layout/IconCircleLabelList"/>
    <dgm:cxn modelId="{01061936-3C92-47DD-92CD-8AE08F00E6E5}" type="presParOf" srcId="{5DC8C4D5-4F21-4C29-ABB3-5B331E6AC7DF}" destId="{4DEB01A2-2F4F-4E6F-BD58-9A905D0862CD}" srcOrd="2" destOrd="0" presId="urn:microsoft.com/office/officeart/2018/5/layout/IconCircleLabelList"/>
    <dgm:cxn modelId="{658ED638-5630-4405-94F9-693A6A4B2FED}" type="presParOf" srcId="{5DC8C4D5-4F21-4C29-ABB3-5B331E6AC7DF}" destId="{CD999D9C-F778-4E41-8825-2293D4CA310F}" srcOrd="3" destOrd="0" presId="urn:microsoft.com/office/officeart/2018/5/layout/IconCircleLabelList"/>
    <dgm:cxn modelId="{E3A5246D-914B-4515-9754-25A1715B5EA3}" type="presParOf" srcId="{AD8328EA-7D05-4322-9AF7-A52B1CE9AC92}" destId="{EC0CDC6E-D040-4ED0-AD94-59001711946B}" srcOrd="1" destOrd="0" presId="urn:microsoft.com/office/officeart/2018/5/layout/IconCircleLabelList"/>
    <dgm:cxn modelId="{5A54DF46-C0F4-40A4-8164-FCF3E589C1BC}" type="presParOf" srcId="{AD8328EA-7D05-4322-9AF7-A52B1CE9AC92}" destId="{568C2FA4-8E40-4D2F-B0E1-25AA77CD5DC3}" srcOrd="2" destOrd="0" presId="urn:microsoft.com/office/officeart/2018/5/layout/IconCircleLabelList"/>
    <dgm:cxn modelId="{086ACBF0-E34F-4365-B9BF-68B116F95B10}" type="presParOf" srcId="{568C2FA4-8E40-4D2F-B0E1-25AA77CD5DC3}" destId="{CBAA319A-F8B3-4999-95A6-990E709F7B50}" srcOrd="0" destOrd="0" presId="urn:microsoft.com/office/officeart/2018/5/layout/IconCircleLabelList"/>
    <dgm:cxn modelId="{994A8469-71AD-4F40-8B6A-67AA7D5BA064}" type="presParOf" srcId="{568C2FA4-8E40-4D2F-B0E1-25AA77CD5DC3}" destId="{D12BA0DA-1FBD-437A-82B9-48672B326E25}" srcOrd="1" destOrd="0" presId="urn:microsoft.com/office/officeart/2018/5/layout/IconCircleLabelList"/>
    <dgm:cxn modelId="{0695A13F-8963-4A6B-B754-AC5FF7BD0D61}" type="presParOf" srcId="{568C2FA4-8E40-4D2F-B0E1-25AA77CD5DC3}" destId="{6B48E646-E284-4F83-85F1-44FC9760FE6C}" srcOrd="2" destOrd="0" presId="urn:microsoft.com/office/officeart/2018/5/layout/IconCircleLabelList"/>
    <dgm:cxn modelId="{769E2097-AF6E-4B8D-A870-38425E67E655}" type="presParOf" srcId="{568C2FA4-8E40-4D2F-B0E1-25AA77CD5DC3}" destId="{FC4AC55C-5C37-4F3C-BC29-4510D6408F4E}"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56030D-B29E-439D-91C7-F10F2853C745}">
      <dsp:nvSpPr>
        <dsp:cNvPr id="0" name=""/>
        <dsp:cNvSpPr/>
      </dsp:nvSpPr>
      <dsp:spPr>
        <a:xfrm>
          <a:off x="963848" y="2178"/>
          <a:ext cx="1890861" cy="1134516"/>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Darrell Moore- Executive Director</a:t>
          </a:r>
        </a:p>
      </dsp:txBody>
      <dsp:txXfrm>
        <a:off x="963848" y="2178"/>
        <a:ext cx="1890861" cy="1134516"/>
      </dsp:txXfrm>
    </dsp:sp>
    <dsp:sp modelId="{110668CE-FBA1-4572-AD9A-7894B4A377E5}">
      <dsp:nvSpPr>
        <dsp:cNvPr id="0" name=""/>
        <dsp:cNvSpPr/>
      </dsp:nvSpPr>
      <dsp:spPr>
        <a:xfrm>
          <a:off x="3043795" y="2178"/>
          <a:ext cx="1890861" cy="1134516"/>
        </a:xfrm>
        <a:prstGeom prst="rect">
          <a:avLst/>
        </a:prstGeom>
        <a:solidFill>
          <a:schemeClr val="accent2">
            <a:hueOff val="4338"/>
            <a:satOff val="-2986"/>
            <a:lumOff val="-7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Susan Glass- Deputy Executive Director/Senior Traffic Safety Resource Prosecutor</a:t>
          </a:r>
        </a:p>
      </dsp:txBody>
      <dsp:txXfrm>
        <a:off x="3043795" y="2178"/>
        <a:ext cx="1890861" cy="1134516"/>
      </dsp:txXfrm>
    </dsp:sp>
    <dsp:sp modelId="{3FE2970A-4971-4022-9632-386C88A91737}">
      <dsp:nvSpPr>
        <dsp:cNvPr id="0" name=""/>
        <dsp:cNvSpPr/>
      </dsp:nvSpPr>
      <dsp:spPr>
        <a:xfrm>
          <a:off x="5123743" y="2178"/>
          <a:ext cx="1890861" cy="1134516"/>
        </a:xfrm>
        <a:prstGeom prst="rect">
          <a:avLst/>
        </a:prstGeom>
        <a:solidFill>
          <a:schemeClr val="accent2">
            <a:hueOff val="8675"/>
            <a:satOff val="-5972"/>
            <a:lumOff val="-152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Stephen Sokoloff- General Counsel</a:t>
          </a:r>
        </a:p>
      </dsp:txBody>
      <dsp:txXfrm>
        <a:off x="5123743" y="2178"/>
        <a:ext cx="1890861" cy="1134516"/>
      </dsp:txXfrm>
    </dsp:sp>
    <dsp:sp modelId="{9F2F17B2-B749-4976-8B78-A1D42AEC0B92}">
      <dsp:nvSpPr>
        <dsp:cNvPr id="0" name=""/>
        <dsp:cNvSpPr/>
      </dsp:nvSpPr>
      <dsp:spPr>
        <a:xfrm>
          <a:off x="7203690" y="2178"/>
          <a:ext cx="1890861" cy="1134516"/>
        </a:xfrm>
        <a:prstGeom prst="rect">
          <a:avLst/>
        </a:prstGeom>
        <a:solidFill>
          <a:schemeClr val="accent2">
            <a:hueOff val="13013"/>
            <a:satOff val="-8959"/>
            <a:lumOff val="-22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Catherine Vannier- Special Victims Resource Prosecutor</a:t>
          </a:r>
        </a:p>
      </dsp:txBody>
      <dsp:txXfrm>
        <a:off x="7203690" y="2178"/>
        <a:ext cx="1890861" cy="1134516"/>
      </dsp:txXfrm>
    </dsp:sp>
    <dsp:sp modelId="{3F5E497B-4ED1-4CAC-8CC4-6A1BE5978C6D}">
      <dsp:nvSpPr>
        <dsp:cNvPr id="0" name=""/>
        <dsp:cNvSpPr/>
      </dsp:nvSpPr>
      <dsp:spPr>
        <a:xfrm>
          <a:off x="963848" y="1325781"/>
          <a:ext cx="1890861" cy="1134516"/>
        </a:xfrm>
        <a:prstGeom prst="rect">
          <a:avLst/>
        </a:prstGeom>
        <a:solidFill>
          <a:schemeClr val="accent2">
            <a:hueOff val="17350"/>
            <a:satOff val="-11945"/>
            <a:lumOff val="-305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Stephanie Watson- Traffic Safety Resources Prosecutor</a:t>
          </a:r>
        </a:p>
      </dsp:txBody>
      <dsp:txXfrm>
        <a:off x="963848" y="1325781"/>
        <a:ext cx="1890861" cy="1134516"/>
      </dsp:txXfrm>
    </dsp:sp>
    <dsp:sp modelId="{0DB9730A-DDC1-4155-A6E8-6A80F6BC8549}">
      <dsp:nvSpPr>
        <dsp:cNvPr id="0" name=""/>
        <dsp:cNvSpPr/>
      </dsp:nvSpPr>
      <dsp:spPr>
        <a:xfrm>
          <a:off x="3043795" y="1325781"/>
          <a:ext cx="1890861" cy="1134516"/>
        </a:xfrm>
        <a:prstGeom prst="rect">
          <a:avLst/>
        </a:prstGeom>
        <a:solidFill>
          <a:schemeClr val="accent2">
            <a:hueOff val="21688"/>
            <a:satOff val="-14931"/>
            <a:lumOff val="-381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TBH- Child Abuse Resource Prosecutor</a:t>
          </a:r>
        </a:p>
      </dsp:txBody>
      <dsp:txXfrm>
        <a:off x="3043795" y="1325781"/>
        <a:ext cx="1890861" cy="1134516"/>
      </dsp:txXfrm>
    </dsp:sp>
    <dsp:sp modelId="{B86152AA-B21D-428A-B2E6-B70D8C576BFF}">
      <dsp:nvSpPr>
        <dsp:cNvPr id="0" name=""/>
        <dsp:cNvSpPr/>
      </dsp:nvSpPr>
      <dsp:spPr>
        <a:xfrm>
          <a:off x="5123743" y="1325781"/>
          <a:ext cx="1890861" cy="1134516"/>
        </a:xfrm>
        <a:prstGeom prst="rect">
          <a:avLst/>
        </a:prstGeom>
        <a:solidFill>
          <a:schemeClr val="accent2">
            <a:hueOff val="26025"/>
            <a:satOff val="-17917"/>
            <a:lumOff val="-45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Jamie Padgett- Statewide Victim Advocate Coordinator</a:t>
          </a:r>
        </a:p>
      </dsp:txBody>
      <dsp:txXfrm>
        <a:off x="5123743" y="1325781"/>
        <a:ext cx="1890861" cy="1134516"/>
      </dsp:txXfrm>
    </dsp:sp>
    <dsp:sp modelId="{F9F81055-95B2-429C-9377-73D270991410}">
      <dsp:nvSpPr>
        <dsp:cNvPr id="0" name=""/>
        <dsp:cNvSpPr/>
      </dsp:nvSpPr>
      <dsp:spPr>
        <a:xfrm>
          <a:off x="7203690" y="1325781"/>
          <a:ext cx="1890861" cy="1134516"/>
        </a:xfrm>
        <a:prstGeom prst="rect">
          <a:avLst/>
        </a:prstGeom>
        <a:solidFill>
          <a:schemeClr val="accent2">
            <a:hueOff val="30363"/>
            <a:satOff val="-20904"/>
            <a:lumOff val="-533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Kathy Tofall- VOCA Fiscal Officer</a:t>
          </a:r>
        </a:p>
      </dsp:txBody>
      <dsp:txXfrm>
        <a:off x="7203690" y="1325781"/>
        <a:ext cx="1890861" cy="1134516"/>
      </dsp:txXfrm>
    </dsp:sp>
    <dsp:sp modelId="{5E7A7D23-CBB8-4E21-8A17-6280884604CB}">
      <dsp:nvSpPr>
        <dsp:cNvPr id="0" name=""/>
        <dsp:cNvSpPr/>
      </dsp:nvSpPr>
      <dsp:spPr>
        <a:xfrm>
          <a:off x="3043795" y="2649384"/>
          <a:ext cx="1890861" cy="1134516"/>
        </a:xfrm>
        <a:prstGeom prst="rect">
          <a:avLst/>
        </a:prstGeom>
        <a:solidFill>
          <a:schemeClr val="accent2">
            <a:hueOff val="34700"/>
            <a:satOff val="-23890"/>
            <a:lumOff val="-610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Sheila Kemp- Executive Assistant</a:t>
          </a:r>
        </a:p>
      </dsp:txBody>
      <dsp:txXfrm>
        <a:off x="3043795" y="2649384"/>
        <a:ext cx="1890861" cy="1134516"/>
      </dsp:txXfrm>
    </dsp:sp>
    <dsp:sp modelId="{9D76305A-A81B-48D0-94A8-B2CD93A94D3D}">
      <dsp:nvSpPr>
        <dsp:cNvPr id="0" name=""/>
        <dsp:cNvSpPr/>
      </dsp:nvSpPr>
      <dsp:spPr>
        <a:xfrm>
          <a:off x="5123743" y="2649384"/>
          <a:ext cx="1890861" cy="1134516"/>
        </a:xfrm>
        <a:prstGeom prst="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Thomas Clinton- Information Technology Specialist</a:t>
          </a:r>
        </a:p>
      </dsp:txBody>
      <dsp:txXfrm>
        <a:off x="5123743" y="2649384"/>
        <a:ext cx="1890861" cy="11345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636E72-0B8A-4647-AC79-6BFD0754172F}">
      <dsp:nvSpPr>
        <dsp:cNvPr id="0" name=""/>
        <dsp:cNvSpPr/>
      </dsp:nvSpPr>
      <dsp:spPr>
        <a:xfrm rot="5400000">
          <a:off x="6100982" y="-2295230"/>
          <a:ext cx="1477458" cy="6437376"/>
        </a:xfrm>
        <a:prstGeom prst="round2Same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a:t>assist prosecutors and law enforcement officers in the investigation and prosecution of traffic safety offenses, with a special emphasis on impaired driving</a:t>
          </a:r>
        </a:p>
        <a:p>
          <a:pPr marL="171450" lvl="1" indent="-171450" algn="l" defTabSz="755650">
            <a:lnSpc>
              <a:spcPct val="90000"/>
            </a:lnSpc>
            <a:spcBef>
              <a:spcPct val="0"/>
            </a:spcBef>
            <a:spcAft>
              <a:spcPct val="15000"/>
            </a:spcAft>
            <a:buChar char="••"/>
          </a:pPr>
          <a:r>
            <a:rPr lang="en-US" sz="1700" kern="1200"/>
            <a:t>The program is funded through a grant provided by the Missouri Department of Transportation, Traffic and Highway Safety Division.</a:t>
          </a:r>
        </a:p>
      </dsp:txBody>
      <dsp:txXfrm rot="-5400000">
        <a:off x="3621023" y="256853"/>
        <a:ext cx="6365252" cy="1333210"/>
      </dsp:txXfrm>
    </dsp:sp>
    <dsp:sp modelId="{A226AE73-E261-4B59-BC1B-05F9264107C0}">
      <dsp:nvSpPr>
        <dsp:cNvPr id="0" name=""/>
        <dsp:cNvSpPr/>
      </dsp:nvSpPr>
      <dsp:spPr>
        <a:xfrm>
          <a:off x="0" y="46"/>
          <a:ext cx="3621024" cy="1846823"/>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n-US" sz="3900" kern="1200"/>
            <a:t>Traffic Safety</a:t>
          </a:r>
        </a:p>
      </dsp:txBody>
      <dsp:txXfrm>
        <a:off x="90154" y="90200"/>
        <a:ext cx="3440716" cy="1666515"/>
      </dsp:txXfrm>
    </dsp:sp>
    <dsp:sp modelId="{3B7DEC5F-DE70-45DC-8A5C-9CE5AD84740E}">
      <dsp:nvSpPr>
        <dsp:cNvPr id="0" name=""/>
        <dsp:cNvSpPr/>
      </dsp:nvSpPr>
      <dsp:spPr>
        <a:xfrm rot="5400000">
          <a:off x="6100982" y="-356065"/>
          <a:ext cx="1477458" cy="6437376"/>
        </a:xfrm>
        <a:prstGeom prst="round2SameRect">
          <a:avLst/>
        </a:prstGeom>
        <a:solidFill>
          <a:schemeClr val="accent2">
            <a:tint val="40000"/>
            <a:alpha val="90000"/>
            <a:hueOff val="247198"/>
            <a:satOff val="-23816"/>
            <a:lumOff val="-2511"/>
            <a:alphaOff val="0"/>
          </a:schemeClr>
        </a:solidFill>
        <a:ln w="15875" cap="flat" cmpd="sng" algn="ctr">
          <a:solidFill>
            <a:schemeClr val="accent2">
              <a:tint val="40000"/>
              <a:alpha val="90000"/>
              <a:hueOff val="247198"/>
              <a:satOff val="-23816"/>
              <a:lumOff val="-251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a:t>The Case Management and Criminal History Records Improvement program is funded through grants from the National Criminal History Improvement Program and the National Records Improvement Program in cooperation with the Missouri State Highway Patrol.</a:t>
          </a:r>
        </a:p>
      </dsp:txBody>
      <dsp:txXfrm rot="-5400000">
        <a:off x="3621023" y="2196018"/>
        <a:ext cx="6365252" cy="1333210"/>
      </dsp:txXfrm>
    </dsp:sp>
    <dsp:sp modelId="{C0E1D5C3-F607-46C5-871E-3F744C4DDC22}">
      <dsp:nvSpPr>
        <dsp:cNvPr id="0" name=""/>
        <dsp:cNvSpPr/>
      </dsp:nvSpPr>
      <dsp:spPr>
        <a:xfrm>
          <a:off x="0" y="1939210"/>
          <a:ext cx="3621024" cy="1846823"/>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en-US" sz="3900" kern="1200"/>
            <a:t>Technology and Automation</a:t>
          </a:r>
        </a:p>
      </dsp:txBody>
      <dsp:txXfrm>
        <a:off x="90154" y="2029364"/>
        <a:ext cx="3440716" cy="16665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F437C8-772C-4F59-AA38-39BBB6CF0889}">
      <dsp:nvSpPr>
        <dsp:cNvPr id="0" name=""/>
        <dsp:cNvSpPr/>
      </dsp:nvSpPr>
      <dsp:spPr>
        <a:xfrm rot="5400000">
          <a:off x="6100982" y="-2295230"/>
          <a:ext cx="1477458" cy="6437376"/>
        </a:xfrm>
        <a:prstGeom prst="round2Same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a:t>The JRJ Program provides loan repayment assistance for local, state, and federal public defenders and local and state prosecutors who commit to continued employment as eligible public defenders and prosecutors for at least three (3) years. An attorney must not be in default on repayment of any federal student loans.</a:t>
          </a:r>
        </a:p>
      </dsp:txBody>
      <dsp:txXfrm rot="-5400000">
        <a:off x="3621023" y="256853"/>
        <a:ext cx="6365252" cy="1333210"/>
      </dsp:txXfrm>
    </dsp:sp>
    <dsp:sp modelId="{97B6EC86-CFD5-4810-B7E2-01A6DE0D8A5A}">
      <dsp:nvSpPr>
        <dsp:cNvPr id="0" name=""/>
        <dsp:cNvSpPr/>
      </dsp:nvSpPr>
      <dsp:spPr>
        <a:xfrm>
          <a:off x="0" y="46"/>
          <a:ext cx="3621024" cy="1846823"/>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a:t>John R Justice Loan Repayment</a:t>
          </a:r>
        </a:p>
      </dsp:txBody>
      <dsp:txXfrm>
        <a:off x="90154" y="90200"/>
        <a:ext cx="3440716" cy="1666515"/>
      </dsp:txXfrm>
    </dsp:sp>
    <dsp:sp modelId="{39C49666-E6DD-41C5-A319-669E3D4C1410}">
      <dsp:nvSpPr>
        <dsp:cNvPr id="0" name=""/>
        <dsp:cNvSpPr/>
      </dsp:nvSpPr>
      <dsp:spPr>
        <a:xfrm rot="5400000">
          <a:off x="6100982" y="-356065"/>
          <a:ext cx="1477458" cy="6437376"/>
        </a:xfrm>
        <a:prstGeom prst="round2SameRect">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a:t>prosecuting attorney, the attorney general, or a law enforcement agency may apply for funding to provide for the security of witnesses, potential witnesses and their immediate families in criminal proceedings instituted or investigations pending against a person alleged to have engaged in a violation of state law.</a:t>
          </a:r>
        </a:p>
      </dsp:txBody>
      <dsp:txXfrm rot="-5400000">
        <a:off x="3621023" y="2196018"/>
        <a:ext cx="6365252" cy="1333210"/>
      </dsp:txXfrm>
    </dsp:sp>
    <dsp:sp modelId="{71E82E17-363C-4D99-8161-6C8389B9C61D}">
      <dsp:nvSpPr>
        <dsp:cNvPr id="0" name=""/>
        <dsp:cNvSpPr/>
      </dsp:nvSpPr>
      <dsp:spPr>
        <a:xfrm>
          <a:off x="0" y="1939210"/>
          <a:ext cx="3621024" cy="1846823"/>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a:t>Witness Protection</a:t>
          </a:r>
        </a:p>
      </dsp:txBody>
      <dsp:txXfrm>
        <a:off x="90154" y="2029364"/>
        <a:ext cx="3440716" cy="16665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654289-A146-4F00-B901-4B8709434435}">
      <dsp:nvSpPr>
        <dsp:cNvPr id="0" name=""/>
        <dsp:cNvSpPr/>
      </dsp:nvSpPr>
      <dsp:spPr>
        <a:xfrm rot="5400000">
          <a:off x="3713443" y="-979237"/>
          <a:ext cx="1971239" cy="4422647"/>
        </a:xfrm>
        <a:prstGeom prst="round2Same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a:t>The program strives to maximize the effectiveness of prosecutors, law enforcement and all of our allied professionals on family violence, sexual assault and child abuse cases through training, technical assistance and resources.</a:t>
          </a:r>
        </a:p>
      </dsp:txBody>
      <dsp:txXfrm rot="-5400000">
        <a:off x="2487739" y="342695"/>
        <a:ext cx="4326419" cy="1778783"/>
      </dsp:txXfrm>
    </dsp:sp>
    <dsp:sp modelId="{D52AAD85-10E2-47A6-848F-4E1CBEB376FF}">
      <dsp:nvSpPr>
        <dsp:cNvPr id="0" name=""/>
        <dsp:cNvSpPr/>
      </dsp:nvSpPr>
      <dsp:spPr>
        <a:xfrm>
          <a:off x="0" y="61"/>
          <a:ext cx="2487739" cy="246404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lvl="0" algn="ctr" defTabSz="2178050">
            <a:lnSpc>
              <a:spcPct val="90000"/>
            </a:lnSpc>
            <a:spcBef>
              <a:spcPct val="0"/>
            </a:spcBef>
            <a:spcAft>
              <a:spcPct val="35000"/>
            </a:spcAft>
          </a:pPr>
          <a:r>
            <a:rPr lang="en-US" sz="4900" kern="1200"/>
            <a:t>Special Victims</a:t>
          </a:r>
        </a:p>
      </dsp:txBody>
      <dsp:txXfrm>
        <a:off x="120285" y="120346"/>
        <a:ext cx="2247169" cy="2223479"/>
      </dsp:txXfrm>
    </dsp:sp>
    <dsp:sp modelId="{7337EF7B-7EBC-4253-8F03-E056AE25A890}">
      <dsp:nvSpPr>
        <dsp:cNvPr id="0" name=""/>
        <dsp:cNvSpPr/>
      </dsp:nvSpPr>
      <dsp:spPr>
        <a:xfrm rot="5400000">
          <a:off x="3713443" y="1608014"/>
          <a:ext cx="1971239" cy="4422647"/>
        </a:xfrm>
        <a:prstGeom prst="round2SameRect">
          <a:avLst/>
        </a:prstGeom>
        <a:solidFill>
          <a:schemeClr val="accent2">
            <a:tint val="40000"/>
            <a:alpha val="90000"/>
            <a:hueOff val="247198"/>
            <a:satOff val="-23816"/>
            <a:lumOff val="-2511"/>
            <a:alphaOff val="0"/>
          </a:schemeClr>
        </a:solidFill>
        <a:ln w="15875" cap="flat" cmpd="sng" algn="ctr">
          <a:solidFill>
            <a:schemeClr val="accent2">
              <a:tint val="40000"/>
              <a:alpha val="90000"/>
              <a:hueOff val="247198"/>
              <a:satOff val="-23816"/>
              <a:lumOff val="-251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a:t>Statewide Victim Advocate Coordinator</a:t>
          </a:r>
        </a:p>
      </dsp:txBody>
      <dsp:txXfrm rot="-5400000">
        <a:off x="2487739" y="2929946"/>
        <a:ext cx="4326419" cy="1778783"/>
      </dsp:txXfrm>
    </dsp:sp>
    <dsp:sp modelId="{D93B74C1-E7B1-43DF-B9BF-15E376235D48}">
      <dsp:nvSpPr>
        <dsp:cNvPr id="0" name=""/>
        <dsp:cNvSpPr/>
      </dsp:nvSpPr>
      <dsp:spPr>
        <a:xfrm>
          <a:off x="0" y="2587313"/>
          <a:ext cx="2487739" cy="2464049"/>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lvl="0" algn="ctr" defTabSz="2178050">
            <a:lnSpc>
              <a:spcPct val="90000"/>
            </a:lnSpc>
            <a:spcBef>
              <a:spcPct val="0"/>
            </a:spcBef>
            <a:spcAft>
              <a:spcPct val="35000"/>
            </a:spcAft>
          </a:pPr>
          <a:r>
            <a:rPr lang="en-US" sz="4900" kern="1200"/>
            <a:t>Victims Rights</a:t>
          </a:r>
        </a:p>
      </dsp:txBody>
      <dsp:txXfrm>
        <a:off x="120285" y="2707598"/>
        <a:ext cx="2247169" cy="222347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B7DAA8-6C39-47BD-94E0-A524DAC740F7}">
      <dsp:nvSpPr>
        <dsp:cNvPr id="0" name=""/>
        <dsp:cNvSpPr/>
      </dsp:nvSpPr>
      <dsp:spPr>
        <a:xfrm>
          <a:off x="0" y="1571"/>
          <a:ext cx="10058399" cy="79640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42083C-6C31-4A03-8FB4-42CE25EC5451}">
      <dsp:nvSpPr>
        <dsp:cNvPr id="0" name=""/>
        <dsp:cNvSpPr/>
      </dsp:nvSpPr>
      <dsp:spPr>
        <a:xfrm>
          <a:off x="240913" y="180763"/>
          <a:ext cx="438024" cy="438024"/>
        </a:xfrm>
        <a:prstGeom prst="rect">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9A2B6B9-DCA2-461B-8877-6CF5B76B40E3}">
      <dsp:nvSpPr>
        <dsp:cNvPr id="0" name=""/>
        <dsp:cNvSpPr/>
      </dsp:nvSpPr>
      <dsp:spPr>
        <a:xfrm>
          <a:off x="919851" y="1571"/>
          <a:ext cx="9138548" cy="796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286" tIns="84286" rIns="84286" bIns="84286" numCol="1" spcCol="1270" anchor="ctr" anchorCtr="0">
          <a:noAutofit/>
        </a:bodyPr>
        <a:lstStyle/>
        <a:p>
          <a:pPr lvl="0" algn="l" defTabSz="933450">
            <a:lnSpc>
              <a:spcPct val="90000"/>
            </a:lnSpc>
            <a:spcBef>
              <a:spcPct val="0"/>
            </a:spcBef>
            <a:spcAft>
              <a:spcPct val="35000"/>
            </a:spcAft>
          </a:pPr>
          <a:r>
            <a:rPr lang="en-US" sz="2100" kern="1200"/>
            <a:t>Collaboration is a must in order to provide quality overall direct services to victims</a:t>
          </a:r>
        </a:p>
      </dsp:txBody>
      <dsp:txXfrm>
        <a:off x="919851" y="1571"/>
        <a:ext cx="9138548" cy="796407"/>
      </dsp:txXfrm>
    </dsp:sp>
    <dsp:sp modelId="{324887B0-4E79-4574-88CD-B1D2A2846D51}">
      <dsp:nvSpPr>
        <dsp:cNvPr id="0" name=""/>
        <dsp:cNvSpPr/>
      </dsp:nvSpPr>
      <dsp:spPr>
        <a:xfrm>
          <a:off x="0" y="997081"/>
          <a:ext cx="10058399" cy="79640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FD1C0E-86BA-4F24-B7B1-8463BCEB6A5A}">
      <dsp:nvSpPr>
        <dsp:cNvPr id="0" name=""/>
        <dsp:cNvSpPr/>
      </dsp:nvSpPr>
      <dsp:spPr>
        <a:xfrm>
          <a:off x="240913" y="1176272"/>
          <a:ext cx="438024" cy="438024"/>
        </a:xfrm>
        <a:prstGeom prst="rect">
          <a:avLst/>
        </a:prstGeom>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4D5BADA-7B9C-43C1-ADED-FBE16CAC9B3A}">
      <dsp:nvSpPr>
        <dsp:cNvPr id="0" name=""/>
        <dsp:cNvSpPr/>
      </dsp:nvSpPr>
      <dsp:spPr>
        <a:xfrm>
          <a:off x="919851" y="997081"/>
          <a:ext cx="9138548" cy="796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286" tIns="84286" rIns="84286" bIns="84286" numCol="1" spcCol="1270" anchor="ctr" anchorCtr="0">
          <a:noAutofit/>
        </a:bodyPr>
        <a:lstStyle/>
        <a:p>
          <a:pPr lvl="0" algn="l" defTabSz="933450">
            <a:lnSpc>
              <a:spcPct val="90000"/>
            </a:lnSpc>
            <a:spcBef>
              <a:spcPct val="0"/>
            </a:spcBef>
            <a:spcAft>
              <a:spcPct val="35000"/>
            </a:spcAft>
          </a:pPr>
          <a:r>
            <a:rPr lang="en-US" sz="2100" kern="1200" dirty="0"/>
            <a:t>While both system based advocates and </a:t>
          </a:r>
          <a:r>
            <a:rPr lang="en-US" sz="2100" kern="1200"/>
            <a:t>community advocates </a:t>
          </a:r>
          <a:r>
            <a:rPr lang="en-US" sz="2100" kern="1200" dirty="0"/>
            <a:t>have similar goals, each advocate can bring different expertise</a:t>
          </a:r>
        </a:p>
      </dsp:txBody>
      <dsp:txXfrm>
        <a:off x="919851" y="997081"/>
        <a:ext cx="9138548" cy="796407"/>
      </dsp:txXfrm>
    </dsp:sp>
    <dsp:sp modelId="{44F3D01C-843C-493A-B738-2499F1571D42}">
      <dsp:nvSpPr>
        <dsp:cNvPr id="0" name=""/>
        <dsp:cNvSpPr/>
      </dsp:nvSpPr>
      <dsp:spPr>
        <a:xfrm>
          <a:off x="0" y="1992590"/>
          <a:ext cx="10058399" cy="79640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A43125-323A-48B3-9BF8-E5ADE5A9CCC9}">
      <dsp:nvSpPr>
        <dsp:cNvPr id="0" name=""/>
        <dsp:cNvSpPr/>
      </dsp:nvSpPr>
      <dsp:spPr>
        <a:xfrm>
          <a:off x="240913" y="2171782"/>
          <a:ext cx="438024" cy="438024"/>
        </a:xfrm>
        <a:prstGeom prst="rect">
          <a:avLst/>
        </a:prstGeom>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2CE34A3-8E6B-4234-B76E-8DCC25AFCC10}">
      <dsp:nvSpPr>
        <dsp:cNvPr id="0" name=""/>
        <dsp:cNvSpPr/>
      </dsp:nvSpPr>
      <dsp:spPr>
        <a:xfrm>
          <a:off x="919851" y="1992590"/>
          <a:ext cx="9138548" cy="796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286" tIns="84286" rIns="84286" bIns="84286" numCol="1" spcCol="1270" anchor="ctr" anchorCtr="0">
          <a:noAutofit/>
        </a:bodyPr>
        <a:lstStyle/>
        <a:p>
          <a:pPr lvl="0" algn="l" defTabSz="933450">
            <a:lnSpc>
              <a:spcPct val="90000"/>
            </a:lnSpc>
            <a:spcBef>
              <a:spcPct val="0"/>
            </a:spcBef>
            <a:spcAft>
              <a:spcPct val="35000"/>
            </a:spcAft>
          </a:pPr>
          <a:r>
            <a:rPr lang="en-US" sz="2100" kern="1200"/>
            <a:t>Working together can ensure that victims have access to all community resources they need as well be knowledgeable about what is happening in the court process.</a:t>
          </a:r>
        </a:p>
      </dsp:txBody>
      <dsp:txXfrm>
        <a:off x="919851" y="1992590"/>
        <a:ext cx="9138548" cy="796407"/>
      </dsp:txXfrm>
    </dsp:sp>
    <dsp:sp modelId="{F81D6D0C-F2A6-4850-9955-22FED3529BEB}">
      <dsp:nvSpPr>
        <dsp:cNvPr id="0" name=""/>
        <dsp:cNvSpPr/>
      </dsp:nvSpPr>
      <dsp:spPr>
        <a:xfrm>
          <a:off x="0" y="2988100"/>
          <a:ext cx="10058399" cy="79640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2F7F24-7698-43B0-A038-6888402690E5}">
      <dsp:nvSpPr>
        <dsp:cNvPr id="0" name=""/>
        <dsp:cNvSpPr/>
      </dsp:nvSpPr>
      <dsp:spPr>
        <a:xfrm>
          <a:off x="240913" y="3167292"/>
          <a:ext cx="438024" cy="438024"/>
        </a:xfrm>
        <a:prstGeom prst="rect">
          <a:avLst/>
        </a:prstGeom>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B781797-30A1-48DB-B7CD-F45067145466}">
      <dsp:nvSpPr>
        <dsp:cNvPr id="0" name=""/>
        <dsp:cNvSpPr/>
      </dsp:nvSpPr>
      <dsp:spPr>
        <a:xfrm>
          <a:off x="919851" y="2988100"/>
          <a:ext cx="9138548" cy="796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286" tIns="84286" rIns="84286" bIns="84286" numCol="1" spcCol="1270" anchor="ctr" anchorCtr="0">
          <a:noAutofit/>
        </a:bodyPr>
        <a:lstStyle/>
        <a:p>
          <a:pPr lvl="0" algn="l" defTabSz="933450">
            <a:lnSpc>
              <a:spcPct val="90000"/>
            </a:lnSpc>
            <a:spcBef>
              <a:spcPct val="0"/>
            </a:spcBef>
            <a:spcAft>
              <a:spcPct val="35000"/>
            </a:spcAft>
          </a:pPr>
          <a:r>
            <a:rPr lang="en-US" sz="2100" kern="1200"/>
            <a:t>MAPA/MOPS encourage all System Based Advocates to form relationships with the Community Based Advocates in their areas.</a:t>
          </a:r>
        </a:p>
      </dsp:txBody>
      <dsp:txXfrm>
        <a:off x="919851" y="2988100"/>
        <a:ext cx="9138548" cy="7964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9A50D2-DE1C-4E96-86D8-22FEC75C5579}">
      <dsp:nvSpPr>
        <dsp:cNvPr id="0" name=""/>
        <dsp:cNvSpPr/>
      </dsp:nvSpPr>
      <dsp:spPr>
        <a:xfrm>
          <a:off x="1816199" y="93039"/>
          <a:ext cx="2196000" cy="21960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BA872A-2741-48D1-8F01-F489148781B1}">
      <dsp:nvSpPr>
        <dsp:cNvPr id="0" name=""/>
        <dsp:cNvSpPr/>
      </dsp:nvSpPr>
      <dsp:spPr>
        <a:xfrm>
          <a:off x="2284199" y="561039"/>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D999D9C-F778-4E41-8825-2293D4CA310F}">
      <dsp:nvSpPr>
        <dsp:cNvPr id="0" name=""/>
        <dsp:cNvSpPr/>
      </dsp:nvSpPr>
      <dsp:spPr>
        <a:xfrm>
          <a:off x="1114199" y="2973040"/>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11200">
            <a:lnSpc>
              <a:spcPct val="90000"/>
            </a:lnSpc>
            <a:spcBef>
              <a:spcPct val="0"/>
            </a:spcBef>
            <a:spcAft>
              <a:spcPct val="35000"/>
            </a:spcAft>
            <a:defRPr cap="all"/>
          </a:pPr>
          <a:r>
            <a:rPr lang="en-US" sz="1600" kern="1200">
              <a:hlinkClick xmlns:r="http://schemas.openxmlformats.org/officeDocument/2006/relationships" r:id="rId4"/>
            </a:rPr>
            <a:t>Jamie.Padgett@prosecutors.mo.gov</a:t>
          </a:r>
          <a:endParaRPr lang="en-US" sz="1600" kern="1200"/>
        </a:p>
      </dsp:txBody>
      <dsp:txXfrm>
        <a:off x="1114199" y="2973040"/>
        <a:ext cx="3600000" cy="720000"/>
      </dsp:txXfrm>
    </dsp:sp>
    <dsp:sp modelId="{CBAA319A-F8B3-4999-95A6-990E709F7B50}">
      <dsp:nvSpPr>
        <dsp:cNvPr id="0" name=""/>
        <dsp:cNvSpPr/>
      </dsp:nvSpPr>
      <dsp:spPr>
        <a:xfrm>
          <a:off x="6046199" y="93039"/>
          <a:ext cx="2196000" cy="21960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2BA0DA-1FBD-437A-82B9-48672B326E25}">
      <dsp:nvSpPr>
        <dsp:cNvPr id="0" name=""/>
        <dsp:cNvSpPr/>
      </dsp:nvSpPr>
      <dsp:spPr>
        <a:xfrm>
          <a:off x="6514199" y="561039"/>
          <a:ext cx="1260000" cy="126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C4AC55C-5C37-4F3C-BC29-4510D6408F4E}">
      <dsp:nvSpPr>
        <dsp:cNvPr id="0" name=""/>
        <dsp:cNvSpPr/>
      </dsp:nvSpPr>
      <dsp:spPr>
        <a:xfrm>
          <a:off x="5344199" y="2973040"/>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11200">
            <a:lnSpc>
              <a:spcPct val="90000"/>
            </a:lnSpc>
            <a:spcBef>
              <a:spcPct val="0"/>
            </a:spcBef>
            <a:spcAft>
              <a:spcPct val="35000"/>
            </a:spcAft>
            <a:defRPr cap="all"/>
          </a:pPr>
          <a:r>
            <a:rPr lang="en-US" sz="1600" kern="1200"/>
            <a:t>314-669-1210</a:t>
          </a:r>
        </a:p>
      </dsp:txBody>
      <dsp:txXfrm>
        <a:off x="5344199" y="2973040"/>
        <a:ext cx="360000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B14A630-1CB0-44F1-8D06-C556EC940C9D}"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7CCDA-F29B-49C4-993E-C5FF12649ED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5048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14A630-1CB0-44F1-8D06-C556EC940C9D}"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7CCDA-F29B-49C4-993E-C5FF12649ED3}" type="slidenum">
              <a:rPr lang="en-US" smtClean="0"/>
              <a:t>‹#›</a:t>
            </a:fld>
            <a:endParaRPr lang="en-US"/>
          </a:p>
        </p:txBody>
      </p:sp>
    </p:spTree>
    <p:extLst>
      <p:ext uri="{BB962C8B-B14F-4D97-AF65-F5344CB8AC3E}">
        <p14:creationId xmlns:p14="http://schemas.microsoft.com/office/powerpoint/2010/main" val="1056175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14A630-1CB0-44F1-8D06-C556EC940C9D}"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7CCDA-F29B-49C4-993E-C5FF12649ED3}" type="slidenum">
              <a:rPr lang="en-US" smtClean="0"/>
              <a:t>‹#›</a:t>
            </a:fld>
            <a:endParaRPr lang="en-US"/>
          </a:p>
        </p:txBody>
      </p:sp>
    </p:spTree>
    <p:extLst>
      <p:ext uri="{BB962C8B-B14F-4D97-AF65-F5344CB8AC3E}">
        <p14:creationId xmlns:p14="http://schemas.microsoft.com/office/powerpoint/2010/main" val="3352240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14A630-1CB0-44F1-8D06-C556EC940C9D}"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7CCDA-F29B-49C4-993E-C5FF12649ED3}" type="slidenum">
              <a:rPr lang="en-US" smtClean="0"/>
              <a:t>‹#›</a:t>
            </a:fld>
            <a:endParaRPr lang="en-US"/>
          </a:p>
        </p:txBody>
      </p:sp>
    </p:spTree>
    <p:extLst>
      <p:ext uri="{BB962C8B-B14F-4D97-AF65-F5344CB8AC3E}">
        <p14:creationId xmlns:p14="http://schemas.microsoft.com/office/powerpoint/2010/main" val="1190073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14A630-1CB0-44F1-8D06-C556EC940C9D}"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7CCDA-F29B-49C4-993E-C5FF12649ED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267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4A630-1CB0-44F1-8D06-C556EC940C9D}"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47CCDA-F29B-49C4-993E-C5FF12649ED3}" type="slidenum">
              <a:rPr lang="en-US" smtClean="0"/>
              <a:t>‹#›</a:t>
            </a:fld>
            <a:endParaRPr lang="en-US"/>
          </a:p>
        </p:txBody>
      </p:sp>
    </p:spTree>
    <p:extLst>
      <p:ext uri="{BB962C8B-B14F-4D97-AF65-F5344CB8AC3E}">
        <p14:creationId xmlns:p14="http://schemas.microsoft.com/office/powerpoint/2010/main" val="1202240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B14A630-1CB0-44F1-8D06-C556EC940C9D}" type="datetimeFigureOut">
              <a:rPr lang="en-US" smtClean="0"/>
              <a:t>7/18/2022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47CCDA-F29B-49C4-993E-C5FF12649ED3}" type="slidenum">
              <a:rPr lang="en-US" smtClean="0"/>
              <a:t>‹#›</a:t>
            </a:fld>
            <a:endParaRPr lang="en-US"/>
          </a:p>
        </p:txBody>
      </p:sp>
    </p:spTree>
    <p:extLst>
      <p:ext uri="{BB962C8B-B14F-4D97-AF65-F5344CB8AC3E}">
        <p14:creationId xmlns:p14="http://schemas.microsoft.com/office/powerpoint/2010/main" val="3335155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B14A630-1CB0-44F1-8D06-C556EC940C9D}" type="datetimeFigureOut">
              <a:rPr lang="en-US" smtClean="0"/>
              <a:t>7/18/2022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47CCDA-F29B-49C4-993E-C5FF12649ED3}" type="slidenum">
              <a:rPr lang="en-US" smtClean="0"/>
              <a:t>‹#›</a:t>
            </a:fld>
            <a:endParaRPr lang="en-US"/>
          </a:p>
        </p:txBody>
      </p:sp>
    </p:spTree>
    <p:extLst>
      <p:ext uri="{BB962C8B-B14F-4D97-AF65-F5344CB8AC3E}">
        <p14:creationId xmlns:p14="http://schemas.microsoft.com/office/powerpoint/2010/main" val="1119031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B14A630-1CB0-44F1-8D06-C556EC940C9D}" type="datetimeFigureOut">
              <a:rPr lang="en-US" smtClean="0"/>
              <a:t>7/18/2022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147CCDA-F29B-49C4-993E-C5FF12649ED3}" type="slidenum">
              <a:rPr lang="en-US" smtClean="0"/>
              <a:t>‹#›</a:t>
            </a:fld>
            <a:endParaRPr lang="en-US"/>
          </a:p>
        </p:txBody>
      </p:sp>
    </p:spTree>
    <p:extLst>
      <p:ext uri="{BB962C8B-B14F-4D97-AF65-F5344CB8AC3E}">
        <p14:creationId xmlns:p14="http://schemas.microsoft.com/office/powerpoint/2010/main" val="4271744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B14A630-1CB0-44F1-8D06-C556EC940C9D}" type="datetimeFigureOut">
              <a:rPr lang="en-US" smtClean="0"/>
              <a:t>7/18/2022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147CCDA-F29B-49C4-993E-C5FF12649ED3}" type="slidenum">
              <a:rPr lang="en-US" smtClean="0"/>
              <a:t>‹#›</a:t>
            </a:fld>
            <a:endParaRPr lang="en-US"/>
          </a:p>
        </p:txBody>
      </p:sp>
    </p:spTree>
    <p:extLst>
      <p:ext uri="{BB962C8B-B14F-4D97-AF65-F5344CB8AC3E}">
        <p14:creationId xmlns:p14="http://schemas.microsoft.com/office/powerpoint/2010/main" val="3053418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14A630-1CB0-44F1-8D06-C556EC940C9D}"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47CCDA-F29B-49C4-993E-C5FF12649ED3}" type="slidenum">
              <a:rPr lang="en-US" smtClean="0"/>
              <a:t>‹#›</a:t>
            </a:fld>
            <a:endParaRPr lang="en-US"/>
          </a:p>
        </p:txBody>
      </p:sp>
    </p:spTree>
    <p:extLst>
      <p:ext uri="{BB962C8B-B14F-4D97-AF65-F5344CB8AC3E}">
        <p14:creationId xmlns:p14="http://schemas.microsoft.com/office/powerpoint/2010/main" val="728397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B14A630-1CB0-44F1-8D06-C556EC940C9D}" type="datetimeFigureOut">
              <a:rPr lang="en-US" smtClean="0"/>
              <a:t>7/18/2022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147CCDA-F29B-49C4-993E-C5FF12649ED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0732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amie.Padgett@prosecutors.mo.gov"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13FE9996-7EAC-4679-B37D-C1045F42F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Rectangle 28">
            <a:extLst>
              <a:ext uri="{FF2B5EF4-FFF2-40B4-BE49-F238E27FC236}">
                <a16:creationId xmlns:a16="http://schemas.microsoft.com/office/drawing/2014/main" id="{761DF1FE-5CC8-43D2-A76C-93C76EEDE1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1" name="Straight Connector 30">
            <a:extLst>
              <a:ext uri="{FF2B5EF4-FFF2-40B4-BE49-F238E27FC236}">
                <a16:creationId xmlns:a16="http://schemas.microsoft.com/office/drawing/2014/main" id="{E161BEBD-A23C-409E-ABC7-73F9EDC02F2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3" name="Rectangle 32">
            <a:extLst>
              <a:ext uri="{FF2B5EF4-FFF2-40B4-BE49-F238E27FC236}">
                <a16:creationId xmlns:a16="http://schemas.microsoft.com/office/drawing/2014/main" id="{CECF0FC6-D57B-48B6-9036-F4FFD91A4B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380E4A-5C04-4EE3-8015-0898A8BB900E}"/>
              </a:ext>
            </a:extLst>
          </p:cNvPr>
          <p:cNvSpPr>
            <a:spLocks noGrp="1"/>
          </p:cNvSpPr>
          <p:nvPr>
            <p:ph type="ctrTitle"/>
          </p:nvPr>
        </p:nvSpPr>
        <p:spPr>
          <a:xfrm>
            <a:off x="990932" y="286603"/>
            <a:ext cx="6750987" cy="1450757"/>
          </a:xfrm>
        </p:spPr>
        <p:txBody>
          <a:bodyPr vert="horz" lIns="91440" tIns="45720" rIns="91440" bIns="45720" rtlCol="0" anchor="b">
            <a:normAutofit/>
          </a:bodyPr>
          <a:lstStyle/>
          <a:p>
            <a:r>
              <a:rPr lang="en-US" sz="3400">
                <a:solidFill>
                  <a:schemeClr val="accent2"/>
                </a:solidFill>
              </a:rPr>
              <a:t>Missouri Association of Prosecuting Attorneys and Missouri Office of Prosecution Services</a:t>
            </a:r>
          </a:p>
        </p:txBody>
      </p:sp>
      <p:sp>
        <p:nvSpPr>
          <p:cNvPr id="3" name="Subtitle 2">
            <a:extLst>
              <a:ext uri="{FF2B5EF4-FFF2-40B4-BE49-F238E27FC236}">
                <a16:creationId xmlns:a16="http://schemas.microsoft.com/office/drawing/2014/main" id="{4184A230-0F03-4367-A34F-FDE74B4F097A}"/>
              </a:ext>
            </a:extLst>
          </p:cNvPr>
          <p:cNvSpPr>
            <a:spLocks noGrp="1"/>
          </p:cNvSpPr>
          <p:nvPr>
            <p:ph type="subTitle" idx="1"/>
          </p:nvPr>
        </p:nvSpPr>
        <p:spPr>
          <a:xfrm>
            <a:off x="1044204" y="2023962"/>
            <a:ext cx="6697715" cy="3845131"/>
          </a:xfrm>
        </p:spPr>
        <p:txBody>
          <a:bodyPr vert="horz" lIns="0" tIns="45720" rIns="0" bIns="45720" rtlCol="0">
            <a:normAutofit/>
          </a:bodyPr>
          <a:lstStyle/>
          <a:p>
            <a:r>
              <a:rPr lang="en-US">
                <a:solidFill>
                  <a:schemeClr val="tx1">
                    <a:lumMod val="75000"/>
                    <a:lumOff val="25000"/>
                  </a:schemeClr>
                </a:solidFill>
                <a:latin typeface="+mn-lt"/>
              </a:rPr>
              <a:t>Jamie Padgett, MSW</a:t>
            </a:r>
          </a:p>
          <a:p>
            <a:r>
              <a:rPr lang="en-US">
                <a:solidFill>
                  <a:schemeClr val="tx1">
                    <a:lumMod val="75000"/>
                    <a:lumOff val="25000"/>
                  </a:schemeClr>
                </a:solidFill>
                <a:latin typeface="+mn-lt"/>
              </a:rPr>
              <a:t>Statewide Victim Advocate Coordinator</a:t>
            </a:r>
          </a:p>
          <a:p>
            <a:r>
              <a:rPr lang="en-US">
                <a:solidFill>
                  <a:schemeClr val="tx1">
                    <a:lumMod val="75000"/>
                    <a:lumOff val="25000"/>
                  </a:schemeClr>
                </a:solidFill>
                <a:latin typeface="+mn-lt"/>
              </a:rPr>
              <a:t>Missouri Office of Prosecution Services</a:t>
            </a:r>
          </a:p>
          <a:p>
            <a:r>
              <a:rPr lang="en-US">
                <a:solidFill>
                  <a:schemeClr val="tx1">
                    <a:lumMod val="75000"/>
                    <a:lumOff val="25000"/>
                  </a:schemeClr>
                </a:solidFill>
                <a:latin typeface="+mn-lt"/>
                <a:hlinkClick r:id="rId2"/>
              </a:rPr>
              <a:t>Jamie.Padgett@prosecutors.mo.gov</a:t>
            </a:r>
            <a:endParaRPr lang="en-US">
              <a:solidFill>
                <a:schemeClr val="tx1">
                  <a:lumMod val="75000"/>
                  <a:lumOff val="25000"/>
                </a:schemeClr>
              </a:solidFill>
              <a:latin typeface="+mn-lt"/>
            </a:endParaRPr>
          </a:p>
          <a:p>
            <a:endParaRPr lang="en-US">
              <a:solidFill>
                <a:schemeClr val="tx1">
                  <a:lumMod val="75000"/>
                  <a:lumOff val="25000"/>
                </a:schemeClr>
              </a:solidFill>
              <a:latin typeface="+mn-lt"/>
            </a:endParaRPr>
          </a:p>
        </p:txBody>
      </p:sp>
      <p:sp>
        <p:nvSpPr>
          <p:cNvPr id="35" name="Rectangle 34">
            <a:extLst>
              <a:ext uri="{FF2B5EF4-FFF2-40B4-BE49-F238E27FC236}">
                <a16:creationId xmlns:a16="http://schemas.microsoft.com/office/drawing/2014/main" id="{717A211C-5863-4303-AC3D-AEBFDF6D6A4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087519CD-2FFF-42E3-BB0C-FEAA828BA5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97037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404E3-DEC6-401D-BC26-51943CF8A5AE}"/>
              </a:ext>
            </a:extLst>
          </p:cNvPr>
          <p:cNvSpPr>
            <a:spLocks noGrp="1"/>
          </p:cNvSpPr>
          <p:nvPr>
            <p:ph type="title"/>
          </p:nvPr>
        </p:nvSpPr>
        <p:spPr>
          <a:xfrm>
            <a:off x="1097280" y="286603"/>
            <a:ext cx="10058400" cy="1450757"/>
          </a:xfrm>
        </p:spPr>
        <p:txBody>
          <a:bodyPr>
            <a:normAutofit/>
          </a:bodyPr>
          <a:lstStyle/>
          <a:p>
            <a:r>
              <a:rPr lang="en-US" dirty="0"/>
              <a:t>System Based Advocates</a:t>
            </a:r>
          </a:p>
        </p:txBody>
      </p:sp>
      <p:pic>
        <p:nvPicPr>
          <p:cNvPr id="7" name="Graphic 6" descr="Judge">
            <a:extLst>
              <a:ext uri="{FF2B5EF4-FFF2-40B4-BE49-F238E27FC236}">
                <a16:creationId xmlns:a16="http://schemas.microsoft.com/office/drawing/2014/main" id="{C7482146-EB69-454E-BE95-EF1C7197A19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076432" y="2104325"/>
            <a:ext cx="3094997" cy="3094997"/>
          </a:xfrm>
          <a:prstGeom prst="rect">
            <a:avLst/>
          </a:prstGeom>
        </p:spPr>
      </p:pic>
      <p:sp>
        <p:nvSpPr>
          <p:cNvPr id="3" name="Content Placeholder 2">
            <a:extLst>
              <a:ext uri="{FF2B5EF4-FFF2-40B4-BE49-F238E27FC236}">
                <a16:creationId xmlns:a16="http://schemas.microsoft.com/office/drawing/2014/main" id="{385BBF64-F71B-423E-BA2B-AA3018918A30}"/>
              </a:ext>
            </a:extLst>
          </p:cNvPr>
          <p:cNvSpPr>
            <a:spLocks noGrp="1"/>
          </p:cNvSpPr>
          <p:nvPr>
            <p:ph idx="1"/>
          </p:nvPr>
        </p:nvSpPr>
        <p:spPr>
          <a:xfrm>
            <a:off x="4639733" y="1845734"/>
            <a:ext cx="6515947" cy="4023360"/>
          </a:xfrm>
        </p:spPr>
        <p:txBody>
          <a:bodyPr>
            <a:normAutofit/>
          </a:bodyPr>
          <a:lstStyle/>
          <a:p>
            <a:r>
              <a:rPr lang="en-US" dirty="0"/>
              <a:t>Work within government offices- Prosecutor Offices, AGO, Law Enforcement</a:t>
            </a:r>
          </a:p>
          <a:p>
            <a:r>
              <a:rPr lang="en-US" dirty="0"/>
              <a:t>Work with victims usually begins once a police report is filed</a:t>
            </a:r>
          </a:p>
          <a:p>
            <a:pPr lvl="1"/>
            <a:r>
              <a:rPr lang="en-US" dirty="0"/>
              <a:t>Sometimes not until the prosecutor actually charges the case</a:t>
            </a:r>
          </a:p>
          <a:p>
            <a:r>
              <a:rPr lang="en-US" dirty="0"/>
              <a:t>Provide services to victims throughout the criminal justice process</a:t>
            </a:r>
          </a:p>
          <a:p>
            <a:pPr lvl="1"/>
            <a:r>
              <a:rPr lang="en-US" dirty="0"/>
              <a:t>Criminal justice information, court notification, court accompaniment, referrals to community resources</a:t>
            </a:r>
          </a:p>
          <a:p>
            <a:r>
              <a:rPr lang="en-US" dirty="0"/>
              <a:t>Services specific to the direct victim</a:t>
            </a:r>
          </a:p>
          <a:p>
            <a:r>
              <a:rPr lang="en-US" dirty="0"/>
              <a:t>Services are limited to the length of the court process</a:t>
            </a:r>
          </a:p>
        </p:txBody>
      </p:sp>
    </p:spTree>
    <p:extLst>
      <p:ext uri="{BB962C8B-B14F-4D97-AF65-F5344CB8AC3E}">
        <p14:creationId xmlns:p14="http://schemas.microsoft.com/office/powerpoint/2010/main" val="4226328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A354E-43F2-4522-B508-D994FD426CC8}"/>
              </a:ext>
            </a:extLst>
          </p:cNvPr>
          <p:cNvSpPr>
            <a:spLocks noGrp="1"/>
          </p:cNvSpPr>
          <p:nvPr>
            <p:ph type="title"/>
          </p:nvPr>
        </p:nvSpPr>
        <p:spPr/>
        <p:txBody>
          <a:bodyPr/>
          <a:lstStyle/>
          <a:p>
            <a:r>
              <a:rPr lang="en-US" dirty="0"/>
              <a:t>System Based Advocates</a:t>
            </a:r>
          </a:p>
        </p:txBody>
      </p:sp>
      <p:sp>
        <p:nvSpPr>
          <p:cNvPr id="3" name="Content Placeholder 2">
            <a:extLst>
              <a:ext uri="{FF2B5EF4-FFF2-40B4-BE49-F238E27FC236}">
                <a16:creationId xmlns:a16="http://schemas.microsoft.com/office/drawing/2014/main" id="{EF6E73B3-6E85-4AEE-B8DB-FA3F7A922BD6}"/>
              </a:ext>
            </a:extLst>
          </p:cNvPr>
          <p:cNvSpPr>
            <a:spLocks noGrp="1"/>
          </p:cNvSpPr>
          <p:nvPr>
            <p:ph idx="1"/>
          </p:nvPr>
        </p:nvSpPr>
        <p:spPr/>
        <p:txBody>
          <a:bodyPr/>
          <a:lstStyle/>
          <a:p>
            <a:r>
              <a:rPr lang="en-US" dirty="0"/>
              <a:t>System Based Advocates work with any crime</a:t>
            </a:r>
          </a:p>
          <a:p>
            <a:pPr lvl="1"/>
            <a:r>
              <a:rPr lang="en-US" dirty="0"/>
              <a:t>Murder, Kidnapping, Rape, Robbery</a:t>
            </a:r>
          </a:p>
          <a:p>
            <a:pPr lvl="1"/>
            <a:r>
              <a:rPr lang="en-US" dirty="0"/>
              <a:t>Domestic Violence, Child Abuse</a:t>
            </a:r>
          </a:p>
          <a:p>
            <a:pPr lvl="1"/>
            <a:r>
              <a:rPr lang="en-US" dirty="0"/>
              <a:t>DWI, Burglary, Stealing, Unlawful Use of a Weapon</a:t>
            </a:r>
          </a:p>
          <a:p>
            <a:r>
              <a:rPr lang="en-US" dirty="0"/>
              <a:t>Generally, they are experts and have in depth knowledge of the court process</a:t>
            </a:r>
          </a:p>
          <a:p>
            <a:r>
              <a:rPr lang="en-US" dirty="0"/>
              <a:t>Concerned with victims' safety, victims’ access to case information, and victims’ right to be heard and present in court proceedings</a:t>
            </a:r>
          </a:p>
          <a:p>
            <a:r>
              <a:rPr lang="en-US" dirty="0"/>
              <a:t>System Based Advocate do not have confidentiality</a:t>
            </a:r>
          </a:p>
          <a:p>
            <a:endParaRPr lang="en-US" dirty="0"/>
          </a:p>
        </p:txBody>
      </p:sp>
    </p:spTree>
    <p:extLst>
      <p:ext uri="{BB962C8B-B14F-4D97-AF65-F5344CB8AC3E}">
        <p14:creationId xmlns:p14="http://schemas.microsoft.com/office/powerpoint/2010/main" val="3840649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E6209-6BE7-49CF-A571-34CCAD00A5AA}"/>
              </a:ext>
            </a:extLst>
          </p:cNvPr>
          <p:cNvSpPr>
            <a:spLocks noGrp="1"/>
          </p:cNvSpPr>
          <p:nvPr>
            <p:ph type="title"/>
          </p:nvPr>
        </p:nvSpPr>
        <p:spPr>
          <a:xfrm>
            <a:off x="1097280" y="286603"/>
            <a:ext cx="10058400" cy="1450757"/>
          </a:xfrm>
        </p:spPr>
        <p:txBody>
          <a:bodyPr>
            <a:normAutofit/>
          </a:bodyPr>
          <a:lstStyle/>
          <a:p>
            <a:r>
              <a:rPr lang="en-US" dirty="0"/>
              <a:t>Collaboration between Community and Systems Based</a:t>
            </a:r>
          </a:p>
        </p:txBody>
      </p:sp>
      <p:graphicFrame>
        <p:nvGraphicFramePr>
          <p:cNvPr id="5" name="Content Placeholder 2">
            <a:extLst>
              <a:ext uri="{FF2B5EF4-FFF2-40B4-BE49-F238E27FC236}">
                <a16:creationId xmlns:a16="http://schemas.microsoft.com/office/drawing/2014/main" id="{B55CE955-768E-418C-B568-DB6A1ABAA89C}"/>
              </a:ext>
            </a:extLst>
          </p:cNvPr>
          <p:cNvGraphicFramePr>
            <a:graphicFrameLocks noGrp="1"/>
          </p:cNvGraphicFramePr>
          <p:nvPr>
            <p:ph idx="1"/>
            <p:extLst>
              <p:ext uri="{D42A27DB-BD31-4B8C-83A1-F6EECF244321}">
                <p14:modId xmlns:p14="http://schemas.microsoft.com/office/powerpoint/2010/main" val="580157474"/>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201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32953-E658-444F-A5C7-8D7C08AFAEF9}"/>
              </a:ext>
            </a:extLst>
          </p:cNvPr>
          <p:cNvSpPr>
            <a:spLocks noGrp="1"/>
          </p:cNvSpPr>
          <p:nvPr>
            <p:ph type="title"/>
          </p:nvPr>
        </p:nvSpPr>
        <p:spPr>
          <a:xfrm>
            <a:off x="1097280" y="286603"/>
            <a:ext cx="10058400" cy="1450757"/>
          </a:xfrm>
        </p:spPr>
        <p:txBody>
          <a:bodyPr>
            <a:normAutofit/>
          </a:bodyPr>
          <a:lstStyle/>
          <a:p>
            <a:r>
              <a:rPr lang="en-US" dirty="0"/>
              <a:t>Questions?</a:t>
            </a:r>
          </a:p>
        </p:txBody>
      </p:sp>
      <p:graphicFrame>
        <p:nvGraphicFramePr>
          <p:cNvPr id="5" name="Content Placeholder 2">
            <a:extLst>
              <a:ext uri="{FF2B5EF4-FFF2-40B4-BE49-F238E27FC236}">
                <a16:creationId xmlns:a16="http://schemas.microsoft.com/office/drawing/2014/main" id="{E0BE8C27-12CC-4B4C-8910-B09DABBED79C}"/>
              </a:ext>
            </a:extLst>
          </p:cNvPr>
          <p:cNvGraphicFramePr>
            <a:graphicFrameLocks noGrp="1"/>
          </p:cNvGraphicFramePr>
          <p:nvPr>
            <p:ph idx="1"/>
            <p:extLst>
              <p:ext uri="{D42A27DB-BD31-4B8C-83A1-F6EECF244321}">
                <p14:modId xmlns:p14="http://schemas.microsoft.com/office/powerpoint/2010/main" val="3108439717"/>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7424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123F8C6-275E-42F5-B16C-93307F301F01}"/>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Missouri Association of Prosecuting Attorneys</a:t>
            </a:r>
            <a:br>
              <a:rPr lang="en-US" sz="3600">
                <a:solidFill>
                  <a:srgbClr val="FFFFFF"/>
                </a:solidFill>
              </a:rPr>
            </a:br>
            <a:r>
              <a:rPr lang="en-US" sz="3600">
                <a:solidFill>
                  <a:srgbClr val="FFFFFF"/>
                </a:solidFill>
              </a:rPr>
              <a:t>(MAPA)</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Content Placeholder 2">
            <a:extLst>
              <a:ext uri="{FF2B5EF4-FFF2-40B4-BE49-F238E27FC236}">
                <a16:creationId xmlns:a16="http://schemas.microsoft.com/office/drawing/2014/main" id="{CFD156B9-DF90-4C6B-BC0E-A3D44ECB795B}"/>
              </a:ext>
            </a:extLst>
          </p:cNvPr>
          <p:cNvSpPr>
            <a:spLocks noGrp="1"/>
          </p:cNvSpPr>
          <p:nvPr>
            <p:ph idx="1"/>
          </p:nvPr>
        </p:nvSpPr>
        <p:spPr>
          <a:xfrm>
            <a:off x="4742016" y="605896"/>
            <a:ext cx="6413663" cy="5646208"/>
          </a:xfrm>
        </p:spPr>
        <p:txBody>
          <a:bodyPr anchor="ctr">
            <a:normAutofit/>
          </a:bodyPr>
          <a:lstStyle/>
          <a:p>
            <a:r>
              <a:rPr lang="en-US"/>
              <a:t>Established in 1969</a:t>
            </a:r>
          </a:p>
          <a:p>
            <a:r>
              <a:rPr lang="en-US"/>
              <a:t>501C6</a:t>
            </a:r>
          </a:p>
          <a:p>
            <a:r>
              <a:rPr lang="en-US"/>
              <a:t>Goal is to provide uniformity in the discharge of duties to Missouri’s 115 elected Prosecutors and Circuit Attorney</a:t>
            </a:r>
          </a:p>
          <a:p>
            <a:r>
              <a:rPr lang="en-US"/>
              <a:t>MAPA Board is made up of current Elected Prosecutors</a:t>
            </a:r>
          </a:p>
          <a:p>
            <a:r>
              <a:rPr lang="en-US"/>
              <a:t>MAPA Provides ongoing training year round to Elected and Assistant Prosecutors</a:t>
            </a:r>
          </a:p>
          <a:p>
            <a:pPr lvl="1"/>
            <a:r>
              <a:rPr lang="en-US"/>
              <a:t>Spring Prosecutors Conference</a:t>
            </a:r>
          </a:p>
          <a:p>
            <a:pPr lvl="1"/>
            <a:r>
              <a:rPr lang="en-US"/>
              <a:t>Fall Prosecutors Conference</a:t>
            </a:r>
          </a:p>
          <a:p>
            <a:r>
              <a:rPr lang="en-US"/>
              <a:t>The MAPA Board has many different subcommittees including</a:t>
            </a:r>
          </a:p>
          <a:p>
            <a:pPr lvl="1"/>
            <a:r>
              <a:rPr lang="en-US"/>
              <a:t>Judicial subcommittee, Best Practices Subcommittee, Training Counsel, Finance Committee, VOCA Committee…..</a:t>
            </a:r>
          </a:p>
          <a:p>
            <a:pPr lvl="1"/>
            <a:endParaRPr lang="en-US"/>
          </a:p>
          <a:p>
            <a:pPr lvl="1"/>
            <a:endParaRPr lang="en-US"/>
          </a:p>
        </p:txBody>
      </p:sp>
    </p:spTree>
    <p:extLst>
      <p:ext uri="{BB962C8B-B14F-4D97-AF65-F5344CB8AC3E}">
        <p14:creationId xmlns:p14="http://schemas.microsoft.com/office/powerpoint/2010/main" val="951278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0B197FA-A77D-451E-97CD-92D44D71B4B2}"/>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Missouri Office of Prosecution Services</a:t>
            </a:r>
            <a:br>
              <a:rPr lang="en-US" sz="3600">
                <a:solidFill>
                  <a:srgbClr val="FFFFFF"/>
                </a:solidFill>
              </a:rPr>
            </a:br>
            <a:r>
              <a:rPr lang="en-US" sz="3600">
                <a:solidFill>
                  <a:srgbClr val="FFFFFF"/>
                </a:solidFill>
              </a:rPr>
              <a:t>(MOPS)</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FFB7D3F3-7309-4E08-A31D-2D828120F816}"/>
              </a:ext>
            </a:extLst>
          </p:cNvPr>
          <p:cNvSpPr>
            <a:spLocks noGrp="1"/>
          </p:cNvSpPr>
          <p:nvPr>
            <p:ph idx="1"/>
          </p:nvPr>
        </p:nvSpPr>
        <p:spPr>
          <a:xfrm>
            <a:off x="4742016" y="605896"/>
            <a:ext cx="6413663" cy="5646208"/>
          </a:xfrm>
        </p:spPr>
        <p:txBody>
          <a:bodyPr anchor="ctr">
            <a:normAutofit/>
          </a:bodyPr>
          <a:lstStyle/>
          <a:p>
            <a:r>
              <a:rPr lang="en-US" dirty="0"/>
              <a:t>Created in 1981</a:t>
            </a:r>
          </a:p>
          <a:p>
            <a:pPr lvl="1"/>
            <a:r>
              <a:rPr lang="en-US" dirty="0"/>
              <a:t>Collaboration between MAPA and the State of Missouri</a:t>
            </a:r>
          </a:p>
          <a:p>
            <a:r>
              <a:rPr lang="en-US" dirty="0"/>
              <a:t>Goal is to assist prosecuting attorneys in their efforts against criminal activity within the state.</a:t>
            </a:r>
          </a:p>
          <a:p>
            <a:r>
              <a:rPr lang="en-US" dirty="0"/>
              <a:t>MOPS is a State Government Agency and hires prosecutors and other professional staff to stand with Missouri’s prosecutors in protecting our communities</a:t>
            </a:r>
          </a:p>
          <a:p>
            <a:r>
              <a:rPr lang="en-US" dirty="0"/>
              <a:t>MOPS is an autonomous entity governed by the Prosecutors Coordinators Training Council</a:t>
            </a:r>
          </a:p>
          <a:p>
            <a:endParaRPr lang="en-US" dirty="0"/>
          </a:p>
        </p:txBody>
      </p:sp>
    </p:spTree>
    <p:extLst>
      <p:ext uri="{BB962C8B-B14F-4D97-AF65-F5344CB8AC3E}">
        <p14:creationId xmlns:p14="http://schemas.microsoft.com/office/powerpoint/2010/main" val="437984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2F670-B22B-4E99-A155-39FE50B96A18}"/>
              </a:ext>
            </a:extLst>
          </p:cNvPr>
          <p:cNvSpPr>
            <a:spLocks noGrp="1"/>
          </p:cNvSpPr>
          <p:nvPr>
            <p:ph type="title"/>
          </p:nvPr>
        </p:nvSpPr>
        <p:spPr>
          <a:xfrm>
            <a:off x="1097280" y="286603"/>
            <a:ext cx="10058400" cy="1450757"/>
          </a:xfrm>
        </p:spPr>
        <p:txBody>
          <a:bodyPr>
            <a:normAutofit/>
          </a:bodyPr>
          <a:lstStyle/>
          <a:p>
            <a:r>
              <a:rPr lang="en-US"/>
              <a:t>MOPS Staff</a:t>
            </a:r>
            <a:endParaRPr lang="en-US" dirty="0"/>
          </a:p>
        </p:txBody>
      </p:sp>
      <p:graphicFrame>
        <p:nvGraphicFramePr>
          <p:cNvPr id="5" name="Content Placeholder 2">
            <a:extLst>
              <a:ext uri="{FF2B5EF4-FFF2-40B4-BE49-F238E27FC236}">
                <a16:creationId xmlns:a16="http://schemas.microsoft.com/office/drawing/2014/main" id="{2071FB84-B35D-419E-943A-AA879DB0F1C7}"/>
              </a:ext>
            </a:extLst>
          </p:cNvPr>
          <p:cNvGraphicFramePr>
            <a:graphicFrameLocks noGrp="1"/>
          </p:cNvGraphicFramePr>
          <p:nvPr>
            <p:ph idx="1"/>
            <p:extLst>
              <p:ext uri="{D42A27DB-BD31-4B8C-83A1-F6EECF244321}">
                <p14:modId xmlns:p14="http://schemas.microsoft.com/office/powerpoint/2010/main" val="3145677750"/>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3649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9887A-E09E-417C-B338-6219AEC7FC41}"/>
              </a:ext>
            </a:extLst>
          </p:cNvPr>
          <p:cNvSpPr>
            <a:spLocks noGrp="1"/>
          </p:cNvSpPr>
          <p:nvPr>
            <p:ph type="title"/>
          </p:nvPr>
        </p:nvSpPr>
        <p:spPr>
          <a:xfrm>
            <a:off x="1097280" y="286603"/>
            <a:ext cx="10058400" cy="1450757"/>
          </a:xfrm>
        </p:spPr>
        <p:txBody>
          <a:bodyPr>
            <a:normAutofit/>
          </a:bodyPr>
          <a:lstStyle/>
          <a:p>
            <a:r>
              <a:rPr lang="en-US" dirty="0"/>
              <a:t>MOPS Programs</a:t>
            </a:r>
          </a:p>
        </p:txBody>
      </p:sp>
      <p:graphicFrame>
        <p:nvGraphicFramePr>
          <p:cNvPr id="5" name="Content Placeholder 2">
            <a:extLst>
              <a:ext uri="{FF2B5EF4-FFF2-40B4-BE49-F238E27FC236}">
                <a16:creationId xmlns:a16="http://schemas.microsoft.com/office/drawing/2014/main" id="{A8A1F139-22C0-414A-9D05-3756AF27FABE}"/>
              </a:ext>
            </a:extLst>
          </p:cNvPr>
          <p:cNvGraphicFramePr>
            <a:graphicFrameLocks noGrp="1"/>
          </p:cNvGraphicFramePr>
          <p:nvPr>
            <p:ph idx="1"/>
            <p:extLst>
              <p:ext uri="{D42A27DB-BD31-4B8C-83A1-F6EECF244321}">
                <p14:modId xmlns:p14="http://schemas.microsoft.com/office/powerpoint/2010/main" val="1559333398"/>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0607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EF3CF-1CA6-414A-82F7-2D72C9E8347F}"/>
              </a:ext>
            </a:extLst>
          </p:cNvPr>
          <p:cNvSpPr>
            <a:spLocks noGrp="1"/>
          </p:cNvSpPr>
          <p:nvPr>
            <p:ph type="title"/>
          </p:nvPr>
        </p:nvSpPr>
        <p:spPr>
          <a:xfrm>
            <a:off x="1097280" y="286603"/>
            <a:ext cx="10058400" cy="1450757"/>
          </a:xfrm>
        </p:spPr>
        <p:txBody>
          <a:bodyPr>
            <a:normAutofit/>
          </a:bodyPr>
          <a:lstStyle/>
          <a:p>
            <a:r>
              <a:rPr lang="en-US" dirty="0"/>
              <a:t>MOPS Programs</a:t>
            </a:r>
          </a:p>
        </p:txBody>
      </p:sp>
      <p:graphicFrame>
        <p:nvGraphicFramePr>
          <p:cNvPr id="5" name="Content Placeholder 2">
            <a:extLst>
              <a:ext uri="{FF2B5EF4-FFF2-40B4-BE49-F238E27FC236}">
                <a16:creationId xmlns:a16="http://schemas.microsoft.com/office/drawing/2014/main" id="{C5530B04-B017-4701-A495-A40D4CD1E17C}"/>
              </a:ext>
            </a:extLst>
          </p:cNvPr>
          <p:cNvGraphicFramePr>
            <a:graphicFrameLocks noGrp="1"/>
          </p:cNvGraphicFramePr>
          <p:nvPr>
            <p:ph idx="1"/>
            <p:extLst>
              <p:ext uri="{D42A27DB-BD31-4B8C-83A1-F6EECF244321}">
                <p14:modId xmlns:p14="http://schemas.microsoft.com/office/powerpoint/2010/main" val="4086180132"/>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3369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B16355-27FB-445B-B646-02AB7363745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E638121-602D-4261-A5FE-560D36A91CBC}"/>
              </a:ext>
            </a:extLst>
          </p:cNvPr>
          <p:cNvSpPr>
            <a:spLocks noGrp="1"/>
          </p:cNvSpPr>
          <p:nvPr>
            <p:ph type="title"/>
          </p:nvPr>
        </p:nvSpPr>
        <p:spPr>
          <a:xfrm>
            <a:off x="8177212" y="634946"/>
            <a:ext cx="3372529" cy="5055904"/>
          </a:xfrm>
        </p:spPr>
        <p:txBody>
          <a:bodyPr anchor="ctr">
            <a:normAutofit/>
          </a:bodyPr>
          <a:lstStyle/>
          <a:p>
            <a:r>
              <a:rPr lang="en-US" dirty="0"/>
              <a:t>MOPS Programs</a:t>
            </a:r>
          </a:p>
        </p:txBody>
      </p:sp>
      <p:cxnSp>
        <p:nvCxnSpPr>
          <p:cNvPr id="12" name="Straight Connector 11">
            <a:extLst>
              <a:ext uri="{FF2B5EF4-FFF2-40B4-BE49-F238E27FC236}">
                <a16:creationId xmlns:a16="http://schemas.microsoft.com/office/drawing/2014/main" id="{06DA680F-F6AC-453E-A8BF-C5BDED2851D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56978" y="1791298"/>
            <a:ext cx="0" cy="274320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6B3BF2E5-C3AB-441F-A430-491119C56D2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DD07C90B-B81A-473B-8919-CA924E61FF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742DB1DF-88A0-4A3C-BC01-6C9A0E8D1E9B}"/>
              </a:ext>
            </a:extLst>
          </p:cNvPr>
          <p:cNvGraphicFramePr>
            <a:graphicFrameLocks noGrp="1"/>
          </p:cNvGraphicFramePr>
          <p:nvPr>
            <p:ph idx="1"/>
            <p:extLst>
              <p:ext uri="{D42A27DB-BD31-4B8C-83A1-F6EECF244321}">
                <p14:modId xmlns:p14="http://schemas.microsoft.com/office/powerpoint/2010/main" val="2252129777"/>
              </p:ext>
            </p:extLst>
          </p:nvPr>
        </p:nvGraphicFramePr>
        <p:xfrm>
          <a:off x="633413" y="639763"/>
          <a:ext cx="6910387" cy="5051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1022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ECF0FC6-D57B-48B6-9036-F4FFD91A4B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81F2CA-E28B-4DDF-B890-2E4BF4D1F6F4}"/>
              </a:ext>
            </a:extLst>
          </p:cNvPr>
          <p:cNvSpPr>
            <a:spLocks noGrp="1"/>
          </p:cNvSpPr>
          <p:nvPr>
            <p:ph type="title"/>
          </p:nvPr>
        </p:nvSpPr>
        <p:spPr>
          <a:xfrm>
            <a:off x="990932" y="286603"/>
            <a:ext cx="6750987" cy="1450757"/>
          </a:xfrm>
        </p:spPr>
        <p:txBody>
          <a:bodyPr>
            <a:normAutofit/>
          </a:bodyPr>
          <a:lstStyle/>
          <a:p>
            <a:r>
              <a:rPr lang="en-US" sz="3400">
                <a:solidFill>
                  <a:schemeClr val="accent2"/>
                </a:solidFill>
              </a:rPr>
              <a:t>The Need for System Based Advocacy</a:t>
            </a:r>
            <a:br>
              <a:rPr lang="en-US" sz="3400">
                <a:solidFill>
                  <a:schemeClr val="accent2"/>
                </a:solidFill>
              </a:rPr>
            </a:br>
            <a:r>
              <a:rPr lang="en-US" sz="3400">
                <a:solidFill>
                  <a:schemeClr val="accent2"/>
                </a:solidFill>
              </a:rPr>
              <a:t>MAPA VOCA Grant</a:t>
            </a:r>
          </a:p>
        </p:txBody>
      </p:sp>
      <p:sp>
        <p:nvSpPr>
          <p:cNvPr id="3" name="Content Placeholder 2">
            <a:extLst>
              <a:ext uri="{FF2B5EF4-FFF2-40B4-BE49-F238E27FC236}">
                <a16:creationId xmlns:a16="http://schemas.microsoft.com/office/drawing/2014/main" id="{E3AE7D84-383F-4D99-8276-1C3696F74E26}"/>
              </a:ext>
            </a:extLst>
          </p:cNvPr>
          <p:cNvSpPr>
            <a:spLocks noGrp="1"/>
          </p:cNvSpPr>
          <p:nvPr>
            <p:ph idx="1"/>
          </p:nvPr>
        </p:nvSpPr>
        <p:spPr>
          <a:xfrm>
            <a:off x="1044204" y="2023962"/>
            <a:ext cx="6697715" cy="3845131"/>
          </a:xfrm>
        </p:spPr>
        <p:txBody>
          <a:bodyPr>
            <a:normAutofit/>
          </a:bodyPr>
          <a:lstStyle/>
          <a:p>
            <a:r>
              <a:rPr lang="en-US" dirty="0"/>
              <a:t>595.212-1.  Each prosecuting attorney shall create and maintain, but not be limited to, a program to afford victims and witnesses of crimes the rights and services described in sections 595.200 to 595.215.</a:t>
            </a:r>
          </a:p>
          <a:p>
            <a:pPr lvl="1"/>
            <a:r>
              <a:rPr lang="en-US" dirty="0"/>
              <a:t>Prior to 2015:  approximately 41 Counties had Prosecutor Based Victim Advocates using either grant funds or General Revenue</a:t>
            </a:r>
          </a:p>
          <a:p>
            <a:pPr lvl="2"/>
            <a:r>
              <a:rPr lang="en-US" dirty="0"/>
              <a:t>Statewide Victim Advocate provided services to 38 Counties</a:t>
            </a:r>
          </a:p>
          <a:p>
            <a:pPr lvl="2"/>
            <a:r>
              <a:rPr lang="en-US" dirty="0"/>
              <a:t>36 Counties had no Prosecutor Based Services</a:t>
            </a:r>
          </a:p>
          <a:p>
            <a:pPr lvl="2"/>
            <a:endParaRPr lang="en-US" dirty="0"/>
          </a:p>
        </p:txBody>
      </p:sp>
      <p:sp>
        <p:nvSpPr>
          <p:cNvPr id="10" name="Rectangle 9">
            <a:extLst>
              <a:ext uri="{FF2B5EF4-FFF2-40B4-BE49-F238E27FC236}">
                <a16:creationId xmlns:a16="http://schemas.microsoft.com/office/drawing/2014/main" id="{717A211C-5863-4303-AC3D-AEBFDF6D6A4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087519CD-2FFF-42E3-BB0C-FEAA828BA5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72475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F03DEA1-5D6B-40CE-A342-0918CFD355CB}"/>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MAPA Programs	</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4DFE1AE8-B977-403D-A67C-F4031B43712C}"/>
              </a:ext>
            </a:extLst>
          </p:cNvPr>
          <p:cNvSpPr>
            <a:spLocks noGrp="1"/>
          </p:cNvSpPr>
          <p:nvPr>
            <p:ph idx="1"/>
          </p:nvPr>
        </p:nvSpPr>
        <p:spPr>
          <a:xfrm>
            <a:off x="4742016" y="605896"/>
            <a:ext cx="6413663" cy="5646208"/>
          </a:xfrm>
        </p:spPr>
        <p:txBody>
          <a:bodyPr anchor="ctr">
            <a:normAutofit/>
          </a:bodyPr>
          <a:lstStyle/>
          <a:p>
            <a:r>
              <a:rPr lang="en-US" dirty="0"/>
              <a:t>MAPA VOCA Circuit Based Victim Advocate Grant</a:t>
            </a:r>
          </a:p>
          <a:p>
            <a:pPr lvl="1"/>
            <a:r>
              <a:rPr lang="en-US" dirty="0"/>
              <a:t>Acts as a pass-through agency for VOCA Funds</a:t>
            </a:r>
          </a:p>
          <a:p>
            <a:pPr lvl="1"/>
            <a:r>
              <a:rPr lang="en-US" dirty="0"/>
              <a:t>Local Prosecuting Attorney’s Offices are able to apply to participate in the MAPA VOCA Circuit Based Victim Advocate Grant to receive reimbursement for a Prosecutor Based Victim Advocate</a:t>
            </a:r>
          </a:p>
          <a:p>
            <a:pPr lvl="1"/>
            <a:r>
              <a:rPr lang="en-US" dirty="0"/>
              <a:t>This grant began in 2015 with 43 Victim Advocate Positions across the state of Missouri- Many in small rural counties who are unable to apply for grant funds on their own.</a:t>
            </a:r>
          </a:p>
          <a:p>
            <a:pPr lvl="1"/>
            <a:r>
              <a:rPr lang="en-US" dirty="0"/>
              <a:t>As of the 2020 grant cycle the MAPA VOCA Grant has 72 Victim Advocate Positions throughout Missouri’s Counties.  </a:t>
            </a:r>
          </a:p>
          <a:p>
            <a:pPr lvl="1"/>
            <a:r>
              <a:rPr lang="en-US" dirty="0"/>
              <a:t>Our Program currently serves 75 Counties throughout Missouri</a:t>
            </a:r>
          </a:p>
        </p:txBody>
      </p:sp>
    </p:spTree>
    <p:extLst>
      <p:ext uri="{BB962C8B-B14F-4D97-AF65-F5344CB8AC3E}">
        <p14:creationId xmlns:p14="http://schemas.microsoft.com/office/powerpoint/2010/main" val="109010997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38</TotalTime>
  <Words>906</Words>
  <Application>Microsoft Office PowerPoint</Application>
  <PresentationFormat>Widescreen</PresentationFormat>
  <Paragraphs>84</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Calibri Light</vt:lpstr>
      <vt:lpstr>Retrospect</vt:lpstr>
      <vt:lpstr>Missouri Association of Prosecuting Attorneys and Missouri Office of Prosecution Services</vt:lpstr>
      <vt:lpstr>Missouri Association of Prosecuting Attorneys (MAPA)</vt:lpstr>
      <vt:lpstr>Missouri Office of Prosecution Services (MOPS)</vt:lpstr>
      <vt:lpstr>MOPS Staff</vt:lpstr>
      <vt:lpstr>MOPS Programs</vt:lpstr>
      <vt:lpstr>MOPS Programs</vt:lpstr>
      <vt:lpstr>MOPS Programs</vt:lpstr>
      <vt:lpstr>The Need for System Based Advocacy MAPA VOCA Grant</vt:lpstr>
      <vt:lpstr>MAPA Programs </vt:lpstr>
      <vt:lpstr>System Based Advocates</vt:lpstr>
      <vt:lpstr>System Based Advocates</vt:lpstr>
      <vt:lpstr>Collaboration between Community and Systems Based</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Missouri Association of Prosecuting Attorneys and Missouri Office of Prosecution Services</dc:title>
  <dc:creator>Padgett, Jamie</dc:creator>
  <cp:lastModifiedBy>Henry, Dakota</cp:lastModifiedBy>
  <cp:revision>2</cp:revision>
  <cp:lastPrinted>2022-07-12T14:36:49Z</cp:lastPrinted>
  <dcterms:created xsi:type="dcterms:W3CDTF">2020-04-13T14:07:12Z</dcterms:created>
  <dcterms:modified xsi:type="dcterms:W3CDTF">2022-07-18T20:00:29Z</dcterms:modified>
</cp:coreProperties>
</file>