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1" r:id="rId5"/>
  </p:sldMasterIdLst>
  <p:notesMasterIdLst>
    <p:notesMasterId r:id="rId37"/>
  </p:notesMasterIdLst>
  <p:sldIdLst>
    <p:sldId id="347" r:id="rId6"/>
    <p:sldId id="429" r:id="rId7"/>
    <p:sldId id="426" r:id="rId8"/>
    <p:sldId id="430" r:id="rId9"/>
    <p:sldId id="433" r:id="rId10"/>
    <p:sldId id="434" r:id="rId11"/>
    <p:sldId id="447" r:id="rId12"/>
    <p:sldId id="431" r:id="rId13"/>
    <p:sldId id="448" r:id="rId14"/>
    <p:sldId id="432" r:id="rId15"/>
    <p:sldId id="445" r:id="rId16"/>
    <p:sldId id="436" r:id="rId17"/>
    <p:sldId id="451" r:id="rId18"/>
    <p:sldId id="389" r:id="rId19"/>
    <p:sldId id="449" r:id="rId20"/>
    <p:sldId id="452" r:id="rId21"/>
    <p:sldId id="428" r:id="rId22"/>
    <p:sldId id="422" r:id="rId23"/>
    <p:sldId id="407" r:id="rId24"/>
    <p:sldId id="421" r:id="rId25"/>
    <p:sldId id="410" r:id="rId26"/>
    <p:sldId id="444" r:id="rId27"/>
    <p:sldId id="435" r:id="rId28"/>
    <p:sldId id="441" r:id="rId29"/>
    <p:sldId id="442" r:id="rId30"/>
    <p:sldId id="443" r:id="rId31"/>
    <p:sldId id="388" r:id="rId32"/>
    <p:sldId id="425" r:id="rId33"/>
    <p:sldId id="419" r:id="rId34"/>
    <p:sldId id="424" r:id="rId35"/>
    <p:sldId id="262" r:id="rId36"/>
  </p:sldIdLst>
  <p:sldSz cx="12192000" cy="6858000"/>
  <p:notesSz cx="7010400" cy="9296400"/>
  <p:embeddedFontLst>
    <p:embeddedFont>
      <p:font typeface="Franklin Gothic Medium" panose="020B0603020102020204" pitchFamily="34" charset="0"/>
      <p:regular r:id="rId38"/>
      <p: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custDataLst>
    <p:tags r:id="rId4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7" roundtripDataSignature="AMtx7mh0ash6cxdnutx20QhAI1xK26eLl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EB279A-B5F9-115B-3201-49FD3351D2FA}" name="Chanay, Sawiyyah" initials="CS" userId="S::chanays@umsystem.edu::2869ab1e-dbff-40bd-af93-1709e58c0f29" providerId="AD"/>
  <p188:author id="{92AADAF9-0E9B-5F53-6A43-E3E86BF70C92}" name="Russell, Robert" initials="RR" userId="S::russellrob@umsystem.edu::5068a2f5-6b9c-494c-a0b4-c05beadc1b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64698" autoAdjust="0"/>
  </p:normalViewPr>
  <p:slideViewPr>
    <p:cSldViewPr snapToGrid="0">
      <p:cViewPr varScale="1">
        <p:scale>
          <a:sx n="72" d="100"/>
          <a:sy n="72" d="100"/>
        </p:scale>
        <p:origin x="203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5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1.fntdata"/><Relationship Id="rId46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82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7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6.fntdata"/><Relationship Id="rId77" Type="http://customschemas.google.com/relationships/presentationmetadata" Target="metadata"/><Relationship Id="rId8" Type="http://schemas.openxmlformats.org/officeDocument/2006/relationships/slide" Target="slides/slide3.xml"/><Relationship Id="rId8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>
                <a:solidFill>
                  <a:sysClr val="windowText" lastClr="000000"/>
                </a:solidFill>
              </a:rPr>
              <a:t>How long have you worked for your current employer?</a:t>
            </a:r>
          </a:p>
        </c:rich>
      </c:tx>
      <c:layout>
        <c:manualLayout>
          <c:xMode val="edge"/>
          <c:yMode val="edge"/>
          <c:x val="9.9263998250218727E-2"/>
          <c:y val="1.53478061240922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ysClr val="windowText" lastClr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358705161854769E-2"/>
          <c:y val="0.27276563061196296"/>
          <c:w val="0.89019685039370078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solidFill>
                <a:srgbClr val="7030A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Charts!$D$34:$D$40</c:f>
              <c:strCache>
                <c:ptCount val="7"/>
                <c:pt idx="0">
                  <c:v>0-2 years</c:v>
                </c:pt>
                <c:pt idx="1">
                  <c:v>3-5 years</c:v>
                </c:pt>
                <c:pt idx="2">
                  <c:v>6-8 years</c:v>
                </c:pt>
                <c:pt idx="3">
                  <c:v>9-10 years</c:v>
                </c:pt>
                <c:pt idx="4">
                  <c:v>11-15 years</c:v>
                </c:pt>
                <c:pt idx="5">
                  <c:v>16-20 years</c:v>
                </c:pt>
                <c:pt idx="6">
                  <c:v>More then 20 years</c:v>
                </c:pt>
              </c:strCache>
            </c:strRef>
          </c:cat>
          <c:val>
            <c:numRef>
              <c:f>Charts!$E$34:$E$40</c:f>
              <c:numCache>
                <c:formatCode>General</c:formatCode>
                <c:ptCount val="7"/>
                <c:pt idx="0">
                  <c:v>124</c:v>
                </c:pt>
                <c:pt idx="1">
                  <c:v>63</c:v>
                </c:pt>
                <c:pt idx="2">
                  <c:v>38</c:v>
                </c:pt>
                <c:pt idx="3">
                  <c:v>14</c:v>
                </c:pt>
                <c:pt idx="4">
                  <c:v>25</c:v>
                </c:pt>
                <c:pt idx="5">
                  <c:v>21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2B-421E-ACD7-7E9C85CB7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86708111"/>
        <c:axId val="1886704783"/>
        <c:extLst/>
      </c:barChart>
      <c:catAx>
        <c:axId val="188670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704783"/>
        <c:crosses val="autoZero"/>
        <c:auto val="1"/>
        <c:lblAlgn val="ctr"/>
        <c:lblOffset val="100"/>
        <c:noMultiLvlLbl val="0"/>
      </c:catAx>
      <c:valAx>
        <c:axId val="1886704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708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solidFill>
      <a:srgbClr val="00B050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100" baseline="0">
                <a:solidFill>
                  <a:sysClr val="windowText" lastClr="0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>
                <a:solidFill>
                  <a:sysClr val="windowText" lastClr="000000"/>
                </a:solidFill>
              </a:rPr>
              <a:t>Where people live vs. work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100" baseline="0">
              <a:solidFill>
                <a:sysClr val="windowText" lastClr="0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Charts!$T$27</c:f>
              <c:strCache>
                <c:ptCount val="1"/>
                <c:pt idx="0">
                  <c:v>Live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Charts!$S$28:$S$30</c:f>
              <c:strCache>
                <c:ptCount val="3"/>
                <c:pt idx="0">
                  <c:v>Rural</c:v>
                </c:pt>
                <c:pt idx="1">
                  <c:v>Suburrban</c:v>
                </c:pt>
                <c:pt idx="2">
                  <c:v>Urban</c:v>
                </c:pt>
              </c:strCache>
            </c:strRef>
          </c:cat>
          <c:val>
            <c:numRef>
              <c:f>Charts!$T$28:$T$30</c:f>
              <c:numCache>
                <c:formatCode>0%</c:formatCode>
                <c:ptCount val="3"/>
                <c:pt idx="0">
                  <c:v>0.38938053097345132</c:v>
                </c:pt>
                <c:pt idx="1">
                  <c:v>0.36578171091445427</c:v>
                </c:pt>
                <c:pt idx="2">
                  <c:v>0.24483775811209441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BB-4BE0-8181-FE4310A5E1FA}"/>
            </c:ext>
          </c:extLst>
        </c:ser>
        <c:ser>
          <c:idx val="1"/>
          <c:order val="1"/>
          <c:tx>
            <c:strRef>
              <c:f>Charts!$U$27</c:f>
              <c:strCache>
                <c:ptCount val="1"/>
                <c:pt idx="0">
                  <c:v>Work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Charts!$S$28:$S$30</c:f>
              <c:strCache>
                <c:ptCount val="3"/>
                <c:pt idx="0">
                  <c:v>Rural</c:v>
                </c:pt>
                <c:pt idx="1">
                  <c:v>Suburrban</c:v>
                </c:pt>
                <c:pt idx="2">
                  <c:v>Urban</c:v>
                </c:pt>
              </c:strCache>
            </c:strRef>
          </c:cat>
          <c:val>
            <c:numRef>
              <c:f>Charts!$U$28:$U$30</c:f>
              <c:numCache>
                <c:formatCode>0%</c:formatCode>
                <c:ptCount val="3"/>
                <c:pt idx="0">
                  <c:v>0.31612903225806449</c:v>
                </c:pt>
                <c:pt idx="1">
                  <c:v>0.28387096774193549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BB-4BE0-8181-FE4310A5E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90680271"/>
        <c:axId val="1690667375"/>
      </c:barChart>
      <c:catAx>
        <c:axId val="16906802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667375"/>
        <c:crosses val="autoZero"/>
        <c:auto val="1"/>
        <c:lblAlgn val="ctr"/>
        <c:lblOffset val="100"/>
        <c:noMultiLvlLbl val="0"/>
      </c:catAx>
      <c:valAx>
        <c:axId val="16906673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680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 sz="2800" dirty="0">
              <a:solidFill>
                <a:schemeClr val="tx1"/>
              </a:solidFill>
            </a:endParaRPr>
          </a:p>
          <a:p>
            <a:pPr>
              <a:defRPr sz="2800"/>
            </a:pPr>
            <a:endParaRPr lang="en-US" sz="2800" dirty="0"/>
          </a:p>
        </c:rich>
      </c:tx>
      <c:layout>
        <c:manualLayout>
          <c:xMode val="edge"/>
          <c:yMode val="edge"/>
          <c:x val="1.3544594391641099E-3"/>
          <c:y val="0.101394848417227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212038495188087E-2"/>
          <c:y val="0.16561079178603816"/>
          <c:w val="0.86955058617672787"/>
          <c:h val="0.7461818531264827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A44-4859-90FE-87E4B2DDFAB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A44-4859-90FE-87E4B2DDFAB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A44-4859-90FE-87E4B2DDFAB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A44-4859-90FE-87E4B2DDFAB2}"/>
              </c:ext>
            </c:extLst>
          </c:dPt>
          <c:dLbls>
            <c:dLbl>
              <c:idx val="0"/>
              <c:spPr>
                <a:solidFill>
                  <a:srgbClr val="7030A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A44-4859-90FE-87E4B2DDFAB2}"/>
                </c:ext>
              </c:extLst>
            </c:dLbl>
            <c:dLbl>
              <c:idx val="3"/>
              <c:layout>
                <c:manualLayout>
                  <c:x val="1.9863642924227841E-2"/>
                  <c:y val="1.55601261187273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44-4859-90FE-87E4B2DDFA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Charts!$BT$4:$BT$7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Not sure</c:v>
                </c:pt>
                <c:pt idx="3">
                  <c:v>Does not have one</c:v>
                </c:pt>
              </c:strCache>
            </c:strRef>
          </c:cat>
          <c:val>
            <c:numRef>
              <c:f>Charts!$BV$4:$BV$7</c:f>
              <c:numCache>
                <c:formatCode>0.0%</c:formatCode>
                <c:ptCount val="4"/>
                <c:pt idx="0">
                  <c:v>0.70886075949367089</c:v>
                </c:pt>
                <c:pt idx="1">
                  <c:v>0.13924050632911392</c:v>
                </c:pt>
                <c:pt idx="2">
                  <c:v>0.12658227848101267</c:v>
                </c:pt>
                <c:pt idx="3">
                  <c:v>2.5316455696202531E-2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0F-4BDA-8AC2-D010508F348D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A44-4859-90FE-87E4B2DDFAB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A44-4859-90FE-87E4B2DDFAB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A44-4859-90FE-87E4B2DDFAB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A44-4859-90FE-87E4B2DDFA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Charts!$BT$4:$BT$7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Not sure</c:v>
                </c:pt>
                <c:pt idx="3">
                  <c:v>Does not have one</c:v>
                </c:pt>
              </c:strCache>
            </c:strRef>
          </c:cat>
          <c:val>
            <c:numRef>
              <c:f>Charts!$BV$4:$BV$7</c:f>
              <c:numCache>
                <c:formatCode>0.0%</c:formatCode>
                <c:ptCount val="4"/>
                <c:pt idx="0">
                  <c:v>0.70886075949367089</c:v>
                </c:pt>
                <c:pt idx="1">
                  <c:v>0.13924050632911392</c:v>
                </c:pt>
                <c:pt idx="2">
                  <c:v>0.12658227848101267</c:v>
                </c:pt>
                <c:pt idx="3">
                  <c:v>2.5316455696202531E-2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00F-4BDA-8AC2-D010508F348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00B050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3200" baseline="0" dirty="0">
                <a:solidFill>
                  <a:sysClr val="windowText" lastClr="000000"/>
                </a:solidFill>
              </a:rPr>
              <a:t>Does Your Employer Provide or Offer Any Educational Materials / Programs for Substance Use and/or Addiction Recovery?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50-44B1-8196-F4E55A0E833B}"/>
              </c:ext>
            </c:extLst>
          </c:dPt>
          <c:dPt>
            <c:idx val="1"/>
            <c:bubble3D val="0"/>
            <c:explosion val="14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50-44B1-8196-F4E55A0E833B}"/>
              </c:ext>
            </c:extLst>
          </c:dPt>
          <c:dPt>
            <c:idx val="2"/>
            <c:bubble3D val="0"/>
            <c:explosion val="1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250-44B1-8196-F4E55A0E833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250-44B1-8196-F4E55A0E833B}"/>
              </c:ext>
            </c:extLst>
          </c:dPt>
          <c:dLbls>
            <c:dLbl>
              <c:idx val="0"/>
              <c:spPr>
                <a:solidFill>
                  <a:srgbClr val="7030A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250-44B1-8196-F4E55A0E833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250-44B1-8196-F4E55A0E833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250-44B1-8196-F4E55A0E8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Charts!$BD$4:$BD$6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sure</c:v>
                </c:pt>
              </c:strCache>
            </c:strRef>
          </c:cat>
          <c:val>
            <c:numRef>
              <c:f>Charts!$BF$4:$BF$6</c:f>
              <c:numCache>
                <c:formatCode>0.0%</c:formatCode>
                <c:ptCount val="3"/>
                <c:pt idx="0">
                  <c:v>0.65894039735099341</c:v>
                </c:pt>
                <c:pt idx="1">
                  <c:v>9.2715231788079472E-2</c:v>
                </c:pt>
                <c:pt idx="2">
                  <c:v>0.24834437086092714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50-44B1-8196-F4E55A0E833B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D250-44B1-8196-F4E55A0E83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D250-44B1-8196-F4E55A0E83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D250-44B1-8196-F4E55A0E833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D250-44B1-8196-F4E55A0E83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Charts!$BD$4:$BD$6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Not sure</c:v>
                </c:pt>
              </c:strCache>
            </c:strRef>
          </c:cat>
          <c:val>
            <c:numRef>
              <c:f>Charts!$BF$4:$BF$6</c:f>
              <c:numCache>
                <c:formatCode>0.0%</c:formatCode>
                <c:ptCount val="3"/>
                <c:pt idx="0">
                  <c:v>0.65894039735099341</c:v>
                </c:pt>
                <c:pt idx="1">
                  <c:v>9.2715231788079472E-2</c:v>
                </c:pt>
                <c:pt idx="2">
                  <c:v>0.24834437086092714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250-44B1-8196-F4E55A0E83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rgbClr val="00B050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0.86086</cdr:x>
      <cdr:y>0.00302</cdr:y>
    </cdr:from>
    <cdr:to>
      <cdr:x>0.99979</cdr:x>
      <cdr:y>0.24873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B2DB6E1F-D454-E066-62B3-55A0E82983C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973559" y="18854"/>
          <a:ext cx="1609524" cy="153333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4B2A69EC-2B06-E6CA-D13E-5C84CB553CB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9607305" cy="595480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0.75228</cdr:y>
    </cdr:from>
    <cdr:to>
      <cdr:x>0.13725</cdr:x>
      <cdr:y>0.99948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6459CAB2-B8E8-F248-6D7F-AC741FF9BCF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4666268"/>
          <a:ext cx="1609524" cy="153333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21629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2346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15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00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84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80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24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When we asked if employers provided any recourses on SUD or addiction recovery, we saw those numbers trending downward. </a:t>
            </a:r>
          </a:p>
          <a:p>
            <a:r>
              <a:rPr lang="en-US" sz="1100" b="1" dirty="0"/>
              <a:t>Again, this may be an area where multi employers may be able to collaborate to provide benefits that help to provide stability in their workforce.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40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42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71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0416" tIns="45208" rIns="90416" bIns="45208"/>
          <a:lstStyle/>
          <a:p>
            <a:fld id="{FAD48550-D8E7-4EC0-B5A2-FEBC4AD3C4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3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indent="0" defTabSz="931657">
              <a:buNone/>
              <a:defRPr/>
            </a:pPr>
            <a:r>
              <a:rPr lang="en-US" sz="1800" b="1"/>
              <a:t>.</a:t>
            </a:r>
          </a:p>
          <a:p>
            <a:pPr marL="0" indent="0"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229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0416" tIns="45208" rIns="90416" bIns="45208"/>
          <a:lstStyle/>
          <a:p>
            <a:pPr defTabSz="904159">
              <a:defRPr/>
            </a:pPr>
            <a:fld id="{FAD48550-D8E7-4EC0-B5A2-FEBC4AD3C4E2}" type="slidenum">
              <a:rPr lang="en-US"/>
              <a:pPr defTabSz="904159"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23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05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06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35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26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32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86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64651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99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9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16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294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5951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0563"/>
            <a:ext cx="6132513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9954" indent="0">
              <a:buNone/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97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1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b="1" dirty="0"/>
              <a:t>Covid did not cause this shortage of workers!</a:t>
            </a:r>
          </a:p>
          <a:p>
            <a:pPr marL="158750" indent="0">
              <a:buNone/>
            </a:pPr>
            <a:endParaRPr lang="en-US" sz="1100" b="1" dirty="0"/>
          </a:p>
          <a:p>
            <a:pPr marL="158750" indent="0">
              <a:buNone/>
            </a:pPr>
            <a:r>
              <a:rPr lang="en-US" sz="1100" b="1" dirty="0"/>
              <a:t>Of the workers in the workforce when the first boomer became retirement eligible, over a quarter of them will be leaving the workforce by the end of 2029.</a:t>
            </a:r>
          </a:p>
          <a:p>
            <a:pPr marL="158750" indent="0">
              <a:buNone/>
            </a:pPr>
            <a:endParaRPr lang="en-US" sz="1100" b="1" dirty="0"/>
          </a:p>
          <a:p>
            <a:pPr marL="158750" indent="0">
              <a:buNone/>
            </a:pPr>
            <a:r>
              <a:rPr lang="en-US" sz="1100" b="1" dirty="0"/>
              <a:t>We have not had a replacement birth rate since 1973.</a:t>
            </a:r>
          </a:p>
          <a:p>
            <a:pPr marL="158750" indent="0">
              <a:buNone/>
            </a:pPr>
            <a:endParaRPr lang="en-US" sz="1100" b="1" dirty="0"/>
          </a:p>
          <a:p>
            <a:pPr marL="158750" indent="0">
              <a:buNone/>
            </a:pPr>
            <a:r>
              <a:rPr lang="en-US" sz="1100" b="1" dirty="0"/>
              <a:t>The past two years we have had the lowest immigration rate to the US in the nations history. </a:t>
            </a:r>
          </a:p>
          <a:p>
            <a:pPr marL="158750" indent="0">
              <a:buNone/>
            </a:pPr>
            <a:endParaRPr lang="en-US" sz="1100" b="1" dirty="0"/>
          </a:p>
          <a:p>
            <a:pPr marL="158750" indent="0">
              <a:buNone/>
            </a:pPr>
            <a:r>
              <a:rPr lang="en-US" sz="1100" b="1" dirty="0"/>
              <a:t>Changing this data points are policy changes above our paygrade, if you will. 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19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0563"/>
            <a:ext cx="6132513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2133" tIns="46067" rIns="92133" bIns="46067"/>
          <a:lstStyle/>
          <a:p>
            <a:fld id="{FAD48550-D8E7-4EC0-B5A2-FEBC4AD3C4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89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224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6C0F-8F70-D244-B0F7-67A601F3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A1F48-F02E-7E40-ABD2-16FD9F65D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18430-FF88-DB49-ADE2-71AE40F2B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C4723-FCB2-EF40-B9CB-527F4E9B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30B2-180F-4542-8E00-4A2B6A6FA04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F5323-6C88-C748-BCF2-ACEECAF7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1DF85-663F-8A44-9B96-9FC26F8E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2B74-A7BD-9545-AB75-5C61C064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0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EA02-D19C-B448-9928-41A0F9E93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7A867-43DF-0B46-B923-FF19901BF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AB60F-EA9A-154B-9A42-2C1B00895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30B2-180F-4542-8E00-4A2B6A6FA04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333AF-F845-6E40-9407-E2F53FE3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2DE0D-18B7-5542-8015-70F344FCE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2B74-A7BD-9545-AB75-5C61C064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499A-ADC1-A744-9298-52384968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6DA96-DCA4-EF4C-90C9-9B567EF77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29875-9496-1543-BBEF-603DB4AD1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30B2-180F-4542-8E00-4A2B6A6FA04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327A7-F121-8246-BCD9-03305990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6859D-360E-3548-BA77-53624C00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2B74-A7BD-9545-AB75-5C61C064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06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0C48E-D2E8-044D-9F34-8623B3C02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8F50E-571E-8445-BC87-53625CB70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6F295-EDAA-5947-BFEB-8401BA9B5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36488-5431-8948-8BEF-96B1342E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30B2-180F-4542-8E00-4A2B6A6FA04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52EBD-2F36-0F46-88BE-A154022E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D0B76-3496-814C-BF9B-45782E31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2B74-A7BD-9545-AB75-5C61C064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6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CCBC6-F563-744D-BEB7-CD1FE64DD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8AE3F-AFF7-6E40-AF20-4354868FC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D53D1-7D9D-7042-8659-6A7B5B190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8D1E1-7508-6742-9DC1-923DEA038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E4A35E-9DCE-4A4E-A34E-423742DC6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CFB512-ED65-CC49-BE48-E8BA554AA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30B2-180F-4542-8E00-4A2B6A6FA04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7EE83-EF18-6840-8A28-60051F7B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B87098-436C-C249-9CC6-A28D7866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2B74-A7BD-9545-AB75-5C61C064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24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9C9ED-9250-404E-9C08-45432BCF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34E08-B11F-F045-9775-439B4AA1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30B2-180F-4542-8E00-4A2B6A6FA04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5C3A8-4AC5-5D4F-81EF-FA94535A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0DB64-A6FD-2644-9DFE-235D3FC7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2B74-A7BD-9545-AB75-5C61C064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8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619B20-4AAD-3442-9F81-83F06C26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30B2-180F-4542-8E00-4A2B6A6FA04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D5287-3E03-B443-BB3C-4BE6858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B1CDB-33D1-4743-9E6C-C30A9903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2B74-A7BD-9545-AB75-5C61C064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2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9E3A-A576-C54E-AD36-D2275D8FD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0E2F6-BFFA-F849-B2B9-2AAE411D4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7E255-E302-9946-9A58-437714A41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4B018-9080-3B4F-B5E8-CE98BFFB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30B2-180F-4542-8E00-4A2B6A6FA04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C8913-9D8E-1B49-AC62-49B79BF3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17F64-A630-3E4F-8B29-8339E1DF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2B74-A7BD-9545-AB75-5C61C064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5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6C0F-8F70-D244-B0F7-67A601F3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A1F48-F02E-7E40-ABD2-16FD9F65D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18430-FF88-DB49-ADE2-71AE40F2B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C4723-FCB2-EF40-B9CB-527F4E9B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30B2-180F-4542-8E00-4A2B6A6FA04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F5323-6C88-C748-BCF2-ACEECAF7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1DF85-663F-8A44-9B96-9FC26F8E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2B74-A7BD-9545-AB75-5C61C064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92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C387-E7D7-924B-BFB3-BBFA7034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1DC5E-5D5F-D343-A872-3BB29F7F4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9D6F7-8C66-6443-BA21-BD007C11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30B2-180F-4542-8E00-4A2B6A6FA04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D411F-242A-3049-913D-AEFAEAB0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29E8C-7AAE-3248-BDA3-4E493129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2B74-A7BD-9545-AB75-5C61C064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48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556BF5-4D39-F24B-A2CF-3CA2C2DB4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C87B0-BCF0-4B4E-A5C8-564B9C9AB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3ECC3-8330-AE47-959F-197AB934A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30B2-180F-4542-8E00-4A2B6A6FA04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F05D1-54E4-9847-97BE-C4167B63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87ADB-BB23-1145-8789-CFA162D17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2B74-A7BD-9545-AB75-5C61C064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1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593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927F-65EC-CB45-AE2B-3260B5312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43FE2-EDD7-6C4A-BF65-CB77D687A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1C284-A97B-4F41-9FE1-C9856FFF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30B2-180F-4542-8E00-4A2B6A6FA04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8E378-DABB-BD46-AEAC-2BF4D15A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F6D8B-26BD-5344-B8AC-D29A89C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2B74-A7BD-9545-AB75-5C61C064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4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59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B6BFF8-62CB-124E-8C29-E88F6267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EB5A4-3671-FB49-B712-01675B372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98262-CFC1-A147-8997-1F2A92DCB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630B2-180F-4542-8E00-4A2B6A6FA04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16823-9A76-B84C-AC07-C30AC9F3F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D1872-5684-E540-B9D7-2A4088A5F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42B74-A7BD-9545-AB75-5C61C0644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8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slido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6OyQhZzyYak?feature=oembed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coveryfriendlymo.com/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coveryfriendlymo.com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slido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coveryfriendlymo.com/about/" TargetMode="External"/><Relationship Id="rId4" Type="http://schemas.openxmlformats.org/officeDocument/2006/relationships/hyperlink" Target="mailto:mccauleya@missouri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800DA7CE-302D-B64C-85F9-B2831AB3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C5B209-5F0B-4CED-B211-9531761BD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769" y="1290181"/>
            <a:ext cx="10534389" cy="361667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5C0D8B"/>
                </a:solidFill>
                <a:latin typeface="Franklin Gothic Medium"/>
              </a:rPr>
              <a:t>The Missouri</a:t>
            </a:r>
            <a:r>
              <a:rPr lang="en-US" sz="4800" b="1" dirty="0">
                <a:latin typeface="Franklin Gothic Medium" panose="020B0603020102020204" pitchFamily="34" charset="0"/>
              </a:rPr>
              <a:t/>
            </a:r>
            <a:br>
              <a:rPr lang="en-US" sz="4800" b="1" dirty="0">
                <a:latin typeface="Franklin Gothic Medium" panose="020B0603020102020204" pitchFamily="34" charset="0"/>
              </a:rPr>
            </a:br>
            <a:r>
              <a:rPr lang="en-US" sz="4800" b="1" dirty="0">
                <a:solidFill>
                  <a:srgbClr val="5C0D8B"/>
                </a:solidFill>
                <a:latin typeface="Franklin Gothic Medium"/>
              </a:rPr>
              <a:t>Recovery Friendly Workplace</a:t>
            </a:r>
            <a:r>
              <a:rPr lang="en-US" sz="4800" b="1" dirty="0">
                <a:latin typeface="Franklin Gothic Medium" panose="020B0603020102020204" pitchFamily="34" charset="0"/>
              </a:rPr>
              <a:t/>
            </a:r>
            <a:br>
              <a:rPr lang="en-US" sz="4800" b="1" dirty="0">
                <a:latin typeface="Franklin Gothic Medium" panose="020B0603020102020204" pitchFamily="34" charset="0"/>
              </a:rPr>
            </a:br>
            <a:r>
              <a:rPr lang="en-US" sz="4800" b="1" dirty="0">
                <a:solidFill>
                  <a:srgbClr val="5C0D8B"/>
                </a:solidFill>
                <a:latin typeface="Franklin Gothic Medium"/>
              </a:rPr>
              <a:t> Project</a:t>
            </a:r>
            <a:r>
              <a:rPr lang="en-US" sz="4800" b="1" dirty="0">
                <a:latin typeface="Franklin Gothic Medium" panose="020B0603020102020204" pitchFamily="34" charset="0"/>
              </a:rPr>
              <a:t/>
            </a:r>
            <a:br>
              <a:rPr lang="en-US" sz="4800" b="1" dirty="0">
                <a:latin typeface="Franklin Gothic Medium" panose="020B0603020102020204" pitchFamily="34" charset="0"/>
              </a:rPr>
            </a:br>
            <a:r>
              <a:rPr lang="en-US" sz="4800" b="1" dirty="0">
                <a:latin typeface="Franklin Gothic Medium" panose="020B0603020102020204" pitchFamily="34" charset="0"/>
              </a:rPr>
              <a:t/>
            </a:r>
            <a:br>
              <a:rPr lang="en-US" sz="4800" b="1" dirty="0">
                <a:latin typeface="Franklin Gothic Medium" panose="020B0603020102020204" pitchFamily="34" charset="0"/>
              </a:rPr>
            </a:br>
            <a:r>
              <a:rPr lang="en-US" sz="4000" b="1" dirty="0">
                <a:solidFill>
                  <a:srgbClr val="5C0D8B"/>
                </a:solidFill>
                <a:latin typeface="Franklin Gothic Medium"/>
              </a:rPr>
              <a:t>April 27, 2023</a:t>
            </a:r>
            <a:endParaRPr lang="en-US" sz="4000" dirty="0"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8805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 descr="A picture containing 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59809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/>
          <p:nvPr/>
        </p:nvSpPr>
        <p:spPr>
          <a:xfrm>
            <a:off x="1054249" y="1166862"/>
            <a:ext cx="9897036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sz="26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sz="26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87332-8671-D4F5-96CF-2E74BAF2DC9B}"/>
              </a:ext>
            </a:extLst>
          </p:cNvPr>
          <p:cNvSpPr txBox="1"/>
          <p:nvPr/>
        </p:nvSpPr>
        <p:spPr>
          <a:xfrm>
            <a:off x="0" y="1011676"/>
            <a:ext cx="1183856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5C0D8B"/>
                </a:solidFill>
                <a:latin typeface="Franklin Gothic Medium" panose="020B0603020102020204" pitchFamily="34" charset="0"/>
              </a:rPr>
              <a:t>In 2016, Missouri’s total economic cost of the opioid epidemic was $12.6 billion</a:t>
            </a:r>
            <a:br>
              <a:rPr lang="en-US" sz="3200" dirty="0">
                <a:solidFill>
                  <a:srgbClr val="5C0D8B"/>
                </a:solidFill>
                <a:latin typeface="Franklin Gothic Medium" panose="020B0603020102020204" pitchFamily="34" charset="0"/>
              </a:rPr>
            </a:br>
            <a:r>
              <a:rPr lang="en-US" sz="3200" dirty="0">
                <a:solidFill>
                  <a:srgbClr val="5C0D8B"/>
                </a:solidFill>
                <a:latin typeface="Franklin Gothic Medium" panose="020B0603020102020204" pitchFamily="34" charset="0"/>
              </a:rPr>
              <a:t/>
            </a:r>
            <a:br>
              <a:rPr lang="en-US" sz="3200" dirty="0">
                <a:solidFill>
                  <a:srgbClr val="5C0D8B"/>
                </a:solidFill>
                <a:latin typeface="Franklin Gothic Medium" panose="020B0603020102020204" pitchFamily="34" charset="0"/>
              </a:rPr>
            </a:br>
            <a:r>
              <a:rPr lang="en-US" sz="3200" dirty="0">
                <a:solidFill>
                  <a:srgbClr val="5C0D8B"/>
                </a:solidFill>
                <a:latin typeface="Franklin Gothic Medium" panose="020B0603020102020204" pitchFamily="34" charset="0"/>
              </a:rPr>
              <a:t>Opioid Use Disorder (OUD) and overdose deaths cost the state $34.5 million a day; $1.4 million an hour</a:t>
            </a:r>
            <a:br>
              <a:rPr lang="en-US" sz="3200" dirty="0">
                <a:solidFill>
                  <a:srgbClr val="5C0D8B"/>
                </a:solidFill>
                <a:latin typeface="Franklin Gothic Medium" panose="020B0603020102020204" pitchFamily="34" charset="0"/>
              </a:rPr>
            </a:br>
            <a:r>
              <a:rPr lang="en-US" sz="3200" dirty="0">
                <a:solidFill>
                  <a:srgbClr val="5C0D8B"/>
                </a:solidFill>
                <a:latin typeface="Franklin Gothic Medium" panose="020B0603020102020204" pitchFamily="34" charset="0"/>
              </a:rPr>
              <a:t/>
            </a:r>
            <a:br>
              <a:rPr lang="en-US" sz="3200" dirty="0">
                <a:solidFill>
                  <a:srgbClr val="5C0D8B"/>
                </a:solidFill>
                <a:latin typeface="Franklin Gothic Medium" panose="020B0603020102020204" pitchFamily="34" charset="0"/>
              </a:rPr>
            </a:br>
            <a:r>
              <a:rPr lang="en-US" sz="3200" dirty="0">
                <a:solidFill>
                  <a:srgbClr val="5C0D8B"/>
                </a:solidFill>
                <a:latin typeface="Franklin Gothic Medium" panose="020B0603020102020204" pitchFamily="34" charset="0"/>
              </a:rPr>
              <a:t>That’s 4.2% of the nearly $300 billion of the MO GDP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3472D-A773-7301-67EF-B08C02148A1B}"/>
              </a:ext>
            </a:extLst>
          </p:cNvPr>
          <p:cNvSpPr txBox="1"/>
          <p:nvPr/>
        </p:nvSpPr>
        <p:spPr>
          <a:xfrm>
            <a:off x="2608397" y="5859819"/>
            <a:ext cx="6645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US" sz="1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HIDI </a:t>
            </a:r>
            <a:r>
              <a:rPr lang="en-US" sz="12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HealthStat</a:t>
            </a:r>
            <a:r>
              <a:rPr lang="en-US" sz="1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January 2018</a:t>
            </a:r>
          </a:p>
        </p:txBody>
      </p:sp>
    </p:spTree>
    <p:extLst>
      <p:ext uri="{BB962C8B-B14F-4D97-AF65-F5344CB8AC3E}">
        <p14:creationId xmlns:p14="http://schemas.microsoft.com/office/powerpoint/2010/main" val="2372394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800DA7CE-302D-B64C-85F9-B2831AB3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CB8562-E3BC-910A-FBE8-838B1BDC5E1C}"/>
              </a:ext>
              <a:ext uri="{147F2762-F138-4A5C-976F-8EAC2B608ADB}">
                <a16:predDERef xmlns:a16="http://schemas.microsoft.com/office/drawing/2014/main" pred="{9FE18A1A-B886-4A77-B439-B26FAB9D5F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168703"/>
              </p:ext>
            </p:extLst>
          </p:nvPr>
        </p:nvGraphicFramePr>
        <p:xfrm>
          <a:off x="292232" y="320511"/>
          <a:ext cx="11585542" cy="624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1881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7FA4DE1-02E9-CBF7-B177-97D371A8D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99426A-EC18-A9E8-DB16-AA57E8ACA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753" y="18255"/>
            <a:ext cx="10515600" cy="1325563"/>
          </a:xfrm>
        </p:spPr>
        <p:txBody>
          <a:bodyPr>
            <a:normAutofit/>
          </a:bodyPr>
          <a:lstStyle/>
          <a:p>
            <a:endParaRPr lang="en-US" sz="4000" b="1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FB1EB-432E-C5E1-B000-82BAD86D1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212" y="1020498"/>
            <a:ext cx="9929682" cy="45841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Google Shape;129;p7" descr="Shape, rectangle">
            <a:extLst>
              <a:ext uri="{FF2B5EF4-FFF2-40B4-BE49-F238E27FC236}">
                <a16:creationId xmlns:a16="http://schemas.microsoft.com/office/drawing/2014/main" id="{19380C74-233D-1F60-7DAD-45D8F685371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1285" y="-330740"/>
            <a:ext cx="12655685" cy="73411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A0AFDB0-3645-4BA4-14EB-54097EA95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342191"/>
              </p:ext>
            </p:extLst>
          </p:nvPr>
        </p:nvGraphicFramePr>
        <p:xfrm>
          <a:off x="2055043" y="311085"/>
          <a:ext cx="9607305" cy="595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24111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800DA7CE-302D-B64C-85F9-B2831AB3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CF000-DEC1-9B0B-9351-C541AC99D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567" y="1440125"/>
            <a:ext cx="9508849" cy="44692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C38175-D449-BAAA-24D5-151760B25297}"/>
              </a:ext>
            </a:extLst>
          </p:cNvPr>
          <p:cNvSpPr txBox="1"/>
          <p:nvPr/>
        </p:nvSpPr>
        <p:spPr>
          <a:xfrm>
            <a:off x="490194" y="659876"/>
            <a:ext cx="8839985" cy="456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805">
              <a:lnSpc>
                <a:spcPts val="2820"/>
              </a:lnSpc>
              <a:tabLst>
                <a:tab pos="4167504" algn="l"/>
              </a:tabLst>
            </a:pPr>
            <a:r>
              <a:rPr lang="en-US" sz="2800" b="1" spc="-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n-US" sz="2800" b="1" spc="1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</a:t>
            </a:r>
            <a:r>
              <a:rPr lang="en-US" sz="2800" b="1" spc="2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spc="-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Has…?	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57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800DA7CE-302D-B64C-85F9-B2831AB3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B8508C-B6F5-374E-91A9-8C00879C6A26}"/>
              </a:ext>
            </a:extLst>
          </p:cNvPr>
          <p:cNvSpPr txBox="1"/>
          <p:nvPr/>
        </p:nvSpPr>
        <p:spPr>
          <a:xfrm>
            <a:off x="508000" y="622300"/>
            <a:ext cx="18795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You Aware of Your Employer’s Policy on Substance Use and / or Addiction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endParaRPr lang="en-US" sz="1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075C094-4C0E-4B10-ACB4-C1B3F3BC2B0B}"/>
              </a:ext>
              <a:ext uri="{147F2762-F138-4A5C-976F-8EAC2B608ADB}">
                <a16:predDERef xmlns:a16="http://schemas.microsoft.com/office/drawing/2014/main" pred="{6D6F61D2-3EB1-4F4E-9736-FEDBBB127F11}"/>
              </a:ext>
            </a:extLst>
          </p:cNvPr>
          <p:cNvGraphicFramePr>
            <a:graphicFrameLocks/>
          </p:cNvGraphicFramePr>
          <p:nvPr/>
        </p:nvGraphicFramePr>
        <p:xfrm>
          <a:off x="2590800" y="279400"/>
          <a:ext cx="9321800" cy="627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5174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31A5A5C-5D81-0595-DAE4-A99437C27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8FDC3-BB8A-CC1B-7804-81B10A94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224" y="168965"/>
            <a:ext cx="7273066" cy="1325563"/>
          </a:xfrm>
        </p:spPr>
        <p:txBody>
          <a:bodyPr>
            <a:normAutofit/>
          </a:bodyPr>
          <a:lstStyle/>
          <a:p>
            <a:endParaRPr lang="en-US" sz="4000" b="1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99DBC0-4FDC-A5A5-8ABF-F2F0335E1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86609" y="268357"/>
            <a:ext cx="9929190" cy="59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55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800DA7CE-302D-B64C-85F9-B2831AB3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BBC26D0-2B1E-F67C-7BD3-89D748B62B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156541"/>
              </p:ext>
            </p:extLst>
          </p:nvPr>
        </p:nvGraphicFramePr>
        <p:xfrm>
          <a:off x="273377" y="329938"/>
          <a:ext cx="11726944" cy="6202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6715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5FCD0-9730-AE08-06BE-2799A81BA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017E4C-D836-83C6-12AF-61FDD120AC44}"/>
              </a:ext>
            </a:extLst>
          </p:cNvPr>
          <p:cNvSpPr txBox="1"/>
          <p:nvPr/>
        </p:nvSpPr>
        <p:spPr>
          <a:xfrm>
            <a:off x="994918" y="539851"/>
            <a:ext cx="99778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Franklin Gothic Medium" panose="020B0603020102020204" pitchFamily="34" charset="0"/>
              </a:rPr>
              <a:t>Vote at </a:t>
            </a:r>
            <a:r>
              <a:rPr lang="en-US" sz="4400">
                <a:solidFill>
                  <a:schemeClr val="bg1"/>
                </a:solidFill>
                <a:latin typeface="Franklin Gothic Medium" panose="020B06030201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Slido.com</a:t>
            </a:r>
            <a:r>
              <a:rPr lang="en-US" sz="4400">
                <a:solidFill>
                  <a:schemeClr val="bg1"/>
                </a:solidFill>
                <a:latin typeface="Franklin Gothic Medium" panose="020B0603020102020204" pitchFamily="34" charset="0"/>
              </a:rPr>
              <a:t> with the code</a:t>
            </a:r>
            <a:br>
              <a:rPr lang="en-US" sz="440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n-US" sz="4400">
                <a:solidFill>
                  <a:schemeClr val="bg1"/>
                </a:solidFill>
                <a:latin typeface="Franklin Gothic Medium" panose="020B0603020102020204" pitchFamily="34" charset="0"/>
              </a:rPr>
              <a:t>#1940271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6BDD26-B898-3E76-8C97-80E914D40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884" y="3156474"/>
            <a:ext cx="2438400" cy="2438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1AAFDF-E65C-18C8-D266-EFDA641F4824}"/>
              </a:ext>
            </a:extLst>
          </p:cNvPr>
          <p:cNvSpPr txBox="1"/>
          <p:nvPr/>
        </p:nvSpPr>
        <p:spPr>
          <a:xfrm>
            <a:off x="1376979" y="2890390"/>
            <a:ext cx="6002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word should be included in a recovery friendly workplace?</a:t>
            </a:r>
          </a:p>
        </p:txBody>
      </p:sp>
    </p:spTree>
    <p:extLst>
      <p:ext uri="{BB962C8B-B14F-4D97-AF65-F5344CB8AC3E}">
        <p14:creationId xmlns:p14="http://schemas.microsoft.com/office/powerpoint/2010/main" val="168965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B63A4B-C709-7099-5050-DD7FA9C33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A840BD-19CD-EDF3-FA1D-192A00FC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106" y="137985"/>
            <a:ext cx="9488344" cy="1836868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7030A0"/>
                </a:solidFill>
                <a:latin typeface="Franklin Gothic Medium" panose="020B0603020102020204" pitchFamily="34" charset="0"/>
              </a:rPr>
              <a:t>What is a Recovery Friendly Workplace?  What does Recovery Friendly mean?</a:t>
            </a:r>
            <a:r>
              <a:rPr lang="en-US" sz="4000">
                <a:solidFill>
                  <a:srgbClr val="7030A0"/>
                </a:solidFill>
                <a:latin typeface="Franklin Gothic Medium" panose="020B0603020102020204" pitchFamily="34" charset="0"/>
              </a:rPr>
              <a:t/>
            </a:r>
            <a:br>
              <a:rPr lang="en-US" sz="4000">
                <a:solidFill>
                  <a:srgbClr val="7030A0"/>
                </a:solidFill>
                <a:latin typeface="Franklin Gothic Medium" panose="020B0603020102020204" pitchFamily="34" charset="0"/>
              </a:rPr>
            </a:br>
            <a:endParaRPr lang="en-US" sz="400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86ECF-DA42-9B17-F705-257754C83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54" y="1636506"/>
            <a:ext cx="11101892" cy="3584985"/>
          </a:xfrm>
        </p:spPr>
        <p:txBody>
          <a:bodyPr>
            <a:noAutofit/>
          </a:bodyPr>
          <a:lstStyle/>
          <a:p>
            <a:r>
              <a:rPr lang="en-US" sz="2600">
                <a:solidFill>
                  <a:srgbClr val="7030A0"/>
                </a:solidFill>
              </a:rPr>
              <a:t>A RFW is a business or academic institution that chooses to go above and beyond for its employees by creating a workplace culture that supports people in recovery from SUD, as well as those impacted by substance misuse.</a:t>
            </a:r>
          </a:p>
          <a:p>
            <a:endParaRPr lang="en-US" sz="800">
              <a:solidFill>
                <a:srgbClr val="7030A0"/>
              </a:solidFill>
            </a:endParaRPr>
          </a:p>
          <a:p>
            <a:r>
              <a:rPr lang="en-US" sz="2600">
                <a:solidFill>
                  <a:srgbClr val="7030A0"/>
                </a:solidFill>
              </a:rPr>
              <a:t>When a recovery friendly environment is created, people in recovery and those impacted by SUD can thrive.  A Recovery Friendly Workplace shines a light on employee health, wellness and safety, and demonstrates commitment to reducing stigma often associated with SUD.</a:t>
            </a:r>
          </a:p>
        </p:txBody>
      </p:sp>
    </p:spTree>
    <p:extLst>
      <p:ext uri="{BB962C8B-B14F-4D97-AF65-F5344CB8AC3E}">
        <p14:creationId xmlns:p14="http://schemas.microsoft.com/office/powerpoint/2010/main" val="739695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819C0AA4-BC33-D54B-A822-6281B9E99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151C0C-7B7A-D74B-A951-2FD393757E05}"/>
              </a:ext>
            </a:extLst>
          </p:cNvPr>
          <p:cNvSpPr txBox="1"/>
          <p:nvPr/>
        </p:nvSpPr>
        <p:spPr>
          <a:xfrm>
            <a:off x="1381897" y="655546"/>
            <a:ext cx="9428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Franklin Gothic Medium" panose="020B0603020102020204" pitchFamily="34" charset="0"/>
              </a:rPr>
              <a:t>Benefits of RFW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889E12-E83D-4170-9C49-6BB49E8A2782}"/>
              </a:ext>
            </a:extLst>
          </p:cNvPr>
          <p:cNvSpPr txBox="1"/>
          <p:nvPr/>
        </p:nvSpPr>
        <p:spPr>
          <a:xfrm>
            <a:off x="2202414" y="2468344"/>
            <a:ext cx="5137021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b="1">
                <a:solidFill>
                  <a:srgbClr val="7030A0"/>
                </a:solidFill>
              </a:rPr>
              <a:t>Improved health and wellness on campus</a:t>
            </a:r>
          </a:p>
          <a:p>
            <a:pPr marL="457200" indent="-457200">
              <a:buFont typeface="Arial"/>
              <a:buChar char="•"/>
            </a:pPr>
            <a:r>
              <a:rPr lang="en-US" sz="2400" b="1">
                <a:solidFill>
                  <a:srgbClr val="7030A0"/>
                </a:solidFill>
                <a:cs typeface="Calibri"/>
              </a:rPr>
              <a:t>Faculty and staff retention</a:t>
            </a:r>
          </a:p>
          <a:p>
            <a:pPr marL="457200" indent="-457200">
              <a:buFont typeface="Arial"/>
              <a:buChar char="•"/>
            </a:pPr>
            <a:r>
              <a:rPr lang="en-US" sz="2400" b="1">
                <a:solidFill>
                  <a:srgbClr val="7030A0"/>
                </a:solidFill>
                <a:cs typeface="Calibri"/>
              </a:rPr>
              <a:t>Reduced absenteeism</a:t>
            </a:r>
          </a:p>
          <a:p>
            <a:pPr marL="457200" indent="-457200">
              <a:buFont typeface="Arial"/>
              <a:buChar char="•"/>
            </a:pPr>
            <a:r>
              <a:rPr lang="en-US" sz="2400" b="1">
                <a:solidFill>
                  <a:srgbClr val="7030A0"/>
                </a:solidFill>
                <a:cs typeface="Calibri"/>
              </a:rPr>
              <a:t>Improved productivity by giving faculty/staff the tools they need</a:t>
            </a:r>
          </a:p>
          <a:p>
            <a:pPr marL="457200" indent="-457200">
              <a:buFont typeface="Arial"/>
              <a:buChar char="•"/>
            </a:pPr>
            <a:r>
              <a:rPr lang="en-US" sz="2400" b="1">
                <a:solidFill>
                  <a:srgbClr val="7030A0"/>
                </a:solidFill>
                <a:cs typeface="Calibri"/>
              </a:rPr>
              <a:t>Safe, positive workplace culture</a:t>
            </a:r>
          </a:p>
          <a:p>
            <a:pPr marL="457200" indent="-457200">
              <a:buFont typeface="Arial"/>
              <a:buChar char="•"/>
            </a:pPr>
            <a:r>
              <a:rPr lang="en-US" sz="2400" b="1">
                <a:solidFill>
                  <a:srgbClr val="7030A0"/>
                </a:solidFill>
                <a:cs typeface="Calibri"/>
              </a:rPr>
              <a:t>Employee loyalty</a:t>
            </a:r>
          </a:p>
          <a:p>
            <a:pPr marL="457200" indent="-457200">
              <a:buFont typeface="Arial"/>
              <a:buChar char="•"/>
            </a:pPr>
            <a:r>
              <a:rPr lang="en-US" sz="2400" b="1">
                <a:solidFill>
                  <a:srgbClr val="7030A0"/>
                </a:solidFill>
                <a:cs typeface="Calibri"/>
              </a:rPr>
              <a:t>Organizational commitment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EFA889-4A35-C342-5B9E-CFB66FA1CDB3}"/>
              </a:ext>
            </a:extLst>
          </p:cNvPr>
          <p:cNvSpPr txBox="1"/>
          <p:nvPr/>
        </p:nvSpPr>
        <p:spPr>
          <a:xfrm>
            <a:off x="7339436" y="2518737"/>
            <a:ext cx="4375642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400" b="1">
                <a:solidFill>
                  <a:srgbClr val="7030A0"/>
                </a:solidFill>
                <a:ea typeface="+mn-lt"/>
                <a:cs typeface="+mn-lt"/>
              </a:rPr>
              <a:t>Improved health and wellness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b="1">
                <a:solidFill>
                  <a:srgbClr val="7030A0"/>
                </a:solidFill>
                <a:ea typeface="+mn-lt"/>
                <a:cs typeface="+mn-lt"/>
              </a:rPr>
              <a:t>Reduced stigma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b="1">
                <a:solidFill>
                  <a:srgbClr val="7030A0"/>
                </a:solidFill>
                <a:ea typeface="+mn-lt"/>
                <a:cs typeface="+mn-lt"/>
              </a:rPr>
              <a:t>Improved communication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b="1">
                <a:solidFill>
                  <a:srgbClr val="7030A0"/>
                </a:solidFill>
                <a:ea typeface="+mn-lt"/>
                <a:cs typeface="+mn-lt"/>
              </a:rPr>
              <a:t>Supportive, safe environment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b="1">
                <a:solidFill>
                  <a:srgbClr val="7030A0"/>
                </a:solidFill>
                <a:ea typeface="+mn-lt"/>
                <a:cs typeface="+mn-lt"/>
              </a:rPr>
              <a:t>Motivation to succeed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b="1">
                <a:solidFill>
                  <a:srgbClr val="7030A0"/>
                </a:solidFill>
                <a:ea typeface="+mn-lt"/>
                <a:cs typeface="+mn-lt"/>
              </a:rPr>
              <a:t>Job satisfaction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b="1">
                <a:solidFill>
                  <a:srgbClr val="7030A0"/>
                </a:solidFill>
                <a:ea typeface="+mn-lt"/>
                <a:cs typeface="+mn-lt"/>
              </a:rPr>
              <a:t>Healthier workplace culture overall</a:t>
            </a:r>
            <a:endParaRPr lang="en-US" sz="2400" b="1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9F3DF6-6928-9CCF-8633-AC10AB6E91E8}"/>
              </a:ext>
            </a:extLst>
          </p:cNvPr>
          <p:cNvSpPr txBox="1"/>
          <p:nvPr/>
        </p:nvSpPr>
        <p:spPr>
          <a:xfrm flipH="1">
            <a:off x="8519158" y="2006679"/>
            <a:ext cx="1989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rgbClr val="7030A0"/>
                </a:solidFill>
                <a:latin typeface="Franklin Gothic Medium" panose="020B0603020102020204" pitchFamily="34" charset="0"/>
              </a:rPr>
              <a:t>EMPLOYEES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0347B-493B-5033-DFEE-59C7E67F2446}"/>
              </a:ext>
            </a:extLst>
          </p:cNvPr>
          <p:cNvSpPr txBox="1"/>
          <p:nvPr/>
        </p:nvSpPr>
        <p:spPr>
          <a:xfrm flipH="1">
            <a:off x="3264803" y="2006680"/>
            <a:ext cx="198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rgbClr val="7030A0"/>
                </a:solidFill>
                <a:latin typeface="Franklin Gothic Medium" panose="020B06030201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181218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 descr="A picture containing 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471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2046915" y="395933"/>
            <a:ext cx="942820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5C0D8B"/>
                </a:solidFill>
                <a:latin typeface="Franklin Gothic Medium" panose="020B0603020102020204" pitchFamily="34" charset="0"/>
                <a:sym typeface="Libre Franklin Medium"/>
              </a:rPr>
              <a:t>Introductions</a:t>
            </a:r>
            <a:endParaRPr>
              <a:latin typeface="Franklin Gothic Medium" panose="020B0603020102020204" pitchFamily="34" charset="0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2046915" y="1289973"/>
            <a:ext cx="10145086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endParaRPr lang="en-US" sz="2800" b="1" dirty="0">
              <a:solidFill>
                <a:srgbClr val="7030A0"/>
              </a:solidFill>
              <a:latin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2800" b="1" dirty="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Dr. Doug Swanson </a:t>
            </a:r>
          </a:p>
          <a:p>
            <a:pPr>
              <a:buClr>
                <a:schemeClr val="dk1"/>
              </a:buClr>
              <a:buSzPts val="2400"/>
            </a:pPr>
            <a:r>
              <a:rPr lang="en-US" sz="2800" b="1" dirty="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	 </a:t>
            </a: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Field Specialist, Labor and Workforce Development</a:t>
            </a: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            University of Missouri Extension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800" b="1" dirty="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Ann McCauley, MEd</a:t>
            </a:r>
            <a:endParaRPr lang="en-US" sz="2800" b="1" dirty="0">
              <a:solidFill>
                <a:srgbClr val="7030A0"/>
              </a:solidFill>
              <a:latin typeface="Calibri"/>
              <a:cs typeface="Calibri"/>
            </a:endParaRPr>
          </a:p>
          <a:p>
            <a:pPr>
              <a:buClr>
                <a:schemeClr val="dk1"/>
              </a:buClr>
              <a:buSzPts val="2400"/>
            </a:pPr>
            <a:r>
              <a:rPr lang="en-US" sz="2800" b="1" dirty="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           </a:t>
            </a: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Director, Rural Opioids Technical Assistance Project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800" dirty="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	University of Missouri Extension</a:t>
            </a:r>
            <a:endParaRPr lang="en-US" sz="2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476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819C0AA4-BC33-D54B-A822-6281B9E99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74" y="-112659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55DBA0F-76ED-640C-79FE-711DF0DD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Franklin Gothic Medium" panose="020B0603020102020204" pitchFamily="34" charset="0"/>
              </a:rPr>
              <a:t>Recovery is Resilience </a:t>
            </a:r>
          </a:p>
        </p:txBody>
      </p:sp>
      <p:pic>
        <p:nvPicPr>
          <p:cNvPr id="6" name="Online Media 5" title="Building a Stronger Workforce in Missouri">
            <a:hlinkClick r:id="" action="ppaction://media"/>
            <a:extLst>
              <a:ext uri="{FF2B5EF4-FFF2-40B4-BE49-F238E27FC236}">
                <a16:creationId xmlns:a16="http://schemas.microsoft.com/office/drawing/2014/main" id="{C71F8585-5FC7-6E2B-A88C-A1B5F9B7DCE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8200" y="1825625"/>
            <a:ext cx="10635968" cy="49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D49C7CDC-9C6A-2B90-0C92-265B3E63B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B5E909-F3CD-C556-C57E-85A9BB87D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017"/>
            <a:ext cx="10515600" cy="1690688"/>
          </a:xfrm>
        </p:spPr>
        <p:txBody>
          <a:bodyPr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-US" sz="4000" b="1">
                <a:solidFill>
                  <a:schemeClr val="bg1"/>
                </a:solidFill>
                <a:latin typeface="Franklin Gothic Medium" panose="020B0603020102020204" pitchFamily="34" charset="0"/>
                <a:sym typeface="Libre Franklin Medium"/>
              </a:rPr>
              <a:t>Accomplishments</a:t>
            </a:r>
            <a:br>
              <a:rPr lang="en-US" sz="4000" b="1">
                <a:solidFill>
                  <a:schemeClr val="bg1"/>
                </a:solidFill>
                <a:latin typeface="Franklin Gothic Medium" panose="020B0603020102020204" pitchFamily="34" charset="0"/>
                <a:sym typeface="Libre Franklin Medium"/>
              </a:rPr>
            </a:br>
            <a:r>
              <a:rPr lang="en-US" sz="4000" b="1">
                <a:solidFill>
                  <a:schemeClr val="bg1"/>
                </a:solidFill>
                <a:latin typeface="Franklin Gothic Medium" panose="020B0603020102020204" pitchFamily="34" charset="0"/>
                <a:sym typeface="Libre Franklin Medium"/>
              </a:rPr>
              <a:t>RFW Education, Training and Resources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E157F-C670-0148-D791-56F705EB7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690688"/>
            <a:ext cx="5181600" cy="4351338"/>
          </a:xfrm>
        </p:spPr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5C0D8B"/>
                </a:solidFill>
                <a:latin typeface="Franklin Gothic Medium" panose="020B0603020102020204" pitchFamily="34" charset="0"/>
                <a:sym typeface="Libre Franklin Medium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5072F-37D8-D66B-0D1A-B3AFE31E3DC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208007" y="1926721"/>
            <a:ext cx="9983993" cy="4351338"/>
          </a:xfrm>
        </p:spPr>
        <p:txBody>
          <a:bodyPr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60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Series of livestream sessions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60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Economic Analysis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600">
                <a:solidFill>
                  <a:srgbClr val="7030A0"/>
                </a:solidFill>
              </a:rPr>
              <a:t>Community Conversations</a:t>
            </a:r>
            <a:endParaRPr lang="en-US" sz="2600">
              <a:solidFill>
                <a:srgbClr val="7030A0"/>
              </a:solidFill>
              <a:latin typeface="Calibri"/>
              <a:cs typeface="Calibri"/>
              <a:sym typeface="Calibri"/>
            </a:endParaRPr>
          </a:p>
          <a:p>
            <a:pPr marL="342900">
              <a:spcBef>
                <a:spcPts val="0"/>
              </a:spcBef>
              <a:buSzPts val="2400"/>
            </a:pPr>
            <a:r>
              <a:rPr lang="en-US" sz="2600">
                <a:solidFill>
                  <a:srgbClr val="7030A0"/>
                </a:solidFill>
              </a:rPr>
              <a:t>Developed the RFW Designation Process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60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Trainings include Shatterproof, Recovery Ally and Naloxone/Narcan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60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Statewide Employer Survey/Employee Survey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600">
                <a:solidFill>
                  <a:srgbClr val="7030A0"/>
                </a:solidFill>
              </a:rPr>
              <a:t>Businesses Across the State Apply for Designation</a:t>
            </a:r>
            <a:endParaRPr lang="en-US" sz="2600">
              <a:solidFill>
                <a:srgbClr val="7030A0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60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Working with the state of Nebraska and University of Wisconsin as they develop their initiative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60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Recording Shared Stories/Penn State’s Story Powered Initiative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60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Sharing our Blog with Penn State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600">
                <a:solidFill>
                  <a:srgbClr val="7030A0"/>
                </a:solidFill>
              </a:rPr>
              <a:t>Employer Toolkit</a:t>
            </a:r>
            <a:endParaRPr lang="en-US" sz="2600">
              <a:solidFill>
                <a:srgbClr val="7030A0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sz="2600">
              <a:solidFill>
                <a:srgbClr val="7030A0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sz="2600">
              <a:solidFill>
                <a:srgbClr val="7030A0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2600">
              <a:solidFill>
                <a:srgbClr val="7030A0"/>
              </a:solidFill>
              <a:latin typeface="Calibri"/>
              <a:cs typeface="Calibri"/>
              <a:sym typeface="Calibri"/>
            </a:endParaRPr>
          </a:p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3784499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0D63DE8-5665-3BD2-BBC8-2C7BA173B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68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84C773-47B9-BABF-D4BE-EA4B33624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157" y="1007761"/>
            <a:ext cx="4169102" cy="5390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3E3217-0000-6B67-414A-20C00AFE1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770" y="1007761"/>
            <a:ext cx="4161298" cy="5390774"/>
          </a:xfrm>
          <a:prstGeom prst="rect">
            <a:avLst/>
          </a:prstGeom>
        </p:spPr>
      </p:pic>
      <p:sp>
        <p:nvSpPr>
          <p:cNvPr id="8" name="Google Shape;106;p4">
            <a:extLst>
              <a:ext uri="{FF2B5EF4-FFF2-40B4-BE49-F238E27FC236}">
                <a16:creationId xmlns:a16="http://schemas.microsoft.com/office/drawing/2014/main" id="{4972167F-F1DD-21E9-C67D-3971ABCA92C2}"/>
              </a:ext>
            </a:extLst>
          </p:cNvPr>
          <p:cNvSpPr txBox="1"/>
          <p:nvPr/>
        </p:nvSpPr>
        <p:spPr>
          <a:xfrm>
            <a:off x="2221875" y="299915"/>
            <a:ext cx="954086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5C0D8B"/>
                </a:solidFill>
                <a:latin typeface="Franklin Gothic Medium" panose="020B0603020102020204" pitchFamily="34" charset="0"/>
                <a:sym typeface="Libre Franklin Medium"/>
              </a:rPr>
              <a:t>Recovery Friendly Designation Packet</a:t>
            </a:r>
            <a:endParaRPr>
              <a:latin typeface="Franklin Gothic Medium" panose="020B0603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26E8A7-584E-0086-42CB-E302ACC137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6646" y="1007760"/>
            <a:ext cx="4170445" cy="53907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6118FC-B10C-0CEB-5262-203A895C0C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9360" y="1007761"/>
            <a:ext cx="4193483" cy="5390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C026D0-699D-47D6-5830-DF7FAF3568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6498" y="1007759"/>
            <a:ext cx="4170445" cy="537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0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EB70619-2921-9289-6DC2-A4C431ED3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68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93D43E-6581-4AD2-66F6-80888A6D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238" y="65050"/>
            <a:ext cx="7681856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7030A0"/>
                </a:solidFill>
                <a:latin typeface="Franklin Gothic Medium" panose="020B0603020102020204" pitchFamily="34" charset="0"/>
              </a:rPr>
              <a:t>RFW Designation Online 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6A61D-DA37-CC1B-FE45-E5F57091E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261" y="1692433"/>
            <a:ext cx="3647739" cy="1325563"/>
          </a:xfrm>
        </p:spPr>
        <p:txBody>
          <a:bodyPr>
            <a:normAutofit/>
          </a:bodyPr>
          <a:lstStyle/>
          <a:p>
            <a:r>
              <a:rPr lang="en-US" sz="2600">
                <a:solidFill>
                  <a:srgbClr val="7030A0"/>
                </a:solidFill>
              </a:rPr>
              <a:t>3 engaging modules</a:t>
            </a:r>
          </a:p>
          <a:p>
            <a:r>
              <a:rPr lang="en-US" sz="2600">
                <a:solidFill>
                  <a:srgbClr val="7030A0"/>
                </a:solidFill>
              </a:rPr>
              <a:t>Found on Canvas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8F0369-E637-CD83-9500-A339FD2B6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094" y="291527"/>
            <a:ext cx="2275617" cy="2326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557804-C478-5C3D-AE63-40749649E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261" y="3017996"/>
            <a:ext cx="9002050" cy="23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94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EB70619-2921-9289-6DC2-A4C431ED3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68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93D43E-6581-4AD2-66F6-80888A6D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118" y="97323"/>
            <a:ext cx="7681856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7030A0"/>
                </a:solidFill>
                <a:latin typeface="Franklin Gothic Medium" panose="020B0603020102020204" pitchFamily="34" charset="0"/>
              </a:rPr>
              <a:t>Recovery Ally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6A61D-DA37-CC1B-FE45-E5F57091E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130" y="1079172"/>
            <a:ext cx="7556352" cy="2717024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rgbClr val="7030A0"/>
                </a:solidFill>
              </a:rPr>
              <a:t>30 minutes</a:t>
            </a:r>
          </a:p>
          <a:p>
            <a:r>
              <a:rPr lang="en-US">
                <a:solidFill>
                  <a:srgbClr val="7030A0"/>
                </a:solidFill>
              </a:rPr>
              <a:t>Content includes</a:t>
            </a:r>
          </a:p>
          <a:p>
            <a:pPr lvl="1"/>
            <a:r>
              <a:rPr lang="en-US">
                <a:solidFill>
                  <a:srgbClr val="7030A0"/>
                </a:solidFill>
              </a:rPr>
              <a:t>Substance use disorders and recovery</a:t>
            </a:r>
          </a:p>
          <a:p>
            <a:pPr lvl="1"/>
            <a:r>
              <a:rPr lang="en-US">
                <a:solidFill>
                  <a:srgbClr val="7030A0"/>
                </a:solidFill>
              </a:rPr>
              <a:t>Myths and stigma about substance use disorders</a:t>
            </a:r>
          </a:p>
          <a:p>
            <a:pPr lvl="1"/>
            <a:r>
              <a:rPr lang="en-US">
                <a:solidFill>
                  <a:srgbClr val="7030A0"/>
                </a:solidFill>
              </a:rPr>
              <a:t>Using person first, recovery friendly language</a:t>
            </a:r>
          </a:p>
          <a:p>
            <a:pPr lvl="1"/>
            <a:r>
              <a:rPr lang="en-US">
                <a:solidFill>
                  <a:srgbClr val="7030A0"/>
                </a:solidFill>
              </a:rPr>
              <a:t>How to support someone seeking, or already in, recovery</a:t>
            </a:r>
          </a:p>
          <a:p>
            <a:pPr lvl="1"/>
            <a:r>
              <a:rPr lang="en-US">
                <a:solidFill>
                  <a:srgbClr val="7030A0"/>
                </a:solidFill>
              </a:rPr>
              <a:t>How to support employees with substance use disorder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4BBB0D-BFB5-CA43-0173-49B83D4C0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488" y="3613243"/>
            <a:ext cx="7989346" cy="271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2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EB70619-2921-9289-6DC2-A4C431ED3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68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93D43E-6581-4AD2-66F6-80888A6D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118" y="97323"/>
            <a:ext cx="7681856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7030A0"/>
                </a:solidFill>
                <a:latin typeface="Franklin Gothic Medium" panose="020B0603020102020204" pitchFamily="34" charset="0"/>
              </a:rPr>
              <a:t>Shatterproof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6A61D-DA37-CC1B-FE45-E5F57091E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162" y="1208264"/>
            <a:ext cx="6319223" cy="2717024"/>
          </a:xfrm>
        </p:spPr>
        <p:txBody>
          <a:bodyPr>
            <a:normAutofit/>
          </a:bodyPr>
          <a:lstStyle/>
          <a:p>
            <a:r>
              <a:rPr lang="en-US" sz="2600">
                <a:solidFill>
                  <a:srgbClr val="7030A0"/>
                </a:solidFill>
              </a:rPr>
              <a:t>Content includes</a:t>
            </a:r>
          </a:p>
          <a:p>
            <a:pPr lvl="1"/>
            <a:r>
              <a:rPr lang="en-US" sz="2200">
                <a:solidFill>
                  <a:srgbClr val="7030A0"/>
                </a:solidFill>
              </a:rPr>
              <a:t>The Science of Addiction</a:t>
            </a:r>
          </a:p>
          <a:p>
            <a:pPr lvl="1"/>
            <a:r>
              <a:rPr lang="en-US" sz="2200">
                <a:solidFill>
                  <a:srgbClr val="7030A0"/>
                </a:solidFill>
              </a:rPr>
              <a:t>Are You at Risk?</a:t>
            </a:r>
          </a:p>
          <a:p>
            <a:pPr lvl="1"/>
            <a:r>
              <a:rPr lang="en-US" sz="2200">
                <a:solidFill>
                  <a:srgbClr val="7030A0"/>
                </a:solidFill>
              </a:rPr>
              <a:t>The Dangers of Opioids</a:t>
            </a:r>
          </a:p>
          <a:p>
            <a:pPr lvl="1"/>
            <a:r>
              <a:rPr lang="en-US" sz="2200">
                <a:solidFill>
                  <a:srgbClr val="7030A0"/>
                </a:solidFill>
              </a:rPr>
              <a:t>Signs, Symptoms &amp; Treatment of Addiction</a:t>
            </a:r>
          </a:p>
          <a:p>
            <a:pPr lvl="1"/>
            <a:r>
              <a:rPr lang="en-US" sz="2200">
                <a:solidFill>
                  <a:srgbClr val="7030A0"/>
                </a:solidFill>
              </a:rPr>
              <a:t>How You Can Help</a:t>
            </a:r>
          </a:p>
          <a:p>
            <a:pPr lvl="1"/>
            <a:r>
              <a:rPr lang="en-US" sz="2200">
                <a:solidFill>
                  <a:srgbClr val="7030A0"/>
                </a:solidFill>
              </a:rPr>
              <a:t>The Gift of Recovery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E2C3F-9BC7-74A0-67D4-5F4729A7A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774" y="3173082"/>
            <a:ext cx="5585015" cy="31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88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EB70619-2921-9289-6DC2-A4C431ED3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68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93D43E-6581-4AD2-66F6-80888A6D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117" y="97323"/>
            <a:ext cx="9306261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7030A0"/>
                </a:solidFill>
                <a:latin typeface="Franklin Gothic Medium" panose="020B0603020102020204" pitchFamily="34" charset="0"/>
              </a:rPr>
              <a:t>How to Save a Life with Naloxone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6A61D-DA37-CC1B-FE45-E5F57091E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61" y="1422886"/>
            <a:ext cx="6319223" cy="2901157"/>
          </a:xfrm>
        </p:spPr>
        <p:txBody>
          <a:bodyPr>
            <a:normAutofit/>
          </a:bodyPr>
          <a:lstStyle/>
          <a:p>
            <a:r>
              <a:rPr lang="en-US" sz="2600">
                <a:solidFill>
                  <a:srgbClr val="7030A0"/>
                </a:solidFill>
              </a:rPr>
              <a:t>15 minutes</a:t>
            </a:r>
          </a:p>
          <a:p>
            <a:r>
              <a:rPr lang="en-US" sz="2600">
                <a:solidFill>
                  <a:srgbClr val="7030A0"/>
                </a:solidFill>
              </a:rPr>
              <a:t>Content includes</a:t>
            </a:r>
          </a:p>
          <a:p>
            <a:pPr lvl="1"/>
            <a:r>
              <a:rPr lang="en-US" sz="2200">
                <a:solidFill>
                  <a:srgbClr val="7030A0"/>
                </a:solidFill>
              </a:rPr>
              <a:t>What is Naloxone and What Does it Do?</a:t>
            </a:r>
          </a:p>
          <a:p>
            <a:pPr lvl="1"/>
            <a:r>
              <a:rPr lang="en-US" sz="2200">
                <a:solidFill>
                  <a:srgbClr val="7030A0"/>
                </a:solidFill>
              </a:rPr>
              <a:t>Opioid Overdose &amp; Steps for Care</a:t>
            </a:r>
          </a:p>
          <a:p>
            <a:pPr lvl="1"/>
            <a:r>
              <a:rPr lang="en-US" sz="2200">
                <a:solidFill>
                  <a:srgbClr val="7030A0"/>
                </a:solidFill>
              </a:rPr>
              <a:t>Naloxone Administration</a:t>
            </a:r>
          </a:p>
          <a:p>
            <a:pPr lvl="1"/>
            <a:r>
              <a:rPr lang="en-US" sz="2200">
                <a:solidFill>
                  <a:srgbClr val="7030A0"/>
                </a:solidFill>
              </a:rPr>
              <a:t>More About Naloxone</a:t>
            </a:r>
          </a:p>
          <a:p>
            <a:pPr lvl="1"/>
            <a:r>
              <a:rPr lang="en-US" sz="2200">
                <a:solidFill>
                  <a:srgbClr val="7030A0"/>
                </a:solidFill>
              </a:rPr>
              <a:t>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049926-4D4C-D154-FA98-BD66A7667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243" y="1787394"/>
            <a:ext cx="4768305" cy="416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1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 descr="A picture containing background pattern&#10;&#10;Description automatically generat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59809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1325569" y="370198"/>
            <a:ext cx="954086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5C0D8B"/>
                </a:solidFill>
                <a:latin typeface="Franklin Gothic Medium" panose="020B0603020102020204" pitchFamily="34" charset="0"/>
                <a:sym typeface="Libre Franklin Medium"/>
              </a:rPr>
              <a:t>RFW Website</a:t>
            </a:r>
            <a:endParaRPr>
              <a:latin typeface="Franklin Gothic Medium" panose="020B0603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E4B9B8-7199-00FD-C7F8-429B3456E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170" y="1078044"/>
            <a:ext cx="8254731" cy="4909916"/>
          </a:xfrm>
          <a:prstGeom prst="rect">
            <a:avLst/>
          </a:prstGeom>
        </p:spPr>
      </p:pic>
      <p:sp>
        <p:nvSpPr>
          <p:cNvPr id="4" name="TextBox 3">
            <a:hlinkClick r:id="rId6"/>
            <a:extLst>
              <a:ext uri="{FF2B5EF4-FFF2-40B4-BE49-F238E27FC236}">
                <a16:creationId xmlns:a16="http://schemas.microsoft.com/office/drawing/2014/main" id="{605469E8-0706-75D0-83E0-26D171520994}"/>
              </a:ext>
            </a:extLst>
          </p:cNvPr>
          <p:cNvSpPr txBox="1"/>
          <p:nvPr/>
        </p:nvSpPr>
        <p:spPr>
          <a:xfrm>
            <a:off x="3298565" y="5797214"/>
            <a:ext cx="44859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https://recoveryfriendlymo.com/</a:t>
            </a:r>
            <a:endParaRPr lang="en-US" sz="24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069080-4E8D-655E-C4B8-73FA26417A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0227" y="5070197"/>
            <a:ext cx="1259931" cy="125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28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742C6DE-6688-9158-8963-41493A815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044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03F9BF-ACBC-A22E-7D33-E5246979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746" y="260449"/>
            <a:ext cx="10515600" cy="158015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Franklin Gothic Medium"/>
              </a:rPr>
              <a:t>Businesses Designated as Recovery Friendly Workplaces in Missouri</a:t>
            </a:r>
            <a:endParaRPr lang="en-US" sz="4000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F6CB4-05D9-3C80-8F39-EF330BFB4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480734"/>
            <a:ext cx="10769601" cy="1871133"/>
          </a:xfrm>
        </p:spPr>
        <p:txBody>
          <a:bodyPr>
            <a:normAutofit fontScale="70000" lnSpcReduction="20000"/>
          </a:bodyPr>
          <a:lstStyle/>
          <a:p>
            <a:pPr marL="228600" indent="0"/>
            <a:r>
              <a:rPr lang="en-US" sz="3000" dirty="0">
                <a:solidFill>
                  <a:srgbClr val="7030A0"/>
                </a:solidFill>
              </a:rPr>
              <a:t>Citizens Memorial Hospital; Bolivar		A.M. Solutions, Jefferson City </a:t>
            </a:r>
          </a:p>
          <a:p>
            <a:pPr marL="228600" indent="0"/>
            <a:r>
              <a:rPr lang="en-US" sz="3000" dirty="0">
                <a:solidFill>
                  <a:srgbClr val="7030A0"/>
                </a:solidFill>
              </a:rPr>
              <a:t>Tower Rock Stone Company; 			ACE Pipe Company;	</a:t>
            </a:r>
          </a:p>
          <a:p>
            <a:pPr marL="228600" indent="0"/>
            <a:r>
              <a:rPr lang="en-US" sz="3000" dirty="0">
                <a:solidFill>
                  <a:srgbClr val="7030A0"/>
                </a:solidFill>
              </a:rPr>
              <a:t>	St. Genevieve				   Kansas City</a:t>
            </a:r>
          </a:p>
          <a:p>
            <a:pPr marL="228600" indent="0"/>
            <a:r>
              <a:rPr lang="en-US" sz="3000" dirty="0">
                <a:solidFill>
                  <a:srgbClr val="7030A0"/>
                </a:solidFill>
              </a:rPr>
              <a:t>CORE; Branson				First Call; Kansas City	</a:t>
            </a:r>
          </a:p>
          <a:p>
            <a:pPr marL="228600" indent="0"/>
            <a:r>
              <a:rPr lang="en-US" sz="3000" dirty="0">
                <a:solidFill>
                  <a:srgbClr val="7030A0"/>
                </a:solidFill>
              </a:rPr>
              <a:t>Buddeez Manufacturing; Union			PreventEd, St. Louis </a:t>
            </a:r>
          </a:p>
          <a:p>
            <a:endParaRPr lang="en-US" sz="2600" dirty="0">
              <a:solidFill>
                <a:srgbClr val="7030A0"/>
              </a:solidFill>
            </a:endParaRPr>
          </a:p>
          <a:p>
            <a:endParaRPr lang="en-US" sz="2600" dirty="0">
              <a:solidFill>
                <a:srgbClr val="7030A0"/>
              </a:solidFill>
            </a:endParaRPr>
          </a:p>
          <a:p>
            <a:endParaRPr lang="en-US" sz="2600" dirty="0">
              <a:solidFill>
                <a:srgbClr val="7030A0"/>
              </a:solidFill>
            </a:endParaRPr>
          </a:p>
          <a:p>
            <a:endParaRPr lang="en-US" sz="2600" dirty="0">
              <a:solidFill>
                <a:srgbClr val="7030A0"/>
              </a:solidFill>
            </a:endParaRPr>
          </a:p>
          <a:p>
            <a:endParaRPr lang="en-US" sz="800" dirty="0">
              <a:solidFill>
                <a:srgbClr val="7030A0"/>
              </a:solidFill>
            </a:endParaRPr>
          </a:p>
          <a:p>
            <a:endParaRPr lang="en-US" sz="26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83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4A6F89DC-ACF6-C7F5-0AEB-29255D7D2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93996F-47B3-7158-F9E7-FE8B0F5C6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5742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7030A0"/>
                </a:solidFill>
                <a:latin typeface="Franklin Gothic Medium" panose="020B0603020102020204" pitchFamily="34" charset="0"/>
              </a:rPr>
              <a:t>What’s on the Horizon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19203-9828-7B73-070D-CBF07C229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0777" y="1127669"/>
            <a:ext cx="5594874" cy="3880921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</a:rPr>
              <a:t>Presentations at local, state and national conferences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</a:rPr>
              <a:t>Contacting State Representatives and Senators to share initiative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</a:rPr>
              <a:t>Awarding Recovery Friendly Workplace Designations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</a:rPr>
              <a:t>Presentation on Recovery Ally Training for the University of Wisconsin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17396-71C9-65A5-685A-0184BEB5004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10255" y="897997"/>
            <a:ext cx="5181600" cy="5354719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sz="2600" dirty="0">
                <a:solidFill>
                  <a:srgbClr val="7030A0"/>
                </a:solidFill>
              </a:rPr>
              <a:t>Complete Employee Surveys and tabulate data, draw comparisons to Employer Survey results</a:t>
            </a:r>
          </a:p>
          <a:p>
            <a:pPr>
              <a:buSzPct val="100000"/>
            </a:pPr>
            <a:r>
              <a:rPr lang="en-US" sz="2600" dirty="0">
                <a:solidFill>
                  <a:srgbClr val="7030A0"/>
                </a:solidFill>
              </a:rPr>
              <a:t>State-wide Advisory Committee convenes monthly</a:t>
            </a:r>
          </a:p>
          <a:p>
            <a:pPr>
              <a:buSzPct val="100000"/>
            </a:pPr>
            <a:r>
              <a:rPr lang="en-US" sz="2600" dirty="0">
                <a:solidFill>
                  <a:srgbClr val="7030A0"/>
                </a:solidFill>
              </a:rPr>
              <a:t>Statewide convening of stakeholders on University of Missouri campus in August</a:t>
            </a:r>
          </a:p>
          <a:p>
            <a:pPr>
              <a:buSzPct val="100000"/>
            </a:pPr>
            <a:r>
              <a:rPr lang="en-US" sz="2600" dirty="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SUD/OUD education and training for Extension professionals and faculty to help build capacity for working in local communities</a:t>
            </a:r>
          </a:p>
          <a:p>
            <a:pPr>
              <a:buSzPct val="100000"/>
            </a:pPr>
            <a:r>
              <a:rPr lang="en-US" sz="2600" dirty="0">
                <a:solidFill>
                  <a:srgbClr val="7030A0"/>
                </a:solidFill>
              </a:rPr>
              <a:t>Expanding regional with ROTA-R</a:t>
            </a:r>
          </a:p>
          <a:p>
            <a:pPr marL="114300" indent="0">
              <a:buSzPct val="100000"/>
              <a:buNone/>
            </a:pPr>
            <a:endParaRPr lang="en-US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921FF2-234E-BE96-D492-BAC81ED3E638}"/>
              </a:ext>
            </a:extLst>
          </p:cNvPr>
          <p:cNvSpPr txBox="1"/>
          <p:nvPr/>
        </p:nvSpPr>
        <p:spPr>
          <a:xfrm>
            <a:off x="2248348" y="4935786"/>
            <a:ext cx="44751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Offering Technical Assistance services</a:t>
            </a:r>
            <a:endParaRPr lang="en-US" sz="2600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926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5FCD0-9730-AE08-06BE-2799A81BA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017E4C-D836-83C6-12AF-61FDD120AC44}"/>
              </a:ext>
            </a:extLst>
          </p:cNvPr>
          <p:cNvSpPr txBox="1"/>
          <p:nvPr/>
        </p:nvSpPr>
        <p:spPr>
          <a:xfrm>
            <a:off x="994918" y="539851"/>
            <a:ext cx="99778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Franklin Gothic Medium" panose="020B0603020102020204" pitchFamily="34" charset="0"/>
              </a:rPr>
              <a:t>Vote at </a:t>
            </a:r>
            <a:r>
              <a:rPr lang="en-US" sz="4400">
                <a:solidFill>
                  <a:schemeClr val="bg1"/>
                </a:solidFill>
                <a:latin typeface="Franklin Gothic Medium" panose="020B06030201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Slido.com</a:t>
            </a:r>
            <a:r>
              <a:rPr lang="en-US" sz="4400">
                <a:solidFill>
                  <a:schemeClr val="bg1"/>
                </a:solidFill>
                <a:latin typeface="Franklin Gothic Medium" panose="020B0603020102020204" pitchFamily="34" charset="0"/>
              </a:rPr>
              <a:t> with the code</a:t>
            </a:r>
            <a:br>
              <a:rPr lang="en-US" sz="440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en-US" sz="4400">
                <a:solidFill>
                  <a:schemeClr val="bg1"/>
                </a:solidFill>
                <a:latin typeface="Franklin Gothic Medium" panose="020B0603020102020204" pitchFamily="34" charset="0"/>
              </a:rPr>
              <a:t>#1940271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6BDD26-B898-3E76-8C97-80E914D40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2884" y="3156474"/>
            <a:ext cx="2438400" cy="2438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1AAFDF-E65C-18C8-D266-EFDA641F4824}"/>
              </a:ext>
            </a:extLst>
          </p:cNvPr>
          <p:cNvSpPr txBox="1"/>
          <p:nvPr/>
        </p:nvSpPr>
        <p:spPr>
          <a:xfrm>
            <a:off x="1344706" y="2526252"/>
            <a:ext cx="583064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Would you consider your place of employment recovery friendly for employees?</a:t>
            </a:r>
          </a:p>
        </p:txBody>
      </p:sp>
    </p:spTree>
    <p:extLst>
      <p:ext uri="{BB962C8B-B14F-4D97-AF65-F5344CB8AC3E}">
        <p14:creationId xmlns:p14="http://schemas.microsoft.com/office/powerpoint/2010/main" val="3325091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800DA7CE-302D-B64C-85F9-B2831AB3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E7EEA9-5619-0A17-71BA-F6CD244EA4CA}"/>
              </a:ext>
            </a:extLst>
          </p:cNvPr>
          <p:cNvSpPr txBox="1"/>
          <p:nvPr/>
        </p:nvSpPr>
        <p:spPr>
          <a:xfrm>
            <a:off x="1088438" y="666974"/>
            <a:ext cx="7324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Franklin Gothic Medium" panose="020B0603020102020204" pitchFamily="34" charset="0"/>
              </a:rPr>
              <a:t>What Can You Do?</a:t>
            </a:r>
            <a:endParaRPr lang="en-US" sz="4000" dirty="0">
              <a:latin typeface="Franklin Gothic Medium" panose="020B06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4355FB-AE6F-B9EC-A339-40CBE18C4777}"/>
              </a:ext>
            </a:extLst>
          </p:cNvPr>
          <p:cNvSpPr txBox="1"/>
          <p:nvPr/>
        </p:nvSpPr>
        <p:spPr>
          <a:xfrm>
            <a:off x="1269402" y="1807285"/>
            <a:ext cx="9789459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  <a:latin typeface="Calibri"/>
                <a:cs typeface="Calibri"/>
              </a:rPr>
              <a:t>Contact us if you have a story to share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  <a:latin typeface="Calibri"/>
                <a:cs typeface="Calibri"/>
              </a:rPr>
              <a:t>Let us know if your organization or business is hiring people in recovery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  <a:latin typeface="Calibri"/>
                <a:cs typeface="Calibri"/>
              </a:rPr>
              <a:t>Sign up to attend our statewide convening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  <a:latin typeface="Calibri"/>
                <a:cs typeface="Calibri"/>
              </a:rPr>
              <a:t>Become a partner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7030A0"/>
                </a:solidFill>
                <a:latin typeface="Calibri"/>
                <a:cs typeface="Calibri"/>
              </a:rPr>
              <a:t>Be a Champion</a:t>
            </a:r>
            <a:endParaRPr lang="en-US" sz="2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0261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7" descr="Shape, rectang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 txBox="1"/>
          <p:nvPr/>
        </p:nvSpPr>
        <p:spPr>
          <a:xfrm>
            <a:off x="2627423" y="5465380"/>
            <a:ext cx="69371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work is supported by the Substance Abuse and Mental Health Services Administration, Rural Opioids Technical Assistance Grants program [grant opportunity #: 1H79TI083259-01]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1381896" y="765525"/>
            <a:ext cx="942820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Franklin Gothic Medium" panose="020B0603020102020204" pitchFamily="34" charset="0"/>
                <a:ea typeface="Libre Franklin Medium"/>
                <a:cs typeface="Libre Franklin Medium"/>
                <a:sym typeface="Libre Franklin Medium"/>
              </a:rPr>
              <a:t>Thank You</a:t>
            </a:r>
            <a:endParaRPr sz="4000">
              <a:latin typeface="Franklin Gothic Medium" panose="020B0603020102020204" pitchFamily="34" charset="0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1381896" y="1445091"/>
            <a:ext cx="9428206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dirty="0">
              <a:solidFill>
                <a:schemeClr val="bg1"/>
              </a:solidFill>
              <a:latin typeface="+mj-lt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bg1"/>
                </a:solidFill>
                <a:latin typeface="+mj-lt"/>
                <a:cs typeface="Calibri"/>
                <a:sym typeface="Calibri"/>
              </a:rPr>
              <a:t> 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1800" u="sng" dirty="0">
                <a:solidFill>
                  <a:schemeClr val="bg1"/>
                </a:solidFill>
                <a:latin typeface="+mj-lt"/>
                <a:cs typeface="Calibri"/>
                <a:sym typeface="Calibri"/>
              </a:rPr>
              <a:t>Ann McCauley, MEd</a:t>
            </a:r>
          </a:p>
          <a:p>
            <a:pPr algn="ctr">
              <a:buClr>
                <a:schemeClr val="dk1"/>
              </a:buClr>
              <a:buSzPts val="2400"/>
            </a:pPr>
            <a:r>
              <a:rPr lang="en-US" sz="1600" u="sng" dirty="0">
                <a:solidFill>
                  <a:schemeClr val="bg1"/>
                </a:solidFill>
                <a:latin typeface="+mj-lt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mccauleya@missouri.edu</a:t>
            </a:r>
            <a:endParaRPr lang="en-US" sz="1600" u="sng" dirty="0">
              <a:solidFill>
                <a:schemeClr val="bg1"/>
              </a:solidFill>
              <a:latin typeface="+mj-lt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2400"/>
            </a:pPr>
            <a:endParaRPr lang="en-US" sz="1600" u="sng" dirty="0">
              <a:solidFill>
                <a:schemeClr val="bg1"/>
              </a:solidFill>
              <a:latin typeface="+mj-lt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2000" dirty="0">
              <a:solidFill>
                <a:schemeClr val="bg1"/>
              </a:solidFill>
              <a:latin typeface="+mj-lt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1800" u="sng" dirty="0">
                <a:solidFill>
                  <a:schemeClr val="bg1"/>
                </a:solidFill>
                <a:latin typeface="+mj-lt"/>
                <a:cs typeface="Calibri"/>
                <a:sym typeface="Calibri"/>
              </a:rPr>
              <a:t>Dr, Doug Swanson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1600" u="sng" dirty="0">
                <a:solidFill>
                  <a:schemeClr val="bg1"/>
                </a:solidFill>
                <a:latin typeface="+mj-lt"/>
                <a:cs typeface="Calibri"/>
                <a:sym typeface="Calibri"/>
              </a:rPr>
              <a:t>swansondj@missouri.edu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2000" dirty="0">
              <a:solidFill>
                <a:schemeClr val="bg1"/>
              </a:solidFill>
              <a:latin typeface="+mj-lt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1600" u="sng" dirty="0">
              <a:solidFill>
                <a:schemeClr val="bg1"/>
              </a:solidFill>
              <a:latin typeface="+mj-lt"/>
              <a:cs typeface="Calibri"/>
              <a:sym typeface="Calibri"/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recoveryfriendlymo.com</a:t>
            </a:r>
            <a:endParaRPr lang="en-US" sz="2000"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 descr="A picture containing 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59809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1325569" y="310620"/>
            <a:ext cx="954086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5C0D8B"/>
                </a:solidFill>
                <a:latin typeface="Franklin Gothic Medium" panose="020B0603020102020204" pitchFamily="34" charset="0"/>
                <a:sym typeface="Libre Franklin Medium"/>
              </a:rPr>
              <a:t>Learning Objectives</a:t>
            </a:r>
            <a:endParaRPr>
              <a:latin typeface="Franklin Gothic Medium" panose="020B0603020102020204" pitchFamily="34" charset="0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1325569" y="1329086"/>
            <a:ext cx="9883899" cy="498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5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increase your understanding of the Recovery Friendly Workplace Initiative in Missouri</a:t>
            </a:r>
            <a:endParaRPr lang="en-US" sz="315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5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Describe workforce trends and shortages and challenges employers face in today’s market</a:t>
            </a:r>
            <a:endParaRPr lang="en-US" sz="315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5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Learn current and future plans for the initiative in Missouri and how we can support businesses and Institutes of Higher Education (IHE) who are ready to </a:t>
            </a:r>
            <a:r>
              <a:rPr lang="en-US" sz="315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create positive change, eliminate stigma, and support employees in recovery</a:t>
            </a:r>
            <a:endParaRPr lang="en-US" sz="315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035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B664ADE-2A86-2245-82FE-35F73BD14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68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5487A1-B0F7-A849-A0A7-C39019BC4DF6}"/>
              </a:ext>
            </a:extLst>
          </p:cNvPr>
          <p:cNvSpPr txBox="1"/>
          <p:nvPr/>
        </p:nvSpPr>
        <p:spPr>
          <a:xfrm>
            <a:off x="1381897" y="2267571"/>
            <a:ext cx="9428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Baskerville" panose="02020502070401020303" pitchFamily="18" charset="0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427B021-60E0-41FC-B9FA-798D8AEE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19" y="498700"/>
            <a:ext cx="3932237" cy="16002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7030A0"/>
                </a:solidFill>
                <a:latin typeface="Franklin Gothic Medium" panose="020B0603020102020204" pitchFamily="34" charset="0"/>
              </a:rPr>
              <a:t>REPORTS &amp; PUBLICATIONS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242C9C-A091-4DFB-8AEA-AD0375432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025" y="330028"/>
            <a:ext cx="4808637" cy="6226080"/>
          </a:xfrm>
          <a:prstGeom prst="rect">
            <a:avLst/>
          </a:prstGeom>
        </p:spPr>
      </p:pic>
      <p:pic>
        <p:nvPicPr>
          <p:cNvPr id="6" name="Picture 5" descr="A picture containing background pattern">
            <a:extLst>
              <a:ext uri="{FF2B5EF4-FFF2-40B4-BE49-F238E27FC236}">
                <a16:creationId xmlns:a16="http://schemas.microsoft.com/office/drawing/2014/main" id="{533EF6AC-109C-E638-89AD-BA5E50253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3695"/>
            <a:ext cx="12192000" cy="6858000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AEA472CE-71CF-1E3F-27CB-7180C2B79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679" y="563381"/>
            <a:ext cx="6317567" cy="496601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6C6369-8E8C-8679-1284-8D394829CFD1}"/>
              </a:ext>
            </a:extLst>
          </p:cNvPr>
          <p:cNvSpPr txBox="1"/>
          <p:nvPr/>
        </p:nvSpPr>
        <p:spPr>
          <a:xfrm>
            <a:off x="160256" y="886119"/>
            <a:ext cx="52035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2010, workers between the ages of 25 and 54 made up 40.2% of the population.</a:t>
            </a:r>
            <a:b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2020, Millennials made up 37.5% of the workforce.</a:t>
            </a:r>
            <a:b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all those aged 15 to 64, one-third are between the ages of 25 to 39.</a:t>
            </a:r>
            <a:endParaRPr lang="en-US" sz="1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66F08-9669-81E8-A5FB-DABBADC89F57}"/>
              </a:ext>
            </a:extLst>
          </p:cNvPr>
          <p:cNvSpPr txBox="1"/>
          <p:nvPr/>
        </p:nvSpPr>
        <p:spPr>
          <a:xfrm>
            <a:off x="131975" y="3723588"/>
            <a:ext cx="52601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next decade, there will be 50,000 more Missourians who turn 65 years old than graduate high school.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A981DD-1F8D-B1AF-DC97-F9DAFDE130D4}"/>
              </a:ext>
            </a:extLst>
          </p:cNvPr>
          <p:cNvSpPr txBox="1"/>
          <p:nvPr/>
        </p:nvSpPr>
        <p:spPr>
          <a:xfrm>
            <a:off x="2309567" y="5428596"/>
            <a:ext cx="68697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7030A0"/>
                </a:solidFill>
                <a:latin typeface="Calibri" panose="020F0502020204030204" pitchFamily="34" charset="0"/>
                <a:ea typeface="Baskerville" panose="02020502070401020303" pitchFamily="18" charset="0"/>
                <a:cs typeface="Calibri" panose="020F0502020204030204" pitchFamily="34" charset="0"/>
              </a:rPr>
              <a:t>Source: Mark White, University of Missouri</a:t>
            </a:r>
          </a:p>
        </p:txBody>
      </p:sp>
    </p:spTree>
    <p:extLst>
      <p:ext uri="{BB962C8B-B14F-4D97-AF65-F5344CB8AC3E}">
        <p14:creationId xmlns:p14="http://schemas.microsoft.com/office/powerpoint/2010/main" val="259056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31A5A5C-5D81-0595-DAE4-A99437C27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8FDC3-BB8A-CC1B-7804-81B10A94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268" y="0"/>
            <a:ext cx="7273066" cy="1325563"/>
          </a:xfrm>
        </p:spPr>
        <p:txBody>
          <a:bodyPr>
            <a:normAutofit/>
          </a:bodyPr>
          <a:lstStyle/>
          <a:p>
            <a:endParaRPr lang="en-US" sz="4000" b="1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85A0E-FBE4-1E7B-3A22-DD7A887C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678" y="1002199"/>
            <a:ext cx="962181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600" dirty="0">
              <a:solidFill>
                <a:srgbClr val="7030A0"/>
              </a:solidFill>
            </a:endParaRPr>
          </a:p>
        </p:txBody>
      </p:sp>
      <p:pic>
        <p:nvPicPr>
          <p:cNvPr id="5" name="Picture 4" descr="Shape, square">
            <a:extLst>
              <a:ext uri="{FF2B5EF4-FFF2-40B4-BE49-F238E27FC236}">
                <a16:creationId xmlns:a16="http://schemas.microsoft.com/office/drawing/2014/main" id="{EF8EA679-5F9F-DBCD-62CB-ECA62C289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533" y="0"/>
            <a:ext cx="12462933" cy="701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026ECB-EF31-FF4F-9636-855D2BDBA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7228" y="848423"/>
            <a:ext cx="9766022" cy="567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7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800DA7CE-302D-B64C-85F9-B2831AB3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E7EEA9-5619-0A17-71BA-F6CD244EA4CA}"/>
              </a:ext>
            </a:extLst>
          </p:cNvPr>
          <p:cNvSpPr txBox="1"/>
          <p:nvPr/>
        </p:nvSpPr>
        <p:spPr>
          <a:xfrm>
            <a:off x="1088437" y="666974"/>
            <a:ext cx="9893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Dec 31, 2029, 79 million Baby Boomers will be eligible to leave or will have left the workforce</a:t>
            </a:r>
            <a:endParaRPr lang="en-US" sz="3200" dirty="0">
              <a:latin typeface="Franklin Gothic Medium" panose="020B06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4355FB-AE6F-B9EC-A339-40CBE18C4777}"/>
              </a:ext>
            </a:extLst>
          </p:cNvPr>
          <p:cNvSpPr txBox="1"/>
          <p:nvPr/>
        </p:nvSpPr>
        <p:spPr>
          <a:xfrm>
            <a:off x="1269402" y="1807284"/>
            <a:ext cx="10250153" cy="54322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= 26% of the population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out of every 4 people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(based on Jan 1, 2010, population)</a:t>
            </a:r>
          </a:p>
          <a:p>
            <a:pPr algn="ctr"/>
            <a:endParaRPr lang="en-US" sz="11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1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1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1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1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1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1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1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1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1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Cohn, </a:t>
            </a:r>
            <a:r>
              <a:rPr lang="en-US" sz="1100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D’Vera</a:t>
            </a:r>
            <a:r>
              <a:rPr lang="en-US" sz="11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Paul Taylor.  </a:t>
            </a:r>
            <a:r>
              <a:rPr lang="en-US" sz="11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Baby Boomers Approach 65 - Glumly</a:t>
            </a:r>
            <a:r>
              <a:rPr lang="en-US" sz="11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Pew Research Center. December 29, 2010. https://www.pewresearch.org/social-trends/2010/12/20/baby-boomers-approach-65-glumly/</a:t>
            </a:r>
            <a:endParaRPr lang="en-US" sz="1100" dirty="0">
              <a:solidFill>
                <a:srgbClr val="7030A0"/>
              </a:solidFill>
              <a:latin typeface="Calibri" panose="020F0502020204030204" pitchFamily="34" charset="0"/>
              <a:ea typeface="Baskerville" panose="02020502070401020303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7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B664ADE-2A86-2245-82FE-35F73BD14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Shape, square">
            <a:extLst>
              <a:ext uri="{FF2B5EF4-FFF2-40B4-BE49-F238E27FC236}">
                <a16:creationId xmlns:a16="http://schemas.microsoft.com/office/drawing/2014/main" id="{D970AE99-4267-B6A3-EECD-8E0D5595D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8533" y="0"/>
            <a:ext cx="12462933" cy="701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2A4F10-A9AD-A8C1-5448-4409B6B2C86F}"/>
              </a:ext>
            </a:extLst>
          </p:cNvPr>
          <p:cNvSpPr txBox="1"/>
          <p:nvPr/>
        </p:nvSpPr>
        <p:spPr>
          <a:xfrm>
            <a:off x="2696066" y="461913"/>
            <a:ext cx="86915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7030A0"/>
                </a:solidFill>
                <a:latin typeface="Franklin Gothic Medium" panose="020B0603020102020204" pitchFamily="34" charset="0"/>
              </a:rPr>
              <a:t>Where Have All the Workers Gone?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35536F-20F7-40BE-BC92-F2C5810DA1A1}"/>
              </a:ext>
            </a:extLst>
          </p:cNvPr>
          <p:cNvSpPr txBox="1"/>
          <p:nvPr/>
        </p:nvSpPr>
        <p:spPr>
          <a:xfrm>
            <a:off x="3030716" y="1413707"/>
            <a:ext cx="863966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11.4% of men between the ages of 25 and 54 are not in the workforce, because they are either not employed or not seeking work. Of the 11.4%, approximately 7,000,000 of them are not working.  </a:t>
            </a: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ea typeface="Baskerville" panose="02020502070401020303" pitchFamily="18" charset="0"/>
                <a:cs typeface="Calibri" panose="020F0502020204030204" pitchFamily="34" charset="0"/>
              </a:rPr>
              <a:t>The survey found that 47% of those individuals had taken pain medication within the last 24 hours.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0A614F-E0CC-C8D3-9948-528A8DE7EA04}"/>
              </a:ext>
            </a:extLst>
          </p:cNvPr>
          <p:cNvSpPr txBox="1"/>
          <p:nvPr/>
        </p:nvSpPr>
        <p:spPr>
          <a:xfrm>
            <a:off x="3827282" y="5434959"/>
            <a:ext cx="76545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Krueger, Alan. October 4, 2016. Where Have All the Workers Gone? https://www.bostonfed.org/-/media/documents/economic/conf/great-recovery-2016/alan-b-krueger.pdf</a:t>
            </a:r>
            <a:endParaRPr lang="en-US" sz="1400" dirty="0">
              <a:solidFill>
                <a:srgbClr val="7030A0"/>
              </a:solidFill>
              <a:latin typeface="Calibri" panose="020F0502020204030204" pitchFamily="34" charset="0"/>
              <a:ea typeface="Baskerville" panose="02020502070401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5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 descr="A picture containing 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59809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1325569" y="358599"/>
            <a:ext cx="954086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5C0D8B"/>
                </a:solidFill>
                <a:latin typeface="Franklin Gothic Medium" panose="020B0603020102020204" pitchFamily="34" charset="0"/>
                <a:sym typeface="Libre Franklin Medium"/>
              </a:rPr>
              <a:t>Intended Outcomes for RFW MO Initiative</a:t>
            </a:r>
            <a:endParaRPr>
              <a:latin typeface="Franklin Gothic Medium" panose="020B0603020102020204" pitchFamily="34" charset="0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1054249" y="1166862"/>
            <a:ext cx="9897036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600" dirty="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Develop a framework and guidelines for training and technical assistance to businesses and IHE to be recognized as a Recovery Friendly Workplace (RFW)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600" dirty="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Establish designation process for employers to become recovery friendly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600" dirty="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Build capacity within Extension to address OUD/SUD and stigma within local communities on- and off-campus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600" dirty="0">
                <a:solidFill>
                  <a:srgbClr val="7030A0"/>
                </a:solidFill>
                <a:latin typeface="Calibri"/>
                <a:cs typeface="Calibri"/>
                <a:sym typeface="Calibri"/>
              </a:rPr>
              <a:t>Foster a workplace culture that promotes employee health, safety, and wellbeing through strategies that provide support for managers, employers, faculty, staff, and students in recovery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sz="26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sz="26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1" descr="A picture containing shape">
            <a:extLst>
              <a:ext uri="{FF2B5EF4-FFF2-40B4-BE49-F238E27FC236}">
                <a16:creationId xmlns:a16="http://schemas.microsoft.com/office/drawing/2014/main" id="{33B62687-7810-02A0-40AE-86B57C6F4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5217" y="0"/>
            <a:ext cx="1307721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69B20B-4339-B4B0-F120-370159210C72}"/>
              </a:ext>
            </a:extLst>
          </p:cNvPr>
          <p:cNvSpPr txBox="1"/>
          <p:nvPr/>
        </p:nvSpPr>
        <p:spPr>
          <a:xfrm>
            <a:off x="194553" y="1079771"/>
            <a:ext cx="876462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Franklin Gothic Medium" panose="020B0603020102020204" pitchFamily="34" charset="0"/>
                <a:ea typeface="Baskerville" panose="02020502070401020303" pitchFamily="18" charset="0"/>
              </a:rPr>
              <a:t>Between 2000 and 2016, the U.S. lost an estimated $37.8 billion in state and federal taxes due to eligible workers not in the workforce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11827-F22B-4BF4-46C3-5DBC9C55B287}"/>
              </a:ext>
            </a:extLst>
          </p:cNvPr>
          <p:cNvSpPr txBox="1"/>
          <p:nvPr/>
        </p:nvSpPr>
        <p:spPr>
          <a:xfrm>
            <a:off x="1605063" y="5680953"/>
            <a:ext cx="71206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7030A0"/>
                </a:solidFill>
                <a:latin typeface="Calibri" panose="020F0502020204030204" pitchFamily="34" charset="0"/>
                <a:ea typeface="Baskerville" panose="02020502070401020303" pitchFamily="18" charset="0"/>
                <a:cs typeface="Calibri" panose="020F0502020204030204" pitchFamily="34" charset="0"/>
              </a:rPr>
              <a:t>Source: Penn State University Study in Journal of Medical Care, 2019</a:t>
            </a:r>
            <a:endParaRPr lang="en-US" sz="1200" dirty="0">
              <a:latin typeface="Calibri" panose="020F0502020204030204" pitchFamily="34" charset="0"/>
              <a:ea typeface="Baskerville" panose="02020502070401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96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2.3.2819"/>
  <p:tag name="SLIDO_PRESENTATION_ID" val="00000000-0000-0000-0000-000000000000"/>
  <p:tag name="SLIDO_EVENT_UUID" val="fa564a7b-00c0-4975-8251-aa5fb1a2661c"/>
  <p:tag name="SLIDO_EVENT_SECTION_UUID" val="be443ecd-9798-481a-874c-fdf8822fa9bf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2B443E4898248B6530913A367C3F5" ma:contentTypeVersion="15" ma:contentTypeDescription="Create a new document." ma:contentTypeScope="" ma:versionID="1c0cbcf84cd1348917eccb284cc1350d">
  <xsd:schema xmlns:xsd="http://www.w3.org/2001/XMLSchema" xmlns:xs="http://www.w3.org/2001/XMLSchema" xmlns:p="http://schemas.microsoft.com/office/2006/metadata/properties" xmlns:ns2="7cfcc070-c055-4648-b791-e5dd19bd4edb" xmlns:ns3="c5a06394-bc75-4440-b23d-cd3e2158adb4" targetNamespace="http://schemas.microsoft.com/office/2006/metadata/properties" ma:root="true" ma:fieldsID="a1a94ce75d3d489c68cee333b3da3b44" ns2:_="" ns3:_="">
    <xsd:import namespace="7cfcc070-c055-4648-b791-e5dd19bd4edb"/>
    <xsd:import namespace="c5a06394-bc75-4440-b23d-cd3e2158ad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cc070-c055-4648-b791-e5dd19bd4e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e20e570-3a27-4eff-9ea0-d3488a33fb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06394-bc75-4440-b23d-cd3e2158adb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86055da-f064-4694-987e-7b08257ed5dc}" ma:internalName="TaxCatchAll" ma:showField="CatchAllData" ma:web="c5a06394-bc75-4440-b23d-cd3e2158ad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a06394-bc75-4440-b23d-cd3e2158adb4" xsi:nil="true"/>
    <lcf76f155ced4ddcb4097134ff3c332f xmlns="7cfcc070-c055-4648-b791-e5dd19bd4ed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9A643-329C-41EE-A01A-D7DA61A66BFD}">
  <ds:schemaRefs>
    <ds:schemaRef ds:uri="7cfcc070-c055-4648-b791-e5dd19bd4edb"/>
    <ds:schemaRef ds:uri="c5a06394-bc75-4440-b23d-cd3e2158ad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79F4A53-836B-4DF5-AC2E-DD44ADF41D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DB1118-E382-4C61-ACB9-473F1E57F5BC}">
  <ds:schemaRefs>
    <ds:schemaRef ds:uri="7cfcc070-c055-4648-b791-e5dd19bd4edb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5a06394-bc75-4440-b23d-cd3e2158adb4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1412</Words>
  <Application>Microsoft Office PowerPoint</Application>
  <PresentationFormat>Widescreen</PresentationFormat>
  <Paragraphs>180</Paragraphs>
  <Slides>31</Slides>
  <Notes>31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Franklin Gothic Medium</vt:lpstr>
      <vt:lpstr>Arial,Sans-Serif</vt:lpstr>
      <vt:lpstr>Baskerville</vt:lpstr>
      <vt:lpstr>Times New Roman</vt:lpstr>
      <vt:lpstr>Libre Franklin Medium</vt:lpstr>
      <vt:lpstr>Arial</vt:lpstr>
      <vt:lpstr>Calibri Light</vt:lpstr>
      <vt:lpstr>Calibri</vt:lpstr>
      <vt:lpstr>Office Theme</vt:lpstr>
      <vt:lpstr>1_Office Theme</vt:lpstr>
      <vt:lpstr>The Missouri Recovery Friendly Workplace  Project  April 27, 2023</vt:lpstr>
      <vt:lpstr>PowerPoint Presentation</vt:lpstr>
      <vt:lpstr>PowerPoint Presentation</vt:lpstr>
      <vt:lpstr>PowerPoint Presentation</vt:lpstr>
      <vt:lpstr>REPORTS &amp; PUBLICATIONS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Recovery Friendly Workplace?  What does Recovery Friendly mean? </vt:lpstr>
      <vt:lpstr>PowerPoint Presentation</vt:lpstr>
      <vt:lpstr>Recovery is Resilience </vt:lpstr>
      <vt:lpstr>Accomplishments RFW Education, Training and Resources</vt:lpstr>
      <vt:lpstr>PowerPoint Presentation</vt:lpstr>
      <vt:lpstr>RFW Designation Online Trainings</vt:lpstr>
      <vt:lpstr>Recovery Ally Training</vt:lpstr>
      <vt:lpstr>Shatterproof Training</vt:lpstr>
      <vt:lpstr>How to Save a Life with Naloxone Training</vt:lpstr>
      <vt:lpstr>PowerPoint Presentation</vt:lpstr>
      <vt:lpstr>Businesses Designated as Recovery Friendly Workplaces in Missouri</vt:lpstr>
      <vt:lpstr>What’s on the Horizon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Morgan, Kathryn</dc:creator>
  <cp:lastModifiedBy>Miller, Laura</cp:lastModifiedBy>
  <cp:revision>79</cp:revision>
  <cp:lastPrinted>2023-01-18T22:44:36Z</cp:lastPrinted>
  <dcterms:created xsi:type="dcterms:W3CDTF">2021-02-18T23:05:48Z</dcterms:created>
  <dcterms:modified xsi:type="dcterms:W3CDTF">2023-05-05T16:36:45Z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1.2.3.2819</vt:lpwstr>
  </property>
  <property fmtid="{D5CDD505-2E9C-101B-9397-08002B2CF9AE}" pid="3" name="ContentTypeId">
    <vt:lpwstr>0x0101001352B443E4898248B6530913A367C3F5</vt:lpwstr>
  </property>
  <property fmtid="{D5CDD505-2E9C-101B-9397-08002B2CF9AE}" pid="4" name="MediaServiceImageTags">
    <vt:lpwstr/>
  </property>
</Properties>
</file>